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185"/>
    <a:srgbClr val="E4E911"/>
    <a:srgbClr val="910101"/>
    <a:srgbClr val="16002E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7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63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9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1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1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57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81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63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5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2" y="204791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77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20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9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399" y="154783"/>
            <a:ext cx="2057401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1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03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A03B-EE28-40B2-9863-0BC50DE7EE96}" type="datetimeFigureOut">
              <a:rPr lang="tr-TR" smtClean="0"/>
              <a:t>30.05.2018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D74EB-F8D4-4D7F-BCE8-505D31B3FF9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375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2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1491633"/>
            <a:ext cx="8820472" cy="1102519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10</a:t>
            </a:r>
            <a:endParaRPr lang="tr-TR" sz="66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23528" y="2643758"/>
            <a:ext cx="8820472" cy="1314450"/>
          </a:xfrm>
        </p:spPr>
        <p:txBody>
          <a:bodyPr>
            <a:normAutofit fontScale="77500" lnSpcReduction="20000"/>
          </a:bodyPr>
          <a:lstStyle/>
          <a:p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VE </a:t>
            </a:r>
            <a:endParaRPr lang="tr-TR" sz="5400" b="1" dirty="0" smtClean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</a:t>
            </a:r>
            <a:r>
              <a:rPr lang="tr-TR" sz="54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DAVRANIŞI</a:t>
            </a:r>
            <a:endParaRPr lang="tr-TR" sz="54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516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00"/>
                            </p:stCondLst>
                            <p:childTnLst>
                              <p:par>
                                <p:cTn id="1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39502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GİRİŞ</a:t>
            </a:r>
            <a:endParaRPr lang="tr-TR" sz="4000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75606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yaşamda insanlar birçok nedenden dolayı karşı karşıya gelirler.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karşılaşmalarda her </a:t>
            </a:r>
            <a:r>
              <a:rPr lang="tr-TR" dirty="0"/>
              <a:t>zaman uyum söz konusu olmayabilir.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Bazen </a:t>
            </a:r>
            <a:r>
              <a:rPr lang="tr-TR" dirty="0"/>
              <a:t>insanlar tartışır, </a:t>
            </a:r>
            <a:r>
              <a:rPr lang="tr-TR" dirty="0" smtClean="0"/>
              <a:t>çatışır ya </a:t>
            </a:r>
            <a:r>
              <a:rPr lang="tr-TR" dirty="0"/>
              <a:t>da anlaşmazlık içine girer.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Böyle </a:t>
            </a:r>
            <a:r>
              <a:rPr lang="tr-TR" dirty="0"/>
              <a:t>durumlarda kişiler ya da gruplar </a:t>
            </a:r>
            <a:r>
              <a:rPr lang="tr-TR" dirty="0" smtClean="0"/>
              <a:t>birbirlerini ikna </a:t>
            </a:r>
            <a:r>
              <a:rPr lang="tr-TR" dirty="0"/>
              <a:t>etmeye veya tezlerini savunarak karşı durmaya çalışırlar.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genellikle örnek </a:t>
            </a:r>
            <a:r>
              <a:rPr lang="tr-TR" dirty="0"/>
              <a:t>ve emirler vererek ya da propaganda yaparak, güç kullanarak </a:t>
            </a:r>
            <a:r>
              <a:rPr lang="tr-TR" dirty="0" smtClean="0"/>
              <a:t>karşısındakilerin duygu</a:t>
            </a:r>
            <a:r>
              <a:rPr lang="tr-TR" dirty="0"/>
              <a:t>, düşünce ve davranışlarını değiştirmeye yönelirler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09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9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67494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KAVRAMI VE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03598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Aynı tutum ve inançlar insanlar arasında benzerlikler yaratırlar.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benzerlik </a:t>
            </a:r>
            <a:r>
              <a:rPr lang="tr-TR" dirty="0" smtClean="0"/>
              <a:t>nedeniyle de </a:t>
            </a:r>
            <a:r>
              <a:rPr lang="tr-TR" dirty="0"/>
              <a:t>toplu hâlde yaşama gerçekleşir.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 </a:t>
            </a:r>
            <a:r>
              <a:rPr lang="tr-TR" dirty="0"/>
              <a:t>arasındaki benzerlik </a:t>
            </a:r>
            <a:r>
              <a:rPr lang="tr-TR" dirty="0" smtClean="0"/>
              <a:t>nasıl oluşur</a:t>
            </a:r>
            <a:r>
              <a:rPr lang="tr-TR" dirty="0"/>
              <a:t>?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Konusunu </a:t>
            </a:r>
            <a:r>
              <a:rPr lang="tr-TR" dirty="0"/>
              <a:t>incelediğimizde karşımıza sosyal etki konusu çıkmaktadır.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Gerçekten </a:t>
            </a:r>
            <a:r>
              <a:rPr lang="tr-TR" dirty="0"/>
              <a:t>insanlar her durum ve şartta birbirlerinden etkilenirler.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</a:t>
            </a:r>
            <a:r>
              <a:rPr lang="tr-TR" dirty="0"/>
              <a:t>, </a:t>
            </a:r>
            <a:r>
              <a:rPr lang="tr-TR" dirty="0" smtClean="0"/>
              <a:t>giyim, yeme-içme</a:t>
            </a:r>
            <a:r>
              <a:rPr lang="tr-TR" dirty="0"/>
              <a:t>, müzik dinleme, ev yapma, ev eşyası satın alma, düğün yapma </a:t>
            </a:r>
            <a:r>
              <a:rPr lang="tr-TR" dirty="0" smtClean="0"/>
              <a:t>vs. gibi </a:t>
            </a:r>
            <a:r>
              <a:rPr lang="tr-TR" dirty="0"/>
              <a:t>konularda birbirlerinden etkilenerek yaşamlarını sürdürürler.</a:t>
            </a:r>
          </a:p>
        </p:txBody>
      </p:sp>
    </p:spTree>
    <p:extLst>
      <p:ext uri="{BB962C8B-B14F-4D97-AF65-F5344CB8AC3E}">
        <p14:creationId xmlns:p14="http://schemas.microsoft.com/office/powerpoint/2010/main" val="33115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7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7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95486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KAVRAMI VE SÜRECİ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131590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İnsanın en belirgin özelliği onun sosyal bir varlık olmasıdır.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Yani </a:t>
            </a:r>
            <a:r>
              <a:rPr lang="tr-TR" dirty="0"/>
              <a:t>gruplar </a:t>
            </a:r>
            <a:r>
              <a:rPr lang="tr-TR" dirty="0" smtClean="0"/>
              <a:t>oluşturarak toplu </a:t>
            </a:r>
            <a:r>
              <a:rPr lang="tr-TR" dirty="0"/>
              <a:t>hâlde yaşamasıdır.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Toplumu </a:t>
            </a:r>
            <a:r>
              <a:rPr lang="tr-TR" dirty="0"/>
              <a:t>meydana getiren insandır.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Ama toplumdan etkilenen </a:t>
            </a:r>
            <a:r>
              <a:rPr lang="tr-TR" dirty="0"/>
              <a:t>ve toplumu etkileyen de insandır.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Grup </a:t>
            </a:r>
            <a:r>
              <a:rPr lang="tr-TR" dirty="0"/>
              <a:t>kendisini oluşturan üyelerini çeşitli biçimlerde etkiler.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Grupta </a:t>
            </a:r>
            <a:r>
              <a:rPr lang="tr-TR" dirty="0"/>
              <a:t>standartlar </a:t>
            </a:r>
            <a:r>
              <a:rPr lang="tr-TR" dirty="0" smtClean="0"/>
              <a:t>ve kurallar </a:t>
            </a:r>
            <a:r>
              <a:rPr lang="tr-TR" dirty="0"/>
              <a:t>çok açık olmadığı zamanlar, bir kişinin veya kişilerin hareketleri, </a:t>
            </a:r>
            <a:r>
              <a:rPr lang="tr-TR" dirty="0" smtClean="0"/>
              <a:t>grubun diğer </a:t>
            </a:r>
            <a:r>
              <a:rPr lang="tr-TR" dirty="0"/>
              <a:t>üyelerinin hareketlerinden daha kolay etkilenir.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1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1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3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05979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KURAMI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203598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Sosyal etki kavramı </a:t>
            </a:r>
            <a:r>
              <a:rPr lang="tr-TR" dirty="0" err="1"/>
              <a:t>Latane</a:t>
            </a:r>
            <a:r>
              <a:rPr lang="tr-TR" dirty="0"/>
              <a:t> tarafından geliştirilmiştir.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kuramda </a:t>
            </a:r>
            <a:r>
              <a:rPr lang="tr-TR" dirty="0" err="1"/>
              <a:t>Latane</a:t>
            </a:r>
            <a:r>
              <a:rPr lang="tr-TR" dirty="0"/>
              <a:t>, </a:t>
            </a:r>
            <a:r>
              <a:rPr lang="tr-TR" dirty="0" smtClean="0"/>
              <a:t>bazı temel </a:t>
            </a:r>
            <a:r>
              <a:rPr lang="tr-TR" dirty="0"/>
              <a:t>ilkeler çerçevesinde grup ve birey arasındaki ilişkileri açıklamaktadır.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Ona göre </a:t>
            </a:r>
            <a:r>
              <a:rPr lang="tr-TR" dirty="0"/>
              <a:t>fizikçiler nasıl yerçekimi gibi doğadaki bazı temel kuvvetleri inceliyorsa </a:t>
            </a:r>
            <a:r>
              <a:rPr lang="tr-TR" dirty="0" smtClean="0"/>
              <a:t>sosyolog ve </a:t>
            </a:r>
            <a:r>
              <a:rPr lang="tr-TR" dirty="0"/>
              <a:t>psikologlar da toplumdaki bazı temel kuvvetleri incelemelidir.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İşte bu düşüncelerden </a:t>
            </a:r>
            <a:r>
              <a:rPr lang="tr-TR" dirty="0"/>
              <a:t>hareket ederek sosyal etki olgusunu açıklamak için üç temel </a:t>
            </a:r>
            <a:r>
              <a:rPr lang="tr-TR" dirty="0" smtClean="0"/>
              <a:t>ilke ileri </a:t>
            </a:r>
            <a:r>
              <a:rPr lang="tr-TR" dirty="0"/>
              <a:t>sürüyor.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Çünkü </a:t>
            </a:r>
            <a:r>
              <a:rPr lang="tr-TR" dirty="0"/>
              <a:t>sosyal faktörler insan üzerinde etkilerini belirli bir kural </a:t>
            </a:r>
            <a:r>
              <a:rPr lang="tr-TR" dirty="0" smtClean="0"/>
              <a:t>çerçevesinde yapmaktadır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4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8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6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Toplumda geçerli olan genel kurallara uyum gösterme, sosyal ilişkilerin </a:t>
            </a:r>
            <a:r>
              <a:rPr lang="tr-TR" dirty="0" smtClean="0"/>
              <a:t>temelini oluşturur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Bundan </a:t>
            </a:r>
            <a:r>
              <a:rPr lang="tr-TR" dirty="0"/>
              <a:t>dolayı insanlar hangi toplumlarda olurlarsa olsunlar </a:t>
            </a:r>
            <a:r>
              <a:rPr lang="tr-TR" dirty="0" smtClean="0"/>
              <a:t>mutlaka toplu </a:t>
            </a:r>
            <a:r>
              <a:rPr lang="tr-TR" dirty="0"/>
              <a:t>yaşamanın kurallarına uyum gösterirler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Kişinin davranış özgürlüğünü vurgulayan değer yargıları (özgürlük, eşitlik, </a:t>
            </a:r>
            <a:r>
              <a:rPr lang="tr-TR" dirty="0" smtClean="0"/>
              <a:t>girişimcilik, yaratıcılık </a:t>
            </a:r>
            <a:r>
              <a:rPr lang="tr-TR" dirty="0"/>
              <a:t>vb.) ve toplumsal ilişkileri devam ettirebilme çabası (ahlak, </a:t>
            </a:r>
            <a:r>
              <a:rPr lang="tr-TR" dirty="0" smtClean="0"/>
              <a:t>din, görgü</a:t>
            </a:r>
            <a:r>
              <a:rPr lang="tr-TR" dirty="0"/>
              <a:t>, hukuk kuralları vb.) uyum (toplumsal yaşam için gerekli olan </a:t>
            </a:r>
            <a:r>
              <a:rPr lang="tr-TR" dirty="0" smtClean="0"/>
              <a:t>kuralların yerine </a:t>
            </a:r>
            <a:r>
              <a:rPr lang="tr-TR" dirty="0"/>
              <a:t>getirilmesinde gösterilen esneklik ve uyumluluk) ve uyma (toplumsal </a:t>
            </a:r>
            <a:r>
              <a:rPr lang="tr-TR" dirty="0" smtClean="0"/>
              <a:t>etki ve </a:t>
            </a:r>
            <a:r>
              <a:rPr lang="tr-TR" dirty="0"/>
              <a:t>baskıya boyun eğme) paradoksunu yaratır.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2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İNSANLAR NİÇİN UYMA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İHTİYACI HİSSEDERLER</a:t>
            </a:r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23528" y="1664677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İnsanların uyma ihtiyacının iki temel sebebi vardır. Birincisi, bilişsel etki (</a:t>
            </a:r>
            <a:r>
              <a:rPr lang="tr-TR" dirty="0" smtClean="0"/>
              <a:t>temelde doğru </a:t>
            </a:r>
            <a:r>
              <a:rPr lang="tr-TR" dirty="0"/>
              <a:t>olma isteği var); ikincisi, normatif etkidir</a:t>
            </a:r>
            <a:r>
              <a:rPr lang="tr-TR" dirty="0" smtClean="0"/>
              <a:t>. </a:t>
            </a:r>
            <a:r>
              <a:rPr lang="tr-TR" dirty="0"/>
              <a:t>(temelde sevilme isteği var</a:t>
            </a:r>
            <a:r>
              <a:rPr lang="tr-TR" dirty="0" smtClean="0"/>
              <a:t>).</a:t>
            </a:r>
          </a:p>
          <a:p>
            <a:pPr algn="just"/>
            <a:endParaRPr lang="tr-TR" b="1" dirty="0"/>
          </a:p>
          <a:p>
            <a:pPr algn="just"/>
            <a:r>
              <a:rPr lang="tr-TR" b="1" dirty="0"/>
              <a:t>1. Bilişsel Etki (Doğru Olma İsteği)</a:t>
            </a:r>
          </a:p>
          <a:p>
            <a:pPr algn="just"/>
            <a:r>
              <a:rPr lang="tr-TR" dirty="0"/>
              <a:t>İnsanların uyma davranışı sergilemelerinin nedenlerinden birisi, diğer </a:t>
            </a:r>
            <a:r>
              <a:rPr lang="tr-TR" dirty="0" smtClean="0"/>
              <a:t>insanlardan yararlı </a:t>
            </a:r>
            <a:r>
              <a:rPr lang="tr-TR" dirty="0"/>
              <a:t>bilgiler sağlamalarıdır. Uyma eğilimimiz, bilişsel etkideki iki temel </a:t>
            </a:r>
            <a:r>
              <a:rPr lang="tr-TR" dirty="0" smtClean="0"/>
              <a:t>noktaya bağlıdır</a:t>
            </a:r>
            <a:r>
              <a:rPr lang="tr-TR" dirty="0"/>
              <a:t>. Birincisi, grubun ne kadar iyi bilgili olduğuna inanmamız, ikincisi, </a:t>
            </a:r>
            <a:r>
              <a:rPr lang="tr-TR" dirty="0" smtClean="0"/>
              <a:t>verdiğimiz serbest </a:t>
            </a:r>
            <a:r>
              <a:rPr lang="tr-TR" dirty="0"/>
              <a:t>kararlara olan güvenimizdir. Bir olay olduğunda daha çok </a:t>
            </a:r>
            <a:r>
              <a:rPr lang="tr-TR" dirty="0" smtClean="0"/>
              <a:t>grubun bilgisine </a:t>
            </a:r>
            <a:r>
              <a:rPr lang="tr-TR" dirty="0"/>
              <a:t>ve onun değer yargılarına güvenir ve grubun verdiği kararlara </a:t>
            </a:r>
            <a:r>
              <a:rPr lang="tr-TR" dirty="0" smtClean="0"/>
              <a:t>katılırız. Grubun </a:t>
            </a:r>
            <a:r>
              <a:rPr lang="tr-TR" dirty="0"/>
              <a:t>doğruluğuna olan güveni artıran her şey uymanın derecesini de </a:t>
            </a:r>
            <a:r>
              <a:rPr lang="tr-TR" dirty="0" smtClean="0"/>
              <a:t>artırır. Buna </a:t>
            </a:r>
            <a:r>
              <a:rPr lang="tr-TR" dirty="0"/>
              <a:t>karşılık bizi grubun bilgisi ve güvenilirliği konusunda şüpheye düşüren </a:t>
            </a:r>
            <a:r>
              <a:rPr lang="tr-TR" dirty="0" smtClean="0"/>
              <a:t>her şey </a:t>
            </a:r>
            <a:r>
              <a:rPr lang="tr-TR" dirty="0"/>
              <a:t>uyumu azaltır.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149163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2. Normatif Etki (Sevilme İsteği)</a:t>
            </a:r>
          </a:p>
          <a:p>
            <a:pPr algn="just"/>
            <a:r>
              <a:rPr lang="tr-TR" dirty="0"/>
              <a:t>Uyma davranışı göstermenin ikinci temel nedeni, grubun onayını almak ya </a:t>
            </a:r>
            <a:r>
              <a:rPr lang="tr-TR" dirty="0" smtClean="0"/>
              <a:t>da grubun </a:t>
            </a:r>
            <a:r>
              <a:rPr lang="tr-TR" dirty="0"/>
              <a:t>tepkisinden kaçmaktır. Biz daima grubun bizi onaylamasını, bizi </a:t>
            </a:r>
            <a:r>
              <a:rPr lang="tr-TR" dirty="0" smtClean="0"/>
              <a:t>sevmesini ve </a:t>
            </a:r>
            <a:r>
              <a:rPr lang="tr-TR" dirty="0"/>
              <a:t>bize iyi davranmasını isteriz. Bir iş görüşmesine ya da mezuniyet </a:t>
            </a:r>
            <a:r>
              <a:rPr lang="tr-TR" dirty="0" smtClean="0"/>
              <a:t>balosuna giderken </a:t>
            </a:r>
            <a:r>
              <a:rPr lang="tr-TR" dirty="0"/>
              <a:t>bize en uygun elbiseyi giymeye çalışırız. Bunun nedeni, </a:t>
            </a:r>
            <a:r>
              <a:rPr lang="tr-TR" dirty="0" smtClean="0"/>
              <a:t>çevremize uyum </a:t>
            </a:r>
            <a:r>
              <a:rPr lang="tr-TR" dirty="0"/>
              <a:t>sağlama, iyi bir izlenim bırakma ve karşılaşılabilecek tepkilerden </a:t>
            </a:r>
            <a:r>
              <a:rPr lang="tr-TR" dirty="0" smtClean="0"/>
              <a:t>sakınmaktır. İnsanlar </a:t>
            </a:r>
            <a:r>
              <a:rPr lang="tr-TR" dirty="0"/>
              <a:t>yetişirken, gruba dâhil olmanın, grup normlarına uymayla </a:t>
            </a:r>
            <a:r>
              <a:rPr lang="tr-TR" dirty="0" smtClean="0"/>
              <a:t>gerçekleşeceğini öğrenirler.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DAVRANIŞININ TANIMI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Günlük hayatımızda çevremizdeki insanları gözlediğimiz zaman bilinçli veya </a:t>
            </a:r>
            <a:r>
              <a:rPr lang="tr-TR" dirty="0" smtClean="0"/>
              <a:t>bilinçsizce yapılan </a:t>
            </a:r>
            <a:r>
              <a:rPr lang="tr-TR" dirty="0"/>
              <a:t>birçok uyma davranışını görmek mümkündür.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Örneğin</a:t>
            </a:r>
            <a:r>
              <a:rPr lang="tr-TR" dirty="0"/>
              <a:t>, </a:t>
            </a:r>
            <a:r>
              <a:rPr lang="tr-TR" dirty="0" smtClean="0"/>
              <a:t>kalabalık bir </a:t>
            </a:r>
            <a:r>
              <a:rPr lang="tr-TR" dirty="0"/>
              <a:t>caddede iki kişinin yapılan bir inşaatın tepesine dikkatle baktığını </a:t>
            </a:r>
            <a:r>
              <a:rPr lang="tr-TR" dirty="0" smtClean="0"/>
              <a:t>gören başka </a:t>
            </a:r>
            <a:r>
              <a:rPr lang="tr-TR" dirty="0"/>
              <a:t>insanlarda aynı yere bakmaları uyma davranışıdır.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Bir </a:t>
            </a:r>
            <a:r>
              <a:rPr lang="tr-TR" dirty="0"/>
              <a:t>baloya, bir </a:t>
            </a:r>
            <a:r>
              <a:rPr lang="tr-TR" dirty="0" smtClean="0"/>
              <a:t>yemekli toplantıya </a:t>
            </a:r>
            <a:r>
              <a:rPr lang="tr-TR" dirty="0"/>
              <a:t>veya bir iş görüşmesine giderken insanların takım elbise giymeleri </a:t>
            </a:r>
            <a:r>
              <a:rPr lang="tr-TR" dirty="0" smtClean="0"/>
              <a:t>de bir </a:t>
            </a:r>
            <a:r>
              <a:rPr lang="tr-TR" dirty="0"/>
              <a:t>uyma davranışıdır.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Hatta </a:t>
            </a:r>
            <a:r>
              <a:rPr lang="tr-TR" dirty="0"/>
              <a:t>bir sosyal grubun üyelerinin aynı biçimde </a:t>
            </a:r>
            <a:r>
              <a:rPr lang="tr-TR" dirty="0" smtClean="0"/>
              <a:t>konuşmaları bile </a:t>
            </a:r>
            <a:r>
              <a:rPr lang="tr-TR" dirty="0"/>
              <a:t>bir uyma davranışıdır.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7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DAVRANIŞININ TÜRLERİ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İnsanların sergiledikleri uyma davranışlarının temelinde aynı etkileyici </a:t>
            </a:r>
            <a:r>
              <a:rPr lang="tr-TR" dirty="0" smtClean="0"/>
              <a:t>unsurlar yoktur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nedenle uyma davranışları arasında oluşum ve nedenleri </a:t>
            </a:r>
            <a:r>
              <a:rPr lang="tr-TR" dirty="0" smtClean="0"/>
              <a:t>açısından farklılıklar </a:t>
            </a:r>
            <a:r>
              <a:rPr lang="tr-TR" dirty="0"/>
              <a:t>vardır.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Dört tür </a:t>
            </a:r>
            <a:r>
              <a:rPr lang="tr-TR" dirty="0"/>
              <a:t>uyma davranışından söz etmek mümkündür.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Bunlar; benimseme</a:t>
            </a:r>
            <a:r>
              <a:rPr lang="tr-TR" dirty="0"/>
              <a:t>, kabul etme, itaat etme ve mutlak itaattir.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6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267494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1. Benimseme</a:t>
            </a:r>
          </a:p>
          <a:p>
            <a:pPr algn="just"/>
            <a:r>
              <a:rPr lang="tr-TR" dirty="0"/>
              <a:t>Kişinin üyesi olduğu grubun düşünce ve davranışlarının gerçekten doğru </a:t>
            </a:r>
            <a:r>
              <a:rPr lang="tr-TR" dirty="0" smtClean="0"/>
              <a:t>olduğuna inanması </a:t>
            </a:r>
            <a:r>
              <a:rPr lang="tr-TR" dirty="0"/>
              <a:t>ve buna göre uyma davranışı sergilemesi benimseme olarak </a:t>
            </a:r>
            <a:r>
              <a:rPr lang="tr-TR" dirty="0" smtClean="0"/>
              <a:t>ifade edilir</a:t>
            </a:r>
            <a:r>
              <a:rPr lang="tr-TR" dirty="0"/>
              <a:t>. Bu uyma biçiminde içsel bir onay söz konudur. Burada kişi kendi istediği </a:t>
            </a:r>
            <a:r>
              <a:rPr lang="tr-TR" dirty="0" smtClean="0"/>
              <a:t>ve onayladığı </a:t>
            </a:r>
            <a:r>
              <a:rPr lang="tr-TR" dirty="0"/>
              <a:t>için davranış değişikliği içine girmektedir. Kendisini etkileyen kişi ya </a:t>
            </a:r>
            <a:r>
              <a:rPr lang="tr-TR" dirty="0" smtClean="0"/>
              <a:t>da güç </a:t>
            </a:r>
            <a:r>
              <a:rPr lang="tr-TR" dirty="0"/>
              <a:t>ortada olmadığı zamanlarda da uyum davranışı sergiliyor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2. Kabul Etme</a:t>
            </a:r>
          </a:p>
          <a:p>
            <a:pPr algn="just"/>
            <a:r>
              <a:rPr lang="tr-TR" dirty="0"/>
              <a:t>Kabul, bireyin başka birinin istemine verdiği davranışsal bir tepkidir. Başka </a:t>
            </a:r>
            <a:r>
              <a:rPr lang="tr-TR" dirty="0" smtClean="0"/>
              <a:t>bir deyişle </a:t>
            </a:r>
            <a:r>
              <a:rPr lang="tr-TR" dirty="0"/>
              <a:t>kabul, kişi ya da grup baskısının bir sonucu olarak inançlar ve </a:t>
            </a:r>
            <a:r>
              <a:rPr lang="tr-TR" dirty="0" smtClean="0"/>
              <a:t>davranışlardaki değişimi </a:t>
            </a:r>
            <a:r>
              <a:rPr lang="tr-TR" dirty="0"/>
              <a:t>kapsayan uyma durumudur.11 Kabul etmede karşımızdaki </a:t>
            </a:r>
            <a:r>
              <a:rPr lang="tr-TR" dirty="0" smtClean="0"/>
              <a:t>kişinin gücü </a:t>
            </a:r>
            <a:r>
              <a:rPr lang="tr-TR" dirty="0"/>
              <a:t>ve etkilemede kullandığı taktikler etkilidir. Örneğin, Bora, Ayşe’yi (yeni </a:t>
            </a:r>
            <a:r>
              <a:rPr lang="tr-TR" dirty="0" smtClean="0"/>
              <a:t>vizyona giren </a:t>
            </a:r>
            <a:r>
              <a:rPr lang="tr-TR" dirty="0"/>
              <a:t>bir film için) sinemaya davet ediyor. Ayşe de bu teklifi kabul </a:t>
            </a:r>
            <a:r>
              <a:rPr lang="tr-TR" dirty="0" smtClean="0"/>
              <a:t>ediyor. Bora’nın </a:t>
            </a:r>
            <a:r>
              <a:rPr lang="tr-TR" dirty="0"/>
              <a:t>amacı filmi seyretmek değildir. Amacı Ayşe’ye yakın olmaktır. Ama </a:t>
            </a:r>
            <a:r>
              <a:rPr lang="tr-TR" dirty="0" smtClean="0"/>
              <a:t>amacını açıklamıyor</a:t>
            </a:r>
            <a:r>
              <a:rPr lang="tr-TR" dirty="0"/>
              <a:t>. Eğer açıklarsa Ayşe, bu teklifi kabul etmeyebilir. Bora’nın </a:t>
            </a:r>
            <a:r>
              <a:rPr lang="tr-TR" dirty="0" smtClean="0"/>
              <a:t>burada kullandığı </a:t>
            </a:r>
            <a:r>
              <a:rPr lang="tr-TR" dirty="0"/>
              <a:t>taktik, Ayşe’nin bu filmi seyretmeyi çok istemesinden yararlanarak </a:t>
            </a:r>
            <a:r>
              <a:rPr lang="tr-TR" dirty="0" smtClean="0"/>
              <a:t>ona bilet </a:t>
            </a:r>
            <a:r>
              <a:rPr lang="tr-TR" dirty="0"/>
              <a:t>almasıdır.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411510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3. İtaat</a:t>
            </a:r>
          </a:p>
          <a:p>
            <a:pPr algn="just"/>
            <a:r>
              <a:rPr lang="tr-TR" dirty="0"/>
              <a:t>İtaat, insanların, yasal otoritesi olan kişi ya da grubun emirlerine boyun </a:t>
            </a:r>
            <a:r>
              <a:rPr lang="tr-TR" dirty="0" smtClean="0"/>
              <a:t>eğmesi sonucu </a:t>
            </a:r>
            <a:r>
              <a:rPr lang="tr-TR" dirty="0"/>
              <a:t>davranış değişikliğine uğramasıdır. Örneğin, uzaktan trafik polisini </a:t>
            </a:r>
            <a:r>
              <a:rPr lang="tr-TR" dirty="0" smtClean="0"/>
              <a:t>gördüğümüzde hızımızı </a:t>
            </a:r>
            <a:r>
              <a:rPr lang="tr-TR" dirty="0"/>
              <a:t>düşürmemiz ya da hemen emniyet kemerimizi </a:t>
            </a:r>
            <a:r>
              <a:rPr lang="tr-TR" dirty="0" smtClean="0"/>
              <a:t>bağlamamız gibi</a:t>
            </a:r>
            <a:r>
              <a:rPr lang="tr-TR" dirty="0"/>
              <a:t>. Kişi, üyesi olduğu grubun düşünce ve davranışlarına, gerçekten doğru </a:t>
            </a:r>
            <a:r>
              <a:rPr lang="tr-TR" dirty="0" smtClean="0"/>
              <a:t>olduğundan dolayı </a:t>
            </a:r>
            <a:r>
              <a:rPr lang="tr-TR" dirty="0"/>
              <a:t>değil, grubun düşünce ve davranışlarına uygun hareket </a:t>
            </a:r>
            <a:r>
              <a:rPr lang="tr-TR" dirty="0" smtClean="0"/>
              <a:t>edilmediği zaman </a:t>
            </a:r>
            <a:r>
              <a:rPr lang="tr-TR" dirty="0"/>
              <a:t>bir yaptırım söz konusu olduğu için uyum sağlamaktadır. İtaat uyma </a:t>
            </a:r>
            <a:r>
              <a:rPr lang="tr-TR" dirty="0" smtClean="0"/>
              <a:t>davranışında etkileyici </a:t>
            </a:r>
            <a:r>
              <a:rPr lang="tr-TR" dirty="0"/>
              <a:t>faktör ceza, korku ve baskıdır. İtaat uyma davranışı daha </a:t>
            </a:r>
            <a:r>
              <a:rPr lang="tr-TR" dirty="0" smtClean="0"/>
              <a:t>çok kabul </a:t>
            </a:r>
            <a:r>
              <a:rPr lang="tr-TR" dirty="0"/>
              <a:t>etme davranışına yakındır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4. Mutlak İtaat</a:t>
            </a:r>
          </a:p>
          <a:p>
            <a:pPr algn="just"/>
            <a:r>
              <a:rPr lang="tr-TR" dirty="0"/>
              <a:t>Mutlak itaatte kişi, kayıtsız ve şartsız olarak bağlı olduğu grubun düşünce ve </a:t>
            </a:r>
            <a:r>
              <a:rPr lang="tr-TR" dirty="0" smtClean="0"/>
              <a:t>davranışlarına, gerçekten </a:t>
            </a:r>
            <a:r>
              <a:rPr lang="tr-TR" dirty="0"/>
              <a:t>doğru olduğuna inandığı için uyma davranışı </a:t>
            </a:r>
            <a:r>
              <a:rPr lang="tr-TR" dirty="0" smtClean="0"/>
              <a:t>göstermektedir. Eğer </a:t>
            </a:r>
            <a:r>
              <a:rPr lang="tr-TR" dirty="0"/>
              <a:t>grubun düşünce ve davranışlarında bazı olumsuzluklar varsa </a:t>
            </a:r>
            <a:r>
              <a:rPr lang="tr-TR" dirty="0" smtClean="0"/>
              <a:t>bunun gruptan </a:t>
            </a:r>
            <a:r>
              <a:rPr lang="tr-TR" dirty="0"/>
              <a:t>çok üyelerden kaynaklandığına inanılır. Türk Silahlı Kuvvetlerde </a:t>
            </a:r>
            <a:r>
              <a:rPr lang="tr-TR" dirty="0" smtClean="0"/>
              <a:t>geçerli olan </a:t>
            </a:r>
            <a:r>
              <a:rPr lang="tr-TR" dirty="0"/>
              <a:t>uyma davranışı mutlak itaattir. Mutlak itaat, daha çok benimseme uyma </a:t>
            </a:r>
            <a:r>
              <a:rPr lang="tr-TR" dirty="0" smtClean="0"/>
              <a:t>davranışına yakındır</a:t>
            </a:r>
            <a:r>
              <a:rPr lang="tr-TR" dirty="0"/>
              <a:t>. Mutlak itaatte kişisellik yoktur. Her şey kurumun veya </a:t>
            </a:r>
            <a:r>
              <a:rPr lang="tr-TR" dirty="0" smtClean="0"/>
              <a:t>toplumun amaçları </a:t>
            </a:r>
            <a:r>
              <a:rPr lang="tr-TR" dirty="0"/>
              <a:t>ve kuralları doğrultusundadır.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7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87589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 BELİRLEYEN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FAKTÖRLER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79662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Uyma davranışı her zaman ve her yerde gerçekleşen bir davranış değildir.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Uyma davranışının </a:t>
            </a:r>
            <a:r>
              <a:rPr lang="tr-TR" dirty="0"/>
              <a:t>gerçekleşmesini sağlayan birçok faktör vardır.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faktörlerin </a:t>
            </a:r>
            <a:r>
              <a:rPr lang="tr-TR" dirty="0" smtClean="0"/>
              <a:t>bazıları bireylerin</a:t>
            </a:r>
            <a:r>
              <a:rPr lang="tr-TR" dirty="0"/>
              <a:t>, bazıları grubun, bazıları da ortamın özelliklerinden kaynaklanır.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özellikleri </a:t>
            </a:r>
            <a:r>
              <a:rPr lang="tr-TR" dirty="0"/>
              <a:t>sırayla inceleyelim.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4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8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 BELİRLEYEN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BİREYSEL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FAKTÖRLER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851670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Uyma davranışını gerçekleştirme açısından bireyler arasında farklılıklar mevcuttur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Çünkü insanların hepsi aynı oranda gruba uyma davranışı göstermezler.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Bazıları gruba </a:t>
            </a:r>
            <a:r>
              <a:rPr lang="tr-TR" dirty="0"/>
              <a:t>tam uyum sağlarken, bazıları da sürekli uyumsuzluk içinde olur.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Grup içinde </a:t>
            </a:r>
            <a:r>
              <a:rPr lang="tr-TR" dirty="0"/>
              <a:t>gruptan ayrı hareket eden insanlara her zaman rastlamak mümkündür.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3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8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7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94011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 BELİRLEYEN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GRUPSAL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FAKTÖRLER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25652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Grupların bireyleri uyma davranışına itme güçleri birbirinden farklıdır.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Grubun bireyleri uyma </a:t>
            </a:r>
            <a:r>
              <a:rPr lang="tr-TR" dirty="0"/>
              <a:t>davranışına itmelerini belirleyen en önemli faktörlerden biri </a:t>
            </a:r>
            <a:r>
              <a:rPr lang="tr-TR" dirty="0" smtClean="0"/>
              <a:t>grubun büyüklüğüdür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Grubun </a:t>
            </a:r>
            <a:r>
              <a:rPr lang="tr-TR" dirty="0"/>
              <a:t>büyüklüğü ne kadar fazla olursa uyma davranışına </a:t>
            </a:r>
            <a:r>
              <a:rPr lang="tr-TR" dirty="0" smtClean="0"/>
              <a:t>itme gücü </a:t>
            </a:r>
            <a:r>
              <a:rPr lang="tr-TR" dirty="0"/>
              <a:t>de o oranda büyük olur.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Grup </a:t>
            </a:r>
            <a:r>
              <a:rPr lang="tr-TR" dirty="0"/>
              <a:t>büyüklüğü, herhangi bir yerde yazmayan </a:t>
            </a:r>
            <a:r>
              <a:rPr lang="tr-TR" dirty="0" smtClean="0"/>
              <a:t>ama gerçekte </a:t>
            </a:r>
            <a:r>
              <a:rPr lang="tr-TR" dirty="0"/>
              <a:t>var olan bir baskı yaratır ve baskıdan çekinen insanlar gruba uyma </a:t>
            </a:r>
            <a:r>
              <a:rPr lang="tr-TR" dirty="0" smtClean="0"/>
              <a:t>davranışını gerçekleştirirler</a:t>
            </a:r>
            <a:r>
              <a:rPr lang="tr-TR" dirty="0"/>
              <a:t>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 ETKİLEYEN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ORTAMSAL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FAKTÖRLER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86627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Bireysel ve grupsal faktörlerden başka bireylerin uyma davranışlarını </a:t>
            </a:r>
            <a:r>
              <a:rPr lang="tr-TR" dirty="0" smtClean="0"/>
              <a:t>etkileyen diğer </a:t>
            </a:r>
            <a:r>
              <a:rPr lang="tr-TR" dirty="0"/>
              <a:t>bir faktör de </a:t>
            </a:r>
            <a:r>
              <a:rPr lang="tr-TR" dirty="0" err="1"/>
              <a:t>ortamsal</a:t>
            </a:r>
            <a:r>
              <a:rPr lang="tr-TR" dirty="0"/>
              <a:t> özelliklerdir.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Ortamın </a:t>
            </a:r>
            <a:r>
              <a:rPr lang="tr-TR" dirty="0"/>
              <a:t>belirsizliği uyma </a:t>
            </a:r>
            <a:r>
              <a:rPr lang="tr-TR" dirty="0" smtClean="0"/>
              <a:t>davranışını etkileyen </a:t>
            </a:r>
            <a:r>
              <a:rPr lang="tr-TR" dirty="0"/>
              <a:t>önemli bir </a:t>
            </a:r>
            <a:r>
              <a:rPr lang="tr-TR" dirty="0" err="1"/>
              <a:t>ortamsal</a:t>
            </a:r>
            <a:r>
              <a:rPr lang="tr-TR" dirty="0"/>
              <a:t> unsurdur.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Çünkü </a:t>
            </a:r>
            <a:r>
              <a:rPr lang="tr-TR" dirty="0"/>
              <a:t>bireyler ortamda bir belirsizlik </a:t>
            </a:r>
            <a:r>
              <a:rPr lang="tr-TR" dirty="0" smtClean="0"/>
              <a:t>sezdiklerinde ya </a:t>
            </a:r>
            <a:r>
              <a:rPr lang="tr-TR" dirty="0"/>
              <a:t>da alınan kararların doğruluğundan şüpheye düştüklerinde </a:t>
            </a:r>
            <a:r>
              <a:rPr lang="tr-TR" dirty="0" smtClean="0"/>
              <a:t>uyma davranışını </a:t>
            </a:r>
            <a:r>
              <a:rPr lang="tr-TR" dirty="0"/>
              <a:t>gösterme ihtimalleri azalmaktadır.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Bazı </a:t>
            </a:r>
            <a:r>
              <a:rPr lang="tr-TR" dirty="0"/>
              <a:t>durumlarda ise, </a:t>
            </a:r>
            <a:r>
              <a:rPr lang="tr-TR" dirty="0" smtClean="0"/>
              <a:t>belirsizlik uyma </a:t>
            </a:r>
            <a:r>
              <a:rPr lang="tr-TR" dirty="0"/>
              <a:t>davranışının gerçekleşme ihtimalini arttırmaktadır.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9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6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DAVRANIŞLARINI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SERGİLEMENİN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YARARLARI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635646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Uyma davranışı, toplumsal yaşamda benzer davranış ve ortak kuralların </a:t>
            </a:r>
            <a:r>
              <a:rPr lang="tr-TR" dirty="0" smtClean="0"/>
              <a:t>oluşumuna katkıda </a:t>
            </a:r>
            <a:r>
              <a:rPr lang="tr-TR" dirty="0"/>
              <a:t>bulunur.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toplumsal düzeyde uyma davranışının genel </a:t>
            </a:r>
            <a:r>
              <a:rPr lang="tr-TR" dirty="0" smtClean="0"/>
              <a:t>olarak yararıdır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Ancak </a:t>
            </a:r>
            <a:r>
              <a:rPr lang="tr-TR" dirty="0"/>
              <a:t>başlangıçta bireylere de yararı olmalıdır ki birey uyma davranışı sergilesin.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Yapılan </a:t>
            </a:r>
            <a:r>
              <a:rPr lang="tr-TR" dirty="0"/>
              <a:t>bütün çalışmalarda “İnsanlara niçin uyma davranışları sergiledikleri</a:t>
            </a:r>
            <a:r>
              <a:rPr lang="tr-TR" dirty="0" smtClean="0"/>
              <a:t>?” diye </a:t>
            </a:r>
            <a:r>
              <a:rPr lang="tr-TR" dirty="0"/>
              <a:t>sorulduğunda hemen hemen hepsi, kişi ya da gruptan ayrı </a:t>
            </a:r>
            <a:r>
              <a:rPr lang="tr-TR" dirty="0" smtClean="0"/>
              <a:t>düşmemek, alaya </a:t>
            </a:r>
            <a:r>
              <a:rPr lang="tr-TR" dirty="0"/>
              <a:t>alınmamak ya da hor görülmemek gibi nedenler göstermişlerdir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7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8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94011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VE UYMA KONUSUNDA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YAPILAN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ARAŞTIRMALAR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08577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Bu konuda yapılan araştırmalar “durumsal’’ bir özellik taşımaktadır.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Yani insanlar içinde </a:t>
            </a:r>
            <a:r>
              <a:rPr lang="tr-TR" dirty="0"/>
              <a:t>bulunduğu imkân ve şartlara göre hareket ederler.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araştırmaları </a:t>
            </a:r>
            <a:r>
              <a:rPr lang="tr-TR" dirty="0" smtClean="0"/>
              <a:t>yapan Muzaffer </a:t>
            </a:r>
            <a:r>
              <a:rPr lang="tr-TR" dirty="0" err="1"/>
              <a:t>Sherif</a:t>
            </a:r>
            <a:r>
              <a:rPr lang="tr-TR" dirty="0"/>
              <a:t>, Solomon </a:t>
            </a:r>
            <a:r>
              <a:rPr lang="tr-TR" dirty="0" err="1"/>
              <a:t>Asch</a:t>
            </a:r>
            <a:r>
              <a:rPr lang="tr-TR" dirty="0"/>
              <a:t> ve </a:t>
            </a:r>
            <a:r>
              <a:rPr lang="tr-TR" dirty="0" err="1"/>
              <a:t>Stanley</a:t>
            </a:r>
            <a:r>
              <a:rPr lang="tr-TR" dirty="0"/>
              <a:t> </a:t>
            </a:r>
            <a:r>
              <a:rPr lang="tr-TR" dirty="0" err="1"/>
              <a:t>Milgram’a</a:t>
            </a:r>
            <a:r>
              <a:rPr lang="tr-TR" dirty="0"/>
              <a:t> göre birey toplumsal </a:t>
            </a:r>
            <a:r>
              <a:rPr lang="tr-TR" dirty="0" smtClean="0"/>
              <a:t>yapıdan etkilenmekte </a:t>
            </a:r>
            <a:r>
              <a:rPr lang="tr-TR" dirty="0"/>
              <a:t>ve toplu yaşama mecburiyeti onu grubun kurallarına </a:t>
            </a:r>
            <a:r>
              <a:rPr lang="tr-TR" dirty="0" smtClean="0"/>
              <a:t>uymaya yöneltmektedir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MUZAFFER SHERİF’İN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OTOKİNETİK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ETKİ DENEYİ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581636"/>
            <a:ext cx="8820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Sherif</a:t>
            </a:r>
            <a:r>
              <a:rPr lang="tr-TR" dirty="0"/>
              <a:t>, klasikleşmiş bu çalışmasında “</a:t>
            </a:r>
            <a:r>
              <a:rPr lang="tr-TR" dirty="0" err="1"/>
              <a:t>otokinetik</a:t>
            </a:r>
            <a:r>
              <a:rPr lang="tr-TR" dirty="0"/>
              <a:t> etki’’ diye bilinen bir görsel </a:t>
            </a:r>
            <a:r>
              <a:rPr lang="tr-TR" dirty="0" smtClean="0"/>
              <a:t>algı yanılmasından yararlanmıştır.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görsel algı yanılmasına göre, karanlıkta </a:t>
            </a:r>
            <a:r>
              <a:rPr lang="tr-TR" dirty="0" smtClean="0"/>
              <a:t>sabit duran </a:t>
            </a:r>
            <a:r>
              <a:rPr lang="tr-TR" dirty="0"/>
              <a:t>bir ışık insana sanki hareket ediyormuş gibi geliyor.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araştırma </a:t>
            </a:r>
            <a:r>
              <a:rPr lang="tr-TR" dirty="0" smtClean="0"/>
              <a:t>üç aşamada </a:t>
            </a:r>
            <a:r>
              <a:rPr lang="tr-TR" dirty="0"/>
              <a:t>gerçekleşmektedir.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Birinci </a:t>
            </a:r>
            <a:r>
              <a:rPr lang="tr-TR" dirty="0"/>
              <a:t>aşamada denekler tek tek, ikinci </a:t>
            </a:r>
            <a:r>
              <a:rPr lang="tr-TR" dirty="0" smtClean="0"/>
              <a:t>aşamada denekler </a:t>
            </a:r>
            <a:r>
              <a:rPr lang="tr-TR" dirty="0"/>
              <a:t>topluca, üçüncü aşamada ise, denekler tek tek karanlık odaya </a:t>
            </a:r>
            <a:r>
              <a:rPr lang="tr-TR" dirty="0" smtClean="0"/>
              <a:t>alınıyor. Denekler, birbirlerini tanımıyorlar.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6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TAFA\Desktop\SUNUM\501 SOSYAL PSİKOLOJİ\PNG\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1185863"/>
            <a:ext cx="6564313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ASCH’IN KABUL ETME DENEYİ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Grup içinde yer alan insanların özelliklerinden biri de grubun görüşüne </a:t>
            </a:r>
            <a:r>
              <a:rPr lang="tr-TR" dirty="0" smtClean="0"/>
              <a:t>uygun hareket </a:t>
            </a:r>
            <a:r>
              <a:rPr lang="tr-TR" dirty="0"/>
              <a:t>etmeleridir.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Bazen </a:t>
            </a:r>
            <a:r>
              <a:rPr lang="tr-TR" dirty="0"/>
              <a:t>grubun görüşünün yanlış veya eksik olduğunu </a:t>
            </a:r>
            <a:r>
              <a:rPr lang="tr-TR" dirty="0" smtClean="0"/>
              <a:t>kişi bilmesine </a:t>
            </a:r>
            <a:r>
              <a:rPr lang="tr-TR" dirty="0"/>
              <a:t>rağmen yine de grubun görüşüne uygun davranışlar sergiler.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İşte </a:t>
            </a:r>
            <a:r>
              <a:rPr lang="tr-TR" dirty="0" err="1" smtClean="0"/>
              <a:t>Asch</a:t>
            </a:r>
            <a:r>
              <a:rPr lang="tr-TR" dirty="0" smtClean="0"/>
              <a:t> bu </a:t>
            </a:r>
            <a:r>
              <a:rPr lang="tr-TR" dirty="0"/>
              <a:t>durumu laboratuvar ortamında ispatlamıştır.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8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6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STAFA\Desktop\SUNUM\501 SOSYAL PSİKOLOJİ\PNG\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1062038"/>
            <a:ext cx="6535737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MILGRAM’IN OTORİTEYE İTAAT DENEYİ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19622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Toplumda oynadığımız rollerden birisi de emir almak yani itaat etmektir.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Polisler, öğretmenler</a:t>
            </a:r>
            <a:r>
              <a:rPr lang="tr-TR" dirty="0"/>
              <a:t>, ana-babalar, müdürler, genel müdürler vb. görevlerde bulunan </a:t>
            </a:r>
            <a:r>
              <a:rPr lang="tr-TR" dirty="0" smtClean="0"/>
              <a:t>kimselerin bize </a:t>
            </a:r>
            <a:r>
              <a:rPr lang="tr-TR" dirty="0"/>
              <a:t>yapmamızı istedikleri şeyleri yaparız.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Söyledikleri </a:t>
            </a:r>
            <a:r>
              <a:rPr lang="tr-TR" dirty="0"/>
              <a:t>şeyler </a:t>
            </a:r>
            <a:r>
              <a:rPr lang="tr-TR" dirty="0" smtClean="0"/>
              <a:t>hoşumuza gitmese </a:t>
            </a:r>
            <a:r>
              <a:rPr lang="tr-TR" dirty="0"/>
              <a:t>de veya aklımıza yatmasa da bunların rolümüzün bir gereği </a:t>
            </a:r>
            <a:r>
              <a:rPr lang="tr-TR" dirty="0" smtClean="0"/>
              <a:t>olduğunu düşündüğümüzde </a:t>
            </a:r>
            <a:r>
              <a:rPr lang="tr-TR" dirty="0"/>
              <a:t>hemen söylenenlerin gereğini yaparız.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İnsanların </a:t>
            </a:r>
            <a:r>
              <a:rPr lang="tr-TR" dirty="0"/>
              <a:t>nasıl </a:t>
            </a:r>
            <a:r>
              <a:rPr lang="tr-TR" dirty="0" smtClean="0"/>
              <a:t>itaat ettiklerini</a:t>
            </a:r>
            <a:r>
              <a:rPr lang="tr-TR" dirty="0"/>
              <a:t>, hatta tanımadığı bir insana zarar verme emrini alan bir kişinin </a:t>
            </a:r>
            <a:r>
              <a:rPr lang="tr-TR" dirty="0" smtClean="0"/>
              <a:t>böyle bir </a:t>
            </a:r>
            <a:r>
              <a:rPr lang="tr-TR" dirty="0"/>
              <a:t>emre uyup uymayacağı gibi konuları incelemek amacıyla </a:t>
            </a:r>
            <a:r>
              <a:rPr lang="tr-TR" dirty="0" err="1"/>
              <a:t>Milgram</a:t>
            </a:r>
            <a:r>
              <a:rPr lang="tr-TR" dirty="0"/>
              <a:t>, </a:t>
            </a:r>
            <a:r>
              <a:rPr lang="tr-TR" dirty="0" smtClean="0"/>
              <a:t>deneyini gerçekleştirmiştir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1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ARAŞTIRMALARINDA </a:t>
            </a:r>
            <a:r>
              <a:rPr lang="tr-TR" sz="32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DAVRANIŞINI ETKİLEYEN ORTAMSAL FAKTÖRLER</a:t>
            </a:r>
            <a:endParaRPr lang="tr-TR" sz="32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47485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Birbirinden farklı olan bu üç araştırmanın en önemli ortak noktaları, hepsinin </a:t>
            </a:r>
            <a:r>
              <a:rPr lang="tr-TR" dirty="0" smtClean="0"/>
              <a:t>sosyal etki </a:t>
            </a:r>
            <a:r>
              <a:rPr lang="tr-TR" dirty="0"/>
              <a:t>ve onun sonucunda oluşan uyma davranışını incelemeleridir.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üç </a:t>
            </a:r>
            <a:r>
              <a:rPr lang="tr-TR" dirty="0" smtClean="0"/>
              <a:t>sosyal etki </a:t>
            </a:r>
            <a:r>
              <a:rPr lang="tr-TR" dirty="0"/>
              <a:t>araştırmasında etkili olan </a:t>
            </a:r>
            <a:r>
              <a:rPr lang="tr-TR" dirty="0" err="1"/>
              <a:t>ortamsal</a:t>
            </a:r>
            <a:r>
              <a:rPr lang="tr-TR" dirty="0"/>
              <a:t> faktörler </a:t>
            </a:r>
            <a:r>
              <a:rPr lang="tr-TR" dirty="0" smtClean="0"/>
              <a:t>şunlardır </a:t>
            </a:r>
            <a:r>
              <a:rPr lang="tr-TR" dirty="0"/>
              <a:t>(18):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39552" y="277987"/>
            <a:ext cx="8388424" cy="709587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 BÜYÜKLÜĞÜNÜN </a:t>
            </a:r>
            <a:r>
              <a:rPr lang="tr-TR" sz="32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32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</a:t>
            </a:r>
            <a:r>
              <a:rPr lang="tr-TR" sz="32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DAVRANIŞINA ETKİSİ</a:t>
            </a:r>
            <a:endParaRPr lang="tr-TR" sz="32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376645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Grup büyüklüğünün uyma davranışına en fazla etkisini </a:t>
            </a:r>
            <a:r>
              <a:rPr lang="tr-TR" dirty="0" err="1"/>
              <a:t>Asch’in</a:t>
            </a:r>
            <a:r>
              <a:rPr lang="tr-TR" dirty="0"/>
              <a:t> ve </a:t>
            </a:r>
            <a:r>
              <a:rPr lang="tr-TR" dirty="0" err="1"/>
              <a:t>Sherif’in</a:t>
            </a:r>
            <a:r>
              <a:rPr lang="tr-TR" dirty="0"/>
              <a:t> </a:t>
            </a:r>
            <a:r>
              <a:rPr lang="tr-TR" dirty="0" smtClean="0"/>
              <a:t>deneyinde görmekteyiz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Asch</a:t>
            </a:r>
            <a:r>
              <a:rPr lang="tr-TR" dirty="0" smtClean="0"/>
              <a:t> </a:t>
            </a:r>
            <a:r>
              <a:rPr lang="tr-TR" dirty="0"/>
              <a:t>grup büyüklüğünün etkisini test etmek için </a:t>
            </a:r>
            <a:r>
              <a:rPr lang="tr-TR" dirty="0" smtClean="0"/>
              <a:t>deneyini, grup </a:t>
            </a:r>
            <a:r>
              <a:rPr lang="tr-TR" dirty="0"/>
              <a:t>büyüklüğünü değiştirerek birkaç kez tekrarlamıştır.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İki </a:t>
            </a:r>
            <a:r>
              <a:rPr lang="tr-TR" dirty="0"/>
              <a:t>kişilik gruplarda (</a:t>
            </a:r>
            <a:r>
              <a:rPr lang="tr-TR" dirty="0" smtClean="0"/>
              <a:t>kişilerden biri </a:t>
            </a:r>
            <a:r>
              <a:rPr lang="tr-TR" dirty="0"/>
              <a:t>denek, diğeri asistan) denek hemen hemen hiç uyma davranışı sergilememiştir</a:t>
            </a:r>
            <a:r>
              <a:rPr lang="tr-TR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Denekle beraber üç kişilik grupta, uyma davranışı %13 oranında </a:t>
            </a:r>
            <a:r>
              <a:rPr lang="tr-TR" dirty="0" smtClean="0"/>
              <a:t>görülmüş, deneğin </a:t>
            </a:r>
            <a:r>
              <a:rPr lang="tr-TR" dirty="0"/>
              <a:t>dışında üyelerin sayısı üçe çıkınca deneğin uyma davranışı </a:t>
            </a:r>
            <a:r>
              <a:rPr lang="tr-TR" dirty="0" smtClean="0"/>
              <a:t>da %33’e </a:t>
            </a:r>
            <a:r>
              <a:rPr lang="tr-TR" dirty="0"/>
              <a:t>yükselmiştir.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3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3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566019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GRUPTAKİ SÖZ BİRLİĞİNİN UYMA DAVRANIŞINA ETKİSİ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775594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Asch’ın</a:t>
            </a:r>
            <a:r>
              <a:rPr lang="tr-TR" dirty="0"/>
              <a:t> kabul etme deneyinde sonucu en fazla etkileyen faktör grubun söz </a:t>
            </a:r>
            <a:r>
              <a:rPr lang="tr-TR" dirty="0" smtClean="0"/>
              <a:t>birliği içinde </a:t>
            </a:r>
            <a:r>
              <a:rPr lang="tr-TR" dirty="0"/>
              <a:t>olmasıdır.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araştırmada söz birliği etmiş üç kişilik bir grubun </a:t>
            </a:r>
            <a:r>
              <a:rPr lang="tr-TR" dirty="0" smtClean="0"/>
              <a:t>etkisinde kalan </a:t>
            </a:r>
            <a:r>
              <a:rPr lang="tr-TR" dirty="0"/>
              <a:t>deneklerin %35’i uyma davranışı göstermiştir.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Ama </a:t>
            </a:r>
            <a:r>
              <a:rPr lang="tr-TR" dirty="0"/>
              <a:t>gerçek denekten </a:t>
            </a:r>
            <a:r>
              <a:rPr lang="tr-TR" dirty="0" smtClean="0"/>
              <a:t>başka bir </a:t>
            </a:r>
            <a:r>
              <a:rPr lang="tr-TR" dirty="0"/>
              <a:t>kişi çoğunluğa karşı çıktığı zaman, uyma davranışında hemen 1/4 </a:t>
            </a:r>
            <a:r>
              <a:rPr lang="tr-TR" dirty="0" smtClean="0"/>
              <a:t>oranında gerileme </a:t>
            </a:r>
            <a:r>
              <a:rPr lang="tr-TR" dirty="0"/>
              <a:t>olmuştur.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1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3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39502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MEVKİ VE SAYGINLIĞIN </a:t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DAVRANIŞINA ETKİSİ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19622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Mevkii ve saygınlığın uyma davranışına etkisini en çok </a:t>
            </a:r>
            <a:r>
              <a:rPr lang="tr-TR" dirty="0" err="1"/>
              <a:t>Milgram’ın</a:t>
            </a:r>
            <a:r>
              <a:rPr lang="tr-TR" dirty="0"/>
              <a:t> itaat </a:t>
            </a:r>
            <a:r>
              <a:rPr lang="tr-TR" dirty="0" smtClean="0"/>
              <a:t>deneyinde görmekteyiz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Uyma </a:t>
            </a:r>
            <a:r>
              <a:rPr lang="tr-TR" dirty="0"/>
              <a:t>davranışının gerçekleşmesinde rolü olan kişi veya </a:t>
            </a:r>
            <a:r>
              <a:rPr lang="tr-TR" dirty="0" smtClean="0"/>
              <a:t>grubun algılanan </a:t>
            </a:r>
            <a:r>
              <a:rPr lang="tr-TR" dirty="0" err="1"/>
              <a:t>mevkiye</a:t>
            </a:r>
            <a:r>
              <a:rPr lang="tr-TR" dirty="0"/>
              <a:t> ve saygınlığı ne kadar yüksekse bireylerin uyma </a:t>
            </a:r>
            <a:r>
              <a:rPr lang="tr-TR" dirty="0" smtClean="0"/>
              <a:t>davranışını gerçekleştirmeleri </a:t>
            </a:r>
            <a:r>
              <a:rPr lang="tr-TR" dirty="0"/>
              <a:t>de o oranda yüksek olur.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durumu </a:t>
            </a:r>
            <a:r>
              <a:rPr lang="tr-TR" dirty="0" err="1"/>
              <a:t>Milgram’ın</a:t>
            </a:r>
            <a:r>
              <a:rPr lang="tr-TR" dirty="0"/>
              <a:t> </a:t>
            </a:r>
            <a:r>
              <a:rPr lang="tr-TR" dirty="0" smtClean="0"/>
              <a:t>deneyinde belirgin </a:t>
            </a:r>
            <a:r>
              <a:rPr lang="tr-TR" dirty="0"/>
              <a:t>bir şekilde görmekteyiz.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Milgram</a:t>
            </a:r>
            <a:r>
              <a:rPr lang="tr-TR" dirty="0" smtClean="0"/>
              <a:t> </a:t>
            </a:r>
            <a:r>
              <a:rPr lang="tr-TR" dirty="0"/>
              <a:t>aynı deneyini Yale Üniversitesi </a:t>
            </a:r>
            <a:r>
              <a:rPr lang="tr-TR" dirty="0" smtClean="0"/>
              <a:t>yerine eski </a:t>
            </a:r>
            <a:r>
              <a:rPr lang="tr-TR" dirty="0"/>
              <a:t>bir binada yapmış ve deneklere, </a:t>
            </a:r>
            <a:r>
              <a:rPr lang="tr-TR" dirty="0" smtClean="0"/>
              <a:t>deneyin sanayi için incelemeler yapan özel bir firma tarafından yapıldığını bildirmiştir.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8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4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8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1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411513"/>
            <a:ext cx="8820472" cy="70958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YÜZ YÜZE OLMANIN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 </a:t>
            </a:r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DAVRANIŞINA ETKİSİ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491633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/>
              <a:t>Asch</a:t>
            </a:r>
            <a:r>
              <a:rPr lang="tr-TR" dirty="0"/>
              <a:t> ve </a:t>
            </a:r>
            <a:r>
              <a:rPr lang="tr-TR" dirty="0" err="1"/>
              <a:t>Sherif’in</a:t>
            </a:r>
            <a:r>
              <a:rPr lang="tr-TR" dirty="0"/>
              <a:t> deneylerinde denekler birbirini görmektedir.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err="1" smtClean="0"/>
              <a:t>Milgram</a:t>
            </a:r>
            <a:r>
              <a:rPr lang="tr-TR" dirty="0" smtClean="0"/>
              <a:t> deneyinde ise</a:t>
            </a:r>
            <a:r>
              <a:rPr lang="tr-TR" dirty="0"/>
              <a:t>, bu değişken sistemli bir şekilde değiştirilerek uyma davranışına olan </a:t>
            </a:r>
            <a:r>
              <a:rPr lang="tr-TR" dirty="0" smtClean="0"/>
              <a:t>etkisi incelenmiştir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Profesör</a:t>
            </a:r>
            <a:r>
              <a:rPr lang="tr-TR" dirty="0"/>
              <a:t>, öğretmen olan denekle aynı odada olmayıp başka </a:t>
            </a:r>
            <a:r>
              <a:rPr lang="tr-TR" dirty="0" smtClean="0"/>
              <a:t>bir odadan </a:t>
            </a:r>
            <a:r>
              <a:rPr lang="tr-TR" dirty="0"/>
              <a:t>telefonla ona emir verdiği zaman, öğretmen rolündeki deneklerin </a:t>
            </a:r>
            <a:r>
              <a:rPr lang="tr-TR" dirty="0" smtClean="0"/>
              <a:t>uyma davranışı </a:t>
            </a:r>
            <a:r>
              <a:rPr lang="tr-TR" dirty="0"/>
              <a:t>%65’den %22’ye düşmüştür.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veriler bize yüz yüze olmanın </a:t>
            </a:r>
            <a:r>
              <a:rPr lang="tr-TR" dirty="0" smtClean="0"/>
              <a:t>uyma davranışındaki </a:t>
            </a:r>
            <a:r>
              <a:rPr lang="tr-TR" dirty="0"/>
              <a:t>etkisini çok açık bir şekilde göstermektedir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6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1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1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699542"/>
            <a:ext cx="8820472" cy="709587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SOSYAL ETKİ VE UYMA KONUSUNDA YAPILAN</a:t>
            </a:r>
            <a:br>
              <a:rPr lang="tr-TR" sz="28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28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ARAŞTIRMALAR AÇISINDAN İTAAT, </a:t>
            </a:r>
            <a:r>
              <a:rPr lang="tr-TR" sz="28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ÖZDEŞLEŞME VE BENİMSEME DAVRANIŞLARININ </a:t>
            </a:r>
            <a:r>
              <a:rPr lang="tr-TR" sz="2800" b="1" dirty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GENEL </a:t>
            </a:r>
            <a:r>
              <a:rPr lang="tr-TR" sz="28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 DEĞERLENDİRMESİ</a:t>
            </a:r>
            <a:endParaRPr lang="tr-TR" sz="28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995686"/>
            <a:ext cx="8820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İnsanların uyma davranışını gerçekleştirmelerinin temelinde, sosyal bir </a:t>
            </a:r>
            <a:r>
              <a:rPr lang="tr-TR" dirty="0" smtClean="0"/>
              <a:t>düzen oluşturma </a:t>
            </a:r>
            <a:r>
              <a:rPr lang="tr-TR" dirty="0"/>
              <a:t>fikri vardır.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Uyma </a:t>
            </a:r>
            <a:r>
              <a:rPr lang="tr-TR" dirty="0"/>
              <a:t>davranışı göstermenin bireylere bir yarar </a:t>
            </a:r>
            <a:r>
              <a:rPr lang="tr-TR" dirty="0" smtClean="0"/>
              <a:t>sağladığı gerçektir</a:t>
            </a:r>
            <a:r>
              <a:rPr lang="tr-TR" dirty="0"/>
              <a:t>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Yoksa </a:t>
            </a:r>
            <a:r>
              <a:rPr lang="tr-TR" dirty="0"/>
              <a:t>insanlar uyma davranışı göstermezler.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Alay </a:t>
            </a:r>
            <a:r>
              <a:rPr lang="tr-TR" dirty="0"/>
              <a:t>edilmemek, hor </a:t>
            </a:r>
            <a:r>
              <a:rPr lang="tr-TR" dirty="0" smtClean="0"/>
              <a:t>görülmemek ve </a:t>
            </a:r>
            <a:r>
              <a:rPr lang="tr-TR" dirty="0"/>
              <a:t>grup tarafından sevilmek amacıyla gerçekleştirilen uyma </a:t>
            </a:r>
            <a:r>
              <a:rPr lang="tr-TR" dirty="0" smtClean="0"/>
              <a:t>davranışında bile </a:t>
            </a:r>
            <a:r>
              <a:rPr lang="tr-TR" dirty="0"/>
              <a:t>bireyler açısından yararlar söz konusudur. 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1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349995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İTAAT DAVRANIŞI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376645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İtaat davranışının temelinde bir zorlama, korku ve yaptırım mevcuttur.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Örneğin, </a:t>
            </a:r>
            <a:r>
              <a:rPr lang="tr-TR" dirty="0" err="1" smtClean="0"/>
              <a:t>Asch’ın</a:t>
            </a:r>
            <a:r>
              <a:rPr lang="tr-TR" dirty="0" smtClean="0"/>
              <a:t> </a:t>
            </a:r>
            <a:r>
              <a:rPr lang="tr-TR" dirty="0"/>
              <a:t>araştırmasında yaratılan deney ortamı içerisinde gruptan farklı </a:t>
            </a:r>
            <a:r>
              <a:rPr lang="tr-TR" dirty="0" smtClean="0"/>
              <a:t>davranma durumu </a:t>
            </a:r>
            <a:r>
              <a:rPr lang="tr-TR" dirty="0"/>
              <a:t>birçok denek için rahatsız edici özellikler taşımaktaydı.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Çünkü böyle bir </a:t>
            </a:r>
            <a:r>
              <a:rPr lang="tr-TR" dirty="0"/>
              <a:t>ortamda denekler uymama davranışının doğurabileceği sonuçtan </a:t>
            </a:r>
            <a:r>
              <a:rPr lang="tr-TR" dirty="0" smtClean="0"/>
              <a:t>çekindikleri için </a:t>
            </a:r>
            <a:r>
              <a:rPr lang="tr-TR" dirty="0"/>
              <a:t>uyma davranışı sergilemişlerdir.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İşte </a:t>
            </a:r>
            <a:r>
              <a:rPr lang="tr-TR" dirty="0"/>
              <a:t>bu şekilde gerçekleşen uyma </a:t>
            </a:r>
            <a:r>
              <a:rPr lang="tr-TR" dirty="0" smtClean="0"/>
              <a:t>davranışı itaat </a:t>
            </a:r>
            <a:r>
              <a:rPr lang="tr-TR" dirty="0"/>
              <a:t>olarak adlandırılır.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İtaat </a:t>
            </a:r>
            <a:r>
              <a:rPr lang="tr-TR" dirty="0"/>
              <a:t>bir kişiye karşı gösterilebileceği gibi bir gruba </a:t>
            </a:r>
            <a:r>
              <a:rPr lang="tr-TR" dirty="0" smtClean="0"/>
              <a:t>karşı da </a:t>
            </a:r>
            <a:r>
              <a:rPr lang="tr-TR" dirty="0"/>
              <a:t>gösterilebilir.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8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1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3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8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195486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ÖZDEŞLEME DAVRANIŞI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038671"/>
            <a:ext cx="8820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Özdeşleşme süreci sonucunda da uyma davranışı gerçekleşebilmektedir.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Çünkü insanlar </a:t>
            </a:r>
            <a:r>
              <a:rPr lang="tr-TR" dirty="0"/>
              <a:t>bazen başkalarına benzeyebilmek ya da bir grubun belirlediği insan </a:t>
            </a:r>
            <a:r>
              <a:rPr lang="tr-TR" dirty="0" smtClean="0"/>
              <a:t>tipine uygun </a:t>
            </a:r>
            <a:r>
              <a:rPr lang="tr-TR" dirty="0"/>
              <a:t>hareket etmek için çaba gösterirler.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Özdeşleşme </a:t>
            </a:r>
            <a:r>
              <a:rPr lang="tr-TR" dirty="0"/>
              <a:t>sonucu </a:t>
            </a:r>
            <a:r>
              <a:rPr lang="tr-TR" dirty="0" smtClean="0"/>
              <a:t>gerçekleşen uyma </a:t>
            </a:r>
            <a:r>
              <a:rPr lang="tr-TR" dirty="0"/>
              <a:t>davranışının temelinde benzemek istenilen kişinin etkileyici özellikleri ve toplumsal değeri vardır.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Benzemek </a:t>
            </a:r>
            <a:r>
              <a:rPr lang="tr-TR" dirty="0"/>
              <a:t>istenilen kişinin bu pozisyonu devam </a:t>
            </a:r>
            <a:r>
              <a:rPr lang="tr-TR" dirty="0" smtClean="0"/>
              <a:t>ettiği sürece </a:t>
            </a:r>
            <a:r>
              <a:rPr lang="tr-TR" dirty="0"/>
              <a:t>uyma davranışı da devam eder.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Aksi </a:t>
            </a:r>
            <a:r>
              <a:rPr lang="tr-TR" dirty="0"/>
              <a:t>bir durum söz konusu olursa </a:t>
            </a:r>
            <a:r>
              <a:rPr lang="tr-TR" dirty="0" smtClean="0"/>
              <a:t>uyma davranışı </a:t>
            </a:r>
            <a:r>
              <a:rPr lang="tr-TR" dirty="0"/>
              <a:t>gerçekleşmez. </a:t>
            </a:r>
            <a:r>
              <a:rPr lang="tr-TR" dirty="0" smtClean="0"/>
              <a:t>Özdeşleşme </a:t>
            </a:r>
            <a:r>
              <a:rPr lang="tr-TR" dirty="0"/>
              <a:t>davranışına yine araba kullanmayı </a:t>
            </a:r>
            <a:r>
              <a:rPr lang="tr-TR" dirty="0" smtClean="0"/>
              <a:t>örnek verebiliriz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4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9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2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23528" y="267494"/>
            <a:ext cx="8820472" cy="709587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3931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BENİMSEME DAVRANIŞI</a:t>
            </a:r>
            <a:endParaRPr lang="tr-TR" sz="4000" b="1" dirty="0">
              <a:solidFill>
                <a:srgbClr val="3931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23528" y="1131590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tr-TR" dirty="0"/>
              <a:t>Uyma davranışının ortaya çıkış yollarından biri de benimsemedir.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Başka </a:t>
            </a:r>
            <a:r>
              <a:rPr lang="tr-TR" dirty="0"/>
              <a:t>bir </a:t>
            </a:r>
            <a:r>
              <a:rPr lang="tr-TR" dirty="0" smtClean="0"/>
              <a:t>deyişle, kendine </a:t>
            </a:r>
            <a:r>
              <a:rPr lang="tr-TR" dirty="0"/>
              <a:t>mal etmedir.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Bu </a:t>
            </a:r>
            <a:r>
              <a:rPr lang="tr-TR" dirty="0"/>
              <a:t>tür uyma davranışında, kişi konulan kuralı ya </a:t>
            </a:r>
            <a:r>
              <a:rPr lang="tr-TR" dirty="0" smtClean="0"/>
              <a:t>da ortaya </a:t>
            </a:r>
            <a:r>
              <a:rPr lang="tr-TR" dirty="0"/>
              <a:t>atılan görüşü gerçekten doğru olduğu için benimsemektedir. </a:t>
            </a:r>
            <a:endParaRPr lang="tr-TR" dirty="0" smtClean="0"/>
          </a:p>
          <a:p>
            <a:pPr marL="285750" indent="-285750" algn="just">
              <a:buFont typeface="Arial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Herhangi bir baskı</a:t>
            </a:r>
            <a:r>
              <a:rPr lang="tr-TR" dirty="0"/>
              <a:t>, soyutlama veya yaptırımın etkisi söz konusu değildir. Bu tür uyma </a:t>
            </a:r>
            <a:r>
              <a:rPr lang="tr-TR" dirty="0" smtClean="0"/>
              <a:t>davranışına daha </a:t>
            </a:r>
            <a:r>
              <a:rPr lang="tr-TR" dirty="0"/>
              <a:t>çok toplumuna, ailesine ve mesleğine bağlı olan insanlarda rastlanır.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tr-TR" dirty="0" smtClean="0"/>
              <a:t>Benimseme </a:t>
            </a:r>
            <a:r>
              <a:rPr lang="tr-TR" dirty="0"/>
              <a:t>süreci sonucunda oluşan uyma davranışına örnek olarak araba </a:t>
            </a:r>
            <a:r>
              <a:rPr lang="tr-TR" dirty="0" smtClean="0"/>
              <a:t>kullanmayı alırsak</a:t>
            </a:r>
            <a:r>
              <a:rPr lang="tr-TR" dirty="0"/>
              <a:t>, durumu şöyle açıklayabiliriz. </a:t>
            </a:r>
          </a:p>
        </p:txBody>
      </p:sp>
    </p:spTree>
    <p:extLst>
      <p:ext uri="{BB962C8B-B14F-4D97-AF65-F5344CB8AC3E}">
        <p14:creationId xmlns:p14="http://schemas.microsoft.com/office/powerpoint/2010/main" val="34048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1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6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2193</Words>
  <Application>Microsoft Office PowerPoint</Application>
  <PresentationFormat>Ekran Gösterisi (16:9)</PresentationFormat>
  <Paragraphs>226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6" baseType="lpstr">
      <vt:lpstr>Arial</vt:lpstr>
      <vt:lpstr>Calibri</vt:lpstr>
      <vt:lpstr>Ofis Teması</vt:lpstr>
      <vt:lpstr>PowerPoint Sunusu</vt:lpstr>
      <vt:lpstr>BÖLÜM 10</vt:lpstr>
      <vt:lpstr>GİRİŞ</vt:lpstr>
      <vt:lpstr>SOSYAL ETKİ KAVRAMI VE KURAMI</vt:lpstr>
      <vt:lpstr>SOSYAL ETKİ KAVRAMI VE SÜRECİ</vt:lpstr>
      <vt:lpstr>SOSYAL ETKİ KURAMI</vt:lpstr>
      <vt:lpstr>UYMA DAVRANIŞI</vt:lpstr>
      <vt:lpstr>İNSANLAR NİÇİN UYMA İHTİYACI HİSSEDERLER?</vt:lpstr>
      <vt:lpstr>PowerPoint Sunusu</vt:lpstr>
      <vt:lpstr>UYMA DAVRANIŞININ TANIMI</vt:lpstr>
      <vt:lpstr>UYMA DAVRANIŞININ TÜRLERİ</vt:lpstr>
      <vt:lpstr>PowerPoint Sunusu</vt:lpstr>
      <vt:lpstr>PowerPoint Sunusu</vt:lpstr>
      <vt:lpstr>UYMA DAVRANIŞINI BELİRLEYEN  SOSYAL FAKTÖRLER</vt:lpstr>
      <vt:lpstr>UYMA DAVRANIŞINI BELİRLEYEN  BİREYSEL FAKTÖRLER</vt:lpstr>
      <vt:lpstr>UYMA DAVRANIŞINI BELİRLEYEN  GRUPSAL FAKTÖRLER</vt:lpstr>
      <vt:lpstr>UYMA DAVRANIŞINI ETKİLEYEN  ORTAMSAL FAKTÖRLER</vt:lpstr>
      <vt:lpstr>UYMA DAVRANIŞLARINI  SERGİLEMENİN YARARLARI</vt:lpstr>
      <vt:lpstr>SOSYAL ETKİ VE UYMA KONUSUNDA  YAPILAN ARAŞTIRMALAR</vt:lpstr>
      <vt:lpstr>MUZAFFER SHERİF’İN  OTOKİNETİK ETKİ DENEYİ</vt:lpstr>
      <vt:lpstr>PowerPoint Sunusu</vt:lpstr>
      <vt:lpstr>ASCH’IN KABUL ETME DENEYİ</vt:lpstr>
      <vt:lpstr>PowerPoint Sunusu</vt:lpstr>
      <vt:lpstr>MILGRAM’IN OTORİTEYE İTAAT DENEYİ</vt:lpstr>
      <vt:lpstr>SOSYAL ETKİ ARAŞTIRMALARINDA UYMA DAVRANIŞINI ETKİLEYEN ORTAMSAL FAKTÖRLER</vt:lpstr>
      <vt:lpstr>GRUP BÜYÜKLÜĞÜNÜN  UYMA DAVRANIŞINA ETKİSİ</vt:lpstr>
      <vt:lpstr>GRUPTAKİ SÖZ BİRLİĞİNİN UYMA DAVRANIŞINA ETKİSİ</vt:lpstr>
      <vt:lpstr>MEVKİ VE SAYGINLIĞIN  UYMA DAVRANIŞINA ETKİSİ</vt:lpstr>
      <vt:lpstr>YÜZ YÜZE OLMANIN  UYMA DAVRANIŞINA ETKİSİ</vt:lpstr>
      <vt:lpstr>SOSYAL ETKİ VE UYMA KONUSUNDA YAPILAN ARAŞTIRMALAR AÇISINDAN İTAAT, ÖZDEŞLEŞME VE BENİMSEME DAVRANIŞLARININ GENEL BİR DEĞERLENDİRMESİ</vt:lpstr>
      <vt:lpstr>İTAAT DAVRANIŞI</vt:lpstr>
      <vt:lpstr>ÖZDEŞLEME DAVRANIŞI</vt:lpstr>
      <vt:lpstr>BENİMSEME DAVRANIŞI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</dc:creator>
  <cp:lastModifiedBy>ronaldinho424</cp:lastModifiedBy>
  <cp:revision>71</cp:revision>
  <dcterms:created xsi:type="dcterms:W3CDTF">2018-03-03T23:01:08Z</dcterms:created>
  <dcterms:modified xsi:type="dcterms:W3CDTF">2018-05-30T13:04:01Z</dcterms:modified>
</cp:coreProperties>
</file>