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Lst>
  <p:sldSz cx="9144000" cy="5143500" type="screen16x9"/>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185"/>
    <a:srgbClr val="E4E911"/>
    <a:srgbClr val="910101"/>
    <a:srgbClr val="16002E"/>
    <a:srgbClr val="00006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76" autoAdjust="0"/>
  </p:normalViewPr>
  <p:slideViewPr>
    <p:cSldViewPr>
      <p:cViewPr varScale="1">
        <p:scale>
          <a:sx n="145" d="100"/>
          <a:sy n="145" d="100"/>
        </p:scale>
        <p:origin x="62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2" y="1597821"/>
            <a:ext cx="7772400" cy="1102519"/>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030A03B-EE28-40B2-9863-0BC50DE7EE96}" type="datetimeFigureOut">
              <a:rPr lang="tr-TR" smtClean="0"/>
              <a:t>30.05.2018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949634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030A03B-EE28-40B2-9863-0BC50DE7EE96}" type="datetimeFigureOut">
              <a:rPr lang="tr-TR" smtClean="0"/>
              <a:t>30.05.2018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38569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4" y="3305176"/>
            <a:ext cx="7772400" cy="1021556"/>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030A03B-EE28-40B2-9863-0BC50DE7EE96}" type="datetimeFigureOut">
              <a:rPr lang="tr-TR" smtClean="0"/>
              <a:t>30.05.2018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48211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1" y="900115"/>
            <a:ext cx="4038601"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900115"/>
            <a:ext cx="4038601"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030A03B-EE28-40B2-9863-0BC50DE7EE96}" type="datetimeFigureOut">
              <a:rPr lang="tr-TR" smtClean="0"/>
              <a:t>30.05.2018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201575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05979"/>
            <a:ext cx="8229600" cy="85725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31" y="1151335"/>
            <a:ext cx="404177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31" y="1631156"/>
            <a:ext cx="4041774"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030A03B-EE28-40B2-9863-0BC50DE7EE96}" type="datetimeFigureOut">
              <a:rPr lang="tr-TR" smtClean="0"/>
              <a:t>30.05.2018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358881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030A03B-EE28-40B2-9863-0BC50DE7EE96}" type="datetimeFigureOut">
              <a:rPr lang="tr-TR" smtClean="0"/>
              <a:t>30.05.2018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833630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030A03B-EE28-40B2-9863-0BC50DE7EE96}" type="datetimeFigureOut">
              <a:rPr lang="tr-TR" smtClean="0"/>
              <a:t>30.05.2018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39151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5" y="204787"/>
            <a:ext cx="3008313" cy="871538"/>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2" y="204791"/>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030A03B-EE28-40B2-9863-0BC50DE7EE96}" type="datetimeFigureOut">
              <a:rPr lang="tr-TR" smtClean="0"/>
              <a:t>30.05.2018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4199772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1"/>
            <a:ext cx="5486400" cy="425054"/>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030A03B-EE28-40B2-9863-0BC50DE7EE96}" type="datetimeFigureOut">
              <a:rPr lang="tr-TR" smtClean="0"/>
              <a:t>30.05.2018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602203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030A03B-EE28-40B2-9863-0BC50DE7EE96}" type="datetimeFigureOut">
              <a:rPr lang="tr-TR" smtClean="0"/>
              <a:t>30.05.2018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13379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399" y="154783"/>
            <a:ext cx="2057401" cy="329088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154783"/>
            <a:ext cx="6019801" cy="329088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030A03B-EE28-40B2-9863-0BC50DE7EE96}" type="datetimeFigureOut">
              <a:rPr lang="tr-TR" smtClean="0"/>
              <a:t>30.05.2018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4D74EB-F8D4-4D7F-BCE8-505D31B3FF90}" type="slidenum">
              <a:rPr lang="tr-TR" smtClean="0"/>
              <a:t>‹#›</a:t>
            </a:fld>
            <a:endParaRPr lang="tr-TR"/>
          </a:p>
        </p:txBody>
      </p:sp>
    </p:spTree>
    <p:extLst>
      <p:ext uri="{BB962C8B-B14F-4D97-AF65-F5344CB8AC3E}">
        <p14:creationId xmlns:p14="http://schemas.microsoft.com/office/powerpoint/2010/main" val="3060399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30A03B-EE28-40B2-9863-0BC50DE7EE96}" type="datetimeFigureOut">
              <a:rPr lang="tr-TR" smtClean="0"/>
              <a:t>30.05.2018</a:t>
            </a:fld>
            <a:endParaRPr lang="tr-TR"/>
          </a:p>
        </p:txBody>
      </p:sp>
      <p:sp>
        <p:nvSpPr>
          <p:cNvPr id="5" name="Altbilgi Yer Tutucusu 4"/>
          <p:cNvSpPr>
            <a:spLocks noGrp="1"/>
          </p:cNvSpPr>
          <p:nvPr>
            <p:ph type="ftr" sz="quarter" idx="3"/>
          </p:nvPr>
        </p:nvSpPr>
        <p:spPr>
          <a:xfrm>
            <a:off x="3124202"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4D74EB-F8D4-4D7F-BCE8-505D31B3FF90}" type="slidenum">
              <a:rPr lang="tr-TR" smtClean="0"/>
              <a:t>‹#›</a:t>
            </a:fld>
            <a:endParaRPr lang="tr-TR"/>
          </a:p>
        </p:txBody>
      </p:sp>
    </p:spTree>
    <p:extLst>
      <p:ext uri="{BB962C8B-B14F-4D97-AF65-F5344CB8AC3E}">
        <p14:creationId xmlns:p14="http://schemas.microsoft.com/office/powerpoint/2010/main" val="3233752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225359"/>
      </p:ext>
    </p:extLst>
  </p:cSld>
  <p:clrMapOvr>
    <a:masterClrMapping/>
  </p:clrMapOvr>
  <mc:AlternateContent xmlns:mc="http://schemas.openxmlformats.org/markup-compatibility/2006" xmlns:p14="http://schemas.microsoft.com/office/powerpoint/2010/main">
    <mc:Choice Requires="p14">
      <p:transition spd="slow" p14:dur="2250">
        <p14:prism dir="d"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23528" y="1491633"/>
            <a:ext cx="8820472" cy="1102519"/>
          </a:xfrm>
        </p:spPr>
        <p:txBody>
          <a:bodyPr>
            <a:noAutofit/>
          </a:bodyPr>
          <a:lstStyle/>
          <a:p>
            <a:r>
              <a:rPr lang="tr-TR" sz="6600" b="1" dirty="0" smtClean="0">
                <a:solidFill>
                  <a:srgbClr val="393185"/>
                </a:solidFill>
                <a:effectLst>
                  <a:outerShdw blurRad="38100" dist="38100" dir="2700000" algn="tl">
                    <a:srgbClr val="000000">
                      <a:alpha val="43137"/>
                    </a:srgbClr>
                  </a:outerShdw>
                </a:effectLst>
              </a:rPr>
              <a:t>BÖLÜM 14</a:t>
            </a:r>
            <a:endParaRPr lang="tr-TR" sz="6600" b="1" dirty="0">
              <a:solidFill>
                <a:srgbClr val="393185"/>
              </a:solidFill>
              <a:effectLst>
                <a:outerShdw blurRad="38100" dist="38100" dir="2700000" algn="tl">
                  <a:srgbClr val="000000">
                    <a:alpha val="43137"/>
                  </a:srgbClr>
                </a:outerShdw>
              </a:effectLst>
            </a:endParaRPr>
          </a:p>
        </p:txBody>
      </p:sp>
      <p:sp>
        <p:nvSpPr>
          <p:cNvPr id="3" name="Alt Başlık 2"/>
          <p:cNvSpPr>
            <a:spLocks noGrp="1"/>
          </p:cNvSpPr>
          <p:nvPr>
            <p:ph type="subTitle" idx="1"/>
          </p:nvPr>
        </p:nvSpPr>
        <p:spPr>
          <a:xfrm>
            <a:off x="323528" y="2643758"/>
            <a:ext cx="8820472" cy="1314450"/>
          </a:xfrm>
        </p:spPr>
        <p:txBody>
          <a:bodyPr>
            <a:normAutofit/>
          </a:bodyPr>
          <a:lstStyle/>
          <a:p>
            <a:r>
              <a:rPr lang="tr-TR" sz="5400" b="1" dirty="0">
                <a:solidFill>
                  <a:srgbClr val="393185"/>
                </a:solidFill>
                <a:effectLst>
                  <a:outerShdw blurRad="38100" dist="38100" dir="2700000" algn="tl">
                    <a:srgbClr val="000000">
                      <a:alpha val="43137"/>
                    </a:srgbClr>
                  </a:outerShdw>
                </a:effectLst>
              </a:rPr>
              <a:t>KİŞİLİK</a:t>
            </a:r>
          </a:p>
        </p:txBody>
      </p:sp>
    </p:spTree>
    <p:extLst>
      <p:ext uri="{BB962C8B-B14F-4D97-AF65-F5344CB8AC3E}">
        <p14:creationId xmlns:p14="http://schemas.microsoft.com/office/powerpoint/2010/main" val="116516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anim calcmode="lin" valueType="num">
                                      <p:cBhvr>
                                        <p:cTn id="8" dur="1750" fill="hold"/>
                                        <p:tgtEl>
                                          <p:spTgt spid="2"/>
                                        </p:tgtEl>
                                        <p:attrNameLst>
                                          <p:attrName>style.rotation</p:attrName>
                                        </p:attrNameLst>
                                      </p:cBhvr>
                                      <p:tavLst>
                                        <p:tav tm="0">
                                          <p:val>
                                            <p:fltVal val="720"/>
                                          </p:val>
                                        </p:tav>
                                        <p:tav tm="100000">
                                          <p:val>
                                            <p:fltVal val="0"/>
                                          </p:val>
                                        </p:tav>
                                      </p:tavLst>
                                    </p:anim>
                                    <p:anim calcmode="lin" valueType="num">
                                      <p:cBhvr>
                                        <p:cTn id="9" dur="1750" fill="hold"/>
                                        <p:tgtEl>
                                          <p:spTgt spid="2"/>
                                        </p:tgtEl>
                                        <p:attrNameLst>
                                          <p:attrName>ppt_h</p:attrName>
                                        </p:attrNameLst>
                                      </p:cBhvr>
                                      <p:tavLst>
                                        <p:tav tm="0">
                                          <p:val>
                                            <p:fltVal val="0"/>
                                          </p:val>
                                        </p:tav>
                                        <p:tav tm="100000">
                                          <p:val>
                                            <p:strVal val="#ppt_h"/>
                                          </p:val>
                                        </p:tav>
                                      </p:tavLst>
                                    </p:anim>
                                    <p:anim calcmode="lin" valueType="num">
                                      <p:cBhvr>
                                        <p:cTn id="10" dur="175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800"/>
                            </p:stCondLst>
                            <p:childTnLst>
                              <p:par>
                                <p:cTn id="12" presetID="23" presetClass="entr" presetSubtype="32" fill="hold" grpId="0" nodeType="after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4*#ppt_w"/>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1995686"/>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KİŞİLİK KAVRAMI, ÖNEMİ VE TANIMI</a:t>
            </a:r>
            <a:endParaRPr lang="tr-TR" sz="4000" dirty="0">
              <a:solidFill>
                <a:srgbClr val="39318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3099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67494"/>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KİŞİLİĞİ İNCELEMENİN ÖNEMİ</a:t>
            </a:r>
          </a:p>
        </p:txBody>
      </p:sp>
      <p:sp>
        <p:nvSpPr>
          <p:cNvPr id="5" name="Dikdörtgen 4"/>
          <p:cNvSpPr/>
          <p:nvPr/>
        </p:nvSpPr>
        <p:spPr>
          <a:xfrm>
            <a:off x="323528" y="1275606"/>
            <a:ext cx="8820472" cy="3416320"/>
          </a:xfrm>
          <a:prstGeom prst="rect">
            <a:avLst/>
          </a:prstGeom>
        </p:spPr>
        <p:txBody>
          <a:bodyPr wrap="square">
            <a:spAutoFit/>
          </a:bodyPr>
          <a:lstStyle/>
          <a:p>
            <a:pPr marL="285750" indent="-285750" algn="just">
              <a:buFont typeface="Arial" pitchFamily="34" charset="0"/>
              <a:buChar char="•"/>
            </a:pPr>
            <a:r>
              <a:rPr lang="tr-TR" dirty="0"/>
              <a:t>Kişilik, insanların en çok merak ettiği konuların başında gelmektedir.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Konu birçok bilim </a:t>
            </a:r>
            <a:r>
              <a:rPr lang="tr-TR" dirty="0"/>
              <a:t>adamını büyülemiştir. </a:t>
            </a:r>
            <a:r>
              <a:rPr lang="tr-TR" dirty="0" smtClean="0"/>
              <a:t>Çünkü </a:t>
            </a:r>
            <a:r>
              <a:rPr lang="tr-TR" dirty="0"/>
              <a:t>konu, yaşamımızın her anını ve olayını </a:t>
            </a:r>
            <a:r>
              <a:rPr lang="tr-TR" dirty="0" smtClean="0"/>
              <a:t>etkiler bir </a:t>
            </a:r>
            <a:r>
              <a:rPr lang="tr-TR" dirty="0"/>
              <a:t>niteliktedir.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Özellikle </a:t>
            </a:r>
            <a:r>
              <a:rPr lang="tr-TR" dirty="0"/>
              <a:t>kişiliğin oluşumu bilim adamlarını daha çok etkilemiştir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İnsanlar aynı çevresel faktörlerin etkisi altında olmalarına rağmen verdikleri </a:t>
            </a:r>
            <a:r>
              <a:rPr lang="tr-TR" dirty="0" err="1" smtClean="0"/>
              <a:t>tepkilerbirbirinden</a:t>
            </a:r>
            <a:r>
              <a:rPr lang="tr-TR" dirty="0" smtClean="0"/>
              <a:t> </a:t>
            </a:r>
            <a:r>
              <a:rPr lang="tr-TR" dirty="0"/>
              <a:t>farklıdır.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Örneğin</a:t>
            </a:r>
            <a:r>
              <a:rPr lang="tr-TR" dirty="0"/>
              <a:t>, bazı insanlar yanındakilerle çok kolay </a:t>
            </a:r>
            <a:r>
              <a:rPr lang="tr-TR" dirty="0" smtClean="0"/>
              <a:t>iletişim sağlarken </a:t>
            </a:r>
            <a:r>
              <a:rPr lang="tr-TR" dirty="0"/>
              <a:t>bazıları zorlanmakta, bazıları içine kapanıkken bazıları ise dışa dönüktür</a:t>
            </a:r>
            <a:r>
              <a:rPr lang="tr-TR" dirty="0" smtClean="0"/>
              <a:t>.</a:t>
            </a:r>
            <a:endParaRPr lang="tr-TR" dirty="0"/>
          </a:p>
        </p:txBody>
      </p:sp>
    </p:spTree>
    <p:extLst>
      <p:ext uri="{BB962C8B-B14F-4D97-AF65-F5344CB8AC3E}">
        <p14:creationId xmlns:p14="http://schemas.microsoft.com/office/powerpoint/2010/main" val="331155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3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8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1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5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09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67494"/>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KİŞİLİK KAVRAMI</a:t>
            </a:r>
          </a:p>
        </p:txBody>
      </p:sp>
      <p:sp>
        <p:nvSpPr>
          <p:cNvPr id="5" name="Dikdörtgen 4"/>
          <p:cNvSpPr/>
          <p:nvPr/>
        </p:nvSpPr>
        <p:spPr>
          <a:xfrm>
            <a:off x="323528" y="1304637"/>
            <a:ext cx="8820472" cy="3139321"/>
          </a:xfrm>
          <a:prstGeom prst="rect">
            <a:avLst/>
          </a:prstGeom>
        </p:spPr>
        <p:txBody>
          <a:bodyPr wrap="square">
            <a:spAutoFit/>
          </a:bodyPr>
          <a:lstStyle/>
          <a:p>
            <a:pPr marL="285750" indent="-285750" algn="just">
              <a:buFont typeface="Arial" pitchFamily="34" charset="0"/>
              <a:buChar char="•"/>
            </a:pPr>
            <a:r>
              <a:rPr lang="tr-TR" dirty="0"/>
              <a:t>İnsanlar hem fiziksel görünümleri hem de tutum ve davranışları bakımından </a:t>
            </a:r>
            <a:r>
              <a:rPr lang="tr-TR" dirty="0" smtClean="0"/>
              <a:t>farklılıklar gösterirler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Toplumsal </a:t>
            </a:r>
            <a:r>
              <a:rPr lang="tr-TR" dirty="0"/>
              <a:t>yaşamda gerçekleşen olaylar, insanların </a:t>
            </a:r>
            <a:r>
              <a:rPr lang="tr-TR" dirty="0" smtClean="0"/>
              <a:t>hareketleri, fikirleri </a:t>
            </a:r>
            <a:r>
              <a:rPr lang="tr-TR" dirty="0"/>
              <a:t>ve duyguları bakımından farklı olduklarını gösteren en önemli göstergelerdir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İnsanların birbirlerinden farklı olmalarının birçok nedeni vardır.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Fakat sadece aynı </a:t>
            </a:r>
            <a:r>
              <a:rPr lang="tr-TR" dirty="0"/>
              <a:t>kültürel özelliklere sahip, aynı ailede yetişmiş ve aynı gruplarla çalışmış </a:t>
            </a:r>
            <a:r>
              <a:rPr lang="tr-TR" dirty="0" smtClean="0"/>
              <a:t>insanların davranışları </a:t>
            </a:r>
            <a:r>
              <a:rPr lang="tr-TR" dirty="0"/>
              <a:t>aynı olsaydı, bu farklılıkların tek sebebinin değişik </a:t>
            </a:r>
            <a:r>
              <a:rPr lang="tr-TR" dirty="0" smtClean="0"/>
              <a:t>çevresel şartlara </a:t>
            </a:r>
            <a:r>
              <a:rPr lang="tr-TR" dirty="0"/>
              <a:t>bağlamak mümkün olabilirdi. </a:t>
            </a:r>
            <a:endParaRPr lang="tr-TR" dirty="0" smtClean="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3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1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43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78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smtClean="0">
                <a:solidFill>
                  <a:srgbClr val="393185"/>
                </a:solidFill>
                <a:effectLst>
                  <a:outerShdw blurRad="38100" dist="38100" dir="2700000" algn="tl">
                    <a:srgbClr val="000000">
                      <a:alpha val="43137"/>
                    </a:srgbClr>
                  </a:outerShdw>
                </a:effectLst>
              </a:rPr>
              <a:t>KİŞİLİĞİN TANIMI</a:t>
            </a:r>
            <a:endParaRPr lang="tr-TR" sz="4000" b="1" dirty="0">
              <a:solidFill>
                <a:srgbClr val="393185"/>
              </a:solidFill>
              <a:effectLst>
                <a:outerShdw blurRad="38100" dist="38100" dir="2700000" algn="tl">
                  <a:srgbClr val="000000">
                    <a:alpha val="43137"/>
                  </a:srgbClr>
                </a:outerShdw>
              </a:effectLst>
            </a:endParaRPr>
          </a:p>
        </p:txBody>
      </p:sp>
      <p:sp>
        <p:nvSpPr>
          <p:cNvPr id="5" name="Dikdörtgen 4"/>
          <p:cNvSpPr/>
          <p:nvPr/>
        </p:nvSpPr>
        <p:spPr>
          <a:xfrm>
            <a:off x="323528" y="1491633"/>
            <a:ext cx="8820472" cy="3139321"/>
          </a:xfrm>
          <a:prstGeom prst="rect">
            <a:avLst/>
          </a:prstGeom>
        </p:spPr>
        <p:txBody>
          <a:bodyPr wrap="square">
            <a:spAutoFit/>
          </a:bodyPr>
          <a:lstStyle/>
          <a:p>
            <a:pPr marL="285750" indent="-285750" algn="just">
              <a:buFont typeface="Arial" pitchFamily="34" charset="0"/>
              <a:buChar char="•"/>
            </a:pPr>
            <a:r>
              <a:rPr lang="tr-TR" dirty="0"/>
              <a:t>Kişilik, günlük konuşmalarımızda en çok kullandığımız kavramlardan biri </a:t>
            </a:r>
            <a:r>
              <a:rPr lang="tr-TR" dirty="0" smtClean="0"/>
              <a:t>olmasına rağmen </a:t>
            </a:r>
            <a:r>
              <a:rPr lang="tr-TR" dirty="0"/>
              <a:t>bu kavramın anlamının bütün insanlar için aynı olduğu söylenemez</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Bu nedenle literatürde birçok kişilik tanımına rastlamak mümkündür.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smtClean="0"/>
              <a:t>Toplumsal </a:t>
            </a:r>
            <a:r>
              <a:rPr lang="tr-TR" dirty="0"/>
              <a:t>yaşamda birinden söz ederken çoğu zaman, “kişilik sahibi”, “</a:t>
            </a:r>
            <a:r>
              <a:rPr lang="tr-TR" dirty="0" smtClean="0"/>
              <a:t>güvenilir kişiliği </a:t>
            </a:r>
            <a:r>
              <a:rPr lang="tr-TR" dirty="0"/>
              <a:t>var”, “kişiliği zayıf”, “kişiliği silik”, “kişiliksiz” gibi deyimler kullanılır ve </a:t>
            </a:r>
            <a:r>
              <a:rPr lang="tr-TR" dirty="0" smtClean="0"/>
              <a:t>buna bağlı </a:t>
            </a:r>
            <a:r>
              <a:rPr lang="tr-TR" dirty="0"/>
              <a:t>olarak tanımlar yaparız.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Günlük </a:t>
            </a:r>
            <a:r>
              <a:rPr lang="tr-TR" dirty="0"/>
              <a:t>konuşmalarda bazen kişilik “mizaç”, “huy</a:t>
            </a:r>
            <a:r>
              <a:rPr lang="tr-TR" dirty="0" smtClean="0"/>
              <a:t>”, “</a:t>
            </a:r>
            <a:r>
              <a:rPr lang="tr-TR" dirty="0"/>
              <a:t>karakter” gibi kavramlarla eş anlamda </a:t>
            </a:r>
            <a:r>
              <a:rPr lang="tr-TR" dirty="0" smtClean="0"/>
              <a:t>kullanılmaktadır.</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4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96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30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26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067694"/>
            <a:ext cx="8820472" cy="709587"/>
          </a:xfrm>
        </p:spPr>
        <p:txBody>
          <a:bodyPr>
            <a:normAutofit fontScale="90000"/>
          </a:bodyPr>
          <a:lstStyle/>
          <a:p>
            <a:r>
              <a:rPr lang="tr-TR" sz="4000" b="1" dirty="0">
                <a:solidFill>
                  <a:srgbClr val="393185"/>
                </a:solidFill>
                <a:effectLst>
                  <a:outerShdw blurRad="38100" dist="38100" dir="2700000" algn="tl">
                    <a:srgbClr val="000000">
                      <a:alpha val="43137"/>
                    </a:srgbClr>
                  </a:outerShdw>
                </a:effectLst>
              </a:rPr>
              <a:t>KİŞİLİĞİN TEMEL ÖZELLİKLERİ VE KİŞİLİĞİN OLUŞMASINDA </a:t>
            </a:r>
            <a:r>
              <a:rPr lang="tr-TR" sz="4000" b="1" dirty="0" smtClean="0">
                <a:solidFill>
                  <a:srgbClr val="393185"/>
                </a:solidFill>
                <a:effectLst>
                  <a:outerShdw blurRad="38100" dist="38100" dir="2700000" algn="tl">
                    <a:srgbClr val="000000">
                      <a:alpha val="43137"/>
                    </a:srgbClr>
                  </a:outerShdw>
                </a:effectLst>
              </a:rPr>
              <a:t>ETKİLİ OLAN </a:t>
            </a:r>
            <a:r>
              <a:rPr lang="tr-TR" sz="4000" b="1" dirty="0">
                <a:solidFill>
                  <a:srgbClr val="393185"/>
                </a:solidFill>
                <a:effectLst>
                  <a:outerShdw blurRad="38100" dist="38100" dir="2700000" algn="tl">
                    <a:srgbClr val="000000">
                      <a:alpha val="43137"/>
                    </a:srgbClr>
                  </a:outerShdw>
                </a:effectLst>
              </a:rPr>
              <a:t>FAKTÖRLER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67494"/>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KİŞİLİĞİN TEMEL ÖZELLİKLERİ</a:t>
            </a:r>
          </a:p>
        </p:txBody>
      </p:sp>
      <p:sp>
        <p:nvSpPr>
          <p:cNvPr id="5" name="Dikdörtgen 4"/>
          <p:cNvSpPr/>
          <p:nvPr/>
        </p:nvSpPr>
        <p:spPr>
          <a:xfrm>
            <a:off x="323528" y="1275606"/>
            <a:ext cx="8820472" cy="3416320"/>
          </a:xfrm>
          <a:prstGeom prst="rect">
            <a:avLst/>
          </a:prstGeom>
        </p:spPr>
        <p:txBody>
          <a:bodyPr wrap="square">
            <a:spAutoFit/>
          </a:bodyPr>
          <a:lstStyle/>
          <a:p>
            <a:pPr marL="285750" indent="-285750" algn="just">
              <a:buFont typeface="Arial" pitchFamily="34" charset="0"/>
              <a:buChar char="•"/>
            </a:pPr>
            <a:r>
              <a:rPr lang="tr-TR" dirty="0"/>
              <a:t>Her insan, başka insanları sevmede etkili olabilen birçok kişilik özelliği sıralayabilir</a:t>
            </a:r>
            <a:r>
              <a:rPr lang="tr-TR" dirty="0" smtClean="0"/>
              <a:t>.</a:t>
            </a:r>
          </a:p>
          <a:p>
            <a:pPr algn="just"/>
            <a:endParaRPr lang="tr-TR" dirty="0"/>
          </a:p>
          <a:p>
            <a:pPr marL="285750" indent="-285750" algn="just">
              <a:buFont typeface="Arial" pitchFamily="34" charset="0"/>
              <a:buChar char="•"/>
            </a:pPr>
            <a:r>
              <a:rPr lang="tr-TR" dirty="0"/>
              <a:t>Başka bir deyişle, başka değişkenlerin eşit olması şartıyla, dürüst </a:t>
            </a:r>
            <a:r>
              <a:rPr lang="tr-TR" dirty="0" smtClean="0"/>
              <a:t>insanları, olmayanlardan</a:t>
            </a:r>
            <a:r>
              <a:rPr lang="tr-TR" dirty="0"/>
              <a:t>; yardım severleri, sevmeyenlerden; arkadaş canlısı olanları, </a:t>
            </a:r>
            <a:r>
              <a:rPr lang="tr-TR" dirty="0" smtClean="0"/>
              <a:t>olmayanlardan; nazik </a:t>
            </a:r>
            <a:r>
              <a:rPr lang="tr-TR" dirty="0"/>
              <a:t>olanları, kaba olanlardan hem kolayca ayırt edebiliriz </a:t>
            </a:r>
            <a:r>
              <a:rPr lang="tr-TR" dirty="0" smtClean="0"/>
              <a:t>hem de </a:t>
            </a:r>
            <a:r>
              <a:rPr lang="tr-TR" dirty="0"/>
              <a:t>fazla severiz.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Norman </a:t>
            </a:r>
            <a:r>
              <a:rPr lang="tr-TR" dirty="0" err="1"/>
              <a:t>Anderson</a:t>
            </a:r>
            <a:r>
              <a:rPr lang="tr-TR" dirty="0"/>
              <a:t>, insanları tanımlamada kullanılan 555 </a:t>
            </a:r>
            <a:r>
              <a:rPr lang="tr-TR" dirty="0" smtClean="0"/>
              <a:t>sıfat belirledi</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Sonra </a:t>
            </a:r>
            <a:r>
              <a:rPr lang="tr-TR" dirty="0"/>
              <a:t>üniversite öğrencisi deneklerden, bu sıfatlardan her birine </a:t>
            </a:r>
            <a:r>
              <a:rPr lang="tr-TR" dirty="0" smtClean="0"/>
              <a:t>sahip bir </a:t>
            </a:r>
            <a:r>
              <a:rPr lang="tr-TR" dirty="0"/>
              <a:t>kişiyi ne kadar sevebileceklerini belirtmelerini istedi.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sıfatlardan </a:t>
            </a:r>
            <a:r>
              <a:rPr lang="tr-TR" dirty="0" smtClean="0"/>
              <a:t>bazıları aşağıdaki </a:t>
            </a:r>
            <a:r>
              <a:rPr lang="tr-TR" dirty="0"/>
              <a:t>tabloda görülmektedir</a:t>
            </a:r>
            <a:r>
              <a:rPr lang="tr-TR" dirty="0" smtClean="0"/>
              <a:t>.</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4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8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93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29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92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USTAFA\Desktop\SUNUM\501 SOSYAL PSİKOLOJİ\PNG\3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088" y="147638"/>
            <a:ext cx="6726237" cy="484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fontScale="90000"/>
          </a:bodyPr>
          <a:lstStyle/>
          <a:p>
            <a:r>
              <a:rPr lang="tr-TR" sz="4000" b="1" dirty="0" smtClean="0">
                <a:solidFill>
                  <a:srgbClr val="393185"/>
                </a:solidFill>
                <a:effectLst>
                  <a:outerShdw blurRad="38100" dist="38100" dir="2700000" algn="tl">
                    <a:srgbClr val="000000">
                      <a:alpha val="43137"/>
                    </a:srgbClr>
                  </a:outerShdw>
                </a:effectLst>
              </a:rPr>
              <a:t>KİŞİLİĞİN OLUŞMASINDA </a:t>
            </a:r>
            <a:r>
              <a:rPr lang="tr-TR" sz="4000" b="1" dirty="0" smtClean="0">
                <a:solidFill>
                  <a:srgbClr val="393185"/>
                </a:solidFill>
                <a:effectLst>
                  <a:outerShdw blurRad="38100" dist="38100" dir="2700000" algn="tl">
                    <a:srgbClr val="000000">
                      <a:alpha val="43137"/>
                    </a:srgbClr>
                  </a:outerShdw>
                </a:effectLst>
              </a:rPr>
              <a:t/>
            </a:r>
            <a:br>
              <a:rPr lang="tr-TR" sz="4000" b="1" dirty="0" smtClean="0">
                <a:solidFill>
                  <a:srgbClr val="393185"/>
                </a:solidFill>
                <a:effectLst>
                  <a:outerShdw blurRad="38100" dist="38100" dir="2700000" algn="tl">
                    <a:srgbClr val="000000">
                      <a:alpha val="43137"/>
                    </a:srgbClr>
                  </a:outerShdw>
                </a:effectLst>
              </a:rPr>
            </a:br>
            <a:r>
              <a:rPr lang="tr-TR" sz="4000" b="1" dirty="0" smtClean="0">
                <a:solidFill>
                  <a:srgbClr val="393185"/>
                </a:solidFill>
                <a:effectLst>
                  <a:outerShdw blurRad="38100" dist="38100" dir="2700000" algn="tl">
                    <a:srgbClr val="000000">
                      <a:alpha val="43137"/>
                    </a:srgbClr>
                  </a:outerShdw>
                </a:effectLst>
              </a:rPr>
              <a:t>ETKİLİ </a:t>
            </a:r>
            <a:r>
              <a:rPr lang="tr-TR" sz="4000" b="1" dirty="0" smtClean="0">
                <a:solidFill>
                  <a:srgbClr val="393185"/>
                </a:solidFill>
                <a:effectLst>
                  <a:outerShdw blurRad="38100" dist="38100" dir="2700000" algn="tl">
                    <a:srgbClr val="000000">
                      <a:alpha val="43137"/>
                    </a:srgbClr>
                  </a:outerShdw>
                </a:effectLst>
              </a:rPr>
              <a:t>OLAN FAKTÖRLER</a:t>
            </a:r>
            <a:endParaRPr lang="tr-TR" sz="4000" b="1" dirty="0">
              <a:solidFill>
                <a:srgbClr val="393185"/>
              </a:solidFill>
              <a:effectLst>
                <a:outerShdw blurRad="38100" dist="38100" dir="2700000" algn="tl">
                  <a:srgbClr val="000000">
                    <a:alpha val="43137"/>
                  </a:srgbClr>
                </a:outerShdw>
              </a:effectLst>
            </a:endParaRPr>
          </a:p>
        </p:txBody>
      </p:sp>
      <p:sp>
        <p:nvSpPr>
          <p:cNvPr id="5" name="Dikdörtgen 4"/>
          <p:cNvSpPr/>
          <p:nvPr/>
        </p:nvSpPr>
        <p:spPr>
          <a:xfrm>
            <a:off x="323528" y="1491633"/>
            <a:ext cx="8820472" cy="2862322"/>
          </a:xfrm>
          <a:prstGeom prst="rect">
            <a:avLst/>
          </a:prstGeom>
        </p:spPr>
        <p:txBody>
          <a:bodyPr wrap="square">
            <a:spAutoFit/>
          </a:bodyPr>
          <a:lstStyle/>
          <a:p>
            <a:pPr algn="just"/>
            <a:r>
              <a:rPr lang="tr-TR" dirty="0"/>
              <a:t>Toplumsal yaşamda insanların nasıl davranacağına, düşüneceğine </a:t>
            </a:r>
            <a:r>
              <a:rPr lang="tr-TR" dirty="0" smtClean="0"/>
              <a:t>seveceğine, sevineceğine</a:t>
            </a:r>
            <a:r>
              <a:rPr lang="tr-TR" dirty="0"/>
              <a:t>, giyineceğine etki eden faktörlerin hepsi kişiliğin oluşmasına </a:t>
            </a:r>
            <a:r>
              <a:rPr lang="tr-TR" dirty="0" smtClean="0"/>
              <a:t>etki eden </a:t>
            </a:r>
            <a:r>
              <a:rPr lang="tr-TR" dirty="0"/>
              <a:t>faktörlerdir. Bu faktörleri şu ana başlıklar altında inceleyeceğiz</a:t>
            </a:r>
            <a:r>
              <a:rPr lang="tr-TR" dirty="0" smtClean="0"/>
              <a:t>:</a:t>
            </a:r>
          </a:p>
          <a:p>
            <a:pPr algn="just"/>
            <a:endParaRPr lang="tr-TR" dirty="0"/>
          </a:p>
          <a:p>
            <a:pPr algn="just"/>
            <a:r>
              <a:rPr lang="tr-TR" b="1" dirty="0"/>
              <a:t>1. Kalıtımsal Yapı Faktörleri</a:t>
            </a:r>
          </a:p>
          <a:p>
            <a:pPr algn="just"/>
            <a:r>
              <a:rPr lang="tr-TR" dirty="0"/>
              <a:t>Kalıtımsal faktörler kişiliğin oluşmasında önemli rol oynarlar. Çünkü insanlar </a:t>
            </a:r>
            <a:r>
              <a:rPr lang="tr-TR" dirty="0" smtClean="0"/>
              <a:t>kişisel özelliklerinin </a:t>
            </a:r>
            <a:r>
              <a:rPr lang="tr-TR" dirty="0"/>
              <a:t>çoğunu doğuştan getirmektedirler. Bu özellikler insanlar </a:t>
            </a:r>
            <a:r>
              <a:rPr lang="tr-TR" dirty="0" smtClean="0"/>
              <a:t>arasındaki farklılıkları </a:t>
            </a:r>
            <a:r>
              <a:rPr lang="tr-TR" dirty="0"/>
              <a:t>yaratan önemli faktörlerdir. Kişiliğin sistematik yapısını </a:t>
            </a:r>
            <a:r>
              <a:rPr lang="tr-TR" dirty="0" smtClean="0"/>
              <a:t>oluşturan çekirdeğin </a:t>
            </a:r>
            <a:r>
              <a:rPr lang="tr-TR" dirty="0"/>
              <a:t>kalıtımsal olarak belirlendiği yapılan araştırmalarla doğrulanmıştır. </a:t>
            </a:r>
            <a:r>
              <a:rPr lang="tr-TR" dirty="0" smtClean="0"/>
              <a:t>Kalıtım yoluyla </a:t>
            </a:r>
            <a:r>
              <a:rPr lang="tr-TR" dirty="0"/>
              <a:t>insanlar hem kendi türlerinin özelliklerini hem de soyuna ve </a:t>
            </a:r>
            <a:r>
              <a:rPr lang="tr-TR" dirty="0" smtClean="0"/>
              <a:t>ailesine ait </a:t>
            </a:r>
            <a:r>
              <a:rPr lang="tr-TR" dirty="0"/>
              <a:t>birçok özelliği taşırlar.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48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4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72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500"/>
                                        <p:tgtEl>
                                          <p:spTgt spid="5">
                                            <p:txEl>
                                              <p:pRg st="3" end="3"/>
                                            </p:txEl>
                                          </p:spTgt>
                                        </p:tgtEl>
                                      </p:cBhvr>
                                    </p:animEffect>
                                    <p:anim calcmode="lin" valueType="num">
                                      <p:cBhvr>
                                        <p:cTn id="2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843558"/>
            <a:ext cx="8820472" cy="3416320"/>
          </a:xfrm>
          <a:prstGeom prst="rect">
            <a:avLst/>
          </a:prstGeom>
        </p:spPr>
        <p:txBody>
          <a:bodyPr wrap="square">
            <a:spAutoFit/>
          </a:bodyPr>
          <a:lstStyle/>
          <a:p>
            <a:pPr algn="just"/>
            <a:r>
              <a:rPr lang="tr-TR" b="1" dirty="0"/>
              <a:t>2. Kültürel Faktörler</a:t>
            </a:r>
          </a:p>
          <a:p>
            <a:pPr algn="just"/>
            <a:r>
              <a:rPr lang="tr-TR" dirty="0"/>
              <a:t>Kişilik, sadece kalıtımsal faktörler tarafından belirlenmez. Kalıtımsal olarak </a:t>
            </a:r>
            <a:r>
              <a:rPr lang="tr-TR" dirty="0" smtClean="0"/>
              <a:t>sahip olunan </a:t>
            </a:r>
            <a:r>
              <a:rPr lang="tr-TR" dirty="0"/>
              <a:t>özelliklerin toplumun şekil vermesiyle insanların kişilik yapıları </a:t>
            </a:r>
            <a:r>
              <a:rPr lang="tr-TR" dirty="0" smtClean="0"/>
              <a:t>oluşur. Kalıtım </a:t>
            </a:r>
            <a:r>
              <a:rPr lang="tr-TR" dirty="0"/>
              <a:t>yoluyla elde edilen özelliklere şekil vermede toplumsal kültürün </a:t>
            </a:r>
            <a:r>
              <a:rPr lang="tr-TR" dirty="0" smtClean="0"/>
              <a:t>önemi oldukça </a:t>
            </a:r>
            <a:r>
              <a:rPr lang="tr-TR" dirty="0"/>
              <a:t>fazladır</a:t>
            </a:r>
            <a:r>
              <a:rPr lang="tr-TR" dirty="0" smtClean="0"/>
              <a:t>.</a:t>
            </a:r>
          </a:p>
          <a:p>
            <a:pPr algn="just"/>
            <a:endParaRPr lang="tr-TR" b="1" dirty="0"/>
          </a:p>
          <a:p>
            <a:pPr algn="just"/>
            <a:r>
              <a:rPr lang="tr-TR" b="1" dirty="0"/>
              <a:t>3. Aile Etkeni</a:t>
            </a:r>
          </a:p>
          <a:p>
            <a:pPr algn="just"/>
            <a:r>
              <a:rPr lang="tr-TR" dirty="0"/>
              <a:t>İnsan kişiliğinin oluşmasında en önemli ve etkili çevresel faktör, ailedir. Aile; </a:t>
            </a:r>
            <a:r>
              <a:rPr lang="tr-TR" dirty="0" smtClean="0"/>
              <a:t>özel davranışların </a:t>
            </a:r>
            <a:r>
              <a:rPr lang="tr-TR" dirty="0"/>
              <a:t>kazandırıldığı, ilk ceza ve ödüllerin verildiği sosyal bir ortamdır. </a:t>
            </a:r>
            <a:r>
              <a:rPr lang="tr-TR" dirty="0" smtClean="0"/>
              <a:t>Bunun yanında </a:t>
            </a:r>
            <a:r>
              <a:rPr lang="tr-TR" dirty="0"/>
              <a:t>çocukluk döneminde gözleyerek öğrenmenin gerçekleştiği bir </a:t>
            </a:r>
            <a:r>
              <a:rPr lang="tr-TR" dirty="0" smtClean="0"/>
              <a:t>yerdir. Çoğunlukla </a:t>
            </a:r>
            <a:r>
              <a:rPr lang="tr-TR" dirty="0"/>
              <a:t>insanın ilk öğretmeni annesi ve babasıdır. Anne ve baba </a:t>
            </a:r>
            <a:r>
              <a:rPr lang="tr-TR" dirty="0" smtClean="0"/>
              <a:t>çocukların arzu </a:t>
            </a:r>
            <a:r>
              <a:rPr lang="tr-TR" dirty="0"/>
              <a:t>edilen davranışlarını pekiştirerek ve arzu edilmeyen davranışlarını da </a:t>
            </a:r>
            <a:r>
              <a:rPr lang="tr-TR" dirty="0" smtClean="0"/>
              <a:t>cezalandırarak veya </a:t>
            </a:r>
            <a:r>
              <a:rPr lang="tr-TR" dirty="0"/>
              <a:t>pekiştirmeyerek bazı alışkanlık, amaç ve değerlerin </a:t>
            </a:r>
            <a:r>
              <a:rPr lang="tr-TR" dirty="0" smtClean="0"/>
              <a:t>belirlenmesinde etkili </a:t>
            </a:r>
            <a:r>
              <a:rPr lang="tr-TR" dirty="0"/>
              <a:t>olurlar</a:t>
            </a:r>
            <a:r>
              <a:rPr lang="tr-TR" dirty="0" smtClean="0"/>
              <a:t>.</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4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35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46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95486"/>
            <a:ext cx="8820472" cy="4801314"/>
          </a:xfrm>
          <a:prstGeom prst="rect">
            <a:avLst/>
          </a:prstGeom>
        </p:spPr>
        <p:txBody>
          <a:bodyPr wrap="square">
            <a:spAutoFit/>
          </a:bodyPr>
          <a:lstStyle/>
          <a:p>
            <a:pPr algn="just"/>
            <a:r>
              <a:rPr lang="tr-TR" b="1" dirty="0"/>
              <a:t>4. Sosyal Yapı ve Sosyal Sınıf Faktörleri</a:t>
            </a:r>
          </a:p>
          <a:p>
            <a:pPr algn="just"/>
            <a:r>
              <a:rPr lang="tr-TR" dirty="0"/>
              <a:t>Toplumsal yaşamda bireylerin ait oldukları sosyal </a:t>
            </a:r>
            <a:r>
              <a:rPr lang="tr-TR" dirty="0" smtClean="0"/>
              <a:t>sınıflar </a:t>
            </a:r>
            <a:r>
              <a:rPr lang="tr-TR" dirty="0"/>
              <a:t>ve içinde </a:t>
            </a:r>
            <a:r>
              <a:rPr lang="tr-TR" dirty="0" smtClean="0"/>
              <a:t>bulundukları alt </a:t>
            </a:r>
            <a:r>
              <a:rPr lang="tr-TR" dirty="0"/>
              <a:t>kültürler de kişiliğin oluşmasında etkilidir. Toplumun kültürel yapısı, </a:t>
            </a:r>
            <a:r>
              <a:rPr lang="tr-TR" dirty="0" smtClean="0"/>
              <a:t>kişiliğin genel </a:t>
            </a:r>
            <a:r>
              <a:rPr lang="tr-TR" dirty="0"/>
              <a:t>olarak kabul edilen yönlerini oluşturur. Her toplumun kültürel yapısı </a:t>
            </a:r>
            <a:r>
              <a:rPr lang="tr-TR" dirty="0" smtClean="0"/>
              <a:t>farklı birçok </a:t>
            </a:r>
            <a:r>
              <a:rPr lang="tr-TR" dirty="0"/>
              <a:t>alt kültürden meydana gelmiştir. Bu farklı alt kültürler değişik grupların </a:t>
            </a:r>
            <a:r>
              <a:rPr lang="tr-TR" dirty="0" smtClean="0"/>
              <a:t>ve buna </a:t>
            </a:r>
            <a:r>
              <a:rPr lang="tr-TR" dirty="0"/>
              <a:t>bağlı olarak farklı kişilik tiplerinin oluşmasına neden olur</a:t>
            </a:r>
            <a:r>
              <a:rPr lang="tr-TR" dirty="0" smtClean="0"/>
              <a:t>.</a:t>
            </a:r>
          </a:p>
          <a:p>
            <a:pPr algn="just"/>
            <a:endParaRPr lang="tr-TR" dirty="0"/>
          </a:p>
          <a:p>
            <a:pPr algn="just"/>
            <a:r>
              <a:rPr lang="tr-TR" b="1" dirty="0"/>
              <a:t>5. Diğer Faktörler</a:t>
            </a:r>
          </a:p>
          <a:p>
            <a:pPr algn="just"/>
            <a:r>
              <a:rPr lang="tr-TR" dirty="0"/>
              <a:t>Kişiliğin oluşmasında sadece kalıtımsal, kültürel, yapısal, sınıfsal ve ailevi </a:t>
            </a:r>
            <a:r>
              <a:rPr lang="tr-TR" dirty="0" smtClean="0"/>
              <a:t>faktörlerin etkisi </a:t>
            </a:r>
            <a:r>
              <a:rPr lang="tr-TR" dirty="0"/>
              <a:t>yoktur. Bunların dışında başka faktörlerde vardır. Bunları şu </a:t>
            </a:r>
            <a:r>
              <a:rPr lang="tr-TR" dirty="0" smtClean="0"/>
              <a:t>ana başlıklar </a:t>
            </a:r>
            <a:r>
              <a:rPr lang="tr-TR" dirty="0"/>
              <a:t>altında </a:t>
            </a:r>
            <a:r>
              <a:rPr lang="tr-TR" dirty="0" smtClean="0"/>
              <a:t>inceleyeceğiz:</a:t>
            </a:r>
          </a:p>
          <a:p>
            <a:pPr algn="just"/>
            <a:endParaRPr lang="tr-TR" dirty="0"/>
          </a:p>
          <a:p>
            <a:pPr algn="just"/>
            <a:r>
              <a:rPr lang="tr-TR" b="1" dirty="0"/>
              <a:t>a. Kitle İletişim Araçları</a:t>
            </a:r>
          </a:p>
          <a:p>
            <a:pPr algn="just"/>
            <a:r>
              <a:rPr lang="tr-TR" dirty="0"/>
              <a:t>Kitle iletişim araçlarının kişiliğin şekillenmesinde belirgin etkileri vardır. Kitle </a:t>
            </a:r>
            <a:r>
              <a:rPr lang="tr-TR" dirty="0" smtClean="0"/>
              <a:t>iletişim araçlarından </a:t>
            </a:r>
            <a:r>
              <a:rPr lang="tr-TR" dirty="0"/>
              <a:t>yararlanan ve yararlanmayan bireylerin kişilikleri arasında </a:t>
            </a:r>
            <a:r>
              <a:rPr lang="tr-TR" dirty="0" smtClean="0"/>
              <a:t>farklılıklar vardır</a:t>
            </a:r>
            <a:r>
              <a:rPr lang="tr-TR" dirty="0"/>
              <a:t>. Kitaplar, dergiler, televizyon vs. gibi kitle iletişim </a:t>
            </a:r>
            <a:r>
              <a:rPr lang="tr-TR" dirty="0" smtClean="0"/>
              <a:t>araçlarının, çocukların </a:t>
            </a:r>
            <a:r>
              <a:rPr lang="tr-TR" dirty="0"/>
              <a:t>yetişmesinde ve gençlerin yeni davranış kalıpları </a:t>
            </a:r>
            <a:r>
              <a:rPr lang="tr-TR" dirty="0" smtClean="0"/>
              <a:t>kazanmalarında etkileri </a:t>
            </a:r>
            <a:r>
              <a:rPr lang="tr-TR" dirty="0"/>
              <a:t>fazladır.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2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2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14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30600"/>
                            </p:stCondLst>
                            <p:childTnLst>
                              <p:par>
                                <p:cTn id="29" presetID="47" presetClass="entr" presetSubtype="0" fill="hold" grpId="0" nodeType="afterEffect">
                                  <p:stCondLst>
                                    <p:cond delay="0"/>
                                  </p:stCondLst>
                                  <p:iterate type="lt">
                                    <p:tmPct val="10000"/>
                                  </p:iterate>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anim calcmode="lin" valueType="num">
                                      <p:cBhvr>
                                        <p:cTn id="3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3"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4" fill="hold">
                            <p:stCondLst>
                              <p:cond delay="322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anim calcmode="lin" valueType="num">
                                      <p:cBhvr>
                                        <p:cTn id="38"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9" dur="5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987574"/>
            <a:ext cx="8820472" cy="3416320"/>
          </a:xfrm>
          <a:prstGeom prst="rect">
            <a:avLst/>
          </a:prstGeom>
        </p:spPr>
        <p:txBody>
          <a:bodyPr wrap="square">
            <a:spAutoFit/>
          </a:bodyPr>
          <a:lstStyle/>
          <a:p>
            <a:pPr algn="just"/>
            <a:r>
              <a:rPr lang="tr-TR" b="1" dirty="0"/>
              <a:t>b. Yetişkinler Grubu</a:t>
            </a:r>
          </a:p>
          <a:p>
            <a:pPr algn="just"/>
            <a:r>
              <a:rPr lang="tr-TR" dirty="0"/>
              <a:t>İnsanların içinde bulundukları sosyal gruplarda yer alan yetişkinlerde, </a:t>
            </a:r>
            <a:r>
              <a:rPr lang="tr-TR" dirty="0" smtClean="0"/>
              <a:t>kişiliğin oluşmasında </a:t>
            </a:r>
            <a:r>
              <a:rPr lang="tr-TR" dirty="0"/>
              <a:t>etkisi olan faktörlerden birisidir. Çünkü sosyal hayatta insanlar </a:t>
            </a:r>
            <a:r>
              <a:rPr lang="tr-TR" dirty="0" smtClean="0"/>
              <a:t>bazı ideallerini </a:t>
            </a:r>
            <a:r>
              <a:rPr lang="tr-TR" dirty="0"/>
              <a:t>belirlerken veya davranışlarını düzenlerken çevrelerindeki </a:t>
            </a:r>
            <a:r>
              <a:rPr lang="tr-TR" dirty="0" smtClean="0"/>
              <a:t>yetişkinlerden bazılarını </a:t>
            </a:r>
            <a:r>
              <a:rPr lang="tr-TR" dirty="0"/>
              <a:t>kendilerine örnek alırlar</a:t>
            </a:r>
            <a:r>
              <a:rPr lang="tr-TR" dirty="0" smtClean="0"/>
              <a:t>.</a:t>
            </a:r>
          </a:p>
          <a:p>
            <a:pPr algn="just"/>
            <a:endParaRPr lang="tr-TR" dirty="0"/>
          </a:p>
          <a:p>
            <a:pPr algn="just"/>
            <a:r>
              <a:rPr lang="tr-TR" b="1" dirty="0"/>
              <a:t>c. Doğum Sırası</a:t>
            </a:r>
          </a:p>
          <a:p>
            <a:pPr algn="just"/>
            <a:r>
              <a:rPr lang="tr-TR" dirty="0" err="1"/>
              <a:t>Alfred</a:t>
            </a:r>
            <a:r>
              <a:rPr lang="tr-TR" dirty="0"/>
              <a:t> Adler’e göre insanların doğum sırasının da kişiliğin oluşmasında </a:t>
            </a:r>
            <a:r>
              <a:rPr lang="tr-TR" dirty="0" smtClean="0"/>
              <a:t>etkisi vardır</a:t>
            </a:r>
            <a:r>
              <a:rPr lang="tr-TR" dirty="0"/>
              <a:t>. Adler bu konuda yaptığı araştırma sonucuna göre, doğumdaki sıra, </a:t>
            </a:r>
            <a:r>
              <a:rPr lang="tr-TR" dirty="0" smtClean="0"/>
              <a:t>bireyin zekâ </a:t>
            </a:r>
            <a:r>
              <a:rPr lang="tr-TR" dirty="0"/>
              <a:t>ve yetenek düzeyini etkilemektedir. Adler’in doğum sırası </a:t>
            </a:r>
            <a:r>
              <a:rPr lang="tr-TR" dirty="0" smtClean="0"/>
              <a:t>kuramına göre</a:t>
            </a:r>
            <a:r>
              <a:rPr lang="tr-TR" dirty="0"/>
              <a:t>, ilk doğan çocuk daha zeki ve yeteneklidir. Çevresiyle kolayca iletişim </a:t>
            </a:r>
            <a:r>
              <a:rPr lang="tr-TR" dirty="0" smtClean="0"/>
              <a:t>kurar. Ailedeki </a:t>
            </a:r>
            <a:r>
              <a:rPr lang="tr-TR" dirty="0"/>
              <a:t>çocuk sayısı arttıkça, ilk doğan çocuk ile son doğan çocuk arasında </a:t>
            </a:r>
            <a:r>
              <a:rPr lang="tr-TR" dirty="0" smtClean="0"/>
              <a:t>zekâ düzeyi </a:t>
            </a:r>
            <a:r>
              <a:rPr lang="tr-TR" dirty="0"/>
              <a:t>ve ilişki kurma yeteneği bakımından önemli farklılıklar görülmektedir.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3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47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8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811614"/>
            <a:ext cx="8820472" cy="3416320"/>
          </a:xfrm>
          <a:prstGeom prst="rect">
            <a:avLst/>
          </a:prstGeom>
        </p:spPr>
        <p:txBody>
          <a:bodyPr wrap="square">
            <a:spAutoFit/>
          </a:bodyPr>
          <a:lstStyle/>
          <a:p>
            <a:pPr algn="just"/>
            <a:r>
              <a:rPr lang="tr-TR" b="1" dirty="0"/>
              <a:t>Tek Çocuk: </a:t>
            </a:r>
            <a:r>
              <a:rPr lang="tr-TR" dirty="0"/>
              <a:t>İlk defa anne ve baba olanlar genellikle dostlarına ve </a:t>
            </a:r>
            <a:r>
              <a:rPr lang="tr-TR" dirty="0" smtClean="0"/>
              <a:t>akrabalarına yeni </a:t>
            </a:r>
            <a:r>
              <a:rPr lang="tr-TR" dirty="0"/>
              <a:t>bebeklerinden söz ederler. Ailenin tüm dikkati tek çocuk üzerindedir. </a:t>
            </a:r>
            <a:r>
              <a:rPr lang="tr-TR" dirty="0" smtClean="0"/>
              <a:t>Aile bireyleri </a:t>
            </a:r>
            <a:r>
              <a:rPr lang="tr-TR" dirty="0"/>
              <a:t>tek çocuk üzerinde çok titiz davranır ve sevecenlikle yaklaşırlarsa </a:t>
            </a:r>
            <a:r>
              <a:rPr lang="tr-TR" dirty="0" smtClean="0"/>
              <a:t>büyük ihtimalle </a:t>
            </a:r>
            <a:r>
              <a:rPr lang="tr-TR" dirty="0"/>
              <a:t>çocuk şımarık yetiştirilmiş olacak ve daha sonraki sosyal yaşamında bu ilgi </a:t>
            </a:r>
            <a:r>
              <a:rPr lang="tr-TR" dirty="0" smtClean="0"/>
              <a:t>göremeyecektir</a:t>
            </a:r>
            <a:r>
              <a:rPr lang="tr-TR" dirty="0"/>
              <a:t>. Şımarık yetişen çocuklar kendileri için fazla bir şey </a:t>
            </a:r>
            <a:r>
              <a:rPr lang="tr-TR" dirty="0" smtClean="0"/>
              <a:t>yapmak istemezler</a:t>
            </a:r>
            <a:r>
              <a:rPr lang="tr-TR" dirty="0"/>
              <a:t>. Çünkü onun yerine yapacak aile bireyleri vardır. Bu çocuklar </a:t>
            </a:r>
            <a:r>
              <a:rPr lang="tr-TR" dirty="0" smtClean="0"/>
              <a:t>aşağılık duyguları </a:t>
            </a:r>
            <a:r>
              <a:rPr lang="tr-TR" dirty="0"/>
              <a:t>içinde olduklarını daha sonraki yaşamlarında farkına varırlar. </a:t>
            </a:r>
            <a:endParaRPr lang="tr-TR" dirty="0" smtClean="0"/>
          </a:p>
          <a:p>
            <a:pPr algn="just"/>
            <a:endParaRPr lang="tr-TR" dirty="0"/>
          </a:p>
          <a:p>
            <a:pPr algn="just"/>
            <a:r>
              <a:rPr lang="tr-TR" b="1" dirty="0"/>
              <a:t>İlk Çocuk: </a:t>
            </a:r>
            <a:r>
              <a:rPr lang="tr-TR" dirty="0"/>
              <a:t>Aile bireyleri, ilk çocuğa genellikle bir kardeşi olana kadar tek </a:t>
            </a:r>
            <a:r>
              <a:rPr lang="tr-TR" dirty="0" smtClean="0"/>
              <a:t>çocuk gibi </a:t>
            </a:r>
            <a:r>
              <a:rPr lang="tr-TR" dirty="0"/>
              <a:t>davranırlar. Büyük çocuk, aile bireylerinin yeni doğan çocuğa fazla </a:t>
            </a:r>
            <a:r>
              <a:rPr lang="tr-TR" dirty="0" smtClean="0"/>
              <a:t>ilgilenmeleri nedeniyle </a:t>
            </a:r>
            <a:r>
              <a:rPr lang="tr-TR" dirty="0"/>
              <a:t>sinirlenir ve aile bireylerine küser, saldırgan ve sinirli </a:t>
            </a:r>
            <a:r>
              <a:rPr lang="tr-TR" dirty="0" smtClean="0"/>
              <a:t>davranır. Kısaca</a:t>
            </a:r>
            <a:r>
              <a:rPr lang="tr-TR" dirty="0"/>
              <a:t>, asi ruhlu olabilir. Adler’e göre, ilk çocukların diğerlerine göre sorunlu </a:t>
            </a:r>
            <a:r>
              <a:rPr lang="tr-TR" dirty="0" smtClean="0"/>
              <a:t>olma ihtimalleri </a:t>
            </a:r>
            <a:r>
              <a:rPr lang="tr-TR" dirty="0"/>
              <a:t>yüksektir</a:t>
            </a:r>
            <a:r>
              <a:rPr lang="tr-TR" dirty="0" smtClean="0"/>
              <a:t>.</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47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343546"/>
            <a:ext cx="8820472" cy="2308324"/>
          </a:xfrm>
          <a:prstGeom prst="rect">
            <a:avLst/>
          </a:prstGeom>
        </p:spPr>
        <p:txBody>
          <a:bodyPr wrap="square">
            <a:spAutoFit/>
          </a:bodyPr>
          <a:lstStyle/>
          <a:p>
            <a:pPr algn="just"/>
            <a:r>
              <a:rPr lang="tr-TR" b="1" dirty="0"/>
              <a:t>İkinci Çocuk: </a:t>
            </a:r>
            <a:r>
              <a:rPr lang="tr-TR" dirty="0"/>
              <a:t>İkinci doğan çocuk, kardeşinin başarıları ile yarışmak ve onun </a:t>
            </a:r>
            <a:r>
              <a:rPr lang="tr-TR" dirty="0" smtClean="0"/>
              <a:t>başarılarını söndürmek </a:t>
            </a:r>
            <a:r>
              <a:rPr lang="tr-TR" dirty="0"/>
              <a:t>için ilk doğan çocukla rekabete girer. Bu kardeş kıskanç </a:t>
            </a:r>
            <a:r>
              <a:rPr lang="tr-TR" dirty="0" smtClean="0"/>
              <a:t>ve daha </a:t>
            </a:r>
            <a:r>
              <a:rPr lang="tr-TR" dirty="0"/>
              <a:t>az başarılı olan taraf için aşağılık duygusu anlamına gelmektedir</a:t>
            </a:r>
            <a:r>
              <a:rPr lang="tr-TR" dirty="0" smtClean="0"/>
              <a:t>.</a:t>
            </a:r>
          </a:p>
          <a:p>
            <a:pPr algn="just"/>
            <a:endParaRPr lang="tr-TR" b="1" dirty="0"/>
          </a:p>
          <a:p>
            <a:pPr algn="just"/>
            <a:r>
              <a:rPr lang="tr-TR" b="1" dirty="0"/>
              <a:t>En Küçük Çocuk: </a:t>
            </a:r>
            <a:r>
              <a:rPr lang="tr-TR" dirty="0"/>
              <a:t>En küçük çocuklar aile içinde genellikle şımartılandır. </a:t>
            </a:r>
            <a:r>
              <a:rPr lang="tr-TR" dirty="0" smtClean="0"/>
              <a:t>Ailede daima </a:t>
            </a:r>
            <a:r>
              <a:rPr lang="tr-TR" dirty="0"/>
              <a:t>özel olarak değerlendirilir. Bu şımartılma, tek çocukta oluşan </a:t>
            </a:r>
            <a:r>
              <a:rPr lang="tr-TR" dirty="0" smtClean="0"/>
              <a:t>sorunlara benzer </a:t>
            </a:r>
            <a:r>
              <a:rPr lang="tr-TR" dirty="0"/>
              <a:t>sorunlar yaratabilir. Bazen en küçük çocuklar, aile içinde herkesin </a:t>
            </a:r>
            <a:r>
              <a:rPr lang="tr-TR" dirty="0" smtClean="0"/>
              <a:t>kendisinden daha </a:t>
            </a:r>
            <a:r>
              <a:rPr lang="tr-TR" dirty="0"/>
              <a:t>büyük ve başarılı olduklarını hissettiği zaman kendilerinde </a:t>
            </a:r>
            <a:r>
              <a:rPr lang="tr-TR" dirty="0" smtClean="0"/>
              <a:t>aşağılık duyguları </a:t>
            </a:r>
            <a:r>
              <a:rPr lang="tr-TR" dirty="0"/>
              <a:t>gelişebilir.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4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fontScale="90000"/>
          </a:bodyPr>
          <a:lstStyle/>
          <a:p>
            <a:r>
              <a:rPr lang="tr-TR" sz="4000" b="1" dirty="0">
                <a:solidFill>
                  <a:srgbClr val="393185"/>
                </a:solidFill>
                <a:effectLst>
                  <a:outerShdw blurRad="38100" dist="38100" dir="2700000" algn="tl">
                    <a:srgbClr val="000000">
                      <a:alpha val="43137"/>
                    </a:srgbClr>
                  </a:outerShdw>
                </a:effectLst>
              </a:rPr>
              <a:t>KİŞİLİKLE İLGİLİ KAVRAMLAR VE TANIMLARI</a:t>
            </a:r>
          </a:p>
        </p:txBody>
      </p:sp>
      <p:sp>
        <p:nvSpPr>
          <p:cNvPr id="5" name="Dikdörtgen 4"/>
          <p:cNvSpPr/>
          <p:nvPr/>
        </p:nvSpPr>
        <p:spPr>
          <a:xfrm>
            <a:off x="323528" y="1347614"/>
            <a:ext cx="8820472" cy="3139321"/>
          </a:xfrm>
          <a:prstGeom prst="rect">
            <a:avLst/>
          </a:prstGeom>
        </p:spPr>
        <p:txBody>
          <a:bodyPr wrap="square">
            <a:spAutoFit/>
          </a:bodyPr>
          <a:lstStyle/>
          <a:p>
            <a:pPr marL="285750" indent="-285750" algn="just">
              <a:buFont typeface="Arial" pitchFamily="34" charset="0"/>
              <a:buChar char="•"/>
            </a:pPr>
            <a:r>
              <a:rPr lang="tr-TR" dirty="0"/>
              <a:t>Kişilik kavramının iki temel yönü vardır. Birincisi, bireysel farklılıkları yaratan yön</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İkincisi ise, genelleyici özellikleri içeren yöndür.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iki yön, kişiliği psikolojinin </a:t>
            </a:r>
            <a:r>
              <a:rPr lang="tr-TR" dirty="0" smtClean="0"/>
              <a:t>bütün alt </a:t>
            </a:r>
            <a:r>
              <a:rPr lang="tr-TR" dirty="0"/>
              <a:t>dalları için önemli bir konu hâline getirmiştir.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Günlük </a:t>
            </a:r>
            <a:r>
              <a:rPr lang="tr-TR" dirty="0"/>
              <a:t>konuşmalarımızda kişiliğin yerine birçok farklı kavramları </a:t>
            </a:r>
            <a:r>
              <a:rPr lang="tr-TR" dirty="0" smtClean="0"/>
              <a:t>kullanmaktayız. </a:t>
            </a:r>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Bunlar </a:t>
            </a:r>
            <a:r>
              <a:rPr lang="tr-TR" dirty="0"/>
              <a:t>tam olarak kişiliği karşılamamalarına rağmen tamamen kişilikten de </a:t>
            </a:r>
            <a:r>
              <a:rPr lang="tr-TR" dirty="0" smtClean="0"/>
              <a:t>uzak değiller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Hatta </a:t>
            </a:r>
            <a:r>
              <a:rPr lang="tr-TR" dirty="0"/>
              <a:t>bazıları kişiliğin temel katmanlarını oluşturmaktadır.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44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87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15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9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010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par>
                          <p:cTn id="38" fill="hold">
                            <p:stCondLst>
                              <p:cond delay="24450"/>
                            </p:stCondLst>
                            <p:childTnLst>
                              <p:par>
                                <p:cTn id="39" presetID="47" presetClass="entr" presetSubtype="0" fill="hold" grpId="0" nodeType="afterEffect">
                                  <p:stCondLst>
                                    <p:cond delay="0"/>
                                  </p:stCondLst>
                                  <p:iterate type="lt">
                                    <p:tmPct val="10000"/>
                                  </p:iterate>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anim calcmode="lin" valueType="num">
                                      <p:cBhvr>
                                        <p:cTn id="42"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3" dur="5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339502"/>
            <a:ext cx="8820472" cy="709587"/>
          </a:xfrm>
        </p:spPr>
        <p:txBody>
          <a:bodyPr>
            <a:noAutofit/>
          </a:bodyPr>
          <a:lstStyle/>
          <a:p>
            <a:r>
              <a:rPr lang="tr-TR" sz="3200" b="1" dirty="0">
                <a:solidFill>
                  <a:srgbClr val="393185"/>
                </a:solidFill>
                <a:effectLst>
                  <a:outerShdw blurRad="38100" dist="38100" dir="2700000" algn="tl">
                    <a:srgbClr val="000000">
                      <a:alpha val="43137"/>
                    </a:srgbClr>
                  </a:outerShdw>
                </a:effectLst>
              </a:rPr>
              <a:t>KARAKTER KAVRAMI, KARAKTERİN GELİŞMESİ, BASAMAKLARI </a:t>
            </a:r>
            <a:r>
              <a:rPr lang="tr-TR" sz="3200" b="1" dirty="0" smtClean="0">
                <a:solidFill>
                  <a:srgbClr val="393185"/>
                </a:solidFill>
                <a:effectLst>
                  <a:outerShdw blurRad="38100" dist="38100" dir="2700000" algn="tl">
                    <a:srgbClr val="000000">
                      <a:alpha val="43137"/>
                    </a:srgbClr>
                  </a:outerShdw>
                </a:effectLst>
              </a:rPr>
              <a:t>VE KARAKTER </a:t>
            </a:r>
            <a:r>
              <a:rPr lang="tr-TR" sz="3200" b="1" dirty="0">
                <a:solidFill>
                  <a:srgbClr val="393185"/>
                </a:solidFill>
                <a:effectLst>
                  <a:outerShdw blurRad="38100" dist="38100" dir="2700000" algn="tl">
                    <a:srgbClr val="000000">
                      <a:alpha val="43137"/>
                    </a:srgbClr>
                  </a:outerShdw>
                </a:effectLst>
              </a:rPr>
              <a:t>BOZUKLUKLARI</a:t>
            </a:r>
          </a:p>
        </p:txBody>
      </p:sp>
      <p:sp>
        <p:nvSpPr>
          <p:cNvPr id="5" name="Dikdörtgen 4"/>
          <p:cNvSpPr/>
          <p:nvPr/>
        </p:nvSpPr>
        <p:spPr>
          <a:xfrm>
            <a:off x="323528" y="1419622"/>
            <a:ext cx="8820472" cy="3416320"/>
          </a:xfrm>
          <a:prstGeom prst="rect">
            <a:avLst/>
          </a:prstGeom>
        </p:spPr>
        <p:txBody>
          <a:bodyPr wrap="square">
            <a:spAutoFit/>
          </a:bodyPr>
          <a:lstStyle/>
          <a:p>
            <a:pPr algn="just"/>
            <a:r>
              <a:rPr lang="tr-TR" b="1" dirty="0"/>
              <a:t>1. Karakter Kavramı ve Tanımı</a:t>
            </a:r>
          </a:p>
          <a:p>
            <a:pPr algn="just"/>
            <a:r>
              <a:rPr lang="tr-TR" dirty="0"/>
              <a:t>Günlük konuşmalarda çoğunlukla kişilikle eş anlamda kullanılan </a:t>
            </a:r>
            <a:r>
              <a:rPr lang="tr-TR" dirty="0" smtClean="0"/>
              <a:t>kavram karakterdir. Kişilik</a:t>
            </a:r>
            <a:r>
              <a:rPr lang="tr-TR" dirty="0"/>
              <a:t>, her insanın kendine özgü olan özellikleri toplayan ruhsal bir </a:t>
            </a:r>
            <a:r>
              <a:rPr lang="tr-TR" dirty="0" smtClean="0"/>
              <a:t>bütünlüktür. Buna </a:t>
            </a:r>
            <a:r>
              <a:rPr lang="tr-TR" dirty="0"/>
              <a:t>insanın fizik yapısı ve çizgileri, zekâsı, yetenekleri, duyguları da girer. </a:t>
            </a:r>
            <a:r>
              <a:rPr lang="tr-TR" dirty="0" smtClean="0"/>
              <a:t>Fakat kişiliğin</a:t>
            </a:r>
            <a:r>
              <a:rPr lang="tr-TR" dirty="0"/>
              <a:t>, ahlaki değerlere bağlanma ve bu bakımdan kararlı ve oldukça sabit </a:t>
            </a:r>
            <a:r>
              <a:rPr lang="tr-TR" dirty="0" smtClean="0"/>
              <a:t>bir davranış </a:t>
            </a:r>
            <a:r>
              <a:rPr lang="tr-TR" dirty="0"/>
              <a:t>gösterme hâli daha çok karakter bütünlüğünde </a:t>
            </a:r>
            <a:r>
              <a:rPr lang="tr-TR" dirty="0" smtClean="0"/>
              <a:t>toplanır. </a:t>
            </a:r>
            <a:r>
              <a:rPr lang="tr-TR" dirty="0"/>
              <a:t>Bir hareket </a:t>
            </a:r>
            <a:r>
              <a:rPr lang="tr-TR" dirty="0" smtClean="0"/>
              <a:t>ahlaki standartlar </a:t>
            </a:r>
            <a:r>
              <a:rPr lang="tr-TR" dirty="0"/>
              <a:t>açısından doğru veya yanlış olarak değerlendirilince, kişilik </a:t>
            </a:r>
            <a:r>
              <a:rPr lang="tr-TR" dirty="0" smtClean="0"/>
              <a:t>özellikleri karakter </a:t>
            </a:r>
            <a:r>
              <a:rPr lang="tr-TR" dirty="0"/>
              <a:t>özellikleri durumuna geçmiş olur</a:t>
            </a:r>
            <a:r>
              <a:rPr lang="tr-TR" dirty="0" smtClean="0"/>
              <a:t>.</a:t>
            </a:r>
          </a:p>
          <a:p>
            <a:pPr algn="just"/>
            <a:endParaRPr lang="tr-TR" dirty="0"/>
          </a:p>
          <a:p>
            <a:pPr algn="just"/>
            <a:r>
              <a:rPr lang="tr-TR" b="1" dirty="0"/>
              <a:t>2. Karakterin Gelişmesi</a:t>
            </a:r>
          </a:p>
          <a:p>
            <a:pPr algn="just"/>
            <a:r>
              <a:rPr lang="tr-TR" dirty="0"/>
              <a:t>Karakter, aile, okul ve çevrenin etkisiyle çocukluk döneminden itibaren </a:t>
            </a:r>
            <a:r>
              <a:rPr lang="tr-TR" dirty="0" smtClean="0"/>
              <a:t>gelişmeye ve </a:t>
            </a:r>
            <a:r>
              <a:rPr lang="tr-TR" dirty="0"/>
              <a:t>şekil almaya başlar. Bu konuda çok çeşitli görüşler mevcuttur. Ama </a:t>
            </a:r>
            <a:r>
              <a:rPr lang="tr-TR" dirty="0" smtClean="0"/>
              <a:t>hepsinin ortak </a:t>
            </a:r>
            <a:r>
              <a:rPr lang="tr-TR" dirty="0"/>
              <a:t>noktası, insanın toplumda geçerli kurallar ve ahlaki değer yargılarına </a:t>
            </a:r>
            <a:r>
              <a:rPr lang="tr-TR" dirty="0" smtClean="0"/>
              <a:t>göre olgunlaşmasıdır</a:t>
            </a:r>
            <a:r>
              <a:rPr lang="tr-TR" dirty="0"/>
              <a:t>.</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78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95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anim calcmode="lin" valueType="num">
                                      <p:cBhvr>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338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500"/>
                                        <p:tgtEl>
                                          <p:spTgt spid="5">
                                            <p:txEl>
                                              <p:pRg st="3" end="3"/>
                                            </p:txEl>
                                          </p:spTgt>
                                        </p:tgtEl>
                                      </p:cBhvr>
                                    </p:animEffect>
                                    <p:anim calcmode="lin" valueType="num">
                                      <p:cBhvr>
                                        <p:cTn id="2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3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500"/>
                                        <p:tgtEl>
                                          <p:spTgt spid="5">
                                            <p:txEl>
                                              <p:pRg st="4" end="4"/>
                                            </p:txEl>
                                          </p:spTgt>
                                        </p:tgtEl>
                                      </p:cBhvr>
                                    </p:animEffect>
                                    <p:anim calcmode="lin" valueType="num">
                                      <p:cBhvr>
                                        <p:cTn id="3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67598"/>
            <a:ext cx="8820472" cy="3416320"/>
          </a:xfrm>
          <a:prstGeom prst="rect">
            <a:avLst/>
          </a:prstGeom>
        </p:spPr>
        <p:txBody>
          <a:bodyPr wrap="square">
            <a:spAutoFit/>
          </a:bodyPr>
          <a:lstStyle/>
          <a:p>
            <a:pPr algn="just"/>
            <a:r>
              <a:rPr lang="tr-TR" b="1" dirty="0"/>
              <a:t>a. Ceza ve Ödüllendirme Yöntemi</a:t>
            </a:r>
          </a:p>
          <a:p>
            <a:pPr algn="just"/>
            <a:r>
              <a:rPr lang="tr-TR" dirty="0"/>
              <a:t>Karakter, çocuğun çevresinde sergilediği davranışlara yakınlarının </a:t>
            </a:r>
            <a:r>
              <a:rPr lang="tr-TR" dirty="0" smtClean="0"/>
              <a:t>ödüllendirmeleri ve </a:t>
            </a:r>
            <a:r>
              <a:rPr lang="tr-TR" dirty="0"/>
              <a:t>cezalandırmaları neticesinde gelişir. Aile içinde, okulda, arkadaş </a:t>
            </a:r>
            <a:r>
              <a:rPr lang="tr-TR" dirty="0" smtClean="0"/>
              <a:t>grubunda kişi </a:t>
            </a:r>
            <a:r>
              <a:rPr lang="tr-TR" dirty="0"/>
              <a:t>büyük ölçüde sosyal ilişkilerde bulunur ve bu ilişkiler sayesinde birçok </a:t>
            </a:r>
            <a:r>
              <a:rPr lang="tr-TR" dirty="0" smtClean="0"/>
              <a:t>ahlaki değer </a:t>
            </a:r>
            <a:r>
              <a:rPr lang="tr-TR" dirty="0"/>
              <a:t>ve alışkanlıklar kazanır. Bunun sonucunda çevresi tarafından maddi </a:t>
            </a:r>
            <a:r>
              <a:rPr lang="tr-TR" dirty="0" smtClean="0"/>
              <a:t>ve manevi </a:t>
            </a:r>
            <a:r>
              <a:rPr lang="tr-TR" dirty="0"/>
              <a:t>olarak ödüllendirilir. </a:t>
            </a:r>
            <a:endParaRPr lang="tr-TR" dirty="0" smtClean="0"/>
          </a:p>
          <a:p>
            <a:pPr algn="just"/>
            <a:endParaRPr lang="tr-TR" dirty="0"/>
          </a:p>
          <a:p>
            <a:pPr algn="just"/>
            <a:r>
              <a:rPr lang="tr-TR" b="1" dirty="0"/>
              <a:t>b. Mantıklı Düşünme</a:t>
            </a:r>
          </a:p>
          <a:p>
            <a:pPr algn="just"/>
            <a:r>
              <a:rPr lang="tr-TR" dirty="0"/>
              <a:t>Karakterin oluşmasında ve gelişmesinde mantıklı düşünmenin de rolü </a:t>
            </a:r>
            <a:r>
              <a:rPr lang="tr-TR" dirty="0" smtClean="0"/>
              <a:t>vardır. Çünkü </a:t>
            </a:r>
            <a:r>
              <a:rPr lang="tr-TR" dirty="0"/>
              <a:t>ahlaki değerleri ve kuralları yorumlayan ve bunlardan iyilerini </a:t>
            </a:r>
            <a:r>
              <a:rPr lang="tr-TR" dirty="0" smtClean="0"/>
              <a:t>seçmeyi sağlayan </a:t>
            </a:r>
            <a:r>
              <a:rPr lang="tr-TR" dirty="0"/>
              <a:t>mantıklı düşünmedir. Başka bir deyişle insanlar, muhakeme yolu </a:t>
            </a:r>
            <a:r>
              <a:rPr lang="tr-TR" dirty="0" smtClean="0"/>
              <a:t>ile doğruyu-yanlışı</a:t>
            </a:r>
            <a:r>
              <a:rPr lang="tr-TR" dirty="0"/>
              <a:t>, iyiyi-kötüyü, olumluyu ve olumsuzu bulabilir. Bu </a:t>
            </a:r>
            <a:r>
              <a:rPr lang="tr-TR" dirty="0" smtClean="0"/>
              <a:t>açıklamalardan hareketle </a:t>
            </a:r>
            <a:r>
              <a:rPr lang="tr-TR" dirty="0"/>
              <a:t>karakter bir taklit sonucu değildir, mantıklı ve yorumlayıcı </a:t>
            </a:r>
            <a:r>
              <a:rPr lang="tr-TR" dirty="0" smtClean="0"/>
              <a:t>düşüncelerin ürünüdür</a:t>
            </a:r>
            <a:r>
              <a:rPr lang="tr-TR" dirty="0"/>
              <a:t>.</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8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79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92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95486"/>
            <a:ext cx="8820472" cy="4801314"/>
          </a:xfrm>
          <a:prstGeom prst="rect">
            <a:avLst/>
          </a:prstGeom>
        </p:spPr>
        <p:txBody>
          <a:bodyPr wrap="square">
            <a:spAutoFit/>
          </a:bodyPr>
          <a:lstStyle/>
          <a:p>
            <a:pPr algn="just"/>
            <a:r>
              <a:rPr lang="tr-TR" b="1" dirty="0"/>
              <a:t>c. Duygusal Benimsemeler ve Örnek Alma</a:t>
            </a:r>
          </a:p>
          <a:p>
            <a:pPr algn="just"/>
            <a:r>
              <a:rPr lang="tr-TR" dirty="0"/>
              <a:t>Karakter, başlangıçta taklitler ve görenekler olarak daha sonra </a:t>
            </a:r>
            <a:r>
              <a:rPr lang="tr-TR" dirty="0" err="1"/>
              <a:t>Oedipus</a:t>
            </a:r>
            <a:r>
              <a:rPr lang="tr-TR" dirty="0"/>
              <a:t> </a:t>
            </a:r>
            <a:r>
              <a:rPr lang="tr-TR" dirty="0" smtClean="0"/>
              <a:t>Kompleksi (Freud’un </a:t>
            </a:r>
            <a:r>
              <a:rPr lang="tr-TR" dirty="0"/>
              <a:t>kişilik kuramına göre, erkek çocuğun geçirdiği kaçınılmaz </a:t>
            </a:r>
            <a:r>
              <a:rPr lang="tr-TR" dirty="0" smtClean="0"/>
              <a:t>aşama. Bu </a:t>
            </a:r>
            <a:r>
              <a:rPr lang="tr-TR" dirty="0"/>
              <a:t>aşamada erkek çocuğu annesini cinsel yönden çekici bulur ve </a:t>
            </a:r>
            <a:r>
              <a:rPr lang="tr-TR" dirty="0" smtClean="0"/>
              <a:t>babasını kendine </a:t>
            </a:r>
            <a:r>
              <a:rPr lang="tr-TR" dirty="0"/>
              <a:t>rakip gördüğünden onu ortadan kaldırmak ister) döneminden </a:t>
            </a:r>
            <a:r>
              <a:rPr lang="tr-TR" dirty="0" smtClean="0"/>
              <a:t>başlayarak duygusal </a:t>
            </a:r>
            <a:r>
              <a:rPr lang="tr-TR" dirty="0"/>
              <a:t>benimsemeler şeklinde gelişir. Çocuklar; çevrelerinde sevilen, </a:t>
            </a:r>
            <a:r>
              <a:rPr lang="tr-TR" dirty="0" smtClean="0"/>
              <a:t>sayılan ve </a:t>
            </a:r>
            <a:r>
              <a:rPr lang="tr-TR" dirty="0"/>
              <a:t>güçlü olan kişileri (özellikle anne-baba ve öğretmenleri) </a:t>
            </a:r>
            <a:r>
              <a:rPr lang="tr-TR" dirty="0" smtClean="0"/>
              <a:t>benimsemeye başlarlar.</a:t>
            </a:r>
          </a:p>
          <a:p>
            <a:pPr algn="just"/>
            <a:endParaRPr lang="tr-TR" dirty="0"/>
          </a:p>
          <a:p>
            <a:pPr algn="just"/>
            <a:r>
              <a:rPr lang="tr-TR" b="1" dirty="0"/>
              <a:t>3. Karakter Basamakları</a:t>
            </a:r>
          </a:p>
          <a:p>
            <a:pPr algn="just"/>
            <a:r>
              <a:rPr lang="tr-TR" dirty="0"/>
              <a:t>Karakterle ilgili iki temel basamak vardır. Bu basamaklar şunlardır:</a:t>
            </a:r>
          </a:p>
          <a:p>
            <a:pPr algn="just"/>
            <a:r>
              <a:rPr lang="tr-TR" b="1" dirty="0"/>
              <a:t>a. Beğenilme, Takdir ve Ödüllendirme Basamağı</a:t>
            </a:r>
          </a:p>
          <a:p>
            <a:pPr algn="just"/>
            <a:r>
              <a:rPr lang="tr-TR" dirty="0"/>
              <a:t>Toplumca, iyi bilinen ve kabul edilenlerin yapılması sonucu beğenilme, </a:t>
            </a:r>
            <a:r>
              <a:rPr lang="tr-TR" dirty="0" smtClean="0"/>
              <a:t>takdir edilme </a:t>
            </a:r>
            <a:r>
              <a:rPr lang="tr-TR" dirty="0"/>
              <a:t>ve ödüllendirme karakterin oluşmasında insanları harekete geçiren </a:t>
            </a:r>
            <a:r>
              <a:rPr lang="tr-TR" dirty="0" smtClean="0"/>
              <a:t>faktörlerdir. Burada </a:t>
            </a:r>
            <a:r>
              <a:rPr lang="tr-TR" dirty="0"/>
              <a:t>insanlar daha çok çıkarlarına göre bazı karakter </a:t>
            </a:r>
            <a:r>
              <a:rPr lang="tr-TR" dirty="0" smtClean="0"/>
              <a:t>davranışları sergilerler</a:t>
            </a:r>
            <a:r>
              <a:rPr lang="tr-TR" dirty="0"/>
              <a:t>. Dolayısıyla insanlar umdukları ve bekledikleri takdir oranında ve </a:t>
            </a:r>
            <a:r>
              <a:rPr lang="tr-TR" dirty="0" smtClean="0"/>
              <a:t>süresince çok </a:t>
            </a:r>
            <a:r>
              <a:rPr lang="tr-TR" dirty="0"/>
              <a:t>dürüst, bağlı, saygılı ve terbiyeli görünürler. Bu durum her </a:t>
            </a:r>
            <a:r>
              <a:rPr lang="tr-TR" dirty="0" smtClean="0"/>
              <a:t>meslek ve </a:t>
            </a:r>
            <a:r>
              <a:rPr lang="tr-TR" dirty="0"/>
              <a:t>her sosyal ilişkide görülebilir. Ancak bu tür davranışlar her zaman samimi </a:t>
            </a:r>
            <a:r>
              <a:rPr lang="tr-TR" dirty="0" smtClean="0"/>
              <a:t>ve dürüst </a:t>
            </a:r>
            <a:r>
              <a:rPr lang="tr-TR" dirty="0"/>
              <a:t>olmamaktadır.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1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2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47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28150"/>
                            </p:stCondLst>
                            <p:childTnLst>
                              <p:par>
                                <p:cTn id="29" presetID="47" presetClass="entr" presetSubtype="0" fill="hold" grpId="0" nodeType="afterEffect">
                                  <p:stCondLst>
                                    <p:cond delay="0"/>
                                  </p:stCondLst>
                                  <p:iterate type="lt">
                                    <p:tmPct val="10000"/>
                                  </p:iterate>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anim calcmode="lin" valueType="num">
                                      <p:cBhvr>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5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30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anim calcmode="lin" valueType="num">
                                      <p:cBhvr>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95486"/>
            <a:ext cx="8820472" cy="4524315"/>
          </a:xfrm>
          <a:prstGeom prst="rect">
            <a:avLst/>
          </a:prstGeom>
        </p:spPr>
        <p:txBody>
          <a:bodyPr wrap="square">
            <a:spAutoFit/>
          </a:bodyPr>
          <a:lstStyle/>
          <a:p>
            <a:pPr algn="just"/>
            <a:r>
              <a:rPr lang="tr-TR" b="1" dirty="0"/>
              <a:t>b. Gerçek İdealler Basamağı</a:t>
            </a:r>
          </a:p>
          <a:p>
            <a:pPr algn="just"/>
            <a:r>
              <a:rPr lang="tr-TR" dirty="0"/>
              <a:t>Bu basamak, insanların olumlu veya olumsuz durumlarla karşılaşmaları </a:t>
            </a:r>
            <a:r>
              <a:rPr lang="tr-TR" dirty="0" smtClean="0"/>
              <a:t>hâlinde karakterlerinden </a:t>
            </a:r>
            <a:r>
              <a:rPr lang="tr-TR" dirty="0"/>
              <a:t>taviz vermemelerini ifade etmektedir. Yani toplum içindeki </a:t>
            </a:r>
            <a:r>
              <a:rPr lang="tr-TR" dirty="0" smtClean="0"/>
              <a:t>mevki ve </a:t>
            </a:r>
            <a:r>
              <a:rPr lang="tr-TR" dirty="0"/>
              <a:t>makamlarını kaybetme pahasına dahi olsa toplumca benimsenen </a:t>
            </a:r>
            <a:r>
              <a:rPr lang="tr-TR" dirty="0" smtClean="0"/>
              <a:t>davranışların dışına </a:t>
            </a:r>
            <a:r>
              <a:rPr lang="tr-TR" dirty="0"/>
              <a:t>çıkmazlar. Bu basamakta ahlaki ideal, her türlü maddi çıkardan </a:t>
            </a:r>
            <a:r>
              <a:rPr lang="tr-TR" dirty="0" smtClean="0"/>
              <a:t>önce gelir</a:t>
            </a:r>
            <a:r>
              <a:rPr lang="tr-TR" dirty="0"/>
              <a:t>. Bu tür karakteristik özelliklere sahip insanlara, her devirde ve her </a:t>
            </a:r>
            <a:r>
              <a:rPr lang="tr-TR" dirty="0" smtClean="0"/>
              <a:t>zaman rastlamak </a:t>
            </a:r>
            <a:r>
              <a:rPr lang="tr-TR" dirty="0"/>
              <a:t>mümkündür</a:t>
            </a:r>
            <a:r>
              <a:rPr lang="tr-TR" dirty="0" smtClean="0"/>
              <a:t>.</a:t>
            </a:r>
          </a:p>
          <a:p>
            <a:pPr algn="just"/>
            <a:endParaRPr lang="tr-TR" dirty="0"/>
          </a:p>
          <a:p>
            <a:pPr algn="just"/>
            <a:r>
              <a:rPr lang="tr-TR" b="1" dirty="0"/>
              <a:t>4. Karakter Bozuklukları</a:t>
            </a:r>
          </a:p>
          <a:p>
            <a:pPr algn="just"/>
            <a:r>
              <a:rPr lang="tr-TR" dirty="0"/>
              <a:t>Karakter bozukluklarının başında “Psikopat Dejenereler” gelmektedir. Bu </a:t>
            </a:r>
            <a:r>
              <a:rPr lang="tr-TR" dirty="0" smtClean="0"/>
              <a:t>bozukluk biçimi </a:t>
            </a:r>
            <a:r>
              <a:rPr lang="tr-TR" dirty="0"/>
              <a:t>her dönemde görülmüştür. Günümüzde ise, önemli bir </a:t>
            </a:r>
            <a:r>
              <a:rPr lang="tr-TR" dirty="0" err="1"/>
              <a:t>mediko</a:t>
            </a:r>
            <a:r>
              <a:rPr lang="tr-TR" dirty="0"/>
              <a:t> </a:t>
            </a:r>
            <a:r>
              <a:rPr lang="tr-TR" dirty="0" smtClean="0"/>
              <a:t>sosyal problem </a:t>
            </a:r>
            <a:r>
              <a:rPr lang="tr-TR" dirty="0"/>
              <a:t>olarak karşımıza çıkmaktadır. Karakter bozuklukları bazı psikoloji </a:t>
            </a:r>
            <a:r>
              <a:rPr lang="tr-TR" dirty="0" smtClean="0"/>
              <a:t>ve psikiyatri </a:t>
            </a:r>
            <a:r>
              <a:rPr lang="tr-TR" dirty="0"/>
              <a:t>kitaplarında “şahsiyet bozuklukları”, bazılarında “</a:t>
            </a:r>
            <a:r>
              <a:rPr lang="tr-TR" dirty="0" err="1"/>
              <a:t>karakteropatiler</a:t>
            </a:r>
            <a:r>
              <a:rPr lang="tr-TR" dirty="0" smtClean="0"/>
              <a:t>”, “</a:t>
            </a:r>
            <a:r>
              <a:rPr lang="tr-TR" dirty="0" err="1"/>
              <a:t>sosyopatiler</a:t>
            </a:r>
            <a:r>
              <a:rPr lang="tr-TR" dirty="0"/>
              <a:t>”, günümüzün bazı kitaplarında ise, “psikopat” olarak </a:t>
            </a:r>
            <a:r>
              <a:rPr lang="tr-TR" dirty="0" smtClean="0"/>
              <a:t>adlandırılmış ve </a:t>
            </a:r>
            <a:r>
              <a:rPr lang="tr-TR" dirty="0"/>
              <a:t>incelenmiştir. Karakter bozukluklarının, psikiyatri bölümünde </a:t>
            </a:r>
            <a:r>
              <a:rPr lang="tr-TR" dirty="0" smtClean="0"/>
              <a:t>incelenmesi daha </a:t>
            </a:r>
            <a:r>
              <a:rPr lang="tr-TR" dirty="0"/>
              <a:t>yenidir. Karakter bozukluklarının çoğunda ana zekâ işlemleri normal, </a:t>
            </a:r>
            <a:r>
              <a:rPr lang="tr-TR" dirty="0" smtClean="0"/>
              <a:t>hatta üstün </a:t>
            </a:r>
            <a:r>
              <a:rPr lang="tr-TR" dirty="0"/>
              <a:t>olduğu için çok iyi bir toplumsal statüye gelmeleri dahi mümkün olabilmektedir.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6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2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17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67494"/>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MİZAÇ (HUY) KAVRAMI</a:t>
            </a:r>
          </a:p>
        </p:txBody>
      </p:sp>
      <p:sp>
        <p:nvSpPr>
          <p:cNvPr id="5" name="Dikdörtgen 4"/>
          <p:cNvSpPr/>
          <p:nvPr/>
        </p:nvSpPr>
        <p:spPr>
          <a:xfrm>
            <a:off x="323528" y="1275606"/>
            <a:ext cx="8820472" cy="3416320"/>
          </a:xfrm>
          <a:prstGeom prst="rect">
            <a:avLst/>
          </a:prstGeom>
        </p:spPr>
        <p:txBody>
          <a:bodyPr wrap="square">
            <a:spAutoFit/>
          </a:bodyPr>
          <a:lstStyle/>
          <a:p>
            <a:pPr marL="285750" indent="-285750" algn="just">
              <a:buFont typeface="Arial" pitchFamily="34" charset="0"/>
              <a:buChar char="•"/>
            </a:pPr>
            <a:r>
              <a:rPr lang="tr-TR" dirty="0"/>
              <a:t>Kişiliğin ikinci yönünü mizaç (huy) oluşturmaktadır.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Mizaç </a:t>
            </a:r>
            <a:r>
              <a:rPr lang="tr-TR" dirty="0"/>
              <a:t>da karakter gibi </a:t>
            </a:r>
            <a:r>
              <a:rPr lang="tr-TR" dirty="0" smtClean="0"/>
              <a:t>kişiliğin bütününü </a:t>
            </a:r>
            <a:r>
              <a:rPr lang="tr-TR" dirty="0"/>
              <a:t>değil ancak bir kısmını oluşturur.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Mizaç</a:t>
            </a:r>
            <a:r>
              <a:rPr lang="tr-TR" dirty="0"/>
              <a:t>, kalıtımsal bir özellik taşır </a:t>
            </a:r>
            <a:r>
              <a:rPr lang="tr-TR" dirty="0" smtClean="0"/>
              <a:t>ve devamlılık </a:t>
            </a:r>
            <a:r>
              <a:rPr lang="tr-TR" dirty="0"/>
              <a:t>gösterir.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Mizaç</a:t>
            </a:r>
            <a:r>
              <a:rPr lang="tr-TR" dirty="0"/>
              <a:t>, bireye ait bazı temel ve ayırt edici özellikleri </a:t>
            </a:r>
            <a:r>
              <a:rPr lang="tr-TR" dirty="0" smtClean="0"/>
              <a:t>ifade eden </a:t>
            </a:r>
            <a:r>
              <a:rPr lang="tr-TR" dirty="0"/>
              <a:t>bir kavramdır.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Kişiliği </a:t>
            </a:r>
            <a:r>
              <a:rPr lang="tr-TR" dirty="0"/>
              <a:t>oluşturan karakter, önemli derece bireyin </a:t>
            </a:r>
            <a:r>
              <a:rPr lang="tr-TR" dirty="0" smtClean="0"/>
              <a:t>mizacına dayalıdır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Başka </a:t>
            </a:r>
            <a:r>
              <a:rPr lang="tr-TR" dirty="0"/>
              <a:t>bir deyişle, karakterin toplumsal ve ahlaki bir değer </a:t>
            </a:r>
            <a:r>
              <a:rPr lang="tr-TR" dirty="0" smtClean="0"/>
              <a:t>almasında mizaç </a:t>
            </a:r>
            <a:r>
              <a:rPr lang="tr-TR" dirty="0"/>
              <a:t>da önemli bir belirleyicidir.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6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54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91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22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610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par>
                          <p:cTn id="38" fill="hold">
                            <p:stCondLst>
                              <p:cond delay="19700"/>
                            </p:stCondLst>
                            <p:childTnLst>
                              <p:par>
                                <p:cTn id="39" presetID="47" presetClass="entr" presetSubtype="0" fill="hold" grpId="0" nodeType="afterEffect">
                                  <p:stCondLst>
                                    <p:cond delay="0"/>
                                  </p:stCondLst>
                                  <p:iterate type="lt">
                                    <p:tmPct val="10000"/>
                                  </p:iterate>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anim calcmode="lin" valueType="num">
                                      <p:cBhvr>
                                        <p:cTn id="42"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3" dur="5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99542"/>
            <a:ext cx="8820472" cy="3416320"/>
          </a:xfrm>
          <a:prstGeom prst="rect">
            <a:avLst/>
          </a:prstGeom>
        </p:spPr>
        <p:txBody>
          <a:bodyPr wrap="square">
            <a:spAutoFit/>
          </a:bodyPr>
          <a:lstStyle/>
          <a:p>
            <a:pPr algn="just"/>
            <a:r>
              <a:rPr lang="tr-TR" b="1" dirty="0" smtClean="0"/>
              <a:t>NEŞELİ </a:t>
            </a:r>
            <a:r>
              <a:rPr lang="tr-TR" b="1" dirty="0"/>
              <a:t>MİZAÇ: </a:t>
            </a:r>
            <a:r>
              <a:rPr lang="tr-TR" dirty="0"/>
              <a:t>Bu mizaçta olanlar, hareketli ve neşelidirler. İlgi </a:t>
            </a:r>
            <a:r>
              <a:rPr lang="tr-TR" dirty="0" smtClean="0"/>
              <a:t>duydukları şeyler </a:t>
            </a:r>
            <a:r>
              <a:rPr lang="tr-TR" dirty="0"/>
              <a:t>kolayca değişebilir.</a:t>
            </a:r>
          </a:p>
          <a:p>
            <a:pPr algn="just"/>
            <a:r>
              <a:rPr lang="tr-TR" b="1" dirty="0" smtClean="0"/>
              <a:t>SOĞUKKANLI </a:t>
            </a:r>
            <a:r>
              <a:rPr lang="tr-TR" b="1" dirty="0"/>
              <a:t>MİZAÇ: </a:t>
            </a:r>
            <a:r>
              <a:rPr lang="tr-TR" dirty="0"/>
              <a:t>Az hareketli olan, fazla neşeli olmayan, </a:t>
            </a:r>
            <a:r>
              <a:rPr lang="tr-TR" dirty="0" smtClean="0"/>
              <a:t>soğukkanlı ve </a:t>
            </a:r>
            <a:r>
              <a:rPr lang="tr-TR" dirty="0"/>
              <a:t>kuvvetli kişiliği ifade eder.</a:t>
            </a:r>
          </a:p>
          <a:p>
            <a:pPr algn="just"/>
            <a:r>
              <a:rPr lang="tr-TR" b="1" dirty="0" smtClean="0"/>
              <a:t>KIZGIN </a:t>
            </a:r>
            <a:r>
              <a:rPr lang="tr-TR" b="1" dirty="0"/>
              <a:t>MİZAÇ: </a:t>
            </a:r>
            <a:r>
              <a:rPr lang="tr-TR" dirty="0"/>
              <a:t>Çabuk kızan, hareketli, heyecanlı ve kuvvetli mizaç tipidir.</a:t>
            </a:r>
          </a:p>
          <a:p>
            <a:pPr algn="just"/>
            <a:r>
              <a:rPr lang="tr-TR" b="1" dirty="0" smtClean="0"/>
              <a:t>MELANKOLİK </a:t>
            </a:r>
            <a:r>
              <a:rPr lang="tr-TR" b="1" dirty="0"/>
              <a:t>MİZAÇ: </a:t>
            </a:r>
            <a:r>
              <a:rPr lang="tr-TR" dirty="0"/>
              <a:t>Sıkılgan, üzgün, hareketsiz ve zayıf kişiliği </a:t>
            </a:r>
            <a:r>
              <a:rPr lang="tr-TR" dirty="0" smtClean="0"/>
              <a:t>yansıtan mizaç </a:t>
            </a:r>
            <a:r>
              <a:rPr lang="tr-TR" dirty="0"/>
              <a:t>biçimidir</a:t>
            </a:r>
            <a:r>
              <a:rPr lang="tr-TR" dirty="0" smtClean="0"/>
              <a:t>.</a:t>
            </a:r>
          </a:p>
          <a:p>
            <a:pPr algn="just"/>
            <a:endParaRPr lang="tr-TR" b="1" dirty="0"/>
          </a:p>
          <a:p>
            <a:pPr algn="just"/>
            <a:r>
              <a:rPr lang="tr-TR" b="1" dirty="0"/>
              <a:t>C. YETENEK KAVRAMI, TANIMI VE TİPLERİ</a:t>
            </a:r>
          </a:p>
          <a:p>
            <a:pPr algn="just"/>
            <a:r>
              <a:rPr lang="tr-TR" dirty="0"/>
              <a:t>Kişiliği oluşturan üçüncü katman yetenektir. İnsan, belirli şartlarda, belirli </a:t>
            </a:r>
            <a:r>
              <a:rPr lang="tr-TR" dirty="0" smtClean="0"/>
              <a:t>şeyleri öğrenebilir </a:t>
            </a:r>
            <a:r>
              <a:rPr lang="tr-TR" dirty="0"/>
              <a:t>ve öğrendiklerini farklı biçimlerde açığa çıkarabilir. İşte bütün </a:t>
            </a:r>
            <a:r>
              <a:rPr lang="tr-TR" dirty="0" smtClean="0"/>
              <a:t>belirlilik sınırları </a:t>
            </a:r>
            <a:r>
              <a:rPr lang="tr-TR" dirty="0"/>
              <a:t>yeteneği oluşturur. İnsanların sosyal yaşamda sergiledikleri </a:t>
            </a:r>
            <a:r>
              <a:rPr lang="tr-TR" dirty="0" smtClean="0"/>
              <a:t>davranışlar her </a:t>
            </a:r>
            <a:r>
              <a:rPr lang="tr-TR" dirty="0"/>
              <a:t>zaman yeteneği ifade etmez. Çünkü bu davranışların çoğunu </a:t>
            </a:r>
            <a:r>
              <a:rPr lang="tr-TR" dirty="0" smtClean="0"/>
              <a:t>normal olan </a:t>
            </a:r>
            <a:r>
              <a:rPr lang="tr-TR" dirty="0"/>
              <a:t>her insan gösterebilir.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99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500"/>
                                        <p:tgtEl>
                                          <p:spTgt spid="5">
                                            <p:txEl>
                                              <p:pRg st="2" end="2"/>
                                            </p:txEl>
                                          </p:spTgt>
                                        </p:tgtEl>
                                      </p:cBhvr>
                                    </p:animEffect>
                                    <p:anim calcmode="lin" valueType="num">
                                      <p:cBhvr>
                                        <p:cTn id="2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36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anim calcmode="lin" valueType="num">
                                      <p:cBhvr>
                                        <p:cTn id="26"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18050"/>
                            </p:stCondLst>
                            <p:childTnLst>
                              <p:par>
                                <p:cTn id="29" presetID="47" presetClass="entr" presetSubtype="0" fill="hold" grpId="0" nodeType="afterEffect">
                                  <p:stCondLst>
                                    <p:cond delay="0"/>
                                  </p:stCondLst>
                                  <p:iterate type="lt">
                                    <p:tmPct val="10000"/>
                                  </p:iterate>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anim calcmode="lin" valueType="num">
                                      <p:cBhvr>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5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201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anim calcmode="lin" valueType="num">
                                      <p:cBhvr>
                                        <p:cTn id="3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207675"/>
            <a:ext cx="8820472" cy="4524315"/>
          </a:xfrm>
          <a:prstGeom prst="rect">
            <a:avLst/>
          </a:prstGeom>
        </p:spPr>
        <p:txBody>
          <a:bodyPr wrap="square">
            <a:spAutoFit/>
          </a:bodyPr>
          <a:lstStyle/>
          <a:p>
            <a:pPr algn="just"/>
            <a:r>
              <a:rPr lang="tr-TR" b="1" dirty="0"/>
              <a:t>1. Yetenek Kavramı ve Tanımı</a:t>
            </a:r>
          </a:p>
          <a:p>
            <a:pPr algn="just"/>
            <a:r>
              <a:rPr lang="tr-TR" dirty="0"/>
              <a:t>Yetenek, sadece kişiliğin bir katmanı değil, aynı zamanda kişiliğin </a:t>
            </a:r>
            <a:r>
              <a:rPr lang="tr-TR" dirty="0" smtClean="0"/>
              <a:t>biçimlenmesinde de </a:t>
            </a:r>
            <a:r>
              <a:rPr lang="tr-TR" dirty="0"/>
              <a:t>önemli bir etmendir. Örneğin, üstün zekâ, kişinin çatışma </a:t>
            </a:r>
            <a:r>
              <a:rPr lang="tr-TR" dirty="0" smtClean="0"/>
              <a:t>durumlarında daha </a:t>
            </a:r>
            <a:r>
              <a:rPr lang="tr-TR" dirty="0"/>
              <a:t>çabuk ve daha iyi uyum sağlamasına yardımcı olur. Akıllı olan bir </a:t>
            </a:r>
            <a:r>
              <a:rPr lang="tr-TR" dirty="0" smtClean="0"/>
              <a:t>çocuk çok </a:t>
            </a:r>
            <a:r>
              <a:rPr lang="tr-TR" dirty="0"/>
              <a:t>çabuk, anne veya babasının, yaptığı yaramazlıktan değil, </a:t>
            </a:r>
            <a:r>
              <a:rPr lang="tr-TR" dirty="0" smtClean="0"/>
              <a:t>başkalarının rahatsız </a:t>
            </a:r>
            <a:r>
              <a:rPr lang="tr-TR" dirty="0"/>
              <a:t>olmasından dolayı kendisine kızacağını keşfeder. Geleceği </a:t>
            </a:r>
            <a:r>
              <a:rPr lang="tr-TR" dirty="0" smtClean="0"/>
              <a:t>önceden değerlendirerek </a:t>
            </a:r>
            <a:r>
              <a:rPr lang="tr-TR" dirty="0"/>
              <a:t>mevcut bazı doyumları gelecekteki daha büyük doyumlar </a:t>
            </a:r>
            <a:r>
              <a:rPr lang="tr-TR" dirty="0" smtClean="0"/>
              <a:t>için erteleyebilir.</a:t>
            </a:r>
          </a:p>
          <a:p>
            <a:pPr algn="just"/>
            <a:endParaRPr lang="tr-TR" b="1" dirty="0"/>
          </a:p>
          <a:p>
            <a:pPr algn="just"/>
            <a:r>
              <a:rPr lang="tr-TR" b="1" dirty="0"/>
              <a:t>2. Yetenek Tipleri</a:t>
            </a:r>
          </a:p>
          <a:p>
            <a:pPr algn="just"/>
            <a:r>
              <a:rPr lang="tr-TR" dirty="0"/>
              <a:t>İnsanın doğuştan getirdiği ve zamanla geliştirdiği kapasitesi onun yeteneği </a:t>
            </a:r>
            <a:r>
              <a:rPr lang="tr-TR" dirty="0" smtClean="0"/>
              <a:t>olarak değerlendirilir</a:t>
            </a:r>
            <a:r>
              <a:rPr lang="tr-TR" dirty="0"/>
              <a:t>. İnsanların davranışlarını düzenlemeleri, belirli işleri </a:t>
            </a:r>
            <a:r>
              <a:rPr lang="tr-TR" dirty="0" smtClean="0"/>
              <a:t>yapmaları, farklı </a:t>
            </a:r>
            <a:r>
              <a:rPr lang="tr-TR" dirty="0"/>
              <a:t>ortamlara uyum sağlamaları zihinsel ve bedensel yeteneklerine göre </a:t>
            </a:r>
            <a:r>
              <a:rPr lang="tr-TR" dirty="0" smtClean="0"/>
              <a:t>değişir. Ama </a:t>
            </a:r>
            <a:r>
              <a:rPr lang="tr-TR" dirty="0"/>
              <a:t>insanların birçok işte de başarılı olmaları daha çok bu iki yeteneğin </a:t>
            </a:r>
            <a:r>
              <a:rPr lang="tr-TR" dirty="0" smtClean="0"/>
              <a:t>bileşimi ile </a:t>
            </a:r>
            <a:r>
              <a:rPr lang="tr-TR" dirty="0"/>
              <a:t>mümkün olmaktadır. Yeteneğin gelişmesi ve yeteneklerin birleşme </a:t>
            </a:r>
            <a:r>
              <a:rPr lang="tr-TR" dirty="0" smtClean="0"/>
              <a:t>oranı insanların </a:t>
            </a:r>
            <a:r>
              <a:rPr lang="tr-TR" dirty="0"/>
              <a:t>beceri düzeylerini belirler. Kişi hangi yeteneklere sahipse, o </a:t>
            </a:r>
            <a:r>
              <a:rPr lang="tr-TR" dirty="0" smtClean="0"/>
              <a:t>yeteneğin gerektirdiği </a:t>
            </a:r>
            <a:r>
              <a:rPr lang="tr-TR" dirty="0"/>
              <a:t>işlerde daha başarılı olur. Yetenekleri bedensel ve zihinsel olmak </a:t>
            </a:r>
            <a:r>
              <a:rPr lang="tr-TR" dirty="0" smtClean="0"/>
              <a:t>üzere iki </a:t>
            </a:r>
            <a:r>
              <a:rPr lang="tr-TR" dirty="0"/>
              <a:t>gruba ayırmak mümkündür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6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28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40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11510"/>
            <a:ext cx="8820472" cy="3970318"/>
          </a:xfrm>
          <a:prstGeom prst="rect">
            <a:avLst/>
          </a:prstGeom>
        </p:spPr>
        <p:txBody>
          <a:bodyPr wrap="square">
            <a:spAutoFit/>
          </a:bodyPr>
          <a:lstStyle/>
          <a:p>
            <a:pPr algn="just"/>
            <a:r>
              <a:rPr lang="tr-TR" b="1" dirty="0"/>
              <a:t>a. Bedensel Yetenekler</a:t>
            </a:r>
          </a:p>
          <a:p>
            <a:pPr algn="just"/>
            <a:r>
              <a:rPr lang="tr-TR" dirty="0"/>
              <a:t>Bedensel yetenekler, insanların doğuştan getirdiği ve zamanla geliştirdiği </a:t>
            </a:r>
            <a:r>
              <a:rPr lang="tr-TR" dirty="0" smtClean="0"/>
              <a:t>özelliklerin tümüdür</a:t>
            </a:r>
            <a:r>
              <a:rPr lang="tr-TR" dirty="0"/>
              <a:t>. Yürüme, ayakta durma, koşma, görme, renk ve ses </a:t>
            </a:r>
            <a:r>
              <a:rPr lang="tr-TR" dirty="0" smtClean="0"/>
              <a:t>tonu ayrımı </a:t>
            </a:r>
            <a:r>
              <a:rPr lang="tr-TR" dirty="0"/>
              <a:t>yapma, derinliği fark etme, el-kol-ayak gibi organları kullanma, bu </a:t>
            </a:r>
            <a:r>
              <a:rPr lang="tr-TR" dirty="0" smtClean="0"/>
              <a:t>organlar arasında </a:t>
            </a:r>
            <a:r>
              <a:rPr lang="tr-TR" dirty="0"/>
              <a:t>kullanım koordinasyonu sağlayabilme, parmakları </a:t>
            </a:r>
            <a:r>
              <a:rPr lang="tr-TR" dirty="0" smtClean="0"/>
              <a:t>işletebilme gibi </a:t>
            </a:r>
            <a:r>
              <a:rPr lang="tr-TR" dirty="0"/>
              <a:t>özellikler bedensel yetenekler olarak değerlendirilir. Bütün bu </a:t>
            </a:r>
            <a:r>
              <a:rPr lang="tr-TR" dirty="0" smtClean="0"/>
              <a:t>özelliklerin, öğrenme</a:t>
            </a:r>
            <a:r>
              <a:rPr lang="tr-TR" dirty="0"/>
              <a:t>, tecrübe ve yaşla bağlantısı vardır. Başka bir deyişle, bu özellikler </a:t>
            </a:r>
            <a:r>
              <a:rPr lang="tr-TR" dirty="0" smtClean="0"/>
              <a:t>yaşa, eğitime </a:t>
            </a:r>
            <a:r>
              <a:rPr lang="tr-TR" dirty="0"/>
              <a:t>ve tecrübeye göre farklılıklar gösterebilir. Örneğin, insan, renk </a:t>
            </a:r>
            <a:r>
              <a:rPr lang="tr-TR" dirty="0" smtClean="0"/>
              <a:t>ayırımını öğrenme </a:t>
            </a:r>
            <a:r>
              <a:rPr lang="tr-TR" dirty="0"/>
              <a:t>sonucunda öğrenir</a:t>
            </a:r>
            <a:r>
              <a:rPr lang="tr-TR" dirty="0" smtClean="0"/>
              <a:t>.</a:t>
            </a:r>
          </a:p>
          <a:p>
            <a:pPr algn="just"/>
            <a:endParaRPr lang="tr-TR" dirty="0"/>
          </a:p>
          <a:p>
            <a:pPr algn="just"/>
            <a:r>
              <a:rPr lang="tr-TR" b="1" dirty="0"/>
              <a:t>b. Zihinsel Yetenekler</a:t>
            </a:r>
          </a:p>
          <a:p>
            <a:pPr algn="just"/>
            <a:r>
              <a:rPr lang="tr-TR" dirty="0"/>
              <a:t>İnsanların, toplumsal yaşama ve çevrenin </a:t>
            </a:r>
            <a:r>
              <a:rPr lang="tr-TR" dirty="0" err="1"/>
              <a:t>sosyoteknik</a:t>
            </a:r>
            <a:r>
              <a:rPr lang="tr-TR" dirty="0"/>
              <a:t> yapısına uyum </a:t>
            </a:r>
            <a:r>
              <a:rPr lang="tr-TR" dirty="0" smtClean="0"/>
              <a:t>sağlamaları ve </a:t>
            </a:r>
            <a:r>
              <a:rPr lang="tr-TR" dirty="0"/>
              <a:t>bazı bedensel yetenekleri kullanabilmeleri için zihinsel yeteneklere </a:t>
            </a:r>
            <a:r>
              <a:rPr lang="tr-TR" dirty="0" smtClean="0"/>
              <a:t>ihtiyaçları vardır</a:t>
            </a:r>
            <a:r>
              <a:rPr lang="tr-TR" dirty="0"/>
              <a:t>. Kişilerin yaşları, cinsiyetleri ve diğer bazı bireysel özelliklerine </a:t>
            </a:r>
            <a:r>
              <a:rPr lang="tr-TR" dirty="0" smtClean="0"/>
              <a:t>bağlı olarak </a:t>
            </a:r>
            <a:r>
              <a:rPr lang="tr-TR" dirty="0"/>
              <a:t>kazandıkları zihinsel yetenekleri olduğu gibi doğuştan da getirdiği bazı </a:t>
            </a:r>
            <a:r>
              <a:rPr lang="tr-TR" dirty="0" smtClean="0"/>
              <a:t>zihinsel yetenekleri </a:t>
            </a:r>
            <a:r>
              <a:rPr lang="tr-TR" dirty="0"/>
              <a:t>mevcuttur.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4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74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89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349995"/>
            <a:ext cx="8820472" cy="709587"/>
          </a:xfrm>
        </p:spPr>
        <p:txBody>
          <a:bodyPr>
            <a:normAutofit fontScale="90000"/>
          </a:bodyPr>
          <a:lstStyle/>
          <a:p>
            <a:r>
              <a:rPr lang="tr-TR" sz="4000" b="1" dirty="0">
                <a:solidFill>
                  <a:srgbClr val="393185"/>
                </a:solidFill>
                <a:effectLst>
                  <a:outerShdw blurRad="38100" dist="38100" dir="2700000" algn="tl">
                    <a:srgbClr val="000000">
                      <a:alpha val="43137"/>
                    </a:srgbClr>
                  </a:outerShdw>
                </a:effectLst>
              </a:rPr>
              <a:t>KİŞİLİK KONUSUNDA </a:t>
            </a:r>
            <a:r>
              <a:rPr lang="tr-TR" sz="4000" b="1" dirty="0" smtClean="0">
                <a:solidFill>
                  <a:srgbClr val="393185"/>
                </a:solidFill>
                <a:effectLst>
                  <a:outerShdw blurRad="38100" dist="38100" dir="2700000" algn="tl">
                    <a:srgbClr val="000000">
                      <a:alpha val="43137"/>
                    </a:srgbClr>
                  </a:outerShdw>
                </a:effectLst>
              </a:rPr>
              <a:t/>
            </a:r>
            <a:br>
              <a:rPr lang="tr-TR" sz="4000" b="1" dirty="0" smtClean="0">
                <a:solidFill>
                  <a:srgbClr val="393185"/>
                </a:solidFill>
                <a:effectLst>
                  <a:outerShdw blurRad="38100" dist="38100" dir="2700000" algn="tl">
                    <a:srgbClr val="000000">
                      <a:alpha val="43137"/>
                    </a:srgbClr>
                  </a:outerShdw>
                </a:effectLst>
              </a:rPr>
            </a:br>
            <a:r>
              <a:rPr lang="tr-TR" sz="4000" b="1" dirty="0" smtClean="0">
                <a:solidFill>
                  <a:srgbClr val="393185"/>
                </a:solidFill>
                <a:effectLst>
                  <a:outerShdw blurRad="38100" dist="38100" dir="2700000" algn="tl">
                    <a:srgbClr val="000000">
                      <a:alpha val="43137"/>
                    </a:srgbClr>
                  </a:outerShdw>
                </a:effectLst>
              </a:rPr>
              <a:t>İLERİ </a:t>
            </a:r>
            <a:r>
              <a:rPr lang="tr-TR" sz="4000" b="1" dirty="0" smtClean="0">
                <a:solidFill>
                  <a:srgbClr val="393185"/>
                </a:solidFill>
                <a:effectLst>
                  <a:outerShdw blurRad="38100" dist="38100" dir="2700000" algn="tl">
                    <a:srgbClr val="000000">
                      <a:alpha val="43137"/>
                    </a:srgbClr>
                  </a:outerShdw>
                </a:effectLst>
              </a:rPr>
              <a:t>SÜRÜLEN KURAMLAR</a:t>
            </a:r>
            <a:endParaRPr lang="tr-TR" sz="4000" b="1" dirty="0">
              <a:solidFill>
                <a:srgbClr val="393185"/>
              </a:solidFill>
              <a:effectLst>
                <a:outerShdw blurRad="38100" dist="38100" dir="2700000" algn="tl">
                  <a:srgbClr val="000000">
                    <a:alpha val="43137"/>
                  </a:srgbClr>
                </a:outerShdw>
              </a:effectLst>
            </a:endParaRPr>
          </a:p>
        </p:txBody>
      </p:sp>
      <p:sp>
        <p:nvSpPr>
          <p:cNvPr id="5" name="Dikdörtgen 4"/>
          <p:cNvSpPr/>
          <p:nvPr/>
        </p:nvSpPr>
        <p:spPr>
          <a:xfrm>
            <a:off x="323528" y="1448653"/>
            <a:ext cx="8820472" cy="3139321"/>
          </a:xfrm>
          <a:prstGeom prst="rect">
            <a:avLst/>
          </a:prstGeom>
        </p:spPr>
        <p:txBody>
          <a:bodyPr wrap="square">
            <a:spAutoFit/>
          </a:bodyPr>
          <a:lstStyle/>
          <a:p>
            <a:pPr marL="285750" indent="-285750" algn="just">
              <a:buFont typeface="Arial" pitchFamily="34" charset="0"/>
              <a:buChar char="•"/>
            </a:pPr>
            <a:r>
              <a:rPr lang="tr-TR" dirty="0"/>
              <a:t>Dünyanın en zor anlaşılan yaratığı, kesinlikle insandır.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Çünkü </a:t>
            </a:r>
            <a:r>
              <a:rPr lang="tr-TR" dirty="0"/>
              <a:t>insan; beden, </a:t>
            </a:r>
            <a:r>
              <a:rPr lang="tr-TR" dirty="0" smtClean="0"/>
              <a:t>düşünce, duygu </a:t>
            </a:r>
            <a:r>
              <a:rPr lang="tr-TR" dirty="0"/>
              <a:t>ve inanç bakımından farklı özelliklere sahip çok karmaşık olan </a:t>
            </a:r>
            <a:r>
              <a:rPr lang="tr-TR" dirty="0" smtClean="0"/>
              <a:t>bir varlıktır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Bundan </a:t>
            </a:r>
            <a:r>
              <a:rPr lang="tr-TR" dirty="0"/>
              <a:t>dolayı insanı inceleyen psikologlar birbirinden farklı birçok </a:t>
            </a:r>
            <a:r>
              <a:rPr lang="tr-TR" dirty="0" smtClean="0"/>
              <a:t>kişilik kuramı </a:t>
            </a:r>
            <a:r>
              <a:rPr lang="tr-TR" dirty="0"/>
              <a:t>geliştirmiştir.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kuramların bazıları kişiliğin oluşum biçiminden, </a:t>
            </a:r>
            <a:r>
              <a:rPr lang="tr-TR" dirty="0" smtClean="0"/>
              <a:t>bazıları ise</a:t>
            </a:r>
            <a:r>
              <a:rPr lang="tr-TR" dirty="0"/>
              <a:t>, kişiliğin görünüş biçiminden hareket ederek oluşturulmuştur. </a:t>
            </a:r>
            <a:r>
              <a:rPr lang="tr-TR" dirty="0" smtClean="0"/>
              <a:t>Biz </a:t>
            </a:r>
            <a:r>
              <a:rPr lang="tr-TR" dirty="0"/>
              <a:t>burada </a:t>
            </a:r>
            <a:r>
              <a:rPr lang="tr-TR" dirty="0" smtClean="0"/>
              <a:t>bütün kuramlardan </a:t>
            </a:r>
            <a:r>
              <a:rPr lang="tr-TR" dirty="0"/>
              <a:t>ziyade en belirgin olanları açıklamaya çalışacağız.</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4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4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76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349995"/>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PSİKOANALİTİK KURAMLAR</a:t>
            </a:r>
          </a:p>
        </p:txBody>
      </p:sp>
      <p:sp>
        <p:nvSpPr>
          <p:cNvPr id="5" name="Dikdörtgen 4"/>
          <p:cNvSpPr/>
          <p:nvPr/>
        </p:nvSpPr>
        <p:spPr>
          <a:xfrm>
            <a:off x="323528" y="1437620"/>
            <a:ext cx="8820472" cy="2862322"/>
          </a:xfrm>
          <a:prstGeom prst="rect">
            <a:avLst/>
          </a:prstGeom>
        </p:spPr>
        <p:txBody>
          <a:bodyPr wrap="square">
            <a:spAutoFit/>
          </a:bodyPr>
          <a:lstStyle/>
          <a:p>
            <a:pPr marL="285750" indent="-285750" algn="just">
              <a:buFont typeface="Arial" pitchFamily="34" charset="0"/>
              <a:buChar char="•"/>
            </a:pPr>
            <a:r>
              <a:rPr lang="tr-TR" dirty="0" err="1"/>
              <a:t>Psikoanalitik</a:t>
            </a:r>
            <a:r>
              <a:rPr lang="tr-TR" dirty="0"/>
              <a:t> kuram, bilinçaltı alanı üzerine odaklanmış bir yaklaşımdır.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err="1" smtClean="0"/>
              <a:t>Psikoanalitik</a:t>
            </a:r>
            <a:r>
              <a:rPr lang="tr-TR" dirty="0" smtClean="0"/>
              <a:t> kuram</a:t>
            </a:r>
            <a:r>
              <a:rPr lang="tr-TR" dirty="0"/>
              <a:t>, insanlar içgüdüler ve dürtülerle donatılmış olarak dünyaya gelirler </a:t>
            </a:r>
            <a:r>
              <a:rPr lang="tr-TR" dirty="0" smtClean="0"/>
              <a:t>ve isteklerini </a:t>
            </a:r>
            <a:r>
              <a:rPr lang="tr-TR" dirty="0"/>
              <a:t>en kısa sürede gidermeye yönelik olan haz ilkesi ile hareket </a:t>
            </a:r>
            <a:r>
              <a:rPr lang="tr-TR" dirty="0" smtClean="0"/>
              <a:t>ederler.</a:t>
            </a:r>
          </a:p>
          <a:p>
            <a:pPr marL="285750" indent="-285750" algn="just">
              <a:buFont typeface="Arial" pitchFamily="34" charset="0"/>
              <a:buChar char="•"/>
            </a:pPr>
            <a:endParaRPr lang="tr-TR" dirty="0"/>
          </a:p>
          <a:p>
            <a:pPr marL="285750" indent="-285750" algn="just">
              <a:buFont typeface="Arial" pitchFamily="34" charset="0"/>
              <a:buChar char="•"/>
            </a:pPr>
            <a:r>
              <a:rPr lang="tr-TR" dirty="0" err="1"/>
              <a:t>Psikoanalitik</a:t>
            </a:r>
            <a:r>
              <a:rPr lang="tr-TR" dirty="0"/>
              <a:t> teorinin kurucusu, Sigmund </a:t>
            </a:r>
            <a:r>
              <a:rPr lang="tr-TR" dirty="0" err="1"/>
              <a:t>Freud’tur</a:t>
            </a:r>
            <a:r>
              <a:rPr lang="tr-TR" dirty="0"/>
              <a:t>. Freud’un teorisi: </a:t>
            </a:r>
            <a:r>
              <a:rPr lang="tr-TR" dirty="0" err="1"/>
              <a:t>id</a:t>
            </a:r>
            <a:r>
              <a:rPr lang="tr-TR" dirty="0"/>
              <a:t>, ego </a:t>
            </a:r>
            <a:r>
              <a:rPr lang="tr-TR" dirty="0" smtClean="0"/>
              <a:t>ve </a:t>
            </a:r>
            <a:r>
              <a:rPr lang="tr-TR" dirty="0" err="1" smtClean="0"/>
              <a:t>süperego</a:t>
            </a:r>
            <a:r>
              <a:rPr lang="tr-TR" dirty="0" smtClean="0"/>
              <a:t> </a:t>
            </a:r>
            <a:r>
              <a:rPr lang="tr-TR" dirty="0"/>
              <a:t>kavramları üzerine kurulmuştur.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Ama </a:t>
            </a:r>
            <a:r>
              <a:rPr lang="tr-TR" dirty="0" err="1"/>
              <a:t>İd</a:t>
            </a:r>
            <a:r>
              <a:rPr lang="tr-TR" dirty="0"/>
              <a:t>, Ego, </a:t>
            </a:r>
            <a:r>
              <a:rPr lang="tr-TR" dirty="0" err="1"/>
              <a:t>Süperego</a:t>
            </a:r>
            <a:r>
              <a:rPr lang="tr-TR" dirty="0"/>
              <a:t> teorisi, </a:t>
            </a:r>
            <a:r>
              <a:rPr lang="tr-TR" dirty="0" smtClean="0"/>
              <a:t>onun kişilik </a:t>
            </a:r>
            <a:r>
              <a:rPr lang="tr-TR" dirty="0"/>
              <a:t>gelişimi hakkındaki fikirleri gibi ilerlemeler, değişmeler, gelişmeler için </a:t>
            </a:r>
            <a:r>
              <a:rPr lang="tr-TR" dirty="0" smtClean="0"/>
              <a:t>bir başlangıç </a:t>
            </a:r>
            <a:r>
              <a:rPr lang="tr-TR" dirty="0"/>
              <a:t>noktası </a:t>
            </a:r>
            <a:r>
              <a:rPr lang="tr-TR" dirty="0" smtClean="0"/>
              <a:t>olmuştur. </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0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7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4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6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USTAFA\Desktop\SUNUM\501 SOSYAL PSİKOLOJİ\PNG\3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238" y="342900"/>
            <a:ext cx="6611937"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555526"/>
            <a:ext cx="8820472" cy="3970318"/>
          </a:xfrm>
          <a:prstGeom prst="rect">
            <a:avLst/>
          </a:prstGeom>
        </p:spPr>
        <p:txBody>
          <a:bodyPr wrap="square">
            <a:spAutoFit/>
          </a:bodyPr>
          <a:lstStyle/>
          <a:p>
            <a:pPr algn="just"/>
            <a:r>
              <a:rPr lang="tr-TR" b="1" dirty="0"/>
              <a:t>1. </a:t>
            </a:r>
            <a:r>
              <a:rPr lang="tr-TR" b="1" dirty="0" err="1"/>
              <a:t>İd</a:t>
            </a:r>
            <a:r>
              <a:rPr lang="tr-TR" b="1" dirty="0"/>
              <a:t> (Alt Ben)</a:t>
            </a:r>
          </a:p>
          <a:p>
            <a:pPr algn="just"/>
            <a:r>
              <a:rPr lang="tr-TR" dirty="0"/>
              <a:t>Freud, insanlar doğduğu zaman tek bir kişilik yönünün (</a:t>
            </a:r>
            <a:r>
              <a:rPr lang="tr-TR" dirty="0" err="1"/>
              <a:t>id</a:t>
            </a:r>
            <a:r>
              <a:rPr lang="tr-TR" dirty="0"/>
              <a:t>-alt ben) olduğunu </a:t>
            </a:r>
            <a:r>
              <a:rPr lang="tr-TR" dirty="0" smtClean="0"/>
              <a:t>söylemiştir. </a:t>
            </a:r>
            <a:r>
              <a:rPr lang="tr-TR" dirty="0" err="1" smtClean="0"/>
              <a:t>İd</a:t>
            </a:r>
            <a:r>
              <a:rPr lang="tr-TR" dirty="0"/>
              <a:t>, fiziksel ihtiyaçlarımızı ifade eder. </a:t>
            </a:r>
            <a:r>
              <a:rPr lang="tr-TR" dirty="0" err="1"/>
              <a:t>İd</a:t>
            </a:r>
            <a:r>
              <a:rPr lang="tr-TR" dirty="0"/>
              <a:t>, açlık, susuzluk, cinsellik, </a:t>
            </a:r>
            <a:r>
              <a:rPr lang="tr-TR" dirty="0" smtClean="0"/>
              <a:t>hazza yönelme </a:t>
            </a:r>
            <a:r>
              <a:rPr lang="tr-TR" dirty="0"/>
              <a:t>gibi temel dürtülere dayalıdır, Kişiliğin önce gelişen bölümüdür. Alt </a:t>
            </a:r>
            <a:r>
              <a:rPr lang="tr-TR" dirty="0" smtClean="0"/>
              <a:t>ben (</a:t>
            </a:r>
            <a:r>
              <a:rPr lang="tr-TR" dirty="0" err="1" smtClean="0"/>
              <a:t>id</a:t>
            </a:r>
            <a:r>
              <a:rPr lang="tr-TR" dirty="0"/>
              <a:t>), bencil kısmımızdır ve sadece bizim isteklerimizi karşılamaya yöneliktir. </a:t>
            </a:r>
            <a:r>
              <a:rPr lang="tr-TR" dirty="0" smtClean="0"/>
              <a:t>Toplumsal ve </a:t>
            </a:r>
            <a:r>
              <a:rPr lang="tr-TR" dirty="0"/>
              <a:t>fiziksel engellemeleri dikkate almadan işleri yapmayı düşünür. </a:t>
            </a:r>
            <a:endParaRPr lang="tr-TR" dirty="0" smtClean="0"/>
          </a:p>
          <a:p>
            <a:pPr algn="just"/>
            <a:endParaRPr lang="tr-TR" dirty="0"/>
          </a:p>
          <a:p>
            <a:pPr algn="just"/>
            <a:r>
              <a:rPr lang="tr-TR" b="1" dirty="0"/>
              <a:t>2. Ego (Ben)</a:t>
            </a:r>
          </a:p>
          <a:p>
            <a:pPr algn="just"/>
            <a:r>
              <a:rPr lang="tr-TR" dirty="0"/>
              <a:t>Çocuklarda 2 yaşından sonra ego (ben) gelişmeye ve ön plana çıkmaya </a:t>
            </a:r>
            <a:r>
              <a:rPr lang="tr-TR" dirty="0" smtClean="0"/>
              <a:t>başlar. Ego</a:t>
            </a:r>
            <a:r>
              <a:rPr lang="tr-TR" dirty="0"/>
              <a:t>, gerçeklik kuralına göre hareket eder. </a:t>
            </a:r>
            <a:r>
              <a:rPr lang="tr-TR" dirty="0" err="1"/>
              <a:t>Ego’nun</a:t>
            </a:r>
            <a:r>
              <a:rPr lang="tr-TR" dirty="0"/>
              <a:t> en önemli görevi, </a:t>
            </a:r>
            <a:r>
              <a:rPr lang="tr-TR" dirty="0" err="1"/>
              <a:t>id’in</a:t>
            </a:r>
            <a:r>
              <a:rPr lang="tr-TR" dirty="0"/>
              <a:t> </a:t>
            </a:r>
            <a:r>
              <a:rPr lang="tr-TR" dirty="0" smtClean="0"/>
              <a:t>temel dürtülerden </a:t>
            </a:r>
            <a:r>
              <a:rPr lang="tr-TR" dirty="0"/>
              <a:t>kaynaklanan istekleri çevresel gerçekler kapsamında tatmin </a:t>
            </a:r>
            <a:r>
              <a:rPr lang="tr-TR" dirty="0" smtClean="0"/>
              <a:t>etmeye çalışmaktır</a:t>
            </a:r>
            <a:r>
              <a:rPr lang="tr-TR" dirty="0"/>
              <a:t>. Çünkü </a:t>
            </a:r>
            <a:r>
              <a:rPr lang="tr-TR" dirty="0" err="1"/>
              <a:t>id’in</a:t>
            </a:r>
            <a:r>
              <a:rPr lang="tr-TR" dirty="0"/>
              <a:t> istekleri oldukça özgürdür. Ama toplumsal gerçeklerle </a:t>
            </a:r>
            <a:r>
              <a:rPr lang="tr-TR" dirty="0" smtClean="0"/>
              <a:t>zıt durumdadır</a:t>
            </a:r>
            <a:r>
              <a:rPr lang="tr-TR" dirty="0"/>
              <a:t>. Bu nedenle ego (ben), özgür istekleri mümkün olduğunca </a:t>
            </a:r>
            <a:r>
              <a:rPr lang="tr-TR" dirty="0" smtClean="0"/>
              <a:t>bilinçaltında tutmaya </a:t>
            </a:r>
            <a:r>
              <a:rPr lang="tr-TR" dirty="0"/>
              <a:t>çalışır ve ortam uygun olduğunda bunları yerine getirmeye </a:t>
            </a:r>
            <a:r>
              <a:rPr lang="tr-TR" dirty="0" smtClean="0"/>
              <a:t>çalışır. </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92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01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540425"/>
            <a:ext cx="8820472" cy="3970318"/>
          </a:xfrm>
          <a:prstGeom prst="rect">
            <a:avLst/>
          </a:prstGeom>
        </p:spPr>
        <p:txBody>
          <a:bodyPr wrap="square">
            <a:spAutoFit/>
          </a:bodyPr>
          <a:lstStyle/>
          <a:p>
            <a:pPr algn="just"/>
            <a:r>
              <a:rPr lang="tr-TR" b="1" dirty="0"/>
              <a:t>3. </a:t>
            </a:r>
            <a:r>
              <a:rPr lang="tr-TR" b="1" dirty="0" err="1"/>
              <a:t>Süperego</a:t>
            </a:r>
            <a:r>
              <a:rPr lang="tr-TR" b="1" dirty="0"/>
              <a:t> (Üst-Ben)</a:t>
            </a:r>
          </a:p>
          <a:p>
            <a:pPr algn="just"/>
            <a:r>
              <a:rPr lang="tr-TR" dirty="0"/>
              <a:t>Çocuklar 5 yaşına geldiklerinde üst-ben dediğimiz </a:t>
            </a:r>
            <a:r>
              <a:rPr lang="tr-TR" dirty="0" err="1"/>
              <a:t>süperego</a:t>
            </a:r>
            <a:r>
              <a:rPr lang="tr-TR" dirty="0"/>
              <a:t> oluşmaya </a:t>
            </a:r>
            <a:r>
              <a:rPr lang="tr-TR" dirty="0" smtClean="0"/>
              <a:t>başlar. </a:t>
            </a:r>
            <a:r>
              <a:rPr lang="tr-TR" dirty="0" err="1" smtClean="0"/>
              <a:t>Süperego</a:t>
            </a:r>
            <a:r>
              <a:rPr lang="tr-TR" dirty="0"/>
              <a:t>, genellikle aile bireylerinin ve toplumun değer yargılarını ve </a:t>
            </a:r>
            <a:r>
              <a:rPr lang="tr-TR" dirty="0" smtClean="0"/>
              <a:t>standartlarını içerir</a:t>
            </a:r>
            <a:r>
              <a:rPr lang="tr-TR" dirty="0"/>
              <a:t>. </a:t>
            </a:r>
            <a:r>
              <a:rPr lang="tr-TR" dirty="0" err="1"/>
              <a:t>Süperego</a:t>
            </a:r>
            <a:r>
              <a:rPr lang="tr-TR" dirty="0"/>
              <a:t>, </a:t>
            </a:r>
            <a:r>
              <a:rPr lang="tr-TR" dirty="0" err="1"/>
              <a:t>ego’ya</a:t>
            </a:r>
            <a:r>
              <a:rPr lang="tr-TR" dirty="0"/>
              <a:t> göre daha fazla sınırlamalar getirir. </a:t>
            </a:r>
            <a:r>
              <a:rPr lang="tr-TR" dirty="0" err="1"/>
              <a:t>Süperego</a:t>
            </a:r>
            <a:r>
              <a:rPr lang="tr-TR" dirty="0"/>
              <a:t>, </a:t>
            </a:r>
            <a:r>
              <a:rPr lang="tr-TR" dirty="0" smtClean="0"/>
              <a:t>öncelikle insanda </a:t>
            </a:r>
            <a:r>
              <a:rPr lang="tr-TR" dirty="0"/>
              <a:t>suçluluk duygusu yaratır. Suçluluk duygusu da insanı uzun </a:t>
            </a:r>
            <a:r>
              <a:rPr lang="tr-TR" dirty="0" smtClean="0"/>
              <a:t>süre vicdanen </a:t>
            </a:r>
            <a:r>
              <a:rPr lang="tr-TR" dirty="0"/>
              <a:t>rahatsız eder. </a:t>
            </a:r>
            <a:r>
              <a:rPr lang="tr-TR" dirty="0" err="1"/>
              <a:t>Süperego</a:t>
            </a:r>
            <a:r>
              <a:rPr lang="tr-TR" dirty="0"/>
              <a:t>, </a:t>
            </a:r>
            <a:r>
              <a:rPr lang="tr-TR" dirty="0" err="1"/>
              <a:t>ego’nun</a:t>
            </a:r>
            <a:r>
              <a:rPr lang="tr-TR" dirty="0"/>
              <a:t> yaptığı işlerin erdemli ve takdire </a:t>
            </a:r>
            <a:r>
              <a:rPr lang="tr-TR" dirty="0" smtClean="0"/>
              <a:t>değer olup </a:t>
            </a:r>
            <a:r>
              <a:rPr lang="tr-TR" dirty="0"/>
              <a:t>olmadığına da karar verir. </a:t>
            </a:r>
            <a:r>
              <a:rPr lang="tr-TR" dirty="0" err="1"/>
              <a:t>Süperego’nun</a:t>
            </a:r>
            <a:r>
              <a:rPr lang="tr-TR" dirty="0"/>
              <a:t> temel fonksiyonu, kişiliği mükemmelleştirmektir</a:t>
            </a:r>
            <a:r>
              <a:rPr lang="tr-TR" dirty="0" smtClean="0"/>
              <a:t>.</a:t>
            </a:r>
          </a:p>
          <a:p>
            <a:pPr algn="just"/>
            <a:endParaRPr lang="tr-TR" b="1" dirty="0"/>
          </a:p>
          <a:p>
            <a:pPr algn="just"/>
            <a:r>
              <a:rPr lang="tr-TR" b="1" dirty="0"/>
              <a:t>B. ÖZELLİK KURAMLARI</a:t>
            </a:r>
          </a:p>
          <a:p>
            <a:pPr algn="just"/>
            <a:r>
              <a:rPr lang="tr-TR" dirty="0"/>
              <a:t>Özellikler teorisi, kişilik teorilerine bir düzenlilik getirmiştir. Özellikler teorisi, </a:t>
            </a:r>
            <a:r>
              <a:rPr lang="tr-TR" dirty="0" smtClean="0"/>
              <a:t>kişilik niteliklerini </a:t>
            </a:r>
            <a:r>
              <a:rPr lang="tr-TR" dirty="0"/>
              <a:t>belirlemeye yönelik olan araştırmalara dayanır. Bu teoriye </a:t>
            </a:r>
            <a:r>
              <a:rPr lang="tr-TR" dirty="0" smtClean="0"/>
              <a:t>göre insanların </a:t>
            </a:r>
            <a:r>
              <a:rPr lang="tr-TR" dirty="0"/>
              <a:t>sahip oldukları nitelikler, kişiliğin önemli belirleyicileridir. Gordon </a:t>
            </a:r>
            <a:r>
              <a:rPr lang="tr-TR" dirty="0" err="1" smtClean="0"/>
              <a:t>Allport</a:t>
            </a:r>
            <a:r>
              <a:rPr lang="tr-TR" dirty="0" smtClean="0"/>
              <a:t> ve </a:t>
            </a:r>
            <a:r>
              <a:rPr lang="tr-TR" dirty="0" err="1"/>
              <a:t>Raymond</a:t>
            </a:r>
            <a:r>
              <a:rPr lang="tr-TR" dirty="0"/>
              <a:t> </a:t>
            </a:r>
            <a:r>
              <a:rPr lang="tr-TR" dirty="0" err="1"/>
              <a:t>Cattell’in</a:t>
            </a:r>
            <a:r>
              <a:rPr lang="tr-TR" dirty="0"/>
              <a:t> teorileri, en çok bilinen nitelikler teorisidir. </a:t>
            </a:r>
            <a:r>
              <a:rPr lang="tr-TR" dirty="0" smtClean="0"/>
              <a:t>Özellikler teorisinde </a:t>
            </a:r>
            <a:r>
              <a:rPr lang="tr-TR" dirty="0"/>
              <a:t>sezgisel değerlendirmeler geniş yer tutmaktadır. Bu teoriler </a:t>
            </a:r>
            <a:r>
              <a:rPr lang="tr-TR" dirty="0" smtClean="0"/>
              <a:t>kişiliğin sürekliliğini </a:t>
            </a:r>
            <a:r>
              <a:rPr lang="tr-TR" dirty="0"/>
              <a:t>benimser. </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4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5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49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279683"/>
            <a:ext cx="8820472" cy="4524315"/>
          </a:xfrm>
          <a:prstGeom prst="rect">
            <a:avLst/>
          </a:prstGeom>
        </p:spPr>
        <p:txBody>
          <a:bodyPr wrap="square">
            <a:spAutoFit/>
          </a:bodyPr>
          <a:lstStyle/>
          <a:p>
            <a:pPr algn="just"/>
            <a:r>
              <a:rPr lang="tr-TR" b="1" dirty="0"/>
              <a:t>1. </a:t>
            </a:r>
            <a:r>
              <a:rPr lang="tr-TR" b="1" dirty="0" err="1"/>
              <a:t>Allport’un</a:t>
            </a:r>
            <a:r>
              <a:rPr lang="tr-TR" b="1" dirty="0"/>
              <a:t> Özellik Kuramı</a:t>
            </a:r>
          </a:p>
          <a:p>
            <a:pPr algn="just"/>
            <a:r>
              <a:rPr lang="tr-TR" dirty="0"/>
              <a:t>Kişilik konusunda ayırıcı özellikler alanında ilk çalışmayı Gordon </a:t>
            </a:r>
            <a:r>
              <a:rPr lang="tr-TR" dirty="0" err="1"/>
              <a:t>Allport</a:t>
            </a:r>
            <a:r>
              <a:rPr lang="tr-TR" dirty="0"/>
              <a:t> </a:t>
            </a:r>
            <a:r>
              <a:rPr lang="tr-TR" dirty="0" smtClean="0"/>
              <a:t>yapmıştır. </a:t>
            </a:r>
            <a:r>
              <a:rPr lang="tr-TR" dirty="0" err="1" smtClean="0"/>
              <a:t>Allport</a:t>
            </a:r>
            <a:r>
              <a:rPr lang="tr-TR" dirty="0"/>
              <a:t>, ABD’de kişilik konusunda üniversitede (1925) ilk dersi veren </a:t>
            </a:r>
            <a:r>
              <a:rPr lang="tr-TR" dirty="0" smtClean="0"/>
              <a:t>sosyal psikologdur</a:t>
            </a:r>
            <a:r>
              <a:rPr lang="tr-TR" dirty="0"/>
              <a:t>. </a:t>
            </a:r>
            <a:r>
              <a:rPr lang="tr-TR" dirty="0" err="1"/>
              <a:t>Allport</a:t>
            </a:r>
            <a:r>
              <a:rPr lang="tr-TR" dirty="0"/>
              <a:t>, </a:t>
            </a:r>
            <a:r>
              <a:rPr lang="tr-TR" dirty="0" err="1"/>
              <a:t>psikoanalitik</a:t>
            </a:r>
            <a:r>
              <a:rPr lang="tr-TR" dirty="0"/>
              <a:t> kuramına çok sıkı bağlanan Freud’u </a:t>
            </a:r>
            <a:r>
              <a:rPr lang="tr-TR" dirty="0" smtClean="0"/>
              <a:t>suçlamış ve </a:t>
            </a:r>
            <a:r>
              <a:rPr lang="tr-TR" dirty="0"/>
              <a:t>onun tersine, ayırıcı özellik kavramının sınırlılıklarını çalışmalarının </a:t>
            </a:r>
            <a:r>
              <a:rPr lang="tr-TR" dirty="0" smtClean="0"/>
              <a:t>başında peşinen </a:t>
            </a:r>
            <a:r>
              <a:rPr lang="tr-TR" dirty="0"/>
              <a:t>kabul etmiştir. Yani davranışın çeşitli çevresel faktörlerden </a:t>
            </a:r>
            <a:r>
              <a:rPr lang="tr-TR" dirty="0" smtClean="0"/>
              <a:t>etkilenmesi sonucu </a:t>
            </a:r>
            <a:r>
              <a:rPr lang="tr-TR" dirty="0"/>
              <a:t>biçimlendiğini ve ayırıcı özelliklerin, bir kişinin ne yapacağını </a:t>
            </a:r>
            <a:r>
              <a:rPr lang="tr-TR" dirty="0" smtClean="0"/>
              <a:t>önceden tahmin </a:t>
            </a:r>
            <a:r>
              <a:rPr lang="tr-TR" dirty="0"/>
              <a:t>etmeye yetmeyeceğini ileri sürmüştür</a:t>
            </a:r>
            <a:r>
              <a:rPr lang="tr-TR" dirty="0" smtClean="0"/>
              <a:t>.</a:t>
            </a:r>
          </a:p>
          <a:p>
            <a:pPr algn="just"/>
            <a:endParaRPr lang="tr-TR" b="1" dirty="0"/>
          </a:p>
          <a:p>
            <a:pPr algn="just"/>
            <a:r>
              <a:rPr lang="tr-TR" b="1" dirty="0"/>
              <a:t>2. </a:t>
            </a:r>
            <a:r>
              <a:rPr lang="tr-TR" b="1" dirty="0" err="1"/>
              <a:t>Raymond</a:t>
            </a:r>
            <a:r>
              <a:rPr lang="tr-TR" b="1" dirty="0"/>
              <a:t> </a:t>
            </a:r>
            <a:r>
              <a:rPr lang="tr-TR" b="1" dirty="0" err="1"/>
              <a:t>Cattell’in</a:t>
            </a:r>
            <a:r>
              <a:rPr lang="tr-TR" b="1" dirty="0"/>
              <a:t> Özellik Kuramı</a:t>
            </a:r>
          </a:p>
          <a:p>
            <a:pPr algn="just"/>
            <a:r>
              <a:rPr lang="tr-TR" dirty="0" err="1"/>
              <a:t>Cattell’in</a:t>
            </a:r>
            <a:r>
              <a:rPr lang="tr-TR" dirty="0"/>
              <a:t> çalışmalarının temel hareket noktası, kişiliğin kaç tane ana </a:t>
            </a:r>
            <a:r>
              <a:rPr lang="tr-TR" dirty="0" smtClean="0"/>
              <a:t>özelliğinin olduğunu </a:t>
            </a:r>
            <a:r>
              <a:rPr lang="tr-TR" dirty="0"/>
              <a:t>bulmaktır. Psikologlar, kişilikle ilgili birçok özellik belirlemiştir. Bu </a:t>
            </a:r>
            <a:r>
              <a:rPr lang="tr-TR" dirty="0" smtClean="0"/>
              <a:t>özellikler arasında </a:t>
            </a:r>
            <a:r>
              <a:rPr lang="tr-TR" dirty="0"/>
              <a:t>küçük farklılıklar olmasına rağmen birbirine çok yakındır. </a:t>
            </a:r>
            <a:r>
              <a:rPr lang="tr-TR" dirty="0" err="1" smtClean="0"/>
              <a:t>Cattell</a:t>
            </a:r>
            <a:r>
              <a:rPr lang="tr-TR" dirty="0" smtClean="0"/>
              <a:t>, birbiriyle </a:t>
            </a:r>
            <a:r>
              <a:rPr lang="tr-TR" dirty="0"/>
              <a:t>ilişkili olanları gruplandırmış, olmayanları ise ayırmıştır. Bu yolla </a:t>
            </a:r>
            <a:r>
              <a:rPr lang="tr-TR" dirty="0" smtClean="0"/>
              <a:t>kişiliğin temel </a:t>
            </a:r>
            <a:r>
              <a:rPr lang="tr-TR" dirty="0"/>
              <a:t>yapısını belirlenebileceğini açıklamıştır. </a:t>
            </a:r>
            <a:r>
              <a:rPr lang="tr-TR" dirty="0" err="1"/>
              <a:t>Cattell</a:t>
            </a:r>
            <a:r>
              <a:rPr lang="tr-TR" dirty="0"/>
              <a:t>, insan kişiliğini </a:t>
            </a:r>
            <a:r>
              <a:rPr lang="tr-TR" dirty="0" smtClean="0"/>
              <a:t>meydana getiren </a:t>
            </a:r>
            <a:r>
              <a:rPr lang="tr-TR" dirty="0"/>
              <a:t>temel özelliklere kaynak özellikler adını vermiştir. </a:t>
            </a:r>
            <a:r>
              <a:rPr lang="tr-TR" dirty="0" err="1"/>
              <a:t>Cattell</a:t>
            </a:r>
            <a:r>
              <a:rPr lang="tr-TR" dirty="0"/>
              <a:t>, yaptığı </a:t>
            </a:r>
            <a:r>
              <a:rPr lang="tr-TR" dirty="0" smtClean="0"/>
              <a:t>araştırmalar sonucunda </a:t>
            </a:r>
            <a:r>
              <a:rPr lang="tr-TR" dirty="0"/>
              <a:t>16 temel özellik bulmuş ve bunu 16 faktörlü kişilik testi </a:t>
            </a:r>
            <a:r>
              <a:rPr lang="tr-TR" dirty="0" smtClean="0"/>
              <a:t>olarak yayınlamıştır</a:t>
            </a:r>
            <a:r>
              <a:rPr lang="tr-TR" dirty="0"/>
              <a:t>.</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58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78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USTAFA\Desktop\SUNUM\501 SOSYAL PSİKOLOJİ\PNG\4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95485"/>
            <a:ext cx="4608512" cy="4786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343546"/>
            <a:ext cx="8820472" cy="2308324"/>
          </a:xfrm>
          <a:prstGeom prst="rect">
            <a:avLst/>
          </a:prstGeom>
        </p:spPr>
        <p:txBody>
          <a:bodyPr wrap="square">
            <a:spAutoFit/>
          </a:bodyPr>
          <a:lstStyle/>
          <a:p>
            <a:pPr algn="just"/>
            <a:r>
              <a:rPr lang="tr-TR" b="1" dirty="0"/>
              <a:t>3. Henry </a:t>
            </a:r>
            <a:r>
              <a:rPr lang="tr-TR" b="1" dirty="0" err="1"/>
              <a:t>Murray’in</a:t>
            </a:r>
            <a:r>
              <a:rPr lang="tr-TR" b="1" dirty="0"/>
              <a:t> </a:t>
            </a:r>
            <a:r>
              <a:rPr lang="tr-TR" b="1" dirty="0" err="1"/>
              <a:t>Kişilikbilim</a:t>
            </a:r>
            <a:r>
              <a:rPr lang="tr-TR" b="1" dirty="0"/>
              <a:t> (</a:t>
            </a:r>
            <a:r>
              <a:rPr lang="tr-TR" b="1" dirty="0" err="1"/>
              <a:t>Personoloji</a:t>
            </a:r>
            <a:r>
              <a:rPr lang="tr-TR" b="1" dirty="0"/>
              <a:t>) Kuramı</a:t>
            </a:r>
          </a:p>
          <a:p>
            <a:pPr algn="just"/>
            <a:r>
              <a:rPr lang="tr-TR" dirty="0"/>
              <a:t>Henry </a:t>
            </a:r>
            <a:r>
              <a:rPr lang="tr-TR" dirty="0" err="1"/>
              <a:t>Murray’in</a:t>
            </a:r>
            <a:r>
              <a:rPr lang="tr-TR" dirty="0"/>
              <a:t> kişilik kuramı, </a:t>
            </a:r>
            <a:r>
              <a:rPr lang="tr-TR" dirty="0" err="1"/>
              <a:t>psikoanalitik</a:t>
            </a:r>
            <a:r>
              <a:rPr lang="tr-TR" dirty="0"/>
              <a:t> ve ayırıcı özellik kavramlarının </a:t>
            </a:r>
            <a:r>
              <a:rPr lang="tr-TR" dirty="0" smtClean="0"/>
              <a:t>bir karışımıdır</a:t>
            </a:r>
            <a:r>
              <a:rPr lang="tr-TR" dirty="0"/>
              <a:t>. </a:t>
            </a:r>
            <a:r>
              <a:rPr lang="tr-TR" dirty="0" err="1"/>
              <a:t>Murray</a:t>
            </a:r>
            <a:r>
              <a:rPr lang="tr-TR" dirty="0"/>
              <a:t> kuramını, </a:t>
            </a:r>
            <a:r>
              <a:rPr lang="tr-TR" dirty="0" err="1"/>
              <a:t>kişilikbilim</a:t>
            </a:r>
            <a:r>
              <a:rPr lang="tr-TR" dirty="0"/>
              <a:t> (</a:t>
            </a:r>
            <a:r>
              <a:rPr lang="tr-TR" dirty="0" err="1"/>
              <a:t>personoloji</a:t>
            </a:r>
            <a:r>
              <a:rPr lang="tr-TR" dirty="0"/>
              <a:t>) olarak isimlendirmiştir. </a:t>
            </a:r>
            <a:r>
              <a:rPr lang="tr-TR" dirty="0" smtClean="0"/>
              <a:t>Bu kuramında </a:t>
            </a:r>
            <a:r>
              <a:rPr lang="tr-TR" dirty="0"/>
              <a:t>kişiliğin temel ihtiyaçlarını tespit etmiştir. </a:t>
            </a:r>
            <a:r>
              <a:rPr lang="tr-TR" dirty="0" err="1"/>
              <a:t>Murray</a:t>
            </a:r>
            <a:r>
              <a:rPr lang="tr-TR" dirty="0"/>
              <a:t>, iç organların </a:t>
            </a:r>
            <a:r>
              <a:rPr lang="tr-TR" dirty="0" smtClean="0"/>
              <a:t>temel ihtiyaçları </a:t>
            </a:r>
            <a:r>
              <a:rPr lang="tr-TR" dirty="0"/>
              <a:t>olan su ve yiyeceklerle fazla ilgilenmemiştir. Daha çok psikolojik </a:t>
            </a:r>
            <a:r>
              <a:rPr lang="tr-TR" dirty="0" smtClean="0"/>
              <a:t>temelli ihtiyaçlarla </a:t>
            </a:r>
            <a:r>
              <a:rPr lang="tr-TR" dirty="0"/>
              <a:t>ilgilenmiştir. Ona göre psikolojik ihtiyaçlar, belirli koşullarda </a:t>
            </a:r>
            <a:r>
              <a:rPr lang="tr-TR" dirty="0" smtClean="0"/>
              <a:t>belirli şekillerde </a:t>
            </a:r>
            <a:r>
              <a:rPr lang="tr-TR" dirty="0"/>
              <a:t>tepki vermeye hazır bulunma durumudur. </a:t>
            </a:r>
            <a:r>
              <a:rPr lang="tr-TR" dirty="0" err="1"/>
              <a:t>Psikoanalitik</a:t>
            </a:r>
            <a:r>
              <a:rPr lang="tr-TR" dirty="0"/>
              <a:t> kuramın </a:t>
            </a:r>
            <a:r>
              <a:rPr lang="tr-TR" dirty="0" smtClean="0"/>
              <a:t>etkisinde olan </a:t>
            </a:r>
            <a:r>
              <a:rPr lang="tr-TR" dirty="0" err="1"/>
              <a:t>Murray</a:t>
            </a:r>
            <a:r>
              <a:rPr lang="tr-TR" dirty="0"/>
              <a:t>, bu ihtiyaçların büyük ölçüde bilinçaltından </a:t>
            </a:r>
            <a:r>
              <a:rPr lang="tr-TR" dirty="0" smtClean="0"/>
              <a:t>kaynaklandığını söylemiştir</a:t>
            </a:r>
            <a:r>
              <a:rPr lang="tr-TR" dirty="0"/>
              <a:t>.</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8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USTAFA\Desktop\SUNUM\501 SOSYAL PSİKOLOJİ\PNG\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1244" y="41247"/>
            <a:ext cx="3603104" cy="5102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57733"/>
            <a:ext cx="8820472" cy="4801314"/>
          </a:xfrm>
          <a:prstGeom prst="rect">
            <a:avLst/>
          </a:prstGeom>
        </p:spPr>
        <p:txBody>
          <a:bodyPr wrap="square">
            <a:spAutoFit/>
          </a:bodyPr>
          <a:lstStyle/>
          <a:p>
            <a:pPr algn="just"/>
            <a:r>
              <a:rPr lang="tr-TR" b="1" dirty="0"/>
              <a:t>4. Beş Boyutlu Kişilik Kuramı</a:t>
            </a:r>
          </a:p>
          <a:p>
            <a:pPr algn="just"/>
            <a:r>
              <a:rPr lang="tr-TR" dirty="0"/>
              <a:t>Kişiliğin temel özellikleri belirleme çalışmaları </a:t>
            </a:r>
            <a:r>
              <a:rPr lang="tr-TR" dirty="0" err="1"/>
              <a:t>Cattell’den</a:t>
            </a:r>
            <a:r>
              <a:rPr lang="tr-TR" dirty="0"/>
              <a:t> sonrada devam </a:t>
            </a:r>
            <a:r>
              <a:rPr lang="tr-TR" dirty="0" smtClean="0"/>
              <a:t>etmiş ve </a:t>
            </a:r>
            <a:r>
              <a:rPr lang="tr-TR" dirty="0"/>
              <a:t>bilim adamları yaptıkları araştırmalar sonucunda kişiliğin beş temel </a:t>
            </a:r>
            <a:r>
              <a:rPr lang="tr-TR" dirty="0" smtClean="0"/>
              <a:t>özelliğinin olduğunu </a:t>
            </a:r>
            <a:r>
              <a:rPr lang="tr-TR" dirty="0"/>
              <a:t>ifade eden “beş boyutlu kişilik kuramını” geliştirmişlerdir. Bu </a:t>
            </a:r>
            <a:r>
              <a:rPr lang="tr-TR" dirty="0" smtClean="0"/>
              <a:t>boyutları şöyle sıralamışlardır:</a:t>
            </a:r>
          </a:p>
          <a:p>
            <a:pPr algn="just"/>
            <a:endParaRPr lang="tr-TR" dirty="0"/>
          </a:p>
          <a:p>
            <a:pPr algn="just"/>
            <a:r>
              <a:rPr lang="tr-TR" b="1" dirty="0" err="1"/>
              <a:t>Nevrotik</a:t>
            </a:r>
            <a:r>
              <a:rPr lang="tr-TR" b="1" dirty="0"/>
              <a:t> Boyut: </a:t>
            </a:r>
            <a:r>
              <a:rPr lang="tr-TR" dirty="0"/>
              <a:t>İnsanların duygusal kararlılık ve bireysel uyum devamlılığı </a:t>
            </a:r>
            <a:r>
              <a:rPr lang="tr-TR" dirty="0" smtClean="0"/>
              <a:t>konusundaki yerini </a:t>
            </a:r>
            <a:r>
              <a:rPr lang="tr-TR" dirty="0"/>
              <a:t>ifade eder. Duygusal bakımından sıkıntı yaşayan ve </a:t>
            </a:r>
            <a:r>
              <a:rPr lang="tr-TR" dirty="0" smtClean="0"/>
              <a:t>duyguları aşırı </a:t>
            </a:r>
            <a:r>
              <a:rPr lang="tr-TR" dirty="0"/>
              <a:t>değişkenlik gösteren insanlar bu boyutta yer alır. Bu özelliğe sahip </a:t>
            </a:r>
            <a:r>
              <a:rPr lang="tr-TR" dirty="0" smtClean="0"/>
              <a:t>olanlar diğer </a:t>
            </a:r>
            <a:r>
              <a:rPr lang="tr-TR" dirty="0"/>
              <a:t>insanlara oranla günlük ve iş yaşamlarında daha fazla strese girerler. </a:t>
            </a:r>
            <a:r>
              <a:rPr lang="tr-TR" dirty="0" smtClean="0"/>
              <a:t>Üzüntü, kaygı</a:t>
            </a:r>
            <a:r>
              <a:rPr lang="tr-TR" dirty="0"/>
              <a:t>, öfke ve suçluluk gibi birçok olumsuz duygu biçimi vardır. Ancak bu </a:t>
            </a:r>
            <a:r>
              <a:rPr lang="tr-TR" dirty="0" smtClean="0"/>
              <a:t>duygulardan birine </a:t>
            </a:r>
            <a:r>
              <a:rPr lang="tr-TR" dirty="0"/>
              <a:t>eğilimi olan bir kişi genellikle diğerlerine de az veya çok </a:t>
            </a:r>
            <a:r>
              <a:rPr lang="tr-TR" dirty="0" smtClean="0"/>
              <a:t>eğilimli olabilir.</a:t>
            </a:r>
          </a:p>
          <a:p>
            <a:pPr algn="just"/>
            <a:endParaRPr lang="tr-TR" dirty="0"/>
          </a:p>
          <a:p>
            <a:pPr algn="just"/>
            <a:r>
              <a:rPr lang="tr-TR" b="1" dirty="0"/>
              <a:t>Dışa Dönüklük Boyutu: </a:t>
            </a:r>
            <a:r>
              <a:rPr lang="tr-TR" dirty="0"/>
              <a:t>Kişiliğin bu boyutunun karşıtı içe dönüklüktür. Dışa dönük olan insanlar, sosyal, enerjik, iyimser, konuşkan, kararlı, sıcakkanlı girişken ve yaşamaktan zevk alan kişilerdir. Kısaca, insanların ilişkilerdeki rahatlık derecesini ifade eden boyuttur. İçe dönük olanlar ise dışa pek fazla açılamayan, çekingen, ağır, sakin ve sessizdirler. Kısaca, bu insanlar sevinç ve üzüntülerini kendi içlerinde yaşayanlardır</a:t>
            </a:r>
            <a:r>
              <a:rPr lang="tr-TR" dirty="0" smtClean="0"/>
              <a:t>.</a:t>
            </a:r>
            <a:endParaRPr lang="tr-TR" dirty="0"/>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42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500"/>
                                        <p:tgtEl>
                                          <p:spTgt spid="5">
                                            <p:txEl>
                                              <p:pRg st="5" end="5"/>
                                            </p:txEl>
                                          </p:spTgt>
                                        </p:tgtEl>
                                      </p:cBhvr>
                                    </p:animEffect>
                                    <p:anim calcmode="lin" valueType="num">
                                      <p:cBhvr>
                                        <p:cTn id="26"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83518"/>
            <a:ext cx="8820472" cy="3970318"/>
          </a:xfrm>
          <a:prstGeom prst="rect">
            <a:avLst/>
          </a:prstGeom>
        </p:spPr>
        <p:txBody>
          <a:bodyPr wrap="square">
            <a:spAutoFit/>
          </a:bodyPr>
          <a:lstStyle/>
          <a:p>
            <a:pPr algn="just"/>
            <a:r>
              <a:rPr lang="tr-TR" b="1" dirty="0"/>
              <a:t>Deneyime Açık Olma Boyutu: </a:t>
            </a:r>
            <a:r>
              <a:rPr lang="tr-TR" dirty="0"/>
              <a:t>Sosyal psikologların çok karmaşık olarak </a:t>
            </a:r>
            <a:r>
              <a:rPr lang="tr-TR" dirty="0" smtClean="0"/>
              <a:t>niteledikleri kişilik </a:t>
            </a:r>
            <a:r>
              <a:rPr lang="tr-TR" dirty="0"/>
              <a:t>boyutudur. Duyarlı, esnek, meraklı ve yaratıcı özellikteki </a:t>
            </a:r>
            <a:r>
              <a:rPr lang="tr-TR" dirty="0" smtClean="0"/>
              <a:t>insanlar bu </a:t>
            </a:r>
            <a:r>
              <a:rPr lang="tr-TR" dirty="0"/>
              <a:t>boyutun kapsamında yer alır. Yenilikçi bilim adamları ve yaratıcı </a:t>
            </a:r>
            <a:r>
              <a:rPr lang="tr-TR" dirty="0" smtClean="0"/>
              <a:t>sanatçılar bu </a:t>
            </a:r>
            <a:r>
              <a:rPr lang="tr-TR" dirty="0"/>
              <a:t>boyutun kapsamındadır. Kısaca, bu boyut, insanların ilgilerinin genişliğini </a:t>
            </a:r>
            <a:r>
              <a:rPr lang="tr-TR" dirty="0" smtClean="0"/>
              <a:t>ve yeniliklerden </a:t>
            </a:r>
            <a:r>
              <a:rPr lang="tr-TR" dirty="0"/>
              <a:t>etkilenme derecesini ifade eder. </a:t>
            </a:r>
            <a:endParaRPr lang="tr-TR" dirty="0" smtClean="0"/>
          </a:p>
          <a:p>
            <a:pPr algn="just"/>
            <a:endParaRPr lang="tr-TR" dirty="0"/>
          </a:p>
          <a:p>
            <a:pPr algn="just"/>
            <a:r>
              <a:rPr lang="tr-TR" b="1" dirty="0"/>
              <a:t>Uyumluluk: </a:t>
            </a:r>
            <a:r>
              <a:rPr lang="tr-TR" dirty="0"/>
              <a:t>Yardımseverlik, güvenirlilik, bağışlayıcılık, iyi huyluluk ve </a:t>
            </a:r>
            <a:r>
              <a:rPr lang="tr-TR" dirty="0" err="1" smtClean="0"/>
              <a:t>şefkatlilik</a:t>
            </a:r>
            <a:r>
              <a:rPr lang="tr-TR" dirty="0" smtClean="0"/>
              <a:t> bu </a:t>
            </a:r>
            <a:r>
              <a:rPr lang="tr-TR" dirty="0"/>
              <a:t>boyutun temel kriterleridir. Bu boyutun kapsamında yer alanlar, rekabet </a:t>
            </a:r>
            <a:r>
              <a:rPr lang="tr-TR" dirty="0" smtClean="0"/>
              <a:t>yerine iş </a:t>
            </a:r>
            <a:r>
              <a:rPr lang="tr-TR" dirty="0"/>
              <a:t>birliğini tercih ederler. Sıcak ve güvenilir kimselerdir. Daha az kavga ederler </a:t>
            </a:r>
            <a:r>
              <a:rPr lang="tr-TR" dirty="0" smtClean="0"/>
              <a:t>ve sosyal </a:t>
            </a:r>
            <a:r>
              <a:rPr lang="tr-TR" dirty="0"/>
              <a:t>ilişkileri güçlüdür. Bunun tersi olanlar, soğuk, uyumsuz, tenkitçi ve </a:t>
            </a:r>
            <a:r>
              <a:rPr lang="tr-TR" dirty="0" smtClean="0"/>
              <a:t>muhalif kişilerdir.</a:t>
            </a:r>
          </a:p>
          <a:p>
            <a:pPr algn="just"/>
            <a:endParaRPr lang="tr-TR" dirty="0"/>
          </a:p>
          <a:p>
            <a:pPr algn="just"/>
            <a:r>
              <a:rPr lang="tr-TR" b="1" dirty="0"/>
              <a:t>Öz disiplin: </a:t>
            </a:r>
            <a:r>
              <a:rPr lang="tr-TR" dirty="0"/>
              <a:t>Kontrollü ve disiplinli olma bu boyutun temel kriterleridir. Bu </a:t>
            </a:r>
            <a:r>
              <a:rPr lang="tr-TR" dirty="0" smtClean="0"/>
              <a:t>kriterlere sahip </a:t>
            </a:r>
            <a:r>
              <a:rPr lang="tr-TR" dirty="0"/>
              <a:t>olan insanlar, düzenli, planlı, kararlı ve ısrarcı hareket eden kişilerdir. </a:t>
            </a:r>
            <a:r>
              <a:rPr lang="tr-TR" dirty="0" smtClean="0"/>
              <a:t>Bunun tersi </a:t>
            </a:r>
            <a:r>
              <a:rPr lang="tr-TR" dirty="0"/>
              <a:t>olanlar, dikkatsiz, kolay ve kısa sürede dağılan, şaşıran ve </a:t>
            </a:r>
            <a:r>
              <a:rPr lang="tr-TR" dirty="0" smtClean="0"/>
              <a:t>güvenilmez kimselerdir</a:t>
            </a:r>
            <a:r>
              <a:rPr lang="tr-TR" dirty="0"/>
              <a:t>. Öz disiplinden uzak olanlar iş yaşamlarında dikkatsizliklerinden </a:t>
            </a:r>
            <a:r>
              <a:rPr lang="tr-TR" dirty="0" smtClean="0"/>
              <a:t>dolayı bazı </a:t>
            </a:r>
            <a:r>
              <a:rPr lang="tr-TR" dirty="0"/>
              <a:t>sıkıntılar yaşamaları kaçınılmaz oluyor.</a:t>
            </a:r>
          </a:p>
        </p:txBody>
      </p:sp>
    </p:spTree>
    <p:extLst>
      <p:ext uri="{BB962C8B-B14F-4D97-AF65-F5344CB8AC3E}">
        <p14:creationId xmlns:p14="http://schemas.microsoft.com/office/powerpoint/2010/main" val="34048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65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23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anim calcmode="lin" valueType="num">
                                      <p:cBhvr>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67494"/>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EYSENCK’İN KİŞİLİK KURAMI</a:t>
            </a:r>
          </a:p>
        </p:txBody>
      </p:sp>
      <p:sp>
        <p:nvSpPr>
          <p:cNvPr id="5" name="Dikdörtgen 4"/>
          <p:cNvSpPr/>
          <p:nvPr/>
        </p:nvSpPr>
        <p:spPr>
          <a:xfrm>
            <a:off x="323528" y="1275606"/>
            <a:ext cx="8820472" cy="3139321"/>
          </a:xfrm>
          <a:prstGeom prst="rect">
            <a:avLst/>
          </a:prstGeom>
        </p:spPr>
        <p:txBody>
          <a:bodyPr wrap="square">
            <a:spAutoFit/>
          </a:bodyPr>
          <a:lstStyle/>
          <a:p>
            <a:pPr marL="285750" indent="-285750" algn="just">
              <a:buFont typeface="Arial" pitchFamily="34" charset="0"/>
              <a:buChar char="•"/>
            </a:pPr>
            <a:r>
              <a:rPr lang="tr-TR" dirty="0" err="1"/>
              <a:t>Eysenck</a:t>
            </a:r>
            <a:r>
              <a:rPr lang="tr-TR" dirty="0"/>
              <a:t>, kişiliği hiyerarşik açıdan açıklayarak teorisini geliştirmiştir.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teorinin temeli</a:t>
            </a:r>
            <a:r>
              <a:rPr lang="tr-TR" dirty="0"/>
              <a:t>, kişiliği oluşturan faktörlerin sıralanmasının hiyerarşik bir düzen </a:t>
            </a:r>
            <a:r>
              <a:rPr lang="tr-TR" dirty="0" smtClean="0"/>
              <a:t>içinde olması </a:t>
            </a:r>
            <a:r>
              <a:rPr lang="tr-TR" dirty="0"/>
              <a:t>esasına dayanır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err="1" smtClean="0"/>
              <a:t>Eysenck</a:t>
            </a:r>
            <a:r>
              <a:rPr lang="tr-TR" dirty="0"/>
              <a:t>, kişiliği dört düzeyde ele almaktadır.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Birinci düzey</a:t>
            </a:r>
            <a:r>
              <a:rPr lang="tr-TR" dirty="0"/>
              <a:t>, kişiliğin en alt basamağıdır ve çok özel tepkileri içerir.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Bazı uyarıcılara tepkiler </a:t>
            </a:r>
            <a:r>
              <a:rPr lang="tr-TR" dirty="0"/>
              <a:t>gösterilmesi ve kalıtımsal olarak bireyin bazı özellikler taşıması bu </a:t>
            </a:r>
            <a:r>
              <a:rPr lang="tr-TR" dirty="0" smtClean="0"/>
              <a:t>düzeyle yakından </a:t>
            </a:r>
            <a:r>
              <a:rPr lang="tr-TR" dirty="0"/>
              <a:t>ilgilidir</a:t>
            </a:r>
            <a:r>
              <a:rPr lang="tr-TR" dirty="0" smtClean="0"/>
              <a:t>.</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2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0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6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1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87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556681"/>
            <a:ext cx="8820472" cy="4247317"/>
          </a:xfrm>
          <a:prstGeom prst="rect">
            <a:avLst/>
          </a:prstGeom>
        </p:spPr>
        <p:txBody>
          <a:bodyPr wrap="square">
            <a:spAutoFit/>
          </a:bodyPr>
          <a:lstStyle/>
          <a:p>
            <a:pPr algn="just"/>
            <a:r>
              <a:rPr lang="tr-TR" b="1" dirty="0"/>
              <a:t>Ağırbaşlı Mizaç: </a:t>
            </a:r>
            <a:r>
              <a:rPr lang="tr-TR" dirty="0"/>
              <a:t>Bu mizaca sahip olanlar, duygularını pek açık olarak </a:t>
            </a:r>
            <a:r>
              <a:rPr lang="tr-TR" dirty="0" smtClean="0"/>
              <a:t>yaşamayan, mesafeli</a:t>
            </a:r>
            <a:r>
              <a:rPr lang="tr-TR" dirty="0"/>
              <a:t>, soğuk, tembelliği sevmeyen kişilerdir. Sürekli bir hareketlilik </a:t>
            </a:r>
            <a:r>
              <a:rPr lang="tr-TR" dirty="0" smtClean="0"/>
              <a:t>yaşamak isterler</a:t>
            </a:r>
            <a:r>
              <a:rPr lang="tr-TR" dirty="0"/>
              <a:t>. Başka insanlarla ilişkilerinde rasyonel davranışlar sergilerler. </a:t>
            </a:r>
            <a:r>
              <a:rPr lang="tr-TR" dirty="0" smtClean="0"/>
              <a:t>İçten amaçlarına </a:t>
            </a:r>
            <a:r>
              <a:rPr lang="tr-TR" dirty="0"/>
              <a:t>ulaşmayı genellikle arzularlar</a:t>
            </a:r>
            <a:r>
              <a:rPr lang="tr-TR" dirty="0" smtClean="0"/>
              <a:t>.</a:t>
            </a:r>
          </a:p>
          <a:p>
            <a:pPr algn="just"/>
            <a:endParaRPr lang="tr-TR" dirty="0"/>
          </a:p>
          <a:p>
            <a:pPr algn="just"/>
            <a:r>
              <a:rPr lang="tr-TR" b="1" dirty="0"/>
              <a:t>Melankolik Mizaç: </a:t>
            </a:r>
            <a:r>
              <a:rPr lang="tr-TR" dirty="0"/>
              <a:t>Melankolik mizaçlı insanlar, ortada bir sebep olmadan </a:t>
            </a:r>
            <a:r>
              <a:rPr lang="tr-TR" dirty="0" err="1" smtClean="0"/>
              <a:t>hemeniçe</a:t>
            </a:r>
            <a:r>
              <a:rPr lang="tr-TR" dirty="0" smtClean="0"/>
              <a:t> </a:t>
            </a:r>
            <a:r>
              <a:rPr lang="tr-TR" dirty="0"/>
              <a:t>dönük düşünürler (yani bir çöküntü içine girerler). Çevreden kendilerini </a:t>
            </a:r>
            <a:r>
              <a:rPr lang="tr-TR" dirty="0" smtClean="0"/>
              <a:t>tamamen soyutlarlar </a:t>
            </a:r>
            <a:r>
              <a:rPr lang="tr-TR" dirty="0"/>
              <a:t>ve hiçbir uyarıcıya cevap vermezler. Kolayca kendilerini </a:t>
            </a:r>
            <a:r>
              <a:rPr lang="tr-TR" dirty="0" smtClean="0"/>
              <a:t>suçlarlar ve </a:t>
            </a:r>
            <a:r>
              <a:rPr lang="tr-TR" dirty="0"/>
              <a:t>günah işlediklerine kolay inanırlar. Kendileri ile ilgili işlere çok önem verip </a:t>
            </a:r>
            <a:r>
              <a:rPr lang="tr-TR" dirty="0" smtClean="0"/>
              <a:t>aşırı sorumluluk </a:t>
            </a:r>
            <a:r>
              <a:rPr lang="tr-TR" dirty="0"/>
              <a:t>duygusu içine girerler. Çok alıngan ve pimpirikli kişilerdir. Diğer </a:t>
            </a:r>
            <a:r>
              <a:rPr lang="tr-TR" dirty="0" smtClean="0"/>
              <a:t>insanlarla ilişkilerinde </a:t>
            </a:r>
            <a:r>
              <a:rPr lang="tr-TR" dirty="0"/>
              <a:t>endişeli ve kuşkulu davranırlar</a:t>
            </a:r>
            <a:r>
              <a:rPr lang="tr-TR" dirty="0" smtClean="0"/>
              <a:t>.</a:t>
            </a:r>
          </a:p>
          <a:p>
            <a:pPr algn="just"/>
            <a:endParaRPr lang="tr-TR" dirty="0"/>
          </a:p>
          <a:p>
            <a:pPr algn="just"/>
            <a:r>
              <a:rPr lang="tr-TR" b="1" dirty="0"/>
              <a:t>Öfkeli Mizaç: </a:t>
            </a:r>
            <a:r>
              <a:rPr lang="tr-TR" dirty="0"/>
              <a:t>Bu mizaca sahip olan insanlar, en küçük bir uyarıcıdan hemen </a:t>
            </a:r>
            <a:r>
              <a:rPr lang="tr-TR" dirty="0" smtClean="0"/>
              <a:t>rahatsız olurlar </a:t>
            </a:r>
            <a:r>
              <a:rPr lang="tr-TR" dirty="0"/>
              <a:t>ve bundan dolayı hemen karşısındaki kişilerle ilişkiyi keserler. </a:t>
            </a:r>
            <a:r>
              <a:rPr lang="tr-TR" dirty="0" smtClean="0"/>
              <a:t>Ancak kızgınlık </a:t>
            </a:r>
            <a:r>
              <a:rPr lang="tr-TR" dirty="0"/>
              <a:t>anında, karşısındaki insanlar susunca hemen sakinleşirler. </a:t>
            </a:r>
            <a:r>
              <a:rPr lang="tr-TR" dirty="0" err="1"/>
              <a:t>Resmîyeti</a:t>
            </a:r>
            <a:r>
              <a:rPr lang="tr-TR" dirty="0"/>
              <a:t> </a:t>
            </a:r>
            <a:r>
              <a:rPr lang="tr-TR" dirty="0" smtClean="0"/>
              <a:t>ve gösterişi </a:t>
            </a:r>
            <a:r>
              <a:rPr lang="tr-TR" dirty="0"/>
              <a:t>çok severler. Gururlarına düşkündürler. Haksız istek ve arzularını </a:t>
            </a:r>
            <a:r>
              <a:rPr lang="tr-TR" dirty="0" smtClean="0"/>
              <a:t>kabul etmeyenlerden </a:t>
            </a:r>
            <a:r>
              <a:rPr lang="tr-TR" dirty="0"/>
              <a:t>rahatsız olurlar. Halk deyimi ile “pire için yorgan yakan” tipler </a:t>
            </a:r>
            <a:r>
              <a:rPr lang="tr-TR" dirty="0" smtClean="0"/>
              <a:t>bu mizaca </a:t>
            </a:r>
            <a:r>
              <a:rPr lang="tr-TR" dirty="0"/>
              <a:t>girerler.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32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41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anim calcmode="lin" valueType="num">
                                      <p:cBhvr>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487562"/>
            <a:ext cx="8820472" cy="2308324"/>
          </a:xfrm>
          <a:prstGeom prst="rect">
            <a:avLst/>
          </a:prstGeom>
        </p:spPr>
        <p:txBody>
          <a:bodyPr wrap="square">
            <a:spAutoFit/>
          </a:bodyPr>
          <a:lstStyle/>
          <a:p>
            <a:pPr algn="just"/>
            <a:r>
              <a:rPr lang="tr-TR" b="1" dirty="0"/>
              <a:t>İçedönük-Dışadönük Boyut: </a:t>
            </a:r>
            <a:r>
              <a:rPr lang="tr-TR" dirty="0"/>
              <a:t>Dışadönük boyutta yer alanlar, devamlı </a:t>
            </a:r>
            <a:r>
              <a:rPr lang="tr-TR" dirty="0" smtClean="0"/>
              <a:t>heyecan peşinde </a:t>
            </a:r>
            <a:r>
              <a:rPr lang="tr-TR" dirty="0"/>
              <a:t>koşan, girişken, kolay arkadaşlık kurabilen ve yaşamayı seven </a:t>
            </a:r>
            <a:r>
              <a:rPr lang="tr-TR" dirty="0" smtClean="0"/>
              <a:t>kimselerdir. İçedönük </a:t>
            </a:r>
            <a:r>
              <a:rPr lang="tr-TR" dirty="0"/>
              <a:t>boyutta yer alanlar ise sessiz, içe kapanık, çekingen ve </a:t>
            </a:r>
            <a:r>
              <a:rPr lang="tr-TR" dirty="0" smtClean="0"/>
              <a:t>utangaç kişilerdir.</a:t>
            </a:r>
          </a:p>
          <a:p>
            <a:pPr algn="just"/>
            <a:endParaRPr lang="tr-TR" dirty="0"/>
          </a:p>
          <a:p>
            <a:pPr algn="just"/>
            <a:r>
              <a:rPr lang="tr-TR" b="1" dirty="0"/>
              <a:t>Dengeli-Dengesiz Boyut: </a:t>
            </a:r>
            <a:r>
              <a:rPr lang="tr-TR" dirty="0"/>
              <a:t>Dengeli boyutta yer alanlar, İş ve özel </a:t>
            </a:r>
            <a:r>
              <a:rPr lang="tr-TR" dirty="0" smtClean="0"/>
              <a:t>yaşamlarında kararlı</a:t>
            </a:r>
            <a:r>
              <a:rPr lang="tr-TR" dirty="0"/>
              <a:t>, sakin, güvenilir ve kaygısız kişilerdir. Dengesiz boyutta yer alanlar </a:t>
            </a:r>
            <a:r>
              <a:rPr lang="tr-TR" dirty="0" smtClean="0"/>
              <a:t>ise çabuk </a:t>
            </a:r>
            <a:r>
              <a:rPr lang="tr-TR" dirty="0"/>
              <a:t>sinirlenen, küçük bir olumsuzluk karşısında kolay dağılabilen, kaygılı </a:t>
            </a:r>
            <a:r>
              <a:rPr lang="tr-TR" dirty="0" smtClean="0"/>
              <a:t>ve karamsarlık </a:t>
            </a:r>
            <a:r>
              <a:rPr lang="tr-TR" dirty="0"/>
              <a:t>duyguları içinde olan kimselerdir. Bu boyutlar aşağıdaki şekilde </a:t>
            </a:r>
            <a:r>
              <a:rPr lang="tr-TR" dirty="0" smtClean="0"/>
              <a:t>gösterilmiştir:</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10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USTAFA\Desktop\SUNUM\501 SOSYAL PSİKOLOJİ\PNG\4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3" y="252413"/>
            <a:ext cx="4638675"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ALFRED ADLER’İN KİŞİLİK KURAMI</a:t>
            </a:r>
          </a:p>
        </p:txBody>
      </p:sp>
      <p:sp>
        <p:nvSpPr>
          <p:cNvPr id="5" name="Dikdörtgen 4"/>
          <p:cNvSpPr/>
          <p:nvPr/>
        </p:nvSpPr>
        <p:spPr>
          <a:xfrm>
            <a:off x="323528" y="1491633"/>
            <a:ext cx="8820472" cy="2862322"/>
          </a:xfrm>
          <a:prstGeom prst="rect">
            <a:avLst/>
          </a:prstGeom>
        </p:spPr>
        <p:txBody>
          <a:bodyPr wrap="square">
            <a:spAutoFit/>
          </a:bodyPr>
          <a:lstStyle/>
          <a:p>
            <a:pPr marL="285750" indent="-285750" algn="just">
              <a:buFont typeface="Arial" pitchFamily="34" charset="0"/>
              <a:buChar char="•"/>
            </a:pPr>
            <a:r>
              <a:rPr lang="tr-TR" dirty="0"/>
              <a:t>Adler, bireysel psikoloji kuramını geliştirmiştir.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Bireysel </a:t>
            </a:r>
            <a:r>
              <a:rPr lang="tr-TR" dirty="0"/>
              <a:t>psikoloji, her bireyin </a:t>
            </a:r>
            <a:r>
              <a:rPr lang="tr-TR" dirty="0" smtClean="0"/>
              <a:t>tek tek </a:t>
            </a:r>
            <a:r>
              <a:rPr lang="tr-TR" dirty="0"/>
              <a:t>parçalar olarak değil bir bütün olarak algılanması gerektiğini ifade eder.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Bireysel psikolojiye </a:t>
            </a:r>
            <a:r>
              <a:rPr lang="tr-TR" dirty="0"/>
              <a:t>göre insan kişiliğinde bütünlük ve devamlılık esastır.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Birey, sorunlarını </a:t>
            </a:r>
            <a:r>
              <a:rPr lang="tr-TR" dirty="0"/>
              <a:t>çözebilmek için başarıya ulaşma çabası içindedir.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Her </a:t>
            </a:r>
            <a:r>
              <a:rPr lang="tr-TR" dirty="0"/>
              <a:t>birey </a:t>
            </a:r>
            <a:r>
              <a:rPr lang="tr-TR" dirty="0" smtClean="0"/>
              <a:t>aşağılık duygusuyla </a:t>
            </a:r>
            <a:r>
              <a:rPr lang="tr-TR" dirty="0"/>
              <a:t>doğar ve yaşamı boyunca bu duyguyu gidermek için çabalar. </a:t>
            </a:r>
            <a:endParaRPr lang="tr-TR" dirty="0" smtClean="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6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3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1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5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90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CARL GUSTAV JUNG’UN KİŞİLİK KURAMI</a:t>
            </a:r>
          </a:p>
        </p:txBody>
      </p:sp>
      <p:sp>
        <p:nvSpPr>
          <p:cNvPr id="5" name="Dikdörtgen 4"/>
          <p:cNvSpPr/>
          <p:nvPr/>
        </p:nvSpPr>
        <p:spPr>
          <a:xfrm>
            <a:off x="323528" y="1491633"/>
            <a:ext cx="8820472" cy="2862322"/>
          </a:xfrm>
          <a:prstGeom prst="rect">
            <a:avLst/>
          </a:prstGeom>
        </p:spPr>
        <p:txBody>
          <a:bodyPr wrap="square">
            <a:spAutoFit/>
          </a:bodyPr>
          <a:lstStyle/>
          <a:p>
            <a:pPr marL="285750" indent="-285750" algn="just">
              <a:buFont typeface="Arial" pitchFamily="34" charset="0"/>
              <a:buChar char="•"/>
            </a:pPr>
            <a:r>
              <a:rPr lang="tr-TR" dirty="0" err="1"/>
              <a:t>Jung</a:t>
            </a:r>
            <a:r>
              <a:rPr lang="tr-TR" dirty="0"/>
              <a:t>, insan gelişiminde amaç ve isteğe fazla önem verdiği için Freud’dan ayrılır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Freud’a göre yaşam, ölüm araya girinceye kadar tekrarlanan içgüdüsel </a:t>
            </a:r>
            <a:r>
              <a:rPr lang="tr-TR" dirty="0" smtClean="0"/>
              <a:t>faaliyetlerden ibarettir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Ama </a:t>
            </a:r>
            <a:r>
              <a:rPr lang="tr-TR" dirty="0" err="1"/>
              <a:t>Jung</a:t>
            </a:r>
            <a:r>
              <a:rPr lang="tr-TR" dirty="0"/>
              <a:t>, insanın devamlı olarak kendini yenilediğini ve </a:t>
            </a:r>
            <a:r>
              <a:rPr lang="tr-TR" dirty="0" smtClean="0"/>
              <a:t>yaratıcı bir </a:t>
            </a:r>
            <a:r>
              <a:rPr lang="tr-TR" dirty="0"/>
              <a:t>gelişim düşüncesi içinde olduğuna inanmaktadır.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Ayrıca </a:t>
            </a:r>
            <a:r>
              <a:rPr lang="tr-TR" dirty="0" err="1"/>
              <a:t>Jung</a:t>
            </a:r>
            <a:r>
              <a:rPr lang="tr-TR" dirty="0"/>
              <a:t>, kişiliğin </a:t>
            </a:r>
            <a:r>
              <a:rPr lang="tr-TR" dirty="0" smtClean="0"/>
              <a:t>ırksal ve </a:t>
            </a:r>
            <a:r>
              <a:rPr lang="tr-TR" dirty="0" err="1"/>
              <a:t>soygelişimsel</a:t>
            </a:r>
            <a:r>
              <a:rPr lang="tr-TR" dirty="0"/>
              <a:t> yönlerine önem vermesi nedeniyle de diğer </a:t>
            </a:r>
            <a:r>
              <a:rPr lang="tr-TR" dirty="0" err="1"/>
              <a:t>psikoanalitik</a:t>
            </a:r>
            <a:r>
              <a:rPr lang="tr-TR" dirty="0"/>
              <a:t> </a:t>
            </a:r>
            <a:r>
              <a:rPr lang="tr-TR" dirty="0" smtClean="0"/>
              <a:t>teorilerden ayrılmaktadır</a:t>
            </a:r>
            <a:r>
              <a:rPr lang="tr-TR" dirty="0"/>
              <a:t>.</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9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8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5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81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987574"/>
            <a:ext cx="8820472" cy="3139321"/>
          </a:xfrm>
          <a:prstGeom prst="rect">
            <a:avLst/>
          </a:prstGeom>
        </p:spPr>
        <p:txBody>
          <a:bodyPr wrap="square">
            <a:spAutoFit/>
          </a:bodyPr>
          <a:lstStyle/>
          <a:p>
            <a:pPr algn="just"/>
            <a:r>
              <a:rPr lang="tr-TR" b="1" dirty="0"/>
              <a:t>1. Ego (Bilinç)</a:t>
            </a:r>
          </a:p>
          <a:p>
            <a:pPr algn="just"/>
            <a:r>
              <a:rPr lang="tr-TR" dirty="0" err="1"/>
              <a:t>Jung’a</a:t>
            </a:r>
            <a:r>
              <a:rPr lang="tr-TR" dirty="0"/>
              <a:t> göre bilinç (ego), insanın farkında olduğu şeylerin saklı olduğu </a:t>
            </a:r>
            <a:r>
              <a:rPr lang="tr-TR" dirty="0" smtClean="0"/>
              <a:t>yerdir. Ona </a:t>
            </a:r>
            <a:r>
              <a:rPr lang="tr-TR" dirty="0"/>
              <a:t>göre bilinç (ego), hayatın ilk dönemlerinde oluşmaya başlar ve </a:t>
            </a:r>
            <a:r>
              <a:rPr lang="tr-TR" dirty="0" smtClean="0"/>
              <a:t>çocuklar, giderek </a:t>
            </a:r>
            <a:r>
              <a:rPr lang="tr-TR" dirty="0"/>
              <a:t>daha çok çevresindeki nesneleri (anne-babalarını, oyuncaklarını) </a:t>
            </a:r>
            <a:r>
              <a:rPr lang="tr-TR" dirty="0" smtClean="0"/>
              <a:t>seçer ve </a:t>
            </a:r>
            <a:r>
              <a:rPr lang="tr-TR" dirty="0"/>
              <a:t>tanırlar. Yani bilinç alanı daha çok genişler. Bilinç alanın genişlemesi, </a:t>
            </a:r>
            <a:r>
              <a:rPr lang="tr-TR" dirty="0" smtClean="0"/>
              <a:t>düşünme, duygu</a:t>
            </a:r>
            <a:r>
              <a:rPr lang="tr-TR" dirty="0"/>
              <a:t>, duyum ve sezgi gibi zihinsel fonksiyonların artırılması ile </a:t>
            </a:r>
            <a:r>
              <a:rPr lang="tr-TR" dirty="0" smtClean="0"/>
              <a:t>mümkündür. Bilinç </a:t>
            </a:r>
            <a:r>
              <a:rPr lang="tr-TR" dirty="0"/>
              <a:t>alanın genişlemesi kişilikte iki yönelime neden olabilmektedir. Eğer </a:t>
            </a:r>
            <a:r>
              <a:rPr lang="tr-TR" dirty="0" smtClean="0"/>
              <a:t>bu zihinsel </a:t>
            </a:r>
            <a:r>
              <a:rPr lang="tr-TR" dirty="0"/>
              <a:t>fonksiyonlar içsel ve </a:t>
            </a:r>
            <a:r>
              <a:rPr lang="tr-TR" dirty="0" err="1"/>
              <a:t>subjektif</a:t>
            </a:r>
            <a:r>
              <a:rPr lang="tr-TR" dirty="0"/>
              <a:t> alana yönelirse iç dönüklük (bu </a:t>
            </a:r>
            <a:r>
              <a:rPr lang="tr-TR" dirty="0" smtClean="0"/>
              <a:t>durum kişilerde </a:t>
            </a:r>
            <a:r>
              <a:rPr lang="tr-TR" dirty="0"/>
              <a:t>utangaçlık, çekingenlik, içe kapanma, yalnız kalma ve çalışma </a:t>
            </a:r>
            <a:r>
              <a:rPr lang="tr-TR" dirty="0" smtClean="0"/>
              <a:t>isteği yaratır</a:t>
            </a:r>
            <a:r>
              <a:rPr lang="tr-TR" dirty="0"/>
              <a:t>), dışa ve objektif alana yönelirse de dışa dönüklük (bu durum ise </a:t>
            </a:r>
            <a:r>
              <a:rPr lang="tr-TR" dirty="0" smtClean="0"/>
              <a:t>kişilerde atılganlık</a:t>
            </a:r>
            <a:r>
              <a:rPr lang="tr-TR" dirty="0"/>
              <a:t>, girişkenlik, sosyal faaliyetlere katılmadan hoşlanma, duygu ve </a:t>
            </a:r>
            <a:r>
              <a:rPr lang="tr-TR" dirty="0" smtClean="0"/>
              <a:t>düşünceleri başkaları </a:t>
            </a:r>
            <a:r>
              <a:rPr lang="tr-TR" dirty="0"/>
              <a:t>ile paylaşma istek ve arzusu yaratır) </a:t>
            </a:r>
            <a:r>
              <a:rPr lang="tr-TR" dirty="0" smtClean="0"/>
              <a:t>oluşur.</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1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83518"/>
            <a:ext cx="8820472" cy="3970318"/>
          </a:xfrm>
          <a:prstGeom prst="rect">
            <a:avLst/>
          </a:prstGeom>
        </p:spPr>
        <p:txBody>
          <a:bodyPr wrap="square">
            <a:spAutoFit/>
          </a:bodyPr>
          <a:lstStyle/>
          <a:p>
            <a:pPr algn="just"/>
            <a:r>
              <a:rPr lang="tr-TR" b="1" dirty="0"/>
              <a:t>2. Kişisel Bilinç Dışı (Bilinçaltı)</a:t>
            </a:r>
          </a:p>
          <a:p>
            <a:pPr algn="just"/>
            <a:r>
              <a:rPr lang="tr-TR" dirty="0" err="1"/>
              <a:t>Jung’a</a:t>
            </a:r>
            <a:r>
              <a:rPr lang="tr-TR" dirty="0"/>
              <a:t> göre kişisel bilinç dışında insanların geçmişte yaşadıkları şeylerin </a:t>
            </a:r>
            <a:r>
              <a:rPr lang="tr-TR" dirty="0" smtClean="0"/>
              <a:t>saklı olduğu </a:t>
            </a:r>
            <a:r>
              <a:rPr lang="tr-TR" dirty="0"/>
              <a:t>yerdir.80 </a:t>
            </a:r>
            <a:r>
              <a:rPr lang="tr-TR" dirty="0" err="1"/>
              <a:t>Jung’a</a:t>
            </a:r>
            <a:r>
              <a:rPr lang="tr-TR" dirty="0"/>
              <a:t> göre, egonun çevirdiği yaşantılar insan zihninin </a:t>
            </a:r>
            <a:r>
              <a:rPr lang="tr-TR" dirty="0" smtClean="0"/>
              <a:t>içinde kaybolmazlar</a:t>
            </a:r>
            <a:r>
              <a:rPr lang="tr-TR" dirty="0"/>
              <a:t>. Çünkü insanın yaşadıkları aniden yok olmazlar ve </a:t>
            </a:r>
            <a:r>
              <a:rPr lang="tr-TR" dirty="0" err="1"/>
              <a:t>Jung’un</a:t>
            </a:r>
            <a:r>
              <a:rPr lang="tr-TR" dirty="0"/>
              <a:t> </a:t>
            </a:r>
            <a:r>
              <a:rPr lang="tr-TR" dirty="0" smtClean="0"/>
              <a:t>kişisel bilinç </a:t>
            </a:r>
            <a:r>
              <a:rPr lang="tr-TR" dirty="0"/>
              <a:t>dışı diye isimlendirdiği kişilik düzeyinde depolanırlar. Zihnin bu </a:t>
            </a:r>
            <a:r>
              <a:rPr lang="tr-TR" dirty="0" smtClean="0"/>
              <a:t>deposu, </a:t>
            </a:r>
            <a:r>
              <a:rPr lang="tr-TR" dirty="0" err="1" smtClean="0"/>
              <a:t>ego’ya</a:t>
            </a:r>
            <a:r>
              <a:rPr lang="tr-TR" dirty="0" smtClean="0"/>
              <a:t> </a:t>
            </a:r>
            <a:r>
              <a:rPr lang="tr-TR" dirty="0"/>
              <a:t>komşudur. Kişisel bilinç dışında, ya bilince hiç ulaşmamış ya da </a:t>
            </a:r>
            <a:r>
              <a:rPr lang="tr-TR" dirty="0" smtClean="0"/>
              <a:t>bilince ulaştıktan </a:t>
            </a:r>
            <a:r>
              <a:rPr lang="tr-TR" dirty="0"/>
              <a:t>sonra bireyde rahatsızlık yarattığı için bastırılmış ve geri gönderilmiş yaşantılar bulunur</a:t>
            </a:r>
            <a:r>
              <a:rPr lang="tr-TR" dirty="0" smtClean="0"/>
              <a:t>.</a:t>
            </a:r>
          </a:p>
          <a:p>
            <a:pPr algn="just"/>
            <a:endParaRPr lang="tr-TR" dirty="0"/>
          </a:p>
          <a:p>
            <a:pPr algn="just"/>
            <a:r>
              <a:rPr lang="tr-TR" b="1" dirty="0"/>
              <a:t>3. Irksal Bilinç Dışı (Kolektif Bilinç)</a:t>
            </a:r>
          </a:p>
          <a:p>
            <a:pPr algn="just"/>
            <a:r>
              <a:rPr lang="tr-TR" dirty="0" err="1"/>
              <a:t>Jung’a</a:t>
            </a:r>
            <a:r>
              <a:rPr lang="tr-TR" dirty="0"/>
              <a:t> göre kolektif bilinç, nesillerden beri aktarılan ve insanlara ait her </a:t>
            </a:r>
            <a:r>
              <a:rPr lang="tr-TR" dirty="0" smtClean="0"/>
              <a:t>şeyin saklı </a:t>
            </a:r>
            <a:r>
              <a:rPr lang="tr-TR" dirty="0"/>
              <a:t>olduğu bölümdür. </a:t>
            </a:r>
            <a:r>
              <a:rPr lang="tr-TR" dirty="0" err="1"/>
              <a:t>Jung</a:t>
            </a:r>
            <a:r>
              <a:rPr lang="tr-TR" dirty="0"/>
              <a:t>, bütün insanların bilgi ile doğduğunu fakat </a:t>
            </a:r>
            <a:r>
              <a:rPr lang="tr-TR" dirty="0" smtClean="0"/>
              <a:t>bunların kolektif </a:t>
            </a:r>
            <a:r>
              <a:rPr lang="tr-TR" dirty="0"/>
              <a:t>bilinçaltında saklı tutulduğunu ve tamamen kullanılmadığını ileri </a:t>
            </a:r>
            <a:r>
              <a:rPr lang="tr-TR" dirty="0" smtClean="0"/>
              <a:t>sürmüştür. Bilinç </a:t>
            </a:r>
            <a:r>
              <a:rPr lang="tr-TR" dirty="0"/>
              <a:t>ve kişisel bilinç dışı, insanların kendi yaşantılarının bir ürünüdür. </a:t>
            </a:r>
            <a:r>
              <a:rPr lang="tr-TR" dirty="0" smtClean="0"/>
              <a:t>Ama kolektif </a:t>
            </a:r>
            <a:r>
              <a:rPr lang="tr-TR" dirty="0"/>
              <a:t>bilinç dışı insanların bağlı oldukları toplumun ya da ırkın kalıtımsal </a:t>
            </a:r>
            <a:r>
              <a:rPr lang="tr-TR" dirty="0" smtClean="0"/>
              <a:t>nitelikleri ile </a:t>
            </a:r>
            <a:r>
              <a:rPr lang="tr-TR" dirty="0"/>
              <a:t>yakından ilişkilidir.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46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267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12665"/>
            <a:ext cx="8820472" cy="3970318"/>
          </a:xfrm>
          <a:prstGeom prst="rect">
            <a:avLst/>
          </a:prstGeom>
        </p:spPr>
        <p:txBody>
          <a:bodyPr wrap="square">
            <a:spAutoFit/>
          </a:bodyPr>
          <a:lstStyle/>
          <a:p>
            <a:pPr algn="just"/>
            <a:r>
              <a:rPr lang="tr-TR" b="1" dirty="0"/>
              <a:t>4. </a:t>
            </a:r>
            <a:r>
              <a:rPr lang="tr-TR" b="1" dirty="0" err="1"/>
              <a:t>Persona</a:t>
            </a:r>
            <a:endParaRPr lang="tr-TR" b="1" dirty="0"/>
          </a:p>
          <a:p>
            <a:pPr algn="just"/>
            <a:r>
              <a:rPr lang="tr-TR" dirty="0"/>
              <a:t>Toplumun beklentilerine yönelik insanın taktığı maskedir. Böyle bir rol, </a:t>
            </a:r>
            <a:r>
              <a:rPr lang="tr-TR" dirty="0" smtClean="0"/>
              <a:t>toplum tarafından </a:t>
            </a:r>
            <a:r>
              <a:rPr lang="tr-TR" dirty="0"/>
              <a:t>kendisine verilmiştir ve bütün yaşamı boyunca bu rolü </a:t>
            </a:r>
            <a:r>
              <a:rPr lang="tr-TR" dirty="0" smtClean="0"/>
              <a:t>oynaması kendisinden </a:t>
            </a:r>
            <a:r>
              <a:rPr lang="tr-TR" dirty="0"/>
              <a:t>beklenir. Maske kullanmanın amacı, başkaları üzerinde belirli </a:t>
            </a:r>
            <a:r>
              <a:rPr lang="tr-TR" dirty="0" smtClean="0"/>
              <a:t>bir etki </a:t>
            </a:r>
            <a:r>
              <a:rPr lang="tr-TR" dirty="0"/>
              <a:t>yaratmaktır ve çoğu zaman gereksiz yere kişinin gerçek </a:t>
            </a:r>
            <a:r>
              <a:rPr lang="tr-TR" dirty="0" smtClean="0"/>
              <a:t>özelliklerini saklar</a:t>
            </a:r>
            <a:r>
              <a:rPr lang="tr-TR" dirty="0"/>
              <a:t>. Toplumsal yaşamda insanlar, birbirlerini bu maskelere göre </a:t>
            </a:r>
            <a:r>
              <a:rPr lang="tr-TR" dirty="0" smtClean="0"/>
              <a:t>değerlendirir. </a:t>
            </a:r>
            <a:endParaRPr lang="tr-TR" dirty="0" smtClean="0"/>
          </a:p>
          <a:p>
            <a:pPr algn="just"/>
            <a:endParaRPr lang="tr-TR" b="1" dirty="0"/>
          </a:p>
          <a:p>
            <a:pPr algn="just"/>
            <a:r>
              <a:rPr lang="tr-TR" b="1" dirty="0"/>
              <a:t>5. Gölge</a:t>
            </a:r>
          </a:p>
          <a:p>
            <a:pPr algn="just"/>
            <a:r>
              <a:rPr lang="tr-TR" dirty="0"/>
              <a:t>Gölge arketipi (arketip, duygusal yönü oldukça güçlü olan evrensel </a:t>
            </a:r>
            <a:r>
              <a:rPr lang="tr-TR" dirty="0" smtClean="0"/>
              <a:t>düşünce biçimidir</a:t>
            </a:r>
            <a:r>
              <a:rPr lang="tr-TR" dirty="0"/>
              <a:t>), insanın geçirdiği evrime rağmen, günümüze kadar getirmiş </a:t>
            </a:r>
            <a:r>
              <a:rPr lang="tr-TR" dirty="0" smtClean="0"/>
              <a:t>olduğu içgüdülerden </a:t>
            </a:r>
            <a:r>
              <a:rPr lang="tr-TR" dirty="0"/>
              <a:t>oluşur. Gölge, insanda mevcut olan hayvansal özelliklerdir. </a:t>
            </a:r>
            <a:r>
              <a:rPr lang="tr-TR" dirty="0" smtClean="0"/>
              <a:t>Arketip olarak </a:t>
            </a:r>
            <a:r>
              <a:rPr lang="tr-TR" dirty="0"/>
              <a:t>gölge, insandaki günah kavramının varlığından sorumludur. Dış </a:t>
            </a:r>
            <a:r>
              <a:rPr lang="tr-TR" dirty="0" smtClean="0"/>
              <a:t>dünyaya yansıtıldığında </a:t>
            </a:r>
            <a:r>
              <a:rPr lang="tr-TR" dirty="0"/>
              <a:t>şeytan veya düşman kavramlarına dönüşür. Bu </a:t>
            </a:r>
            <a:r>
              <a:rPr lang="tr-TR" dirty="0" smtClean="0"/>
              <a:t>açıklamaya göre</a:t>
            </a:r>
            <a:r>
              <a:rPr lang="tr-TR" dirty="0"/>
              <a:t>, gölge, toplumun benimsemediği düşüncelerin, duyguların ve eylemlerin </a:t>
            </a:r>
            <a:r>
              <a:rPr lang="tr-TR" dirty="0" smtClean="0"/>
              <a:t>bilinç düzeyinde </a:t>
            </a:r>
            <a:r>
              <a:rPr lang="tr-TR" dirty="0"/>
              <a:t>ortaya çıkışından da sorumludur. </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9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83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91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491633"/>
            <a:ext cx="8820472" cy="2308324"/>
          </a:xfrm>
          <a:prstGeom prst="rect">
            <a:avLst/>
          </a:prstGeom>
        </p:spPr>
        <p:txBody>
          <a:bodyPr wrap="square">
            <a:spAutoFit/>
          </a:bodyPr>
          <a:lstStyle/>
          <a:p>
            <a:pPr algn="just"/>
            <a:r>
              <a:rPr lang="tr-TR" b="1" dirty="0"/>
              <a:t>6. </a:t>
            </a:r>
            <a:r>
              <a:rPr lang="tr-TR" b="1" dirty="0" err="1"/>
              <a:t>Anima</a:t>
            </a:r>
            <a:r>
              <a:rPr lang="tr-TR" b="1" dirty="0"/>
              <a:t> ve </a:t>
            </a:r>
            <a:r>
              <a:rPr lang="tr-TR" b="1" dirty="0" err="1"/>
              <a:t>Animus</a:t>
            </a:r>
            <a:endParaRPr lang="tr-TR" b="1" dirty="0"/>
          </a:p>
          <a:p>
            <a:pPr algn="just"/>
            <a:r>
              <a:rPr lang="tr-TR" dirty="0"/>
              <a:t>Bir kadını ve bir erkeği birbirine çekip evlenmelerine neden olan şey </a:t>
            </a:r>
            <a:r>
              <a:rPr lang="tr-TR" dirty="0" smtClean="0"/>
              <a:t>nedir? </a:t>
            </a:r>
            <a:r>
              <a:rPr lang="tr-TR" dirty="0" err="1" smtClean="0"/>
              <a:t>Jung</a:t>
            </a:r>
            <a:r>
              <a:rPr lang="tr-TR" dirty="0"/>
              <a:t>, bu soruyu şöyle cevaplamıştır: İki kişinin </a:t>
            </a:r>
            <a:r>
              <a:rPr lang="tr-TR" dirty="0" err="1"/>
              <a:t>anima</a:t>
            </a:r>
            <a:r>
              <a:rPr lang="tr-TR" dirty="0"/>
              <a:t> ve </a:t>
            </a:r>
            <a:r>
              <a:rPr lang="tr-TR" dirty="0" err="1"/>
              <a:t>animuslarını</a:t>
            </a:r>
            <a:r>
              <a:rPr lang="tr-TR" dirty="0"/>
              <a:t> </a:t>
            </a:r>
            <a:r>
              <a:rPr lang="tr-TR" dirty="0" smtClean="0"/>
              <a:t>birbirlerine yansıtmaları </a:t>
            </a:r>
            <a:r>
              <a:rPr lang="tr-TR" dirty="0"/>
              <a:t>sonucunda birbirleri için uygun olduklarına inanmış ve </a:t>
            </a:r>
            <a:r>
              <a:rPr lang="tr-TR" dirty="0" smtClean="0"/>
              <a:t>bunun sonunda </a:t>
            </a:r>
            <a:r>
              <a:rPr lang="tr-TR" dirty="0"/>
              <a:t>evlenmeye karar </a:t>
            </a:r>
            <a:r>
              <a:rPr lang="tr-TR" dirty="0" smtClean="0"/>
              <a:t>vermişleridir. </a:t>
            </a:r>
            <a:r>
              <a:rPr lang="tr-TR" dirty="0" err="1"/>
              <a:t>Anima</a:t>
            </a:r>
            <a:r>
              <a:rPr lang="tr-TR" dirty="0"/>
              <a:t> ve </a:t>
            </a:r>
            <a:r>
              <a:rPr lang="tr-TR" dirty="0" err="1"/>
              <a:t>animus</a:t>
            </a:r>
            <a:r>
              <a:rPr lang="tr-TR" dirty="0"/>
              <a:t> hakkında bilgi </a:t>
            </a:r>
            <a:r>
              <a:rPr lang="tr-TR" dirty="0" smtClean="0"/>
              <a:t>sahibi olmayanlar </a:t>
            </a:r>
            <a:r>
              <a:rPr lang="tr-TR" dirty="0"/>
              <a:t>ise evliliğe nasıl karar verdiniz? diye sorulduğunda genellikle </a:t>
            </a:r>
            <a:r>
              <a:rPr lang="tr-TR" dirty="0" smtClean="0"/>
              <a:t>şöyle cevap </a:t>
            </a:r>
            <a:r>
              <a:rPr lang="tr-TR" dirty="0"/>
              <a:t>verirler: “vücut kimyamız uyuştuğu” için evlenmeye karar verdik. </a:t>
            </a:r>
            <a:r>
              <a:rPr lang="tr-TR" dirty="0" smtClean="0"/>
              <a:t>Bazen de </a:t>
            </a:r>
            <a:r>
              <a:rPr lang="tr-TR" dirty="0"/>
              <a:t>şu ifade kullanılır: “baktığımda içim eriyor”. Aslında bu ifadelerin hepsi </a:t>
            </a:r>
            <a:r>
              <a:rPr lang="tr-TR" dirty="0" err="1" smtClean="0"/>
              <a:t>Jung’a</a:t>
            </a:r>
            <a:r>
              <a:rPr lang="tr-TR" dirty="0" smtClean="0"/>
              <a:t> göre </a:t>
            </a:r>
            <a:r>
              <a:rPr lang="tr-TR" dirty="0" err="1"/>
              <a:t>anima</a:t>
            </a:r>
            <a:r>
              <a:rPr lang="tr-TR" dirty="0"/>
              <a:t> ve </a:t>
            </a:r>
            <a:r>
              <a:rPr lang="tr-TR" dirty="0" err="1"/>
              <a:t>animusa</a:t>
            </a:r>
            <a:r>
              <a:rPr lang="tr-TR" dirty="0"/>
              <a:t> dayanmaktadır.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955630"/>
            <a:ext cx="8820472" cy="3416320"/>
          </a:xfrm>
          <a:prstGeom prst="rect">
            <a:avLst/>
          </a:prstGeom>
        </p:spPr>
        <p:txBody>
          <a:bodyPr wrap="square">
            <a:spAutoFit/>
          </a:bodyPr>
          <a:lstStyle/>
          <a:p>
            <a:pPr algn="just"/>
            <a:r>
              <a:rPr lang="tr-TR" b="1" dirty="0"/>
              <a:t>(a) Düşünme</a:t>
            </a:r>
          </a:p>
          <a:p>
            <a:pPr algn="just"/>
            <a:r>
              <a:rPr lang="tr-TR" dirty="0"/>
              <a:t>Düşünme, zihinsel bir işlevdir. İnsanlar düşünerek içinde yaşadıkları dünyayı </a:t>
            </a:r>
            <a:r>
              <a:rPr lang="tr-TR" dirty="0" smtClean="0"/>
              <a:t>ve kendini </a:t>
            </a:r>
            <a:r>
              <a:rPr lang="tr-TR" dirty="0"/>
              <a:t>anlamaya çalışır</a:t>
            </a:r>
            <a:r>
              <a:rPr lang="tr-TR" dirty="0" smtClean="0"/>
              <a:t>.</a:t>
            </a:r>
          </a:p>
          <a:p>
            <a:pPr algn="just"/>
            <a:endParaRPr lang="tr-TR" b="1" dirty="0"/>
          </a:p>
          <a:p>
            <a:pPr algn="just"/>
            <a:r>
              <a:rPr lang="tr-TR" b="1" dirty="0" smtClean="0"/>
              <a:t>(</a:t>
            </a:r>
            <a:r>
              <a:rPr lang="tr-TR" b="1" dirty="0"/>
              <a:t>b) Duygu</a:t>
            </a:r>
          </a:p>
          <a:p>
            <a:pPr algn="just"/>
            <a:r>
              <a:rPr lang="tr-TR" dirty="0"/>
              <a:t>Duygu, insanın çevresindeki şeylerin onun için taşıdığı değerle yakından </a:t>
            </a:r>
            <a:r>
              <a:rPr lang="tr-TR" dirty="0" smtClean="0"/>
              <a:t>ilgilidir. Duygu </a:t>
            </a:r>
            <a:r>
              <a:rPr lang="tr-TR" dirty="0"/>
              <a:t>işlevi insanlara haz, acı, kızgınlık, korku, üzüntü, kıvanç ve sevgi gibi </a:t>
            </a:r>
            <a:r>
              <a:rPr lang="tr-TR" dirty="0" smtClean="0"/>
              <a:t>öznel yaşantılar </a:t>
            </a:r>
            <a:r>
              <a:rPr lang="tr-TR" dirty="0"/>
              <a:t>sağlar.</a:t>
            </a:r>
          </a:p>
          <a:p>
            <a:pPr algn="just"/>
            <a:endParaRPr lang="tr-TR" b="1" dirty="0" smtClean="0"/>
          </a:p>
          <a:p>
            <a:pPr algn="just"/>
            <a:r>
              <a:rPr lang="tr-TR" b="1" dirty="0" smtClean="0"/>
              <a:t>(</a:t>
            </a:r>
            <a:r>
              <a:rPr lang="tr-TR" b="1" dirty="0"/>
              <a:t>c) Duyarlık</a:t>
            </a:r>
          </a:p>
          <a:p>
            <a:pPr algn="just"/>
            <a:r>
              <a:rPr lang="tr-TR" dirty="0"/>
              <a:t>Duyarlık, kişiliğin algısal işlevidir. Duyarlık sayesinde insanlar dış dünyanın </a:t>
            </a:r>
            <a:r>
              <a:rPr lang="tr-TR" dirty="0" smtClean="0"/>
              <a:t>somut gerçeklerini </a:t>
            </a:r>
            <a:r>
              <a:rPr lang="tr-TR" dirty="0"/>
              <a:t>algılarlar</a:t>
            </a:r>
            <a:r>
              <a:rPr lang="tr-TR" dirty="0" smtClean="0"/>
              <a:t>.</a:t>
            </a:r>
          </a:p>
          <a:p>
            <a:pPr algn="just"/>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9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61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69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15600"/>
                            </p:stCondLst>
                            <p:childTnLst>
                              <p:par>
                                <p:cTn id="29" presetID="47" presetClass="entr" presetSubtype="0" fill="hold" grpId="0" nodeType="afterEffect">
                                  <p:stCondLst>
                                    <p:cond delay="0"/>
                                  </p:stCondLst>
                                  <p:iterate type="lt">
                                    <p:tmPct val="10000"/>
                                  </p:iterate>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anim calcmode="lin" valueType="num">
                                      <p:cBhvr>
                                        <p:cTn id="3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3"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4" fill="hold">
                            <p:stCondLst>
                              <p:cond delay="16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anim calcmode="lin" valueType="num">
                                      <p:cBhvr>
                                        <p:cTn id="38"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9" dur="5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491633"/>
            <a:ext cx="8820472" cy="2031325"/>
          </a:xfrm>
          <a:prstGeom prst="rect">
            <a:avLst/>
          </a:prstGeom>
        </p:spPr>
        <p:txBody>
          <a:bodyPr wrap="square">
            <a:spAutoFit/>
          </a:bodyPr>
          <a:lstStyle/>
          <a:p>
            <a:pPr algn="just"/>
            <a:r>
              <a:rPr lang="tr-TR" b="1" dirty="0"/>
              <a:t>(d) Sezgi</a:t>
            </a:r>
          </a:p>
          <a:p>
            <a:pPr algn="just"/>
            <a:r>
              <a:rPr lang="tr-TR" dirty="0"/>
              <a:t>Sezgi, bilinç dışı süreçler yoluyla algılama işlevidir. Sezgi sayesinde insanlar, duygu ve düşüncelerin ötesine giderek gerçeğin özüne ulaşırlar. Bütün insanlarda bu dört işlev mevcut olmasına rağmen bir tanesi daha çok gelişmiştir ve insanın bilinçli dünyasında etkili bir rol oynar. Bu işleve egemen işlev denir. Geri kalan üç işlev ise, bu egemen işleve yardımcı olmaya çalışır. Dört işlevden en az belirgin olan ise, zayıf işlev olarak adlandırılır. Bu işlev, daha çok rüya ve düşlerde ifadesini bulur.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8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ERIC BERNE’NİN KİŞİLİK KURAMI</a:t>
            </a:r>
          </a:p>
        </p:txBody>
      </p:sp>
      <p:sp>
        <p:nvSpPr>
          <p:cNvPr id="5" name="Dikdörtgen 4"/>
          <p:cNvSpPr/>
          <p:nvPr/>
        </p:nvSpPr>
        <p:spPr>
          <a:xfrm>
            <a:off x="323528" y="1491633"/>
            <a:ext cx="8820472" cy="2862322"/>
          </a:xfrm>
          <a:prstGeom prst="rect">
            <a:avLst/>
          </a:prstGeom>
        </p:spPr>
        <p:txBody>
          <a:bodyPr wrap="square">
            <a:spAutoFit/>
          </a:bodyPr>
          <a:lstStyle/>
          <a:p>
            <a:pPr algn="just"/>
            <a:r>
              <a:rPr lang="tr-TR" dirty="0" err="1"/>
              <a:t>Eric</a:t>
            </a:r>
            <a:r>
              <a:rPr lang="tr-TR" dirty="0"/>
              <a:t> </a:t>
            </a:r>
            <a:r>
              <a:rPr lang="tr-TR" dirty="0" err="1"/>
              <a:t>Berne’nin</a:t>
            </a:r>
            <a:r>
              <a:rPr lang="tr-TR" dirty="0"/>
              <a:t> kişilik hakkındaki açıklamaları Freud’un kişilik teorisine </a:t>
            </a:r>
            <a:r>
              <a:rPr lang="tr-TR" dirty="0" smtClean="0"/>
              <a:t>oldukça yakındır</a:t>
            </a:r>
            <a:r>
              <a:rPr lang="tr-TR" dirty="0"/>
              <a:t>. </a:t>
            </a:r>
            <a:r>
              <a:rPr lang="tr-TR" dirty="0" err="1"/>
              <a:t>Eric</a:t>
            </a:r>
            <a:r>
              <a:rPr lang="tr-TR" dirty="0"/>
              <a:t> </a:t>
            </a:r>
            <a:r>
              <a:rPr lang="tr-TR" dirty="0" err="1"/>
              <a:t>Berne’de</a:t>
            </a:r>
            <a:r>
              <a:rPr lang="tr-TR" dirty="0"/>
              <a:t> Freud gibi kişiliğin üç yönünün olduğunu </a:t>
            </a:r>
            <a:r>
              <a:rPr lang="tr-TR" dirty="0" smtClean="0"/>
              <a:t>belirtmektedir. Bu </a:t>
            </a:r>
            <a:r>
              <a:rPr lang="tr-TR" dirty="0"/>
              <a:t>üç yön, çocuk ebeveyn ve olgun olarak ifade edilmektedir</a:t>
            </a:r>
            <a:r>
              <a:rPr lang="tr-TR" dirty="0" smtClean="0"/>
              <a:t>.</a:t>
            </a:r>
          </a:p>
          <a:p>
            <a:pPr algn="just"/>
            <a:endParaRPr lang="tr-TR" dirty="0"/>
          </a:p>
          <a:p>
            <a:pPr algn="just"/>
            <a:r>
              <a:rPr lang="tr-TR" b="1" dirty="0"/>
              <a:t>1. Kişiliğin Çocuk Yönü</a:t>
            </a:r>
          </a:p>
          <a:p>
            <a:pPr algn="just"/>
            <a:r>
              <a:rPr lang="tr-TR" dirty="0" err="1"/>
              <a:t>Eric</a:t>
            </a:r>
            <a:r>
              <a:rPr lang="tr-TR" dirty="0"/>
              <a:t> </a:t>
            </a:r>
            <a:r>
              <a:rPr lang="tr-TR" dirty="0" err="1"/>
              <a:t>Berne’ye</a:t>
            </a:r>
            <a:r>
              <a:rPr lang="tr-TR" dirty="0"/>
              <a:t> göre her insan, kısmen çocuktur. Çünkü sorumsuzluk, </a:t>
            </a:r>
            <a:r>
              <a:rPr lang="tr-TR" dirty="0" smtClean="0"/>
              <a:t>bencillik, eğlence </a:t>
            </a:r>
            <a:r>
              <a:rPr lang="tr-TR" dirty="0"/>
              <a:t>arama ve başka bazı çocuksu tutumlar bir noktaya kadar hemen </a:t>
            </a:r>
            <a:r>
              <a:rPr lang="tr-TR" dirty="0" smtClean="0"/>
              <a:t>hemen herkeste </a:t>
            </a:r>
            <a:r>
              <a:rPr lang="tr-TR" dirty="0"/>
              <a:t>bulunur. Eğer birey sürekli olarak çocuksu davranışlar </a:t>
            </a:r>
            <a:r>
              <a:rPr lang="tr-TR" dirty="0" smtClean="0"/>
              <a:t>sergilerse bu </a:t>
            </a:r>
            <a:r>
              <a:rPr lang="tr-TR" dirty="0"/>
              <a:t>davranışlar, içgüdüsel ve istenmeyen özelliklere </a:t>
            </a:r>
            <a:r>
              <a:rPr lang="tr-TR" dirty="0" smtClean="0"/>
              <a:t>dönüşür. </a:t>
            </a:r>
            <a:r>
              <a:rPr lang="tr-TR" dirty="0"/>
              <a:t>Ancak bu </a:t>
            </a:r>
            <a:r>
              <a:rPr lang="tr-TR" dirty="0" smtClean="0"/>
              <a:t>durumun süreklilik </a:t>
            </a:r>
            <a:r>
              <a:rPr lang="tr-TR" dirty="0"/>
              <a:t>arz etmesi iyi değildir. Çocuksu özellikler insanın kişiliğine renk katan </a:t>
            </a:r>
            <a:r>
              <a:rPr lang="tr-TR" dirty="0" smtClean="0"/>
              <a:t>bir düzeyde </a:t>
            </a:r>
            <a:r>
              <a:rPr lang="tr-TR" dirty="0"/>
              <a:t>olması her zaman arzu edilen bir durumdur.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37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51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500"/>
                                        <p:tgtEl>
                                          <p:spTgt spid="5">
                                            <p:txEl>
                                              <p:pRg st="3" end="3"/>
                                            </p:txEl>
                                          </p:spTgt>
                                        </p:tgtEl>
                                      </p:cBhvr>
                                    </p:animEffect>
                                    <p:anim calcmode="lin" valueType="num">
                                      <p:cBhvr>
                                        <p:cTn id="2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83518"/>
            <a:ext cx="8820472" cy="4247317"/>
          </a:xfrm>
          <a:prstGeom prst="rect">
            <a:avLst/>
          </a:prstGeom>
        </p:spPr>
        <p:txBody>
          <a:bodyPr wrap="square">
            <a:spAutoFit/>
          </a:bodyPr>
          <a:lstStyle/>
          <a:p>
            <a:pPr algn="just"/>
            <a:r>
              <a:rPr lang="tr-TR" b="1" dirty="0"/>
              <a:t>2. Kişiliğin Ebeveyn Yönü</a:t>
            </a:r>
          </a:p>
          <a:p>
            <a:pPr algn="just"/>
            <a:r>
              <a:rPr lang="tr-TR" dirty="0"/>
              <a:t>Bütün bireyler, doğdukları andan itibaren anne ve babalarını gözlemlerler. </a:t>
            </a:r>
            <a:r>
              <a:rPr lang="tr-TR" dirty="0" smtClean="0"/>
              <a:t>Onların benlik </a:t>
            </a:r>
            <a:r>
              <a:rPr lang="tr-TR" dirty="0"/>
              <a:t>durumlarını kendi iç dünyasında bir değerlendirmeye yani </a:t>
            </a:r>
            <a:r>
              <a:rPr lang="tr-TR" dirty="0" smtClean="0"/>
              <a:t>algılamaya alırlar </a:t>
            </a:r>
            <a:r>
              <a:rPr lang="tr-TR" dirty="0"/>
              <a:t>ve kendilerine göre bir ego geliştirirler. Yani kendi kişilik yapılarında </a:t>
            </a:r>
            <a:r>
              <a:rPr lang="tr-TR" dirty="0" smtClean="0"/>
              <a:t>bir ebeveynlik </a:t>
            </a:r>
            <a:r>
              <a:rPr lang="tr-TR" dirty="0"/>
              <a:t>oluştururlar. Bu süreçte oluşan benliğe </a:t>
            </a:r>
            <a:r>
              <a:rPr lang="tr-TR" dirty="0" err="1"/>
              <a:t>Berne</a:t>
            </a:r>
            <a:r>
              <a:rPr lang="tr-TR" dirty="0"/>
              <a:t>, kişiliğin ebeveyn </a:t>
            </a:r>
            <a:r>
              <a:rPr lang="tr-TR" dirty="0" smtClean="0"/>
              <a:t>yönü adını </a:t>
            </a:r>
            <a:r>
              <a:rPr lang="tr-TR" dirty="0"/>
              <a:t>vermiştir</a:t>
            </a:r>
            <a:r>
              <a:rPr lang="tr-TR" dirty="0" smtClean="0"/>
              <a:t>.</a:t>
            </a:r>
          </a:p>
          <a:p>
            <a:pPr algn="just"/>
            <a:endParaRPr lang="tr-TR" dirty="0"/>
          </a:p>
          <a:p>
            <a:pPr algn="just"/>
            <a:r>
              <a:rPr lang="tr-TR" b="1" dirty="0"/>
              <a:t>3. Kişiliğin Olgun Yönü</a:t>
            </a:r>
          </a:p>
          <a:p>
            <a:pPr algn="just"/>
            <a:r>
              <a:rPr lang="tr-TR" dirty="0"/>
              <a:t>Kişiliğin olgun yönü, insanın çocukluk yönünü disipline eden eğilimleri </a:t>
            </a:r>
            <a:r>
              <a:rPr lang="tr-TR" dirty="0" smtClean="0"/>
              <a:t>ortama uygun </a:t>
            </a:r>
            <a:r>
              <a:rPr lang="tr-TR" dirty="0"/>
              <a:t>hâle getirir. Böylece insanın doğal olarak yapmak isteyip de </a:t>
            </a:r>
            <a:r>
              <a:rPr lang="tr-TR" dirty="0" smtClean="0"/>
              <a:t>yapamadığı şeyler </a:t>
            </a:r>
            <a:r>
              <a:rPr lang="tr-TR" dirty="0"/>
              <a:t>olgun kısım sayesinde bastırılır. Yani bilinçaltına atılır. Baskılar </a:t>
            </a:r>
            <a:r>
              <a:rPr lang="tr-TR" dirty="0" smtClean="0"/>
              <a:t>arttığında kişinin </a:t>
            </a:r>
            <a:r>
              <a:rPr lang="tr-TR" dirty="0"/>
              <a:t>çocukluk yönü ağır basar ve yaramazlık türünde davranışlar </a:t>
            </a:r>
            <a:r>
              <a:rPr lang="tr-TR" dirty="0" smtClean="0"/>
              <a:t>sergilenmeye başlar.95 </a:t>
            </a:r>
            <a:r>
              <a:rPr lang="tr-TR" dirty="0"/>
              <a:t>Olgun yön her insanda mevcuttur ve gereklidir. Bu yön, insanların </a:t>
            </a:r>
            <a:r>
              <a:rPr lang="tr-TR" dirty="0" smtClean="0"/>
              <a:t>her şeyi </a:t>
            </a:r>
            <a:r>
              <a:rPr lang="tr-TR" dirty="0"/>
              <a:t>objektif görmesine yardımcı olur. Kişiliğin olgun yönü, çocuk yön ve </a:t>
            </a:r>
            <a:r>
              <a:rPr lang="tr-TR" dirty="0" smtClean="0"/>
              <a:t>ebeveyn yön </a:t>
            </a:r>
            <a:r>
              <a:rPr lang="tr-TR" dirty="0"/>
              <a:t>arasında dengeyi sağlayan bir unsurdur. İnsanların sosyal </a:t>
            </a:r>
            <a:r>
              <a:rPr lang="tr-TR" dirty="0" smtClean="0"/>
              <a:t>yaşamda ve </a:t>
            </a:r>
            <a:r>
              <a:rPr lang="tr-TR" dirty="0"/>
              <a:t>kendi iç dünyalarında huzurlu olabilmeleri için kişiliğin çocuk, ebeveyn </a:t>
            </a:r>
            <a:r>
              <a:rPr lang="tr-TR" dirty="0" smtClean="0"/>
              <a:t>ve olgun </a:t>
            </a:r>
            <a:r>
              <a:rPr lang="tr-TR" dirty="0"/>
              <a:t>yönleri arasında bir dengenin olması gerekir.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anim calcmode="lin" valueType="num">
                                      <p:cBhvr>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69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anim calcmode="lin" valueType="num">
                                      <p:cBhvr>
                                        <p:cTn id="2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84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anim calcmode="lin" valueType="num">
                                      <p:cBhvr>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KAREN HORNEY’İN KİŞİLİK KURAMI</a:t>
            </a:r>
          </a:p>
        </p:txBody>
      </p:sp>
      <p:sp>
        <p:nvSpPr>
          <p:cNvPr id="5" name="Dikdörtgen 4"/>
          <p:cNvSpPr/>
          <p:nvPr/>
        </p:nvSpPr>
        <p:spPr>
          <a:xfrm>
            <a:off x="323528" y="1347614"/>
            <a:ext cx="8820472" cy="3139321"/>
          </a:xfrm>
          <a:prstGeom prst="rect">
            <a:avLst/>
          </a:prstGeom>
        </p:spPr>
        <p:txBody>
          <a:bodyPr wrap="square">
            <a:spAutoFit/>
          </a:bodyPr>
          <a:lstStyle/>
          <a:p>
            <a:pPr marL="285750" indent="-285750" algn="just">
              <a:buFont typeface="Arial" pitchFamily="34" charset="0"/>
              <a:buChar char="•"/>
            </a:pPr>
            <a:r>
              <a:rPr lang="tr-TR" dirty="0"/>
              <a:t>Karen </a:t>
            </a:r>
            <a:r>
              <a:rPr lang="tr-TR" dirty="0" err="1"/>
              <a:t>Horney</a:t>
            </a:r>
            <a:r>
              <a:rPr lang="tr-TR" dirty="0"/>
              <a:t>, çalışma konusu olarak daha çok kültürel ve toplumsal </a:t>
            </a:r>
            <a:r>
              <a:rPr lang="tr-TR" dirty="0" smtClean="0"/>
              <a:t>faktörlerin kişilik </a:t>
            </a:r>
            <a:r>
              <a:rPr lang="tr-TR" dirty="0"/>
              <a:t>üzerindeki etkilerini seçmiştir.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İnsan </a:t>
            </a:r>
            <a:r>
              <a:rPr lang="tr-TR" dirty="0"/>
              <a:t>davranışlarının kalıtımsal </a:t>
            </a:r>
            <a:r>
              <a:rPr lang="tr-TR" dirty="0" smtClean="0"/>
              <a:t>faktörlerden ziyade </a:t>
            </a:r>
            <a:r>
              <a:rPr lang="tr-TR" dirty="0"/>
              <a:t>toplumsal etkilenmelerle şekillendiğini ileri sürmüştür.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Özellikle nevrozlar ve </a:t>
            </a:r>
            <a:r>
              <a:rPr lang="tr-TR" dirty="0"/>
              <a:t>kadın psikolojisi konusunda yaptığı çalışmalarla psikoloji dünyasına </a:t>
            </a:r>
            <a:r>
              <a:rPr lang="tr-TR" dirty="0" smtClean="0"/>
              <a:t>önemli katkılarda </a:t>
            </a:r>
            <a:r>
              <a:rPr lang="tr-TR" dirty="0"/>
              <a:t>bulunmuştur.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Birçok </a:t>
            </a:r>
            <a:r>
              <a:rPr lang="tr-TR" dirty="0"/>
              <a:t>psikolog, nevrozu anormal bir durum olarak </a:t>
            </a:r>
            <a:r>
              <a:rPr lang="tr-TR" dirty="0" smtClean="0"/>
              <a:t>ele alırken </a:t>
            </a:r>
            <a:r>
              <a:rPr lang="tr-TR" dirty="0"/>
              <a:t>Karen </a:t>
            </a:r>
            <a:r>
              <a:rPr lang="tr-TR" dirty="0" err="1"/>
              <a:t>Horney</a:t>
            </a:r>
            <a:r>
              <a:rPr lang="tr-TR" dirty="0"/>
              <a:t>, nevrozu yaygın ve ana bir eğilim olarak ele almıştır</a:t>
            </a:r>
            <a:r>
              <a:rPr lang="tr-TR" dirty="0" smtClean="0"/>
              <a:t>.</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6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93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4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7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339502"/>
            <a:ext cx="8820472" cy="4524315"/>
          </a:xfrm>
          <a:prstGeom prst="rect">
            <a:avLst/>
          </a:prstGeom>
        </p:spPr>
        <p:txBody>
          <a:bodyPr wrap="square">
            <a:spAutoFit/>
          </a:bodyPr>
          <a:lstStyle/>
          <a:p>
            <a:pPr algn="just"/>
            <a:r>
              <a:rPr lang="tr-TR" b="1" dirty="0"/>
              <a:t>1. Sevgi ve Onay: </a:t>
            </a:r>
            <a:r>
              <a:rPr lang="tr-TR" dirty="0"/>
              <a:t>Sevgi ve onayı bütün insanlar ister. Çünkü her insanın </a:t>
            </a:r>
            <a:r>
              <a:rPr lang="tr-TR" dirty="0" smtClean="0"/>
              <a:t>ruhu okşanma </a:t>
            </a:r>
            <a:r>
              <a:rPr lang="tr-TR" dirty="0"/>
              <a:t>ihtiyacı içindedir. Ancak </a:t>
            </a:r>
            <a:r>
              <a:rPr lang="tr-TR" dirty="0" err="1"/>
              <a:t>nevrotik</a:t>
            </a:r>
            <a:r>
              <a:rPr lang="tr-TR" dirty="0"/>
              <a:t> nitelikli insanlar her zaman </a:t>
            </a:r>
            <a:r>
              <a:rPr lang="tr-TR" dirty="0" smtClean="0"/>
              <a:t>ve şartlarda </a:t>
            </a:r>
            <a:r>
              <a:rPr lang="tr-TR" dirty="0"/>
              <a:t>karşılaştıkları bütün insanlardan bekleme ihtiyacı içindedirler. </a:t>
            </a:r>
            <a:r>
              <a:rPr lang="tr-TR" dirty="0" smtClean="0"/>
              <a:t>Eğer karşısındakiler</a:t>
            </a:r>
            <a:r>
              <a:rPr lang="tr-TR" dirty="0"/>
              <a:t>, onları beğenmezlerse kaygılanır ve ürkekleşirler. Biraz da sinirlenirler</a:t>
            </a:r>
            <a:r>
              <a:rPr lang="tr-TR" dirty="0" smtClean="0"/>
              <a:t>.</a:t>
            </a:r>
          </a:p>
          <a:p>
            <a:pPr algn="just"/>
            <a:endParaRPr lang="tr-TR" dirty="0"/>
          </a:p>
          <a:p>
            <a:pPr algn="just"/>
            <a:r>
              <a:rPr lang="tr-TR" b="1" dirty="0"/>
              <a:t>2. Eş İsteği: </a:t>
            </a:r>
            <a:r>
              <a:rPr lang="tr-TR" dirty="0" err="1"/>
              <a:t>Nevrotikler</a:t>
            </a:r>
            <a:r>
              <a:rPr lang="tr-TR" dirty="0"/>
              <a:t>, özel yaşamlarında bütün sorunlarını çözecek bir </a:t>
            </a:r>
            <a:r>
              <a:rPr lang="tr-TR" dirty="0" smtClean="0"/>
              <a:t>eş bulma </a:t>
            </a:r>
            <a:r>
              <a:rPr lang="tr-TR" dirty="0"/>
              <a:t>ya da eşlerinin bu sorunları çözmelerini isterler</a:t>
            </a:r>
            <a:r>
              <a:rPr lang="tr-TR" dirty="0" smtClean="0"/>
              <a:t>.</a:t>
            </a:r>
          </a:p>
          <a:p>
            <a:pPr algn="just"/>
            <a:endParaRPr lang="tr-TR" dirty="0"/>
          </a:p>
          <a:p>
            <a:pPr algn="just"/>
            <a:r>
              <a:rPr lang="tr-TR" b="1" dirty="0"/>
              <a:t>3. Yaşamı Daraltmak: </a:t>
            </a:r>
            <a:r>
              <a:rPr lang="tr-TR" dirty="0" err="1"/>
              <a:t>Nevrotikler</a:t>
            </a:r>
            <a:r>
              <a:rPr lang="tr-TR" dirty="0"/>
              <a:t>, yaşamın zorlukları ile başa </a:t>
            </a:r>
            <a:r>
              <a:rPr lang="tr-TR" dirty="0" smtClean="0"/>
              <a:t>çıkamayacaklarını hissederler</a:t>
            </a:r>
            <a:r>
              <a:rPr lang="tr-TR" dirty="0"/>
              <a:t>. Bu nedenle olayları mümkün olduğunca basitleştirirler. </a:t>
            </a:r>
            <a:r>
              <a:rPr lang="tr-TR" dirty="0" smtClean="0"/>
              <a:t>Aşırı derecede </a:t>
            </a:r>
            <a:r>
              <a:rPr lang="tr-TR" dirty="0"/>
              <a:t>bir şey talebinde bulunmazlar. Bu konuda fazla dikkat çekmek </a:t>
            </a:r>
            <a:r>
              <a:rPr lang="tr-TR" dirty="0" smtClean="0"/>
              <a:t>istemezler. </a:t>
            </a:r>
          </a:p>
          <a:p>
            <a:pPr algn="just"/>
            <a:endParaRPr lang="tr-TR" dirty="0"/>
          </a:p>
          <a:p>
            <a:pPr algn="just"/>
            <a:r>
              <a:rPr lang="tr-TR" b="1" dirty="0" smtClean="0"/>
              <a:t>4</a:t>
            </a:r>
            <a:r>
              <a:rPr lang="tr-TR" b="1" dirty="0"/>
              <a:t>. Diğer İnsanlar Üzerinde Denetim ya da Güç Kazanma İsteği: </a:t>
            </a:r>
            <a:r>
              <a:rPr lang="tr-TR" dirty="0"/>
              <a:t>İş ve özel </a:t>
            </a:r>
            <a:r>
              <a:rPr lang="tr-TR" dirty="0" smtClean="0"/>
              <a:t>yaşamda bütün </a:t>
            </a:r>
            <a:r>
              <a:rPr lang="tr-TR" dirty="0"/>
              <a:t>insanlar zaman zaman olayları kontrolümüzde olmasını </a:t>
            </a:r>
            <a:r>
              <a:rPr lang="tr-TR" dirty="0" smtClean="0"/>
              <a:t>isteriz. Ancak </a:t>
            </a:r>
            <a:r>
              <a:rPr lang="tr-TR" dirty="0" err="1"/>
              <a:t>nevrotikler</a:t>
            </a:r>
            <a:r>
              <a:rPr lang="tr-TR" dirty="0"/>
              <a:t>, olayları aşırı derecede denetim altına almak isterler. </a:t>
            </a:r>
            <a:r>
              <a:rPr lang="tr-TR" dirty="0" smtClean="0"/>
              <a:t>Diğer insanlardaki zayıflıkları </a:t>
            </a:r>
            <a:r>
              <a:rPr lang="tr-TR" dirty="0"/>
              <a:t>küçümser ve bundan dolayı kontrolü ellerinde </a:t>
            </a:r>
            <a:r>
              <a:rPr lang="tr-TR" dirty="0" smtClean="0"/>
              <a:t>bulundurmak ihtiyacı </a:t>
            </a:r>
            <a:r>
              <a:rPr lang="tr-TR" dirty="0"/>
              <a:t>içindedirler</a:t>
            </a:r>
            <a:r>
              <a:rPr lang="tr-TR" dirty="0" smtClean="0"/>
              <a:t>.</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46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8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anim calcmode="lin" valueType="num">
                                      <p:cBhvr>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17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500"/>
                                        <p:tgtEl>
                                          <p:spTgt spid="5">
                                            <p:txEl>
                                              <p:pRg st="6" end="6"/>
                                            </p:txEl>
                                          </p:spTgt>
                                        </p:tgtEl>
                                      </p:cBhvr>
                                    </p:animEffect>
                                    <p:anim calcmode="lin" valueType="num">
                                      <p:cBhvr>
                                        <p:cTn id="2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95486"/>
            <a:ext cx="8820472" cy="4524315"/>
          </a:xfrm>
          <a:prstGeom prst="rect">
            <a:avLst/>
          </a:prstGeom>
        </p:spPr>
        <p:txBody>
          <a:bodyPr wrap="square">
            <a:spAutoFit/>
          </a:bodyPr>
          <a:lstStyle/>
          <a:p>
            <a:pPr algn="just"/>
            <a:r>
              <a:rPr lang="tr-TR" b="1" dirty="0"/>
              <a:t>5. Diğer İnsanları Sömürme: </a:t>
            </a:r>
            <a:r>
              <a:rPr lang="tr-TR" dirty="0"/>
              <a:t>Bazı </a:t>
            </a:r>
            <a:r>
              <a:rPr lang="tr-TR" dirty="0" err="1"/>
              <a:t>nevrotikler</a:t>
            </a:r>
            <a:r>
              <a:rPr lang="tr-TR" dirty="0"/>
              <a:t>, diğer insanları kullanmak </a:t>
            </a:r>
            <a:r>
              <a:rPr lang="tr-TR" dirty="0" smtClean="0"/>
              <a:t>için yanlarında </a:t>
            </a:r>
            <a:r>
              <a:rPr lang="tr-TR" dirty="0"/>
              <a:t>bulunduklarına ve onları kullanmanın hakları olduğuna inanırlar</a:t>
            </a:r>
            <a:r>
              <a:rPr lang="tr-TR" dirty="0" smtClean="0"/>
              <a:t>.</a:t>
            </a:r>
          </a:p>
          <a:p>
            <a:pPr algn="just"/>
            <a:endParaRPr lang="tr-TR" dirty="0"/>
          </a:p>
          <a:p>
            <a:pPr algn="just"/>
            <a:r>
              <a:rPr lang="tr-TR" b="1" dirty="0"/>
              <a:t>6. Sosyal Tanınma: </a:t>
            </a:r>
            <a:r>
              <a:rPr lang="tr-TR" dirty="0"/>
              <a:t>Toplumsal yaşamda bütün insanlar tanınmak ve taktir edilmek isterler. Ancak bu istek </a:t>
            </a:r>
            <a:r>
              <a:rPr lang="tr-TR" dirty="0" err="1"/>
              <a:t>nevrotiklerde</a:t>
            </a:r>
            <a:r>
              <a:rPr lang="tr-TR" dirty="0"/>
              <a:t> aşırı boyuttadır. Eğer </a:t>
            </a:r>
            <a:r>
              <a:rPr lang="tr-TR" dirty="0" smtClean="0"/>
              <a:t>çevrelerindeki insanlar </a:t>
            </a:r>
            <a:r>
              <a:rPr lang="tr-TR" dirty="0"/>
              <a:t>tarafından kabul edilmediklerini anladıklarında hemen </a:t>
            </a:r>
            <a:r>
              <a:rPr lang="tr-TR" dirty="0" smtClean="0"/>
              <a:t>paniğe kapılırlar.</a:t>
            </a:r>
          </a:p>
          <a:p>
            <a:pPr algn="just"/>
            <a:endParaRPr lang="tr-TR" dirty="0"/>
          </a:p>
          <a:p>
            <a:pPr algn="just"/>
            <a:r>
              <a:rPr lang="tr-TR" b="1" dirty="0"/>
              <a:t>7. Diğer İnsanlardan Bireysel Hayranlık Beklemek: </a:t>
            </a:r>
            <a:r>
              <a:rPr lang="tr-TR" dirty="0"/>
              <a:t>İnsanların hepsi, </a:t>
            </a:r>
            <a:r>
              <a:rPr lang="tr-TR" dirty="0" smtClean="0"/>
              <a:t>çevresindekilerin kendilerine </a:t>
            </a:r>
            <a:r>
              <a:rPr lang="tr-TR" dirty="0"/>
              <a:t>hayran olmasını isterler. Ancak </a:t>
            </a:r>
            <a:r>
              <a:rPr lang="tr-TR" dirty="0" err="1"/>
              <a:t>nevrotiklerin</a:t>
            </a:r>
            <a:r>
              <a:rPr lang="tr-TR" dirty="0"/>
              <a:t> </a:t>
            </a:r>
            <a:r>
              <a:rPr lang="tr-TR" dirty="0" smtClean="0"/>
              <a:t>hayranlık bekleme </a:t>
            </a:r>
            <a:r>
              <a:rPr lang="tr-TR" dirty="0"/>
              <a:t>istekleri aşırının ötesindedir. </a:t>
            </a:r>
            <a:r>
              <a:rPr lang="tr-TR" dirty="0" err="1"/>
              <a:t>Nevrotikler</a:t>
            </a:r>
            <a:r>
              <a:rPr lang="tr-TR" dirty="0"/>
              <a:t>, devamlı olarak </a:t>
            </a:r>
            <a:r>
              <a:rPr lang="tr-TR" dirty="0" smtClean="0"/>
              <a:t>çevrelerindeki insanlara </a:t>
            </a:r>
            <a:r>
              <a:rPr lang="tr-TR" dirty="0"/>
              <a:t>kendilerine hayran olunacak gerçek ya da hayali olay </a:t>
            </a:r>
            <a:r>
              <a:rPr lang="tr-TR" dirty="0" smtClean="0"/>
              <a:t>veya özelliklerinden </a:t>
            </a:r>
            <a:r>
              <a:rPr lang="tr-TR" dirty="0"/>
              <a:t>söz ederler</a:t>
            </a:r>
            <a:r>
              <a:rPr lang="tr-TR" dirty="0" smtClean="0"/>
              <a:t>.</a:t>
            </a:r>
          </a:p>
          <a:p>
            <a:pPr algn="just"/>
            <a:endParaRPr lang="tr-TR" dirty="0"/>
          </a:p>
          <a:p>
            <a:pPr algn="just"/>
            <a:r>
              <a:rPr lang="tr-TR" b="1" dirty="0"/>
              <a:t>8. Kişisel Başarı: </a:t>
            </a:r>
            <a:r>
              <a:rPr lang="tr-TR" dirty="0"/>
              <a:t>İş ve özel yaşamda bütün insanlar başarılı olmak ister. </a:t>
            </a:r>
            <a:r>
              <a:rPr lang="tr-TR" dirty="0" smtClean="0"/>
              <a:t>Bu istek </a:t>
            </a:r>
            <a:r>
              <a:rPr lang="tr-TR" dirty="0"/>
              <a:t>normaldir. Ancak </a:t>
            </a:r>
            <a:r>
              <a:rPr lang="tr-TR" dirty="0" err="1"/>
              <a:t>nevrotikler</a:t>
            </a:r>
            <a:r>
              <a:rPr lang="tr-TR" dirty="0"/>
              <a:t>, her iş ve olayda başarılı olmak isterler. </a:t>
            </a:r>
            <a:r>
              <a:rPr lang="tr-TR" dirty="0" smtClean="0"/>
              <a:t>Her şeyde </a:t>
            </a:r>
            <a:r>
              <a:rPr lang="tr-TR" dirty="0"/>
              <a:t>birinci olmak isterler ve ikinciliği asla kabul etmezler. Birinci </a:t>
            </a:r>
            <a:r>
              <a:rPr lang="tr-TR" dirty="0" smtClean="0"/>
              <a:t>olanların başarılarını </a:t>
            </a:r>
            <a:r>
              <a:rPr lang="tr-TR" dirty="0"/>
              <a:t>hafife alır ve kendilerinin daha iyi görünmelerini sağlamaya çalışırlar.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72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1815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anim calcmode="lin" valueType="num">
                                      <p:cBhvr>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345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500"/>
                                        <p:tgtEl>
                                          <p:spTgt spid="5">
                                            <p:txEl>
                                              <p:pRg st="6" end="6"/>
                                            </p:txEl>
                                          </p:spTgt>
                                        </p:tgtEl>
                                      </p:cBhvr>
                                    </p:animEffect>
                                    <p:anim calcmode="lin" valueType="num">
                                      <p:cBhvr>
                                        <p:cTn id="2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1491633"/>
            <a:ext cx="8820472" cy="2031325"/>
          </a:xfrm>
          <a:prstGeom prst="rect">
            <a:avLst/>
          </a:prstGeom>
        </p:spPr>
        <p:txBody>
          <a:bodyPr wrap="square">
            <a:spAutoFit/>
          </a:bodyPr>
          <a:lstStyle/>
          <a:p>
            <a:pPr algn="just"/>
            <a:r>
              <a:rPr lang="tr-TR" b="1" dirty="0"/>
              <a:t>9. Yeterlilik ve Bağımsızlık: </a:t>
            </a:r>
            <a:r>
              <a:rPr lang="tr-TR" dirty="0" err="1"/>
              <a:t>Nevrotikler</a:t>
            </a:r>
            <a:r>
              <a:rPr lang="tr-TR" dirty="0"/>
              <a:t>, yardım </a:t>
            </a:r>
            <a:r>
              <a:rPr lang="tr-TR" dirty="0" err="1"/>
              <a:t>teklifl</a:t>
            </a:r>
            <a:r>
              <a:rPr lang="tr-TR" dirty="0"/>
              <a:t> erini pek kabul etmezler </a:t>
            </a:r>
            <a:r>
              <a:rPr lang="tr-TR" dirty="0" smtClean="0"/>
              <a:t>ve her </a:t>
            </a:r>
            <a:r>
              <a:rPr lang="tr-TR" dirty="0"/>
              <a:t>şeyi kendileri yapmak isterler. Başka birine bağlı olarak bir şeyi </a:t>
            </a:r>
            <a:r>
              <a:rPr lang="tr-TR" dirty="0" smtClean="0"/>
              <a:t>yapmayı </a:t>
            </a:r>
            <a:r>
              <a:rPr lang="tr-TR" dirty="0" err="1" smtClean="0"/>
              <a:t>zayıfl</a:t>
            </a:r>
            <a:r>
              <a:rPr lang="tr-TR" dirty="0" smtClean="0"/>
              <a:t> </a:t>
            </a:r>
            <a:r>
              <a:rPr lang="tr-TR" dirty="0" err="1"/>
              <a:t>ık</a:t>
            </a:r>
            <a:r>
              <a:rPr lang="tr-TR" dirty="0"/>
              <a:t> olarak kabul ederler. Bu nedenle yakın ilişkiden genellikle kaçınırlar</a:t>
            </a:r>
            <a:r>
              <a:rPr lang="tr-TR" dirty="0" smtClean="0"/>
              <a:t>.</a:t>
            </a:r>
          </a:p>
          <a:p>
            <a:pPr algn="just"/>
            <a:endParaRPr lang="tr-TR" dirty="0"/>
          </a:p>
          <a:p>
            <a:pPr algn="just"/>
            <a:r>
              <a:rPr lang="tr-TR" b="1" dirty="0"/>
              <a:t>10. Mükemmeliyetçilik: </a:t>
            </a:r>
            <a:r>
              <a:rPr lang="tr-TR" dirty="0"/>
              <a:t>Her insan işini en iyi biçimde yapmayı ister. Ancak </a:t>
            </a:r>
            <a:r>
              <a:rPr lang="tr-TR" dirty="0" err="1" smtClean="0"/>
              <a:t>nevrotikler</a:t>
            </a:r>
            <a:r>
              <a:rPr lang="tr-TR" dirty="0" smtClean="0"/>
              <a:t> yaptıkları </a:t>
            </a:r>
            <a:r>
              <a:rPr lang="tr-TR" dirty="0"/>
              <a:t>işlerde her zaman mükemmeliyetçiliği ararlar. Asla </a:t>
            </a:r>
            <a:r>
              <a:rPr lang="tr-TR" dirty="0" smtClean="0"/>
              <a:t>yanıldıklarını kabul </a:t>
            </a:r>
            <a:r>
              <a:rPr lang="tr-TR" dirty="0"/>
              <a:t>etmezler. Devamlı hatalarını ya da eksikliklerini </a:t>
            </a:r>
            <a:r>
              <a:rPr lang="tr-TR" dirty="0" smtClean="0"/>
              <a:t>kapatmaya çalışırlar</a:t>
            </a:r>
            <a:r>
              <a:rPr lang="tr-TR" dirty="0"/>
              <a:t>.</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10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77987"/>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ERIK ERIKSON’UN KİŞİLİK KURAMI</a:t>
            </a:r>
          </a:p>
        </p:txBody>
      </p:sp>
      <p:sp>
        <p:nvSpPr>
          <p:cNvPr id="5" name="Dikdörtgen 4"/>
          <p:cNvSpPr/>
          <p:nvPr/>
        </p:nvSpPr>
        <p:spPr>
          <a:xfrm>
            <a:off x="323528" y="1304637"/>
            <a:ext cx="8820472" cy="3139321"/>
          </a:xfrm>
          <a:prstGeom prst="rect">
            <a:avLst/>
          </a:prstGeom>
        </p:spPr>
        <p:txBody>
          <a:bodyPr wrap="square">
            <a:spAutoFit/>
          </a:bodyPr>
          <a:lstStyle/>
          <a:p>
            <a:pPr marL="285750" indent="-285750" algn="just">
              <a:buFont typeface="Arial" pitchFamily="34" charset="0"/>
              <a:buChar char="•"/>
            </a:pPr>
            <a:r>
              <a:rPr lang="tr-TR" dirty="0"/>
              <a:t>Freud’un Kişilik kuramına göre, kişilik gelişimi üst benliğin ortaya çıktığı </a:t>
            </a:r>
            <a:r>
              <a:rPr lang="tr-TR" dirty="0" smtClean="0"/>
              <a:t>dönem olan </a:t>
            </a:r>
            <a:r>
              <a:rPr lang="tr-TR" dirty="0"/>
              <a:t>6 yaş civarında son bulur.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Freud’un </a:t>
            </a:r>
            <a:r>
              <a:rPr lang="tr-TR" dirty="0"/>
              <a:t>kuramına göre, yetişkin </a:t>
            </a:r>
            <a:r>
              <a:rPr lang="tr-TR" dirty="0" smtClean="0"/>
              <a:t>kişiliklerimizin temel </a:t>
            </a:r>
            <a:r>
              <a:rPr lang="tr-TR" dirty="0"/>
              <a:t>özellikleri bu dönemlerde son biçimini alır.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Ama </a:t>
            </a:r>
            <a:r>
              <a:rPr lang="tr-TR" dirty="0" err="1"/>
              <a:t>Erikson</a:t>
            </a:r>
            <a:r>
              <a:rPr lang="tr-TR" dirty="0"/>
              <a:t>, bireylerin </a:t>
            </a:r>
            <a:r>
              <a:rPr lang="tr-TR" dirty="0" smtClean="0"/>
              <a:t>kişilik gelişimlerin </a:t>
            </a:r>
            <a:r>
              <a:rPr lang="tr-TR" dirty="0"/>
              <a:t>onların yaşamları boyunca devam ettiğini ifade etmiştir.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err="1" smtClean="0"/>
              <a:t>Erikson’a</a:t>
            </a:r>
            <a:r>
              <a:rPr lang="tr-TR" dirty="0" smtClean="0"/>
              <a:t> göre</a:t>
            </a:r>
            <a:r>
              <a:rPr lang="tr-TR" dirty="0"/>
              <a:t>, kişiliğin gelişiminde çok önemli etkiye sahip 8 aşama vardır. </a:t>
            </a:r>
            <a:r>
              <a:rPr lang="tr-TR" dirty="0" smtClean="0"/>
              <a:t>Bütün </a:t>
            </a:r>
            <a:r>
              <a:rPr lang="tr-TR" dirty="0" smtClean="0"/>
              <a:t>insanlar bu </a:t>
            </a:r>
            <a:r>
              <a:rPr lang="tr-TR" dirty="0"/>
              <a:t>aşamalardan geçmektedir. Bu aşamalar </a:t>
            </a:r>
            <a:r>
              <a:rPr lang="tr-TR" dirty="0" smtClean="0"/>
              <a:t>şunlardır:</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6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89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38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88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944597"/>
            <a:ext cx="8820472" cy="3139321"/>
          </a:xfrm>
          <a:prstGeom prst="rect">
            <a:avLst/>
          </a:prstGeom>
        </p:spPr>
        <p:txBody>
          <a:bodyPr wrap="square">
            <a:spAutoFit/>
          </a:bodyPr>
          <a:lstStyle/>
          <a:p>
            <a:pPr marL="342900" indent="-342900" algn="just">
              <a:buAutoNum type="arabicPeriod"/>
            </a:pPr>
            <a:r>
              <a:rPr lang="tr-TR" b="1" dirty="0" smtClean="0"/>
              <a:t>Temel </a:t>
            </a:r>
            <a:r>
              <a:rPr lang="tr-TR" b="1" dirty="0"/>
              <a:t>Güvene Karşılık Güvensizlik: </a:t>
            </a:r>
            <a:r>
              <a:rPr lang="tr-TR" dirty="0"/>
              <a:t>Bebekler yaşamın ilk ya da ikinci </a:t>
            </a:r>
            <a:r>
              <a:rPr lang="tr-TR" dirty="0" smtClean="0"/>
              <a:t>yılında tamamen </a:t>
            </a:r>
            <a:r>
              <a:rPr lang="tr-TR" dirty="0"/>
              <a:t>çevrelerindeki insanlara (anne-babalarına) bağımlıdırlar. </a:t>
            </a:r>
            <a:r>
              <a:rPr lang="tr-TR" dirty="0" smtClean="0"/>
              <a:t>Çocuğun güven </a:t>
            </a:r>
            <a:r>
              <a:rPr lang="tr-TR" dirty="0"/>
              <a:t>ya da güvensizlik duymasını belirleyen temel faktör anne </a:t>
            </a:r>
            <a:r>
              <a:rPr lang="tr-TR" dirty="0" smtClean="0"/>
              <a:t>ve babalarının </a:t>
            </a:r>
            <a:r>
              <a:rPr lang="tr-TR" dirty="0"/>
              <a:t>onlara bakıp bakmamasına bağlıdır. Eğer bu dönemde anne </a:t>
            </a:r>
            <a:r>
              <a:rPr lang="tr-TR" dirty="0" smtClean="0"/>
              <a:t>ve baba </a:t>
            </a:r>
            <a:r>
              <a:rPr lang="tr-TR" dirty="0"/>
              <a:t>çocuğuna sevgi ve ilgi ile yaklaşırsa, ihtiyaçlarını karşılarsa çocukta </a:t>
            </a:r>
            <a:r>
              <a:rPr lang="tr-TR" dirty="0" smtClean="0"/>
              <a:t>temel güven </a:t>
            </a:r>
            <a:r>
              <a:rPr lang="tr-TR" dirty="0"/>
              <a:t>duygusu oluşur. Bu çocuklara göre dünya iyi bir yerdir, </a:t>
            </a:r>
            <a:r>
              <a:rPr lang="tr-TR" dirty="0" smtClean="0"/>
              <a:t>insanlar sevgi </a:t>
            </a:r>
            <a:r>
              <a:rPr lang="tr-TR" dirty="0"/>
              <a:t>dolu ve diğer insanlara yakın olmakta bir sakınca yoktur. </a:t>
            </a:r>
            <a:endParaRPr lang="tr-TR" dirty="0"/>
          </a:p>
          <a:p>
            <a:pPr marL="342900" indent="-342900" algn="just">
              <a:buAutoNum type="arabicPeriod"/>
            </a:pPr>
            <a:endParaRPr lang="tr-TR" b="1" dirty="0" smtClean="0"/>
          </a:p>
          <a:p>
            <a:pPr marL="342900" indent="-342900" algn="just">
              <a:buAutoNum type="arabicPeriod"/>
            </a:pPr>
            <a:r>
              <a:rPr lang="tr-TR" b="1" dirty="0" smtClean="0"/>
              <a:t>Özerkliğe </a:t>
            </a:r>
            <a:r>
              <a:rPr lang="tr-TR" b="1" dirty="0"/>
              <a:t>karşı Şüphe (Utanma): </a:t>
            </a:r>
            <a:r>
              <a:rPr lang="tr-TR" dirty="0"/>
              <a:t>İkinci yılın sonunda çocuklar kim </a:t>
            </a:r>
            <a:r>
              <a:rPr lang="tr-TR" dirty="0" smtClean="0"/>
              <a:t>olduklarını merak </a:t>
            </a:r>
            <a:r>
              <a:rPr lang="tr-TR" dirty="0"/>
              <a:t>edip öğrenmek isterler. Bu dönemde çocuklar kendi başlarına </a:t>
            </a:r>
            <a:r>
              <a:rPr lang="tr-TR" dirty="0" smtClean="0"/>
              <a:t>bir şeyler </a:t>
            </a:r>
            <a:r>
              <a:rPr lang="tr-TR" dirty="0"/>
              <a:t>yapmak isterler. Buradaki amaç, kendi başlarına bir şey yapıp </a:t>
            </a:r>
            <a:r>
              <a:rPr lang="tr-TR" dirty="0" smtClean="0"/>
              <a:t>yapmayacaklarına ilişkin </a:t>
            </a:r>
            <a:r>
              <a:rPr lang="tr-TR" dirty="0"/>
              <a:t>bir şüphe yaşamaktansa, yapabilme hissini geliştirmektir.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23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78631"/>
            <a:ext cx="8820472" cy="3693319"/>
          </a:xfrm>
          <a:prstGeom prst="rect">
            <a:avLst/>
          </a:prstGeom>
        </p:spPr>
        <p:txBody>
          <a:bodyPr wrap="square">
            <a:spAutoFit/>
          </a:bodyPr>
          <a:lstStyle/>
          <a:p>
            <a:pPr marL="342900" indent="-342900" algn="just">
              <a:buAutoNum type="arabicPeriod" startAt="3"/>
            </a:pPr>
            <a:r>
              <a:rPr lang="tr-TR" b="1" dirty="0" smtClean="0"/>
              <a:t>İnisiyatif </a:t>
            </a:r>
            <a:r>
              <a:rPr lang="tr-TR" b="1" dirty="0"/>
              <a:t>Kullanmaya (Girişkenliğe) Karşı Suçluluk Duygusu: </a:t>
            </a:r>
            <a:r>
              <a:rPr lang="tr-TR" dirty="0"/>
              <a:t>4 ve 5 </a:t>
            </a:r>
            <a:r>
              <a:rPr lang="tr-TR" dirty="0" smtClean="0"/>
              <a:t>yaş dönemlerini </a:t>
            </a:r>
            <a:r>
              <a:rPr lang="tr-TR" dirty="0"/>
              <a:t>kapsar. Bu dönemde çocukların bir eylemi ya da faaliyeti </a:t>
            </a:r>
            <a:r>
              <a:rPr lang="tr-TR" dirty="0" smtClean="0"/>
              <a:t>gerçekleştirmesi temel </a:t>
            </a:r>
            <a:r>
              <a:rPr lang="tr-TR" dirty="0"/>
              <a:t>amaç olarak değerlendirilir. Ancak bu gerçekleştireceği </a:t>
            </a:r>
            <a:r>
              <a:rPr lang="tr-TR" dirty="0" smtClean="0"/>
              <a:t>eylem ya </a:t>
            </a:r>
            <a:r>
              <a:rPr lang="tr-TR" dirty="0"/>
              <a:t>da faaliyetten dolayı suçluluk yerine, başlatan ve bitiren bir güç olarak </a:t>
            </a:r>
            <a:r>
              <a:rPr lang="tr-TR" dirty="0" smtClean="0"/>
              <a:t>görünüp rahat </a:t>
            </a:r>
            <a:r>
              <a:rPr lang="tr-TR" dirty="0"/>
              <a:t>olmalıdır. Bunun sonunda çocuklarda girişkenlik ruhu gelişir. </a:t>
            </a:r>
            <a:r>
              <a:rPr lang="tr-TR" dirty="0" smtClean="0"/>
              <a:t>Bu dönemde </a:t>
            </a:r>
            <a:r>
              <a:rPr lang="tr-TR" dirty="0"/>
              <a:t>çocuklara diğer çocuklarla oynarken karşılaşacağı sorunları </a:t>
            </a:r>
            <a:r>
              <a:rPr lang="tr-TR" dirty="0" smtClean="0"/>
              <a:t>nasıl çözeceği </a:t>
            </a:r>
            <a:r>
              <a:rPr lang="tr-TR" dirty="0"/>
              <a:t>öğretilmelidir. </a:t>
            </a:r>
            <a:endParaRPr lang="tr-TR" dirty="0" smtClean="0"/>
          </a:p>
          <a:p>
            <a:pPr marL="342900" indent="-342900" algn="just">
              <a:buAutoNum type="arabicPeriod" startAt="3"/>
            </a:pPr>
            <a:endParaRPr lang="tr-TR" b="1" dirty="0"/>
          </a:p>
          <a:p>
            <a:pPr marL="342900" indent="-342900" algn="just">
              <a:buAutoNum type="arabicPeriod" startAt="3"/>
            </a:pPr>
            <a:r>
              <a:rPr lang="tr-TR" b="1" dirty="0" smtClean="0"/>
              <a:t>Başarıya </a:t>
            </a:r>
            <a:r>
              <a:rPr lang="tr-TR" b="1" dirty="0"/>
              <a:t>(Üretmeye) Karşı Aşağılık (Değersizlik) Duygusu: </a:t>
            </a:r>
            <a:r>
              <a:rPr lang="tr-TR" dirty="0"/>
              <a:t>6 ile 11 </a:t>
            </a:r>
            <a:r>
              <a:rPr lang="tr-TR" dirty="0" smtClean="0"/>
              <a:t>yaş dönemindeki </a:t>
            </a:r>
            <a:r>
              <a:rPr lang="tr-TR" dirty="0"/>
              <a:t>gelişmeleri kapsar. Çocukların çoğu bu yaş döneminde (</a:t>
            </a:r>
            <a:r>
              <a:rPr lang="tr-TR" dirty="0" smtClean="0"/>
              <a:t>ilkokul dönemi</a:t>
            </a:r>
            <a:r>
              <a:rPr lang="tr-TR" dirty="0"/>
              <a:t>) başaramayacağı çok az şeylerin olduğuna inanırlar. Ancak </a:t>
            </a:r>
            <a:r>
              <a:rPr lang="tr-TR" dirty="0" smtClean="0"/>
              <a:t>okulda kendilerinden </a:t>
            </a:r>
            <a:r>
              <a:rPr lang="tr-TR" dirty="0"/>
              <a:t>daha başarılı olanları görüp onlarla rekabete başlayıp </a:t>
            </a:r>
            <a:r>
              <a:rPr lang="tr-TR" dirty="0" smtClean="0"/>
              <a:t>başarılı olamayınca </a:t>
            </a:r>
            <a:r>
              <a:rPr lang="tr-TR" dirty="0"/>
              <a:t>değersizlik ya da aşağılık duygularına kapılabilirler. </a:t>
            </a:r>
            <a:r>
              <a:rPr lang="tr-TR" dirty="0" smtClean="0"/>
              <a:t>Derslerde fazla </a:t>
            </a:r>
            <a:r>
              <a:rPr lang="tr-TR" dirty="0"/>
              <a:t>başarılı olamayan bazı çocuklar, dersler yerine sosyal ya da sportif </a:t>
            </a:r>
            <a:r>
              <a:rPr lang="tr-TR" dirty="0" smtClean="0"/>
              <a:t>etkinliklere daha </a:t>
            </a:r>
            <a:r>
              <a:rPr lang="tr-TR" dirty="0"/>
              <a:t>fazla yönelebilirler. </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14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411510"/>
            <a:ext cx="8820472" cy="4247317"/>
          </a:xfrm>
          <a:prstGeom prst="rect">
            <a:avLst/>
          </a:prstGeom>
        </p:spPr>
        <p:txBody>
          <a:bodyPr wrap="square">
            <a:spAutoFit/>
          </a:bodyPr>
          <a:lstStyle/>
          <a:p>
            <a:pPr marL="342900" indent="-342900" algn="just">
              <a:buAutoNum type="arabicPeriod" startAt="5"/>
            </a:pPr>
            <a:r>
              <a:rPr lang="tr-TR" b="1" dirty="0" smtClean="0"/>
              <a:t>Kimlik </a:t>
            </a:r>
            <a:r>
              <a:rPr lang="tr-TR" b="1" dirty="0"/>
              <a:t>Kazanmaya Karşı Rol Karmaşası: </a:t>
            </a:r>
            <a:r>
              <a:rPr lang="tr-TR" dirty="0"/>
              <a:t>Bu dönem 12 ile 18 yaşın </a:t>
            </a:r>
            <a:r>
              <a:rPr lang="tr-TR" dirty="0" smtClean="0"/>
              <a:t>temel özelliklerini </a:t>
            </a:r>
            <a:r>
              <a:rPr lang="tr-TR" dirty="0"/>
              <a:t>kapsar. Aslında bu dönem ergenlik gelişmelerinin ve </a:t>
            </a:r>
            <a:r>
              <a:rPr lang="tr-TR" dirty="0" smtClean="0"/>
              <a:t>sıkıntılarının yaşandığı </a:t>
            </a:r>
            <a:r>
              <a:rPr lang="tr-TR" dirty="0"/>
              <a:t>evredir. Çocukluk döneminde yaşanan olumsuz olayları çok </a:t>
            </a:r>
            <a:r>
              <a:rPr lang="tr-TR" dirty="0" smtClean="0"/>
              <a:t>çabuk unuturken </a:t>
            </a:r>
            <a:r>
              <a:rPr lang="tr-TR" dirty="0"/>
              <a:t>ergenlik döneminde hem biraz zor unuturuz hem de çok </a:t>
            </a:r>
            <a:r>
              <a:rPr lang="tr-TR" dirty="0" smtClean="0"/>
              <a:t>etkileniriz. Bu </a:t>
            </a:r>
            <a:r>
              <a:rPr lang="tr-TR" dirty="0"/>
              <a:t>dönemde insanlar bir kimlik geliştirmeleri gerekmektedir. Kendi beceri, </a:t>
            </a:r>
            <a:r>
              <a:rPr lang="tr-TR" dirty="0" smtClean="0"/>
              <a:t>yetenek, özellik </a:t>
            </a:r>
            <a:r>
              <a:rPr lang="tr-TR" dirty="0"/>
              <a:t>ve kapasiteleri konusunda güçlü fikirleri olmalıdır. </a:t>
            </a:r>
            <a:endParaRPr lang="tr-TR" dirty="0"/>
          </a:p>
          <a:p>
            <a:pPr marL="342900" indent="-342900" algn="just">
              <a:buAutoNum type="arabicPeriod" startAt="5"/>
            </a:pPr>
            <a:endParaRPr lang="tr-TR" b="1" dirty="0" smtClean="0"/>
          </a:p>
          <a:p>
            <a:pPr marL="342900" indent="-342900" algn="just">
              <a:buAutoNum type="arabicPeriod" startAt="5"/>
            </a:pPr>
            <a:r>
              <a:rPr lang="tr-TR" b="1" dirty="0" smtClean="0"/>
              <a:t>Yakınlık </a:t>
            </a:r>
            <a:r>
              <a:rPr lang="tr-TR" b="1" dirty="0"/>
              <a:t>Kurmaya (Samimiyete) Karşı Soyutlama: </a:t>
            </a:r>
            <a:r>
              <a:rPr lang="tr-TR" dirty="0"/>
              <a:t>Bu dönem, genç ve </a:t>
            </a:r>
            <a:r>
              <a:rPr lang="tr-TR" dirty="0" smtClean="0"/>
              <a:t>yetişkinlik aşaması </a:t>
            </a:r>
            <a:r>
              <a:rPr lang="tr-TR" dirty="0"/>
              <a:t>olarak adlandırılır. Bu dönemde insanlar daha samimi </a:t>
            </a:r>
            <a:r>
              <a:rPr lang="tr-TR" dirty="0" smtClean="0"/>
              <a:t>ilişkiler kurma </a:t>
            </a:r>
            <a:r>
              <a:rPr lang="tr-TR" dirty="0"/>
              <a:t>düşüncesi içindedirler. Özellikle genç erkek ve kızlar duygusal </a:t>
            </a:r>
            <a:r>
              <a:rPr lang="tr-TR" dirty="0" smtClean="0"/>
              <a:t>olarak daha </a:t>
            </a:r>
            <a:r>
              <a:rPr lang="tr-TR" dirty="0"/>
              <a:t>yakın ilişkiler ve samimi ilişkiler kurma peşinde koşup dururlar. Bu </a:t>
            </a:r>
            <a:r>
              <a:rPr lang="tr-TR" dirty="0" smtClean="0"/>
              <a:t>yakın ve </a:t>
            </a:r>
            <a:r>
              <a:rPr lang="tr-TR" dirty="0"/>
              <a:t>samimi ilişkileri kurmada kendini yetersiz gören bazı gençler </a:t>
            </a:r>
            <a:r>
              <a:rPr lang="tr-TR" dirty="0" smtClean="0"/>
              <a:t>çevrelerinden kendilerini </a:t>
            </a:r>
            <a:r>
              <a:rPr lang="tr-TR" dirty="0"/>
              <a:t>soyutlama yolunu tercih edebilirler. Yine bu dönemde aile ve </a:t>
            </a:r>
            <a:r>
              <a:rPr lang="tr-TR" dirty="0" smtClean="0"/>
              <a:t>okul yöneticilerine </a:t>
            </a:r>
            <a:r>
              <a:rPr lang="tr-TR" dirty="0"/>
              <a:t>büyük görevler düşüyor. Okul yöneticileri gençlerin bu </a:t>
            </a:r>
            <a:r>
              <a:rPr lang="tr-TR" dirty="0" smtClean="0"/>
              <a:t>konuda sağlıklı </a:t>
            </a:r>
            <a:r>
              <a:rPr lang="tr-TR" dirty="0"/>
              <a:t>düşünüp davranmaları için konferanslar düzenlemeleri gerekmektedir.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97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06623"/>
            <a:ext cx="8820472" cy="3693319"/>
          </a:xfrm>
          <a:prstGeom prst="rect">
            <a:avLst/>
          </a:prstGeom>
        </p:spPr>
        <p:txBody>
          <a:bodyPr wrap="square">
            <a:spAutoFit/>
          </a:bodyPr>
          <a:lstStyle/>
          <a:p>
            <a:pPr marL="342900" indent="-342900" algn="just">
              <a:buAutoNum type="arabicPeriod" startAt="7"/>
            </a:pPr>
            <a:r>
              <a:rPr lang="tr-TR" b="1" dirty="0" smtClean="0"/>
              <a:t>Üretkenliğe </a:t>
            </a:r>
            <a:r>
              <a:rPr lang="tr-TR" b="1" dirty="0"/>
              <a:t>Karşı Durgunluk: </a:t>
            </a:r>
            <a:r>
              <a:rPr lang="tr-TR" dirty="0"/>
              <a:t>Bu dönem, tamamen yetişkinlik evresi </a:t>
            </a:r>
            <a:r>
              <a:rPr lang="tr-TR" dirty="0" smtClean="0"/>
              <a:t>olarak değerlendirilir</a:t>
            </a:r>
            <a:r>
              <a:rPr lang="tr-TR" dirty="0"/>
              <a:t>. İnsanlar bu dönemde üretken olmaya kendilerini mecbur </a:t>
            </a:r>
            <a:r>
              <a:rPr lang="tr-TR" dirty="0" smtClean="0"/>
              <a:t>hissederler. Farklı </a:t>
            </a:r>
            <a:r>
              <a:rPr lang="tr-TR" dirty="0"/>
              <a:t>ilişkileri bir arada yürütür, büyüme ve olgunluk yolunda </a:t>
            </a:r>
            <a:r>
              <a:rPr lang="tr-TR" dirty="0" smtClean="0"/>
              <a:t>faaliyetlerini sürdürürler</a:t>
            </a:r>
            <a:r>
              <a:rPr lang="tr-TR" dirty="0"/>
              <a:t>. Eğer bu yolda başarılı olamazlarsa, olgunluğa ulaşmada </a:t>
            </a:r>
            <a:r>
              <a:rPr lang="tr-TR" dirty="0" smtClean="0"/>
              <a:t>bazı sıkıntılar </a:t>
            </a:r>
            <a:r>
              <a:rPr lang="tr-TR" dirty="0"/>
              <a:t>yaşayabilirler. Her anne ve babanın görevlerinden biri, </a:t>
            </a:r>
            <a:r>
              <a:rPr lang="tr-TR" dirty="0" smtClean="0"/>
              <a:t>çocuklarını biçimlendirmektir</a:t>
            </a:r>
            <a:r>
              <a:rPr lang="tr-TR" dirty="0"/>
              <a:t>. Birçok anne ve baba çocuklarını yetiştirerek </a:t>
            </a:r>
            <a:r>
              <a:rPr lang="tr-TR" dirty="0" smtClean="0"/>
              <a:t>yaşamlarını anlamlandırdıklarını </a:t>
            </a:r>
            <a:r>
              <a:rPr lang="tr-TR" dirty="0"/>
              <a:t>söylerler. </a:t>
            </a:r>
            <a:endParaRPr lang="tr-TR" dirty="0" smtClean="0"/>
          </a:p>
          <a:p>
            <a:pPr marL="342900" indent="-342900" algn="just">
              <a:buAutoNum type="arabicPeriod" startAt="7"/>
            </a:pPr>
            <a:endParaRPr lang="tr-TR" b="1" dirty="0"/>
          </a:p>
          <a:p>
            <a:pPr marL="342900" indent="-342900" algn="just">
              <a:buAutoNum type="arabicPeriod" startAt="7"/>
            </a:pPr>
            <a:r>
              <a:rPr lang="tr-TR" b="1" dirty="0" smtClean="0"/>
              <a:t>Benlik </a:t>
            </a:r>
            <a:r>
              <a:rPr lang="tr-TR" b="1" dirty="0"/>
              <a:t>(Ego) Bütünlüğüne Karşı Umutsuzluk: </a:t>
            </a:r>
            <a:r>
              <a:rPr lang="tr-TR" dirty="0"/>
              <a:t>Bu dönem, tam olarak </a:t>
            </a:r>
            <a:r>
              <a:rPr lang="tr-TR" dirty="0" smtClean="0"/>
              <a:t>olgunluk aşaması </a:t>
            </a:r>
            <a:r>
              <a:rPr lang="tr-TR" dirty="0"/>
              <a:t>olarak adlandırılır. İnsanlar bu dönemde kim olduklarına ilişkin </a:t>
            </a:r>
            <a:r>
              <a:rPr lang="tr-TR" dirty="0" smtClean="0"/>
              <a:t>güçlü ve </a:t>
            </a:r>
            <a:r>
              <a:rPr lang="tr-TR" dirty="0"/>
              <a:t>derin bir his geliştirirler. Yaşamın anlamını tam olarak kavrarlar. </a:t>
            </a:r>
            <a:r>
              <a:rPr lang="tr-TR" dirty="0" smtClean="0"/>
              <a:t>Yaşamın anlamını </a:t>
            </a:r>
            <a:r>
              <a:rPr lang="tr-TR" dirty="0"/>
              <a:t>kavrayamayanlar ise büyük bir umutsuzluğa düşerler ve </a:t>
            </a:r>
            <a:r>
              <a:rPr lang="tr-TR" dirty="0" smtClean="0"/>
              <a:t>yaşamdan tat </a:t>
            </a:r>
            <a:r>
              <a:rPr lang="tr-TR" dirty="0"/>
              <a:t>almazlar ve her şeye yabancılaşırlar. Geçmiş günlerine bakıp tat ve </a:t>
            </a:r>
            <a:r>
              <a:rPr lang="tr-TR" dirty="0" smtClean="0"/>
              <a:t>lezzet alanlar </a:t>
            </a:r>
            <a:r>
              <a:rPr lang="tr-TR" dirty="0"/>
              <a:t>bir bütünlük duygusu yaşarlar. Aksi durumda ise umutsuzluk yaşarlar.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245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anim calcmode="lin" valueType="num">
                                      <p:cBhvr>
                                        <p:cTn id="1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77987"/>
            <a:ext cx="8820472" cy="709587"/>
          </a:xfrm>
        </p:spPr>
        <p:txBody>
          <a:bodyPr>
            <a:normAutofit fontScale="90000"/>
          </a:bodyPr>
          <a:lstStyle/>
          <a:p>
            <a:r>
              <a:rPr lang="tr-TR" sz="4000" b="1" dirty="0">
                <a:solidFill>
                  <a:srgbClr val="393185"/>
                </a:solidFill>
                <a:effectLst>
                  <a:outerShdw blurRad="38100" dist="38100" dir="2700000" algn="tl">
                    <a:srgbClr val="000000">
                      <a:alpha val="43137"/>
                    </a:srgbClr>
                  </a:outerShdw>
                </a:effectLst>
              </a:rPr>
              <a:t>SALİH GÜNEY’İN BEĞENİLME KİŞİLİK KURAMI</a:t>
            </a:r>
          </a:p>
        </p:txBody>
      </p:sp>
      <p:sp>
        <p:nvSpPr>
          <p:cNvPr id="5" name="Dikdörtgen 4"/>
          <p:cNvSpPr/>
          <p:nvPr/>
        </p:nvSpPr>
        <p:spPr>
          <a:xfrm>
            <a:off x="323528" y="1203598"/>
            <a:ext cx="8820472" cy="3416320"/>
          </a:xfrm>
          <a:prstGeom prst="rect">
            <a:avLst/>
          </a:prstGeom>
        </p:spPr>
        <p:txBody>
          <a:bodyPr wrap="square">
            <a:spAutoFit/>
          </a:bodyPr>
          <a:lstStyle/>
          <a:p>
            <a:pPr marL="285750" indent="-285750" algn="just">
              <a:buFont typeface="Arial" pitchFamily="34" charset="0"/>
              <a:buChar char="•"/>
            </a:pPr>
            <a:r>
              <a:rPr lang="tr-TR" dirty="0"/>
              <a:t>Güney, Freud’un zevk, </a:t>
            </a:r>
            <a:r>
              <a:rPr lang="tr-TR" dirty="0" err="1"/>
              <a:t>Adlerin</a:t>
            </a:r>
            <a:r>
              <a:rPr lang="tr-TR" dirty="0"/>
              <a:t>, üstünlük ve egemenlik arzularını ve </a:t>
            </a:r>
            <a:r>
              <a:rPr lang="tr-TR" dirty="0" err="1" smtClean="0"/>
              <a:t>Horney’in</a:t>
            </a:r>
            <a:r>
              <a:rPr lang="tr-TR" dirty="0" smtClean="0"/>
              <a:t> kaygı </a:t>
            </a:r>
            <a:r>
              <a:rPr lang="tr-TR" dirty="0"/>
              <a:t>ve korku duygularının insan davranışları üzerindeki etkilerini </a:t>
            </a:r>
            <a:r>
              <a:rPr lang="tr-TR" dirty="0" smtClean="0"/>
              <a:t>tamamen reddetmemektedir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Ancak </a:t>
            </a:r>
            <a:r>
              <a:rPr lang="tr-TR" dirty="0"/>
              <a:t>Güney’e göre, insanların davranışlarının </a:t>
            </a:r>
            <a:r>
              <a:rPr lang="tr-TR" dirty="0" smtClean="0"/>
              <a:t>arkasındaki temel </a:t>
            </a:r>
            <a:r>
              <a:rPr lang="tr-TR" dirty="0"/>
              <a:t>itici güç “</a:t>
            </a:r>
            <a:r>
              <a:rPr lang="tr-TR" dirty="0" err="1"/>
              <a:t>beğenilme”dir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Eğer </a:t>
            </a:r>
            <a:r>
              <a:rPr lang="tr-TR" dirty="0"/>
              <a:t>kişiler, diğer insanlar tarafından beğenilmez ise kendilerini değersiz hissedebilir ve karamsarlık duygularının içine girebilirler.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smtClean="0"/>
              <a:t>Kendisini </a:t>
            </a:r>
            <a:r>
              <a:rPr lang="tr-TR" dirty="0"/>
              <a:t>diğer insanlara beğendirmek için giyiminde, süslenmesinde ve </a:t>
            </a:r>
            <a:r>
              <a:rPr lang="tr-TR" dirty="0" smtClean="0"/>
              <a:t>konuşmasında aşırıya </a:t>
            </a:r>
            <a:r>
              <a:rPr lang="tr-TR" dirty="0"/>
              <a:t>kaçabilir.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durum bazı insanlarda aşağılık duygularının </a:t>
            </a:r>
            <a:r>
              <a:rPr lang="tr-TR" dirty="0" smtClean="0"/>
              <a:t>oluşmasına neden </a:t>
            </a:r>
            <a:r>
              <a:rPr lang="tr-TR" dirty="0"/>
              <a:t>olabilir. </a:t>
            </a:r>
            <a:endParaRPr lang="tr-TR" dirty="0" smtClean="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44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24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69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235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85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339502"/>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KİŞİLİĞİ ÖLÇME TEKNİKLERİ</a:t>
            </a:r>
          </a:p>
        </p:txBody>
      </p:sp>
      <p:sp>
        <p:nvSpPr>
          <p:cNvPr id="5" name="Dikdörtgen 4"/>
          <p:cNvSpPr/>
          <p:nvPr/>
        </p:nvSpPr>
        <p:spPr>
          <a:xfrm>
            <a:off x="323528" y="1347614"/>
            <a:ext cx="8820472" cy="3139321"/>
          </a:xfrm>
          <a:prstGeom prst="rect">
            <a:avLst/>
          </a:prstGeom>
        </p:spPr>
        <p:txBody>
          <a:bodyPr wrap="square">
            <a:spAutoFit/>
          </a:bodyPr>
          <a:lstStyle/>
          <a:p>
            <a:pPr marL="285750" indent="-285750" algn="just">
              <a:buFont typeface="Arial" pitchFamily="34" charset="0"/>
              <a:buChar char="•"/>
            </a:pPr>
            <a:r>
              <a:rPr lang="tr-TR" dirty="0"/>
              <a:t>Davranış bilimleri açısından kişiliğin ölçülmesi, insanların davranışlarının bir </a:t>
            </a:r>
            <a:r>
              <a:rPr lang="tr-TR" dirty="0" smtClean="0"/>
              <a:t>değerlendirilmesinin yapılmasıdır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Kişiliği </a:t>
            </a:r>
            <a:r>
              <a:rPr lang="tr-TR" dirty="0"/>
              <a:t>ölçmedeki hareket noktası, insanlar </a:t>
            </a:r>
            <a:r>
              <a:rPr lang="tr-TR" dirty="0" smtClean="0"/>
              <a:t>ve onların </a:t>
            </a:r>
            <a:r>
              <a:rPr lang="tr-TR" dirty="0"/>
              <a:t>meydana getirdiği gruplar hakkında değerlendirme yapabilmektir.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Dünyadaki bütün </a:t>
            </a:r>
            <a:r>
              <a:rPr lang="tr-TR" dirty="0"/>
              <a:t>insanları göz önüne aldığımızda her yönden birbirinin aynı </a:t>
            </a:r>
            <a:r>
              <a:rPr lang="tr-TR" dirty="0" smtClean="0"/>
              <a:t>olan iki </a:t>
            </a:r>
            <a:r>
              <a:rPr lang="tr-TR" dirty="0"/>
              <a:t>insan mevcut değildir.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Kişiliği </a:t>
            </a:r>
            <a:r>
              <a:rPr lang="tr-TR" dirty="0"/>
              <a:t>ölçmenin işlevlerinden biri de belirli </a:t>
            </a:r>
            <a:r>
              <a:rPr lang="tr-TR" dirty="0" smtClean="0"/>
              <a:t>durumlar çerçevesinde </a:t>
            </a:r>
            <a:r>
              <a:rPr lang="tr-TR" dirty="0"/>
              <a:t>birbirine benzemeyen insanlar arasındaki farklılıkların </a:t>
            </a:r>
            <a:r>
              <a:rPr lang="tr-TR" dirty="0" smtClean="0"/>
              <a:t>derecesini ve </a:t>
            </a:r>
            <a:r>
              <a:rPr lang="tr-TR" dirty="0"/>
              <a:t>özelliklerini araştırmak ve tespit etmektir</a:t>
            </a:r>
            <a:r>
              <a:rPr lang="tr-TR" dirty="0" smtClean="0"/>
              <a:t>.</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32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89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4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98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277987"/>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GÖRÜŞME YÖNTEMİ</a:t>
            </a:r>
          </a:p>
        </p:txBody>
      </p:sp>
      <p:sp>
        <p:nvSpPr>
          <p:cNvPr id="5" name="Dikdörtgen 4"/>
          <p:cNvSpPr/>
          <p:nvPr/>
        </p:nvSpPr>
        <p:spPr>
          <a:xfrm>
            <a:off x="323528" y="1304637"/>
            <a:ext cx="8820472" cy="3139321"/>
          </a:xfrm>
          <a:prstGeom prst="rect">
            <a:avLst/>
          </a:prstGeom>
        </p:spPr>
        <p:txBody>
          <a:bodyPr wrap="square">
            <a:spAutoFit/>
          </a:bodyPr>
          <a:lstStyle/>
          <a:p>
            <a:pPr marL="285750" indent="-285750" algn="just">
              <a:buFont typeface="Arial" pitchFamily="34" charset="0"/>
              <a:buChar char="•"/>
            </a:pPr>
            <a:r>
              <a:rPr lang="tr-TR" dirty="0"/>
              <a:t>Görüşme, kişiliği ölçme konusunda kullanılan en eski tekniklerden biridir.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teknik iki </a:t>
            </a:r>
            <a:r>
              <a:rPr lang="tr-TR" dirty="0"/>
              <a:t>farklı ortamda kullanılır.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Birincisi</a:t>
            </a:r>
            <a:r>
              <a:rPr lang="tr-TR" dirty="0"/>
              <a:t>, iş görüşmesi olarak adlandırılır ve </a:t>
            </a:r>
            <a:r>
              <a:rPr lang="tr-TR" dirty="0" smtClean="0"/>
              <a:t>bu yolla </a:t>
            </a:r>
            <a:r>
              <a:rPr lang="tr-TR" dirty="0"/>
              <a:t>görüşmeci, bir kimsenin bir işe uygunluğunu belirlemek için birtakım </a:t>
            </a:r>
            <a:r>
              <a:rPr lang="tr-TR" dirty="0" smtClean="0"/>
              <a:t>girişimlerde bulunur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İkincisi</a:t>
            </a:r>
            <a:r>
              <a:rPr lang="tr-TR" dirty="0"/>
              <a:t>, danışma görüşmesi olarak adlandırılan yöntemdir.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Burada klinik </a:t>
            </a:r>
            <a:r>
              <a:rPr lang="tr-TR" dirty="0"/>
              <a:t>psikoloğu, kişiyi yaşantıları hakkında konuşturarak, duygu ve </a:t>
            </a:r>
            <a:r>
              <a:rPr lang="tr-TR" dirty="0" smtClean="0"/>
              <a:t>tutumlarını öğrenmeye </a:t>
            </a:r>
            <a:r>
              <a:rPr lang="tr-TR" dirty="0"/>
              <a:t>çalışır. </a:t>
            </a:r>
            <a:endParaRPr lang="tr-TR" dirty="0" smtClean="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3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82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1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820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DERECELEME YÖNTEMİ</a:t>
            </a:r>
          </a:p>
        </p:txBody>
      </p:sp>
      <p:sp>
        <p:nvSpPr>
          <p:cNvPr id="5" name="Dikdörtgen 4"/>
          <p:cNvSpPr/>
          <p:nvPr/>
        </p:nvSpPr>
        <p:spPr>
          <a:xfrm>
            <a:off x="323528" y="1714619"/>
            <a:ext cx="8820472" cy="2585323"/>
          </a:xfrm>
          <a:prstGeom prst="rect">
            <a:avLst/>
          </a:prstGeom>
        </p:spPr>
        <p:txBody>
          <a:bodyPr wrap="square">
            <a:spAutoFit/>
          </a:bodyPr>
          <a:lstStyle/>
          <a:p>
            <a:pPr marL="285750" indent="-285750" algn="just">
              <a:buFont typeface="Arial" pitchFamily="34" charset="0"/>
              <a:buChar char="•"/>
            </a:pPr>
            <a:r>
              <a:rPr lang="tr-TR" dirty="0"/>
              <a:t>Dereceleme ölçekleri yönteminin kullanılmasındaki temel nokta, elde edilen </a:t>
            </a:r>
            <a:r>
              <a:rPr lang="tr-TR" dirty="0" smtClean="0"/>
              <a:t>verilerin niceliksel </a:t>
            </a:r>
            <a:r>
              <a:rPr lang="tr-TR" dirty="0"/>
              <a:t>bir şekle dönüştürülmesidir.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Birçok </a:t>
            </a:r>
            <a:r>
              <a:rPr lang="tr-TR" dirty="0"/>
              <a:t>dereceleme yöntemi mevcuttur.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smtClean="0"/>
              <a:t>Bu </a:t>
            </a:r>
            <a:r>
              <a:rPr lang="tr-TR" dirty="0"/>
              <a:t>yöntemde insanlar çeşitli özelliklere göre bir derecelendirmeye tabii tutulur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Bir kişiyi, doğruluk, güvenirlik, toplum severlik ve duygusallık gibi özelliklere </a:t>
            </a:r>
            <a:r>
              <a:rPr lang="tr-TR" dirty="0" smtClean="0"/>
              <a:t>göre derecelendiren </a:t>
            </a:r>
            <a:r>
              <a:rPr lang="tr-TR" dirty="0"/>
              <a:t>7 aralıklı ölçek, dereceleme yöntemlerinden birisidir</a:t>
            </a:r>
            <a:r>
              <a:rPr lang="tr-TR" dirty="0" smtClean="0"/>
              <a:t>.</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6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86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7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48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411513"/>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ANAMNEZ YÖNTEMİ</a:t>
            </a:r>
          </a:p>
        </p:txBody>
      </p:sp>
      <p:sp>
        <p:nvSpPr>
          <p:cNvPr id="5" name="Dikdörtgen 4"/>
          <p:cNvSpPr/>
          <p:nvPr/>
        </p:nvSpPr>
        <p:spPr>
          <a:xfrm>
            <a:off x="323528" y="1347614"/>
            <a:ext cx="8820472" cy="3139321"/>
          </a:xfrm>
          <a:prstGeom prst="rect">
            <a:avLst/>
          </a:prstGeom>
        </p:spPr>
        <p:txBody>
          <a:bodyPr wrap="square">
            <a:spAutoFit/>
          </a:bodyPr>
          <a:lstStyle/>
          <a:p>
            <a:pPr marL="285750" indent="-285750" algn="just">
              <a:buFont typeface="Arial" pitchFamily="34" charset="0"/>
              <a:buChar char="•"/>
            </a:pPr>
            <a:r>
              <a:rPr lang="tr-TR" dirty="0"/>
              <a:t>Kişilik ölçülmesinde, insanın kendi ve aile geçmişi hakkındaki bilgiler </a:t>
            </a:r>
            <a:r>
              <a:rPr lang="tr-TR" dirty="0" smtClean="0"/>
              <a:t>de önemlidir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bilgiler, doğrudan doğruya ya kişinin kendisinden ya da </a:t>
            </a:r>
            <a:r>
              <a:rPr lang="tr-TR" dirty="0" smtClean="0"/>
              <a:t>onu çok </a:t>
            </a:r>
            <a:r>
              <a:rPr lang="tr-TR" dirty="0"/>
              <a:t>iyi tanıyan birisinden elde edilebilir.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yöntem </a:t>
            </a:r>
            <a:r>
              <a:rPr lang="tr-TR" dirty="0" err="1"/>
              <a:t>subjektif</a:t>
            </a:r>
            <a:r>
              <a:rPr lang="tr-TR" dirty="0"/>
              <a:t> (kişinin </a:t>
            </a:r>
            <a:r>
              <a:rPr lang="tr-TR" dirty="0" smtClean="0"/>
              <a:t>kendisinden bilgi </a:t>
            </a:r>
            <a:r>
              <a:rPr lang="tr-TR" dirty="0"/>
              <a:t>alınması) ve objektif (kişiyi tanıyan birisinden bilgi alınması) olmak </a:t>
            </a:r>
            <a:r>
              <a:rPr lang="tr-TR" dirty="0" smtClean="0"/>
              <a:t>üzere iki </a:t>
            </a:r>
            <a:r>
              <a:rPr lang="tr-TR" dirty="0"/>
              <a:t>şekilde değerlendirilmektedir.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err="1" smtClean="0"/>
              <a:t>Anamnez</a:t>
            </a:r>
            <a:r>
              <a:rPr lang="tr-TR" dirty="0" smtClean="0"/>
              <a:t> </a:t>
            </a:r>
            <a:r>
              <a:rPr lang="tr-TR" dirty="0"/>
              <a:t>yöntemi, şu bilgileri kapsamalıdır: </a:t>
            </a:r>
            <a:r>
              <a:rPr lang="tr-TR" dirty="0" smtClean="0"/>
              <a:t>Kişinin geçmiş </a:t>
            </a:r>
            <a:r>
              <a:rPr lang="tr-TR" dirty="0"/>
              <a:t>yaşantısı, aile yapısı, aile içi ilişkilerin şekli, içinde yaşadığı </a:t>
            </a:r>
            <a:r>
              <a:rPr lang="tr-TR" dirty="0" smtClean="0"/>
              <a:t>ortamın sosyoekonomik </a:t>
            </a:r>
            <a:r>
              <a:rPr lang="tr-TR" dirty="0"/>
              <a:t>özellikleri, ruhsal fiziki ve sosyal özellikleri, arkadaşlıkları, </a:t>
            </a:r>
            <a:r>
              <a:rPr lang="tr-TR" dirty="0" smtClean="0"/>
              <a:t>eğitim yaşantısı</a:t>
            </a:r>
            <a:r>
              <a:rPr lang="tr-TR" dirty="0"/>
              <a:t>, cinsel ve sosyal hayatı ile ilgili bilgiler.</a:t>
            </a:r>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3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5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15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89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14772" y="349995"/>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İLGİ TESTLERİ</a:t>
            </a:r>
          </a:p>
        </p:txBody>
      </p:sp>
      <p:sp>
        <p:nvSpPr>
          <p:cNvPr id="5" name="Dikdörtgen 4"/>
          <p:cNvSpPr/>
          <p:nvPr/>
        </p:nvSpPr>
        <p:spPr>
          <a:xfrm>
            <a:off x="323528" y="1203598"/>
            <a:ext cx="8820472" cy="3416320"/>
          </a:xfrm>
          <a:prstGeom prst="rect">
            <a:avLst/>
          </a:prstGeom>
        </p:spPr>
        <p:txBody>
          <a:bodyPr wrap="square">
            <a:spAutoFit/>
          </a:bodyPr>
          <a:lstStyle/>
          <a:p>
            <a:pPr marL="285750" indent="-285750" algn="just">
              <a:buFont typeface="Arial" pitchFamily="34" charset="0"/>
              <a:buChar char="•"/>
            </a:pPr>
            <a:r>
              <a:rPr lang="tr-TR" dirty="0"/>
              <a:t>Kişiliği nesnel bir şekilde değerlendirmek isteyenler ilgi testlerinden yararlanır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Yani ilgi testleri sayesinde, kişinin neden hoşlandığını, neleri tercih ettiğini </a:t>
            </a:r>
            <a:r>
              <a:rPr lang="tr-TR" dirty="0" smtClean="0"/>
              <a:t>veya nelerden </a:t>
            </a:r>
            <a:r>
              <a:rPr lang="tr-TR" dirty="0"/>
              <a:t>kaçındığını belirlemek mümkündür.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testler, kâğıt kalem testleri </a:t>
            </a:r>
            <a:r>
              <a:rPr lang="tr-TR" dirty="0" smtClean="0"/>
              <a:t>olarak bilinir</a:t>
            </a:r>
            <a:r>
              <a:rPr lang="tr-TR" dirty="0"/>
              <a:t>.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İnsanların </a:t>
            </a:r>
            <a:r>
              <a:rPr lang="tr-TR" dirty="0"/>
              <a:t>hangi iş türlerinden hoşlandığını belirlemek için meslek </a:t>
            </a:r>
            <a:r>
              <a:rPr lang="tr-TR" dirty="0" smtClean="0"/>
              <a:t>danışmanlığında kullanılan </a:t>
            </a:r>
            <a:r>
              <a:rPr lang="tr-TR" dirty="0"/>
              <a:t>ilgi testleri, meslek ilgi testleri olarak bilinir.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En önemlisi ilgi </a:t>
            </a:r>
            <a:r>
              <a:rPr lang="tr-TR" dirty="0"/>
              <a:t>testleri şunlardır: </a:t>
            </a:r>
            <a:r>
              <a:rPr lang="tr-TR" dirty="0" err="1"/>
              <a:t>Strong</a:t>
            </a:r>
            <a:r>
              <a:rPr lang="tr-TR" dirty="0"/>
              <a:t> Mesleksel İlgi Testi, </a:t>
            </a:r>
            <a:r>
              <a:rPr lang="tr-TR" dirty="0" err="1"/>
              <a:t>Kuder</a:t>
            </a:r>
            <a:r>
              <a:rPr lang="tr-TR" dirty="0"/>
              <a:t> Tercih Testi </a:t>
            </a:r>
            <a:r>
              <a:rPr lang="tr-TR" dirty="0" err="1" smtClean="0"/>
              <a:t>Allport</a:t>
            </a:r>
            <a:r>
              <a:rPr lang="tr-TR" dirty="0" smtClean="0"/>
              <a:t>- </a:t>
            </a:r>
            <a:r>
              <a:rPr lang="tr-TR" dirty="0" err="1" smtClean="0"/>
              <a:t>Veron-Lendzey</a:t>
            </a:r>
            <a:r>
              <a:rPr lang="tr-TR" dirty="0" smtClean="0"/>
              <a:t> Ölçeği.</a:t>
            </a:r>
            <a:endParaRPr lang="tr-TR" dirty="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1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3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45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500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19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195486"/>
            <a:ext cx="8820472" cy="709587"/>
          </a:xfrm>
        </p:spPr>
        <p:txBody>
          <a:bodyPr>
            <a:normAutofit/>
          </a:bodyPr>
          <a:lstStyle/>
          <a:p>
            <a:r>
              <a:rPr lang="tr-TR" sz="4000" b="1" dirty="0">
                <a:solidFill>
                  <a:srgbClr val="393185"/>
                </a:solidFill>
                <a:effectLst>
                  <a:outerShdw blurRad="38100" dist="38100" dir="2700000" algn="tl">
                    <a:srgbClr val="000000">
                      <a:alpha val="43137"/>
                    </a:srgbClr>
                  </a:outerShdw>
                </a:effectLst>
              </a:rPr>
              <a:t>PROJEKTİF TESTLER</a:t>
            </a:r>
          </a:p>
        </p:txBody>
      </p:sp>
      <p:sp>
        <p:nvSpPr>
          <p:cNvPr id="5" name="Dikdörtgen 4"/>
          <p:cNvSpPr/>
          <p:nvPr/>
        </p:nvSpPr>
        <p:spPr>
          <a:xfrm>
            <a:off x="323528" y="1232629"/>
            <a:ext cx="8820472" cy="3139321"/>
          </a:xfrm>
          <a:prstGeom prst="rect">
            <a:avLst/>
          </a:prstGeom>
        </p:spPr>
        <p:txBody>
          <a:bodyPr wrap="square">
            <a:spAutoFit/>
          </a:bodyPr>
          <a:lstStyle/>
          <a:p>
            <a:pPr marL="285750" indent="-285750" algn="just">
              <a:buFont typeface="Arial" pitchFamily="34" charset="0"/>
              <a:buChar char="•"/>
            </a:pPr>
            <a:r>
              <a:rPr lang="tr-TR" dirty="0"/>
              <a:t>Bu testler, test malzemelerine yansıtılan bilinç dışı süreçleri ölçmede kullanılır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err="1"/>
              <a:t>Projektif</a:t>
            </a:r>
            <a:r>
              <a:rPr lang="tr-TR" dirty="0"/>
              <a:t> testlerinin en önemlileri </a:t>
            </a:r>
            <a:r>
              <a:rPr lang="tr-TR" dirty="0" err="1"/>
              <a:t>Rorschach</a:t>
            </a:r>
            <a:r>
              <a:rPr lang="tr-TR" dirty="0"/>
              <a:t> Testi ve Tematik Algı Testidir.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err="1" smtClean="0"/>
              <a:t>Rorschach</a:t>
            </a:r>
            <a:r>
              <a:rPr lang="tr-TR" dirty="0" smtClean="0"/>
              <a:t> </a:t>
            </a:r>
            <a:r>
              <a:rPr lang="tr-TR" dirty="0"/>
              <a:t>Testi, üzerinde mürekkep lekeleri bulunan birçok karttan oluşmaktadır.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smtClean="0"/>
              <a:t>Testin </a:t>
            </a:r>
            <a:r>
              <a:rPr lang="tr-TR" dirty="0"/>
              <a:t>uygulandığı denekten, gördüğü her lekenin kendisinde nasıl bir </a:t>
            </a:r>
            <a:r>
              <a:rPr lang="tr-TR" dirty="0" smtClean="0"/>
              <a:t>hayal uyandırdığını </a:t>
            </a:r>
            <a:r>
              <a:rPr lang="tr-TR" dirty="0"/>
              <a:t>söylenmesi istenir.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Tematik </a:t>
            </a:r>
            <a:r>
              <a:rPr lang="tr-TR" dirty="0"/>
              <a:t>Algı Testleri ise, kartlarda belirsiz </a:t>
            </a:r>
            <a:r>
              <a:rPr lang="tr-TR" dirty="0" smtClean="0"/>
              <a:t>lekeler değil</a:t>
            </a:r>
            <a:r>
              <a:rPr lang="tr-TR" dirty="0"/>
              <a:t>, konulu olan resimler bulunmaktadır. </a:t>
            </a:r>
            <a:endParaRPr lang="tr-TR" dirty="0" smtClean="0"/>
          </a:p>
        </p:txBody>
      </p:sp>
    </p:spTree>
    <p:extLst>
      <p:ext uri="{BB962C8B-B14F-4D97-AF65-F5344CB8AC3E}">
        <p14:creationId xmlns:p14="http://schemas.microsoft.com/office/powerpoint/2010/main" val="18111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2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65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5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45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98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23528" y="339502"/>
            <a:ext cx="8820472" cy="709587"/>
          </a:xfrm>
        </p:spPr>
        <p:txBody>
          <a:bodyPr>
            <a:normAutofit fontScale="90000"/>
          </a:bodyPr>
          <a:lstStyle/>
          <a:p>
            <a:r>
              <a:rPr lang="tr-TR" sz="4000" b="1" dirty="0">
                <a:solidFill>
                  <a:srgbClr val="393185"/>
                </a:solidFill>
                <a:effectLst>
                  <a:outerShdw blurRad="38100" dist="38100" dir="2700000" algn="tl">
                    <a:srgbClr val="000000">
                      <a:alpha val="43137"/>
                    </a:srgbClr>
                  </a:outerShdw>
                </a:effectLst>
              </a:rPr>
              <a:t>MİNNESOTA ÇOK YÖNLÜ KİŞİLİK ENVANTERİ</a:t>
            </a:r>
          </a:p>
        </p:txBody>
      </p:sp>
      <p:sp>
        <p:nvSpPr>
          <p:cNvPr id="5" name="Dikdörtgen 4"/>
          <p:cNvSpPr/>
          <p:nvPr/>
        </p:nvSpPr>
        <p:spPr>
          <a:xfrm>
            <a:off x="323528" y="1347614"/>
            <a:ext cx="8820472" cy="3139321"/>
          </a:xfrm>
          <a:prstGeom prst="rect">
            <a:avLst/>
          </a:prstGeom>
        </p:spPr>
        <p:txBody>
          <a:bodyPr wrap="square">
            <a:spAutoFit/>
          </a:bodyPr>
          <a:lstStyle/>
          <a:p>
            <a:pPr marL="285750" indent="-285750" algn="just">
              <a:buFont typeface="Arial" pitchFamily="34" charset="0"/>
              <a:buChar char="•"/>
            </a:pPr>
            <a:r>
              <a:rPr lang="tr-TR" dirty="0"/>
              <a:t>Bu kişilik envanterinde kişi, kendini rapor etmektedir.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a:t>
            </a:r>
            <a:r>
              <a:rPr lang="tr-TR" dirty="0"/>
              <a:t>nedenle </a:t>
            </a:r>
            <a:r>
              <a:rPr lang="tr-TR" dirty="0" err="1"/>
              <a:t>minnesota</a:t>
            </a:r>
            <a:r>
              <a:rPr lang="tr-TR" dirty="0"/>
              <a:t> </a:t>
            </a:r>
            <a:r>
              <a:rPr lang="tr-TR" dirty="0" smtClean="0"/>
              <a:t>çok yönlü </a:t>
            </a:r>
            <a:r>
              <a:rPr lang="tr-TR" dirty="0"/>
              <a:t>kişilik envanteri daha nesnel bir ölçme aracıdır.</a:t>
            </a:r>
          </a:p>
          <a:p>
            <a:pPr marL="285750" indent="-285750" algn="just">
              <a:buFont typeface="Arial" pitchFamily="34" charset="0"/>
              <a:buChar char="•"/>
            </a:pPr>
            <a:endParaRPr lang="tr-TR" dirty="0" smtClean="0"/>
          </a:p>
          <a:p>
            <a:pPr marL="285750" indent="-285750" algn="just">
              <a:buFont typeface="Arial" pitchFamily="34" charset="0"/>
              <a:buChar char="•"/>
            </a:pPr>
            <a:r>
              <a:rPr lang="tr-TR" dirty="0" smtClean="0"/>
              <a:t>Bu </a:t>
            </a:r>
            <a:r>
              <a:rPr lang="tr-TR" dirty="0"/>
              <a:t>kişilik envanteri, normal deneklerin cevaplarının çeşitli tanısal </a:t>
            </a:r>
            <a:r>
              <a:rPr lang="tr-TR" dirty="0" smtClean="0"/>
              <a:t>kategorilere göre sınıflandırılan </a:t>
            </a:r>
            <a:r>
              <a:rPr lang="tr-TR" dirty="0"/>
              <a:t>anormal bireylerin cevapları ile karşılaştırılması yolu ile geliştirilmiştir</a:t>
            </a:r>
            <a:r>
              <a:rPr lang="tr-TR" dirty="0" smtClean="0"/>
              <a:t>.</a:t>
            </a:r>
          </a:p>
          <a:p>
            <a:pPr marL="285750" indent="-285750" algn="just">
              <a:buFont typeface="Arial" pitchFamily="34" charset="0"/>
              <a:buChar char="•"/>
            </a:pPr>
            <a:endParaRPr lang="tr-TR" dirty="0"/>
          </a:p>
          <a:p>
            <a:pPr marL="285750" indent="-285750" algn="just">
              <a:buFont typeface="Arial" pitchFamily="34" charset="0"/>
              <a:buChar char="•"/>
            </a:pPr>
            <a:r>
              <a:rPr lang="tr-TR" dirty="0"/>
              <a:t>Testin maddelerine, normal denekleri bir kategorideki anormal </a:t>
            </a:r>
            <a:r>
              <a:rPr lang="tr-TR" dirty="0" smtClean="0"/>
              <a:t>deneklerden iyi </a:t>
            </a:r>
            <a:r>
              <a:rPr lang="tr-TR" dirty="0"/>
              <a:t>bir biçimde ayırmasına bağlı olarak, farklı değerler verilmiştir. </a:t>
            </a:r>
            <a:endParaRPr lang="tr-TR" dirty="0" smtClean="0"/>
          </a:p>
          <a:p>
            <a:pPr marL="285750" indent="-285750" algn="just">
              <a:buFont typeface="Arial" pitchFamily="34" charset="0"/>
              <a:buChar char="•"/>
            </a:pPr>
            <a:endParaRPr lang="tr-TR" dirty="0"/>
          </a:p>
          <a:p>
            <a:pPr marL="285750" indent="-285750" algn="just">
              <a:buFont typeface="Arial" pitchFamily="34" charset="0"/>
              <a:buChar char="•"/>
            </a:pPr>
            <a:r>
              <a:rPr lang="tr-TR" dirty="0" smtClean="0"/>
              <a:t>Bu yolla sekiz </a:t>
            </a:r>
            <a:r>
              <a:rPr lang="tr-TR" dirty="0"/>
              <a:t>farklı ölçek oluşturulmuştur</a:t>
            </a:r>
            <a:r>
              <a:rPr lang="tr-TR" dirty="0" smtClean="0"/>
              <a:t>.</a:t>
            </a:r>
            <a:endParaRPr lang="tr-TR" dirty="0"/>
          </a:p>
        </p:txBody>
      </p:sp>
    </p:spTree>
    <p:extLst>
      <p:ext uri="{BB962C8B-B14F-4D97-AF65-F5344CB8AC3E}">
        <p14:creationId xmlns:p14="http://schemas.microsoft.com/office/powerpoint/2010/main" val="213728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42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1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anim calcmode="lin" valueType="num">
                                      <p:cBhvr>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10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anim calcmode="lin" valueType="num">
                                      <p:cBhvr>
                                        <p:cTn id="2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195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anim calcmode="lin" valueType="num">
                                      <p:cBhvr>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26350"/>
                            </p:stCondLst>
                            <p:childTnLst>
                              <p:par>
                                <p:cTn id="33" presetID="47" presetClass="entr" presetSubtype="0" fill="hold" grpId="0" nodeType="afterEffect">
                                  <p:stCondLst>
                                    <p:cond delay="0"/>
                                  </p:stCondLst>
                                  <p:iterate type="lt">
                                    <p:tmPct val="10000"/>
                                  </p:iterate>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anim calcmode="lin" valueType="num">
                                      <p:cBhvr>
                                        <p:cTn id="36"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TotalTime>
  <Words>6358</Words>
  <Application>Microsoft Office PowerPoint</Application>
  <PresentationFormat>Ekran Gösterisi (16:9)</PresentationFormat>
  <Paragraphs>366</Paragraphs>
  <Slides>66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66</vt:i4>
      </vt:variant>
    </vt:vector>
  </HeadingPairs>
  <TitlesOfParts>
    <vt:vector size="69" baseType="lpstr">
      <vt:lpstr>Arial</vt:lpstr>
      <vt:lpstr>Calibri</vt:lpstr>
      <vt:lpstr>Ofis Teması</vt:lpstr>
      <vt:lpstr>PowerPoint Sunusu</vt:lpstr>
      <vt:lpstr>BÖLÜM 14</vt:lpstr>
      <vt:lpstr>KİŞİLİK KAVRAMI, ÖNEMİ VE TANIMI</vt:lpstr>
      <vt:lpstr>KİŞİLİĞİ İNCELEMENİN ÖNEMİ</vt:lpstr>
      <vt:lpstr>KİŞİLİK KAVRAMI</vt:lpstr>
      <vt:lpstr>KİŞİLİĞİN TANIMI</vt:lpstr>
      <vt:lpstr>KİŞİLİĞİN TEMEL ÖZELLİKLERİ VE KİŞİLİĞİN OLUŞMASINDA ETKİLİ OLAN FAKTÖRLER</vt:lpstr>
      <vt:lpstr>KİŞİLİĞİN TEMEL ÖZELLİKLERİ</vt:lpstr>
      <vt:lpstr>PowerPoint Sunusu</vt:lpstr>
      <vt:lpstr>KİŞİLİĞİN OLUŞMASINDA  ETKİLİ OLAN FAKTÖRLER</vt:lpstr>
      <vt:lpstr>PowerPoint Sunusu</vt:lpstr>
      <vt:lpstr>PowerPoint Sunusu</vt:lpstr>
      <vt:lpstr>PowerPoint Sunusu</vt:lpstr>
      <vt:lpstr>PowerPoint Sunusu</vt:lpstr>
      <vt:lpstr>PowerPoint Sunusu</vt:lpstr>
      <vt:lpstr>KİŞİLİKLE İLGİLİ KAVRAMLAR VE TANIMLARI</vt:lpstr>
      <vt:lpstr>KARAKTER KAVRAMI, KARAKTERİN GELİŞMESİ, BASAMAKLARI VE KARAKTER BOZUKLUKLARI</vt:lpstr>
      <vt:lpstr>PowerPoint Sunusu</vt:lpstr>
      <vt:lpstr>PowerPoint Sunusu</vt:lpstr>
      <vt:lpstr>PowerPoint Sunusu</vt:lpstr>
      <vt:lpstr>MİZAÇ (HUY) KAVRAMI</vt:lpstr>
      <vt:lpstr>PowerPoint Sunusu</vt:lpstr>
      <vt:lpstr>PowerPoint Sunusu</vt:lpstr>
      <vt:lpstr>PowerPoint Sunusu</vt:lpstr>
      <vt:lpstr>KİŞİLİK KONUSUNDA  İLERİ SÜRÜLEN KURAMLAR</vt:lpstr>
      <vt:lpstr>PSİKOANALİTİK KURAMLAR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EYSENCK’İN KİŞİLİK KURAMI</vt:lpstr>
      <vt:lpstr>PowerPoint Sunusu</vt:lpstr>
      <vt:lpstr>PowerPoint Sunusu</vt:lpstr>
      <vt:lpstr>PowerPoint Sunusu</vt:lpstr>
      <vt:lpstr>ALFRED ADLER’İN KİŞİLİK KURAMI</vt:lpstr>
      <vt:lpstr>CARL GUSTAV JUNG’UN KİŞİLİK KURAMI</vt:lpstr>
      <vt:lpstr>PowerPoint Sunusu</vt:lpstr>
      <vt:lpstr>PowerPoint Sunusu</vt:lpstr>
      <vt:lpstr>PowerPoint Sunusu</vt:lpstr>
      <vt:lpstr>PowerPoint Sunusu</vt:lpstr>
      <vt:lpstr>PowerPoint Sunusu</vt:lpstr>
      <vt:lpstr>PowerPoint Sunusu</vt:lpstr>
      <vt:lpstr>ERIC BERNE’NİN KİŞİLİK KURAMI</vt:lpstr>
      <vt:lpstr>PowerPoint Sunusu</vt:lpstr>
      <vt:lpstr>KAREN HORNEY’İN KİŞİLİK KURAMI</vt:lpstr>
      <vt:lpstr>PowerPoint Sunusu</vt:lpstr>
      <vt:lpstr>PowerPoint Sunusu</vt:lpstr>
      <vt:lpstr>PowerPoint Sunusu</vt:lpstr>
      <vt:lpstr>ERIK ERIKSON’UN KİŞİLİK KURAMI</vt:lpstr>
      <vt:lpstr>PowerPoint Sunusu</vt:lpstr>
      <vt:lpstr>PowerPoint Sunusu</vt:lpstr>
      <vt:lpstr>PowerPoint Sunusu</vt:lpstr>
      <vt:lpstr>PowerPoint Sunusu</vt:lpstr>
      <vt:lpstr>SALİH GÜNEY’İN BEĞENİLME KİŞİLİK KURAMI</vt:lpstr>
      <vt:lpstr>KİŞİLİĞİ ÖLÇME TEKNİKLERİ</vt:lpstr>
      <vt:lpstr>GÖRÜŞME YÖNTEMİ</vt:lpstr>
      <vt:lpstr>DERECELEME YÖNTEMİ</vt:lpstr>
      <vt:lpstr>ANAMNEZ YÖNTEMİ</vt:lpstr>
      <vt:lpstr>İLGİ TESTLERİ</vt:lpstr>
      <vt:lpstr>PROJEKTİF TESTLER</vt:lpstr>
      <vt:lpstr>MİNNESOTA ÇOK YÖNLÜ KİŞİLİK ENVANTERİ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onur</dc:creator>
  <cp:lastModifiedBy>ronaldinho424</cp:lastModifiedBy>
  <cp:revision>103</cp:revision>
  <dcterms:created xsi:type="dcterms:W3CDTF">2018-03-03T23:01:08Z</dcterms:created>
  <dcterms:modified xsi:type="dcterms:W3CDTF">2018-05-30T13:47:09Z</dcterms:modified>
</cp:coreProperties>
</file>