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185"/>
    <a:srgbClr val="E4E911"/>
    <a:srgbClr val="910101"/>
    <a:srgbClr val="16002E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7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6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1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57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81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6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2" y="204791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77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399" y="154783"/>
            <a:ext cx="2057401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1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03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75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1491633"/>
            <a:ext cx="8820472" cy="1102519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4</a:t>
            </a:r>
            <a:endParaRPr lang="tr-TR" sz="66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820472" cy="1314450"/>
          </a:xfrm>
        </p:spPr>
        <p:txBody>
          <a:bodyPr>
            <a:normAutofit fontScale="77500" lnSpcReduction="20000"/>
          </a:bodyPr>
          <a:lstStyle/>
          <a:p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PSİKOLOJİDE </a:t>
            </a:r>
            <a:endParaRPr lang="tr-TR" sz="5400" b="1" dirty="0" smtClean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</a:t>
            </a:r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KURAMLAR</a:t>
            </a:r>
            <a:endParaRPr lang="tr-TR" sz="54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516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25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25"/>
                            </p:stCondLst>
                            <p:childTnLst>
                              <p:par>
                                <p:cTn id="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49995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DAVRANIŞÇI KURAM</a:t>
            </a:r>
            <a:endParaRPr lang="tr-TR" sz="4000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03598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Batıda yapılan psikolojik araştırmaların çoğu psikolojik yaklaşımların etkisinde </a:t>
            </a:r>
            <a:r>
              <a:rPr lang="tr-TR" dirty="0" smtClean="0"/>
              <a:t>kalarak yapılmıştır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Özellikle </a:t>
            </a:r>
            <a:r>
              <a:rPr lang="tr-TR" dirty="0" err="1"/>
              <a:t>Pavlov’un</a:t>
            </a:r>
            <a:r>
              <a:rPr lang="tr-TR" dirty="0"/>
              <a:t> yaptığı klasik şartlanma deneyleri çok </a:t>
            </a:r>
            <a:r>
              <a:rPr lang="tr-TR" dirty="0" smtClean="0"/>
              <a:t>etkili olmuştur</a:t>
            </a:r>
            <a:r>
              <a:rPr lang="tr-TR" dirty="0"/>
              <a:t>. </a:t>
            </a:r>
            <a:r>
              <a:rPr lang="tr-TR" dirty="0" smtClean="0"/>
              <a:t>Davranışçı </a:t>
            </a:r>
            <a:r>
              <a:rPr lang="tr-TR" dirty="0"/>
              <a:t>yaklaşımın oluşumunda klasik şartlanma deneyleri çok </a:t>
            </a:r>
            <a:r>
              <a:rPr lang="tr-TR" dirty="0" smtClean="0"/>
              <a:t>etkili olmuştur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Davranışçı </a:t>
            </a:r>
            <a:r>
              <a:rPr lang="tr-TR" dirty="0"/>
              <a:t>yaklaşıma göre insanların davranışları dış çevrede </a:t>
            </a:r>
            <a:r>
              <a:rPr lang="tr-TR" dirty="0" smtClean="0"/>
              <a:t>mevcut olan </a:t>
            </a:r>
            <a:r>
              <a:rPr lang="tr-TR" dirty="0"/>
              <a:t>uyarıcılar tarafından belirlenir.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kuramın savunucusu J. </a:t>
            </a:r>
            <a:r>
              <a:rPr lang="tr-TR" dirty="0" smtClean="0"/>
              <a:t>Watson’dur. Watson’a </a:t>
            </a:r>
            <a:r>
              <a:rPr lang="tr-TR" dirty="0"/>
              <a:t>göre ödül ve cezaların verilmesiyle sosyalleşme sürecinde </a:t>
            </a:r>
            <a:r>
              <a:rPr lang="tr-TR" dirty="0" smtClean="0"/>
              <a:t>bulunanların davranışlarını </a:t>
            </a:r>
            <a:r>
              <a:rPr lang="tr-TR" dirty="0"/>
              <a:t>kültürel yapıya göre biçimlendirmek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830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4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8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501 SOSYAL PSİKOLOJİ\PNG\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9702"/>
            <a:ext cx="856913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5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BİLİŞSEL VE ALAN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Literatür taramasında bilişsel ve alan kuramı hakkındaki şu bilgiler </a:t>
            </a:r>
            <a:r>
              <a:rPr lang="tr-TR" dirty="0" smtClean="0"/>
              <a:t>elde edilmiştir: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kuramın savunucuları olan sosyal psikologlar, çevresel faktörlerin </a:t>
            </a:r>
            <a:r>
              <a:rPr lang="tr-TR" dirty="0" smtClean="0"/>
              <a:t>davranışları oluşturması </a:t>
            </a:r>
            <a:r>
              <a:rPr lang="tr-TR" dirty="0"/>
              <a:t>tezini kabul etmezler.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Davranışların </a:t>
            </a:r>
            <a:r>
              <a:rPr lang="tr-TR" dirty="0"/>
              <a:t>sergilenmesinde zihinsel </a:t>
            </a:r>
            <a:r>
              <a:rPr lang="tr-TR" dirty="0" smtClean="0"/>
              <a:t>faktörlerin etkili </a:t>
            </a:r>
            <a:r>
              <a:rPr lang="tr-TR" dirty="0"/>
              <a:t>olduğunu ileri sürerler.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Yani </a:t>
            </a:r>
            <a:r>
              <a:rPr lang="tr-TR" dirty="0"/>
              <a:t>davranışların kaynağı bireysel iç </a:t>
            </a:r>
            <a:r>
              <a:rPr lang="tr-TR" dirty="0" smtClean="0"/>
              <a:t>süreçlerdir.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Davranışı </a:t>
            </a:r>
            <a:r>
              <a:rPr lang="tr-TR" dirty="0"/>
              <a:t>şekillendiren bütün uyarıcılar bireylerin iç sistemlerinde mevcuttur.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1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7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PSİKOANALİTİK KURAM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Psikoanalitik</a:t>
            </a:r>
            <a:r>
              <a:rPr lang="tr-TR" dirty="0"/>
              <a:t> kuram, Sigmund Freud’un </a:t>
            </a:r>
            <a:r>
              <a:rPr lang="tr-TR" dirty="0" err="1"/>
              <a:t>nevrotik</a:t>
            </a:r>
            <a:r>
              <a:rPr lang="tr-TR" dirty="0"/>
              <a:t> hastalarla ilgili yaptığı gözlem </a:t>
            </a:r>
            <a:r>
              <a:rPr lang="tr-TR" dirty="0" smtClean="0"/>
              <a:t>ve incelemelere </a:t>
            </a:r>
            <a:r>
              <a:rPr lang="tr-TR" dirty="0"/>
              <a:t>dayanılarak geliştirilen bir kuramdır.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Freud</a:t>
            </a:r>
            <a:r>
              <a:rPr lang="tr-TR" dirty="0"/>
              <a:t>, hastaların çoğunun </a:t>
            </a:r>
            <a:r>
              <a:rPr lang="tr-TR" dirty="0" smtClean="0"/>
              <a:t>yorgun, bitkin</a:t>
            </a:r>
            <a:r>
              <a:rPr lang="tr-TR" dirty="0"/>
              <a:t>, hafıza kaybı ve korku içinde olduklarını gözlemlemiştir.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Freud</a:t>
            </a:r>
            <a:r>
              <a:rPr lang="tr-TR" dirty="0"/>
              <a:t>, </a:t>
            </a:r>
            <a:r>
              <a:rPr lang="tr-TR" dirty="0" smtClean="0"/>
              <a:t>başlangıçta tıbbi </a:t>
            </a:r>
            <a:r>
              <a:rPr lang="tr-TR" dirty="0"/>
              <a:t>yöntemleri uygulamış ancak elde ettiği sonuçlar onu pek </a:t>
            </a:r>
            <a:r>
              <a:rPr lang="tr-TR" dirty="0" smtClean="0"/>
              <a:t>memnun etmemiştir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Daha </a:t>
            </a:r>
            <a:r>
              <a:rPr lang="tr-TR" dirty="0"/>
              <a:t>sonra şunun farkına varmıştır. İnsanların normal </a:t>
            </a:r>
            <a:r>
              <a:rPr lang="tr-TR" dirty="0" smtClean="0"/>
              <a:t>durumlarda pek </a:t>
            </a:r>
            <a:r>
              <a:rPr lang="tr-TR" dirty="0"/>
              <a:t>kabul etmedikleri konu, olay ya da ilişkilerin bilinçaltında varlıklarını </a:t>
            </a:r>
            <a:r>
              <a:rPr lang="tr-TR" dirty="0" smtClean="0"/>
              <a:t>sürdürdüğünü fark </a:t>
            </a:r>
            <a:r>
              <a:rPr lang="tr-TR" dirty="0"/>
              <a:t>etmiştir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9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7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95536" y="267494"/>
            <a:ext cx="8698747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 VE NORM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03598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kuramın gelişmesinde sosyologlar daha çok etkili olmuştur.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kuramın </a:t>
            </a:r>
            <a:r>
              <a:rPr lang="tr-TR" dirty="0" smtClean="0"/>
              <a:t>savunucuları, insanların </a:t>
            </a:r>
            <a:r>
              <a:rPr lang="tr-TR" dirty="0"/>
              <a:t>davranış sergilemelerinde üstlendikleri roller ve içinde </a:t>
            </a:r>
            <a:r>
              <a:rPr lang="tr-TR" dirty="0" smtClean="0"/>
              <a:t>yaşadıkları grup </a:t>
            </a:r>
            <a:r>
              <a:rPr lang="tr-TR" dirty="0"/>
              <a:t>ya da toplumun kurallarının önemli rol oynadıklarını ileri </a:t>
            </a:r>
            <a:r>
              <a:rPr lang="tr-TR" dirty="0" smtClean="0"/>
              <a:t>sürmüşlerdir.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Her </a:t>
            </a:r>
            <a:r>
              <a:rPr lang="tr-TR" dirty="0"/>
              <a:t>toplumda insanlar geçerli olan kurallara uyum gösterdiklerinde ya da </a:t>
            </a:r>
            <a:r>
              <a:rPr lang="tr-TR" dirty="0" smtClean="0"/>
              <a:t>rollerine uygun </a:t>
            </a:r>
            <a:r>
              <a:rPr lang="tr-TR" dirty="0"/>
              <a:t>davrandıklarında bütün olumsuzlukların ya da sorunların giderildiği bir gerçektir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kurama göre toplumsal yaşamda geçerli olan kurallar ve değerler, </a:t>
            </a:r>
            <a:r>
              <a:rPr lang="tr-TR" dirty="0" smtClean="0"/>
              <a:t>insanların tutum </a:t>
            </a:r>
            <a:r>
              <a:rPr lang="tr-TR" dirty="0"/>
              <a:t>sahibi olmasını ve farklı davranışlar sergilemesini belirleyen </a:t>
            </a:r>
            <a:r>
              <a:rPr lang="tr-TR" dirty="0" smtClean="0"/>
              <a:t>temel faktörlerden </a:t>
            </a:r>
            <a:r>
              <a:rPr lang="tr-TR" dirty="0"/>
              <a:t>iki tanesidir.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05979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ATIF KURAMLARI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059582"/>
            <a:ext cx="8820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İnsanlar, hem kendi davranışları hem de başka insanların davranışlarının </a:t>
            </a:r>
            <a:r>
              <a:rPr lang="tr-TR" dirty="0" smtClean="0"/>
              <a:t>sebepleri hakkında </a:t>
            </a:r>
            <a:r>
              <a:rPr lang="tr-TR" dirty="0"/>
              <a:t>bazı çıkarımlarda bulunurlar.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çıkarımların bazı temel </a:t>
            </a:r>
            <a:r>
              <a:rPr lang="tr-TR" dirty="0" smtClean="0"/>
              <a:t>süreçleri vardır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İşte </a:t>
            </a:r>
            <a:r>
              <a:rPr lang="tr-TR" dirty="0"/>
              <a:t>her bilim adamı bu süreçleri kendi düşünce ve değerlendirmeleri </a:t>
            </a:r>
            <a:r>
              <a:rPr lang="tr-TR" dirty="0" smtClean="0"/>
              <a:t>ışığında ele </a:t>
            </a:r>
            <a:r>
              <a:rPr lang="tr-TR" dirty="0"/>
              <a:t>almış ve kendilerine göre atıf kuramları geliştirmiştir.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Sosyal psikolojide </a:t>
            </a:r>
            <a:r>
              <a:rPr lang="tr-TR" dirty="0" err="1" smtClean="0"/>
              <a:t>nedensel</a:t>
            </a:r>
            <a:r>
              <a:rPr lang="tr-TR" dirty="0" smtClean="0"/>
              <a:t> </a:t>
            </a:r>
            <a:r>
              <a:rPr lang="tr-TR" dirty="0"/>
              <a:t>çıkarıma ilişkin geliştirilen bu kuramlara yükleme kuramları da denir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Atıf (yükleme) konusunda birçok kuram ileri sürülmüştür. </a:t>
            </a:r>
            <a:r>
              <a:rPr lang="tr-TR" dirty="0" smtClean="0"/>
              <a:t>Bunlardan </a:t>
            </a:r>
            <a:r>
              <a:rPr lang="tr-TR" dirty="0" smtClean="0"/>
              <a:t>bazılarını şöyle </a:t>
            </a:r>
            <a:r>
              <a:rPr lang="tr-TR" dirty="0"/>
              <a:t>sıralamak </a:t>
            </a:r>
            <a:r>
              <a:rPr lang="tr-TR" dirty="0" smtClean="0"/>
              <a:t>mümkündür.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4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9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7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77987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FRITZ HEIDER’İN ATIF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95536" y="1203598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Fritz</a:t>
            </a:r>
            <a:r>
              <a:rPr lang="tr-TR" dirty="0"/>
              <a:t> </a:t>
            </a:r>
            <a:r>
              <a:rPr lang="tr-TR" dirty="0" err="1"/>
              <a:t>Heider</a:t>
            </a:r>
            <a:r>
              <a:rPr lang="tr-TR" dirty="0"/>
              <a:t>, atıf (yükleme) kuramını sosyal psikoloji alanına kazandıran kişidir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Heider</a:t>
            </a:r>
            <a:r>
              <a:rPr lang="tr-TR" dirty="0" smtClean="0"/>
              <a:t>, sosyal </a:t>
            </a:r>
            <a:r>
              <a:rPr lang="tr-TR" dirty="0"/>
              <a:t>bilimcileri özellikle de psikologların dikkatini sağduyu kuramlarına çekmiştir.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Heider’e</a:t>
            </a:r>
            <a:r>
              <a:rPr lang="tr-TR" dirty="0" smtClean="0"/>
              <a:t> </a:t>
            </a:r>
            <a:r>
              <a:rPr lang="tr-TR" dirty="0"/>
              <a:t>göre bu kuramların önemli olmasının nedeni, insan davranışlarını etkilemesidir.</a:t>
            </a:r>
          </a:p>
          <a:p>
            <a:pPr algn="just"/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değişik beklentiden dolayı da inananlar, inanmayanlara göre farklı </a:t>
            </a:r>
            <a:r>
              <a:rPr lang="tr-TR" dirty="0" smtClean="0"/>
              <a:t>davranışlar sergilerler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</a:t>
            </a:r>
            <a:r>
              <a:rPr lang="tr-TR" dirty="0"/>
              <a:t>sezgilerine dayanarak başkalarının sergiledikleri davranışlar </a:t>
            </a:r>
            <a:r>
              <a:rPr lang="tr-TR" dirty="0" smtClean="0"/>
              <a:t>konusunda kendilerince </a:t>
            </a:r>
            <a:r>
              <a:rPr lang="tr-TR" dirty="0"/>
              <a:t>nedenler tespit ederler.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1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BEM’İN KENDİNİ ALGILAMA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9255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Bem’e</a:t>
            </a:r>
            <a:r>
              <a:rPr lang="tr-TR" dirty="0"/>
              <a:t> göre insanlar kendi davranışlarına daha genel nedenler yüklerler.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Kim olduğumuzu anlamanın </a:t>
            </a:r>
            <a:r>
              <a:rPr lang="tr-TR" dirty="0"/>
              <a:t>temel yollarından biri, çevremiz hakkındaki kişisel </a:t>
            </a:r>
            <a:r>
              <a:rPr lang="tr-TR" dirty="0" smtClean="0"/>
              <a:t>duygu ve </a:t>
            </a:r>
            <a:r>
              <a:rPr lang="tr-TR" dirty="0"/>
              <a:t>düşüncelerimizi incelemektir.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Eğer </a:t>
            </a:r>
            <a:r>
              <a:rPr lang="tr-TR" dirty="0"/>
              <a:t>gerçekten kendi düşünce ve </a:t>
            </a:r>
            <a:r>
              <a:rPr lang="tr-TR" dirty="0" smtClean="0"/>
              <a:t>duygularımızı objektif </a:t>
            </a:r>
            <a:r>
              <a:rPr lang="tr-TR" dirty="0"/>
              <a:t>değerlendirip neler hissettiğimizi tam olarak anlarsak nasıl bir kişi </a:t>
            </a:r>
            <a:r>
              <a:rPr lang="tr-TR" dirty="0" smtClean="0"/>
              <a:t>olduğumuzu da </a:t>
            </a:r>
            <a:r>
              <a:rPr lang="tr-TR" dirty="0"/>
              <a:t>tespit etmiş oluruz.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49995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KELLEY’NİN KÜP (BİRLİKTE DEĞİŞİM) YÜKLEME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35646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Kelley</a:t>
            </a:r>
            <a:r>
              <a:rPr lang="tr-TR" dirty="0"/>
              <a:t>, insanların birden fazla nedenli görünen durum ya da davranışlarla </a:t>
            </a:r>
            <a:r>
              <a:rPr lang="tr-TR" dirty="0" smtClean="0"/>
              <a:t>karşılaştıklarında gündeme </a:t>
            </a:r>
            <a:r>
              <a:rPr lang="tr-TR" dirty="0"/>
              <a:t>getirdikleri yüklemeler konusunda detaylı bir kuram geliştirmiştir.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Kuramının </a:t>
            </a:r>
            <a:r>
              <a:rPr lang="tr-TR" dirty="0"/>
              <a:t>temel ve genel ilkesi “birlikte </a:t>
            </a:r>
            <a:r>
              <a:rPr lang="tr-TR" dirty="0" err="1"/>
              <a:t>değişim”dir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Kelley</a:t>
            </a:r>
            <a:r>
              <a:rPr lang="tr-TR" dirty="0"/>
              <a:t>, </a:t>
            </a:r>
            <a:r>
              <a:rPr lang="tr-TR" dirty="0" smtClean="0"/>
              <a:t>insanların davranışların </a:t>
            </a:r>
            <a:r>
              <a:rPr lang="tr-TR" dirty="0"/>
              <a:t>nedenlerini belirlemeye çalışırken aynen bilim adamları gibi </a:t>
            </a:r>
            <a:r>
              <a:rPr lang="tr-TR" dirty="0" smtClean="0"/>
              <a:t>düşünüp hareket </a:t>
            </a:r>
            <a:r>
              <a:rPr lang="tr-TR" dirty="0"/>
              <a:t>ettiklerine inanıyordu.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Başka </a:t>
            </a:r>
            <a:r>
              <a:rPr lang="tr-TR" dirty="0"/>
              <a:t>bir deyişle insanlar, davranışın </a:t>
            </a:r>
            <a:r>
              <a:rPr lang="tr-TR" dirty="0" smtClean="0"/>
              <a:t>hangi faktörlerle </a:t>
            </a:r>
            <a:r>
              <a:rPr lang="tr-TR" dirty="0"/>
              <a:t>beraber değiştiğini tespit etmeye daha sonra da bu faktöre </a:t>
            </a:r>
            <a:r>
              <a:rPr lang="tr-TR" dirty="0" err="1" smtClean="0"/>
              <a:t>nedensel</a:t>
            </a:r>
            <a:r>
              <a:rPr lang="tr-TR" dirty="0" smtClean="0"/>
              <a:t> bir </a:t>
            </a:r>
            <a:r>
              <a:rPr lang="tr-TR" dirty="0"/>
              <a:t>rol yüklemeye çalışırlar.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4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JONES VE DAVIS’İN UYUŞAN ÖZELLİKLERE DAYALI ÇIKARSAMALAR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80585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İnsanların sergiledikleri davranışların onların hangi özellikleri ile uyuştuğu </a:t>
            </a:r>
            <a:r>
              <a:rPr lang="tr-TR" dirty="0" smtClean="0"/>
              <a:t>konusunda yüklemeler </a:t>
            </a:r>
            <a:r>
              <a:rPr lang="tr-TR" dirty="0"/>
              <a:t>yapmak, </a:t>
            </a:r>
            <a:r>
              <a:rPr lang="tr-TR" dirty="0" err="1"/>
              <a:t>Jones</a:t>
            </a:r>
            <a:r>
              <a:rPr lang="tr-TR" dirty="0"/>
              <a:t> ve </a:t>
            </a:r>
            <a:r>
              <a:rPr lang="tr-TR" dirty="0" err="1"/>
              <a:t>Davis’in</a:t>
            </a:r>
            <a:r>
              <a:rPr lang="tr-TR" dirty="0"/>
              <a:t> kuramının temelini oluşturmaktadır.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Örneğin</a:t>
            </a:r>
            <a:r>
              <a:rPr lang="tr-TR" dirty="0"/>
              <a:t>, Ayşe’nin insanlara yardım etme davranışını ele alalım: Acaba </a:t>
            </a:r>
            <a:r>
              <a:rPr lang="tr-TR" dirty="0" smtClean="0"/>
              <a:t>Ayşe, gerçekten </a:t>
            </a:r>
            <a:r>
              <a:rPr lang="tr-TR" dirty="0"/>
              <a:t>kişiliğinin bir özelliği nedeniyle mi yoksa çevrenin </a:t>
            </a:r>
            <a:r>
              <a:rPr lang="tr-TR" dirty="0" smtClean="0"/>
              <a:t>değerlendirmesini dikkate </a:t>
            </a:r>
            <a:r>
              <a:rPr lang="tr-TR" dirty="0"/>
              <a:t>alarak mı bu davranışı sergiliyor? Eğer kişilik yapısından </a:t>
            </a:r>
            <a:r>
              <a:rPr lang="tr-TR" dirty="0" smtClean="0"/>
              <a:t>kaynaklanıyorsa şunu </a:t>
            </a:r>
            <a:r>
              <a:rPr lang="tr-TR" dirty="0"/>
              <a:t>söyleyebiliriz: Ayşe’nin davranışı ile kişilik özelliği arasında bir uyum </a:t>
            </a:r>
            <a:r>
              <a:rPr lang="tr-TR" dirty="0" smtClean="0"/>
              <a:t>var diyebiliriz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2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WEINER’İN BAŞARIYA BAĞLI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YÜKLEME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/>
              <a:t>Weiner</a:t>
            </a:r>
            <a:r>
              <a:rPr lang="tr-TR" dirty="0"/>
              <a:t>, bir işin ya da görevin başarılıp başarılmadığına insanların yaptıkları </a:t>
            </a:r>
            <a:r>
              <a:rPr lang="tr-TR" dirty="0" smtClean="0"/>
              <a:t>yüklemelerin nedenleri </a:t>
            </a:r>
            <a:r>
              <a:rPr lang="tr-TR" dirty="0"/>
              <a:t>ve sonuçları üzerinde durarak bu kuramını geliştirmiştir. </a:t>
            </a:r>
            <a:r>
              <a:rPr lang="tr-TR" dirty="0" smtClean="0"/>
              <a:t>Örneğin, Bora’nın </a:t>
            </a:r>
            <a:r>
              <a:rPr lang="tr-TR" dirty="0"/>
              <a:t>davranış bilimleri sınavının başarılı ve başarısız geçtiğini ele </a:t>
            </a:r>
            <a:r>
              <a:rPr lang="tr-TR" dirty="0" smtClean="0"/>
              <a:t>alalım: </a:t>
            </a:r>
            <a:r>
              <a:rPr lang="tr-TR" dirty="0" err="1" smtClean="0"/>
              <a:t>Weiner’e</a:t>
            </a:r>
            <a:r>
              <a:rPr lang="tr-TR" dirty="0" smtClean="0"/>
              <a:t> </a:t>
            </a:r>
            <a:r>
              <a:rPr lang="tr-TR" dirty="0"/>
              <a:t>göre, Bora’nın sınavının başarılı geçmesinin nedenlerine </a:t>
            </a:r>
            <a:r>
              <a:rPr lang="tr-TR" dirty="0" smtClean="0"/>
              <a:t>yükleme yaparken </a:t>
            </a:r>
            <a:r>
              <a:rPr lang="tr-TR" dirty="0"/>
              <a:t>üç performans boyutunu dikkate alıyor. Bunlar şunlardır</a:t>
            </a:r>
            <a:r>
              <a:rPr lang="tr-TR" dirty="0" smtClean="0"/>
              <a:t>: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a. Konum: Bora’nın başarılı olmasına içsel mi yoksa dışsal faktörler mi </a:t>
            </a:r>
            <a:r>
              <a:rPr lang="tr-TR" dirty="0" smtClean="0"/>
              <a:t>neden olmuştur</a:t>
            </a:r>
            <a:r>
              <a:rPr lang="tr-TR" dirty="0"/>
              <a:t>?</a:t>
            </a:r>
          </a:p>
          <a:p>
            <a:pPr algn="just"/>
            <a:r>
              <a:rPr lang="tr-TR" dirty="0"/>
              <a:t>b. Kalıcılık: İçsel ya da dışsal nedenler kalıcı mıdır, değil midir?</a:t>
            </a:r>
          </a:p>
          <a:p>
            <a:pPr algn="just"/>
            <a:r>
              <a:rPr lang="tr-TR" dirty="0"/>
              <a:t>c. Kontrol Edilebilirlik Düzeyi: Bora’nın daha sonraki sınavları için başarılı </a:t>
            </a:r>
            <a:r>
              <a:rPr lang="tr-TR" dirty="0" smtClean="0"/>
              <a:t>olması ne </a:t>
            </a:r>
            <a:r>
              <a:rPr lang="tr-TR" dirty="0"/>
              <a:t>ölçüde içsel özelliklerinin kontrolündedir?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1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6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DESCHAMP, HEWSTONE VE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JASPAR’IN GRUPSAL İLİŞKİLERE </a:t>
            </a:r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GÖRE YÜKLEME KURAMI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23528" y="1995686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Yüklemeler, sadece kişisel özelliklere dayalı olarak bireysel düzeyde yapılmaz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Aynı zamanda grupsal ilişkiler düzeyinde de yapılabilmektedir.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Deschamp</a:t>
            </a:r>
            <a:r>
              <a:rPr lang="tr-TR" dirty="0"/>
              <a:t>, </a:t>
            </a:r>
            <a:r>
              <a:rPr lang="tr-TR" dirty="0" err="1" smtClean="0"/>
              <a:t>Hewstone</a:t>
            </a:r>
            <a:r>
              <a:rPr lang="tr-TR" dirty="0" smtClean="0"/>
              <a:t> ve </a:t>
            </a:r>
            <a:r>
              <a:rPr lang="tr-TR" dirty="0" err="1"/>
              <a:t>Jaspar’ın</a:t>
            </a:r>
            <a:r>
              <a:rPr lang="tr-TR" dirty="0"/>
              <a:t> ileri sürdüğü kurama göre grup üyeleri olarak insanlar, </a:t>
            </a:r>
            <a:r>
              <a:rPr lang="tr-TR" dirty="0" smtClean="0"/>
              <a:t>kendi davranışlarına </a:t>
            </a:r>
            <a:r>
              <a:rPr lang="tr-TR" dirty="0"/>
              <a:t>bir grubun elemanı olarak, başkalarının davranışlarına ise iç </a:t>
            </a:r>
            <a:r>
              <a:rPr lang="tr-TR" dirty="0" smtClean="0"/>
              <a:t>grup ya </a:t>
            </a:r>
            <a:r>
              <a:rPr lang="tr-TR" dirty="0"/>
              <a:t>da dış grup üyesi olarak nedenler yüklemektedir.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1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3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2200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SCHACHTER’İN DUYGUSAL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ETİKETLENDİRME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86627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/>
              <a:t>Schachter’e</a:t>
            </a:r>
            <a:r>
              <a:rPr lang="tr-TR" dirty="0"/>
              <a:t> göre duyguların iki temel bileşeni mevcuttur. Bunlar şunlardır:</a:t>
            </a:r>
          </a:p>
          <a:p>
            <a:pPr algn="just"/>
            <a:endParaRPr lang="tr-TR" dirty="0" smtClean="0"/>
          </a:p>
          <a:p>
            <a:pPr marL="342900" indent="-342900" algn="just">
              <a:buAutoNum type="alphaLcPeriod"/>
            </a:pPr>
            <a:r>
              <a:rPr lang="tr-TR" dirty="0" smtClean="0"/>
              <a:t>Uyarılma </a:t>
            </a:r>
            <a:r>
              <a:rPr lang="tr-TR" dirty="0"/>
              <a:t>Durumu: Duyguları birbirinden ayırt etmeyen fizyolojik uyarılma </a:t>
            </a:r>
            <a:r>
              <a:rPr lang="tr-TR" dirty="0" smtClean="0"/>
              <a:t>durumu.</a:t>
            </a:r>
          </a:p>
          <a:p>
            <a:pPr marL="342900" indent="-342900" algn="just">
              <a:buAutoNum type="alphaLcPeriod"/>
            </a:pPr>
            <a:r>
              <a:rPr lang="tr-TR" dirty="0" smtClean="0"/>
              <a:t>Bilişsel </a:t>
            </a:r>
            <a:r>
              <a:rPr lang="tr-TR" dirty="0"/>
              <a:t>Durum: Uyarılmayı etiketlendiren ve hangi duygunun </a:t>
            </a:r>
            <a:r>
              <a:rPr lang="tr-TR" dirty="0" smtClean="0"/>
              <a:t>yaşanacağını belirleyen </a:t>
            </a:r>
            <a:r>
              <a:rPr lang="tr-TR" dirty="0"/>
              <a:t>bilişsel durum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Bazı durumlarda bilişsel yapı uyarılmayı ön plana çıkarabilir. Örneğin, </a:t>
            </a:r>
            <a:r>
              <a:rPr lang="tr-TR" dirty="0" smtClean="0"/>
              <a:t>yılanın zehirli </a:t>
            </a:r>
            <a:r>
              <a:rPr lang="tr-TR" dirty="0"/>
              <a:t>olduğunu bilmemizin bizde önceden korku uyandırması gibi. Bazen </a:t>
            </a:r>
            <a:r>
              <a:rPr lang="tr-TR" dirty="0" smtClean="0"/>
              <a:t>ise uyarılma </a:t>
            </a:r>
            <a:r>
              <a:rPr lang="tr-TR" dirty="0"/>
              <a:t>durumu insanları olası nedenleri ortaya çıkarmak için, yakın </a:t>
            </a:r>
            <a:r>
              <a:rPr lang="tr-TR" dirty="0" smtClean="0"/>
              <a:t>çevreyi araştırmaya </a:t>
            </a:r>
            <a:r>
              <a:rPr lang="tr-TR" dirty="0"/>
              <a:t>yönlendirmek için ortaya çıkabilir.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7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6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878</Words>
  <Application>Microsoft Office PowerPoint</Application>
  <PresentationFormat>Ekran Gösterisi (16:9)</PresentationFormat>
  <Paragraphs>94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Arial</vt:lpstr>
      <vt:lpstr>Calibri</vt:lpstr>
      <vt:lpstr>Ofis Teması</vt:lpstr>
      <vt:lpstr>PowerPoint Sunusu</vt:lpstr>
      <vt:lpstr>BÖLÜM 4</vt:lpstr>
      <vt:lpstr>DAVRANIŞÇI KURAM</vt:lpstr>
      <vt:lpstr>PowerPoint Sunusu</vt:lpstr>
      <vt:lpstr>BİLİŞSEL VE ALAN KURAMI</vt:lpstr>
      <vt:lpstr>PSİKOANALİTİK KURAM</vt:lpstr>
      <vt:lpstr>ROL VE NORM KURAMI</vt:lpstr>
      <vt:lpstr>ATIF KURAMLARI</vt:lpstr>
      <vt:lpstr>FRITZ HEIDER’İN ATIF KURAMI</vt:lpstr>
      <vt:lpstr>BEM’İN KENDİNİ ALGILAMA KURAMI</vt:lpstr>
      <vt:lpstr>KELLEY’NİN KÜP (BİRLİKTE DEĞİŞİM) YÜKLEME KURAMI</vt:lpstr>
      <vt:lpstr>JONES VE DAVIS’İN UYUŞAN ÖZELLİKLERE DAYALI ÇIKARSAMALAR KURAMI</vt:lpstr>
      <vt:lpstr>WEINER’İN BAŞARIYA BAĞLI  YÜKLEME KURAMI</vt:lpstr>
      <vt:lpstr>DESCHAMP, HEWSTONE VE JASPAR’IN GRUPSAL İLİŞKİLERE GÖRE YÜKLEME KURAMI</vt:lpstr>
      <vt:lpstr>SCHACHTER’İN DUYGUSAL  ETİKETLENDİRME KURAMI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50</cp:revision>
  <dcterms:created xsi:type="dcterms:W3CDTF">2018-03-03T23:01:08Z</dcterms:created>
  <dcterms:modified xsi:type="dcterms:W3CDTF">2018-05-30T12:07:58Z</dcterms:modified>
</cp:coreProperties>
</file>