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5143500" type="screen16x9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3185"/>
    <a:srgbClr val="E4E911"/>
    <a:srgbClr val="910101"/>
    <a:srgbClr val="16002E"/>
    <a:srgbClr val="000066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76" autoAdjust="0"/>
  </p:normalViewPr>
  <p:slideViewPr>
    <p:cSldViewPr>
      <p:cViewPr varScale="1">
        <p:scale>
          <a:sx n="145" d="100"/>
          <a:sy n="145" d="100"/>
        </p:scale>
        <p:origin x="62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2" y="1597821"/>
            <a:ext cx="7772400" cy="110251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9634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693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211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1" y="900115"/>
            <a:ext cx="4038601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1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1575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31" y="1151335"/>
            <a:ext cx="4041774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31" y="1631156"/>
            <a:ext cx="4041774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881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3630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1515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2" y="204791"/>
            <a:ext cx="5111749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9772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2203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797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399" y="154783"/>
            <a:ext cx="2057401" cy="329088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1" cy="329088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0399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2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3752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22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323528" y="1491633"/>
            <a:ext cx="8820472" cy="1102519"/>
          </a:xfrm>
        </p:spPr>
        <p:txBody>
          <a:bodyPr>
            <a:noAutofit/>
          </a:bodyPr>
          <a:lstStyle/>
          <a:p>
            <a:r>
              <a:rPr lang="tr-TR" sz="66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BÖLÜM 7</a:t>
            </a:r>
            <a:endParaRPr lang="tr-TR" sz="66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23528" y="2643758"/>
            <a:ext cx="8820472" cy="1314450"/>
          </a:xfrm>
        </p:spPr>
        <p:txBody>
          <a:bodyPr>
            <a:normAutofit/>
          </a:bodyPr>
          <a:lstStyle/>
          <a:p>
            <a:r>
              <a:rPr lang="tr-TR" sz="54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BENLİK VE KİMLİK</a:t>
            </a:r>
            <a:endParaRPr lang="tr-TR" sz="54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516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625"/>
                            </p:stCondLst>
                            <p:childTnLst>
                              <p:par>
                                <p:cTn id="1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GİRİŞ</a:t>
            </a:r>
            <a:endParaRPr lang="tr-TR" sz="4000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Sosyal psikologlar, son zamanlarda benlik kavramı üzerinde daha fazla </a:t>
            </a:r>
            <a:r>
              <a:rPr lang="tr-TR" dirty="0" smtClean="0"/>
              <a:t>durmaya başladılar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Çünkü </a:t>
            </a:r>
            <a:r>
              <a:rPr lang="tr-TR" dirty="0"/>
              <a:t>bir insanın kendisini ve çevresini; algılayış biçimini, genel </a:t>
            </a:r>
            <a:r>
              <a:rPr lang="tr-TR" dirty="0" smtClean="0"/>
              <a:t>tutumunu ve </a:t>
            </a:r>
            <a:r>
              <a:rPr lang="tr-TR" dirty="0"/>
              <a:t>davranışlarını önemli derecede etkilediği sosyal psikologlar </a:t>
            </a:r>
            <a:r>
              <a:rPr lang="tr-TR" dirty="0" smtClean="0"/>
              <a:t>tarafından fark </a:t>
            </a:r>
            <a:r>
              <a:rPr lang="tr-TR" dirty="0"/>
              <a:t>edilmiştir.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Günlük </a:t>
            </a:r>
            <a:r>
              <a:rPr lang="tr-TR" dirty="0"/>
              <a:t>yaşamda birçok insan, kişilik ile benliği aynı anlamda kullanmaktadır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Ancak benlik ile kişilik, iç içe olmakla birlikte benlik; kişilikten </a:t>
            </a:r>
            <a:r>
              <a:rPr lang="tr-TR" dirty="0" smtClean="0"/>
              <a:t>oldukça farklı </a:t>
            </a:r>
            <a:r>
              <a:rPr lang="tr-TR" dirty="0"/>
              <a:t>özellikler taşır.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İnsanların </a:t>
            </a:r>
            <a:r>
              <a:rPr lang="tr-TR" dirty="0"/>
              <a:t>çoğu benliklerinin farkında değildir.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83099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8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7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4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2366219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BENLİK KAVRAMININ TARİHSEL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GEÇMİŞİ, TANIMI, GELİŞMESİ</a:t>
            </a:r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FONKSİYONLARI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 BENLİK </a:t>
            </a:r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BİÇİMLERİ</a:t>
            </a:r>
          </a:p>
        </p:txBody>
      </p:sp>
    </p:spTree>
    <p:extLst>
      <p:ext uri="{BB962C8B-B14F-4D97-AF65-F5344CB8AC3E}">
        <p14:creationId xmlns:p14="http://schemas.microsoft.com/office/powerpoint/2010/main" val="331155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BENLİK KAVRAMININ TARİHSEL GEÇMİŞİ</a:t>
            </a: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Benlik kavramının farkına varılması ve sosyal ilişkilerde öneminin </a:t>
            </a:r>
            <a:r>
              <a:rPr lang="tr-TR" dirty="0" smtClean="0"/>
              <a:t>anlaşılmasının geçmişi </a:t>
            </a:r>
            <a:r>
              <a:rPr lang="tr-TR" dirty="0"/>
              <a:t>pek eski değildir.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Orta </a:t>
            </a:r>
            <a:r>
              <a:rPr lang="tr-TR" dirty="0"/>
              <a:t>Çağ’da insanlar arasındaki ilişkiler sabit, </a:t>
            </a:r>
            <a:r>
              <a:rPr lang="tr-TR" dirty="0" smtClean="0"/>
              <a:t>düzenli ve </a:t>
            </a:r>
            <a:r>
              <a:rPr lang="tr-TR" dirty="0"/>
              <a:t>din tarafından belirlenen bir özellik taşımaktaydı.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Kişisel </a:t>
            </a:r>
            <a:r>
              <a:rPr lang="tr-TR" dirty="0"/>
              <a:t>kimlikler </a:t>
            </a:r>
            <a:r>
              <a:rPr lang="tr-TR" dirty="0" smtClean="0"/>
              <a:t>toplumsal sistemlerdeki </a:t>
            </a:r>
            <a:r>
              <a:rPr lang="tr-TR" dirty="0"/>
              <a:t>pozisyonlarına göre önem kazanıyordu.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kimlikler, aile, sosyal sınıf, mevki, doğum yeri ve ailedeki doğum sırasına bağlı olarak bir değer </a:t>
            </a:r>
            <a:r>
              <a:rPr lang="tr-TR" dirty="0" smtClean="0"/>
              <a:t>atfedilerek açıklanırdı</a:t>
            </a:r>
            <a:r>
              <a:rPr lang="tr-TR" dirty="0"/>
              <a:t>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2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6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6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23528" y="1059582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/>
              <a:t>1. Laikleşme (</a:t>
            </a:r>
            <a:r>
              <a:rPr lang="tr-TR" b="1" dirty="0" err="1"/>
              <a:t>Sekülerleşme</a:t>
            </a:r>
            <a:r>
              <a:rPr lang="tr-TR" b="1" dirty="0"/>
              <a:t>)</a:t>
            </a:r>
          </a:p>
          <a:p>
            <a:pPr algn="just"/>
            <a:r>
              <a:rPr lang="tr-TR" dirty="0"/>
              <a:t>İnsanların bütün istek, arzu ve beklentilerini ölüm sonrası hayata bağlama </a:t>
            </a:r>
            <a:r>
              <a:rPr lang="tr-TR" dirty="0" smtClean="0"/>
              <a:t>düşüncesinin yerini </a:t>
            </a:r>
            <a:r>
              <a:rPr lang="tr-TR" dirty="0"/>
              <a:t>bu dünyada da gerçekleştirilebileceğinin alması bireysel benlik </a:t>
            </a:r>
            <a:r>
              <a:rPr lang="tr-TR" dirty="0" smtClean="0"/>
              <a:t>ve kimlik </a:t>
            </a:r>
            <a:r>
              <a:rPr lang="tr-TR" dirty="0"/>
              <a:t>gelişiminde önemli rol oynamıştır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  <a:p>
            <a:pPr algn="just"/>
            <a:r>
              <a:rPr lang="tr-TR" b="1" dirty="0"/>
              <a:t>2. Sanayileşme</a:t>
            </a:r>
          </a:p>
          <a:p>
            <a:pPr algn="just"/>
            <a:r>
              <a:rPr lang="tr-TR" dirty="0"/>
              <a:t>Orta Çağ’da geniş aile yaşamı daha çok ön plandaydı ve üretim de bu aile </a:t>
            </a:r>
            <a:r>
              <a:rPr lang="tr-TR" dirty="0" smtClean="0"/>
              <a:t>yapısına göreydi</a:t>
            </a:r>
            <a:r>
              <a:rPr lang="tr-TR" dirty="0"/>
              <a:t>. Ama daha sonra fabrikalar açılıp seri üretim başlayınca aile </a:t>
            </a:r>
            <a:r>
              <a:rPr lang="tr-TR" dirty="0" smtClean="0"/>
              <a:t>yapısında da </a:t>
            </a:r>
            <a:r>
              <a:rPr lang="tr-TR" dirty="0"/>
              <a:t>değişmeler oldu. Çekirdek aileler oluşmaya başladı ve bir bölgeden başka </a:t>
            </a:r>
            <a:r>
              <a:rPr lang="tr-TR" dirty="0" smtClean="0"/>
              <a:t>bir bölgeye </a:t>
            </a:r>
            <a:r>
              <a:rPr lang="tr-TR" dirty="0"/>
              <a:t>göçler kolaylaştı. Bu değişimlere bağlı olarak sosyal kimliklerde de </a:t>
            </a:r>
            <a:r>
              <a:rPr lang="tr-TR" dirty="0" smtClean="0"/>
              <a:t>farklılaşmalar gündeme </a:t>
            </a:r>
            <a:r>
              <a:rPr lang="tr-TR" dirty="0"/>
              <a:t>geldi. Başka bir deyişle sosyal kimlikler önem </a:t>
            </a:r>
            <a:r>
              <a:rPr lang="tr-TR" dirty="0" smtClean="0"/>
              <a:t>kazanmaya başladı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1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2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23528" y="1304637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/>
              <a:t>3. Aydınlanma ve Bilinçlenme</a:t>
            </a:r>
          </a:p>
          <a:p>
            <a:pPr algn="just"/>
            <a:r>
              <a:rPr lang="tr-TR" dirty="0"/>
              <a:t>Sanayileşmeye bağlı olarak insanların maddi durumlarında olumlu </a:t>
            </a:r>
            <a:r>
              <a:rPr lang="tr-TR" dirty="0" smtClean="0"/>
              <a:t>değişmeler oldu</a:t>
            </a:r>
            <a:r>
              <a:rPr lang="tr-TR" dirty="0"/>
              <a:t>. Bu değişmeler onların farklı yaşam ve kimlik biçimleri seçmelerine </a:t>
            </a:r>
            <a:r>
              <a:rPr lang="tr-TR" dirty="0" smtClean="0"/>
              <a:t>neden oldu</a:t>
            </a:r>
            <a:r>
              <a:rPr lang="tr-TR" dirty="0"/>
              <a:t>. Sosyal sınıf, kişilik hakları, bireysel ve toplumsal yaşam konusunda </a:t>
            </a:r>
            <a:r>
              <a:rPr lang="tr-TR" dirty="0" smtClean="0"/>
              <a:t>bilinçlenme düzeyi </a:t>
            </a:r>
            <a:r>
              <a:rPr lang="tr-TR" dirty="0"/>
              <a:t>yükseldi</a:t>
            </a:r>
            <a:r>
              <a:rPr lang="tr-TR" dirty="0" smtClean="0"/>
              <a:t>.</a:t>
            </a:r>
          </a:p>
          <a:p>
            <a:pPr algn="just"/>
            <a:endParaRPr lang="tr-TR" b="1" dirty="0"/>
          </a:p>
          <a:p>
            <a:pPr algn="just"/>
            <a:r>
              <a:rPr lang="tr-TR" b="1" dirty="0"/>
              <a:t>4. </a:t>
            </a:r>
            <a:r>
              <a:rPr lang="tr-TR" b="1" dirty="0" err="1"/>
              <a:t>Psikoanalitik</a:t>
            </a:r>
            <a:r>
              <a:rPr lang="tr-TR" b="1" dirty="0"/>
              <a:t> Düşünce</a:t>
            </a:r>
          </a:p>
          <a:p>
            <a:pPr algn="just"/>
            <a:r>
              <a:rPr lang="tr-TR" dirty="0"/>
              <a:t>Freud’un insan zihninin işleyişi konusunda geliştirdiği kurama göre, benlik </a:t>
            </a:r>
            <a:r>
              <a:rPr lang="tr-TR" dirty="0" smtClean="0"/>
              <a:t>gerçek anlamda </a:t>
            </a:r>
            <a:r>
              <a:rPr lang="tr-TR" dirty="0"/>
              <a:t>anlaşılmaz. Çünkü benlik, insanın bilinç dışının bilinmeyen </a:t>
            </a:r>
            <a:r>
              <a:rPr lang="tr-TR" dirty="0" smtClean="0"/>
              <a:t>derinliklerinde yer </a:t>
            </a:r>
            <a:r>
              <a:rPr lang="tr-TR" dirty="0"/>
              <a:t>almaktadır. Bu durum benlik konusundaki düşünceyi netleştirmiştir. </a:t>
            </a:r>
            <a:r>
              <a:rPr lang="tr-TR" dirty="0" smtClean="0"/>
              <a:t>Kısaca, </a:t>
            </a:r>
            <a:r>
              <a:rPr lang="tr-TR" dirty="0" err="1" smtClean="0"/>
              <a:t>psikoanalitik</a:t>
            </a:r>
            <a:r>
              <a:rPr lang="tr-TR" dirty="0" smtClean="0"/>
              <a:t> </a:t>
            </a:r>
            <a:r>
              <a:rPr lang="tr-TR" dirty="0"/>
              <a:t>düşünceye göre bireyin davranışı onun kim olduğunun </a:t>
            </a:r>
            <a:r>
              <a:rPr lang="tr-TR" dirty="0" smtClean="0"/>
              <a:t>derinliklerinde saklı </a:t>
            </a:r>
            <a:r>
              <a:rPr lang="tr-TR" dirty="0"/>
              <a:t>olan karmaşık dinamiklere bağlıdır.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45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277987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BENLİK KAVRAMI VE TANIMI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171654"/>
            <a:ext cx="88204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Benlik, insanın kendi kişiliğine ilişkin kanılarının bütünüdür. Kişinin kendisini </a:t>
            </a:r>
            <a:r>
              <a:rPr lang="tr-TR" dirty="0" smtClean="0"/>
              <a:t>tanıma ve </a:t>
            </a:r>
            <a:r>
              <a:rPr lang="tr-TR" dirty="0"/>
              <a:t>değerlendirme biçimidir. Başka bir deyişle benlik, kişiliğin öznel </a:t>
            </a:r>
            <a:r>
              <a:rPr lang="tr-TR" dirty="0" smtClean="0"/>
              <a:t>yanıdır. Benlik</a:t>
            </a:r>
            <a:r>
              <a:rPr lang="tr-TR" dirty="0"/>
              <a:t>, insanın iç varlığını oluşturduğundan kişilik gibi anlaşılması güç ve karmaşık bir kavramdır. Bu kavramı daha iyi anlamak için, insanın kendisine </a:t>
            </a:r>
            <a:r>
              <a:rPr lang="tr-TR" dirty="0" smtClean="0"/>
              <a:t>sorduğu sorulara </a:t>
            </a:r>
            <a:r>
              <a:rPr lang="tr-TR" dirty="0"/>
              <a:t>yine kendisinin içtenlikle cevap vermesi gerekir. Bu sorulardan </a:t>
            </a:r>
            <a:r>
              <a:rPr lang="tr-TR" dirty="0" smtClean="0"/>
              <a:t>bazılarını şöyle sıralayabiliriz: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Ben </a:t>
            </a:r>
            <a:r>
              <a:rPr lang="tr-TR" dirty="0"/>
              <a:t>Neyim? İnsanın kendisini tanıması için öncelikle bu soruya </a:t>
            </a:r>
            <a:r>
              <a:rPr lang="tr-TR" dirty="0" smtClean="0"/>
              <a:t>cevap araması </a:t>
            </a:r>
            <a:r>
              <a:rPr lang="tr-TR" dirty="0"/>
              <a:t>gerekir. Bu sorunun cevabı benliğin ve kişiliğin gelişmesinde </a:t>
            </a:r>
            <a:r>
              <a:rPr lang="tr-TR" dirty="0" smtClean="0"/>
              <a:t>etkili olan </a:t>
            </a:r>
            <a:r>
              <a:rPr lang="tr-TR" dirty="0"/>
              <a:t>faktörlere göre ya çirkinim, akılsızım, şanssızım, </a:t>
            </a:r>
            <a:r>
              <a:rPr lang="tr-TR" dirty="0" smtClean="0"/>
              <a:t>beceriksizim, başkaları </a:t>
            </a:r>
            <a:r>
              <a:rPr lang="tr-TR" dirty="0"/>
              <a:t>tarafından sevilip aranmayan bir kişiyim, şeklinde </a:t>
            </a:r>
            <a:r>
              <a:rPr lang="tr-TR" dirty="0" smtClean="0"/>
              <a:t>tamamıyla olumsuz </a:t>
            </a:r>
            <a:r>
              <a:rPr lang="tr-TR" dirty="0"/>
              <a:t>ya da güzelim, akıllıyım, zekiyim, yetenekliyim, </a:t>
            </a:r>
            <a:r>
              <a:rPr lang="tr-TR" dirty="0" smtClean="0"/>
              <a:t>becerikliyim ve </a:t>
            </a:r>
            <a:r>
              <a:rPr lang="tr-TR" dirty="0"/>
              <a:t>sevimliyim gibi tamamıyla olumlu olabilir. Bu sorunun cevabı </a:t>
            </a:r>
            <a:r>
              <a:rPr lang="tr-TR" dirty="0" smtClean="0"/>
              <a:t>verilirken önemli </a:t>
            </a:r>
            <a:r>
              <a:rPr lang="tr-TR" dirty="0"/>
              <a:t>olan kişinin, kendisini olmak istediği gibi değil, olduğu gibi </a:t>
            </a:r>
            <a:r>
              <a:rPr lang="tr-TR" dirty="0" smtClean="0"/>
              <a:t>objektif olarak </a:t>
            </a:r>
            <a:r>
              <a:rPr lang="tr-TR" dirty="0"/>
              <a:t>değerlendirmesidir. 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205979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BENLİĞİN GELİŞMESİ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099646"/>
            <a:ext cx="88204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Toplumsal yaşantılar aracılığıyla elde edilen kazanımlar benliğin oluşumunda </a:t>
            </a:r>
            <a:r>
              <a:rPr lang="tr-TR" dirty="0" smtClean="0"/>
              <a:t>çok etkilidir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Çocukluk </a:t>
            </a:r>
            <a:r>
              <a:rPr lang="tr-TR" dirty="0"/>
              <a:t>yıllarında insanlar kendi varlıklarının tam olarak farkında değildir.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Ancak </a:t>
            </a:r>
            <a:r>
              <a:rPr lang="tr-TR" dirty="0"/>
              <a:t>sosyalleşme süreci sonucunda kendilerini tanımaya başlarlar.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Çocukluk döneminde </a:t>
            </a:r>
            <a:r>
              <a:rPr lang="tr-TR" dirty="0"/>
              <a:t>önemli olan, bedensel ihtiyaçlardır.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Başka </a:t>
            </a:r>
            <a:r>
              <a:rPr lang="tr-TR" dirty="0"/>
              <a:t>bir deyişle, </a:t>
            </a:r>
            <a:r>
              <a:rPr lang="tr-TR" dirty="0" smtClean="0"/>
              <a:t>çocukluk döneminde </a:t>
            </a:r>
            <a:r>
              <a:rPr lang="tr-TR" dirty="0"/>
              <a:t>insan açlık, susuzluk, üşüme ve terleme gibi beden üzerinde </a:t>
            </a:r>
            <a:r>
              <a:rPr lang="tr-TR" dirty="0" smtClean="0"/>
              <a:t>doğrudan etkili </a:t>
            </a:r>
            <a:r>
              <a:rPr lang="tr-TR" dirty="0"/>
              <a:t>olan ihtiyaçların farkındadır.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Çocukluktan </a:t>
            </a:r>
            <a:r>
              <a:rPr lang="tr-TR" dirty="0"/>
              <a:t>itibaren insanın </a:t>
            </a:r>
            <a:r>
              <a:rPr lang="tr-TR" dirty="0" smtClean="0"/>
              <a:t>yaşadığı sayısız </a:t>
            </a:r>
            <a:r>
              <a:rPr lang="tr-TR" dirty="0"/>
              <a:t>olaylarla beraber benlik de oluşmaya başlar.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1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1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5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25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ÇEVREMİZDEKİLERİN BİZİ DEĞERLENDİRMESİ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Çevremizdeki insanların duygu, düşünce, tutum ve davranışlarımızı </a:t>
            </a:r>
            <a:r>
              <a:rPr lang="tr-TR" dirty="0" smtClean="0"/>
              <a:t>değerlendirmesi ayna </a:t>
            </a:r>
            <a:r>
              <a:rPr lang="tr-TR" dirty="0"/>
              <a:t>benlik olarak adlandırılır.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Ayna </a:t>
            </a:r>
            <a:r>
              <a:rPr lang="tr-TR" dirty="0"/>
              <a:t>benlik; bireyin, başkalarının </a:t>
            </a:r>
            <a:r>
              <a:rPr lang="tr-TR" dirty="0" smtClean="0"/>
              <a:t>kendisine karşı </a:t>
            </a:r>
            <a:r>
              <a:rPr lang="tr-TR" dirty="0"/>
              <a:t>dışa vurulmuş tutumlarına dayalı olarak oluşturduğu, kendi </a:t>
            </a:r>
            <a:r>
              <a:rPr lang="tr-TR" dirty="0" smtClean="0"/>
              <a:t>kendisine ilişkin </a:t>
            </a:r>
            <a:r>
              <a:rPr lang="tr-TR" dirty="0"/>
              <a:t>yargılarının </a:t>
            </a:r>
            <a:r>
              <a:rPr lang="tr-TR" dirty="0" smtClean="0"/>
              <a:t>toplamıdır</a:t>
            </a:r>
            <a:r>
              <a:rPr lang="tr-TR" dirty="0"/>
              <a:t>.</a:t>
            </a:r>
            <a:r>
              <a:rPr lang="tr-TR" dirty="0" smtClean="0"/>
              <a:t> 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Çevremizdeki </a:t>
            </a:r>
            <a:r>
              <a:rPr lang="tr-TR" dirty="0"/>
              <a:t>insanların bizim </a:t>
            </a:r>
            <a:r>
              <a:rPr lang="tr-TR" dirty="0" smtClean="0"/>
              <a:t>hakkımızdaki duygu </a:t>
            </a:r>
            <a:r>
              <a:rPr lang="tr-TR" dirty="0"/>
              <a:t>ve düşüncelerinin, davranışlarımız üzerindeki etkisi inkâr edilemez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Çünkü insanlar çevrelerindekilerle etkileşim sonucu birçok davranışta bulunur.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1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3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1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TOPLUMSAL YAŞAMDA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SOSYAL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ROLLER ÜSTLENME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509628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İş ve sosyal yaşamda insanların birden fazla statüsü vardır.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Örneğin</a:t>
            </a:r>
            <a:r>
              <a:rPr lang="tr-TR" dirty="0"/>
              <a:t>, evde, </a:t>
            </a:r>
            <a:r>
              <a:rPr lang="tr-TR" dirty="0" smtClean="0"/>
              <a:t>baba-koca</a:t>
            </a:r>
            <a:r>
              <a:rPr lang="tr-TR" dirty="0"/>
              <a:t>, anne, evlat, iş ortamında müdür, daire başkanı, genel müdür, </a:t>
            </a:r>
            <a:r>
              <a:rPr lang="tr-TR" dirty="0" smtClean="0"/>
              <a:t>işveren, işçi</a:t>
            </a:r>
            <a:r>
              <a:rPr lang="tr-TR" dirty="0"/>
              <a:t>, dernek veya spor kulübü başkanı, okulda öğrenci vs. Bu statülerin </a:t>
            </a:r>
            <a:r>
              <a:rPr lang="tr-TR" dirty="0" smtClean="0"/>
              <a:t>gereği olan </a:t>
            </a:r>
            <a:r>
              <a:rPr lang="tr-TR" dirty="0"/>
              <a:t>davranışları sergilediğimizde de rollerimizi gerçekleştirmiş oluruz.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açıklamalara göre</a:t>
            </a:r>
            <a:r>
              <a:rPr lang="tr-TR" dirty="0"/>
              <a:t>, insanlar sosyal yaşamlarında birden fazla role sahiptirler.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rollerimizi oynarken </a:t>
            </a:r>
            <a:r>
              <a:rPr lang="tr-TR" dirty="0"/>
              <a:t>birçok insanla sosyal ilişkiye gireriz ve burada en iyi </a:t>
            </a:r>
            <a:r>
              <a:rPr lang="tr-TR" dirty="0" smtClean="0"/>
              <a:t>özelliklerimizi göstermeye </a:t>
            </a:r>
            <a:r>
              <a:rPr lang="tr-TR" dirty="0"/>
              <a:t>çalışırız</a:t>
            </a:r>
            <a:r>
              <a:rPr lang="tr-T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8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9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349995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KENDİ DURUMUNU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BAŞKALARI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İLE KIYASLAMA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786627"/>
            <a:ext cx="8820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Benliğimizin oluşması ve gelişmesinde, başka insanlarla kendi durumumuzu </a:t>
            </a:r>
            <a:r>
              <a:rPr lang="tr-TR" dirty="0" smtClean="0"/>
              <a:t>kıyaslamamızın da </a:t>
            </a:r>
            <a:r>
              <a:rPr lang="tr-TR" dirty="0"/>
              <a:t>etkisi vardır.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mukayeseyi, genellikle yetenek ve </a:t>
            </a:r>
            <a:r>
              <a:rPr lang="tr-TR" dirty="0" smtClean="0"/>
              <a:t>inançları bizimle </a:t>
            </a:r>
            <a:r>
              <a:rPr lang="tr-TR" dirty="0"/>
              <a:t>denk olan insanlarla yaparız. Kıyaslama yapma, kendimizi </a:t>
            </a:r>
            <a:r>
              <a:rPr lang="tr-TR" dirty="0" smtClean="0"/>
              <a:t>değerlendirmede bize </a:t>
            </a:r>
            <a:r>
              <a:rPr lang="tr-TR" dirty="0"/>
              <a:t>önemli kolaylıklar sağlar.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Kıyaslama </a:t>
            </a:r>
            <a:r>
              <a:rPr lang="tr-TR" dirty="0"/>
              <a:t>sonuçlarına göre, </a:t>
            </a:r>
            <a:r>
              <a:rPr lang="tr-TR" dirty="0" smtClean="0"/>
              <a:t>belirlediğimiz amaç </a:t>
            </a:r>
            <a:r>
              <a:rPr lang="tr-TR" dirty="0"/>
              <a:t>ve </a:t>
            </a:r>
            <a:r>
              <a:rPr lang="tr-TR" dirty="0" smtClean="0"/>
              <a:t>hedeflerimizi </a:t>
            </a:r>
            <a:r>
              <a:rPr lang="tr-TR" dirty="0"/>
              <a:t>değiştirebiliriz.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Hatta </a:t>
            </a:r>
            <a:r>
              <a:rPr lang="tr-TR" dirty="0"/>
              <a:t>başarı seviyemizi bile mukayese </a:t>
            </a:r>
            <a:r>
              <a:rPr lang="tr-TR" dirty="0" smtClean="0"/>
              <a:t>sonuçlarına göre </a:t>
            </a:r>
            <a:r>
              <a:rPr lang="tr-TR" dirty="0"/>
              <a:t>belirleriz.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3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4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9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1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BENLİĞİN OLUŞUMUNDA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ETKİLİ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OLAN TEMEL GÜDÜLER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Benlik ve kimlik, sosyal ve toplumsal yaşamda insanları tanıtıcı birer </a:t>
            </a:r>
            <a:r>
              <a:rPr lang="tr-TR" dirty="0" smtClean="0"/>
              <a:t>referans niteliği </a:t>
            </a:r>
            <a:r>
              <a:rPr lang="tr-TR" dirty="0"/>
              <a:t>taşırlar.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nedenle insanlar benlik ve kimliklerini geliştirme yönünde </a:t>
            </a:r>
            <a:r>
              <a:rPr lang="tr-TR" dirty="0" smtClean="0"/>
              <a:t>içsel bir </a:t>
            </a:r>
            <a:r>
              <a:rPr lang="tr-TR" dirty="0"/>
              <a:t>güç ve enerjiye sahiptirler.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İnsanlar </a:t>
            </a:r>
            <a:r>
              <a:rPr lang="tr-TR" dirty="0"/>
              <a:t>hangi alanda kendilerini geliştirmek </a:t>
            </a:r>
            <a:r>
              <a:rPr lang="tr-TR" dirty="0" smtClean="0"/>
              <a:t>isterlerse istesinler </a:t>
            </a:r>
            <a:r>
              <a:rPr lang="tr-TR" dirty="0"/>
              <a:t>bunun temelinde benlik ve kimlik arayışları yatmaktadır.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İnsanlar tüm </a:t>
            </a:r>
            <a:r>
              <a:rPr lang="tr-TR" dirty="0"/>
              <a:t>yaşamları boyunca benlik ve kimliklerini geliştirmek için gerekli olan </a:t>
            </a:r>
            <a:r>
              <a:rPr lang="tr-TR" dirty="0" smtClean="0"/>
              <a:t>bilgileri toplama </a:t>
            </a:r>
            <a:r>
              <a:rPr lang="tr-TR" dirty="0"/>
              <a:t>faaliyetleri içinde olurlar.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9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6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4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4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94011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KİŞİSEL OLARAK KENDİNİ DEĞERLENDİRME VE DOĞRULAMAYI SAĞLAYAN GÜDÜ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592669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Kişinin kendisini değerlendirmesi ve doğrulaması, kendisi hakkında doğru </a:t>
            </a:r>
            <a:r>
              <a:rPr lang="tr-TR" dirty="0" smtClean="0"/>
              <a:t>ve geçerli </a:t>
            </a:r>
            <a:r>
              <a:rPr lang="tr-TR" dirty="0"/>
              <a:t>bilgiyi elde etme isteğini ifade etmektedir.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Bütün </a:t>
            </a:r>
            <a:r>
              <a:rPr lang="tr-TR" dirty="0"/>
              <a:t>insanlar kendileri </a:t>
            </a:r>
            <a:r>
              <a:rPr lang="tr-TR" dirty="0" smtClean="0"/>
              <a:t>hakkındaki gerçeği </a:t>
            </a:r>
            <a:r>
              <a:rPr lang="tr-TR" dirty="0"/>
              <a:t>bilmek isterler.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Hatta </a:t>
            </a:r>
            <a:r>
              <a:rPr lang="tr-TR" dirty="0"/>
              <a:t>bu gerçek ne kadar olumsuz ya da </a:t>
            </a:r>
            <a:r>
              <a:rPr lang="tr-TR" dirty="0" smtClean="0"/>
              <a:t>hayali dahi </a:t>
            </a:r>
            <a:r>
              <a:rPr lang="tr-TR" dirty="0"/>
              <a:t>olsa yine de bilmek isterler.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Başka </a:t>
            </a:r>
            <a:r>
              <a:rPr lang="tr-TR" dirty="0"/>
              <a:t>bir deyişle, insanlar kendi </a:t>
            </a:r>
            <a:r>
              <a:rPr lang="tr-TR" dirty="0" smtClean="0"/>
              <a:t>içindekilerle karşısındakilerin </a:t>
            </a:r>
            <a:r>
              <a:rPr lang="tr-TR" dirty="0"/>
              <a:t>söylediklerini karşılaştırıp doğrulamak isterler.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doğrulama </a:t>
            </a:r>
            <a:r>
              <a:rPr lang="tr-TR" dirty="0" smtClean="0"/>
              <a:t>ne kadar </a:t>
            </a:r>
            <a:r>
              <a:rPr lang="tr-TR" dirty="0"/>
              <a:t>tatmin edici seviyede ise o kadar mutlu ve tatmin olur. 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7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8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9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7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4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23528" y="987574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/>
              <a:t>(I) Kendini Değerlendirme</a:t>
            </a:r>
          </a:p>
          <a:p>
            <a:pPr algn="just"/>
            <a:r>
              <a:rPr lang="tr-TR" dirty="0"/>
              <a:t>Kendini değerlendirme, benliğin merkezî (içsel yapısı) özelliklerinden ziyade </a:t>
            </a:r>
            <a:r>
              <a:rPr lang="tr-TR" dirty="0" smtClean="0"/>
              <a:t>çevresel yönü </a:t>
            </a:r>
            <a:r>
              <a:rPr lang="tr-TR" dirty="0"/>
              <a:t>üzerinde düşünmektir. Başka bir deyişle kendini değerlendirme, (</a:t>
            </a:r>
            <a:r>
              <a:rPr lang="tr-TR" dirty="0" smtClean="0"/>
              <a:t>bu yönün </a:t>
            </a:r>
            <a:r>
              <a:rPr lang="tr-TR" dirty="0"/>
              <a:t>istenilen düzeyde olup olmamasından ayrı olarak) benlik hakkında </a:t>
            </a:r>
            <a:r>
              <a:rPr lang="tr-TR" dirty="0" smtClean="0"/>
              <a:t>daha fazla </a:t>
            </a:r>
            <a:r>
              <a:rPr lang="tr-TR" dirty="0"/>
              <a:t>bilgi elde etme dürtüsünü ifade etmektedir. Çünkü benliğin içsel (</a:t>
            </a:r>
            <a:r>
              <a:rPr lang="tr-TR" dirty="0" smtClean="0"/>
              <a:t>merkezî) yönü </a:t>
            </a:r>
            <a:r>
              <a:rPr lang="tr-TR" dirty="0"/>
              <a:t>hakkında zaten gerekli olan bilgiye kişi sahiptir</a:t>
            </a:r>
            <a:r>
              <a:rPr lang="tr-TR" dirty="0" smtClean="0"/>
              <a:t>.</a:t>
            </a:r>
          </a:p>
          <a:p>
            <a:pPr algn="just"/>
            <a:endParaRPr lang="tr-TR" b="1" dirty="0"/>
          </a:p>
          <a:p>
            <a:pPr algn="just"/>
            <a:r>
              <a:rPr lang="tr-TR" b="1" dirty="0"/>
              <a:t>(II) Kendini Doğrulama</a:t>
            </a:r>
          </a:p>
          <a:p>
            <a:pPr algn="just"/>
            <a:r>
              <a:rPr lang="tr-TR" dirty="0"/>
              <a:t>Kendini doğrulama ise çevresel özelliklerden ziyade merkezî özellikler </a:t>
            </a:r>
            <a:r>
              <a:rPr lang="tr-TR" dirty="0" smtClean="0"/>
              <a:t>üzerinde yoğunlaşmaktır</a:t>
            </a:r>
            <a:r>
              <a:rPr lang="tr-TR" dirty="0"/>
              <a:t>. Yani insanın kendisi hakkında bildiği şeyleri doğrulama </a:t>
            </a:r>
            <a:r>
              <a:rPr lang="tr-TR" dirty="0" smtClean="0"/>
              <a:t>dürtüsünü ifade </a:t>
            </a:r>
            <a:r>
              <a:rPr lang="tr-TR" dirty="0"/>
              <a:t>etmektedir.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3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75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İNSANLARIN KENDİLERİ HAKKINDA OLUMLU İZLENİM OLUŞTURMA (KENDİNİ KAYIRMA)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0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Toplumsal ve sosyal yaşamda bütün insanlar kendi benlikleri ile ilgili olumlu </a:t>
            </a:r>
            <a:r>
              <a:rPr lang="tr-TR" dirty="0" smtClean="0"/>
              <a:t>bir izlenim </a:t>
            </a:r>
            <a:r>
              <a:rPr lang="tr-TR" dirty="0"/>
              <a:t>yaratacak bilgileri elde etmek isterler.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onları olumlu yönde güdüler.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Her </a:t>
            </a:r>
            <a:r>
              <a:rPr lang="tr-TR" dirty="0"/>
              <a:t>insan kendisi hakkındaki olumsuz bilgileri ya da görüşleri </a:t>
            </a:r>
            <a:r>
              <a:rPr lang="tr-TR" dirty="0" smtClean="0"/>
              <a:t>değerlendirmenin yanında </a:t>
            </a:r>
            <a:r>
              <a:rPr lang="tr-TR" dirty="0"/>
              <a:t>olumlu bilgi ve görüşleri de öğrenmeyi ister.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Ancak </a:t>
            </a:r>
            <a:r>
              <a:rPr lang="tr-TR" dirty="0"/>
              <a:t>bütün insanlar </a:t>
            </a:r>
            <a:r>
              <a:rPr lang="tr-TR" dirty="0" smtClean="0"/>
              <a:t>kendilerini olumlu </a:t>
            </a:r>
            <a:r>
              <a:rPr lang="tr-TR" dirty="0"/>
              <a:t>değerlendirmeyi düşünür.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durum onların hoşuna </a:t>
            </a:r>
            <a:r>
              <a:rPr lang="tr-TR" dirty="0" smtClean="0"/>
              <a:t>gider.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4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3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5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9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BENLİĞİN FONKSİYONLARI</a:t>
            </a: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Benliğin, ruh sağlığımızı koruyucu, toplumsal yaşamımızı </a:t>
            </a:r>
            <a:r>
              <a:rPr lang="tr-TR" dirty="0" err="1"/>
              <a:t>anlamlandırıcı</a:t>
            </a:r>
            <a:r>
              <a:rPr lang="tr-TR" dirty="0"/>
              <a:t> ve </a:t>
            </a:r>
            <a:r>
              <a:rPr lang="tr-TR" dirty="0" smtClean="0"/>
              <a:t>sosyal ilişkileri </a:t>
            </a:r>
            <a:r>
              <a:rPr lang="tr-TR" dirty="0"/>
              <a:t>kolaylaştırıcı gibi bazı temel fonksiyonları vardır. Benliğin temel </a:t>
            </a:r>
            <a:r>
              <a:rPr lang="tr-TR" dirty="0" smtClean="0"/>
              <a:t>fonksiyonlarını şu </a:t>
            </a:r>
            <a:r>
              <a:rPr lang="tr-TR" dirty="0"/>
              <a:t>şekilde </a:t>
            </a:r>
            <a:r>
              <a:rPr lang="tr-TR" dirty="0" smtClean="0"/>
              <a:t>sıralayabiliriz: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İçgüdülerden </a:t>
            </a:r>
            <a:r>
              <a:rPr lang="tr-TR" dirty="0"/>
              <a:t>ve dürtülerden kaynaklanan güdüleri engellemek, </a:t>
            </a:r>
            <a:r>
              <a:rPr lang="tr-TR" dirty="0" smtClean="0"/>
              <a:t>denetlemek ve </a:t>
            </a:r>
            <a:r>
              <a:rPr lang="tr-TR" dirty="0"/>
              <a:t>düzenlemek,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Çevredeki </a:t>
            </a:r>
            <a:r>
              <a:rPr lang="tr-TR" dirty="0"/>
              <a:t>nesne ve insanlarla bağlantılar kurmak,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Gerçeği </a:t>
            </a:r>
            <a:r>
              <a:rPr lang="tr-TR" dirty="0"/>
              <a:t>tanımak, denemek, anlamak,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Gerçeğe </a:t>
            </a:r>
            <a:r>
              <a:rPr lang="tr-TR" dirty="0"/>
              <a:t>uyum </a:t>
            </a:r>
            <a:r>
              <a:rPr lang="tr-TR" dirty="0" smtClean="0"/>
              <a:t>sağlamak.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6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9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6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6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94011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BENLİĞİN ÜÇ TEMEL YÖNÜ, BENLİK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SAYGISI VE </a:t>
            </a:r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DİĞER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BENLİK BİÇİMLERİ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995686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 smtClean="0"/>
              <a:t>1. Benliğin </a:t>
            </a:r>
            <a:r>
              <a:rPr lang="tr-TR" b="1" dirty="0"/>
              <a:t>Üç Temel </a:t>
            </a:r>
            <a:r>
              <a:rPr lang="tr-TR" b="1" dirty="0" smtClean="0"/>
              <a:t>Yönü</a:t>
            </a:r>
          </a:p>
          <a:p>
            <a:pPr algn="just"/>
            <a:endParaRPr lang="tr-TR" b="1" dirty="0"/>
          </a:p>
          <a:p>
            <a:pPr algn="just"/>
            <a:r>
              <a:rPr lang="tr-TR" dirty="0"/>
              <a:t>İnsanın malı, mülkü, arabası, fabrikası, statüleri, vücudu, ailesi, geçmiş </a:t>
            </a:r>
            <a:r>
              <a:rPr lang="tr-TR" dirty="0" smtClean="0"/>
              <a:t>yaşantıları, başka </a:t>
            </a:r>
            <a:r>
              <a:rPr lang="tr-TR" dirty="0"/>
              <a:t>insanlarla ilişkileri, davranışları, inançları, değerleri vb. şeyler </a:t>
            </a:r>
            <a:r>
              <a:rPr lang="tr-TR" dirty="0" smtClean="0"/>
              <a:t>benliğin oluşmasında </a:t>
            </a:r>
            <a:r>
              <a:rPr lang="tr-TR" dirty="0"/>
              <a:t>etkili olan faktörlerdir. Başka bir ifade ile bu unsurlar benliğin </a:t>
            </a:r>
            <a:r>
              <a:rPr lang="tr-TR" dirty="0" smtClean="0"/>
              <a:t>çeşitli yönlerinin </a:t>
            </a:r>
            <a:r>
              <a:rPr lang="tr-TR" dirty="0"/>
              <a:t>gelişmesine katkıda bulunurlar. </a:t>
            </a:r>
            <a:r>
              <a:rPr lang="tr-TR" dirty="0" err="1"/>
              <a:t>Fonksiyonalist</a:t>
            </a:r>
            <a:r>
              <a:rPr lang="tr-TR" dirty="0"/>
              <a:t> görüşün </a:t>
            </a:r>
            <a:r>
              <a:rPr lang="tr-TR" dirty="0" smtClean="0"/>
              <a:t>öncülerinden olan </a:t>
            </a:r>
            <a:r>
              <a:rPr lang="tr-TR" dirty="0"/>
              <a:t>William James benliğin üç temel yönünün olduğunu açıklamıştır. </a:t>
            </a:r>
            <a:r>
              <a:rPr lang="tr-TR" dirty="0" smtClean="0"/>
              <a:t>Bunlar şunlardır: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4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9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23528" y="484673"/>
            <a:ext cx="882047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/>
              <a:t>a. Maddi Benlik</a:t>
            </a:r>
          </a:p>
          <a:p>
            <a:pPr algn="just"/>
            <a:r>
              <a:rPr lang="tr-TR" dirty="0"/>
              <a:t>İnsanın kendi bedeni, elbiseleri, ailesi, evi, malı-mülkü onun maddi </a:t>
            </a:r>
            <a:r>
              <a:rPr lang="tr-TR" dirty="0" smtClean="0"/>
              <a:t>benliğini oluşturur</a:t>
            </a:r>
            <a:r>
              <a:rPr lang="tr-TR" dirty="0"/>
              <a:t>. Başka bir deyişle, insanın kendisine ait olan her şeyi onun </a:t>
            </a:r>
            <a:r>
              <a:rPr lang="tr-TR" dirty="0" smtClean="0"/>
              <a:t>maddi benliğidir</a:t>
            </a:r>
            <a:r>
              <a:rPr lang="tr-TR" dirty="0"/>
              <a:t>. Ancak kişinin bu maddesel nesnelerle özdeşleşmiş olması gerekir. </a:t>
            </a:r>
            <a:r>
              <a:rPr lang="tr-TR" dirty="0" smtClean="0"/>
              <a:t>Örneğin, aile </a:t>
            </a:r>
            <a:r>
              <a:rPr lang="tr-TR" dirty="0"/>
              <a:t>bireylerinden birini kaybettiğimiz zaman sanki kendimizden bir </a:t>
            </a:r>
            <a:r>
              <a:rPr lang="tr-TR" dirty="0" smtClean="0"/>
              <a:t>parça kaybetmiş </a:t>
            </a:r>
            <a:r>
              <a:rPr lang="tr-TR" dirty="0"/>
              <a:t>oluruz. İnsanın kendisini güzelliği veya çirkinliği, malı-mülkü, parası </a:t>
            </a:r>
            <a:r>
              <a:rPr lang="tr-TR" dirty="0" smtClean="0"/>
              <a:t>ve soyuyla </a:t>
            </a:r>
            <a:r>
              <a:rPr lang="tr-TR" dirty="0"/>
              <a:t>tarif etmesi demek; maddi benliğinin ön planda olması demektir. </a:t>
            </a:r>
            <a:endParaRPr lang="tr-TR" dirty="0" smtClean="0"/>
          </a:p>
          <a:p>
            <a:pPr algn="just"/>
            <a:endParaRPr lang="tr-TR" dirty="0"/>
          </a:p>
          <a:p>
            <a:pPr algn="just"/>
            <a:r>
              <a:rPr lang="tr-TR" b="1" dirty="0"/>
              <a:t>b. Sosyal Benlik</a:t>
            </a:r>
          </a:p>
          <a:p>
            <a:pPr algn="just"/>
            <a:r>
              <a:rPr lang="tr-TR" dirty="0"/>
              <a:t>Başkalarının bizim hakkımızdaki düşünceleri, sosyal benliğin </a:t>
            </a:r>
            <a:r>
              <a:rPr lang="tr-TR" dirty="0" smtClean="0"/>
              <a:t>oluşmasında önemli </a:t>
            </a:r>
            <a:r>
              <a:rPr lang="tr-TR" dirty="0"/>
              <a:t>rol oynar. Sosyal benlik, insanların birbirleriyle etkileşimi sonucu </a:t>
            </a:r>
            <a:r>
              <a:rPr lang="tr-TR" dirty="0" smtClean="0"/>
              <a:t>oluşur. İnsanlar </a:t>
            </a:r>
            <a:r>
              <a:rPr lang="tr-TR" dirty="0"/>
              <a:t>toplumsal yaşamda birçok pozisyonu (statüyü) işgal etmektedir. </a:t>
            </a:r>
            <a:r>
              <a:rPr lang="tr-TR" dirty="0" smtClean="0"/>
              <a:t>Bu pozisyonların </a:t>
            </a:r>
            <a:r>
              <a:rPr lang="tr-TR" dirty="0"/>
              <a:t>gereği olan davranışları yani rollerini gerçekleştirirler. İşte </a:t>
            </a:r>
            <a:r>
              <a:rPr lang="tr-TR" dirty="0" smtClean="0"/>
              <a:t>diğer insanlar </a:t>
            </a:r>
            <a:r>
              <a:rPr lang="tr-TR" dirty="0"/>
              <a:t>bu davranışları değerlendirir ve bu değerlendirme sayesinde </a:t>
            </a:r>
            <a:r>
              <a:rPr lang="tr-TR" dirty="0" smtClean="0"/>
              <a:t>sosyal benlik </a:t>
            </a:r>
            <a:r>
              <a:rPr lang="tr-TR" dirty="0"/>
              <a:t>ortaya çıkar. Bu değerlendirme neticesinde eğer başkaları bizi </a:t>
            </a:r>
            <a:r>
              <a:rPr lang="tr-TR" dirty="0" smtClean="0"/>
              <a:t>dürüst olarak </a:t>
            </a:r>
            <a:r>
              <a:rPr lang="tr-TR" dirty="0"/>
              <a:t>görürse daha sonra biz de kendimizi dürüst olarak görmeye başlarız. 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15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3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23528" y="1491633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/>
              <a:t>c. Ruhsal Benlik</a:t>
            </a:r>
          </a:p>
          <a:p>
            <a:pPr algn="just"/>
            <a:r>
              <a:rPr lang="tr-TR" dirty="0"/>
              <a:t>İnsanın, düşünme, hissetme, algılama gibi ruhi faaliyetleri; ruhsal </a:t>
            </a:r>
            <a:r>
              <a:rPr lang="tr-TR" dirty="0" smtClean="0"/>
              <a:t>benliği oluşturur</a:t>
            </a:r>
            <a:r>
              <a:rPr lang="tr-TR" dirty="0"/>
              <a:t>. Yani ruhsal benliği, insanın kendisini nasıl değerlendirdiği ve algıladığı belirlemektedir. Bu nedenle ruhsal benlik, </a:t>
            </a:r>
            <a:r>
              <a:rPr lang="tr-TR" dirty="0" err="1"/>
              <a:t>subjektif</a:t>
            </a:r>
            <a:r>
              <a:rPr lang="tr-TR" dirty="0"/>
              <a:t> bir özellik taşımaktadır. </a:t>
            </a:r>
            <a:r>
              <a:rPr lang="tr-TR" dirty="0" smtClean="0"/>
              <a:t>İnsanın kendini </a:t>
            </a:r>
            <a:r>
              <a:rPr lang="tr-TR" dirty="0"/>
              <a:t>ve iç dünyasında olup bitenleri objektif olarak değerlendirmesi </a:t>
            </a:r>
            <a:r>
              <a:rPr lang="tr-TR" dirty="0" smtClean="0"/>
              <a:t>tam olarak </a:t>
            </a:r>
            <a:r>
              <a:rPr lang="tr-TR" dirty="0"/>
              <a:t>mümkün değildir. İnsanın ahlaki ve zihni üstünlük duygusu ya da </a:t>
            </a:r>
            <a:r>
              <a:rPr lang="tr-TR" dirty="0" smtClean="0"/>
              <a:t>bunun karşıtı </a:t>
            </a:r>
            <a:r>
              <a:rPr lang="tr-TR" dirty="0"/>
              <a:t>olan aşağılık ve suçluluk duygusu ruhsal benliğin kapsamında yer alır.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23528" y="1435445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/>
              <a:t>2. Benlik Saygısı</a:t>
            </a:r>
          </a:p>
          <a:p>
            <a:pPr algn="just"/>
            <a:r>
              <a:rPr lang="tr-TR" dirty="0"/>
              <a:t>Maddi, sosyal ve ruhsal benlik toplumsal yaşamda diğer insanlarla </a:t>
            </a:r>
            <a:r>
              <a:rPr lang="tr-TR" dirty="0" smtClean="0"/>
              <a:t>gerçekleşen yaşantılarla </a:t>
            </a:r>
            <a:r>
              <a:rPr lang="tr-TR" dirty="0"/>
              <a:t>beraber oluşur ve gelişir. İnsanın benlik bilinci de bu üç benliğin </a:t>
            </a:r>
            <a:r>
              <a:rPr lang="tr-TR" dirty="0" smtClean="0"/>
              <a:t>birleşmesi sonucu </a:t>
            </a:r>
            <a:r>
              <a:rPr lang="tr-TR" dirty="0"/>
              <a:t>bir bütünlük hâline gelir. Bu üç benlikten hangisinin önemli </a:t>
            </a:r>
            <a:r>
              <a:rPr lang="tr-TR" dirty="0" smtClean="0"/>
              <a:t>olduğu insandan </a:t>
            </a:r>
            <a:r>
              <a:rPr lang="tr-TR" dirty="0"/>
              <a:t>insana değişir. Sosyal hayatta belirlediğimiz amaç ve </a:t>
            </a:r>
            <a:r>
              <a:rPr lang="tr-TR" dirty="0" smtClean="0"/>
              <a:t>hedeflere göre de </a:t>
            </a:r>
            <a:r>
              <a:rPr lang="tr-TR" dirty="0"/>
              <a:t>bu üç benlik yönü önem kazanabilir. Bu açıklamalara göre benliği şu </a:t>
            </a:r>
            <a:r>
              <a:rPr lang="tr-TR" dirty="0" smtClean="0"/>
              <a:t>şekilde tanımlamak </a:t>
            </a:r>
            <a:r>
              <a:rPr lang="tr-TR" dirty="0"/>
              <a:t>mümkündür. Benlik, başka insanlarla kurulan ilişkiler </a:t>
            </a:r>
            <a:r>
              <a:rPr lang="tr-TR" dirty="0" smtClean="0"/>
              <a:t>neticesinde bütünleşen</a:t>
            </a:r>
            <a:r>
              <a:rPr lang="tr-TR" dirty="0"/>
              <a:t>, akıcı ama kavramsal ve tutarlı bir algılama biçimidir.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23528" y="843558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/>
              <a:t>3. Diğer Benlik Biçimleri</a:t>
            </a:r>
          </a:p>
          <a:p>
            <a:pPr algn="just"/>
            <a:r>
              <a:rPr lang="tr-TR" dirty="0"/>
              <a:t>Bazı psikologlar benlik konusunda yaptıkları çalışmalardan elde ettikleri </a:t>
            </a:r>
            <a:r>
              <a:rPr lang="tr-TR" dirty="0" smtClean="0"/>
              <a:t>verilere dayanarak </a:t>
            </a:r>
            <a:r>
              <a:rPr lang="tr-TR" dirty="0"/>
              <a:t>şu benlik biçimlerini gündeme </a:t>
            </a:r>
            <a:r>
              <a:rPr lang="tr-TR" dirty="0" smtClean="0"/>
              <a:t>getirmişlerdir:</a:t>
            </a:r>
          </a:p>
          <a:p>
            <a:pPr algn="just"/>
            <a:endParaRPr lang="tr-TR" dirty="0"/>
          </a:p>
          <a:p>
            <a:pPr algn="just"/>
            <a:r>
              <a:rPr lang="tr-TR" b="1" dirty="0"/>
              <a:t>a. </a:t>
            </a:r>
            <a:r>
              <a:rPr lang="tr-TR" b="1" dirty="0" err="1"/>
              <a:t>Psikodinamik</a:t>
            </a:r>
            <a:r>
              <a:rPr lang="tr-TR" b="1" dirty="0"/>
              <a:t> Benlik</a:t>
            </a:r>
          </a:p>
          <a:p>
            <a:pPr algn="just"/>
            <a:r>
              <a:rPr lang="tr-TR" dirty="0"/>
              <a:t>Freud’a göre sosyalleşmemiş ya da toplumsal kurallar tarafından bastırılmış </a:t>
            </a:r>
            <a:r>
              <a:rPr lang="tr-TR" dirty="0" smtClean="0"/>
              <a:t>hayvani dürtüler </a:t>
            </a:r>
            <a:r>
              <a:rPr lang="tr-TR" dirty="0"/>
              <a:t>fırsat bulduklarında bilinç yüzeyine çıkarlar. Özel yöntemler (hipnoz ya da psikoterapik teknikler) sayesinde bilinçaltında bastırılmış düşünceler </a:t>
            </a:r>
            <a:r>
              <a:rPr lang="tr-TR" dirty="0" smtClean="0"/>
              <a:t>açığa çıkarıldığında </a:t>
            </a:r>
            <a:r>
              <a:rPr lang="tr-TR" dirty="0"/>
              <a:t>kendimizi ya da başkalarını tanıyabiliriz. Bu düşünceler </a:t>
            </a:r>
            <a:r>
              <a:rPr lang="tr-TR" dirty="0" smtClean="0"/>
              <a:t>psikoloji alanında </a:t>
            </a:r>
            <a:r>
              <a:rPr lang="tr-TR" dirty="0"/>
              <a:t>büyük yankılar uyandırmıştır. Kısaca, Freud’a göre, </a:t>
            </a:r>
            <a:r>
              <a:rPr lang="tr-TR" dirty="0" smtClean="0"/>
              <a:t>bilinçaltındakiler bizim </a:t>
            </a:r>
            <a:r>
              <a:rPr lang="tr-TR" dirty="0"/>
              <a:t>tutum ve davranışlarımıza yön vermede etkilidirler. Bilinçaltındakiler </a:t>
            </a:r>
            <a:r>
              <a:rPr lang="tr-TR" dirty="0" smtClean="0"/>
              <a:t>bizim </a:t>
            </a:r>
            <a:r>
              <a:rPr lang="tr-TR" dirty="0" err="1" smtClean="0"/>
              <a:t>psikodinamik</a:t>
            </a:r>
            <a:r>
              <a:rPr lang="tr-TR" dirty="0" smtClean="0"/>
              <a:t> </a:t>
            </a:r>
            <a:r>
              <a:rPr lang="tr-TR" dirty="0"/>
              <a:t>benliğimizi oluşturmaktadır.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2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65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23528" y="750639"/>
            <a:ext cx="88204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/>
              <a:t>b. Bireysel Benlik</a:t>
            </a:r>
          </a:p>
          <a:p>
            <a:pPr algn="just"/>
            <a:r>
              <a:rPr lang="tr-TR" dirty="0"/>
              <a:t>Freud’a göre benlik, insana ilişkin kişisel ve özel bir yöndür. Bu şekildeki </a:t>
            </a:r>
            <a:r>
              <a:rPr lang="tr-TR" dirty="0" smtClean="0"/>
              <a:t>benlik bireyseldir</a:t>
            </a:r>
            <a:r>
              <a:rPr lang="tr-TR" dirty="0"/>
              <a:t>. “Ben” kelimesi geçtiğinde gündeme gelenler bireysel benliği </a:t>
            </a:r>
            <a:r>
              <a:rPr lang="tr-TR" dirty="0" smtClean="0"/>
              <a:t>oluşturmaktadır. Bu </a:t>
            </a:r>
            <a:r>
              <a:rPr lang="tr-TR" dirty="0"/>
              <a:t>düşünceyi savunanlara göre toplum ya da gruplar kolektif bir </a:t>
            </a:r>
            <a:r>
              <a:rPr lang="tr-TR" dirty="0" smtClean="0"/>
              <a:t>benlik duygusuna </a:t>
            </a:r>
            <a:r>
              <a:rPr lang="tr-TR" dirty="0"/>
              <a:t>sahip bireylerden çok, birbirleri ile etkileşimde bulunan </a:t>
            </a:r>
            <a:r>
              <a:rPr lang="tr-TR" dirty="0" smtClean="0"/>
              <a:t>bireylerden oluşmaktadır</a:t>
            </a:r>
            <a:r>
              <a:rPr lang="tr-TR" dirty="0"/>
              <a:t>. </a:t>
            </a:r>
            <a:endParaRPr lang="tr-TR" dirty="0" smtClean="0"/>
          </a:p>
          <a:p>
            <a:pPr algn="just"/>
            <a:endParaRPr lang="tr-TR" b="1" dirty="0"/>
          </a:p>
          <a:p>
            <a:pPr algn="just"/>
            <a:r>
              <a:rPr lang="tr-TR" b="1" dirty="0"/>
              <a:t>c. Kolektif Benlik</a:t>
            </a:r>
          </a:p>
          <a:p>
            <a:pPr algn="just"/>
            <a:r>
              <a:rPr lang="tr-TR" dirty="0" err="1"/>
              <a:t>Wunt’a</a:t>
            </a:r>
            <a:r>
              <a:rPr lang="tr-TR" dirty="0"/>
              <a:t> göre dil, din, gelenek, örf, âdetler gibi konular bireysel psikoloji ile </a:t>
            </a:r>
            <a:r>
              <a:rPr lang="tr-TR" dirty="0" smtClean="0"/>
              <a:t>anlaşılmaz. Bunlar </a:t>
            </a:r>
            <a:r>
              <a:rPr lang="tr-TR" dirty="0"/>
              <a:t>ancak kolektif yaşamın incelenmesi ile </a:t>
            </a:r>
            <a:r>
              <a:rPr lang="tr-TR" dirty="0" smtClean="0"/>
              <a:t>anlaşılabilir. Bireysel </a:t>
            </a:r>
            <a:r>
              <a:rPr lang="tr-TR" dirty="0"/>
              <a:t>benliğin oluşumu kolektif benliğin oluşumunu sağlar. Grup ya da </a:t>
            </a:r>
            <a:r>
              <a:rPr lang="tr-TR" dirty="0" smtClean="0"/>
              <a:t>toplum, tek </a:t>
            </a:r>
            <a:r>
              <a:rPr lang="tr-TR" dirty="0"/>
              <a:t>tek bireylerden oluşmaktadır. Ancak oluşan kolektif ruh ya da bilinç tek </a:t>
            </a:r>
            <a:r>
              <a:rPr lang="tr-TR" dirty="0" smtClean="0"/>
              <a:t>tek bireylerin </a:t>
            </a:r>
            <a:r>
              <a:rPr lang="tr-TR" dirty="0"/>
              <a:t>bilinçlerinden tamamen farklı ve daha güçlüdür. İnsanlar kolektif </a:t>
            </a:r>
            <a:r>
              <a:rPr lang="tr-TR" dirty="0" smtClean="0"/>
              <a:t>bilincin oluşumunu </a:t>
            </a:r>
            <a:r>
              <a:rPr lang="tr-TR" dirty="0"/>
              <a:t>sağladıkları gibi kendileri de bu kolektif bilinçten etkilenirler. 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75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23528" y="1293604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/>
              <a:t>d. Sembolik </a:t>
            </a:r>
            <a:r>
              <a:rPr lang="tr-TR" b="1" dirty="0" err="1"/>
              <a:t>Etkileşimci</a:t>
            </a:r>
            <a:r>
              <a:rPr lang="tr-TR" b="1" dirty="0"/>
              <a:t> Benlik</a:t>
            </a:r>
          </a:p>
          <a:p>
            <a:pPr algn="just"/>
            <a:r>
              <a:rPr lang="tr-TR" dirty="0"/>
              <a:t>Benlik konusunda ileri sürülen bir görüş de etkileşimin benliğin oluşumunda </a:t>
            </a:r>
            <a:r>
              <a:rPr lang="tr-TR" dirty="0" smtClean="0"/>
              <a:t>etkili olduğudur</a:t>
            </a:r>
            <a:r>
              <a:rPr lang="tr-TR" dirty="0"/>
              <a:t>. İnsanlar genelde tutum ve davranışlarına bakarak kim olduklarını </a:t>
            </a:r>
            <a:r>
              <a:rPr lang="tr-TR" dirty="0" smtClean="0"/>
              <a:t>anlayabilirler ama </a:t>
            </a:r>
            <a:r>
              <a:rPr lang="tr-TR" dirty="0"/>
              <a:t>buna nasıl ulaştıkları konusunda yeterli bir bilince sahip </a:t>
            </a:r>
            <a:r>
              <a:rPr lang="tr-TR" dirty="0" smtClean="0"/>
              <a:t>değildirler. Benlik</a:t>
            </a:r>
            <a:r>
              <a:rPr lang="tr-TR" dirty="0"/>
              <a:t>, insanlar arasındaki etkileşim neticesinde oluşur. Başka insanlarla </a:t>
            </a:r>
            <a:r>
              <a:rPr lang="tr-TR" dirty="0" smtClean="0"/>
              <a:t>etkileşimimiz sözel </a:t>
            </a:r>
            <a:r>
              <a:rPr lang="tr-TR" dirty="0"/>
              <a:t>ya da sözel olmayan araçlar vasıtasıyla gerçekleşir. </a:t>
            </a:r>
            <a:r>
              <a:rPr lang="tr-TR" dirty="0" smtClean="0"/>
              <a:t>Başkalarının rollerini </a:t>
            </a:r>
            <a:r>
              <a:rPr lang="tr-TR" dirty="0"/>
              <a:t>üstlenmemiz yolu ile etkileşim söz konusu olabilmektedir. </a:t>
            </a:r>
            <a:r>
              <a:rPr lang="tr-TR" dirty="0" smtClean="0"/>
              <a:t>Başkalarının rolünü </a:t>
            </a:r>
            <a:r>
              <a:rPr lang="tr-TR" dirty="0"/>
              <a:t>üstlenmekle kendimizi başkalarının bizi nasıl gördüğünü ve </a:t>
            </a:r>
            <a:r>
              <a:rPr lang="tr-TR" dirty="0" smtClean="0"/>
              <a:t>değerlendirdiğini anlamamızı </a:t>
            </a:r>
            <a:r>
              <a:rPr lang="tr-TR" dirty="0"/>
              <a:t>sağlar. Bu yol sayesinde içinde yaşadığımız grup ya da </a:t>
            </a:r>
            <a:r>
              <a:rPr lang="tr-TR" dirty="0" smtClean="0"/>
              <a:t>toplumun kabul </a:t>
            </a:r>
            <a:r>
              <a:rPr lang="tr-TR" dirty="0"/>
              <a:t>ettiği bir benlik sahibi olmayı gerçekleştirmiş oluruz. Kısaca, </a:t>
            </a:r>
            <a:r>
              <a:rPr lang="tr-TR" dirty="0" smtClean="0"/>
              <a:t>toplumsal kişiliğimiz </a:t>
            </a:r>
            <a:r>
              <a:rPr lang="tr-TR" dirty="0"/>
              <a:t>gelişmiş olur.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205979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BENLİK ŞEMALARI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038671"/>
            <a:ext cx="88204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İnsanlar benliklerine ilişkin bilgileri çeşitli yollardan şema biçiminde saklarlar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Benliğe ilişkin bilgiler </a:t>
            </a:r>
            <a:r>
              <a:rPr lang="tr-TR" dirty="0" err="1"/>
              <a:t>ortamsal</a:t>
            </a:r>
            <a:r>
              <a:rPr lang="tr-TR" dirty="0"/>
              <a:t> koşullara bağlı olarak ayrı ayrı saklanır.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Farklı ortamlar benliğin </a:t>
            </a:r>
            <a:r>
              <a:rPr lang="tr-TR" dirty="0"/>
              <a:t>değişik yönlerini etkin bir biçimde ön plana çıkarır.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İnsanlar bazı durumlarda </a:t>
            </a:r>
            <a:r>
              <a:rPr lang="tr-TR" dirty="0"/>
              <a:t>çok net bir şekilde benlik şemasına yani bir kavrayışa sahip </a:t>
            </a:r>
            <a:r>
              <a:rPr lang="tr-TR" dirty="0" smtClean="0"/>
              <a:t>olmak isterler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kavrayış biçimi bazı durumlarda şematik bazı durumlarda ise </a:t>
            </a:r>
            <a:r>
              <a:rPr lang="tr-TR" dirty="0" smtClean="0"/>
              <a:t>şematik değildir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İnsanlar </a:t>
            </a:r>
            <a:r>
              <a:rPr lang="tr-TR" dirty="0"/>
              <a:t>genellikle kendileri için çok önemli ve uygun olan </a:t>
            </a:r>
            <a:r>
              <a:rPr lang="tr-TR" dirty="0" smtClean="0"/>
              <a:t>ortamlarda benlik </a:t>
            </a:r>
            <a:r>
              <a:rPr lang="tr-TR" dirty="0"/>
              <a:t>şemalarına uygun davranırlar.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3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3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1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95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9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23528" y="339502"/>
            <a:ext cx="88204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/>
              <a:t>1. Gerçek Benlik</a:t>
            </a:r>
          </a:p>
          <a:p>
            <a:pPr algn="just"/>
            <a:r>
              <a:rPr lang="tr-TR" dirty="0"/>
              <a:t>Şimdiki durumumuzu yansıtan benlik. Kısaca gerçek benlik, gelişim </a:t>
            </a:r>
            <a:r>
              <a:rPr lang="tr-TR" dirty="0" smtClean="0"/>
              <a:t>sonucunda sahip </a:t>
            </a:r>
            <a:r>
              <a:rPr lang="tr-TR" dirty="0"/>
              <a:t>olduğumuz benliği ifade etmektedir. Eğer gerçek benlik ile ideal </a:t>
            </a:r>
            <a:r>
              <a:rPr lang="tr-TR" dirty="0" smtClean="0"/>
              <a:t>benlik arasında </a:t>
            </a:r>
            <a:r>
              <a:rPr lang="tr-TR" dirty="0"/>
              <a:t>büyük farklar varsa insanlarda doyumsuzluk, hayal kırıklığı ve </a:t>
            </a:r>
            <a:r>
              <a:rPr lang="tr-TR" dirty="0" smtClean="0"/>
              <a:t>üzüntü meydana </a:t>
            </a:r>
            <a:r>
              <a:rPr lang="tr-TR" dirty="0"/>
              <a:t>gelir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  <a:p>
            <a:pPr algn="just"/>
            <a:r>
              <a:rPr lang="tr-TR" b="1" dirty="0"/>
              <a:t>2. İdeal </a:t>
            </a:r>
            <a:r>
              <a:rPr lang="tr-TR" b="1" dirty="0" smtClean="0"/>
              <a:t>Benlik</a:t>
            </a:r>
          </a:p>
          <a:p>
            <a:pPr algn="just"/>
            <a:r>
              <a:rPr lang="tr-TR" dirty="0" smtClean="0"/>
              <a:t>Gerçekte olmak istediğimiz durumumuzu ifade eden benlik şemasıdır. İdeal benlik, insanın </a:t>
            </a:r>
            <a:r>
              <a:rPr lang="tr-TR" dirty="0"/>
              <a:t>benlik gelişimine yön verir. İnsanlar, ideal benlik kriterlerine göre </a:t>
            </a:r>
            <a:r>
              <a:rPr lang="tr-TR" dirty="0" smtClean="0"/>
              <a:t>bir benlik </a:t>
            </a:r>
            <a:r>
              <a:rPr lang="tr-TR" dirty="0"/>
              <a:t>sahibi olmak isterler. İdeal benlik, gerçekte ulaşmak istediğimiz </a:t>
            </a:r>
            <a:r>
              <a:rPr lang="tr-TR" dirty="0" smtClean="0"/>
              <a:t>hedefleri içermektedir.</a:t>
            </a:r>
          </a:p>
          <a:p>
            <a:pPr algn="just"/>
            <a:endParaRPr lang="tr-TR" dirty="0"/>
          </a:p>
          <a:p>
            <a:pPr algn="just"/>
            <a:r>
              <a:rPr lang="tr-TR" b="1" dirty="0"/>
              <a:t>3. Olması Gereken Benlik</a:t>
            </a:r>
          </a:p>
          <a:p>
            <a:pPr algn="just"/>
            <a:r>
              <a:rPr lang="tr-TR" dirty="0"/>
              <a:t>İçinde yaşadığımız toplumsal yapıya göre ne olmamız gerektiğini ifade eden </a:t>
            </a:r>
            <a:r>
              <a:rPr lang="tr-TR" dirty="0" smtClean="0"/>
              <a:t>benlik şemasıdır</a:t>
            </a:r>
            <a:r>
              <a:rPr lang="tr-TR" dirty="0"/>
              <a:t>. Bu benlik biçimi, belirlediğimiz yüksek </a:t>
            </a:r>
            <a:r>
              <a:rPr lang="tr-TR" dirty="0" err="1"/>
              <a:t>hedefl</a:t>
            </a:r>
            <a:r>
              <a:rPr lang="tr-TR" dirty="0"/>
              <a:t> erin önündeki </a:t>
            </a:r>
            <a:r>
              <a:rPr lang="tr-TR" dirty="0" smtClean="0"/>
              <a:t>engelleri aşmayı </a:t>
            </a:r>
            <a:r>
              <a:rPr lang="tr-TR" dirty="0"/>
              <a:t>içermektedir. Başka bir deyişle olması gereken benlik, toplumsal </a:t>
            </a:r>
            <a:r>
              <a:rPr lang="tr-TR" dirty="0" smtClean="0"/>
              <a:t>yaşamda geçerli </a:t>
            </a:r>
            <a:r>
              <a:rPr lang="tr-TR" dirty="0"/>
              <a:t>olan kurallar doğrultusunda benlik oluşumunu olumsuz yönde </a:t>
            </a:r>
            <a:r>
              <a:rPr lang="tr-TR" dirty="0" smtClean="0"/>
              <a:t>etkileyen şartlardan </a:t>
            </a:r>
            <a:r>
              <a:rPr lang="tr-TR" dirty="0"/>
              <a:t>korunmayı içermektedir.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4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35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85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627534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BENLİK KONUSUNDA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İLERİ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SÜRÜLEN KURAMLAR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2139702"/>
            <a:ext cx="8820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Bazı psikologlar benlik bilincini insan davranışlarının temeline koymaktadır. </a:t>
            </a:r>
            <a:r>
              <a:rPr lang="tr-TR" dirty="0" smtClean="0"/>
              <a:t>Bu düşünceden </a:t>
            </a:r>
            <a:r>
              <a:rPr lang="tr-TR" dirty="0"/>
              <a:t>hareket ederek kendi benlik kuramlarını geliştirmişlerdir. </a:t>
            </a:r>
            <a:r>
              <a:rPr lang="tr-TR" dirty="0" smtClean="0"/>
              <a:t>Kullandıkları farklı </a:t>
            </a:r>
            <a:r>
              <a:rPr lang="tr-TR" dirty="0"/>
              <a:t>kavramlar ve vardıkları değişik sonuçlara rağmen temelde birçok </a:t>
            </a:r>
            <a:r>
              <a:rPr lang="tr-TR" dirty="0" smtClean="0"/>
              <a:t>benzer noktalar </a:t>
            </a:r>
            <a:r>
              <a:rPr lang="tr-TR" dirty="0"/>
              <a:t>mevcuttur. Benlik konusunda geliştirilen kuramlardan bazıları </a:t>
            </a:r>
            <a:r>
              <a:rPr lang="tr-TR" dirty="0" smtClean="0"/>
              <a:t>şunlardır: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4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23528" y="627534"/>
            <a:ext cx="88204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/>
              <a:t>1. Benlik Yaklaşımı Kuramları</a:t>
            </a:r>
          </a:p>
          <a:p>
            <a:pPr algn="just"/>
            <a:r>
              <a:rPr lang="tr-TR" dirty="0"/>
              <a:t>Bu kuramlarda kullanılan kavramların hepsi açık, seçik ve kesin değildir. Bu </a:t>
            </a:r>
            <a:r>
              <a:rPr lang="tr-TR" dirty="0" smtClean="0"/>
              <a:t>kavramların deneysel </a:t>
            </a:r>
            <a:r>
              <a:rPr lang="tr-TR" dirty="0"/>
              <a:t>olarak incelenmeleri de çok zordur. Ancak kişiliği anlama </a:t>
            </a:r>
            <a:r>
              <a:rPr lang="tr-TR" dirty="0" smtClean="0"/>
              <a:t>bakımından, bunların </a:t>
            </a:r>
            <a:r>
              <a:rPr lang="tr-TR" dirty="0"/>
              <a:t>açıklanması önemli yararlar sağlamaktadır. Benlik </a:t>
            </a:r>
            <a:r>
              <a:rPr lang="tr-TR" dirty="0" smtClean="0"/>
              <a:t>yaklaşımı kuramının </a:t>
            </a:r>
            <a:r>
              <a:rPr lang="tr-TR" dirty="0"/>
              <a:t>en dikkat çeken özelliği insanın doğasına iyimser bir düşünce ile yaklaşmasıdır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  <a:p>
            <a:pPr algn="just"/>
            <a:r>
              <a:rPr lang="tr-TR" b="1" dirty="0"/>
              <a:t>2. Carl </a:t>
            </a:r>
            <a:r>
              <a:rPr lang="tr-TR" b="1" dirty="0" err="1"/>
              <a:t>Rogers’ın</a:t>
            </a:r>
            <a:r>
              <a:rPr lang="tr-TR" b="1" dirty="0"/>
              <a:t> Benlik Kuramı</a:t>
            </a:r>
          </a:p>
          <a:p>
            <a:pPr algn="just"/>
            <a:r>
              <a:rPr lang="tr-TR" dirty="0"/>
              <a:t>İnsan doğasına iyimser bir düşünce ile yaklaşan bu kuramın en önemli </a:t>
            </a:r>
            <a:r>
              <a:rPr lang="tr-TR" dirty="0" smtClean="0"/>
              <a:t>temsilcisi Carl </a:t>
            </a:r>
            <a:r>
              <a:rPr lang="tr-TR" dirty="0" err="1"/>
              <a:t>Rogers’dir</a:t>
            </a:r>
            <a:r>
              <a:rPr lang="tr-TR" dirty="0"/>
              <a:t>. Ona göre insanların mutluluğu araması doğuştandır. </a:t>
            </a:r>
            <a:r>
              <a:rPr lang="tr-TR" dirty="0" smtClean="0"/>
              <a:t>İnsan mevcut </a:t>
            </a:r>
            <a:r>
              <a:rPr lang="tr-TR" dirty="0"/>
              <a:t>kapasitesini kullanmak için gayret sarf eder. </a:t>
            </a:r>
            <a:r>
              <a:rPr lang="tr-TR" dirty="0" err="1"/>
              <a:t>Rogers</a:t>
            </a:r>
            <a:r>
              <a:rPr lang="tr-TR" dirty="0"/>
              <a:t>, benlik bilinci </a:t>
            </a:r>
            <a:r>
              <a:rPr lang="tr-TR" dirty="0" smtClean="0"/>
              <a:t>kavramı üzerinde </a:t>
            </a:r>
            <a:r>
              <a:rPr lang="tr-TR" dirty="0"/>
              <a:t>önemle durmaktadır. </a:t>
            </a:r>
            <a:r>
              <a:rPr lang="tr-TR" dirty="0" err="1"/>
              <a:t>Rogers’e</a:t>
            </a:r>
            <a:r>
              <a:rPr lang="tr-TR" dirty="0"/>
              <a:t> göre, insanın kendisiyle ilgili </a:t>
            </a:r>
            <a:r>
              <a:rPr lang="tr-TR" dirty="0" smtClean="0"/>
              <a:t>düşünceleri, algılamaları </a:t>
            </a:r>
            <a:r>
              <a:rPr lang="tr-TR" dirty="0"/>
              <a:t>ve kanaatleri onun benlik bilincini oluşturur. Benlik </a:t>
            </a:r>
            <a:r>
              <a:rPr lang="tr-TR" dirty="0" smtClean="0"/>
              <a:t>bilinci, insanın </a:t>
            </a:r>
            <a:r>
              <a:rPr lang="tr-TR" dirty="0"/>
              <a:t>kendisini nasıl gördüğünü ifade eder. Benlik bilinci iyi, kötü veya her </a:t>
            </a:r>
            <a:r>
              <a:rPr lang="tr-TR" dirty="0" smtClean="0"/>
              <a:t>ikisinin ortası </a:t>
            </a:r>
            <a:r>
              <a:rPr lang="tr-TR" dirty="0"/>
              <a:t>bir özellik taşıyabilir. Ancak benlik bilinci her zaman gerçeği yansıtmayabilir.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5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35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23528" y="1491633"/>
            <a:ext cx="8820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/>
              <a:t>3. </a:t>
            </a:r>
            <a:r>
              <a:rPr lang="tr-TR" b="1" dirty="0" err="1"/>
              <a:t>Maslow’un</a:t>
            </a:r>
            <a:r>
              <a:rPr lang="tr-TR" b="1" dirty="0"/>
              <a:t> Benlik Kuramı</a:t>
            </a:r>
          </a:p>
          <a:p>
            <a:pPr algn="just"/>
            <a:r>
              <a:rPr lang="tr-TR" dirty="0" err="1"/>
              <a:t>Maslow’un</a:t>
            </a:r>
            <a:r>
              <a:rPr lang="tr-TR" dirty="0"/>
              <a:t> ihtiyaçlar hiyerarşisi kuramında benlik bilinci de yer </a:t>
            </a:r>
            <a:r>
              <a:rPr lang="tr-TR" dirty="0" smtClean="0"/>
              <a:t>almaktadır. </a:t>
            </a:r>
            <a:r>
              <a:rPr lang="tr-TR" dirty="0" err="1" smtClean="0"/>
              <a:t>Maslow’un</a:t>
            </a:r>
            <a:r>
              <a:rPr lang="tr-TR" dirty="0" smtClean="0"/>
              <a:t> </a:t>
            </a:r>
            <a:r>
              <a:rPr lang="tr-TR" dirty="0"/>
              <a:t>bu kuramında insanların ihtiyaçları basamaklar hâlindedir ve alt </a:t>
            </a:r>
            <a:r>
              <a:rPr lang="tr-TR" dirty="0" smtClean="0"/>
              <a:t>basamaktaki ihtiyaçlarını </a:t>
            </a:r>
            <a:r>
              <a:rPr lang="tr-TR" dirty="0"/>
              <a:t>giderdikten sonra ancak bir üst basamaktaki </a:t>
            </a:r>
            <a:r>
              <a:rPr lang="tr-TR" dirty="0" smtClean="0"/>
              <a:t>ihtiyaçlarını gidermeye </a:t>
            </a:r>
            <a:r>
              <a:rPr lang="tr-TR" dirty="0"/>
              <a:t>yönelir. Bu basamaklar hiyerarşisinde insanların ulaşabileceği en </a:t>
            </a:r>
            <a:r>
              <a:rPr lang="tr-TR" dirty="0" smtClean="0"/>
              <a:t>yüksek basamak </a:t>
            </a:r>
            <a:r>
              <a:rPr lang="tr-TR" dirty="0"/>
              <a:t>kendini gerçekleştirmedir. Kendini gerçekleştirme, çoğu için </a:t>
            </a:r>
            <a:r>
              <a:rPr lang="tr-TR" dirty="0" smtClean="0"/>
              <a:t>ancak bir </a:t>
            </a:r>
            <a:r>
              <a:rPr lang="tr-TR" dirty="0"/>
              <a:t>anlık yaşantıdır.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339502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KİMLİK KAVRAMI VE TNAIMI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19622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Kimlik kavramı, toplumsal yaşamın ve sosyal sistemin temel konularından biridir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Kimlik, insanların yaşamlarını sürdürdükleri toplumdaki sosyal statüleri </a:t>
            </a:r>
            <a:r>
              <a:rPr lang="tr-TR" dirty="0" smtClean="0"/>
              <a:t>gereği olarak </a:t>
            </a:r>
            <a:r>
              <a:rPr lang="tr-TR" dirty="0"/>
              <a:t>sahip oldukları özellikler toplamıdır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Kimlik, bireylerin ve sosyal grupların kimsiniz ya da kimlerdensiniz sorusuna </a:t>
            </a:r>
            <a:r>
              <a:rPr lang="tr-TR" dirty="0" smtClean="0"/>
              <a:t>verdikleri cevaplardır.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Kimlik</a:t>
            </a:r>
            <a:r>
              <a:rPr lang="tr-TR" dirty="0"/>
              <a:t>, insanların bir şeye ya da bir yerlere ait olma </a:t>
            </a:r>
            <a:r>
              <a:rPr lang="tr-TR" dirty="0" smtClean="0"/>
              <a:t>ihtiyacından doğmaktadır. 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Kısaca</a:t>
            </a:r>
            <a:r>
              <a:rPr lang="tr-TR" dirty="0"/>
              <a:t>, insanın kendisini bazı kriterlere dayanarak </a:t>
            </a:r>
            <a:r>
              <a:rPr lang="tr-TR" dirty="0" smtClean="0"/>
              <a:t>tanımlaması kimlik </a:t>
            </a:r>
            <a:r>
              <a:rPr lang="tr-TR" dirty="0"/>
              <a:t>olarak ifade edilir.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1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0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95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KİMLİK TÜRLERİ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0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Sosyal kimlik konusunda çalışma yapanlar, genelde insanların kimliklerini iki </a:t>
            </a:r>
            <a:r>
              <a:rPr lang="tr-TR" dirty="0" smtClean="0"/>
              <a:t>sınıfa ayırmışlardır</a:t>
            </a:r>
            <a:r>
              <a:rPr lang="tr-TR" dirty="0"/>
              <a:t>. Bu kimlikler şunlardır</a:t>
            </a:r>
            <a:r>
              <a:rPr lang="tr-TR" dirty="0" smtClean="0"/>
              <a:t>: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 smtClean="0"/>
          </a:p>
          <a:p>
            <a:pPr algn="just"/>
            <a:r>
              <a:rPr lang="tr-TR" b="1" dirty="0"/>
              <a:t>1. Sosyal Kimlik</a:t>
            </a:r>
          </a:p>
          <a:p>
            <a:pPr algn="just"/>
            <a:r>
              <a:rPr lang="tr-TR" dirty="0"/>
              <a:t>Toplumsal ya da sosyal yaşamda üyesi olduğumuz gruplar açısından benliğin anlamlandırılmasını ifade eden kimliktir. Kısaca grup üyeliği açısından kazanılan kimliktir. Sosyal kimlik, </a:t>
            </a:r>
            <a:r>
              <a:rPr lang="tr-TR" dirty="0" err="1"/>
              <a:t>etnosentrizm</a:t>
            </a:r>
            <a:r>
              <a:rPr lang="tr-TR" dirty="0"/>
              <a:t> (kişinin kendi kültürünü temel olarak alması ve diğer kültürleri kendi kültürü açısından değerlendirme ya da aidiyet grubunu yüceltme), iç grup yanlılığı, grup dayanışması, gruplar arası ayrımcılık, uyma, normatif davranış, </a:t>
            </a:r>
            <a:r>
              <a:rPr lang="tr-TR" dirty="0" err="1"/>
              <a:t>stereotipleşme</a:t>
            </a:r>
            <a:r>
              <a:rPr lang="tr-TR" dirty="0"/>
              <a:t> ve ön yargı gibi grup davranışı ve gruplar arası davranışlarla ilişkilidir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23528" y="1476529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 smtClean="0"/>
              <a:t>2</a:t>
            </a:r>
            <a:r>
              <a:rPr lang="tr-TR" b="1" dirty="0"/>
              <a:t>. Kişisel Kimlik</a:t>
            </a:r>
          </a:p>
          <a:p>
            <a:pPr algn="just"/>
            <a:r>
              <a:rPr lang="tr-TR" dirty="0"/>
              <a:t>Kişisel kimlik, herhangi bir bireyin hangi şartlar ve durumlar dâhilinde bir kişi </a:t>
            </a:r>
            <a:r>
              <a:rPr lang="tr-TR" dirty="0" smtClean="0"/>
              <a:t>sayılabileceğini ya </a:t>
            </a:r>
            <a:r>
              <a:rPr lang="tr-TR" dirty="0"/>
              <a:t>da kişi kimliğine sahip olabileceğini içeren bir konudur. </a:t>
            </a:r>
            <a:r>
              <a:rPr lang="tr-TR" dirty="0" smtClean="0"/>
              <a:t>İnsanların kişisel </a:t>
            </a:r>
            <a:r>
              <a:rPr lang="tr-TR" dirty="0"/>
              <a:t>ilişki kuruş biçimi ve kişisel özellikleri nedeniyle kazandıkları kimlikleri </a:t>
            </a:r>
            <a:r>
              <a:rPr lang="tr-TR" dirty="0" smtClean="0"/>
              <a:t>ifade eder</a:t>
            </a:r>
            <a:r>
              <a:rPr lang="tr-TR" dirty="0"/>
              <a:t>. Kısaca bireysel kimlik olarak adlandırılabilir. Kişisel kimlik, kişiler </a:t>
            </a:r>
            <a:r>
              <a:rPr lang="tr-TR" dirty="0" smtClean="0"/>
              <a:t>arası olumlu </a:t>
            </a:r>
            <a:r>
              <a:rPr lang="tr-TR" dirty="0"/>
              <a:t>ya da olumsuz ilişkiler ve kişinin kendine ait davranışları ile yakından </a:t>
            </a:r>
            <a:r>
              <a:rPr lang="tr-TR" dirty="0" smtClean="0"/>
              <a:t>ilişkilidir. İnsanların </a:t>
            </a:r>
            <a:r>
              <a:rPr lang="tr-TR" dirty="0"/>
              <a:t>ne kadar fazla sosyal ilişki kurma biçimi varsa o kadar da </a:t>
            </a:r>
            <a:r>
              <a:rPr lang="tr-TR" dirty="0" smtClean="0"/>
              <a:t>kişisel kimliği </a:t>
            </a:r>
            <a:r>
              <a:rPr lang="tr-TR" dirty="0"/>
              <a:t>vardır diyebiliriz.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</TotalTime>
  <Words>2583</Words>
  <Application>Microsoft Office PowerPoint</Application>
  <PresentationFormat>Ekran Gösterisi (16:9)</PresentationFormat>
  <Paragraphs>182</Paragraphs>
  <Slides>32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32</vt:i4>
      </vt:variant>
    </vt:vector>
  </HeadingPairs>
  <TitlesOfParts>
    <vt:vector size="35" baseType="lpstr">
      <vt:lpstr>Arial</vt:lpstr>
      <vt:lpstr>Calibri</vt:lpstr>
      <vt:lpstr>Ofis Teması</vt:lpstr>
      <vt:lpstr>PowerPoint Sunusu</vt:lpstr>
      <vt:lpstr>BÖLÜM 7</vt:lpstr>
      <vt:lpstr>GİRİŞ</vt:lpstr>
      <vt:lpstr>BENLİK KAVRAMININ TARİHSEL GEÇMİŞİ, TANIMI, GELİŞMESİ, FONKSİYONLARI VE BENLİK BİÇİMLERİ</vt:lpstr>
      <vt:lpstr>BENLİK KAVRAMININ TARİHSEL GEÇMİŞİ</vt:lpstr>
      <vt:lpstr>PowerPoint Sunusu</vt:lpstr>
      <vt:lpstr>PowerPoint Sunusu</vt:lpstr>
      <vt:lpstr>BENLİK KAVRAMI VE TANIMI</vt:lpstr>
      <vt:lpstr>BENLİĞİN GELİŞMESİ</vt:lpstr>
      <vt:lpstr>ÇEVREMİZDEKİLERİN BİZİ DEĞERLENDİRMESİ</vt:lpstr>
      <vt:lpstr>TOPLUMSAL YAŞAMDA  SOSYAL ROLLER ÜSTLENME</vt:lpstr>
      <vt:lpstr>KENDİ DURUMUNU  BAŞKALARI İLE KIYASLAMA</vt:lpstr>
      <vt:lpstr>BENLİĞİN OLUŞUMUNDA  ETKİLİ OLAN TEMEL GÜDÜLER</vt:lpstr>
      <vt:lpstr>KİŞİSEL OLARAK KENDİNİ DEĞERLENDİRME VE DOĞRULAMAYI SAĞLAYAN GÜDÜ</vt:lpstr>
      <vt:lpstr>PowerPoint Sunusu</vt:lpstr>
      <vt:lpstr>İNSANLARIN KENDİLERİ HAKKINDA OLUMLU İZLENİM OLUŞTURMA (KENDİNİ KAYIRMA)</vt:lpstr>
      <vt:lpstr>BENLİĞİN FONKSİYONLARI</vt:lpstr>
      <vt:lpstr>BENLİĞİN ÜÇ TEMEL YÖNÜ, BENLİK SAYGISI VE DİĞER BENLİK BİÇİMLERİ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BENLİK ŞEMALARI</vt:lpstr>
      <vt:lpstr>PowerPoint Sunusu</vt:lpstr>
      <vt:lpstr>BENLİK KONUSUNDA  İLERİ SÜRÜLEN KURAMLAR</vt:lpstr>
      <vt:lpstr>PowerPoint Sunusu</vt:lpstr>
      <vt:lpstr>PowerPoint Sunusu</vt:lpstr>
      <vt:lpstr>KİMLİK KAVRAMI VE TNAIMI</vt:lpstr>
      <vt:lpstr>KİMLİK TÜRLERİ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onur</dc:creator>
  <cp:lastModifiedBy>ronaldinho424</cp:lastModifiedBy>
  <cp:revision>67</cp:revision>
  <dcterms:created xsi:type="dcterms:W3CDTF">2018-03-03T23:01:08Z</dcterms:created>
  <dcterms:modified xsi:type="dcterms:W3CDTF">2018-05-30T12:30:38Z</dcterms:modified>
</cp:coreProperties>
</file>