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</p:sldIdLst>
  <p:sldSz cx="9144000" cy="5143500" type="screen16x9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002E"/>
    <a:srgbClr val="910101"/>
    <a:srgbClr val="000066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76" autoAdjust="0"/>
  </p:normalViewPr>
  <p:slideViewPr>
    <p:cSldViewPr>
      <p:cViewPr varScale="1">
        <p:scale>
          <a:sx n="145" d="100"/>
          <a:sy n="145" d="100"/>
        </p:scale>
        <p:origin x="62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2" y="1597821"/>
            <a:ext cx="7772400" cy="110251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9634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693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211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1" y="900115"/>
            <a:ext cx="4038601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1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1575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31" y="1151335"/>
            <a:ext cx="4041774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31" y="1631156"/>
            <a:ext cx="4041774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881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3630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1515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2" y="204791"/>
            <a:ext cx="5111749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9772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2203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797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399" y="154783"/>
            <a:ext cx="2057401" cy="329088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1" cy="329088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0399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2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3752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22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323528" y="1491633"/>
            <a:ext cx="8820472" cy="1102519"/>
          </a:xfrm>
        </p:spPr>
        <p:txBody>
          <a:bodyPr>
            <a:noAutofit/>
          </a:bodyPr>
          <a:lstStyle/>
          <a:p>
            <a:r>
              <a:rPr lang="tr-TR" sz="66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BÖLÜM 5</a:t>
            </a:r>
            <a:endParaRPr lang="tr-TR" sz="66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23528" y="2643758"/>
            <a:ext cx="8820472" cy="1314450"/>
          </a:xfrm>
        </p:spPr>
        <p:txBody>
          <a:bodyPr>
            <a:normAutofit fontScale="85000" lnSpcReduction="20000"/>
          </a:bodyPr>
          <a:lstStyle/>
          <a:p>
            <a:r>
              <a:rPr lang="tr-TR" sz="54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ÇOCUK SUÇLULUĞUNA İLİŞKİN SOSYAL SÜREÇ KURAMLARI</a:t>
            </a:r>
            <a:endParaRPr lang="tr-TR" sz="54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516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625"/>
                            </p:stCondLst>
                            <p:childTnLst>
                              <p:par>
                                <p:cTn id="1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133971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GİRİŞ</a:t>
            </a:r>
            <a:endParaRPr lang="tr-TR" sz="4000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203598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20 yaşından önce hapse giren </a:t>
            </a:r>
            <a:r>
              <a:rPr lang="tr-TR" dirty="0" err="1"/>
              <a:t>Dale</a:t>
            </a:r>
            <a:r>
              <a:rPr lang="tr-TR" dirty="0"/>
              <a:t> </a:t>
            </a:r>
            <a:r>
              <a:rPr lang="tr-TR" dirty="0" err="1"/>
              <a:t>Vincet</a:t>
            </a:r>
            <a:r>
              <a:rPr lang="tr-TR" dirty="0"/>
              <a:t> </a:t>
            </a:r>
            <a:r>
              <a:rPr lang="tr-TR" dirty="0" err="1"/>
              <a:t>Bogle</a:t>
            </a:r>
            <a:r>
              <a:rPr lang="tr-TR" dirty="0"/>
              <a:t>, 9 çocuk sahibi olmuş ve </a:t>
            </a:r>
            <a:r>
              <a:rPr lang="tr-TR" dirty="0" smtClean="0"/>
              <a:t>çocuklarının çoğunu </a:t>
            </a:r>
            <a:r>
              <a:rPr lang="tr-TR" dirty="0"/>
              <a:t>yönlendirerek olumsuz bir rol model sergilemiştir</a:t>
            </a:r>
            <a:r>
              <a:rPr lang="tr-TR" dirty="0" smtClean="0"/>
              <a:t>.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“</a:t>
            </a:r>
            <a:r>
              <a:rPr lang="tr-TR" dirty="0"/>
              <a:t>Horoz” lakaplı </a:t>
            </a:r>
            <a:r>
              <a:rPr lang="tr-TR" dirty="0" err="1"/>
              <a:t>Bogle</a:t>
            </a:r>
            <a:r>
              <a:rPr lang="tr-TR" dirty="0"/>
              <a:t>, Texas’ta büyümüş ve genç bir adam olarak 1961’de </a:t>
            </a:r>
            <a:r>
              <a:rPr lang="tr-TR" dirty="0" smtClean="0"/>
              <a:t>Oregon’a taşınmıştır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Evlenen </a:t>
            </a:r>
            <a:r>
              <a:rPr lang="tr-TR" dirty="0"/>
              <a:t>ve eşini sürekli döven </a:t>
            </a:r>
            <a:r>
              <a:rPr lang="tr-TR" dirty="0" err="1"/>
              <a:t>Bogle</a:t>
            </a:r>
            <a:r>
              <a:rPr lang="tr-TR" dirty="0"/>
              <a:t> oğullarına küçük yaşlardan </a:t>
            </a:r>
            <a:r>
              <a:rPr lang="tr-TR" dirty="0" smtClean="0"/>
              <a:t>itibaren dükkânlardan </a:t>
            </a:r>
            <a:r>
              <a:rPr lang="tr-TR" dirty="0"/>
              <a:t>hırsızlık yapmayı öğretmiştir.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Bogle’nin</a:t>
            </a:r>
            <a:r>
              <a:rPr lang="tr-TR" dirty="0" smtClean="0"/>
              <a:t> </a:t>
            </a:r>
            <a:r>
              <a:rPr lang="tr-TR" dirty="0"/>
              <a:t>oğulları içki depoları ve </a:t>
            </a:r>
            <a:r>
              <a:rPr lang="tr-TR" dirty="0" smtClean="0"/>
              <a:t>nakliye kamyonlarından </a:t>
            </a:r>
            <a:r>
              <a:rPr lang="tr-TR" dirty="0"/>
              <a:t>hırsızlık yaparken kızları uyuşturucu alışkanlıklarını sürdürmek </a:t>
            </a:r>
            <a:r>
              <a:rPr lang="tr-TR" dirty="0" smtClean="0"/>
              <a:t>için küçük </a:t>
            </a:r>
            <a:r>
              <a:rPr lang="tr-TR" dirty="0"/>
              <a:t>suçlar işlemekteydi.</a:t>
            </a:r>
          </a:p>
        </p:txBody>
      </p:sp>
    </p:spTree>
    <p:extLst>
      <p:ext uri="{BB962C8B-B14F-4D97-AF65-F5344CB8AC3E}">
        <p14:creationId xmlns:p14="http://schemas.microsoft.com/office/powerpoint/2010/main" val="83099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9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4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0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AYIRICI BİRELŞİMLER KURAMI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/>
              <a:t>Edwin</a:t>
            </a:r>
            <a:r>
              <a:rPr lang="tr-TR" dirty="0"/>
              <a:t> </a:t>
            </a:r>
            <a:r>
              <a:rPr lang="tr-TR" dirty="0" err="1"/>
              <a:t>Sutherland</a:t>
            </a:r>
            <a:r>
              <a:rPr lang="tr-TR" dirty="0"/>
              <a:t> tarafından geliştirilen ayırıcı birleşimler kuramı, çocuk </a:t>
            </a:r>
            <a:r>
              <a:rPr lang="tr-TR" dirty="0" smtClean="0"/>
              <a:t>suçluların suç </a:t>
            </a:r>
            <a:r>
              <a:rPr lang="tr-TR" dirty="0"/>
              <a:t>işlemeyi başkalarından öğrendiklerini ileri sürmüştür.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Onun </a:t>
            </a:r>
            <a:r>
              <a:rPr lang="tr-TR" dirty="0"/>
              <a:t>temel önermesi, </a:t>
            </a:r>
            <a:r>
              <a:rPr lang="tr-TR" dirty="0" smtClean="0"/>
              <a:t>diğer davranış </a:t>
            </a:r>
            <a:r>
              <a:rPr lang="tr-TR" dirty="0"/>
              <a:t>türleri gibi çocuk suçluluğunun da sosyal etkileşimin bir ürünü olmasıydı.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kuramı </a:t>
            </a:r>
            <a:r>
              <a:rPr lang="tr-TR" dirty="0"/>
              <a:t>geliştirirken </a:t>
            </a:r>
            <a:r>
              <a:rPr lang="tr-TR" dirty="0" err="1"/>
              <a:t>Sutherland</a:t>
            </a:r>
            <a:r>
              <a:rPr lang="tr-TR" dirty="0"/>
              <a:t>, kişilerin küçük ve samimi gruplar hâlinde </a:t>
            </a:r>
            <a:r>
              <a:rPr lang="tr-TR" dirty="0" smtClean="0"/>
              <a:t>etkileşimde bulundukları </a:t>
            </a:r>
            <a:r>
              <a:rPr lang="tr-TR" dirty="0"/>
              <a:t>insanların beklentileri ve görüşlerini benimsemelerinden dolayı </a:t>
            </a:r>
            <a:r>
              <a:rPr lang="tr-TR" dirty="0" smtClean="0"/>
              <a:t>sürekli olarak </a:t>
            </a:r>
            <a:r>
              <a:rPr lang="tr-TR" dirty="0"/>
              <a:t>değişmekte olduğunu </a:t>
            </a:r>
            <a:r>
              <a:rPr lang="tr-TR" dirty="0" smtClean="0"/>
              <a:t>savunmuştur.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1155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3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2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AYIRICI BİRLEŞİMLER KURAMININ ÖNERMELERİ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err="1"/>
              <a:t>Sutherland’ın</a:t>
            </a:r>
            <a:r>
              <a:rPr lang="tr-TR" dirty="0"/>
              <a:t> ayırıcı birleşimler kuramında yedi önermeden bahsedilmektedir</a:t>
            </a:r>
            <a:r>
              <a:rPr lang="tr-TR" dirty="0" smtClean="0"/>
              <a:t>: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1. Diğer davranışlar gibi suç davranışı da başkalarından öğrenilir. Yani çocuk </a:t>
            </a:r>
            <a:r>
              <a:rPr lang="tr-TR" dirty="0" smtClean="0"/>
              <a:t>suçları kalıtsal </a:t>
            </a:r>
            <a:r>
              <a:rPr lang="tr-TR" dirty="0"/>
              <a:t>bir kişilik özelliği olmayıp sonradan edinilen/öğrenilen davranışlardır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2. Suç davranışları, gencin sözlü ve sözsüz iletişimi içeren bir iletişim sürecinde </a:t>
            </a:r>
            <a:r>
              <a:rPr lang="tr-TR" dirty="0" smtClean="0"/>
              <a:t>başkalarıyla etkin </a:t>
            </a:r>
            <a:r>
              <a:rPr lang="tr-TR" dirty="0"/>
              <a:t>bir etkileşime girmesiyle öğrenilir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3. Suç davranışları çoğunlukla yakın kişisel gruplar içinde öğrenilir. Bu yakın </a:t>
            </a:r>
            <a:r>
              <a:rPr lang="tr-TR" dirty="0" smtClean="0"/>
              <a:t>ilişkilerden çıkarılan </a:t>
            </a:r>
            <a:r>
              <a:rPr lang="tr-TR" dirty="0"/>
              <a:t>anlamlar, ergenler açısından filmler ve gazeteler gibi diğer </a:t>
            </a:r>
            <a:r>
              <a:rPr lang="tr-TR" dirty="0" smtClean="0"/>
              <a:t>iletişim biçimlerine </a:t>
            </a:r>
            <a:r>
              <a:rPr lang="tr-TR" dirty="0"/>
              <a:t>göre daha etkileyicidir.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5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4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AYIRICI BİRLEŞİM KURALININ DEĞERLENDİRİLMESİ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886510"/>
            <a:ext cx="88204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/>
              <a:t>Sutherland’in</a:t>
            </a:r>
            <a:r>
              <a:rPr lang="tr-TR" dirty="0"/>
              <a:t> ayırıcı birleşim kuramı, kriminolojide bir dönüm noktasıydı.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Sutherland</a:t>
            </a:r>
            <a:r>
              <a:rPr lang="tr-TR" dirty="0" smtClean="0"/>
              <a:t> kuramını </a:t>
            </a:r>
            <a:r>
              <a:rPr lang="tr-TR" dirty="0"/>
              <a:t>geliştirmeden önce kriminoloji, akademik çevrelerce bulguları bir araya </a:t>
            </a:r>
            <a:r>
              <a:rPr lang="tr-TR" dirty="0" smtClean="0"/>
              <a:t>getirip araştırmalara </a:t>
            </a:r>
            <a:r>
              <a:rPr lang="tr-TR" dirty="0"/>
              <a:t>yön vermek için kullanılabilecek genel bir kuramsal bakış açısına sahip </a:t>
            </a:r>
            <a:r>
              <a:rPr lang="tr-TR" dirty="0" smtClean="0"/>
              <a:t>olmadığı gerekçesiyle </a:t>
            </a:r>
            <a:r>
              <a:rPr lang="tr-TR" dirty="0"/>
              <a:t>yoğun bir biçimde </a:t>
            </a:r>
            <a:r>
              <a:rPr lang="tr-TR" dirty="0" smtClean="0"/>
              <a:t>eleştirilmekteydi.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8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USTAFA\Desktop\SUNUM\1784 ÇOCUK SUÇLULUĞU\PNG\5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80" y="1203597"/>
            <a:ext cx="8840820" cy="269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USTAFA\Desktop\SUNUM\1784 ÇOCUK SUÇLULUĞU\PNG\5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2964"/>
            <a:ext cx="5492661" cy="45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SÜRÜKLENME KURAMI VE ÇOCUK SUÇLULAR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1964’te yazdığı Suç ve Sürüklenme adlı kitabı </a:t>
            </a:r>
            <a:r>
              <a:rPr lang="tr-TR" dirty="0" smtClean="0"/>
              <a:t>günümüzde bir </a:t>
            </a:r>
            <a:r>
              <a:rPr lang="tr-TR" dirty="0"/>
              <a:t>klasik hâline gelen California </a:t>
            </a:r>
            <a:r>
              <a:rPr lang="tr-TR" dirty="0" smtClean="0"/>
              <a:t>Üniversitesinden Sosyolog </a:t>
            </a:r>
            <a:r>
              <a:rPr lang="tr-TR" dirty="0"/>
              <a:t>David </a:t>
            </a:r>
            <a:r>
              <a:rPr lang="tr-TR" dirty="0" err="1"/>
              <a:t>Matza</a:t>
            </a:r>
            <a:r>
              <a:rPr lang="tr-TR" dirty="0"/>
              <a:t>, suçlu olma sürecinin bir </a:t>
            </a:r>
            <a:r>
              <a:rPr lang="tr-TR" dirty="0" smtClean="0"/>
              <a:t>gencin kendisini </a:t>
            </a:r>
            <a:r>
              <a:rPr lang="tr-TR" dirty="0"/>
              <a:t>kanunların ahlaki bağlarından </a:t>
            </a:r>
            <a:r>
              <a:rPr lang="tr-TR" dirty="0" smtClean="0"/>
              <a:t>soyutlayarak nötralize </a:t>
            </a:r>
            <a:r>
              <a:rPr lang="tr-TR" dirty="0"/>
              <a:t>ettiğinde ve suça sürüklendiğinde başladığına dikkat çekmektedir.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Matza’ya</a:t>
            </a:r>
            <a:r>
              <a:rPr lang="tr-TR" dirty="0" smtClean="0"/>
              <a:t> </a:t>
            </a:r>
            <a:r>
              <a:rPr lang="tr-TR" dirty="0"/>
              <a:t>göre sürüklenme; </a:t>
            </a:r>
            <a:r>
              <a:rPr lang="tr-TR" dirty="0" smtClean="0"/>
              <a:t>suçlunun geçici </a:t>
            </a:r>
            <a:r>
              <a:rPr lang="tr-TR" dirty="0"/>
              <a:t>olarak düzen ve suç arasında gidip geldiği, suç </a:t>
            </a:r>
            <a:r>
              <a:rPr lang="tr-TR" dirty="0" smtClean="0"/>
              <a:t>ve düzenin </a:t>
            </a:r>
            <a:r>
              <a:rPr lang="tr-TR" dirty="0"/>
              <a:t>taleplerine yanıt verdiği, bir onunla bir bununla </a:t>
            </a:r>
            <a:r>
              <a:rPr lang="tr-TR" dirty="0" smtClean="0"/>
              <a:t>vakit geçirdiği </a:t>
            </a:r>
            <a:r>
              <a:rPr lang="tr-TR" dirty="0"/>
              <a:t>fakat kendini adamayı öteleyip karar </a:t>
            </a:r>
            <a:r>
              <a:rPr lang="tr-TR" dirty="0" smtClean="0"/>
              <a:t>vermekten kaçındığı </a:t>
            </a:r>
            <a:r>
              <a:rPr lang="tr-TR" dirty="0"/>
              <a:t>bir durum veya süreçtir.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şekilde kişi suç </a:t>
            </a:r>
            <a:r>
              <a:rPr lang="tr-TR" dirty="0" smtClean="0"/>
              <a:t>işleme ve </a:t>
            </a:r>
            <a:r>
              <a:rPr lang="tr-TR" dirty="0"/>
              <a:t>düzene uyma arasında sürüklenmektedir.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2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84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USTAFA\Desktop\SUNUM\1784 ÇOCUK SUÇLULUĞU\PNG\5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77660"/>
            <a:ext cx="4464495" cy="438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USTAFA\Desktop\SUNUM\1784 ÇOCUK SUÇLULUĞU\PNG\6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273" y="771550"/>
            <a:ext cx="3901975" cy="3618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195486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SÜRÜKLENME KURAMININ DEĞERLENDİRİLMESİ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243662"/>
            <a:ext cx="88204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Bu kuram son yıllarda büyük ölçüde görmezden gelinmiştir. Fakat bir takım güçlü </a:t>
            </a:r>
            <a:r>
              <a:rPr lang="tr-TR" dirty="0" smtClean="0"/>
              <a:t>yönlere de </a:t>
            </a:r>
            <a:r>
              <a:rPr lang="tr-TR" dirty="0"/>
              <a:t>sahiptir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Sürüklenme </a:t>
            </a:r>
            <a:r>
              <a:rPr lang="tr-TR" dirty="0"/>
              <a:t>kuramı, suç davranışının başkalarıyla gerçekleştirilen etkileşimlerden </a:t>
            </a:r>
            <a:r>
              <a:rPr lang="tr-TR" dirty="0" smtClean="0"/>
              <a:t>oluşan bir </a:t>
            </a:r>
            <a:r>
              <a:rPr lang="tr-TR" dirty="0"/>
              <a:t>öğrenme süreci olduğunu varsaymaktadır. Bu kuram, grup etkisinin ortak </a:t>
            </a:r>
            <a:r>
              <a:rPr lang="tr-TR" dirty="0" smtClean="0"/>
              <a:t>bir geleneksel </a:t>
            </a:r>
            <a:r>
              <a:rPr lang="tr-TR" dirty="0"/>
              <a:t>ahlak duygusundan insanları nasıl uzaklaştırmaya teşvik edeceğini inceler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Sürüklenme kuramı gençlerin çoğunun bazen suç işledikleri fakat sonra </a:t>
            </a:r>
            <a:r>
              <a:rPr lang="tr-TR" dirty="0" smtClean="0"/>
              <a:t>kanunlara uyan </a:t>
            </a:r>
            <a:r>
              <a:rPr lang="tr-TR" dirty="0"/>
              <a:t>yetişkinler olarak hayatlarına devam ettikleri gerçeğini açıklamaya </a:t>
            </a:r>
            <a:r>
              <a:rPr lang="tr-TR" dirty="0" smtClean="0"/>
              <a:t>yardımcı olabilir</a:t>
            </a:r>
            <a:r>
              <a:rPr lang="tr-TR" dirty="0"/>
              <a:t>. </a:t>
            </a:r>
            <a:r>
              <a:rPr lang="tr-TR" dirty="0" err="1"/>
              <a:t>Matza’nın</a:t>
            </a:r>
            <a:r>
              <a:rPr lang="tr-TR" dirty="0"/>
              <a:t> ergenler olgunlaşıp yetişkinliğe adım attıkça suçun azaldığına </a:t>
            </a:r>
            <a:r>
              <a:rPr lang="tr-TR" dirty="0" smtClean="0"/>
              <a:t>ilişkin açıklaması</a:t>
            </a:r>
            <a:r>
              <a:rPr lang="tr-TR" dirty="0"/>
              <a:t>, birçok genç suçlunun ilk başta suç normlarına kendilerini </a:t>
            </a:r>
            <a:r>
              <a:rPr lang="tr-TR" dirty="0" smtClean="0"/>
              <a:t>adamamış olmalarını </a:t>
            </a:r>
            <a:r>
              <a:rPr lang="tr-TR" dirty="0"/>
              <a:t>ifade etmektedir.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2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KONTROL KURAMI VE SUÇ DAVRANIŞI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851670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Ayırıcı birleşim ve sürüklenme kuramlarının ikisi de suçun öğrenilmesini el alır.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Fakat kontrol </a:t>
            </a:r>
            <a:r>
              <a:rPr lang="tr-TR" dirty="0"/>
              <a:t>kuramı, gençlerin suç davranışından kaçınmasında yardımcı olan içsel </a:t>
            </a:r>
            <a:r>
              <a:rPr lang="tr-TR" dirty="0" smtClean="0"/>
              <a:t>mekanizmaya daha </a:t>
            </a:r>
            <a:r>
              <a:rPr lang="tr-TR" dirty="0"/>
              <a:t>fazla odaklanır.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Kontrol </a:t>
            </a:r>
            <a:r>
              <a:rPr lang="tr-TR" dirty="0"/>
              <a:t>kuramının temel düşüncelerinin tarihçesi 19. </a:t>
            </a:r>
            <a:r>
              <a:rPr lang="tr-TR" dirty="0" smtClean="0"/>
              <a:t>yüzyıla kadar </a:t>
            </a:r>
            <a:r>
              <a:rPr lang="tr-TR" dirty="0"/>
              <a:t>uzanan uzun bir geçmişe sahiptir. 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6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2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SINIRLAMA KURAMI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Ohio Eyalet Üniversitesinden Sosyolog </a:t>
            </a:r>
            <a:r>
              <a:rPr lang="tr-TR" dirty="0" err="1"/>
              <a:t>Walter</a:t>
            </a:r>
            <a:r>
              <a:rPr lang="tr-TR" dirty="0"/>
              <a:t> C. </a:t>
            </a:r>
            <a:r>
              <a:rPr lang="tr-TR" dirty="0" err="1"/>
              <a:t>Reckless</a:t>
            </a:r>
            <a:r>
              <a:rPr lang="tr-TR" dirty="0"/>
              <a:t> 1950 ve 1960’lı yıllarda </a:t>
            </a:r>
            <a:r>
              <a:rPr lang="tr-TR" dirty="0" smtClean="0"/>
              <a:t>suç ve </a:t>
            </a:r>
            <a:r>
              <a:rPr lang="tr-TR" dirty="0"/>
              <a:t>sapkınlığı açıklamak amacıyla sınırlama kuramını geliştirmiştir. </a:t>
            </a:r>
            <a:endParaRPr lang="tr-TR" dirty="0" smtClean="0"/>
          </a:p>
          <a:p>
            <a:pPr algn="just"/>
            <a:endParaRPr lang="tr-TR" dirty="0"/>
          </a:p>
          <a:p>
            <a:pPr algn="just"/>
            <a:r>
              <a:rPr lang="tr-TR" dirty="0" smtClean="0"/>
              <a:t>Hem </a:t>
            </a:r>
            <a:r>
              <a:rPr lang="tr-TR" dirty="0"/>
              <a:t>uyumlu </a:t>
            </a:r>
            <a:r>
              <a:rPr lang="tr-TR" dirty="0" smtClean="0"/>
              <a:t>hem de </a:t>
            </a:r>
            <a:r>
              <a:rPr lang="tr-TR" dirty="0"/>
              <a:t>sapkın davranışları açıklayabilen sınırlama kuramının iki pekiştirici unsuru vardır</a:t>
            </a:r>
            <a:r>
              <a:rPr lang="tr-TR" dirty="0" smtClean="0"/>
              <a:t>: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İç kontrol sistemi ve dış kontrol sistemi. Kuram “Güçlü içsel sınırlama ve pekiştirici </a:t>
            </a:r>
            <a:r>
              <a:rPr lang="tr-TR" dirty="0" smtClean="0"/>
              <a:t>dış sınırlama </a:t>
            </a:r>
            <a:r>
              <a:rPr lang="tr-TR" dirty="0"/>
              <a:t>sapkın davranışlara karşı bireyi korur.” düşüncesini temel alır.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4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6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5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SINIRLAMA KURAMININ UNSURLARI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2067694"/>
            <a:ext cx="8820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/>
              <a:t>Reckless</a:t>
            </a:r>
            <a:r>
              <a:rPr lang="tr-TR" dirty="0"/>
              <a:t>, içsel sınırlamanın bileşenleri olarak; kendini kontrol etme, olumlu benlik </a:t>
            </a:r>
            <a:r>
              <a:rPr lang="tr-TR" dirty="0" smtClean="0"/>
              <a:t>algısı, çok </a:t>
            </a:r>
            <a:r>
              <a:rPr lang="tr-TR" dirty="0"/>
              <a:t>gelişmiş </a:t>
            </a:r>
            <a:r>
              <a:rPr lang="tr-TR" dirty="0" err="1"/>
              <a:t>süperego</a:t>
            </a:r>
            <a:r>
              <a:rPr lang="tr-TR" dirty="0"/>
              <a:t>, ego gücü, hayal kırıklığına karşı yüksek tolerans, sapmalara </a:t>
            </a:r>
            <a:r>
              <a:rPr lang="tr-TR" dirty="0" smtClean="0"/>
              <a:t>karşı yüksek </a:t>
            </a:r>
            <a:r>
              <a:rPr lang="tr-TR" dirty="0"/>
              <a:t>direnç, yüksek sorumluluk duygusu, alternatif tatminler bulabilme, hedef </a:t>
            </a:r>
            <a:r>
              <a:rPr lang="tr-TR" dirty="0" smtClean="0"/>
              <a:t>yönelimleri edinebilme </a:t>
            </a:r>
            <a:r>
              <a:rPr lang="tr-TR" dirty="0"/>
              <a:t>ve gerginliği azaltan mantıksal çıkarımları saymıştır.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SUÇ VE SINIRLAMA ARASINDAKİ İLİŞKİ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635646"/>
            <a:ext cx="8820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Bir kimsenin dışsal sınırlamaları zayıf olduğunda, bireyin kanuna uygun davranış </a:t>
            </a:r>
            <a:r>
              <a:rPr lang="tr-TR" dirty="0" smtClean="0"/>
              <a:t>göstermesi için </a:t>
            </a:r>
            <a:r>
              <a:rPr lang="tr-TR" dirty="0"/>
              <a:t>bu dış baskı ve etkenlerin iç kontrol sistemince kontrol altında tutulması gerekmektedir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Fakat bir kimsenin dış sınırlamaları nispeten güçlü ve etkili ise iç savunma </a:t>
            </a:r>
            <a:r>
              <a:rPr lang="tr-TR" dirty="0" smtClean="0"/>
              <a:t>mekanizmasından böyle </a:t>
            </a:r>
            <a:r>
              <a:rPr lang="tr-TR" dirty="0"/>
              <a:t>kritik bir rol beklenmez.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Benzer </a:t>
            </a:r>
            <a:r>
              <a:rPr lang="tr-TR" dirty="0"/>
              <a:t>biçimde gençlerin iç kontrolleri olağan </a:t>
            </a:r>
            <a:r>
              <a:rPr lang="tr-TR" dirty="0" smtClean="0"/>
              <a:t>etkenlere denk </a:t>
            </a:r>
            <a:r>
              <a:rPr lang="tr-TR" dirty="0"/>
              <a:t>değilse etkili bir dışsal savunma onların sosyal olarak kabul edilebilir davranışlar </a:t>
            </a:r>
            <a:r>
              <a:rPr lang="tr-TR" dirty="0" smtClean="0"/>
              <a:t>sergilemesine yardımcı </a:t>
            </a:r>
            <a:r>
              <a:rPr lang="tr-TR" dirty="0"/>
              <a:t>olabilir</a:t>
            </a:r>
            <a:r>
              <a:rPr lang="tr-T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9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3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SUÇA KARŞI KORUYUCU OLARAK </a:t>
            </a:r>
            <a:b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BENLİK ALGISI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/>
              <a:t>Reckless</a:t>
            </a:r>
            <a:r>
              <a:rPr lang="tr-TR" dirty="0"/>
              <a:t>, 20. yüzyılın ortalarında Ohio Eyalet Üniversitesinde </a:t>
            </a:r>
            <a:r>
              <a:rPr lang="tr-TR" dirty="0" err="1"/>
              <a:t>Simon</a:t>
            </a:r>
            <a:r>
              <a:rPr lang="tr-TR" dirty="0"/>
              <a:t> </a:t>
            </a:r>
            <a:r>
              <a:rPr lang="tr-TR" dirty="0" err="1"/>
              <a:t>Dinitz</a:t>
            </a:r>
            <a:r>
              <a:rPr lang="tr-TR" dirty="0"/>
              <a:t> ile çalışmıştır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Bu ikilinin araştırması kanunlara uyma davranışının ön koşullarından birinin iyi </a:t>
            </a:r>
            <a:r>
              <a:rPr lang="tr-TR" dirty="0" smtClean="0"/>
              <a:t>bir benlik </a:t>
            </a:r>
            <a:r>
              <a:rPr lang="tr-TR" dirty="0"/>
              <a:t>algısı olduğunu ortaya çıkarmıştır. Suça karşı bu koruma, suç işlemeye </a:t>
            </a:r>
            <a:r>
              <a:rPr lang="tr-TR" dirty="0" smtClean="0"/>
              <a:t>yönelik değerlerin </a:t>
            </a:r>
            <a:r>
              <a:rPr lang="tr-TR" dirty="0"/>
              <a:t>içselleştirilmesini ve diğer önemli kişilerin (ebeveynler, öğretmenler, </a:t>
            </a:r>
            <a:r>
              <a:rPr lang="tr-TR" dirty="0" smtClean="0"/>
              <a:t>akranlar) beklentilerine </a:t>
            </a:r>
            <a:r>
              <a:rPr lang="tr-TR" dirty="0"/>
              <a:t>uyumlu davranmayı içeren ve yansıtan, sürekli devam eden bir süreç </a:t>
            </a:r>
            <a:r>
              <a:rPr lang="tr-TR" dirty="0" smtClean="0"/>
              <a:t>olarak görülebilir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Böylece </a:t>
            </a:r>
            <a:r>
              <a:rPr lang="tr-TR" dirty="0"/>
              <a:t>uygun/doğru sosyalleşmenin ürünü olan iyi bir benlik algısı, </a:t>
            </a:r>
            <a:r>
              <a:rPr lang="tr-TR" dirty="0" smtClean="0"/>
              <a:t>suça karşı </a:t>
            </a:r>
            <a:r>
              <a:rPr lang="tr-TR" dirty="0"/>
              <a:t>içsel bir tampon ya da denetim gibi iş görerek gençleri suçtan uzaklaştırır.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4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9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4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SOSYAL KONTROL KURAMI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Amerikalı bir suç bilimci olan </a:t>
            </a:r>
            <a:r>
              <a:rPr lang="tr-TR" dirty="0" err="1"/>
              <a:t>Travis</a:t>
            </a:r>
            <a:r>
              <a:rPr lang="tr-TR" dirty="0"/>
              <a:t> </a:t>
            </a:r>
            <a:r>
              <a:rPr lang="tr-TR" dirty="0" err="1"/>
              <a:t>Hirschi</a:t>
            </a:r>
            <a:r>
              <a:rPr lang="tr-TR" dirty="0"/>
              <a:t>, sosyal kontrol kuramı veya bağlanma </a:t>
            </a:r>
            <a:r>
              <a:rPr lang="tr-TR" dirty="0" smtClean="0"/>
              <a:t>kuramıyla en </a:t>
            </a:r>
            <a:r>
              <a:rPr lang="tr-TR" dirty="0"/>
              <a:t>sık ilişkilendirilen kuramcıdır.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Suçun </a:t>
            </a:r>
            <a:r>
              <a:rPr lang="tr-TR" dirty="0"/>
              <a:t>Nedenleri adlı kitabında </a:t>
            </a:r>
            <a:r>
              <a:rPr lang="tr-TR" dirty="0" err="1"/>
              <a:t>Hirschi</a:t>
            </a:r>
            <a:r>
              <a:rPr lang="tr-TR" dirty="0"/>
              <a:t>, “bir </a:t>
            </a:r>
            <a:r>
              <a:rPr lang="tr-TR" dirty="0" smtClean="0"/>
              <a:t>bireyin toplumla </a:t>
            </a:r>
            <a:r>
              <a:rPr lang="tr-TR" dirty="0"/>
              <a:t>olan bağı zayıf veya kopuk olduğunda suç işlediğini” belirterek, bireyin </a:t>
            </a:r>
            <a:r>
              <a:rPr lang="tr-TR" dirty="0" smtClean="0"/>
              <a:t>toplumla olan </a:t>
            </a:r>
            <a:r>
              <a:rPr lang="tr-TR" dirty="0"/>
              <a:t>bağının niteliğini suç davranışlarıyla </a:t>
            </a:r>
            <a:r>
              <a:rPr lang="tr-TR" dirty="0" smtClean="0"/>
              <a:t>ilişkilendirmiştir.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Hirschi’nin</a:t>
            </a:r>
            <a:r>
              <a:rPr lang="tr-TR" dirty="0" smtClean="0"/>
              <a:t> sözleriyle “Hepimiz </a:t>
            </a:r>
            <a:r>
              <a:rPr lang="tr-TR" dirty="0"/>
              <a:t>hayvanız ve bu nedenle doğal olarak suç niteliği taşıyan eylemlerde bulunabiliriz</a:t>
            </a:r>
            <a:r>
              <a:rPr lang="tr-TR" dirty="0" smtClean="0"/>
              <a:t>.” İnsanların </a:t>
            </a:r>
            <a:r>
              <a:rPr lang="tr-TR" dirty="0"/>
              <a:t>temel itkilerinin suç davranışlarından uzak durmaları için bir neden </a:t>
            </a:r>
            <a:r>
              <a:rPr lang="tr-TR" dirty="0" smtClean="0"/>
              <a:t>yoksa kişileri </a:t>
            </a:r>
            <a:r>
              <a:rPr lang="tr-TR" dirty="0"/>
              <a:t>suça karışma konusunda teşvik ettiğini savunmuştur. 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8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8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4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BAĞLANMA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Bir bireyin sıradan insanlara bağlanması sosyal bağlanmanın ilk unsurudur. </a:t>
            </a:r>
            <a:r>
              <a:rPr lang="tr-TR" dirty="0" err="1"/>
              <a:t>Hirschi</a:t>
            </a:r>
            <a:r>
              <a:rPr lang="tr-TR" dirty="0"/>
              <a:t>, </a:t>
            </a:r>
            <a:r>
              <a:rPr lang="tr-TR" dirty="0" smtClean="0"/>
              <a:t>başkalarına karşı </a:t>
            </a:r>
            <a:r>
              <a:rPr lang="tr-TR" dirty="0"/>
              <a:t>duyarlı olmanın normları içselleştirebilme ve bilinç geliştirme </a:t>
            </a:r>
            <a:r>
              <a:rPr lang="tr-TR" dirty="0" smtClean="0"/>
              <a:t>yeteneğiyle ilişkili </a:t>
            </a:r>
            <a:r>
              <a:rPr lang="tr-TR" dirty="0"/>
              <a:t>olduğunu </a:t>
            </a:r>
            <a:r>
              <a:rPr lang="tr-TR" dirty="0" smtClean="0"/>
              <a:t>savunmuştur.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Başkalarına </a:t>
            </a:r>
            <a:r>
              <a:rPr lang="tr-TR" dirty="0"/>
              <a:t>bağlanma aynı zamanda çocukların </a:t>
            </a:r>
            <a:r>
              <a:rPr lang="tr-TR" dirty="0" smtClean="0"/>
              <a:t>ebeveynlerine, öğretmenlerine </a:t>
            </a:r>
            <a:r>
              <a:rPr lang="tr-TR" dirty="0"/>
              <a:t>ve yaşıtlarına karşı sevgi ve saygı bağlarını içerir.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Bireyin başkalarına bağlanma </a:t>
            </a:r>
            <a:r>
              <a:rPr lang="tr-TR" dirty="0"/>
              <a:t>düzeyi ne kadar güçlüyse suç işlemeye kalkıştığında bunu göz </a:t>
            </a:r>
            <a:r>
              <a:rPr lang="tr-TR" dirty="0" smtClean="0"/>
              <a:t>önünde bulundurma </a:t>
            </a:r>
            <a:r>
              <a:rPr lang="tr-TR" dirty="0"/>
              <a:t>olasılığı o kadar fazladır.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4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6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ADANMIŞLIK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Sosyal bağlanmanın ikinci unsuru, geleneksel </a:t>
            </a:r>
            <a:r>
              <a:rPr lang="tr-TR" dirty="0" smtClean="0"/>
              <a:t>aktivitelere ve </a:t>
            </a:r>
            <a:r>
              <a:rPr lang="tr-TR" dirty="0"/>
              <a:t>değerlere adanmışlıktır. Bir birey; eğitim, </a:t>
            </a:r>
            <a:r>
              <a:rPr lang="tr-TR" dirty="0" smtClean="0"/>
              <a:t>mülkiyet veya </a:t>
            </a:r>
            <a:r>
              <a:rPr lang="tr-TR" dirty="0"/>
              <a:t>itibar gibi geleneksel hedeflere ulaşmak için </a:t>
            </a:r>
            <a:r>
              <a:rPr lang="tr-TR" dirty="0" smtClean="0"/>
              <a:t>zamanını, enerjisini </a:t>
            </a:r>
            <a:r>
              <a:rPr lang="tr-TR" dirty="0"/>
              <a:t>ve benlik duygusunu kullanmaya istekli </a:t>
            </a:r>
            <a:r>
              <a:rPr lang="tr-TR" dirty="0" smtClean="0"/>
              <a:t>olma derecesine </a:t>
            </a:r>
            <a:r>
              <a:rPr lang="tr-TR" dirty="0"/>
              <a:t>göre kendini bir şeylere adar.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Kendini adamış birey </a:t>
            </a:r>
            <a:r>
              <a:rPr lang="tr-TR" dirty="0"/>
              <a:t>suç davranışının bedelini düşündüğünde </a:t>
            </a:r>
            <a:r>
              <a:rPr lang="tr-TR" dirty="0" smtClean="0"/>
              <a:t>sağduyusunu kullanır </a:t>
            </a:r>
            <a:r>
              <a:rPr lang="tr-TR" dirty="0"/>
              <a:t>ve geleneksel davranışlara harcadığı </a:t>
            </a:r>
            <a:r>
              <a:rPr lang="tr-TR" dirty="0" smtClean="0"/>
              <a:t>emekleri kaybetme </a:t>
            </a:r>
            <a:r>
              <a:rPr lang="tr-TR" dirty="0"/>
              <a:t>riskinin kabul edilemez olduğu sonucuna ulaşır.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9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USTAFA\Desktop\SUNUM\1784 ÇOCUK SUÇLULUĞU\PNG\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1470"/>
            <a:ext cx="4896544" cy="505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KATILIM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Katılım da ayrıca bireyi suç davranışlarından uzak tutar. Bireyin zamanı ve enerjisi </a:t>
            </a:r>
            <a:r>
              <a:rPr lang="tr-TR" dirty="0" smtClean="0"/>
              <a:t>sınırlı olduğundan </a:t>
            </a:r>
            <a:r>
              <a:rPr lang="tr-TR" dirty="0"/>
              <a:t>geleneksel aktivitelere katılım suç işleme davranışına zaman bırakmaz: “</a:t>
            </a:r>
            <a:r>
              <a:rPr lang="tr-TR" dirty="0" smtClean="0"/>
              <a:t>Geleneksel aktivitelere </a:t>
            </a:r>
            <a:r>
              <a:rPr lang="tr-TR" dirty="0"/>
              <a:t>katılan kişi randevular, zaman sınırı, çalışma saatleri, planlar ve </a:t>
            </a:r>
            <a:r>
              <a:rPr lang="tr-TR" dirty="0" smtClean="0"/>
              <a:t>benzeri ile </a:t>
            </a:r>
            <a:r>
              <a:rPr lang="tr-TR" dirty="0"/>
              <a:t>bağlıdır, Bu nedenle </a:t>
            </a:r>
            <a:r>
              <a:rPr lang="tr-TR" dirty="0" err="1"/>
              <a:t>Hirschi</a:t>
            </a:r>
            <a:r>
              <a:rPr lang="tr-TR" dirty="0"/>
              <a:t> “sapkın eylemlerde bulunma fırsatlarının nadiren ortaya </a:t>
            </a:r>
            <a:r>
              <a:rPr lang="tr-TR" dirty="0" smtClean="0"/>
              <a:t>çıktığını” öne </a:t>
            </a:r>
            <a:r>
              <a:rPr lang="tr-TR" dirty="0"/>
              <a:t>sürer.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“</a:t>
            </a:r>
            <a:r>
              <a:rPr lang="tr-TR" dirty="0"/>
              <a:t>Geleneksel aktivitelerle meşgul olma derecesine göre birey, kendi </a:t>
            </a:r>
            <a:r>
              <a:rPr lang="tr-TR" dirty="0" smtClean="0"/>
              <a:t>eylemlerinin veya </a:t>
            </a:r>
            <a:r>
              <a:rPr lang="tr-TR" dirty="0"/>
              <a:t>eğilimlerinin arkasından gitmek bir yana sapkın eylemleri dahi düşünemez.”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İNANÇLAR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Sosyal bağlanmanın dördüncü unsuru inançlardır.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Suç</a:t>
            </a:r>
            <a:r>
              <a:rPr lang="tr-TR" dirty="0"/>
              <a:t>, sosyal açıdan kabul </a:t>
            </a:r>
            <a:r>
              <a:rPr lang="tr-TR" dirty="0" smtClean="0"/>
              <a:t>edilmeyen davranışları </a:t>
            </a:r>
            <a:r>
              <a:rPr lang="tr-TR" dirty="0"/>
              <a:t>yasaklayan güçlü inançların olmamasından </a:t>
            </a:r>
            <a:r>
              <a:rPr lang="tr-TR" dirty="0" smtClean="0"/>
              <a:t>doğar.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inanışlar </a:t>
            </a:r>
            <a:r>
              <a:rPr lang="tr-TR" dirty="0" smtClean="0"/>
              <a:t>örneğin kanunlara </a:t>
            </a:r>
            <a:r>
              <a:rPr lang="tr-TR" dirty="0"/>
              <a:t>ve toplumun sosyal normlarına saygılı olmayı içerir.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Hukuk </a:t>
            </a:r>
            <a:r>
              <a:rPr lang="tr-TR" dirty="0"/>
              <a:t>sistemi ve </a:t>
            </a:r>
            <a:r>
              <a:rPr lang="tr-TR" dirty="0" smtClean="0"/>
              <a:t>kanunların değerlerine </a:t>
            </a:r>
            <a:r>
              <a:rPr lang="tr-TR" dirty="0"/>
              <a:t>ilişkin bu saygı, diğer insanlarla özellikle de ebeveynlerle yakın </a:t>
            </a:r>
            <a:r>
              <a:rPr lang="tr-TR" dirty="0" smtClean="0"/>
              <a:t>ilişkiler kurarak </a:t>
            </a:r>
            <a:r>
              <a:rPr lang="tr-TR" dirty="0"/>
              <a:t>gelişir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3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1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 KURAMIN DENEYSEL GEÇERLİLİĞİ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/>
              <a:t>Hirschi</a:t>
            </a:r>
            <a:r>
              <a:rPr lang="tr-TR" dirty="0"/>
              <a:t>, kuramını Kaliforniya’daki </a:t>
            </a:r>
            <a:r>
              <a:rPr lang="tr-TR" dirty="0" err="1"/>
              <a:t>Contra</a:t>
            </a:r>
            <a:r>
              <a:rPr lang="tr-TR" dirty="0"/>
              <a:t> </a:t>
            </a:r>
            <a:r>
              <a:rPr lang="tr-TR" dirty="0" err="1"/>
              <a:t>Costa</a:t>
            </a:r>
            <a:r>
              <a:rPr lang="tr-TR" dirty="0"/>
              <a:t> </a:t>
            </a:r>
            <a:r>
              <a:rPr lang="tr-TR" dirty="0" err="1"/>
              <a:t>County’de</a:t>
            </a:r>
            <a:r>
              <a:rPr lang="tr-TR" dirty="0"/>
              <a:t> 4077 ortaokul ve </a:t>
            </a:r>
            <a:r>
              <a:rPr lang="tr-TR" dirty="0" smtClean="0"/>
              <a:t>lise öğrencisiyle </a:t>
            </a:r>
            <a:r>
              <a:rPr lang="tr-TR" dirty="0"/>
              <a:t>yaptığı anketle test etmiştir.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Hirschi</a:t>
            </a:r>
            <a:r>
              <a:rPr lang="tr-TR" dirty="0"/>
              <a:t>, sosyal bağlanmanın temel </a:t>
            </a:r>
            <a:r>
              <a:rPr lang="tr-TR" dirty="0" smtClean="0"/>
              <a:t>unsurlarıyla ilgili </a:t>
            </a:r>
            <a:r>
              <a:rPr lang="tr-TR" dirty="0"/>
              <a:t>yapılan anketten elde ettiği verileri analiz etmek için okul tabanlı dosyaları ve </a:t>
            </a:r>
            <a:r>
              <a:rPr lang="tr-TR" dirty="0" smtClean="0"/>
              <a:t>polis kayıtlarını </a:t>
            </a:r>
            <a:r>
              <a:rPr lang="tr-TR" dirty="0"/>
              <a:t>kullanmıştır.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7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6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SOSYAL KONTROL KURAMININ DEĞERLENDİRMESİ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Sosyal kontrol kuramı geniş </a:t>
            </a:r>
            <a:r>
              <a:rPr lang="tr-TR"/>
              <a:t>destek </a:t>
            </a:r>
            <a:r>
              <a:rPr lang="tr-TR" smtClean="0"/>
              <a:t>bulmuştur. </a:t>
            </a:r>
            <a:r>
              <a:rPr lang="tr-TR" dirty="0"/>
              <a:t>Bir çok güçlü yönü vardır</a:t>
            </a:r>
            <a:r>
              <a:rPr lang="tr-TR" dirty="0" smtClean="0"/>
              <a:t>:</a:t>
            </a:r>
          </a:p>
          <a:p>
            <a:pPr algn="just"/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kuram, deneysel açıdan incelenmeye elverişlidir.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bölümde bahsedilen </a:t>
            </a:r>
            <a:r>
              <a:rPr lang="tr-TR" dirty="0" smtClean="0"/>
              <a:t>diğer kuramcıların </a:t>
            </a:r>
            <a:r>
              <a:rPr lang="tr-TR" dirty="0"/>
              <a:t>aksine </a:t>
            </a:r>
            <a:r>
              <a:rPr lang="tr-TR" dirty="0" err="1"/>
              <a:t>Hirschi</a:t>
            </a:r>
            <a:r>
              <a:rPr lang="tr-TR" dirty="0"/>
              <a:t>, kuramını bir grup ergen üzerinde test edebilmiştir.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Ebeveynlere </a:t>
            </a:r>
            <a:r>
              <a:rPr lang="tr-TR" dirty="0"/>
              <a:t>bağlanma, okula devam etme ve geleneksel etkinliklere adanmışlık </a:t>
            </a:r>
            <a:r>
              <a:rPr lang="tr-TR" dirty="0" smtClean="0"/>
              <a:t>gibi kontrol </a:t>
            </a:r>
            <a:r>
              <a:rPr lang="tr-TR" dirty="0"/>
              <a:t>kuramının temel kuramsal yapıları açıkça tanımlanmış ve ölçülebilir </a:t>
            </a:r>
            <a:r>
              <a:rPr lang="tr-TR" dirty="0" smtClean="0"/>
              <a:t>nitelik taşımaktadır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1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9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1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USTAFA\Desktop\SUNUM\1784 ÇOCUK SUÇLULUĞU\PNG\6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581" y="627534"/>
            <a:ext cx="5924559" cy="396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USTAFA\Desktop\SUNUM\1784 ÇOCUK SUÇLULUĞU\PNG\6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829" y="555526"/>
            <a:ext cx="6682341" cy="403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İÇERİK ANALİZİ: SUÇA İLİŞKİN BÜTÜNLEŞİK KURAMLAR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Suça yönelik bütünleşik açıklamalar getirmek amacıyla geliştirilen kuramlar suç </a:t>
            </a:r>
            <a:r>
              <a:rPr lang="tr-TR" dirty="0" smtClean="0"/>
              <a:t>biliminde en </a:t>
            </a:r>
            <a:r>
              <a:rPr lang="tr-TR" dirty="0"/>
              <a:t>fazla destek gören </a:t>
            </a:r>
            <a:r>
              <a:rPr lang="tr-TR" dirty="0" smtClean="0"/>
              <a:t>kuramlardır.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Kuramların </a:t>
            </a:r>
            <a:r>
              <a:rPr lang="tr-TR" dirty="0"/>
              <a:t>birleştirilmesi algılanan </a:t>
            </a:r>
            <a:r>
              <a:rPr lang="tr-TR" dirty="0" smtClean="0"/>
              <a:t>ortak özellikler </a:t>
            </a:r>
            <a:r>
              <a:rPr lang="tr-TR" dirty="0"/>
              <a:t>temelinde mevcut kuramların kuram düzeyleri, sosyal veya bireysel </a:t>
            </a:r>
            <a:r>
              <a:rPr lang="tr-TR" dirty="0" smtClean="0"/>
              <a:t>bağlamları içeren </a:t>
            </a:r>
            <a:r>
              <a:rPr lang="tr-TR" dirty="0"/>
              <a:t>iki ya da daha fazla bağlamın bir araya getirilmesini ifade eder.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Suçluluğun teorik </a:t>
            </a:r>
            <a:r>
              <a:rPr lang="tr-TR" dirty="0"/>
              <a:t>açıklamalarının olayları ve sonuçları bir araya getiren tutarlı bir sırayla </a:t>
            </a:r>
            <a:r>
              <a:rPr lang="tr-TR" dirty="0" smtClean="0"/>
              <a:t>birleştirmeye yönelik </a:t>
            </a:r>
            <a:r>
              <a:rPr lang="tr-TR" dirty="0"/>
              <a:t>girişimler çeşitli sorunlara ve endişelere yol açmıştır.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2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1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GOTTFREDSON’UN VE HİRSCHİ’NİN GENEL SUÇ KURAMI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923678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Öz kontrolden yoksun olan bireyler itici, duyarsız, </a:t>
            </a:r>
            <a:r>
              <a:rPr lang="tr-TR" dirty="0" smtClean="0"/>
              <a:t>fiziksel (zihinsel </a:t>
            </a:r>
            <a:r>
              <a:rPr lang="tr-TR" dirty="0"/>
              <a:t>yönlerinin aksine) özelliklerini kullanan, risk </a:t>
            </a:r>
            <a:r>
              <a:rPr lang="tr-TR" dirty="0" smtClean="0"/>
              <a:t>alan, ileriyi </a:t>
            </a:r>
            <a:r>
              <a:rPr lang="tr-TR" dirty="0"/>
              <a:t>göremeyen ve konuşmayan kişiler olma </a:t>
            </a:r>
            <a:r>
              <a:rPr lang="tr-TR" dirty="0" smtClean="0"/>
              <a:t>eğiliminde olacaktır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nedenle (sigara, alkol ve uyuşturucu </a:t>
            </a:r>
            <a:r>
              <a:rPr lang="tr-TR" dirty="0" smtClean="0"/>
              <a:t>kullanımı, kumar </a:t>
            </a:r>
            <a:r>
              <a:rPr lang="tr-TR" dirty="0"/>
              <a:t>oynama, nikâhsız çocuk sahibi olma ve kanun </a:t>
            </a:r>
            <a:r>
              <a:rPr lang="tr-TR" dirty="0" smtClean="0"/>
              <a:t>dışı cinsel </a:t>
            </a:r>
            <a:r>
              <a:rPr lang="tr-TR" dirty="0"/>
              <a:t>ilişkiyi içeren) benzer eylemlerle meşgul olmaya </a:t>
            </a:r>
            <a:r>
              <a:rPr lang="tr-TR" dirty="0" smtClean="0"/>
              <a:t>yatkın olacaklardır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9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USTAFA\Desktop\SUNUM\1784 ÇOCUK SUÇLULUĞU\PNG\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29230"/>
            <a:ext cx="4824536" cy="414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USTAFA\Desktop\SUNUM\1784 ÇOCUK SUÇLULUĞU\PNG\6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60747"/>
            <a:ext cx="4752527" cy="482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ELLİOTT VE MESLEKTAŞLARININ SOSYAL SÜREÇLERE İLİŞKİN TÜMLEŞİK KURAMI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7" y="1995686"/>
            <a:ext cx="58128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/>
              <a:t>Delbert</a:t>
            </a:r>
            <a:r>
              <a:rPr lang="tr-TR" dirty="0"/>
              <a:t> </a:t>
            </a:r>
            <a:r>
              <a:rPr lang="tr-TR" dirty="0" err="1"/>
              <a:t>Elliott</a:t>
            </a:r>
            <a:r>
              <a:rPr lang="tr-TR" dirty="0"/>
              <a:t> ve meslektaşları suç davranışlarını ve uyuşturucu kullanımını </a:t>
            </a:r>
            <a:r>
              <a:rPr lang="tr-TR" dirty="0" smtClean="0"/>
              <a:t>açıklayan geleneksel </a:t>
            </a:r>
            <a:r>
              <a:rPr lang="tr-TR" dirty="0"/>
              <a:t>gerilim, sosyal kontrol ve sosyal öğrenme yaklaşımlarını tek bir paradigma hâlinde birleştiren ve genişleten açıklayıcı bir </a:t>
            </a:r>
            <a:r>
              <a:rPr lang="tr-TR" dirty="0" smtClean="0"/>
              <a:t>model ileri </a:t>
            </a:r>
            <a:r>
              <a:rPr lang="tr-TR" dirty="0"/>
              <a:t>sürmektedirler.</a:t>
            </a:r>
          </a:p>
        </p:txBody>
      </p:sp>
      <p:pic>
        <p:nvPicPr>
          <p:cNvPr id="3074" name="Picture 2" descr="C:\Users\MUSTAFA\Desktop\SUNUM\1784 ÇOCUK SUÇLULUĞU\PNG\6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341" y="1472497"/>
            <a:ext cx="2762020" cy="330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THORNBERRY’NİN ETKİLEŞİM KURAMI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/>
              <a:t>Thornberry’nin</a:t>
            </a:r>
            <a:r>
              <a:rPr lang="tr-TR" dirty="0"/>
              <a:t> suçla ilgili etkileşim kuramında suça yönelik ilk güdünün </a:t>
            </a:r>
            <a:r>
              <a:rPr lang="tr-TR" dirty="0" smtClean="0"/>
              <a:t>ebeveynlere bağlanma</a:t>
            </a:r>
            <a:r>
              <a:rPr lang="tr-TR" dirty="0"/>
              <a:t>, okula adanma ve geleneksel değerlere inanmayla tasvir edilen geleneksel </a:t>
            </a:r>
            <a:r>
              <a:rPr lang="tr-TR" dirty="0" smtClean="0"/>
              <a:t>toplumla bireyin </a:t>
            </a:r>
            <a:r>
              <a:rPr lang="tr-TR" dirty="0"/>
              <a:t>bağının zayıflamasından kaynaklandığı öne sürülür.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Suç </a:t>
            </a:r>
            <a:r>
              <a:rPr lang="tr-TR" dirty="0"/>
              <a:t>işleyen </a:t>
            </a:r>
            <a:r>
              <a:rPr lang="tr-TR" dirty="0" smtClean="0"/>
              <a:t>gruplarla ve </a:t>
            </a:r>
            <a:r>
              <a:rPr lang="tr-TR" dirty="0"/>
              <a:t>suç oluşturan değerlerle bağlantılı olma, suçun özellikle de uzun dönemli ciddi </a:t>
            </a:r>
            <a:r>
              <a:rPr lang="tr-TR" dirty="0" smtClean="0"/>
              <a:t>suçların öğrenilip </a:t>
            </a:r>
            <a:r>
              <a:rPr lang="tr-TR" dirty="0"/>
              <a:t>pekiştirildiği sosyal ortamı meydana getirir.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Suç </a:t>
            </a:r>
            <a:r>
              <a:rPr lang="tr-TR" dirty="0"/>
              <a:t>davranışlarıyla beraber bu </a:t>
            </a:r>
            <a:r>
              <a:rPr lang="tr-TR" dirty="0" smtClean="0"/>
              <a:t>iki değişken</a:t>
            </a:r>
            <a:r>
              <a:rPr lang="tr-TR" dirty="0"/>
              <a:t>, zamanla suça karışmayı artıran karşılıklı olarak birbirini pekiştiren </a:t>
            </a:r>
            <a:r>
              <a:rPr lang="tr-TR" dirty="0" err="1" smtClean="0"/>
              <a:t>nedensel</a:t>
            </a:r>
            <a:r>
              <a:rPr lang="tr-TR" dirty="0" smtClean="0"/>
              <a:t> bir </a:t>
            </a:r>
            <a:r>
              <a:rPr lang="tr-TR" dirty="0"/>
              <a:t>boşluk </a:t>
            </a:r>
            <a:r>
              <a:rPr lang="tr-TR" dirty="0" smtClean="0"/>
              <a:t>oluşturur.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6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USTAFA\Desktop\SUNUM\1784 ÇOCUK SUÇLULUĞU\PNG\6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23478"/>
            <a:ext cx="489654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SUÇUN ÖNLENMESİ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Yeni bir strateji geliştirme açısından J. David </a:t>
            </a:r>
            <a:r>
              <a:rPr lang="tr-TR" dirty="0" err="1"/>
              <a:t>Hawkins</a:t>
            </a:r>
            <a:r>
              <a:rPr lang="tr-TR" dirty="0"/>
              <a:t> ve Joseph G. </a:t>
            </a:r>
            <a:r>
              <a:rPr lang="tr-TR" dirty="0" err="1"/>
              <a:t>Weis’in</a:t>
            </a:r>
            <a:r>
              <a:rPr lang="tr-TR" dirty="0"/>
              <a:t> sosyal </a:t>
            </a:r>
            <a:r>
              <a:rPr lang="tr-TR" dirty="0" smtClean="0"/>
              <a:t>gelişim modeli</a:t>
            </a:r>
            <a:r>
              <a:rPr lang="tr-TR" dirty="0"/>
              <a:t>, Amerikan toplumunda gençlik suçlarıyla mücadelede uzun vadede </a:t>
            </a:r>
            <a:r>
              <a:rPr lang="tr-TR" dirty="0" smtClean="0"/>
              <a:t>sonuçları olabilen </a:t>
            </a:r>
            <a:r>
              <a:rPr lang="tr-TR" dirty="0"/>
              <a:t>suçun önlenmesine yönelik bütünleşik bir yaklaşım </a:t>
            </a:r>
            <a:r>
              <a:rPr lang="tr-TR" dirty="0" smtClean="0"/>
              <a:t>sunmaktadır.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Sosyal gelişim modeli, sosyal kontrol kuramı ve kültürel öğrenme kuramının bir </a:t>
            </a:r>
            <a:r>
              <a:rPr lang="tr-TR" dirty="0" smtClean="0"/>
              <a:t>araya getirilmesine </a:t>
            </a:r>
            <a:r>
              <a:rPr lang="tr-TR" dirty="0"/>
              <a:t>dayanır. Sosyal kontrol kuramına göre sosyal denetimlerin </a:t>
            </a:r>
            <a:r>
              <a:rPr lang="tr-TR" dirty="0" smtClean="0"/>
              <a:t>zayıflaması, olmaması </a:t>
            </a:r>
            <a:r>
              <a:rPr lang="tr-TR" dirty="0"/>
              <a:t>veya bozulması suça neden olur.93 Kültürel öğrenme ya da kültürel </a:t>
            </a:r>
            <a:r>
              <a:rPr lang="tr-TR" dirty="0" smtClean="0"/>
              <a:t>sapkınlık kuramı </a:t>
            </a:r>
            <a:r>
              <a:rPr lang="tr-TR" dirty="0"/>
              <a:t>suçun ortaya çıkmasında toplumun ve akranların rolünü öne çıkarır.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yüzden düzensiz </a:t>
            </a:r>
            <a:r>
              <a:rPr lang="tr-TR" dirty="0"/>
              <a:t>toplumlarda gençlerin suç işleme riski yüksektir.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3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4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81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USTAFA\Desktop\SUNUM\1784 ÇOCUK SUÇLULUĞU\PNG\6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1470"/>
            <a:ext cx="4167552" cy="497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YAŞAM SEYRİ BOYUNCA SUÇLULUK: </a:t>
            </a:r>
            <a:b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SOSYAL SÜREÇ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753528"/>
            <a:ext cx="8820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Bu bölümdeki kuramlar sosyal süreçlere odaklanır.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Diğer </a:t>
            </a:r>
            <a:r>
              <a:rPr lang="tr-TR" dirty="0"/>
              <a:t>sosyal süreçler gibi suç, belli </a:t>
            </a:r>
            <a:r>
              <a:rPr lang="tr-TR" dirty="0" smtClean="0"/>
              <a:t>bir noktada </a:t>
            </a:r>
            <a:r>
              <a:rPr lang="tr-TR" dirty="0"/>
              <a:t>başlar veya devam eder ya da sona erer.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Suça </a:t>
            </a:r>
            <a:r>
              <a:rPr lang="tr-TR" dirty="0"/>
              <a:t>devam etme veya suçtan </a:t>
            </a:r>
            <a:r>
              <a:rPr lang="tr-TR" dirty="0" smtClean="0"/>
              <a:t>vazgeçme devam </a:t>
            </a:r>
            <a:r>
              <a:rPr lang="tr-TR" dirty="0"/>
              <a:t>eden pek çok süreci içerir: ergenlikte yetersizlik, dezavantajların birikimi, yeni </a:t>
            </a:r>
            <a:r>
              <a:rPr lang="tr-TR" dirty="0" smtClean="0"/>
              <a:t>bir kimliğin </a:t>
            </a:r>
            <a:r>
              <a:rPr lang="tr-TR" dirty="0"/>
              <a:t>dönüm noktaları ve/veya oluşumu.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2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4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ERGENLİKTE YETERSİZLİK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John </a:t>
            </a:r>
            <a:r>
              <a:rPr lang="tr-TR" dirty="0" err="1"/>
              <a:t>Claussen</a:t>
            </a:r>
            <a:r>
              <a:rPr lang="tr-TR" dirty="0"/>
              <a:t> ‘in Büyük Bunalım yıllarının çocuklarına ilişkin klasik çalışması </a:t>
            </a:r>
            <a:r>
              <a:rPr lang="tr-TR" dirty="0" smtClean="0"/>
              <a:t>Berkeley mensuplarınca </a:t>
            </a:r>
            <a:r>
              <a:rPr lang="tr-TR" dirty="0"/>
              <a:t>katılımcıların çocukluk döneminden başlayarak yaklaşık 50 yıl </a:t>
            </a:r>
            <a:r>
              <a:rPr lang="tr-TR" dirty="0" smtClean="0"/>
              <a:t>boyunca devam </a:t>
            </a:r>
            <a:r>
              <a:rPr lang="tr-TR" dirty="0"/>
              <a:t>eden uzun vadeli araştırmalarını izlemiştir.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Claussen</a:t>
            </a:r>
            <a:r>
              <a:rPr lang="tr-TR" dirty="0"/>
              <a:t>, ergenliğin sonunda </a:t>
            </a:r>
            <a:r>
              <a:rPr lang="tr-TR" dirty="0" smtClean="0"/>
              <a:t>yeterlilik ve </a:t>
            </a:r>
            <a:r>
              <a:rPr lang="tr-TR" dirty="0"/>
              <a:t>sosyal etkinin gelişen yaşam seyrini şekillendirdiğini ortaya </a:t>
            </a:r>
            <a:r>
              <a:rPr lang="tr-TR" dirty="0" smtClean="0"/>
              <a:t>koymuştur.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Claussen</a:t>
            </a:r>
            <a:r>
              <a:rPr lang="tr-TR" dirty="0" smtClean="0"/>
              <a:t>, “</a:t>
            </a:r>
            <a:r>
              <a:rPr lang="tr-TR" dirty="0"/>
              <a:t>planlı yeterlilik” denen şeyi öz güven, bağımlılık ve entelektüel yatırım boyutlarını </a:t>
            </a:r>
            <a:r>
              <a:rPr lang="tr-TR" dirty="0" smtClean="0"/>
              <a:t>içeren bir </a:t>
            </a:r>
            <a:r>
              <a:rPr lang="tr-TR" dirty="0"/>
              <a:t>kavram olarak tanımlamıştır.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3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9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BİRİKİMLİ DEZAVANTAJLAR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Çoğu genç suçlunun yaşamı, hayat boyunca onları </a:t>
            </a:r>
            <a:r>
              <a:rPr lang="tr-TR" dirty="0" smtClean="0"/>
              <a:t>birbiri ardına </a:t>
            </a:r>
            <a:r>
              <a:rPr lang="tr-TR" dirty="0"/>
              <a:t>başarılı deneyimlere götüren planlı yeterlilik </a:t>
            </a:r>
            <a:r>
              <a:rPr lang="tr-TR" dirty="0" smtClean="0"/>
              <a:t>özelliğine sahip </a:t>
            </a:r>
            <a:r>
              <a:rPr lang="tr-TR" dirty="0"/>
              <a:t>değildir.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Bunun </a:t>
            </a:r>
            <a:r>
              <a:rPr lang="tr-TR" dirty="0"/>
              <a:t>yerine suç işleyen gençler </a:t>
            </a:r>
            <a:r>
              <a:rPr lang="tr-TR" dirty="0" smtClean="0"/>
              <a:t>bir dizi </a:t>
            </a:r>
            <a:r>
              <a:rPr lang="tr-TR" dirty="0"/>
              <a:t>birikimli dezavantaja yol açan kişisel </a:t>
            </a:r>
            <a:r>
              <a:rPr lang="tr-TR" dirty="0" smtClean="0"/>
              <a:t>eksikliklerle mücadele </a:t>
            </a:r>
            <a:r>
              <a:rPr lang="tr-TR" dirty="0"/>
              <a:t>ederler.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1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5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USTAFA\Desktop\SUNUM\1784 ÇOCUK SUÇLULUĞU\PNG\6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4023"/>
            <a:ext cx="4464496" cy="485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51470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DÖNÜM NOKTALARI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883622"/>
            <a:ext cx="88204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İkinci bölümde anlatıldığı gibi Robert J. </a:t>
            </a:r>
            <a:r>
              <a:rPr lang="tr-TR" dirty="0" err="1"/>
              <a:t>Sampson</a:t>
            </a:r>
            <a:r>
              <a:rPr lang="tr-TR" dirty="0"/>
              <a:t> ve John H. </a:t>
            </a:r>
            <a:r>
              <a:rPr lang="tr-TR" dirty="0" err="1"/>
              <a:t>Laub</a:t>
            </a:r>
            <a:r>
              <a:rPr lang="tr-TR" dirty="0"/>
              <a:t> Suçun İşlenişi: </a:t>
            </a:r>
            <a:r>
              <a:rPr lang="tr-TR" dirty="0" smtClean="0"/>
              <a:t>Hayatın Dönüm </a:t>
            </a:r>
            <a:r>
              <a:rPr lang="tr-TR" dirty="0"/>
              <a:t>Noktaları ve </a:t>
            </a:r>
            <a:r>
              <a:rPr lang="tr-TR" dirty="0" smtClean="0"/>
              <a:t>Yönleri </a:t>
            </a:r>
            <a:r>
              <a:rPr lang="tr-TR" dirty="0"/>
              <a:t>adlı kitapta “dönüm noktası” kavramını ortaya </a:t>
            </a:r>
            <a:r>
              <a:rPr lang="tr-TR" dirty="0" smtClean="0"/>
              <a:t>atmış ve </a:t>
            </a:r>
            <a:r>
              <a:rPr lang="tr-TR" dirty="0"/>
              <a:t>Ortak Başlangıçlar Ayrı </a:t>
            </a:r>
            <a:r>
              <a:rPr lang="tr-TR" dirty="0" smtClean="0"/>
              <a:t>Hayatlar </a:t>
            </a:r>
            <a:r>
              <a:rPr lang="tr-TR" dirty="0"/>
              <a:t>adlı kitapta bu düşünceyi daha da geliştirmişlerdir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/>
              <a:t>Sampson</a:t>
            </a:r>
            <a:r>
              <a:rPr lang="tr-TR" dirty="0"/>
              <a:t> ve </a:t>
            </a:r>
            <a:r>
              <a:rPr lang="tr-TR" dirty="0" err="1"/>
              <a:t>Laub’un</a:t>
            </a:r>
            <a:r>
              <a:rPr lang="tr-TR" dirty="0"/>
              <a:t> sosyal kontrole ilişkin açıklaması, sosyal bağların </a:t>
            </a:r>
            <a:r>
              <a:rPr lang="tr-TR" dirty="0" smtClean="0"/>
              <a:t>kurulması sırasında </a:t>
            </a:r>
            <a:r>
              <a:rPr lang="tr-TR" dirty="0"/>
              <a:t>biriken yatırımların derece </a:t>
            </a:r>
            <a:r>
              <a:rPr lang="tr-TR" dirty="0" err="1"/>
              <a:t>derece</a:t>
            </a:r>
            <a:r>
              <a:rPr lang="tr-TR" dirty="0"/>
              <a:t> oluşmasını vurgulamaktadır.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Sampson</a:t>
            </a:r>
            <a:r>
              <a:rPr lang="tr-TR" dirty="0" smtClean="0"/>
              <a:t> ve </a:t>
            </a:r>
            <a:r>
              <a:rPr lang="tr-TR" dirty="0" err="1"/>
              <a:t>Laub</a:t>
            </a:r>
            <a:r>
              <a:rPr lang="tr-TR" dirty="0"/>
              <a:t> çekilme sürecinde beş dönüm noktası ortaya koymuşlardır: Evlilik/eşler, </a:t>
            </a:r>
            <a:r>
              <a:rPr lang="tr-TR" dirty="0" smtClean="0"/>
              <a:t>iş bulma/istihdam</a:t>
            </a:r>
            <a:r>
              <a:rPr lang="tr-TR" dirty="0"/>
              <a:t>, ıslahevi, askerlik ve ikametin değişmesi.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Bunlar</a:t>
            </a:r>
            <a:r>
              <a:rPr lang="tr-TR" dirty="0"/>
              <a:t>, “uzun süreli </a:t>
            </a:r>
            <a:r>
              <a:rPr lang="tr-TR" dirty="0" smtClean="0"/>
              <a:t>davranış değişiklerinin </a:t>
            </a:r>
            <a:r>
              <a:rPr lang="tr-TR" dirty="0"/>
              <a:t>sürmesini sağlayan, yapısal kaynaklı dönüm noktalarıdır.”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3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8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1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1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SOSYAL SÜREÇ KURAMLARI VE SOSYAL POLİTİKALAR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779662"/>
            <a:ext cx="88204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Bu bölümde ele alınan sosyal süreç kuramlarından her biri sosyal politika yapıcıları etkileyebilir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Ayırıcı birleşim kuramı suçluların suç işlemeyi küçük gruplarla </a:t>
            </a:r>
            <a:r>
              <a:rPr lang="tr-TR" dirty="0" smtClean="0"/>
              <a:t>birlikteyken öğrendiklerini </a:t>
            </a:r>
            <a:r>
              <a:rPr lang="tr-TR" dirty="0"/>
              <a:t>ileri sürmektedir.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nedenle suçlular, olumlu sosyal davranışlar </a:t>
            </a:r>
            <a:r>
              <a:rPr lang="tr-TR" dirty="0" smtClean="0"/>
              <a:t>gösteren gruplarla </a:t>
            </a:r>
            <a:r>
              <a:rPr lang="tr-TR" dirty="0"/>
              <a:t>ne kadar çok bir araya gelirlerse o kadar az suç davranışlarından uzak </a:t>
            </a:r>
            <a:r>
              <a:rPr lang="tr-TR" dirty="0" smtClean="0"/>
              <a:t>tutulma olasılıkları </a:t>
            </a:r>
            <a:r>
              <a:rPr lang="tr-TR" dirty="0"/>
              <a:t>söz konusudur</a:t>
            </a:r>
            <a:r>
              <a:rPr lang="tr-T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8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6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VAKA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 err="1"/>
              <a:t>Amy</a:t>
            </a:r>
            <a:r>
              <a:rPr lang="tr-TR" b="1" dirty="0"/>
              <a:t> </a:t>
            </a:r>
            <a:r>
              <a:rPr lang="tr-TR" b="1" dirty="0" err="1"/>
              <a:t>Watters’in</a:t>
            </a:r>
            <a:r>
              <a:rPr lang="tr-TR" b="1" dirty="0"/>
              <a:t> Yaşam Seyri, Yaş </a:t>
            </a:r>
            <a:r>
              <a:rPr lang="tr-TR" b="1" dirty="0" smtClean="0"/>
              <a:t>10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/>
              <a:t>Amy’ye</a:t>
            </a:r>
            <a:r>
              <a:rPr lang="tr-TR" dirty="0"/>
              <a:t> 10 yaşındayken başına gelen en önemli olayın ne olduğunu sorarsanız muhtemelen polisin </a:t>
            </a:r>
            <a:r>
              <a:rPr lang="tr-TR" dirty="0" smtClean="0"/>
              <a:t>evi arayıp </a:t>
            </a:r>
            <a:r>
              <a:rPr lang="tr-TR" dirty="0"/>
              <a:t>babasının (</a:t>
            </a:r>
            <a:r>
              <a:rPr lang="tr-TR" dirty="0" err="1"/>
              <a:t>Simon</a:t>
            </a:r>
            <a:r>
              <a:rPr lang="tr-TR" dirty="0"/>
              <a:t>) hapse atıldığını söylediği günden bahsedecektir. </a:t>
            </a:r>
            <a:r>
              <a:rPr lang="tr-TR" dirty="0" err="1"/>
              <a:t>Amy’nin</a:t>
            </a:r>
            <a:r>
              <a:rPr lang="tr-TR" dirty="0"/>
              <a:t> babası, sarhoşluk </a:t>
            </a:r>
            <a:r>
              <a:rPr lang="tr-TR" dirty="0" smtClean="0"/>
              <a:t>veren bir </a:t>
            </a:r>
            <a:r>
              <a:rPr lang="tr-TR" dirty="0"/>
              <a:t>maddenin (marihuana) etkisindeyken araba kullanmaktan dolayı tutuklanmıştı. </a:t>
            </a:r>
            <a:r>
              <a:rPr lang="tr-TR" dirty="0" err="1"/>
              <a:t>Amy</a:t>
            </a:r>
            <a:r>
              <a:rPr lang="tr-TR" dirty="0"/>
              <a:t> telefonda bu </a:t>
            </a:r>
            <a:r>
              <a:rPr lang="tr-TR" dirty="0" smtClean="0"/>
              <a:t>haberi duyunca </a:t>
            </a:r>
            <a:r>
              <a:rPr lang="tr-TR" dirty="0"/>
              <a:t>çok telaşlanmıştı. Çünkü ona evde yardımcı olacak yetişkin hiç kimse yoktu. 1 saat sonra </a:t>
            </a:r>
            <a:r>
              <a:rPr lang="tr-TR" dirty="0" smtClean="0"/>
              <a:t>babası onu </a:t>
            </a:r>
            <a:r>
              <a:rPr lang="tr-TR" dirty="0"/>
              <a:t>hapishaneden arayıp birkaç kilometre uzakta oturan </a:t>
            </a:r>
            <a:r>
              <a:rPr lang="tr-TR" dirty="0" err="1"/>
              <a:t>Fred</a:t>
            </a:r>
            <a:r>
              <a:rPr lang="tr-TR" dirty="0"/>
              <a:t> amcasına telefon etmesini istedi. </a:t>
            </a:r>
            <a:r>
              <a:rPr lang="tr-TR" dirty="0" smtClean="0"/>
              <a:t>Babası </a:t>
            </a:r>
            <a:r>
              <a:rPr lang="tr-TR" dirty="0" err="1" smtClean="0"/>
              <a:t>Amy’ye</a:t>
            </a:r>
            <a:r>
              <a:rPr lang="tr-TR" dirty="0" smtClean="0"/>
              <a:t> </a:t>
            </a:r>
            <a:r>
              <a:rPr lang="tr-TR" dirty="0" err="1"/>
              <a:t>Fred’in</a:t>
            </a:r>
            <a:r>
              <a:rPr lang="tr-TR" dirty="0"/>
              <a:t> kefalet parasını ödeyeceğini ve böylece hapisten çıkacağını söyledi. </a:t>
            </a:r>
            <a:r>
              <a:rPr lang="tr-TR" dirty="0" err="1"/>
              <a:t>Fred</a:t>
            </a:r>
            <a:r>
              <a:rPr lang="tr-TR" dirty="0"/>
              <a:t> (amcası) </a:t>
            </a:r>
            <a:r>
              <a:rPr lang="tr-TR" dirty="0" smtClean="0"/>
              <a:t>gereken işlemleri </a:t>
            </a:r>
            <a:r>
              <a:rPr lang="tr-TR" dirty="0"/>
              <a:t>halletti ve </a:t>
            </a:r>
            <a:r>
              <a:rPr lang="tr-TR" dirty="0" err="1"/>
              <a:t>Amy’nin</a:t>
            </a:r>
            <a:r>
              <a:rPr lang="tr-TR" dirty="0"/>
              <a:t> babası aynı akşam evine döndü.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01824" y="627534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Araştırmalar, çocuk suçluluğunun ebeveyn öz kontrollünün zayıf olduğu ailelerde gerçekleşme olasılığının </a:t>
            </a:r>
            <a:r>
              <a:rPr lang="tr-TR" dirty="0" smtClean="0"/>
              <a:t>yüksek olduğunu </a:t>
            </a:r>
            <a:r>
              <a:rPr lang="tr-TR" dirty="0"/>
              <a:t>göstermektedir.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Özellikle </a:t>
            </a:r>
            <a:r>
              <a:rPr lang="tr-TR" dirty="0"/>
              <a:t>bir çalışma (aşağıdaki ilk link) ebeveynlerin zayıf öz kontrolü ve çocukların zayıf </a:t>
            </a:r>
            <a:r>
              <a:rPr lang="tr-TR" dirty="0" smtClean="0"/>
              <a:t>öz kontrolü </a:t>
            </a:r>
            <a:r>
              <a:rPr lang="tr-TR" dirty="0"/>
              <a:t>arasında önemli bir bağ olduğunu ortaya çıkarmıştır. Ayrıca bu bağın düşük ebeveyn öz kontrolü </a:t>
            </a:r>
            <a:r>
              <a:rPr lang="tr-TR" dirty="0" smtClean="0"/>
              <a:t>sergileyen ailelerde </a:t>
            </a:r>
            <a:r>
              <a:rPr lang="tr-TR" dirty="0"/>
              <a:t>büyütülen çocuklarda suç oranının fazla olmasıyla ilgili olduğu ortaya çıkarılmıştır.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Yukarıda </a:t>
            </a:r>
            <a:r>
              <a:rPr lang="tr-TR" dirty="0"/>
              <a:t>anlatılan </a:t>
            </a:r>
            <a:r>
              <a:rPr lang="tr-TR" dirty="0" smtClean="0"/>
              <a:t>olayda </a:t>
            </a:r>
            <a:r>
              <a:rPr lang="tr-TR" dirty="0" err="1" smtClean="0"/>
              <a:t>Amy’nin</a:t>
            </a:r>
            <a:r>
              <a:rPr lang="tr-TR" dirty="0" smtClean="0"/>
              <a:t> </a:t>
            </a:r>
            <a:r>
              <a:rPr lang="tr-TR" dirty="0"/>
              <a:t>babası zayıf öz kontrole sahip midir?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Öyleyse </a:t>
            </a:r>
            <a:r>
              <a:rPr lang="tr-TR" dirty="0" err="1"/>
              <a:t>Amy</a:t>
            </a:r>
            <a:r>
              <a:rPr lang="tr-TR" dirty="0"/>
              <a:t> açısından bunun ne gibi sonuçları olabilir?</a:t>
            </a:r>
          </a:p>
        </p:txBody>
      </p:sp>
      <p:sp>
        <p:nvSpPr>
          <p:cNvPr id="6" name="Dikdörtgen 5"/>
          <p:cNvSpPr/>
          <p:nvPr/>
        </p:nvSpPr>
        <p:spPr>
          <a:xfrm>
            <a:off x="1163688" y="4101162"/>
            <a:ext cx="7096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err="1"/>
              <a:t>Amy</a:t>
            </a:r>
            <a:r>
              <a:rPr lang="tr-TR" sz="2400" b="1" dirty="0"/>
              <a:t> </a:t>
            </a:r>
            <a:r>
              <a:rPr lang="tr-TR" sz="2400" b="1" dirty="0" err="1"/>
              <a:t>Watter’ın</a:t>
            </a:r>
            <a:r>
              <a:rPr lang="tr-TR" sz="2400" b="1" dirty="0"/>
              <a:t> hikâyesini gelecek bölümde takip edin.</a:t>
            </a:r>
          </a:p>
        </p:txBody>
      </p:sp>
    </p:spTree>
    <p:extLst>
      <p:ext uri="{BB962C8B-B14F-4D97-AF65-F5344CB8AC3E}">
        <p14:creationId xmlns:p14="http://schemas.microsoft.com/office/powerpoint/2010/main" val="39298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6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4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95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8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</TotalTime>
  <Words>2123</Words>
  <Application>Microsoft Office PowerPoint</Application>
  <PresentationFormat>Ekran Gösterisi (16:9)</PresentationFormat>
  <Paragraphs>172</Paragraphs>
  <Slides>44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47" baseType="lpstr">
      <vt:lpstr>Arial</vt:lpstr>
      <vt:lpstr>Calibri</vt:lpstr>
      <vt:lpstr>Ofis Teması</vt:lpstr>
      <vt:lpstr>PowerPoint Sunusu</vt:lpstr>
      <vt:lpstr>BÖLÜM 5</vt:lpstr>
      <vt:lpstr>GİRİŞ</vt:lpstr>
      <vt:lpstr>AYIRICI BİRELŞİMLER KURAMI</vt:lpstr>
      <vt:lpstr>AYIRICI BİRLEŞİMLER KURAMININ ÖNERMELERİ</vt:lpstr>
      <vt:lpstr>AYIRICI BİRLEŞİM KURALININ DEĞERLENDİRİLMESİ</vt:lpstr>
      <vt:lpstr>PowerPoint Sunusu</vt:lpstr>
      <vt:lpstr>PowerPoint Sunusu</vt:lpstr>
      <vt:lpstr>SÜRÜKLENME KURAMI VE ÇOCUK SUÇLULAR</vt:lpstr>
      <vt:lpstr>PowerPoint Sunusu</vt:lpstr>
      <vt:lpstr>PowerPoint Sunusu</vt:lpstr>
      <vt:lpstr>SÜRÜKLENME KURAMININ DEĞERLENDİRİLMESİ</vt:lpstr>
      <vt:lpstr>KONTROL KURAMI VE SUÇ DAVRANIŞI</vt:lpstr>
      <vt:lpstr>SINIRLAMA KURAMI</vt:lpstr>
      <vt:lpstr>SINIRLAMA KURAMININ UNSURLARI</vt:lpstr>
      <vt:lpstr>SUÇ VE SINIRLAMA ARASINDAKİ İLİŞKİ</vt:lpstr>
      <vt:lpstr>SUÇA KARŞI KORUYUCU OLARAK  BENLİK ALGISI</vt:lpstr>
      <vt:lpstr>SOSYAL KONTROL KURAMI</vt:lpstr>
      <vt:lpstr>BAĞLANMA</vt:lpstr>
      <vt:lpstr>ADANMIŞLIK</vt:lpstr>
      <vt:lpstr>PowerPoint Sunusu</vt:lpstr>
      <vt:lpstr>KATILIM</vt:lpstr>
      <vt:lpstr>İNANÇLAR</vt:lpstr>
      <vt:lpstr>BU KURAMIN DENEYSEL GEÇERLİLİĞİ</vt:lpstr>
      <vt:lpstr>SOSYAL KONTROL KURAMININ DEĞERLENDİRMESİ</vt:lpstr>
      <vt:lpstr>PowerPoint Sunusu</vt:lpstr>
      <vt:lpstr>PowerPoint Sunusu</vt:lpstr>
      <vt:lpstr>İÇERİK ANALİZİ: SUÇA İLİŞKİN BÜTÜNLEŞİK KURAMLAR</vt:lpstr>
      <vt:lpstr>GOTTFREDSON’UN VE HİRSCHİ’NİN GENEL SUÇ KURAMI</vt:lpstr>
      <vt:lpstr>PowerPoint Sunusu</vt:lpstr>
      <vt:lpstr>PowerPoint Sunusu</vt:lpstr>
      <vt:lpstr>ELLİOTT VE MESLEKTAŞLARININ SOSYAL SÜREÇLERE İLİŞKİN TÜMLEŞİK KURAMI</vt:lpstr>
      <vt:lpstr>THORNBERRY’NİN ETKİLEŞİM KURAMI</vt:lpstr>
      <vt:lpstr>PowerPoint Sunusu</vt:lpstr>
      <vt:lpstr>SUÇUN ÖNLENMESİ</vt:lpstr>
      <vt:lpstr>PowerPoint Sunusu</vt:lpstr>
      <vt:lpstr>YAŞAM SEYRİ BOYUNCA SUÇLULUK:  SOSYAL SÜREÇ</vt:lpstr>
      <vt:lpstr>ERGENLİKTE YETERSİZLİK</vt:lpstr>
      <vt:lpstr>BİRİKİMLİ DEZAVANTAJLAR</vt:lpstr>
      <vt:lpstr>PowerPoint Sunusu</vt:lpstr>
      <vt:lpstr>DÖNÜM NOKTALARI</vt:lpstr>
      <vt:lpstr>SOSYAL SÜREÇ KURAMLARI VE SOSYAL POLİTİKALAR</vt:lpstr>
      <vt:lpstr>VAKA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onur</dc:creator>
  <cp:lastModifiedBy>ronaldinho424</cp:lastModifiedBy>
  <cp:revision>47</cp:revision>
  <dcterms:created xsi:type="dcterms:W3CDTF">2018-03-03T23:01:08Z</dcterms:created>
  <dcterms:modified xsi:type="dcterms:W3CDTF">2018-05-07T12:04:05Z</dcterms:modified>
</cp:coreProperties>
</file>