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</p:sldIdLst>
  <p:sldSz cx="9144000" cy="5143500" type="screen16x9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002E"/>
    <a:srgbClr val="910101"/>
    <a:srgbClr val="000066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76" autoAdjust="0"/>
  </p:normalViewPr>
  <p:slideViewPr>
    <p:cSldViewPr>
      <p:cViewPr varScale="1">
        <p:scale>
          <a:sx n="145" d="100"/>
          <a:sy n="145" d="100"/>
        </p:scale>
        <p:origin x="62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2" y="1597821"/>
            <a:ext cx="7772400" cy="110251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9634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693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211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1" y="900115"/>
            <a:ext cx="4038601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1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1575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31" y="1151335"/>
            <a:ext cx="4041774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31" y="1631156"/>
            <a:ext cx="4041774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881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3630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1515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2" y="204791"/>
            <a:ext cx="5111749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9772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2203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797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399" y="154783"/>
            <a:ext cx="2057401" cy="329088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1" cy="329088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0399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0A03B-EE28-40B2-9863-0BC50DE7EE96}" type="datetimeFigureOut">
              <a:rPr lang="tr-TR" smtClean="0"/>
              <a:t>7.05.2018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2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3752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22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323528" y="1491633"/>
            <a:ext cx="8820472" cy="1102519"/>
          </a:xfrm>
        </p:spPr>
        <p:txBody>
          <a:bodyPr>
            <a:noAutofit/>
          </a:bodyPr>
          <a:lstStyle/>
          <a:p>
            <a:r>
              <a:rPr lang="tr-TR" sz="66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BÖLÜM 6</a:t>
            </a:r>
            <a:endParaRPr lang="tr-TR" sz="66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323528" y="2643758"/>
            <a:ext cx="8820472" cy="1314450"/>
          </a:xfrm>
        </p:spPr>
        <p:txBody>
          <a:bodyPr>
            <a:normAutofit fontScale="85000" lnSpcReduction="20000"/>
          </a:bodyPr>
          <a:lstStyle/>
          <a:p>
            <a:r>
              <a:rPr lang="tr-TR" sz="54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SUÇUN* SOSYAL ETKİLEŞİMCİ TEORİLERİ</a:t>
            </a:r>
            <a:endParaRPr lang="tr-TR" sz="54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516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625"/>
                            </p:stCondLst>
                            <p:childTnLst>
                              <p:par>
                                <p:cTn id="1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GİRİŞ</a:t>
            </a:r>
            <a:endParaRPr lang="tr-TR" sz="4000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7 ile 12. sınıflardan 20 bin çocuğu gözlemleyerek yapılan yeni bir çalışma, 35 yaşına </a:t>
            </a:r>
            <a:r>
              <a:rPr lang="tr-TR" dirty="0" smtClean="0"/>
              <a:t>varmadan öleceklerini </a:t>
            </a:r>
            <a:r>
              <a:rPr lang="tr-TR" dirty="0"/>
              <a:t>düşünen çocukların oranının %35 olduğunu ortaya koydu.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Çalışma, “</a:t>
            </a:r>
            <a:r>
              <a:rPr lang="tr-TR" dirty="0"/>
              <a:t>riskli davranışlara kalkışan gençlerin bunu düşünebileceği, bunun nedeninin ise bu </a:t>
            </a:r>
            <a:r>
              <a:rPr lang="tr-TR" dirty="0" smtClean="0"/>
              <a:t>çocukların her </a:t>
            </a:r>
            <a:r>
              <a:rPr lang="tr-TR" dirty="0"/>
              <a:t>şekilde genç öleceklerine inanıyor oldukları</a:t>
            </a:r>
            <a:r>
              <a:rPr lang="tr-TR" dirty="0" smtClean="0"/>
              <a:t>” </a:t>
            </a:r>
            <a:r>
              <a:rPr lang="tr-TR" dirty="0"/>
              <a:t>sonucuna vardı.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Araştırmacılar bu </a:t>
            </a:r>
            <a:r>
              <a:rPr lang="tr-TR" dirty="0"/>
              <a:t>gibi kaderci çocukların intihara teşebbüs etmeye, ciddi fiziksel münakaşalara </a:t>
            </a:r>
            <a:r>
              <a:rPr lang="tr-TR" dirty="0" smtClean="0"/>
              <a:t>girmeye ve </a:t>
            </a:r>
            <a:r>
              <a:rPr lang="tr-TR" dirty="0"/>
              <a:t>keyif verici uyuşturucu madde kullanımına eğilimli olduklarını saptadılar.</a:t>
            </a:r>
          </a:p>
        </p:txBody>
      </p:sp>
    </p:spTree>
    <p:extLst>
      <p:ext uri="{BB962C8B-B14F-4D97-AF65-F5344CB8AC3E}">
        <p14:creationId xmlns:p14="http://schemas.microsoft.com/office/powerpoint/2010/main" val="83099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8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8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ETİKETLEME TEORİSİ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1960’lar ve 1970’ler boyunca etiketleme perspektifi suçu ve çocuk </a:t>
            </a:r>
            <a:r>
              <a:rPr lang="tr-TR" dirty="0" smtClean="0"/>
              <a:t>suçluluğunu anlamak için </a:t>
            </a:r>
            <a:r>
              <a:rPr lang="tr-TR" dirty="0"/>
              <a:t>kullanılan en etkili yaklaşımlardan biriydi.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Sapmanın </a:t>
            </a:r>
            <a:r>
              <a:rPr lang="tr-TR" dirty="0" err="1"/>
              <a:t>etkileşimci</a:t>
            </a:r>
            <a:r>
              <a:rPr lang="tr-TR" dirty="0"/>
              <a:t> teorisi veya </a:t>
            </a:r>
            <a:r>
              <a:rPr lang="tr-TR" dirty="0" smtClean="0"/>
              <a:t>toplumsal reaksiyon </a:t>
            </a:r>
            <a:r>
              <a:rPr lang="tr-TR" dirty="0"/>
              <a:t>perspektifi olarak da adlandırılan etiketleme teorisi veya </a:t>
            </a:r>
            <a:r>
              <a:rPr lang="tr-TR" dirty="0" smtClean="0"/>
              <a:t>etiketleme perspektifi </a:t>
            </a:r>
            <a:r>
              <a:rPr lang="tr-TR" dirty="0"/>
              <a:t>aslen sadece sapkın etiketiyle işaretlendiği için farklı addedildiği hâlde, </a:t>
            </a:r>
            <a:r>
              <a:rPr lang="tr-TR" dirty="0" smtClean="0"/>
              <a:t>diğer bireylerden </a:t>
            </a:r>
            <a:r>
              <a:rPr lang="tr-TR" dirty="0"/>
              <a:t>farklı olarak algılanan kişinin etiketlenmesi ile sapkınları toplumun </a:t>
            </a:r>
            <a:r>
              <a:rPr lang="tr-TR" dirty="0" smtClean="0"/>
              <a:t>yarattığı varsayımına dayanır.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1155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USTAFA\Desktop\SUNUM\1784 ÇOCUK SUÇLULUĞU\PNG\7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67494"/>
            <a:ext cx="3816424" cy="473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FRANK TANNENBAUM: </a:t>
            </a:r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KÖTÜNÜN </a:t>
            </a:r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DRAMATİZASYONU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653644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1938’de Avusturya kökenli Amerikalı sosyolog Frank </a:t>
            </a:r>
            <a:r>
              <a:rPr lang="tr-TR" dirty="0" err="1" smtClean="0"/>
              <a:t>Tannenbaum</a:t>
            </a:r>
            <a:r>
              <a:rPr lang="tr-TR" dirty="0" smtClean="0"/>
              <a:t> kitabı </a:t>
            </a:r>
            <a:r>
              <a:rPr lang="tr-TR" dirty="0"/>
              <a:t>Suç ve </a:t>
            </a:r>
            <a:r>
              <a:rPr lang="tr-TR" dirty="0" err="1"/>
              <a:t>Toplum’da</a:t>
            </a:r>
            <a:r>
              <a:rPr lang="tr-TR" dirty="0"/>
              <a:t> etiketleme teorisinin en </a:t>
            </a:r>
            <a:r>
              <a:rPr lang="tr-TR" dirty="0" smtClean="0"/>
              <a:t>erken </a:t>
            </a:r>
            <a:r>
              <a:rPr lang="tr-TR" dirty="0" err="1" smtClean="0"/>
              <a:t>formülasyonunu</a:t>
            </a:r>
            <a:r>
              <a:rPr lang="tr-TR" dirty="0" smtClean="0"/>
              <a:t> </a:t>
            </a:r>
            <a:r>
              <a:rPr lang="tr-TR" dirty="0"/>
              <a:t>geliştirdi. </a:t>
            </a:r>
            <a:r>
              <a:rPr lang="tr-TR" dirty="0" err="1" smtClean="0"/>
              <a:t>Tannenbaum</a:t>
            </a:r>
            <a:r>
              <a:rPr lang="tr-TR" dirty="0" smtClean="0"/>
              <a:t> </a:t>
            </a:r>
            <a:r>
              <a:rPr lang="tr-TR" dirty="0"/>
              <a:t>bir çocuğun </a:t>
            </a:r>
            <a:r>
              <a:rPr lang="tr-TR" dirty="0" smtClean="0"/>
              <a:t>otoritelerin dikkatini </a:t>
            </a:r>
            <a:r>
              <a:rPr lang="tr-TR" dirty="0"/>
              <a:t>çektiği ve diğer çocuklardan farklı olmakla </a:t>
            </a:r>
            <a:r>
              <a:rPr lang="tr-TR" dirty="0" smtClean="0"/>
              <a:t>etiketlendiği süreçleri </a:t>
            </a:r>
            <a:r>
              <a:rPr lang="tr-TR" dirty="0"/>
              <a:t>sorgular ve bu sürecin adalet sisteminin bu </a:t>
            </a:r>
            <a:r>
              <a:rPr lang="tr-TR" dirty="0" smtClean="0"/>
              <a:t>bireyle başa </a:t>
            </a:r>
            <a:r>
              <a:rPr lang="tr-TR" dirty="0"/>
              <a:t>çıkma tarzında ve bu kişilerin kendilerini nasıl gördükleri konusunda bir </a:t>
            </a:r>
            <a:r>
              <a:rPr lang="tr-TR" dirty="0" smtClean="0"/>
              <a:t>değişim yarattığını </a:t>
            </a:r>
            <a:r>
              <a:rPr lang="tr-TR" dirty="0"/>
              <a:t>ileri sürer</a:t>
            </a:r>
            <a:r>
              <a:rPr lang="tr-TR" dirty="0" smtClean="0"/>
              <a:t>: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Suçlu yaratma süreci bu nedenle işaretleme, tanımlama, </a:t>
            </a:r>
            <a:r>
              <a:rPr lang="tr-TR" dirty="0" err="1"/>
              <a:t>kimliklendirme</a:t>
            </a:r>
            <a:r>
              <a:rPr lang="tr-TR" dirty="0"/>
              <a:t>, ayrımlaştırma, </a:t>
            </a:r>
            <a:r>
              <a:rPr lang="tr-TR" dirty="0" err="1" smtClean="0"/>
              <a:t>tarifleme</a:t>
            </a:r>
            <a:r>
              <a:rPr lang="tr-TR" dirty="0" smtClean="0"/>
              <a:t>, vurgulama</a:t>
            </a:r>
            <a:r>
              <a:rPr lang="tr-TR" dirty="0"/>
              <a:t>, bilinci ve öz bilinci oluşturma sürecidir; güdülemenin, önermenin, </a:t>
            </a:r>
            <a:r>
              <a:rPr lang="tr-TR" dirty="0" smtClean="0"/>
              <a:t>vurgulamanın ve </a:t>
            </a:r>
            <a:r>
              <a:rPr lang="tr-TR" dirty="0"/>
              <a:t>kendisinden şikayet edilen en belirgin özellikleri </a:t>
            </a:r>
            <a:r>
              <a:rPr lang="tr-TR" dirty="0" err="1"/>
              <a:t>çağırıştırmanın</a:t>
            </a:r>
            <a:r>
              <a:rPr lang="tr-TR" dirty="0"/>
              <a:t> bir yolu </a:t>
            </a:r>
            <a:r>
              <a:rPr lang="tr-TR" dirty="0" smtClean="0"/>
              <a:t>hâline gelir.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EDWİN LEMERT: BİRİNCİL VE İK,NCİL SAPMA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Yirminci yüzyıl ortalarında Amerikalı sosyolog </a:t>
            </a:r>
            <a:r>
              <a:rPr lang="tr-TR" dirty="0" err="1"/>
              <a:t>Edwin</a:t>
            </a:r>
            <a:r>
              <a:rPr lang="tr-TR" dirty="0"/>
              <a:t> M. </a:t>
            </a:r>
            <a:r>
              <a:rPr lang="tr-TR" dirty="0" err="1"/>
              <a:t>Lemert</a:t>
            </a:r>
            <a:r>
              <a:rPr lang="tr-TR" dirty="0"/>
              <a:t> tarafından </a:t>
            </a:r>
            <a:r>
              <a:rPr lang="tr-TR" dirty="0" smtClean="0"/>
              <a:t>geliştirilen toplumsal </a:t>
            </a:r>
            <a:r>
              <a:rPr lang="tr-TR" dirty="0"/>
              <a:t>reaksiyon teorisi, </a:t>
            </a:r>
            <a:r>
              <a:rPr lang="tr-TR" dirty="0" err="1"/>
              <a:t>Shaw</a:t>
            </a:r>
            <a:r>
              <a:rPr lang="tr-TR" dirty="0"/>
              <a:t> ve </a:t>
            </a:r>
            <a:r>
              <a:rPr lang="tr-TR" dirty="0" err="1"/>
              <a:t>McKay’in</a:t>
            </a:r>
            <a:r>
              <a:rPr lang="tr-TR" dirty="0"/>
              <a:t> toplumsal çözülme teorisine, </a:t>
            </a:r>
            <a:r>
              <a:rPr lang="tr-TR" dirty="0" err="1"/>
              <a:t>Edwin</a:t>
            </a:r>
            <a:r>
              <a:rPr lang="tr-TR" dirty="0"/>
              <a:t> </a:t>
            </a:r>
            <a:r>
              <a:rPr lang="tr-TR" dirty="0" smtClean="0"/>
              <a:t>H. </a:t>
            </a:r>
            <a:r>
              <a:rPr lang="tr-TR" dirty="0" err="1" smtClean="0"/>
              <a:t>Sutherland’in</a:t>
            </a:r>
            <a:r>
              <a:rPr lang="tr-TR" dirty="0" smtClean="0"/>
              <a:t> </a:t>
            </a:r>
            <a:r>
              <a:rPr lang="tr-TR" dirty="0" err="1"/>
              <a:t>ayrımsal</a:t>
            </a:r>
            <a:r>
              <a:rPr lang="tr-TR" dirty="0"/>
              <a:t> dernek nosyonuna ve </a:t>
            </a:r>
            <a:r>
              <a:rPr lang="tr-TR" dirty="0" err="1"/>
              <a:t>Merton’un</a:t>
            </a:r>
            <a:r>
              <a:rPr lang="tr-TR" dirty="0"/>
              <a:t> toplumsal yapısal </a:t>
            </a:r>
            <a:r>
              <a:rPr lang="tr-TR" dirty="0" smtClean="0"/>
              <a:t>yaklaşımına belirgin </a:t>
            </a:r>
            <a:r>
              <a:rPr lang="tr-TR" dirty="0"/>
              <a:t>bir alternatif sunar.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 smtClean="0"/>
              <a:t>Lemert</a:t>
            </a:r>
            <a:r>
              <a:rPr lang="tr-TR" dirty="0"/>
              <a:t>, belirli davranışların nasıl </a:t>
            </a:r>
            <a:r>
              <a:rPr lang="tr-TR" dirty="0" err="1"/>
              <a:t>şuç</a:t>
            </a:r>
            <a:r>
              <a:rPr lang="tr-TR" dirty="0"/>
              <a:t>, sapma veya </a:t>
            </a:r>
            <a:r>
              <a:rPr lang="tr-TR" dirty="0" smtClean="0"/>
              <a:t>sapkınlık olarak </a:t>
            </a:r>
            <a:r>
              <a:rPr lang="tr-TR" dirty="0"/>
              <a:t>etiketlendiğinin yanı sıra sosyal kontrol ajanlarıyla kuralları ihlal edenler </a:t>
            </a:r>
            <a:r>
              <a:rPr lang="tr-TR" dirty="0" smtClean="0"/>
              <a:t>arasındaki etkileşim </a:t>
            </a:r>
            <a:r>
              <a:rPr lang="tr-TR" dirty="0"/>
              <a:t>üzerine dikkatini yoğunlaştırır.</a:t>
            </a:r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3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3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HOWARD BECKER: SAPKIN KARİYERLER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635646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Bir başka önemli etiketleme teorisyeni olan ve </a:t>
            </a:r>
            <a:r>
              <a:rPr lang="tr-TR" dirty="0" err="1"/>
              <a:t>Lemert’ten</a:t>
            </a:r>
            <a:r>
              <a:rPr lang="tr-TR" dirty="0"/>
              <a:t> kısa süre sonra yazan </a:t>
            </a:r>
            <a:r>
              <a:rPr lang="tr-TR" dirty="0" err="1" smtClean="0"/>
              <a:t>Howard</a:t>
            </a:r>
            <a:r>
              <a:rPr lang="tr-TR" dirty="0" smtClean="0"/>
              <a:t> </a:t>
            </a:r>
            <a:r>
              <a:rPr lang="tr-TR" dirty="0" err="1" smtClean="0"/>
              <a:t>Becker</a:t>
            </a:r>
            <a:r>
              <a:rPr lang="tr-TR" dirty="0"/>
              <a:t>, toplum kurallarıyla etiketlenme süreci arasındaki ilişkiyi şu sözlerle </a:t>
            </a:r>
            <a:r>
              <a:rPr lang="tr-TR" dirty="0" smtClean="0"/>
              <a:t>kavramlaştırır: 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Sapkın </a:t>
            </a:r>
            <a:r>
              <a:rPr lang="tr-TR" dirty="0"/>
              <a:t>olanı, ihlali sapkınlığı kuran kuralları belirleyerek ve bu kuralları belirli </a:t>
            </a:r>
            <a:r>
              <a:rPr lang="tr-TR" dirty="0" smtClean="0"/>
              <a:t>insanlara uygulayarak </a:t>
            </a:r>
            <a:r>
              <a:rPr lang="tr-TR" dirty="0"/>
              <a:t>onları dışlanan kişiler şeklinde etiketlemesi yoluyla bizzat toplumsal gruplar </a:t>
            </a:r>
            <a:r>
              <a:rPr lang="tr-TR" dirty="0" smtClean="0"/>
              <a:t>yaratırlar. 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açıdan bakıldığında sapkınlık, kişinin gerçekleştirdiği bir edimin niteliği </a:t>
            </a:r>
            <a:r>
              <a:rPr lang="tr-TR" dirty="0" smtClean="0"/>
              <a:t>değildir, daha </a:t>
            </a:r>
            <a:r>
              <a:rPr lang="tr-TR" dirty="0"/>
              <a:t>ziyade kuralların ve bir faile yönelik yaptırımların ötekiler tarafından </a:t>
            </a:r>
            <a:r>
              <a:rPr lang="tr-TR" dirty="0" smtClean="0"/>
              <a:t>uygulanmasının sonucudur.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2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4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ÇOCUK ADALETİ SÜRECİ VE ETİKETLEME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Etiketlemenin, süregelen suç edimlerine karşı geliştirilen ikincil tepkileri etkileyen </a:t>
            </a:r>
            <a:r>
              <a:rPr lang="tr-TR" dirty="0" smtClean="0"/>
              <a:t>çocuk adalet </a:t>
            </a:r>
            <a:r>
              <a:rPr lang="tr-TR" dirty="0"/>
              <a:t>sistemi aracılığıyla işleyen </a:t>
            </a:r>
            <a:r>
              <a:rPr lang="tr-TR" dirty="0" err="1"/>
              <a:t>formal</a:t>
            </a:r>
            <a:r>
              <a:rPr lang="tr-TR" dirty="0"/>
              <a:t> gençlik süreçleri içerisinde vuku bulduğu </a:t>
            </a:r>
            <a:r>
              <a:rPr lang="tr-TR" dirty="0" smtClean="0"/>
              <a:t>argümanları oldukça </a:t>
            </a:r>
            <a:r>
              <a:rPr lang="tr-TR" dirty="0"/>
              <a:t>eski tarihlere dayanır.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 smtClean="0"/>
              <a:t>Tufts</a:t>
            </a:r>
            <a:r>
              <a:rPr lang="tr-TR" dirty="0" smtClean="0"/>
              <a:t> </a:t>
            </a:r>
            <a:r>
              <a:rPr lang="tr-TR" dirty="0"/>
              <a:t>Üniversitesinden </a:t>
            </a:r>
            <a:r>
              <a:rPr lang="tr-TR" dirty="0" err="1"/>
              <a:t>economist</a:t>
            </a:r>
            <a:r>
              <a:rPr lang="tr-TR" dirty="0"/>
              <a:t> </a:t>
            </a:r>
            <a:r>
              <a:rPr lang="tr-TR" dirty="0" err="1"/>
              <a:t>Edwin</a:t>
            </a:r>
            <a:r>
              <a:rPr lang="tr-TR" dirty="0"/>
              <a:t> </a:t>
            </a:r>
            <a:r>
              <a:rPr lang="tr-TR" dirty="0" err="1"/>
              <a:t>Schur</a:t>
            </a:r>
            <a:r>
              <a:rPr lang="tr-TR" dirty="0"/>
              <a:t>, </a:t>
            </a:r>
            <a:r>
              <a:rPr lang="tr-TR" dirty="0" smtClean="0"/>
              <a:t>suç edimlerinin </a:t>
            </a:r>
            <a:r>
              <a:rPr lang="tr-TR" dirty="0"/>
              <a:t>çoğunun önemsiz ve tehlikesiz olduğunu ve cezalandırmanın gereksizliğini </a:t>
            </a:r>
            <a:r>
              <a:rPr lang="tr-TR" dirty="0" smtClean="0"/>
              <a:t>ileri sürer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Fakat </a:t>
            </a:r>
            <a:r>
              <a:rPr lang="tr-TR" dirty="0"/>
              <a:t>gençler tutuklanarak çocuk mahkemesine çıkarıldığında “farklı” olarak </a:t>
            </a:r>
            <a:r>
              <a:rPr lang="tr-TR" dirty="0" err="1" smtClean="0"/>
              <a:t>stereotipleştirilmiş</a:t>
            </a:r>
            <a:r>
              <a:rPr lang="tr-TR" dirty="0" smtClean="0"/>
              <a:t> olurlar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9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2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2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ETİKETLEME TEORİSİNDEKİ YENİ GELİŞMELER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923678"/>
            <a:ext cx="8820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Etiketleme teorisinin önceki versiyonları, kuramsal boşlukları nedeniyle çok ciddi </a:t>
            </a:r>
            <a:r>
              <a:rPr lang="tr-TR" dirty="0" smtClean="0"/>
              <a:t>saldırılara uğradı </a:t>
            </a:r>
            <a:r>
              <a:rPr lang="tr-TR" dirty="0"/>
              <a:t>ve gördüğü desteği </a:t>
            </a:r>
            <a:r>
              <a:rPr lang="tr-TR" dirty="0" smtClean="0"/>
              <a:t>yitirdi.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perspektife yönelik eleştiriler, onu “</a:t>
            </a:r>
            <a:r>
              <a:rPr lang="tr-TR" dirty="0" smtClean="0"/>
              <a:t>süreklileşen sapkın </a:t>
            </a:r>
            <a:r>
              <a:rPr lang="tr-TR" dirty="0"/>
              <a:t>davranışın tek sorumlusunun etiketleme olduğunu ve buna işaret ederek </a:t>
            </a:r>
            <a:r>
              <a:rPr lang="tr-TR" dirty="0" smtClean="0"/>
              <a:t>ileride yaşanabilecek </a:t>
            </a:r>
            <a:r>
              <a:rPr lang="tr-TR" dirty="0"/>
              <a:t>kural ihlallerinin olasılığını arttırdığını ileri sürerek etiketlemenin </a:t>
            </a:r>
            <a:r>
              <a:rPr lang="tr-TR" dirty="0" smtClean="0"/>
              <a:t>rolünü aşırı </a:t>
            </a:r>
            <a:r>
              <a:rPr lang="tr-TR" dirty="0"/>
              <a:t>büyütmekle” suçladılar.</a:t>
            </a:r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7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ETİKETLEME TEORİSİNİN YENİ UYGULAMALARI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851670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Kriminologlar </a:t>
            </a:r>
            <a:r>
              <a:rPr lang="tr-TR" dirty="0" err="1"/>
              <a:t>Ruth</a:t>
            </a:r>
            <a:r>
              <a:rPr lang="tr-TR" dirty="0"/>
              <a:t> </a:t>
            </a:r>
            <a:r>
              <a:rPr lang="tr-TR" dirty="0" err="1"/>
              <a:t>Ann</a:t>
            </a:r>
            <a:r>
              <a:rPr lang="tr-TR" dirty="0"/>
              <a:t> </a:t>
            </a:r>
            <a:r>
              <a:rPr lang="tr-TR" dirty="0" err="1"/>
              <a:t>Triplet</a:t>
            </a:r>
            <a:r>
              <a:rPr lang="tr-TR" dirty="0"/>
              <a:t> ve G. </a:t>
            </a:r>
            <a:r>
              <a:rPr lang="tr-TR" dirty="0" err="1"/>
              <a:t>Roger</a:t>
            </a:r>
            <a:r>
              <a:rPr lang="tr-TR" dirty="0"/>
              <a:t> </a:t>
            </a:r>
            <a:r>
              <a:rPr lang="tr-TR" dirty="0" err="1"/>
              <a:t>Jarjoura</a:t>
            </a:r>
            <a:r>
              <a:rPr lang="tr-TR" dirty="0"/>
              <a:t> “etiketlemenin etkilerini </a:t>
            </a:r>
            <a:r>
              <a:rPr lang="tr-TR" dirty="0" smtClean="0"/>
              <a:t>keşfetmek için </a:t>
            </a:r>
            <a:r>
              <a:rPr lang="tr-TR" dirty="0"/>
              <a:t>yeni yollar” </a:t>
            </a:r>
            <a:r>
              <a:rPr lang="tr-TR" dirty="0" smtClean="0"/>
              <a:t>geliştirdiler. etiketlemeyi </a:t>
            </a:r>
            <a:r>
              <a:rPr lang="tr-TR" dirty="0" err="1"/>
              <a:t>formal</a:t>
            </a:r>
            <a:r>
              <a:rPr lang="tr-TR" dirty="0"/>
              <a:t> ve </a:t>
            </a:r>
            <a:r>
              <a:rPr lang="tr-TR" dirty="0" err="1"/>
              <a:t>informal</a:t>
            </a:r>
            <a:r>
              <a:rPr lang="tr-TR" dirty="0"/>
              <a:t> etiketleme olarak ikiye </a:t>
            </a:r>
            <a:r>
              <a:rPr lang="tr-TR" dirty="0" smtClean="0"/>
              <a:t>ayırdılar: </a:t>
            </a:r>
            <a:r>
              <a:rPr lang="tr-TR" dirty="0" err="1" smtClean="0"/>
              <a:t>formal</a:t>
            </a:r>
            <a:r>
              <a:rPr lang="tr-TR" dirty="0" smtClean="0"/>
              <a:t> </a:t>
            </a:r>
            <a:r>
              <a:rPr lang="tr-TR" dirty="0"/>
              <a:t>etiketler, daha önceki etiketleme teorisyenlerinin vurguladığı gibi, yasa </a:t>
            </a:r>
            <a:r>
              <a:rPr lang="tr-TR" dirty="0" smtClean="0"/>
              <a:t>dışı davranışlara </a:t>
            </a:r>
            <a:r>
              <a:rPr lang="tr-TR" dirty="0"/>
              <a:t>adalet sisteminin kurumsal ajanları tarafından verilen tepkiler; tersine </a:t>
            </a:r>
            <a:r>
              <a:rPr lang="tr-TR" dirty="0" err="1" smtClean="0"/>
              <a:t>informal</a:t>
            </a:r>
            <a:r>
              <a:rPr lang="tr-TR" dirty="0" smtClean="0"/>
              <a:t> bir </a:t>
            </a:r>
            <a:r>
              <a:rPr lang="tr-TR" dirty="0"/>
              <a:t>etiket kurumsal sosyal kontrol ajanları adına hareket etmeyen ve </a:t>
            </a:r>
            <a:r>
              <a:rPr lang="tr-TR" dirty="0" err="1"/>
              <a:t>formal</a:t>
            </a:r>
            <a:r>
              <a:rPr lang="tr-TR" dirty="0"/>
              <a:t> </a:t>
            </a:r>
            <a:r>
              <a:rPr lang="tr-TR" dirty="0" smtClean="0"/>
              <a:t>sosyal kontrol </a:t>
            </a:r>
            <a:r>
              <a:rPr lang="tr-TR" dirty="0"/>
              <a:t>seremonileri olmayan toplumsal konumlara sahip kişiler tarafından </a:t>
            </a:r>
            <a:r>
              <a:rPr lang="tr-TR" dirty="0" smtClean="0"/>
              <a:t>gerçekleştirilen “kişiyi </a:t>
            </a:r>
            <a:r>
              <a:rPr lang="tr-TR" dirty="0"/>
              <a:t>verili bir tipe uygun olarak karakterize etme </a:t>
            </a:r>
            <a:r>
              <a:rPr lang="tr-TR" dirty="0" err="1" smtClean="0"/>
              <a:t>çabası”dır</a:t>
            </a:r>
            <a:r>
              <a:rPr lang="tr-T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USTAFA\Desktop\SUNUM\1784 ÇOCUK SUÇLULUĞU\PNG\7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60" y="1707654"/>
            <a:ext cx="864023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ETİKETLEME TEORİSİNİN DEĞERLENDİRİLMESİ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847602"/>
            <a:ext cx="88204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Etiketleme teorisi birçok farklı değerlendirmelere tabi olmuştur, fakat bazı güçlü yönleri vardır</a:t>
            </a:r>
            <a:r>
              <a:rPr lang="tr-TR" dirty="0" smtClean="0"/>
              <a:t>:</a:t>
            </a:r>
          </a:p>
          <a:p>
            <a:pPr algn="just"/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Etiketleme </a:t>
            </a:r>
            <a:r>
              <a:rPr lang="tr-TR" dirty="0"/>
              <a:t>teorisi çocuk adaleti süreçlerine çok kez dahil olmuş gençlerin neden </a:t>
            </a:r>
            <a:r>
              <a:rPr lang="tr-TR" dirty="0" smtClean="0"/>
              <a:t>yetişkinlik yıllarının </a:t>
            </a:r>
            <a:r>
              <a:rPr lang="tr-TR" dirty="0"/>
              <a:t>sonuna dek suç edimlerine devam ettiklerine ilişkin bir açıklama sağlar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Etiketleme </a:t>
            </a:r>
            <a:r>
              <a:rPr lang="tr-TR" dirty="0"/>
              <a:t>teorisi, sapkınlığın yaratılmasında kural koymanın ve sosyal gücün </a:t>
            </a:r>
            <a:r>
              <a:rPr lang="tr-TR" dirty="0" smtClean="0"/>
              <a:t>önemini vurgular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4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SEMBOLİK ETKİLEŞİMCİ TEORİ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779662"/>
            <a:ext cx="88204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Suçun sembolik </a:t>
            </a:r>
            <a:r>
              <a:rPr lang="tr-TR" dirty="0" err="1"/>
              <a:t>etkileşimci</a:t>
            </a:r>
            <a:r>
              <a:rPr lang="tr-TR" dirty="0"/>
              <a:t> teorisi Amerikalı sosyologlar </a:t>
            </a:r>
            <a:r>
              <a:rPr lang="tr-TR" dirty="0" err="1"/>
              <a:t>Ross</a:t>
            </a:r>
            <a:r>
              <a:rPr lang="tr-TR" dirty="0"/>
              <a:t> L. </a:t>
            </a:r>
            <a:r>
              <a:rPr lang="tr-TR" dirty="0" err="1"/>
              <a:t>Matsueda</a:t>
            </a:r>
            <a:r>
              <a:rPr lang="tr-TR" dirty="0"/>
              <a:t> ve </a:t>
            </a:r>
            <a:r>
              <a:rPr lang="tr-TR" dirty="0" smtClean="0"/>
              <a:t>Karen </a:t>
            </a:r>
            <a:r>
              <a:rPr lang="tr-TR" dirty="0" err="1" smtClean="0"/>
              <a:t>Heimer</a:t>
            </a:r>
            <a:r>
              <a:rPr lang="tr-TR" dirty="0" smtClean="0"/>
              <a:t> </a:t>
            </a:r>
            <a:r>
              <a:rPr lang="tr-TR" dirty="0"/>
              <a:t>tarafından </a:t>
            </a:r>
            <a:r>
              <a:rPr lang="tr-TR" dirty="0" smtClean="0"/>
              <a:t>geliştirildi.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teori toplumsal düzeni, süregelen etkileşim ve </a:t>
            </a:r>
            <a:r>
              <a:rPr lang="tr-TR" dirty="0" smtClean="0"/>
              <a:t>iletişim sisteminin </a:t>
            </a:r>
            <a:r>
              <a:rPr lang="tr-TR" dirty="0"/>
              <a:t>sürekli gelişen bir ürünü olan dinamik bir süreç olarak ele </a:t>
            </a:r>
            <a:r>
              <a:rPr lang="tr-TR" dirty="0" smtClean="0"/>
              <a:t>alır.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Suç edimini, dil </a:t>
            </a:r>
            <a:r>
              <a:rPr lang="tr-TR" dirty="0"/>
              <a:t>aracılığıyla sağlanan kendilik gelişimi bakımından açıklamayı amaçlar –dil </a:t>
            </a:r>
            <a:r>
              <a:rPr lang="tr-TR" dirty="0" smtClean="0"/>
              <a:t>burada sembolik </a:t>
            </a:r>
            <a:r>
              <a:rPr lang="tr-TR" dirty="0"/>
              <a:t>etkileşimin sayesinde gerçekleştiği merkezi </a:t>
            </a:r>
            <a:r>
              <a:rPr lang="tr-TR" dirty="0" smtClean="0"/>
              <a:t>araçtır.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3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8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USTAFA\Desktop\SUNUM\1784 ÇOCUK SUÇLULUĞU\PNG\7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3" y="214313"/>
            <a:ext cx="5514975" cy="471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ÇATIŞMA KRİMİNOLOJİSİNİN BOYUTLARI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2139702"/>
            <a:ext cx="88204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Çatışma kriminologlarının düşünceleri arasında oldukça büyük bir değişkenlik söz konusudur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Bazı teoriler sosyoekonomik sınıfın önemini vurgularken, bazıları güç ve </a:t>
            </a:r>
            <a:r>
              <a:rPr lang="tr-TR" dirty="0" smtClean="0"/>
              <a:t>otorite ilişkilerine </a:t>
            </a:r>
            <a:r>
              <a:rPr lang="tr-TR" dirty="0"/>
              <a:t>temel olarak odaklanır ve diğerleri de grupsal ve kültürel çatışmayı vurgular.</a:t>
            </a:r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1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6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277987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SOSYOEKONOMİK SINIF VE RADİKAL KRİMİNOLOJİ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Her ne kadar </a:t>
            </a:r>
            <a:r>
              <a:rPr lang="tr-TR" dirty="0" err="1"/>
              <a:t>Marx</a:t>
            </a:r>
            <a:r>
              <a:rPr lang="tr-TR" dirty="0"/>
              <a:t> bugün kullanıldığı şekliyle suç üzerine çok az yazmış olsa da </a:t>
            </a:r>
            <a:r>
              <a:rPr lang="tr-TR" dirty="0" smtClean="0"/>
              <a:t>1970’lerin başlarında </a:t>
            </a:r>
            <a:r>
              <a:rPr lang="tr-TR" dirty="0"/>
              <a:t>ortaya çıkan yeni bir kriminoloji okuluna ilham oldu.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okul farklı </a:t>
            </a:r>
            <a:r>
              <a:rPr lang="tr-TR" dirty="0" smtClean="0"/>
              <a:t>şekillerde Marksist</a:t>
            </a:r>
            <a:r>
              <a:rPr lang="tr-TR" dirty="0"/>
              <a:t>, eleştirel, sosyalist, sol-kanat, yeni veya radikal kriminoloji </a:t>
            </a:r>
            <a:r>
              <a:rPr lang="tr-TR" dirty="0" smtClean="0"/>
              <a:t>olarak </a:t>
            </a:r>
            <a:r>
              <a:rPr lang="tr-TR" dirty="0" err="1" smtClean="0"/>
              <a:t>tariflendi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 smtClean="0"/>
              <a:t>Marx</a:t>
            </a:r>
            <a:r>
              <a:rPr lang="tr-TR" dirty="0" smtClean="0"/>
              <a:t> </a:t>
            </a:r>
            <a:r>
              <a:rPr lang="tr-TR" dirty="0"/>
              <a:t>toplumların zaman içerisinde nasıl değişime uğradıklarıyla ve </a:t>
            </a:r>
            <a:r>
              <a:rPr lang="tr-TR" dirty="0" smtClean="0"/>
              <a:t>toplumu değiştirmenin </a:t>
            </a:r>
            <a:r>
              <a:rPr lang="tr-TR" dirty="0"/>
              <a:t>yollarını keşfetmekle ilgilendi.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Teori </a:t>
            </a:r>
            <a:r>
              <a:rPr lang="tr-TR" dirty="0"/>
              <a:t>ve pratiğin bu bileşimi “</a:t>
            </a:r>
            <a:r>
              <a:rPr lang="tr-TR" dirty="0" err="1"/>
              <a:t>praksis</a:t>
            </a:r>
            <a:r>
              <a:rPr lang="tr-TR" dirty="0"/>
              <a:t>” </a:t>
            </a:r>
            <a:r>
              <a:rPr lang="tr-TR" dirty="0" smtClean="0"/>
              <a:t>olarak adlandırılır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7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7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4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3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123478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GÜÇ VE OTORİTE İLİŞKİLERİ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131590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Çatışma kriminolojisinin ikinci önemli boyutu, güç ve otorite ilişkilerine yaptığı vurgudur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/>
              <a:t>Max</a:t>
            </a:r>
            <a:r>
              <a:rPr lang="tr-TR" dirty="0"/>
              <a:t> </a:t>
            </a:r>
            <a:r>
              <a:rPr lang="tr-TR" dirty="0" err="1"/>
              <a:t>Weber</a:t>
            </a:r>
            <a:r>
              <a:rPr lang="tr-TR" dirty="0"/>
              <a:t>, </a:t>
            </a:r>
            <a:r>
              <a:rPr lang="tr-TR" dirty="0" err="1"/>
              <a:t>Ralf</a:t>
            </a:r>
            <a:r>
              <a:rPr lang="tr-TR" dirty="0"/>
              <a:t> </a:t>
            </a:r>
            <a:r>
              <a:rPr lang="tr-TR" dirty="0" err="1"/>
              <a:t>Dahlendorf</a:t>
            </a:r>
            <a:r>
              <a:rPr lang="tr-TR" dirty="0"/>
              <a:t>, Austin T. </a:t>
            </a:r>
            <a:r>
              <a:rPr lang="tr-TR" dirty="0" err="1"/>
              <a:t>Turk</a:t>
            </a:r>
            <a:r>
              <a:rPr lang="tr-TR" dirty="0"/>
              <a:t> ve John </a:t>
            </a:r>
            <a:r>
              <a:rPr lang="tr-TR" dirty="0" err="1"/>
              <a:t>Hagan</a:t>
            </a:r>
            <a:r>
              <a:rPr lang="tr-TR" dirty="0"/>
              <a:t> bilimin bu dalına </a:t>
            </a:r>
            <a:r>
              <a:rPr lang="tr-TR" dirty="0" smtClean="0"/>
              <a:t>katkı yapan </a:t>
            </a:r>
            <a:r>
              <a:rPr lang="tr-TR" dirty="0"/>
              <a:t>isimlerdir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Marksist perspektife benzer şekilde </a:t>
            </a:r>
            <a:r>
              <a:rPr lang="tr-TR" dirty="0" err="1"/>
              <a:t>Weber’in</a:t>
            </a:r>
            <a:r>
              <a:rPr lang="tr-TR" dirty="0"/>
              <a:t> teorisi suç çalışmalarına da </a:t>
            </a:r>
            <a:r>
              <a:rPr lang="tr-TR" dirty="0" smtClean="0"/>
              <a:t>uygulanan sosyal </a:t>
            </a:r>
            <a:r>
              <a:rPr lang="tr-TR" dirty="0" err="1"/>
              <a:t>tabakalaşma</a:t>
            </a:r>
            <a:r>
              <a:rPr lang="tr-TR" dirty="0"/>
              <a:t> teorisini içerir.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 smtClean="0"/>
              <a:t>Weber</a:t>
            </a:r>
            <a:r>
              <a:rPr lang="tr-TR" dirty="0" smtClean="0"/>
              <a:t> </a:t>
            </a:r>
            <a:r>
              <a:rPr lang="tr-TR" dirty="0"/>
              <a:t>sosyal katmanlaşma analizinde </a:t>
            </a:r>
            <a:r>
              <a:rPr lang="tr-TR" dirty="0" smtClean="0"/>
              <a:t>ekonomik bağlamın </a:t>
            </a:r>
            <a:r>
              <a:rPr lang="tr-TR" dirty="0"/>
              <a:t>önemini </a:t>
            </a:r>
            <a:r>
              <a:rPr lang="tr-TR" dirty="0" err="1"/>
              <a:t>farketse</a:t>
            </a:r>
            <a:r>
              <a:rPr lang="tr-TR" dirty="0"/>
              <a:t> de tek boyutlu bir yaklaşımın sosyal </a:t>
            </a:r>
            <a:r>
              <a:rPr lang="tr-TR" dirty="0" err="1" smtClean="0"/>
              <a:t>tabakalaşma</a:t>
            </a:r>
            <a:r>
              <a:rPr lang="tr-TR" dirty="0" smtClean="0"/>
              <a:t> fenomenini </a:t>
            </a:r>
            <a:r>
              <a:rPr lang="tr-TR" dirty="0"/>
              <a:t>tatmin edici bir biçimde açıklayabileceğine inanmıyordu</a:t>
            </a:r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1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6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2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0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MUSTAFA\Desktop\SUNUM\1784 ÇOCUK SUÇLULUĞU\PNG\7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2198"/>
            <a:ext cx="4536504" cy="4960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GRUPSAL VE KÜLTÜREL ÇATIŞMALAR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Çatışma kriminolojisinin başka bir boyutu grup çatışmalarına odaklanan kültür </a:t>
            </a:r>
            <a:r>
              <a:rPr lang="tr-TR" dirty="0" smtClean="0"/>
              <a:t>çatışması teorisidir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 smtClean="0"/>
              <a:t>Torsten</a:t>
            </a:r>
            <a:r>
              <a:rPr lang="tr-TR" dirty="0" smtClean="0"/>
              <a:t> </a:t>
            </a:r>
            <a:r>
              <a:rPr lang="tr-TR" dirty="0" err="1"/>
              <a:t>Sellin</a:t>
            </a:r>
            <a:r>
              <a:rPr lang="tr-TR" dirty="0"/>
              <a:t> ve </a:t>
            </a:r>
            <a:r>
              <a:rPr lang="tr-TR" dirty="0" err="1"/>
              <a:t>Geroge</a:t>
            </a:r>
            <a:r>
              <a:rPr lang="tr-TR" dirty="0"/>
              <a:t> B. </a:t>
            </a:r>
            <a:r>
              <a:rPr lang="tr-TR" dirty="0" err="1"/>
              <a:t>Vold</a:t>
            </a:r>
            <a:r>
              <a:rPr lang="tr-TR" dirty="0"/>
              <a:t> suç çalışmasına bu yaklaşımı savundular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/>
              <a:t>Sellin</a:t>
            </a:r>
            <a:r>
              <a:rPr lang="tr-TR" dirty="0"/>
              <a:t> suçun nedenlerini anlamak için, üyelerinin belirli koşullar altında </a:t>
            </a:r>
            <a:r>
              <a:rPr lang="tr-TR" dirty="0" smtClean="0"/>
              <a:t>nasıl davranması </a:t>
            </a:r>
            <a:r>
              <a:rPr lang="tr-TR" dirty="0"/>
              <a:t>gerektiğine dair grup kurallarına karşılık gelen tavır </a:t>
            </a:r>
            <a:r>
              <a:rPr lang="tr-TR" dirty="0" smtClean="0"/>
              <a:t>normları kavramını anlamanın </a:t>
            </a:r>
            <a:r>
              <a:rPr lang="tr-TR" dirty="0"/>
              <a:t>gereğini vurgular.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kuralların ihlal edilmesi bir grup reaksiyonu </a:t>
            </a:r>
            <a:r>
              <a:rPr lang="tr-TR" dirty="0" smtClean="0"/>
              <a:t>yaratır.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1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1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USTAFA\Desktop\SUNUM\1784 ÇOCUK SUÇLULUĞU\PNG\7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41" y="1275606"/>
            <a:ext cx="849614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SUÇLULUĞUN SOSYAL BAĞLAMI: ONARICI ADALET VE BARIŞ İNŞASI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Yüzyıllardır topluluk standartları toplulukta yetişkinler ile çocuklar arasındaki </a:t>
            </a:r>
            <a:r>
              <a:rPr lang="tr-TR" dirty="0" smtClean="0"/>
              <a:t>etkileşim yoluyla </a:t>
            </a:r>
            <a:r>
              <a:rPr lang="tr-TR" dirty="0"/>
              <a:t>gelecek nesillere aktarılmış ve standartlardaki değişim yavaş gerçekleşmiştir.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standartlara </a:t>
            </a:r>
            <a:r>
              <a:rPr lang="tr-TR" dirty="0"/>
              <a:t>uyum hem gayri resmî sosyal mekanizmalar hem hukuk yoluyla zorlanır.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Topluluklar </a:t>
            </a:r>
            <a:r>
              <a:rPr lang="tr-TR" dirty="0"/>
              <a:t>tarafından zorlanan bu standartların bazıları cinsiyetçi, ırkçı ve </a:t>
            </a:r>
            <a:r>
              <a:rPr lang="tr-TR" dirty="0" err="1"/>
              <a:t>sınıfçı</a:t>
            </a:r>
            <a:r>
              <a:rPr lang="tr-TR"/>
              <a:t> </a:t>
            </a:r>
            <a:r>
              <a:rPr lang="tr-TR" smtClean="0"/>
              <a:t>olduğu ve </a:t>
            </a:r>
            <a:r>
              <a:rPr lang="tr-TR" dirty="0"/>
              <a:t>diğerlerinin veya bütün olarak cemaatin iyiliğiyle ilgisi olmadığı için </a:t>
            </a:r>
            <a:r>
              <a:rPr lang="tr-TR"/>
              <a:t>1960 </a:t>
            </a:r>
            <a:r>
              <a:rPr lang="tr-TR" smtClean="0"/>
              <a:t>ve 1970’lerin </a:t>
            </a:r>
            <a:r>
              <a:rPr lang="tr-TR" dirty="0"/>
              <a:t>isyanı mevcut tesirli gayri resmî sosyal kontrol mekanizmalarına </a:t>
            </a:r>
            <a:r>
              <a:rPr lang="tr-TR"/>
              <a:t>saldırdı </a:t>
            </a:r>
            <a:r>
              <a:rPr lang="tr-TR" smtClean="0"/>
              <a:t>ve güvenli </a:t>
            </a:r>
            <a:r>
              <a:rPr lang="tr-TR" dirty="0"/>
              <a:t>ve adil cemaatler için önemli olan bu standartlara ilişkin </a:t>
            </a:r>
            <a:r>
              <a:rPr lang="tr-TR"/>
              <a:t>yasal </a:t>
            </a:r>
            <a:r>
              <a:rPr lang="tr-TR" smtClean="0"/>
              <a:t>mekanizmalara daha </a:t>
            </a:r>
            <a:r>
              <a:rPr lang="tr-TR" dirty="0"/>
              <a:t>fazla dayanmaya başladı.</a:t>
            </a:r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9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4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USTAFA\Desktop\SUNUM\1784 ÇOCUK SUÇLULUĞU\PNG\7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962" y="82221"/>
            <a:ext cx="4931326" cy="500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TOPLULUK GÖRÜŞMESİ VE HÜKÜM HALKALARI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995686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Topluluk görüşmeleri kurbanlar, gençler ve topluluk üyeleri için bir suçlunun </a:t>
            </a:r>
            <a:r>
              <a:rPr lang="tr-TR" dirty="0" smtClean="0"/>
              <a:t>ihlalinin yarattığı </a:t>
            </a:r>
            <a:r>
              <a:rPr lang="tr-TR" dirty="0"/>
              <a:t>sorunları çözmek için birbirleriyle buluşmasını mümkün </a:t>
            </a:r>
            <a:r>
              <a:rPr lang="tr-TR" dirty="0" smtClean="0"/>
              <a:t>kılar. 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Topluluk görüşmelerinin özellikle </a:t>
            </a:r>
            <a:r>
              <a:rPr lang="tr-TR" dirty="0"/>
              <a:t>umut verici bir türü hüküm halkaları olarak adlandırılır.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Tarihsel olarak </a:t>
            </a:r>
            <a:r>
              <a:rPr lang="tr-TR" dirty="0"/>
              <a:t>hüküm halkaları Birleşik Devletler yerlileri ve Kanadalı yerliler </a:t>
            </a:r>
            <a:r>
              <a:rPr lang="tr-TR" dirty="0" smtClean="0"/>
              <a:t>tarafından kurulmuştur</a:t>
            </a:r>
            <a:r>
              <a:rPr lang="tr-TR" dirty="0"/>
              <a:t>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2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7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2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ONARICI ADALETİN DEĞERLENDİRİLMESİ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Onarıcı adalet çocuk ve yetişkin adalet sistemlerinde hızla kabul görüyor.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Gençlerin yanlış davranışları </a:t>
            </a:r>
            <a:r>
              <a:rPr lang="tr-TR" dirty="0"/>
              <a:t>ve topluluk çatışmalarıyla başa çıkmak için yasal müdahaleye dayanmak </a:t>
            </a:r>
            <a:r>
              <a:rPr lang="tr-TR" dirty="0" smtClean="0"/>
              <a:t>yerine onarıcı </a:t>
            </a:r>
            <a:r>
              <a:rPr lang="tr-TR" dirty="0"/>
              <a:t>adalet grupları artan şekilde müdahale ediyor ve suçlular, kurbanlar ve </a:t>
            </a:r>
            <a:r>
              <a:rPr lang="tr-TR" dirty="0" smtClean="0"/>
              <a:t>topluluk arasında </a:t>
            </a:r>
            <a:r>
              <a:rPr lang="tr-TR" dirty="0"/>
              <a:t>uzlaşı sağlamaya çalışıyor.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Gençlere </a:t>
            </a:r>
            <a:r>
              <a:rPr lang="tr-TR" dirty="0"/>
              <a:t>değer veren, güçlü yanlarını </a:t>
            </a:r>
            <a:r>
              <a:rPr lang="tr-TR" dirty="0" err="1"/>
              <a:t>olumlayan</a:t>
            </a:r>
            <a:r>
              <a:rPr lang="tr-TR" dirty="0"/>
              <a:t> </a:t>
            </a:r>
            <a:r>
              <a:rPr lang="tr-TR" dirty="0" smtClean="0"/>
              <a:t>ve onlara </a:t>
            </a:r>
            <a:r>
              <a:rPr lang="tr-TR" dirty="0"/>
              <a:t>iletişim arayışında olan temel yaklaşımının daha önce ele alınan Pozitif Genç </a:t>
            </a:r>
            <a:r>
              <a:rPr lang="tr-TR" dirty="0" smtClean="0"/>
              <a:t>Gelişimi (PYD</a:t>
            </a:r>
            <a:r>
              <a:rPr lang="tr-TR" dirty="0"/>
              <a:t>) (</a:t>
            </a:r>
            <a:r>
              <a:rPr lang="tr-TR" dirty="0" err="1"/>
              <a:t>Positive</a:t>
            </a:r>
            <a:r>
              <a:rPr lang="tr-TR" dirty="0"/>
              <a:t> </a:t>
            </a:r>
            <a:r>
              <a:rPr lang="tr-TR" dirty="0" err="1"/>
              <a:t>Youth</a:t>
            </a:r>
            <a:r>
              <a:rPr lang="tr-TR" dirty="0"/>
              <a:t> Development – PYD) yaklaşımı ile birçok ortak noktası var.</a:t>
            </a:r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1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8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4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1851670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SUÇLULUĞUN ÖNLENMESİ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UMUT VERİCİ ÖNLEME PROGRAMLARI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2041560"/>
            <a:ext cx="8820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Çocuk adalet sistemi geleneksel olarak kolluk birimleriyle bir irtibattan sonra </a:t>
            </a:r>
            <a:r>
              <a:rPr lang="tr-TR" dirty="0" smtClean="0"/>
              <a:t>gençlere odaklanmaktadır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Ancak </a:t>
            </a:r>
            <a:r>
              <a:rPr lang="tr-TR" dirty="0"/>
              <a:t>son 20 yıl çocuk suçlarının önlenmesi için </a:t>
            </a:r>
            <a:r>
              <a:rPr lang="tr-TR" dirty="0" err="1"/>
              <a:t>proaktif</a:t>
            </a:r>
            <a:r>
              <a:rPr lang="tr-TR" dirty="0"/>
              <a:t> bir </a:t>
            </a:r>
            <a:r>
              <a:rPr lang="tr-TR" dirty="0" smtClean="0"/>
              <a:t>yaklaşımın, bazen </a:t>
            </a:r>
            <a:r>
              <a:rPr lang="tr-TR" dirty="0"/>
              <a:t>“suç önlemede kamu sağlığı modeli” olarak adlandırılan bir yaklaşımın </a:t>
            </a:r>
            <a:r>
              <a:rPr lang="tr-TR" dirty="0" smtClean="0"/>
              <a:t>ortaya çıkmasına </a:t>
            </a:r>
            <a:r>
              <a:rPr lang="tr-TR" dirty="0"/>
              <a:t>şahit olmuştur.</a:t>
            </a:r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7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USTAFA\Desktop\SUNUM\1784 ÇOCUK SUÇLULUĞU\PNG\7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0051"/>
            <a:ext cx="7146795" cy="488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AMERİKA’NIN ABLA VE ABİLERİ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ABD’nin dört bir yanındaki 500’den fazla yerel kurumdan oluşan, gönüllü yetişkinler </a:t>
            </a:r>
            <a:r>
              <a:rPr lang="tr-TR" dirty="0" smtClean="0"/>
              <a:t>ve gençler </a:t>
            </a:r>
            <a:r>
              <a:rPr lang="tr-TR" dirty="0"/>
              <a:t>arasında 145.000’den fazla bire bir ilişkiyi sağlayan bir ağa sahip olan </a:t>
            </a:r>
            <a:r>
              <a:rPr lang="tr-TR" dirty="0" smtClean="0"/>
              <a:t>Amerika’nın Abla </a:t>
            </a:r>
            <a:r>
              <a:rPr lang="tr-TR" dirty="0"/>
              <a:t>ve Abileri (BBBSA) ülkedeki en geniş ve tanınmış gözetim programı olarak çalışmaktadır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Program 6-18 yaş arası gençlere hizmet etmektedir, ki bunların önemli </a:t>
            </a:r>
            <a:r>
              <a:rPr lang="tr-TR" dirty="0" smtClean="0"/>
              <a:t>kısmı boşanmış </a:t>
            </a:r>
            <a:r>
              <a:rPr lang="tr-TR" dirty="0"/>
              <a:t>aileler veya dezavantajlı hanelerdendir.</a:t>
            </a:r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3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USTAFA\Documents\Lightshot\Screenshot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1470"/>
            <a:ext cx="6984776" cy="499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USTAFA\Desktop\SUNUM\1784 ÇOCUK SUÇLULUĞU\PNG\7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299" y="24322"/>
            <a:ext cx="3463280" cy="509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FİZİKSEL ŞİDDET ÖNLEME PROGRAMI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836569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Bu model program daha az fiziksel şiddet olanağı sağlamak ve şiddet içeren </a:t>
            </a:r>
            <a:r>
              <a:rPr lang="tr-TR" dirty="0" smtClean="0"/>
              <a:t>davranışı ödüllendiren </a:t>
            </a:r>
            <a:r>
              <a:rPr lang="tr-TR" dirty="0"/>
              <a:t>destek ve onayı azaltmak için ilk okul ve orta okulların sosyal </a:t>
            </a:r>
            <a:r>
              <a:rPr lang="tr-TR" dirty="0" smtClean="0"/>
              <a:t>çevresini yeniden </a:t>
            </a:r>
            <a:r>
              <a:rPr lang="tr-TR" dirty="0"/>
              <a:t>yapılandırmayı amaçlamaktadır.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Okul </a:t>
            </a:r>
            <a:r>
              <a:rPr lang="tr-TR" dirty="0"/>
              <a:t>çevresindeki yetişkinler bu </a:t>
            </a:r>
            <a:r>
              <a:rPr lang="tr-TR" dirty="0" smtClean="0"/>
              <a:t>programın itici </a:t>
            </a:r>
            <a:r>
              <a:rPr lang="tr-TR" dirty="0"/>
              <a:t>gücü olarak görülmektedir ve program okullardaki yetişkinlerin fiziksel şiddet </a:t>
            </a:r>
            <a:r>
              <a:rPr lang="tr-TR" dirty="0" smtClean="0"/>
              <a:t>sorunlarının farkında </a:t>
            </a:r>
            <a:r>
              <a:rPr lang="tr-TR" dirty="0"/>
              <a:t>olmasını ve bunların önlenmesinde aktif yer almalarını temin </a:t>
            </a:r>
            <a:r>
              <a:rPr lang="tr-TR" dirty="0" smtClean="0"/>
              <a:t>etmeyi amaçlamaktadır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7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2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133971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İŞLEVSEL AİLE TERAPİSİ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275606"/>
            <a:ext cx="8820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İşlevsel Aile Terapisi (FFT), çeşitli geçmiş deneyimlerden aileler ve yüksek risk </a:t>
            </a:r>
            <a:r>
              <a:rPr lang="tr-TR" dirty="0" smtClean="0"/>
              <a:t>altındaki gençleri tedavi etmek için farklı bağlamlarda başarıyla uygulanmış, kısa vadeli aileye dayalı bir önleme ve müdahale programıdır. 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Özel olarak 11-18 yaş arası az hizmet alan ve risk altındaki </a:t>
            </a:r>
            <a:r>
              <a:rPr lang="tr-TR" dirty="0"/>
              <a:t>gençlere yardım etmek üzere tasarlanmış bu çok sistemli klinik program üç </a:t>
            </a:r>
            <a:r>
              <a:rPr lang="tr-TR" dirty="0" smtClean="0"/>
              <a:t>aya yayılmış </a:t>
            </a:r>
            <a:r>
              <a:rPr lang="tr-TR" dirty="0"/>
              <a:t>toplam 21 saatlik aile terapisi sunmaktadır.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Daha </a:t>
            </a:r>
            <a:r>
              <a:rPr lang="tr-TR" dirty="0"/>
              <a:t>zor vakalar 30 saate </a:t>
            </a:r>
            <a:r>
              <a:rPr lang="tr-TR" dirty="0" smtClean="0"/>
              <a:t>kadar terapi </a:t>
            </a:r>
            <a:r>
              <a:rPr lang="tr-TR" dirty="0"/>
              <a:t>gerektirebilmektedir.</a:t>
            </a:r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9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6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İNANILMAZ YILLAR: EBEVEYN, ÖĞRETMEN VE ÇOCUK EĞİTİM SERİLERİ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779662"/>
            <a:ext cx="88204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İnanılmaz Yıllar model programı sosyal beceriyi teşvik etmek ve küçük çocuklardaki </a:t>
            </a:r>
            <a:r>
              <a:rPr lang="tr-TR" dirty="0" smtClean="0"/>
              <a:t>irtibat sorunlarını </a:t>
            </a:r>
            <a:r>
              <a:rPr lang="tr-TR" dirty="0"/>
              <a:t>önlemek, azaltmak ve tedavi etmek için tasarlanmış kapsamlı bir </a:t>
            </a:r>
            <a:r>
              <a:rPr lang="tr-TR" dirty="0" smtClean="0"/>
              <a:t>müfredata sahiptir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Programın </a:t>
            </a:r>
            <a:r>
              <a:rPr lang="tr-TR" dirty="0"/>
              <a:t>hedef kitlesi 2 ila 8 yaş arasındaki, irtibat sorunu </a:t>
            </a:r>
            <a:r>
              <a:rPr lang="tr-TR" dirty="0" smtClean="0"/>
              <a:t>belirtisi gösteren </a:t>
            </a:r>
            <a:r>
              <a:rPr lang="tr-TR" dirty="0"/>
              <a:t>veya risk altındaki </a:t>
            </a:r>
            <a:r>
              <a:rPr lang="tr-TR" dirty="0" smtClean="0"/>
              <a:t>çocuklardır.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Temel </a:t>
            </a:r>
            <a:r>
              <a:rPr lang="tr-TR" dirty="0"/>
              <a:t>hedeflerine ulaştığından olumlu </a:t>
            </a:r>
            <a:r>
              <a:rPr lang="tr-TR" dirty="0" smtClean="0"/>
              <a:t>değerlendirmeler almıştır.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2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8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2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YAŞAM BECERİLERİ EĞİTİMİ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Yaşam Becerileri Eğitimi (LST) dersleri öğrencilerin uyuşturucu kullanma baskısına </a:t>
            </a:r>
            <a:r>
              <a:rPr lang="tr-TR" dirty="0" smtClean="0"/>
              <a:t>tanımlama ve </a:t>
            </a:r>
            <a:r>
              <a:rPr lang="tr-TR" dirty="0"/>
              <a:t>direnmelerine yardım etmek üzere sosyal direnme becerileri eğitimini vurgulamaktadır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Bu müdahale okul sınıflarında öğretmenler tarafından uygulandığı </a:t>
            </a:r>
            <a:r>
              <a:rPr lang="tr-TR" dirty="0" smtClean="0"/>
              <a:t>anlamına gelmektedir </a:t>
            </a:r>
            <a:r>
              <a:rPr lang="tr-TR" dirty="0"/>
              <a:t>fakat sağlık çalışanları ve akran liderleri tarafından da başarıyla </a:t>
            </a:r>
            <a:r>
              <a:rPr lang="tr-TR" dirty="0" smtClean="0"/>
              <a:t>eğitim verilmektedir. 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Bir </a:t>
            </a:r>
            <a:r>
              <a:rPr lang="tr-TR" dirty="0"/>
              <a:t>düzineden fazla çalışmanın sonuçlarını kullanarak </a:t>
            </a:r>
            <a:r>
              <a:rPr lang="tr-TR" dirty="0" smtClean="0"/>
              <a:t>değerlendirenler </a:t>
            </a:r>
            <a:r>
              <a:rPr lang="tr-TR" dirty="0" err="1" smtClean="0"/>
              <a:t>LST’nin</a:t>
            </a:r>
            <a:r>
              <a:rPr lang="tr-TR" dirty="0" smtClean="0"/>
              <a:t> </a:t>
            </a:r>
            <a:r>
              <a:rPr lang="tr-TR" dirty="0"/>
              <a:t>tütün, alkol ve marihuana kullanımını kontrol öğrencilerine kıyasla %</a:t>
            </a:r>
            <a:r>
              <a:rPr lang="tr-TR" dirty="0" smtClean="0"/>
              <a:t>50’den %75’e </a:t>
            </a:r>
            <a:r>
              <a:rPr lang="tr-TR" dirty="0"/>
              <a:t>kadar azaltabildiğini ortaya koymuştur.</a:t>
            </a:r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1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6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9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ORTA BATI ÖNLEME PROJESİ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707654"/>
            <a:ext cx="88204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Orta Batı Önleme Projesi (MPP) alkol, tütün ve marihuananın ilk kez kullanımı </a:t>
            </a:r>
            <a:r>
              <a:rPr lang="tr-TR" dirty="0" smtClean="0"/>
              <a:t>azaltmak amacıyla </a:t>
            </a:r>
            <a:r>
              <a:rPr lang="tr-TR" dirty="0"/>
              <a:t>kapsamlı bir üç-beş yıllık topluluk temelli önleme programında, </a:t>
            </a:r>
            <a:r>
              <a:rPr lang="tr-TR" dirty="0" smtClean="0"/>
              <a:t>okullardaki akran </a:t>
            </a:r>
            <a:r>
              <a:rPr lang="tr-TR" dirty="0"/>
              <a:t>grup normlarını </a:t>
            </a:r>
            <a:r>
              <a:rPr lang="tr-TR" dirty="0" smtClean="0"/>
              <a:t>hedeflemektedir.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Araştırmacılar </a:t>
            </a:r>
            <a:r>
              <a:rPr lang="tr-TR" dirty="0"/>
              <a:t>sekizinci sınıftan tedavi </a:t>
            </a:r>
            <a:r>
              <a:rPr lang="tr-TR" dirty="0" smtClean="0"/>
              <a:t>veya kontrol </a:t>
            </a:r>
            <a:r>
              <a:rPr lang="tr-TR" dirty="0"/>
              <a:t>gruplarına üç yıllığına rastgele seçilmiş öğrencileri takip etmiş ve liseden </a:t>
            </a:r>
            <a:r>
              <a:rPr lang="tr-TR" dirty="0" smtClean="0"/>
              <a:t>mezuniyet sonrası </a:t>
            </a:r>
            <a:r>
              <a:rPr lang="tr-TR" dirty="0"/>
              <a:t>alınan sonuçlarla programın ergenlerin sigara ve marihuana </a:t>
            </a:r>
            <a:r>
              <a:rPr lang="tr-TR" dirty="0" smtClean="0"/>
              <a:t>kullanımında %40’a </a:t>
            </a:r>
            <a:r>
              <a:rPr lang="tr-TR" dirty="0"/>
              <a:t>varan net düşüşler sağladığını ortaya </a:t>
            </a:r>
            <a:r>
              <a:rPr lang="tr-TR" dirty="0" smtClean="0"/>
              <a:t>koymuştur.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6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ÇOK BOYUTLU TEDAVİ KORUYUCU AİLE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2211710"/>
            <a:ext cx="8820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Çok Boyutlu Tedavi Koruyucu Aile (MTFC) ismini programın çok yönlü olması ve </a:t>
            </a:r>
            <a:r>
              <a:rPr lang="tr-TR" dirty="0" smtClean="0"/>
              <a:t>koruyucu/üvey </a:t>
            </a:r>
            <a:r>
              <a:rPr lang="tr-TR" dirty="0"/>
              <a:t>ebeveynler için davranışsal ebeveyn eğitimi, gençler için beceri eğitimi, </a:t>
            </a:r>
            <a:r>
              <a:rPr lang="tr-TR" dirty="0" smtClean="0"/>
              <a:t>gençler için </a:t>
            </a:r>
            <a:r>
              <a:rPr lang="tr-TR" dirty="0"/>
              <a:t>destekleyici terapi, okul temelli davranışsal müdahale ve (gerektiğinde) </a:t>
            </a:r>
            <a:r>
              <a:rPr lang="tr-TR" dirty="0" smtClean="0"/>
              <a:t>psikiyatrik danışma </a:t>
            </a:r>
            <a:r>
              <a:rPr lang="tr-TR" dirty="0"/>
              <a:t>yoluyla müdahale çabası sunmasından almaktadır.</a:t>
            </a:r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7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ÇOK SİSTEMLİ TERAPİ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635646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Çok Sistemli Terapi (MST) yüksek ev dışı yerleştirme riski altındaki kronik ve </a:t>
            </a:r>
            <a:r>
              <a:rPr lang="tr-TR" dirty="0" smtClean="0"/>
              <a:t>şiddet içeren </a:t>
            </a:r>
            <a:r>
              <a:rPr lang="tr-TR" dirty="0"/>
              <a:t>çocuk suçlulara maliyet etkili topluluk temelli klinik tedavi sağlamaktadır.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MST özel </a:t>
            </a:r>
            <a:r>
              <a:rPr lang="tr-TR" dirty="0"/>
              <a:t>olarak anti sosyal davranışa katkı sağlayan çoklu faktörleri hedef almaktadır.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Müdahalenin nihai </a:t>
            </a:r>
            <a:r>
              <a:rPr lang="tr-TR" dirty="0"/>
              <a:t>amacı ailelere çocuklarını anlama ve davranış sorunlarının </a:t>
            </a:r>
            <a:r>
              <a:rPr lang="tr-TR" dirty="0" smtClean="0"/>
              <a:t>üstesinden gelmelerine </a:t>
            </a:r>
            <a:r>
              <a:rPr lang="tr-TR" dirty="0"/>
              <a:t>yardım etme konusunda destek vermektir.</a:t>
            </a:r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4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6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HEMŞİRE-AİLE ORTAKLIĞI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825536"/>
            <a:ext cx="8820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Daha önce Doğum Öncesi ve Bebeklik Dönemi Hemşire Ziyaretleri olarak anılan bu </a:t>
            </a:r>
            <a:r>
              <a:rPr lang="tr-TR" dirty="0" smtClean="0"/>
              <a:t>model program </a:t>
            </a:r>
            <a:r>
              <a:rPr lang="tr-TR" dirty="0"/>
              <a:t>evli olmayan düşük gelirli annelerin evlerine hamilelikten başlayarak </a:t>
            </a:r>
            <a:r>
              <a:rPr lang="tr-TR" dirty="0" smtClean="0"/>
              <a:t>çocuğun doğumundan </a:t>
            </a:r>
            <a:r>
              <a:rPr lang="tr-TR" dirty="0"/>
              <a:t>iki yıl sonraya kadar devam edecek şekilde hemşire </a:t>
            </a:r>
            <a:r>
              <a:rPr lang="tr-TR" dirty="0" smtClean="0"/>
              <a:t>göndermektedir. 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Program </a:t>
            </a:r>
            <a:r>
              <a:rPr lang="tr-TR" dirty="0"/>
              <a:t>sonrası takip bu programın olumlu sonuçlarının hem anneler hem de </a:t>
            </a:r>
            <a:r>
              <a:rPr lang="tr-TR" dirty="0" smtClean="0"/>
              <a:t>çocuklar için </a:t>
            </a:r>
            <a:r>
              <a:rPr lang="tr-TR" dirty="0"/>
              <a:t>uzun vadeli etkileri olduğunu göstermiştir.</a:t>
            </a:r>
          </a:p>
        </p:txBody>
      </p:sp>
    </p:spTree>
    <p:extLst>
      <p:ext uri="{BB962C8B-B14F-4D97-AF65-F5344CB8AC3E}">
        <p14:creationId xmlns:p14="http://schemas.microsoft.com/office/powerpoint/2010/main" val="342172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SIFIR UYUŞTURUCUYA DOĞRU PROJESİ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923678"/>
            <a:ext cx="88204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Sıfır Uyuşturucuya Doğru Projesi programı, veya TND Projesi uyuşturucu kullanma </a:t>
            </a:r>
            <a:r>
              <a:rPr lang="tr-TR" dirty="0" smtClean="0"/>
              <a:t>riski altındaki </a:t>
            </a:r>
            <a:r>
              <a:rPr lang="tr-TR" dirty="0"/>
              <a:t>liseli gençleri (14-19 yaş arası) </a:t>
            </a:r>
            <a:r>
              <a:rPr lang="tr-TR" dirty="0" smtClean="0"/>
              <a:t>hedeflemektedir.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Sokrat </a:t>
            </a:r>
            <a:r>
              <a:rPr lang="tr-TR" dirty="0"/>
              <a:t>metodu, sınıf </a:t>
            </a:r>
            <a:r>
              <a:rPr lang="tr-TR" dirty="0" smtClean="0"/>
              <a:t>tartışmaları, yetenek </a:t>
            </a:r>
            <a:r>
              <a:rPr lang="tr-TR" dirty="0"/>
              <a:t>gösterileri, rol oynama ve </a:t>
            </a:r>
            <a:r>
              <a:rPr lang="tr-TR" dirty="0" err="1"/>
              <a:t>psikodrama</a:t>
            </a:r>
            <a:r>
              <a:rPr lang="tr-TR" dirty="0"/>
              <a:t> tekniklerinin kullanıldığı 20 </a:t>
            </a:r>
            <a:r>
              <a:rPr lang="tr-TR" dirty="0" smtClean="0"/>
              <a:t>sınıf temelli </a:t>
            </a:r>
            <a:r>
              <a:rPr lang="tr-TR" dirty="0"/>
              <a:t>oturumdan oluşmaktadır.</a:t>
            </a:r>
          </a:p>
        </p:txBody>
      </p:sp>
    </p:spTree>
    <p:extLst>
      <p:ext uri="{BB962C8B-B14F-4D97-AF65-F5344CB8AC3E}">
        <p14:creationId xmlns:p14="http://schemas.microsoft.com/office/powerpoint/2010/main" val="145318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7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ALTERNATİF DÜŞÜNME </a:t>
            </a:r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STRATEJİLERİNİ </a:t>
            </a:r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TEŞVİK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707654"/>
            <a:ext cx="8820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Sosyal ve duygusal yetenekleri teşvik için kapsamlı bir program olan Alternatif Düşünme </a:t>
            </a:r>
            <a:r>
              <a:rPr lang="tr-TR" dirty="0" smtClean="0"/>
              <a:t>Stratejilerini Teşvik </a:t>
            </a:r>
            <a:r>
              <a:rPr lang="tr-TR" dirty="0"/>
              <a:t>(PATHS) duyguların anlaşılması, ifadesi ve düzenlenmesine odaklanmaktadır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Bir yıllık müfredat öğretmenler ve danışmanların anaokulundan beşinci sınıfa kadar </a:t>
            </a:r>
            <a:r>
              <a:rPr lang="tr-TR" dirty="0" smtClean="0"/>
              <a:t>çocukların tüm </a:t>
            </a:r>
            <a:r>
              <a:rPr lang="tr-TR" dirty="0"/>
              <a:t>sınıflarında kullanımı için tasarlanmıştır.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Dersler </a:t>
            </a:r>
            <a:r>
              <a:rPr lang="tr-TR" dirty="0"/>
              <a:t>duyguları tanımlama ve </a:t>
            </a:r>
            <a:r>
              <a:rPr lang="tr-TR" dirty="0" smtClean="0"/>
              <a:t>etiketleme, duyguların </a:t>
            </a:r>
            <a:r>
              <a:rPr lang="tr-TR" dirty="0"/>
              <a:t>yoğunluğunu değerlendirme, duyguları ifade, duyguları yönetme ve hazzı </a:t>
            </a:r>
            <a:r>
              <a:rPr lang="tr-TR" dirty="0" smtClean="0"/>
              <a:t>erteleme gibi </a:t>
            </a:r>
            <a:r>
              <a:rPr lang="tr-TR" dirty="0"/>
              <a:t>konuları </a:t>
            </a:r>
            <a:r>
              <a:rPr lang="tr-TR" dirty="0" smtClean="0"/>
              <a:t>içermektedir.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5318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2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YAŞAM SEYRİ BOYUNCA SUÇLULUK: DAMGALAMA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923678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Suça Sürüklenenlerin </a:t>
            </a:r>
            <a:r>
              <a:rPr lang="tr-TR" dirty="0" err="1"/>
              <a:t>Sesi’inden</a:t>
            </a:r>
            <a:r>
              <a:rPr lang="tr-TR" dirty="0"/>
              <a:t> öğrenilecek derslerden biri de çocuk adalet sistemi (</a:t>
            </a:r>
            <a:r>
              <a:rPr lang="tr-TR" dirty="0" smtClean="0"/>
              <a:t>ilk iki </a:t>
            </a:r>
            <a:r>
              <a:rPr lang="tr-TR" dirty="0"/>
              <a:t>kısım) tarafından yakalanmamış ve damgalanmamış gençlerin ergen </a:t>
            </a:r>
            <a:r>
              <a:rPr lang="tr-TR" dirty="0" smtClean="0"/>
              <a:t>davranışlardan yetişkin </a:t>
            </a:r>
            <a:r>
              <a:rPr lang="tr-TR" dirty="0" err="1"/>
              <a:t>pro</a:t>
            </a:r>
            <a:r>
              <a:rPr lang="tr-TR" dirty="0"/>
              <a:t>-sosyal rollere daha kolay geçebildiğidir.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Bazıları </a:t>
            </a:r>
            <a:r>
              <a:rPr lang="tr-TR" dirty="0"/>
              <a:t>uyuşturucu kullanımı </a:t>
            </a:r>
            <a:r>
              <a:rPr lang="tr-TR" dirty="0" smtClean="0"/>
              <a:t>ve kaçakçılığı</a:t>
            </a:r>
            <a:r>
              <a:rPr lang="tr-TR" dirty="0"/>
              <a:t>, çete faaliyetleri ve diğer suç şekillerine derinlemesine bulaşmıştır, fakat “</a:t>
            </a:r>
            <a:r>
              <a:rPr lang="tr-TR" dirty="0" smtClean="0"/>
              <a:t>çocuk suçlu</a:t>
            </a:r>
            <a:r>
              <a:rPr lang="tr-TR" dirty="0"/>
              <a:t>” damgasının dezavantajını veya kurumsallaşma dahil çocuk adalet </a:t>
            </a:r>
            <a:r>
              <a:rPr lang="tr-TR" dirty="0" smtClean="0"/>
              <a:t>sürecinin deneyimlerini </a:t>
            </a:r>
            <a:r>
              <a:rPr lang="tr-TR" dirty="0"/>
              <a:t>yaşamamıştır.</a:t>
            </a:r>
          </a:p>
        </p:txBody>
      </p:sp>
    </p:spTree>
    <p:extLst>
      <p:ext uri="{BB962C8B-B14F-4D97-AF65-F5344CB8AC3E}">
        <p14:creationId xmlns:p14="http://schemas.microsoft.com/office/powerpoint/2010/main" val="145318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4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9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SUÇLULUK VE SOSYAL POLİTİKA: ÇATIŞMA PERSPEKTİFİ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Çatışma perspektifi Amerika’da çocuk suçluluğu ile başa çıkmaya birçok katkı sağlamıştır.</a:t>
            </a:r>
          </a:p>
          <a:p>
            <a:pPr algn="just"/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İnsan </a:t>
            </a:r>
            <a:r>
              <a:rPr lang="tr-TR" dirty="0"/>
              <a:t>haklarının geliştirilmesine vurgusu çocuklara ilişkin tüm çıkar </a:t>
            </a:r>
            <a:r>
              <a:rPr lang="tr-TR" dirty="0" smtClean="0"/>
              <a:t>grupları kadar </a:t>
            </a:r>
            <a:r>
              <a:rPr lang="tr-TR" dirty="0"/>
              <a:t>karar vericilere de Amerikan toplumunda gençlerin azami </a:t>
            </a:r>
            <a:r>
              <a:rPr lang="tr-TR" dirty="0" smtClean="0"/>
              <a:t>potansiyellerine ulaşma </a:t>
            </a:r>
            <a:r>
              <a:rPr lang="tr-TR" dirty="0"/>
              <a:t>yeteneğinin daha geniş insan hakları sorunundan çok fazla etkilendiğini hatırlatır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Irk adaleti ve yeterli bir yaşam standardına ulaşma yeteneğinin garanti </a:t>
            </a:r>
            <a:r>
              <a:rPr lang="tr-TR" dirty="0" smtClean="0"/>
              <a:t>edilip edilmediği </a:t>
            </a:r>
            <a:r>
              <a:rPr lang="tr-TR" dirty="0"/>
              <a:t>azınlık çocuklarının ve yoksul ailelerin çocuklarının büyüdükçe </a:t>
            </a:r>
            <a:r>
              <a:rPr lang="tr-TR" dirty="0" smtClean="0"/>
              <a:t>ayrımcılık ve </a:t>
            </a:r>
            <a:r>
              <a:rPr lang="tr-TR" dirty="0"/>
              <a:t>yoksullukla karşılaşıp karşılaşmayacağını etkiler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5318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2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6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USTAFA\Desktop\SUNUM\1784 ÇOCUK SUÇLULUĞU\PNG\7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775" y="142875"/>
            <a:ext cx="5124450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318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6196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1600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VAKA</a:t>
            </a:r>
            <a:endParaRPr lang="tr-TR" sz="4000" b="1" dirty="0">
              <a:solidFill>
                <a:srgbClr val="16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915566"/>
            <a:ext cx="88204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 err="1"/>
              <a:t>Amy</a:t>
            </a:r>
            <a:r>
              <a:rPr lang="tr-TR" b="1" dirty="0"/>
              <a:t> </a:t>
            </a:r>
            <a:r>
              <a:rPr lang="tr-TR" b="1" dirty="0" err="1"/>
              <a:t>Watters’ın</a:t>
            </a:r>
            <a:r>
              <a:rPr lang="tr-TR" b="1" dirty="0"/>
              <a:t> Hayatı, 11 </a:t>
            </a:r>
            <a:r>
              <a:rPr lang="tr-TR" b="1" dirty="0" smtClean="0"/>
              <a:t>Yaş</a:t>
            </a:r>
          </a:p>
          <a:p>
            <a:pPr algn="just"/>
            <a:endParaRPr lang="tr-TR" b="1" dirty="0"/>
          </a:p>
          <a:p>
            <a:pPr algn="just"/>
            <a:r>
              <a:rPr lang="tr-TR" dirty="0" err="1"/>
              <a:t>Amy</a:t>
            </a:r>
            <a:r>
              <a:rPr lang="tr-TR" dirty="0"/>
              <a:t> ergenliğe girdiğinde kendini sorgulamaya başladı. Bilinçli olarak bunun farkında olmasa da </a:t>
            </a:r>
            <a:r>
              <a:rPr lang="tr-TR" dirty="0" smtClean="0"/>
              <a:t>annesini kaybetmesi </a:t>
            </a:r>
            <a:r>
              <a:rPr lang="tr-TR" dirty="0"/>
              <a:t>bir reddedilme ve kişisel yetersizlik duygusuna katkı sağladı. </a:t>
            </a:r>
            <a:r>
              <a:rPr lang="tr-TR" dirty="0" err="1"/>
              <a:t>Amy</a:t>
            </a:r>
            <a:r>
              <a:rPr lang="tr-TR" dirty="0"/>
              <a:t> birinin, özellikle de </a:t>
            </a:r>
            <a:r>
              <a:rPr lang="tr-TR" dirty="0" smtClean="0"/>
              <a:t>sürekli kavga </a:t>
            </a:r>
            <a:r>
              <a:rPr lang="tr-TR" dirty="0"/>
              <a:t>ettiği ablası Jordan’ın onu sevdiğine inanmakta güçlük yaşıyordu. </a:t>
            </a:r>
            <a:r>
              <a:rPr lang="tr-TR" dirty="0" err="1"/>
              <a:t>Amy’nin</a:t>
            </a:r>
            <a:r>
              <a:rPr lang="tr-TR" dirty="0"/>
              <a:t> babası </a:t>
            </a:r>
            <a:r>
              <a:rPr lang="tr-TR" dirty="0" err="1"/>
              <a:t>Simon</a:t>
            </a:r>
            <a:r>
              <a:rPr lang="tr-TR" dirty="0"/>
              <a:t> aileye </a:t>
            </a:r>
            <a:r>
              <a:rPr lang="tr-TR" dirty="0" smtClean="0"/>
              <a:t>bakmak için </a:t>
            </a:r>
            <a:r>
              <a:rPr lang="tr-TR" dirty="0"/>
              <a:t>çok çalıştığından nadiren etrafta oluyordu. Jordan bir annenin yapması gereken tüm ev </a:t>
            </a:r>
            <a:r>
              <a:rPr lang="tr-TR" dirty="0" smtClean="0"/>
              <a:t>işlerini üstlenmişti </a:t>
            </a:r>
            <a:r>
              <a:rPr lang="tr-TR" dirty="0"/>
              <a:t>–evi temizlemekten yemeği hazırlamak ve çamaşır yıkamaya kadar. </a:t>
            </a:r>
            <a:r>
              <a:rPr lang="tr-TR" dirty="0" err="1" smtClean="0"/>
              <a:t>Amy’nin</a:t>
            </a:r>
            <a:r>
              <a:rPr lang="tr-TR" dirty="0" smtClean="0"/>
              <a:t> en sinir olduğu, babasının Jordan’a </a:t>
            </a:r>
            <a:r>
              <a:rPr lang="tr-TR" dirty="0" err="1" smtClean="0"/>
              <a:t>Amy’ye</a:t>
            </a:r>
            <a:r>
              <a:rPr lang="tr-TR" dirty="0" smtClean="0"/>
              <a:t> göz kulak olmasını söylemesi ve ona ufak tefek işler vermesiydi. </a:t>
            </a:r>
            <a:r>
              <a:rPr lang="tr-TR" dirty="0" err="1" smtClean="0"/>
              <a:t>Amy’nin</a:t>
            </a:r>
            <a:r>
              <a:rPr lang="tr-TR" dirty="0" smtClean="0"/>
              <a:t> 11 yaşında başına gelen en kötü şey ona sataşmaya başlayan küçük bir grup kabadayıydı</a:t>
            </a:r>
            <a:r>
              <a:rPr lang="tr-TR" dirty="0"/>
              <a:t>. </a:t>
            </a:r>
            <a:r>
              <a:rPr lang="tr-TR" dirty="0" err="1"/>
              <a:t>Amy</a:t>
            </a:r>
            <a:r>
              <a:rPr lang="tr-TR" dirty="0"/>
              <a:t> okulda “kalabalığın” bir parçası değildi ve daha fazla sosyal kabul görmesini sağlayacak kıyafetler ve elektronik aletler alacak parası da yoktu.</a:t>
            </a:r>
          </a:p>
        </p:txBody>
      </p:sp>
    </p:spTree>
    <p:extLst>
      <p:ext uri="{BB962C8B-B14F-4D97-AF65-F5344CB8AC3E}">
        <p14:creationId xmlns:p14="http://schemas.microsoft.com/office/powerpoint/2010/main" val="145318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23528" y="124633"/>
            <a:ext cx="882047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smtClean="0"/>
              <a:t>Sonuç </a:t>
            </a:r>
            <a:r>
              <a:rPr lang="tr-TR" dirty="0"/>
              <a:t>olarak herkesin özendiği bazı kızlar </a:t>
            </a:r>
            <a:r>
              <a:rPr lang="tr-TR" dirty="0" err="1"/>
              <a:t>Amy’ye</a:t>
            </a:r>
            <a:r>
              <a:rPr lang="tr-TR" dirty="0"/>
              <a:t> saç </a:t>
            </a:r>
            <a:r>
              <a:rPr lang="tr-TR" dirty="0" smtClean="0"/>
              <a:t>stilinin telafi </a:t>
            </a:r>
            <a:r>
              <a:rPr lang="tr-TR" dirty="0"/>
              <a:t>edilemez bir felaket olduğunu söyleyip gerçekten yaralayan isimler takarak onu aşağılamaya </a:t>
            </a:r>
            <a:r>
              <a:rPr lang="tr-TR" dirty="0" smtClean="0"/>
              <a:t>başladı. Evde </a:t>
            </a:r>
            <a:r>
              <a:rPr lang="tr-TR" dirty="0"/>
              <a:t>sevilmediğini ve okulda tehdit edildiğini hisseden </a:t>
            </a:r>
            <a:r>
              <a:rPr lang="tr-TR" dirty="0" err="1"/>
              <a:t>Amy</a:t>
            </a:r>
            <a:r>
              <a:rPr lang="tr-TR" dirty="0"/>
              <a:t> okulda bir grup belalı ergenden kabul </a:t>
            </a:r>
            <a:r>
              <a:rPr lang="tr-TR" dirty="0" smtClean="0"/>
              <a:t>gördü. Bu </a:t>
            </a:r>
            <a:r>
              <a:rPr lang="tr-TR" dirty="0"/>
              <a:t>konuda nadiren düşündüğünde </a:t>
            </a:r>
            <a:r>
              <a:rPr lang="tr-TR" dirty="0" err="1"/>
              <a:t>Amy</a:t>
            </a:r>
            <a:r>
              <a:rPr lang="tr-TR" dirty="0"/>
              <a:t> kendine takıldığı insanlar gibi olmadığını söyleyip korunmak </a:t>
            </a:r>
            <a:r>
              <a:rPr lang="tr-TR" dirty="0" smtClean="0"/>
              <a:t>için onlara </a:t>
            </a:r>
            <a:r>
              <a:rPr lang="tr-TR" dirty="0"/>
              <a:t>ihtiyacı olduğu çıkarımını yapıyordu. Kabadayı grubun bir parçası olduğu öğrenildiğinde </a:t>
            </a:r>
            <a:r>
              <a:rPr lang="tr-TR" dirty="0" smtClean="0"/>
              <a:t>sataşmalar kesildi </a:t>
            </a:r>
            <a:r>
              <a:rPr lang="tr-TR" dirty="0"/>
              <a:t>ve okuldaki gençler arasında yeni bir saygı ölçüsü edindiğini algıladı</a:t>
            </a:r>
            <a:r>
              <a:rPr lang="tr-TR" dirty="0" smtClean="0"/>
              <a:t>.</a:t>
            </a:r>
          </a:p>
          <a:p>
            <a:pPr algn="just"/>
            <a:endParaRPr lang="tr-TR" dirty="0"/>
          </a:p>
          <a:p>
            <a:pPr algn="just"/>
            <a:r>
              <a:rPr lang="tr-TR" dirty="0" err="1"/>
              <a:t>Amy</a:t>
            </a:r>
            <a:r>
              <a:rPr lang="tr-TR" dirty="0"/>
              <a:t> neden Jordan’a kızmaktadır? </a:t>
            </a:r>
            <a:endParaRPr lang="tr-TR" dirty="0" smtClean="0"/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Babasının </a:t>
            </a:r>
            <a:r>
              <a:rPr lang="tr-TR" dirty="0"/>
              <a:t>kızların arasındaki gerginliği azaltmak için ne yapması gerekir? </a:t>
            </a:r>
            <a:endParaRPr lang="tr-TR" dirty="0" smtClean="0"/>
          </a:p>
          <a:p>
            <a:pPr algn="just"/>
            <a:endParaRPr lang="tr-TR" dirty="0" smtClean="0"/>
          </a:p>
          <a:p>
            <a:pPr algn="just"/>
            <a:r>
              <a:rPr lang="tr-TR" dirty="0" err="1" smtClean="0"/>
              <a:t>Amy</a:t>
            </a:r>
            <a:r>
              <a:rPr lang="tr-TR" dirty="0" smtClean="0"/>
              <a:t> </a:t>
            </a:r>
            <a:r>
              <a:rPr lang="tr-TR" dirty="0"/>
              <a:t>neden </a:t>
            </a:r>
            <a:r>
              <a:rPr lang="tr-TR" dirty="0" smtClean="0"/>
              <a:t>bir kabadayı </a:t>
            </a:r>
            <a:r>
              <a:rPr lang="tr-TR" dirty="0"/>
              <a:t>grubuna katıldı? </a:t>
            </a:r>
            <a:endParaRPr lang="tr-TR" dirty="0" smtClean="0"/>
          </a:p>
          <a:p>
            <a:pPr algn="just"/>
            <a:endParaRPr lang="tr-TR" dirty="0"/>
          </a:p>
          <a:p>
            <a:pPr algn="just"/>
            <a:r>
              <a:rPr lang="tr-TR" dirty="0" smtClean="0"/>
              <a:t>Hangi alternatifleri </a:t>
            </a:r>
            <a:r>
              <a:rPr lang="tr-TR" dirty="0"/>
              <a:t>izleyebilirdi?</a:t>
            </a:r>
          </a:p>
        </p:txBody>
      </p:sp>
      <p:sp>
        <p:nvSpPr>
          <p:cNvPr id="7" name="Dikdörtgen 6"/>
          <p:cNvSpPr/>
          <p:nvPr/>
        </p:nvSpPr>
        <p:spPr>
          <a:xfrm>
            <a:off x="1799438" y="4404129"/>
            <a:ext cx="58686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err="1"/>
              <a:t>Amy</a:t>
            </a:r>
            <a:r>
              <a:rPr lang="tr-TR" sz="2000" b="1" dirty="0"/>
              <a:t> </a:t>
            </a:r>
            <a:r>
              <a:rPr lang="tr-TR" sz="2000" b="1" dirty="0" err="1"/>
              <a:t>Watter’ın</a:t>
            </a:r>
            <a:r>
              <a:rPr lang="tr-TR" sz="2000" b="1" dirty="0"/>
              <a:t> hikâyesini gelecek bölümde takip edin.</a:t>
            </a:r>
          </a:p>
        </p:txBody>
      </p:sp>
    </p:spTree>
    <p:extLst>
      <p:ext uri="{BB962C8B-B14F-4D97-AF65-F5344CB8AC3E}">
        <p14:creationId xmlns:p14="http://schemas.microsoft.com/office/powerpoint/2010/main" val="145318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9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75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65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75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</p:bld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</TotalTime>
  <Words>2314</Words>
  <Application>Microsoft Office PowerPoint</Application>
  <PresentationFormat>Ekran Gösterisi (16:9)</PresentationFormat>
  <Paragraphs>177</Paragraphs>
  <Slides>46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46</vt:i4>
      </vt:variant>
    </vt:vector>
  </HeadingPairs>
  <TitlesOfParts>
    <vt:vector size="49" baseType="lpstr">
      <vt:lpstr>Arial</vt:lpstr>
      <vt:lpstr>Calibri</vt:lpstr>
      <vt:lpstr>Ofis Teması</vt:lpstr>
      <vt:lpstr>PowerPoint Sunusu</vt:lpstr>
      <vt:lpstr>BÖLÜM 6</vt:lpstr>
      <vt:lpstr>GİRİŞ</vt:lpstr>
      <vt:lpstr>ETİKETLEME TEORİSİ</vt:lpstr>
      <vt:lpstr>PowerPoint Sunusu</vt:lpstr>
      <vt:lpstr>FRANK TANNENBAUM:  KÖTÜNÜN DRAMATİZASYONU</vt:lpstr>
      <vt:lpstr>EDWİN LEMERT: BİRİNCİL VE İK,NCİL SAPMA</vt:lpstr>
      <vt:lpstr>HOWARD BECKER: SAPKIN KARİYERLER</vt:lpstr>
      <vt:lpstr>ÇOCUK ADALETİ SÜRECİ VE ETİKETLEME</vt:lpstr>
      <vt:lpstr>ETİKETLEME TEORİSİNDEKİ YENİ GELİŞMELER</vt:lpstr>
      <vt:lpstr>ETİKETLEME TEORİSİNİN YENİ UYGULAMALARI</vt:lpstr>
      <vt:lpstr>PowerPoint Sunusu</vt:lpstr>
      <vt:lpstr>ETİKETLEME TEORİSİNİN DEĞERLENDİRİLMESİ</vt:lpstr>
      <vt:lpstr>SEMBOLİK ETKİLEŞİMCİ TEORİ</vt:lpstr>
      <vt:lpstr>PowerPoint Sunusu</vt:lpstr>
      <vt:lpstr>ÇATIŞMA KRİMİNOLOJİSİNİN BOYUTLARI</vt:lpstr>
      <vt:lpstr>SOSYOEKONOMİK SINIF VE RADİKAL KRİMİNOLOJİ</vt:lpstr>
      <vt:lpstr>GÜÇ VE OTORİTE İLİŞKİLERİ</vt:lpstr>
      <vt:lpstr>PowerPoint Sunusu</vt:lpstr>
      <vt:lpstr>GRUPSAL VE KÜLTÜREL ÇATIŞMALAR</vt:lpstr>
      <vt:lpstr>PowerPoint Sunusu</vt:lpstr>
      <vt:lpstr>SUÇLULUĞUN SOSYAL BAĞLAMI: ONARICI ADALET VE BARIŞ İNŞASI</vt:lpstr>
      <vt:lpstr>PowerPoint Sunusu</vt:lpstr>
      <vt:lpstr>TOPLULUK GÖRÜŞMESİ VE HÜKÜM HALKALARI</vt:lpstr>
      <vt:lpstr>ONARICI ADALETİN DEĞERLENDİRİLMESİ</vt:lpstr>
      <vt:lpstr>SUÇLULUĞUN ÖNLENMESİ</vt:lpstr>
      <vt:lpstr>UMUT VERİCİ ÖNLEME PROGRAMLARI</vt:lpstr>
      <vt:lpstr>PowerPoint Sunusu</vt:lpstr>
      <vt:lpstr>AMERİKA’NIN ABLA VE ABİLERİ</vt:lpstr>
      <vt:lpstr>PowerPoint Sunusu</vt:lpstr>
      <vt:lpstr>PowerPoint Sunusu</vt:lpstr>
      <vt:lpstr>FİZİKSEL ŞİDDET ÖNLEME PROGRAMI</vt:lpstr>
      <vt:lpstr>İŞLEVSEL AİLE TERAPİSİ</vt:lpstr>
      <vt:lpstr>İNANILMAZ YILLAR: EBEVEYN, ÖĞRETMEN VE ÇOCUK EĞİTİM SERİLERİ</vt:lpstr>
      <vt:lpstr>YAŞAM BECERİLERİ EĞİTİMİ</vt:lpstr>
      <vt:lpstr>ORTA BATI ÖNLEME PROJESİ</vt:lpstr>
      <vt:lpstr>ÇOK BOYUTLU TEDAVİ KORUYUCU AİLE</vt:lpstr>
      <vt:lpstr>ÇOK SİSTEMLİ TERAPİ</vt:lpstr>
      <vt:lpstr>HEMŞİRE-AİLE ORTAKLIĞI</vt:lpstr>
      <vt:lpstr>SIFIR UYUŞTURUCUYA DOĞRU PROJESİ</vt:lpstr>
      <vt:lpstr>ALTERNATİF DÜŞÜNME  STRATEJİLERİNİ TEŞVİK</vt:lpstr>
      <vt:lpstr>YAŞAM SEYRİ BOYUNCA SUÇLULUK: DAMGALAMA</vt:lpstr>
      <vt:lpstr>SUÇLULUK VE SOSYAL POLİTİKA: ÇATIŞMA PERSPEKTİFİ</vt:lpstr>
      <vt:lpstr>PowerPoint Sunusu</vt:lpstr>
      <vt:lpstr>VAKA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onur</dc:creator>
  <cp:lastModifiedBy>ronaldinho424</cp:lastModifiedBy>
  <cp:revision>48</cp:revision>
  <dcterms:created xsi:type="dcterms:W3CDTF">2018-03-03T23:01:08Z</dcterms:created>
  <dcterms:modified xsi:type="dcterms:W3CDTF">2018-05-07T12:06:06Z</dcterms:modified>
</cp:coreProperties>
</file>