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DD26-32A4-2A43-990A-6F7E5E73786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4312680" y="3193507"/>
            <a:ext cx="3577637" cy="9753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553009">
              <a:lnSpc>
                <a:spcPct val="100000"/>
              </a:lnSpc>
            </a:pPr>
            <a:r>
              <a:rPr lang="en-US" altLang="zh-CN" sz="3200" b="1" spc="-5" dirty="0">
                <a:solidFill>
                  <a:srgbClr val="000000"/>
                </a:solidFill>
                <a:latin typeface="Arial"/>
                <a:ea typeface="Arial"/>
              </a:rPr>
              <a:t>GELİŞİM</a:t>
            </a:r>
            <a:r>
              <a:rPr lang="en-US" altLang="zh-CN" sz="3200" b="1" dirty="0">
                <a:solidFill>
                  <a:srgbClr val="000000"/>
                </a:solidFill>
                <a:latin typeface="Arial"/>
                <a:ea typeface="Arial"/>
              </a:rPr>
              <a:t>SEL</a:t>
            </a:r>
          </a:p>
          <a:p>
            <a:pPr marL="0">
              <a:lnSpc>
                <a:spcPct val="100000"/>
              </a:lnSpc>
            </a:pPr>
            <a:r>
              <a:rPr lang="en-US" altLang="zh-CN" sz="3200" b="1" spc="-5" dirty="0">
                <a:solidFill>
                  <a:srgbClr val="000000"/>
                </a:solidFill>
                <a:latin typeface="Arial"/>
                <a:ea typeface="Arial"/>
              </a:rPr>
              <a:t>DEĞERLE</a:t>
            </a:r>
            <a:r>
              <a:rPr lang="en-US" altLang="zh-CN" sz="3200" b="1" dirty="0">
                <a:solidFill>
                  <a:srgbClr val="000000"/>
                </a:solidFill>
                <a:latin typeface="Arial"/>
                <a:ea typeface="Arial"/>
              </a:rPr>
              <a:t>NDİRME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581034" y="755839"/>
            <a:ext cx="8021222" cy="4152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indent="-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değerlendirmeler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bağlı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çıkar.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Aşamalı,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sistematik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meydana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gelmektedir.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Hangi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çıkacağı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öncesinden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tahmin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edilebilir.</a:t>
            </a:r>
          </a:p>
          <a:p>
            <a:pPr marL="0">
              <a:lnSpc>
                <a:spcPct val="100000"/>
              </a:lnSpc>
              <a:spcBef>
                <a:spcPts val="400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aslında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değişimdir.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insan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hayatının</a:t>
            </a:r>
            <a:r>
              <a:rPr lang="en-US" altLang="zh-CN" sz="2000" spc="-1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evresinde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meydana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fakat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hızlı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kendini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gösterir.</a:t>
            </a:r>
          </a:p>
          <a:p>
            <a:pPr marL="304790" indent="-304790" hangingPunct="0">
              <a:lnSpc>
                <a:spcPct val="99166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verenden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giderek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bağımsızlaştığı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dinamik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süreçtir.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süreçte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özgün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ifadelerini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ea typeface="Arial"/>
              </a:rPr>
              <a:t>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ea typeface="Arial"/>
              </a:rPr>
              <a:t>oyar.</a:t>
            </a:r>
          </a:p>
          <a:p>
            <a:pPr>
              <a:lnSpc>
                <a:spcPts val="41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sadece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zihinsel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değildir.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çevreye</a:t>
            </a:r>
            <a:r>
              <a:rPr lang="en-US" altLang="zh-CN" sz="20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kalıtıma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değişkenlik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durumdur.</a:t>
            </a:r>
          </a:p>
          <a:p>
            <a:pPr marL="304790" indent="-304790" hangingPunct="0">
              <a:lnSpc>
                <a:spcPct val="99166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dönemleri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kadar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kategorilere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ayrılsa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aslında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birbirlerini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izleyen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geldiğinde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yapılardır.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birbirlerini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etkilerler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5"/>
          <p:cNvSpPr txBox="1"/>
          <p:nvPr/>
        </p:nvSpPr>
        <p:spPr>
          <a:xfrm>
            <a:off x="542925" y="681805"/>
            <a:ext cx="6293787" cy="33824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773206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TEMEL</a:t>
            </a:r>
            <a:r>
              <a:rPr lang="en-US" altLang="zh-CN" sz="28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GELİŞİM</a:t>
            </a:r>
            <a:r>
              <a:rPr lang="en-US" altLang="zh-CN" sz="28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ALANLARI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9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1)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Fiziksel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</a:p>
          <a:p>
            <a:pPr marL="0">
              <a:lnSpc>
                <a:spcPct val="100000"/>
              </a:lnSpc>
              <a:spcBef>
                <a:spcPts val="400"/>
              </a:spcBef>
            </a:pP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2)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Bilişsel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3)</a:t>
            </a:r>
            <a:r>
              <a:rPr lang="en-US" altLang="zh-CN" sz="20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Okuma,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yazma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matematiksel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4)</a:t>
            </a:r>
            <a:r>
              <a:rPr lang="en-US" altLang="zh-CN" sz="20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Konuşma,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iletişim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</a:t>
            </a:r>
          </a:p>
          <a:p>
            <a:pPr marL="0">
              <a:lnSpc>
                <a:spcPct val="100000"/>
              </a:lnSpc>
              <a:spcBef>
                <a:spcPts val="370"/>
              </a:spcBef>
            </a:pP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5)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ea typeface="Arial"/>
              </a:rPr>
              <a:t>Motor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6)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ea typeface="Arial"/>
              </a:rPr>
              <a:t>Sosyal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7)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Duygusal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7"/>
          <p:cNvSpPr txBox="1"/>
          <p:nvPr/>
        </p:nvSpPr>
        <p:spPr>
          <a:xfrm>
            <a:off x="542925" y="684401"/>
            <a:ext cx="8044941" cy="3851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içerisinde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ilerlemeler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gerilemeler,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durağanlık</a:t>
            </a:r>
            <a:r>
              <a:rPr lang="en-US" altLang="zh-CN" sz="20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geçişlilik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süreklilik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süreksizlik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büyüme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farklılaşma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mevcuttur.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olguları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içerisinde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barındırdığı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gelişim,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kompleks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dinamiktir.</a:t>
            </a:r>
          </a:p>
          <a:p>
            <a:pPr marL="0" indent="38109">
              <a:lnSpc>
                <a:spcPct val="100000"/>
              </a:lnSpc>
              <a:spcBef>
                <a:spcPts val="400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psikolojisi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açısından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biçim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değerlendirilir.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Bun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lar:</a:t>
            </a:r>
          </a:p>
          <a:p>
            <a:pPr marL="0">
              <a:lnSpc>
                <a:spcPct val="100000"/>
              </a:lnSpc>
              <a:spcBef>
                <a:spcPts val="370"/>
              </a:spcBef>
            </a:pPr>
            <a:r>
              <a:rPr lang="en-US" altLang="zh-CN" sz="2000" spc="10" dirty="0">
                <a:solidFill>
                  <a:srgbClr val="000000"/>
                </a:solidFill>
                <a:latin typeface="Arial"/>
                <a:ea typeface="Arial"/>
              </a:rPr>
              <a:t>1)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ea typeface="Arial"/>
              </a:rPr>
              <a:t>Normatif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ea typeface="Arial"/>
              </a:rPr>
              <a:t>değerlendirme,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2)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farklılığın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değerlendirilmesidir.</a:t>
            </a:r>
          </a:p>
          <a:p>
            <a:pPr marL="0" indent="38109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yaklaşık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geçmesi</a:t>
            </a:r>
            <a:r>
              <a:rPr lang="en-US" altLang="zh-CN" sz="20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gereklidir.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normatif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örnektir.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Fakat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</a:t>
            </a:r>
            <a:r>
              <a:rPr lang="en-US" altLang="zh-CN" sz="2000" spc="-1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</a:t>
            </a:r>
          </a:p>
          <a:p>
            <a:pPr marL="34290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9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aylıkken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18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aylıkken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yürüyebilir.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farklılığın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değerlendirilmesine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teşkil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9"/>
          <p:cNvSpPr txBox="1"/>
          <p:nvPr/>
        </p:nvSpPr>
        <p:spPr>
          <a:xfrm>
            <a:off x="542925" y="684401"/>
            <a:ext cx="7946641" cy="43942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ihtiyacı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fonksiyonelliğini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belirlemek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fonksiyonellik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değerlendirilmesi’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fonksiyonellik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9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vardır.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Bunlar:</a:t>
            </a:r>
          </a:p>
          <a:p>
            <a:pPr marL="0">
              <a:lnSpc>
                <a:spcPct val="100000"/>
              </a:lnSpc>
              <a:spcBef>
                <a:spcPts val="400"/>
              </a:spcBef>
            </a:pP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1)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Bilişsel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40" dirty="0">
                <a:solidFill>
                  <a:srgbClr val="000000"/>
                </a:solidFill>
                <a:latin typeface="Arial"/>
                <a:ea typeface="Arial"/>
              </a:rPr>
              <a:t>2)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ea typeface="Arial"/>
              </a:rPr>
              <a:t>gelişimi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15" dirty="0">
                <a:solidFill>
                  <a:srgbClr val="000000"/>
                </a:solidFill>
                <a:latin typeface="Arial"/>
                <a:ea typeface="Arial"/>
              </a:rPr>
              <a:t>3)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ea typeface="Arial"/>
              </a:rPr>
              <a:t>Konuşma/artikülasyon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gelişimi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4)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İnce-motor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beceriler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5)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Kaba-motor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beceriler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15" dirty="0">
                <a:solidFill>
                  <a:srgbClr val="000000"/>
                </a:solidFill>
                <a:latin typeface="Arial"/>
                <a:ea typeface="Arial"/>
              </a:rPr>
              <a:t>6)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Kendine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yardım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ea typeface="Arial"/>
              </a:rPr>
              <a:t>becerileri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15" dirty="0">
                <a:solidFill>
                  <a:srgbClr val="000000"/>
                </a:solidFill>
                <a:latin typeface="Arial"/>
                <a:ea typeface="Arial"/>
              </a:rPr>
              <a:t>7)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Sosyal-duygusal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8)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Algısal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bütünleştirme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sürecine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ilişkin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9)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Okula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hazırlık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ea typeface="Arial"/>
              </a:rPr>
              <a:t>becerileri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1"/>
          <p:cNvSpPr txBox="1"/>
          <p:nvPr/>
        </p:nvSpPr>
        <p:spPr>
          <a:xfrm>
            <a:off x="581034" y="681805"/>
            <a:ext cx="8036544" cy="43603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401867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GELİŞİMSEL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DEĞERLENDİRMENİN</a:t>
            </a:r>
            <a:r>
              <a:rPr lang="en-US" altLang="zh-CN" sz="280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ÖNEMİ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94"/>
              </a:lnSpc>
            </a:pPr>
            <a:endParaRPr lang="en-US" dirty="0" smtClean="0"/>
          </a:p>
          <a:p>
            <a:pPr marL="304790" indent="-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onların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fiziksel</a:t>
            </a:r>
            <a:r>
              <a:rPr lang="en-US" altLang="zh-CN" sz="20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psikolojik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gereksinimlerinin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gerçeğini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değiştirmez.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Bebeklerin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hayata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tutunabilmek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ihtiyaçlarının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karşılanması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Çünkü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hayatın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yıllarında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karşılanması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gereken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gereksinimler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karşılanmadığında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yaşamı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olaydan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olumsuz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etkilenir.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İhtiyaçlar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ilişki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içerisinde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ihtiyacın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karşılanıp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diğerinin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karşılanmaması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hayatında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kötü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bırakabilir.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sadece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fiziksel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ihtiyaçlarının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karşılanması,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psikolojik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ihtiyaçlarının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karşılanmaması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problemlere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yol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açabilir.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3"/>
          <p:cNvSpPr txBox="1"/>
          <p:nvPr/>
        </p:nvSpPr>
        <p:spPr>
          <a:xfrm>
            <a:off x="542925" y="681805"/>
            <a:ext cx="8116481" cy="4407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23664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GELİŞİMSEL</a:t>
            </a:r>
            <a:r>
              <a:rPr lang="en-US" altLang="zh-CN" sz="28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DEĞERLENDİRMENİN</a:t>
            </a:r>
            <a:r>
              <a:rPr lang="en-US" altLang="zh-CN" sz="2800" spc="-1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AMAÇLARI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9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1)</a:t>
            </a:r>
            <a:r>
              <a:rPr lang="en-US" altLang="zh-CN" sz="20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mevcut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davranışlarının</a:t>
            </a:r>
          </a:p>
          <a:p>
            <a:pPr marL="34290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olmadığının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anlaşılması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kelimelerle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cümle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kurması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t/>
            </a:r>
            <a:br/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görülmekte;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değerlendirilirken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yapamayan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söz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342900" indent="-34290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2)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gelişiminin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teorik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açıdan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normatif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grupla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karşılaştırılmasını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sağlama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amacı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vardır.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Yapılan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araştırmalarda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t/>
            </a:r>
            <a:br/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değerler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kıyaslanarak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belirlenir.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5"/>
          <p:cNvSpPr txBox="1"/>
          <p:nvPr/>
        </p:nvSpPr>
        <p:spPr>
          <a:xfrm>
            <a:off x="542925" y="612963"/>
            <a:ext cx="8039308" cy="47656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3)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dönüm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noktaları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hakkında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bilgiler,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sağlar.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mevcut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hakkında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verir.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dönüm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noktalarına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bakarken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çoklu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kaynaklarına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kendisi,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ailesi,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öğretmenleri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vb.)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danışmak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önemlidir.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342900" indent="-34290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4)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gelişimi,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akran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gruplarında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referans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noktasıdır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sebeple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sunar.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aralıklarla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girmesi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sonuçların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birbiriyle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karşılaştırılması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karşılaştırmaya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zaman-referans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karşılaştırması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denir.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Olası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anormallikler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karşılaştırma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sayesinde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ea typeface="Arial"/>
              </a:rPr>
              <a:t>g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örülür.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9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5)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kuramları,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sonuçlarının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yorumlanmasını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testörün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yaklaşımını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etkileyebilir.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7"/>
          <p:cNvSpPr txBox="1"/>
          <p:nvPr/>
        </p:nvSpPr>
        <p:spPr>
          <a:xfrm>
            <a:off x="825092" y="681805"/>
            <a:ext cx="7679418" cy="34935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659091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GELİŞİMSEL</a:t>
            </a:r>
            <a:r>
              <a:rPr lang="en-US" altLang="zh-CN" sz="2800" spc="-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Arial"/>
                <a:ea typeface="Arial"/>
              </a:rPr>
              <a:t>SORUNLAR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99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1)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NORMAL(TİPİK)</a:t>
            </a:r>
            <a:r>
              <a:rPr lang="en-US" altLang="zh-CN" sz="2000" b="1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GELİŞİM</a:t>
            </a:r>
          </a:p>
          <a:p>
            <a:pPr marL="60732" hangingPunct="0">
              <a:lnSpc>
                <a:spcPct val="99583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büyüme,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geniş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çaptaki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kazanma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bakımından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akranları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seviyededirler.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değişimler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hızla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ilerler.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Davranışsal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karmaşık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davranışlara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ilerleme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görülür.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Yeni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kazanımlar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önceki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kazanımların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üstüne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eklenir.</a:t>
            </a:r>
            <a:r>
              <a:rPr lang="en-US" altLang="zh-CN" sz="20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etkileşim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halindedir.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9"/>
          <p:cNvSpPr txBox="1"/>
          <p:nvPr/>
        </p:nvSpPr>
        <p:spPr>
          <a:xfrm>
            <a:off x="581034" y="541525"/>
            <a:ext cx="8093694" cy="54197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368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1.1.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Dönüm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Noktaları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dönüm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motor,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bilişsel,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sonar.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düzenli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gözlemlenebilir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öngörülebilir.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çevreye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t/>
            </a:r>
            <a:br/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tepki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gülümsemesi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4-12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hafta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aralığına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tekabül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eder.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zamanlarda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gösteriyorsa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seyrettiğinin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göstergesidir.</a:t>
            </a:r>
          </a:p>
          <a:p>
            <a:pPr>
              <a:lnSpc>
                <a:spcPts val="419"/>
              </a:lnSpc>
            </a:pPr>
            <a:endParaRPr lang="en-US" dirty="0" smtClean="0"/>
          </a:p>
          <a:p>
            <a:pPr marL="0" indent="31368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1.2.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Olgunlaşma</a:t>
            </a:r>
          </a:p>
          <a:p>
            <a:pPr marL="304790" indent="-304790" hangingPunct="0">
              <a:lnSpc>
                <a:spcPct val="99583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Biyolojik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temellere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kazanılması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durumudur.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Çevreden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tamamen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bağımsız</a:t>
            </a:r>
            <a:r>
              <a:rPr lang="en-US" altLang="zh-CN" sz="20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değildir.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Oturma,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yürüme,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konuşma,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koşma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kategoriye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verilebilecek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ö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rneklerdir.</a:t>
            </a:r>
          </a:p>
          <a:p>
            <a:pPr>
              <a:lnSpc>
                <a:spcPts val="400"/>
              </a:lnSpc>
            </a:pPr>
            <a:endParaRPr lang="en-US" dirty="0" smtClean="0"/>
          </a:p>
          <a:p>
            <a:pPr marL="0" indent="31368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1.3.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Ardışıklığı</a:t>
            </a:r>
          </a:p>
          <a:p>
            <a:pPr marL="304790" indent="-304790" hangingPunct="0">
              <a:lnSpc>
                <a:spcPct val="99583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takip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ederek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tamamlayacak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meydana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gelmesidir.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Bebeklerin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oturmayı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emeklemeyi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ayakta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ardışıklığa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verilebilir.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21"/>
          <p:cNvSpPr txBox="1"/>
          <p:nvPr/>
        </p:nvSpPr>
        <p:spPr>
          <a:xfrm>
            <a:off x="581034" y="541525"/>
            <a:ext cx="8008353" cy="50196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368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1.4.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Düzeyinden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Beklentiler/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Ait</a:t>
            </a:r>
            <a:r>
              <a:rPr lang="en-US" altLang="zh-CN" sz="20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Normlar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kategoriye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bağlantılı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özellikler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kronolojik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özellikler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dahil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olmaktadır.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Yapılan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araştırmalarda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ideal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aralığı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belirlenmiş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‘ortalama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yaş/tipik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yaş’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denmiştir.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bebeğin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yürüme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özelliğini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göstermesi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düzeyinden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12-15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gelmektedir.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özelliği</a:t>
            </a:r>
          </a:p>
          <a:p>
            <a:pPr marL="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aylıkken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beklenen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ilerisinde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24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aylıkken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beklenen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normun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gerisindedir.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kısımda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bilinmesi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seyrinin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ardışıklığa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bağlı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ilerlemesidir.</a:t>
            </a:r>
          </a:p>
          <a:p>
            <a:pPr marL="0" indent="313680">
              <a:lnSpc>
                <a:spcPct val="100000"/>
              </a:lnSpc>
              <a:spcBef>
                <a:spcPts val="400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1.5.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Tipik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Aralığı</a:t>
            </a:r>
          </a:p>
          <a:p>
            <a:pPr marL="304790" indent="-304790" hangingPunct="0">
              <a:lnSpc>
                <a:spcPct val="99583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Hayatta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hiçbir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tamamen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denilmesi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mümkün</a:t>
            </a:r>
            <a:r>
              <a:rPr lang="en-US" altLang="zh-CN" sz="2000" spc="-1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değildir.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özgü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edinme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becerisi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vardır.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yürüme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becerisi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alınabilir.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emekledikten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hiç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emeklemeden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direkt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yürümeye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başlayabilir.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23"/>
          <p:cNvSpPr txBox="1"/>
          <p:nvPr/>
        </p:nvSpPr>
        <p:spPr>
          <a:xfrm>
            <a:off x="581034" y="541525"/>
            <a:ext cx="8006490" cy="5324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368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1.6.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Örgütleme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Yeniden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Örgütleme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parça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parça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öğrendikleri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birleştirme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örgütleme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etkenler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sebebiyle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örgütlemesini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yeniden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örgütlemeyi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gerektirir.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Oturma-emekleme-ayağa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kalkma-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yürüme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örgütlemedir.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İdrarını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kakasını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tuvalete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yapmayı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öğrenen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engelleme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yeniden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örgütleme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gerektirir.</a:t>
            </a:r>
          </a:p>
          <a:p>
            <a:pPr>
              <a:lnSpc>
                <a:spcPts val="419"/>
              </a:lnSpc>
            </a:pPr>
            <a:endParaRPr lang="en-US" dirty="0" smtClean="0"/>
          </a:p>
          <a:p>
            <a:pPr marL="0" indent="31368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1.7.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Alanlarının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İlişkililiği</a:t>
            </a:r>
          </a:p>
          <a:p>
            <a:pPr marL="304790" indent="-304790" hangingPunct="0">
              <a:lnSpc>
                <a:spcPct val="99583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bilişsel,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ayrılsa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hiçbiri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birbirinden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bağımsız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hareket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edemez.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Mutlaka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alanlarının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etkileşime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girmesi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birbirini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etkilemesi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tercih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oyun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arkadaşı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onun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geliştiğini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Fakat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(atlama,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zıplama,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koşma),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(ricada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bulunma,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sorma),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algılama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becerilerine,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bilişsel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(problem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çözme)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sahip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gerekmekted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ir.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25"/>
          <p:cNvSpPr txBox="1"/>
          <p:nvPr/>
        </p:nvSpPr>
        <p:spPr>
          <a:xfrm>
            <a:off x="581034" y="684401"/>
            <a:ext cx="7948623" cy="35433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368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1.8.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Farklılıklar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Biyolojik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kaynaklı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faktörler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eşsiz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sağlar.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faktörler:</a:t>
            </a:r>
          </a:p>
          <a:p>
            <a:pPr marL="304790" hangingPunct="0">
              <a:lnSpc>
                <a:spcPct val="99166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1.8.1.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Mizaç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Gündelik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hayatta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insanların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dışarıdan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bakıldığında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gözlemlenebilen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kalıplarıdır.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Ilımlı,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sinirli,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sakin,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uysal,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zor,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kolay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örnekleri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verilebilir.</a:t>
            </a:r>
          </a:p>
          <a:p>
            <a:pPr>
              <a:lnSpc>
                <a:spcPts val="430"/>
              </a:lnSpc>
            </a:pPr>
            <a:endParaRPr lang="en-US" dirty="0" smtClean="0"/>
          </a:p>
          <a:p>
            <a:pPr marL="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1.8.2.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Cinsiyet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Rolleri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Yaşamın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ilk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yıllarından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itibaren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öğrenilir.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içerisinde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cinsiyete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hazırda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kalıplarına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girerler.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Kısacası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erkek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kadın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içerisinde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toplumun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belirlediği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benimser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27"/>
          <p:cNvSpPr txBox="1"/>
          <p:nvPr/>
        </p:nvSpPr>
        <p:spPr>
          <a:xfrm>
            <a:off x="581034" y="541525"/>
            <a:ext cx="7964833" cy="5257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1.8.3.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Ekolojik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Faktörler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etkileyen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adlandırılabilir.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Aileyi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güçlendirebilecek,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etkileyen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faktörler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şunlardır:</a:t>
            </a:r>
          </a:p>
          <a:p>
            <a:pPr>
              <a:lnSpc>
                <a:spcPts val="400"/>
              </a:lnSpc>
            </a:pPr>
            <a:endParaRPr lang="en-US" dirty="0" smtClean="0"/>
          </a:p>
          <a:p>
            <a:pPr marL="0" indent="243322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1)Gelir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</a:t>
            </a:r>
          </a:p>
          <a:p>
            <a:pPr marL="0" indent="243322">
              <a:lnSpc>
                <a:spcPct val="100000"/>
              </a:lnSpc>
              <a:spcBef>
                <a:spcPts val="370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2)Genel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Sağlık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</a:t>
            </a:r>
          </a:p>
          <a:p>
            <a:pPr marL="0" indent="243322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3)Ebeveyn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</a:t>
            </a:r>
          </a:p>
          <a:p>
            <a:pPr marL="0" indent="243322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4)Ebeveynlerin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Kural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Sorumlulukları</a:t>
            </a:r>
          </a:p>
          <a:p>
            <a:pPr marL="0" indent="243322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5)Ebeveynlerin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İletişimi</a:t>
            </a:r>
          </a:p>
          <a:p>
            <a:pPr marL="0" indent="243322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6)Aile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Yapısı</a:t>
            </a:r>
          </a:p>
          <a:p>
            <a:pPr marL="0" indent="31368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1.9.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Örüntüleri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Etkileşim</a:t>
            </a:r>
          </a:p>
          <a:p>
            <a:pPr marL="304790" indent="-304790" hangingPunct="0">
              <a:lnSpc>
                <a:spcPct val="99583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doğumundan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itibaren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çevrede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insanların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etkilenir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insanları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davranışlarıyla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Sakin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bebeğin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bakıcılarının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sakin,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düzenli,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huzurlu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saptanmıştır.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sinirli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agresif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bakıcılarının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stres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agresif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gösterdiği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gözlemlenmiştir.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29"/>
          <p:cNvSpPr txBox="1"/>
          <p:nvPr/>
        </p:nvSpPr>
        <p:spPr>
          <a:xfrm>
            <a:off x="768691" y="830705"/>
            <a:ext cx="7518434" cy="2568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2)</a:t>
            </a:r>
            <a:r>
              <a:rPr lang="en-US" altLang="zh-CN" sz="2000" b="1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ANORMAL(ATİPİK)</a:t>
            </a:r>
            <a:r>
              <a:rPr lang="en-US" altLang="zh-CN" sz="2000" b="1" spc="-1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GELİŞİM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60"/>
              </a:lnSpc>
            </a:pPr>
            <a:endParaRPr lang="en-US" dirty="0" smtClean="0"/>
          </a:p>
          <a:p>
            <a:pPr marL="117133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Atipik/Anormal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gelişimlerinde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yaşanan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farklılıkları,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sapmaları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oluşabilecek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eder.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kıyasla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bakımdan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yetersiz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tutarsız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değişkenler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gösterebilirler.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Atipik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gelişim,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beş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temel</a:t>
            </a:r>
            <a:r>
              <a:rPr lang="en-US" altLang="zh-CN" sz="20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kategoride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inc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elenmektedir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31"/>
          <p:cNvSpPr txBox="1"/>
          <p:nvPr/>
        </p:nvSpPr>
        <p:spPr>
          <a:xfrm>
            <a:off x="581034" y="327211"/>
            <a:ext cx="8063609" cy="3352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indent="-304790" hangingPunct="0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1.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kıyaslanıldığı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zaman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gecikmenin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yaşanması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durumunu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eder.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gecikmesi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çocuklar,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tipik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içindedirler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fakat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gelişimden</a:t>
            </a:r>
          </a:p>
          <a:p>
            <a:pPr marL="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oldukça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yavaştır.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çocuklar,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alanlarında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kendinden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yaşça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küçük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düzeylerinde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performanslar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gösterebilirler.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durumdaki</a:t>
            </a:r>
            <a:r>
              <a:rPr lang="en-US" altLang="zh-CN" sz="2000" spc="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çocuklarda,</a:t>
            </a:r>
            <a:r>
              <a:rPr lang="en-US" altLang="zh-CN" sz="2000" spc="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spc="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telafi</a:t>
            </a:r>
            <a:r>
              <a:rPr lang="en-US" altLang="zh-CN" sz="2000" spc="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edilerek</a:t>
            </a:r>
            <a:r>
              <a:rPr lang="en-US" altLang="zh-CN" sz="2000" spc="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spc="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seviyesine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ulaşabilirken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seviyeye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ulaşılamadığı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görülmüştür.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Ciddi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</a:p>
          <a:p>
            <a:pPr marL="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aylık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oturamaması,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18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aylık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bebeğin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yürüyememesi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kelime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söyleyememesinden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bahsedilebilir.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81034" y="3730811"/>
            <a:ext cx="215924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spc="-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85825" y="3732398"/>
            <a:ext cx="7688492" cy="24336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0358" hangingPunct="0">
              <a:lnSpc>
                <a:spcPct val="99583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2.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sapma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görülen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gelişmelerden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çıkması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durumudur.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Yani,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sürecinde,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belirgin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yaşta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görünmeyen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görülmesidir.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kontağı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kuramama,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davranıştır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zamanda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otizm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belirtisidir.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Sürekli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sözcükler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uydurma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zamirleri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değiştirme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görülüyorsa,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anormal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şüphe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etmek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gerekebilir.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35"/>
          <p:cNvSpPr txBox="1"/>
          <p:nvPr/>
        </p:nvSpPr>
        <p:spPr>
          <a:xfrm>
            <a:off x="581034" y="684401"/>
            <a:ext cx="8049206" cy="466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indent="-304790" hangingPunct="0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3.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Spesifik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davranışın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kaybolması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İlkel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reflekslerden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kavramanın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ilerlemesiyle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kaybolması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bilinçli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tutma,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uzanma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kavramaya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bırakması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sürecinin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parçasıdır.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Küçük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yaştaki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saldırganlık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öfke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krizleri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sıklıkla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görülürken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döneminde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azalması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duruma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örnektir.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4.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gerileme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kazanılmış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yeteneklerin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kaybı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tanımlanır.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döneminde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yatak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ıslatma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Rett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Sendromu’nda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kazanılan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becelerinin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kaybolması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gerilemeye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verilebilir.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5.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açıdan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ardışık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biçimde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b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çıkması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t/>
            </a:r>
            <a:br/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beklenen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özelliklerdeki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oturmaktan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ayakta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durmayı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kolay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başarabilmesi,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konuşma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becerisinden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durumlar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birer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örnektir.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37"/>
          <p:cNvSpPr txBox="1"/>
          <p:nvPr/>
        </p:nvSpPr>
        <p:spPr>
          <a:xfrm>
            <a:off x="581034" y="684401"/>
            <a:ext cx="8063727" cy="3752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indent="-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Atipik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değerlendirilmesinde,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düzensizlikleri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tespit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etmek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zordur.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Down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sendromu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problemler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görülebilirken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başka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problemler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açık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gözlenemeyebilirler.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sorunlarına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konusunda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ikilemlere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sebep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sapmaların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belirlenmesinde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sayıda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etken,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karmaşık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hale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dönüştürebilir: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hangingPunct="0">
              <a:lnSpc>
                <a:spcPct val="9875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-Gelişimsel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problem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yaşayan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profilleri,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kıyaslandığında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karmaşık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düzensizdir.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3047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alanlarında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başarabildikleri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içinde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büyük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farklılıklar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gösterir.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Olgunlaşma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çevresel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koşullar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güçlü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etkiye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sahiptir.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39"/>
          <p:cNvSpPr txBox="1"/>
          <p:nvPr/>
        </p:nvSpPr>
        <p:spPr>
          <a:xfrm>
            <a:off x="824357" y="612963"/>
            <a:ext cx="7849103" cy="44100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61467" indent="-61467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-Aile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inançları,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kültürel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geçmişi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faktörler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nasıl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yetiştirildiği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konusunda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sahiptir.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kültürden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kültüre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aileden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aileye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değişebilir.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sebeple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t/>
            </a:r>
            <a:br/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sırasında,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ailenin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veyaşadığı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kültürün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özellikleri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önüne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al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ınmalıdır.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61467" indent="-61467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-Gelişimsel</a:t>
            </a:r>
            <a:r>
              <a:rPr lang="en-US" altLang="zh-CN" sz="2000" spc="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gecikmeler</a:t>
            </a:r>
            <a:r>
              <a:rPr lang="en-US" altLang="zh-CN" sz="2000" spc="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problemler</a:t>
            </a:r>
            <a:r>
              <a:rPr lang="en-US" altLang="zh-CN" sz="2000" spc="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spc="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açık</a:t>
            </a:r>
            <a:r>
              <a:rPr lang="en-US" altLang="zh-CN" sz="2000" spc="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görülemeyebilir.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Çocuktaki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hafif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problemler,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okul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hayatına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başlamasıyla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net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görülebilir.</a:t>
            </a:r>
          </a:p>
          <a:p>
            <a:pPr>
              <a:lnSpc>
                <a:spcPts val="41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-İntermitan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sorunları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(düzenli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aralıklarla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oluşan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hastalıklar),</a:t>
            </a:r>
          </a:p>
          <a:p>
            <a:pPr marL="0" indent="61467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performansını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etkileyebilir.</a:t>
            </a:r>
          </a:p>
          <a:p>
            <a:pPr marL="61467" indent="-61467" hangingPunct="0">
              <a:lnSpc>
                <a:spcPct val="99166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hafta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aralıksız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işitme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kaybı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dönemleri,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zorlayıcı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uzun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vadede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bilişsel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sebep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olabilir.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41"/>
          <p:cNvSpPr txBox="1"/>
          <p:nvPr/>
        </p:nvSpPr>
        <p:spPr>
          <a:xfrm>
            <a:off x="581034" y="681805"/>
            <a:ext cx="8003233" cy="5065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586920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GELİŞİMSEL</a:t>
            </a:r>
            <a:r>
              <a:rPr lang="en-US" altLang="zh-CN" sz="28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spc="-5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94"/>
              </a:lnSpc>
            </a:pPr>
            <a:endParaRPr lang="en-US" dirty="0" smtClean="0"/>
          </a:p>
          <a:p>
            <a:pPr marL="304790" indent="-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alanında,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ciddi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sürekli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seyreden,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genellikle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biyolojik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temele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dayalı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bilişsel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yetersizliklerin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eşlik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ettiği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bozukluklardır.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göstergesi;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seyrinin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bozulması,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sapmanın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yaşanmasıdır.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kriter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altında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tanımlanır: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hangingPunct="0">
              <a:lnSpc>
                <a:spcPct val="9875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1.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Eşik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kriteri: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sapmanın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yaşına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oranla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gerekenin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altında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olmasıdır.</a:t>
            </a:r>
          </a:p>
          <a:p>
            <a:pPr>
              <a:lnSpc>
                <a:spcPts val="430"/>
              </a:lnSpc>
            </a:pPr>
            <a:endParaRPr lang="en-US" dirty="0" smtClean="0"/>
          </a:p>
          <a:p>
            <a:pPr marL="304790" hangingPunct="0">
              <a:lnSpc>
                <a:spcPct val="9875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2.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Bozulma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kriteri: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sorunların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sonucunda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kişisel,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mesleki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bozulmaların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olmasıdır.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304790" hangingPunct="0">
              <a:lnSpc>
                <a:spcPct val="99166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3.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Müstesna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kriteri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Beyin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hasarı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tıbbi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hasar,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çevresel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yoksunluk,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yetersiz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duygusal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sarsılma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sebeplerle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yaşanma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durumudur.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43"/>
          <p:cNvSpPr txBox="1"/>
          <p:nvPr/>
        </p:nvSpPr>
        <p:spPr>
          <a:xfrm>
            <a:off x="581034" y="612963"/>
            <a:ext cx="7978383" cy="3736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Bozuklukların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Sınıflandırılması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ICD-10’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sınıflandırılmıştır: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75"/>
              </a:lnSpc>
            </a:pPr>
            <a:endParaRPr lang="en-US" dirty="0" smtClean="0"/>
          </a:p>
          <a:p>
            <a:pPr marL="0" indent="243322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1.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Zihinsel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gerilik(hafif,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orta,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ciddi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şiddetli</a:t>
            </a:r>
            <a:r>
              <a:rPr lang="en-US" altLang="zh-CN" sz="2000" b="1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düzeyde)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44"/>
              </a:lnSpc>
            </a:pPr>
            <a:endParaRPr lang="en-US" dirty="0" smtClean="0"/>
          </a:p>
          <a:p>
            <a:pPr marL="0" indent="243322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2.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Psikososyal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b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bozuklukları</a:t>
            </a:r>
          </a:p>
          <a:p>
            <a:pPr marL="0" indent="384038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konuşma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özgül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</a:p>
          <a:p>
            <a:pPr marL="0" indent="384038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Okulla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özgül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</a:p>
          <a:p>
            <a:pPr marL="0" indent="384038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fonksiyonla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özgül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</a:p>
          <a:p>
            <a:pPr marL="0" indent="384038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d.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Yaygın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(Çocukluk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dönemi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otizmi,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Asperger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Sendromu,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Rett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Sendromu)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45"/>
          <p:cNvSpPr txBox="1"/>
          <p:nvPr/>
        </p:nvSpPr>
        <p:spPr>
          <a:xfrm>
            <a:off x="581034" y="684401"/>
            <a:ext cx="7962293" cy="303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indent="-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DSM-V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TM’ye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bebeklik,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ergenlik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döneminde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görülen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"nöro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bozukluklar"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sınıflama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şöyledir: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69"/>
              </a:lnSpc>
            </a:pPr>
            <a:endParaRPr lang="en-US" dirty="0" smtClean="0"/>
          </a:p>
          <a:p>
            <a:pPr marL="0" indent="31368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Zihinsel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yetersizlikler</a:t>
            </a:r>
          </a:p>
          <a:p>
            <a:pPr marL="0" indent="31368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İletişim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bozuklukları</a:t>
            </a:r>
          </a:p>
          <a:p>
            <a:pPr marL="0" indent="31368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Spesifik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öğrenme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bozuklukları</a:t>
            </a:r>
          </a:p>
          <a:p>
            <a:pPr marL="0" indent="31368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Psiko-motor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</a:p>
          <a:p>
            <a:pPr marL="0" indent="31368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nörogelişimsel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bozukluklar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47"/>
          <p:cNvSpPr txBox="1"/>
          <p:nvPr/>
        </p:nvSpPr>
        <p:spPr>
          <a:xfrm>
            <a:off x="542925" y="681805"/>
            <a:ext cx="8084053" cy="50794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482511">
              <a:lnSpc>
                <a:spcPct val="10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GELİŞİMSEL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DEĞERLENDİRME</a:t>
            </a:r>
            <a:r>
              <a:rPr lang="en-US" altLang="zh-CN" sz="2800" spc="-2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TESTLERİ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28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Denver</a:t>
            </a:r>
            <a:r>
              <a:rPr lang="en-US" altLang="zh-CN" sz="2000" b="1" u="sng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ll</a:t>
            </a:r>
            <a:r>
              <a:rPr lang="en-US" altLang="zh-CN" sz="2000" b="1" u="sng" spc="-6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Gelişimsel</a:t>
            </a:r>
            <a:r>
              <a:rPr lang="en-US" altLang="zh-CN" sz="2000" b="1" u="sng" spc="-6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Tarama</a:t>
            </a:r>
            <a:r>
              <a:rPr lang="en-US" altLang="zh-CN" sz="2000" b="1" u="sng" spc="-6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Testi</a:t>
            </a:r>
            <a:r>
              <a:rPr lang="en-US" altLang="zh-CN" sz="2000" b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indent="70358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0-6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sağlıklı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görünen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uygulanmak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geliştirilmiş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düzeyi,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akranlarıyla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karşılaştırılır.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Test,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tanı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koyma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amacıyla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kullanılmaz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zeka</a:t>
            </a:r>
            <a:r>
              <a:rPr lang="en-US" altLang="zh-CN" sz="20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nitelendirilemez.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öğrenme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güçlükleri,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zeka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geriliği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çeşitli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sorunların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%83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oranında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tespit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edilmesini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sağlar.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Türkçe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formunda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kişisel-sosyal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(21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madde),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kaba-motor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(38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madde),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ince-motor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(33</a:t>
            </a:r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madde)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(42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madde)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şeklinde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dört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alanına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ait</a:t>
            </a:r>
          </a:p>
          <a:p>
            <a:pPr marL="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134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vardır.</a:t>
            </a:r>
            <a:r>
              <a:rPr lang="en-US" altLang="zh-CN" sz="20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sonunda</a:t>
            </a:r>
            <a:r>
              <a:rPr lang="en-US" altLang="zh-CN" sz="20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“Test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Davranışı”</a:t>
            </a:r>
            <a:r>
              <a:rPr lang="en-US" altLang="zh-CN" sz="20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başlığı</a:t>
            </a:r>
            <a:r>
              <a:rPr lang="en-US" altLang="zh-CN" sz="20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sırasında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yeteneklerini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nasıl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kullandığını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testörün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yapabileceği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bölüm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49"/>
          <p:cNvSpPr txBox="1"/>
          <p:nvPr/>
        </p:nvSpPr>
        <p:spPr>
          <a:xfrm>
            <a:off x="581034" y="612963"/>
            <a:ext cx="8001454" cy="35417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alanına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ait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boyutları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içerikleri</a:t>
            </a:r>
            <a:r>
              <a:rPr lang="en-US" altLang="zh-CN" sz="2000" b="1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şöyledir: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hangingPunct="0">
              <a:lnSpc>
                <a:spcPct val="9875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Kişisel-sosyal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İnsanlarla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geçinebilme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ihtiyaçlarını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karşılamaya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sorulardan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oluşur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3047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İnce-motor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koordinasyonu,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küçük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nesneleri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kullanabilme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problem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çözme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becerisini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ölçmeye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sorulardan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oluşur.</a:t>
            </a:r>
          </a:p>
          <a:p>
            <a:pPr>
              <a:lnSpc>
                <a:spcPts val="430"/>
              </a:lnSpc>
            </a:pPr>
            <a:endParaRPr lang="en-US" dirty="0" smtClean="0"/>
          </a:p>
          <a:p>
            <a:pPr marL="3047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Kaba-motor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Oturma,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yürüme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büyük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kasları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gerçekleşen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ölçmeye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sorulardan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oluşur.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304790" hangingPunct="0">
              <a:lnSpc>
                <a:spcPct val="9875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İşitme,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kullanmaya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sorulardan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oluşur.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81034" y="4207063"/>
            <a:ext cx="215924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85825" y="4208650"/>
            <a:ext cx="7645865" cy="15192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70358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Denver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ll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testindeki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materyaller;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kırmızı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yün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pon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pon,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miktar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üzüm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taneli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miktar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tahıl,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küçük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saplı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çıngırak,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çeşitli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renklerde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tahta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küpler,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küçük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renksiz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şişe,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zil,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tenis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topu,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kurşun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kalem,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plastik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biberon,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fincan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boş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ea typeface="Arial"/>
              </a:rPr>
              <a:t>kağı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ttır.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53"/>
          <p:cNvSpPr txBox="1"/>
          <p:nvPr/>
        </p:nvSpPr>
        <p:spPr>
          <a:xfrm>
            <a:off x="885825" y="684401"/>
            <a:ext cx="7767528" cy="44084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Psikometrik</a:t>
            </a:r>
            <a:r>
              <a:rPr lang="en-US" altLang="zh-CN" sz="2000" u="sng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özellikleri: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geçerlik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güvenlik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güvenirlik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çalışmaları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Anlar,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Bayoğlu</a:t>
            </a:r>
            <a:r>
              <a:rPr lang="en-US" altLang="zh-CN" sz="20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Yalaz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tarafından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gerçekleştirilmiş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olup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analizileri,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gruplarında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etmiş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Denver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ll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yeniden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uygulanmıştır.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uyumluluk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%90,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uyumluluğu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%86’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nın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altında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olmadığı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bulunmuştur.</a:t>
            </a:r>
          </a:p>
          <a:p>
            <a:pPr>
              <a:lnSpc>
                <a:spcPts val="430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Uygulama</a:t>
            </a:r>
            <a:r>
              <a:rPr lang="en-US" altLang="zh-CN" sz="2000" u="sng" spc="-3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süreci</a:t>
            </a:r>
            <a:r>
              <a:rPr lang="en-US" altLang="zh-CN" sz="2000" u="sng" spc="-4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uygulanması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ortalama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20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dakika</a:t>
            </a:r>
            <a:r>
              <a:rPr lang="en-US" altLang="zh-CN" sz="20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sürmekte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yorumlamak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sertifika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sahibi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olunması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gerekmektedir.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0-6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yaşları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çocuklara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uygulanır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fakat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gözlenmesi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maddelerde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ebeveynlere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başvurulab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ilir.</a:t>
            </a:r>
          </a:p>
          <a:p>
            <a:pPr>
              <a:lnSpc>
                <a:spcPts val="425"/>
              </a:lnSpc>
            </a:pPr>
            <a:endParaRPr lang="en-US" dirty="0" smtClean="0"/>
          </a:p>
          <a:p>
            <a:pPr marL="0" hangingPunct="0">
              <a:lnSpc>
                <a:spcPct val="9875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Puanlama</a:t>
            </a:r>
            <a:r>
              <a:rPr lang="en-US" altLang="zh-CN" sz="2000" u="sng" spc="-4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ve</a:t>
            </a:r>
            <a:r>
              <a:rPr lang="en-US" altLang="zh-CN" sz="2000" u="sng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yorumlama: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maddelerine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verilen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cevaplar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t/>
            </a:r>
            <a:br/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Geçer,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Kalır,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Olanak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Dışı,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Reddetme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şeklinde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puanlanır.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55"/>
          <p:cNvSpPr txBox="1"/>
          <p:nvPr/>
        </p:nvSpPr>
        <p:spPr>
          <a:xfrm>
            <a:off x="581034" y="684401"/>
            <a:ext cx="8035445" cy="42037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indent="-304790" hangingPunct="0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spc="9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Geçer</a:t>
            </a:r>
            <a:r>
              <a:rPr lang="en-US" altLang="zh-CN" sz="2000" b="1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(G):</a:t>
            </a:r>
            <a:r>
              <a:rPr lang="en-US" altLang="zh-CN" sz="2000" b="1" spc="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başarıyla</a:t>
            </a:r>
            <a:r>
              <a:rPr lang="en-US" altLang="zh-CN" sz="2000" spc="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yerine</a:t>
            </a:r>
            <a:r>
              <a:rPr lang="en-US" altLang="zh-CN" sz="20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getirdiği</a:t>
            </a:r>
            <a:r>
              <a:rPr lang="en-US" altLang="zh-CN" sz="2000" spc="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maddeleri</a:t>
            </a:r>
            <a:r>
              <a:rPr lang="en-US" altLang="zh-CN" sz="2000" spc="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sırasında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gözlemleme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imkanı</a:t>
            </a:r>
            <a:r>
              <a:rPr lang="en-US" altLang="zh-CN" sz="2000" spc="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olmadığında</a:t>
            </a:r>
            <a:r>
              <a:rPr lang="en-US" altLang="zh-CN" sz="20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anne-babasına</a:t>
            </a:r>
            <a:r>
              <a:rPr lang="en-US" altLang="zh-CN" sz="2000" spc="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başarı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yapabildiği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maddelerdir.</a:t>
            </a:r>
          </a:p>
          <a:p>
            <a:pPr>
              <a:lnSpc>
                <a:spcPts val="40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Kalır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(K):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başaramadığı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anne-babasına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başaramayacağı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maddelerdir.</a:t>
            </a:r>
          </a:p>
          <a:p>
            <a:pPr marL="0">
              <a:lnSpc>
                <a:spcPct val="100000"/>
              </a:lnSpc>
              <a:spcBef>
                <a:spcPts val="370"/>
              </a:spcBef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Olanak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Dışı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(OD):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Anne-baba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etmenlere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bağlı</a:t>
            </a:r>
            <a:r>
              <a:rPr lang="en-US" altLang="zh-CN" sz="20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şansının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durumlarda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kullanılır.</a:t>
            </a:r>
          </a:p>
          <a:p>
            <a:pPr marL="304790" indent="-304790" hangingPunct="0">
              <a:lnSpc>
                <a:spcPct val="99166"/>
              </a:lnSpc>
              <a:spcBef>
                <a:spcPts val="384"/>
              </a:spcBef>
            </a:pP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Reddetme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(R):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yapmayı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reddettiği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maddelerdir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azaltmak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“yapar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mısın?”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yerine,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direkt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söyleni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9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yorumlanması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sırasında;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kritere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yorumlanır,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yorumlanmasına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geçilir.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57"/>
          <p:cNvSpPr txBox="1"/>
          <p:nvPr/>
        </p:nvSpPr>
        <p:spPr>
          <a:xfrm>
            <a:off x="581034" y="612963"/>
            <a:ext cx="8022282" cy="5070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indent="-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İleri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madde: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çizgisinin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tümüyle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maddeyi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geçmesi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durumunda,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maddede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demektir.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Normal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madde: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çizgisinin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düşen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çocuktan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geçmesi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beklenilmeyen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maddelerdir.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maddeleri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ileriki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zamanlarda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başarabilme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ihtimali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vardır.</a:t>
            </a:r>
          </a:p>
          <a:p>
            <a:pPr>
              <a:lnSpc>
                <a:spcPts val="430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Uyarı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maddesi: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çizgisinin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%75-90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aralığına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düşen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kaldığı/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reddettiği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uyarı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ibaresi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konur.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uyarı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maddeyi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yaşıtlarına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yapabildiğini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gösterir.</a:t>
            </a:r>
          </a:p>
          <a:p>
            <a:pPr>
              <a:lnSpc>
                <a:spcPts val="415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Gecikme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maddesi: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diliminin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tamamıyla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solunda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kaldıysa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vermeyi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reddettiyse,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%90’ının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geçtiği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maddelerden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anlamına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gelir.</a:t>
            </a:r>
          </a:p>
          <a:p>
            <a:pPr>
              <a:lnSpc>
                <a:spcPts val="40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Olanak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dışı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maddesi: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Anne-babanın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aktarımına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denemesinin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dışı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maddelerdir.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59"/>
          <p:cNvSpPr txBox="1"/>
          <p:nvPr/>
        </p:nvSpPr>
        <p:spPr>
          <a:xfrm>
            <a:off x="581034" y="684401"/>
            <a:ext cx="8089302" cy="41560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normal,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anormal,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şüpheli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edilemez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dört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edilir:</a:t>
            </a:r>
          </a:p>
          <a:p>
            <a:pPr>
              <a:lnSpc>
                <a:spcPts val="40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Normal: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Hiç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tane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durumudur.</a:t>
            </a:r>
          </a:p>
          <a:p>
            <a:pPr marL="0">
              <a:lnSpc>
                <a:spcPct val="100000"/>
              </a:lnSpc>
              <a:spcBef>
                <a:spcPts val="370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Anormal: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maddesinin</a:t>
            </a:r>
            <a:r>
              <a:rPr lang="en-US" altLang="zh-CN" sz="2000" spc="-1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olmasıdır.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merkeze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yönlendirilir.</a:t>
            </a:r>
          </a:p>
          <a:p>
            <a:pPr marL="304790" indent="-304790" hangingPunct="0">
              <a:lnSpc>
                <a:spcPct val="99583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Şüpheli: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Yalnızca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uyarı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gecikmeye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ek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uyarı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durumda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süpheli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olur.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durumda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ebeveynlere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uyarı/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alakalı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önerilerde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bulunulması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tekrar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ölçüm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yapılır.</a:t>
            </a:r>
          </a:p>
          <a:p>
            <a:pPr>
              <a:lnSpc>
                <a:spcPts val="40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Test</a:t>
            </a:r>
            <a:r>
              <a:rPr lang="en-US" altLang="zh-CN" sz="2000" u="sng" spc="-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edilemez: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sayıda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reddetme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maddelerinin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tümünün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çizgisinin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solunda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çizgisinin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%75-90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almasıyla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çıkan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sonuçtur.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60"/>
          <p:cNvSpPr/>
          <p:nvPr/>
        </p:nvSpPr>
        <p:spPr>
          <a:xfrm>
            <a:off x="521969" y="5157469"/>
            <a:ext cx="11430" cy="303530"/>
          </a:xfrm>
          <a:custGeom>
            <a:avLst/>
            <a:gdLst>
              <a:gd name="connsiteX0" fmla="*/ 20955 w 11430"/>
              <a:gd name="connsiteY0" fmla="*/ 22226 h 303530"/>
              <a:gd name="connsiteX1" fmla="*/ 20955 w 11430"/>
              <a:gd name="connsiteY1" fmla="*/ 31418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22226"/>
                </a:moveTo>
                <a:lnTo>
                  <a:pt x="20955" y="31418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62"/>
          <p:cNvSpPr txBox="1"/>
          <p:nvPr/>
        </p:nvSpPr>
        <p:spPr>
          <a:xfrm>
            <a:off x="542925" y="612963"/>
            <a:ext cx="8111401" cy="4505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Ankara</a:t>
            </a:r>
            <a:r>
              <a:rPr lang="en-US" altLang="zh-CN" sz="2000" b="1" u="sng" spc="-4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Gelişim</a:t>
            </a:r>
            <a:r>
              <a:rPr lang="en-US" altLang="zh-CN" sz="2000" b="1" u="sng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Tarama</a:t>
            </a:r>
            <a:r>
              <a:rPr lang="en-US" altLang="zh-CN" sz="2000" b="1" u="sng" spc="-4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Envanteri-AGTE</a:t>
            </a:r>
            <a:r>
              <a:rPr lang="en-US" altLang="zh-CN" sz="2000" b="1" u="sng" spc="-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0-6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bebek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derinlemesine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sistemli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sağlayan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envanteridir.AGTE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mevcut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birtakım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alır.</a:t>
            </a:r>
          </a:p>
          <a:p>
            <a:pPr>
              <a:lnSpc>
                <a:spcPts val="430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öncelikle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yakından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tanıyan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onunla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ilgilenen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annelere,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babalar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bakıcılar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öğretmenlere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uygulanabilir.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AGTE,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dil-bilişsel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gelişim,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ince-motor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gelişim,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kaba-motor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beceri-özbakım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154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tarama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envanteridir.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özetlenmiştir:</a:t>
            </a:r>
          </a:p>
          <a:p>
            <a:pPr marL="0" hangingPunct="0">
              <a:lnSpc>
                <a:spcPct val="99166"/>
              </a:lnSpc>
              <a:spcBef>
                <a:spcPts val="384"/>
              </a:spcBef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1)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Dil-bilişsel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gelişim: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Basit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karmaşık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ifadeleri,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edebilme,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sayı-zaman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kavramı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kapsar.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64"/>
          <p:cNvSpPr txBox="1"/>
          <p:nvPr/>
        </p:nvSpPr>
        <p:spPr>
          <a:xfrm>
            <a:off x="542925" y="755839"/>
            <a:ext cx="8025634" cy="34956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2)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İnce-motor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gelişim: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Basit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koordinasyonundan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karmaşık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davranışlara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kadar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çeşitlilik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görsel-motor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ea typeface="Arial"/>
              </a:rPr>
              <a:t>kaps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ar.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0" hangingPunct="0">
              <a:lnSpc>
                <a:spcPct val="9875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3)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Kaba-motor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gelişim: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Hareket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hareketle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kuvvet,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denge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koordinasyonu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becerilerden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oluşur.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0" hangingPunct="0">
              <a:lnSpc>
                <a:spcPct val="99166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4)Sosyal</a:t>
            </a:r>
            <a:r>
              <a:rPr lang="en-US" altLang="zh-CN" sz="2000" u="sng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beceri-özbakım: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Yeme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içme,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tuvalet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temizliği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giyinme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özbakım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alışkanlıkları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özerklik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etkileşim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inisiyatif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alma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özelliklerin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ölçümünden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oluşmaktadır.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0" hangingPunct="0">
              <a:lnSpc>
                <a:spcPct val="99166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5)Genel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gelişim: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puanların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toplanması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sonucunda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hesaplanmaktadır.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düzeyini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yansıtır.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66"/>
          <p:cNvSpPr txBox="1"/>
          <p:nvPr/>
        </p:nvSpPr>
        <p:spPr>
          <a:xfrm>
            <a:off x="542925" y="684401"/>
            <a:ext cx="7997609" cy="3143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Psikometrik</a:t>
            </a:r>
            <a:r>
              <a:rPr lang="en-US" altLang="zh-CN" sz="2000" u="sng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Özellikleri: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analizleri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kapsamındaki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tutarlılık</a:t>
            </a:r>
            <a:r>
              <a:rPr lang="en-US" altLang="zh-CN" sz="20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değerleri,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grubunda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envanterden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puanve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uygulanmıştır.Buna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envanterin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tümüne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ait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tutarlılık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sırasıyla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.98,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.97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.88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bulunmuştur.Elde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bulgular,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AGTE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nin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grubu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yüksek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tutarlılığa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göstermektedir.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Bununla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birlikte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ölçekler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korelasyon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katsayılarının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yüksek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saptanmıştır.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7"/>
          <p:cNvSpPr/>
          <p:nvPr/>
        </p:nvSpPr>
        <p:spPr>
          <a:xfrm>
            <a:off x="521969" y="1029969"/>
            <a:ext cx="11430" cy="303530"/>
          </a:xfrm>
          <a:custGeom>
            <a:avLst/>
            <a:gdLst>
              <a:gd name="connsiteX0" fmla="*/ 20955 w 11430"/>
              <a:gd name="connsiteY0" fmla="*/ 20638 h 303530"/>
              <a:gd name="connsiteX1" fmla="*/ 20955 w 11430"/>
              <a:gd name="connsiteY1" fmla="*/ 312599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20638"/>
                </a:moveTo>
                <a:lnTo>
                  <a:pt x="20955" y="312599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69"/>
          <p:cNvSpPr txBox="1"/>
          <p:nvPr/>
        </p:nvSpPr>
        <p:spPr>
          <a:xfrm>
            <a:off x="454034" y="684401"/>
            <a:ext cx="8185895" cy="44577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889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Uygulama</a:t>
            </a:r>
            <a:r>
              <a:rPr lang="en-US" altLang="zh-CN" sz="2000" u="sng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Süreci: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888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türk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kültürüne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özgü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geliştirilmiş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kısa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uygulanabilen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sağlık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taramalarında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yansıtabilecek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düzenlenmiş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testtir.AGTE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nin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uygulanması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yorumlanması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almayı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sertifika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olmayı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gerektiren</a:t>
            </a:r>
          </a:p>
          <a:p>
            <a:pPr marL="888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testtir.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AGTE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nin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uygulanmasında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izlenmesi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gereken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</a:t>
            </a:r>
            <a:r>
              <a:rPr lang="en-US" altLang="zh-CN" sz="20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aşamalar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vardır.</a:t>
            </a:r>
            <a:r>
              <a:rPr lang="en-US" altLang="zh-CN" sz="20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Bunlar: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88890" indent="-888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Öncelikle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soruların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yakından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takip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babalara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sorulması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baş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lanır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88890" indent="-888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alınırken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tarih</a:t>
            </a:r>
            <a:r>
              <a:rPr lang="en-US" altLang="zh-CN" sz="20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itibariyle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takvim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yıl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biçimde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hesaplanmasına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dikkat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etmesi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gerekir.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71"/>
          <p:cNvSpPr txBox="1"/>
          <p:nvPr/>
        </p:nvSpPr>
        <p:spPr>
          <a:xfrm>
            <a:off x="454034" y="684401"/>
            <a:ext cx="8159478" cy="3498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88890" indent="-888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alınmasının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geçmeden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temel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kişiye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standart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yönerge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açıklamada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bulunulur.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88890" indent="-888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•AGTE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envantere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ayrıntı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vardır.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Envantere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başlanırlen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gerçek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diliminden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diliminden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başlanır.</a:t>
            </a:r>
          </a:p>
          <a:p>
            <a:pPr>
              <a:lnSpc>
                <a:spcPts val="430"/>
              </a:lnSpc>
            </a:pPr>
            <a:endParaRPr lang="en-US" dirty="0" smtClean="0"/>
          </a:p>
          <a:p>
            <a:pPr marL="88890" indent="-888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•Envanterin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yanıtlanmasında,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kişiden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yanıtlar,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“evet”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“hayır”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“bilmiyorum”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şeklinde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puanlanır.Evet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hayır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0,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bilmiyorum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not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edilir.</a:t>
            </a:r>
          </a:p>
          <a:p>
            <a:pPr>
              <a:lnSpc>
                <a:spcPts val="41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•Eğer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olumsuz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verilirse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orada</a:t>
            </a:r>
            <a:r>
              <a:rPr lang="en-US" altLang="zh-CN" sz="2000" spc="-1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bitirilir.</a:t>
            </a:r>
          </a:p>
          <a:p>
            <a:pPr marL="0" indent="888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bitirilme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noktası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denir.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72"/>
          <p:cNvSpPr/>
          <p:nvPr/>
        </p:nvSpPr>
        <p:spPr>
          <a:xfrm>
            <a:off x="521969" y="1106169"/>
            <a:ext cx="11430" cy="303530"/>
          </a:xfrm>
          <a:custGeom>
            <a:avLst/>
            <a:gdLst>
              <a:gd name="connsiteX0" fmla="*/ 20955 w 11430"/>
              <a:gd name="connsiteY0" fmla="*/ 15876 h 303530"/>
              <a:gd name="connsiteX1" fmla="*/ 20955 w 11430"/>
              <a:gd name="connsiteY1" fmla="*/ 30783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5876"/>
                </a:moveTo>
                <a:lnTo>
                  <a:pt x="20955" y="30783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74"/>
          <p:cNvSpPr txBox="1"/>
          <p:nvPr/>
        </p:nvSpPr>
        <p:spPr>
          <a:xfrm>
            <a:off x="542925" y="755839"/>
            <a:ext cx="8069283" cy="1974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Puanlama</a:t>
            </a:r>
            <a:r>
              <a:rPr lang="en-US" altLang="zh-CN" sz="2000" u="sng" spc="-11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ve</a:t>
            </a:r>
            <a:r>
              <a:rPr lang="en-US" altLang="zh-CN" sz="2000" u="sng" spc="-1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Yorumlama: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Testten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alınan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hesaplanırken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başlama</a:t>
            </a:r>
            <a:r>
              <a:rPr lang="en-US" altLang="zh-CN" sz="20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noktasından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önceki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içinde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olumlu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verilir.Bitirme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noktasında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sonraki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verilip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yapamadığı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varsayılır.</a:t>
            </a:r>
          </a:p>
          <a:p>
            <a:pPr>
              <a:lnSpc>
                <a:spcPts val="41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Yorumlama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açısından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iki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sonuç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çıkar: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444166" y="2778314"/>
            <a:ext cx="352807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1)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000125" y="2779901"/>
            <a:ext cx="7123677" cy="9096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çizgisinin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%20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%30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luk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diliminin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kalıyorsa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risk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altında”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demekti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r.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44166" y="3740339"/>
            <a:ext cx="352807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2)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000125" y="3741926"/>
            <a:ext cx="7237896" cy="121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kendi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%30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unun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düşen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almışsa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%20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%30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düşük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arasındaysa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“gelişimsel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gerilik”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tanımlanır.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 79"/>
          <p:cNvSpPr/>
          <p:nvPr/>
        </p:nvSpPr>
        <p:spPr>
          <a:xfrm>
            <a:off x="521969" y="1106169"/>
            <a:ext cx="11430" cy="303530"/>
          </a:xfrm>
          <a:custGeom>
            <a:avLst/>
            <a:gdLst>
              <a:gd name="connsiteX0" fmla="*/ 20955 w 11430"/>
              <a:gd name="connsiteY0" fmla="*/ 15876 h 303530"/>
              <a:gd name="connsiteX1" fmla="*/ 20955 w 11430"/>
              <a:gd name="connsiteY1" fmla="*/ 30783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5876"/>
                </a:moveTo>
                <a:lnTo>
                  <a:pt x="20955" y="30783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80"/>
          <p:cNvSpPr/>
          <p:nvPr/>
        </p:nvSpPr>
        <p:spPr>
          <a:xfrm>
            <a:off x="1982470" y="3989070"/>
            <a:ext cx="11430" cy="303530"/>
          </a:xfrm>
          <a:custGeom>
            <a:avLst/>
            <a:gdLst>
              <a:gd name="connsiteX0" fmla="*/ 14180 w 11430"/>
              <a:gd name="connsiteY0" fmla="*/ 15876 h 303530"/>
              <a:gd name="connsiteX1" fmla="*/ 14180 w 11430"/>
              <a:gd name="connsiteY1" fmla="*/ 30783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14180" y="15876"/>
                </a:moveTo>
                <a:lnTo>
                  <a:pt x="14180" y="30783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82"/>
          <p:cNvSpPr txBox="1"/>
          <p:nvPr/>
        </p:nvSpPr>
        <p:spPr>
          <a:xfrm>
            <a:off x="542925" y="755839"/>
            <a:ext cx="8125201" cy="35433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Gazi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Erken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Çocukluk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Gelişimi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Değerlendirme</a:t>
            </a:r>
            <a:r>
              <a:rPr lang="en-US" altLang="zh-CN" sz="2000" b="1" u="sng" spc="-14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Aracı-GEÇDA: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0-72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gereksinimli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tanısı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almamış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Türk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gelişimlerini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ayrıntılı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değerlendirmekamacı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hazırlanmıştır.Psikomotor,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bilişsel,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dil,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sosyal-duygusal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249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maddeden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oluşmaktadır.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Psikometrik</a:t>
            </a:r>
            <a:r>
              <a:rPr lang="en-US" altLang="zh-CN" sz="2000" u="sng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özellikleri: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çalışması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4242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üzerinde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yapılmıştır.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1890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çalışmada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yarılama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güvenirliği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.99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bulunmuştur.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ölçekler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korelasyon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.81-.98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aralığında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b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ulunmuştur.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83"/>
          <p:cNvSpPr/>
          <p:nvPr/>
        </p:nvSpPr>
        <p:spPr>
          <a:xfrm>
            <a:off x="521969" y="1029969"/>
            <a:ext cx="11430" cy="303530"/>
          </a:xfrm>
          <a:custGeom>
            <a:avLst/>
            <a:gdLst>
              <a:gd name="connsiteX0" fmla="*/ 20955 w 11430"/>
              <a:gd name="connsiteY0" fmla="*/ 20638 h 303530"/>
              <a:gd name="connsiteX1" fmla="*/ 20955 w 11430"/>
              <a:gd name="connsiteY1" fmla="*/ 312599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20638"/>
                </a:moveTo>
                <a:lnTo>
                  <a:pt x="20955" y="312599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85"/>
          <p:cNvSpPr txBox="1"/>
          <p:nvPr/>
        </p:nvSpPr>
        <p:spPr>
          <a:xfrm>
            <a:off x="542925" y="684401"/>
            <a:ext cx="8096498" cy="2838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Uygulama</a:t>
            </a:r>
            <a:r>
              <a:rPr lang="en-US" altLang="zh-CN" sz="2000" u="sng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Süreci: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GEÇDA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almış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kişiler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tarafından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yapılmalı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yönergelere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mutlaka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uyulmalıdır.Test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tanıyan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anne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baba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bakıcısından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yoluyla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uygulanmaktadır.Aileye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bakıcıya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bilgiler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sorulduktan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oyun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oynuyormuş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uygulanır.Ailenin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müdahale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derece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önemlidir.Çocuktan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istendiğinde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emir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kullanılmalı,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başardığında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çaba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gösterdiğinde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pekiştirilmelidir.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6"/>
          <p:cNvSpPr/>
          <p:nvPr/>
        </p:nvSpPr>
        <p:spPr>
          <a:xfrm>
            <a:off x="521969" y="1169669"/>
            <a:ext cx="11430" cy="303530"/>
          </a:xfrm>
          <a:custGeom>
            <a:avLst/>
            <a:gdLst>
              <a:gd name="connsiteX0" fmla="*/ 20955 w 11430"/>
              <a:gd name="connsiteY0" fmla="*/ 23814 h 303530"/>
              <a:gd name="connsiteX1" fmla="*/ 20955 w 11430"/>
              <a:gd name="connsiteY1" fmla="*/ 315775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23814"/>
                </a:moveTo>
                <a:lnTo>
                  <a:pt x="20955" y="315775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88"/>
          <p:cNvSpPr txBox="1"/>
          <p:nvPr/>
        </p:nvSpPr>
        <p:spPr>
          <a:xfrm>
            <a:off x="542925" y="827277"/>
            <a:ext cx="8099291" cy="34480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Puanlama</a:t>
            </a:r>
            <a:r>
              <a:rPr lang="en-US" altLang="zh-CN" sz="2000" u="sng" spc="-11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ve</a:t>
            </a:r>
            <a:r>
              <a:rPr lang="en-US" altLang="zh-CN" sz="2000" u="sng" spc="-1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Yorumlama: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uygulamasından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sütuna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başarabiliyorsa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“1”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başaramıyorsa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“0”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yazılır.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uygulanmasına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geriye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%50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ölçütü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sağlanana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kadar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devam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%50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ölçütünün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gerçekleştiği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asıl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performansı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kabul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Yığılımlı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belirlendikten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yığılımlı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üzerine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almış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eklenir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tamamlanır.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reeform 89"/>
          <p:cNvSpPr/>
          <p:nvPr/>
        </p:nvSpPr>
        <p:spPr>
          <a:xfrm>
            <a:off x="521969" y="1106169"/>
            <a:ext cx="11430" cy="303530"/>
          </a:xfrm>
          <a:custGeom>
            <a:avLst/>
            <a:gdLst>
              <a:gd name="connsiteX0" fmla="*/ 20955 w 11430"/>
              <a:gd name="connsiteY0" fmla="*/ 15876 h 303530"/>
              <a:gd name="connsiteX1" fmla="*/ 20955 w 11430"/>
              <a:gd name="connsiteY1" fmla="*/ 30783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5876"/>
                </a:moveTo>
                <a:lnTo>
                  <a:pt x="20955" y="30783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91"/>
          <p:cNvSpPr txBox="1"/>
          <p:nvPr/>
        </p:nvSpPr>
        <p:spPr>
          <a:xfrm>
            <a:off x="542925" y="755839"/>
            <a:ext cx="8055775" cy="4714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Peabody</a:t>
            </a:r>
            <a:r>
              <a:rPr lang="en-US" altLang="zh-CN" sz="2000" b="1" u="sng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Resim-Kelime</a:t>
            </a:r>
            <a:r>
              <a:rPr lang="en-US" altLang="zh-CN" sz="2000" b="1" u="sng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Testi-PRKT</a:t>
            </a:r>
            <a:r>
              <a:rPr lang="en-US" altLang="zh-CN" sz="2000" b="1" u="sng" spc="-69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PRKT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iletişim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sorunlarını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çıkarmak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kullanılan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testtir.Özellikle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tespit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edilerek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herhangi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konuşma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gecikmesi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güçlüğü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olup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olmadığı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çıkarılmaktadır.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PRKT,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2.5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18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uygulanan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çalışan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uzmanlar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gelişimsel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gecikmeleri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saptamak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üzere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kullanabilirler.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PRKT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kullanılması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gereken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performans</a:t>
            </a:r>
            <a:r>
              <a:rPr lang="en-US" altLang="zh-CN" sz="20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testidir.Test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resimden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150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içeren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kitapçık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şeklindedir.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Karttaki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resimler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kelimeler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dikkate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alınarak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basitten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karmaşığa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olack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düznlenmiştir.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üzerindeki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nesnenin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eylemin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ismini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yüksk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sesle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söyler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çocuktan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nesne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eylemi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parmağıyla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göstermesini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numara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söylemesini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ister.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Freeform 92"/>
          <p:cNvSpPr/>
          <p:nvPr/>
        </p:nvSpPr>
        <p:spPr>
          <a:xfrm>
            <a:off x="521969" y="1169669"/>
            <a:ext cx="11430" cy="303530"/>
          </a:xfrm>
          <a:custGeom>
            <a:avLst/>
            <a:gdLst>
              <a:gd name="connsiteX0" fmla="*/ 20955 w 11430"/>
              <a:gd name="connsiteY0" fmla="*/ 23814 h 303530"/>
              <a:gd name="connsiteX1" fmla="*/ 20955 w 11430"/>
              <a:gd name="connsiteY1" fmla="*/ 315775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23814"/>
                </a:moveTo>
                <a:lnTo>
                  <a:pt x="20955" y="315775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94"/>
          <p:cNvSpPr txBox="1"/>
          <p:nvPr/>
        </p:nvSpPr>
        <p:spPr>
          <a:xfrm>
            <a:off x="542925" y="827277"/>
            <a:ext cx="7961077" cy="35433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Psikometrik</a:t>
            </a:r>
            <a:r>
              <a:rPr lang="en-US" altLang="zh-CN" sz="2000" u="sng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Özellikleri: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indent="70358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PKRT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Türkçe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formuna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paralel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2,6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18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4012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formları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uygulanmıştır.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üzerinden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katsayılarının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.64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.84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görülmüştür.</a:t>
            </a:r>
          </a:p>
          <a:p>
            <a:pPr>
              <a:lnSpc>
                <a:spcPts val="400"/>
              </a:lnSpc>
            </a:pPr>
            <a:endParaRPr lang="en-US" dirty="0" smtClean="0"/>
          </a:p>
          <a:p>
            <a:pPr marL="0" indent="65786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geçerliliği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21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kız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21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erkek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olmak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puanları</a:t>
            </a:r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karşılaştırılmış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ancak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istatistiksel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açıdan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</a:t>
            </a:r>
            <a:r>
              <a:rPr lang="en-US" altLang="zh-CN" sz="200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görülmemiştir.</a:t>
            </a:r>
          </a:p>
          <a:p>
            <a:pPr marL="0" hangingPunct="0">
              <a:lnSpc>
                <a:spcPct val="99166"/>
              </a:lnSpc>
              <a:spcBef>
                <a:spcPts val="384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şehirde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köyde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yaşayan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puanlarını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ayırt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etmedğini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karşılaştırmış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şehir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lehine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anlamlı</a:t>
            </a:r>
            <a:r>
              <a:rPr lang="en-US" altLang="zh-CN" sz="2000" spc="-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tespit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edilmiştir.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Freeform 95"/>
          <p:cNvSpPr/>
          <p:nvPr/>
        </p:nvSpPr>
        <p:spPr>
          <a:xfrm>
            <a:off x="521969" y="1106169"/>
            <a:ext cx="11430" cy="303530"/>
          </a:xfrm>
          <a:custGeom>
            <a:avLst/>
            <a:gdLst>
              <a:gd name="connsiteX0" fmla="*/ 20955 w 11430"/>
              <a:gd name="connsiteY0" fmla="*/ 15876 h 303530"/>
              <a:gd name="connsiteX1" fmla="*/ 20955 w 11430"/>
              <a:gd name="connsiteY1" fmla="*/ 30783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5876"/>
                </a:moveTo>
                <a:lnTo>
                  <a:pt x="20955" y="30783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7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97"/>
          <p:cNvSpPr txBox="1"/>
          <p:nvPr/>
        </p:nvSpPr>
        <p:spPr>
          <a:xfrm>
            <a:off x="542925" y="755839"/>
            <a:ext cx="8098275" cy="44100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Puanlama</a:t>
            </a:r>
            <a:r>
              <a:rPr lang="en-US" altLang="zh-CN" sz="2000" u="sng" spc="-11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ve</a:t>
            </a:r>
            <a:r>
              <a:rPr lang="en-US" altLang="zh-CN" sz="2000" u="sng" spc="-1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Yorumlama: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indent="70358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Puanlanmasında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yanıta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“1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puan”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verilir.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Ham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toplanması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PRKT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yanıtların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değerlendirmesinde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tavan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referans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Bazal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nokta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(taban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noktası),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arda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cevabı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verdiği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yerdir.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Tavan</a:t>
            </a:r>
            <a:r>
              <a:rPr lang="en-US" altLang="zh-CN" sz="2000" b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noktası</a:t>
            </a:r>
            <a:r>
              <a:rPr lang="en-US" altLang="zh-CN" sz="2000" b="1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art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arda</a:t>
            </a:r>
          </a:p>
          <a:p>
            <a:pPr marL="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sorulan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sorudan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6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sına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yanlış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cevap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vermesiyle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belirlenir.Tavan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noktası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bulunduktan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devam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edilmez,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sonlandırılır.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0" indent="56387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kitabında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zihinsel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seviyesi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yüzdelikler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t/>
            </a:r>
            <a:br/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IQ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skorlarının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tablolarına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diline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ait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zihinsel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saptanır.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Eğer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normunun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düşerse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beceriler”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ilgili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sıkıntı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düşünülmeli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önlemler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alınmalıdır.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reeform 98"/>
          <p:cNvSpPr/>
          <p:nvPr/>
        </p:nvSpPr>
        <p:spPr>
          <a:xfrm>
            <a:off x="6737350" y="615950"/>
            <a:ext cx="6350" cy="298450"/>
          </a:xfrm>
          <a:custGeom>
            <a:avLst/>
            <a:gdLst>
              <a:gd name="connsiteX0" fmla="*/ 12242 w 6350"/>
              <a:gd name="connsiteY0" fmla="*/ 7620 h 298450"/>
              <a:gd name="connsiteX1" fmla="*/ 12242 w 6350"/>
              <a:gd name="connsiteY1" fmla="*/ 299581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98450">
                <a:moveTo>
                  <a:pt x="12242" y="7620"/>
                </a:moveTo>
                <a:lnTo>
                  <a:pt x="12242" y="299581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 99"/>
          <p:cNvSpPr/>
          <p:nvPr/>
        </p:nvSpPr>
        <p:spPr>
          <a:xfrm>
            <a:off x="521969" y="966469"/>
            <a:ext cx="11430" cy="303530"/>
          </a:xfrm>
          <a:custGeom>
            <a:avLst/>
            <a:gdLst>
              <a:gd name="connsiteX0" fmla="*/ 20955 w 11430"/>
              <a:gd name="connsiteY0" fmla="*/ 12700 h 303530"/>
              <a:gd name="connsiteX1" fmla="*/ 20955 w 11430"/>
              <a:gd name="connsiteY1" fmla="*/ 304661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2700"/>
                </a:moveTo>
                <a:lnTo>
                  <a:pt x="20955" y="304661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 100"/>
          <p:cNvSpPr/>
          <p:nvPr/>
        </p:nvSpPr>
        <p:spPr>
          <a:xfrm>
            <a:off x="521969" y="3798570"/>
            <a:ext cx="11430" cy="303530"/>
          </a:xfrm>
          <a:custGeom>
            <a:avLst/>
            <a:gdLst>
              <a:gd name="connsiteX0" fmla="*/ 20955 w 11430"/>
              <a:gd name="connsiteY0" fmla="*/ 19050 h 303530"/>
              <a:gd name="connsiteX1" fmla="*/ 20955 w 11430"/>
              <a:gd name="connsiteY1" fmla="*/ 311011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9050"/>
                </a:moveTo>
                <a:lnTo>
                  <a:pt x="20955" y="311011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02"/>
          <p:cNvSpPr txBox="1"/>
          <p:nvPr/>
        </p:nvSpPr>
        <p:spPr>
          <a:xfrm>
            <a:off x="542925" y="612963"/>
            <a:ext cx="8077620" cy="3143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TÜRKÇE</a:t>
            </a:r>
            <a:r>
              <a:rPr lang="en-US" altLang="zh-CN" sz="2000" b="1" u="sng" spc="-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İFADE</a:t>
            </a:r>
            <a:r>
              <a:rPr lang="en-US" altLang="zh-CN" sz="2000" b="1" u="sng" spc="-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EDİCİ</a:t>
            </a:r>
            <a:r>
              <a:rPr lang="en-US" altLang="zh-CN" sz="2000" b="1" u="sng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VE</a:t>
            </a:r>
            <a:r>
              <a:rPr lang="en-US" altLang="zh-CN" sz="2000" b="1" u="sng" spc="-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ALICI</a:t>
            </a:r>
            <a:r>
              <a:rPr lang="en-US" altLang="zh-CN" sz="2000" b="1" u="sng" spc="-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DİL</a:t>
            </a:r>
            <a:r>
              <a:rPr lang="en-US" altLang="zh-CN" sz="2000" b="1" u="sng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TESTİ</a:t>
            </a:r>
            <a:r>
              <a:rPr lang="en-US" altLang="zh-CN" sz="2000" b="1" u="sng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-TİFALDİ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Kazak-Berument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(2013)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tarafından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geliştirilmiş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TİFALDİ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2-12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grubu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Türkçe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edici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becerilerini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geçerliği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güvenilirliği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kanıtlanmış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testidir.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İki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oluşmaktadır.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Bunlar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;104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maddeden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oluşan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spc="-1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çocuktan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sayfada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resmi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etmesi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istenmektedir,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çocuktan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sayfada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bakması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anlatılan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hangisi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göstermesi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istenmektedir.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04"/>
          <p:cNvSpPr txBox="1"/>
          <p:nvPr/>
        </p:nvSpPr>
        <p:spPr>
          <a:xfrm>
            <a:off x="581034" y="541525"/>
            <a:ext cx="8088418" cy="5324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4598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Psikometrik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Özellikler</a:t>
            </a:r>
            <a:r>
              <a:rPr lang="en-US" altLang="zh-CN" sz="2000" u="sng" spc="-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TİFALDİ’nin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ölçüt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bağıntılı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geçerlilik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çalışmaları</a:t>
            </a:r>
            <a:r>
              <a:rPr lang="en-US" altLang="zh-CN" sz="200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kapsamında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Weschler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İçin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Zeka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Ölçeği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-Revize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Formu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Ankara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Tarama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Peabody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Resim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-Kelime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testleriyle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korelasyonları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incelenmişt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ir.</a:t>
            </a:r>
          </a:p>
          <a:p>
            <a:pPr>
              <a:lnSpc>
                <a:spcPts val="415"/>
              </a:lnSpc>
            </a:pPr>
            <a:endParaRPr lang="en-US" dirty="0" smtClean="0"/>
          </a:p>
          <a:p>
            <a:pPr marL="304790" indent="-304790" hangingPunct="0">
              <a:lnSpc>
                <a:spcPct val="9916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WÇZÖ-R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AGTE’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TİFALDİ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spc="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korelasyondeğerlerinin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.30-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.50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korelasyon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değerlerinin</a:t>
            </a:r>
          </a:p>
          <a:p>
            <a:pPr marL="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.21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.48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değiştiği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görülmüştür.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Fakat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Peabody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Resim-Kelime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TİFALDİ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anlamlı</a:t>
            </a:r>
            <a:r>
              <a:rPr lang="en-US" altLang="zh-CN" sz="20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ilişki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bulunmamıştır.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çalışmaları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kapsamında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test-tekrar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güvenilirlik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sayısının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.79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ile.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97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Cronbach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Alfa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tutarlılık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katsayısının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.86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.96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;alıcı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testinin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test-tekrar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güvenilirlik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sayısının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.70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.94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değiştiği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Cronbach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Alfa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tutarlılık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katsayısının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.88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-</a:t>
            </a:r>
          </a:p>
          <a:p>
            <a:pPr marL="0" indent="30479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.96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belirlenmiştir.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06"/>
          <p:cNvSpPr txBox="1"/>
          <p:nvPr/>
        </p:nvSpPr>
        <p:spPr>
          <a:xfrm>
            <a:off x="581034" y="684401"/>
            <a:ext cx="8018763" cy="2533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4598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Uygulama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Süreci</a:t>
            </a:r>
            <a:r>
              <a:rPr lang="en-US" altLang="zh-CN" sz="2000" u="sng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TİFALDİ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edici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sessiz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sakin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ortamda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masa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</a:t>
            </a:r>
            <a:r>
              <a:rPr lang="en-US" altLang="zh-CN" sz="2000" spc="-1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yaşa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farklılık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göstermekle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birlikte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yaklaşık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20-35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dakika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sürmekte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toplamda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yaklaşık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saatsürmektedir.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TİFALDİ</a:t>
            </a:r>
            <a:r>
              <a:rPr lang="en-US" altLang="zh-CN" sz="20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uygulayabilmek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sertifika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sahibi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olunması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gerekmektedir.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08"/>
          <p:cNvSpPr txBox="1"/>
          <p:nvPr/>
        </p:nvSpPr>
        <p:spPr>
          <a:xfrm>
            <a:off x="542925" y="541525"/>
            <a:ext cx="8128144" cy="518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testinde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sözcük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söyler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çocuktan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söylediği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sözcüğün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sayfada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hangisi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göstermesi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istenir.Bunun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çocuğa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“şimdi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sana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sözcük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söyleyeceğim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,sen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gösterdiğim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sözcüğün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resmini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göstereceksin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“şeklinde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yönerge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verir.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Öncelikle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deneme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amaçlı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maddeyle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başlanarak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yapacağını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anlaması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hazır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hale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gelmesi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sağlanır.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Verilen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cevaplar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hemen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kayıt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formuna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yazılır.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İfade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sayfada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göstererek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“Şimdi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sana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resimler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göstereceğim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resmin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olduğunu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söyleyeceksin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“şeklinde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yönerge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verir.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Teste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düzeyine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kelimelerle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başlanılması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gerekmektedir.İfade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testinde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6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yanlış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durumunda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;alıcı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sorudan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6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‘sına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yanlış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durumunda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kesilir.Çocuğun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düzeyine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yaptığı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hatalardan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geriye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gidildiğinde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verdiği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cevabın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seviyesine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bakılarak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karar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verilir.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10"/>
          <p:cNvSpPr txBox="1"/>
          <p:nvPr/>
        </p:nvSpPr>
        <p:spPr>
          <a:xfrm>
            <a:off x="581034" y="684401"/>
            <a:ext cx="7979394" cy="2533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4598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Puanlama</a:t>
            </a:r>
            <a:r>
              <a:rPr lang="en-US" altLang="zh-CN" sz="2000" u="sng" spc="-11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ve</a:t>
            </a:r>
            <a:r>
              <a:rPr lang="en-US" altLang="zh-CN" sz="2000" u="sng" spc="-1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Yorumlama: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sürecinde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edici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alıcı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verdiği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yanıtlar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kayıt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formuna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yazılır.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verdiği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yanıtlar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bazında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toplanır.Elde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ilişkin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(gün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,ay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,yıl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şeklinde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hesaplanmalı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)dikkate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standart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çevrilir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eşdeğer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bulunur.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 111"/>
          <p:cNvSpPr/>
          <p:nvPr/>
        </p:nvSpPr>
        <p:spPr>
          <a:xfrm>
            <a:off x="521969" y="1029969"/>
            <a:ext cx="11430" cy="303530"/>
          </a:xfrm>
          <a:custGeom>
            <a:avLst/>
            <a:gdLst>
              <a:gd name="connsiteX0" fmla="*/ 20955 w 11430"/>
              <a:gd name="connsiteY0" fmla="*/ 20638 h 303530"/>
              <a:gd name="connsiteX1" fmla="*/ 20955 w 11430"/>
              <a:gd name="connsiteY1" fmla="*/ 312599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20638"/>
                </a:moveTo>
                <a:lnTo>
                  <a:pt x="20955" y="312599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3" name="Picture 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13"/>
          <p:cNvSpPr txBox="1"/>
          <p:nvPr/>
        </p:nvSpPr>
        <p:spPr>
          <a:xfrm>
            <a:off x="542925" y="684401"/>
            <a:ext cx="8091635" cy="3752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u="sng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BENDER-GESTALT</a:t>
            </a:r>
            <a:r>
              <a:rPr lang="en-US" altLang="zh-CN" sz="2000" b="1" u="sng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spc="-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GÖRSEL</a:t>
            </a:r>
            <a:r>
              <a:rPr lang="en-US" altLang="zh-CN" sz="2000" b="1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MOTOR</a:t>
            </a:r>
            <a:r>
              <a:rPr lang="en-US" altLang="zh-CN" sz="2000" b="1" u="sng" spc="-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spc="-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TESTİ-BGT: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Bender-Gestalt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Görsel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Motor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Lauretta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Bender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tarafından</a:t>
            </a:r>
            <a:r>
              <a:rPr lang="en-US" altLang="zh-CN" sz="20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1938’de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geliştirilmiştir.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BGT’nin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Türkçeye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uyarlama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çalışmaları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Yalın(1980)</a:t>
            </a:r>
            <a:r>
              <a:rPr lang="en-US" altLang="zh-CN" sz="20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Somer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(1988)tarafından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gerçekleştirilmiştir.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BGT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üstü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yetişkinlere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uygulanabilen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motor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algılamayı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ölçmeyi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amaçlayan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testtir.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Aynı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zamandaçocuklardaki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öğrenme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,algılama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çeşitli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patolojik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00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kullanılmaktadır.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BGT’debasitten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karmaşığa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sıralanmış,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dizi</a:t>
            </a:r>
          </a:p>
          <a:p>
            <a:pPr marL="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geometrik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aldığı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bulunur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denekten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gördüğü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şekilleri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kopya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etmesi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istenir.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Materyal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kartta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figürün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bulunduğu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9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kullanılmaktadır.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Freeform 114"/>
          <p:cNvSpPr/>
          <p:nvPr/>
        </p:nvSpPr>
        <p:spPr>
          <a:xfrm>
            <a:off x="521969" y="966469"/>
            <a:ext cx="11430" cy="303530"/>
          </a:xfrm>
          <a:custGeom>
            <a:avLst/>
            <a:gdLst>
              <a:gd name="connsiteX0" fmla="*/ 20955 w 11430"/>
              <a:gd name="connsiteY0" fmla="*/ 12700 h 303530"/>
              <a:gd name="connsiteX1" fmla="*/ 20955 w 11430"/>
              <a:gd name="connsiteY1" fmla="*/ 304661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2700"/>
                </a:moveTo>
                <a:lnTo>
                  <a:pt x="20955" y="304661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 115"/>
          <p:cNvSpPr/>
          <p:nvPr/>
        </p:nvSpPr>
        <p:spPr>
          <a:xfrm>
            <a:off x="521969" y="3798570"/>
            <a:ext cx="11430" cy="303530"/>
          </a:xfrm>
          <a:custGeom>
            <a:avLst/>
            <a:gdLst>
              <a:gd name="connsiteX0" fmla="*/ 20955 w 11430"/>
              <a:gd name="connsiteY0" fmla="*/ 19050 h 303530"/>
              <a:gd name="connsiteX1" fmla="*/ 20955 w 11430"/>
              <a:gd name="connsiteY1" fmla="*/ 311011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9050"/>
                </a:moveTo>
                <a:lnTo>
                  <a:pt x="20955" y="311011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7" name="Picture 1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17"/>
          <p:cNvSpPr txBox="1"/>
          <p:nvPr/>
        </p:nvSpPr>
        <p:spPr>
          <a:xfrm>
            <a:off x="542925" y="612963"/>
            <a:ext cx="8131553" cy="3143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Psikometrik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Özellikler</a:t>
            </a:r>
            <a:r>
              <a:rPr lang="en-US" altLang="zh-CN" sz="2000" u="sng" spc="-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34290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BGT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Türkçe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formuna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ait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güvenirlik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çalışmaları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kapsamında</a:t>
            </a:r>
            <a:r>
              <a:rPr lang="en-US" altLang="zh-CN" sz="20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ilkokul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1,2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3.sınıf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öğrencilerine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kez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test-tekrar-test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güvenilirliği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hesaplanmıştır.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korelasyon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sayıları.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80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.73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.81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bulunmuştur.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BGT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‘nin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Türkçe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formunun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“puanlayıcılar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güvenirlik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hesaplamaları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ilkokul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1.sınıfların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uzman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tarafından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bulunmuştur.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Puanlayıcılar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korelasyon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katsayısı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.93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.97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bulunmuştur.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19"/>
          <p:cNvSpPr txBox="1"/>
          <p:nvPr/>
        </p:nvSpPr>
        <p:spPr>
          <a:xfrm>
            <a:off x="581034" y="541525"/>
            <a:ext cx="8035953" cy="5324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14598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Uygulama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Süreci</a:t>
            </a:r>
            <a:r>
              <a:rPr lang="en-US" altLang="zh-CN" sz="2000" u="sng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409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BGT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grup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uygulanabilen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testtir.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karşılıklı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olacak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masaya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oturur.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Kartlar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A4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kağıdı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silgi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kurşun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kalem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materyallerin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öncesinde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hazır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edilmesi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gerekir.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yönergesi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deneğe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aktarılır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</a:p>
          <a:p>
            <a:pPr>
              <a:lnSpc>
                <a:spcPts val="425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“Az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masanın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üzerindeki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göstereceğim.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basit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çizimler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bulunuyor.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Senden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önündeki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boş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kağıda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gördüğün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şekli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çizmeni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istiyorum.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yetenek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değil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yapabildiğin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kadarıyla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gördüğün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kağıda</a:t>
            </a:r>
            <a:r>
              <a:rPr lang="en-US" altLang="zh-CN"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çizmeni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istiyorum.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Hızlı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yavaş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konusunda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istediğin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davranabilirsin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ea typeface="Arial"/>
              </a:rPr>
              <a:t>.”</a:t>
            </a:r>
          </a:p>
          <a:p>
            <a:pPr>
              <a:lnSpc>
                <a:spcPts val="434"/>
              </a:lnSpc>
            </a:pPr>
            <a:endParaRPr lang="en-US" dirty="0" smtClean="0"/>
          </a:p>
          <a:p>
            <a:pPr marL="304790" indent="-30479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Deneklerden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bakarak</a:t>
            </a:r>
            <a:r>
              <a:rPr lang="en-US" altLang="zh-CN" sz="2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çizmeleri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bakmadan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çizmeleri</a:t>
            </a:r>
            <a:r>
              <a:rPr lang="en-US" altLang="zh-CN" sz="20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istenir.</a:t>
            </a:r>
            <a:r>
              <a:rPr lang="en-US" altLang="zh-CN" sz="20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uygulamasına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başlamadan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önce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kitabının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mutlaka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okunması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gerekmektedir.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yorumlaması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sertifika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gerektiren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ea typeface="Arial"/>
              </a:rPr>
              <a:t>te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sttir.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 120"/>
          <p:cNvSpPr/>
          <p:nvPr/>
        </p:nvSpPr>
        <p:spPr>
          <a:xfrm>
            <a:off x="521969" y="890269"/>
            <a:ext cx="11429" cy="303529"/>
          </a:xfrm>
          <a:custGeom>
            <a:avLst/>
            <a:gdLst>
              <a:gd name="connsiteX0" fmla="*/ 20955 w 11429"/>
              <a:gd name="connsiteY0" fmla="*/ 17462 h 303529"/>
              <a:gd name="connsiteX1" fmla="*/ 20955 w 11429"/>
              <a:gd name="connsiteY1" fmla="*/ 309423 h 30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29" h="303529">
                <a:moveTo>
                  <a:pt x="20955" y="17462"/>
                </a:moveTo>
                <a:lnTo>
                  <a:pt x="20955" y="309423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22"/>
          <p:cNvSpPr txBox="1"/>
          <p:nvPr/>
        </p:nvSpPr>
        <p:spPr>
          <a:xfrm>
            <a:off x="542925" y="541525"/>
            <a:ext cx="8075161" cy="5518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Puanlama</a:t>
            </a:r>
            <a:r>
              <a:rPr lang="en-US" altLang="zh-CN" sz="2000" u="sng" spc="-8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ve</a:t>
            </a:r>
            <a:r>
              <a:rPr lang="en-US" altLang="zh-CN" sz="2000" u="sng" spc="-8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Yorumlama</a:t>
            </a:r>
            <a:r>
              <a:rPr lang="en-US" altLang="zh-CN" sz="2000" u="sng" spc="-8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75"/>
              </a:lnSpc>
            </a:pPr>
            <a:endParaRPr lang="en-US" dirty="0" smtClean="0"/>
          </a:p>
          <a:p>
            <a:pPr marL="0" indent="38109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BGT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’nin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puanlanmasında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diğer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psikolojik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testlerin</a:t>
            </a:r>
          </a:p>
          <a:p>
            <a:pPr marL="34290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puanlanmasından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cevapların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puanlanması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hatalar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puanlanır.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Yapılan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hataya</a:t>
            </a:r>
            <a:r>
              <a:rPr lang="en-US" altLang="zh-CN" sz="20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lang="en-US" altLang="zh-CN" sz="2000" spc="-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verilir.Testten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alınabilecek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yüksek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dur.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sonucu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yüksek</a:t>
            </a:r>
            <a:r>
              <a:rPr lang="en-US" altLang="zh-CN" sz="200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düşük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performansın,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düşük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yüksek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performansın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sonuc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udur.</a:t>
            </a:r>
          </a:p>
          <a:p>
            <a:pPr marL="0" indent="38109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Figür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çiziminde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temel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bozukluğa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puanlama</a:t>
            </a:r>
            <a:r>
              <a:rPr lang="en-US" altLang="zh-CN" sz="2000" spc="-1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yapılır.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Bunlar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</a:p>
          <a:p>
            <a:pPr marL="0" indent="38109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Rotasyon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(şeklin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45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derece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fazla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bozulması)</a:t>
            </a:r>
          </a:p>
          <a:p>
            <a:pPr marL="0" indent="38109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Döndürme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(şeklin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yanlış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orantısız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bazı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kısımlarının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değiştirilerek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çizilmesi</a:t>
            </a:r>
          </a:p>
          <a:p>
            <a:pPr marL="0" indent="38109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Birleştirme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hastası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bağlantı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noktalarının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hatalı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birleşimi,</a:t>
            </a:r>
            <a:r>
              <a:rPr lang="en-US" altLang="zh-CN" sz="20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biçimde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çizilmemiş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)</a:t>
            </a:r>
          </a:p>
          <a:p>
            <a:pPr marL="0" indent="38109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Perverevasyon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(fazladan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çizilmiş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şekiller,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parçaların</a:t>
            </a:r>
            <a:r>
              <a:rPr lang="en-US" altLang="zh-CN" sz="20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aşırı</a:t>
            </a:r>
          </a:p>
          <a:p>
            <a:pPr marL="0" indent="34290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çizilmesi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gibi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24"/>
          <p:cNvSpPr txBox="1"/>
          <p:nvPr/>
        </p:nvSpPr>
        <p:spPr>
          <a:xfrm>
            <a:off x="581034" y="612963"/>
            <a:ext cx="7460181" cy="2727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0" hangingPunct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BGT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‘deki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kartlarda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figürler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deneğin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yaptığı</a:t>
            </a:r>
            <a:r>
              <a:rPr lang="en-US" altLang="zh-CN" sz="20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çizimler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benzerlikler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kritere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Bunlar</a:t>
            </a:r>
            <a:r>
              <a:rPr lang="en-US" altLang="zh-CN" sz="200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7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hiç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(rastgele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karalama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)</a:t>
            </a:r>
          </a:p>
          <a:p>
            <a:pPr marL="0">
              <a:lnSpc>
                <a:spcPct val="100000"/>
              </a:lnSpc>
              <a:spcBef>
                <a:spcPts val="370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(belirsiz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benzerlik</a:t>
            </a:r>
            <a:r>
              <a:rPr lang="en-US" altLang="zh-CN" sz="200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)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biraz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(orta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derecede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benzerlik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)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güçlü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(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yakın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benzerlik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,doğru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çizim</a:t>
            </a:r>
            <a:r>
              <a:rPr lang="en-US" altLang="zh-CN" sz="20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)</a:t>
            </a:r>
          </a:p>
          <a:p>
            <a:pPr marL="0">
              <a:lnSpc>
                <a:spcPct val="100000"/>
              </a:lnSpc>
              <a:spcBef>
                <a:spcPts val="37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mükemmele</a:t>
            </a:r>
            <a:r>
              <a:rPr lang="en-US" altLang="zh-CN" sz="2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yakın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26"/>
          <p:cNvSpPr txBox="1"/>
          <p:nvPr/>
        </p:nvSpPr>
        <p:spPr>
          <a:xfrm>
            <a:off x="542925" y="541525"/>
            <a:ext cx="8097685" cy="4105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METROPOLİTAN</a:t>
            </a:r>
            <a:r>
              <a:rPr lang="en-US" altLang="zh-CN" sz="2000" b="1" u="sng" spc="-4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OKUL</a:t>
            </a:r>
            <a:r>
              <a:rPr lang="en-US" altLang="zh-CN" sz="2000" b="1" u="sng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OLGUNLUĞU</a:t>
            </a:r>
            <a:r>
              <a:rPr lang="en-US" altLang="zh-CN" sz="2000" b="1" u="sng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TESTİ</a:t>
            </a:r>
            <a:r>
              <a:rPr lang="en-US" altLang="zh-CN" sz="2000" b="1" u="sng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-MOOT</a:t>
            </a:r>
            <a:r>
              <a:rPr lang="en-US" altLang="zh-CN" sz="2000" b="1" u="sng" spc="-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960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MOOT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sınıfında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ilkokula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gelmiş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6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yaşındaki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okula,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okulun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gerektirdiği</a:t>
            </a:r>
            <a:r>
              <a:rPr lang="en-US" altLang="zh-CN" sz="20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kurallara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öğrenmeye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hazır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olup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olmadığını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belirlemek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amacıyla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yapılan;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t/>
            </a:r>
            <a:br/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uygulanması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gereken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testtir.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Asıl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amacı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çocukların</a:t>
            </a:r>
            <a:r>
              <a:rPr lang="en-US" altLang="zh-CN" sz="20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ilkokula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başlamaya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hazırbulunuşluklarının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değerlendirilmesidir.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MOOT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6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100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maddeden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oluşmaktadır.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iki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ayrılmaktadır.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testlerden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1.,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2.,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3.,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okuma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olgunluğunu;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5.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6.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olgunluğunu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ölçmeye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yöneliktir.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MOOT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‘un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özel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eğitim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sertifika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alınmasına</a:t>
            </a:r>
            <a:r>
              <a:rPr lang="en-US" altLang="zh-CN" sz="20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ea typeface="Arial"/>
              </a:rPr>
              <a:t>yokt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ea typeface="Arial"/>
              </a:rPr>
              <a:t>ur.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reeform 127"/>
          <p:cNvSpPr/>
          <p:nvPr/>
        </p:nvSpPr>
        <p:spPr>
          <a:xfrm>
            <a:off x="521969" y="1106169"/>
            <a:ext cx="11430" cy="303530"/>
          </a:xfrm>
          <a:custGeom>
            <a:avLst/>
            <a:gdLst>
              <a:gd name="connsiteX0" fmla="*/ 20955 w 11430"/>
              <a:gd name="connsiteY0" fmla="*/ 15876 h 303530"/>
              <a:gd name="connsiteX1" fmla="*/ 20955 w 11430"/>
              <a:gd name="connsiteY1" fmla="*/ 30783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5876"/>
                </a:moveTo>
                <a:lnTo>
                  <a:pt x="20955" y="30783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29"/>
          <p:cNvSpPr txBox="1"/>
          <p:nvPr/>
        </p:nvSpPr>
        <p:spPr>
          <a:xfrm>
            <a:off x="542925" y="755839"/>
            <a:ext cx="7916584" cy="2228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Psikometrik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Özellikler</a:t>
            </a:r>
            <a:r>
              <a:rPr lang="en-US" altLang="zh-CN" sz="2000" u="sng" spc="-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MOOT’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nin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geçerliliğini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etmek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amacıyla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paralel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kullanılmıştır.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Paralel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formlar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korelasyonlar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hesaplanmış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güvenilirlik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katsayılarının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.53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83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değiştiği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görülmüştür.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Standart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değerleri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hesaplanarak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güvenilirliği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ölçülmüştür.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Standart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hata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değerlerinin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1.35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2.02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değiştiği</a:t>
            </a:r>
            <a:r>
              <a:rPr lang="en-US" altLang="zh-CN" sz="20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görülmüştür.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Freeform 130"/>
          <p:cNvSpPr/>
          <p:nvPr/>
        </p:nvSpPr>
        <p:spPr>
          <a:xfrm>
            <a:off x="521969" y="1106169"/>
            <a:ext cx="11430" cy="303530"/>
          </a:xfrm>
          <a:custGeom>
            <a:avLst/>
            <a:gdLst>
              <a:gd name="connsiteX0" fmla="*/ 20955 w 11430"/>
              <a:gd name="connsiteY0" fmla="*/ 15876 h 303530"/>
              <a:gd name="connsiteX1" fmla="*/ 20955 w 11430"/>
              <a:gd name="connsiteY1" fmla="*/ 30783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5876"/>
                </a:moveTo>
                <a:lnTo>
                  <a:pt x="20955" y="30783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32"/>
          <p:cNvSpPr txBox="1"/>
          <p:nvPr/>
        </p:nvSpPr>
        <p:spPr>
          <a:xfrm>
            <a:off x="542925" y="755839"/>
            <a:ext cx="8091416" cy="2838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Uygulama</a:t>
            </a:r>
            <a:r>
              <a:rPr lang="en-US" altLang="zh-CN" sz="2000" u="sng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Süreci: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MOOT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bireysel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uygulanan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zaman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süresi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testtir.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yanıtlanma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farklı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olmakla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beraber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süresi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ortalama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24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dakikadır.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uygulanırken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içeriğine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000" spc="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belirlenen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yönergeler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testör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tarafından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çocuğa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edilir.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Çocuğun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tam</a:t>
            </a:r>
            <a:r>
              <a:rPr lang="en-US" altLang="zh-CN"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0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yapması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gerektiğini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anlaması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hazır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hale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gelebilmesi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örnek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maddelerle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başlanır.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Maddeler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öğretme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amaçlı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oldukları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puanlamasına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dahil</a:t>
            </a:r>
            <a:r>
              <a:rPr lang="en-US" altLang="zh-CN" sz="20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edilmezler.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reeform 133"/>
          <p:cNvSpPr/>
          <p:nvPr/>
        </p:nvSpPr>
        <p:spPr>
          <a:xfrm>
            <a:off x="521969" y="1106169"/>
            <a:ext cx="11430" cy="303530"/>
          </a:xfrm>
          <a:custGeom>
            <a:avLst/>
            <a:gdLst>
              <a:gd name="connsiteX0" fmla="*/ 20955 w 11430"/>
              <a:gd name="connsiteY0" fmla="*/ 15876 h 303530"/>
              <a:gd name="connsiteX1" fmla="*/ 20955 w 11430"/>
              <a:gd name="connsiteY1" fmla="*/ 307837 h 30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" h="303530">
                <a:moveTo>
                  <a:pt x="20955" y="15876"/>
                </a:moveTo>
                <a:lnTo>
                  <a:pt x="20955" y="307837"/>
                </a:lnTo>
              </a:path>
            </a:pathLst>
          </a:custGeom>
          <a:ln w="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5020"/>
            <a:ext cx="9144000" cy="982980"/>
          </a:xfrm>
          <a:prstGeom prst="rect">
            <a:avLst/>
          </a:prstGeom>
        </p:spPr>
      </p:pic>
      <p:sp>
        <p:nvSpPr>
          <p:cNvPr id="2" name="TextBox 135"/>
          <p:cNvSpPr txBox="1"/>
          <p:nvPr/>
        </p:nvSpPr>
        <p:spPr>
          <a:xfrm>
            <a:off x="542925" y="755839"/>
            <a:ext cx="8037024" cy="2533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Puanlama</a:t>
            </a:r>
            <a:r>
              <a:rPr lang="en-US" altLang="zh-CN" sz="2000" u="sng" spc="-8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ve</a:t>
            </a:r>
            <a:r>
              <a:rPr lang="en-US" altLang="zh-CN" sz="2000" u="sng" spc="-8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Yorumlama</a:t>
            </a:r>
            <a:r>
              <a:rPr lang="en-US" altLang="zh-CN" sz="2000" u="sng" spc="-8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US" altLang="zh-CN"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</a:rPr>
              <a:t>: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185"/>
              </a:lnSpc>
            </a:pPr>
            <a:endParaRPr lang="en-US" dirty="0" smtClean="0"/>
          </a:p>
          <a:p>
            <a:pPr marL="0" hangingPunct="0">
              <a:lnSpc>
                <a:spcPct val="99583"/>
              </a:lnSpc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Testin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puanlanmasında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her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doğru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yanıta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verilir.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Tüm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toplanarak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olgunluk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puanı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edilir.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puanın</a:t>
            </a:r>
            <a:r>
              <a:rPr lang="en-US" altLang="zh-CN" sz="20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yüksek</a:t>
            </a:r>
            <a:r>
              <a:rPr lang="en-US" altLang="zh-CN" sz="20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olması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genel</a:t>
            </a:r>
            <a:r>
              <a:rPr lang="en-US" altLang="zh-CN" sz="20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olgunluk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düzeyinin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yüksek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olduğunu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göstermektedir.</a:t>
            </a:r>
            <a:r>
              <a:rPr lang="en-US" altLang="zh-CN" sz="20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1.,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2.,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3.,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4.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alt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testlerinin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puanları</a:t>
            </a:r>
            <a:r>
              <a:rPr lang="en-US" altLang="zh-CN" sz="20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okuma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olgunluğunu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düzeyini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5.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6.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testlerden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elde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edilen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toplam</a:t>
            </a:r>
            <a:r>
              <a:rPr lang="en-US" altLang="zh-CN" sz="20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puanlar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sayı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olgunluğu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düzeyini</a:t>
            </a:r>
            <a:r>
              <a:rPr lang="en-US" altLang="zh-CN" sz="20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göstermektedir.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4899</Words>
  <Application>Microsoft Office PowerPoint</Application>
  <PresentationFormat>Ekran Gösterisi (4:3)</PresentationFormat>
  <Paragraphs>428</Paragraphs>
  <Slides>54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54</vt:i4>
      </vt:variant>
    </vt:vector>
  </HeadingPairs>
  <TitlesOfParts>
    <vt:vector size="55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Advisor</cp:lastModifiedBy>
  <cp:revision>3</cp:revision>
  <dcterms:created xsi:type="dcterms:W3CDTF">2011-01-21T15:00:27Z</dcterms:created>
  <dcterms:modified xsi:type="dcterms:W3CDTF">2020-12-08T17:33:10Z</dcterms:modified>
</cp:coreProperties>
</file>