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314" r:id="rId3"/>
    <p:sldId id="315" r:id="rId4"/>
    <p:sldId id="328" r:id="rId5"/>
    <p:sldId id="329" r:id="rId6"/>
    <p:sldId id="256" r:id="rId7"/>
    <p:sldId id="265" r:id="rId8"/>
    <p:sldId id="266" r:id="rId9"/>
    <p:sldId id="267" r:id="rId10"/>
    <p:sldId id="268" r:id="rId11"/>
    <p:sldId id="271" r:id="rId12"/>
    <p:sldId id="272" r:id="rId13"/>
    <p:sldId id="382" r:id="rId14"/>
    <p:sldId id="360" r:id="rId15"/>
    <p:sldId id="361" r:id="rId16"/>
    <p:sldId id="362" r:id="rId17"/>
    <p:sldId id="273" r:id="rId18"/>
    <p:sldId id="274" r:id="rId19"/>
    <p:sldId id="275" r:id="rId20"/>
    <p:sldId id="269" r:id="rId21"/>
    <p:sldId id="359" r:id="rId22"/>
    <p:sldId id="358" r:id="rId23"/>
    <p:sldId id="270" r:id="rId24"/>
    <p:sldId id="276" r:id="rId25"/>
    <p:sldId id="313" r:id="rId26"/>
    <p:sldId id="277" r:id="rId27"/>
    <p:sldId id="280" r:id="rId28"/>
    <p:sldId id="279" r:id="rId29"/>
    <p:sldId id="331" r:id="rId30"/>
    <p:sldId id="332" r:id="rId31"/>
    <p:sldId id="316" r:id="rId32"/>
    <p:sldId id="317" r:id="rId33"/>
    <p:sldId id="318" r:id="rId34"/>
    <p:sldId id="319" r:id="rId35"/>
    <p:sldId id="320" r:id="rId36"/>
    <p:sldId id="321" r:id="rId37"/>
    <p:sldId id="322" r:id="rId38"/>
    <p:sldId id="289" r:id="rId39"/>
    <p:sldId id="330" r:id="rId40"/>
    <p:sldId id="290" r:id="rId41"/>
    <p:sldId id="293" r:id="rId42"/>
    <p:sldId id="294" r:id="rId43"/>
    <p:sldId id="295" r:id="rId44"/>
    <p:sldId id="296" r:id="rId45"/>
    <p:sldId id="311" r:id="rId46"/>
    <p:sldId id="297" r:id="rId47"/>
    <p:sldId id="298" r:id="rId48"/>
    <p:sldId id="323" r:id="rId49"/>
    <p:sldId id="324" r:id="rId50"/>
    <p:sldId id="325" r:id="rId51"/>
    <p:sldId id="326" r:id="rId52"/>
    <p:sldId id="303" r:id="rId53"/>
    <p:sldId id="327" r:id="rId54"/>
    <p:sldId id="304" r:id="rId55"/>
    <p:sldId id="305" r:id="rId56"/>
    <p:sldId id="306" r:id="rId57"/>
    <p:sldId id="308" r:id="rId58"/>
    <p:sldId id="309" r:id="rId59"/>
    <p:sldId id="312" r:id="rId60"/>
    <p:sldId id="310" r:id="rId61"/>
    <p:sldId id="363" r:id="rId62"/>
    <p:sldId id="364" r:id="rId63"/>
    <p:sldId id="365" r:id="rId64"/>
    <p:sldId id="366" r:id="rId65"/>
    <p:sldId id="367" r:id="rId66"/>
    <p:sldId id="368" r:id="rId67"/>
    <p:sldId id="369" r:id="rId68"/>
    <p:sldId id="370" r:id="rId69"/>
    <p:sldId id="371" r:id="rId70"/>
    <p:sldId id="372" r:id="rId71"/>
    <p:sldId id="373" r:id="rId72"/>
    <p:sldId id="374" r:id="rId73"/>
    <p:sldId id="375" r:id="rId74"/>
    <p:sldId id="376" r:id="rId75"/>
    <p:sldId id="377" r:id="rId76"/>
    <p:sldId id="378" r:id="rId77"/>
    <p:sldId id="379" r:id="rId78"/>
    <p:sldId id="380" r:id="rId79"/>
    <p:sldId id="381"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83" r:id="rId103"/>
    <p:sldId id="384" r:id="rId104"/>
    <p:sldId id="385" r:id="rId10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208"/>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20" name="19 Altbilgi Yer Tutucusu"/>
          <p:cNvSpPr>
            <a:spLocks noGrp="1"/>
          </p:cNvSpPr>
          <p:nvPr>
            <p:ph type="ftr" sz="quarter" idx="11"/>
          </p:nvPr>
        </p:nvSpPr>
        <p:spPr/>
        <p:txBody>
          <a:bodyPr/>
          <a:lstStyle>
            <a:extLst/>
          </a:lstStyle>
          <a:p>
            <a:endParaRPr lang="tr-TR"/>
          </a:p>
        </p:txBody>
      </p:sp>
      <p:sp>
        <p:nvSpPr>
          <p:cNvPr id="10" name="9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dirty="0" smtClean="0"/>
              <a:t>Resim eklemek </a:t>
            </a:r>
            <a:r>
              <a:rPr kumimoji="0" lang="tr-TR" smtClean="0"/>
              <a:t>için simgeyi </a:t>
            </a:r>
            <a:r>
              <a:rPr kumimoji="0" lang="tr-TR" dirty="0" smtClean="0"/>
              <a:t>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30.09.2014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tr-TR"/>
          </a:p>
        </p:txBody>
      </p:sp>
      <p:sp>
        <p:nvSpPr>
          <p:cNvPr id="3" name="Table Placeholder 2"/>
          <p:cNvSpPr>
            <a:spLocks noGrp="1"/>
          </p:cNvSpPr>
          <p:nvPr>
            <p:ph type="tbl" idx="1"/>
          </p:nvPr>
        </p:nvSpPr>
        <p:spPr>
          <a:xfrm>
            <a:off x="457200" y="1600200"/>
            <a:ext cx="8229600" cy="4525963"/>
          </a:xfrm>
        </p:spPr>
        <p:txBody>
          <a:bodyPr/>
          <a:lstStyle/>
          <a:p>
            <a:pPr lvl="0"/>
            <a:endParaRPr lang="tr-TR" noProof="0"/>
          </a:p>
        </p:txBody>
      </p:sp>
      <p:sp>
        <p:nvSpPr>
          <p:cNvPr id="4" name="3 Veri Yer Tutucusu"/>
          <p:cNvSpPr>
            <a:spLocks noGrp="1"/>
          </p:cNvSpPr>
          <p:nvPr>
            <p:ph type="dt" sz="half" idx="10"/>
          </p:nvPr>
        </p:nvSpPr>
        <p:spPr/>
        <p:txBody>
          <a:bodyPr/>
          <a:lstStyle>
            <a:lvl1pPr>
              <a:defRPr/>
            </a:lvl1pPr>
          </a:lstStyle>
          <a:p>
            <a:pPr>
              <a:defRPr/>
            </a:pPr>
            <a:fld id="{2EFC3EFF-BF4A-4DDA-9C14-8454AE785B5C}" type="datetimeFigureOut">
              <a:rPr lang="tr-TR"/>
              <a:pPr>
                <a:defRPr/>
              </a:pPr>
              <a:t>30.09.2014</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DD04F009-ADB1-4267-925D-F54A5C83EA77}"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F75050-0E15-4C5B-92B0-66D068882F1F}" type="datetimeFigureOut">
              <a:rPr lang="tr-TR" smtClean="0"/>
              <a:pPr/>
              <a:t>30.09.2014</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DEFA8C-F947-479F-BE07-76B6B3F80BF1}"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0"/>
            <a:ext cx="8229600" cy="6669360"/>
          </a:xfrm>
        </p:spPr>
        <p:txBody>
          <a:bodyPr>
            <a:normAutofit/>
          </a:bodyPr>
          <a:lstStyle/>
          <a:p>
            <a:pPr algn="ctr">
              <a:buNone/>
            </a:pPr>
            <a:endParaRPr lang="tr-TR" dirty="0" smtClean="0"/>
          </a:p>
          <a:p>
            <a:pPr algn="ctr">
              <a:buNone/>
            </a:pPr>
            <a:r>
              <a:rPr lang="tr-TR" sz="2800" dirty="0" smtClean="0"/>
              <a:t>THURSTONE TEMEL YETENEKLER TESTİ</a:t>
            </a:r>
          </a:p>
          <a:p>
            <a:pPr algn="ctr"/>
            <a:endParaRPr lang="tr-TR" dirty="0" smtClean="0"/>
          </a:p>
          <a:p>
            <a:pPr algn="ctr">
              <a:buNone/>
            </a:pPr>
            <a:endParaRPr lang="tr-TR" dirty="0" smtClean="0"/>
          </a:p>
          <a:p>
            <a:pPr algn="ctr">
              <a:buNone/>
            </a:pPr>
            <a:endParaRPr lang="tr-TR" dirty="0" smtClean="0"/>
          </a:p>
          <a:p>
            <a:pPr algn="ctr">
              <a:buNone/>
            </a:pPr>
            <a:r>
              <a:rPr lang="tr-TR" sz="2800" dirty="0" smtClean="0"/>
              <a:t> </a:t>
            </a:r>
            <a:endParaRPr lang="tr-TR"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0"/>
            <a:ext cx="7499176" cy="980728"/>
          </a:xfrm>
        </p:spPr>
        <p:txBody>
          <a:bodyPr>
            <a:normAutofit fontScale="92500" lnSpcReduction="20000"/>
          </a:bodyPr>
          <a:lstStyle/>
          <a:p>
            <a:pPr algn="ctr">
              <a:buNone/>
            </a:pPr>
            <a:endParaRPr lang="tr-TR" dirty="0" smtClean="0"/>
          </a:p>
          <a:p>
            <a:pPr algn="ctr">
              <a:buNone/>
            </a:pPr>
            <a:r>
              <a:rPr lang="tr-TR" dirty="0" smtClean="0"/>
              <a:t>SUNUM PLANI</a:t>
            </a:r>
          </a:p>
          <a:p>
            <a:pPr algn="ctr">
              <a:buNone/>
            </a:pPr>
            <a:endParaRPr lang="tr-TR" dirty="0" smtClean="0"/>
          </a:p>
        </p:txBody>
      </p:sp>
      <p:sp>
        <p:nvSpPr>
          <p:cNvPr id="4" name="2 İçerik Yer Tutucusu"/>
          <p:cNvSpPr txBox="1">
            <a:spLocks/>
          </p:cNvSpPr>
          <p:nvPr/>
        </p:nvSpPr>
        <p:spPr>
          <a:xfrm>
            <a:off x="1043608" y="764704"/>
            <a:ext cx="7725544" cy="5616624"/>
          </a:xfrm>
          <a:prstGeom prst="rect">
            <a:avLst/>
          </a:prstGeom>
        </p:spPr>
        <p:txBody>
          <a:bodyPr>
            <a:normAutofit/>
          </a:bodyPr>
          <a:lstStyle/>
          <a:p>
            <a:pPr marL="365760" marR="0" lvl="0" indent="-283464" algn="ctr" defTabSz="914400" rtl="0" eaLnBrk="1" fontAlgn="auto" latinLnBrk="0" hangingPunct="1">
              <a:lnSpc>
                <a:spcPct val="110000"/>
              </a:lnSpc>
              <a:spcBef>
                <a:spcPts val="600"/>
              </a:spcBef>
              <a:spcAft>
                <a:spcPts val="0"/>
              </a:spcAft>
              <a:buClr>
                <a:schemeClr val="accent1"/>
              </a:buClr>
              <a:buSzPct val="80000"/>
              <a:buFont typeface="Wingdings 2"/>
              <a:buNone/>
              <a:tabLst/>
              <a:defRPr/>
            </a:pP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596646" marR="0" lvl="0" indent="-514350" defTabSz="914400" rtl="0" eaLnBrk="1" fontAlgn="auto" latinLnBrk="0" hangingPunct="1">
              <a:lnSpc>
                <a:spcPct val="110000"/>
              </a:lnSpc>
              <a:spcBef>
                <a:spcPts val="600"/>
              </a:spcBef>
              <a:spcAft>
                <a:spcPts val="0"/>
              </a:spcAft>
              <a:buClr>
                <a:schemeClr val="accent1"/>
              </a:buClr>
              <a:buSzPct val="80000"/>
              <a:tabLst/>
              <a:defRPr/>
            </a:pPr>
            <a:r>
              <a:rPr kumimoji="0" lang="tr-TR" sz="3200" b="0" i="0" u="none" strike="noStrike" kern="1200" cap="none" spc="0" normalizeH="0" baseline="0" noProof="0" dirty="0" smtClean="0">
                <a:ln>
                  <a:noFill/>
                </a:ln>
                <a:solidFill>
                  <a:schemeClr val="tx1"/>
                </a:solidFill>
                <a:effectLst/>
                <a:uLnTx/>
                <a:uFillTx/>
                <a:latin typeface="+mn-lt"/>
                <a:ea typeface="+mn-ea"/>
                <a:cs typeface="+mn-cs"/>
              </a:rPr>
              <a:t>1.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Luis</a:t>
            </a:r>
            <a:r>
              <a:rPr kumimoji="0" lang="tr-TR" sz="3200" b="0" i="0" u="none" strike="noStrike" kern="1200" cap="none" spc="0" normalizeH="0" noProof="0" dirty="0" smtClean="0">
                <a:ln>
                  <a:noFill/>
                </a:ln>
                <a:solidFill>
                  <a:schemeClr val="tx1"/>
                </a:solidFill>
                <a:effectLst/>
                <a:uLnTx/>
                <a:uFillTx/>
                <a:latin typeface="+mn-lt"/>
                <a:ea typeface="+mn-ea"/>
                <a:cs typeface="+mn-cs"/>
              </a:rPr>
              <a:t> </a:t>
            </a:r>
            <a:r>
              <a:rPr kumimoji="0" lang="tr-TR" sz="3200" b="0" i="0" u="none" strike="noStrike" kern="1200" cap="none" spc="0" normalizeH="0" noProof="0" dirty="0" err="1" smtClean="0">
                <a:ln>
                  <a:noFill/>
                </a:ln>
                <a:solidFill>
                  <a:schemeClr val="tx1"/>
                </a:solidFill>
                <a:effectLst/>
                <a:uLnTx/>
                <a:uFillTx/>
                <a:latin typeface="+mn-lt"/>
                <a:ea typeface="+mn-ea"/>
                <a:cs typeface="+mn-cs"/>
              </a:rPr>
              <a:t>Leon</a:t>
            </a:r>
            <a:r>
              <a:rPr kumimoji="0" lang="tr-TR" sz="3200" b="0" i="0" u="none" strike="noStrike" kern="1200" cap="none" spc="0" normalizeH="0" noProof="0" dirty="0" smtClean="0">
                <a:ln>
                  <a:noFill/>
                </a:ln>
                <a:solidFill>
                  <a:schemeClr val="tx1"/>
                </a:solidFill>
                <a:effectLst/>
                <a:uLnTx/>
                <a:uFillTx/>
                <a:latin typeface="+mn-lt"/>
                <a:ea typeface="+mn-ea"/>
                <a:cs typeface="+mn-cs"/>
              </a:rPr>
              <a:t> </a:t>
            </a:r>
            <a:r>
              <a:rPr kumimoji="0" lang="tr-TR" sz="3200" b="0" i="0" u="none" strike="noStrike" kern="1200" cap="none" spc="0" normalizeH="0" noProof="0" dirty="0" err="1" smtClean="0">
                <a:ln>
                  <a:noFill/>
                </a:ln>
                <a:solidFill>
                  <a:schemeClr val="tx1"/>
                </a:solidFill>
                <a:effectLst/>
                <a:uLnTx/>
                <a:uFillTx/>
                <a:latin typeface="+mn-lt"/>
                <a:ea typeface="+mn-ea"/>
                <a:cs typeface="+mn-cs"/>
              </a:rPr>
              <a:t>Thurstone</a:t>
            </a:r>
            <a:r>
              <a:rPr kumimoji="0" lang="tr-TR" sz="3200" b="0" i="0" u="none" strike="noStrike" kern="1200" cap="none" spc="0" normalizeH="0" noProof="0" dirty="0" smtClean="0">
                <a:ln>
                  <a:noFill/>
                </a:ln>
                <a:solidFill>
                  <a:schemeClr val="tx1"/>
                </a:solidFill>
                <a:effectLst/>
                <a:uLnTx/>
                <a:uFillTx/>
                <a:latin typeface="+mn-lt"/>
                <a:ea typeface="+mn-ea"/>
                <a:cs typeface="+mn-cs"/>
              </a:rPr>
              <a:t> ve Hayatı (R)</a:t>
            </a:r>
          </a:p>
          <a:p>
            <a:pPr marL="596646" marR="0" lvl="0" indent="-514350" defTabSz="914400" rtl="0" eaLnBrk="1" fontAlgn="auto" latinLnBrk="0" hangingPunct="1">
              <a:lnSpc>
                <a:spcPct val="110000"/>
              </a:lnSpc>
              <a:spcBef>
                <a:spcPts val="600"/>
              </a:spcBef>
              <a:spcAft>
                <a:spcPts val="0"/>
              </a:spcAft>
              <a:buClr>
                <a:schemeClr val="accent1"/>
              </a:buClr>
              <a:buSzPct val="80000"/>
              <a:tabLst/>
              <a:defRPr/>
            </a:pPr>
            <a:r>
              <a:rPr lang="tr-TR" sz="3200" noProof="0" dirty="0" smtClean="0"/>
              <a:t>2. Grup Zeka Testleri ve Bir Grup Testi Olarak </a:t>
            </a:r>
            <a:r>
              <a:rPr lang="tr-TR" sz="3200" noProof="0" dirty="0" err="1" smtClean="0"/>
              <a:t>TKT’ye</a:t>
            </a:r>
            <a:r>
              <a:rPr lang="tr-TR" sz="3200" noProof="0" dirty="0" smtClean="0"/>
              <a:t> Bakış (F)</a:t>
            </a:r>
          </a:p>
          <a:p>
            <a:pPr marL="596646" marR="0" lvl="0" indent="-514350" defTabSz="914400" rtl="0" eaLnBrk="1" fontAlgn="auto" latinLnBrk="0" hangingPunct="1">
              <a:lnSpc>
                <a:spcPct val="110000"/>
              </a:lnSpc>
              <a:spcBef>
                <a:spcPts val="600"/>
              </a:spcBef>
              <a:spcAft>
                <a:spcPts val="0"/>
              </a:spcAft>
              <a:buClr>
                <a:schemeClr val="accent1"/>
              </a:buClr>
              <a:buSzPct val="80000"/>
              <a:tabLst/>
              <a:defRPr/>
            </a:pPr>
            <a:r>
              <a:rPr kumimoji="0" lang="tr-TR" sz="3200" b="0" i="0" u="none" strike="noStrike" kern="1200" cap="none" spc="0" normalizeH="0" baseline="0" dirty="0" smtClean="0">
                <a:ln>
                  <a:noFill/>
                </a:ln>
                <a:solidFill>
                  <a:schemeClr val="tx1"/>
                </a:solidFill>
                <a:effectLst/>
                <a:uLnTx/>
                <a:uFillTx/>
                <a:latin typeface="+mn-lt"/>
                <a:ea typeface="+mn-ea"/>
                <a:cs typeface="+mn-cs"/>
              </a:rPr>
              <a:t>3. Temel</a:t>
            </a:r>
            <a:r>
              <a:rPr kumimoji="0" lang="tr-TR" sz="3200" b="0" i="0" u="none" strike="noStrike" kern="1200" cap="none" spc="0" normalizeH="0" dirty="0" smtClean="0">
                <a:ln>
                  <a:noFill/>
                </a:ln>
                <a:solidFill>
                  <a:schemeClr val="tx1"/>
                </a:solidFill>
                <a:effectLst/>
                <a:uLnTx/>
                <a:uFillTx/>
                <a:latin typeface="+mn-lt"/>
                <a:ea typeface="+mn-ea"/>
                <a:cs typeface="+mn-cs"/>
              </a:rPr>
              <a:t> Yetenekler Testi 7-11 (R)</a:t>
            </a:r>
          </a:p>
          <a:p>
            <a:pPr marL="596646" marR="0" lvl="0" indent="-514350" defTabSz="914400" rtl="0" eaLnBrk="1" fontAlgn="auto" latinLnBrk="0" hangingPunct="1">
              <a:lnSpc>
                <a:spcPct val="110000"/>
              </a:lnSpc>
              <a:spcBef>
                <a:spcPts val="600"/>
              </a:spcBef>
              <a:spcAft>
                <a:spcPts val="0"/>
              </a:spcAft>
              <a:buClr>
                <a:schemeClr val="accent1"/>
              </a:buClr>
              <a:buSzPct val="80000"/>
              <a:tabLst/>
              <a:defRPr/>
            </a:pPr>
            <a:r>
              <a:rPr lang="tr-TR" sz="3200" dirty="0" smtClean="0"/>
              <a:t>	a) Uyarlama Çalışmaları</a:t>
            </a:r>
          </a:p>
          <a:p>
            <a:pPr marL="596646" marR="0" lvl="0" indent="-514350" defTabSz="914400" rtl="0" eaLnBrk="1" fontAlgn="auto" latinLnBrk="0" hangingPunct="1">
              <a:lnSpc>
                <a:spcPct val="110000"/>
              </a:lnSpc>
              <a:spcBef>
                <a:spcPts val="600"/>
              </a:spcBef>
              <a:spcAft>
                <a:spcPts val="0"/>
              </a:spcAft>
              <a:buClr>
                <a:schemeClr val="accent1"/>
              </a:buClr>
              <a:buSzPct val="80000"/>
              <a:tabLst/>
              <a:defRPr/>
            </a:pPr>
            <a:r>
              <a:rPr kumimoji="0" lang="tr-TR" sz="3200" b="0" i="0" u="none" strike="noStrike" kern="1200" cap="none" spc="0" normalizeH="0" dirty="0" smtClean="0">
                <a:ln>
                  <a:noFill/>
                </a:ln>
                <a:solidFill>
                  <a:schemeClr val="tx1"/>
                </a:solidFill>
                <a:effectLst/>
                <a:uLnTx/>
                <a:uFillTx/>
                <a:latin typeface="+mn-lt"/>
                <a:ea typeface="+mn-ea"/>
                <a:cs typeface="+mn-cs"/>
              </a:rPr>
              <a:t>	b) Madde Güçlüğü ve </a:t>
            </a:r>
            <a:r>
              <a:rPr kumimoji="0" lang="tr-TR" sz="3200" b="0" i="0" u="none" strike="noStrike" kern="1200" cap="none" spc="0" normalizeH="0" dirty="0" err="1" smtClean="0">
                <a:ln>
                  <a:noFill/>
                </a:ln>
                <a:solidFill>
                  <a:schemeClr val="tx1"/>
                </a:solidFill>
                <a:effectLst/>
                <a:uLnTx/>
                <a:uFillTx/>
                <a:latin typeface="+mn-lt"/>
                <a:ea typeface="+mn-ea"/>
                <a:cs typeface="+mn-cs"/>
              </a:rPr>
              <a:t>Ayırdediciliği</a:t>
            </a:r>
            <a:endParaRPr kumimoji="0" lang="tr-TR" sz="3200" b="0" i="0" u="none" strike="noStrike" kern="1200" cap="none" spc="0" normalizeH="0" dirty="0" smtClean="0">
              <a:ln>
                <a:noFill/>
              </a:ln>
              <a:solidFill>
                <a:schemeClr val="tx1"/>
              </a:solidFill>
              <a:effectLst/>
              <a:uLnTx/>
              <a:uFillTx/>
              <a:latin typeface="+mn-lt"/>
              <a:ea typeface="+mn-ea"/>
              <a:cs typeface="+mn-cs"/>
            </a:endParaRPr>
          </a:p>
          <a:p>
            <a:pPr marL="596646" marR="0" lvl="0" indent="-514350" defTabSz="914400" rtl="0" eaLnBrk="1" fontAlgn="auto" latinLnBrk="0" hangingPunct="1">
              <a:lnSpc>
                <a:spcPct val="110000"/>
              </a:lnSpc>
              <a:spcBef>
                <a:spcPts val="600"/>
              </a:spcBef>
              <a:spcAft>
                <a:spcPts val="0"/>
              </a:spcAft>
              <a:buClr>
                <a:schemeClr val="accent1"/>
              </a:buClr>
              <a:buSzPct val="80000"/>
              <a:tabLst/>
              <a:defRPr/>
            </a:pPr>
            <a:r>
              <a:rPr lang="tr-TR" sz="3200" dirty="0" smtClean="0"/>
              <a:t>	c) Geçerlik ve Güvenirlik</a:t>
            </a:r>
          </a:p>
          <a:p>
            <a:pPr marL="596646" marR="0" lvl="0" indent="-514350" defTabSz="914400" rtl="0" eaLnBrk="1" fontAlgn="auto" latinLnBrk="0" hangingPunct="1">
              <a:lnSpc>
                <a:spcPct val="110000"/>
              </a:lnSpc>
              <a:spcBef>
                <a:spcPts val="600"/>
              </a:spcBef>
              <a:spcAft>
                <a:spcPts val="0"/>
              </a:spcAft>
              <a:buClr>
                <a:schemeClr val="accent1"/>
              </a:buClr>
              <a:buSzPct val="80000"/>
              <a:tabLst/>
              <a:defRPr/>
            </a:pPr>
            <a:r>
              <a:rPr kumimoji="0" lang="tr-TR" sz="3200" b="0" i="0" u="none" strike="noStrike" kern="1200" cap="none" spc="0" normalizeH="0" dirty="0" smtClean="0">
                <a:ln>
                  <a:noFill/>
                </a:ln>
                <a:solidFill>
                  <a:schemeClr val="tx1"/>
                </a:solidFill>
                <a:effectLst/>
                <a:uLnTx/>
                <a:uFillTx/>
                <a:latin typeface="+mn-lt"/>
                <a:ea typeface="+mn-ea"/>
                <a:cs typeface="+mn-cs"/>
              </a:rPr>
              <a:t>	d) Uygulama ve Puanlama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0"/>
            <a:ext cx="7499176" cy="980728"/>
          </a:xfrm>
        </p:spPr>
        <p:txBody>
          <a:bodyPr>
            <a:normAutofit fontScale="92500" lnSpcReduction="20000"/>
          </a:bodyPr>
          <a:lstStyle/>
          <a:p>
            <a:pPr algn="ctr">
              <a:buNone/>
            </a:pPr>
            <a:endParaRPr lang="tr-TR" dirty="0" smtClean="0"/>
          </a:p>
          <a:p>
            <a:pPr algn="ctr">
              <a:buNone/>
            </a:pPr>
            <a:r>
              <a:rPr lang="tr-TR" dirty="0" smtClean="0"/>
              <a:t>SUNUM PLANI</a:t>
            </a:r>
          </a:p>
          <a:p>
            <a:pPr algn="ctr">
              <a:buNone/>
            </a:pPr>
            <a:endParaRPr lang="tr-TR" dirty="0" smtClean="0"/>
          </a:p>
        </p:txBody>
      </p:sp>
      <p:sp>
        <p:nvSpPr>
          <p:cNvPr id="4" name="2 İçerik Yer Tutucusu"/>
          <p:cNvSpPr txBox="1">
            <a:spLocks/>
          </p:cNvSpPr>
          <p:nvPr/>
        </p:nvSpPr>
        <p:spPr>
          <a:xfrm>
            <a:off x="1043608" y="764704"/>
            <a:ext cx="7725544" cy="5616624"/>
          </a:xfrm>
          <a:prstGeom prst="rect">
            <a:avLst/>
          </a:prstGeom>
        </p:spPr>
        <p:txBody>
          <a:bodyPr>
            <a:normAutofit/>
          </a:bodyPr>
          <a:lstStyle/>
          <a:p>
            <a:pPr marL="365760" marR="0" lvl="0" indent="-283464" algn="ctr" defTabSz="914400" rtl="0" eaLnBrk="1" fontAlgn="auto" latinLnBrk="0" hangingPunct="1">
              <a:lnSpc>
                <a:spcPct val="110000"/>
              </a:lnSpc>
              <a:spcBef>
                <a:spcPts val="600"/>
              </a:spcBef>
              <a:spcAft>
                <a:spcPts val="0"/>
              </a:spcAft>
              <a:buClr>
                <a:schemeClr val="accent1"/>
              </a:buClr>
              <a:buSzPct val="80000"/>
              <a:buFont typeface="Wingdings 2"/>
              <a:buNone/>
              <a:tabLst/>
              <a:defRPr/>
            </a:pP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596646" lvl="0" indent="-514350">
              <a:lnSpc>
                <a:spcPct val="110000"/>
              </a:lnSpc>
              <a:spcBef>
                <a:spcPts val="600"/>
              </a:spcBef>
              <a:buClr>
                <a:schemeClr val="accent1"/>
              </a:buClr>
              <a:buSzPct val="80000"/>
              <a:defRPr/>
            </a:pPr>
            <a:endParaRPr lang="tr-TR" sz="3200" dirty="0" smtClean="0"/>
          </a:p>
          <a:p>
            <a:pPr marL="596646" lvl="0" indent="-514350">
              <a:lnSpc>
                <a:spcPct val="110000"/>
              </a:lnSpc>
              <a:spcBef>
                <a:spcPts val="600"/>
              </a:spcBef>
              <a:buClr>
                <a:schemeClr val="accent1"/>
              </a:buClr>
              <a:buSzPct val="80000"/>
              <a:defRPr/>
            </a:pPr>
            <a:endParaRPr lang="tr-TR" sz="3200" dirty="0" smtClean="0"/>
          </a:p>
          <a:p>
            <a:pPr marL="596646" lvl="0" indent="-514350">
              <a:lnSpc>
                <a:spcPct val="110000"/>
              </a:lnSpc>
              <a:spcBef>
                <a:spcPts val="600"/>
              </a:spcBef>
              <a:buClr>
                <a:schemeClr val="accent1"/>
              </a:buClr>
              <a:buSzPct val="80000"/>
              <a:defRPr/>
            </a:pPr>
            <a:r>
              <a:rPr lang="tr-TR" sz="3200" dirty="0" smtClean="0"/>
              <a:t>4. Temel Yetenekler Testi 9-11 (R)</a:t>
            </a:r>
          </a:p>
          <a:p>
            <a:pPr marL="596646" lvl="0" indent="-514350">
              <a:lnSpc>
                <a:spcPct val="110000"/>
              </a:lnSpc>
              <a:spcBef>
                <a:spcPts val="600"/>
              </a:spcBef>
              <a:buClr>
                <a:schemeClr val="accent1"/>
              </a:buClr>
              <a:buSzPct val="80000"/>
              <a:defRPr/>
            </a:pPr>
            <a:r>
              <a:rPr lang="tr-TR" sz="3200" dirty="0" smtClean="0"/>
              <a:t>	a) Uyarlama Çalışmaları</a:t>
            </a:r>
          </a:p>
          <a:p>
            <a:pPr marL="596646" lvl="0" indent="-514350">
              <a:lnSpc>
                <a:spcPct val="110000"/>
              </a:lnSpc>
              <a:spcBef>
                <a:spcPts val="600"/>
              </a:spcBef>
              <a:buClr>
                <a:schemeClr val="accent1"/>
              </a:buClr>
              <a:buSzPct val="80000"/>
              <a:defRPr/>
            </a:pPr>
            <a:r>
              <a:rPr lang="tr-TR" sz="3200" dirty="0" smtClean="0"/>
              <a:t>	b) Madde Güçlüğü ve </a:t>
            </a:r>
            <a:r>
              <a:rPr lang="tr-TR" sz="3200" dirty="0" err="1" smtClean="0"/>
              <a:t>Ayırdediciliği</a:t>
            </a:r>
            <a:endParaRPr lang="tr-TR" sz="3200" dirty="0" smtClean="0"/>
          </a:p>
          <a:p>
            <a:pPr marL="596646" lvl="0" indent="-514350">
              <a:lnSpc>
                <a:spcPct val="110000"/>
              </a:lnSpc>
              <a:spcBef>
                <a:spcPts val="600"/>
              </a:spcBef>
              <a:buClr>
                <a:schemeClr val="accent1"/>
              </a:buClr>
              <a:buSzPct val="80000"/>
              <a:defRPr/>
            </a:pPr>
            <a:r>
              <a:rPr lang="tr-TR" sz="3200" dirty="0" smtClean="0"/>
              <a:t>	c) Geçerlik ve Güvenirlik</a:t>
            </a:r>
          </a:p>
          <a:p>
            <a:pPr marL="596646" lvl="0" indent="-514350">
              <a:lnSpc>
                <a:spcPct val="110000"/>
              </a:lnSpc>
              <a:spcBef>
                <a:spcPts val="600"/>
              </a:spcBef>
              <a:buClr>
                <a:schemeClr val="accent1"/>
              </a:buClr>
              <a:buSzPct val="80000"/>
              <a:defRPr/>
            </a:pPr>
            <a:r>
              <a:rPr lang="tr-TR" sz="3200" dirty="0" smtClean="0"/>
              <a:t>	d) Uygulama ve Puanlama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0"/>
            <a:ext cx="7499176" cy="980728"/>
          </a:xfrm>
        </p:spPr>
        <p:txBody>
          <a:bodyPr>
            <a:normAutofit fontScale="92500" lnSpcReduction="20000"/>
          </a:bodyPr>
          <a:lstStyle/>
          <a:p>
            <a:pPr algn="ctr">
              <a:buNone/>
            </a:pPr>
            <a:endParaRPr lang="tr-TR" dirty="0" smtClean="0"/>
          </a:p>
          <a:p>
            <a:pPr algn="ctr">
              <a:buNone/>
            </a:pPr>
            <a:r>
              <a:rPr lang="tr-TR" dirty="0" smtClean="0"/>
              <a:t>SUNUM PLANI</a:t>
            </a:r>
          </a:p>
          <a:p>
            <a:pPr algn="ctr">
              <a:buNone/>
            </a:pPr>
            <a:endParaRPr lang="tr-TR" dirty="0" smtClean="0"/>
          </a:p>
        </p:txBody>
      </p:sp>
      <p:sp>
        <p:nvSpPr>
          <p:cNvPr id="4" name="2 İçerik Yer Tutucusu"/>
          <p:cNvSpPr txBox="1">
            <a:spLocks/>
          </p:cNvSpPr>
          <p:nvPr/>
        </p:nvSpPr>
        <p:spPr>
          <a:xfrm>
            <a:off x="1043608" y="764704"/>
            <a:ext cx="7725544" cy="5616624"/>
          </a:xfrm>
          <a:prstGeom prst="rect">
            <a:avLst/>
          </a:prstGeom>
        </p:spPr>
        <p:txBody>
          <a:bodyPr>
            <a:normAutofit/>
          </a:bodyPr>
          <a:lstStyle/>
          <a:p>
            <a:pPr marL="365760" marR="0" lvl="0" indent="-283464" algn="ctr" defTabSz="914400" rtl="0" eaLnBrk="1" fontAlgn="auto" latinLnBrk="0" hangingPunct="1">
              <a:lnSpc>
                <a:spcPct val="110000"/>
              </a:lnSpc>
              <a:spcBef>
                <a:spcPts val="600"/>
              </a:spcBef>
              <a:spcAft>
                <a:spcPts val="0"/>
              </a:spcAft>
              <a:buClr>
                <a:schemeClr val="accent1"/>
              </a:buClr>
              <a:buSzPct val="80000"/>
              <a:buFont typeface="Wingdings 2"/>
              <a:buNone/>
              <a:tabLst/>
              <a:defRPr/>
            </a:pP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596646" lvl="0" indent="-514350">
              <a:lnSpc>
                <a:spcPct val="110000"/>
              </a:lnSpc>
              <a:spcBef>
                <a:spcPts val="600"/>
              </a:spcBef>
              <a:buClr>
                <a:schemeClr val="accent1"/>
              </a:buClr>
              <a:buSzPct val="80000"/>
              <a:defRPr/>
            </a:pPr>
            <a:endParaRPr lang="tr-TR" sz="3200" dirty="0" smtClean="0"/>
          </a:p>
          <a:p>
            <a:pPr marL="596646" lvl="0" indent="-514350">
              <a:lnSpc>
                <a:spcPct val="110000"/>
              </a:lnSpc>
              <a:spcBef>
                <a:spcPts val="600"/>
              </a:spcBef>
              <a:buClr>
                <a:schemeClr val="accent1"/>
              </a:buClr>
              <a:buSzPct val="80000"/>
              <a:defRPr/>
            </a:pPr>
            <a:endParaRPr lang="tr-TR" sz="3200" dirty="0" smtClean="0"/>
          </a:p>
          <a:p>
            <a:pPr marL="596646" lvl="0" indent="-514350">
              <a:lnSpc>
                <a:spcPct val="110000"/>
              </a:lnSpc>
              <a:spcBef>
                <a:spcPts val="600"/>
              </a:spcBef>
              <a:buClr>
                <a:schemeClr val="accent1"/>
              </a:buClr>
              <a:buSzPct val="80000"/>
              <a:defRPr/>
            </a:pPr>
            <a:r>
              <a:rPr lang="tr-TR" sz="3200" dirty="0" smtClean="0"/>
              <a:t>5. Temel Yetenekler Testi 5-7 (F)</a:t>
            </a:r>
          </a:p>
          <a:p>
            <a:pPr marL="596646" lvl="0" indent="-514350">
              <a:lnSpc>
                <a:spcPct val="110000"/>
              </a:lnSpc>
              <a:spcBef>
                <a:spcPts val="600"/>
              </a:spcBef>
              <a:buClr>
                <a:schemeClr val="accent1"/>
              </a:buClr>
              <a:buSzPct val="80000"/>
              <a:defRPr/>
            </a:pPr>
            <a:r>
              <a:rPr lang="tr-TR" sz="3200" dirty="0" smtClean="0"/>
              <a:t>	a) Uyarlama Çalışmaları</a:t>
            </a:r>
          </a:p>
          <a:p>
            <a:pPr marL="596646" lvl="0" indent="-514350">
              <a:lnSpc>
                <a:spcPct val="110000"/>
              </a:lnSpc>
              <a:spcBef>
                <a:spcPts val="600"/>
              </a:spcBef>
              <a:buClr>
                <a:schemeClr val="accent1"/>
              </a:buClr>
              <a:buSzPct val="80000"/>
              <a:defRPr/>
            </a:pPr>
            <a:r>
              <a:rPr lang="tr-TR" sz="3200" dirty="0" smtClean="0"/>
              <a:t>	b) Madde Güçlüğü ve </a:t>
            </a:r>
            <a:r>
              <a:rPr lang="tr-TR" sz="3200" dirty="0" err="1" smtClean="0"/>
              <a:t>Ayırdediciliği</a:t>
            </a:r>
            <a:endParaRPr lang="tr-TR" sz="3200" dirty="0" smtClean="0"/>
          </a:p>
          <a:p>
            <a:pPr marL="596646" lvl="0" indent="-514350">
              <a:lnSpc>
                <a:spcPct val="110000"/>
              </a:lnSpc>
              <a:spcBef>
                <a:spcPts val="600"/>
              </a:spcBef>
              <a:buClr>
                <a:schemeClr val="accent1"/>
              </a:buClr>
              <a:buSzPct val="80000"/>
              <a:defRPr/>
            </a:pPr>
            <a:r>
              <a:rPr lang="tr-TR" sz="3200" dirty="0" smtClean="0"/>
              <a:t>	c) Geçerlik ve Güvenirlik</a:t>
            </a:r>
          </a:p>
          <a:p>
            <a:pPr marL="596646" lvl="0" indent="-514350">
              <a:lnSpc>
                <a:spcPct val="110000"/>
              </a:lnSpc>
              <a:spcBef>
                <a:spcPts val="600"/>
              </a:spcBef>
              <a:buClr>
                <a:schemeClr val="accent1"/>
              </a:buClr>
              <a:buSzPct val="80000"/>
              <a:defRPr/>
            </a:pPr>
            <a:r>
              <a:rPr lang="tr-TR" sz="3200" dirty="0" smtClean="0"/>
              <a:t>	d) Sonuç ve Değerlendirme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0"/>
            <a:ext cx="7499176" cy="980728"/>
          </a:xfrm>
        </p:spPr>
        <p:txBody>
          <a:bodyPr>
            <a:normAutofit fontScale="92500" lnSpcReduction="20000"/>
          </a:bodyPr>
          <a:lstStyle/>
          <a:p>
            <a:pPr algn="ctr">
              <a:buNone/>
            </a:pPr>
            <a:endParaRPr lang="tr-TR" dirty="0" smtClean="0"/>
          </a:p>
          <a:p>
            <a:pPr algn="ctr">
              <a:buNone/>
            </a:pPr>
            <a:r>
              <a:rPr lang="tr-TR" dirty="0" smtClean="0"/>
              <a:t>SUNUM PLANI</a:t>
            </a:r>
          </a:p>
          <a:p>
            <a:pPr algn="ctr">
              <a:buNone/>
            </a:pPr>
            <a:endParaRPr lang="tr-TR" dirty="0" smtClean="0"/>
          </a:p>
        </p:txBody>
      </p:sp>
      <p:sp>
        <p:nvSpPr>
          <p:cNvPr id="4" name="2 İçerik Yer Tutucusu"/>
          <p:cNvSpPr txBox="1">
            <a:spLocks/>
          </p:cNvSpPr>
          <p:nvPr/>
        </p:nvSpPr>
        <p:spPr>
          <a:xfrm>
            <a:off x="1043608" y="764704"/>
            <a:ext cx="7725544" cy="5616624"/>
          </a:xfrm>
          <a:prstGeom prst="rect">
            <a:avLst/>
          </a:prstGeom>
        </p:spPr>
        <p:txBody>
          <a:bodyPr>
            <a:normAutofit/>
          </a:bodyPr>
          <a:lstStyle/>
          <a:p>
            <a:pPr marL="365760" marR="0" lvl="0" indent="-283464" algn="ctr" defTabSz="914400" rtl="0" eaLnBrk="1" fontAlgn="auto" latinLnBrk="0" hangingPunct="1">
              <a:lnSpc>
                <a:spcPct val="110000"/>
              </a:lnSpc>
              <a:spcBef>
                <a:spcPts val="600"/>
              </a:spcBef>
              <a:spcAft>
                <a:spcPts val="0"/>
              </a:spcAft>
              <a:buClr>
                <a:schemeClr val="accent1"/>
              </a:buClr>
              <a:buSzPct val="80000"/>
              <a:buFont typeface="Wingdings 2"/>
              <a:buNone/>
              <a:tabLst/>
              <a:defRPr/>
            </a:pP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596646" lvl="0" indent="-514350">
              <a:lnSpc>
                <a:spcPct val="110000"/>
              </a:lnSpc>
              <a:spcBef>
                <a:spcPts val="600"/>
              </a:spcBef>
              <a:buClr>
                <a:schemeClr val="accent1"/>
              </a:buClr>
              <a:buSzPct val="80000"/>
              <a:defRPr/>
            </a:pPr>
            <a:endParaRPr lang="tr-TR" sz="3200" dirty="0" smtClean="0"/>
          </a:p>
          <a:p>
            <a:pPr marL="596646" lvl="0" indent="-514350">
              <a:lnSpc>
                <a:spcPct val="110000"/>
              </a:lnSpc>
              <a:spcBef>
                <a:spcPts val="600"/>
              </a:spcBef>
              <a:buClr>
                <a:schemeClr val="accent1"/>
              </a:buClr>
              <a:buSzPct val="80000"/>
              <a:defRPr/>
            </a:pPr>
            <a:endParaRPr lang="tr-TR" sz="3200" dirty="0" smtClean="0"/>
          </a:p>
          <a:p>
            <a:pPr marL="596646" lvl="0" indent="-514350">
              <a:lnSpc>
                <a:spcPct val="110000"/>
              </a:lnSpc>
              <a:spcBef>
                <a:spcPts val="600"/>
              </a:spcBef>
              <a:buClr>
                <a:schemeClr val="accent1"/>
              </a:buClr>
              <a:buSzPct val="80000"/>
              <a:defRPr/>
            </a:pPr>
            <a:r>
              <a:rPr lang="tr-TR" sz="3200" dirty="0" smtClean="0"/>
              <a:t>5. Temel Yetenekler Testi 6-8 (F)</a:t>
            </a:r>
          </a:p>
          <a:p>
            <a:pPr marL="596646" lvl="0" indent="-514350">
              <a:lnSpc>
                <a:spcPct val="110000"/>
              </a:lnSpc>
              <a:spcBef>
                <a:spcPts val="600"/>
              </a:spcBef>
              <a:buClr>
                <a:schemeClr val="accent1"/>
              </a:buClr>
              <a:buSzPct val="80000"/>
              <a:defRPr/>
            </a:pPr>
            <a:r>
              <a:rPr lang="tr-TR" sz="3200" dirty="0" smtClean="0"/>
              <a:t>	a) Uyarlama Çalışmaları</a:t>
            </a:r>
          </a:p>
          <a:p>
            <a:pPr marL="596646" lvl="0" indent="-514350">
              <a:lnSpc>
                <a:spcPct val="110000"/>
              </a:lnSpc>
              <a:spcBef>
                <a:spcPts val="600"/>
              </a:spcBef>
              <a:buClr>
                <a:schemeClr val="accent1"/>
              </a:buClr>
              <a:buSzPct val="80000"/>
              <a:defRPr/>
            </a:pPr>
            <a:r>
              <a:rPr lang="tr-TR" sz="3200" dirty="0" smtClean="0"/>
              <a:t>	b) Madde Güçlüğü ve </a:t>
            </a:r>
            <a:r>
              <a:rPr lang="tr-TR" sz="3200" dirty="0" err="1" smtClean="0"/>
              <a:t>Ayırdediciliği</a:t>
            </a:r>
            <a:endParaRPr lang="tr-TR" sz="3200" dirty="0" smtClean="0"/>
          </a:p>
          <a:p>
            <a:pPr marL="596646" lvl="0" indent="-514350">
              <a:lnSpc>
                <a:spcPct val="110000"/>
              </a:lnSpc>
              <a:spcBef>
                <a:spcPts val="600"/>
              </a:spcBef>
              <a:buClr>
                <a:schemeClr val="accent1"/>
              </a:buClr>
              <a:buSzPct val="80000"/>
              <a:defRPr/>
            </a:pPr>
            <a:r>
              <a:rPr lang="tr-TR" sz="3200" dirty="0" smtClean="0"/>
              <a:t>	c) Geçerlik ve Güvenirlik</a:t>
            </a:r>
          </a:p>
          <a:p>
            <a:pPr marL="596646" lvl="0" indent="-514350">
              <a:lnSpc>
                <a:spcPct val="110000"/>
              </a:lnSpc>
              <a:spcBef>
                <a:spcPts val="600"/>
              </a:spcBef>
              <a:buClr>
                <a:schemeClr val="accent1"/>
              </a:buClr>
              <a:buSzPct val="80000"/>
              <a:defRPr/>
            </a:pPr>
            <a:r>
              <a:rPr lang="tr-TR" sz="3200" dirty="0" smtClean="0"/>
              <a:t>	d) Test istatistikleri</a:t>
            </a:r>
          </a:p>
          <a:p>
            <a:pPr marL="596646" lvl="0" indent="-514350">
              <a:lnSpc>
                <a:spcPct val="110000"/>
              </a:lnSpc>
              <a:spcBef>
                <a:spcPts val="600"/>
              </a:spcBef>
              <a:buClr>
                <a:schemeClr val="accent1"/>
              </a:buClr>
              <a:buSzPct val="80000"/>
              <a:defRPr/>
            </a:pPr>
            <a:r>
              <a:rPr lang="tr-TR" sz="3200" dirty="0" smtClean="0"/>
              <a:t>	e) Sonuç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J:\YÜKSEK LİSANS\Psikolojik Testler\Thurstone\Yeni Resim.bmp"/>
          <p:cNvPicPr>
            <a:picLocks noChangeAspect="1" noChangeArrowheads="1"/>
          </p:cNvPicPr>
          <p:nvPr/>
        </p:nvPicPr>
        <p:blipFill>
          <a:blip r:embed="rId2" cstate="print"/>
          <a:srcRect/>
          <a:stretch>
            <a:fillRect/>
          </a:stretch>
        </p:blipFill>
        <p:spPr bwMode="auto">
          <a:xfrm>
            <a:off x="2843808" y="0"/>
            <a:ext cx="3343275" cy="5153025"/>
          </a:xfrm>
          <a:prstGeom prst="rect">
            <a:avLst/>
          </a:prstGeom>
          <a:noFill/>
        </p:spPr>
      </p:pic>
      <p:sp>
        <p:nvSpPr>
          <p:cNvPr id="3" name="2 Dikdörtgen"/>
          <p:cNvSpPr/>
          <p:nvPr/>
        </p:nvSpPr>
        <p:spPr>
          <a:xfrm>
            <a:off x="1115616" y="5011341"/>
            <a:ext cx="7488832" cy="1846659"/>
          </a:xfrm>
          <a:prstGeom prst="rect">
            <a:avLst/>
          </a:prstGeom>
        </p:spPr>
        <p:txBody>
          <a:bodyPr wrap="square">
            <a:spAutoFit/>
          </a:bodyPr>
          <a:lstStyle/>
          <a:p>
            <a:pPr algn="ctr">
              <a:lnSpc>
                <a:spcPct val="150000"/>
              </a:lnSpc>
            </a:pPr>
            <a:r>
              <a:rPr lang="pt-BR" sz="3200" dirty="0" smtClean="0"/>
              <a:t>L o u i s</a:t>
            </a:r>
            <a:r>
              <a:rPr lang="tr-TR" sz="3200" dirty="0" smtClean="0"/>
              <a:t> </a:t>
            </a:r>
            <a:r>
              <a:rPr lang="pt-BR" sz="3200" dirty="0" smtClean="0"/>
              <a:t> </a:t>
            </a:r>
            <a:r>
              <a:rPr lang="tr-TR" sz="3200" dirty="0" smtClean="0"/>
              <a:t>L</a:t>
            </a:r>
            <a:r>
              <a:rPr lang="pt-BR" sz="3200" dirty="0" smtClean="0"/>
              <a:t> e o n </a:t>
            </a:r>
            <a:r>
              <a:rPr lang="tr-TR" sz="3200" dirty="0" smtClean="0"/>
              <a:t> </a:t>
            </a:r>
            <a:r>
              <a:rPr lang="pt-BR" sz="3200" dirty="0" smtClean="0"/>
              <a:t>T h u r s t o n e</a:t>
            </a:r>
            <a:endParaRPr lang="tr-TR" sz="3200" dirty="0" smtClean="0"/>
          </a:p>
          <a:p>
            <a:pPr algn="ctr">
              <a:lnSpc>
                <a:spcPct val="150000"/>
              </a:lnSpc>
            </a:pPr>
            <a:r>
              <a:rPr lang="tr-TR" sz="3200" i="1" dirty="0" smtClean="0"/>
              <a:t>1887—1955</a:t>
            </a:r>
          </a:p>
          <a:p>
            <a:endParaRPr lang="pt-BR"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142976" y="1"/>
            <a:ext cx="7488832" cy="6740307"/>
          </a:xfrm>
          <a:prstGeom prst="rect">
            <a:avLst/>
          </a:prstGeom>
        </p:spPr>
        <p:txBody>
          <a:bodyPr wrap="square">
            <a:spAutoFit/>
          </a:bodyPr>
          <a:lstStyle/>
          <a:p>
            <a:pPr>
              <a:lnSpc>
                <a:spcPct val="150000"/>
              </a:lnSpc>
            </a:pPr>
            <a:endParaRPr lang="tr-TR" sz="3200" dirty="0" smtClean="0"/>
          </a:p>
          <a:p>
            <a:pPr>
              <a:lnSpc>
                <a:spcPct val="150000"/>
              </a:lnSpc>
            </a:pPr>
            <a:r>
              <a:rPr lang="tr-TR" sz="2400" dirty="0" smtClean="0"/>
              <a:t>19 Mayıs 1887’de İsveç kökenli bir ailenin iki çocuğundan ilki olarak Chicago’da doğmuştur.</a:t>
            </a:r>
          </a:p>
          <a:p>
            <a:pPr>
              <a:lnSpc>
                <a:spcPct val="150000"/>
              </a:lnSpc>
            </a:pPr>
            <a:endParaRPr lang="tr-TR" sz="2400" dirty="0" smtClean="0"/>
          </a:p>
          <a:p>
            <a:pPr>
              <a:lnSpc>
                <a:spcPct val="150000"/>
              </a:lnSpc>
            </a:pPr>
            <a:r>
              <a:rPr lang="tr-TR" sz="2400" dirty="0" smtClean="0"/>
              <a:t>Babası matematikçi, annesi ise müzisyendir. </a:t>
            </a:r>
          </a:p>
          <a:p>
            <a:pPr>
              <a:lnSpc>
                <a:spcPct val="150000"/>
              </a:lnSpc>
            </a:pPr>
            <a:r>
              <a:rPr lang="tr-TR" sz="2400" dirty="0" smtClean="0"/>
              <a:t>Kız kardeşi </a:t>
            </a:r>
            <a:r>
              <a:rPr lang="tr-TR" sz="2400" dirty="0" err="1" smtClean="0"/>
              <a:t>Adele</a:t>
            </a:r>
            <a:r>
              <a:rPr lang="tr-TR" sz="2400" dirty="0" smtClean="0"/>
              <a:t> ile birlikte annelerinden piyano çalmayı öğrenmişlerdir.</a:t>
            </a:r>
          </a:p>
          <a:p>
            <a:pPr>
              <a:lnSpc>
                <a:spcPct val="150000"/>
              </a:lnSpc>
            </a:pPr>
            <a:endParaRPr lang="tr-TR" sz="2400" dirty="0" smtClean="0"/>
          </a:p>
          <a:p>
            <a:pPr>
              <a:lnSpc>
                <a:spcPct val="150000"/>
              </a:lnSpc>
            </a:pPr>
            <a:r>
              <a:rPr lang="tr-TR" sz="2400" dirty="0" smtClean="0"/>
              <a:t>İlkokulunu </a:t>
            </a:r>
            <a:r>
              <a:rPr lang="tr-TR" sz="2400" dirty="0" err="1" smtClean="0"/>
              <a:t>Illionis</a:t>
            </a:r>
            <a:r>
              <a:rPr lang="tr-TR" sz="2400" dirty="0" smtClean="0"/>
              <a:t>, </a:t>
            </a:r>
            <a:r>
              <a:rPr lang="tr-TR" sz="2400" dirty="0" err="1" smtClean="0"/>
              <a:t>Mississippi</a:t>
            </a:r>
            <a:r>
              <a:rPr lang="tr-TR" sz="2400" dirty="0" smtClean="0"/>
              <a:t>, </a:t>
            </a:r>
            <a:r>
              <a:rPr lang="tr-TR" sz="2400" dirty="0" err="1" smtClean="0"/>
              <a:t>Newyork</a:t>
            </a:r>
            <a:r>
              <a:rPr lang="tr-TR" sz="2400" dirty="0" smtClean="0"/>
              <a:t>, Stockholm gibi farklı yerlerde tamamlamıştır.</a:t>
            </a:r>
            <a:r>
              <a:rPr lang="tr-TR" sz="3200" dirty="0" smtClean="0"/>
              <a:t>			</a:t>
            </a:r>
          </a:p>
          <a:p>
            <a:pPr>
              <a:lnSpc>
                <a:spcPct val="150000"/>
              </a:lnSpc>
            </a:pPr>
            <a:r>
              <a:rPr lang="tr-TR" sz="3200" dirty="0" smtClean="0"/>
              <a:t>						</a:t>
            </a:r>
            <a:r>
              <a:rPr lang="tr-TR" dirty="0" smtClean="0"/>
              <a:t> </a:t>
            </a:r>
            <a:r>
              <a:rPr lang="tr-TR" sz="1500" dirty="0" smtClean="0"/>
              <a:t>(</a:t>
            </a:r>
            <a:r>
              <a:rPr lang="tr-TR" sz="1500" dirty="0" err="1" smtClean="0"/>
              <a:t>Guilford</a:t>
            </a:r>
            <a:r>
              <a:rPr lang="tr-TR" sz="1500" dirty="0" smtClean="0"/>
              <a:t>, 1957)</a:t>
            </a:r>
            <a:endParaRPr lang="pt-BR" sz="15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071538" y="642918"/>
            <a:ext cx="7488832" cy="4985980"/>
          </a:xfrm>
          <a:prstGeom prst="rect">
            <a:avLst/>
          </a:prstGeom>
        </p:spPr>
        <p:txBody>
          <a:bodyPr wrap="square">
            <a:spAutoFit/>
          </a:bodyPr>
          <a:lstStyle/>
          <a:p>
            <a:pPr>
              <a:lnSpc>
                <a:spcPct val="150000"/>
              </a:lnSpc>
            </a:pPr>
            <a:r>
              <a:rPr lang="tr-TR" sz="2800" dirty="0" smtClean="0"/>
              <a:t>Lisede düzenlenen geometri yarışmasında birinci olmuş. Kazandığı parayla fotoğraf makinesi alarak bir süre amatör fotoğrafçılıkla uğraşmıştır.</a:t>
            </a:r>
            <a:endParaRPr lang="tr-TR" sz="3600" dirty="0" smtClean="0"/>
          </a:p>
          <a:p>
            <a:pPr>
              <a:lnSpc>
                <a:spcPct val="150000"/>
              </a:lnSpc>
            </a:pPr>
            <a:endParaRPr lang="tr-TR" sz="2600" dirty="0" smtClean="0"/>
          </a:p>
          <a:p>
            <a:pPr>
              <a:lnSpc>
                <a:spcPct val="150000"/>
              </a:lnSpc>
            </a:pPr>
            <a:r>
              <a:rPr lang="tr-TR" sz="2600" dirty="0" smtClean="0"/>
              <a:t>New York'taki Cornell Üniversitesi’nde elektrik mühendisliği bölümünde öğrenim gördükten sonra kısa bir süreliğine Thomas </a:t>
            </a:r>
            <a:r>
              <a:rPr lang="tr-TR" sz="2600" dirty="0" err="1" smtClean="0"/>
              <a:t>Edison'ın</a:t>
            </a:r>
            <a:r>
              <a:rPr lang="tr-TR" sz="2600" dirty="0" smtClean="0"/>
              <a:t> yanında çalıştı. </a:t>
            </a:r>
          </a:p>
          <a:p>
            <a:endParaRPr lang="tr-TR" dirty="0" smtClean="0"/>
          </a:p>
          <a:p>
            <a:r>
              <a:rPr lang="tr-TR" dirty="0" smtClean="0"/>
              <a:t>				</a:t>
            </a:r>
            <a:r>
              <a:rPr lang="tr-TR" sz="1500" dirty="0" smtClean="0"/>
              <a:t>	 (</a:t>
            </a:r>
            <a:r>
              <a:rPr lang="tr-TR" sz="1500" dirty="0" err="1" smtClean="0"/>
              <a:t>Guilford</a:t>
            </a:r>
            <a:r>
              <a:rPr lang="tr-TR" sz="1500" dirty="0" smtClean="0"/>
              <a:t>, 1957)</a:t>
            </a:r>
            <a:endParaRPr lang="pt-BR" sz="15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071538" y="500042"/>
            <a:ext cx="7488832" cy="5032147"/>
          </a:xfrm>
          <a:prstGeom prst="rect">
            <a:avLst/>
          </a:prstGeom>
        </p:spPr>
        <p:txBody>
          <a:bodyPr wrap="square">
            <a:spAutoFit/>
          </a:bodyPr>
          <a:lstStyle/>
          <a:p>
            <a:pPr>
              <a:lnSpc>
                <a:spcPct val="150000"/>
              </a:lnSpc>
            </a:pPr>
            <a:r>
              <a:rPr lang="tr-TR" sz="2400" dirty="0" smtClean="0"/>
              <a:t>1912'de Minneapolis'teki Minnesota Üniversitesi’nde ders vermeye başladı. </a:t>
            </a:r>
          </a:p>
          <a:p>
            <a:pPr>
              <a:lnSpc>
                <a:spcPct val="150000"/>
              </a:lnSpc>
            </a:pPr>
            <a:endParaRPr lang="tr-TR" sz="2400" dirty="0" smtClean="0"/>
          </a:p>
          <a:p>
            <a:pPr>
              <a:lnSpc>
                <a:spcPct val="150000"/>
              </a:lnSpc>
            </a:pPr>
            <a:r>
              <a:rPr lang="tr-TR" sz="2400" dirty="0" smtClean="0"/>
              <a:t>Orada öğrenme psikolojisine ilgi duyarak 1917’de Chicago Üniversitesi’nde psikoloji doktorası yaptı. </a:t>
            </a:r>
          </a:p>
          <a:p>
            <a:pPr>
              <a:lnSpc>
                <a:spcPct val="150000"/>
              </a:lnSpc>
            </a:pPr>
            <a:endParaRPr lang="tr-TR" sz="2400" dirty="0" smtClean="0"/>
          </a:p>
          <a:p>
            <a:pPr>
              <a:lnSpc>
                <a:spcPct val="150000"/>
              </a:lnSpc>
            </a:pPr>
            <a:r>
              <a:rPr lang="tr-TR" sz="2400" dirty="0" smtClean="0"/>
              <a:t>Carnegie Teknoloji Enstitüsü'nde psikoloji bölümünün başında bulundu.</a:t>
            </a:r>
          </a:p>
          <a:p>
            <a:endParaRPr lang="tr-TR" dirty="0" smtClean="0"/>
          </a:p>
          <a:p>
            <a:r>
              <a:rPr lang="tr-TR" sz="1500" i="1" dirty="0" smtClean="0"/>
              <a:t>						</a:t>
            </a:r>
            <a:r>
              <a:rPr lang="tr-TR" sz="1500" dirty="0" smtClean="0"/>
              <a:t> (</a:t>
            </a:r>
            <a:r>
              <a:rPr lang="tr-TR" sz="1500" dirty="0" err="1" smtClean="0"/>
              <a:t>Guilford</a:t>
            </a:r>
            <a:r>
              <a:rPr lang="tr-TR" sz="1500" dirty="0" smtClean="0"/>
              <a:t>, 1957)</a:t>
            </a:r>
            <a:endParaRPr lang="pt-BR" sz="15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187624" y="1340768"/>
            <a:ext cx="7488832" cy="5055230"/>
          </a:xfrm>
          <a:prstGeom prst="rect">
            <a:avLst/>
          </a:prstGeom>
        </p:spPr>
        <p:txBody>
          <a:bodyPr wrap="square">
            <a:spAutoFit/>
          </a:bodyPr>
          <a:lstStyle/>
          <a:p>
            <a:pPr>
              <a:lnSpc>
                <a:spcPct val="150000"/>
              </a:lnSpc>
            </a:pPr>
            <a:r>
              <a:rPr lang="tr-TR" sz="2400" dirty="0" smtClean="0"/>
              <a:t>1924'te Chicago Üniversitesi’ne dönerek psikoloji dersleri vermeye başladı. </a:t>
            </a:r>
          </a:p>
          <a:p>
            <a:pPr>
              <a:lnSpc>
                <a:spcPct val="150000"/>
              </a:lnSpc>
            </a:pPr>
            <a:endParaRPr lang="tr-TR" sz="2400" dirty="0" smtClean="0"/>
          </a:p>
          <a:p>
            <a:pPr>
              <a:lnSpc>
                <a:spcPct val="150000"/>
              </a:lnSpc>
            </a:pPr>
            <a:r>
              <a:rPr lang="tr-TR" sz="2400" dirty="0" smtClean="0"/>
              <a:t>Üç yıl sonra profesör oldu. </a:t>
            </a:r>
          </a:p>
          <a:p>
            <a:pPr>
              <a:lnSpc>
                <a:spcPct val="150000"/>
              </a:lnSpc>
            </a:pPr>
            <a:endParaRPr lang="tr-TR" sz="2400" dirty="0" smtClean="0"/>
          </a:p>
          <a:p>
            <a:pPr>
              <a:lnSpc>
                <a:spcPct val="150000"/>
              </a:lnSpc>
            </a:pPr>
            <a:r>
              <a:rPr lang="tr-TR" sz="2400" dirty="0" smtClean="0"/>
              <a:t>Psikolojik Testler Laboratuarı’nı kurdu, ayrıca birçok kitap ve makale yazdı.</a:t>
            </a:r>
          </a:p>
          <a:p>
            <a:pPr>
              <a:lnSpc>
                <a:spcPct val="150000"/>
              </a:lnSpc>
            </a:pPr>
            <a:endParaRPr lang="tr-TR" sz="3200" dirty="0" smtClean="0"/>
          </a:p>
          <a:p>
            <a:pPr>
              <a:lnSpc>
                <a:spcPct val="150000"/>
              </a:lnSpc>
            </a:pPr>
            <a:r>
              <a:rPr lang="tr-TR" sz="1500" dirty="0" smtClean="0"/>
              <a:t>					 (</a:t>
            </a:r>
            <a:r>
              <a:rPr lang="tr-TR" sz="1500" dirty="0" err="1" smtClean="0"/>
              <a:t>Guilford</a:t>
            </a:r>
            <a:r>
              <a:rPr lang="tr-TR" sz="1500" dirty="0" smtClean="0"/>
              <a:t>, 1957)</a:t>
            </a:r>
            <a:endParaRPr lang="pt-BR" sz="15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115616" y="1412775"/>
            <a:ext cx="7488832" cy="4645182"/>
          </a:xfrm>
          <a:prstGeom prst="rect">
            <a:avLst/>
          </a:prstGeom>
        </p:spPr>
        <p:txBody>
          <a:bodyPr wrap="square">
            <a:spAutoFit/>
          </a:bodyPr>
          <a:lstStyle/>
          <a:p>
            <a:pPr>
              <a:lnSpc>
                <a:spcPct val="150000"/>
              </a:lnSpc>
            </a:pPr>
            <a:endParaRPr lang="tr-TR" sz="3200" dirty="0" smtClean="0"/>
          </a:p>
          <a:p>
            <a:pPr>
              <a:lnSpc>
                <a:spcPct val="150000"/>
              </a:lnSpc>
            </a:pPr>
            <a:r>
              <a:rPr lang="tr-TR" sz="2400" dirty="0" smtClean="0"/>
              <a:t>1932 yılında </a:t>
            </a:r>
            <a:r>
              <a:rPr lang="tr-TR" sz="2400" dirty="0" err="1" smtClean="0"/>
              <a:t>APA’nın</a:t>
            </a:r>
            <a:r>
              <a:rPr lang="tr-TR" sz="2400" dirty="0" smtClean="0"/>
              <a:t> (</a:t>
            </a:r>
            <a:r>
              <a:rPr lang="tr-TR" sz="2400" dirty="0" err="1" smtClean="0"/>
              <a:t>American</a:t>
            </a:r>
            <a:r>
              <a:rPr lang="tr-TR" sz="2400" dirty="0" smtClean="0"/>
              <a:t> </a:t>
            </a:r>
            <a:r>
              <a:rPr lang="tr-TR" sz="2400" dirty="0" err="1" smtClean="0"/>
              <a:t>Counselling</a:t>
            </a:r>
            <a:r>
              <a:rPr lang="tr-TR" sz="2400" dirty="0" smtClean="0"/>
              <a:t> </a:t>
            </a:r>
            <a:r>
              <a:rPr lang="tr-TR" sz="2400" dirty="0" err="1" smtClean="0"/>
              <a:t>Association</a:t>
            </a:r>
            <a:r>
              <a:rPr lang="tr-TR" sz="2400" dirty="0" smtClean="0"/>
              <a:t>) başkanlığını yaptı.</a:t>
            </a:r>
          </a:p>
          <a:p>
            <a:pPr>
              <a:lnSpc>
                <a:spcPct val="150000"/>
              </a:lnSpc>
            </a:pPr>
            <a:endParaRPr lang="tr-TR" sz="2400" dirty="0" smtClean="0"/>
          </a:p>
          <a:p>
            <a:pPr>
              <a:lnSpc>
                <a:spcPct val="150000"/>
              </a:lnSpc>
            </a:pPr>
            <a:r>
              <a:rPr lang="tr-TR" sz="2400" dirty="0" smtClean="0"/>
              <a:t>1936 yılında Amerikan Psikometri Derneğinin ilk başkanı oldu.</a:t>
            </a:r>
          </a:p>
          <a:p>
            <a:pPr>
              <a:lnSpc>
                <a:spcPct val="150000"/>
              </a:lnSpc>
            </a:pPr>
            <a:endParaRPr lang="tr-TR" sz="3200" dirty="0" smtClean="0"/>
          </a:p>
          <a:p>
            <a:pPr>
              <a:lnSpc>
                <a:spcPct val="150000"/>
              </a:lnSpc>
            </a:pPr>
            <a:r>
              <a:rPr lang="tr-TR" sz="1500" dirty="0" smtClean="0"/>
              <a:t>					 (</a:t>
            </a:r>
            <a:r>
              <a:rPr lang="tr-TR" sz="1500" dirty="0" err="1" smtClean="0"/>
              <a:t>Guilford</a:t>
            </a:r>
            <a:r>
              <a:rPr lang="tr-TR" sz="1500" dirty="0" smtClean="0"/>
              <a:t>, 1957)</a:t>
            </a:r>
            <a:endParaRPr lang="pt-BR" sz="15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115616" y="1340767"/>
            <a:ext cx="7488832" cy="4316566"/>
          </a:xfrm>
          <a:prstGeom prst="rect">
            <a:avLst/>
          </a:prstGeom>
        </p:spPr>
        <p:txBody>
          <a:bodyPr wrap="square">
            <a:spAutoFit/>
          </a:bodyPr>
          <a:lstStyle/>
          <a:p>
            <a:pPr>
              <a:lnSpc>
                <a:spcPct val="150000"/>
              </a:lnSpc>
            </a:pPr>
            <a:endParaRPr lang="tr-TR" sz="3200" dirty="0" smtClean="0"/>
          </a:p>
          <a:p>
            <a:pPr>
              <a:lnSpc>
                <a:spcPct val="150000"/>
              </a:lnSpc>
            </a:pPr>
            <a:r>
              <a:rPr lang="tr-TR" sz="2400" dirty="0" smtClean="0"/>
              <a:t>1952'de Carolina Üniversitesi'nde çalışmaya başladı ve ölümüne değin bu üniversitede psikoloji profesörlüğü yaptı.</a:t>
            </a:r>
          </a:p>
          <a:p>
            <a:pPr>
              <a:lnSpc>
                <a:spcPct val="150000"/>
              </a:lnSpc>
            </a:pPr>
            <a:endParaRPr lang="tr-TR" sz="3200" dirty="0" smtClean="0"/>
          </a:p>
          <a:p>
            <a:pPr>
              <a:lnSpc>
                <a:spcPct val="150000"/>
              </a:lnSpc>
            </a:pPr>
            <a:endParaRPr lang="tr-TR" sz="3200" dirty="0" smtClean="0"/>
          </a:p>
          <a:p>
            <a:pPr>
              <a:lnSpc>
                <a:spcPct val="150000"/>
              </a:lnSpc>
            </a:pPr>
            <a:r>
              <a:rPr lang="tr-TR" sz="1500" dirty="0" smtClean="0"/>
              <a:t>					 (</a:t>
            </a:r>
            <a:r>
              <a:rPr lang="tr-TR" sz="1500" dirty="0" err="1" smtClean="0"/>
              <a:t>Guilford</a:t>
            </a:r>
            <a:r>
              <a:rPr lang="tr-TR" sz="1500" dirty="0" smtClean="0"/>
              <a:t>, 1957)</a:t>
            </a:r>
            <a:endParaRPr lang="pt-BR" sz="15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a:lstStyle/>
          <a:p>
            <a:r>
              <a:rPr lang="tr-TR" smtClean="0"/>
              <a:t>Grup Zeka Testleri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a:lstStyle/>
          <a:p>
            <a:r>
              <a:rPr lang="tr-TR" smtClean="0"/>
              <a:t>Grup Zeka Testleri</a:t>
            </a:r>
          </a:p>
        </p:txBody>
      </p:sp>
      <p:sp>
        <p:nvSpPr>
          <p:cNvPr id="34819" name="Rectangle 3"/>
          <p:cNvSpPr>
            <a:spLocks noGrp="1"/>
          </p:cNvSpPr>
          <p:nvPr>
            <p:ph type="body" idx="1"/>
          </p:nvPr>
        </p:nvSpPr>
        <p:spPr/>
        <p:txBody>
          <a:bodyPr/>
          <a:lstStyle/>
          <a:p>
            <a:r>
              <a:rPr lang="tr-TR" sz="2800" smtClean="0"/>
              <a:t>Aynı anda birden fazla kişiye uygulanabilen testlere grup zeka testlere grup zeka testleri denir. </a:t>
            </a:r>
          </a:p>
          <a:p>
            <a:r>
              <a:rPr lang="tr-TR" sz="2800" smtClean="0"/>
              <a:t>Grup zeka testleri bireysel incelemeyi gerektiren seçimleri çocukları saptamak için kullanılır. Bireysel incelemeler, Standford-Binet ve Wechsler gibi bireysel zeka testleri ile yapıldığında çok zaman aldığı ve çok masraflı olduğu için önce grup testleri ile ‘kaba’ bir eleme yapmak için tercih edilmektedir.</a:t>
            </a:r>
          </a:p>
          <a:p>
            <a:endParaRPr lang="tr-TR" sz="28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p:cNvSpPr>
          <p:nvPr>
            <p:ph type="body" idx="1"/>
          </p:nvPr>
        </p:nvSpPr>
        <p:spPr/>
        <p:txBody>
          <a:bodyPr/>
          <a:lstStyle/>
          <a:p>
            <a:pPr>
              <a:buNone/>
            </a:pPr>
            <a:r>
              <a:rPr lang="tr-TR" dirty="0" smtClean="0"/>
              <a:t>Grup zeka testlerinin testin standart şartlarına sadık kalarak uygulanması, uygulanacak birey ayısının 20 kişiyi aşmaması gerekmektedir. Gruptaki bireylerin yaşı küçüldükçe uygulamada bireysel yardım ihtiyacı artacağından gruptaki kişi sayısının daha az olması gerekir </a:t>
            </a:r>
            <a:r>
              <a:rPr lang="tr-TR" sz="1800" dirty="0" smtClean="0"/>
              <a:t>(Özgüven, 2012).</a:t>
            </a:r>
            <a:r>
              <a:rPr lang="tr-TR" dirty="0" smtClean="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a:normAutofit fontScale="90000"/>
          </a:bodyPr>
          <a:lstStyle/>
          <a:p>
            <a:r>
              <a:rPr lang="tr-TR" sz="4000" smtClean="0"/>
              <a:t>Ülkemizde Kullanılan Grup Zeka Testleri</a:t>
            </a:r>
          </a:p>
        </p:txBody>
      </p:sp>
      <p:sp>
        <p:nvSpPr>
          <p:cNvPr id="36867" name="Rectangle 3"/>
          <p:cNvSpPr>
            <a:spLocks noGrp="1"/>
          </p:cNvSpPr>
          <p:nvPr>
            <p:ph type="body" idx="1"/>
          </p:nvPr>
        </p:nvSpPr>
        <p:spPr/>
        <p:txBody>
          <a:bodyPr/>
          <a:lstStyle/>
          <a:p>
            <a:pPr>
              <a:lnSpc>
                <a:spcPct val="90000"/>
              </a:lnSpc>
            </a:pPr>
            <a:r>
              <a:rPr lang="tr-TR" sz="2300" smtClean="0"/>
              <a:t>Otis, Alfa, Beta ve Gama Zihin Kabiliyet Testleri</a:t>
            </a:r>
          </a:p>
          <a:p>
            <a:pPr>
              <a:lnSpc>
                <a:spcPct val="90000"/>
              </a:lnSpc>
            </a:pPr>
            <a:r>
              <a:rPr lang="tr-TR" sz="2300" smtClean="0"/>
              <a:t>Detroit Zihin Yeteneği Testi</a:t>
            </a:r>
          </a:p>
          <a:p>
            <a:pPr>
              <a:lnSpc>
                <a:spcPct val="90000"/>
              </a:lnSpc>
            </a:pPr>
            <a:r>
              <a:rPr lang="tr-TR" sz="2300" smtClean="0"/>
              <a:t>Thurstone Kavrayış Sürati Testi</a:t>
            </a:r>
          </a:p>
          <a:p>
            <a:pPr>
              <a:lnSpc>
                <a:spcPct val="90000"/>
              </a:lnSpc>
            </a:pPr>
            <a:r>
              <a:rPr lang="tr-TR" sz="2300" smtClean="0"/>
              <a:t>Peabody Kelime Hazinesi Testi</a:t>
            </a:r>
          </a:p>
          <a:p>
            <a:pPr>
              <a:lnSpc>
                <a:spcPct val="90000"/>
              </a:lnSpc>
            </a:pPr>
            <a:r>
              <a:rPr lang="tr-TR" sz="2300" smtClean="0"/>
              <a:t>Goodenough-Harris Adam Çizme Testi</a:t>
            </a:r>
          </a:p>
          <a:p>
            <a:pPr>
              <a:lnSpc>
                <a:spcPct val="90000"/>
              </a:lnSpc>
            </a:pPr>
            <a:r>
              <a:rPr lang="tr-TR" sz="2300" smtClean="0"/>
              <a:t>Soyut Düşünme Testleri (SDT)</a:t>
            </a:r>
          </a:p>
          <a:p>
            <a:pPr>
              <a:lnSpc>
                <a:spcPct val="90000"/>
              </a:lnSpc>
            </a:pPr>
            <a:r>
              <a:rPr lang="tr-TR" sz="2300" smtClean="0"/>
              <a:t>Leiter Uluslararası Performans Ölçeği</a:t>
            </a:r>
          </a:p>
          <a:p>
            <a:pPr>
              <a:lnSpc>
                <a:spcPct val="90000"/>
              </a:lnSpc>
            </a:pPr>
            <a:r>
              <a:rPr lang="tr-TR" sz="2300" smtClean="0"/>
              <a:t>Proteuz Mez Testi</a:t>
            </a:r>
          </a:p>
          <a:p>
            <a:pPr>
              <a:lnSpc>
                <a:spcPct val="90000"/>
              </a:lnSpc>
            </a:pPr>
            <a:r>
              <a:rPr lang="tr-TR" sz="2300" smtClean="0"/>
              <a:t>Cattell Uluslar arası Zeka Ölçeği</a:t>
            </a:r>
          </a:p>
          <a:p>
            <a:pPr>
              <a:lnSpc>
                <a:spcPct val="90000"/>
              </a:lnSpc>
            </a:pPr>
            <a:r>
              <a:rPr lang="tr-TR" sz="2300" smtClean="0"/>
              <a:t>İlkokul Çocukları için AAMD Uyumsal Davranış Skalası</a:t>
            </a:r>
          </a:p>
          <a:p>
            <a:pPr>
              <a:lnSpc>
                <a:spcPct val="90000"/>
              </a:lnSpc>
            </a:pPr>
            <a:r>
              <a:rPr lang="tr-TR" sz="2300" smtClean="0"/>
              <a:t>Kaliforniya Zihni Olgunluk Testi </a:t>
            </a:r>
          </a:p>
          <a:p>
            <a:pPr>
              <a:lnSpc>
                <a:spcPct val="90000"/>
              </a:lnSpc>
              <a:buFont typeface="Arial" charset="0"/>
              <a:buNone/>
            </a:pPr>
            <a:endParaRPr lang="tr-TR" sz="24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endParaRPr lang="tr-TR" sz="2400" dirty="0" smtClean="0"/>
          </a:p>
          <a:p>
            <a:pPr>
              <a:lnSpc>
                <a:spcPct val="150000"/>
              </a:lnSpc>
              <a:buNone/>
            </a:pPr>
            <a:r>
              <a:rPr lang="tr-TR" sz="2400" b="1" dirty="0" smtClean="0"/>
              <a:t>Bir Grup Testi Olarak </a:t>
            </a:r>
            <a:r>
              <a:rPr lang="tr-TR" sz="2400" b="1" dirty="0" err="1" smtClean="0"/>
              <a:t>TKT’ye</a:t>
            </a:r>
            <a:r>
              <a:rPr lang="tr-TR" sz="2400" b="1" dirty="0" smtClean="0"/>
              <a:t> Bakış</a:t>
            </a:r>
          </a:p>
          <a:p>
            <a:pPr>
              <a:lnSpc>
                <a:spcPct val="150000"/>
              </a:lnSpc>
              <a:buNone/>
            </a:pPr>
            <a:endParaRPr lang="tr-TR" sz="2400" dirty="0" smtClean="0"/>
          </a:p>
          <a:p>
            <a:pPr>
              <a:lnSpc>
                <a:spcPct val="150000"/>
              </a:lnSpc>
              <a:buNone/>
            </a:pPr>
            <a:r>
              <a:rPr lang="tr-TR" sz="2400" dirty="0" err="1" smtClean="0"/>
              <a:t>Thurstone</a:t>
            </a:r>
            <a:r>
              <a:rPr lang="tr-TR" sz="2400" dirty="0" smtClean="0"/>
              <a:t>,  </a:t>
            </a:r>
            <a:r>
              <a:rPr lang="tr-TR" sz="2400" dirty="0" err="1" smtClean="0"/>
              <a:t>Thorndike’ın</a:t>
            </a:r>
            <a:r>
              <a:rPr lang="tr-TR" sz="2400" dirty="0" smtClean="0"/>
              <a:t> çoklu faktör kuramına dayanarak zekanın temel yapısını oluşturduğunu düşündüğü 12 faktör belirlemiştir.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764704"/>
            <a:ext cx="7715200" cy="5904656"/>
          </a:xfrm>
        </p:spPr>
        <p:txBody>
          <a:bodyPr>
            <a:normAutofit/>
          </a:bodyPr>
          <a:lstStyle/>
          <a:p>
            <a:pPr>
              <a:buNone/>
            </a:pPr>
            <a:r>
              <a:rPr lang="tr-TR" sz="2400" dirty="0" smtClean="0"/>
              <a:t>	daha sonra bu faktörleri;</a:t>
            </a:r>
          </a:p>
          <a:p>
            <a:r>
              <a:rPr lang="tr-TR" sz="2400" dirty="0" smtClean="0"/>
              <a:t>Dil</a:t>
            </a:r>
          </a:p>
          <a:p>
            <a:r>
              <a:rPr lang="tr-TR" sz="2400" dirty="0" smtClean="0"/>
              <a:t>Şekil uzay</a:t>
            </a:r>
          </a:p>
          <a:p>
            <a:r>
              <a:rPr lang="tr-TR" sz="2400" dirty="0" smtClean="0"/>
              <a:t>Akıl yürütme</a:t>
            </a:r>
          </a:p>
          <a:p>
            <a:r>
              <a:rPr lang="tr-TR" sz="2400" dirty="0" smtClean="0"/>
              <a:t>Ayırt etme</a:t>
            </a:r>
          </a:p>
          <a:p>
            <a:r>
              <a:rPr lang="tr-TR" sz="2400" dirty="0" smtClean="0"/>
              <a:t>Sayı</a:t>
            </a:r>
          </a:p>
          <a:p>
            <a:r>
              <a:rPr lang="tr-TR" sz="2400" dirty="0" smtClean="0"/>
              <a:t>Kelime akıcılığı</a:t>
            </a:r>
          </a:p>
          <a:p>
            <a:r>
              <a:rPr lang="tr-TR" sz="2400" dirty="0" smtClean="0"/>
              <a:t>Bellek</a:t>
            </a:r>
          </a:p>
          <a:p>
            <a:r>
              <a:rPr lang="tr-TR" sz="2400" dirty="0" smtClean="0"/>
              <a:t>Motor</a:t>
            </a:r>
          </a:p>
          <a:p>
            <a:pPr>
              <a:buNone/>
            </a:pPr>
            <a:r>
              <a:rPr lang="tr-TR" sz="2400" dirty="0" smtClean="0"/>
              <a:t>		olmak üzere 7 faktöre indirmiş tüm bu faktörleri de ‘Temel Zihinsel Yetenekler’ olarak adlandırmıştır.</a:t>
            </a:r>
          </a:p>
          <a:p>
            <a:pPr>
              <a:buNone/>
            </a:pPr>
            <a:endParaRPr lang="tr-TR" sz="2400" dirty="0" smtClean="0"/>
          </a:p>
          <a:p>
            <a:pPr>
              <a:buNone/>
            </a:pPr>
            <a:r>
              <a:rPr lang="tr-TR" sz="2400"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a:t>
            </a:r>
            <a:r>
              <a:rPr lang="es-ES" sz="1500" dirty="0" smtClean="0"/>
              <a:t>)</a:t>
            </a:r>
          </a:p>
          <a:p>
            <a:pPr>
              <a:buNone/>
            </a:pPr>
            <a:endParaRPr lang="tr-TR" sz="2400" dirty="0" smtClean="0"/>
          </a:p>
          <a:p>
            <a:pPr>
              <a:buNone/>
            </a:pPr>
            <a:endParaRPr lang="tr-TR" sz="24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endParaRPr lang="tr-TR" sz="2400" dirty="0" smtClean="0"/>
          </a:p>
          <a:p>
            <a:pPr>
              <a:buNone/>
            </a:pPr>
            <a:endParaRPr lang="tr-TR" sz="2400" dirty="0" smtClean="0"/>
          </a:p>
          <a:p>
            <a:pPr>
              <a:buNone/>
            </a:pPr>
            <a:endParaRPr lang="tr-TR" sz="2400" dirty="0" smtClean="0"/>
          </a:p>
          <a:p>
            <a:pPr>
              <a:lnSpc>
                <a:spcPct val="150000"/>
              </a:lnSpc>
              <a:buNone/>
            </a:pPr>
            <a:r>
              <a:rPr lang="tr-TR" sz="2400" dirty="0" smtClean="0"/>
              <a:t>Yedi faktör olarak sıralanan bu yeteneklerde bireysel farklılıkların </a:t>
            </a:r>
            <a:r>
              <a:rPr lang="tr-TR" sz="2400" dirty="0" err="1" smtClean="0"/>
              <a:t>varolduğu</a:t>
            </a:r>
            <a:r>
              <a:rPr lang="tr-TR" sz="2400" dirty="0" smtClean="0"/>
              <a:t>, bireysel farklılıkların nedeninin ise kalıtım ve gelişim olduğu belirtilmektedir</a:t>
            </a:r>
          </a:p>
          <a:p>
            <a:pPr>
              <a:lnSpc>
                <a:spcPct val="150000"/>
              </a:lnSpc>
              <a:buNone/>
            </a:pPr>
            <a:r>
              <a:rPr lang="tr-TR" sz="2400" dirty="0" smtClean="0"/>
              <a:t>					</a:t>
            </a:r>
          </a:p>
          <a:p>
            <a:pPr>
              <a:lnSpc>
                <a:spcPct val="150000"/>
              </a:lnSpc>
              <a:buNone/>
            </a:pPr>
            <a:endParaRPr lang="tr-TR" sz="2400" dirty="0" smtClean="0"/>
          </a:p>
          <a:p>
            <a:pPr>
              <a:lnSpc>
                <a:spcPct val="150000"/>
              </a:lnSpc>
              <a:buNone/>
            </a:pPr>
            <a:r>
              <a:rPr lang="tr-TR" sz="2400"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a:t>
            </a:r>
            <a:r>
              <a:rPr lang="es-ES" sz="1500" dirty="0" smtClean="0"/>
              <a:t>)</a:t>
            </a:r>
          </a:p>
          <a:p>
            <a:pPr>
              <a:buNone/>
            </a:pPr>
            <a:endParaRPr lang="tr-TR" sz="2400" dirty="0" smtClean="0"/>
          </a:p>
          <a:p>
            <a:pPr>
              <a:buNone/>
            </a:pPr>
            <a:endParaRPr lang="tr-TR" sz="24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fontScale="92500" lnSpcReduction="10000"/>
          </a:bodyPr>
          <a:lstStyle/>
          <a:p>
            <a:pPr>
              <a:buNone/>
            </a:pPr>
            <a:endParaRPr lang="tr-TR" sz="2400" dirty="0" smtClean="0"/>
          </a:p>
          <a:p>
            <a:pPr>
              <a:buNone/>
            </a:pPr>
            <a:endParaRPr lang="tr-TR" sz="2400" dirty="0" smtClean="0"/>
          </a:p>
          <a:p>
            <a:pPr>
              <a:lnSpc>
                <a:spcPct val="150000"/>
              </a:lnSpc>
              <a:buNone/>
            </a:pPr>
            <a:r>
              <a:rPr lang="tr-TR" sz="2400" dirty="0" smtClean="0"/>
              <a:t>	</a:t>
            </a:r>
            <a:endParaRPr lang="tr-TR" sz="2600" dirty="0" smtClean="0"/>
          </a:p>
          <a:p>
            <a:pPr>
              <a:lnSpc>
                <a:spcPct val="150000"/>
              </a:lnSpc>
              <a:buNone/>
            </a:pPr>
            <a:endParaRPr lang="tr-TR" sz="2600" dirty="0" smtClean="0"/>
          </a:p>
          <a:p>
            <a:pPr>
              <a:lnSpc>
                <a:spcPct val="150000"/>
              </a:lnSpc>
              <a:buNone/>
            </a:pPr>
            <a:r>
              <a:rPr lang="tr-TR" sz="2600" dirty="0" smtClean="0"/>
              <a:t>Temel Kabiliyetler Testleri (TKT), </a:t>
            </a:r>
            <a:r>
              <a:rPr lang="tr-TR" sz="2600" dirty="0" err="1" smtClean="0"/>
              <a:t>Thurstone’ın</a:t>
            </a:r>
            <a:r>
              <a:rPr lang="tr-TR" sz="2600" dirty="0" smtClean="0"/>
              <a:t> çok faktörlü zeka kuramına göre </a:t>
            </a:r>
            <a:r>
              <a:rPr lang="tr-TR" sz="2600" dirty="0" err="1" smtClean="0"/>
              <a:t>Thurstone</a:t>
            </a:r>
            <a:r>
              <a:rPr lang="tr-TR" sz="2600" dirty="0" smtClean="0"/>
              <a:t> tarafından “faktör analizi” yöntemi ile zihinsel yetenekler üzerinde yaptığı çalışmaların ürünü olarak geliştirilmiştir. Ancak bu faktörler ile ortaya koyulan yetenekler </a:t>
            </a:r>
            <a:r>
              <a:rPr lang="tr-TR" sz="2600" dirty="0" err="1" smtClean="0"/>
              <a:t>Thurstone’ın</a:t>
            </a:r>
            <a:r>
              <a:rPr lang="tr-TR" sz="2600" dirty="0" smtClean="0"/>
              <a:t> geliştirmiş olduğu tüm testlerde yer almaz.</a:t>
            </a:r>
          </a:p>
          <a:p>
            <a:pPr>
              <a:lnSpc>
                <a:spcPct val="150000"/>
              </a:lnSpc>
              <a:buNone/>
            </a:pPr>
            <a:endParaRPr lang="tr-TR" sz="2400" dirty="0" smtClean="0"/>
          </a:p>
          <a:p>
            <a:pPr>
              <a:lnSpc>
                <a:spcPct val="150000"/>
              </a:lnSpc>
              <a:buNone/>
            </a:pPr>
            <a:r>
              <a:rPr lang="tr-TR" sz="2400" dirty="0" smtClean="0"/>
              <a:t>						</a:t>
            </a:r>
            <a:r>
              <a:rPr lang="tr-TR" sz="1500" dirty="0" smtClean="0"/>
              <a:t>(Özgüven, 2000)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p:cNvSpPr>
          <p:nvPr>
            <p:ph type="body" idx="1"/>
          </p:nvPr>
        </p:nvSpPr>
        <p:spPr/>
        <p:txBody>
          <a:bodyPr/>
          <a:lstStyle/>
          <a:p>
            <a:pPr>
              <a:buFont typeface="Arial" charset="0"/>
              <a:buNone/>
            </a:pPr>
            <a:r>
              <a:rPr lang="tr-TR" sz="2800" smtClean="0"/>
              <a:t>	Türkiye Uyarlaması Çalışmasını yapan araştırma ekibi tarafından, TKT (7-11)’in Amerika’da yeniden düzenlenmiş biçimi olan Eğitimsel Yetenek Testleri 6-9, Temel Yetenekler Testi 6-8; Eğitimsel Yetenek Testleri 9-12 ise Temel Yetenekler Testi 9-12 olarak isimlendirilmiştir.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p:cNvSpPr>
          <p:nvPr>
            <p:ph type="body" idx="1"/>
          </p:nvPr>
        </p:nvSpPr>
        <p:spPr>
          <a:xfrm>
            <a:off x="1435608" y="476672"/>
            <a:ext cx="7498080" cy="5771728"/>
          </a:xfrm>
        </p:spPr>
        <p:txBody>
          <a:bodyPr>
            <a:normAutofit/>
          </a:bodyPr>
          <a:lstStyle/>
          <a:p>
            <a:pPr>
              <a:lnSpc>
                <a:spcPct val="80000"/>
              </a:lnSpc>
              <a:buFont typeface="Arial" charset="0"/>
              <a:buNone/>
            </a:pPr>
            <a:r>
              <a:rPr lang="tr-TR" sz="2400" dirty="0" smtClean="0"/>
              <a:t>	</a:t>
            </a:r>
          </a:p>
          <a:p>
            <a:pPr>
              <a:lnSpc>
                <a:spcPct val="80000"/>
              </a:lnSpc>
              <a:buFont typeface="Arial" charset="0"/>
              <a:buNone/>
            </a:pPr>
            <a:endParaRPr lang="tr-TR" sz="2400" dirty="0" smtClean="0"/>
          </a:p>
          <a:p>
            <a:pPr>
              <a:lnSpc>
                <a:spcPct val="80000"/>
              </a:lnSpc>
              <a:buFont typeface="Arial" charset="0"/>
              <a:buNone/>
            </a:pPr>
            <a:r>
              <a:rPr lang="tr-TR" sz="2400" dirty="0" err="1" smtClean="0"/>
              <a:t>Thurstone</a:t>
            </a:r>
            <a:r>
              <a:rPr lang="tr-TR" sz="2400" dirty="0" smtClean="0"/>
              <a:t> tarafından yaş düzeylerine göre geliştirilmiş olan Temel Kabiliyetler Testleri, Amerika’da okulların tüm sınıf düzeylerine göre kullanabilecekleri testlere ihtiyaç duyulması nedeniyle 1958 yılında sınıf düzeylerine göre yeniden düzenlemiştir. </a:t>
            </a:r>
          </a:p>
          <a:p>
            <a:pPr>
              <a:lnSpc>
                <a:spcPct val="80000"/>
              </a:lnSpc>
              <a:buFont typeface="Arial" charset="0"/>
              <a:buNone/>
            </a:pPr>
            <a:r>
              <a:rPr lang="tr-TR" sz="2400" dirty="0" smtClean="0"/>
              <a:t>	Bu sınıf düzeyleri:</a:t>
            </a:r>
          </a:p>
          <a:p>
            <a:pPr>
              <a:lnSpc>
                <a:spcPct val="80000"/>
              </a:lnSpc>
            </a:pPr>
            <a:r>
              <a:rPr lang="tr-TR" sz="2400" dirty="0" smtClean="0"/>
              <a:t>9-12. sınıflar</a:t>
            </a:r>
          </a:p>
          <a:p>
            <a:pPr>
              <a:lnSpc>
                <a:spcPct val="80000"/>
              </a:lnSpc>
            </a:pPr>
            <a:r>
              <a:rPr lang="tr-TR" sz="2400" dirty="0" smtClean="0"/>
              <a:t>6-9. sınıflar</a:t>
            </a:r>
          </a:p>
          <a:p>
            <a:pPr>
              <a:lnSpc>
                <a:spcPct val="80000"/>
              </a:lnSpc>
            </a:pPr>
            <a:r>
              <a:rPr lang="tr-TR" sz="2400" dirty="0" smtClean="0"/>
              <a:t>4-6. sınıflar</a:t>
            </a:r>
          </a:p>
          <a:p>
            <a:pPr>
              <a:lnSpc>
                <a:spcPct val="80000"/>
              </a:lnSpc>
            </a:pPr>
            <a:r>
              <a:rPr lang="tr-TR" sz="2400" dirty="0" smtClean="0"/>
              <a:t>2-4. sınıflar</a:t>
            </a:r>
          </a:p>
          <a:p>
            <a:pPr>
              <a:lnSpc>
                <a:spcPct val="80000"/>
              </a:lnSpc>
            </a:pPr>
            <a:r>
              <a:rPr lang="tr-TR" sz="2400" dirty="0" smtClean="0"/>
              <a:t>Anasınıfı-2. sınıf</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endParaRPr lang="tr-TR" sz="2400" dirty="0" smtClean="0"/>
          </a:p>
          <a:p>
            <a:pPr>
              <a:buNone/>
            </a:pPr>
            <a:endParaRPr lang="tr-TR" sz="2400" dirty="0" smtClean="0"/>
          </a:p>
          <a:p>
            <a:pPr>
              <a:lnSpc>
                <a:spcPct val="150000"/>
              </a:lnSpc>
              <a:buNone/>
            </a:pPr>
            <a:r>
              <a:rPr lang="tr-TR" sz="2400" dirty="0" smtClean="0"/>
              <a:t>TKT testleri yaşlara göre</a:t>
            </a:r>
          </a:p>
          <a:p>
            <a:pPr>
              <a:lnSpc>
                <a:spcPct val="150000"/>
              </a:lnSpc>
            </a:pPr>
            <a:r>
              <a:rPr lang="tr-TR" sz="2400" dirty="0" smtClean="0"/>
              <a:t>TKT 5-7</a:t>
            </a:r>
          </a:p>
          <a:p>
            <a:pPr>
              <a:lnSpc>
                <a:spcPct val="150000"/>
              </a:lnSpc>
            </a:pPr>
            <a:r>
              <a:rPr lang="tr-TR" sz="2400" dirty="0" smtClean="0"/>
              <a:t>TKT 7-11</a:t>
            </a:r>
          </a:p>
          <a:p>
            <a:pPr>
              <a:lnSpc>
                <a:spcPct val="150000"/>
              </a:lnSpc>
            </a:pPr>
            <a:r>
              <a:rPr lang="tr-TR" sz="2400" dirty="0" smtClean="0"/>
              <a:t>TKT 6-8</a:t>
            </a:r>
          </a:p>
          <a:p>
            <a:pPr lvl="1">
              <a:lnSpc>
                <a:spcPct val="150000"/>
              </a:lnSpc>
              <a:buNone/>
            </a:pPr>
            <a:endParaRPr lang="tr-TR" sz="2400" dirty="0" smtClean="0"/>
          </a:p>
          <a:p>
            <a:pPr lvl="1">
              <a:lnSpc>
                <a:spcPct val="150000"/>
              </a:lnSpc>
              <a:buNone/>
            </a:pPr>
            <a:r>
              <a:rPr lang="tr-TR" sz="2400" dirty="0" smtClean="0"/>
              <a:t>Öğrenim görülen sınıfa göre</a:t>
            </a:r>
          </a:p>
          <a:p>
            <a:pPr lvl="1">
              <a:lnSpc>
                <a:spcPct val="150000"/>
              </a:lnSpc>
            </a:pPr>
            <a:r>
              <a:rPr lang="tr-TR" sz="2400" dirty="0" smtClean="0"/>
              <a:t>TYT 9-11 </a:t>
            </a:r>
          </a:p>
          <a:p>
            <a:pPr>
              <a:lnSpc>
                <a:spcPct val="150000"/>
              </a:lnSpc>
              <a:buNone/>
            </a:pPr>
            <a:r>
              <a:rPr lang="tr-TR" sz="2400" dirty="0" smtClean="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gn="ctr">
              <a:lnSpc>
                <a:spcPct val="150000"/>
              </a:lnSpc>
              <a:buNone/>
            </a:pPr>
            <a:r>
              <a:rPr lang="tr-TR" sz="3800" dirty="0" smtClean="0"/>
              <a:t>	</a:t>
            </a:r>
          </a:p>
          <a:p>
            <a:pPr algn="ctr">
              <a:lnSpc>
                <a:spcPct val="150000"/>
              </a:lnSpc>
              <a:buNone/>
            </a:pPr>
            <a:r>
              <a:rPr lang="tr-TR" sz="3800" b="1" dirty="0" smtClean="0"/>
              <a:t>TEMEL KABİLİYETLER TESTİ</a:t>
            </a:r>
          </a:p>
          <a:p>
            <a:pPr algn="ctr">
              <a:lnSpc>
                <a:spcPct val="150000"/>
              </a:lnSpc>
              <a:buNone/>
            </a:pPr>
            <a:r>
              <a:rPr lang="tr-TR" sz="3800" b="1" dirty="0" smtClean="0"/>
              <a:t>(TKT) 7-11</a:t>
            </a:r>
          </a:p>
          <a:p>
            <a:pPr algn="ctr">
              <a:lnSpc>
                <a:spcPct val="150000"/>
              </a:lnSpc>
              <a:buNone/>
            </a:pPr>
            <a:endParaRPr lang="tr-TR" sz="2800" b="1"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992888" cy="6264696"/>
          </a:xfrm>
        </p:spPr>
        <p:txBody>
          <a:bodyPr>
            <a:normAutofit/>
          </a:bodyPr>
          <a:lstStyle/>
          <a:p>
            <a:pPr>
              <a:lnSpc>
                <a:spcPct val="150000"/>
              </a:lnSpc>
              <a:buNone/>
            </a:pPr>
            <a:r>
              <a:rPr lang="tr-TR" sz="2400" dirty="0" smtClean="0"/>
              <a:t>		    TEMEL KABİLİYETLER TESTİ (TKT) 7-11</a:t>
            </a:r>
          </a:p>
          <a:p>
            <a:pPr>
              <a:lnSpc>
                <a:spcPct val="150000"/>
              </a:lnSpc>
              <a:buNone/>
            </a:pPr>
            <a:endParaRPr lang="tr-TR" sz="2400" b="1" dirty="0" smtClean="0"/>
          </a:p>
          <a:p>
            <a:pPr>
              <a:lnSpc>
                <a:spcPct val="150000"/>
              </a:lnSpc>
              <a:buNone/>
            </a:pPr>
            <a:r>
              <a:rPr lang="tr-TR" sz="2400" b="1" dirty="0" smtClean="0"/>
              <a:t>Uyarlama Çalışmaları</a:t>
            </a:r>
          </a:p>
          <a:p>
            <a:pPr>
              <a:lnSpc>
                <a:spcPct val="150000"/>
              </a:lnSpc>
              <a:buNone/>
            </a:pPr>
            <a:r>
              <a:rPr lang="tr-TR" sz="2400" dirty="0" smtClean="0"/>
              <a:t>Araştırmanın evreni, Türkiye’deki 7 –12 yaş grubunun dahil olduğu ilköğretim okullarının 1–6. sınıflardaki öğrencilerdir.</a:t>
            </a:r>
          </a:p>
          <a:p>
            <a:pPr>
              <a:lnSpc>
                <a:spcPct val="150000"/>
              </a:lnSpc>
              <a:buNone/>
            </a:pPr>
            <a:r>
              <a:rPr lang="tr-TR" sz="2400" dirty="0" smtClean="0"/>
              <a:t>TKT (7–11) sınıf düzeyi olarak 1 –5. sınıflara denk gelmesine rağmen, 6. sınıflar da (12 yaşta testin nasıl sonuç verdiğini değerlendirebilmek amacıyla) evrene dahil edilmiştir.</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Uyarlama Çalışmaları</a:t>
            </a:r>
          </a:p>
          <a:p>
            <a:pPr>
              <a:lnSpc>
                <a:spcPct val="150000"/>
              </a:lnSpc>
              <a:buNone/>
            </a:pPr>
            <a:endParaRPr lang="tr-TR" sz="2400" dirty="0" smtClean="0"/>
          </a:p>
          <a:p>
            <a:pPr>
              <a:lnSpc>
                <a:spcPct val="150000"/>
              </a:lnSpc>
              <a:buNone/>
            </a:pPr>
            <a:r>
              <a:rPr lang="tr-TR" sz="2400" dirty="0" smtClean="0"/>
              <a:t>Araştırmanın örneklemini, her bölgeden 3’er il olmak üzere toplam 21 ilde 6000 öğrenci oluşturmaktadır.</a:t>
            </a:r>
          </a:p>
          <a:p>
            <a:pPr>
              <a:lnSpc>
                <a:spcPct val="150000"/>
              </a:lnSpc>
              <a:buNone/>
            </a:pPr>
            <a:endParaRPr lang="tr-TR" sz="2400" dirty="0" smtClean="0"/>
          </a:p>
          <a:p>
            <a:pPr>
              <a:lnSpc>
                <a:spcPct val="150000"/>
              </a:lnSpc>
              <a:buNone/>
            </a:pPr>
            <a:r>
              <a:rPr lang="tr-TR" sz="2400" dirty="0" smtClean="0"/>
              <a:t>Test değerlendirmesinde; testte tahribat olması, soyadının olmaması, uygulama fazlası, doğum tarihinin olmaması, ve test tarihinin olmaması gibi nedenlerle araştırmaya 5343 veri dahil edilmiştir.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Uyarlama Çalışmaları</a:t>
            </a:r>
          </a:p>
          <a:p>
            <a:pPr>
              <a:lnSpc>
                <a:spcPct val="150000"/>
              </a:lnSpc>
              <a:buNone/>
            </a:pPr>
            <a:endParaRPr lang="tr-TR" sz="2400" dirty="0" smtClean="0"/>
          </a:p>
          <a:p>
            <a:pPr>
              <a:lnSpc>
                <a:spcPct val="150000"/>
              </a:lnSpc>
              <a:buNone/>
            </a:pPr>
            <a:r>
              <a:rPr lang="tr-TR" sz="2400" dirty="0" smtClean="0"/>
              <a:t>Madde analizi değerlendirmelerinde 12 yaş dahil edildiği durumda maddelerin madde güçlüğü ve madde ayırt ediciliği düştüğü için 12 yaşın çıkarılması sonucu örneklem sayısı 4154 olarak kalmıştır.</a:t>
            </a:r>
          </a:p>
          <a:p>
            <a:pPr>
              <a:lnSpc>
                <a:spcPct val="150000"/>
              </a:lnSpc>
              <a:buNone/>
            </a:pPr>
            <a:r>
              <a:rPr lang="tr-TR" sz="2400" dirty="0" smtClean="0"/>
              <a:t>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Uyarlama Çalışmaları</a:t>
            </a:r>
          </a:p>
          <a:p>
            <a:pPr>
              <a:lnSpc>
                <a:spcPct val="150000"/>
              </a:lnSpc>
              <a:buNone/>
            </a:pPr>
            <a:endParaRPr lang="tr-TR" sz="2400" dirty="0" smtClean="0"/>
          </a:p>
          <a:p>
            <a:pPr>
              <a:lnSpc>
                <a:spcPct val="150000"/>
              </a:lnSpc>
              <a:buNone/>
            </a:pPr>
            <a:r>
              <a:rPr lang="tr-TR" sz="2400" dirty="0" smtClean="0"/>
              <a:t>Öğrencilerin cinsiyetlerine göre dağılımı</a:t>
            </a:r>
          </a:p>
          <a:p>
            <a:pPr>
              <a:lnSpc>
                <a:spcPct val="150000"/>
              </a:lnSpc>
              <a:buNone/>
            </a:pPr>
            <a:r>
              <a:rPr lang="tr-TR" sz="2400" dirty="0" smtClean="0"/>
              <a:t> </a:t>
            </a:r>
          </a:p>
          <a:p>
            <a:pPr>
              <a:lnSpc>
                <a:spcPct val="150000"/>
              </a:lnSpc>
              <a:buNone/>
            </a:pPr>
            <a:r>
              <a:rPr lang="tr-TR" sz="2400" dirty="0" smtClean="0"/>
              <a:t>			n		 %</a:t>
            </a:r>
          </a:p>
          <a:p>
            <a:pPr>
              <a:lnSpc>
                <a:spcPct val="150000"/>
              </a:lnSpc>
              <a:buNone/>
            </a:pPr>
            <a:r>
              <a:rPr lang="tr-TR" sz="2400" dirty="0" smtClean="0"/>
              <a:t>ERKEK 	2173 		52,3</a:t>
            </a:r>
          </a:p>
          <a:p>
            <a:pPr>
              <a:lnSpc>
                <a:spcPct val="150000"/>
              </a:lnSpc>
              <a:buNone/>
            </a:pPr>
            <a:r>
              <a:rPr lang="tr-TR" sz="2400" dirty="0" smtClean="0"/>
              <a:t>KIZ 		1981 		47,7</a:t>
            </a:r>
          </a:p>
          <a:p>
            <a:pPr>
              <a:lnSpc>
                <a:spcPct val="150000"/>
              </a:lnSpc>
              <a:buNone/>
            </a:pPr>
            <a:r>
              <a:rPr lang="tr-TR" sz="2400" dirty="0" smtClean="0"/>
              <a:t>TOPLAM 	4154 		100,0 	</a:t>
            </a:r>
          </a:p>
          <a:p>
            <a:pPr>
              <a:lnSpc>
                <a:spcPct val="150000"/>
              </a:lnSpc>
              <a:buNone/>
            </a:pPr>
            <a:r>
              <a:rPr lang="tr-TR" sz="2400" dirty="0" smtClean="0"/>
              <a:t>				</a:t>
            </a:r>
            <a:r>
              <a:rPr lang="es-ES" sz="1500" dirty="0" smtClean="0"/>
              <a:t> </a:t>
            </a:r>
            <a:r>
              <a:rPr lang="tr-TR" sz="1500"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Uyarlama Çalışmaları</a:t>
            </a:r>
          </a:p>
          <a:p>
            <a:pPr>
              <a:lnSpc>
                <a:spcPct val="150000"/>
              </a:lnSpc>
              <a:buNone/>
            </a:pPr>
            <a:endParaRPr lang="tr-TR" sz="2400" dirty="0" smtClean="0"/>
          </a:p>
          <a:p>
            <a:pPr>
              <a:lnSpc>
                <a:spcPct val="150000"/>
              </a:lnSpc>
              <a:buNone/>
            </a:pPr>
            <a:r>
              <a:rPr lang="tr-TR" sz="2400" dirty="0" smtClean="0"/>
              <a:t>Uyarlama çalışmasında, bireylerin alt testlerden aldıkları puanlar ile ölçüt alınan akademik başarıları arasındaki ilişkiye bakılarak, ölçüt bağıntılı geçerlik belirlenmeye çalışılmıştır.</a:t>
            </a:r>
          </a:p>
          <a:p>
            <a:pPr>
              <a:lnSpc>
                <a:spcPct val="150000"/>
              </a:lnSpc>
              <a:buNone/>
            </a:pPr>
            <a:r>
              <a:rPr lang="tr-TR" sz="2400" dirty="0" smtClean="0"/>
              <a:t>	</a:t>
            </a:r>
          </a:p>
          <a:p>
            <a:pPr>
              <a:lnSpc>
                <a:spcPct val="150000"/>
              </a:lnSpc>
              <a:buNone/>
            </a:pPr>
            <a:r>
              <a:rPr lang="tr-TR" sz="2400" dirty="0" smtClean="0"/>
              <a:t>							</a:t>
            </a:r>
            <a:r>
              <a:rPr lang="es-ES" sz="1500" dirty="0" smtClean="0"/>
              <a:t> (</a:t>
            </a:r>
            <a:r>
              <a:rPr lang="tr-TR" sz="1500" dirty="0" smtClean="0"/>
              <a:t>Atılgan, </a:t>
            </a:r>
            <a:r>
              <a:rPr lang="es-ES" sz="1500" dirty="0" smtClean="0"/>
              <a:t>200</a:t>
            </a:r>
            <a:r>
              <a:rPr lang="tr-TR" sz="1500" dirty="0" smtClean="0"/>
              <a:t>5</a:t>
            </a:r>
            <a:r>
              <a:rPr lang="es-ES" sz="1500" dirty="0" smtClean="0"/>
              <a:t>)</a:t>
            </a:r>
            <a:endParaRPr lang="tr-TR" sz="1500"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188640"/>
            <a:ext cx="7715200" cy="6480720"/>
          </a:xfrm>
        </p:spPr>
        <p:txBody>
          <a:bodyPr>
            <a:normAutofit/>
          </a:bodyPr>
          <a:lstStyle/>
          <a:p>
            <a:pPr>
              <a:lnSpc>
                <a:spcPct val="150000"/>
              </a:lnSpc>
              <a:buNone/>
            </a:pPr>
            <a:r>
              <a:rPr lang="tr-TR" sz="2400" b="1" dirty="0" smtClean="0"/>
              <a:t>Uyarlama Çalışmaları</a:t>
            </a:r>
          </a:p>
          <a:p>
            <a:pPr>
              <a:lnSpc>
                <a:spcPct val="150000"/>
              </a:lnSpc>
              <a:buNone/>
            </a:pPr>
            <a:endParaRPr lang="tr-TR" sz="2400" dirty="0" smtClean="0"/>
          </a:p>
          <a:p>
            <a:pPr>
              <a:lnSpc>
                <a:spcPct val="150000"/>
              </a:lnSpc>
              <a:buNone/>
            </a:pPr>
            <a:r>
              <a:rPr lang="tr-TR" sz="2400" dirty="0" smtClean="0"/>
              <a:t>Uyarlama çalışması sonucunda nihai teste alınan,</a:t>
            </a:r>
          </a:p>
          <a:p>
            <a:pPr>
              <a:lnSpc>
                <a:spcPct val="150000"/>
              </a:lnSpc>
              <a:buNone/>
            </a:pPr>
            <a:r>
              <a:rPr lang="tr-TR" sz="2400" dirty="0" smtClean="0"/>
              <a:t>Kelimeler testi 30 madde,</a:t>
            </a:r>
          </a:p>
          <a:p>
            <a:pPr>
              <a:buNone/>
            </a:pPr>
            <a:r>
              <a:rPr lang="tr-TR" sz="2400" dirty="0" smtClean="0"/>
              <a:t>Resimler testi 19 madde,</a:t>
            </a:r>
          </a:p>
          <a:p>
            <a:pPr>
              <a:buNone/>
            </a:pPr>
            <a:r>
              <a:rPr lang="tr-TR" sz="2400" dirty="0" smtClean="0"/>
              <a:t>Yer </a:t>
            </a:r>
            <a:r>
              <a:rPr lang="tr-TR" sz="2400" dirty="0" err="1" smtClean="0"/>
              <a:t>kavrami</a:t>
            </a:r>
            <a:r>
              <a:rPr lang="tr-TR" sz="2400" dirty="0" smtClean="0"/>
              <a:t> </a:t>
            </a:r>
            <a:r>
              <a:rPr lang="it-IT" sz="2400" dirty="0" smtClean="0"/>
              <a:t>testi 24 madde,</a:t>
            </a:r>
            <a:endParaRPr lang="tr-TR" sz="2400" dirty="0" smtClean="0"/>
          </a:p>
          <a:p>
            <a:pPr>
              <a:buNone/>
            </a:pPr>
            <a:r>
              <a:rPr lang="tr-TR" sz="2400" dirty="0" smtClean="0"/>
              <a:t>K</a:t>
            </a:r>
            <a:r>
              <a:rPr lang="it-IT" sz="2400" dirty="0" smtClean="0"/>
              <a:t>elime gruplamasi testi 22 madde,</a:t>
            </a:r>
            <a:endParaRPr lang="tr-TR" sz="2400" dirty="0" smtClean="0"/>
          </a:p>
          <a:p>
            <a:pPr>
              <a:buNone/>
            </a:pPr>
            <a:r>
              <a:rPr lang="tr-TR" sz="2400" dirty="0" smtClean="0"/>
              <a:t>Şekil </a:t>
            </a:r>
            <a:r>
              <a:rPr lang="tr-TR" sz="2400" dirty="0" err="1" smtClean="0"/>
              <a:t>gruplamasi</a:t>
            </a:r>
            <a:r>
              <a:rPr lang="tr-TR" sz="2400" dirty="0" smtClean="0"/>
              <a:t> testi 23 madde,</a:t>
            </a:r>
          </a:p>
          <a:p>
            <a:pPr>
              <a:buNone/>
            </a:pPr>
            <a:r>
              <a:rPr lang="tr-TR" sz="2400" dirty="0" err="1" smtClean="0"/>
              <a:t>Ayirt</a:t>
            </a:r>
            <a:r>
              <a:rPr lang="tr-TR" sz="2400" dirty="0" smtClean="0"/>
              <a:t> etme testi 32 madde,</a:t>
            </a:r>
          </a:p>
          <a:p>
            <a:pPr>
              <a:buNone/>
            </a:pPr>
            <a:r>
              <a:rPr lang="tr-TR" sz="2400" dirty="0" smtClean="0"/>
              <a:t>Hesap testi 31 madde</a:t>
            </a:r>
          </a:p>
          <a:p>
            <a:pPr>
              <a:lnSpc>
                <a:spcPct val="150000"/>
              </a:lnSpc>
              <a:buNone/>
            </a:pPr>
            <a:r>
              <a:rPr lang="tr-TR" sz="2400" dirty="0" smtClean="0"/>
              <a:t>		olmak üzere toplam 181 madde üzerinde çalışılmıştır.</a:t>
            </a:r>
          </a:p>
          <a:p>
            <a:pPr>
              <a:lnSpc>
                <a:spcPct val="150000"/>
              </a:lnSpc>
              <a:buNone/>
            </a:pPr>
            <a:r>
              <a:rPr lang="tr-TR" sz="2400" dirty="0" smtClean="0"/>
              <a:t>						</a:t>
            </a:r>
            <a:r>
              <a:rPr lang="es-ES" sz="1500" dirty="0" smtClean="0"/>
              <a:t> (</a:t>
            </a:r>
            <a:r>
              <a:rPr lang="tr-TR" sz="1500" dirty="0" smtClean="0"/>
              <a:t>Atılgan, </a:t>
            </a:r>
            <a:r>
              <a:rPr lang="es-ES" sz="1500" dirty="0" smtClean="0"/>
              <a:t>200</a:t>
            </a:r>
            <a:r>
              <a:rPr lang="tr-TR" sz="1500" dirty="0" smtClean="0"/>
              <a:t>5</a:t>
            </a:r>
            <a:r>
              <a:rPr lang="es-ES" sz="1500" dirty="0" smtClean="0"/>
              <a:t>)</a:t>
            </a:r>
            <a:endParaRPr lang="tr-TR" sz="15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Kelimeler Testi</a:t>
            </a:r>
          </a:p>
          <a:p>
            <a:pPr>
              <a:lnSpc>
                <a:spcPct val="150000"/>
              </a:lnSpc>
              <a:buNone/>
            </a:pPr>
            <a:r>
              <a:rPr lang="tr-TR" sz="2400" dirty="0" smtClean="0"/>
              <a:t>36 maddelik bu testin, madde güçlük ortalamasının 0.50 olması için 6 madde testten çıkarıldığında bu testin madde güçlük ortalaması 0.52, madde ayırt ediciliği değerleri ise 0.49 ile 0.80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Resimler Testi</a:t>
            </a:r>
          </a:p>
          <a:p>
            <a:pPr>
              <a:lnSpc>
                <a:spcPct val="150000"/>
              </a:lnSpc>
              <a:buNone/>
            </a:pPr>
            <a:r>
              <a:rPr lang="tr-TR" sz="2400" dirty="0" smtClean="0"/>
              <a:t>37 maddelik bu testin, madde güçlük ortalamasının 0.50 olması için 18 madde testten çıkarıldığında bu testin madde güçlük ortalaması 0.51, madde ayırt ediciliği değerleri ise 0.02 ile 0.51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Yer Kavrama Testi</a:t>
            </a:r>
          </a:p>
          <a:p>
            <a:pPr>
              <a:lnSpc>
                <a:spcPct val="150000"/>
              </a:lnSpc>
              <a:buNone/>
            </a:pPr>
            <a:r>
              <a:rPr lang="tr-TR" sz="2400" dirty="0" smtClean="0"/>
              <a:t>27 maddelik bu testin, madde güçlük ortalamasının 0.50 olması için 3 madde testten çıkarıldığında bu testin madde güçlük ortalaması 0.49, madde ayırt ediciliği değerleri ise 0.13 ile 0.44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Kelime Gruplaması Testi</a:t>
            </a:r>
          </a:p>
          <a:p>
            <a:pPr>
              <a:lnSpc>
                <a:spcPct val="150000"/>
              </a:lnSpc>
              <a:buNone/>
            </a:pPr>
            <a:r>
              <a:rPr lang="tr-TR" sz="2400" dirty="0" smtClean="0"/>
              <a:t>27 maddelik bu testin, madde güçlük ortalamasının 0.50 olması için 5 madde testten çıkarıldığında bu testin madde güçlük ortalaması 0.49, madde ayırt ediciliği değerleri ise 0.22 ile 0.55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Şekil Gruplaması Testi</a:t>
            </a:r>
          </a:p>
          <a:p>
            <a:pPr>
              <a:lnSpc>
                <a:spcPct val="150000"/>
              </a:lnSpc>
              <a:buNone/>
            </a:pPr>
            <a:r>
              <a:rPr lang="tr-TR" sz="2400" dirty="0" smtClean="0"/>
              <a:t>27 maddelik bu testin, madde güçlük ortalamasının 0.50 olması için 4 madde testten çıkarıldığında bu testin madde güçlük ortalaması 0.53, madde ayırt ediciliği değerleri ise 0.14 ile 0.41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err="1" smtClean="0"/>
              <a:t>Ayırtetme</a:t>
            </a:r>
            <a:r>
              <a:rPr lang="tr-TR" sz="2400" b="1" dirty="0" smtClean="0"/>
              <a:t> Testi</a:t>
            </a:r>
          </a:p>
          <a:p>
            <a:pPr>
              <a:lnSpc>
                <a:spcPct val="150000"/>
              </a:lnSpc>
              <a:buNone/>
            </a:pPr>
            <a:r>
              <a:rPr lang="tr-TR" sz="2400" dirty="0" smtClean="0"/>
              <a:t>50 maddelik bu testin, madde güçlük ortalamasının 0.50 olması için 18 madde testten çıkarıldığında bu testin madde güçlük ortalaması 0.51, madde ayırt ediciliği değerleri ise 0.15 ile 0.65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Hesap Testi</a:t>
            </a:r>
          </a:p>
          <a:p>
            <a:pPr>
              <a:lnSpc>
                <a:spcPct val="150000"/>
              </a:lnSpc>
              <a:buNone/>
            </a:pPr>
            <a:r>
              <a:rPr lang="tr-TR" sz="2400" dirty="0" smtClean="0"/>
              <a:t>52 maddelik bu testin, madde güçlük ortalamasının 0.50 olması için 21 madde testten çıkarıldığında bu testin madde güçlük ortalaması 0.51, madde ayırt ediciliği değerleri ise 0.53 ile 0.79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764704"/>
            <a:ext cx="7920880" cy="5544616"/>
          </a:xfrm>
        </p:spPr>
        <p:txBody>
          <a:bodyPr>
            <a:normAutofit/>
          </a:bodyPr>
          <a:lstStyle/>
          <a:p>
            <a:pPr>
              <a:buNone/>
            </a:pPr>
            <a:r>
              <a:rPr lang="tr-TR" sz="2400" b="1" dirty="0" smtClean="0"/>
              <a:t>GÜVENİRLİK</a:t>
            </a:r>
          </a:p>
          <a:p>
            <a:pPr>
              <a:buNone/>
            </a:pPr>
            <a:endParaRPr lang="tr-TR" sz="2400" dirty="0" smtClean="0"/>
          </a:p>
          <a:p>
            <a:pPr>
              <a:lnSpc>
                <a:spcPct val="150000"/>
              </a:lnSpc>
              <a:buNone/>
            </a:pPr>
            <a:r>
              <a:rPr lang="tr-TR" sz="2400" dirty="0" smtClean="0"/>
              <a:t>Testin güvenirliğini test etmede </a:t>
            </a:r>
            <a:r>
              <a:rPr lang="tr-TR" sz="2400" dirty="0" err="1" smtClean="0"/>
              <a:t>Cronbach</a:t>
            </a:r>
            <a:r>
              <a:rPr lang="tr-TR" sz="2400" dirty="0" smtClean="0"/>
              <a:t> Alfa Katsayısı kullanılmıştır.</a:t>
            </a:r>
          </a:p>
          <a:p>
            <a:pPr>
              <a:lnSpc>
                <a:spcPct val="150000"/>
              </a:lnSpc>
              <a:buNone/>
            </a:pPr>
            <a:r>
              <a:rPr lang="tr-TR" sz="2400" dirty="0" smtClean="0"/>
              <a:t>Güvenirlik katsayıları 0,73 ve 0,98 arasında çıkmıştır.</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2</a:t>
            </a:r>
            <a:r>
              <a:rPr lang="es-ES" sz="1500" dirty="0" smtClean="0"/>
              <a:t>)</a:t>
            </a:r>
            <a:endParaRPr lang="tr-TR" sz="1500"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992888" cy="6264696"/>
          </a:xfrm>
        </p:spPr>
        <p:txBody>
          <a:bodyPr>
            <a:normAutofit/>
          </a:bodyPr>
          <a:lstStyle/>
          <a:p>
            <a:pPr>
              <a:buNone/>
            </a:pPr>
            <a:r>
              <a:rPr lang="tr-TR" sz="2400" b="1" dirty="0" smtClean="0"/>
              <a:t>GEÇERLİK</a:t>
            </a:r>
          </a:p>
          <a:p>
            <a:endParaRPr lang="tr-TR" sz="2400" dirty="0" smtClean="0"/>
          </a:p>
          <a:p>
            <a:pPr>
              <a:lnSpc>
                <a:spcPct val="150000"/>
              </a:lnSpc>
              <a:buNone/>
            </a:pPr>
            <a:r>
              <a:rPr lang="tr-TR" sz="2400" dirty="0" smtClean="0"/>
              <a:t>Testin geçerliliğini saptamada ise yordama geçerliliği kullanılmıştır. </a:t>
            </a:r>
          </a:p>
          <a:p>
            <a:pPr>
              <a:lnSpc>
                <a:spcPct val="150000"/>
              </a:lnSpc>
              <a:buNone/>
            </a:pPr>
            <a:r>
              <a:rPr lang="tr-TR" sz="2400" dirty="0" smtClean="0"/>
              <a:t>Tüm testler ile matematik, </a:t>
            </a:r>
            <a:r>
              <a:rPr lang="tr-TR" sz="2400" dirty="0" err="1" smtClean="0"/>
              <a:t>türkçe</a:t>
            </a:r>
            <a:r>
              <a:rPr lang="tr-TR" sz="2400" dirty="0" smtClean="0"/>
              <a:t>, sosyal bilgiler, fen bilgisi, hayat bilgisi ve sınıf geçme ders notları arasında anlamlı bir ilişki bulunmuştur. </a:t>
            </a:r>
          </a:p>
          <a:p>
            <a:pPr>
              <a:lnSpc>
                <a:spcPct val="150000"/>
              </a:lnSpc>
              <a:buNone/>
            </a:pPr>
            <a:r>
              <a:rPr lang="tr-TR" sz="2400" dirty="0" smtClean="0"/>
              <a:t>0.03 ile 0.44 arasında geçerlik kat sayıları elde edilmiştir.</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1</a:t>
            </a:r>
            <a:r>
              <a:rPr lang="es-ES" sz="1500" dirty="0" smtClean="0"/>
              <a:t>)</a:t>
            </a:r>
            <a:endParaRPr lang="tr-TR" sz="1500"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TKT (7–11) UYGULAYICI KOŞULLARI</a:t>
            </a:r>
          </a:p>
          <a:p>
            <a:pPr>
              <a:buNone/>
            </a:pPr>
            <a:endParaRPr lang="tr-TR" sz="2400" dirty="0" smtClean="0"/>
          </a:p>
          <a:p>
            <a:pPr>
              <a:lnSpc>
                <a:spcPct val="150000"/>
              </a:lnSpc>
              <a:buNone/>
            </a:pPr>
            <a:r>
              <a:rPr lang="tr-TR" sz="2400" dirty="0" smtClean="0"/>
              <a:t>TKT (7–11) uygulayıcıların en az Psikoloji, Psikolojik Danışma ve Rehberlik veya Eğitimde Psikolojik Hizmetler Lisans programı mezunu olmalarının yanı sıra</a:t>
            </a:r>
          </a:p>
          <a:p>
            <a:pPr>
              <a:lnSpc>
                <a:spcPct val="150000"/>
              </a:lnSpc>
              <a:buNone/>
            </a:pPr>
            <a:r>
              <a:rPr lang="tr-TR" sz="2400" dirty="0" smtClean="0"/>
              <a:t>TKT (7 –11) ile ilgili uygulama sertifikasına sahip olmaları gerekmektedir</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1</a:t>
            </a:r>
            <a:r>
              <a:rPr lang="es-ES" sz="1500" dirty="0" smtClean="0"/>
              <a:t>)</a:t>
            </a:r>
            <a:endParaRPr lang="tr-TR" sz="1500"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		TKT (7–11) ALT  TESTLERİ</a:t>
            </a:r>
          </a:p>
          <a:p>
            <a:pPr>
              <a:buNone/>
            </a:pPr>
            <a:r>
              <a:rPr lang="tr-TR" sz="2400" dirty="0" smtClean="0"/>
              <a:t> </a:t>
            </a:r>
          </a:p>
          <a:p>
            <a:pPr>
              <a:buNone/>
            </a:pPr>
            <a:r>
              <a:rPr lang="tr-TR" sz="2400" dirty="0" smtClean="0"/>
              <a:t>Dil Yeteneği</a:t>
            </a:r>
          </a:p>
          <a:p>
            <a:r>
              <a:rPr lang="tr-TR" sz="2400" dirty="0" smtClean="0"/>
              <a:t>Kelimeler testi (</a:t>
            </a:r>
            <a:r>
              <a:rPr lang="tr-TR" sz="2400" i="1" dirty="0" smtClean="0"/>
              <a:t>30 madde, 7 dakika)</a:t>
            </a:r>
            <a:endParaRPr lang="tr-TR" sz="2400" dirty="0" smtClean="0"/>
          </a:p>
          <a:p>
            <a:r>
              <a:rPr lang="tr-TR" sz="2400" dirty="0" smtClean="0"/>
              <a:t>Resimler testi (</a:t>
            </a:r>
            <a:r>
              <a:rPr lang="tr-TR" sz="2400" i="1" dirty="0" smtClean="0"/>
              <a:t>19 madde, 4.30 dakika</a:t>
            </a:r>
            <a:r>
              <a:rPr lang="tr-TR" sz="2400" dirty="0" smtClean="0"/>
              <a:t>)</a:t>
            </a:r>
          </a:p>
          <a:p>
            <a:pPr>
              <a:buNone/>
            </a:pPr>
            <a:endParaRPr lang="tr-TR" sz="2400" dirty="0" smtClean="0"/>
          </a:p>
          <a:p>
            <a:pPr>
              <a:buNone/>
            </a:pPr>
            <a:r>
              <a:rPr lang="tr-TR" sz="2400" dirty="0" smtClean="0"/>
              <a:t>Şekil –Uzay Yeteneği</a:t>
            </a:r>
          </a:p>
          <a:p>
            <a:r>
              <a:rPr lang="tr-TR" sz="2400" dirty="0" smtClean="0"/>
              <a:t>Yer kavramı testi (</a:t>
            </a:r>
            <a:r>
              <a:rPr lang="tr-TR" sz="2400" i="1" dirty="0" smtClean="0"/>
              <a:t>24 madde, 6 dakika</a:t>
            </a:r>
            <a:r>
              <a:rPr lang="tr-TR" sz="2400" dirty="0" smtClean="0"/>
              <a:t>)</a:t>
            </a:r>
          </a:p>
          <a:p>
            <a:pPr>
              <a:buNone/>
            </a:pPr>
            <a:endParaRPr lang="tr-TR" sz="2400" dirty="0" smtClean="0"/>
          </a:p>
          <a:p>
            <a:pPr>
              <a:buNone/>
            </a:pPr>
            <a:r>
              <a:rPr lang="tr-TR" sz="2400" dirty="0" smtClean="0"/>
              <a:t>Akıl Yürütme Yeteneği </a:t>
            </a:r>
          </a:p>
          <a:p>
            <a:r>
              <a:rPr lang="tr-TR" sz="2400" dirty="0" smtClean="0"/>
              <a:t>Kelime gruplaması testi (</a:t>
            </a:r>
            <a:r>
              <a:rPr lang="tr-TR" sz="2400" i="1" dirty="0" smtClean="0"/>
              <a:t>22 madde, 5 dakika)</a:t>
            </a:r>
            <a:endParaRPr lang="tr-TR" sz="2400" dirty="0" smtClean="0"/>
          </a:p>
          <a:p>
            <a:r>
              <a:rPr lang="tr-TR" sz="2400" dirty="0" smtClean="0"/>
              <a:t>Şekil gruplaması testi (</a:t>
            </a:r>
            <a:r>
              <a:rPr lang="tr-TR" sz="2400" i="1" dirty="0" smtClean="0"/>
              <a:t>23 madde, 6 dakika </a:t>
            </a:r>
            <a:r>
              <a:rPr lang="tr-TR" sz="2400" dirty="0" smtClean="0"/>
              <a:t>)</a:t>
            </a:r>
          </a:p>
          <a:p>
            <a:pPr>
              <a:buNone/>
            </a:pPr>
            <a:endParaRPr lang="tr-TR" sz="2400" dirty="0" smtClean="0"/>
          </a:p>
          <a:p>
            <a:pPr>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1</a:t>
            </a:r>
            <a:r>
              <a:rPr lang="es-ES" sz="1500" dirty="0" smtClean="0"/>
              <a:t>)</a:t>
            </a:r>
            <a:endParaRPr lang="tr-TR" sz="1500"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		TKT (7–11) ALT  TESTLERİ</a:t>
            </a:r>
          </a:p>
          <a:p>
            <a:pPr>
              <a:buNone/>
            </a:pPr>
            <a:r>
              <a:rPr lang="tr-TR" sz="2400" dirty="0" smtClean="0"/>
              <a:t> </a:t>
            </a:r>
          </a:p>
          <a:p>
            <a:pPr>
              <a:buNone/>
            </a:pPr>
            <a:r>
              <a:rPr lang="tr-TR" sz="2400" dirty="0" smtClean="0"/>
              <a:t>Ayırt Etme Yeteneği</a:t>
            </a:r>
          </a:p>
          <a:p>
            <a:r>
              <a:rPr lang="tr-TR" sz="2400" dirty="0" smtClean="0"/>
              <a:t> Ayırt etme testi (</a:t>
            </a:r>
            <a:r>
              <a:rPr lang="tr-TR" sz="2400" i="1" dirty="0" smtClean="0"/>
              <a:t>32 madde, 4 dakika</a:t>
            </a:r>
            <a:r>
              <a:rPr lang="tr-TR" sz="2400" dirty="0" smtClean="0"/>
              <a:t>)</a:t>
            </a:r>
          </a:p>
          <a:p>
            <a:endParaRPr lang="tr-TR" sz="2400" dirty="0" smtClean="0"/>
          </a:p>
          <a:p>
            <a:pPr>
              <a:buNone/>
            </a:pPr>
            <a:r>
              <a:rPr lang="tr-TR" sz="2400" dirty="0" smtClean="0"/>
              <a:t>Sayısal Yetenek</a:t>
            </a:r>
          </a:p>
          <a:p>
            <a:r>
              <a:rPr lang="tr-TR" sz="2400" dirty="0" smtClean="0"/>
              <a:t>Hesap testi (</a:t>
            </a:r>
            <a:r>
              <a:rPr lang="tr-TR" sz="2400" i="1" dirty="0" smtClean="0"/>
              <a:t>31 madde, 4 dakika</a:t>
            </a:r>
            <a:r>
              <a:rPr lang="tr-TR" sz="2400" dirty="0" smtClean="0"/>
              <a:t>)</a:t>
            </a:r>
          </a:p>
          <a:p>
            <a:pPr>
              <a:buNone/>
            </a:pPr>
            <a:endParaRPr lang="tr-TR" sz="2400" dirty="0" smtClean="0"/>
          </a:p>
          <a:p>
            <a:pPr>
              <a:buNone/>
            </a:pPr>
            <a:endParaRPr lang="tr-TR" sz="2400" dirty="0" smtClean="0"/>
          </a:p>
          <a:p>
            <a:pPr>
              <a:buNone/>
            </a:pPr>
            <a:r>
              <a:rPr lang="tr-TR" sz="2400" dirty="0" smtClean="0"/>
              <a:t>Toplam; 181 madde, 80 dakika</a:t>
            </a:r>
          </a:p>
          <a:p>
            <a:endParaRPr lang="tr-TR" sz="2400" dirty="0" smtClean="0"/>
          </a:p>
          <a:p>
            <a:pPr>
              <a:buNone/>
            </a:pPr>
            <a:endParaRPr lang="tr-TR" sz="2400" dirty="0" smtClean="0"/>
          </a:p>
          <a:p>
            <a:pPr>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1</a:t>
            </a:r>
            <a:r>
              <a:rPr lang="es-ES" sz="1500" dirty="0" smtClean="0"/>
              <a:t>)</a:t>
            </a:r>
            <a:endParaRPr lang="tr-TR" sz="1500"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fontScale="92500" lnSpcReduction="10000"/>
          </a:bodyPr>
          <a:lstStyle/>
          <a:p>
            <a:pPr>
              <a:buNone/>
            </a:pPr>
            <a:r>
              <a:rPr lang="tr-TR" sz="2400" b="1" dirty="0" smtClean="0"/>
              <a:t>TKT 7-11 PUANLAMASI</a:t>
            </a:r>
          </a:p>
          <a:p>
            <a:pPr>
              <a:buNone/>
            </a:pPr>
            <a:endParaRPr lang="tr-TR" sz="2600" b="1" dirty="0" smtClean="0"/>
          </a:p>
          <a:p>
            <a:pPr>
              <a:lnSpc>
                <a:spcPct val="150000"/>
              </a:lnSpc>
              <a:buNone/>
            </a:pPr>
            <a:r>
              <a:rPr lang="tr-TR" sz="2600" dirty="0" smtClean="0"/>
              <a:t>Doğru işaretlenen her yanıt için 1 puan verilerek ilgili yetenek alanı puanları, o yetenek alanının alt testlerinin puanları toplanarak bulunur.</a:t>
            </a:r>
          </a:p>
          <a:p>
            <a:pPr>
              <a:lnSpc>
                <a:spcPct val="150000"/>
              </a:lnSpc>
              <a:buNone/>
            </a:pPr>
            <a:r>
              <a:rPr lang="tr-TR" sz="2600" dirty="0" smtClean="0"/>
              <a:t>Öğrencinin cinsiyetine, yaşına, okulun bulunduğu yerleşim yerine uygun olan norm tablosu seçilerek, öğrencinin ham puanları her yetenek için ayrı ayrı işaretlenir ve profil oluşturulur.</a:t>
            </a:r>
          </a:p>
          <a:p>
            <a:pPr>
              <a:buNone/>
            </a:pPr>
            <a:endParaRPr lang="tr-TR" sz="2400" dirty="0" smtClean="0"/>
          </a:p>
          <a:p>
            <a:pPr>
              <a:buNone/>
            </a:pPr>
            <a:endParaRPr lang="tr-TR" sz="2400" dirty="0" smtClean="0"/>
          </a:p>
          <a:p>
            <a:pPr>
              <a:buNone/>
            </a:pPr>
            <a:endParaRPr lang="tr-TR" sz="2400" dirty="0" smtClean="0"/>
          </a:p>
          <a:p>
            <a:pPr>
              <a:buNone/>
            </a:pPr>
            <a:r>
              <a:rPr lang="tr-TR" sz="2400" dirty="0" smtClean="0"/>
              <a:t>					</a:t>
            </a:r>
            <a:r>
              <a:rPr lang="es-ES" sz="1500" i="1"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1</a:t>
            </a:r>
            <a:r>
              <a:rPr lang="es-ES" sz="1500" dirty="0" smtClean="0"/>
              <a:t>)</a:t>
            </a:r>
            <a:endParaRPr lang="tr-TR" sz="1500"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8172400" cy="6264696"/>
          </a:xfrm>
        </p:spPr>
        <p:txBody>
          <a:bodyPr>
            <a:normAutofit fontScale="85000" lnSpcReduction="10000"/>
          </a:bodyPr>
          <a:lstStyle/>
          <a:p>
            <a:pPr>
              <a:buNone/>
            </a:pPr>
            <a:r>
              <a:rPr lang="tr-TR" sz="2400" b="1" dirty="0" smtClean="0"/>
              <a:t>TKT 7-11 PUANLAMASI</a:t>
            </a:r>
          </a:p>
          <a:p>
            <a:pPr>
              <a:lnSpc>
                <a:spcPct val="160000"/>
              </a:lnSpc>
              <a:buNone/>
            </a:pPr>
            <a:endParaRPr lang="tr-TR" sz="2600" b="1" dirty="0" smtClean="0"/>
          </a:p>
          <a:p>
            <a:pPr>
              <a:lnSpc>
                <a:spcPct val="160000"/>
              </a:lnSpc>
              <a:buNone/>
            </a:pPr>
            <a:r>
              <a:rPr lang="tr-TR" sz="2800" dirty="0" smtClean="0"/>
              <a:t>%75’in üstündeki puanlar o alandaki yeteneğin üst düzeyde,</a:t>
            </a:r>
          </a:p>
          <a:p>
            <a:pPr>
              <a:lnSpc>
                <a:spcPct val="160000"/>
              </a:lnSpc>
              <a:buNone/>
            </a:pPr>
            <a:r>
              <a:rPr lang="tr-TR" sz="2800" dirty="0" smtClean="0"/>
              <a:t>%75 – 50 arasındaki puanlar o alandaki yeteneğin orta düzeyde,</a:t>
            </a:r>
          </a:p>
          <a:p>
            <a:pPr>
              <a:lnSpc>
                <a:spcPct val="160000"/>
              </a:lnSpc>
              <a:buNone/>
            </a:pPr>
            <a:r>
              <a:rPr lang="tr-TR" sz="2800" dirty="0" smtClean="0"/>
              <a:t>%50 –25 arasındaki puanlar o alandaki yeteneğin alt düzeyde,</a:t>
            </a:r>
          </a:p>
          <a:p>
            <a:pPr>
              <a:lnSpc>
                <a:spcPct val="160000"/>
              </a:lnSpc>
              <a:buNone/>
            </a:pPr>
            <a:r>
              <a:rPr lang="tr-TR" sz="2800" dirty="0" smtClean="0"/>
              <a:t>%25’in altındaki puanlar o alandaki yeteneğin oldukça düşük düzeyde olduğunu belirtir.</a:t>
            </a:r>
          </a:p>
          <a:p>
            <a:pPr>
              <a:buNone/>
            </a:pPr>
            <a:endParaRPr lang="tr-TR" sz="2400" dirty="0" smtClean="0"/>
          </a:p>
          <a:p>
            <a:pPr>
              <a:buNone/>
            </a:pPr>
            <a:endParaRPr lang="tr-TR" sz="2400" dirty="0" smtClean="0"/>
          </a:p>
          <a:p>
            <a:pPr>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Doğru </a:t>
            </a:r>
            <a:r>
              <a:rPr lang="es-ES" sz="1500" dirty="0" smtClean="0"/>
              <a:t>ve </a:t>
            </a:r>
            <a:r>
              <a:rPr lang="tr-TR" sz="1500" dirty="0" smtClean="0"/>
              <a:t>Ş</a:t>
            </a:r>
            <a:r>
              <a:rPr lang="es-ES" sz="1500" dirty="0" smtClean="0"/>
              <a:t>en, 200</a:t>
            </a:r>
            <a:r>
              <a:rPr lang="tr-TR" sz="1500" dirty="0" smtClean="0"/>
              <a:t>1</a:t>
            </a:r>
            <a:r>
              <a:rPr lang="es-ES" sz="1500" dirty="0" smtClean="0"/>
              <a:t>)</a:t>
            </a:r>
            <a:endParaRPr lang="tr-TR" sz="1500"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908720"/>
            <a:ext cx="7776864" cy="5760640"/>
          </a:xfrm>
        </p:spPr>
        <p:txBody>
          <a:bodyPr>
            <a:normAutofit/>
          </a:bodyPr>
          <a:lstStyle/>
          <a:p>
            <a:pPr>
              <a:lnSpc>
                <a:spcPct val="150000"/>
              </a:lnSpc>
              <a:buNone/>
            </a:pPr>
            <a:r>
              <a:rPr lang="tr-TR" sz="2400" dirty="0" smtClean="0"/>
              <a:t>		  </a:t>
            </a:r>
            <a:r>
              <a:rPr lang="tr-TR" sz="4400" dirty="0" smtClean="0"/>
              <a:t>TEMEL YETENEKLER TESTİ</a:t>
            </a:r>
          </a:p>
          <a:p>
            <a:pPr>
              <a:lnSpc>
                <a:spcPct val="150000"/>
              </a:lnSpc>
              <a:buNone/>
            </a:pPr>
            <a:r>
              <a:rPr lang="tr-TR" sz="4400" dirty="0" smtClean="0"/>
              <a:t>				(TYT) 9-11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8172400" cy="6264696"/>
          </a:xfrm>
        </p:spPr>
        <p:txBody>
          <a:bodyPr>
            <a:normAutofit/>
          </a:bodyPr>
          <a:lstStyle/>
          <a:p>
            <a:pPr>
              <a:lnSpc>
                <a:spcPct val="150000"/>
              </a:lnSpc>
              <a:buNone/>
            </a:pPr>
            <a:endParaRPr lang="tr-TR" sz="2400" b="1" dirty="0" smtClean="0"/>
          </a:p>
          <a:p>
            <a:pPr>
              <a:lnSpc>
                <a:spcPct val="150000"/>
              </a:lnSpc>
              <a:buNone/>
            </a:pPr>
            <a:r>
              <a:rPr lang="tr-TR" sz="2400" b="1" dirty="0" smtClean="0"/>
              <a:t>Uyarlama Çalışmaları</a:t>
            </a:r>
          </a:p>
          <a:p>
            <a:pPr>
              <a:lnSpc>
                <a:spcPct val="150000"/>
              </a:lnSpc>
              <a:buNone/>
            </a:pPr>
            <a:endParaRPr lang="tr-TR" sz="2400" b="1" dirty="0" smtClean="0"/>
          </a:p>
          <a:p>
            <a:pPr>
              <a:buNone/>
            </a:pPr>
            <a:r>
              <a:rPr lang="tr-TR" sz="2400" dirty="0" smtClean="0"/>
              <a:t>Araştırmanın evrenini, Türkiye’deki ortaöğretim okullarının 9, 10 ve 11.sınıflarına devam eden öğrenciler oluşturmaktadır.</a:t>
            </a:r>
          </a:p>
          <a:p>
            <a:endParaRPr lang="tr-TR" sz="2400" dirty="0" smtClean="0"/>
          </a:p>
          <a:p>
            <a:pPr>
              <a:buNone/>
            </a:pPr>
            <a:r>
              <a:rPr lang="tr-TR" sz="2400" dirty="0" smtClean="0"/>
              <a:t> Araştırmanın örneklemini her bölgeden üçer il olmak üzere toplam 21 ilden seçilen 3650 öğrenci oluşturmaktadır.</a:t>
            </a:r>
          </a:p>
          <a:p>
            <a:pPr>
              <a:buNone/>
            </a:pPr>
            <a:endParaRPr lang="tr-TR" sz="2400" dirty="0" smtClean="0"/>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Uyarlama Çalışmaları</a:t>
            </a:r>
          </a:p>
          <a:p>
            <a:pPr>
              <a:lnSpc>
                <a:spcPct val="150000"/>
              </a:lnSpc>
              <a:buNone/>
            </a:pPr>
            <a:endParaRPr lang="tr-TR" sz="2400" dirty="0" smtClean="0"/>
          </a:p>
          <a:p>
            <a:pPr>
              <a:lnSpc>
                <a:spcPct val="150000"/>
              </a:lnSpc>
              <a:buNone/>
            </a:pPr>
            <a:r>
              <a:rPr lang="tr-TR" sz="2400" dirty="0" smtClean="0"/>
              <a:t>Öğrencilerin cinsiyetlerine göre dağılımı</a:t>
            </a:r>
          </a:p>
          <a:p>
            <a:pPr>
              <a:lnSpc>
                <a:spcPct val="150000"/>
              </a:lnSpc>
              <a:buNone/>
            </a:pPr>
            <a:r>
              <a:rPr lang="tr-TR" sz="2400" dirty="0" smtClean="0"/>
              <a:t> </a:t>
            </a:r>
          </a:p>
          <a:p>
            <a:pPr>
              <a:lnSpc>
                <a:spcPct val="150000"/>
              </a:lnSpc>
              <a:buNone/>
            </a:pPr>
            <a:r>
              <a:rPr lang="tr-TR" sz="2400" dirty="0" smtClean="0"/>
              <a:t>			n		 %</a:t>
            </a:r>
          </a:p>
          <a:p>
            <a:pPr>
              <a:lnSpc>
                <a:spcPct val="150000"/>
              </a:lnSpc>
              <a:buNone/>
            </a:pPr>
            <a:r>
              <a:rPr lang="tr-TR" sz="2400" dirty="0" smtClean="0"/>
              <a:t>ERKEK 	2015 		55,2</a:t>
            </a:r>
          </a:p>
          <a:p>
            <a:pPr>
              <a:lnSpc>
                <a:spcPct val="150000"/>
              </a:lnSpc>
              <a:buNone/>
            </a:pPr>
            <a:r>
              <a:rPr lang="tr-TR" sz="2400" dirty="0" smtClean="0"/>
              <a:t>KIZ 		1635 		44,8</a:t>
            </a:r>
          </a:p>
          <a:p>
            <a:pPr>
              <a:lnSpc>
                <a:spcPct val="150000"/>
              </a:lnSpc>
              <a:buNone/>
            </a:pPr>
            <a:r>
              <a:rPr lang="tr-TR" sz="2400" dirty="0" smtClean="0"/>
              <a:t>TOPLAM 	3650		100,0</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Dil-Kelime Gruplaması Testi</a:t>
            </a:r>
          </a:p>
          <a:p>
            <a:pPr>
              <a:lnSpc>
                <a:spcPct val="150000"/>
              </a:lnSpc>
              <a:buNone/>
            </a:pPr>
            <a:r>
              <a:rPr lang="tr-TR" sz="2400" dirty="0" smtClean="0"/>
              <a:t>30 maddelik bu testin, madde güçlük ortalaması 0.57 iken  10 madde testten çıkarılmış böylece bu testin madde güçlük ortalaması 0.60, madde ayırt ediciliği değerleri ise 0.32 ile 0.80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Dil-Kelime Hazinesi Testi</a:t>
            </a:r>
          </a:p>
          <a:p>
            <a:pPr>
              <a:lnSpc>
                <a:spcPct val="150000"/>
              </a:lnSpc>
              <a:buNone/>
            </a:pPr>
            <a:r>
              <a:rPr lang="tr-TR" sz="2400" dirty="0" smtClean="0"/>
              <a:t>40 maddelik bu testin, madde güçlük ortalaması 0.66 iken  20 madde testten çıkarılmış böylece bu testin madde güçlük ortalaması 0.68, madde ayırt ediciliği değerleri ise 0.41 ile 0.87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Akıl Yürütme Testi</a:t>
            </a:r>
          </a:p>
          <a:p>
            <a:pPr>
              <a:lnSpc>
                <a:spcPct val="150000"/>
              </a:lnSpc>
              <a:buNone/>
            </a:pPr>
            <a:r>
              <a:rPr lang="tr-TR" sz="2400" dirty="0" smtClean="0"/>
              <a:t>35 maddelik bu testin, madde güçlük ortalaması 0.38 iken  23 madde testten çıkarılmış böylece bu testin madde güçlük ortalaması 0.59, madde ayırt ediciliği değerleri ise 0.60 ile 0.84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smtClean="0"/>
              <a:t>)</a:t>
            </a:r>
            <a:endParaRPr lang="tr-TR" sz="1500"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lnSpc>
                <a:spcPct val="150000"/>
              </a:lnSpc>
              <a:buNone/>
            </a:pPr>
            <a:r>
              <a:rPr lang="tr-TR" sz="2400" b="1" dirty="0" smtClean="0"/>
              <a:t>Madde Güçlüğü ve Madde </a:t>
            </a:r>
            <a:r>
              <a:rPr lang="tr-TR" sz="2400" b="1" dirty="0" err="1" smtClean="0"/>
              <a:t>Ayırdediciliği</a:t>
            </a:r>
            <a:r>
              <a:rPr lang="tr-TR" sz="2400" b="1" dirty="0" smtClean="0"/>
              <a:t> </a:t>
            </a:r>
          </a:p>
          <a:p>
            <a:pPr>
              <a:lnSpc>
                <a:spcPct val="150000"/>
              </a:lnSpc>
              <a:buNone/>
            </a:pPr>
            <a:endParaRPr lang="tr-TR" sz="2400" b="1" dirty="0" smtClean="0"/>
          </a:p>
          <a:p>
            <a:pPr>
              <a:lnSpc>
                <a:spcPct val="150000"/>
              </a:lnSpc>
              <a:buNone/>
            </a:pPr>
            <a:r>
              <a:rPr lang="tr-TR" sz="2400" b="1" dirty="0" smtClean="0"/>
              <a:t>Sayısal Test</a:t>
            </a:r>
          </a:p>
          <a:p>
            <a:pPr>
              <a:lnSpc>
                <a:spcPct val="150000"/>
              </a:lnSpc>
              <a:buNone/>
            </a:pPr>
            <a:r>
              <a:rPr lang="tr-TR" sz="2400" dirty="0" smtClean="0"/>
              <a:t>40 maddelik bu testin, madde güçlük ortalaması 0.43 iken  22 madde testten çıkarılmış böylece bu testin madde güçlük ortalaması 0.46, madde ayırt ediciliği değerleri ise 0.49 ile 0.79 arasında olmuştur.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endParaRPr lang="tr-TR" sz="2400" dirty="0" smtClean="0"/>
          </a:p>
          <a:p>
            <a:pPr>
              <a:buNone/>
            </a:pPr>
            <a:endParaRPr lang="tr-TR" sz="2400" dirty="0" smtClean="0"/>
          </a:p>
          <a:p>
            <a:pPr>
              <a:lnSpc>
                <a:spcPct val="150000"/>
              </a:lnSpc>
              <a:buNone/>
            </a:pPr>
            <a:r>
              <a:rPr lang="tr-TR" sz="2400" dirty="0" smtClean="0"/>
              <a:t>Toplamda 145 maddeden oluşan TYT (9 –11)’in madde güçlüğü ortalaması 0,50 iken testten maddeler çıkarıldıktan sonra madde sayısı 70’e düşmüş ve madde güçlüğü ortalamasının 0,59 olduğu görülmüştür</a:t>
            </a:r>
          </a:p>
          <a:p>
            <a:pPr>
              <a:lnSpc>
                <a:spcPct val="150000"/>
              </a:lnSpc>
              <a:buNone/>
            </a:pPr>
            <a:r>
              <a:rPr lang="tr-TR" sz="2400" dirty="0" smtClean="0"/>
              <a:t>						</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GÜVENİRLİK</a:t>
            </a:r>
          </a:p>
          <a:p>
            <a:pPr>
              <a:buNone/>
            </a:pPr>
            <a:endParaRPr lang="tr-TR" sz="2400" dirty="0" smtClean="0"/>
          </a:p>
          <a:p>
            <a:pPr>
              <a:lnSpc>
                <a:spcPct val="150000"/>
              </a:lnSpc>
              <a:buNone/>
            </a:pPr>
            <a:r>
              <a:rPr lang="tr-TR" sz="2400" dirty="0" smtClean="0"/>
              <a:t>Orijinal testin güvenirliği KR–21 ve </a:t>
            </a:r>
            <a:r>
              <a:rPr lang="tr-TR" sz="2400" dirty="0" err="1" smtClean="0"/>
              <a:t>Spearman</a:t>
            </a:r>
            <a:r>
              <a:rPr lang="tr-TR" sz="2400" dirty="0" smtClean="0"/>
              <a:t>–Brown testi yarılama yöntemleri kullanılarak;</a:t>
            </a:r>
          </a:p>
          <a:p>
            <a:pPr>
              <a:lnSpc>
                <a:spcPct val="150000"/>
              </a:lnSpc>
              <a:buNone/>
            </a:pPr>
            <a:endParaRPr lang="tr-TR" sz="2400" dirty="0" smtClean="0"/>
          </a:p>
          <a:p>
            <a:pPr>
              <a:lnSpc>
                <a:spcPct val="150000"/>
              </a:lnSpc>
              <a:buNone/>
            </a:pPr>
            <a:r>
              <a:rPr lang="tr-TR" sz="2400" dirty="0" smtClean="0"/>
              <a:t>Uyarlama çalışması kapsamında ise güvenirliği KR–20 ve test-tekrar test yöntemleri kullanılarak hesaplanmıştır.</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GÜVENİRLİK</a:t>
            </a:r>
          </a:p>
          <a:p>
            <a:pPr>
              <a:buNone/>
            </a:pPr>
            <a:endParaRPr lang="tr-TR" sz="2400" dirty="0" smtClean="0"/>
          </a:p>
          <a:p>
            <a:pPr>
              <a:lnSpc>
                <a:spcPct val="150000"/>
              </a:lnSpc>
              <a:buNone/>
            </a:pPr>
            <a:r>
              <a:rPr lang="tr-TR" sz="2400" dirty="0" smtClean="0"/>
              <a:t>KR–20 yöntemiyle elde edilen güvenirlik katsayıları 0,78 ile 0,94 arasında yer almaktadır.</a:t>
            </a:r>
          </a:p>
          <a:p>
            <a:pPr>
              <a:lnSpc>
                <a:spcPct val="150000"/>
              </a:lnSpc>
              <a:buNone/>
            </a:pPr>
            <a:endParaRPr lang="tr-TR" sz="2400" dirty="0" smtClean="0"/>
          </a:p>
          <a:p>
            <a:pPr>
              <a:lnSpc>
                <a:spcPct val="150000"/>
              </a:lnSpc>
              <a:buNone/>
            </a:pPr>
            <a:r>
              <a:rPr lang="tr-TR" sz="2400" dirty="0" smtClean="0"/>
              <a:t>Test –tekrar test yöntemiyle testlere ait güvenirlik katsayısı 0,67 ile 0,89 arasında değerler alırken toplam test puanına ait güvenirlik katsayısı da 0,89 olarak elde edilmiştir</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GEÇERLİK</a:t>
            </a:r>
          </a:p>
          <a:p>
            <a:pPr>
              <a:lnSpc>
                <a:spcPct val="150000"/>
              </a:lnSpc>
            </a:pPr>
            <a:endParaRPr lang="tr-TR" sz="2400" dirty="0" smtClean="0"/>
          </a:p>
          <a:p>
            <a:pPr>
              <a:lnSpc>
                <a:spcPct val="150000"/>
              </a:lnSpc>
              <a:buNone/>
            </a:pPr>
            <a:r>
              <a:rPr lang="tr-TR" sz="2400" dirty="0" smtClean="0"/>
              <a:t>Testin orijinal geçerliğinde test puanları ile başarı puanları ve değişik derslerden alınan notlar arasındaki korelasyon incelenmiştir. </a:t>
            </a:r>
          </a:p>
          <a:p>
            <a:pPr>
              <a:lnSpc>
                <a:spcPct val="150000"/>
              </a:lnSpc>
              <a:buNone/>
            </a:pPr>
            <a:endParaRPr lang="tr-TR" sz="2400" dirty="0" smtClean="0"/>
          </a:p>
          <a:p>
            <a:pPr>
              <a:lnSpc>
                <a:spcPct val="150000"/>
              </a:lnSpc>
              <a:buNone/>
            </a:pPr>
            <a:r>
              <a:rPr lang="tr-TR" sz="2400" dirty="0" smtClean="0"/>
              <a:t>Uyarlama çalışmasında ise geçerliği test etmek amacıyla ölçüt bağıntılı geçerlik ve yapı geçerliği kullanılmıştır.</a:t>
            </a:r>
          </a:p>
          <a:p>
            <a:pPr>
              <a:lnSpc>
                <a:spcPct val="150000"/>
              </a:lnSpc>
              <a:buNone/>
            </a:pPr>
            <a:endParaRPr lang="tr-TR" sz="2400" dirty="0" smtClean="0"/>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5b</a:t>
            </a:r>
            <a:r>
              <a:rPr lang="es-ES" sz="1500" dirty="0" smtClean="0"/>
              <a:t>)</a:t>
            </a:r>
            <a:endParaRPr lang="tr-TR" sz="1500" dirty="0"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TKT (9–11) UYGULAMA KOŞULLARI</a:t>
            </a:r>
          </a:p>
          <a:p>
            <a:pPr>
              <a:buNone/>
            </a:pPr>
            <a:endParaRPr lang="tr-TR" sz="2400" dirty="0" smtClean="0"/>
          </a:p>
          <a:p>
            <a:pPr>
              <a:lnSpc>
                <a:spcPct val="150000"/>
              </a:lnSpc>
              <a:buNone/>
            </a:pPr>
            <a:r>
              <a:rPr lang="tr-TR" sz="2400" dirty="0" smtClean="0"/>
              <a:t>TKT (9–11) uygulayıcıların en az Psikoloji, Psikolojik Danışma ve Rehberlik veya Eğitimde Psikolojik Hizmetler Lisans programı mezunu olmaları ve bununla birlikte;  TKT (9–11) ile ilgili uygulama sertifikasına sahip olmaları gerekmektedir</a:t>
            </a:r>
          </a:p>
          <a:p>
            <a:pPr>
              <a:lnSpc>
                <a:spcPct val="150000"/>
              </a:lnSpc>
              <a:buNone/>
            </a:pPr>
            <a:r>
              <a:rPr lang="tr-TR" sz="2400" dirty="0" smtClean="0"/>
              <a:t>						</a:t>
            </a:r>
            <a:r>
              <a:rPr lang="es-ES" sz="1500" dirty="0" smtClean="0"/>
              <a:t> (Gökçe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5a</a:t>
            </a:r>
            <a:r>
              <a:rPr lang="es-ES" sz="1500" dirty="0" smtClean="0"/>
              <a:t>)</a:t>
            </a:r>
            <a:endParaRPr lang="tr-TR" sz="1500" dirty="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a:bodyPr>
          <a:lstStyle/>
          <a:p>
            <a:pPr>
              <a:buNone/>
            </a:pPr>
            <a:r>
              <a:rPr lang="tr-TR" sz="2400" b="1" dirty="0" smtClean="0"/>
              <a:t>		TKT (9–11) ALT  TESTLERİ</a:t>
            </a:r>
          </a:p>
          <a:p>
            <a:pPr>
              <a:buNone/>
            </a:pPr>
            <a:r>
              <a:rPr lang="tr-TR" sz="2400" dirty="0" smtClean="0"/>
              <a:t> </a:t>
            </a:r>
          </a:p>
          <a:p>
            <a:pPr>
              <a:buNone/>
            </a:pPr>
            <a:r>
              <a:rPr lang="tr-TR" sz="2400" dirty="0" smtClean="0"/>
              <a:t>Dil Kelime Gruplaması Testi</a:t>
            </a:r>
          </a:p>
          <a:p>
            <a:pPr>
              <a:buNone/>
            </a:pPr>
            <a:r>
              <a:rPr lang="tr-TR" sz="2400" i="1" dirty="0" smtClean="0"/>
              <a:t>	20 madde, 4 dakika</a:t>
            </a:r>
          </a:p>
          <a:p>
            <a:pPr>
              <a:buNone/>
            </a:pPr>
            <a:r>
              <a:rPr lang="tr-TR" sz="1000" dirty="0" smtClean="0"/>
              <a:t> </a:t>
            </a:r>
            <a:r>
              <a:rPr lang="tr-TR" sz="1500" dirty="0" smtClean="0"/>
              <a:t> </a:t>
            </a:r>
          </a:p>
          <a:p>
            <a:pPr>
              <a:buNone/>
            </a:pPr>
            <a:r>
              <a:rPr lang="tr-TR" sz="2400" dirty="0" smtClean="0"/>
              <a:t>Dil Kelime Hazinesi Testi</a:t>
            </a:r>
          </a:p>
          <a:p>
            <a:pPr>
              <a:buNone/>
            </a:pPr>
            <a:r>
              <a:rPr lang="tr-TR" sz="2400" i="1" dirty="0" smtClean="0"/>
              <a:t>	20 madde, 4 dakika</a:t>
            </a:r>
          </a:p>
          <a:p>
            <a:pPr>
              <a:buNone/>
            </a:pPr>
            <a:r>
              <a:rPr lang="tr-TR" sz="1500" dirty="0" smtClean="0"/>
              <a:t> </a:t>
            </a:r>
          </a:p>
          <a:p>
            <a:pPr>
              <a:buNone/>
            </a:pPr>
            <a:r>
              <a:rPr lang="tr-TR" sz="2400" dirty="0" smtClean="0"/>
              <a:t>Akıl Yürütme-Harf Dizileri Testi </a:t>
            </a:r>
          </a:p>
          <a:p>
            <a:pPr>
              <a:buNone/>
            </a:pPr>
            <a:r>
              <a:rPr lang="tr-TR" sz="2400" dirty="0" smtClean="0"/>
              <a:t>	</a:t>
            </a:r>
            <a:r>
              <a:rPr lang="tr-TR" sz="2400" i="1" dirty="0" smtClean="0"/>
              <a:t> 12 madde, 2 dakika</a:t>
            </a:r>
            <a:endParaRPr lang="tr-TR" sz="2400" dirty="0" smtClean="0"/>
          </a:p>
          <a:p>
            <a:pPr>
              <a:buNone/>
            </a:pPr>
            <a:r>
              <a:rPr lang="tr-TR" sz="1500" dirty="0" smtClean="0"/>
              <a:t> </a:t>
            </a:r>
          </a:p>
          <a:p>
            <a:pPr>
              <a:buNone/>
            </a:pPr>
            <a:r>
              <a:rPr lang="tr-TR" sz="2400" i="1" dirty="0" smtClean="0"/>
              <a:t>Sayısal Test</a:t>
            </a:r>
          </a:p>
          <a:p>
            <a:pPr>
              <a:buNone/>
            </a:pPr>
            <a:r>
              <a:rPr lang="tr-TR" sz="2400" i="1" dirty="0" smtClean="0"/>
              <a:t>	18 madde, 6 dakika</a:t>
            </a:r>
            <a:endParaRPr lang="tr-TR" sz="2400" dirty="0" smtClean="0"/>
          </a:p>
          <a:p>
            <a:pPr>
              <a:lnSpc>
                <a:spcPct val="150000"/>
              </a:lnSpc>
              <a:buNone/>
            </a:pPr>
            <a:r>
              <a:rPr lang="tr-TR" sz="2400"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5a</a:t>
            </a:r>
            <a:r>
              <a:rPr lang="es-ES" sz="1500" dirty="0" smtClean="0"/>
              <a:t>)</a:t>
            </a:r>
            <a:endParaRPr lang="tr-TR" sz="1500" dirty="0"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7715200" cy="6264696"/>
          </a:xfrm>
        </p:spPr>
        <p:txBody>
          <a:bodyPr>
            <a:normAutofit fontScale="92500" lnSpcReduction="10000"/>
          </a:bodyPr>
          <a:lstStyle/>
          <a:p>
            <a:pPr>
              <a:buNone/>
            </a:pPr>
            <a:r>
              <a:rPr lang="tr-TR" sz="2400" b="1" dirty="0" smtClean="0"/>
              <a:t>TKT 9-11 PUANLAMASI</a:t>
            </a:r>
          </a:p>
          <a:p>
            <a:pPr>
              <a:buNone/>
            </a:pPr>
            <a:endParaRPr lang="tr-TR" sz="2600" b="1" dirty="0" smtClean="0"/>
          </a:p>
          <a:p>
            <a:pPr>
              <a:lnSpc>
                <a:spcPct val="150000"/>
              </a:lnSpc>
              <a:buNone/>
            </a:pPr>
            <a:r>
              <a:rPr lang="tr-TR" sz="2600" dirty="0" smtClean="0"/>
              <a:t>Doğru işaretlenen her yanıt için 1 puan verilerek ilgili yetenek alanı puanları, o yetenek alanının alt testlerinin puanları toplanarak bulunur.</a:t>
            </a:r>
          </a:p>
          <a:p>
            <a:pPr>
              <a:lnSpc>
                <a:spcPct val="150000"/>
              </a:lnSpc>
              <a:buNone/>
            </a:pPr>
            <a:r>
              <a:rPr lang="tr-TR" sz="2600" dirty="0" smtClean="0"/>
              <a:t>Öğrencinin cinsiyetine, yaşına, okulun bulunduğu yerleşim yerine uygun olan norm tablosu seçilerek, öğrencinin ham puanları her yetenek için ayrı ayrı işaretlenir ve profil oluşturulur</a:t>
            </a:r>
          </a:p>
          <a:p>
            <a:pPr>
              <a:buNone/>
            </a:pPr>
            <a:endParaRPr lang="tr-TR" sz="2400" dirty="0" smtClean="0"/>
          </a:p>
          <a:p>
            <a:pPr>
              <a:buNone/>
            </a:pPr>
            <a:endParaRPr lang="tr-TR" sz="2400" dirty="0" smtClean="0"/>
          </a:p>
          <a:p>
            <a:pPr>
              <a:buNone/>
            </a:pPr>
            <a:endParaRPr lang="tr-TR" sz="2400" dirty="0" smtClean="0"/>
          </a:p>
          <a:p>
            <a:pPr>
              <a:buNone/>
            </a:pPr>
            <a:r>
              <a:rPr lang="tr-TR" sz="2400"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5a</a:t>
            </a:r>
            <a:r>
              <a:rPr lang="es-ES" sz="1500" dirty="0" smtClean="0"/>
              <a:t>)</a:t>
            </a:r>
            <a:endParaRPr lang="tr-TR" sz="1500" dirty="0" smtClean="0"/>
          </a:p>
          <a:p>
            <a:pPr>
              <a:buNone/>
            </a:pPr>
            <a:endParaRPr lang="tr-TR" sz="1500" dirty="0"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8172400" cy="6264696"/>
          </a:xfrm>
        </p:spPr>
        <p:txBody>
          <a:bodyPr>
            <a:normAutofit/>
          </a:bodyPr>
          <a:lstStyle/>
          <a:p>
            <a:pPr>
              <a:buNone/>
            </a:pPr>
            <a:r>
              <a:rPr lang="tr-TR" sz="2400" b="1" dirty="0" smtClean="0"/>
              <a:t>TKT 9-11 PUANLAMASI</a:t>
            </a:r>
          </a:p>
          <a:p>
            <a:pPr>
              <a:buNone/>
            </a:pPr>
            <a:endParaRPr lang="tr-TR" sz="2600" b="1" dirty="0" smtClean="0"/>
          </a:p>
          <a:p>
            <a:pPr>
              <a:lnSpc>
                <a:spcPct val="150000"/>
              </a:lnSpc>
            </a:pPr>
            <a:r>
              <a:rPr lang="tr-TR" sz="2600" dirty="0" smtClean="0"/>
              <a:t>Herhangi bir testte aynı seçeneğin işaretlenmesi,</a:t>
            </a:r>
          </a:p>
          <a:p>
            <a:pPr>
              <a:lnSpc>
                <a:spcPct val="150000"/>
              </a:lnSpc>
            </a:pPr>
            <a:r>
              <a:rPr lang="tr-TR" sz="2600" dirty="0" smtClean="0"/>
              <a:t>Herhangi bir testte birden fazla seçeneğin işaretlenmesi,</a:t>
            </a:r>
          </a:p>
          <a:p>
            <a:pPr>
              <a:lnSpc>
                <a:spcPct val="150000"/>
              </a:lnSpc>
            </a:pPr>
            <a:r>
              <a:rPr lang="tr-TR" sz="2600" dirty="0" smtClean="0"/>
              <a:t>Herhangi bir testin tamamen boş bırakılması,</a:t>
            </a:r>
          </a:p>
          <a:p>
            <a:pPr>
              <a:lnSpc>
                <a:spcPct val="150000"/>
              </a:lnSpc>
            </a:pPr>
            <a:r>
              <a:rPr lang="tr-TR" sz="2600" dirty="0" smtClean="0"/>
              <a:t>Testin yarım bırakıldığı </a:t>
            </a:r>
          </a:p>
          <a:p>
            <a:pPr>
              <a:lnSpc>
                <a:spcPct val="150000"/>
              </a:lnSpc>
              <a:buNone/>
            </a:pPr>
            <a:r>
              <a:rPr lang="tr-TR" sz="2600" dirty="0" smtClean="0"/>
              <a:t>				durumlarda test </a:t>
            </a:r>
            <a:r>
              <a:rPr lang="tr-TR" sz="2600" b="1" dirty="0" smtClean="0"/>
              <a:t>puanlanamaz.</a:t>
            </a:r>
          </a:p>
          <a:p>
            <a:pPr>
              <a:buNone/>
            </a:pPr>
            <a:endParaRPr lang="tr-TR" sz="2400" dirty="0" smtClean="0"/>
          </a:p>
          <a:p>
            <a:pPr>
              <a:buNone/>
            </a:pPr>
            <a:r>
              <a:rPr lang="tr-TR" sz="2400"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5a</a:t>
            </a:r>
            <a:r>
              <a:rPr lang="es-ES" sz="1500" dirty="0" smtClean="0"/>
              <a:t>)</a:t>
            </a:r>
            <a:endParaRPr lang="tr-TR" sz="1500" dirty="0" smtClean="0"/>
          </a:p>
          <a:p>
            <a:pPr>
              <a:buNone/>
            </a:pPr>
            <a:endParaRPr lang="tr-TR" sz="1500" dirty="0" smtClean="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8172400" cy="6264696"/>
          </a:xfrm>
        </p:spPr>
        <p:txBody>
          <a:bodyPr>
            <a:normAutofit fontScale="85000" lnSpcReduction="10000"/>
          </a:bodyPr>
          <a:lstStyle/>
          <a:p>
            <a:pPr>
              <a:buNone/>
            </a:pPr>
            <a:r>
              <a:rPr lang="tr-TR" sz="2400" b="1" dirty="0" smtClean="0"/>
              <a:t>TKT 7-11 PUANLAMASI</a:t>
            </a:r>
          </a:p>
          <a:p>
            <a:pPr>
              <a:lnSpc>
                <a:spcPct val="160000"/>
              </a:lnSpc>
              <a:buNone/>
            </a:pPr>
            <a:endParaRPr lang="tr-TR" sz="2600" b="1" dirty="0" smtClean="0"/>
          </a:p>
          <a:p>
            <a:pPr>
              <a:lnSpc>
                <a:spcPct val="160000"/>
              </a:lnSpc>
              <a:buNone/>
            </a:pPr>
            <a:r>
              <a:rPr lang="tr-TR" sz="2800" dirty="0" smtClean="0"/>
              <a:t>%75’in üstündeki puanlar o alandaki yeteneğin üst düzeyde,</a:t>
            </a:r>
          </a:p>
          <a:p>
            <a:pPr>
              <a:lnSpc>
                <a:spcPct val="160000"/>
              </a:lnSpc>
              <a:buNone/>
            </a:pPr>
            <a:r>
              <a:rPr lang="tr-TR" sz="2800" dirty="0" smtClean="0"/>
              <a:t>%75 – 50 arasındaki puanlar o alandaki yeteneğin orta düzeyde,</a:t>
            </a:r>
          </a:p>
          <a:p>
            <a:pPr>
              <a:lnSpc>
                <a:spcPct val="160000"/>
              </a:lnSpc>
              <a:buNone/>
            </a:pPr>
            <a:r>
              <a:rPr lang="tr-TR" sz="2800" dirty="0" smtClean="0"/>
              <a:t>%50 –25 arasındaki puanlar o alandaki yeteneğin alt düzeyde,</a:t>
            </a:r>
          </a:p>
          <a:p>
            <a:pPr>
              <a:lnSpc>
                <a:spcPct val="160000"/>
              </a:lnSpc>
              <a:buNone/>
            </a:pPr>
            <a:r>
              <a:rPr lang="tr-TR" sz="2800" dirty="0" smtClean="0"/>
              <a:t>%25’in altındaki puanlar o alandaki yeteneğin oldukça düşük düzeyde olduğunu belirtir.</a:t>
            </a:r>
          </a:p>
          <a:p>
            <a:pPr>
              <a:buNone/>
            </a:pPr>
            <a:endParaRPr lang="tr-TR" sz="2400" dirty="0" smtClean="0"/>
          </a:p>
          <a:p>
            <a:pPr>
              <a:buNone/>
            </a:pPr>
            <a:endParaRPr lang="tr-TR" sz="2400" dirty="0" smtClean="0"/>
          </a:p>
          <a:p>
            <a:pPr>
              <a:buNone/>
            </a:pPr>
            <a:r>
              <a:rPr lang="tr-TR" sz="2400" dirty="0" smtClean="0"/>
              <a:t>					</a:t>
            </a:r>
            <a:r>
              <a:rPr lang="es-ES" sz="1500" dirty="0" smtClean="0"/>
              <a:t>(Gökçe</a:t>
            </a:r>
            <a:r>
              <a:rPr lang="tr-TR" sz="1500" dirty="0" smtClean="0"/>
              <a:t>,</a:t>
            </a:r>
            <a:r>
              <a:rPr lang="es-ES" sz="1500" dirty="0" smtClean="0"/>
              <a:t> </a:t>
            </a:r>
            <a:r>
              <a:rPr lang="tr-TR" sz="1500" dirty="0" err="1" smtClean="0"/>
              <a:t>Şeyhun</a:t>
            </a:r>
            <a:r>
              <a:rPr lang="tr-TR" sz="1500" dirty="0" smtClean="0"/>
              <a:t> </a:t>
            </a:r>
            <a:r>
              <a:rPr lang="es-ES" sz="1500" dirty="0" smtClean="0"/>
              <a:t>ve </a:t>
            </a:r>
            <a:r>
              <a:rPr lang="tr-TR" sz="1500" dirty="0" smtClean="0"/>
              <a:t>Ş</a:t>
            </a:r>
            <a:r>
              <a:rPr lang="es-ES" sz="1500" dirty="0" smtClean="0"/>
              <a:t>en, 200</a:t>
            </a:r>
            <a:r>
              <a:rPr lang="tr-TR" sz="1500" dirty="0" smtClean="0"/>
              <a:t>5a</a:t>
            </a:r>
            <a:r>
              <a:rPr lang="es-ES" sz="1500" dirty="0" smtClean="0"/>
              <a:t>)</a:t>
            </a:r>
            <a:endParaRPr lang="tr-TR" sz="1500" dirty="0" smtClean="0"/>
          </a:p>
          <a:p>
            <a:pPr>
              <a:buNone/>
            </a:pPr>
            <a:endParaRPr lang="tr-TR" sz="1500" dirty="0"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İçerik Yer Tutucusu"/>
          <p:cNvSpPr>
            <a:spLocks noGrp="1"/>
          </p:cNvSpPr>
          <p:nvPr>
            <p:ph idx="1"/>
          </p:nvPr>
        </p:nvSpPr>
        <p:spPr/>
        <p:txBody>
          <a:bodyPr>
            <a:normAutofit fontScale="92500" lnSpcReduction="10000"/>
          </a:bodyPr>
          <a:lstStyle/>
          <a:p>
            <a:pPr>
              <a:buNone/>
            </a:pPr>
            <a:r>
              <a:rPr lang="tr-TR" dirty="0" smtClean="0"/>
              <a:t>			 </a:t>
            </a:r>
            <a:r>
              <a:rPr lang="tr-TR" b="1" dirty="0" smtClean="0"/>
              <a:t>TKT (5-7) </a:t>
            </a:r>
          </a:p>
          <a:p>
            <a:pPr>
              <a:buNone/>
            </a:pPr>
            <a:endParaRPr lang="tr-TR" b="1" dirty="0" smtClean="0"/>
          </a:p>
          <a:p>
            <a:pPr eaLnBrk="1" hangingPunct="1">
              <a:buNone/>
            </a:pPr>
            <a:r>
              <a:rPr lang="tr-TR" dirty="0" smtClean="0"/>
              <a:t>Toplam 130 soru maddesi içermektedir. Beş alt bölümden oluşmuştur:</a:t>
            </a:r>
          </a:p>
          <a:p>
            <a:pPr eaLnBrk="1" hangingPunct="1">
              <a:buFont typeface="Arial" charset="0"/>
              <a:buNone/>
            </a:pPr>
            <a:r>
              <a:rPr lang="tr-TR" dirty="0" smtClean="0"/>
              <a:t>1- Dil kavramı (Sözlü Kavrama, Sözcük Akıcılığı)</a:t>
            </a:r>
          </a:p>
          <a:p>
            <a:pPr eaLnBrk="1" hangingPunct="1">
              <a:buFont typeface="Arial" charset="0"/>
              <a:buNone/>
            </a:pPr>
            <a:r>
              <a:rPr lang="tr-TR" dirty="0" smtClean="0"/>
              <a:t>2- Ayırt Etme Hızı</a:t>
            </a:r>
          </a:p>
          <a:p>
            <a:pPr eaLnBrk="1" hangingPunct="1">
              <a:buFont typeface="Arial" charset="0"/>
              <a:buNone/>
            </a:pPr>
            <a:r>
              <a:rPr lang="tr-TR" dirty="0" smtClean="0"/>
              <a:t>3- Sayı Kavramı</a:t>
            </a:r>
          </a:p>
          <a:p>
            <a:pPr eaLnBrk="1" hangingPunct="1">
              <a:buFont typeface="Arial" charset="0"/>
              <a:buNone/>
            </a:pPr>
            <a:r>
              <a:rPr lang="tr-TR" dirty="0" smtClean="0"/>
              <a:t>4- Göz-El İşbirliği</a:t>
            </a:r>
          </a:p>
          <a:p>
            <a:pPr eaLnBrk="1" hangingPunct="1">
              <a:buFont typeface="Arial" charset="0"/>
              <a:buNone/>
            </a:pPr>
            <a:r>
              <a:rPr lang="tr-TR" dirty="0" smtClean="0"/>
              <a:t>5- Yer Kavramı</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eaLnBrk="1" hangingPunct="1"/>
            <a:r>
              <a:rPr lang="tr-TR" smtClean="0"/>
              <a:t>TKT (7-11) 172 soru maddesinden oluşmaktadır.  Testte altı alt bölüm yer almaktadır: </a:t>
            </a:r>
          </a:p>
          <a:p>
            <a:pPr eaLnBrk="1" hangingPunct="1">
              <a:buFont typeface="Calibri" pitchFamily="34" charset="0"/>
              <a:buAutoNum type="arabicPeriod"/>
            </a:pPr>
            <a:r>
              <a:rPr lang="tr-TR" smtClean="0"/>
              <a:t>Dil Kavramı</a:t>
            </a:r>
          </a:p>
          <a:p>
            <a:pPr eaLnBrk="1" hangingPunct="1">
              <a:buFont typeface="Calibri" pitchFamily="34" charset="0"/>
              <a:buAutoNum type="arabicPeriod"/>
            </a:pPr>
            <a:r>
              <a:rPr lang="tr-TR" smtClean="0"/>
              <a:t>Yer Kavramı</a:t>
            </a:r>
          </a:p>
          <a:p>
            <a:pPr eaLnBrk="1" hangingPunct="1">
              <a:buFont typeface="Calibri" pitchFamily="34" charset="0"/>
              <a:buAutoNum type="arabicPeriod"/>
            </a:pPr>
            <a:r>
              <a:rPr lang="tr-TR" smtClean="0"/>
              <a:t>Kelime Gruplama</a:t>
            </a:r>
          </a:p>
          <a:p>
            <a:pPr eaLnBrk="1" hangingPunct="1">
              <a:buFont typeface="Calibri" pitchFamily="34" charset="0"/>
              <a:buAutoNum type="arabicPeriod"/>
            </a:pPr>
            <a:r>
              <a:rPr lang="tr-TR" smtClean="0"/>
              <a:t>Şekil Gruplama</a:t>
            </a:r>
          </a:p>
          <a:p>
            <a:pPr eaLnBrk="1" hangingPunct="1">
              <a:buFont typeface="Calibri" pitchFamily="34" charset="0"/>
              <a:buAutoNum type="arabicPeriod"/>
            </a:pPr>
            <a:r>
              <a:rPr lang="tr-TR" smtClean="0"/>
              <a:t>Ayırt etme ve Sayı Kavramı</a:t>
            </a:r>
          </a:p>
          <a:p>
            <a:pPr eaLnBrk="1" hangingPunct="1">
              <a:buFont typeface="Calibri" pitchFamily="34" charset="0"/>
              <a:buAutoNum type="arabicPeriod"/>
            </a:pPr>
            <a:endParaRPr lang="tr-TR"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tr-TR" dirty="0" smtClean="0"/>
              <a:t>TKT (11-17) toplam 134 soru içermektedir. Beş alt bölümden oluşmaktadır: </a:t>
            </a:r>
          </a:p>
          <a:p>
            <a:pPr marL="514350" indent="-514350" eaLnBrk="1" fontAlgn="auto" hangingPunct="1">
              <a:spcAft>
                <a:spcPts val="0"/>
              </a:spcAft>
              <a:buFont typeface="+mj-lt"/>
              <a:buAutoNum type="arabicPeriod"/>
              <a:defRPr/>
            </a:pPr>
            <a:r>
              <a:rPr lang="tr-TR" dirty="0" smtClean="0"/>
              <a:t>Şekil Kavrama</a:t>
            </a:r>
          </a:p>
          <a:p>
            <a:pPr marL="514350" indent="-514350" eaLnBrk="1" fontAlgn="auto" hangingPunct="1">
              <a:spcAft>
                <a:spcPts val="0"/>
              </a:spcAft>
              <a:buFont typeface="+mj-lt"/>
              <a:buAutoNum type="arabicPeriod"/>
              <a:defRPr/>
            </a:pPr>
            <a:r>
              <a:rPr lang="tr-TR" dirty="0" smtClean="0"/>
              <a:t>Kelime Bilgisi</a:t>
            </a:r>
          </a:p>
          <a:p>
            <a:pPr marL="514350" indent="-514350" eaLnBrk="1" fontAlgn="auto" hangingPunct="1">
              <a:spcAft>
                <a:spcPts val="0"/>
              </a:spcAft>
              <a:buFont typeface="+mj-lt"/>
              <a:buAutoNum type="arabicPeriod"/>
              <a:defRPr/>
            </a:pPr>
            <a:r>
              <a:rPr lang="tr-TR" dirty="0" smtClean="0"/>
              <a:t>Muhakeme</a:t>
            </a:r>
          </a:p>
          <a:p>
            <a:pPr marL="514350" indent="-514350" eaLnBrk="1" fontAlgn="auto" hangingPunct="1">
              <a:spcAft>
                <a:spcPts val="0"/>
              </a:spcAft>
              <a:buFont typeface="+mj-lt"/>
              <a:buAutoNum type="arabicPeriod"/>
              <a:defRPr/>
            </a:pPr>
            <a:r>
              <a:rPr lang="tr-TR" dirty="0" smtClean="0"/>
              <a:t>Sayı</a:t>
            </a:r>
          </a:p>
          <a:p>
            <a:pPr marL="514350" indent="-514350" eaLnBrk="1" fontAlgn="auto" hangingPunct="1">
              <a:spcAft>
                <a:spcPts val="0"/>
              </a:spcAft>
              <a:buFont typeface="+mj-lt"/>
              <a:buAutoNum type="arabicPeriod"/>
              <a:defRPr/>
            </a:pPr>
            <a:r>
              <a:rPr lang="tr-TR" dirty="0" smtClean="0"/>
              <a:t>Kelime Çağrışımı</a:t>
            </a:r>
            <a:endParaRPr lang="tr-T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Başlık"/>
          <p:cNvSpPr>
            <a:spLocks noGrp="1"/>
          </p:cNvSpPr>
          <p:nvPr>
            <p:ph type="title"/>
          </p:nvPr>
        </p:nvSpPr>
        <p:spPr/>
        <p:txBody>
          <a:bodyPr/>
          <a:lstStyle/>
          <a:p>
            <a:pPr eaLnBrk="1" hangingPunct="1"/>
            <a:r>
              <a:rPr lang="tr-TR" smtClean="0"/>
              <a:t>TKT (5-7)</a:t>
            </a:r>
          </a:p>
        </p:txBody>
      </p:sp>
      <p:sp>
        <p:nvSpPr>
          <p:cNvPr id="18434" name="2 İçerik Yer Tutucusu"/>
          <p:cNvSpPr>
            <a:spLocks noGrp="1"/>
          </p:cNvSpPr>
          <p:nvPr>
            <p:ph idx="1"/>
          </p:nvPr>
        </p:nvSpPr>
        <p:spPr/>
        <p:txBody>
          <a:bodyPr/>
          <a:lstStyle/>
          <a:p>
            <a:pPr eaLnBrk="1" hangingPunct="1">
              <a:buFont typeface="Arial" charset="0"/>
              <a:buNone/>
            </a:pPr>
            <a:r>
              <a:rPr lang="tr-TR" smtClean="0"/>
              <a:t>	TKT (5-7) bir grup zeka testidir. Bireysel incelemeye alınacak çocukların seçiminde kullanılır. Çocuğun zihinsel gelişimi hakkına karar vermek için tek başına kullanılmamalıdır.</a:t>
            </a:r>
          </a:p>
          <a:p>
            <a:pPr eaLnBrk="1" hangingPunct="1">
              <a:buFont typeface="Arial" charset="0"/>
              <a:buNone/>
            </a:pPr>
            <a:r>
              <a:rPr lang="tr-TR" smtClean="0"/>
              <a:t>	</a:t>
            </a:r>
          </a:p>
          <a:p>
            <a:pPr eaLnBrk="1" hangingPunct="1"/>
            <a:endParaRPr lang="tr-TR"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İçerik Yer Tutucusu"/>
          <p:cNvSpPr>
            <a:spLocks noGrp="1"/>
          </p:cNvSpPr>
          <p:nvPr>
            <p:ph idx="1"/>
          </p:nvPr>
        </p:nvSpPr>
        <p:spPr>
          <a:xfrm>
            <a:off x="457200" y="1711325"/>
            <a:ext cx="8229600" cy="4525963"/>
          </a:xfrm>
        </p:spPr>
        <p:txBody>
          <a:bodyPr/>
          <a:lstStyle/>
          <a:p>
            <a:pPr eaLnBrk="1" hangingPunct="1">
              <a:buFont typeface="Arial" charset="0"/>
              <a:buNone/>
            </a:pPr>
            <a:r>
              <a:rPr lang="tr-TR" smtClean="0"/>
              <a:t>	</a:t>
            </a:r>
            <a:r>
              <a:rPr lang="tr-TR" u="sng" smtClean="0"/>
              <a:t>Test Uygulayıcıları: </a:t>
            </a:r>
          </a:p>
          <a:p>
            <a:pPr eaLnBrk="1" hangingPunct="1"/>
            <a:r>
              <a:rPr lang="tr-TR" smtClean="0"/>
              <a:t>TKT (5-7) biri uygulayıcı, diğeri yardımcı olmak üzere iki kişi tarafından uygulanmalıdır. </a:t>
            </a:r>
          </a:p>
          <a:p>
            <a:pPr eaLnBrk="1" hangingPunct="1"/>
            <a:r>
              <a:rPr lang="tr-TR" smtClean="0"/>
              <a:t>Uygulayıcılar psikolojik testlerin uygulanmasına ilişkin eğitim veren fakültelerin ilgili bölümlerinde en az dört yıl lisans eğitimi almış olmalıdırlar.</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tr-TR" dirty="0" smtClean="0"/>
              <a:t>Uygulama deneyimi açısından daha önceki uygulamalara yardımcı uygulayıcı olarak katılmış olmalıdırlar. </a:t>
            </a:r>
          </a:p>
          <a:p>
            <a:pPr eaLnBrk="1" fontAlgn="auto" hangingPunct="1">
              <a:spcAft>
                <a:spcPts val="0"/>
              </a:spcAft>
              <a:buFont typeface="Arial" pitchFamily="34" charset="0"/>
              <a:buNone/>
              <a:defRPr/>
            </a:pPr>
            <a:r>
              <a:rPr lang="tr-TR" dirty="0" smtClean="0"/>
              <a:t>	</a:t>
            </a:r>
            <a:r>
              <a:rPr lang="tr-TR" u="sng" dirty="0" smtClean="0"/>
              <a:t>Testin uygulama yaşı:</a:t>
            </a:r>
          </a:p>
          <a:p>
            <a:pPr eaLnBrk="1" fontAlgn="auto" hangingPunct="1">
              <a:spcAft>
                <a:spcPts val="0"/>
              </a:spcAft>
              <a:buFont typeface="Arial" pitchFamily="34" charset="0"/>
              <a:buChar char="•"/>
              <a:defRPr/>
            </a:pPr>
            <a:r>
              <a:rPr lang="tr-TR" dirty="0" smtClean="0"/>
              <a:t>Test takvim yaşları 5-7 (60-84 ay) çocuklar için hazırlanmıştır. </a:t>
            </a:r>
          </a:p>
          <a:p>
            <a:pPr eaLnBrk="1" fontAlgn="auto" hangingPunct="1">
              <a:spcAft>
                <a:spcPts val="0"/>
              </a:spcAft>
              <a:buFont typeface="Arial" pitchFamily="34" charset="0"/>
              <a:buNone/>
              <a:defRPr/>
            </a:pPr>
            <a:r>
              <a:rPr lang="tr-TR" dirty="0" smtClean="0"/>
              <a:t>	</a:t>
            </a:r>
            <a:r>
              <a:rPr lang="tr-TR" u="sng" dirty="0" smtClean="0"/>
              <a:t>Test uygulanacak grup: </a:t>
            </a:r>
          </a:p>
          <a:p>
            <a:pPr eaLnBrk="1" fontAlgn="auto" hangingPunct="1">
              <a:spcAft>
                <a:spcPts val="0"/>
              </a:spcAft>
              <a:buFont typeface="Arial" pitchFamily="34" charset="0"/>
              <a:buChar char="•"/>
              <a:defRPr/>
            </a:pPr>
            <a:r>
              <a:rPr lang="tr-TR" dirty="0" smtClean="0"/>
              <a:t>Test bir defada en çok 10 kişiye uygulanmalıdır.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None/>
              <a:defRPr/>
            </a:pPr>
            <a:r>
              <a:rPr lang="tr-TR" dirty="0" smtClean="0"/>
              <a:t>	</a:t>
            </a:r>
            <a:r>
              <a:rPr lang="tr-TR" u="sng" dirty="0" smtClean="0"/>
              <a:t>Test uygulanacak yer: </a:t>
            </a:r>
          </a:p>
          <a:p>
            <a:pPr eaLnBrk="1" fontAlgn="auto" hangingPunct="1">
              <a:spcAft>
                <a:spcPts val="0"/>
              </a:spcAft>
              <a:buFont typeface="Arial" pitchFamily="34" charset="0"/>
              <a:buChar char="•"/>
              <a:defRPr/>
            </a:pPr>
            <a:r>
              <a:rPr lang="tr-TR" dirty="0" smtClean="0"/>
              <a:t>Test uygulanacak odanın aydınlatma, havalandırma, ısı, ses, genişlik bakımından normal sınıf özellikleri taşımasına ve her sıraya bir öğrenci oturtulmasına, sıraların çocukların boyuna uygun olmasına dikkat edilmelidir.  </a:t>
            </a:r>
          </a:p>
          <a:p>
            <a:pPr eaLnBrk="1" fontAlgn="auto" hangingPunct="1">
              <a:spcAft>
                <a:spcPts val="0"/>
              </a:spcAft>
              <a:buFont typeface="Arial" pitchFamily="34" charset="0"/>
              <a:buNone/>
              <a:defRPr/>
            </a:pPr>
            <a:r>
              <a:rPr lang="tr-TR" dirty="0" smtClean="0"/>
              <a:t>	</a:t>
            </a:r>
            <a:r>
              <a:rPr lang="tr-TR" u="sng" dirty="0" smtClean="0"/>
              <a:t>Uygulama Süresi:</a:t>
            </a:r>
          </a:p>
          <a:p>
            <a:pPr eaLnBrk="1" fontAlgn="auto" hangingPunct="1">
              <a:spcAft>
                <a:spcPts val="0"/>
              </a:spcAft>
              <a:buFont typeface="Arial" pitchFamily="34" charset="0"/>
              <a:buChar char="•"/>
              <a:defRPr/>
            </a:pPr>
            <a:r>
              <a:rPr lang="tr-TR" dirty="0" smtClean="0"/>
              <a:t>Test aynı günde ara verilerek (ara ne az 30 dakika olacak) iki bölüm halinde uygulanmalıdır. </a:t>
            </a:r>
          </a:p>
          <a:p>
            <a:pPr eaLnBrk="1" fontAlgn="auto" hangingPunct="1">
              <a:spcAft>
                <a:spcPts val="0"/>
              </a:spcAft>
              <a:buFont typeface="Arial" pitchFamily="34" charset="0"/>
              <a:buChar char="•"/>
              <a:defRPr/>
            </a:pPr>
            <a:r>
              <a:rPr lang="tr-TR" dirty="0" smtClean="0"/>
              <a:t>Testin uygulanma süresi ara dışında ortalama olarak 90-120 dakika arasında değişmektedir.  </a:t>
            </a:r>
          </a:p>
          <a:p>
            <a:pPr eaLnBrk="1" fontAlgn="auto" hangingPunct="1">
              <a:spcAft>
                <a:spcPts val="0"/>
              </a:spcAft>
              <a:buFont typeface="Arial" pitchFamily="34" charset="0"/>
              <a:buChar char="•"/>
              <a:defRPr/>
            </a:pPr>
            <a:endParaRPr lang="tr-TR"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İçerik Yer Tutucusu"/>
          <p:cNvSpPr>
            <a:spLocks noGrp="1"/>
          </p:cNvSpPr>
          <p:nvPr>
            <p:ph idx="1"/>
          </p:nvPr>
        </p:nvSpPr>
        <p:spPr/>
        <p:txBody>
          <a:bodyPr/>
          <a:lstStyle/>
          <a:p>
            <a:pPr eaLnBrk="1" hangingPunct="1">
              <a:buFont typeface="Arial" charset="0"/>
              <a:buNone/>
            </a:pPr>
            <a:r>
              <a:rPr lang="tr-TR" smtClean="0"/>
              <a:t>	</a:t>
            </a:r>
            <a:r>
              <a:rPr lang="tr-TR" u="sng" smtClean="0"/>
              <a:t>Kullanılacak araçlar: </a:t>
            </a:r>
          </a:p>
          <a:p>
            <a:pPr eaLnBrk="1" hangingPunct="1"/>
            <a:r>
              <a:rPr lang="tr-TR" smtClean="0"/>
              <a:t>Uygulama odasında her çocuk için bir test kitapçığı, 5x17 cm boyutlarında kartondan kesilmiş sürgü, yeteri kadar kalem, silgi ve kalemtıraş bulundurulmalıdır. </a:t>
            </a:r>
          </a:p>
          <a:p>
            <a:pPr eaLnBrk="1" hangingPunct="1"/>
            <a:r>
              <a:rPr lang="tr-TR" smtClean="0"/>
              <a:t>Uygulayıcı ise kronometre ve örnek kısımların açıklanması için örnek anlatım takımı bulundurmalıdır.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İçerik Yer Tutucusu"/>
          <p:cNvSpPr>
            <a:spLocks noGrp="1"/>
          </p:cNvSpPr>
          <p:nvPr>
            <p:ph idx="1"/>
          </p:nvPr>
        </p:nvSpPr>
        <p:spPr/>
        <p:txBody>
          <a:bodyPr/>
          <a:lstStyle/>
          <a:p>
            <a:pPr eaLnBrk="1" hangingPunct="1">
              <a:buFont typeface="Arial" charset="0"/>
              <a:buNone/>
            </a:pPr>
            <a:r>
              <a:rPr lang="tr-TR" smtClean="0"/>
              <a:t>	</a:t>
            </a:r>
            <a:r>
              <a:rPr lang="tr-TR" u="sng" smtClean="0"/>
              <a:t>Zaman sınırlaması: </a:t>
            </a:r>
          </a:p>
          <a:p>
            <a:pPr eaLnBrk="1" hangingPunct="1"/>
            <a:r>
              <a:rPr lang="tr-TR" smtClean="0"/>
              <a:t>Ayırtdetme Hız Testleri I. Bölüm için 90 saniye, II. Bölüm için 120 saniye hız sınırlaması vardır.</a:t>
            </a:r>
          </a:p>
          <a:p>
            <a:pPr eaLnBrk="1" hangingPunct="1"/>
            <a:endParaRPr lang="tr-TR"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TKT (5-7)’</a:t>
            </a:r>
            <a:r>
              <a:rPr lang="tr-TR" dirty="0" err="1" smtClean="0"/>
              <a:t>nin</a:t>
            </a:r>
            <a:r>
              <a:rPr lang="tr-TR" dirty="0" smtClean="0"/>
              <a:t> UYARLAMA ÇALIŞMALARI</a:t>
            </a:r>
            <a:endParaRPr lang="tr-TR" dirty="0"/>
          </a:p>
        </p:txBody>
      </p:sp>
      <p:sp>
        <p:nvSpPr>
          <p:cNvPr id="24578" name="2 İçerik Yer Tutucusu"/>
          <p:cNvSpPr>
            <a:spLocks noGrp="1"/>
          </p:cNvSpPr>
          <p:nvPr>
            <p:ph idx="1"/>
          </p:nvPr>
        </p:nvSpPr>
        <p:spPr/>
        <p:txBody>
          <a:bodyPr/>
          <a:lstStyle/>
          <a:p>
            <a:pPr eaLnBrk="1" hangingPunct="1"/>
            <a:endParaRPr lang="tr-TR" smtClean="0"/>
          </a:p>
          <a:p>
            <a:pPr eaLnBrk="1" hangingPunct="1"/>
            <a:r>
              <a:rPr lang="tr-TR" smtClean="0"/>
              <a:t>TKT (5-7)’nin Türkiye evrenine uyarlama çalışması 1987’den 1994’te basım işleminin tamamlanmasına kadar yedi yıllık bir çalışmanın ürünüdür. </a:t>
            </a:r>
          </a:p>
          <a:p>
            <a:pPr eaLnBrk="1" hangingPunct="1"/>
            <a:r>
              <a:rPr lang="tr-TR" smtClean="0"/>
              <a:t>Araştırmanın evrenini 1988-1989 öğretim yılında Türkiye’deki 5-7 yaş grubu çocuklarıdır. </a:t>
            </a:r>
          </a:p>
          <a:p>
            <a:pPr eaLnBrk="1" hangingPunct="1">
              <a:buFont typeface="Arial" charset="0"/>
              <a:buNone/>
            </a:pPr>
            <a:endParaRPr lang="tr-TR" smtClean="0"/>
          </a:p>
          <a:p>
            <a:pPr eaLnBrk="1" hangingPunct="1"/>
            <a:endParaRPr lang="tr-TR"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İçerik Yer Tutucusu"/>
          <p:cNvSpPr>
            <a:spLocks noGrp="1"/>
          </p:cNvSpPr>
          <p:nvPr>
            <p:ph idx="1"/>
          </p:nvPr>
        </p:nvSpPr>
        <p:spPr/>
        <p:txBody>
          <a:bodyPr/>
          <a:lstStyle/>
          <a:p>
            <a:pPr eaLnBrk="1" hangingPunct="1"/>
            <a:r>
              <a:rPr lang="tr-TR" smtClean="0"/>
              <a:t>Araştırma örneklemi küme örnekleme yöntemiyle seçilen 1733  kişiden oluşmaktadır. </a:t>
            </a:r>
          </a:p>
          <a:p>
            <a:pPr eaLnBrk="1" hangingPunct="1"/>
            <a:r>
              <a:rPr lang="tr-TR" smtClean="0"/>
              <a:t>Veri toplamak için test uygulayıcılarına eğitim düzenlenmiştir. </a:t>
            </a:r>
          </a:p>
          <a:p>
            <a:pPr eaLnBrk="1" hangingPunct="1"/>
            <a:endParaRPr lang="tr-TR"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tr-TR" dirty="0" smtClean="0"/>
              <a:t>Testte yer alan maddelerin </a:t>
            </a:r>
            <a:r>
              <a:rPr lang="tr-TR" dirty="0" err="1" smtClean="0"/>
              <a:t>ayırtedicilik</a:t>
            </a:r>
            <a:r>
              <a:rPr lang="tr-TR" dirty="0" smtClean="0"/>
              <a:t> ve güçlük derecelerinin belirlemek amacıyla madde analizi yapıldı.</a:t>
            </a:r>
          </a:p>
          <a:p>
            <a:pPr eaLnBrk="1" fontAlgn="auto" hangingPunct="1">
              <a:spcAft>
                <a:spcPts val="0"/>
              </a:spcAft>
              <a:buFont typeface="Arial" pitchFamily="34" charset="0"/>
              <a:buChar char="•"/>
              <a:defRPr/>
            </a:pPr>
            <a:r>
              <a:rPr lang="tr-TR" dirty="0" smtClean="0"/>
              <a:t>Test güvenirliği </a:t>
            </a:r>
            <a:r>
              <a:rPr lang="tr-TR" dirty="0" err="1" smtClean="0"/>
              <a:t>Split</a:t>
            </a:r>
            <a:r>
              <a:rPr lang="tr-TR" dirty="0" smtClean="0"/>
              <a:t>- </a:t>
            </a:r>
            <a:r>
              <a:rPr lang="tr-TR" dirty="0" err="1" smtClean="0"/>
              <a:t>Half</a:t>
            </a:r>
            <a:r>
              <a:rPr lang="tr-TR" dirty="0" smtClean="0"/>
              <a:t> ve </a:t>
            </a:r>
            <a:r>
              <a:rPr lang="tr-TR" dirty="0" err="1" smtClean="0"/>
              <a:t>Kuder</a:t>
            </a:r>
            <a:r>
              <a:rPr lang="tr-TR" dirty="0" smtClean="0"/>
              <a:t> </a:t>
            </a:r>
            <a:r>
              <a:rPr lang="tr-TR" dirty="0" err="1" smtClean="0"/>
              <a:t>Richardson</a:t>
            </a:r>
            <a:r>
              <a:rPr lang="tr-TR" dirty="0" smtClean="0"/>
              <a:t> 20  formülleriyle hesaplandı. Testin yarıya bölme güvenirliği </a:t>
            </a:r>
            <a:r>
              <a:rPr lang="tr-TR" dirty="0" err="1" smtClean="0"/>
              <a:t>Split</a:t>
            </a:r>
            <a:r>
              <a:rPr lang="tr-TR" dirty="0" smtClean="0"/>
              <a:t>- </a:t>
            </a:r>
            <a:r>
              <a:rPr lang="tr-TR" dirty="0" err="1" smtClean="0"/>
              <a:t>Half</a:t>
            </a:r>
            <a:r>
              <a:rPr lang="tr-TR" dirty="0" smtClean="0"/>
              <a:t> yöntemiyle hesaplandıktan sonra, testin bütününün güvenirliği, </a:t>
            </a:r>
            <a:r>
              <a:rPr lang="tr-TR" dirty="0" err="1" smtClean="0"/>
              <a:t>Spearman</a:t>
            </a:r>
            <a:r>
              <a:rPr lang="tr-TR" dirty="0" smtClean="0"/>
              <a:t> Brown Formülüyle hesaplandı. </a:t>
            </a:r>
            <a:endParaRPr lang="tr-T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Ayırt Etme Gücüne Göre Testteki Maddelerin Değerlendirilmesi</a:t>
            </a:r>
            <a:endParaRPr lang="tr-TR" dirty="0"/>
          </a:p>
        </p:txBody>
      </p:sp>
      <p:graphicFrame>
        <p:nvGraphicFramePr>
          <p:cNvPr id="27696" name="Group 48"/>
          <p:cNvGraphicFramePr>
            <a:graphicFrameLocks noGrp="1"/>
          </p:cNvGraphicFramePr>
          <p:nvPr>
            <p:ph idx="1"/>
          </p:nvPr>
        </p:nvGraphicFramePr>
        <p:xfrm>
          <a:off x="395288" y="2060575"/>
          <a:ext cx="8229600" cy="3131820"/>
        </p:xfrm>
        <a:graphic>
          <a:graphicData uri="http://schemas.openxmlformats.org/drawingml/2006/table">
            <a:tbl>
              <a:tblPr/>
              <a:tblGrid>
                <a:gridCol w="1522412"/>
                <a:gridCol w="1220788"/>
                <a:gridCol w="1371600"/>
                <a:gridCol w="1371600"/>
                <a:gridCol w="1371600"/>
                <a:gridCol w="1371600"/>
              </a:tblGrid>
              <a:tr h="320675">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Calibri" pitchFamily="34" charset="0"/>
                          <a:cs typeface="Arial" charset="0"/>
                        </a:rPr>
                        <a:t>Ayırt Etme Gücü</a:t>
                      </a:r>
                    </a:p>
                  </a:txBody>
                  <a:tcPr horzOverflow="overflow">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Calibri" pitchFamily="34" charset="0"/>
                          <a:cs typeface="Arial" charset="0"/>
                        </a:rPr>
                        <a:t>Madde Sayısı</a:t>
                      </a:r>
                    </a:p>
                  </a:txBody>
                  <a:tcPr horzOverflow="overflow">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Calibri" pitchFamily="34" charset="0"/>
                          <a:cs typeface="Arial" charset="0"/>
                        </a:rPr>
                        <a:t>Toplam</a:t>
                      </a:r>
                    </a:p>
                  </a:txBody>
                  <a:tcPr horzOverflow="overflow">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noFill/>
                  </a:tcPr>
                </a:tc>
              </a:tr>
              <a:tr h="320675">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Dil Kavramı</a:t>
                      </a:r>
                    </a:p>
                  </a:txBody>
                  <a:tcPr horzOverflow="overflow">
                    <a:lnL w="12700" cap="flat" cmpd="sng" algn="ctr">
                      <a:solidFill>
                        <a:srgbClr val="8064A2"/>
                      </a:solidFill>
                      <a:prstDash val="solid"/>
                      <a:round/>
                      <a:headEnd type="none" w="med" len="med"/>
                      <a:tailEnd type="none" w="med" len="med"/>
                    </a:lnL>
                    <a:lnR>
                      <a:noFill/>
                    </a:lnR>
                    <a:lnT w="12700" cap="flat" cmpd="sng" algn="ctr">
                      <a:solidFill>
                        <a:srgbClr val="8064A2"/>
                      </a:solidFill>
                      <a:prstDash val="solid"/>
                      <a:round/>
                      <a:headEnd type="none" w="med" len="med"/>
                      <a:tailEnd type="none" w="med" len="med"/>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Ayırt Etme Hızı</a:t>
                      </a:r>
                    </a:p>
                  </a:txBody>
                  <a:tcP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Sayı Kavramı</a:t>
                      </a:r>
                    </a:p>
                  </a:txBody>
                  <a:tcP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Yer Kavramı</a:t>
                      </a:r>
                    </a:p>
                  </a:txBody>
                  <a:tcPr horzOverflow="overflow">
                    <a:lnL>
                      <a:noFill/>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a:noFill/>
                    </a:lnB>
                    <a:lnTlToBr>
                      <a:noFill/>
                    </a:lnTlToBr>
                    <a:lnBlToTr>
                      <a:noFill/>
                    </a:lnBlToTr>
                    <a:solidFill>
                      <a:srgbClr val="8064A2">
                        <a:alpha val="20000"/>
                      </a:srgbClr>
                    </a:solidFill>
                  </a:tcPr>
                </a:tc>
                <a:tc vMerge="1">
                  <a:txBody>
                    <a:bodyPr/>
                    <a:lstStyle/>
                    <a:p>
                      <a:endParaRPr lang="tr-TR"/>
                    </a:p>
                  </a:txBody>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Çok iyi</a:t>
                      </a:r>
                    </a:p>
                  </a:txBody>
                  <a:tcP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26</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27</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23</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22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98</a:t>
                      </a:r>
                    </a:p>
                  </a:txBody>
                  <a:tcP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Oldukça iyi</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12</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3</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1</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2</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18</a:t>
                      </a:r>
                    </a:p>
                  </a:txBody>
                  <a:tcPr horzOverflow="overflow">
                    <a:lnL>
                      <a:noFill/>
                    </a:lnL>
                    <a:lnR>
                      <a:noFill/>
                    </a:lnR>
                    <a:lnT>
                      <a:noFill/>
                    </a:lnT>
                    <a:lnB>
                      <a:noFill/>
                    </a:lnB>
                    <a:lnTlToBr>
                      <a:noFill/>
                    </a:lnTlToBr>
                    <a:lnBlToTr>
                      <a:noFill/>
                    </a:lnBlToTr>
                    <a:solidFill>
                      <a:srgbClr val="8064A2">
                        <a:alpha val="20000"/>
                      </a:srgbClr>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Geliştirilebilir</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8</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3</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11</a:t>
                      </a:r>
                    </a:p>
                  </a:txBody>
                  <a:tcPr horzOverflow="overflow">
                    <a:lnL>
                      <a:noFill/>
                    </a:lnL>
                    <a:lnR>
                      <a:noFill/>
                    </a:lnR>
                    <a:lnT>
                      <a:noFill/>
                    </a:lnT>
                    <a:lnB>
                      <a:noFill/>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Mutlaka Geliştirilmeli</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3</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a:t>
                      </a:r>
                    </a:p>
                  </a:txBody>
                  <a:tcPr horzOverflow="overflow">
                    <a:lnL>
                      <a:noFill/>
                    </a:lnL>
                    <a:lnR>
                      <a:noFill/>
                    </a:lnR>
                    <a:lnT>
                      <a:noFill/>
                    </a:lnT>
                    <a:lnB>
                      <a:noFill/>
                    </a:lnB>
                    <a:lnTlToBr>
                      <a:noFill/>
                    </a:lnTlToBr>
                    <a:lnBlToTr>
                      <a:noFill/>
                    </a:lnBlToTr>
                    <a:solidFill>
                      <a:srgbClr val="8064A2">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3</a:t>
                      </a:r>
                    </a:p>
                  </a:txBody>
                  <a:tcPr horzOverflow="overflow">
                    <a:lnL>
                      <a:noFill/>
                    </a:lnL>
                    <a:lnR>
                      <a:noFill/>
                    </a:lnR>
                    <a:lnT>
                      <a:noFill/>
                    </a:lnT>
                    <a:lnB>
                      <a:noFill/>
                    </a:lnB>
                    <a:lnTlToBr>
                      <a:noFill/>
                    </a:lnTlToBr>
                    <a:lnBlToTr>
                      <a:noFill/>
                    </a:lnBlToTr>
                    <a:solidFill>
                      <a:srgbClr val="8064A2">
                        <a:alpha val="20000"/>
                      </a:srgbClr>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Toplam</a:t>
                      </a:r>
                    </a:p>
                  </a:txBody>
                  <a:tcP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49</a:t>
                      </a:r>
                    </a:p>
                  </a:txBody>
                  <a:tcP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30</a:t>
                      </a:r>
                    </a:p>
                  </a:txBody>
                  <a:tcP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27</a:t>
                      </a:r>
                    </a:p>
                  </a:txBody>
                  <a:tcP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24</a:t>
                      </a:r>
                    </a:p>
                  </a:txBody>
                  <a:tcP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Calibri" pitchFamily="34" charset="0"/>
                          <a:cs typeface="Arial" charset="0"/>
                        </a:rPr>
                        <a:t>130</a:t>
                      </a:r>
                    </a:p>
                  </a:txBody>
                  <a:tcP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Alt Testlerin ve Testin Tümünün Madde Güçlük Değeri Ortalamaları</a:t>
            </a:r>
            <a:endParaRPr lang="tr-TR" dirty="0"/>
          </a:p>
        </p:txBody>
      </p:sp>
      <p:graphicFrame>
        <p:nvGraphicFramePr>
          <p:cNvPr id="4" name="3 İçerik Yer Tutucusu"/>
          <p:cNvGraphicFramePr>
            <a:graphicFrameLocks noGrp="1"/>
          </p:cNvGraphicFramePr>
          <p:nvPr>
            <p:ph idx="1"/>
          </p:nvPr>
        </p:nvGraphicFramePr>
        <p:xfrm>
          <a:off x="395288" y="1844675"/>
          <a:ext cx="8291264" cy="2734422"/>
        </p:xfrm>
        <a:graphic>
          <a:graphicData uri="http://schemas.openxmlformats.org/drawingml/2006/table">
            <a:tbl>
              <a:tblPr firstRow="1" bandRow="1">
                <a:tableStyleId>{D27102A9-8310-4765-A935-A1911B00CA55}</a:tableStyleId>
              </a:tblPr>
              <a:tblGrid>
                <a:gridCol w="4145632"/>
                <a:gridCol w="4145632"/>
              </a:tblGrid>
              <a:tr h="455737">
                <a:tc>
                  <a:txBody>
                    <a:bodyPr/>
                    <a:lstStyle/>
                    <a:p>
                      <a:r>
                        <a:rPr lang="tr-TR" dirty="0" smtClean="0"/>
                        <a:t>Alt Testler</a:t>
                      </a:r>
                      <a:endParaRPr lang="tr-TR" dirty="0"/>
                    </a:p>
                  </a:txBody>
                  <a:tcPr/>
                </a:tc>
                <a:tc>
                  <a:txBody>
                    <a:bodyPr/>
                    <a:lstStyle/>
                    <a:p>
                      <a:r>
                        <a:rPr lang="tr-TR" dirty="0" smtClean="0"/>
                        <a:t>Madde Güçlüğü Ortalaması</a:t>
                      </a:r>
                      <a:endParaRPr lang="tr-TR" dirty="0"/>
                    </a:p>
                  </a:txBody>
                  <a:tcPr/>
                </a:tc>
              </a:tr>
              <a:tr h="455737">
                <a:tc>
                  <a:txBody>
                    <a:bodyPr/>
                    <a:lstStyle/>
                    <a:p>
                      <a:r>
                        <a:rPr lang="tr-TR" dirty="0" smtClean="0"/>
                        <a:t>Dil Kavramı</a:t>
                      </a:r>
                      <a:endParaRPr lang="tr-TR" dirty="0"/>
                    </a:p>
                  </a:txBody>
                  <a:tcPr/>
                </a:tc>
                <a:tc>
                  <a:txBody>
                    <a:bodyPr/>
                    <a:lstStyle/>
                    <a:p>
                      <a:pPr algn="ctr"/>
                      <a:r>
                        <a:rPr lang="tr-TR" dirty="0" smtClean="0"/>
                        <a:t>0.60</a:t>
                      </a:r>
                      <a:endParaRPr lang="tr-TR" dirty="0"/>
                    </a:p>
                  </a:txBody>
                  <a:tcPr/>
                </a:tc>
              </a:tr>
              <a:tr h="455737">
                <a:tc>
                  <a:txBody>
                    <a:bodyPr/>
                    <a:lstStyle/>
                    <a:p>
                      <a:r>
                        <a:rPr lang="tr-TR" dirty="0" err="1" smtClean="0"/>
                        <a:t>Ayırdetme</a:t>
                      </a:r>
                      <a:r>
                        <a:rPr lang="tr-TR" dirty="0" smtClean="0"/>
                        <a:t> Hızı</a:t>
                      </a:r>
                      <a:endParaRPr lang="tr-TR" dirty="0"/>
                    </a:p>
                  </a:txBody>
                  <a:tcPr/>
                </a:tc>
                <a:tc>
                  <a:txBody>
                    <a:bodyPr/>
                    <a:lstStyle/>
                    <a:p>
                      <a:pPr algn="ctr"/>
                      <a:r>
                        <a:rPr lang="tr-TR" dirty="0" smtClean="0"/>
                        <a:t>0.65</a:t>
                      </a:r>
                      <a:endParaRPr lang="tr-TR" dirty="0"/>
                    </a:p>
                  </a:txBody>
                  <a:tcPr/>
                </a:tc>
              </a:tr>
              <a:tr h="455737">
                <a:tc>
                  <a:txBody>
                    <a:bodyPr/>
                    <a:lstStyle/>
                    <a:p>
                      <a:r>
                        <a:rPr lang="tr-TR" dirty="0" smtClean="0"/>
                        <a:t>Sayı Kavramı</a:t>
                      </a:r>
                      <a:endParaRPr lang="tr-TR" dirty="0"/>
                    </a:p>
                  </a:txBody>
                  <a:tcPr/>
                </a:tc>
                <a:tc>
                  <a:txBody>
                    <a:bodyPr/>
                    <a:lstStyle/>
                    <a:p>
                      <a:pPr algn="ctr"/>
                      <a:r>
                        <a:rPr lang="tr-TR" dirty="0" smtClean="0"/>
                        <a:t>0.54</a:t>
                      </a:r>
                      <a:endParaRPr lang="tr-TR" dirty="0"/>
                    </a:p>
                  </a:txBody>
                  <a:tcPr/>
                </a:tc>
              </a:tr>
              <a:tr h="455737">
                <a:tc>
                  <a:txBody>
                    <a:bodyPr/>
                    <a:lstStyle/>
                    <a:p>
                      <a:r>
                        <a:rPr lang="tr-TR" dirty="0" smtClean="0"/>
                        <a:t>Yer Kavramı</a:t>
                      </a:r>
                      <a:endParaRPr lang="tr-TR" dirty="0"/>
                    </a:p>
                  </a:txBody>
                  <a:tcPr/>
                </a:tc>
                <a:tc>
                  <a:txBody>
                    <a:bodyPr/>
                    <a:lstStyle/>
                    <a:p>
                      <a:pPr algn="ctr"/>
                      <a:r>
                        <a:rPr lang="tr-TR" dirty="0" smtClean="0"/>
                        <a:t>0.51</a:t>
                      </a:r>
                      <a:endParaRPr lang="tr-TR" dirty="0"/>
                    </a:p>
                  </a:txBody>
                  <a:tcPr/>
                </a:tc>
              </a:tr>
              <a:tr h="455737">
                <a:tc>
                  <a:txBody>
                    <a:bodyPr/>
                    <a:lstStyle/>
                    <a:p>
                      <a:r>
                        <a:rPr lang="tr-TR" dirty="0" smtClean="0"/>
                        <a:t>Testin Tümü</a:t>
                      </a:r>
                      <a:endParaRPr lang="tr-TR" dirty="0"/>
                    </a:p>
                  </a:txBody>
                  <a:tcPr/>
                </a:tc>
                <a:tc>
                  <a:txBody>
                    <a:bodyPr/>
                    <a:lstStyle/>
                    <a:p>
                      <a:pPr algn="ctr"/>
                      <a:r>
                        <a:rPr lang="tr-TR" dirty="0" smtClean="0"/>
                        <a:t>0.58</a:t>
                      </a:r>
                      <a:endParaRPr lang="tr-TR" dirty="0"/>
                    </a:p>
                  </a:txBody>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Başlık"/>
          <p:cNvSpPr>
            <a:spLocks noGrp="1"/>
          </p:cNvSpPr>
          <p:nvPr>
            <p:ph type="title"/>
          </p:nvPr>
        </p:nvSpPr>
        <p:spPr/>
        <p:txBody>
          <a:bodyPr/>
          <a:lstStyle/>
          <a:p>
            <a:pPr eaLnBrk="1" hangingPunct="1"/>
            <a:r>
              <a:rPr lang="tr-TR" smtClean="0"/>
              <a:t>Testin Güvenirliği</a:t>
            </a:r>
          </a:p>
        </p:txBody>
      </p:sp>
      <p:graphicFrame>
        <p:nvGraphicFramePr>
          <p:cNvPr id="4" name="3 İçerik Yer Tutucusu"/>
          <p:cNvGraphicFramePr>
            <a:graphicFrameLocks noGrp="1"/>
          </p:cNvGraphicFramePr>
          <p:nvPr>
            <p:ph idx="1"/>
          </p:nvPr>
        </p:nvGraphicFramePr>
        <p:xfrm>
          <a:off x="457200" y="1635125"/>
          <a:ext cx="8229600" cy="3377413"/>
        </p:xfrm>
        <a:graphic>
          <a:graphicData uri="http://schemas.openxmlformats.org/drawingml/2006/table">
            <a:tbl>
              <a:tblPr firstRow="1" bandRow="1">
                <a:tableStyleId>{D27102A9-8310-4765-A935-A1911B00CA55}</a:tableStyleId>
              </a:tblPr>
              <a:tblGrid>
                <a:gridCol w="2743200"/>
                <a:gridCol w="2743200"/>
                <a:gridCol w="2743200"/>
              </a:tblGrid>
              <a:tr h="675483">
                <a:tc>
                  <a:txBody>
                    <a:bodyPr/>
                    <a:lstStyle/>
                    <a:p>
                      <a:r>
                        <a:rPr lang="tr-TR" dirty="0" smtClean="0"/>
                        <a:t>Alt Testler</a:t>
                      </a:r>
                      <a:endParaRPr lang="tr-TR" dirty="0"/>
                    </a:p>
                  </a:txBody>
                  <a:tcPr/>
                </a:tc>
                <a:tc>
                  <a:txBody>
                    <a:bodyPr/>
                    <a:lstStyle/>
                    <a:p>
                      <a:pPr algn="ctr"/>
                      <a:r>
                        <a:rPr lang="tr-TR" dirty="0" smtClean="0"/>
                        <a:t>Yarıya Bölme Güvenirlik</a:t>
                      </a:r>
                      <a:r>
                        <a:rPr lang="tr-TR" baseline="0" dirty="0" smtClean="0"/>
                        <a:t> Katsayısı</a:t>
                      </a:r>
                      <a:endParaRPr lang="tr-TR" dirty="0"/>
                    </a:p>
                  </a:txBody>
                  <a:tcPr/>
                </a:tc>
                <a:tc>
                  <a:txBody>
                    <a:bodyPr/>
                    <a:lstStyle/>
                    <a:p>
                      <a:pPr algn="ctr"/>
                      <a:r>
                        <a:rPr lang="tr-TR" dirty="0" smtClean="0"/>
                        <a:t>Bütünü İçin Güvenirlik Katsayısı</a:t>
                      </a:r>
                      <a:endParaRPr lang="tr-TR" dirty="0"/>
                    </a:p>
                  </a:txBody>
                  <a:tcPr/>
                </a:tc>
              </a:tr>
              <a:tr h="385990">
                <a:tc>
                  <a:txBody>
                    <a:bodyPr/>
                    <a:lstStyle/>
                    <a:p>
                      <a:r>
                        <a:rPr lang="tr-TR" dirty="0" smtClean="0"/>
                        <a:t>Dil Kavramı I</a:t>
                      </a:r>
                      <a:endParaRPr lang="tr-TR" dirty="0"/>
                    </a:p>
                  </a:txBody>
                  <a:tcPr/>
                </a:tc>
                <a:tc>
                  <a:txBody>
                    <a:bodyPr/>
                    <a:lstStyle/>
                    <a:p>
                      <a:pPr algn="ctr"/>
                      <a:r>
                        <a:rPr lang="tr-TR" dirty="0" smtClean="0"/>
                        <a:t>0.67</a:t>
                      </a:r>
                      <a:endParaRPr lang="tr-TR" dirty="0"/>
                    </a:p>
                  </a:txBody>
                  <a:tcPr/>
                </a:tc>
                <a:tc>
                  <a:txBody>
                    <a:bodyPr/>
                    <a:lstStyle/>
                    <a:p>
                      <a:pPr algn="ctr"/>
                      <a:r>
                        <a:rPr lang="tr-TR" dirty="0" smtClean="0"/>
                        <a:t>0.80</a:t>
                      </a:r>
                      <a:endParaRPr lang="tr-TR" dirty="0"/>
                    </a:p>
                  </a:txBody>
                  <a:tcPr/>
                </a:tc>
              </a:tr>
              <a:tr h="385990">
                <a:tc>
                  <a:txBody>
                    <a:bodyPr/>
                    <a:lstStyle/>
                    <a:p>
                      <a:r>
                        <a:rPr lang="tr-TR" dirty="0" smtClean="0"/>
                        <a:t>Dil Kavramı II</a:t>
                      </a:r>
                      <a:endParaRPr lang="tr-TR" dirty="0"/>
                    </a:p>
                  </a:txBody>
                  <a:tcPr/>
                </a:tc>
                <a:tc>
                  <a:txBody>
                    <a:bodyPr/>
                    <a:lstStyle/>
                    <a:p>
                      <a:pPr algn="ctr"/>
                      <a:r>
                        <a:rPr lang="tr-TR" dirty="0" smtClean="0"/>
                        <a:t>0.57</a:t>
                      </a:r>
                      <a:endParaRPr lang="tr-TR" dirty="0"/>
                    </a:p>
                  </a:txBody>
                  <a:tcPr/>
                </a:tc>
                <a:tc>
                  <a:txBody>
                    <a:bodyPr/>
                    <a:lstStyle/>
                    <a:p>
                      <a:pPr algn="ctr"/>
                      <a:r>
                        <a:rPr lang="tr-TR" dirty="0" smtClean="0"/>
                        <a:t>0.73</a:t>
                      </a:r>
                      <a:endParaRPr lang="tr-TR" dirty="0"/>
                    </a:p>
                  </a:txBody>
                  <a:tcPr/>
                </a:tc>
              </a:tr>
              <a:tr h="385990">
                <a:tc>
                  <a:txBody>
                    <a:bodyPr/>
                    <a:lstStyle/>
                    <a:p>
                      <a:r>
                        <a:rPr lang="tr-TR" dirty="0" err="1" smtClean="0"/>
                        <a:t>Ayırdetme</a:t>
                      </a:r>
                      <a:r>
                        <a:rPr lang="tr-TR" baseline="0" dirty="0" smtClean="0"/>
                        <a:t> Hızı I</a:t>
                      </a:r>
                      <a:endParaRPr lang="tr-TR" dirty="0"/>
                    </a:p>
                  </a:txBody>
                  <a:tcPr/>
                </a:tc>
                <a:tc>
                  <a:txBody>
                    <a:bodyPr/>
                    <a:lstStyle/>
                    <a:p>
                      <a:pPr algn="ctr"/>
                      <a:r>
                        <a:rPr lang="tr-TR" dirty="0" smtClean="0"/>
                        <a:t>0.69</a:t>
                      </a:r>
                      <a:endParaRPr lang="tr-TR" dirty="0"/>
                    </a:p>
                  </a:txBody>
                  <a:tcPr/>
                </a:tc>
                <a:tc>
                  <a:txBody>
                    <a:bodyPr/>
                    <a:lstStyle/>
                    <a:p>
                      <a:pPr algn="ctr"/>
                      <a:r>
                        <a:rPr lang="tr-TR" dirty="0" smtClean="0"/>
                        <a:t>0.82</a:t>
                      </a:r>
                      <a:endParaRPr lang="tr-TR" dirty="0"/>
                    </a:p>
                  </a:txBody>
                  <a:tcPr/>
                </a:tc>
              </a:tr>
              <a:tr h="3859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err="1" smtClean="0"/>
                        <a:t>Ayırdetme</a:t>
                      </a:r>
                      <a:r>
                        <a:rPr lang="tr-TR" baseline="0" dirty="0" smtClean="0"/>
                        <a:t> Hızı II</a:t>
                      </a:r>
                      <a:endParaRPr lang="tr-TR" dirty="0" smtClean="0"/>
                    </a:p>
                  </a:txBody>
                  <a:tcPr/>
                </a:tc>
                <a:tc>
                  <a:txBody>
                    <a:bodyPr/>
                    <a:lstStyle/>
                    <a:p>
                      <a:pPr algn="ctr"/>
                      <a:r>
                        <a:rPr lang="tr-TR" dirty="0" smtClean="0"/>
                        <a:t>0.69</a:t>
                      </a:r>
                      <a:endParaRPr lang="tr-TR" dirty="0"/>
                    </a:p>
                  </a:txBody>
                  <a:tcPr/>
                </a:tc>
                <a:tc>
                  <a:txBody>
                    <a:bodyPr/>
                    <a:lstStyle/>
                    <a:p>
                      <a:pPr algn="ctr"/>
                      <a:r>
                        <a:rPr lang="tr-TR" dirty="0" smtClean="0"/>
                        <a:t>0.82</a:t>
                      </a:r>
                      <a:endParaRPr lang="tr-TR" dirty="0"/>
                    </a:p>
                  </a:txBody>
                  <a:tcPr/>
                </a:tc>
              </a:tr>
              <a:tr h="385990">
                <a:tc>
                  <a:txBody>
                    <a:bodyPr/>
                    <a:lstStyle/>
                    <a:p>
                      <a:r>
                        <a:rPr lang="tr-TR" dirty="0" smtClean="0"/>
                        <a:t>Sayı Kavramı</a:t>
                      </a:r>
                      <a:endParaRPr lang="tr-TR" dirty="0"/>
                    </a:p>
                  </a:txBody>
                  <a:tcPr/>
                </a:tc>
                <a:tc>
                  <a:txBody>
                    <a:bodyPr/>
                    <a:lstStyle/>
                    <a:p>
                      <a:pPr algn="ctr"/>
                      <a:r>
                        <a:rPr lang="tr-TR" dirty="0" smtClean="0"/>
                        <a:t>0.83</a:t>
                      </a:r>
                      <a:endParaRPr lang="tr-TR" dirty="0"/>
                    </a:p>
                  </a:txBody>
                  <a:tcPr/>
                </a:tc>
                <a:tc>
                  <a:txBody>
                    <a:bodyPr/>
                    <a:lstStyle/>
                    <a:p>
                      <a:pPr algn="ctr"/>
                      <a:r>
                        <a:rPr lang="tr-TR" dirty="0" smtClean="0"/>
                        <a:t>0.91</a:t>
                      </a:r>
                      <a:endParaRPr lang="tr-TR" dirty="0"/>
                    </a:p>
                  </a:txBody>
                  <a:tcPr/>
                </a:tc>
              </a:tr>
              <a:tr h="385990">
                <a:tc>
                  <a:txBody>
                    <a:bodyPr/>
                    <a:lstStyle/>
                    <a:p>
                      <a:r>
                        <a:rPr lang="tr-TR" dirty="0" smtClean="0"/>
                        <a:t>Yer Kavramı I</a:t>
                      </a:r>
                      <a:endParaRPr lang="tr-TR" dirty="0"/>
                    </a:p>
                  </a:txBody>
                  <a:tcPr/>
                </a:tc>
                <a:tc>
                  <a:txBody>
                    <a:bodyPr/>
                    <a:lstStyle/>
                    <a:p>
                      <a:pPr algn="ctr"/>
                      <a:r>
                        <a:rPr lang="tr-TR" dirty="0" smtClean="0"/>
                        <a:t>0.56</a:t>
                      </a:r>
                      <a:endParaRPr lang="tr-TR" dirty="0"/>
                    </a:p>
                  </a:txBody>
                  <a:tcPr/>
                </a:tc>
                <a:tc>
                  <a:txBody>
                    <a:bodyPr/>
                    <a:lstStyle/>
                    <a:p>
                      <a:pPr algn="ctr"/>
                      <a:r>
                        <a:rPr lang="tr-TR" dirty="0" smtClean="0"/>
                        <a:t>0.72</a:t>
                      </a:r>
                      <a:endParaRPr lang="tr-TR" dirty="0"/>
                    </a:p>
                  </a:txBody>
                  <a:tcPr/>
                </a:tc>
              </a:tr>
              <a:tr h="385990">
                <a:tc>
                  <a:txBody>
                    <a:bodyPr/>
                    <a:lstStyle/>
                    <a:p>
                      <a:r>
                        <a:rPr lang="tr-TR" dirty="0" smtClean="0"/>
                        <a:t>Yer Kavramı</a:t>
                      </a:r>
                      <a:endParaRPr lang="tr-TR" dirty="0"/>
                    </a:p>
                  </a:txBody>
                  <a:tcPr/>
                </a:tc>
                <a:tc>
                  <a:txBody>
                    <a:bodyPr/>
                    <a:lstStyle/>
                    <a:p>
                      <a:pPr algn="ctr"/>
                      <a:r>
                        <a:rPr lang="tr-TR" dirty="0" smtClean="0"/>
                        <a:t>0.73</a:t>
                      </a:r>
                      <a:endParaRPr lang="tr-TR" dirty="0"/>
                    </a:p>
                  </a:txBody>
                  <a:tcPr/>
                </a:tc>
                <a:tc>
                  <a:txBody>
                    <a:bodyPr/>
                    <a:lstStyle/>
                    <a:p>
                      <a:pPr algn="ctr"/>
                      <a:r>
                        <a:rPr lang="tr-TR" dirty="0" smtClean="0"/>
                        <a:t>0.84</a:t>
                      </a:r>
                      <a:endParaRPr lang="tr-TR" dirty="0"/>
                    </a:p>
                  </a:txBody>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tr-TR" dirty="0" smtClean="0"/>
              <a:t>Deneklerin testten elde ettikleri toplam puanların ortalaması 70.83, standart sapması 21.47’dir. TKT (5-7)’ye göre saptanan zeka bölümleri 38 ile 158 arasında değişmiştir. Zeka bölümü dağılım kuramsal olarak normal dağılıma uygundur. </a:t>
            </a:r>
          </a:p>
          <a:p>
            <a:pPr eaLnBrk="1" fontAlgn="auto" hangingPunct="1">
              <a:spcAft>
                <a:spcPts val="0"/>
              </a:spcAft>
              <a:buFont typeface="Arial" pitchFamily="34" charset="0"/>
              <a:buChar char="•"/>
              <a:defRPr/>
            </a:pPr>
            <a:r>
              <a:rPr lang="tr-TR" dirty="0" smtClean="0"/>
              <a:t>Yapılan madde analizi sonucunda, test maddelerinin ayırt edici ve güvenilir olduğu (üç madde dışında), ayrıca tüm maddelerin istenilen güçlük düzeyinde olduğu saptanmıştır.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İçerik Yer Tutucusu"/>
          <p:cNvSpPr>
            <a:spLocks noGrp="1"/>
          </p:cNvSpPr>
          <p:nvPr>
            <p:ph idx="1"/>
          </p:nvPr>
        </p:nvSpPr>
        <p:spPr/>
        <p:txBody>
          <a:bodyPr/>
          <a:lstStyle/>
          <a:p>
            <a:pPr eaLnBrk="1" hangingPunct="1"/>
            <a:r>
              <a:rPr lang="tr-TR" smtClean="0"/>
              <a:t>Testin güvenirliği hesaplandığında TKT (5-7)’nin güvenilir ve ölçmek istediği özellik açısından homojen bir test olduğu sonucu elde edilmiştir. </a:t>
            </a:r>
          </a:p>
          <a:p>
            <a:pPr eaLnBrk="1" hangingPunct="1"/>
            <a:endParaRPr lang="tr-TR"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a:lstStyle/>
          <a:p>
            <a:r>
              <a:rPr lang="tr-TR" smtClean="0"/>
              <a:t>Sonuç</a:t>
            </a:r>
          </a:p>
        </p:txBody>
      </p:sp>
      <p:sp>
        <p:nvSpPr>
          <p:cNvPr id="32771" name="Rectangle 3"/>
          <p:cNvSpPr>
            <a:spLocks noGrp="1"/>
          </p:cNvSpPr>
          <p:nvPr>
            <p:ph type="body" idx="1"/>
          </p:nvPr>
        </p:nvSpPr>
        <p:spPr/>
        <p:txBody>
          <a:bodyPr/>
          <a:lstStyle/>
          <a:p>
            <a:r>
              <a:rPr lang="tr-TR" smtClean="0"/>
              <a:t>Uyarlama çalışması sonrasında ise TKT (5-7)’nin bir grup zeka testi olarak Türkiye çocukları için ön-seçim amacıyla kullanılabileceği sonucuna varılmıştır.</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a:lstStyle/>
          <a:p>
            <a:r>
              <a:rPr lang="tr-TR" smtClean="0"/>
              <a:t>Değerlendirme</a:t>
            </a:r>
          </a:p>
        </p:txBody>
      </p:sp>
      <p:sp>
        <p:nvSpPr>
          <p:cNvPr id="37891" name="Rectangle 3"/>
          <p:cNvSpPr>
            <a:spLocks noGrp="1"/>
          </p:cNvSpPr>
          <p:nvPr>
            <p:ph type="body" idx="1"/>
          </p:nvPr>
        </p:nvSpPr>
        <p:spPr/>
        <p:txBody>
          <a:bodyPr/>
          <a:lstStyle/>
          <a:p>
            <a:pPr>
              <a:buFont typeface="Arial" charset="0"/>
              <a:buNone/>
            </a:pPr>
            <a:r>
              <a:rPr lang="tr-TR" sz="2800" smtClean="0"/>
              <a:t>	Temel Kabiliyet ve Yetenek Testleri gruplara uygulanması ve zaman açısından çok uzun olmaması nedeniyle pratik ve kullanışlı bir testtir. </a:t>
            </a:r>
          </a:p>
          <a:p>
            <a:pPr>
              <a:buFont typeface="Arial" charset="0"/>
              <a:buNone/>
            </a:pPr>
            <a:r>
              <a:rPr lang="tr-TR" sz="2800" smtClean="0"/>
              <a:t>	Temel yetenekler testi öğrencilerin yeteneklerinin belirlerken aynı zamanda öğrencileri yönlendirme de kullanılmaktadır. Ancak yönlendirme yapılırken sadece bir testle sınırlı kalmamaya öğrenci hakkında mümkün olduğunca çok kaynaktan (İlgi,tutum gibi.) bilgi almaya özen gösterilmelidir.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Başlık"/>
          <p:cNvSpPr>
            <a:spLocks noGrp="1"/>
          </p:cNvSpPr>
          <p:nvPr>
            <p:ph type="title"/>
          </p:nvPr>
        </p:nvSpPr>
        <p:spPr/>
        <p:txBody>
          <a:bodyPr/>
          <a:lstStyle/>
          <a:p>
            <a:pPr eaLnBrk="1" hangingPunct="1"/>
            <a:r>
              <a:rPr lang="tr-TR" dirty="0" smtClean="0"/>
              <a:t>Temel Yetenekler Testi 6-8</a:t>
            </a:r>
          </a:p>
        </p:txBody>
      </p:sp>
      <p:sp>
        <p:nvSpPr>
          <p:cNvPr id="3" name="2 İçerik Yer Tutucusu"/>
          <p:cNvSpPr>
            <a:spLocks noGrp="1"/>
          </p:cNvSpPr>
          <p:nvPr>
            <p:ph idx="1"/>
          </p:nvPr>
        </p:nvSpPr>
        <p:spPr/>
        <p:txBody>
          <a:bodyPr>
            <a:normAutofit/>
          </a:bodyPr>
          <a:lstStyle/>
          <a:p>
            <a:pPr eaLnBrk="1" hangingPunct="1">
              <a:lnSpc>
                <a:spcPct val="80000"/>
              </a:lnSpc>
            </a:pPr>
            <a:r>
              <a:rPr lang="tr-TR" sz="3000" smtClean="0"/>
              <a:t>TYT (6-8) öğrencilerin okul çalışmalarındaki başarı potansiyelini ölçen bir eğitimsel yetenek testidir. </a:t>
            </a:r>
          </a:p>
          <a:p>
            <a:pPr eaLnBrk="1" hangingPunct="1">
              <a:lnSpc>
                <a:spcPct val="80000"/>
              </a:lnSpc>
            </a:pPr>
            <a:r>
              <a:rPr lang="tr-TR" sz="3000" smtClean="0"/>
              <a:t>Bu test amaç bakımından sadece IQ puanı veren grup zeka testlerine benzemekle birlikte, öğrencilerin zihinsel yeteneklerini ortaya koyan üç ayrı puan ve bir toplam puan vermektedir . </a:t>
            </a:r>
          </a:p>
          <a:p>
            <a:pPr eaLnBrk="1" hangingPunct="1">
              <a:lnSpc>
                <a:spcPct val="80000"/>
              </a:lnSpc>
            </a:pPr>
            <a:r>
              <a:rPr lang="tr-TR" sz="3000" smtClean="0"/>
              <a:t>TYT (6-8) öğrencilerin dil, akıl yürütme ve sayısal ile genel yeteneğine ilişkin maddelerden oluşmaktadır. </a:t>
            </a:r>
          </a:p>
          <a:p>
            <a:pPr eaLnBrk="1" hangingPunct="1">
              <a:lnSpc>
                <a:spcPct val="80000"/>
              </a:lnSpc>
            </a:pPr>
            <a:endParaRPr lang="tr-TR" sz="300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p:cNvSpPr>
          <p:nvPr>
            <p:ph type="body" idx="1"/>
          </p:nvPr>
        </p:nvSpPr>
        <p:spPr/>
        <p:txBody>
          <a:bodyPr/>
          <a:lstStyle/>
          <a:p>
            <a:pPr eaLnBrk="1" hangingPunct="1">
              <a:lnSpc>
                <a:spcPct val="80000"/>
              </a:lnSpc>
            </a:pPr>
            <a:r>
              <a:rPr lang="tr-TR" sz="3000" smtClean="0"/>
              <a:t>Her madde için doğru cevaplara “1” yanlış cevaplara “0” puan verilir. Doğru cevap toplamından ham puanlar elde edilir. </a:t>
            </a:r>
          </a:p>
          <a:p>
            <a:pPr eaLnBrk="1" hangingPunct="1">
              <a:lnSpc>
                <a:spcPct val="80000"/>
              </a:lnSpc>
            </a:pPr>
            <a:r>
              <a:rPr lang="tr-TR" sz="3000" smtClean="0"/>
              <a:t>Öğrencinin okulunun bulunduğu yerleşim yeri, sınıfı ve cinsiyetine uygun norm tablosu kullanılarak testin değerlendirilmesi yapılır. </a:t>
            </a:r>
          </a:p>
          <a:p>
            <a:pPr eaLnBrk="1" hangingPunct="1">
              <a:lnSpc>
                <a:spcPct val="80000"/>
              </a:lnSpc>
              <a:buFont typeface="Arial" charset="0"/>
              <a:buNone/>
            </a:pPr>
            <a:r>
              <a:rPr lang="tr-TR" sz="3000" smtClean="0"/>
              <a:t> </a:t>
            </a:r>
            <a:endParaRPr lang="tr-TR"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p:cNvSpPr>
          <p:nvPr>
            <p:ph type="body" idx="1"/>
          </p:nvPr>
        </p:nvSpPr>
        <p:spPr/>
        <p:txBody>
          <a:bodyPr/>
          <a:lstStyle/>
          <a:p>
            <a:pPr>
              <a:buFont typeface="Arial" charset="0"/>
              <a:buNone/>
            </a:pPr>
            <a:r>
              <a:rPr lang="tr-TR" u="sng" dirty="0" smtClean="0"/>
              <a:t>Test Uygulayıcıları: </a:t>
            </a:r>
          </a:p>
          <a:p>
            <a:r>
              <a:rPr lang="tr-TR" dirty="0" smtClean="0"/>
              <a:t>TKT (6-8) uygulayıcılarının en az psikoloji psikolojik danışma ve rehberlik ve eğitimde psikolojik hizmetler lisans programın mezunu olmaları ve bununla birlikte TYT (6-8) ile ilgili uygulama sertifikasının verdiği  eğitim yaşantısına katılmış olmaları gerekmektedir. </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p:cNvSpPr>
          <p:nvPr>
            <p:ph type="body" idx="1"/>
          </p:nvPr>
        </p:nvSpPr>
        <p:spPr/>
        <p:txBody>
          <a:bodyPr/>
          <a:lstStyle/>
          <a:p>
            <a:pPr>
              <a:buFont typeface="Arial" charset="0"/>
              <a:buNone/>
            </a:pPr>
            <a:r>
              <a:rPr lang="tr-TR" smtClean="0"/>
              <a:t>	</a:t>
            </a:r>
            <a:r>
              <a:rPr lang="tr-TR" u="sng" smtClean="0"/>
              <a:t>Test Uygulanacak Grup:</a:t>
            </a:r>
          </a:p>
          <a:p>
            <a:r>
              <a:rPr lang="tr-TR" smtClean="0"/>
              <a:t>6, 7 ve 8. sınıflarda eğitim gören 10 kişiden oluşmaktadır. Grup aynı sınıftan oluşabileceği gibi farklı sınıflardan da oluşabilir. </a:t>
            </a:r>
          </a:p>
          <a:p>
            <a:endParaRPr lang="tr-TR"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6"/>
          <p:cNvSpPr>
            <a:spLocks noGrp="1"/>
          </p:cNvSpPr>
          <p:nvPr>
            <p:ph type="title"/>
          </p:nvPr>
        </p:nvSpPr>
        <p:spPr/>
        <p:txBody>
          <a:bodyPr/>
          <a:lstStyle/>
          <a:p>
            <a:pPr eaLnBrk="1" hangingPunct="1"/>
            <a:r>
              <a:rPr lang="tr-TR" dirty="0" smtClean="0"/>
              <a:t>Test Uygulama Süresi</a:t>
            </a:r>
          </a:p>
        </p:txBody>
      </p:sp>
      <p:graphicFrame>
        <p:nvGraphicFramePr>
          <p:cNvPr id="18480" name="Group 48"/>
          <p:cNvGraphicFramePr>
            <a:graphicFrameLocks noGrp="1"/>
          </p:cNvGraphicFramePr>
          <p:nvPr>
            <p:ph sz="half" idx="2"/>
          </p:nvPr>
        </p:nvGraphicFramePr>
        <p:xfrm>
          <a:off x="323850" y="1838325"/>
          <a:ext cx="8424863" cy="3143250"/>
        </p:xfrm>
        <a:graphic>
          <a:graphicData uri="http://schemas.openxmlformats.org/drawingml/2006/table">
            <a:tbl>
              <a:tblPr/>
              <a:tblGrid>
                <a:gridCol w="3168650"/>
                <a:gridCol w="1223963"/>
                <a:gridCol w="2173287"/>
                <a:gridCol w="1858963"/>
              </a:tblGrid>
              <a:tr h="366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Calibri" pitchFamily="34" charset="0"/>
                          <a:cs typeface="Arial" charset="0"/>
                        </a:rPr>
                        <a:t>Testler</a:t>
                      </a:r>
                      <a:endParaRPr kumimoji="0" lang="tr-TR" sz="1800" b="1" i="0" u="none" strike="noStrike" cap="none" normalizeH="0" baseline="0" smtClean="0">
                        <a:ln>
                          <a:noFill/>
                        </a:ln>
                        <a:solidFill>
                          <a:srgbClr val="FFFFFF"/>
                        </a:solidFill>
                        <a:effectLst/>
                        <a:latin typeface="Arial" charset="0"/>
                        <a:cs typeface="Arial" charset="0"/>
                      </a:endParaRP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Arial" charset="0"/>
                          <a:cs typeface="Arial" charset="0"/>
                        </a:rPr>
                        <a:t>Madde Sayısı</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Arial" charset="0"/>
                          <a:cs typeface="Arial" charset="0"/>
                        </a:rPr>
                        <a:t>Alınabilecek en yüksek- en düşük puan</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Arial" charset="0"/>
                          <a:cs typeface="Arial" charset="0"/>
                        </a:rPr>
                        <a:t>Uygulama Süresi</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Calibri" pitchFamily="34" charset="0"/>
                          <a:cs typeface="Arial" charset="0"/>
                        </a:rPr>
                        <a:t>Dil-Kelime Gruplaması Testi </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14</a:t>
                      </a:r>
                    </a:p>
                  </a:txBody>
                  <a:tcPr horzOverflow="overflow">
                    <a:lnL>
                      <a:noFill/>
                    </a:lnL>
                    <a:lnR>
                      <a:noFill/>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0-14</a:t>
                      </a:r>
                    </a:p>
                  </a:txBody>
                  <a:tcPr horzOverflow="overflow">
                    <a:lnL>
                      <a:noFill/>
                    </a:lnL>
                    <a:lnR>
                      <a:noFill/>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4</a:t>
                      </a:r>
                    </a:p>
                  </a:txBody>
                  <a:tcPr horzOverflow="overflow">
                    <a:lnL>
                      <a:noFill/>
                    </a:lnL>
                    <a:lnR>
                      <a:noFill/>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Calibri" pitchFamily="34" charset="0"/>
                          <a:cs typeface="Arial" charset="0"/>
                        </a:rPr>
                        <a:t>Dil-Kelime Hazinesi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20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0-20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5.30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Calibri" pitchFamily="34" charset="0"/>
                          <a:cs typeface="Arial" charset="0"/>
                        </a:rPr>
                        <a:t>Akıl yürütme–Sayı Dizileri Testi </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15</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0-15</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Calibri" pitchFamily="34" charset="0"/>
                          <a:cs typeface="Arial" charset="0"/>
                        </a:rPr>
                        <a:t>Akıl yürütme–Harf Dizileri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11</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0-11</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4.30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Calibri" pitchFamily="34" charset="0"/>
                          <a:cs typeface="Arial" charset="0"/>
                        </a:rPr>
                        <a:t>Say</a:t>
                      </a:r>
                      <a:r>
                        <a:rPr kumimoji="0" lang="tr-TR" sz="1800" b="0" i="0" u="none" strike="noStrike" cap="none" normalizeH="0" baseline="0" smtClean="0">
                          <a:ln>
                            <a:noFill/>
                          </a:ln>
                          <a:solidFill>
                            <a:srgbClr val="000000"/>
                          </a:solidFill>
                          <a:effectLst/>
                          <a:latin typeface="Arial" charset="0"/>
                          <a:cs typeface="Arial" charset="0"/>
                        </a:rPr>
                        <a:t>ı</a:t>
                      </a:r>
                      <a:r>
                        <a:rPr kumimoji="0" lang="tr-TR" sz="1800" b="0" i="0" u="none" strike="noStrike" cap="none" normalizeH="0" baseline="0" smtClean="0">
                          <a:ln>
                            <a:noFill/>
                          </a:ln>
                          <a:solidFill>
                            <a:srgbClr val="000000"/>
                          </a:solidFill>
                          <a:effectLst/>
                          <a:latin typeface="Calibri" pitchFamily="34" charset="0"/>
                          <a:cs typeface="Arial" charset="0"/>
                        </a:rPr>
                        <a:t>sal Test</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22</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0-22</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9</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Calibri" pitchFamily="34" charset="0"/>
                          <a:cs typeface="Arial" charset="0"/>
                        </a:rPr>
                        <a:t>Toplam Test Puanı</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82</a:t>
                      </a:r>
                    </a:p>
                  </a:txBody>
                  <a:tcPr horzOverflow="overflow">
                    <a:lnL>
                      <a:noFill/>
                    </a:lnL>
                    <a:lnR>
                      <a:noFill/>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0-82</a:t>
                      </a:r>
                    </a:p>
                  </a:txBody>
                  <a:tcPr horzOverflow="overflow">
                    <a:lnL>
                      <a:noFill/>
                    </a:lnL>
                    <a:lnR>
                      <a:noFill/>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33</a:t>
                      </a:r>
                    </a:p>
                  </a:txBody>
                  <a:tcPr horzOverflow="overflow">
                    <a:lnL>
                      <a:noFill/>
                    </a:lnL>
                    <a:lnR>
                      <a:noFill/>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İçerik Yer Tutucusu"/>
          <p:cNvSpPr>
            <a:spLocks noGrp="1"/>
          </p:cNvSpPr>
          <p:nvPr>
            <p:ph idx="1"/>
          </p:nvPr>
        </p:nvSpPr>
        <p:spPr>
          <a:xfrm>
            <a:off x="457200" y="1639888"/>
            <a:ext cx="8229600" cy="4525962"/>
          </a:xfrm>
        </p:spPr>
        <p:txBody>
          <a:bodyPr/>
          <a:lstStyle/>
          <a:p>
            <a:pPr eaLnBrk="1" hangingPunct="1">
              <a:buFont typeface="Arial" charset="0"/>
              <a:buNone/>
            </a:pPr>
            <a:r>
              <a:rPr lang="en-US" smtClean="0"/>
              <a:t>*</a:t>
            </a:r>
            <a:r>
              <a:rPr lang="tr-TR" smtClean="0"/>
              <a:t>	Testin orijinalinde yetenek düzeyinin yanında zeka bölümü hakkında da sonuç elde edilmektedir. Ancak testin Türkiye uyarlaması yapılırken zeka’ya yönelik çalışma yapılmayarak sadece yetenekleri ortaya koyacak şekilde geliştirilmiştir. </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Başlık"/>
          <p:cNvSpPr>
            <a:spLocks noGrp="1"/>
          </p:cNvSpPr>
          <p:nvPr>
            <p:ph type="title"/>
          </p:nvPr>
        </p:nvSpPr>
        <p:spPr/>
        <p:txBody>
          <a:bodyPr/>
          <a:lstStyle/>
          <a:p>
            <a:pPr eaLnBrk="1" hangingPunct="1"/>
            <a:r>
              <a:rPr lang="tr-TR" dirty="0" smtClean="0"/>
              <a:t>Madde Sayıları</a:t>
            </a:r>
          </a:p>
        </p:txBody>
      </p:sp>
      <p:sp>
        <p:nvSpPr>
          <p:cNvPr id="3" name="2 İçerik Yer Tutucusu"/>
          <p:cNvSpPr>
            <a:spLocks noGrp="1"/>
          </p:cNvSpPr>
          <p:nvPr>
            <p:ph idx="1"/>
          </p:nvPr>
        </p:nvSpPr>
        <p:spPr/>
        <p:txBody>
          <a:bodyPr rtlCol="0">
            <a:normAutofit/>
          </a:bodyPr>
          <a:lstStyle/>
          <a:p>
            <a:pPr eaLnBrk="1" fontAlgn="auto" hangingPunct="1">
              <a:spcAft>
                <a:spcPts val="0"/>
              </a:spcAft>
              <a:buFont typeface="Arial" pitchFamily="34" charset="0"/>
              <a:buNone/>
              <a:defRPr/>
            </a:pPr>
            <a:r>
              <a:rPr lang="tr-TR" dirty="0" smtClean="0"/>
              <a:t>Dil yeteneği</a:t>
            </a:r>
          </a:p>
          <a:p>
            <a:pPr eaLnBrk="1" fontAlgn="auto" hangingPunct="1">
              <a:spcAft>
                <a:spcPts val="0"/>
              </a:spcAft>
              <a:buFont typeface="Arial" pitchFamily="34" charset="0"/>
              <a:buChar char="•"/>
              <a:defRPr/>
            </a:pPr>
            <a:r>
              <a:rPr lang="tr-TR" dirty="0" smtClean="0"/>
              <a:t>Dil Kelime Gruplaması Testi</a:t>
            </a:r>
          </a:p>
          <a:p>
            <a:pPr eaLnBrk="1" fontAlgn="auto" hangingPunct="1">
              <a:spcAft>
                <a:spcPts val="0"/>
              </a:spcAft>
              <a:buFont typeface="Arial" pitchFamily="34" charset="0"/>
              <a:buChar char="•"/>
              <a:defRPr/>
            </a:pPr>
            <a:r>
              <a:rPr lang="tr-TR" dirty="0" smtClean="0"/>
              <a:t>Dil- Kelime Hazinesi Testi</a:t>
            </a:r>
          </a:p>
          <a:p>
            <a:pPr eaLnBrk="1" fontAlgn="auto" hangingPunct="1">
              <a:spcAft>
                <a:spcPts val="0"/>
              </a:spcAft>
              <a:buFont typeface="Arial" pitchFamily="34" charset="0"/>
              <a:buNone/>
              <a:defRPr/>
            </a:pPr>
            <a:r>
              <a:rPr lang="tr-TR" dirty="0" smtClean="0"/>
              <a:t>Akıl Yürütme Yeteneği</a:t>
            </a:r>
          </a:p>
          <a:p>
            <a:pPr eaLnBrk="1" fontAlgn="auto" hangingPunct="1">
              <a:spcAft>
                <a:spcPts val="0"/>
              </a:spcAft>
              <a:buFont typeface="Arial" pitchFamily="34" charset="0"/>
              <a:buChar char="•"/>
              <a:defRPr/>
            </a:pPr>
            <a:r>
              <a:rPr lang="tr-TR" dirty="0" smtClean="0"/>
              <a:t>Akıl Yürütme Sayı Dizileri Testi</a:t>
            </a:r>
          </a:p>
          <a:p>
            <a:pPr eaLnBrk="1" fontAlgn="auto" hangingPunct="1">
              <a:spcAft>
                <a:spcPts val="0"/>
              </a:spcAft>
              <a:buFont typeface="Arial" pitchFamily="34" charset="0"/>
              <a:buChar char="•"/>
              <a:defRPr/>
            </a:pPr>
            <a:r>
              <a:rPr lang="tr-TR" dirty="0" smtClean="0"/>
              <a:t>Akıl Yürütme Harf Dizileri Testi</a:t>
            </a:r>
          </a:p>
          <a:p>
            <a:pPr eaLnBrk="1" fontAlgn="auto" hangingPunct="1">
              <a:spcAft>
                <a:spcPts val="0"/>
              </a:spcAft>
              <a:buFont typeface="Arial" pitchFamily="34" charset="0"/>
              <a:buNone/>
              <a:defRPr/>
            </a:pPr>
            <a:r>
              <a:rPr lang="tr-TR" dirty="0" smtClean="0"/>
              <a:t>Sayısal Yetenek</a:t>
            </a:r>
          </a:p>
          <a:p>
            <a:pPr eaLnBrk="1" fontAlgn="auto" hangingPunct="1">
              <a:spcAft>
                <a:spcPts val="0"/>
              </a:spcAft>
              <a:buFont typeface="Arial" pitchFamily="34" charset="0"/>
              <a:buChar char="•"/>
              <a:defRPr/>
            </a:pPr>
            <a:r>
              <a:rPr lang="tr-TR" dirty="0" smtClean="0"/>
              <a:t>Sayısal Test</a:t>
            </a:r>
            <a:endParaRPr lang="tr-TR"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a:normAutofit fontScale="90000"/>
          </a:bodyPr>
          <a:lstStyle/>
          <a:p>
            <a:r>
              <a:rPr lang="tr-TR" smtClean="0"/>
              <a:t>Orijinal Testin Güvenirlik Çalışması</a:t>
            </a:r>
          </a:p>
        </p:txBody>
      </p:sp>
      <p:sp>
        <p:nvSpPr>
          <p:cNvPr id="32771" name="Rectangle 3"/>
          <p:cNvSpPr>
            <a:spLocks noGrp="1"/>
          </p:cNvSpPr>
          <p:nvPr>
            <p:ph type="body" idx="1"/>
          </p:nvPr>
        </p:nvSpPr>
        <p:spPr/>
        <p:txBody>
          <a:bodyPr/>
          <a:lstStyle/>
          <a:p>
            <a:r>
              <a:rPr lang="tr-TR" smtClean="0"/>
              <a:t>Testin orijinal güvenirliği Spearman Brown testi yarılama yöntemiyle KR-21 yöntemi kullanılarak hesaplanmıştır. </a:t>
            </a:r>
          </a:p>
          <a:p>
            <a:r>
              <a:rPr lang="tr-TR" smtClean="0"/>
              <a:t>EYT (6-9) KR 21 güvenirlik katsayısı 6. sınıflar için toplam puandan 0.93, 9. sınıflar için toplam puanda 0.94 olarak hesaplanmıştır.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p:txBody>
          <a:bodyPr/>
          <a:lstStyle/>
          <a:p>
            <a:r>
              <a:rPr lang="tr-TR" smtClean="0"/>
              <a:t>Orijinal Testin Geçerlik Çalışması</a:t>
            </a:r>
          </a:p>
        </p:txBody>
      </p:sp>
      <p:sp>
        <p:nvSpPr>
          <p:cNvPr id="33795" name="Rectangle 3"/>
          <p:cNvSpPr>
            <a:spLocks noGrp="1"/>
          </p:cNvSpPr>
          <p:nvPr>
            <p:ph type="body" idx="1"/>
          </p:nvPr>
        </p:nvSpPr>
        <p:spPr/>
        <p:txBody>
          <a:bodyPr/>
          <a:lstStyle/>
          <a:p>
            <a:r>
              <a:rPr lang="tr-TR" sz="2800" smtClean="0"/>
              <a:t>EYT (6-9)’in geçerliği, test puanlarının zeka testi ve başarı testi puanları ile öğretmen notlarının ilişkilendirilmesi yoluyla değerlendirilmiştir. </a:t>
            </a:r>
          </a:p>
          <a:p>
            <a:r>
              <a:rPr lang="tr-TR" sz="2800" smtClean="0"/>
              <a:t>EYT (6-9) uygulanan bir grup 6. ve 9. sınıf öğrencilerine ayrıca SRA-TOGA Genel Yetenek Testleri uygulanmıştır. Uygulama sonucunda EYT (6-9) ile SRA-TOGA Genel Yetenek Testleri arasında toplam puanda  geçerlik katsayısı 0.69 olarak bulunmuştur.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Başlık"/>
          <p:cNvSpPr>
            <a:spLocks noGrp="1"/>
          </p:cNvSpPr>
          <p:nvPr>
            <p:ph type="title"/>
          </p:nvPr>
        </p:nvSpPr>
        <p:spPr/>
        <p:txBody>
          <a:bodyPr/>
          <a:lstStyle/>
          <a:p>
            <a:pPr eaLnBrk="1" hangingPunct="1"/>
            <a:r>
              <a:rPr lang="tr-TR" smtClean="0"/>
              <a:t>UYARLAMA ÇALIŞMALARI</a:t>
            </a:r>
          </a:p>
        </p:txBody>
      </p:sp>
      <p:sp>
        <p:nvSpPr>
          <p:cNvPr id="3" name="2 İçerik Yer Tutucusu"/>
          <p:cNvSpPr>
            <a:spLocks noGrp="1"/>
          </p:cNvSpPr>
          <p:nvPr>
            <p:ph idx="1"/>
          </p:nvPr>
        </p:nvSpPr>
        <p:spPr/>
        <p:txBody>
          <a:bodyPr>
            <a:normAutofit/>
          </a:bodyPr>
          <a:lstStyle/>
          <a:p>
            <a:pPr eaLnBrk="1" hangingPunct="1">
              <a:lnSpc>
                <a:spcPct val="90000"/>
              </a:lnSpc>
            </a:pPr>
            <a:r>
              <a:rPr lang="tr-TR" smtClean="0"/>
              <a:t>TYT (6-8)’in uyarlama çalışmasında ilk olarak orijinal testin çevirisi ile başlanmıştır. Çevirisi yapılan test kitapçığı ve test yönergesi üzerinde düzeltmeler araştırma ekibi tarafından yapıldıktan sonra uzman görüşü alınmıştır. Alınan görüşler çerçevesinde araştırma ekibi tarafından düzeltmeler yapılmış ve 240 öğrenci üzerinde deneme uygulamaları gerçekleştirilmiştir.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a:lstStyle/>
          <a:p>
            <a:pPr algn="l"/>
            <a:r>
              <a:rPr lang="tr-TR" sz="3000" smtClean="0"/>
              <a:t>Çeviri-uyarlama örnekleri:</a:t>
            </a:r>
          </a:p>
        </p:txBody>
      </p:sp>
      <p:sp>
        <p:nvSpPr>
          <p:cNvPr id="36867" name="Rectangle 3"/>
          <p:cNvSpPr>
            <a:spLocks noGrp="1"/>
          </p:cNvSpPr>
          <p:nvPr>
            <p:ph type="body" idx="1"/>
          </p:nvPr>
        </p:nvSpPr>
        <p:spPr/>
        <p:txBody>
          <a:bodyPr/>
          <a:lstStyle/>
          <a:p>
            <a:r>
              <a:rPr lang="tr-TR" smtClean="0"/>
              <a:t>Orijinal: Barn</a:t>
            </a:r>
          </a:p>
          <a:p>
            <a:pPr>
              <a:buFont typeface="Arial" charset="0"/>
              <a:buNone/>
            </a:pPr>
            <a:r>
              <a:rPr lang="tr-TR" smtClean="0"/>
              <a:t>	Çeviri-uyarlama: Ambar- ahır-çadır</a:t>
            </a:r>
          </a:p>
          <a:p>
            <a:r>
              <a:rPr lang="tr-TR" smtClean="0"/>
              <a:t>Orijinal: Bungalow</a:t>
            </a:r>
          </a:p>
          <a:p>
            <a:pPr>
              <a:buFont typeface="Arial" charset="0"/>
              <a:buNone/>
            </a:pPr>
            <a:r>
              <a:rPr lang="tr-TR" smtClean="0"/>
              <a:t>	Çeviri-uyarlama: bungalov- çadır-villa</a:t>
            </a:r>
          </a:p>
          <a:p>
            <a:r>
              <a:rPr lang="tr-TR" smtClean="0"/>
              <a:t>Orijinal: r r q s s q t t q u u q</a:t>
            </a:r>
          </a:p>
          <a:p>
            <a:r>
              <a:rPr lang="tr-TR" smtClean="0"/>
              <a:t>Çeviri: ş ş p t t p u u p ü ü p</a:t>
            </a:r>
          </a:p>
          <a:p>
            <a:endParaRPr lang="tr-TR" smtClean="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p:cNvSpPr>
          <p:nvPr>
            <p:ph type="body" idx="1"/>
          </p:nvPr>
        </p:nvSpPr>
        <p:spPr/>
        <p:txBody>
          <a:bodyPr/>
          <a:lstStyle/>
          <a:p>
            <a:pPr eaLnBrk="1" hangingPunct="1">
              <a:lnSpc>
                <a:spcPct val="90000"/>
              </a:lnSpc>
            </a:pPr>
            <a:r>
              <a:rPr lang="tr-TR" dirty="0" smtClean="0"/>
              <a:t>Uyarlama çalışmasında araştırmanın evrenini Türkiye’deki ilköğretim okullarında öğrenim gören 6., 7. ve 8. sınıf öğrencileri oluşturmaktadır. </a:t>
            </a:r>
          </a:p>
          <a:p>
            <a:pPr eaLnBrk="1" hangingPunct="1">
              <a:lnSpc>
                <a:spcPct val="90000"/>
              </a:lnSpc>
            </a:pPr>
            <a:r>
              <a:rPr lang="tr-TR" dirty="0" smtClean="0"/>
              <a:t>Araştırmanın örnekleminin ise, coğrafi bölgeleri temsil edecek şekilde her bölgeden üçer il olmak üzere toplam 20 ilde ilköğretim okullarının 6, 7 ve 8. sınıflara devam eden 2988 öğrenci oluşturmuştur.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p:cNvSpPr>
          <p:nvPr>
            <p:ph type="body" idx="1"/>
          </p:nvPr>
        </p:nvSpPr>
        <p:spPr/>
        <p:txBody>
          <a:bodyPr/>
          <a:lstStyle/>
          <a:p>
            <a:pPr algn="ctr">
              <a:buFont typeface="Arial" charset="0"/>
              <a:buNone/>
            </a:pPr>
            <a:r>
              <a:rPr lang="tr-TR" sz="4400" smtClean="0"/>
              <a:t> </a:t>
            </a:r>
          </a:p>
          <a:p>
            <a:pPr algn="ctr">
              <a:buFont typeface="Arial" charset="0"/>
              <a:buNone/>
            </a:pPr>
            <a:endParaRPr lang="tr-TR" sz="4400" smtClean="0"/>
          </a:p>
          <a:p>
            <a:pPr algn="ctr">
              <a:buFont typeface="Arial" charset="0"/>
              <a:buNone/>
            </a:pPr>
            <a:r>
              <a:rPr lang="tr-TR" sz="4400" smtClean="0"/>
              <a:t>TEST İSTATİSTİKLERİ</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Başlık"/>
          <p:cNvSpPr>
            <a:spLocks noGrp="1"/>
          </p:cNvSpPr>
          <p:nvPr>
            <p:ph type="title"/>
          </p:nvPr>
        </p:nvSpPr>
        <p:spPr/>
        <p:txBody>
          <a:bodyPr>
            <a:normAutofit fontScale="90000"/>
          </a:bodyPr>
          <a:lstStyle/>
          <a:p>
            <a:pPr eaLnBrk="1" hangingPunct="1"/>
            <a:r>
              <a:rPr lang="tr-TR" sz="3000" smtClean="0"/>
              <a:t>Temel Yetenekler Testi 6-8’in Madde Analizi Sonrası Madde Sayıları ile Madde Güçlük Düzeylerinin Karşılaştırılması</a:t>
            </a:r>
          </a:p>
        </p:txBody>
      </p:sp>
      <p:graphicFrame>
        <p:nvGraphicFramePr>
          <p:cNvPr id="21549" name="Group 45"/>
          <p:cNvGraphicFramePr>
            <a:graphicFrameLocks noGrp="1"/>
          </p:cNvGraphicFramePr>
          <p:nvPr>
            <p:ph idx="1"/>
          </p:nvPr>
        </p:nvGraphicFramePr>
        <p:xfrm>
          <a:off x="428625" y="2084388"/>
          <a:ext cx="8229600" cy="3780156"/>
        </p:xfrm>
        <a:graphic>
          <a:graphicData uri="http://schemas.openxmlformats.org/drawingml/2006/table">
            <a:tbl>
              <a:tblPr/>
              <a:tblGrid>
                <a:gridCol w="3614738"/>
                <a:gridCol w="1071562"/>
                <a:gridCol w="1214438"/>
                <a:gridCol w="1000125"/>
                <a:gridCol w="1328737"/>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smtClean="0">
                        <a:ln>
                          <a:noFill/>
                        </a:ln>
                        <a:solidFill>
                          <a:srgbClr val="FFFFFF"/>
                        </a:solidFill>
                        <a:effectLst/>
                        <a:latin typeface="Arial" charset="0"/>
                        <a:cs typeface="Arial" charset="0"/>
                      </a:endParaRP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Arial" charset="0"/>
                          <a:cs typeface="Arial" charset="0"/>
                        </a:rPr>
                        <a:t>Madde Çıkarılmadan Önce</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hMerge="1">
                  <a:txBody>
                    <a:bodyPr/>
                    <a:lstStyle/>
                    <a:p>
                      <a:endParaRPr lang="tr-TR"/>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Arial" charset="0"/>
                          <a:cs typeface="Arial" charset="0"/>
                        </a:rPr>
                        <a:t>Madde Çıkarıldıktan Sonra</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hMerge="1">
                  <a:txBody>
                    <a:bodyPr/>
                    <a:lstStyle/>
                    <a:p>
                      <a:endParaRPr lang="tr-TR"/>
                    </a:p>
                  </a:txBody>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Testler</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Madde Sayısı</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Güçlük Ortalaması</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Madde Sayısı</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Güçlük Ortalaması</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Dil-Kelime Gruplaması Testi </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20</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14</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0.44</a:t>
                      </a:r>
                    </a:p>
                  </a:txBody>
                  <a:tcPr horzOverflow="overflow">
                    <a:lnL>
                      <a:noFill/>
                    </a:lnL>
                    <a:lnR>
                      <a:noFill/>
                    </a:lnR>
                    <a:lnT>
                      <a:noFill/>
                    </a:lnT>
                    <a:lnB>
                      <a:noFill/>
                    </a:lnB>
                    <a:lnTlToBr>
                      <a:noFill/>
                    </a:lnTlToBr>
                    <a:lnBlToTr>
                      <a:noFill/>
                    </a:lnBlToTr>
                    <a:solidFill>
                      <a:schemeClr val="bg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Dil-Kelime Hazinesi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30</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0.59</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20</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0.56</a:t>
                      </a:r>
                    </a:p>
                  </a:txBody>
                  <a:tcPr horzOverflow="overflow">
                    <a:lnL>
                      <a:noFill/>
                    </a:lnL>
                    <a:lnR>
                      <a:noFill/>
                    </a:lnR>
                    <a:lnT>
                      <a:noFill/>
                    </a:lnT>
                    <a:lnB>
                      <a:noFill/>
                    </a:lnB>
                    <a:lnTlToBr>
                      <a:noFill/>
                    </a:lnTlToBr>
                    <a:lnBlToTr>
                      <a:noFill/>
                    </a:lnBlToTr>
                    <a:solidFill>
                      <a:srgbClr val="E7E7E7"/>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Akıl yürütme–Sayı Dizileri Testi </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15</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0.45</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15</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0,45</a:t>
                      </a:r>
                    </a:p>
                  </a:txBody>
                  <a:tcPr horzOverflow="overflow">
                    <a:lnL>
                      <a:noFill/>
                    </a:lnL>
                    <a:lnR>
                      <a:noFill/>
                    </a:lnR>
                    <a:lnT>
                      <a:noFill/>
                    </a:lnT>
                    <a:lnB>
                      <a:noFill/>
                    </a:lnB>
                    <a:lnTlToBr>
                      <a:noFill/>
                    </a:lnTlToBr>
                    <a:lnBlToTr>
                      <a:noFill/>
                    </a:lnBlToTr>
                    <a:solidFill>
                      <a:schemeClr val="bg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Akıl yürütme–Harf Dizileri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15</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0.41</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11</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0.48</a:t>
                      </a:r>
                    </a:p>
                  </a:txBody>
                  <a:tcPr horzOverflow="overflow">
                    <a:lnL>
                      <a:noFill/>
                    </a:lnL>
                    <a:lnR>
                      <a:noFill/>
                    </a:lnR>
                    <a:lnT>
                      <a:noFill/>
                    </a:lnT>
                    <a:lnB>
                      <a:noFill/>
                    </a:lnB>
                    <a:lnTlToBr>
                      <a:noFill/>
                    </a:lnTlToBr>
                    <a:lnBlToTr>
                      <a:noFill/>
                    </a:lnBlToTr>
                    <a:solidFill>
                      <a:srgbClr val="E7E7E7"/>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Sayısal Test</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30</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22</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0.44</a:t>
                      </a:r>
                    </a:p>
                  </a:txBody>
                  <a:tcPr horzOverflow="overflow">
                    <a:lnL>
                      <a:noFill/>
                    </a:lnL>
                    <a:lnR>
                      <a:noFill/>
                    </a:lnR>
                    <a:lnT>
                      <a:noFill/>
                    </a:lnT>
                    <a:lnB>
                      <a:noFill/>
                    </a:lnB>
                    <a:lnTlToBr>
                      <a:noFill/>
                    </a:lnTlToBr>
                    <a:lnBlToTr>
                      <a:noFill/>
                    </a:lnBlToTr>
                    <a:solidFill>
                      <a:schemeClr val="bg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Toplam Test Puanı</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110</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0.46</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82</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0.48</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İçerik Yer Tutucusu"/>
          <p:cNvSpPr>
            <a:spLocks noGrp="1"/>
          </p:cNvSpPr>
          <p:nvPr>
            <p:ph idx="1"/>
          </p:nvPr>
        </p:nvSpPr>
        <p:spPr/>
        <p:txBody>
          <a:bodyPr/>
          <a:lstStyle/>
          <a:p>
            <a:pPr eaLnBrk="1" hangingPunct="1"/>
            <a:r>
              <a:rPr lang="tr-TR" smtClean="0"/>
              <a:t>Sonuç olarak 110 maddeden oluşan TYT (6-8)’in maddeler çıkarılmadan önceki genel madde güçlük ortalaması  0.46 iken çıkarılan 28 maddeden sonra madde sayısı 82’ye inen testin genel madde güçlük ortalaması 0.48’yükselmiştir.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Temel Yetenekler Testi 6-8’in Güvenirliği</a:t>
            </a:r>
            <a:endParaRPr lang="tr-TR" dirty="0"/>
          </a:p>
        </p:txBody>
      </p:sp>
      <p:sp>
        <p:nvSpPr>
          <p:cNvPr id="25602" name="2 İçerik Yer Tutucusu"/>
          <p:cNvSpPr>
            <a:spLocks noGrp="1"/>
          </p:cNvSpPr>
          <p:nvPr>
            <p:ph idx="1"/>
          </p:nvPr>
        </p:nvSpPr>
        <p:spPr/>
        <p:txBody>
          <a:bodyPr/>
          <a:lstStyle/>
          <a:p>
            <a:pPr eaLnBrk="1" hangingPunct="1"/>
            <a:r>
              <a:rPr lang="tr-TR" sz="2400" smtClean="0"/>
              <a:t>Testin Güvenirliği</a:t>
            </a:r>
          </a:p>
          <a:p>
            <a:pPr eaLnBrk="1" hangingPunct="1">
              <a:buFont typeface="Arial" charset="0"/>
              <a:buNone/>
            </a:pPr>
            <a:r>
              <a:rPr lang="tr-TR" sz="2400" smtClean="0"/>
              <a:t>	Testin orijinal Güvenirliği Spearmen Brown testi yarılama yöntemi ile KR-21 yöntemi kullanılarak 6 ve 9. sınıflara devam eden öğrenciler üzerinde araştırılmıştır (SRA, 1959; akt., Gökçe, Şen ve Şeyhun, 2003).  </a:t>
            </a:r>
          </a:p>
          <a:p>
            <a:pPr eaLnBrk="1" hangingPunct="1"/>
            <a:r>
              <a:rPr lang="tr-TR" sz="2400" smtClean="0"/>
              <a:t>EYT (6-9) KR-21 güvenirlik katsayısı 6. sınıflar için toplam puanda 0.93; 9. sınıflar için toplam puanda 0.94 olarak hesaplanmıştır. </a:t>
            </a:r>
          </a:p>
          <a:p>
            <a:pPr eaLnBrk="1" hangingPunct="1"/>
            <a:r>
              <a:rPr lang="tr-TR" sz="2400" smtClean="0"/>
              <a:t>EYT (6-9)’un Spearman- Brown testi yarılama yöntemi güvenirliği 6. ve 9. sınıflar için toplam puanda 0.95 olarak hesaplanmıştır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4"/>
          <p:cNvSpPr>
            <a:spLocks noGrp="1"/>
          </p:cNvSpPr>
          <p:nvPr>
            <p:ph type="title"/>
          </p:nvPr>
        </p:nvSpPr>
        <p:spPr/>
        <p:txBody>
          <a:bodyPr>
            <a:normAutofit fontScale="90000"/>
          </a:bodyPr>
          <a:lstStyle/>
          <a:p>
            <a:pPr eaLnBrk="1" hangingPunct="1"/>
            <a:r>
              <a:rPr lang="tr-TR" sz="4000" smtClean="0"/>
              <a:t>Temel Yetenekler Testi 6-8’in Güvenirlik Katsayıları</a:t>
            </a:r>
          </a:p>
        </p:txBody>
      </p:sp>
      <p:graphicFrame>
        <p:nvGraphicFramePr>
          <p:cNvPr id="27652" name="Group 4"/>
          <p:cNvGraphicFramePr>
            <a:graphicFrameLocks noGrp="1"/>
          </p:cNvGraphicFramePr>
          <p:nvPr>
            <p:ph idx="1"/>
          </p:nvPr>
        </p:nvGraphicFramePr>
        <p:xfrm>
          <a:off x="457200" y="1600200"/>
          <a:ext cx="8229600" cy="4525963"/>
        </p:xfrm>
        <a:graphic>
          <a:graphicData uri="http://schemas.openxmlformats.org/drawingml/2006/table">
            <a:tbl>
              <a:tblPr/>
              <a:tblGrid>
                <a:gridCol w="3435350"/>
                <a:gridCol w="2465388"/>
                <a:gridCol w="2328862"/>
              </a:tblGrid>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bg1"/>
                          </a:solidFill>
                          <a:effectLst/>
                          <a:latin typeface="Arial" charset="0"/>
                          <a:cs typeface="Arial" charset="0"/>
                        </a:rPr>
                        <a:t>Testler</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Arial" charset="0"/>
                          <a:cs typeface="Arial" charset="0"/>
                        </a:rPr>
                        <a:t>Cronbach </a:t>
                      </a:r>
                      <a:r>
                        <a:rPr kumimoji="0" lang="el-GR" sz="1800" b="1" i="0" u="none" strike="noStrike" cap="none" normalizeH="0" baseline="0" smtClean="0">
                          <a:ln>
                            <a:noFill/>
                          </a:ln>
                          <a:solidFill>
                            <a:srgbClr val="FFFFFF"/>
                          </a:solidFill>
                          <a:effectLst/>
                          <a:latin typeface="Arial" charset="0"/>
                          <a:cs typeface="Arial" charset="0"/>
                        </a:rPr>
                        <a:t>α</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Arial" charset="0"/>
                          <a:cs typeface="Arial" charset="0"/>
                        </a:rPr>
                        <a:t>KR-20</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9BBB59"/>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Dil-Kelime Gruplaması Testi </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0.71</a:t>
                      </a:r>
                    </a:p>
                  </a:txBody>
                  <a:tcPr horzOverflow="overflow">
                    <a:lnL>
                      <a:noFill/>
                    </a:lnL>
                    <a:lnR>
                      <a:noFill/>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0.71</a:t>
                      </a:r>
                    </a:p>
                  </a:txBody>
                  <a:tcPr horzOverflow="overflow">
                    <a:lnL>
                      <a:noFill/>
                    </a:lnL>
                    <a:lnR>
                      <a:noFill/>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Dil-Kelime Hazinesi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0.77</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0.77</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Akıl yürütme–Sayı Dizileri Testi</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0.83</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0.83</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Akıl yürütme–Harf Dizileri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0.75</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0.75</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Sayısal Test</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0.86</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0.86</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Toplam Test Puanı</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0.94</a:t>
                      </a:r>
                    </a:p>
                  </a:txBody>
                  <a:tcPr horzOverflow="overflow">
                    <a:lnL>
                      <a:noFill/>
                    </a:lnL>
                    <a:lnR>
                      <a:noFill/>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Arial" charset="0"/>
                          <a:cs typeface="Arial" charset="0"/>
                        </a:rPr>
                        <a:t>0.94</a:t>
                      </a:r>
                    </a:p>
                  </a:txBody>
                  <a:tcPr horzOverflow="overflow">
                    <a:lnL>
                      <a:noFill/>
                    </a:lnL>
                    <a:lnR>
                      <a:noFill/>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p:nvPr>
        </p:nvSpPr>
        <p:spPr>
          <a:xfrm>
            <a:off x="468313" y="260350"/>
            <a:ext cx="8229600" cy="1143000"/>
          </a:xfrm>
        </p:spPr>
        <p:txBody>
          <a:bodyPr/>
          <a:lstStyle/>
          <a:p>
            <a:pPr eaLnBrk="1" hangingPunct="1"/>
            <a:r>
              <a:rPr lang="tr-TR" sz="4000" smtClean="0"/>
              <a:t>Temel Yetenekler Testi 6-8’in Geçerliği</a:t>
            </a:r>
          </a:p>
        </p:txBody>
      </p:sp>
      <p:sp>
        <p:nvSpPr>
          <p:cNvPr id="27650" name="Rectangle 3"/>
          <p:cNvSpPr>
            <a:spLocks noGrp="1"/>
          </p:cNvSpPr>
          <p:nvPr>
            <p:ph type="body" idx="1"/>
          </p:nvPr>
        </p:nvSpPr>
        <p:spPr/>
        <p:txBody>
          <a:bodyPr/>
          <a:lstStyle/>
          <a:p>
            <a:pPr eaLnBrk="1" hangingPunct="1"/>
            <a:r>
              <a:rPr lang="tr-TR" smtClean="0"/>
              <a:t>TYT (6-8)’in geçerliği ölçüt ve yapı geçerliği yöntemleri ile hesaplanmıştır. </a:t>
            </a:r>
          </a:p>
          <a:p>
            <a:pPr eaLnBrk="1" hangingPunct="1"/>
            <a:r>
              <a:rPr lang="tr-TR" smtClean="0"/>
              <a:t>TYT (6-8)’in </a:t>
            </a:r>
            <a:r>
              <a:rPr lang="tr-TR" b="1" smtClean="0"/>
              <a:t>yordama geçerliği</a:t>
            </a:r>
            <a:r>
              <a:rPr lang="tr-TR" smtClean="0"/>
              <a:t> için örneklem grubu öğrencilerinin Matematik, Türkçe, Fen Bilgisi,  Sosyal Bilgiler ve sınıf geçme ders notlarından yararlanılmıştır.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p:txBody>
          <a:bodyPr>
            <a:normAutofit fontScale="90000"/>
          </a:bodyPr>
          <a:lstStyle/>
          <a:p>
            <a:pPr eaLnBrk="1" hangingPunct="1"/>
            <a:r>
              <a:rPr lang="tr-TR" sz="4000" smtClean="0"/>
              <a:t>Temel Yetenekler Testi 6-8’in Yordama Geçerliği Katsayıları</a:t>
            </a:r>
          </a:p>
        </p:txBody>
      </p:sp>
      <p:graphicFrame>
        <p:nvGraphicFramePr>
          <p:cNvPr id="28850" name="Group 178"/>
          <p:cNvGraphicFramePr>
            <a:graphicFrameLocks noGrp="1"/>
          </p:cNvGraphicFramePr>
          <p:nvPr/>
        </p:nvGraphicFramePr>
        <p:xfrm>
          <a:off x="250825" y="2133600"/>
          <a:ext cx="8497888" cy="3278823"/>
        </p:xfrm>
        <a:graphic>
          <a:graphicData uri="http://schemas.openxmlformats.org/drawingml/2006/table">
            <a:tbl>
              <a:tblPr/>
              <a:tblGrid>
                <a:gridCol w="2736850"/>
                <a:gridCol w="1152525"/>
                <a:gridCol w="1152525"/>
                <a:gridCol w="1295400"/>
                <a:gridCol w="1152525"/>
                <a:gridCol w="1008063"/>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Testler</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Matematik</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Türkçe</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Fen Bilgisi</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Sosyal Bilgiler</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Sınıf Geçme</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428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Dil-Kelime Gruplaması Testi </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0.40</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0.44</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0.39</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0.42</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0.45</a:t>
                      </a:r>
                    </a:p>
                  </a:txBody>
                  <a:tcPr horzOverflow="overflow">
                    <a:lnL>
                      <a:noFill/>
                    </a:lnL>
                    <a:lnR>
                      <a:noFill/>
                    </a:lnR>
                    <a:lnT>
                      <a:noFill/>
                    </a:lnT>
                    <a:lnB>
                      <a:noFill/>
                    </a:lnB>
                    <a:lnTlToBr>
                      <a:noFill/>
                    </a:lnTlToBr>
                    <a:lnBlToTr>
                      <a:noFill/>
                    </a:lnBlToTr>
                    <a:solidFill>
                      <a:schemeClr val="bg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Dil-Kelime Hazinesi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0.41</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0.49</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0.44</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0.45</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0.49</a:t>
                      </a:r>
                    </a:p>
                  </a:txBody>
                  <a:tcPr horzOverflow="overflow">
                    <a:lnL>
                      <a:noFill/>
                    </a:lnL>
                    <a:lnR>
                      <a:noFill/>
                    </a:lnR>
                    <a:lnT>
                      <a:noFill/>
                    </a:lnT>
                    <a:lnB>
                      <a:noFill/>
                    </a:lnB>
                    <a:lnTlToBr>
                      <a:noFill/>
                    </a:lnTlToBr>
                    <a:lnBlToTr>
                      <a:noFill/>
                    </a:lnBlToTr>
                    <a:solidFill>
                      <a:srgbClr val="E7E7E7"/>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Akıl yürütme–Sayı Dizileri Testi </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0.43</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0.40</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0.39</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0.39</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0.44</a:t>
                      </a:r>
                    </a:p>
                  </a:txBody>
                  <a:tcPr horzOverflow="overflow">
                    <a:lnL>
                      <a:noFill/>
                    </a:lnL>
                    <a:lnR>
                      <a:noFill/>
                    </a:lnR>
                    <a:lnT>
                      <a:noFill/>
                    </a:lnT>
                    <a:lnB>
                      <a:noFill/>
                    </a:lnB>
                    <a:lnTlToBr>
                      <a:noFill/>
                    </a:lnTlToBr>
                    <a:lnBlToTr>
                      <a:noFill/>
                    </a:lnBlToTr>
                    <a:solidFill>
                      <a:schemeClr val="bg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Akıl yürütme–Harf Dizileri Testi </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0.42</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0.41</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0.40</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0.38</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0.45</a:t>
                      </a:r>
                    </a:p>
                  </a:txBody>
                  <a:tcPr horzOverflow="overflow">
                    <a:lnL>
                      <a:noFill/>
                    </a:lnL>
                    <a:lnR>
                      <a:noFill/>
                    </a:lnR>
                    <a:lnT>
                      <a:noFill/>
                    </a:lnT>
                    <a:lnB>
                      <a:noFill/>
                    </a:lnB>
                    <a:lnTlToBr>
                      <a:noFill/>
                    </a:lnTlToBr>
                    <a:lnBlToTr>
                      <a:noFill/>
                    </a:lnBlToTr>
                    <a:solidFill>
                      <a:srgbClr val="E7E7E7"/>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Sayısal Test</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0.47</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0.41</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0.41</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0.43</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0.46</a:t>
                      </a:r>
                    </a:p>
                  </a:txBody>
                  <a:tcPr horzOverflow="overflow">
                    <a:lnL>
                      <a:noFill/>
                    </a:lnL>
                    <a:lnR>
                      <a:noFill/>
                    </a:lnR>
                    <a:lnT>
                      <a:noFill/>
                    </a:lnT>
                    <a:lnB>
                      <a:noFill/>
                    </a:lnB>
                    <a:lnTlToBr>
                      <a:noFill/>
                    </a:lnTlToBr>
                    <a:lnBlToTr>
                      <a:noFill/>
                    </a:lnBlToTr>
                    <a:solidFill>
                      <a:schemeClr val="bg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Toplam Test Puanı</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0.52</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0.53</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0.49</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0.51</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charset="0"/>
                          <a:cs typeface="Arial" charset="0"/>
                        </a:rPr>
                        <a:t>0.55</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p:cNvSpPr>
          <p:nvPr>
            <p:ph type="body" idx="1"/>
          </p:nvPr>
        </p:nvSpPr>
        <p:spPr/>
        <p:txBody>
          <a:bodyPr/>
          <a:lstStyle/>
          <a:p>
            <a:pPr>
              <a:lnSpc>
                <a:spcPct val="90000"/>
              </a:lnSpc>
            </a:pPr>
            <a:r>
              <a:rPr lang="tr-TR" smtClean="0"/>
              <a:t>TYT (6-8)’in Matematik, Türkçe, Fen Bilgisi, Sosyal Bilgiler ve sınıf geçme notlarından elde edilen yordama geçerliği katsayıları 0.38 ile 0.55 arasında olup anlamlı bir ilişki vardır. </a:t>
            </a:r>
          </a:p>
          <a:p>
            <a:pPr>
              <a:lnSpc>
                <a:spcPct val="90000"/>
              </a:lnSpc>
            </a:pPr>
            <a:r>
              <a:rPr lang="tr-TR" b="1" smtClean="0"/>
              <a:t>Ölçüt grup geçerliği </a:t>
            </a:r>
            <a:r>
              <a:rPr lang="tr-TR" smtClean="0"/>
              <a:t>için akıl yürütme – sayı dizileri testinden elde edilen 7 ve 8. sınıf öğrencilerine ait test puan ortalamaları hariç bütün testlerde büyük sınıflar lehine anlamlı fark bulunmuştur.</a:t>
            </a:r>
          </a:p>
          <a:p>
            <a:pPr>
              <a:lnSpc>
                <a:spcPct val="90000"/>
              </a:lnSpc>
            </a:pPr>
            <a:endParaRPr lang="tr-TR" smtClean="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p:cNvSpPr>
          <p:nvPr>
            <p:ph type="body" idx="1"/>
          </p:nvPr>
        </p:nvSpPr>
        <p:spPr/>
        <p:txBody>
          <a:bodyPr/>
          <a:lstStyle/>
          <a:p>
            <a:r>
              <a:rPr lang="tr-TR" b="1" smtClean="0"/>
              <a:t>Yapı Geçerliği</a:t>
            </a:r>
          </a:p>
          <a:p>
            <a:pPr>
              <a:buFont typeface="Arial" charset="0"/>
              <a:buNone/>
            </a:pPr>
            <a:r>
              <a:rPr lang="tr-TR" smtClean="0"/>
              <a:t>	TYT (6-8)’in yapı geçerliğini ortaya koymak amacıyla Temel Bileşenler Analizi yöntemi kullanılarak “Faktör Analizi” gerçekleştirilmiştir.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a:lstStyle/>
          <a:p>
            <a:r>
              <a:rPr lang="tr-TR" smtClean="0"/>
              <a:t>Sonuç</a:t>
            </a:r>
          </a:p>
        </p:txBody>
      </p:sp>
      <p:sp>
        <p:nvSpPr>
          <p:cNvPr id="39939" name="Rectangle 3"/>
          <p:cNvSpPr>
            <a:spLocks noGrp="1"/>
          </p:cNvSpPr>
          <p:nvPr>
            <p:ph type="body" idx="1"/>
          </p:nvPr>
        </p:nvSpPr>
        <p:spPr/>
        <p:txBody>
          <a:bodyPr/>
          <a:lstStyle/>
          <a:p>
            <a:r>
              <a:rPr lang="tr-TR" sz="2700" smtClean="0"/>
              <a:t>Öğrencilerin geleceğe yönelik akademik planları konusunda öğrencilere, öğretmenlere ve anne babalara yönelik rehberlik yapmak için TYT (6 – 8) sonuçları kullanılabilir.</a:t>
            </a:r>
          </a:p>
          <a:p>
            <a:r>
              <a:rPr lang="tr-TR" sz="2700" smtClean="0"/>
              <a:t>Başarı – yetenek karşılaştırılmasına yönelik olarak TYT (6 – 8)’e ait yetenek düzeyleri yüksek ancak yeteneğiyle ilişkili derslerde başarı düzeyleri düşük olan öğrencilerin belirlenmesinde kullanılabilir.</a:t>
            </a:r>
          </a:p>
          <a:p>
            <a:r>
              <a:rPr lang="tr-TR" sz="2700" smtClean="0"/>
              <a:t>İlköğretimden ortaöğretime geçişte yönlendirmeye yönelik olarak kullanılabilir</a:t>
            </a:r>
          </a:p>
          <a:p>
            <a:endParaRPr lang="tr-TR" sz="2800" smtClean="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7992888" cy="6643710"/>
          </a:xfrm>
        </p:spPr>
        <p:txBody>
          <a:bodyPr>
            <a:noAutofit/>
          </a:bodyPr>
          <a:lstStyle/>
          <a:p>
            <a:pPr algn="ctr">
              <a:buNone/>
            </a:pPr>
            <a:endParaRPr lang="tr-TR" sz="2200" dirty="0" smtClean="0"/>
          </a:p>
          <a:p>
            <a:pPr algn="ctr">
              <a:buNone/>
            </a:pPr>
            <a:r>
              <a:rPr lang="tr-TR" sz="2200" dirty="0" smtClean="0"/>
              <a:t>KAYNAKÇA</a:t>
            </a:r>
          </a:p>
          <a:p>
            <a:pPr>
              <a:buNone/>
            </a:pPr>
            <a:endParaRPr lang="tr-TR" sz="2200" dirty="0" smtClean="0"/>
          </a:p>
          <a:p>
            <a:pPr>
              <a:buNone/>
            </a:pPr>
            <a:r>
              <a:rPr lang="tr-TR" sz="2200" dirty="0" smtClean="0"/>
              <a:t>Atılgan, H., (2005) </a:t>
            </a:r>
            <a:r>
              <a:rPr lang="tr-TR" sz="2200" dirty="0" err="1" smtClean="0"/>
              <a:t>Türkçe’ye</a:t>
            </a:r>
            <a:r>
              <a:rPr lang="tr-TR" sz="2200" dirty="0" smtClean="0"/>
              <a:t> uyarlanmış temel kabiliyetler testi</a:t>
            </a:r>
          </a:p>
          <a:p>
            <a:pPr>
              <a:buNone/>
            </a:pPr>
            <a:r>
              <a:rPr lang="tr-TR" sz="2200" dirty="0" smtClean="0"/>
              <a:t>		(TKT) 7-11'in yapı geçerliği. </a:t>
            </a:r>
            <a:r>
              <a:rPr lang="tr-TR" sz="2200" i="1" dirty="0" smtClean="0"/>
              <a:t>Türk Psikolojik Danışma ve</a:t>
            </a:r>
          </a:p>
          <a:p>
            <a:pPr>
              <a:buNone/>
            </a:pPr>
            <a:r>
              <a:rPr lang="tr-TR" sz="2200" i="1" dirty="0" smtClean="0"/>
              <a:t>		Rehberlik Dergisi, Cilt: 3, Sayı: 24.</a:t>
            </a:r>
          </a:p>
          <a:p>
            <a:pPr>
              <a:buNone/>
            </a:pPr>
            <a:endParaRPr lang="tr-TR" sz="2200" i="1" dirty="0" smtClean="0"/>
          </a:p>
          <a:p>
            <a:pPr>
              <a:buNone/>
            </a:pPr>
            <a:r>
              <a:rPr lang="tr-TR" sz="2200" dirty="0" smtClean="0"/>
              <a:t>Berber, M., Coşmaz, İ., Kaya, S., Şen, M. ve Şen, N. (1994). </a:t>
            </a:r>
            <a:r>
              <a:rPr lang="tr-TR" sz="2200" i="1" dirty="0" smtClean="0"/>
              <a:t>Temel 	Kabiliyetler Testi yaş  5–7. Türkiye standardizasyonu ve norm 	çalışması. </a:t>
            </a:r>
            <a:r>
              <a:rPr lang="tr-TR" sz="2200" dirty="0" smtClean="0"/>
              <a:t>Ankara: Devlet Kitapları Müdürlüğü Basımevi.</a:t>
            </a:r>
          </a:p>
          <a:p>
            <a:pPr>
              <a:buNone/>
            </a:pPr>
            <a:endParaRPr lang="tr-TR" sz="2200" dirty="0" smtClean="0"/>
          </a:p>
          <a:p>
            <a:pPr>
              <a:buNone/>
            </a:pPr>
            <a:r>
              <a:rPr lang="tr-TR" sz="2200" dirty="0" smtClean="0"/>
              <a:t>Coşmaz, İ., Kaya, S., Şen, M., Şen, N. (2006). </a:t>
            </a:r>
            <a:r>
              <a:rPr lang="tr-TR" sz="2200" i="1" dirty="0" smtClean="0"/>
              <a:t>Temel Kabiliyetler Testi yaş 	5 – 7 uygulama yönergesi. </a:t>
            </a:r>
            <a:r>
              <a:rPr lang="tr-TR" sz="2200" dirty="0" smtClean="0"/>
              <a:t>Ankara: Devlet Kitapları Müdürlüğü 	Basımevi.</a:t>
            </a:r>
          </a:p>
          <a:p>
            <a:pPr>
              <a:buNone/>
            </a:pPr>
            <a:endParaRPr lang="tr-TR" sz="2200" i="1" dirty="0" smtClean="0"/>
          </a:p>
          <a:p>
            <a:pPr>
              <a:buNone/>
            </a:pPr>
            <a:r>
              <a:rPr lang="tr-TR" sz="2200" dirty="0" smtClean="0"/>
              <a:t>Gökçe, S., </a:t>
            </a:r>
            <a:r>
              <a:rPr lang="tr-TR" sz="2200" dirty="0" err="1" smtClean="0"/>
              <a:t>Şeyhun</a:t>
            </a:r>
            <a:r>
              <a:rPr lang="tr-TR" sz="2200" dirty="0" smtClean="0"/>
              <a:t>, H., Şen, H., Doğru, Y., (2001). </a:t>
            </a:r>
            <a:r>
              <a:rPr lang="tr-TR" sz="2200" i="1" dirty="0" smtClean="0"/>
              <a:t>Temel kabiliyetler 	testi 	7-11 TKT (7-11) yönergesi. </a:t>
            </a:r>
            <a:r>
              <a:rPr lang="tr-TR" sz="2200" dirty="0" smtClean="0"/>
              <a:t>Ankara: Milli Eğitim Basımevi.</a:t>
            </a:r>
          </a:p>
          <a:p>
            <a:pPr>
              <a:buNone/>
            </a:pPr>
            <a:endParaRPr lang="tr-TR" sz="2200" dirty="0" smtClean="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p:cNvSpPr>
          <p:nvPr>
            <p:ph type="body" idx="1"/>
          </p:nvPr>
        </p:nvSpPr>
        <p:spPr>
          <a:xfrm>
            <a:off x="971600" y="764704"/>
            <a:ext cx="7992888" cy="5760640"/>
          </a:xfrm>
        </p:spPr>
        <p:txBody>
          <a:bodyPr>
            <a:normAutofit/>
          </a:bodyPr>
          <a:lstStyle/>
          <a:p>
            <a:pPr>
              <a:buNone/>
            </a:pPr>
            <a:endParaRPr lang="tr-TR" sz="2200" dirty="0" smtClean="0"/>
          </a:p>
          <a:p>
            <a:pPr>
              <a:buNone/>
            </a:pPr>
            <a:r>
              <a:rPr lang="tr-TR" sz="2200" dirty="0" smtClean="0"/>
              <a:t>Gökçe, S., </a:t>
            </a:r>
            <a:r>
              <a:rPr lang="tr-TR" sz="2200" dirty="0" err="1" smtClean="0"/>
              <a:t>Şeyhun</a:t>
            </a:r>
            <a:r>
              <a:rPr lang="tr-TR" sz="2200" dirty="0" smtClean="0"/>
              <a:t>, H., Şen, H., Doğru, Y., (2002). </a:t>
            </a:r>
            <a:r>
              <a:rPr lang="tr-TR" sz="2200" i="1" dirty="0" smtClean="0"/>
              <a:t>Temel kabiliyetler 	testi7-11  uyarlama çalışması el kitabı. </a:t>
            </a:r>
            <a:r>
              <a:rPr lang="tr-TR" sz="2200" dirty="0" smtClean="0"/>
              <a:t>Ankara: Milli Eğitim 	Basımevi.</a:t>
            </a:r>
          </a:p>
          <a:p>
            <a:pPr>
              <a:buNone/>
            </a:pPr>
            <a:endParaRPr lang="tr-TR" sz="2200" dirty="0" smtClean="0"/>
          </a:p>
          <a:p>
            <a:pPr>
              <a:buNone/>
            </a:pPr>
            <a:r>
              <a:rPr lang="tr-TR" sz="2200" dirty="0" smtClean="0"/>
              <a:t>Gökçe, S., Şen, H. ve </a:t>
            </a:r>
            <a:r>
              <a:rPr lang="tr-TR" sz="2200" dirty="0" err="1" smtClean="0"/>
              <a:t>Şeyhun</a:t>
            </a:r>
            <a:r>
              <a:rPr lang="tr-TR" sz="2200" dirty="0" smtClean="0"/>
              <a:t>, H. (2003). </a:t>
            </a:r>
            <a:r>
              <a:rPr lang="tr-TR" sz="2200" i="1" dirty="0" smtClean="0"/>
              <a:t>Temel Yetenekler Testi 6 – 8 	uyarlama çalışması raporu.</a:t>
            </a:r>
            <a:r>
              <a:rPr lang="tr-TR" sz="2200" dirty="0" smtClean="0"/>
              <a:t> Ankara: Devlet Kitapları 	Müdürlüğü Basımevi.</a:t>
            </a:r>
          </a:p>
          <a:p>
            <a:pPr>
              <a:buNone/>
            </a:pPr>
            <a:endParaRPr lang="tr-TR" sz="2200" dirty="0" smtClean="0"/>
          </a:p>
          <a:p>
            <a:pPr>
              <a:buNone/>
            </a:pPr>
            <a:r>
              <a:rPr lang="tr-TR" sz="2200" dirty="0" smtClean="0"/>
              <a:t>Gökçe, S., </a:t>
            </a:r>
            <a:r>
              <a:rPr lang="tr-TR" sz="2200" dirty="0" err="1" smtClean="0"/>
              <a:t>Şeyhun</a:t>
            </a:r>
            <a:r>
              <a:rPr lang="tr-TR" sz="2200" dirty="0" smtClean="0"/>
              <a:t>, H., Şen, H. (2005a). </a:t>
            </a:r>
            <a:r>
              <a:rPr lang="tr-TR" sz="2200" i="1" dirty="0" smtClean="0"/>
              <a:t>Temel yetenekler testi 9–11</a:t>
            </a:r>
          </a:p>
          <a:p>
            <a:pPr>
              <a:buNone/>
            </a:pPr>
            <a:r>
              <a:rPr lang="tr-TR" sz="2200" i="1" dirty="0" smtClean="0"/>
              <a:t>		çalışma kitabı. </a:t>
            </a:r>
            <a:r>
              <a:rPr lang="tr-TR" sz="2200" dirty="0" smtClean="0"/>
              <a:t>Ankara: Devlet Kitapları Müdürlüğü Basımevi.</a:t>
            </a:r>
          </a:p>
          <a:p>
            <a:pPr eaLnBrk="1" hangingPunct="1">
              <a:lnSpc>
                <a:spcPct val="80000"/>
              </a:lnSpc>
              <a:spcBef>
                <a:spcPts val="600"/>
              </a:spcBef>
              <a:buFont typeface="Arial" charset="0"/>
              <a:buNone/>
            </a:pPr>
            <a:endParaRPr lang="tr-TR" sz="2200" dirty="0" smtClean="0"/>
          </a:p>
          <a:p>
            <a:pPr>
              <a:buNone/>
            </a:pPr>
            <a:r>
              <a:rPr lang="tr-TR" sz="2200" dirty="0" smtClean="0"/>
              <a:t>Gökçe, S., </a:t>
            </a:r>
            <a:r>
              <a:rPr lang="tr-TR" sz="2200" dirty="0" err="1" smtClean="0"/>
              <a:t>Şeyhun</a:t>
            </a:r>
            <a:r>
              <a:rPr lang="tr-TR" sz="2200" dirty="0" smtClean="0"/>
              <a:t>, H., Şen, H. (2005b). </a:t>
            </a:r>
            <a:r>
              <a:rPr lang="tr-TR" sz="2200" i="1" dirty="0" smtClean="0"/>
              <a:t>Temel yetenekler testi 9–11</a:t>
            </a:r>
          </a:p>
          <a:p>
            <a:pPr>
              <a:buNone/>
            </a:pPr>
            <a:r>
              <a:rPr lang="tr-TR" sz="2200" i="1" dirty="0" smtClean="0"/>
              <a:t>		yönergesi. </a:t>
            </a:r>
            <a:r>
              <a:rPr lang="tr-TR" sz="2200" dirty="0" smtClean="0"/>
              <a:t>Ankara: Devlet Kitapları Müdürlüğü Basımevi.</a:t>
            </a:r>
          </a:p>
          <a:p>
            <a:pPr eaLnBrk="1" hangingPunct="1">
              <a:lnSpc>
                <a:spcPct val="80000"/>
              </a:lnSpc>
              <a:spcBef>
                <a:spcPts val="600"/>
              </a:spcBef>
              <a:buFont typeface="Arial" charset="0"/>
              <a:buNone/>
            </a:pPr>
            <a:endParaRPr lang="tr-TR" sz="2200" dirty="0" smtClean="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692696"/>
            <a:ext cx="8172400" cy="5760640"/>
          </a:xfrm>
        </p:spPr>
        <p:txBody>
          <a:bodyPr>
            <a:noAutofit/>
          </a:bodyPr>
          <a:lstStyle/>
          <a:p>
            <a:pPr>
              <a:buNone/>
            </a:pPr>
            <a:endParaRPr lang="tr-TR" sz="2200" dirty="0" smtClean="0"/>
          </a:p>
          <a:p>
            <a:pPr>
              <a:lnSpc>
                <a:spcPct val="80000"/>
              </a:lnSpc>
              <a:buNone/>
            </a:pPr>
            <a:r>
              <a:rPr lang="tr-TR" sz="2200" dirty="0" smtClean="0"/>
              <a:t>Gökçe, S., Şen, H. ve </a:t>
            </a:r>
            <a:r>
              <a:rPr lang="tr-TR" sz="2200" dirty="0" err="1" smtClean="0"/>
              <a:t>Şeyhun</a:t>
            </a:r>
            <a:r>
              <a:rPr lang="tr-TR" sz="2200" dirty="0" smtClean="0"/>
              <a:t>, H. (2009). </a:t>
            </a:r>
            <a:r>
              <a:rPr lang="tr-TR" sz="2200" i="1" dirty="0" smtClean="0"/>
              <a:t>Temel Yetenekler Testi 6 – 8 TYT 	(6–8).</a:t>
            </a:r>
            <a:r>
              <a:rPr lang="tr-TR" sz="2200" dirty="0" smtClean="0"/>
              <a:t> Ankara: Devlet Kitapları Müdürlüğü Basımevi.</a:t>
            </a:r>
          </a:p>
          <a:p>
            <a:pPr>
              <a:lnSpc>
                <a:spcPct val="80000"/>
              </a:lnSpc>
              <a:buNone/>
            </a:pPr>
            <a:endParaRPr lang="tr-TR" sz="2200" dirty="0" smtClean="0"/>
          </a:p>
          <a:p>
            <a:pPr>
              <a:lnSpc>
                <a:spcPct val="80000"/>
              </a:lnSpc>
              <a:buNone/>
            </a:pPr>
            <a:r>
              <a:rPr lang="tr-TR" sz="2200" dirty="0" smtClean="0"/>
              <a:t>Gökçe, S., Şen, H. ve </a:t>
            </a:r>
            <a:r>
              <a:rPr lang="tr-TR" sz="2200" dirty="0" err="1" smtClean="0"/>
              <a:t>Şeyhun</a:t>
            </a:r>
            <a:r>
              <a:rPr lang="tr-TR" sz="2200" dirty="0" smtClean="0"/>
              <a:t>, H. (2010). </a:t>
            </a:r>
            <a:r>
              <a:rPr lang="tr-TR" sz="2200" i="1" dirty="0" smtClean="0"/>
              <a:t>Temel Yetenekler Testi 6 – 8 TYT 	(6–8) yönerge.</a:t>
            </a:r>
            <a:r>
              <a:rPr lang="tr-TR" sz="2200" dirty="0" smtClean="0"/>
              <a:t> Ankara: Devlet Kitapları Müdürlüğü Basımevi.</a:t>
            </a:r>
          </a:p>
          <a:p>
            <a:pPr>
              <a:buNone/>
            </a:pPr>
            <a:endParaRPr lang="tr-TR" sz="2200" dirty="0" smtClean="0"/>
          </a:p>
          <a:p>
            <a:pPr>
              <a:buNone/>
            </a:pPr>
            <a:r>
              <a:rPr lang="tr-TR" sz="2200" dirty="0" err="1" smtClean="0"/>
              <a:t>Guilford</a:t>
            </a:r>
            <a:r>
              <a:rPr lang="tr-TR" sz="2200" dirty="0" smtClean="0"/>
              <a:t>, J.P., (1957). </a:t>
            </a:r>
            <a:r>
              <a:rPr lang="tr-TR" sz="2200" i="1" dirty="0" smtClean="0"/>
              <a:t>Louis </a:t>
            </a:r>
            <a:r>
              <a:rPr lang="tr-TR" sz="2200" i="1" dirty="0" err="1" smtClean="0"/>
              <a:t>Leon</a:t>
            </a:r>
            <a:r>
              <a:rPr lang="tr-TR" sz="2200" i="1" dirty="0" smtClean="0"/>
              <a:t> </a:t>
            </a:r>
            <a:r>
              <a:rPr lang="tr-TR" sz="2200" i="1" dirty="0" err="1" smtClean="0"/>
              <a:t>Thurstone</a:t>
            </a:r>
            <a:r>
              <a:rPr lang="tr-TR" sz="2200" i="1" dirty="0" smtClean="0"/>
              <a:t>, a </a:t>
            </a:r>
            <a:r>
              <a:rPr lang="tr-TR" sz="2200" i="1" dirty="0" err="1" smtClean="0"/>
              <a:t>biographical</a:t>
            </a:r>
            <a:r>
              <a:rPr lang="tr-TR" sz="2200" i="1" dirty="0" smtClean="0"/>
              <a:t> </a:t>
            </a:r>
            <a:r>
              <a:rPr lang="tr-TR" sz="2200" i="1" dirty="0" err="1" smtClean="0"/>
              <a:t>memoir</a:t>
            </a:r>
            <a:r>
              <a:rPr lang="tr-TR" sz="2200" i="1" dirty="0" smtClean="0"/>
              <a:t>.</a:t>
            </a:r>
          </a:p>
          <a:p>
            <a:pPr>
              <a:buNone/>
            </a:pPr>
            <a:r>
              <a:rPr lang="tr-TR" sz="2200" i="1" dirty="0" smtClean="0"/>
              <a:t>		Washington D.C.: </a:t>
            </a:r>
            <a:r>
              <a:rPr lang="tr-TR" sz="2200" i="1" dirty="0" err="1" smtClean="0"/>
              <a:t>National</a:t>
            </a:r>
            <a:r>
              <a:rPr lang="tr-TR" sz="2200" i="1" dirty="0" smtClean="0"/>
              <a:t> </a:t>
            </a:r>
            <a:r>
              <a:rPr lang="tr-TR" sz="2200" i="1" dirty="0" err="1" smtClean="0"/>
              <a:t>Academy</a:t>
            </a:r>
            <a:r>
              <a:rPr lang="tr-TR" sz="2200" i="1" dirty="0" smtClean="0"/>
              <a:t> </a:t>
            </a:r>
            <a:r>
              <a:rPr lang="tr-TR" sz="2200" i="1" dirty="0" err="1" smtClean="0"/>
              <a:t>Sciences</a:t>
            </a:r>
            <a:r>
              <a:rPr lang="tr-TR" sz="2200" dirty="0" smtClean="0"/>
              <a:t>.</a:t>
            </a:r>
          </a:p>
          <a:p>
            <a:pPr>
              <a:buNone/>
            </a:pPr>
            <a:endParaRPr lang="tr-TR" sz="2200" dirty="0" smtClean="0"/>
          </a:p>
          <a:p>
            <a:pPr>
              <a:buNone/>
            </a:pPr>
            <a:r>
              <a:rPr lang="tr-TR" sz="2200" dirty="0" smtClean="0"/>
              <a:t>Gökçe, S., Şen, H. ve </a:t>
            </a:r>
            <a:r>
              <a:rPr lang="tr-TR" sz="2200" dirty="0" err="1" smtClean="0"/>
              <a:t>Şeyhun</a:t>
            </a:r>
            <a:r>
              <a:rPr lang="tr-TR" sz="2200" dirty="0" smtClean="0"/>
              <a:t>, H. (2012). </a:t>
            </a:r>
            <a:r>
              <a:rPr lang="tr-TR" sz="2200" i="1" dirty="0" smtClean="0"/>
              <a:t>Temel Yetenekler Testi 6 – 8 TYT 	(6–8) el kitabı.</a:t>
            </a:r>
            <a:r>
              <a:rPr lang="tr-TR" sz="2200" dirty="0" smtClean="0"/>
              <a:t> Ankara: Devlet Kitapları Müdürlüğü Basımevi.</a:t>
            </a:r>
          </a:p>
          <a:p>
            <a:pPr>
              <a:buNone/>
            </a:pPr>
            <a:endParaRPr lang="tr-TR" sz="2200" dirty="0" smtClean="0"/>
          </a:p>
          <a:p>
            <a:pPr>
              <a:buNone/>
            </a:pPr>
            <a:r>
              <a:rPr lang="tr-TR" sz="2200" dirty="0" smtClean="0"/>
              <a:t>Özgüven, İ. E., (2000). </a:t>
            </a:r>
            <a:r>
              <a:rPr lang="tr-TR" sz="2200" i="1" dirty="0" smtClean="0"/>
              <a:t>Psikolojik testler. </a:t>
            </a:r>
            <a:r>
              <a:rPr lang="tr-TR" sz="2200" dirty="0" smtClean="0"/>
              <a:t>Ankara: </a:t>
            </a:r>
            <a:r>
              <a:rPr lang="tr-TR" sz="2200" dirty="0" err="1" smtClean="0"/>
              <a:t>Pdrem</a:t>
            </a:r>
            <a:r>
              <a:rPr lang="tr-TR" sz="2200" dirty="0" smtClean="0"/>
              <a:t> Yayınları.</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514</TotalTime>
  <Words>2760</Words>
  <Application>Microsoft Office PowerPoint</Application>
  <PresentationFormat>Ekran Gösterisi (4:3)</PresentationFormat>
  <Paragraphs>758</Paragraphs>
  <Slides>104</Slides>
  <Notes>0</Notes>
  <HiddenSlides>0</HiddenSlides>
  <MMClips>0</MMClips>
  <ScaleCrop>false</ScaleCrop>
  <HeadingPairs>
    <vt:vector size="4" baseType="variant">
      <vt:variant>
        <vt:lpstr>Tema</vt:lpstr>
      </vt:variant>
      <vt:variant>
        <vt:i4>1</vt:i4>
      </vt:variant>
      <vt:variant>
        <vt:lpstr>Slayt Başlıkları</vt:lpstr>
      </vt:variant>
      <vt:variant>
        <vt:i4>104</vt:i4>
      </vt:variant>
    </vt:vector>
  </HeadingPairs>
  <TitlesOfParts>
    <vt:vector size="105" baseType="lpstr">
      <vt:lpstr>Gündönümü</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Grup Zeka Testleri</vt:lpstr>
      <vt:lpstr>Grup Zeka Testleri</vt:lpstr>
      <vt:lpstr>Slayt 15</vt:lpstr>
      <vt:lpstr>Ülkemizde Kullanılan Grup Zeka Testleri</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TKT (5-7)</vt:lpstr>
      <vt:lpstr>Slayt 65</vt:lpstr>
      <vt:lpstr>Slayt 66</vt:lpstr>
      <vt:lpstr>Slayt 67</vt:lpstr>
      <vt:lpstr>Slayt 68</vt:lpstr>
      <vt:lpstr>Slayt 69</vt:lpstr>
      <vt:lpstr>TKT (5-7)’nin UYARLAMA ÇALIŞMALARI</vt:lpstr>
      <vt:lpstr>Slayt 71</vt:lpstr>
      <vt:lpstr>Slayt 72</vt:lpstr>
      <vt:lpstr>Ayırt Etme Gücüne Göre Testteki Maddelerin Değerlendirilmesi</vt:lpstr>
      <vt:lpstr>Alt Testlerin ve Testin Tümünün Madde Güçlük Değeri Ortalamaları</vt:lpstr>
      <vt:lpstr>Testin Güvenirliği</vt:lpstr>
      <vt:lpstr>Slayt 76</vt:lpstr>
      <vt:lpstr>Slayt 77</vt:lpstr>
      <vt:lpstr>Sonuç</vt:lpstr>
      <vt:lpstr>Değerlendirme</vt:lpstr>
      <vt:lpstr>Temel Yetenekler Testi 6-8</vt:lpstr>
      <vt:lpstr>Slayt 81</vt:lpstr>
      <vt:lpstr>Slayt 82</vt:lpstr>
      <vt:lpstr>Slayt 83</vt:lpstr>
      <vt:lpstr>Test Uygulama Süresi</vt:lpstr>
      <vt:lpstr>Slayt 85</vt:lpstr>
      <vt:lpstr>Madde Sayıları</vt:lpstr>
      <vt:lpstr>Orijinal Testin Güvenirlik Çalışması</vt:lpstr>
      <vt:lpstr>Orijinal Testin Geçerlik Çalışması</vt:lpstr>
      <vt:lpstr>UYARLAMA ÇALIŞMALARI</vt:lpstr>
      <vt:lpstr>Çeviri-uyarlama örnekleri:</vt:lpstr>
      <vt:lpstr>Slayt 91</vt:lpstr>
      <vt:lpstr>Slayt 92</vt:lpstr>
      <vt:lpstr>Temel Yetenekler Testi 6-8’in Madde Analizi Sonrası Madde Sayıları ile Madde Güçlük Düzeylerinin Karşılaştırılması</vt:lpstr>
      <vt:lpstr>Slayt 94</vt:lpstr>
      <vt:lpstr>Temel Yetenekler Testi 6-8’in Güvenirliği</vt:lpstr>
      <vt:lpstr>Temel Yetenekler Testi 6-8’in Güvenirlik Katsayıları</vt:lpstr>
      <vt:lpstr>Temel Yetenekler Testi 6-8’in Geçerliği</vt:lpstr>
      <vt:lpstr>Temel Yetenekler Testi 6-8’in Yordama Geçerliği Katsayıları</vt:lpstr>
      <vt:lpstr>Slayt 99</vt:lpstr>
      <vt:lpstr>Slayt 100</vt:lpstr>
      <vt:lpstr>Sonuç</vt:lpstr>
      <vt:lpstr>Slayt 102</vt:lpstr>
      <vt:lpstr>Slayt 103</vt:lpstr>
      <vt:lpstr>Slayt 104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alitoprak</dc:creator>
  <cp:lastModifiedBy>EXPER</cp:lastModifiedBy>
  <cp:revision>94</cp:revision>
  <dcterms:created xsi:type="dcterms:W3CDTF">2012-11-15T12:19:47Z</dcterms:created>
  <dcterms:modified xsi:type="dcterms:W3CDTF">2014-09-30T09:10:41Z</dcterms:modified>
</cp:coreProperties>
</file>