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256" r:id="rId3"/>
    <p:sldId id="257" r:id="rId4"/>
    <p:sldId id="258" r:id="rId5"/>
    <p:sldId id="259" r:id="rId6"/>
    <p:sldId id="260" r:id="rId7"/>
    <p:sldId id="316" r:id="rId8"/>
    <p:sldId id="317" r:id="rId9"/>
    <p:sldId id="318" r:id="rId10"/>
    <p:sldId id="319" r:id="rId11"/>
    <p:sldId id="320" r:id="rId12"/>
    <p:sldId id="261" r:id="rId13"/>
    <p:sldId id="310" r:id="rId14"/>
    <p:sldId id="311" r:id="rId15"/>
    <p:sldId id="312" r:id="rId16"/>
    <p:sldId id="313" r:id="rId17"/>
    <p:sldId id="314" r:id="rId18"/>
    <p:sldId id="315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324" r:id="rId27"/>
    <p:sldId id="321" r:id="rId28"/>
    <p:sldId id="322" r:id="rId29"/>
    <p:sldId id="323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  <p:sldId id="287" r:id="rId49"/>
    <p:sldId id="288" r:id="rId50"/>
    <p:sldId id="289" r:id="rId51"/>
    <p:sldId id="290" r:id="rId52"/>
    <p:sldId id="291" r:id="rId53"/>
    <p:sldId id="292" r:id="rId54"/>
    <p:sldId id="293" r:id="rId55"/>
    <p:sldId id="294" r:id="rId56"/>
    <p:sldId id="295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04" r:id="rId66"/>
    <p:sldId id="305" r:id="rId67"/>
    <p:sldId id="306" r:id="rId68"/>
    <p:sldId id="307" r:id="rId69"/>
    <p:sldId id="308" r:id="rId7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6378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5644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381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161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9188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339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837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290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4617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6566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633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78BA4-5E68-426E-A407-3E04F9CB8F5C}" type="datetimeFigureOut">
              <a:rPr lang="tr-TR" smtClean="0"/>
              <a:t>22.11.2016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79971-C841-4531-A399-0CAAC9D67B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751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r>
              <a:rPr lang="tr-TR" sz="115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Wisc</a:t>
            </a:r>
            <a:r>
              <a:rPr lang="tr-TR" sz="1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-R Zeka Testi</a:t>
            </a:r>
            <a:r>
              <a:rPr lang="tr-TR" sz="1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tr-TR" sz="1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1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Wechser</a:t>
            </a:r>
            <a:r>
              <a:rPr lang="tr-TR" sz="1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Çocuklar İçin Zeka Ölçeği (WCZÖ-R)</a:t>
            </a:r>
            <a:endParaRPr lang="tr-TR" sz="11500" dirty="0"/>
          </a:p>
        </p:txBody>
      </p:sp>
    </p:spTree>
    <p:extLst>
      <p:ext uri="{BB962C8B-B14F-4D97-AF65-F5344CB8AC3E}">
        <p14:creationId xmlns:p14="http://schemas.microsoft.com/office/powerpoint/2010/main" val="2457645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71500" y="640080"/>
            <a:ext cx="11041380" cy="6217920"/>
          </a:xfrm>
        </p:spPr>
        <p:txBody>
          <a:bodyPr>
            <a:normAutofit/>
          </a:bodyPr>
          <a:lstStyle/>
          <a:p>
            <a:r>
              <a:rPr lang="tr-T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6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6–16 yaş grubuna yönelik uygulanan </a:t>
            </a:r>
            <a:r>
              <a:rPr lang="tr-TR" sz="6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 zeka testidir</a:t>
            </a:r>
            <a:r>
              <a:rPr lang="tr-T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tr-T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test bireysel olarak uygulanan bir testtir.</a:t>
            </a:r>
            <a:endParaRPr lang="tr-T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60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tr-TR" sz="4800" b="1" dirty="0" smtClean="0"/>
              <a:t>Uygulaması 1 – 1,5 saat sürmektedir. </a:t>
            </a:r>
            <a:br>
              <a:rPr lang="tr-TR" sz="4800" b="1" dirty="0" smtClean="0"/>
            </a:br>
            <a:r>
              <a:rPr lang="tr-TR" sz="4800" b="1" dirty="0" err="1" smtClean="0"/>
              <a:t>Wisc</a:t>
            </a:r>
            <a:r>
              <a:rPr lang="tr-TR" sz="4800" b="1" dirty="0" smtClean="0"/>
              <a:t> R Zeka testinde Her alt testin soruları test yönergesine uygun bir şekilde çocuğa yöneltilir ve çocuktan sorulan soruları yanıtlaması istenir.</a:t>
            </a:r>
            <a:endParaRPr lang="tr-TR" sz="4800" b="1" dirty="0"/>
          </a:p>
        </p:txBody>
      </p:sp>
    </p:spTree>
    <p:extLst>
      <p:ext uri="{BB962C8B-B14F-4D97-AF65-F5344CB8AC3E}">
        <p14:creationId xmlns:p14="http://schemas.microsoft.com/office/powerpoint/2010/main" val="3114256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6000" dirty="0" smtClean="0"/>
              <a:t>1949 yılında David </a:t>
            </a:r>
            <a:r>
              <a:rPr lang="tr-TR" sz="6000" dirty="0" err="1" smtClean="0"/>
              <a:t>Wecsler</a:t>
            </a:r>
            <a:r>
              <a:rPr lang="tr-TR" sz="6000" dirty="0" smtClean="0"/>
              <a:t> tarafından geliştirilmiş, 6-16 yaşlarındaki çocuklar için </a:t>
            </a:r>
            <a:r>
              <a:rPr lang="tr-TR" sz="6000" dirty="0" err="1" smtClean="0"/>
              <a:t>WISC’i</a:t>
            </a:r>
            <a:r>
              <a:rPr lang="tr-TR" sz="6000" dirty="0" smtClean="0"/>
              <a:t> ( </a:t>
            </a:r>
            <a:r>
              <a:rPr lang="tr-TR" sz="6000" dirty="0" err="1" smtClean="0"/>
              <a:t>Wechsler</a:t>
            </a:r>
            <a:r>
              <a:rPr lang="tr-TR" sz="6000" dirty="0" smtClean="0"/>
              <a:t> Çocuklar için Zeka Ölçeği) hazırlanmıştır. </a:t>
            </a:r>
            <a:endParaRPr lang="tr-TR" sz="6000" dirty="0"/>
          </a:p>
        </p:txBody>
      </p:sp>
    </p:spTree>
    <p:extLst>
      <p:ext uri="{BB962C8B-B14F-4D97-AF65-F5344CB8AC3E}">
        <p14:creationId xmlns:p14="http://schemas.microsoft.com/office/powerpoint/2010/main" val="1164803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tr-TR" sz="6000" dirty="0" smtClean="0"/>
              <a:t>Bu ölçek 1974 yılında gözden geçirilmiş ve standardizasyonu yapılmış böylece WISC- R (Revize Edilmiş Versiyonu) ortaya çıkmıştır. </a:t>
            </a:r>
            <a:endParaRPr lang="tr-TR" sz="6000" dirty="0"/>
          </a:p>
        </p:txBody>
      </p:sp>
    </p:spTree>
    <p:extLst>
      <p:ext uri="{BB962C8B-B14F-4D97-AF65-F5344CB8AC3E}">
        <p14:creationId xmlns:p14="http://schemas.microsoft.com/office/powerpoint/2010/main" val="3426803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tr-TR" sz="6000" dirty="0" err="1" smtClean="0"/>
              <a:t>Wechsler’in</a:t>
            </a:r>
            <a:r>
              <a:rPr lang="tr-TR" sz="6000" dirty="0" smtClean="0"/>
              <a:t> getirdiği yeni sistemin en önemli yararı, çocuğun yerini kendi yaşıtları içerisinde görebilmek ve zaman içerisinde bazı karşılaştırmalara gidebilmektir.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9034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563075"/>
            <a:ext cx="10957560" cy="298915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304704" rIns="91440" bIns="952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just">
              <a:lnSpc>
                <a:spcPct val="100000"/>
              </a:lnSpc>
              <a:buNone/>
            </a:pPr>
            <a:r>
              <a:rPr lang="tr-TR" b="1" dirty="0"/>
              <a:t> </a:t>
            </a:r>
            <a:r>
              <a:rPr lang="tr-TR" b="1" dirty="0" err="1"/>
              <a:t>Wisc</a:t>
            </a:r>
            <a:r>
              <a:rPr lang="tr-TR" b="1" dirty="0"/>
              <a:t>-r zeka testi ülkemizde kullanılan yetenek ve zeka testleri arasında geçerlik ve güvenirliği en yüksek olanıdır</a:t>
            </a:r>
            <a:r>
              <a:rPr lang="tr-TR" b="1" dirty="0" smtClean="0"/>
              <a:t>.</a:t>
            </a:r>
          </a:p>
          <a:p>
            <a:pPr marL="0" lvl="0" indent="0" algn="just">
              <a:lnSpc>
                <a:spcPct val="100000"/>
              </a:lnSpc>
              <a:buNone/>
            </a:pPr>
            <a:r>
              <a:rPr lang="tr-TR" b="1" dirty="0" smtClean="0"/>
              <a:t> </a:t>
            </a:r>
            <a:r>
              <a:rPr lang="tr-TR" b="1" dirty="0"/>
              <a:t> Alt testlerinde değişik yetenek alanlarından örnekler bulunması, yorum ve puanlama kriterlerinin netliği, sonuçlarının açık, anlaşılır ve tatmin edici olması bu zeka testinin daha fazla tercih edilmesine neden olmaktadır.</a:t>
            </a:r>
            <a:endParaRPr kumimoji="0" lang="tr-TR" altLang="tr-T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94261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Alt testlerden alınan standart puanlar arasındaki belirgin sapmalar klinik veri niteliği taşır ve deneyimli bir </a:t>
            </a:r>
            <a:r>
              <a:rPr lang="tr-TR" dirty="0" err="1"/>
              <a:t>wisc</a:t>
            </a:r>
            <a:r>
              <a:rPr lang="tr-TR" dirty="0"/>
              <a:t>-r uygulayıcısı öğrenme güçlüğü, </a:t>
            </a:r>
            <a:r>
              <a:rPr lang="tr-TR" dirty="0" err="1"/>
              <a:t>disleksi</a:t>
            </a:r>
            <a:r>
              <a:rPr lang="tr-TR" dirty="0"/>
              <a:t> gibi olası problem alanlarını bu testin yorumlanması esnasında tespit edebilir.</a:t>
            </a:r>
          </a:p>
        </p:txBody>
      </p:sp>
    </p:spTree>
    <p:extLst>
      <p:ext uri="{BB962C8B-B14F-4D97-AF65-F5344CB8AC3E}">
        <p14:creationId xmlns:p14="http://schemas.microsoft.com/office/powerpoint/2010/main" val="159585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2298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580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2850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WISC-R Performans Bölümü Alt Testleri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RESİM TAMAMLAMA</a:t>
            </a:r>
          </a:p>
          <a:p>
            <a:r>
              <a:rPr lang="tr-TR" dirty="0" smtClean="0"/>
              <a:t>RESİM DÜZENLEME</a:t>
            </a:r>
          </a:p>
          <a:p>
            <a:r>
              <a:rPr lang="tr-TR" dirty="0" smtClean="0"/>
              <a:t>KÜPLERLE DESEN</a:t>
            </a:r>
          </a:p>
          <a:p>
            <a:r>
              <a:rPr lang="tr-TR" dirty="0" smtClean="0"/>
              <a:t>PARÇA BİRLEŞTİRME</a:t>
            </a:r>
          </a:p>
          <a:p>
            <a:r>
              <a:rPr lang="tr-TR" dirty="0" smtClean="0"/>
              <a:t>ŞİFRE</a:t>
            </a:r>
          </a:p>
          <a:p>
            <a:r>
              <a:rPr lang="tr-TR" dirty="0" smtClean="0"/>
              <a:t>(LABİRENTLER) (YEDEK TEST)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25370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1. Resim Tamamlama: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/>
              <a:t>Çocuğunuzun görsel dikkatini ölçmeye yarayan bir alt </a:t>
            </a:r>
            <a:r>
              <a:rPr lang="tr-TR" dirty="0" err="1"/>
              <a:t>testir</a:t>
            </a:r>
            <a:r>
              <a:rPr lang="tr-TR" dirty="0"/>
              <a:t>. Çocuğunuzdan bir resimde (objede) eksik olan detayları göstermesi ve söylemesi istenir.</a:t>
            </a:r>
          </a:p>
        </p:txBody>
      </p:sp>
    </p:spTree>
    <p:extLst>
      <p:ext uri="{BB962C8B-B14F-4D97-AF65-F5344CB8AC3E}">
        <p14:creationId xmlns:p14="http://schemas.microsoft.com/office/powerpoint/2010/main" val="1823557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2. Resim Düzenleme: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/>
              <a:t>Çocuğunuzun görsel dikkatiyle birlikte, olaylar arasında neden-sonuç ilişkisi kurabilme yeteneğini ölçer. Hem kısa-dönemli (</a:t>
            </a:r>
            <a:r>
              <a:rPr lang="tr-TR" dirty="0" err="1"/>
              <a:t>short-term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), hem de çalışan hafızanın (</a:t>
            </a:r>
            <a:r>
              <a:rPr lang="tr-TR" dirty="0" err="1"/>
              <a:t>working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) devreye girdiği bir alt testtir.</a:t>
            </a:r>
          </a:p>
        </p:txBody>
      </p:sp>
    </p:spTree>
    <p:extLst>
      <p:ext uri="{BB962C8B-B14F-4D97-AF65-F5344CB8AC3E}">
        <p14:creationId xmlns:p14="http://schemas.microsoft.com/office/powerpoint/2010/main" val="2259309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6000" b="1" dirty="0" smtClean="0"/>
              <a:t>3. Küplerle Desen:</a:t>
            </a:r>
            <a:endParaRPr lang="tr-TR" sz="6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/>
              <a:t>WISC-R Küplerle Desen testi görsel zeka ile ilgili birçok unsuru ölçer. Bu unsurlardan ilki, çocuğun gördüğü deseni, kısa-dönemli hafızasına atabilmesi ve kendi küpleriyle deseni yaparken işleyen hafızasını kullanabilmesidir. Ayrıca bu alt testte ellerle </a:t>
            </a:r>
            <a:r>
              <a:rPr lang="tr-TR" dirty="0" err="1"/>
              <a:t>manipulasyon</a:t>
            </a:r>
            <a:r>
              <a:rPr lang="tr-TR" dirty="0"/>
              <a:t>, dolayısıyla </a:t>
            </a:r>
            <a:r>
              <a:rPr lang="tr-TR" b="1" dirty="0"/>
              <a:t>görsel algı ile </a:t>
            </a:r>
            <a:r>
              <a:rPr lang="tr-TR" b="1" dirty="0" err="1"/>
              <a:t>hareketsel</a:t>
            </a:r>
            <a:r>
              <a:rPr lang="tr-TR" b="1" dirty="0"/>
              <a:t> koordinasyonun birleştirilebilmesi (örneğin, araba </a:t>
            </a:r>
            <a:r>
              <a:rPr lang="tr-TR" b="1" dirty="0" err="1"/>
              <a:t>kullanırkenki</a:t>
            </a:r>
            <a:r>
              <a:rPr lang="tr-TR" b="1" dirty="0"/>
              <a:t> gibi) son derece önemlidir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1577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4. Parça Birleştirme: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 smtClean="0"/>
              <a:t>Çocuğun </a:t>
            </a:r>
            <a:r>
              <a:rPr lang="tr-TR" dirty="0"/>
              <a:t>parça bütün ilişkisini kavrayabilme ve görsel-</a:t>
            </a:r>
            <a:r>
              <a:rPr lang="tr-TR" dirty="0" err="1"/>
              <a:t>hareketsel</a:t>
            </a:r>
            <a:r>
              <a:rPr lang="tr-TR" dirty="0"/>
              <a:t> koordinasyon yeteneğini ölçer. </a:t>
            </a:r>
          </a:p>
        </p:txBody>
      </p:sp>
    </p:spTree>
    <p:extLst>
      <p:ext uri="{BB962C8B-B14F-4D97-AF65-F5344CB8AC3E}">
        <p14:creationId xmlns:p14="http://schemas.microsoft.com/office/powerpoint/2010/main" val="3789906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60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5. Şifre: </a:t>
            </a:r>
            <a:endParaRPr lang="tr-TR" sz="6000" b="1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Şifre </a:t>
            </a:r>
            <a:r>
              <a:rPr lang="tr-TR" dirty="0"/>
              <a:t>testi, çocuğunuzun </a:t>
            </a:r>
            <a:r>
              <a:rPr lang="tr-TR" b="1" dirty="0"/>
              <a:t>okulda not alabilme becerisi</a:t>
            </a:r>
            <a:r>
              <a:rPr lang="tr-TR" dirty="0"/>
              <a:t>nin çok iyi bir göstergesidir. Bu alt testte çocuğunuzun kalem </a:t>
            </a:r>
            <a:r>
              <a:rPr lang="tr-TR" dirty="0" err="1"/>
              <a:t>manipulasyon</a:t>
            </a:r>
            <a:r>
              <a:rPr lang="tr-TR" dirty="0"/>
              <a:t> kabiliyeti, kısa-dönemli hafızasına attığı bilgileri işleyebilme ve hatırlayabilme yeteneği ve konsantrasyon verebilme yeteneği ölçülür. </a:t>
            </a:r>
            <a:r>
              <a:rPr lang="tr-TR" b="1" dirty="0" err="1"/>
              <a:t>Psikomotor</a:t>
            </a:r>
            <a:r>
              <a:rPr lang="tr-TR" b="1" dirty="0"/>
              <a:t> hızı ve görsel-</a:t>
            </a:r>
            <a:r>
              <a:rPr lang="tr-TR" b="1" dirty="0" err="1"/>
              <a:t>hareketsel</a:t>
            </a:r>
            <a:r>
              <a:rPr lang="tr-TR" b="1" dirty="0"/>
              <a:t> koordinasyon</a:t>
            </a:r>
            <a:r>
              <a:rPr lang="tr-TR" dirty="0"/>
              <a:t> da şifre testinin ölçtüğü unsurlardandır.</a:t>
            </a:r>
          </a:p>
        </p:txBody>
      </p:sp>
    </p:spTree>
    <p:extLst>
      <p:ext uri="{BB962C8B-B14F-4D97-AF65-F5344CB8AC3E}">
        <p14:creationId xmlns:p14="http://schemas.microsoft.com/office/powerpoint/2010/main" val="120427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 Black" panose="020B0A04020102020204" pitchFamily="34" charset="0"/>
              </a:rPr>
              <a:t>6. Labirentler: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/>
              <a:t>Labirent testi de, şifre testi gibi çocuğunuzun kalem </a:t>
            </a:r>
            <a:r>
              <a:rPr lang="tr-TR" dirty="0" err="1"/>
              <a:t>manipulasyon</a:t>
            </a:r>
            <a:r>
              <a:rPr lang="tr-TR" dirty="0"/>
              <a:t> ve görsel-</a:t>
            </a:r>
            <a:r>
              <a:rPr lang="tr-TR" dirty="0" err="1"/>
              <a:t>hareketsel</a:t>
            </a:r>
            <a:r>
              <a:rPr lang="tr-TR" dirty="0"/>
              <a:t> koordinasyon kabiliyetlerini ölçtüğü gibi, sorun çözebilme yeteneğini ve yaklaşımını da gösterir</a:t>
            </a:r>
          </a:p>
        </p:txBody>
      </p:sp>
    </p:spTree>
    <p:extLst>
      <p:ext uri="{BB962C8B-B14F-4D97-AF65-F5344CB8AC3E}">
        <p14:creationId xmlns:p14="http://schemas.microsoft.com/office/powerpoint/2010/main" val="2336422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WISC-R SÖZEL Bölümü Alt Testleri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GENEL BİLGİ</a:t>
            </a:r>
          </a:p>
          <a:p>
            <a:r>
              <a:rPr lang="tr-TR" dirty="0" smtClean="0"/>
              <a:t>YARGILAMA</a:t>
            </a:r>
          </a:p>
          <a:p>
            <a:r>
              <a:rPr lang="tr-TR" dirty="0" smtClean="0"/>
              <a:t>ARİTMETİK</a:t>
            </a:r>
          </a:p>
          <a:p>
            <a:r>
              <a:rPr lang="tr-TR" dirty="0" smtClean="0"/>
              <a:t>BENZERLİK</a:t>
            </a:r>
          </a:p>
          <a:p>
            <a:r>
              <a:rPr lang="tr-TR" dirty="0" smtClean="0"/>
              <a:t>SÖZCÜK DAĞARCIĞI</a:t>
            </a:r>
          </a:p>
          <a:p>
            <a:r>
              <a:rPr lang="tr-TR" dirty="0" smtClean="0"/>
              <a:t>(SAYI DİZİSİ) (YEDEK TEST)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9849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1. </a:t>
            </a:r>
            <a:r>
              <a:rPr lang="tr-TR" b="1" dirty="0" smtClean="0"/>
              <a:t>Genel Bilgi: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/>
              <a:t>Kristal zeka diye de adlandırılan genel bilgiyi ölçmede uygulanan bir alt testtir. Çocuğunuzun okuldan, ailesinden, ve kültüründen öğrendiği çevresel bilgileri ölçer. Ayrıca, uzun-süreli bellek (</a:t>
            </a:r>
            <a:r>
              <a:rPr lang="tr-TR" dirty="0" err="1"/>
              <a:t>long-term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) göstergesidir.</a:t>
            </a:r>
          </a:p>
        </p:txBody>
      </p:sp>
    </p:spTree>
    <p:extLst>
      <p:ext uri="{BB962C8B-B14F-4D97-AF65-F5344CB8AC3E}">
        <p14:creationId xmlns:p14="http://schemas.microsoft.com/office/powerpoint/2010/main" val="1169703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 Black" panose="020B0A04020102020204" pitchFamily="34" charset="0"/>
              </a:rPr>
              <a:t>2. Benzerlikler: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/>
              <a:t>Çocuğunuzun soyut düşünebilme, ve bu düşünceyi doğru ve açık bir şekilde ifade edebilme yeteneğini</a:t>
            </a:r>
          </a:p>
        </p:txBody>
      </p:sp>
    </p:spTree>
    <p:extLst>
      <p:ext uri="{BB962C8B-B14F-4D97-AF65-F5344CB8AC3E}">
        <p14:creationId xmlns:p14="http://schemas.microsoft.com/office/powerpoint/2010/main" val="2268871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3. Aritmetik: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/>
              <a:t>Bu alt testte, çocuğunuzun aritmetik sorularını çözebilme yeteneği, aynı zamanda kısa-süreli bellek ve çalışan belleğinin kapasitesi ölçülür. </a:t>
            </a:r>
          </a:p>
        </p:txBody>
      </p:sp>
    </p:spTree>
    <p:extLst>
      <p:ext uri="{BB962C8B-B14F-4D97-AF65-F5344CB8AC3E}">
        <p14:creationId xmlns:p14="http://schemas.microsoft.com/office/powerpoint/2010/main" val="2954638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4. Sözcük Dağarcığı: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/>
              <a:t>Çocuğunuzun sözcüklerin ve kavramların tanımlarını yapabilme ve bunları ifade edebilme yeteneğini ölçen alt testtir. Aynı zamanda uzun-süreli bellek göstergesidir.</a:t>
            </a:r>
          </a:p>
        </p:txBody>
      </p:sp>
    </p:spTree>
    <p:extLst>
      <p:ext uri="{BB962C8B-B14F-4D97-AF65-F5344CB8AC3E}">
        <p14:creationId xmlns:p14="http://schemas.microsoft.com/office/powerpoint/2010/main" val="3170828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 5. Yargılama: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/>
              <a:t>Muhakeme, mantık yürütme ve duygusal olgunluk seviyesini gösteren alt testtir. Çocuğunuzun sosyal zekasına dair ipuçları verir.</a:t>
            </a:r>
          </a:p>
        </p:txBody>
      </p:sp>
    </p:spTree>
    <p:extLst>
      <p:ext uri="{BB962C8B-B14F-4D97-AF65-F5344CB8AC3E}">
        <p14:creationId xmlns:p14="http://schemas.microsoft.com/office/powerpoint/2010/main" val="2564499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6. Sayı Dizisi: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 </a:t>
            </a:r>
            <a:r>
              <a:rPr lang="tr-TR" dirty="0"/>
              <a:t>Çocuğunuzun işitsel kısa-süreli belleğini ve çalışma belleğini ölçen alt testtir. Sesli uyaranları algılama, ve zihinsel olarak tekrarlayabilme yeteneğini gösterir.</a:t>
            </a:r>
          </a:p>
        </p:txBody>
      </p:sp>
    </p:spTree>
    <p:extLst>
      <p:ext uri="{BB962C8B-B14F-4D97-AF65-F5344CB8AC3E}">
        <p14:creationId xmlns:p14="http://schemas.microsoft.com/office/powerpoint/2010/main" val="40251890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11500" b="1" dirty="0" smtClean="0">
                <a:latin typeface="Arial Black" panose="020B0A04020102020204" pitchFamily="34" charset="0"/>
              </a:rPr>
              <a:t>İSTATİKSEL ANALİZLER</a:t>
            </a:r>
            <a:endParaRPr lang="tr-TR" sz="11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4130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WISC-R alt test standart puanlarının cinsiyet ve tanılama yılı değişkenlerine göre anlamlı </a:t>
            </a:r>
            <a:r>
              <a:rPr lang="tr-TR" dirty="0" smtClean="0"/>
              <a:t>farklılık gösterip </a:t>
            </a:r>
            <a:r>
              <a:rPr lang="tr-TR" dirty="0"/>
              <a:t>göstermediğini belirlemek amacıyla tek faktörlü MANOVA uygulanmıştır.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analizin </a:t>
            </a:r>
            <a:r>
              <a:rPr lang="tr-TR" dirty="0" smtClean="0"/>
              <a:t>bağımlı değişkenlerini</a:t>
            </a:r>
            <a:r>
              <a:rPr lang="tr-TR" dirty="0"/>
              <a:t>, WISC-R değerlendirmesinden elde edilen on alt teste ilişkin standart puanlar ile üç zeka </a:t>
            </a:r>
            <a:r>
              <a:rPr lang="tr-TR" dirty="0" smtClean="0"/>
              <a:t>bölümü katsayısı </a:t>
            </a:r>
            <a:r>
              <a:rPr lang="tr-TR" dirty="0"/>
              <a:t>oluşturmuştur. Farkın kaynağını bulmak için tek yönlü </a:t>
            </a:r>
            <a:r>
              <a:rPr lang="tr-TR" dirty="0" err="1"/>
              <a:t>varyans</a:t>
            </a:r>
            <a:r>
              <a:rPr lang="tr-TR" dirty="0"/>
              <a:t> analizi yapılmıştır.</a:t>
            </a:r>
          </a:p>
        </p:txBody>
      </p:sp>
    </p:spTree>
    <p:extLst>
      <p:ext uri="{BB962C8B-B14F-4D97-AF65-F5344CB8AC3E}">
        <p14:creationId xmlns:p14="http://schemas.microsoft.com/office/powerpoint/2010/main" val="33510997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Araştırma soruları doğrultusunda ilk olarak, sözel ve performans alt alanlarındaki puanlar </a:t>
            </a:r>
            <a:r>
              <a:rPr lang="tr-TR" dirty="0" smtClean="0"/>
              <a:t>arasında anlamlı </a:t>
            </a:r>
            <a:r>
              <a:rPr lang="tr-TR" dirty="0"/>
              <a:t>bir farklılık olup olmadığı “ilişkili örneklemler için t testi” kullanılarak belirlenmiştir. İkinci olarak,</a:t>
            </a:r>
          </a:p>
          <a:p>
            <a:r>
              <a:rPr lang="tr-TR" dirty="0"/>
              <a:t>sözel ve performans alanları arasındaki </a:t>
            </a:r>
            <a:r>
              <a:rPr lang="tr-TR" dirty="0" err="1"/>
              <a:t>faklılıklar</a:t>
            </a:r>
            <a:r>
              <a:rPr lang="tr-TR" dirty="0"/>
              <a:t> hesaplanarak fark değerlerinin frekans ve yığmalı yüzdelik</a:t>
            </a:r>
          </a:p>
          <a:p>
            <a:r>
              <a:rPr lang="tr-TR" dirty="0"/>
              <a:t>değerleri elde edilmiş, sözel ve performans alanlarında elde ettikleri zeka bölümü katsayılarının </a:t>
            </a:r>
            <a:r>
              <a:rPr lang="tr-TR" dirty="0" err="1"/>
              <a:t>ranjlara</a:t>
            </a:r>
            <a:r>
              <a:rPr lang="tr-TR" dirty="0"/>
              <a:t> göre</a:t>
            </a:r>
          </a:p>
          <a:p>
            <a:r>
              <a:rPr lang="tr-TR" dirty="0"/>
              <a:t>dağılımları incelenmiştir. Ölçeğin Türkçe standardizasyon çalışmasında zeka bölümü tablolarının 15 standart</a:t>
            </a:r>
          </a:p>
          <a:p>
            <a:r>
              <a:rPr lang="tr-TR" dirty="0"/>
              <a:t>sapma değerine göre hazırlanmış olması (Savaşır ve Şahin, 1998), sözel ve performans alt alanları arasındaki</a:t>
            </a:r>
          </a:p>
          <a:p>
            <a:r>
              <a:rPr lang="tr-TR" dirty="0"/>
              <a:t>fark kriteri olarak kullanılmıştır.</a:t>
            </a:r>
          </a:p>
        </p:txBody>
      </p:sp>
    </p:spTree>
    <p:extLst>
      <p:ext uri="{BB962C8B-B14F-4D97-AF65-F5344CB8AC3E}">
        <p14:creationId xmlns:p14="http://schemas.microsoft.com/office/powerpoint/2010/main" val="2234196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079" y="1825625"/>
            <a:ext cx="5541751" cy="5085372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2900"/>
            <a:ext cx="109728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44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GÜVENİRLİK KATSAYILARI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Tablo 1 incelendiğinde, sözel zeka bölümü katsayısı performans zeka bölümü katsayısından yüksek</a:t>
            </a:r>
          </a:p>
          <a:p>
            <a:r>
              <a:rPr lang="tr-TR" dirty="0"/>
              <a:t>olan 301 öğrencinin (%59.8) %20.1’inde; performans zeka bölümü katsayısı sözel zeka bölümü katsayısından</a:t>
            </a:r>
          </a:p>
          <a:p>
            <a:r>
              <a:rPr lang="tr-TR" dirty="0"/>
              <a:t>yüksek olan 185 öğrencinin (%36.8) ise %6.2’sinde farklılığın 15 puan ve üstünde olduğu görülmektedir.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20039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2853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9451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87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32095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2815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9471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56805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42360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77899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3862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07848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02693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18817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74606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5217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10739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42998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70300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0293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07020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14914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13862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26665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685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00110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96097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2144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35295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28731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53614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93615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54043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08263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32755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45585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12153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4556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20695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2118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397</Words>
  <Application>Microsoft Office PowerPoint</Application>
  <PresentationFormat>Geniş ekran</PresentationFormat>
  <Paragraphs>62</Paragraphs>
  <Slides>69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69</vt:i4>
      </vt:variant>
    </vt:vector>
  </HeadingPairs>
  <TitlesOfParts>
    <vt:vector size="75" baseType="lpstr">
      <vt:lpstr>Arial</vt:lpstr>
      <vt:lpstr>Arial Black</vt:lpstr>
      <vt:lpstr>Calibri</vt:lpstr>
      <vt:lpstr>Calibri Light</vt:lpstr>
      <vt:lpstr>Times New Roman</vt:lpstr>
      <vt:lpstr>Office Teması</vt:lpstr>
      <vt:lpstr>Wisc-R Zeka Testi  Wechser Çocuklar İçin Zeka Ölçeği (WCZÖ-R)</vt:lpstr>
      <vt:lpstr>  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WISC-R Performans Bölümü Alt Testleri </vt:lpstr>
      <vt:lpstr>1. Resim Tamamlama:</vt:lpstr>
      <vt:lpstr>2. Resim Düzenleme:</vt:lpstr>
      <vt:lpstr>3. Küplerle Desen:</vt:lpstr>
      <vt:lpstr>4. Parça Birleştirme:</vt:lpstr>
      <vt:lpstr>5. Şifre: </vt:lpstr>
      <vt:lpstr>6. Labirentler:</vt:lpstr>
      <vt:lpstr>WISC-R SÖZEL Bölümü Alt Testleri</vt:lpstr>
      <vt:lpstr>1. Genel Bilgi:</vt:lpstr>
      <vt:lpstr>2. Benzerlikler:</vt:lpstr>
      <vt:lpstr>3. Aritmetik:</vt:lpstr>
      <vt:lpstr>4. Sözcük Dağarcığı:</vt:lpstr>
      <vt:lpstr> 5. Yargılama:</vt:lpstr>
      <vt:lpstr>6. Sayı Dizisi:</vt:lpstr>
      <vt:lpstr>PowerPoint Sunusu</vt:lpstr>
      <vt:lpstr>PowerPoint Sunusu</vt:lpstr>
      <vt:lpstr>PowerPoint Sunusu</vt:lpstr>
      <vt:lpstr>PowerPoint Sunusu</vt:lpstr>
      <vt:lpstr>GÜVENİRLİK KATSAYILARI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Wisc-R Zeka Testi  Wechser Çocuklar İçin Zeka Ölçeği (WCZÖ-R)</dc:title>
  <dc:creator>Hüseyin</dc:creator>
  <cp:lastModifiedBy>Hüseyin</cp:lastModifiedBy>
  <cp:revision>7</cp:revision>
  <dcterms:created xsi:type="dcterms:W3CDTF">2016-11-22T11:29:24Z</dcterms:created>
  <dcterms:modified xsi:type="dcterms:W3CDTF">2016-11-22T12:51:00Z</dcterms:modified>
</cp:coreProperties>
</file>