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58" r:id="rId5"/>
    <p:sldId id="259" r:id="rId6"/>
    <p:sldId id="260" r:id="rId7"/>
    <p:sldId id="263" r:id="rId8"/>
    <p:sldId id="262" r:id="rId9"/>
    <p:sldId id="265" r:id="rId10"/>
    <p:sldId id="264" r:id="rId11"/>
    <p:sldId id="293" r:id="rId12"/>
    <p:sldId id="266" r:id="rId13"/>
    <p:sldId id="294" r:id="rId14"/>
    <p:sldId id="267" r:id="rId15"/>
    <p:sldId id="292" r:id="rId16"/>
    <p:sldId id="268" r:id="rId17"/>
    <p:sldId id="269" r:id="rId18"/>
    <p:sldId id="272" r:id="rId19"/>
    <p:sldId id="271" r:id="rId20"/>
    <p:sldId id="270" r:id="rId21"/>
    <p:sldId id="277" r:id="rId22"/>
    <p:sldId id="276" r:id="rId23"/>
    <p:sldId id="275" r:id="rId24"/>
    <p:sldId id="274" r:id="rId25"/>
    <p:sldId id="282" r:id="rId26"/>
    <p:sldId id="273" r:id="rId27"/>
    <p:sldId id="280" r:id="rId28"/>
    <p:sldId id="285" r:id="rId29"/>
    <p:sldId id="284" r:id="rId30"/>
    <p:sldId id="281" r:id="rId31"/>
    <p:sldId id="279" r:id="rId32"/>
    <p:sldId id="278" r:id="rId33"/>
    <p:sldId id="289" r:id="rId34"/>
    <p:sldId id="286" r:id="rId35"/>
    <p:sldId id="295" r:id="rId36"/>
    <p:sldId id="287" r:id="rId37"/>
    <p:sldId id="296" r:id="rId38"/>
    <p:sldId id="297" r:id="rId3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8" name="7 Başlık"/>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bwMode="auto">
          <a:xfrm rot="5400000">
            <a:off x="7764621" y="1174097"/>
            <a:ext cx="2286000" cy="381000"/>
          </a:xfrm>
        </p:spPr>
        <p:txBody>
          <a:bodyPr/>
          <a:lstStyle/>
          <a:p>
            <a:fld id="{D9F75050-0E15-4C5B-92B0-66D068882F1F}" type="datetimeFigureOut">
              <a:rPr lang="tr-TR" smtClean="0"/>
              <a:pPr/>
              <a:t>30.09.2014</a:t>
            </a:fld>
            <a:endParaRPr lang="tr-TR"/>
          </a:p>
        </p:txBody>
      </p:sp>
      <p:sp>
        <p:nvSpPr>
          <p:cNvPr id="17" name="16 Altbilgi Yer Tutucusu"/>
          <p:cNvSpPr>
            <a:spLocks noGrp="1"/>
          </p:cNvSpPr>
          <p:nvPr>
            <p:ph type="ftr" sz="quarter" idx="11"/>
          </p:nvPr>
        </p:nvSpPr>
        <p:spPr bwMode="auto">
          <a:xfrm rot="5400000">
            <a:off x="7077269" y="4181669"/>
            <a:ext cx="3657600" cy="384048"/>
          </a:xfrm>
        </p:spPr>
        <p:txBody>
          <a:bodyPr/>
          <a:lstStyle/>
          <a:p>
            <a:endParaRPr lang="tr-TR"/>
          </a:p>
        </p:txBody>
      </p:sp>
      <p:sp>
        <p:nvSpPr>
          <p:cNvPr id="10" name="9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Düz Bağlayıcı"/>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Oval"/>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Oval"/>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Slayt Numarası Yer Tutucusu"/>
          <p:cNvSpPr>
            <a:spLocks noGrp="1"/>
          </p:cNvSpPr>
          <p:nvPr>
            <p:ph type="sldNum" sz="quarter" idx="12"/>
          </p:nvPr>
        </p:nvSpPr>
        <p:spPr bwMode="auto">
          <a:xfrm>
            <a:off x="1325544" y="4928702"/>
            <a:ext cx="609600" cy="517524"/>
          </a:xfrm>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8" name="7 İçerik Yer Tutucusu"/>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4"/>
          </p:nvPr>
        </p:nvSpPr>
        <p:spPr/>
        <p:txBody>
          <a:bodyPr rtlCol="0"/>
          <a:lstStyle/>
          <a:p>
            <a:fld id="{D9F75050-0E15-4C5B-92B0-66D068882F1F}" type="datetimeFigureOut">
              <a:rPr lang="tr-TR" smtClean="0"/>
              <a:pPr/>
              <a:t>30.09.2014</a:t>
            </a:fld>
            <a:endParaRPr lang="tr-TR"/>
          </a:p>
        </p:txBody>
      </p:sp>
      <p:sp>
        <p:nvSpPr>
          <p:cNvPr id="9" name="8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10" name="9 Altbilgi Yer Tutucusu"/>
          <p:cNvSpPr>
            <a:spLocks noGrp="1"/>
          </p:cNvSpPr>
          <p:nvPr>
            <p:ph type="ftr" sz="quarter" idx="16"/>
          </p:nvPr>
        </p:nvSpPr>
        <p:spPr/>
        <p:txBody>
          <a:bodyPr rtlCol="0"/>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bwMode="auto">
          <a:xfrm rot="5400000">
            <a:off x="7763256" y="1170432"/>
            <a:ext cx="2286000" cy="381000"/>
          </a:xfrm>
        </p:spPr>
        <p:txBody>
          <a:bodyPr/>
          <a:lstStyle/>
          <a:p>
            <a:fld id="{D9F75050-0E15-4C5B-92B0-66D068882F1F}" type="datetimeFigureOut">
              <a:rPr lang="tr-TR" smtClean="0"/>
              <a:pPr/>
              <a:t>30.09.2014</a:t>
            </a:fld>
            <a:endParaRPr lang="tr-TR"/>
          </a:p>
        </p:txBody>
      </p:sp>
      <p:sp>
        <p:nvSpPr>
          <p:cNvPr id="5" name="4 Altbilgi Yer Tutucusu"/>
          <p:cNvSpPr>
            <a:spLocks noGrp="1"/>
          </p:cNvSpPr>
          <p:nvPr>
            <p:ph type="ftr" sz="quarter" idx="11"/>
          </p:nvPr>
        </p:nvSpPr>
        <p:spPr bwMode="auto">
          <a:xfrm rot="5400000">
            <a:off x="7077456" y="4178808"/>
            <a:ext cx="3657600" cy="384048"/>
          </a:xfrm>
        </p:spPr>
        <p:txBody>
          <a:bodyPr/>
          <a:lstStyle/>
          <a:p>
            <a:endParaRPr lang="tr-TR"/>
          </a:p>
        </p:txBody>
      </p:sp>
      <p:sp>
        <p:nvSpPr>
          <p:cNvPr id="9" name="8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Oval"/>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Oval"/>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Oval"/>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üz Bağlayıcı"/>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Slayt Numarası Yer Tutucusu"/>
          <p:cNvSpPr>
            <a:spLocks noGrp="1"/>
          </p:cNvSpPr>
          <p:nvPr>
            <p:ph type="sldNum" sz="quarter" idx="12"/>
          </p:nvPr>
        </p:nvSpPr>
        <p:spPr bwMode="auto">
          <a:xfrm>
            <a:off x="1340616" y="4928702"/>
            <a:ext cx="609600" cy="517524"/>
          </a:xfrm>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30.09.2014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9" name="8 İçerik Yer Tutucusu"/>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30.09.2014</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1" name="10 İçerik Yer Tutucusu"/>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Metin Yer Tutucusu"/>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13 Metin Yer Tutucusu"/>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6" name="5 Veri Yer Tutucusu"/>
          <p:cNvSpPr>
            <a:spLocks noGrp="1"/>
          </p:cNvSpPr>
          <p:nvPr>
            <p:ph type="dt" sz="half" idx="10"/>
          </p:nvPr>
        </p:nvSpPr>
        <p:spPr/>
        <p:txBody>
          <a:bodyPr rtlCol="0"/>
          <a:lstStyle/>
          <a:p>
            <a:fld id="{D9F75050-0E15-4C5B-92B0-66D068882F1F}" type="datetimeFigureOut">
              <a:rPr lang="tr-TR" smtClean="0"/>
              <a:pPr/>
              <a:t>30.09.2014</a:t>
            </a:fld>
            <a:endParaRPr lang="tr-TR"/>
          </a:p>
        </p:txBody>
      </p:sp>
      <p:sp>
        <p:nvSpPr>
          <p:cNvPr id="7" name="6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8" name="7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30.09.2014</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10" name="9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Başlık"/>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İçerik Yer Tutucusu"/>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4"/>
          </p:nvPr>
        </p:nvSpPr>
        <p:spPr/>
        <p:txBody>
          <a:bodyPr rtlCol="0"/>
          <a:lstStyle/>
          <a:p>
            <a:fld id="{D9F75050-0E15-4C5B-92B0-66D068882F1F}" type="datetimeFigureOut">
              <a:rPr lang="tr-TR" smtClean="0"/>
              <a:pPr/>
              <a:t>30.09.2014</a:t>
            </a:fld>
            <a:endParaRPr lang="tr-TR"/>
          </a:p>
        </p:txBody>
      </p:sp>
      <p:sp>
        <p:nvSpPr>
          <p:cNvPr id="22" name="21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23" name="22 Altbilgi Yer Tutucusu"/>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9" name="8 Düz Bağlayıcı"/>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Başlık"/>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9 Düz Bağlayıcı"/>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Dikdörtgen"/>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Veri Yer Tutucusu"/>
          <p:cNvSpPr>
            <a:spLocks noGrp="1"/>
          </p:cNvSpPr>
          <p:nvPr>
            <p:ph type="dt" sz="half" idx="10"/>
          </p:nvPr>
        </p:nvSpPr>
        <p:spPr/>
        <p:txBody>
          <a:bodyPr rtlCol="0"/>
          <a:lstStyle/>
          <a:p>
            <a:fld id="{D9F75050-0E15-4C5B-92B0-66D068882F1F}" type="datetimeFigureOut">
              <a:rPr lang="tr-TR" smtClean="0"/>
              <a:pPr/>
              <a:t>30.09.2014</a:t>
            </a:fld>
            <a:endParaRPr lang="tr-TR"/>
          </a:p>
        </p:txBody>
      </p:sp>
      <p:sp>
        <p:nvSpPr>
          <p:cNvPr id="18" name="17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21" name="20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30.09.2014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30.09.2014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6" name="15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Başlık Yer Tutucusu"/>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9F75050-0E15-4C5B-92B0-66D068882F1F}" type="datetimeFigureOut">
              <a:rPr lang="tr-TR" smtClean="0"/>
              <a:pPr/>
              <a:t>30.09.2014</a:t>
            </a:fld>
            <a:endParaRPr lang="tr-TR"/>
          </a:p>
        </p:txBody>
      </p:sp>
      <p:sp>
        <p:nvSpPr>
          <p:cNvPr id="3" name="2 Altbilgi Yer Tutucusu"/>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6 Düz Bağlayıcı"/>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Slayt Numarası Yer Tutucusu"/>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Microsoft_Office_Word_97_-_2003_Belgesi1.doc"/><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Microsoft_Office_Word_97_-_2003_Belgesi2.doc"/><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Microsoft_Office_Word_97_-_2003_Belgesi3.doc"/><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30.xml.rels><?xml version="1.0" encoding="UTF-8" standalone="yes"?>
<Relationships xmlns="http://schemas.openxmlformats.org/package/2006/relationships"><Relationship Id="rId3" Type="http://schemas.openxmlformats.org/officeDocument/2006/relationships/oleObject" Target="../embeddings/Microsoft_Office_Word_97_-_2003_Belgesi4.doc"/><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Microsoft_Office_Word_97_-_2003_Belgesi5.doc"/><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32.xml.rels><?xml version="1.0" encoding="UTF-8" standalone="yes"?>
<Relationships xmlns="http://schemas.openxmlformats.org/package/2006/relationships"><Relationship Id="rId3" Type="http://schemas.openxmlformats.org/officeDocument/2006/relationships/oleObject" Target="../embeddings/Microsoft_Office_Word_97_-_2003_Belgesi6.doc"/><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2267744" y="2348880"/>
            <a:ext cx="6172200" cy="1894362"/>
          </a:xfrm>
        </p:spPr>
        <p:txBody>
          <a:bodyPr/>
          <a:lstStyle/>
          <a:p>
            <a:r>
              <a:rPr lang="tr-TR" dirty="0" smtClean="0"/>
              <a:t>CÜMLE TAMAMLAMA TESTLERİ</a:t>
            </a:r>
            <a:endParaRPr lang="tr-TR" dirty="0"/>
          </a:p>
        </p:txBody>
      </p:sp>
      <p:sp>
        <p:nvSpPr>
          <p:cNvPr id="3" name="2 Alt Başlık"/>
          <p:cNvSpPr>
            <a:spLocks noGrp="1"/>
          </p:cNvSpPr>
          <p:nvPr>
            <p:ph type="subTitle" idx="1"/>
          </p:nvPr>
        </p:nvSpPr>
        <p:spPr>
          <a:xfrm>
            <a:off x="2286000" y="5003322"/>
            <a:ext cx="6172200" cy="854570"/>
          </a:xfrm>
        </p:spPr>
        <p:txBody>
          <a:bodyPr/>
          <a:lstStyle/>
          <a:p>
            <a:endParaRPr lang="tr-TR"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SUNUM PLANI</a:t>
            </a:r>
            <a:endParaRPr lang="tr-TR" dirty="0"/>
          </a:p>
        </p:txBody>
      </p:sp>
      <p:sp>
        <p:nvSpPr>
          <p:cNvPr id="3" name="2 İçerik Yer Tutucusu"/>
          <p:cNvSpPr>
            <a:spLocks noGrp="1"/>
          </p:cNvSpPr>
          <p:nvPr>
            <p:ph sz="quarter" idx="1"/>
          </p:nvPr>
        </p:nvSpPr>
        <p:spPr>
          <a:xfrm>
            <a:off x="539552" y="1916832"/>
            <a:ext cx="7467600" cy="4061048"/>
          </a:xfrm>
        </p:spPr>
        <p:txBody>
          <a:bodyPr/>
          <a:lstStyle/>
          <a:p>
            <a:pPr>
              <a:buNone/>
            </a:pPr>
            <a:r>
              <a:rPr lang="tr-TR" dirty="0" smtClean="0"/>
              <a:t>Cümle Tamamlama Tekniği</a:t>
            </a:r>
          </a:p>
          <a:p>
            <a:pPr>
              <a:buNone/>
            </a:pPr>
            <a:endParaRPr lang="tr-TR" dirty="0" smtClean="0"/>
          </a:p>
          <a:p>
            <a:pPr>
              <a:buNone/>
            </a:pPr>
            <a:r>
              <a:rPr lang="tr-TR" dirty="0" smtClean="0"/>
              <a:t>Beier Cümle Tamamlama Testi</a:t>
            </a:r>
          </a:p>
          <a:p>
            <a:pPr>
              <a:buNone/>
            </a:pPr>
            <a:endParaRPr lang="tr-TR" dirty="0" smtClean="0"/>
          </a:p>
          <a:p>
            <a:pPr>
              <a:buNone/>
            </a:pPr>
            <a:r>
              <a:rPr lang="tr-TR" dirty="0" err="1" smtClean="0"/>
              <a:t>Rotter</a:t>
            </a:r>
            <a:r>
              <a:rPr lang="tr-TR" dirty="0" smtClean="0"/>
              <a:t> Cümle Tamamlama Testi</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p:txBody>
          <a:bodyPr/>
          <a:lstStyle/>
          <a:p>
            <a:r>
              <a:rPr lang="tr-TR" dirty="0" smtClean="0"/>
              <a:t>Cümle Tamamlama Tekniği</a:t>
            </a:r>
            <a:endParaRPr lang="tr-TR" dirty="0"/>
          </a:p>
        </p:txBody>
      </p:sp>
      <p:sp>
        <p:nvSpPr>
          <p:cNvPr id="3" name="2 İçerik Yer Tutucusu"/>
          <p:cNvSpPr>
            <a:spLocks noGrp="1"/>
          </p:cNvSpPr>
          <p:nvPr>
            <p:ph sz="quarter" idx="1"/>
          </p:nvPr>
        </p:nvSpPr>
        <p:spPr/>
        <p:txBody>
          <a:bodyPr>
            <a:normAutofit/>
          </a:bodyPr>
          <a:lstStyle/>
          <a:p>
            <a:pPr algn="just">
              <a:buNone/>
            </a:pPr>
            <a:r>
              <a:rPr lang="tr-TR" sz="2000" dirty="0" smtClean="0"/>
              <a:t>	</a:t>
            </a:r>
          </a:p>
          <a:p>
            <a:pPr algn="just">
              <a:buNone/>
            </a:pPr>
            <a:endParaRPr lang="tr-TR" sz="2000" dirty="0" smtClean="0"/>
          </a:p>
          <a:p>
            <a:pPr algn="just">
              <a:lnSpc>
                <a:spcPct val="150000"/>
              </a:lnSpc>
              <a:buNone/>
            </a:pPr>
            <a:r>
              <a:rPr lang="tr-TR" sz="2000" dirty="0" smtClean="0"/>
              <a:t>	Cümle tamamlama testleri, tamamlama tekniğine göre yarım bırakılmış cümleler kullanılarak geliştirilmiştir. Bu teknikte deneklere bir cümlenin bir ya da daha fazla kelimesi verilerek bunları gerçek duygularını yansıtacak şekilde tamamlayarak tam bir cümle kurması beklenmektedir </a:t>
            </a:r>
            <a:r>
              <a:rPr lang="tr-TR" sz="1200" dirty="0" smtClean="0"/>
              <a:t>(</a:t>
            </a:r>
            <a:r>
              <a:rPr lang="tr-TR" sz="1200" dirty="0" err="1" smtClean="0"/>
              <a:t>Akkoyun</a:t>
            </a:r>
            <a:r>
              <a:rPr lang="tr-TR" sz="1200" dirty="0" smtClean="0"/>
              <a:t>, 2012).</a:t>
            </a:r>
            <a:endParaRPr lang="tr-TR" sz="1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683568" y="476672"/>
            <a:ext cx="7467600" cy="5976664"/>
          </a:xfrm>
        </p:spPr>
        <p:txBody>
          <a:bodyPr>
            <a:noAutofit/>
          </a:bodyPr>
          <a:lstStyle/>
          <a:p>
            <a:pPr algn="just">
              <a:lnSpc>
                <a:spcPct val="150000"/>
              </a:lnSpc>
              <a:buNone/>
            </a:pPr>
            <a:r>
              <a:rPr lang="tr-TR" sz="2000" dirty="0" smtClean="0"/>
              <a:t>	Cümle tamamlama testlerinde tamamlanması istenen yarım bırakılmış cümleler vardır.</a:t>
            </a:r>
          </a:p>
          <a:p>
            <a:pPr algn="just">
              <a:lnSpc>
                <a:spcPct val="150000"/>
              </a:lnSpc>
              <a:buNone/>
            </a:pPr>
            <a:endParaRPr lang="tr-TR" sz="2000" dirty="0" smtClean="0"/>
          </a:p>
          <a:p>
            <a:pPr algn="just">
              <a:lnSpc>
                <a:spcPct val="150000"/>
              </a:lnSpc>
              <a:buNone/>
            </a:pPr>
            <a:r>
              <a:rPr lang="tr-TR" sz="2000" dirty="0" smtClean="0"/>
              <a:t>Ben…</a:t>
            </a:r>
          </a:p>
          <a:p>
            <a:pPr algn="just">
              <a:lnSpc>
                <a:spcPct val="150000"/>
              </a:lnSpc>
              <a:buNone/>
            </a:pPr>
            <a:r>
              <a:rPr lang="tr-TR" sz="2000" dirty="0" smtClean="0"/>
              <a:t>Ben zevk alırım…</a:t>
            </a:r>
          </a:p>
          <a:p>
            <a:pPr algn="just">
              <a:lnSpc>
                <a:spcPct val="150000"/>
              </a:lnSpc>
              <a:buNone/>
            </a:pPr>
            <a:r>
              <a:rPr lang="tr-TR" sz="2000" dirty="0" smtClean="0"/>
              <a:t>Beni kızdıran şey…</a:t>
            </a:r>
          </a:p>
          <a:p>
            <a:pPr algn="just">
              <a:lnSpc>
                <a:spcPct val="150000"/>
              </a:lnSpc>
              <a:buNone/>
            </a:pPr>
            <a:r>
              <a:rPr lang="tr-TR" sz="2000" dirty="0" smtClean="0"/>
              <a:t>Bana acı veren şey…</a:t>
            </a:r>
          </a:p>
          <a:p>
            <a:pPr algn="just">
              <a:lnSpc>
                <a:spcPct val="150000"/>
              </a:lnSpc>
              <a:buNone/>
            </a:pPr>
            <a:r>
              <a:rPr lang="tr-TR" sz="2000" dirty="0" smtClean="0"/>
              <a:t>Erkekler…</a:t>
            </a:r>
          </a:p>
          <a:p>
            <a:pPr algn="just">
              <a:lnSpc>
                <a:spcPct val="150000"/>
              </a:lnSpc>
              <a:buNone/>
            </a:pPr>
            <a:r>
              <a:rPr lang="tr-TR" sz="2000" dirty="0" smtClean="0"/>
              <a:t>Dans etmek…</a:t>
            </a:r>
          </a:p>
          <a:p>
            <a:pPr algn="just">
              <a:lnSpc>
                <a:spcPct val="150000"/>
              </a:lnSpc>
              <a:buNone/>
            </a:pPr>
            <a:r>
              <a:rPr lang="tr-TR" sz="2000" dirty="0" smtClean="0"/>
              <a:t>Spor yapmak… </a:t>
            </a:r>
          </a:p>
          <a:p>
            <a:pPr algn="just">
              <a:lnSpc>
                <a:spcPct val="150000"/>
              </a:lnSpc>
              <a:buNone/>
            </a:pPr>
            <a:r>
              <a:rPr lang="tr-TR" sz="2000" dirty="0" smtClean="0"/>
              <a:t>				</a:t>
            </a:r>
            <a:r>
              <a:rPr lang="tr-TR" sz="1200" dirty="0" smtClean="0"/>
              <a:t>                                                     (Kaplan ve Saccuzzo, 2009)</a:t>
            </a:r>
          </a:p>
          <a:p>
            <a:pPr algn="just">
              <a:lnSpc>
                <a:spcPct val="150000"/>
              </a:lnSpc>
              <a:buNone/>
            </a:pPr>
            <a:endParaRPr lang="tr-TR" sz="2000" dirty="0" smtClean="0"/>
          </a:p>
          <a:p>
            <a:pPr algn="just">
              <a:lnSpc>
                <a:spcPct val="150000"/>
              </a:lnSpc>
              <a:buNone/>
            </a:pPr>
            <a:r>
              <a:rPr lang="tr-TR" sz="2000" dirty="0" smtClean="0"/>
              <a:t>				</a:t>
            </a:r>
          </a:p>
          <a:p>
            <a:pPr algn="just">
              <a:buNone/>
            </a:pPr>
            <a:endParaRPr lang="tr-TR" sz="2000" dirty="0" smtClean="0"/>
          </a:p>
          <a:p>
            <a:pPr algn="just">
              <a:buNone/>
            </a:pPr>
            <a:r>
              <a:rPr lang="tr-TR" sz="2000" dirty="0" smtClean="0"/>
              <a:t>						</a:t>
            </a:r>
            <a:endParaRPr lang="tr-TR" sz="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51520" y="881336"/>
            <a:ext cx="8229600" cy="5788024"/>
          </a:xfrm>
        </p:spPr>
        <p:txBody>
          <a:bodyPr>
            <a:normAutofit lnSpcReduction="10000"/>
          </a:bodyPr>
          <a:lstStyle/>
          <a:p>
            <a:pPr algn="just">
              <a:lnSpc>
                <a:spcPct val="150000"/>
              </a:lnSpc>
              <a:buNone/>
            </a:pPr>
            <a:r>
              <a:rPr lang="tr-TR" sz="2000" dirty="0" smtClean="0"/>
              <a:t>	Diğer projektif tekniklerde olduğu gibi cümle tamamlama testlerinde de bireyler, değerlerini, çatışmalarını, motivasyon kaynaklarını, korkularını yansıtırlar.</a:t>
            </a:r>
          </a:p>
          <a:p>
            <a:pPr algn="just">
              <a:lnSpc>
                <a:spcPct val="150000"/>
              </a:lnSpc>
              <a:buNone/>
            </a:pPr>
            <a:endParaRPr lang="tr-TR" sz="2000" dirty="0" smtClean="0"/>
          </a:p>
          <a:p>
            <a:pPr algn="just">
              <a:lnSpc>
                <a:spcPct val="150000"/>
              </a:lnSpc>
              <a:buNone/>
            </a:pPr>
            <a:r>
              <a:rPr lang="tr-TR" sz="2000" dirty="0" smtClean="0"/>
              <a:t>	</a:t>
            </a:r>
            <a:r>
              <a:rPr lang="tr-TR" sz="2000" i="1" dirty="0" smtClean="0"/>
              <a:t>Yönerge: Nasıl hissettiğinizi göstermek için aşağıdaki cümleleri tamamlayınız.</a:t>
            </a:r>
            <a:endParaRPr lang="tr-TR" sz="2000" dirty="0" smtClean="0"/>
          </a:p>
          <a:p>
            <a:pPr algn="just">
              <a:lnSpc>
                <a:spcPct val="150000"/>
              </a:lnSpc>
              <a:buNone/>
            </a:pPr>
            <a:r>
              <a:rPr lang="tr-TR" sz="2000" dirty="0" smtClean="0"/>
              <a:t>	En iyi özelliğim…</a:t>
            </a:r>
          </a:p>
          <a:p>
            <a:pPr algn="just">
              <a:lnSpc>
                <a:spcPct val="150000"/>
              </a:lnSpc>
              <a:buNone/>
            </a:pPr>
            <a:r>
              <a:rPr lang="tr-TR" sz="2000" dirty="0" smtClean="0"/>
              <a:t>	Annem…</a:t>
            </a:r>
          </a:p>
          <a:p>
            <a:pPr algn="just">
              <a:lnSpc>
                <a:spcPct val="150000"/>
              </a:lnSpc>
              <a:buNone/>
            </a:pPr>
            <a:r>
              <a:rPr lang="tr-TR" sz="2000" dirty="0" smtClean="0"/>
              <a:t>	Babam…</a:t>
            </a:r>
          </a:p>
          <a:p>
            <a:pPr algn="just">
              <a:lnSpc>
                <a:spcPct val="150000"/>
              </a:lnSpc>
              <a:buNone/>
            </a:pPr>
            <a:r>
              <a:rPr lang="tr-TR" sz="2000" dirty="0" smtClean="0"/>
              <a:t>	En büyük korkum…</a:t>
            </a:r>
          </a:p>
          <a:p>
            <a:pPr algn="just">
              <a:lnSpc>
                <a:spcPct val="150000"/>
              </a:lnSpc>
              <a:buNone/>
            </a:pPr>
            <a:r>
              <a:rPr lang="tr-TR" sz="2000" dirty="0" smtClean="0"/>
              <a:t>	… 				                  </a:t>
            </a:r>
          </a:p>
          <a:p>
            <a:pPr algn="just">
              <a:buNone/>
            </a:pPr>
            <a:r>
              <a:rPr lang="tr-TR" sz="2000" dirty="0" smtClean="0"/>
              <a:t>								  </a:t>
            </a:r>
            <a:r>
              <a:rPr lang="tr-TR" sz="1200" dirty="0" smtClean="0"/>
              <a:t>(Gregory, 2012)</a:t>
            </a:r>
            <a:endParaRPr lang="tr-TR" sz="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79512" y="1196752"/>
            <a:ext cx="8424936" cy="4873752"/>
          </a:xfrm>
        </p:spPr>
        <p:txBody>
          <a:bodyPr>
            <a:normAutofit/>
          </a:bodyPr>
          <a:lstStyle/>
          <a:p>
            <a:pPr algn="just">
              <a:lnSpc>
                <a:spcPct val="150000"/>
              </a:lnSpc>
              <a:buNone/>
            </a:pPr>
            <a:r>
              <a:rPr lang="tr-TR" sz="2000" dirty="0" smtClean="0"/>
              <a:t>	Cümle tamamlama tekniği, çağrışım tekniğine benzemekle birlikte uyarıcıların uzunluğu bakımından farklıdır. Burada denekten beklenen tepki daha uzundur.</a:t>
            </a:r>
          </a:p>
          <a:p>
            <a:pPr algn="just">
              <a:lnSpc>
                <a:spcPct val="150000"/>
              </a:lnSpc>
              <a:buNone/>
            </a:pPr>
            <a:endParaRPr lang="tr-TR" sz="2000" dirty="0" smtClean="0"/>
          </a:p>
          <a:p>
            <a:pPr algn="just">
              <a:lnSpc>
                <a:spcPct val="150000"/>
              </a:lnSpc>
              <a:buNone/>
            </a:pPr>
            <a:r>
              <a:rPr lang="tr-TR" sz="2000" dirty="0" smtClean="0"/>
              <a:t>	Çağrışım tekniğinde olduğu gibi denekler uyarıcı kelimelerin anlamlarını değişik algılamak ve çarpıtmak gibi eğilimler gösterebilirler. Ancak deneklerden çabuk yanıt vermeleri istenirse bu durum kısmen önlenebilir </a:t>
            </a:r>
            <a:r>
              <a:rPr lang="tr-TR" sz="1200" dirty="0" smtClean="0"/>
              <a:t>(</a:t>
            </a:r>
            <a:r>
              <a:rPr lang="tr-TR" sz="1200" dirty="0" err="1" smtClean="0"/>
              <a:t>Akkoyun</a:t>
            </a:r>
            <a:r>
              <a:rPr lang="tr-TR" sz="1200" dirty="0" smtClean="0"/>
              <a:t>, 2012).</a:t>
            </a:r>
            <a:endParaRPr lang="tr-TR" sz="1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51520" y="1484784"/>
            <a:ext cx="8003232" cy="4320480"/>
          </a:xfrm>
        </p:spPr>
        <p:txBody>
          <a:bodyPr>
            <a:normAutofit/>
          </a:bodyPr>
          <a:lstStyle/>
          <a:p>
            <a:pPr algn="just">
              <a:lnSpc>
                <a:spcPct val="150000"/>
              </a:lnSpc>
              <a:buNone/>
            </a:pPr>
            <a:r>
              <a:rPr lang="tr-TR" sz="2000" dirty="0" smtClean="0"/>
              <a:t>	Cümle tamamlama testlerinde serbest yanıt  şekli kullanılmakta, deneklere yanıtlama bakımından bir kısıtlama getirilmemektedir. Denekler testin amacını aşağı yukarı tahmin etseler bile neyin iyi, neyin kötü olacağından   pek emin olamayacaklarından testin amacını anlamayabilirler. Ancak entelektüel bir denek, böyle bir testte vermek istemediği  bilgileri saklayabilir ve istediği yanıtları  verebilir </a:t>
            </a:r>
            <a:r>
              <a:rPr lang="tr-TR" sz="1200" dirty="0" smtClean="0"/>
              <a:t>(</a:t>
            </a:r>
            <a:r>
              <a:rPr lang="tr-TR" sz="1200" dirty="0" err="1" smtClean="0"/>
              <a:t>Akkoyun</a:t>
            </a:r>
            <a:r>
              <a:rPr lang="tr-TR" sz="1200" dirty="0" smtClean="0"/>
              <a:t>, 2012).</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1484784"/>
            <a:ext cx="8568952" cy="4873752"/>
          </a:xfrm>
        </p:spPr>
        <p:txBody>
          <a:bodyPr>
            <a:normAutofit/>
          </a:bodyPr>
          <a:lstStyle/>
          <a:p>
            <a:pPr algn="just">
              <a:lnSpc>
                <a:spcPct val="150000"/>
              </a:lnSpc>
              <a:buNone/>
            </a:pPr>
            <a:r>
              <a:rPr lang="tr-TR" sz="2000" dirty="0" smtClean="0"/>
              <a:t>	Bu testlerde, denekten aklına gelen ilk düşünceleri yazarak hemen bir cümle kurmasını isteyen, hıza önem veren; deneğin duygularına daha çok önem veren, kendi duygularını ifade edecek cümleler kurmasını isteyen iki yöntem kullanılmaktadır. Testlerin uyarıcı kelimeleri birinci tekil veya üçüncü tekil şahıslar olabileceği gibi bazen yüklem cümleleri de kullanılabilir. Uyarıcı cümleler yapılandırılmış veya yapılandırılmamış olabilir </a:t>
            </a:r>
            <a:r>
              <a:rPr lang="tr-TR" sz="1200" dirty="0" smtClean="0"/>
              <a:t>(</a:t>
            </a:r>
            <a:r>
              <a:rPr lang="tr-TR" sz="1200" dirty="0" err="1" smtClean="0"/>
              <a:t>Akkoyun</a:t>
            </a:r>
            <a:r>
              <a:rPr lang="tr-TR" sz="1200" dirty="0" smtClean="0"/>
              <a:t>, 2012).</a:t>
            </a:r>
            <a:endParaRPr lang="tr-TR" sz="1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611560" y="1772816"/>
            <a:ext cx="7467600" cy="4133056"/>
          </a:xfrm>
        </p:spPr>
        <p:txBody>
          <a:bodyPr>
            <a:normAutofit/>
          </a:bodyPr>
          <a:lstStyle/>
          <a:p>
            <a:pPr algn="just">
              <a:lnSpc>
                <a:spcPct val="150000"/>
              </a:lnSpc>
              <a:buNone/>
            </a:pPr>
            <a:r>
              <a:rPr lang="tr-TR" sz="2000" dirty="0" smtClean="0"/>
              <a:t>	Yarım bırakılmış cümlelerin tamamlanması beklenir.</a:t>
            </a:r>
          </a:p>
          <a:p>
            <a:pPr algn="just">
              <a:lnSpc>
                <a:spcPct val="150000"/>
              </a:lnSpc>
              <a:buNone/>
            </a:pPr>
            <a:endParaRPr lang="tr-TR" sz="2000" dirty="0" smtClean="0"/>
          </a:p>
          <a:p>
            <a:pPr algn="just">
              <a:lnSpc>
                <a:spcPct val="150000"/>
              </a:lnSpc>
              <a:buNone/>
            </a:pPr>
            <a:r>
              <a:rPr lang="tr-TR" sz="2000" dirty="0" smtClean="0"/>
              <a:t>	Beni kızdıran şey…..</a:t>
            </a:r>
          </a:p>
          <a:p>
            <a:pPr algn="just">
              <a:lnSpc>
                <a:spcPct val="150000"/>
              </a:lnSpc>
              <a:buNone/>
            </a:pPr>
            <a:r>
              <a:rPr lang="tr-TR" sz="2000" dirty="0" smtClean="0"/>
              <a:t>	Aklımda….</a:t>
            </a:r>
          </a:p>
          <a:p>
            <a:pPr algn="just">
              <a:lnSpc>
                <a:spcPct val="150000"/>
              </a:lnSpc>
              <a:buNone/>
            </a:pPr>
            <a:r>
              <a:rPr lang="tr-TR" sz="2000" dirty="0" smtClean="0"/>
              <a:t>	Kadınlar….</a:t>
            </a:r>
          </a:p>
          <a:p>
            <a:pPr algn="just">
              <a:buNone/>
            </a:pPr>
            <a:endParaRPr lang="tr-TR" sz="2000" dirty="0" smtClean="0"/>
          </a:p>
          <a:p>
            <a:pPr algn="just">
              <a:buNone/>
            </a:pPr>
            <a:endParaRPr lang="tr-TR" sz="1200" dirty="0" smtClean="0"/>
          </a:p>
          <a:p>
            <a:pPr algn="just">
              <a:buNone/>
            </a:pPr>
            <a:r>
              <a:rPr lang="tr-TR" sz="1200" dirty="0" smtClean="0"/>
              <a:t>							</a:t>
            </a:r>
          </a:p>
          <a:p>
            <a:pPr algn="just">
              <a:buNone/>
            </a:pPr>
            <a:endParaRPr lang="tr-TR" sz="1200" dirty="0" smtClean="0"/>
          </a:p>
          <a:p>
            <a:pPr algn="just">
              <a:buNone/>
            </a:pPr>
            <a:r>
              <a:rPr lang="tr-TR" sz="1200" dirty="0" smtClean="0"/>
              <a:t>							  (Anastasi, 1961)</a:t>
            </a:r>
            <a:endParaRPr lang="tr-TR" sz="1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67544" y="1988840"/>
            <a:ext cx="7704856" cy="3340968"/>
          </a:xfrm>
        </p:spPr>
        <p:txBody>
          <a:bodyPr>
            <a:normAutofit/>
          </a:bodyPr>
          <a:lstStyle/>
          <a:p>
            <a:pPr algn="just">
              <a:lnSpc>
                <a:spcPct val="150000"/>
              </a:lnSpc>
              <a:buNone/>
            </a:pPr>
            <a:r>
              <a:rPr lang="tr-TR" sz="2000" dirty="0" smtClean="0"/>
              <a:t>	Cümle tamamlama testleri kişiliğin yapısından çok içeriği ile ilgili bilgiler sağlamaktadır. Kişinin duyguları, tutumları, bazı nesne ve kimselere karşı olan tepkileri ele alınmakta, ama kişiliğini belirleyen yapı ortaya konmamaktadır </a:t>
            </a:r>
            <a:r>
              <a:rPr lang="tr-TR" sz="1200" dirty="0" smtClean="0"/>
              <a:t>(</a:t>
            </a:r>
            <a:r>
              <a:rPr lang="tr-TR" sz="1200" dirty="0" err="1" smtClean="0"/>
              <a:t>Akkoyun</a:t>
            </a:r>
            <a:r>
              <a:rPr lang="tr-TR" sz="1200" dirty="0" smtClean="0"/>
              <a:t>, 2012).</a:t>
            </a:r>
            <a:endParaRPr lang="tr-TR" sz="1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51520" y="1600200"/>
            <a:ext cx="8208912" cy="4873752"/>
          </a:xfrm>
        </p:spPr>
        <p:txBody>
          <a:bodyPr>
            <a:normAutofit/>
          </a:bodyPr>
          <a:lstStyle/>
          <a:p>
            <a:pPr algn="just">
              <a:lnSpc>
                <a:spcPct val="150000"/>
              </a:lnSpc>
              <a:buNone/>
            </a:pPr>
            <a:r>
              <a:rPr lang="tr-TR" sz="2000" dirty="0" smtClean="0"/>
              <a:t>	Diğer projektif tekniklere göre kişilik hakkında oldukça yüzeysel bilgiler vermekle birlikte, bu testlerin diğer dillere ve kültürlere uyarlanması kolaylaşmaktadır. Bu testlerde objektif bir puanlama sistemi geliştirildiği için bu testler ayırt etme, seçme amacıyla grup testi olarak kullanılabilir. Ayrıca bu testler, projektif tekniklere getirilen en önemli eleştiriyi karşılamaktadır </a:t>
            </a:r>
            <a:r>
              <a:rPr lang="tr-TR" sz="1200" dirty="0" smtClean="0"/>
              <a:t>(</a:t>
            </a:r>
            <a:r>
              <a:rPr lang="tr-TR" sz="1200" dirty="0" err="1" smtClean="0"/>
              <a:t>Akkoyun</a:t>
            </a:r>
            <a:r>
              <a:rPr lang="tr-TR" sz="1200" dirty="0" smtClean="0"/>
              <a:t>, 2012).</a:t>
            </a:r>
          </a:p>
          <a:p>
            <a:pPr algn="just">
              <a:lnSpc>
                <a:spcPct val="150000"/>
              </a:lnSpc>
              <a:buNone/>
            </a:pPr>
            <a:endParaRPr lang="tr-TR"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39552" y="1268760"/>
            <a:ext cx="7467600" cy="4873752"/>
          </a:xfrm>
        </p:spPr>
        <p:txBody>
          <a:bodyPr>
            <a:normAutofit/>
          </a:bodyPr>
          <a:lstStyle/>
          <a:p>
            <a:pPr algn="just">
              <a:lnSpc>
                <a:spcPct val="150000"/>
              </a:lnSpc>
              <a:buNone/>
            </a:pPr>
            <a:r>
              <a:rPr lang="tr-TR" sz="2000" dirty="0" smtClean="0"/>
              <a:t>	Cümle tamamlama testleri ilk olarak zeka ve dil becerisini ölçmek için kullanılmıştır.  Cümle tamamlama testindeki gelişimler şöyle olmuştur </a:t>
            </a:r>
            <a:r>
              <a:rPr lang="tr-TR" sz="1200" dirty="0" smtClean="0"/>
              <a:t>(</a:t>
            </a:r>
            <a:r>
              <a:rPr lang="tr-TR" sz="1200" dirty="0" err="1" smtClean="0"/>
              <a:t>Akkoyun</a:t>
            </a:r>
            <a:r>
              <a:rPr lang="tr-TR" sz="1200" dirty="0" smtClean="0"/>
              <a:t>, 2012):</a:t>
            </a:r>
          </a:p>
          <a:p>
            <a:pPr algn="just">
              <a:lnSpc>
                <a:spcPct val="150000"/>
              </a:lnSpc>
              <a:buNone/>
            </a:pPr>
            <a:endParaRPr lang="tr-TR" sz="2000" dirty="0" smtClean="0"/>
          </a:p>
          <a:p>
            <a:pPr algn="just">
              <a:lnSpc>
                <a:spcPct val="150000"/>
              </a:lnSpc>
              <a:buNone/>
            </a:pPr>
            <a:r>
              <a:rPr lang="tr-TR" sz="2000" dirty="0" smtClean="0"/>
              <a:t>	1928’de </a:t>
            </a:r>
            <a:r>
              <a:rPr lang="tr-TR" sz="2000" dirty="0" err="1" smtClean="0"/>
              <a:t>Payne’ın</a:t>
            </a:r>
            <a:r>
              <a:rPr lang="tr-TR" sz="2000" dirty="0" smtClean="0"/>
              <a:t> mesleki rehberlikte kullanılmak üzere cümle tamamlama testi geliştirmesi.</a:t>
            </a:r>
          </a:p>
          <a:p>
            <a:pPr algn="just">
              <a:lnSpc>
                <a:spcPct val="150000"/>
              </a:lnSpc>
              <a:buNone/>
            </a:pPr>
            <a:r>
              <a:rPr lang="tr-TR" sz="2000" dirty="0" smtClean="0"/>
              <a:t>	1930’da </a:t>
            </a:r>
            <a:r>
              <a:rPr lang="tr-TR" sz="2000" dirty="0" err="1" smtClean="0"/>
              <a:t>Tendler’in</a:t>
            </a:r>
            <a:r>
              <a:rPr lang="tr-TR" sz="2000" dirty="0" smtClean="0"/>
              <a:t> deneklerin duygusal yönlerini belirlemeyi amaçladığı 20 maddelik test yayınlaması.</a:t>
            </a:r>
          </a:p>
          <a:p>
            <a:pPr algn="just">
              <a:lnSpc>
                <a:spcPct val="150000"/>
              </a:lnSpc>
              <a:buNone/>
            </a:pPr>
            <a:endParaRPr lang="tr-TR" sz="2000" dirty="0" smtClean="0"/>
          </a:p>
          <a:p>
            <a:pPr algn="just">
              <a:lnSpc>
                <a:spcPct val="150000"/>
              </a:lnSpc>
              <a:buNone/>
            </a:pPr>
            <a:endParaRPr lang="tr-TR"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1600200"/>
            <a:ext cx="7467600" cy="3845024"/>
          </a:xfrm>
        </p:spPr>
        <p:txBody>
          <a:bodyPr>
            <a:normAutofit/>
          </a:bodyPr>
          <a:lstStyle/>
          <a:p>
            <a:pPr algn="just">
              <a:lnSpc>
                <a:spcPct val="150000"/>
              </a:lnSpc>
              <a:buNone/>
            </a:pPr>
            <a:r>
              <a:rPr lang="tr-TR" sz="2000" dirty="0" smtClean="0"/>
              <a:t>	1938’de </a:t>
            </a:r>
            <a:r>
              <a:rPr lang="tr-TR" sz="2000" dirty="0" err="1" smtClean="0"/>
              <a:t>Wheeler’in</a:t>
            </a:r>
            <a:r>
              <a:rPr lang="tr-TR" sz="2000" dirty="0" smtClean="0"/>
              <a:t> bir seri sıfatların karşılaştırılmasından oluşan uyarıcı kelimeler kullanarak oluşturduğu test.</a:t>
            </a:r>
          </a:p>
          <a:p>
            <a:pPr algn="just">
              <a:lnSpc>
                <a:spcPct val="150000"/>
              </a:lnSpc>
              <a:buNone/>
            </a:pPr>
            <a:endParaRPr lang="tr-TR" sz="2000" dirty="0" smtClean="0"/>
          </a:p>
          <a:p>
            <a:pPr algn="just">
              <a:lnSpc>
                <a:spcPct val="150000"/>
              </a:lnSpc>
              <a:buNone/>
            </a:pPr>
            <a:r>
              <a:rPr lang="tr-TR" sz="2000" dirty="0" smtClean="0"/>
              <a:t>	1938’de </a:t>
            </a:r>
            <a:r>
              <a:rPr lang="tr-TR" sz="2000" dirty="0" err="1" smtClean="0"/>
              <a:t>Cameron’nun</a:t>
            </a:r>
            <a:r>
              <a:rPr lang="tr-TR" sz="2000" dirty="0" smtClean="0"/>
              <a:t> normaller ve normal olmayanların düşünce süreçlerini ve dil yapılarını kıyaslamayı amaçlayan 15 maddelik test geliştirmesi.</a:t>
            </a:r>
          </a:p>
          <a:p>
            <a:pPr>
              <a:lnSpc>
                <a:spcPct val="150000"/>
              </a:lnSpc>
              <a:buNone/>
            </a:pPr>
            <a:endParaRPr lang="tr-TR"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67544" y="1124744"/>
            <a:ext cx="7467600" cy="4873752"/>
          </a:xfrm>
        </p:spPr>
        <p:txBody>
          <a:bodyPr>
            <a:normAutofit/>
          </a:bodyPr>
          <a:lstStyle/>
          <a:p>
            <a:pPr algn="just">
              <a:lnSpc>
                <a:spcPct val="150000"/>
              </a:lnSpc>
              <a:buNone/>
            </a:pPr>
            <a:r>
              <a:rPr lang="tr-TR" sz="2000" dirty="0" smtClean="0"/>
              <a:t>	1941’de </a:t>
            </a:r>
            <a:r>
              <a:rPr lang="tr-TR" sz="2000" dirty="0" err="1" smtClean="0"/>
              <a:t>Lorge</a:t>
            </a:r>
            <a:r>
              <a:rPr lang="tr-TR" sz="2000" dirty="0" smtClean="0"/>
              <a:t> ve </a:t>
            </a:r>
            <a:r>
              <a:rPr lang="tr-TR" sz="2000" dirty="0" err="1" smtClean="0"/>
              <a:t>Thondike’ın</a:t>
            </a:r>
            <a:r>
              <a:rPr lang="tr-TR" sz="2000" dirty="0" smtClean="0"/>
              <a:t> 70 değişkene göre değerlendirilen, hıza önem veren 240 maddelik cümle tamamlama testi.</a:t>
            </a:r>
          </a:p>
          <a:p>
            <a:pPr algn="just">
              <a:lnSpc>
                <a:spcPct val="150000"/>
              </a:lnSpc>
              <a:buNone/>
            </a:pPr>
            <a:r>
              <a:rPr lang="tr-TR" sz="2000" dirty="0" smtClean="0"/>
              <a:t> </a:t>
            </a:r>
          </a:p>
          <a:p>
            <a:pPr algn="just">
              <a:lnSpc>
                <a:spcPct val="150000"/>
              </a:lnSpc>
              <a:buNone/>
            </a:pPr>
            <a:r>
              <a:rPr lang="tr-TR" sz="2000" dirty="0" smtClean="0"/>
              <a:t>	1943’te </a:t>
            </a:r>
            <a:r>
              <a:rPr lang="tr-TR" sz="2000" dirty="0" err="1" smtClean="0"/>
              <a:t>Sanford’un</a:t>
            </a:r>
            <a:r>
              <a:rPr lang="tr-TR" sz="2000" dirty="0" smtClean="0"/>
              <a:t>, </a:t>
            </a:r>
            <a:r>
              <a:rPr lang="tr-TR" sz="2000" dirty="0" err="1" smtClean="0"/>
              <a:t>Murray’ın</a:t>
            </a:r>
            <a:r>
              <a:rPr lang="tr-TR" sz="2000" dirty="0" smtClean="0"/>
              <a:t> kişilik kuramına göre düzenlediği 30 maddelik cümle tamamlama testi.</a:t>
            </a:r>
          </a:p>
          <a:p>
            <a:pPr algn="just">
              <a:lnSpc>
                <a:spcPct val="150000"/>
              </a:lnSpc>
              <a:buNone/>
            </a:pPr>
            <a:endParaRPr lang="tr-TR" sz="2000" dirty="0" smtClean="0"/>
          </a:p>
          <a:p>
            <a:pPr algn="just">
              <a:lnSpc>
                <a:spcPct val="150000"/>
              </a:lnSpc>
              <a:buNone/>
            </a:pPr>
            <a:r>
              <a:rPr lang="tr-TR" sz="2000" dirty="0" smtClean="0"/>
              <a:t>	1946’da </a:t>
            </a:r>
            <a:r>
              <a:rPr lang="tr-TR" sz="2000" dirty="0" err="1" smtClean="0"/>
              <a:t>Rodhe</a:t>
            </a:r>
            <a:r>
              <a:rPr lang="tr-TR" sz="2000" dirty="0" smtClean="0"/>
              <a:t> ve </a:t>
            </a:r>
            <a:r>
              <a:rPr lang="tr-TR" sz="2000" dirty="0" err="1" smtClean="0"/>
              <a:t>Hildreth’in</a:t>
            </a:r>
            <a:r>
              <a:rPr lang="tr-TR" sz="2000" dirty="0" smtClean="0"/>
              <a:t> </a:t>
            </a:r>
            <a:r>
              <a:rPr lang="tr-TR" sz="2000" dirty="0" err="1" smtClean="0"/>
              <a:t>Payne’nin</a:t>
            </a:r>
            <a:r>
              <a:rPr lang="tr-TR" sz="2000" dirty="0" smtClean="0"/>
              <a:t> geliştirdiği testi gözden geçirerek oluşturdukları 64 maddelik test.</a:t>
            </a:r>
          </a:p>
          <a:p>
            <a:pPr algn="just">
              <a:lnSpc>
                <a:spcPct val="150000"/>
              </a:lnSpc>
              <a:buNone/>
            </a:pPr>
            <a:endParaRPr lang="tr-TR"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67544" y="1052736"/>
            <a:ext cx="7467600" cy="4873752"/>
          </a:xfrm>
        </p:spPr>
        <p:txBody>
          <a:bodyPr>
            <a:normAutofit/>
          </a:bodyPr>
          <a:lstStyle/>
          <a:p>
            <a:pPr algn="just">
              <a:lnSpc>
                <a:spcPct val="150000"/>
              </a:lnSpc>
              <a:buNone/>
            </a:pPr>
            <a:r>
              <a:rPr lang="tr-TR" sz="2000" dirty="0" smtClean="0"/>
              <a:t>	II. Dünya savaşından sonra </a:t>
            </a:r>
            <a:r>
              <a:rPr lang="tr-TR" sz="2000" dirty="0" err="1" smtClean="0"/>
              <a:t>Hutt</a:t>
            </a:r>
            <a:r>
              <a:rPr lang="tr-TR" sz="2000" dirty="0" smtClean="0"/>
              <a:t>, </a:t>
            </a:r>
            <a:r>
              <a:rPr lang="tr-TR" sz="2000" dirty="0" err="1" smtClean="0"/>
              <a:t>Holzberg</a:t>
            </a:r>
            <a:r>
              <a:rPr lang="tr-TR" sz="2000" dirty="0" smtClean="0"/>
              <a:t> ve </a:t>
            </a:r>
            <a:r>
              <a:rPr lang="tr-TR" sz="2000" dirty="0" err="1" smtClean="0"/>
              <a:t>Shor’un</a:t>
            </a:r>
            <a:r>
              <a:rPr lang="tr-TR" sz="2000" dirty="0" smtClean="0"/>
              <a:t> orduda kullanılmak üzere geliştirmiş oldukları testler.</a:t>
            </a:r>
          </a:p>
          <a:p>
            <a:pPr algn="just">
              <a:lnSpc>
                <a:spcPct val="150000"/>
              </a:lnSpc>
              <a:buNone/>
            </a:pPr>
            <a:endParaRPr lang="tr-TR" sz="2000" dirty="0" smtClean="0"/>
          </a:p>
          <a:p>
            <a:pPr algn="just">
              <a:lnSpc>
                <a:spcPct val="150000"/>
              </a:lnSpc>
              <a:buNone/>
            </a:pPr>
            <a:r>
              <a:rPr lang="tr-TR" sz="2000" dirty="0" smtClean="0"/>
              <a:t>	1947’de </a:t>
            </a:r>
            <a:r>
              <a:rPr lang="tr-TR" sz="2000" dirty="0" err="1" smtClean="0"/>
              <a:t>Rotter</a:t>
            </a:r>
            <a:r>
              <a:rPr lang="tr-TR" sz="2000" dirty="0" smtClean="0"/>
              <a:t> ve </a:t>
            </a:r>
            <a:r>
              <a:rPr lang="tr-TR" sz="2000" dirty="0" err="1" smtClean="0"/>
              <a:t>Willerman’ın</a:t>
            </a:r>
            <a:r>
              <a:rPr lang="tr-TR" sz="2000" dirty="0" smtClean="0"/>
              <a:t> </a:t>
            </a:r>
            <a:r>
              <a:rPr lang="tr-TR" sz="2000" dirty="0" err="1" smtClean="0"/>
              <a:t>Hutt</a:t>
            </a:r>
            <a:r>
              <a:rPr lang="tr-TR" sz="2000" dirty="0" smtClean="0"/>
              <a:t>, </a:t>
            </a:r>
            <a:r>
              <a:rPr lang="tr-TR" sz="2000" dirty="0" err="1" smtClean="0"/>
              <a:t>Holzberg</a:t>
            </a:r>
            <a:r>
              <a:rPr lang="tr-TR" sz="2000" dirty="0" smtClean="0"/>
              <a:t> ve </a:t>
            </a:r>
            <a:r>
              <a:rPr lang="tr-TR" sz="2000" dirty="0" err="1" smtClean="0"/>
              <a:t>Shor’un</a:t>
            </a:r>
            <a:r>
              <a:rPr lang="tr-TR" sz="2000" dirty="0" smtClean="0"/>
              <a:t> geliştirmiş olduğu test maddelerinden hareketle cümle tamamlama testleri geliştirmeleri.</a:t>
            </a:r>
          </a:p>
          <a:p>
            <a:pPr algn="just">
              <a:lnSpc>
                <a:spcPct val="150000"/>
              </a:lnSpc>
              <a:buNone/>
            </a:pPr>
            <a:endParaRPr lang="tr-TR" sz="2000" dirty="0" smtClean="0"/>
          </a:p>
          <a:p>
            <a:pPr algn="just">
              <a:lnSpc>
                <a:spcPct val="150000"/>
              </a:lnSpc>
              <a:buNone/>
            </a:pPr>
            <a:r>
              <a:rPr lang="tr-TR" sz="2000" dirty="0" smtClean="0"/>
              <a:t>	1947’de </a:t>
            </a:r>
            <a:r>
              <a:rPr lang="tr-TR" sz="2000" dirty="0" err="1" smtClean="0"/>
              <a:t>Stein’nın</a:t>
            </a:r>
            <a:r>
              <a:rPr lang="tr-TR" sz="2000" dirty="0" smtClean="0"/>
              <a:t> 100 maddelik cümle tamamlama testi geliştirmesi.</a:t>
            </a:r>
          </a:p>
          <a:p>
            <a:pPr algn="just">
              <a:lnSpc>
                <a:spcPct val="150000"/>
              </a:lnSpc>
              <a:buNone/>
            </a:pPr>
            <a:endParaRPr lang="tr-TR"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Beier Cümle Tamamlama Testi</a:t>
            </a:r>
            <a:endParaRPr lang="tr-TR" dirty="0"/>
          </a:p>
        </p:txBody>
      </p:sp>
      <p:sp>
        <p:nvSpPr>
          <p:cNvPr id="3" name="2 İçerik Yer Tutucusu"/>
          <p:cNvSpPr>
            <a:spLocks noGrp="1"/>
          </p:cNvSpPr>
          <p:nvPr>
            <p:ph sz="quarter" idx="1"/>
          </p:nvPr>
        </p:nvSpPr>
        <p:spPr>
          <a:xfrm>
            <a:off x="611560" y="1700808"/>
            <a:ext cx="6995120" cy="4873752"/>
          </a:xfrm>
        </p:spPr>
        <p:txBody>
          <a:bodyPr>
            <a:normAutofit/>
          </a:bodyPr>
          <a:lstStyle/>
          <a:p>
            <a:pPr algn="just">
              <a:lnSpc>
                <a:spcPct val="150000"/>
              </a:lnSpc>
              <a:buNone/>
            </a:pPr>
            <a:r>
              <a:rPr lang="tr-TR" sz="2000" dirty="0" smtClean="0"/>
              <a:t>    </a:t>
            </a:r>
            <a:r>
              <a:rPr lang="tr-TR" sz="2000" dirty="0" err="1" smtClean="0"/>
              <a:t>İndiana</a:t>
            </a:r>
            <a:r>
              <a:rPr lang="tr-TR" sz="2000" dirty="0" smtClean="0"/>
              <a:t> Üniversitesi profesörlerinden </a:t>
            </a:r>
            <a:r>
              <a:rPr lang="tr-TR" sz="2000" dirty="0" err="1" smtClean="0"/>
              <a:t>Delton</a:t>
            </a:r>
            <a:r>
              <a:rPr lang="tr-TR" sz="2000" dirty="0" smtClean="0"/>
              <a:t> C. Beier (1960) tarafından Ankara Gazi Eğitim Enstitüsü’nde psikoloji öğretmeni iken geliştirilmiş, Test ve Araştırma Bürosu tarafından Türkçe kopyası çoğaltılmıştır.</a:t>
            </a:r>
          </a:p>
          <a:p>
            <a:pPr algn="just">
              <a:lnSpc>
                <a:spcPct val="150000"/>
              </a:lnSpc>
              <a:buNone/>
            </a:pPr>
            <a:r>
              <a:rPr lang="tr-TR" sz="2000" dirty="0" smtClean="0"/>
              <a:t>    Test, bireylerin tavır ve duygularını yansıtır.   Tamamlanmamış cümlelerden oluşan projektif bir  testtir </a:t>
            </a:r>
            <a:r>
              <a:rPr lang="tr-TR" sz="1200" dirty="0" smtClean="0"/>
              <a:t>(Özgüven, 2004).</a:t>
            </a:r>
          </a:p>
          <a:p>
            <a:pPr algn="just">
              <a:lnSpc>
                <a:spcPct val="150000"/>
              </a:lnSpc>
              <a:buNone/>
            </a:pPr>
            <a:endParaRPr lang="tr-TR"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51520" y="1600200"/>
            <a:ext cx="8208912" cy="4873752"/>
          </a:xfrm>
        </p:spPr>
        <p:txBody>
          <a:bodyPr>
            <a:normAutofit/>
          </a:bodyPr>
          <a:lstStyle/>
          <a:p>
            <a:pPr algn="just">
              <a:lnSpc>
                <a:spcPct val="150000"/>
              </a:lnSpc>
              <a:buNone/>
            </a:pPr>
            <a:r>
              <a:rPr lang="tr-TR" sz="2000" dirty="0" smtClean="0"/>
              <a:t>	Yazar, el kitabında bunların denemelik olarak geliştirildiğini ve ülkemiz için üzerinde bazı çalışmaların yapılmasına gerek olduğunu belirtmektedir.</a:t>
            </a:r>
          </a:p>
          <a:p>
            <a:pPr algn="just">
              <a:lnSpc>
                <a:spcPct val="150000"/>
              </a:lnSpc>
              <a:buNone/>
            </a:pPr>
            <a:r>
              <a:rPr lang="tr-TR" sz="2000" dirty="0" smtClean="0"/>
              <a:t>	Bu testin uygulanması ile ilgili olarak yapılan bir çalışmada, testlerin birçok maddesinin diğer cümle tamamlama testlerindeki örneklere göre daha çok yapılandırılmış olduğu için </a:t>
            </a:r>
            <a:r>
              <a:rPr lang="tr-TR" sz="2000" b="1" i="1" dirty="0" smtClean="0"/>
              <a:t>projektif değerinin azaldığı</a:t>
            </a:r>
            <a:r>
              <a:rPr lang="tr-TR" sz="2000" dirty="0" smtClean="0"/>
              <a:t>, bazı maddelerin herkesten ayrı tepki </a:t>
            </a:r>
            <a:r>
              <a:rPr lang="tr-TR" sz="2000" b="1" i="1" dirty="0" smtClean="0"/>
              <a:t>alındığı için ayırt edici olmadığı </a:t>
            </a:r>
            <a:r>
              <a:rPr lang="tr-TR" sz="2000" dirty="0" smtClean="0"/>
              <a:t>görülmüştür </a:t>
            </a:r>
            <a:r>
              <a:rPr lang="tr-TR" sz="1200" dirty="0" smtClean="0"/>
              <a:t>(</a:t>
            </a:r>
            <a:r>
              <a:rPr lang="tr-TR" sz="1200" dirty="0" err="1" smtClean="0"/>
              <a:t>Akkoyun</a:t>
            </a:r>
            <a:r>
              <a:rPr lang="tr-TR" sz="1200" dirty="0" smtClean="0"/>
              <a:t>, 2012).</a:t>
            </a:r>
          </a:p>
          <a:p>
            <a:pPr algn="just">
              <a:lnSpc>
                <a:spcPct val="150000"/>
              </a:lnSpc>
            </a:pPr>
            <a:endParaRPr lang="tr-TR"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95536" y="1412776"/>
            <a:ext cx="7920880" cy="4464496"/>
          </a:xfrm>
        </p:spPr>
        <p:txBody>
          <a:bodyPr>
            <a:normAutofit/>
          </a:bodyPr>
          <a:lstStyle/>
          <a:p>
            <a:pPr algn="just">
              <a:lnSpc>
                <a:spcPct val="150000"/>
              </a:lnSpc>
              <a:buNone/>
            </a:pPr>
            <a:r>
              <a:rPr lang="tr-TR" sz="2000" dirty="0" smtClean="0"/>
              <a:t>	Örneğin, cinsel hayatım… maddesinde tüm yanıtlar “normaldir veya iyidir” şeklinde verilmektedir. Bu nedenle bunun gibi maddeler ayıklandığında geriye 42 maddenin kaldığı görülmüştür.</a:t>
            </a:r>
          </a:p>
          <a:p>
            <a:pPr algn="just">
              <a:lnSpc>
                <a:spcPct val="150000"/>
              </a:lnSpc>
              <a:buNone/>
            </a:pPr>
            <a:r>
              <a:rPr lang="tr-TR" sz="2000" dirty="0" smtClean="0"/>
              <a:t>	Bu cümle başlangıçlarında </a:t>
            </a:r>
            <a:r>
              <a:rPr lang="tr-TR" sz="2000" dirty="0" err="1" smtClean="0"/>
              <a:t>Rotter</a:t>
            </a:r>
            <a:r>
              <a:rPr lang="tr-TR" sz="2000" dirty="0" smtClean="0"/>
              <a:t> Cümle Tamamla Testi’ </a:t>
            </a:r>
            <a:r>
              <a:rPr lang="tr-TR" sz="2000" dirty="0" err="1" smtClean="0"/>
              <a:t>ndeki</a:t>
            </a:r>
            <a:r>
              <a:rPr lang="tr-TR" sz="2000" dirty="0" smtClean="0"/>
              <a:t> maddelerde aynı olduğu anlaşıldığından, </a:t>
            </a:r>
            <a:r>
              <a:rPr lang="tr-TR" sz="2000" dirty="0" err="1" smtClean="0"/>
              <a:t>Beier’ın</a:t>
            </a:r>
            <a:r>
              <a:rPr lang="tr-TR" sz="2000" dirty="0" smtClean="0"/>
              <a:t> testleri yerine Rotter’ın testleri ile ilgili çalışmaların yapılması tercih edilmiştir </a:t>
            </a:r>
            <a:r>
              <a:rPr lang="tr-TR" sz="1200" dirty="0" smtClean="0"/>
              <a:t>(Akkoyun, 2012).</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79512" y="1340768"/>
            <a:ext cx="8280920" cy="4873752"/>
          </a:xfrm>
        </p:spPr>
        <p:txBody>
          <a:bodyPr>
            <a:normAutofit/>
          </a:bodyPr>
          <a:lstStyle/>
          <a:p>
            <a:pPr algn="just">
              <a:lnSpc>
                <a:spcPct val="150000"/>
              </a:lnSpc>
              <a:buNone/>
            </a:pPr>
            <a:r>
              <a:rPr lang="tr-TR" sz="2000" dirty="0" smtClean="0"/>
              <a:t>	Beier cümle tamamlama testlerinde, diğer cümle tamamlama testlerinin hiçbirinde olmayan çözümleme ve yorumlama için farklı bir sistem önerilmektedir. Verilen analiz kağıdında geçmişe karşı, geleceğe karşı ve genel tutumlar gibi 13 alanda hangi </a:t>
            </a:r>
            <a:r>
              <a:rPr lang="tr-TR" sz="2000" b="1" i="1" dirty="0" smtClean="0"/>
              <a:t>maddelere bakılacağı </a:t>
            </a:r>
            <a:r>
              <a:rPr lang="tr-TR" sz="2000" dirty="0" smtClean="0"/>
              <a:t>belirtilmektedir. Bu uygulayıcılara çözümlemeye başlarken kolaylık sağlamaktadır.</a:t>
            </a:r>
          </a:p>
          <a:p>
            <a:pPr algn="just">
              <a:lnSpc>
                <a:spcPct val="150000"/>
              </a:lnSpc>
              <a:buNone/>
            </a:pPr>
            <a:r>
              <a:rPr lang="tr-TR" sz="2000" dirty="0" smtClean="0"/>
              <a:t>	Uygulayıcılar sadece belirtilen maddelere baktıklarında başka verileri atlayabilmektedirler </a:t>
            </a:r>
            <a:r>
              <a:rPr lang="tr-TR" sz="1200" dirty="0" smtClean="0"/>
              <a:t>(</a:t>
            </a:r>
            <a:r>
              <a:rPr lang="tr-TR" sz="1200" dirty="0" err="1" smtClean="0"/>
              <a:t>Akkoyun</a:t>
            </a:r>
            <a:r>
              <a:rPr lang="tr-TR" sz="1200" dirty="0" smtClean="0"/>
              <a:t>, 2012).</a:t>
            </a:r>
          </a:p>
          <a:p>
            <a:pPr algn="just"/>
            <a:endParaRPr lang="tr-TR"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79512" y="1600200"/>
            <a:ext cx="8280920" cy="4873752"/>
          </a:xfrm>
        </p:spPr>
        <p:txBody>
          <a:bodyPr>
            <a:normAutofit/>
          </a:bodyPr>
          <a:lstStyle/>
          <a:p>
            <a:pPr algn="just">
              <a:lnSpc>
                <a:spcPct val="150000"/>
              </a:lnSpc>
              <a:buNone/>
            </a:pPr>
            <a:r>
              <a:rPr lang="tr-TR" sz="2000" dirty="0" smtClean="0"/>
              <a:t>	</a:t>
            </a:r>
            <a:r>
              <a:rPr lang="tr-TR" sz="2000" dirty="0" err="1" smtClean="0"/>
              <a:t>Beier’in</a:t>
            </a:r>
            <a:r>
              <a:rPr lang="tr-TR" sz="2000" dirty="0" smtClean="0"/>
              <a:t> önerdiği madde tahlili kağıdı da, bu maddelere +, - ve 0 işaretlerinden birisinin ve bunların toplamlarının belirtileceği şekilde düzenlenmiştir.</a:t>
            </a:r>
          </a:p>
          <a:p>
            <a:pPr algn="just">
              <a:lnSpc>
                <a:spcPct val="150000"/>
              </a:lnSpc>
              <a:buNone/>
            </a:pPr>
            <a:r>
              <a:rPr lang="tr-TR" sz="2000" dirty="0" smtClean="0"/>
              <a:t>	El kitabında psikolojik yönden </a:t>
            </a:r>
            <a:r>
              <a:rPr lang="tr-TR" sz="2000" b="1" i="1" dirty="0" smtClean="0"/>
              <a:t>sağlıklı </a:t>
            </a:r>
            <a:r>
              <a:rPr lang="tr-TR" sz="2000" dirty="0" smtClean="0"/>
              <a:t>duygu, tutum, ilgi gibi ifade eden tepkilere (+) işaretinin; </a:t>
            </a:r>
            <a:r>
              <a:rPr lang="tr-TR" sz="2000" b="1" i="1" dirty="0" smtClean="0"/>
              <a:t>olumsuz ve sağlıklı olmayan </a:t>
            </a:r>
            <a:r>
              <a:rPr lang="tr-TR" sz="2000" dirty="0" smtClean="0"/>
              <a:t>tutum, duygular ifade eden tepkilere (-) işaretinin; uygun görülen ancak ne sağlıklı ne de bozuk bir ruh sağlığının </a:t>
            </a:r>
            <a:r>
              <a:rPr lang="tr-TR" sz="2000" b="1" i="1" dirty="0" smtClean="0"/>
              <a:t>işareti olmayan tepkilere (0) </a:t>
            </a:r>
            <a:r>
              <a:rPr lang="tr-TR" sz="2000" dirty="0" smtClean="0"/>
              <a:t>işaretinin verilmesi önerilmektedir </a:t>
            </a:r>
            <a:r>
              <a:rPr lang="tr-TR" sz="1200" dirty="0" smtClean="0"/>
              <a:t>(</a:t>
            </a:r>
            <a:r>
              <a:rPr lang="tr-TR" sz="1200" dirty="0" err="1" smtClean="0"/>
              <a:t>Akkoyun</a:t>
            </a:r>
            <a:r>
              <a:rPr lang="tr-TR" sz="1200" dirty="0" smtClean="0"/>
              <a:t>, 2012).</a:t>
            </a:r>
          </a:p>
          <a:p>
            <a:pPr algn="just"/>
            <a:endParaRPr lang="tr-TR"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79512" y="1268760"/>
            <a:ext cx="8460432" cy="4873752"/>
          </a:xfrm>
        </p:spPr>
        <p:txBody>
          <a:bodyPr>
            <a:normAutofit lnSpcReduction="10000"/>
          </a:bodyPr>
          <a:lstStyle/>
          <a:p>
            <a:pPr algn="just">
              <a:lnSpc>
                <a:spcPct val="150000"/>
              </a:lnSpc>
              <a:spcBef>
                <a:spcPct val="50000"/>
              </a:spcBef>
              <a:buNone/>
            </a:pPr>
            <a:r>
              <a:rPr lang="tr-TR" sz="2000" dirty="0" smtClean="0">
                <a:solidFill>
                  <a:srgbClr val="000000"/>
                </a:solidFill>
              </a:rPr>
              <a:t>	</a:t>
            </a:r>
            <a:r>
              <a:rPr lang="tr-TR" sz="2000" dirty="0" err="1" smtClean="0">
                <a:solidFill>
                  <a:srgbClr val="000000"/>
                </a:solidFill>
              </a:rPr>
              <a:t>Akkoyun</a:t>
            </a:r>
            <a:r>
              <a:rPr lang="tr-TR" sz="2000" dirty="0" smtClean="0">
                <a:solidFill>
                  <a:srgbClr val="000000"/>
                </a:solidFill>
              </a:rPr>
              <a:t>, (2012) bu testi değerlendirdiği bir çalışmasından bahsederken şu noktaları vurgulamıştır;</a:t>
            </a:r>
          </a:p>
          <a:p>
            <a:pPr algn="just">
              <a:lnSpc>
                <a:spcPct val="150000"/>
              </a:lnSpc>
              <a:spcBef>
                <a:spcPct val="50000"/>
              </a:spcBef>
              <a:buNone/>
            </a:pPr>
            <a:r>
              <a:rPr lang="tr-TR" sz="2000" i="1" dirty="0" smtClean="0">
                <a:solidFill>
                  <a:srgbClr val="000000"/>
                </a:solidFill>
              </a:rPr>
              <a:t>	Bir grup testi, birbirlerinden bağımsız değerlendiren puanlayıcıların işaretlemeleri arasında (+) işaretleri bakımından %82,</a:t>
            </a:r>
          </a:p>
          <a:p>
            <a:pPr algn="just">
              <a:lnSpc>
                <a:spcPct val="150000"/>
              </a:lnSpc>
              <a:spcBef>
                <a:spcPct val="50000"/>
              </a:spcBef>
              <a:buNone/>
            </a:pPr>
            <a:r>
              <a:rPr lang="tr-TR" sz="2000" i="1" dirty="0" smtClean="0">
                <a:solidFill>
                  <a:srgbClr val="000000"/>
                </a:solidFill>
              </a:rPr>
              <a:t>	(-) işaretleri bakımından % 69,</a:t>
            </a:r>
          </a:p>
          <a:p>
            <a:pPr algn="just">
              <a:lnSpc>
                <a:spcPct val="150000"/>
              </a:lnSpc>
              <a:spcBef>
                <a:spcPct val="50000"/>
              </a:spcBef>
              <a:buNone/>
            </a:pPr>
            <a:r>
              <a:rPr lang="tr-TR" sz="2000" i="1" dirty="0" smtClean="0">
                <a:solidFill>
                  <a:srgbClr val="000000"/>
                </a:solidFill>
              </a:rPr>
              <a:t>	(0) işaretlemeleri bakımından % 48 uzlaşma sağlanabildiği görülmüştür. Özellikle 0 işaretlerinde görülen düşük uzlaşmanın, bu işaret için örneklerin verilmemesinden kaynaklandığı düşünülmektedir.</a:t>
            </a:r>
          </a:p>
          <a:p>
            <a:pPr algn="just"/>
            <a:endParaRPr lang="tr-TR"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79512" y="1556792"/>
            <a:ext cx="8460432" cy="4104456"/>
          </a:xfrm>
        </p:spPr>
        <p:txBody>
          <a:bodyPr>
            <a:normAutofit/>
          </a:bodyPr>
          <a:lstStyle/>
          <a:p>
            <a:pPr>
              <a:lnSpc>
                <a:spcPct val="150000"/>
              </a:lnSpc>
              <a:buNone/>
            </a:pPr>
            <a:r>
              <a:rPr lang="tr-TR" sz="2000" dirty="0" smtClean="0"/>
              <a:t>	Beier cümle tamamlama testlerinin güvenirlik ve </a:t>
            </a:r>
            <a:r>
              <a:rPr lang="tr-TR" sz="2000" b="1" i="1" dirty="0" smtClean="0"/>
              <a:t>geçerliği ile ilgili yapılmış çalışmalar bulunmamaktadır</a:t>
            </a:r>
            <a:r>
              <a:rPr lang="tr-TR" sz="2000" dirty="0" smtClean="0"/>
              <a:t>. Yapılan bazı araştırmalarda yalnızca durum saptama amacıyla kullanıldığı görülmektedir </a:t>
            </a:r>
            <a:r>
              <a:rPr lang="tr-TR" sz="1200" dirty="0" smtClean="0"/>
              <a:t>(</a:t>
            </a:r>
            <a:r>
              <a:rPr lang="tr-TR" sz="1200" dirty="0" err="1" smtClean="0"/>
              <a:t>Akkoyun</a:t>
            </a:r>
            <a:r>
              <a:rPr lang="tr-TR" sz="1200" dirty="0" smtClean="0"/>
              <a:t>, 2012).</a:t>
            </a:r>
          </a:p>
          <a:p>
            <a:pPr>
              <a:lnSpc>
                <a:spcPct val="150000"/>
              </a:lnSpc>
              <a:buNone/>
            </a:pPr>
            <a:endParaRPr lang="tr-TR" sz="1200" dirty="0" smtClean="0"/>
          </a:p>
          <a:p>
            <a:pPr>
              <a:lnSpc>
                <a:spcPct val="150000"/>
              </a:lnSpc>
              <a:buNone/>
            </a:pPr>
            <a:r>
              <a:rPr lang="tr-TR" sz="2000" dirty="0" smtClean="0"/>
              <a:t>	</a:t>
            </a:r>
            <a:r>
              <a:rPr lang="tr-TR" sz="2000" dirty="0" err="1" smtClean="0"/>
              <a:t>Seber</a:t>
            </a:r>
            <a:r>
              <a:rPr lang="tr-TR" sz="2000" dirty="0" smtClean="0"/>
              <a:t> (1977) ergenlerin sorunlarını incelemiş ve inceleme grubunda karşı cinse yönelik tutumlarda ve genel tutumlarda diğer değişkenlere göre daha çok problemin olduğu belirtilmektedir </a:t>
            </a:r>
            <a:r>
              <a:rPr lang="tr-TR" sz="1200" dirty="0" smtClean="0"/>
              <a:t>(</a:t>
            </a:r>
            <a:r>
              <a:rPr lang="tr-TR" sz="1200" dirty="0" err="1" smtClean="0"/>
              <a:t>Akt</a:t>
            </a:r>
            <a:r>
              <a:rPr lang="tr-TR" sz="1200" dirty="0" smtClean="0"/>
              <a:t>. </a:t>
            </a:r>
            <a:r>
              <a:rPr lang="tr-TR" sz="1200" dirty="0" err="1" smtClean="0"/>
              <a:t>Akkoyun</a:t>
            </a:r>
            <a:r>
              <a:rPr lang="tr-TR" sz="1200" dirty="0" smtClean="0"/>
              <a:t>, 2012).</a:t>
            </a:r>
          </a:p>
          <a:p>
            <a:endParaRPr lang="tr-TR"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1600200"/>
            <a:ext cx="7467600" cy="3268960"/>
          </a:xfrm>
        </p:spPr>
        <p:txBody>
          <a:bodyPr>
            <a:normAutofit/>
          </a:bodyPr>
          <a:lstStyle/>
          <a:p>
            <a:pPr algn="just">
              <a:lnSpc>
                <a:spcPct val="150000"/>
              </a:lnSpc>
              <a:buNone/>
            </a:pPr>
            <a:r>
              <a:rPr lang="tr-TR" sz="2000" dirty="0" smtClean="0"/>
              <a:t>	</a:t>
            </a:r>
          </a:p>
          <a:p>
            <a:pPr algn="just">
              <a:lnSpc>
                <a:spcPct val="150000"/>
              </a:lnSpc>
              <a:buNone/>
            </a:pPr>
            <a:r>
              <a:rPr lang="tr-TR" sz="2000" dirty="0" smtClean="0"/>
              <a:t>	Beier cümle tamamlama testinin puanlayıcılar arası güvenirliği (+) ifadeler için .80, (-) ifadeler için .70, yönsüz ifadeler için 0.50 civarında bulunmuştur </a:t>
            </a:r>
            <a:r>
              <a:rPr lang="tr-TR" sz="1200" dirty="0" smtClean="0"/>
              <a:t>(Akkoyun, 1993; </a:t>
            </a:r>
            <a:r>
              <a:rPr lang="tr-TR" sz="1200" dirty="0" err="1" smtClean="0"/>
              <a:t>Akt</a:t>
            </a:r>
            <a:r>
              <a:rPr lang="tr-TR" sz="1200" dirty="0" smtClean="0"/>
              <a:t>. Özgüven, 2004).</a:t>
            </a:r>
          </a:p>
          <a:p>
            <a:pPr algn="just"/>
            <a:endParaRPr lang="tr-TR"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26"/>
          <p:cNvGraphicFramePr>
            <a:graphicFrameLocks/>
          </p:cNvGraphicFramePr>
          <p:nvPr/>
        </p:nvGraphicFramePr>
        <p:xfrm>
          <a:off x="683568" y="1772816"/>
          <a:ext cx="7313612" cy="3024336"/>
        </p:xfrm>
        <a:graphic>
          <a:graphicData uri="http://schemas.openxmlformats.org/drawingml/2006/table">
            <a:tbl>
              <a:tblPr/>
              <a:tblGrid>
                <a:gridCol w="2438400"/>
                <a:gridCol w="2436812"/>
                <a:gridCol w="2438400"/>
              </a:tblGrid>
              <a:tr h="113535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500" b="0" i="0" u="none" strike="noStrike" cap="none" normalizeH="0" baseline="0" dirty="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500" b="0" i="0" u="none" strike="noStrike" cap="none" normalizeH="0" baseline="0" dirty="0" smtClean="0">
                          <a:ln>
                            <a:noFill/>
                          </a:ln>
                          <a:solidFill>
                            <a:srgbClr val="FF0000"/>
                          </a:solidFill>
                          <a:effectLst/>
                          <a:latin typeface="Verdana" pitchFamily="34" charset="0"/>
                        </a:rPr>
                        <a:t>MADDE SAYISI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500" b="0" i="0" u="none" strike="noStrike" cap="none" normalizeH="0" baseline="0" smtClean="0">
                          <a:ln>
                            <a:noFill/>
                          </a:ln>
                          <a:solidFill>
                            <a:srgbClr val="FF0000"/>
                          </a:solidFill>
                          <a:effectLst/>
                          <a:latin typeface="Verdana" pitchFamily="34" charset="0"/>
                        </a:rPr>
                        <a:t>YAŞ</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49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500" b="0" i="0" u="none" strike="noStrike" cap="none" normalizeH="0" baseline="0" smtClean="0">
                          <a:ln>
                            <a:noFill/>
                          </a:ln>
                          <a:solidFill>
                            <a:schemeClr val="tx1"/>
                          </a:solidFill>
                          <a:effectLst/>
                          <a:latin typeface="Verdana" pitchFamily="34" charset="0"/>
                        </a:rPr>
                        <a:t>FORM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500" b="0" i="0" u="none" strike="noStrike" cap="none" normalizeH="0" baseline="0" dirty="0" smtClean="0">
                          <a:ln>
                            <a:noFill/>
                          </a:ln>
                          <a:solidFill>
                            <a:schemeClr val="tx1"/>
                          </a:solidFill>
                          <a:effectLst/>
                          <a:latin typeface="Verdana" pitchFamily="34" charset="0"/>
                        </a:rPr>
                        <a:t>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500" b="0" i="0" u="none" strike="noStrike" cap="none" normalizeH="0" baseline="0" smtClean="0">
                          <a:ln>
                            <a:noFill/>
                          </a:ln>
                          <a:solidFill>
                            <a:schemeClr val="tx1"/>
                          </a:solidFill>
                          <a:effectLst/>
                          <a:latin typeface="Verdana" pitchFamily="34" charset="0"/>
                        </a:rPr>
                        <a:t>8-18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49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500" b="0" i="0" u="none" strike="noStrike" cap="none" normalizeH="0" baseline="0" dirty="0" smtClean="0">
                          <a:ln>
                            <a:noFill/>
                          </a:ln>
                          <a:solidFill>
                            <a:schemeClr val="tx1"/>
                          </a:solidFill>
                          <a:effectLst/>
                          <a:latin typeface="Verdana" pitchFamily="34" charset="0"/>
                        </a:rPr>
                        <a:t>FORM 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500" b="0" i="0" u="none" strike="noStrike" cap="none" normalizeH="0" baseline="0" dirty="0" smtClean="0">
                          <a:ln>
                            <a:noFill/>
                          </a:ln>
                          <a:solidFill>
                            <a:schemeClr val="tx1"/>
                          </a:solidFill>
                          <a:effectLst/>
                          <a:latin typeface="Verdana" pitchFamily="34" charset="0"/>
                        </a:rPr>
                        <a:t>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500" b="0" i="0" u="none" strike="noStrike" cap="none" normalizeH="0" baseline="0" dirty="0" smtClean="0">
                          <a:ln>
                            <a:noFill/>
                          </a:ln>
                          <a:solidFill>
                            <a:schemeClr val="tx1"/>
                          </a:solidFill>
                          <a:effectLst/>
                          <a:latin typeface="Verdana" pitchFamily="34" charset="0"/>
                        </a:rPr>
                        <a:t>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 Box 27"/>
          <p:cNvSpPr txBox="1">
            <a:spLocks noChangeArrowheads="1"/>
          </p:cNvSpPr>
          <p:nvPr/>
        </p:nvSpPr>
        <p:spPr bwMode="auto">
          <a:xfrm>
            <a:off x="5652120" y="5733256"/>
            <a:ext cx="2590800" cy="276999"/>
          </a:xfrm>
          <a:prstGeom prst="rect">
            <a:avLst/>
          </a:prstGeom>
          <a:noFill/>
          <a:ln w="9525">
            <a:noFill/>
            <a:miter lim="800000"/>
            <a:headEnd/>
            <a:tailEnd/>
          </a:ln>
          <a:effectLst/>
        </p:spPr>
        <p:txBody>
          <a:bodyPr>
            <a:spAutoFit/>
          </a:bodyPr>
          <a:lstStyle/>
          <a:p>
            <a:pPr>
              <a:spcBef>
                <a:spcPct val="50000"/>
              </a:spcBef>
            </a:pPr>
            <a:r>
              <a:rPr lang="tr-TR" sz="1200" dirty="0">
                <a:solidFill>
                  <a:srgbClr val="000000"/>
                </a:solidFill>
              </a:rPr>
              <a:t>(Özgüven, 2004)</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Değerlendirme İle İlgili Temel Alanlar</a:t>
            </a:r>
            <a:endParaRPr lang="tr-TR" dirty="0"/>
          </a:p>
        </p:txBody>
      </p:sp>
      <p:sp>
        <p:nvSpPr>
          <p:cNvPr id="3" name="2 İçerik Yer Tutucusu"/>
          <p:cNvSpPr>
            <a:spLocks noGrp="1"/>
          </p:cNvSpPr>
          <p:nvPr>
            <p:ph sz="quarter" idx="1"/>
          </p:nvPr>
        </p:nvSpPr>
        <p:spPr>
          <a:xfrm>
            <a:off x="755576" y="1628800"/>
            <a:ext cx="7467600" cy="4873752"/>
          </a:xfrm>
        </p:spPr>
        <p:txBody>
          <a:bodyPr>
            <a:normAutofit/>
          </a:bodyPr>
          <a:lstStyle/>
          <a:p>
            <a:pPr algn="just">
              <a:lnSpc>
                <a:spcPct val="150000"/>
              </a:lnSpc>
              <a:buNone/>
            </a:pPr>
            <a:endParaRPr lang="tr-TR" sz="2000" dirty="0" smtClean="0"/>
          </a:p>
          <a:p>
            <a:pPr algn="just">
              <a:lnSpc>
                <a:spcPct val="150000"/>
              </a:lnSpc>
              <a:buNone/>
            </a:pPr>
            <a:r>
              <a:rPr lang="tr-TR" sz="2000" dirty="0" smtClean="0"/>
              <a:t>1) Geçmişle ilgili tutumlar</a:t>
            </a:r>
          </a:p>
          <a:p>
            <a:pPr algn="just">
              <a:lnSpc>
                <a:spcPct val="150000"/>
              </a:lnSpc>
              <a:buNone/>
            </a:pPr>
            <a:r>
              <a:rPr lang="tr-TR" sz="2000" dirty="0" smtClean="0"/>
              <a:t>2) Gelecekle ilgili tutumlar ve amaçlar</a:t>
            </a:r>
          </a:p>
          <a:p>
            <a:pPr algn="just">
              <a:lnSpc>
                <a:spcPct val="150000"/>
              </a:lnSpc>
              <a:buNone/>
            </a:pPr>
            <a:r>
              <a:rPr lang="tr-TR" sz="2000" dirty="0" smtClean="0"/>
              <a:t>3)Benlik duygusu ve sahip olduğu yeteneklerle ilgili tutumlar</a:t>
            </a:r>
          </a:p>
          <a:p>
            <a:pPr algn="just">
              <a:lnSpc>
                <a:spcPct val="150000"/>
              </a:lnSpc>
              <a:buNone/>
            </a:pPr>
            <a:r>
              <a:rPr lang="tr-TR" sz="2000" dirty="0" smtClean="0"/>
              <a:t>4) Anneyle ilgili tutumlar</a:t>
            </a:r>
          </a:p>
          <a:p>
            <a:pPr algn="just">
              <a:lnSpc>
                <a:spcPct val="150000"/>
              </a:lnSpc>
              <a:buNone/>
            </a:pPr>
            <a:r>
              <a:rPr lang="tr-TR" sz="2000" dirty="0" smtClean="0"/>
              <a:t>5) Babayla ilgili tutumlar</a:t>
            </a:r>
          </a:p>
          <a:p>
            <a:pPr algn="just">
              <a:lnSpc>
                <a:spcPct val="150000"/>
              </a:lnSpc>
              <a:buNone/>
            </a:pPr>
            <a:r>
              <a:rPr lang="tr-TR" sz="2000" dirty="0" smtClean="0"/>
              <a:t>6) Ev ve aile iliksileriyle ilgili tutumlar</a:t>
            </a:r>
          </a:p>
          <a:p>
            <a:pPr algn="just"/>
            <a:endParaRPr lang="tr-TR"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899592" y="1196752"/>
            <a:ext cx="7467600" cy="4873752"/>
          </a:xfrm>
        </p:spPr>
        <p:txBody>
          <a:bodyPr>
            <a:normAutofit/>
          </a:bodyPr>
          <a:lstStyle/>
          <a:p>
            <a:pPr algn="just">
              <a:lnSpc>
                <a:spcPct val="150000"/>
              </a:lnSpc>
              <a:buNone/>
            </a:pPr>
            <a:r>
              <a:rPr lang="tr-TR" sz="2000" dirty="0" smtClean="0"/>
              <a:t>7) Arkadaşlarla ilgili tutumlar</a:t>
            </a:r>
          </a:p>
          <a:p>
            <a:pPr algn="just">
              <a:lnSpc>
                <a:spcPct val="150000"/>
              </a:lnSpc>
              <a:buNone/>
            </a:pPr>
            <a:r>
              <a:rPr lang="tr-TR" sz="2000" dirty="0" smtClean="0"/>
              <a:t>8) Otoriteye karsı sergilenen tutumlar</a:t>
            </a:r>
          </a:p>
          <a:p>
            <a:pPr algn="just">
              <a:lnSpc>
                <a:spcPct val="150000"/>
              </a:lnSpc>
              <a:buNone/>
            </a:pPr>
            <a:r>
              <a:rPr lang="tr-TR" sz="2000" dirty="0" smtClean="0"/>
              <a:t>9) Korku ve endişeler</a:t>
            </a:r>
          </a:p>
          <a:p>
            <a:pPr algn="just">
              <a:lnSpc>
                <a:spcPct val="150000"/>
              </a:lnSpc>
              <a:buNone/>
            </a:pPr>
            <a:r>
              <a:rPr lang="tr-TR" sz="2000" dirty="0" smtClean="0"/>
              <a:t>10) Suçluluk duyguları ve ahlak gelişimi</a:t>
            </a:r>
          </a:p>
          <a:p>
            <a:pPr algn="just">
              <a:lnSpc>
                <a:spcPct val="150000"/>
              </a:lnSpc>
              <a:buNone/>
            </a:pPr>
            <a:r>
              <a:rPr lang="tr-TR" sz="2000" dirty="0" smtClean="0"/>
              <a:t>11) Okul ve isle ilgili tutumlar</a:t>
            </a:r>
          </a:p>
          <a:p>
            <a:pPr algn="just">
              <a:lnSpc>
                <a:spcPct val="150000"/>
              </a:lnSpc>
              <a:buNone/>
            </a:pPr>
            <a:r>
              <a:rPr lang="tr-TR" sz="2000" dirty="0" smtClean="0"/>
              <a:t>12) Cinsel yasamla ilgili tutumlar</a:t>
            </a:r>
          </a:p>
          <a:p>
            <a:pPr algn="just">
              <a:lnSpc>
                <a:spcPct val="150000"/>
              </a:lnSpc>
              <a:buNone/>
            </a:pPr>
            <a:r>
              <a:rPr lang="tr-TR" sz="2000" dirty="0" smtClean="0"/>
              <a:t>13) Çeşitli durumlarla ilgili tutumlar</a:t>
            </a:r>
          </a:p>
          <a:p>
            <a:pPr algn="just">
              <a:buNone/>
            </a:pPr>
            <a:endParaRPr lang="tr-TR" sz="2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1" name="Object 3"/>
          <p:cNvGraphicFramePr>
            <a:graphicFrameLocks noChangeAspect="1"/>
          </p:cNvGraphicFramePr>
          <p:nvPr/>
        </p:nvGraphicFramePr>
        <p:xfrm>
          <a:off x="2411760" y="188640"/>
          <a:ext cx="4392488" cy="6237312"/>
        </p:xfrm>
        <a:graphic>
          <a:graphicData uri="http://schemas.openxmlformats.org/presentationml/2006/ole">
            <p:oleObj spid="_x0000_s2053" name="Document" r:id="rId3" imgW="5759710" imgH="9279693" progId="Word.Document.8">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5" name="Object 3"/>
          <p:cNvGraphicFramePr>
            <a:graphicFrameLocks noChangeAspect="1"/>
          </p:cNvGraphicFramePr>
          <p:nvPr/>
        </p:nvGraphicFramePr>
        <p:xfrm>
          <a:off x="2411760" y="404664"/>
          <a:ext cx="4464496" cy="5760640"/>
        </p:xfrm>
        <a:graphic>
          <a:graphicData uri="http://schemas.openxmlformats.org/presentationml/2006/ole">
            <p:oleObj spid="_x0000_s3077" name="Document" r:id="rId3" imgW="5759710" imgH="9341976" progId="Word.Document.8">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9" name="Object 3"/>
          <p:cNvGraphicFramePr>
            <a:graphicFrameLocks noChangeAspect="1"/>
          </p:cNvGraphicFramePr>
          <p:nvPr/>
        </p:nvGraphicFramePr>
        <p:xfrm>
          <a:off x="1571604" y="188640"/>
          <a:ext cx="5088628" cy="6309320"/>
        </p:xfrm>
        <a:graphic>
          <a:graphicData uri="http://schemas.openxmlformats.org/presentationml/2006/ole">
            <p:oleObj spid="_x0000_s4101" name="Document" r:id="rId3" imgW="7207738" imgH="9274293" progId="Word.Document.8">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2411760" y="188640"/>
          <a:ext cx="4032448" cy="6264696"/>
        </p:xfrm>
        <a:graphic>
          <a:graphicData uri="http://schemas.openxmlformats.org/presentationml/2006/ole">
            <p:oleObj spid="_x0000_s1028" name="Document" r:id="rId3" imgW="5761150" imgH="9028044" progId="Word.Document.8">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2411760" y="404664"/>
          <a:ext cx="4176464" cy="5976664"/>
        </p:xfrm>
        <a:graphic>
          <a:graphicData uri="http://schemas.openxmlformats.org/presentationml/2006/ole">
            <p:oleObj spid="_x0000_s6148" name="Document" r:id="rId3" imgW="5761150" imgH="9227491" progId="Word.Document.8">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2"/>
          <p:cNvGraphicFramePr>
            <a:graphicFrameLocks noChangeAspect="1"/>
          </p:cNvGraphicFramePr>
          <p:nvPr/>
        </p:nvGraphicFramePr>
        <p:xfrm>
          <a:off x="2267744" y="260648"/>
          <a:ext cx="4464496" cy="6597352"/>
        </p:xfrm>
        <a:graphic>
          <a:graphicData uri="http://schemas.openxmlformats.org/presentationml/2006/ole">
            <p:oleObj spid="_x0000_s7172" name="Document" r:id="rId3" imgW="7207738" imgH="8936601" progId="Word.Document.8">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KULLANIM ALANLARI</a:t>
            </a:r>
            <a:endParaRPr lang="tr-TR" dirty="0"/>
          </a:p>
        </p:txBody>
      </p:sp>
      <p:sp>
        <p:nvSpPr>
          <p:cNvPr id="3" name="2 İçerik Yer Tutucusu"/>
          <p:cNvSpPr>
            <a:spLocks noGrp="1"/>
          </p:cNvSpPr>
          <p:nvPr>
            <p:ph sz="quarter" idx="1"/>
          </p:nvPr>
        </p:nvSpPr>
        <p:spPr>
          <a:xfrm>
            <a:off x="395536" y="1600200"/>
            <a:ext cx="7992888" cy="4873752"/>
          </a:xfrm>
        </p:spPr>
        <p:txBody>
          <a:bodyPr>
            <a:normAutofit/>
          </a:bodyPr>
          <a:lstStyle/>
          <a:p>
            <a:pPr algn="just">
              <a:lnSpc>
                <a:spcPct val="150000"/>
              </a:lnSpc>
              <a:buNone/>
            </a:pPr>
            <a:r>
              <a:rPr lang="tr-TR" sz="2000" dirty="0" smtClean="0"/>
              <a:t>	Ülkemizde bu testler Rehberlik ve Araştırma Merkezlerinde, Hastanelerin Psikiyatri servislerinde ve ortaöğretim kurumlarında sıklıkla kullanılmaktadır </a:t>
            </a:r>
            <a:r>
              <a:rPr lang="tr-TR" sz="1200" dirty="0" smtClean="0"/>
              <a:t>(</a:t>
            </a:r>
            <a:r>
              <a:rPr lang="tr-TR" sz="1200" dirty="0" err="1" smtClean="0"/>
              <a:t>Akkoyun</a:t>
            </a:r>
            <a:r>
              <a:rPr lang="tr-TR" sz="1200" dirty="0" smtClean="0"/>
              <a:t>, 2012).</a:t>
            </a:r>
          </a:p>
          <a:p>
            <a:pPr algn="just">
              <a:lnSpc>
                <a:spcPct val="150000"/>
              </a:lnSpc>
              <a:buNone/>
            </a:pPr>
            <a:r>
              <a:rPr lang="tr-TR" sz="2000" dirty="0" smtClean="0"/>
              <a:t>	Beier cümle tamamlama testleri rehberlik servislerinin psikolojik danışma işlemlerinde, kişilik ve duygusal hayat ile ilgili özellikleri belirlemede yararlanılabilecek araçlardır. Bu araçların kullanılması geliştirilmesi ve sonuçlarının yorumlanması diğer psikolojik ölçme araçlarına oranla daha karmaşık ve güç olmaktadır </a:t>
            </a:r>
            <a:r>
              <a:rPr lang="tr-TR" sz="1200" dirty="0" smtClean="0"/>
              <a:t>(</a:t>
            </a:r>
            <a:r>
              <a:rPr lang="tr-TR" sz="1200" dirty="0" err="1" smtClean="0"/>
              <a:t>Özoğlu</a:t>
            </a:r>
            <a:r>
              <a:rPr lang="tr-TR" sz="1200" dirty="0" smtClean="0"/>
              <a:t>, 1976).</a:t>
            </a:r>
            <a:endParaRPr lang="tr-TR" sz="1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Beier Cümle Tamamlama Testi</a:t>
            </a:r>
            <a:endParaRPr lang="tr-TR" dirty="0"/>
          </a:p>
        </p:txBody>
      </p:sp>
      <p:sp>
        <p:nvSpPr>
          <p:cNvPr id="3" name="2 İçerik Yer Tutucusu"/>
          <p:cNvSpPr>
            <a:spLocks noGrp="1"/>
          </p:cNvSpPr>
          <p:nvPr>
            <p:ph sz="quarter" idx="1"/>
          </p:nvPr>
        </p:nvSpPr>
        <p:spPr>
          <a:xfrm>
            <a:off x="539552" y="1984248"/>
            <a:ext cx="7920880" cy="4109048"/>
          </a:xfrm>
        </p:spPr>
        <p:txBody>
          <a:bodyPr>
            <a:normAutofit/>
          </a:bodyPr>
          <a:lstStyle/>
          <a:p>
            <a:pPr algn="just">
              <a:lnSpc>
                <a:spcPct val="150000"/>
              </a:lnSpc>
              <a:buNone/>
            </a:pPr>
            <a:r>
              <a:rPr lang="tr-TR" sz="2000" dirty="0" smtClean="0"/>
              <a:t>1. Zaman açısından ekonomiktir.</a:t>
            </a:r>
          </a:p>
          <a:p>
            <a:pPr algn="just">
              <a:lnSpc>
                <a:spcPct val="150000"/>
              </a:lnSpc>
              <a:buNone/>
            </a:pPr>
            <a:endParaRPr lang="tr-TR" sz="2000" dirty="0" smtClean="0"/>
          </a:p>
          <a:p>
            <a:pPr algn="just">
              <a:lnSpc>
                <a:spcPct val="150000"/>
              </a:lnSpc>
              <a:buNone/>
            </a:pPr>
            <a:r>
              <a:rPr lang="tr-TR" sz="2000" dirty="0" smtClean="0"/>
              <a:t>2. Genellikle bireyin önemli bazı duyguları, tavırları, kaygıları hakkında çabuk ve oldukça doğru bir özetini verir.</a:t>
            </a:r>
          </a:p>
          <a:p>
            <a:pPr algn="just">
              <a:lnSpc>
                <a:spcPct val="150000"/>
              </a:lnSpc>
              <a:buNone/>
            </a:pPr>
            <a:endParaRPr lang="tr-TR" sz="2000" dirty="0" smtClean="0"/>
          </a:p>
          <a:p>
            <a:pPr algn="just">
              <a:lnSpc>
                <a:spcPct val="150000"/>
              </a:lnSpc>
              <a:buNone/>
            </a:pPr>
            <a:r>
              <a:rPr lang="tr-TR" sz="2000" dirty="0" smtClean="0"/>
              <a:t>3. Bireylerin kendileri ve dünyaları hakkında ortaya çıkarılamayan sorunların ifade edilmesi ya da açığa çıkarılması için fırsatlar hazırlar.</a:t>
            </a:r>
          </a:p>
          <a:p>
            <a:pPr algn="just">
              <a:buNone/>
            </a:pPr>
            <a:endParaRPr lang="tr-TR" sz="2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a:bodyPr>
          <a:lstStyle/>
          <a:p>
            <a:pPr algn="just">
              <a:lnSpc>
                <a:spcPct val="150000"/>
              </a:lnSpc>
              <a:buNone/>
            </a:pPr>
            <a:r>
              <a:rPr lang="tr-TR" sz="2000" dirty="0" smtClean="0"/>
              <a:t>4. Çabuk değerlendirilebilir, kullanışlı ve esnek bir araştırma aracıdır. Öğrencilerin moralini izlemek, verem, sağırlık gibi çeşitli sağlık sorunları olan kimselerin tavırlarını, duygularını ve problemlerini bulmak için de kullanılır.</a:t>
            </a:r>
          </a:p>
          <a:p>
            <a:pPr algn="just">
              <a:lnSpc>
                <a:spcPct val="150000"/>
              </a:lnSpc>
              <a:buNone/>
            </a:pPr>
            <a:endParaRPr lang="tr-TR" sz="2000" dirty="0" smtClean="0"/>
          </a:p>
          <a:p>
            <a:pPr algn="just">
              <a:lnSpc>
                <a:spcPct val="150000"/>
              </a:lnSpc>
              <a:buNone/>
            </a:pPr>
            <a:r>
              <a:rPr lang="tr-TR" sz="2000" dirty="0" smtClean="0"/>
              <a:t>5. Diğer yansıtıcı testlerden farklı olarak cümle tamamlama testi güvenirlik ve geçerliğinden bir şey kaybetmeden gruplara da uygulanabilir.</a:t>
            </a:r>
          </a:p>
          <a:p>
            <a:pPr algn="just">
              <a:buNone/>
            </a:pPr>
            <a:endParaRPr lang="tr-TR" sz="2000" dirty="0" smtClean="0"/>
          </a:p>
          <a:p>
            <a:pPr algn="just">
              <a:buNone/>
            </a:pPr>
            <a:endParaRPr lang="tr-TR" sz="2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908720"/>
            <a:ext cx="7467600" cy="5565232"/>
          </a:xfrm>
        </p:spPr>
        <p:txBody>
          <a:bodyPr>
            <a:normAutofit/>
          </a:bodyPr>
          <a:lstStyle/>
          <a:p>
            <a:pPr algn="just">
              <a:lnSpc>
                <a:spcPct val="150000"/>
              </a:lnSpc>
              <a:buNone/>
            </a:pPr>
            <a:endParaRPr lang="tr-TR" sz="2000" dirty="0" smtClean="0"/>
          </a:p>
          <a:p>
            <a:pPr algn="just">
              <a:lnSpc>
                <a:spcPct val="150000"/>
              </a:lnSpc>
              <a:buNone/>
            </a:pPr>
            <a:r>
              <a:rPr lang="tr-TR" sz="2000" dirty="0" smtClean="0"/>
              <a:t>6. Diğer yansıtıcı testlerle karşılaştırıldığında cümle tamamlama testinin değerlendirilmesi oldukça kolaydır.</a:t>
            </a:r>
          </a:p>
          <a:p>
            <a:pPr algn="just">
              <a:lnSpc>
                <a:spcPct val="150000"/>
              </a:lnSpc>
              <a:buNone/>
            </a:pPr>
            <a:endParaRPr lang="tr-TR" sz="2000" dirty="0" smtClean="0"/>
          </a:p>
          <a:p>
            <a:pPr algn="just">
              <a:lnSpc>
                <a:spcPct val="150000"/>
              </a:lnSpc>
              <a:buNone/>
            </a:pPr>
            <a:r>
              <a:rPr lang="tr-TR" sz="2000" dirty="0" smtClean="0"/>
              <a:t>7. Cümle tamamlama testlerine verilen cevapları “iyi” ya da “kötü”, “doğru” ya da“yanlış” cevapları yoktur. Bu bakımdan cevap veren açısından su ya da bu şekilde cevaplandırmaya karsı fazla direnme olmaz.</a:t>
            </a:r>
            <a:endParaRPr lang="tr-TR" sz="20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Kaynakça</a:t>
            </a:r>
            <a:endParaRPr lang="tr-TR" dirty="0"/>
          </a:p>
        </p:txBody>
      </p:sp>
      <p:sp>
        <p:nvSpPr>
          <p:cNvPr id="3" name="2 İçerik Yer Tutucusu"/>
          <p:cNvSpPr>
            <a:spLocks noGrp="1"/>
          </p:cNvSpPr>
          <p:nvPr>
            <p:ph sz="quarter" idx="1"/>
          </p:nvPr>
        </p:nvSpPr>
        <p:spPr>
          <a:xfrm>
            <a:off x="467544" y="1772816"/>
            <a:ext cx="7467600" cy="4464496"/>
          </a:xfrm>
        </p:spPr>
        <p:txBody>
          <a:bodyPr>
            <a:normAutofit/>
          </a:bodyPr>
          <a:lstStyle/>
          <a:p>
            <a:pPr marL="0" indent="0" algn="just">
              <a:buClr>
                <a:srgbClr val="333366"/>
              </a:buClr>
              <a:buNone/>
              <a:defRPr/>
            </a:pPr>
            <a:r>
              <a:rPr lang="tr-TR" sz="1800" dirty="0" err="1" smtClean="0">
                <a:solidFill>
                  <a:srgbClr val="000000"/>
                </a:solidFill>
              </a:rPr>
              <a:t>Akkoyun</a:t>
            </a:r>
            <a:r>
              <a:rPr lang="tr-TR" sz="1800" dirty="0" smtClean="0">
                <a:solidFill>
                  <a:srgbClr val="000000"/>
                </a:solidFill>
              </a:rPr>
              <a:t>, F. (2012). </a:t>
            </a:r>
            <a:r>
              <a:rPr lang="tr-TR" sz="1800" i="1" dirty="0" smtClean="0">
                <a:solidFill>
                  <a:srgbClr val="000000"/>
                </a:solidFill>
              </a:rPr>
              <a:t>Projektif teknikler</a:t>
            </a:r>
            <a:r>
              <a:rPr lang="tr-TR" sz="1800" dirty="0" smtClean="0">
                <a:solidFill>
                  <a:srgbClr val="000000"/>
                </a:solidFill>
              </a:rPr>
              <a:t>. Ankara: Nobel Yayınevi.</a:t>
            </a:r>
          </a:p>
          <a:p>
            <a:pPr marL="0" indent="0" algn="just">
              <a:buClr>
                <a:srgbClr val="333366"/>
              </a:buClr>
              <a:buNone/>
              <a:defRPr/>
            </a:pPr>
            <a:endParaRPr lang="tr-TR" sz="1800" dirty="0" smtClean="0">
              <a:solidFill>
                <a:srgbClr val="000000"/>
              </a:solidFill>
            </a:endParaRPr>
          </a:p>
          <a:p>
            <a:pPr marL="0" indent="0" algn="just">
              <a:buClr>
                <a:srgbClr val="333366"/>
              </a:buClr>
              <a:buNone/>
              <a:defRPr/>
            </a:pPr>
            <a:r>
              <a:rPr lang="tr-TR" sz="1800" dirty="0" smtClean="0">
                <a:solidFill>
                  <a:srgbClr val="000000"/>
                </a:solidFill>
              </a:rPr>
              <a:t>Anastasi, A. (1961). </a:t>
            </a:r>
            <a:r>
              <a:rPr lang="tr-TR" sz="1800" i="1" dirty="0" err="1" smtClean="0">
                <a:solidFill>
                  <a:srgbClr val="000000"/>
                </a:solidFill>
              </a:rPr>
              <a:t>Psychological</a:t>
            </a:r>
            <a:r>
              <a:rPr lang="tr-TR" sz="1800" i="1" dirty="0" smtClean="0">
                <a:solidFill>
                  <a:srgbClr val="000000"/>
                </a:solidFill>
              </a:rPr>
              <a:t> </a:t>
            </a:r>
            <a:r>
              <a:rPr lang="tr-TR" sz="1800" i="1" dirty="0" err="1" smtClean="0">
                <a:solidFill>
                  <a:srgbClr val="000000"/>
                </a:solidFill>
              </a:rPr>
              <a:t>Testing</a:t>
            </a:r>
            <a:r>
              <a:rPr lang="tr-TR" sz="1800" i="1" dirty="0" smtClean="0">
                <a:solidFill>
                  <a:srgbClr val="000000"/>
                </a:solidFill>
              </a:rPr>
              <a:t>. </a:t>
            </a:r>
            <a:r>
              <a:rPr lang="tr-TR" sz="1800" dirty="0" smtClean="0">
                <a:solidFill>
                  <a:srgbClr val="000000"/>
                </a:solidFill>
              </a:rPr>
              <a:t>New York: </a:t>
            </a:r>
            <a:r>
              <a:rPr lang="tr-TR" sz="1800" dirty="0" err="1" smtClean="0">
                <a:solidFill>
                  <a:srgbClr val="000000"/>
                </a:solidFill>
              </a:rPr>
              <a:t>The</a:t>
            </a:r>
            <a:r>
              <a:rPr lang="tr-TR" sz="1800" dirty="0" smtClean="0">
                <a:solidFill>
                  <a:srgbClr val="000000"/>
                </a:solidFill>
              </a:rPr>
              <a:t>    	</a:t>
            </a:r>
            <a:r>
              <a:rPr lang="tr-TR" sz="1800" dirty="0" err="1" smtClean="0">
                <a:solidFill>
                  <a:srgbClr val="000000"/>
                </a:solidFill>
              </a:rPr>
              <a:t>Macmillan</a:t>
            </a:r>
            <a:r>
              <a:rPr lang="tr-TR" sz="1800" dirty="0" smtClean="0">
                <a:solidFill>
                  <a:srgbClr val="000000"/>
                </a:solidFill>
              </a:rPr>
              <a:t> </a:t>
            </a:r>
            <a:r>
              <a:rPr lang="tr-TR" sz="1800" dirty="0" err="1" smtClean="0">
                <a:solidFill>
                  <a:srgbClr val="000000"/>
                </a:solidFill>
              </a:rPr>
              <a:t>Company</a:t>
            </a:r>
            <a:r>
              <a:rPr lang="tr-TR" sz="1800" dirty="0" smtClean="0">
                <a:solidFill>
                  <a:srgbClr val="000000"/>
                </a:solidFill>
              </a:rPr>
              <a:t>.</a:t>
            </a:r>
          </a:p>
          <a:p>
            <a:pPr marL="0" indent="0" algn="just">
              <a:buClr>
                <a:srgbClr val="333366"/>
              </a:buClr>
              <a:buNone/>
              <a:defRPr/>
            </a:pPr>
            <a:endParaRPr lang="tr-TR" sz="1800" dirty="0" smtClean="0">
              <a:solidFill>
                <a:srgbClr val="000000"/>
              </a:solidFill>
            </a:endParaRPr>
          </a:p>
          <a:p>
            <a:pPr marL="0" indent="0" algn="just">
              <a:buClr>
                <a:srgbClr val="333366"/>
              </a:buClr>
              <a:buNone/>
              <a:defRPr/>
            </a:pPr>
            <a:r>
              <a:rPr lang="tr-TR" sz="1800" dirty="0" smtClean="0"/>
              <a:t>Gregory, R.J. (2011). </a:t>
            </a:r>
            <a:r>
              <a:rPr lang="tr-TR" sz="1800" i="1" dirty="0" err="1" smtClean="0"/>
              <a:t>Psychological</a:t>
            </a:r>
            <a:r>
              <a:rPr lang="tr-TR" sz="1800" i="1" dirty="0" smtClean="0"/>
              <a:t> </a:t>
            </a:r>
            <a:r>
              <a:rPr lang="tr-TR" sz="1800" i="1" dirty="0" err="1" smtClean="0"/>
              <a:t>testing</a:t>
            </a:r>
            <a:r>
              <a:rPr lang="tr-TR" sz="1800" i="1" dirty="0" smtClean="0"/>
              <a:t>: </a:t>
            </a:r>
            <a:r>
              <a:rPr lang="tr-TR" sz="1800" i="1" dirty="0" err="1" smtClean="0"/>
              <a:t>History</a:t>
            </a:r>
            <a:r>
              <a:rPr lang="tr-TR" sz="1800" i="1" dirty="0" smtClean="0"/>
              <a:t>, </a:t>
            </a:r>
            <a:r>
              <a:rPr lang="tr-TR" sz="1800" i="1" dirty="0" err="1" smtClean="0"/>
              <a:t>principles</a:t>
            </a:r>
            <a:r>
              <a:rPr lang="tr-TR" sz="1800" i="1" dirty="0" smtClean="0"/>
              <a:t> </a:t>
            </a:r>
            <a:r>
              <a:rPr lang="tr-TR" sz="1800" i="1" dirty="0" err="1" smtClean="0"/>
              <a:t>and</a:t>
            </a:r>
            <a:r>
              <a:rPr lang="tr-TR" sz="1800" i="1" dirty="0" smtClean="0"/>
              <a:t> 	</a:t>
            </a:r>
            <a:r>
              <a:rPr lang="tr-TR" sz="1800" i="1" dirty="0" err="1" smtClean="0"/>
              <a:t>aplications</a:t>
            </a:r>
            <a:r>
              <a:rPr lang="tr-TR" sz="1800" dirty="0" smtClean="0"/>
              <a:t> (6. </a:t>
            </a:r>
            <a:r>
              <a:rPr lang="tr-TR" sz="1800" dirty="0" err="1" smtClean="0"/>
              <a:t>Edition</a:t>
            </a:r>
            <a:r>
              <a:rPr lang="tr-TR" sz="1800" dirty="0" smtClean="0"/>
              <a:t>). Boston: </a:t>
            </a:r>
            <a:r>
              <a:rPr lang="tr-TR" sz="1800" dirty="0" err="1" smtClean="0"/>
              <a:t>Allyn</a:t>
            </a:r>
            <a:r>
              <a:rPr lang="tr-TR" sz="1800" dirty="0" smtClean="0"/>
              <a:t> &amp; Bacon.</a:t>
            </a:r>
          </a:p>
          <a:p>
            <a:pPr marL="0" indent="0" algn="just">
              <a:buClr>
                <a:srgbClr val="333366"/>
              </a:buClr>
              <a:buNone/>
              <a:defRPr/>
            </a:pPr>
            <a:endParaRPr lang="tr-TR" sz="1800" dirty="0" smtClean="0"/>
          </a:p>
          <a:p>
            <a:pPr>
              <a:buNone/>
            </a:pPr>
            <a:r>
              <a:rPr lang="tr-TR" sz="1800" dirty="0" smtClean="0">
                <a:latin typeface="Times New Roman" pitchFamily="18" charset="0"/>
                <a:cs typeface="Times New Roman" pitchFamily="18" charset="0"/>
              </a:rPr>
              <a:t>Kaplan, R. M. &amp; Saccuzzo, D. P. (2009). </a:t>
            </a:r>
            <a:r>
              <a:rPr lang="tr-TR" sz="1800" i="1" dirty="0" err="1" smtClean="0">
                <a:latin typeface="Times New Roman" pitchFamily="18" charset="0"/>
                <a:cs typeface="Times New Roman" pitchFamily="18" charset="0"/>
              </a:rPr>
              <a:t>Psychological</a:t>
            </a:r>
            <a:r>
              <a:rPr lang="tr-TR" sz="1800" i="1" dirty="0" smtClean="0">
                <a:latin typeface="Times New Roman" pitchFamily="18" charset="0"/>
                <a:cs typeface="Times New Roman" pitchFamily="18" charset="0"/>
              </a:rPr>
              <a:t> </a:t>
            </a:r>
            <a:r>
              <a:rPr lang="tr-TR" sz="1800" i="1" dirty="0" err="1" smtClean="0">
                <a:latin typeface="Times New Roman" pitchFamily="18" charset="0"/>
                <a:cs typeface="Times New Roman" pitchFamily="18" charset="0"/>
              </a:rPr>
              <a:t>testing</a:t>
            </a:r>
            <a:r>
              <a:rPr lang="tr-TR" sz="1800" i="1" dirty="0" smtClean="0">
                <a:latin typeface="Times New Roman" pitchFamily="18" charset="0"/>
                <a:cs typeface="Times New Roman" pitchFamily="18" charset="0"/>
              </a:rPr>
              <a:t>: </a:t>
            </a:r>
            <a:r>
              <a:rPr lang="tr-TR" sz="1800" i="1" dirty="0" err="1" smtClean="0">
                <a:latin typeface="Times New Roman" pitchFamily="18" charset="0"/>
                <a:cs typeface="Times New Roman" pitchFamily="18" charset="0"/>
              </a:rPr>
              <a:t>Principles</a:t>
            </a:r>
            <a:r>
              <a:rPr lang="tr-TR" sz="1800" i="1" dirty="0" smtClean="0">
                <a:latin typeface="Times New Roman" pitchFamily="18" charset="0"/>
                <a:cs typeface="Times New Roman" pitchFamily="18" charset="0"/>
              </a:rPr>
              <a:t> </a:t>
            </a:r>
            <a:r>
              <a:rPr lang="tr-TR" sz="1800" i="1" dirty="0" err="1" smtClean="0">
                <a:latin typeface="Times New Roman" pitchFamily="18" charset="0"/>
                <a:cs typeface="Times New Roman" pitchFamily="18" charset="0"/>
              </a:rPr>
              <a:t>and</a:t>
            </a:r>
            <a:r>
              <a:rPr lang="tr-TR" sz="1800" i="1" dirty="0" smtClean="0">
                <a:latin typeface="Times New Roman" pitchFamily="18" charset="0"/>
                <a:cs typeface="Times New Roman" pitchFamily="18" charset="0"/>
              </a:rPr>
              <a:t> 	</a:t>
            </a:r>
            <a:r>
              <a:rPr lang="tr-TR" sz="1800" i="1" dirty="0" err="1" smtClean="0">
                <a:latin typeface="Times New Roman" pitchFamily="18" charset="0"/>
                <a:cs typeface="Times New Roman" pitchFamily="18" charset="0"/>
              </a:rPr>
              <a:t>applications</a:t>
            </a:r>
            <a:r>
              <a:rPr lang="tr-TR" sz="1800" i="1" dirty="0" smtClean="0">
                <a:latin typeface="Times New Roman" pitchFamily="18" charset="0"/>
                <a:cs typeface="Times New Roman" pitchFamily="18" charset="0"/>
              </a:rPr>
              <a:t> </a:t>
            </a:r>
            <a:r>
              <a:rPr lang="tr-TR" sz="1800" i="1" dirty="0" err="1" smtClean="0">
                <a:latin typeface="Times New Roman" pitchFamily="18" charset="0"/>
                <a:cs typeface="Times New Roman" pitchFamily="18" charset="0"/>
              </a:rPr>
              <a:t>and</a:t>
            </a:r>
            <a:r>
              <a:rPr lang="tr-TR" sz="1800" i="1" dirty="0" smtClean="0">
                <a:latin typeface="Times New Roman" pitchFamily="18" charset="0"/>
                <a:cs typeface="Times New Roman" pitchFamily="18" charset="0"/>
              </a:rPr>
              <a:t> </a:t>
            </a:r>
            <a:r>
              <a:rPr lang="tr-TR" sz="1800" i="1" dirty="0" err="1" smtClean="0">
                <a:latin typeface="Times New Roman" pitchFamily="18" charset="0"/>
                <a:cs typeface="Times New Roman" pitchFamily="18" charset="0"/>
              </a:rPr>
              <a:t>issues</a:t>
            </a:r>
            <a:r>
              <a:rPr lang="tr-TR" sz="1800" i="1"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(6. </a:t>
            </a:r>
            <a:r>
              <a:rPr lang="tr-TR" sz="1800" dirty="0" err="1" smtClean="0">
                <a:latin typeface="Times New Roman" pitchFamily="18" charset="0"/>
                <a:cs typeface="Times New Roman" pitchFamily="18" charset="0"/>
              </a:rPr>
              <a:t>Edition</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Belmont</a:t>
            </a:r>
            <a:r>
              <a:rPr lang="tr-TR" sz="1800" dirty="0" smtClean="0">
                <a:latin typeface="Times New Roman" pitchFamily="18" charset="0"/>
                <a:cs typeface="Times New Roman" pitchFamily="18" charset="0"/>
              </a:rPr>
              <a:t>, CA: </a:t>
            </a:r>
            <a:r>
              <a:rPr lang="tr-TR" sz="1800" dirty="0" err="1" smtClean="0">
                <a:latin typeface="Times New Roman" pitchFamily="18" charset="0"/>
                <a:cs typeface="Times New Roman" pitchFamily="18" charset="0"/>
              </a:rPr>
              <a:t>Wadsworth</a:t>
            </a:r>
            <a:r>
              <a:rPr lang="tr-TR" sz="1800" dirty="0" smtClean="0">
                <a:latin typeface="Times New Roman" pitchFamily="18" charset="0"/>
                <a:cs typeface="Times New Roman" pitchFamily="18" charset="0"/>
              </a:rPr>
              <a:t>.</a:t>
            </a:r>
          </a:p>
          <a:p>
            <a:pPr>
              <a:buNone/>
            </a:pPr>
            <a:endParaRPr lang="tr-TR" sz="1800" dirty="0" smtClean="0"/>
          </a:p>
          <a:p>
            <a:pPr marL="0" indent="0" algn="just">
              <a:buClr>
                <a:srgbClr val="333366"/>
              </a:buClr>
              <a:buNone/>
              <a:defRPr/>
            </a:pPr>
            <a:endParaRPr lang="tr-TR" sz="1800" dirty="0" smtClean="0">
              <a:solidFill>
                <a:srgbClr val="000000"/>
              </a:solidFill>
            </a:endParaRPr>
          </a:p>
          <a:p>
            <a:pPr algn="just">
              <a:buNone/>
            </a:pPr>
            <a:endParaRPr lang="tr-TR" sz="1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a:bodyPr>
          <a:lstStyle/>
          <a:p>
            <a:pPr marL="0" indent="0" algn="just">
              <a:buClr>
                <a:srgbClr val="333366"/>
              </a:buClr>
              <a:buNone/>
              <a:defRPr/>
            </a:pPr>
            <a:r>
              <a:rPr lang="tr-TR" sz="1800" dirty="0" smtClean="0">
                <a:solidFill>
                  <a:srgbClr val="000000"/>
                </a:solidFill>
              </a:rPr>
              <a:t>Özgüven, E. (2004). </a:t>
            </a:r>
            <a:r>
              <a:rPr lang="tr-TR" sz="1800" i="1" dirty="0" smtClean="0">
                <a:solidFill>
                  <a:srgbClr val="000000"/>
                </a:solidFill>
              </a:rPr>
              <a:t>Psikolojik testler.</a:t>
            </a:r>
            <a:r>
              <a:rPr lang="tr-TR" sz="1800" dirty="0" smtClean="0">
                <a:solidFill>
                  <a:srgbClr val="000000"/>
                </a:solidFill>
              </a:rPr>
              <a:t>  Ankara: PDREM Yayınları.</a:t>
            </a:r>
          </a:p>
          <a:p>
            <a:pPr marL="0" indent="0" algn="just">
              <a:buClr>
                <a:srgbClr val="333366"/>
              </a:buClr>
              <a:buNone/>
              <a:defRPr/>
            </a:pPr>
            <a:endParaRPr lang="tr-TR" sz="1800" dirty="0" smtClean="0">
              <a:solidFill>
                <a:srgbClr val="000000"/>
              </a:solidFill>
            </a:endParaRPr>
          </a:p>
          <a:p>
            <a:pPr marL="0" indent="0" algn="just">
              <a:buClr>
                <a:srgbClr val="333366"/>
              </a:buClr>
              <a:buNone/>
              <a:defRPr/>
            </a:pPr>
            <a:r>
              <a:rPr lang="tr-TR" sz="1800" dirty="0" err="1" smtClean="0">
                <a:solidFill>
                  <a:srgbClr val="000000"/>
                </a:solidFill>
              </a:rPr>
              <a:t>Özoğlu</a:t>
            </a:r>
            <a:r>
              <a:rPr lang="tr-TR" sz="1800" dirty="0" smtClean="0">
                <a:solidFill>
                  <a:srgbClr val="000000"/>
                </a:solidFill>
              </a:rPr>
              <a:t>, S. Ç. (1976). Psikolojik ölçme araçlarının okullarda 	rehberlikte kullanılması sorunu. </a:t>
            </a:r>
            <a:r>
              <a:rPr lang="tr-TR" sz="1800" i="1" dirty="0" smtClean="0">
                <a:solidFill>
                  <a:srgbClr val="000000"/>
                </a:solidFill>
              </a:rPr>
              <a:t>Ankara Üniversitesi 	Eğitim Bilimleri Fakültesi Dergisi. </a:t>
            </a:r>
            <a:r>
              <a:rPr lang="tr-TR" sz="1800" dirty="0" smtClean="0">
                <a:solidFill>
                  <a:srgbClr val="000000"/>
                </a:solidFill>
              </a:rPr>
              <a:t>9(1), 243-253.</a:t>
            </a:r>
          </a:p>
          <a:p>
            <a:pPr>
              <a:buNone/>
            </a:pPr>
            <a:endParaRPr lang="tr-TR" sz="1800"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303</TotalTime>
  <Words>393</Words>
  <Application>Microsoft Office PowerPoint</Application>
  <PresentationFormat>Ekran Gösterisi (4:3)</PresentationFormat>
  <Paragraphs>140</Paragraphs>
  <Slides>38</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38</vt:i4>
      </vt:variant>
    </vt:vector>
  </HeadingPairs>
  <TitlesOfParts>
    <vt:vector size="40" baseType="lpstr">
      <vt:lpstr>Cumba</vt:lpstr>
      <vt:lpstr>Document</vt:lpstr>
      <vt:lpstr>CÜMLE TAMAMLAMA TESTLERİ</vt:lpstr>
      <vt:lpstr>SUNUM PLANI</vt:lpstr>
      <vt:lpstr>Cümle Tamamlama Tekniği</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Beier Cümle Tamamlama Testi</vt:lpstr>
      <vt:lpstr>Slayt 17</vt:lpstr>
      <vt:lpstr>Slayt 18</vt:lpstr>
      <vt:lpstr>Slayt 19</vt:lpstr>
      <vt:lpstr>Slayt 20</vt:lpstr>
      <vt:lpstr>Slayt 21</vt:lpstr>
      <vt:lpstr>Slayt 22</vt:lpstr>
      <vt:lpstr>Slayt 23</vt:lpstr>
      <vt:lpstr>Slayt 24</vt:lpstr>
      <vt:lpstr>Değerlendirme İle İlgili Temel Alanlar</vt:lpstr>
      <vt:lpstr>Slayt 26</vt:lpstr>
      <vt:lpstr>Slayt 27</vt:lpstr>
      <vt:lpstr>Slayt 28</vt:lpstr>
      <vt:lpstr>Slayt 29</vt:lpstr>
      <vt:lpstr>Slayt 30</vt:lpstr>
      <vt:lpstr>Slayt 31</vt:lpstr>
      <vt:lpstr>Slayt 32</vt:lpstr>
      <vt:lpstr>KULLANIM ALANLARI</vt:lpstr>
      <vt:lpstr>Beier Cümle Tamamlama Testi</vt:lpstr>
      <vt:lpstr>Slayt 35</vt:lpstr>
      <vt:lpstr>Slayt 36</vt:lpstr>
      <vt:lpstr>Kaynakça</vt:lpstr>
      <vt:lpstr>Slayt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lenovo</dc:creator>
  <cp:lastModifiedBy>EXPER</cp:lastModifiedBy>
  <cp:revision>80</cp:revision>
  <dcterms:created xsi:type="dcterms:W3CDTF">2012-12-08T19:23:29Z</dcterms:created>
  <dcterms:modified xsi:type="dcterms:W3CDTF">2014-09-30T09:39:02Z</dcterms:modified>
</cp:coreProperties>
</file>