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634" r:id="rId310"/>
    <p:sldId id="564" r:id="rId311"/>
    <p:sldId id="565" r:id="rId312"/>
    <p:sldId id="566" r:id="rId313"/>
    <p:sldId id="567" r:id="rId314"/>
    <p:sldId id="568" r:id="rId315"/>
    <p:sldId id="569" r:id="rId316"/>
    <p:sldId id="570" r:id="rId317"/>
    <p:sldId id="571" r:id="rId318"/>
    <p:sldId id="572" r:id="rId319"/>
    <p:sldId id="573" r:id="rId320"/>
    <p:sldId id="574" r:id="rId321"/>
    <p:sldId id="575" r:id="rId322"/>
    <p:sldId id="576" r:id="rId323"/>
    <p:sldId id="577" r:id="rId324"/>
    <p:sldId id="578" r:id="rId325"/>
    <p:sldId id="579" r:id="rId326"/>
    <p:sldId id="580" r:id="rId327"/>
    <p:sldId id="581" r:id="rId328"/>
    <p:sldId id="633" r:id="rId329"/>
    <p:sldId id="582" r:id="rId330"/>
    <p:sldId id="583" r:id="rId331"/>
    <p:sldId id="584" r:id="rId332"/>
    <p:sldId id="585" r:id="rId333"/>
    <p:sldId id="586" r:id="rId334"/>
    <p:sldId id="587" r:id="rId335"/>
    <p:sldId id="588" r:id="rId336"/>
    <p:sldId id="589" r:id="rId337"/>
    <p:sldId id="590" r:id="rId338"/>
    <p:sldId id="591" r:id="rId339"/>
    <p:sldId id="592" r:id="rId340"/>
    <p:sldId id="593" r:id="rId341"/>
    <p:sldId id="594" r:id="rId342"/>
    <p:sldId id="595" r:id="rId343"/>
    <p:sldId id="596" r:id="rId344"/>
    <p:sldId id="597" r:id="rId345"/>
    <p:sldId id="598" r:id="rId346"/>
    <p:sldId id="599" r:id="rId347"/>
    <p:sldId id="600" r:id="rId348"/>
    <p:sldId id="601" r:id="rId349"/>
    <p:sldId id="602" r:id="rId350"/>
    <p:sldId id="603" r:id="rId351"/>
    <p:sldId id="604" r:id="rId352"/>
    <p:sldId id="605" r:id="rId353"/>
    <p:sldId id="606" r:id="rId354"/>
    <p:sldId id="607" r:id="rId355"/>
    <p:sldId id="608" r:id="rId356"/>
    <p:sldId id="609" r:id="rId357"/>
    <p:sldId id="610" r:id="rId358"/>
    <p:sldId id="611" r:id="rId359"/>
    <p:sldId id="612" r:id="rId360"/>
    <p:sldId id="613" r:id="rId361"/>
    <p:sldId id="632" r:id="rId362"/>
    <p:sldId id="614" r:id="rId363"/>
    <p:sldId id="615" r:id="rId364"/>
    <p:sldId id="616" r:id="rId365"/>
    <p:sldId id="617" r:id="rId366"/>
    <p:sldId id="618" r:id="rId367"/>
    <p:sldId id="619" r:id="rId368"/>
    <p:sldId id="620" r:id="rId369"/>
    <p:sldId id="621" r:id="rId370"/>
    <p:sldId id="622" r:id="rId371"/>
    <p:sldId id="623" r:id="rId372"/>
    <p:sldId id="624" r:id="rId373"/>
    <p:sldId id="625" r:id="rId374"/>
    <p:sldId id="626" r:id="rId375"/>
    <p:sldId id="627" r:id="rId376"/>
    <p:sldId id="628" r:id="rId377"/>
    <p:sldId id="629" r:id="rId378"/>
    <p:sldId id="630" r:id="rId379"/>
    <p:sldId id="631" r:id="rId380"/>
    <p:sldId id="635" r:id="rId38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5" d="100"/>
          <a:sy n="75" d="100"/>
        </p:scale>
        <p:origin x="-1592" y="-10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63" d="100"/>
          <a:sy n="63" d="100"/>
        </p:scale>
        <p:origin x="-3424"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345" Type="http://schemas.openxmlformats.org/officeDocument/2006/relationships/slide" Target="slides/slide344.xml"/><Relationship Id="rId346" Type="http://schemas.openxmlformats.org/officeDocument/2006/relationships/slide" Target="slides/slide345.xml"/><Relationship Id="rId347" Type="http://schemas.openxmlformats.org/officeDocument/2006/relationships/slide" Target="slides/slide346.xml"/><Relationship Id="rId348" Type="http://schemas.openxmlformats.org/officeDocument/2006/relationships/slide" Target="slides/slide347.xml"/><Relationship Id="rId349" Type="http://schemas.openxmlformats.org/officeDocument/2006/relationships/slide" Target="slides/slide34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350" Type="http://schemas.openxmlformats.org/officeDocument/2006/relationships/slide" Target="slides/slide349.xml"/><Relationship Id="rId351" Type="http://schemas.openxmlformats.org/officeDocument/2006/relationships/slide" Target="slides/slide350.xml"/><Relationship Id="rId352" Type="http://schemas.openxmlformats.org/officeDocument/2006/relationships/slide" Target="slides/slide351.xml"/><Relationship Id="rId353" Type="http://schemas.openxmlformats.org/officeDocument/2006/relationships/slide" Target="slides/slide352.xml"/><Relationship Id="rId354" Type="http://schemas.openxmlformats.org/officeDocument/2006/relationships/slide" Target="slides/slide353.xml"/><Relationship Id="rId355" Type="http://schemas.openxmlformats.org/officeDocument/2006/relationships/slide" Target="slides/slide354.xml"/><Relationship Id="rId356" Type="http://schemas.openxmlformats.org/officeDocument/2006/relationships/slide" Target="slides/slide355.xml"/><Relationship Id="rId357" Type="http://schemas.openxmlformats.org/officeDocument/2006/relationships/slide" Target="slides/slide356.xml"/><Relationship Id="rId358" Type="http://schemas.openxmlformats.org/officeDocument/2006/relationships/slide" Target="slides/slide357.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59" Type="http://schemas.openxmlformats.org/officeDocument/2006/relationships/slide" Target="slides/slide35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360" Type="http://schemas.openxmlformats.org/officeDocument/2006/relationships/slide" Target="slides/slide359.xml"/><Relationship Id="rId361" Type="http://schemas.openxmlformats.org/officeDocument/2006/relationships/slide" Target="slides/slide360.xml"/><Relationship Id="rId362" Type="http://schemas.openxmlformats.org/officeDocument/2006/relationships/slide" Target="slides/slide361.xml"/><Relationship Id="rId363" Type="http://schemas.openxmlformats.org/officeDocument/2006/relationships/slide" Target="slides/slide362.xml"/><Relationship Id="rId364" Type="http://schemas.openxmlformats.org/officeDocument/2006/relationships/slide" Target="slides/slide363.xml"/><Relationship Id="rId365" Type="http://schemas.openxmlformats.org/officeDocument/2006/relationships/slide" Target="slides/slide364.xml"/><Relationship Id="rId366" Type="http://schemas.openxmlformats.org/officeDocument/2006/relationships/slide" Target="slides/slide365.xml"/><Relationship Id="rId367" Type="http://schemas.openxmlformats.org/officeDocument/2006/relationships/slide" Target="slides/slide366.xml"/><Relationship Id="rId368" Type="http://schemas.openxmlformats.org/officeDocument/2006/relationships/slide" Target="slides/slide367.xml"/><Relationship Id="rId369" Type="http://schemas.openxmlformats.org/officeDocument/2006/relationships/slide" Target="slides/slide36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370" Type="http://schemas.openxmlformats.org/officeDocument/2006/relationships/slide" Target="slides/slide369.xml"/><Relationship Id="rId371" Type="http://schemas.openxmlformats.org/officeDocument/2006/relationships/slide" Target="slides/slide370.xml"/><Relationship Id="rId372" Type="http://schemas.openxmlformats.org/officeDocument/2006/relationships/slide" Target="slides/slide371.xml"/><Relationship Id="rId373" Type="http://schemas.openxmlformats.org/officeDocument/2006/relationships/slide" Target="slides/slide372.xml"/><Relationship Id="rId374" Type="http://schemas.openxmlformats.org/officeDocument/2006/relationships/slide" Target="slides/slide373.xml"/><Relationship Id="rId375" Type="http://schemas.openxmlformats.org/officeDocument/2006/relationships/slide" Target="slides/slide374.xml"/><Relationship Id="rId376" Type="http://schemas.openxmlformats.org/officeDocument/2006/relationships/slide" Target="slides/slide375.xml"/><Relationship Id="rId377" Type="http://schemas.openxmlformats.org/officeDocument/2006/relationships/slide" Target="slides/slide376.xml"/><Relationship Id="rId378" Type="http://schemas.openxmlformats.org/officeDocument/2006/relationships/slide" Target="slides/slide377.xml"/><Relationship Id="rId379" Type="http://schemas.openxmlformats.org/officeDocument/2006/relationships/slide" Target="slides/slide37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380" Type="http://schemas.openxmlformats.org/officeDocument/2006/relationships/slide" Target="slides/slide379.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slide" Target="slides/slide324.xml"/><Relationship Id="rId326" Type="http://schemas.openxmlformats.org/officeDocument/2006/relationships/slide" Target="slides/slide325.xml"/><Relationship Id="rId327" Type="http://schemas.openxmlformats.org/officeDocument/2006/relationships/slide" Target="slides/slide326.xml"/><Relationship Id="rId328" Type="http://schemas.openxmlformats.org/officeDocument/2006/relationships/slide" Target="slides/slide327.xml"/><Relationship Id="rId329" Type="http://schemas.openxmlformats.org/officeDocument/2006/relationships/slide" Target="slides/slide328.xml"/><Relationship Id="rId381" Type="http://schemas.openxmlformats.org/officeDocument/2006/relationships/slide" Target="slides/slide380.xml"/><Relationship Id="rId382" Type="http://schemas.openxmlformats.org/officeDocument/2006/relationships/notesMaster" Target="notesMasters/notesMaster1.xml"/><Relationship Id="rId383" Type="http://schemas.openxmlformats.org/officeDocument/2006/relationships/printerSettings" Target="printerSettings/printerSettings1.bin"/><Relationship Id="rId384" Type="http://schemas.openxmlformats.org/officeDocument/2006/relationships/presProps" Target="presProps.xml"/><Relationship Id="rId385" Type="http://schemas.openxmlformats.org/officeDocument/2006/relationships/viewProps" Target="viewProps.xml"/><Relationship Id="rId386" Type="http://schemas.openxmlformats.org/officeDocument/2006/relationships/theme" Target="theme/theme1.xml"/><Relationship Id="rId38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330" Type="http://schemas.openxmlformats.org/officeDocument/2006/relationships/slide" Target="slides/slide329.xml"/><Relationship Id="rId331" Type="http://schemas.openxmlformats.org/officeDocument/2006/relationships/slide" Target="slides/slide330.xml"/><Relationship Id="rId332" Type="http://schemas.openxmlformats.org/officeDocument/2006/relationships/slide" Target="slides/slide331.xml"/><Relationship Id="rId333" Type="http://schemas.openxmlformats.org/officeDocument/2006/relationships/slide" Target="slides/slide332.xml"/><Relationship Id="rId334" Type="http://schemas.openxmlformats.org/officeDocument/2006/relationships/slide" Target="slides/slide333.xml"/><Relationship Id="rId335" Type="http://schemas.openxmlformats.org/officeDocument/2006/relationships/slide" Target="slides/slide334.xml"/><Relationship Id="rId336" Type="http://schemas.openxmlformats.org/officeDocument/2006/relationships/slide" Target="slides/slide335.xml"/><Relationship Id="rId337" Type="http://schemas.openxmlformats.org/officeDocument/2006/relationships/slide" Target="slides/slide336.xml"/><Relationship Id="rId338" Type="http://schemas.openxmlformats.org/officeDocument/2006/relationships/slide" Target="slides/slide337.xml"/><Relationship Id="rId339" Type="http://schemas.openxmlformats.org/officeDocument/2006/relationships/slide" Target="slides/slide33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340" Type="http://schemas.openxmlformats.org/officeDocument/2006/relationships/slide" Target="slides/slide339.xml"/><Relationship Id="rId341" Type="http://schemas.openxmlformats.org/officeDocument/2006/relationships/slide" Target="slides/slide340.xml"/><Relationship Id="rId342" Type="http://schemas.openxmlformats.org/officeDocument/2006/relationships/slide" Target="slides/slide341.xml"/><Relationship Id="rId343" Type="http://schemas.openxmlformats.org/officeDocument/2006/relationships/slide" Target="slides/slide342.xml"/><Relationship Id="rId344" Type="http://schemas.openxmlformats.org/officeDocument/2006/relationships/slide" Target="slides/slide34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EF99F8-3057-0B42-9AA3-7EE70A96D081}"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B2CBBFB3-511D-004B-A3A1-3B15DB045B29}">
      <dgm:prSet phldrT="[Text]" custT="1"/>
      <dgm:spPr/>
      <dgm:t>
        <a:bodyPr/>
        <a:lstStyle/>
        <a:p>
          <a:r>
            <a:rPr lang="en-US" sz="2000" b="1" dirty="0" err="1" smtClean="0">
              <a:solidFill>
                <a:srgbClr val="000090"/>
              </a:solidFill>
            </a:rPr>
            <a:t>Sosyal</a:t>
          </a:r>
          <a:r>
            <a:rPr lang="en-US" sz="2000" b="1" dirty="0" smtClean="0">
              <a:solidFill>
                <a:srgbClr val="000090"/>
              </a:solidFill>
            </a:rPr>
            <a:t> </a:t>
          </a:r>
          <a:r>
            <a:rPr lang="en-US" sz="2000" b="1" dirty="0" err="1" smtClean="0">
              <a:solidFill>
                <a:srgbClr val="000090"/>
              </a:solidFill>
            </a:rPr>
            <a:t>Psikolojinin</a:t>
          </a:r>
          <a:r>
            <a:rPr lang="en-US" sz="2000" b="1" dirty="0" smtClean="0">
              <a:solidFill>
                <a:srgbClr val="000090"/>
              </a:solidFill>
            </a:rPr>
            <a:t> </a:t>
          </a:r>
          <a:r>
            <a:rPr lang="en-US" sz="2000" b="1" dirty="0" err="1" smtClean="0">
              <a:solidFill>
                <a:srgbClr val="000090"/>
              </a:solidFill>
            </a:rPr>
            <a:t>Eğitim</a:t>
          </a:r>
          <a:r>
            <a:rPr lang="en-US" sz="2000" b="1" dirty="0" smtClean="0">
              <a:solidFill>
                <a:srgbClr val="000090"/>
              </a:solidFill>
            </a:rPr>
            <a:t> </a:t>
          </a:r>
          <a:r>
            <a:rPr lang="en-US" sz="2000" b="1" dirty="0" err="1" smtClean="0">
              <a:solidFill>
                <a:srgbClr val="000090"/>
              </a:solidFill>
            </a:rPr>
            <a:t>Alanında</a:t>
          </a:r>
          <a:r>
            <a:rPr lang="en-US" sz="2000" b="1" dirty="0" smtClean="0">
              <a:solidFill>
                <a:srgbClr val="000090"/>
              </a:solidFill>
            </a:rPr>
            <a:t> </a:t>
          </a:r>
          <a:r>
            <a:rPr lang="en-US" sz="2000" b="1" dirty="0" err="1" smtClean="0">
              <a:solidFill>
                <a:srgbClr val="000090"/>
              </a:solidFill>
            </a:rPr>
            <a:t>Uygulanması</a:t>
          </a:r>
          <a:endParaRPr lang="en-US" sz="2000" b="1" dirty="0">
            <a:solidFill>
              <a:srgbClr val="000090"/>
            </a:solidFill>
          </a:endParaRPr>
        </a:p>
      </dgm:t>
    </dgm:pt>
    <dgm:pt modelId="{F52906DF-9EA3-0A4F-A6DF-30879B60758E}" type="parTrans" cxnId="{7F50CDA7-1275-3E48-8F0A-F6CA40C668D3}">
      <dgm:prSet/>
      <dgm:spPr/>
      <dgm:t>
        <a:bodyPr/>
        <a:lstStyle/>
        <a:p>
          <a:endParaRPr lang="en-US"/>
        </a:p>
      </dgm:t>
    </dgm:pt>
    <dgm:pt modelId="{D34F0D29-D3E3-0E46-AF08-21134A0D0950}" type="sibTrans" cxnId="{7F50CDA7-1275-3E48-8F0A-F6CA40C668D3}">
      <dgm:prSet/>
      <dgm:spPr/>
      <dgm:t>
        <a:bodyPr/>
        <a:lstStyle/>
        <a:p>
          <a:endParaRPr lang="en-US"/>
        </a:p>
      </dgm:t>
    </dgm:pt>
    <dgm:pt modelId="{89A3C166-EA80-E849-AA51-BA380DF3DC18}">
      <dgm:prSet phldrT="[Text]" custT="1"/>
      <dgm:spPr/>
      <dgm:t>
        <a:bodyPr/>
        <a:lstStyle/>
        <a:p>
          <a:r>
            <a:rPr lang="en-US" sz="2000" dirty="0" err="1" smtClean="0"/>
            <a:t>Öğrencilerin</a:t>
          </a:r>
          <a:r>
            <a:rPr lang="en-US" sz="2000" dirty="0" smtClean="0"/>
            <a:t> </a:t>
          </a:r>
          <a:r>
            <a:rPr lang="en-US" sz="2000" dirty="0" err="1" smtClean="0"/>
            <a:t>verimli</a:t>
          </a:r>
          <a:r>
            <a:rPr lang="en-US" sz="2000" dirty="0" smtClean="0"/>
            <a:t> </a:t>
          </a:r>
          <a:r>
            <a:rPr lang="en-US" sz="2000" dirty="0" err="1" smtClean="0"/>
            <a:t>ders</a:t>
          </a:r>
          <a:r>
            <a:rPr lang="en-US" sz="2000" dirty="0" smtClean="0"/>
            <a:t> </a:t>
          </a:r>
          <a:r>
            <a:rPr lang="en-US" sz="2000" dirty="0" err="1" smtClean="0"/>
            <a:t>çalışmaları</a:t>
          </a:r>
          <a:endParaRPr lang="en-US" sz="2000" dirty="0"/>
        </a:p>
      </dgm:t>
    </dgm:pt>
    <dgm:pt modelId="{9D7D441E-DDD1-6849-9A19-3DB92FD41886}" type="parTrans" cxnId="{684C43F4-6D30-0A45-9773-9D4FE8B41FE8}">
      <dgm:prSet/>
      <dgm:spPr/>
      <dgm:t>
        <a:bodyPr/>
        <a:lstStyle/>
        <a:p>
          <a:endParaRPr lang="en-US"/>
        </a:p>
      </dgm:t>
    </dgm:pt>
    <dgm:pt modelId="{0237BFE3-EDBC-3544-9F77-4B4865879ABD}" type="sibTrans" cxnId="{684C43F4-6D30-0A45-9773-9D4FE8B41FE8}">
      <dgm:prSet/>
      <dgm:spPr/>
      <dgm:t>
        <a:bodyPr/>
        <a:lstStyle/>
        <a:p>
          <a:endParaRPr lang="en-US"/>
        </a:p>
      </dgm:t>
    </dgm:pt>
    <dgm:pt modelId="{0F8C7FAC-B6DB-2B4D-AAFF-BF27807CB535}">
      <dgm:prSet phldrT="[Text]" custT="1"/>
      <dgm:spPr/>
      <dgm:t>
        <a:bodyPr/>
        <a:lstStyle/>
        <a:p>
          <a:r>
            <a:rPr lang="en-US" sz="2000" dirty="0" err="1" smtClean="0"/>
            <a:t>Öğrencilerin</a:t>
          </a:r>
          <a:r>
            <a:rPr lang="en-US" sz="2000" dirty="0" smtClean="0"/>
            <a:t>, </a:t>
          </a:r>
          <a:r>
            <a:rPr lang="en-US" sz="2000" dirty="0" err="1" smtClean="0"/>
            <a:t>okula,öğretmenlere</a:t>
          </a:r>
          <a:r>
            <a:rPr lang="en-US" sz="2000" dirty="0" smtClean="0"/>
            <a:t> </a:t>
          </a:r>
          <a:r>
            <a:rPr lang="en-US" sz="2000" dirty="0" err="1" smtClean="0"/>
            <a:t>karşı</a:t>
          </a:r>
          <a:r>
            <a:rPr lang="en-US" sz="2000" dirty="0" smtClean="0"/>
            <a:t> </a:t>
          </a:r>
          <a:r>
            <a:rPr lang="en-US" sz="2000" dirty="0" err="1" smtClean="0"/>
            <a:t>olumlu</a:t>
          </a:r>
          <a:r>
            <a:rPr lang="en-US" sz="2000" dirty="0" smtClean="0"/>
            <a:t> </a:t>
          </a:r>
          <a:r>
            <a:rPr lang="en-US" sz="2000" dirty="0" err="1" smtClean="0"/>
            <a:t>tutum</a:t>
          </a:r>
          <a:r>
            <a:rPr lang="en-US" sz="2000" dirty="0" smtClean="0"/>
            <a:t> </a:t>
          </a:r>
          <a:r>
            <a:rPr lang="en-US" sz="2000" dirty="0" err="1" smtClean="0"/>
            <a:t>geliştirmeleri</a:t>
          </a:r>
          <a:endParaRPr lang="en-US" sz="2000" dirty="0"/>
        </a:p>
      </dgm:t>
    </dgm:pt>
    <dgm:pt modelId="{9E7FE5AA-EA67-BF46-895F-692D3E0C2C16}" type="parTrans" cxnId="{8D0D365C-3F0C-A54D-B412-D89F20DF19CB}">
      <dgm:prSet/>
      <dgm:spPr/>
      <dgm:t>
        <a:bodyPr/>
        <a:lstStyle/>
        <a:p>
          <a:endParaRPr lang="en-US"/>
        </a:p>
      </dgm:t>
    </dgm:pt>
    <dgm:pt modelId="{30808E42-EC5C-6E44-8000-7A639C163BAA}" type="sibTrans" cxnId="{8D0D365C-3F0C-A54D-B412-D89F20DF19CB}">
      <dgm:prSet/>
      <dgm:spPr/>
      <dgm:t>
        <a:bodyPr/>
        <a:lstStyle/>
        <a:p>
          <a:endParaRPr lang="en-US"/>
        </a:p>
      </dgm:t>
    </dgm:pt>
    <dgm:pt modelId="{F04C53AF-04B4-B646-9321-C178A84DF337}">
      <dgm:prSet phldrT="[Text]" custT="1"/>
      <dgm:spPr/>
      <dgm:t>
        <a:bodyPr/>
        <a:lstStyle/>
        <a:p>
          <a:r>
            <a:rPr lang="en-US" sz="1800" dirty="0" err="1" smtClean="0"/>
            <a:t>Olumlu</a:t>
          </a:r>
          <a:r>
            <a:rPr lang="en-US" sz="1800" dirty="0" smtClean="0"/>
            <a:t> </a:t>
          </a:r>
          <a:r>
            <a:rPr lang="en-US" sz="1800" dirty="0" err="1" smtClean="0"/>
            <a:t>sosyal</a:t>
          </a:r>
          <a:r>
            <a:rPr lang="en-US" sz="1800" dirty="0" smtClean="0"/>
            <a:t> </a:t>
          </a:r>
          <a:r>
            <a:rPr lang="en-US" sz="1800" dirty="0" err="1" smtClean="0"/>
            <a:t>davranış</a:t>
          </a:r>
          <a:r>
            <a:rPr lang="en-US" sz="1800" dirty="0" smtClean="0"/>
            <a:t> </a:t>
          </a:r>
          <a:r>
            <a:rPr lang="en-US" sz="1800" dirty="0" err="1" smtClean="0"/>
            <a:t>geliştirme</a:t>
          </a:r>
          <a:endParaRPr lang="en-US" sz="1800" dirty="0"/>
        </a:p>
      </dgm:t>
    </dgm:pt>
    <dgm:pt modelId="{984A9A1E-EF2F-C747-9674-005070DD7B06}" type="parTrans" cxnId="{C0636661-C9E9-AD45-A4FC-F5B529EF7820}">
      <dgm:prSet/>
      <dgm:spPr/>
      <dgm:t>
        <a:bodyPr/>
        <a:lstStyle/>
        <a:p>
          <a:endParaRPr lang="en-US"/>
        </a:p>
      </dgm:t>
    </dgm:pt>
    <dgm:pt modelId="{CD8C17B6-4421-EC40-A61D-72067CA00E3F}" type="sibTrans" cxnId="{C0636661-C9E9-AD45-A4FC-F5B529EF7820}">
      <dgm:prSet/>
      <dgm:spPr/>
      <dgm:t>
        <a:bodyPr/>
        <a:lstStyle/>
        <a:p>
          <a:endParaRPr lang="en-US"/>
        </a:p>
      </dgm:t>
    </dgm:pt>
    <dgm:pt modelId="{142B08A7-3FCF-C343-92E4-2B5A0758DCD9}">
      <dgm:prSet custT="1"/>
      <dgm:spPr/>
      <dgm:t>
        <a:bodyPr/>
        <a:lstStyle/>
        <a:p>
          <a:r>
            <a:rPr lang="en-US" sz="2000" dirty="0" err="1" smtClean="0"/>
            <a:t>Sataşma</a:t>
          </a:r>
          <a:r>
            <a:rPr lang="en-US" sz="2000" dirty="0" smtClean="0"/>
            <a:t> </a:t>
          </a:r>
          <a:r>
            <a:rPr lang="en-US" sz="2000" dirty="0" err="1" smtClean="0"/>
            <a:t>ve</a:t>
          </a:r>
          <a:r>
            <a:rPr lang="en-US" sz="2000" dirty="0" smtClean="0"/>
            <a:t> </a:t>
          </a:r>
          <a:r>
            <a:rPr lang="en-US" sz="2000" dirty="0" err="1" smtClean="0"/>
            <a:t>saldırkanlık</a:t>
          </a:r>
          <a:r>
            <a:rPr lang="en-US" sz="2000" dirty="0" smtClean="0"/>
            <a:t> </a:t>
          </a:r>
          <a:r>
            <a:rPr lang="en-US" sz="2000" dirty="0" err="1" smtClean="0"/>
            <a:t>davranışları</a:t>
          </a:r>
          <a:endParaRPr lang="en-US" sz="2000" dirty="0"/>
        </a:p>
      </dgm:t>
    </dgm:pt>
    <dgm:pt modelId="{34C34ABC-90D5-7B40-989F-BDDBAD9805FA}" type="parTrans" cxnId="{BCE317CE-E04B-7F48-81D9-A49BDD45B686}">
      <dgm:prSet/>
      <dgm:spPr/>
      <dgm:t>
        <a:bodyPr/>
        <a:lstStyle/>
        <a:p>
          <a:endParaRPr lang="en-US"/>
        </a:p>
      </dgm:t>
    </dgm:pt>
    <dgm:pt modelId="{15131CCD-1954-E04F-B137-68B8CB4FFF4F}" type="sibTrans" cxnId="{BCE317CE-E04B-7F48-81D9-A49BDD45B686}">
      <dgm:prSet/>
      <dgm:spPr/>
      <dgm:t>
        <a:bodyPr/>
        <a:lstStyle/>
        <a:p>
          <a:endParaRPr lang="en-US"/>
        </a:p>
      </dgm:t>
    </dgm:pt>
    <dgm:pt modelId="{A4B2E829-390A-4E40-AD67-A86F5439F026}" type="pres">
      <dgm:prSet presAssocID="{90EF99F8-3057-0B42-9AA3-7EE70A96D081}" presName="cycle" presStyleCnt="0">
        <dgm:presLayoutVars>
          <dgm:chMax val="1"/>
          <dgm:dir/>
          <dgm:animLvl val="ctr"/>
          <dgm:resizeHandles val="exact"/>
        </dgm:presLayoutVars>
      </dgm:prSet>
      <dgm:spPr/>
      <dgm:t>
        <a:bodyPr/>
        <a:lstStyle/>
        <a:p>
          <a:endParaRPr lang="en-US"/>
        </a:p>
      </dgm:t>
    </dgm:pt>
    <dgm:pt modelId="{7F0E1F1C-47C5-434D-BC79-B0F25CE2C565}" type="pres">
      <dgm:prSet presAssocID="{B2CBBFB3-511D-004B-A3A1-3B15DB045B29}" presName="centerShape" presStyleLbl="node0" presStyleIdx="0" presStyleCnt="1" custScaleX="140674" custScaleY="129785"/>
      <dgm:spPr/>
      <dgm:t>
        <a:bodyPr/>
        <a:lstStyle/>
        <a:p>
          <a:endParaRPr lang="en-US"/>
        </a:p>
      </dgm:t>
    </dgm:pt>
    <dgm:pt modelId="{CBD68793-CCBB-0046-9A65-43BD2ADE681C}" type="pres">
      <dgm:prSet presAssocID="{9D7D441E-DDD1-6849-9A19-3DB92FD41886}" presName="parTrans" presStyleLbl="bgSibTrans2D1" presStyleIdx="0" presStyleCnt="4"/>
      <dgm:spPr/>
      <dgm:t>
        <a:bodyPr/>
        <a:lstStyle/>
        <a:p>
          <a:endParaRPr lang="en-US"/>
        </a:p>
      </dgm:t>
    </dgm:pt>
    <dgm:pt modelId="{7782E078-CED9-2043-BA1C-5B599946C80C}" type="pres">
      <dgm:prSet presAssocID="{89A3C166-EA80-E849-AA51-BA380DF3DC18}" presName="node" presStyleLbl="node1" presStyleIdx="0" presStyleCnt="4">
        <dgm:presLayoutVars>
          <dgm:bulletEnabled val="1"/>
        </dgm:presLayoutVars>
      </dgm:prSet>
      <dgm:spPr/>
      <dgm:t>
        <a:bodyPr/>
        <a:lstStyle/>
        <a:p>
          <a:endParaRPr lang="en-US"/>
        </a:p>
      </dgm:t>
    </dgm:pt>
    <dgm:pt modelId="{ADFAB89F-7022-1744-90EB-40B3840863BD}" type="pres">
      <dgm:prSet presAssocID="{9E7FE5AA-EA67-BF46-895F-692D3E0C2C16}" presName="parTrans" presStyleLbl="bgSibTrans2D1" presStyleIdx="1" presStyleCnt="4"/>
      <dgm:spPr/>
      <dgm:t>
        <a:bodyPr/>
        <a:lstStyle/>
        <a:p>
          <a:endParaRPr lang="en-US"/>
        </a:p>
      </dgm:t>
    </dgm:pt>
    <dgm:pt modelId="{C68F926B-6D70-5240-9009-CB9184E3C8CE}" type="pres">
      <dgm:prSet presAssocID="{0F8C7FAC-B6DB-2B4D-AAFF-BF27807CB535}" presName="node" presStyleLbl="node1" presStyleIdx="1" presStyleCnt="4" custScaleX="109921" custScaleY="119595">
        <dgm:presLayoutVars>
          <dgm:bulletEnabled val="1"/>
        </dgm:presLayoutVars>
      </dgm:prSet>
      <dgm:spPr/>
      <dgm:t>
        <a:bodyPr/>
        <a:lstStyle/>
        <a:p>
          <a:endParaRPr lang="en-US"/>
        </a:p>
      </dgm:t>
    </dgm:pt>
    <dgm:pt modelId="{F864ADDC-3DCE-AE48-8E0B-A04B48207F88}" type="pres">
      <dgm:prSet presAssocID="{984A9A1E-EF2F-C747-9674-005070DD7B06}" presName="parTrans" presStyleLbl="bgSibTrans2D1" presStyleIdx="2" presStyleCnt="4"/>
      <dgm:spPr/>
      <dgm:t>
        <a:bodyPr/>
        <a:lstStyle/>
        <a:p>
          <a:endParaRPr lang="en-US"/>
        </a:p>
      </dgm:t>
    </dgm:pt>
    <dgm:pt modelId="{C58D60E2-3995-0F4A-AE27-5CA494E9A3B5}" type="pres">
      <dgm:prSet presAssocID="{F04C53AF-04B4-B646-9321-C178A84DF337}" presName="node" presStyleLbl="node1" presStyleIdx="2" presStyleCnt="4">
        <dgm:presLayoutVars>
          <dgm:bulletEnabled val="1"/>
        </dgm:presLayoutVars>
      </dgm:prSet>
      <dgm:spPr/>
      <dgm:t>
        <a:bodyPr/>
        <a:lstStyle/>
        <a:p>
          <a:endParaRPr lang="en-US"/>
        </a:p>
      </dgm:t>
    </dgm:pt>
    <dgm:pt modelId="{15EB61CF-F7B9-D444-B442-321AA88D0861}" type="pres">
      <dgm:prSet presAssocID="{34C34ABC-90D5-7B40-989F-BDDBAD9805FA}" presName="parTrans" presStyleLbl="bgSibTrans2D1" presStyleIdx="3" presStyleCnt="4"/>
      <dgm:spPr/>
      <dgm:t>
        <a:bodyPr/>
        <a:lstStyle/>
        <a:p>
          <a:endParaRPr lang="en-US"/>
        </a:p>
      </dgm:t>
    </dgm:pt>
    <dgm:pt modelId="{9D37A447-C2C9-2E47-9EED-93F081810E71}" type="pres">
      <dgm:prSet presAssocID="{142B08A7-3FCF-C343-92E4-2B5A0758DCD9}" presName="node" presStyleLbl="node1" presStyleIdx="3" presStyleCnt="4">
        <dgm:presLayoutVars>
          <dgm:bulletEnabled val="1"/>
        </dgm:presLayoutVars>
      </dgm:prSet>
      <dgm:spPr/>
      <dgm:t>
        <a:bodyPr/>
        <a:lstStyle/>
        <a:p>
          <a:endParaRPr lang="en-US"/>
        </a:p>
      </dgm:t>
    </dgm:pt>
  </dgm:ptLst>
  <dgm:cxnLst>
    <dgm:cxn modelId="{C0636661-C9E9-AD45-A4FC-F5B529EF7820}" srcId="{B2CBBFB3-511D-004B-A3A1-3B15DB045B29}" destId="{F04C53AF-04B4-B646-9321-C178A84DF337}" srcOrd="2" destOrd="0" parTransId="{984A9A1E-EF2F-C747-9674-005070DD7B06}" sibTransId="{CD8C17B6-4421-EC40-A61D-72067CA00E3F}"/>
    <dgm:cxn modelId="{57D42912-065B-C940-B24E-C31F58F9F542}" type="presOf" srcId="{90EF99F8-3057-0B42-9AA3-7EE70A96D081}" destId="{A4B2E829-390A-4E40-AD67-A86F5439F026}" srcOrd="0" destOrd="0" presId="urn:microsoft.com/office/officeart/2005/8/layout/radial4"/>
    <dgm:cxn modelId="{6A7464CB-ED43-AC41-89C8-8354938B3BCA}" type="presOf" srcId="{F04C53AF-04B4-B646-9321-C178A84DF337}" destId="{C58D60E2-3995-0F4A-AE27-5CA494E9A3B5}" srcOrd="0" destOrd="0" presId="urn:microsoft.com/office/officeart/2005/8/layout/radial4"/>
    <dgm:cxn modelId="{7F50CDA7-1275-3E48-8F0A-F6CA40C668D3}" srcId="{90EF99F8-3057-0B42-9AA3-7EE70A96D081}" destId="{B2CBBFB3-511D-004B-A3A1-3B15DB045B29}" srcOrd="0" destOrd="0" parTransId="{F52906DF-9EA3-0A4F-A6DF-30879B60758E}" sibTransId="{D34F0D29-D3E3-0E46-AF08-21134A0D0950}"/>
    <dgm:cxn modelId="{1E38A58C-29EF-B342-B6E4-BB6BEFDA896E}" type="presOf" srcId="{9D7D441E-DDD1-6849-9A19-3DB92FD41886}" destId="{CBD68793-CCBB-0046-9A65-43BD2ADE681C}" srcOrd="0" destOrd="0" presId="urn:microsoft.com/office/officeart/2005/8/layout/radial4"/>
    <dgm:cxn modelId="{74DD8CCC-FB8F-DC40-8471-07D30540D43B}" type="presOf" srcId="{0F8C7FAC-B6DB-2B4D-AAFF-BF27807CB535}" destId="{C68F926B-6D70-5240-9009-CB9184E3C8CE}" srcOrd="0" destOrd="0" presId="urn:microsoft.com/office/officeart/2005/8/layout/radial4"/>
    <dgm:cxn modelId="{684C43F4-6D30-0A45-9773-9D4FE8B41FE8}" srcId="{B2CBBFB3-511D-004B-A3A1-3B15DB045B29}" destId="{89A3C166-EA80-E849-AA51-BA380DF3DC18}" srcOrd="0" destOrd="0" parTransId="{9D7D441E-DDD1-6849-9A19-3DB92FD41886}" sibTransId="{0237BFE3-EDBC-3544-9F77-4B4865879ABD}"/>
    <dgm:cxn modelId="{6FA10B42-001F-374D-9279-F5E0EA992947}" type="presOf" srcId="{34C34ABC-90D5-7B40-989F-BDDBAD9805FA}" destId="{15EB61CF-F7B9-D444-B442-321AA88D0861}" srcOrd="0" destOrd="0" presId="urn:microsoft.com/office/officeart/2005/8/layout/radial4"/>
    <dgm:cxn modelId="{25374518-1A82-FB41-9D6A-D3879B0408D9}" type="presOf" srcId="{984A9A1E-EF2F-C747-9674-005070DD7B06}" destId="{F864ADDC-3DCE-AE48-8E0B-A04B48207F88}" srcOrd="0" destOrd="0" presId="urn:microsoft.com/office/officeart/2005/8/layout/radial4"/>
    <dgm:cxn modelId="{8D0D365C-3F0C-A54D-B412-D89F20DF19CB}" srcId="{B2CBBFB3-511D-004B-A3A1-3B15DB045B29}" destId="{0F8C7FAC-B6DB-2B4D-AAFF-BF27807CB535}" srcOrd="1" destOrd="0" parTransId="{9E7FE5AA-EA67-BF46-895F-692D3E0C2C16}" sibTransId="{30808E42-EC5C-6E44-8000-7A639C163BAA}"/>
    <dgm:cxn modelId="{533169E7-D8FA-0847-8BB5-8717207851B5}" type="presOf" srcId="{9E7FE5AA-EA67-BF46-895F-692D3E0C2C16}" destId="{ADFAB89F-7022-1744-90EB-40B3840863BD}" srcOrd="0" destOrd="0" presId="urn:microsoft.com/office/officeart/2005/8/layout/radial4"/>
    <dgm:cxn modelId="{CB0293B0-60DB-9546-89C2-596782B8ABAD}" type="presOf" srcId="{B2CBBFB3-511D-004B-A3A1-3B15DB045B29}" destId="{7F0E1F1C-47C5-434D-BC79-B0F25CE2C565}" srcOrd="0" destOrd="0" presId="urn:microsoft.com/office/officeart/2005/8/layout/radial4"/>
    <dgm:cxn modelId="{C057B523-5220-1B42-88AB-77D4B8CDCB7C}" type="presOf" srcId="{142B08A7-3FCF-C343-92E4-2B5A0758DCD9}" destId="{9D37A447-C2C9-2E47-9EED-93F081810E71}" srcOrd="0" destOrd="0" presId="urn:microsoft.com/office/officeart/2005/8/layout/radial4"/>
    <dgm:cxn modelId="{BCE317CE-E04B-7F48-81D9-A49BDD45B686}" srcId="{B2CBBFB3-511D-004B-A3A1-3B15DB045B29}" destId="{142B08A7-3FCF-C343-92E4-2B5A0758DCD9}" srcOrd="3" destOrd="0" parTransId="{34C34ABC-90D5-7B40-989F-BDDBAD9805FA}" sibTransId="{15131CCD-1954-E04F-B137-68B8CB4FFF4F}"/>
    <dgm:cxn modelId="{7E4009FB-F5DA-F543-A76B-C78D10121F07}" type="presOf" srcId="{89A3C166-EA80-E849-AA51-BA380DF3DC18}" destId="{7782E078-CED9-2043-BA1C-5B599946C80C}" srcOrd="0" destOrd="0" presId="urn:microsoft.com/office/officeart/2005/8/layout/radial4"/>
    <dgm:cxn modelId="{A75826A2-4108-9C4D-B8C3-86106AFBA0B9}" type="presParOf" srcId="{A4B2E829-390A-4E40-AD67-A86F5439F026}" destId="{7F0E1F1C-47C5-434D-BC79-B0F25CE2C565}" srcOrd="0" destOrd="0" presId="urn:microsoft.com/office/officeart/2005/8/layout/radial4"/>
    <dgm:cxn modelId="{05BBADD8-D830-9247-91DD-38ED25349D70}" type="presParOf" srcId="{A4B2E829-390A-4E40-AD67-A86F5439F026}" destId="{CBD68793-CCBB-0046-9A65-43BD2ADE681C}" srcOrd="1" destOrd="0" presId="urn:microsoft.com/office/officeart/2005/8/layout/radial4"/>
    <dgm:cxn modelId="{5C684953-94DB-9246-AA8E-DB951FD29A42}" type="presParOf" srcId="{A4B2E829-390A-4E40-AD67-A86F5439F026}" destId="{7782E078-CED9-2043-BA1C-5B599946C80C}" srcOrd="2" destOrd="0" presId="urn:microsoft.com/office/officeart/2005/8/layout/radial4"/>
    <dgm:cxn modelId="{6F9140F6-6CFF-524E-852F-32481F953E86}" type="presParOf" srcId="{A4B2E829-390A-4E40-AD67-A86F5439F026}" destId="{ADFAB89F-7022-1744-90EB-40B3840863BD}" srcOrd="3" destOrd="0" presId="urn:microsoft.com/office/officeart/2005/8/layout/radial4"/>
    <dgm:cxn modelId="{C88C4764-1300-984A-B8BD-0E8B6551515E}" type="presParOf" srcId="{A4B2E829-390A-4E40-AD67-A86F5439F026}" destId="{C68F926B-6D70-5240-9009-CB9184E3C8CE}" srcOrd="4" destOrd="0" presId="urn:microsoft.com/office/officeart/2005/8/layout/radial4"/>
    <dgm:cxn modelId="{8BE6CA14-1CA8-A349-A8BC-0C366B344EFD}" type="presParOf" srcId="{A4B2E829-390A-4E40-AD67-A86F5439F026}" destId="{F864ADDC-3DCE-AE48-8E0B-A04B48207F88}" srcOrd="5" destOrd="0" presId="urn:microsoft.com/office/officeart/2005/8/layout/radial4"/>
    <dgm:cxn modelId="{12323B46-9DB6-5B4D-8EE6-185444954836}" type="presParOf" srcId="{A4B2E829-390A-4E40-AD67-A86F5439F026}" destId="{C58D60E2-3995-0F4A-AE27-5CA494E9A3B5}" srcOrd="6" destOrd="0" presId="urn:microsoft.com/office/officeart/2005/8/layout/radial4"/>
    <dgm:cxn modelId="{08A9D643-0003-D444-AB14-77BA0423645C}" type="presParOf" srcId="{A4B2E829-390A-4E40-AD67-A86F5439F026}" destId="{15EB61CF-F7B9-D444-B442-321AA88D0861}" srcOrd="7" destOrd="0" presId="urn:microsoft.com/office/officeart/2005/8/layout/radial4"/>
    <dgm:cxn modelId="{8D29EF0B-E1D0-EA4A-AD28-312662BC01AE}" type="presParOf" srcId="{A4B2E829-390A-4E40-AD67-A86F5439F026}" destId="{9D37A447-C2C9-2E47-9EED-93F081810E71}"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E1F1C-47C5-434D-BC79-B0F25CE2C565}">
      <dsp:nvSpPr>
        <dsp:cNvPr id="0" name=""/>
        <dsp:cNvSpPr/>
      </dsp:nvSpPr>
      <dsp:spPr>
        <a:xfrm>
          <a:off x="1890309" y="1866563"/>
          <a:ext cx="2315381" cy="2136157"/>
        </a:xfrm>
        <a:prstGeom prst="ellipse">
          <a:avLst/>
        </a:prstGeom>
        <a:gradFill rotWithShape="0">
          <a:gsLst>
            <a:gs pos="0">
              <a:schemeClr val="accent1">
                <a:hueOff val="0"/>
                <a:satOff val="0"/>
                <a:lumOff val="0"/>
                <a:alphaOff val="0"/>
              </a:schemeClr>
            </a:gs>
            <a:gs pos="100000">
              <a:schemeClr val="accen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err="1" smtClean="0">
              <a:solidFill>
                <a:srgbClr val="000090"/>
              </a:solidFill>
            </a:rPr>
            <a:t>Sosyal</a:t>
          </a:r>
          <a:r>
            <a:rPr lang="en-US" sz="2000" b="1" kern="1200" dirty="0" smtClean="0">
              <a:solidFill>
                <a:srgbClr val="000090"/>
              </a:solidFill>
            </a:rPr>
            <a:t> </a:t>
          </a:r>
          <a:r>
            <a:rPr lang="en-US" sz="2000" b="1" kern="1200" dirty="0" err="1" smtClean="0">
              <a:solidFill>
                <a:srgbClr val="000090"/>
              </a:solidFill>
            </a:rPr>
            <a:t>Psikolojinin</a:t>
          </a:r>
          <a:r>
            <a:rPr lang="en-US" sz="2000" b="1" kern="1200" dirty="0" smtClean="0">
              <a:solidFill>
                <a:srgbClr val="000090"/>
              </a:solidFill>
            </a:rPr>
            <a:t> </a:t>
          </a:r>
          <a:r>
            <a:rPr lang="en-US" sz="2000" b="1" kern="1200" dirty="0" err="1" smtClean="0">
              <a:solidFill>
                <a:srgbClr val="000090"/>
              </a:solidFill>
            </a:rPr>
            <a:t>Eğitim</a:t>
          </a:r>
          <a:r>
            <a:rPr lang="en-US" sz="2000" b="1" kern="1200" dirty="0" smtClean="0">
              <a:solidFill>
                <a:srgbClr val="000090"/>
              </a:solidFill>
            </a:rPr>
            <a:t> </a:t>
          </a:r>
          <a:r>
            <a:rPr lang="en-US" sz="2000" b="1" kern="1200" dirty="0" err="1" smtClean="0">
              <a:solidFill>
                <a:srgbClr val="000090"/>
              </a:solidFill>
            </a:rPr>
            <a:t>Alanında</a:t>
          </a:r>
          <a:r>
            <a:rPr lang="en-US" sz="2000" b="1" kern="1200" dirty="0" smtClean="0">
              <a:solidFill>
                <a:srgbClr val="000090"/>
              </a:solidFill>
            </a:rPr>
            <a:t> </a:t>
          </a:r>
          <a:r>
            <a:rPr lang="en-US" sz="2000" b="1" kern="1200" dirty="0" err="1" smtClean="0">
              <a:solidFill>
                <a:srgbClr val="000090"/>
              </a:solidFill>
            </a:rPr>
            <a:t>Uygulanması</a:t>
          </a:r>
          <a:endParaRPr lang="en-US" sz="2000" b="1" kern="1200" dirty="0">
            <a:solidFill>
              <a:srgbClr val="000090"/>
            </a:solidFill>
          </a:endParaRPr>
        </a:p>
      </dsp:txBody>
      <dsp:txXfrm>
        <a:off x="2229389" y="2179396"/>
        <a:ext cx="1637221" cy="1510491"/>
      </dsp:txXfrm>
    </dsp:sp>
    <dsp:sp modelId="{CBD68793-CCBB-0046-9A65-43BD2ADE681C}">
      <dsp:nvSpPr>
        <dsp:cNvPr id="0" name=""/>
        <dsp:cNvSpPr/>
      </dsp:nvSpPr>
      <dsp:spPr>
        <a:xfrm rot="11700000">
          <a:off x="763610" y="2239178"/>
          <a:ext cx="1128424" cy="469087"/>
        </a:xfrm>
        <a:prstGeom prst="leftArrow">
          <a:avLst>
            <a:gd name="adj1" fmla="val 60000"/>
            <a:gd name="adj2" fmla="val 50000"/>
          </a:avLst>
        </a:prstGeom>
        <a:gradFill rotWithShape="0">
          <a:gsLst>
            <a:gs pos="0">
              <a:schemeClr val="accent1">
                <a:tint val="60000"/>
                <a:hueOff val="0"/>
                <a:satOff val="0"/>
                <a:lumOff val="0"/>
                <a:alphaOff val="0"/>
              </a:schemeClr>
            </a:gs>
            <a:gs pos="100000">
              <a:schemeClr val="accent1">
                <a:tint val="60000"/>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7782E078-CED9-2043-BA1C-5B599946C80C}">
      <dsp:nvSpPr>
        <dsp:cNvPr id="0" name=""/>
        <dsp:cNvSpPr/>
      </dsp:nvSpPr>
      <dsp:spPr>
        <a:xfrm>
          <a:off x="1023" y="1702243"/>
          <a:ext cx="1563624" cy="1250899"/>
        </a:xfrm>
        <a:prstGeom prst="roundRect">
          <a:avLst>
            <a:gd name="adj" fmla="val 10000"/>
          </a:avLst>
        </a:prstGeom>
        <a:gradFill rotWithShape="0">
          <a:gsLst>
            <a:gs pos="0">
              <a:schemeClr val="accent1">
                <a:hueOff val="0"/>
                <a:satOff val="0"/>
                <a:lumOff val="0"/>
                <a:alphaOff val="0"/>
              </a:schemeClr>
            </a:gs>
            <a:gs pos="100000">
              <a:schemeClr val="accen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err="1" smtClean="0"/>
            <a:t>Öğrencilerin</a:t>
          </a:r>
          <a:r>
            <a:rPr lang="en-US" sz="2000" kern="1200" dirty="0" smtClean="0"/>
            <a:t> </a:t>
          </a:r>
          <a:r>
            <a:rPr lang="en-US" sz="2000" kern="1200" dirty="0" err="1" smtClean="0"/>
            <a:t>verimli</a:t>
          </a:r>
          <a:r>
            <a:rPr lang="en-US" sz="2000" kern="1200" dirty="0" smtClean="0"/>
            <a:t> </a:t>
          </a:r>
          <a:r>
            <a:rPr lang="en-US" sz="2000" kern="1200" dirty="0" err="1" smtClean="0"/>
            <a:t>ders</a:t>
          </a:r>
          <a:r>
            <a:rPr lang="en-US" sz="2000" kern="1200" dirty="0" smtClean="0"/>
            <a:t> </a:t>
          </a:r>
          <a:r>
            <a:rPr lang="en-US" sz="2000" kern="1200" dirty="0" err="1" smtClean="0"/>
            <a:t>çalışmaları</a:t>
          </a:r>
          <a:endParaRPr lang="en-US" sz="2000" kern="1200" dirty="0"/>
        </a:p>
      </dsp:txBody>
      <dsp:txXfrm>
        <a:off x="37661" y="1738881"/>
        <a:ext cx="1490348" cy="1177623"/>
      </dsp:txXfrm>
    </dsp:sp>
    <dsp:sp modelId="{ADFAB89F-7022-1744-90EB-40B3840863BD}">
      <dsp:nvSpPr>
        <dsp:cNvPr id="0" name=""/>
        <dsp:cNvSpPr/>
      </dsp:nvSpPr>
      <dsp:spPr>
        <a:xfrm rot="14700000">
          <a:off x="1712502" y="1115386"/>
          <a:ext cx="1193069" cy="469087"/>
        </a:xfrm>
        <a:prstGeom prst="leftArrow">
          <a:avLst>
            <a:gd name="adj1" fmla="val 60000"/>
            <a:gd name="adj2" fmla="val 50000"/>
          </a:avLst>
        </a:prstGeom>
        <a:gradFill rotWithShape="0">
          <a:gsLst>
            <a:gs pos="0">
              <a:schemeClr val="accent1">
                <a:tint val="60000"/>
                <a:hueOff val="0"/>
                <a:satOff val="0"/>
                <a:lumOff val="0"/>
                <a:alphaOff val="0"/>
              </a:schemeClr>
            </a:gs>
            <a:gs pos="100000">
              <a:schemeClr val="accent1">
                <a:tint val="60000"/>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C68F926B-6D70-5240-9009-CB9184E3C8CE}">
      <dsp:nvSpPr>
        <dsp:cNvPr id="0" name=""/>
        <dsp:cNvSpPr/>
      </dsp:nvSpPr>
      <dsp:spPr>
        <a:xfrm>
          <a:off x="1197554" y="61279"/>
          <a:ext cx="1718751" cy="1496012"/>
        </a:xfrm>
        <a:prstGeom prst="roundRect">
          <a:avLst>
            <a:gd name="adj" fmla="val 10000"/>
          </a:avLst>
        </a:prstGeom>
        <a:gradFill rotWithShape="0">
          <a:gsLst>
            <a:gs pos="0">
              <a:schemeClr val="accent1">
                <a:hueOff val="0"/>
                <a:satOff val="0"/>
                <a:lumOff val="0"/>
                <a:alphaOff val="0"/>
              </a:schemeClr>
            </a:gs>
            <a:gs pos="100000">
              <a:schemeClr val="accen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err="1" smtClean="0"/>
            <a:t>Öğrencilerin</a:t>
          </a:r>
          <a:r>
            <a:rPr lang="en-US" sz="2000" kern="1200" dirty="0" smtClean="0"/>
            <a:t>, </a:t>
          </a:r>
          <a:r>
            <a:rPr lang="en-US" sz="2000" kern="1200" dirty="0" err="1" smtClean="0"/>
            <a:t>okula,öğretmenlere</a:t>
          </a:r>
          <a:r>
            <a:rPr lang="en-US" sz="2000" kern="1200" dirty="0" smtClean="0"/>
            <a:t> </a:t>
          </a:r>
          <a:r>
            <a:rPr lang="en-US" sz="2000" kern="1200" dirty="0" err="1" smtClean="0"/>
            <a:t>karşı</a:t>
          </a:r>
          <a:r>
            <a:rPr lang="en-US" sz="2000" kern="1200" dirty="0" smtClean="0"/>
            <a:t> </a:t>
          </a:r>
          <a:r>
            <a:rPr lang="en-US" sz="2000" kern="1200" dirty="0" err="1" smtClean="0"/>
            <a:t>olumlu</a:t>
          </a:r>
          <a:r>
            <a:rPr lang="en-US" sz="2000" kern="1200" dirty="0" smtClean="0"/>
            <a:t> </a:t>
          </a:r>
          <a:r>
            <a:rPr lang="en-US" sz="2000" kern="1200" dirty="0" err="1" smtClean="0"/>
            <a:t>tutum</a:t>
          </a:r>
          <a:r>
            <a:rPr lang="en-US" sz="2000" kern="1200" dirty="0" smtClean="0"/>
            <a:t> </a:t>
          </a:r>
          <a:r>
            <a:rPr lang="en-US" sz="2000" kern="1200" dirty="0" err="1" smtClean="0"/>
            <a:t>geliştirmeleri</a:t>
          </a:r>
          <a:endParaRPr lang="en-US" sz="2000" kern="1200" dirty="0"/>
        </a:p>
      </dsp:txBody>
      <dsp:txXfrm>
        <a:off x="1241371" y="105096"/>
        <a:ext cx="1631117" cy="1408378"/>
      </dsp:txXfrm>
    </dsp:sp>
    <dsp:sp modelId="{F864ADDC-3DCE-AE48-8E0B-A04B48207F88}">
      <dsp:nvSpPr>
        <dsp:cNvPr id="0" name=""/>
        <dsp:cNvSpPr/>
      </dsp:nvSpPr>
      <dsp:spPr>
        <a:xfrm rot="17700000">
          <a:off x="3190428" y="1115386"/>
          <a:ext cx="1193069" cy="469087"/>
        </a:xfrm>
        <a:prstGeom prst="leftArrow">
          <a:avLst>
            <a:gd name="adj1" fmla="val 60000"/>
            <a:gd name="adj2" fmla="val 50000"/>
          </a:avLst>
        </a:prstGeom>
        <a:gradFill rotWithShape="0">
          <a:gsLst>
            <a:gs pos="0">
              <a:schemeClr val="accent1">
                <a:tint val="60000"/>
                <a:hueOff val="0"/>
                <a:satOff val="0"/>
                <a:lumOff val="0"/>
                <a:alphaOff val="0"/>
              </a:schemeClr>
            </a:gs>
            <a:gs pos="100000">
              <a:schemeClr val="accent1">
                <a:tint val="60000"/>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C58D60E2-3995-0F4A-AE27-5CA494E9A3B5}">
      <dsp:nvSpPr>
        <dsp:cNvPr id="0" name=""/>
        <dsp:cNvSpPr/>
      </dsp:nvSpPr>
      <dsp:spPr>
        <a:xfrm>
          <a:off x="3257257" y="183836"/>
          <a:ext cx="1563624" cy="1250899"/>
        </a:xfrm>
        <a:prstGeom prst="roundRect">
          <a:avLst>
            <a:gd name="adj" fmla="val 10000"/>
          </a:avLst>
        </a:prstGeom>
        <a:gradFill rotWithShape="0">
          <a:gsLst>
            <a:gs pos="0">
              <a:schemeClr val="accent1">
                <a:hueOff val="0"/>
                <a:satOff val="0"/>
                <a:lumOff val="0"/>
                <a:alphaOff val="0"/>
              </a:schemeClr>
            </a:gs>
            <a:gs pos="100000">
              <a:schemeClr val="accen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err="1" smtClean="0"/>
            <a:t>Olumlu</a:t>
          </a:r>
          <a:r>
            <a:rPr lang="en-US" sz="1800" kern="1200" dirty="0" smtClean="0"/>
            <a:t> </a:t>
          </a:r>
          <a:r>
            <a:rPr lang="en-US" sz="1800" kern="1200" dirty="0" err="1" smtClean="0"/>
            <a:t>sosyal</a:t>
          </a:r>
          <a:r>
            <a:rPr lang="en-US" sz="1800" kern="1200" dirty="0" smtClean="0"/>
            <a:t> </a:t>
          </a:r>
          <a:r>
            <a:rPr lang="en-US" sz="1800" kern="1200" dirty="0" err="1" smtClean="0"/>
            <a:t>davranış</a:t>
          </a:r>
          <a:r>
            <a:rPr lang="en-US" sz="1800" kern="1200" dirty="0" smtClean="0"/>
            <a:t> </a:t>
          </a:r>
          <a:r>
            <a:rPr lang="en-US" sz="1800" kern="1200" dirty="0" err="1" smtClean="0"/>
            <a:t>geliştirme</a:t>
          </a:r>
          <a:endParaRPr lang="en-US" sz="1800" kern="1200" dirty="0"/>
        </a:p>
      </dsp:txBody>
      <dsp:txXfrm>
        <a:off x="3293895" y="220474"/>
        <a:ext cx="1490348" cy="1177623"/>
      </dsp:txXfrm>
    </dsp:sp>
    <dsp:sp modelId="{15EB61CF-F7B9-D444-B442-321AA88D0861}">
      <dsp:nvSpPr>
        <dsp:cNvPr id="0" name=""/>
        <dsp:cNvSpPr/>
      </dsp:nvSpPr>
      <dsp:spPr>
        <a:xfrm rot="20700000">
          <a:off x="4203964" y="2239178"/>
          <a:ext cx="1128424" cy="469087"/>
        </a:xfrm>
        <a:prstGeom prst="leftArrow">
          <a:avLst>
            <a:gd name="adj1" fmla="val 60000"/>
            <a:gd name="adj2" fmla="val 50000"/>
          </a:avLst>
        </a:prstGeom>
        <a:gradFill rotWithShape="0">
          <a:gsLst>
            <a:gs pos="0">
              <a:schemeClr val="accent1">
                <a:tint val="60000"/>
                <a:hueOff val="0"/>
                <a:satOff val="0"/>
                <a:lumOff val="0"/>
                <a:alphaOff val="0"/>
              </a:schemeClr>
            </a:gs>
            <a:gs pos="100000">
              <a:schemeClr val="accent1">
                <a:tint val="60000"/>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9D37A447-C2C9-2E47-9EED-93F081810E71}">
      <dsp:nvSpPr>
        <dsp:cNvPr id="0" name=""/>
        <dsp:cNvSpPr/>
      </dsp:nvSpPr>
      <dsp:spPr>
        <a:xfrm>
          <a:off x="4531352" y="1702243"/>
          <a:ext cx="1563624" cy="1250899"/>
        </a:xfrm>
        <a:prstGeom prst="roundRect">
          <a:avLst>
            <a:gd name="adj" fmla="val 10000"/>
          </a:avLst>
        </a:prstGeom>
        <a:gradFill rotWithShape="0">
          <a:gsLst>
            <a:gs pos="0">
              <a:schemeClr val="accent1">
                <a:hueOff val="0"/>
                <a:satOff val="0"/>
                <a:lumOff val="0"/>
                <a:alphaOff val="0"/>
              </a:schemeClr>
            </a:gs>
            <a:gs pos="100000">
              <a:schemeClr val="accen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kern="1200" dirty="0" err="1" smtClean="0"/>
            <a:t>Sataşma</a:t>
          </a:r>
          <a:r>
            <a:rPr lang="en-US" sz="2000" kern="1200" dirty="0" smtClean="0"/>
            <a:t> </a:t>
          </a:r>
          <a:r>
            <a:rPr lang="en-US" sz="2000" kern="1200" dirty="0" err="1" smtClean="0"/>
            <a:t>ve</a:t>
          </a:r>
          <a:r>
            <a:rPr lang="en-US" sz="2000" kern="1200" dirty="0" smtClean="0"/>
            <a:t> </a:t>
          </a:r>
          <a:r>
            <a:rPr lang="en-US" sz="2000" kern="1200" dirty="0" err="1" smtClean="0"/>
            <a:t>saldırkanlık</a:t>
          </a:r>
          <a:r>
            <a:rPr lang="en-US" sz="2000" kern="1200" dirty="0" smtClean="0"/>
            <a:t> </a:t>
          </a:r>
          <a:r>
            <a:rPr lang="en-US" sz="2000" kern="1200" dirty="0" err="1" smtClean="0"/>
            <a:t>davranışları</a:t>
          </a:r>
          <a:endParaRPr lang="en-US" sz="2000" kern="1200" dirty="0"/>
        </a:p>
      </dsp:txBody>
      <dsp:txXfrm>
        <a:off x="4567990" y="1738881"/>
        <a:ext cx="1490348" cy="117762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06B4D053-FBE5-D148-A066-2A3B27CA52B5}" type="datetimeFigureOut">
              <a:rPr lang="en-US"/>
              <a:pPr>
                <a:defRPr/>
              </a:pPr>
              <a:t>9/16/13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smtClean="0"/>
              <a:t>Click to edit Master text styles</a:t>
            </a:r>
          </a:p>
          <a:p>
            <a:pPr lvl="1"/>
            <a:r>
              <a:rPr lang="tr-TR" noProof="0" smtClean="0"/>
              <a:t>Second level</a:t>
            </a:r>
          </a:p>
          <a:p>
            <a:pPr lvl="2"/>
            <a:r>
              <a:rPr lang="tr-TR" noProof="0" smtClean="0"/>
              <a:t>Third level</a:t>
            </a:r>
          </a:p>
          <a:p>
            <a:pPr lvl="3"/>
            <a:r>
              <a:rPr lang="tr-TR" noProof="0" smtClean="0"/>
              <a:t>Fourth level</a:t>
            </a:r>
          </a:p>
          <a:p>
            <a:pPr lvl="4"/>
            <a:r>
              <a:rPr lang="tr-TR" noProof="0" smtClean="0"/>
              <a:t>Fifth level</a:t>
            </a:r>
            <a:endParaRPr lang="en-US"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99E99F7F-8031-824D-9BA1-0CFCE1376D61}" type="slidenum">
              <a:rPr lang="en-US"/>
              <a:pPr>
                <a:defRPr/>
              </a:pPr>
              <a:t>‹#›</a:t>
            </a:fld>
            <a:endParaRPr lang="en-US"/>
          </a:p>
        </p:txBody>
      </p:sp>
    </p:spTree>
    <p:extLst>
      <p:ext uri="{BB962C8B-B14F-4D97-AF65-F5344CB8AC3E}">
        <p14:creationId xmlns:p14="http://schemas.microsoft.com/office/powerpoint/2010/main" val="379279541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
          <p:cNvGrpSpPr>
            <a:grpSpLocks/>
          </p:cNvGrpSpPr>
          <p:nvPr/>
        </p:nvGrpSpPr>
        <p:grpSpPr bwMode="auto">
          <a:xfrm>
            <a:off x="0" y="0"/>
            <a:ext cx="9144000" cy="6858000"/>
            <a:chOff x="0" y="0"/>
            <a:chExt cx="9144000" cy="6858000"/>
          </a:xfrm>
        </p:grpSpPr>
        <p:sp>
          <p:nvSpPr>
            <p:cNvPr id="5" name="Rectangle 4"/>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Freeform 6"/>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990600" y="1017588"/>
            <a:ext cx="7178675" cy="4830762"/>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990600" y="1009650"/>
            <a:ext cx="7180263" cy="48323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69938" y="701675"/>
            <a:ext cx="56673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96196">
            <a:off x="7854950" y="749300"/>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Date Placeholder 3"/>
          <p:cNvSpPr>
            <a:spLocks noGrp="1"/>
          </p:cNvSpPr>
          <p:nvPr>
            <p:ph type="dt" sz="half" idx="10"/>
          </p:nvPr>
        </p:nvSpPr>
        <p:spPr>
          <a:xfrm>
            <a:off x="6770688" y="5357813"/>
            <a:ext cx="1214437" cy="365125"/>
          </a:xfrm>
        </p:spPr>
        <p:txBody>
          <a:bodyPr/>
          <a:lstStyle>
            <a:lvl1pPr>
              <a:defRPr/>
            </a:lvl1pPr>
          </a:lstStyle>
          <a:p>
            <a:pPr>
              <a:defRPr/>
            </a:pPr>
            <a:fld id="{CC7B4709-D896-DE41-B71C-0CFC0614320D}" type="datetimeFigureOut">
              <a:rPr lang="en-US"/>
              <a:pPr>
                <a:defRPr/>
              </a:pPr>
              <a:t>9/16/13</a:t>
            </a:fld>
            <a:endParaRPr lang="en-US"/>
          </a:p>
        </p:txBody>
      </p:sp>
      <p:sp>
        <p:nvSpPr>
          <p:cNvPr id="13" name="Footer Placeholder 4"/>
          <p:cNvSpPr>
            <a:spLocks noGrp="1"/>
          </p:cNvSpPr>
          <p:nvPr>
            <p:ph type="ftr" sz="quarter" idx="11"/>
          </p:nvPr>
        </p:nvSpPr>
        <p:spPr>
          <a:xfrm>
            <a:off x="1174750" y="5357813"/>
            <a:ext cx="5033963" cy="365125"/>
          </a:xfrm>
        </p:spPr>
        <p:txBody>
          <a:bodyPr/>
          <a:lstStyle>
            <a:lvl1pPr>
              <a:defRPr/>
            </a:lvl1pPr>
          </a:lstStyle>
          <a:p>
            <a:pPr>
              <a:defRPr/>
            </a:pPr>
            <a:endParaRPr lang="en-US"/>
          </a:p>
        </p:txBody>
      </p:sp>
      <p:sp>
        <p:nvSpPr>
          <p:cNvPr id="14" name="Slide Number Placeholder 5"/>
          <p:cNvSpPr>
            <a:spLocks noGrp="1"/>
          </p:cNvSpPr>
          <p:nvPr>
            <p:ph type="sldNum" sz="quarter" idx="12"/>
          </p:nvPr>
        </p:nvSpPr>
        <p:spPr>
          <a:xfrm>
            <a:off x="6213475" y="5357813"/>
            <a:ext cx="554038" cy="365125"/>
          </a:xfrm>
        </p:spPr>
        <p:txBody>
          <a:bodyPr/>
          <a:lstStyle>
            <a:lvl1pPr algn="ctr">
              <a:defRPr/>
            </a:lvl1pPr>
          </a:lstStyle>
          <a:p>
            <a:pPr>
              <a:defRPr/>
            </a:pPr>
            <a:fld id="{D09F44CF-DA84-104B-8048-E3DE74E97A0A}" type="slidenum">
              <a:rPr lang="en-US"/>
              <a:pPr>
                <a:defRPr/>
              </a:pPr>
              <a:t>‹#›</a:t>
            </a:fld>
            <a:endParaRPr lang="en-US"/>
          </a:p>
        </p:txBody>
      </p:sp>
    </p:spTree>
    <p:extLst>
      <p:ext uri="{BB962C8B-B14F-4D97-AF65-F5344CB8AC3E}">
        <p14:creationId xmlns:p14="http://schemas.microsoft.com/office/powerpoint/2010/main" val="3223879735"/>
      </p:ext>
    </p:extLst>
  </p:cSld>
  <p:clrMapOvr>
    <a:masterClrMapping/>
  </p:clrMapOvr>
  <p:transition xmlns:p14="http://schemas.microsoft.com/office/powerpoint/2010/mai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B27F266-9096-2546-BA34-A9292B99E56F}" type="datetimeFigureOut">
              <a:rPr lang="en-US"/>
              <a:pPr>
                <a:defRPr/>
              </a:pPr>
              <a:t>9/16/13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F8115F-1B1D-3E40-BA41-9AC1BD14BCB4}" type="slidenum">
              <a:rPr lang="en-US"/>
              <a:pPr>
                <a:defRPr/>
              </a:pPr>
              <a:t>‹#›</a:t>
            </a:fld>
            <a:endParaRPr lang="en-US" dirty="0"/>
          </a:p>
        </p:txBody>
      </p:sp>
    </p:spTree>
    <p:extLst>
      <p:ext uri="{BB962C8B-B14F-4D97-AF65-F5344CB8AC3E}">
        <p14:creationId xmlns:p14="http://schemas.microsoft.com/office/powerpoint/2010/main" val="369735144"/>
      </p:ext>
    </p:extLst>
  </p:cSld>
  <p:clrMapOvr>
    <a:masterClrMapping/>
  </p:clrMapOvr>
  <p:transition xmlns:p14="http://schemas.microsoft.com/office/powerpoint/2010/mai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FA6041E-03F9-4D49-A284-18BAFC78DFBF}" type="datetimeFigureOut">
              <a:rPr lang="en-US"/>
              <a:pPr>
                <a:defRPr/>
              </a:pPr>
              <a:t>9/16/13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BEC1E9-6108-524F-899B-D4067A7492E1}" type="slidenum">
              <a:rPr lang="en-US"/>
              <a:pPr>
                <a:defRPr/>
              </a:pPr>
              <a:t>‹#›</a:t>
            </a:fld>
            <a:endParaRPr lang="en-US" dirty="0"/>
          </a:p>
        </p:txBody>
      </p:sp>
    </p:spTree>
    <p:extLst>
      <p:ext uri="{BB962C8B-B14F-4D97-AF65-F5344CB8AC3E}">
        <p14:creationId xmlns:p14="http://schemas.microsoft.com/office/powerpoint/2010/main" val="860117480"/>
      </p:ext>
    </p:extLst>
  </p:cSld>
  <p:clrMapOvr>
    <a:masterClrMapping/>
  </p:clrMapOvr>
  <p:transition xmlns:p14="http://schemas.microsoft.com/office/powerpoint/2010/mai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5"/>
          </p:nvPr>
        </p:nvSpPr>
        <p:spPr/>
        <p:txBody>
          <a:bodyPr/>
          <a:lstStyle>
            <a:lvl1pPr>
              <a:defRPr/>
            </a:lvl1pPr>
          </a:lstStyle>
          <a:p>
            <a:pPr>
              <a:defRPr/>
            </a:pPr>
            <a:fld id="{5F3F33EB-DCAC-6543-BC14-9F1FBCD02D2C}" type="datetimeFigureOut">
              <a:rPr lang="en-US"/>
              <a:pPr>
                <a:defRPr/>
              </a:pPr>
              <a:t>9/16/13</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5BDF5E39-9743-D14C-AD83-7E711D0D0B25}" type="slidenum">
              <a:rPr lang="en-US"/>
              <a:pPr>
                <a:defRPr/>
              </a:pPr>
              <a:t>‹#›</a:t>
            </a:fld>
            <a:endParaRPr lang="en-US" dirty="0"/>
          </a:p>
        </p:txBody>
      </p:sp>
    </p:spTree>
    <p:extLst>
      <p:ext uri="{BB962C8B-B14F-4D97-AF65-F5344CB8AC3E}">
        <p14:creationId xmlns:p14="http://schemas.microsoft.com/office/powerpoint/2010/main" val="1663789315"/>
      </p:ext>
    </p:extLst>
  </p:cSld>
  <p:clrMapOvr>
    <a:masterClrMapping/>
  </p:clrMapOvr>
  <p:transition xmlns:p14="http://schemas.microsoft.com/office/powerpoint/2010/mai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5"/>
          </p:nvPr>
        </p:nvSpPr>
        <p:spPr/>
        <p:txBody>
          <a:bodyPr/>
          <a:lstStyle>
            <a:lvl1pPr>
              <a:defRPr/>
            </a:lvl1pPr>
          </a:lstStyle>
          <a:p>
            <a:pPr>
              <a:defRPr/>
            </a:pPr>
            <a:fld id="{566D7AA4-FED7-A54D-BA7B-C6954D113B09}" type="datetimeFigureOut">
              <a:rPr lang="en-US"/>
              <a:pPr>
                <a:defRPr/>
              </a:pPr>
              <a:t>9/16/13</a:t>
            </a:fld>
            <a:endParaRPr lang="en-US" dirty="0"/>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7088C3AC-93EC-5947-92BD-4DB6D4D1F91F}" type="slidenum">
              <a:rPr lang="en-US"/>
              <a:pPr>
                <a:defRPr/>
              </a:pPr>
              <a:t>‹#›</a:t>
            </a:fld>
            <a:endParaRPr lang="en-US" dirty="0"/>
          </a:p>
        </p:txBody>
      </p:sp>
    </p:spTree>
    <p:extLst>
      <p:ext uri="{BB962C8B-B14F-4D97-AF65-F5344CB8AC3E}">
        <p14:creationId xmlns:p14="http://schemas.microsoft.com/office/powerpoint/2010/main" val="3277016749"/>
      </p:ext>
    </p:extLst>
  </p:cSld>
  <p:clrMapOvr>
    <a:masterClrMapping/>
  </p:clrMapOvr>
  <p:transition xmlns:p14="http://schemas.microsoft.com/office/powerpoint/2010/mai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6F0A7B5-1F7B-BD44-9A10-3B12D4DD2A32}" type="datetimeFigureOut">
              <a:rPr lang="en-US"/>
              <a:pPr>
                <a:defRPr/>
              </a:pPr>
              <a:t>9/16/13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80796B9-7B46-4C4F-886D-A75F7B2F9ED7}" type="slidenum">
              <a:rPr lang="en-US"/>
              <a:pPr>
                <a:defRPr/>
              </a:pPr>
              <a:t>‹#›</a:t>
            </a:fld>
            <a:endParaRPr lang="en-US" dirty="0"/>
          </a:p>
        </p:txBody>
      </p:sp>
    </p:spTree>
    <p:extLst>
      <p:ext uri="{BB962C8B-B14F-4D97-AF65-F5344CB8AC3E}">
        <p14:creationId xmlns:p14="http://schemas.microsoft.com/office/powerpoint/2010/main" val="2887447441"/>
      </p:ext>
    </p:extLst>
  </p:cSld>
  <p:clrMapOvr>
    <a:masterClrMapping/>
  </p:clrMapOvr>
  <p:transition xmlns:p14="http://schemas.microsoft.com/office/powerpoint/2010/mai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7356A9-E508-5E46-A320-89FB6ECEC4E4}" type="datetimeFigureOut">
              <a:rPr lang="en-US"/>
              <a:pPr>
                <a:defRPr/>
              </a:pPr>
              <a:t>9/16/13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2A14643-2890-2049-88F8-655AD1C7EC13}" type="slidenum">
              <a:rPr lang="en-US"/>
              <a:pPr>
                <a:defRPr/>
              </a:pPr>
              <a:t>‹#›</a:t>
            </a:fld>
            <a:endParaRPr lang="en-US" dirty="0"/>
          </a:p>
        </p:txBody>
      </p:sp>
    </p:spTree>
    <p:extLst>
      <p:ext uri="{BB962C8B-B14F-4D97-AF65-F5344CB8AC3E}">
        <p14:creationId xmlns:p14="http://schemas.microsoft.com/office/powerpoint/2010/main" val="2473125512"/>
      </p:ext>
    </p:extLst>
  </p:cSld>
  <p:clrMapOvr>
    <a:masterClrMapping/>
  </p:clrMapOvr>
  <p:transition xmlns:p14="http://schemas.microsoft.com/office/powerpoint/2010/mai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15"/>
          <p:cNvGrpSpPr>
            <a:grpSpLocks/>
          </p:cNvGrpSpPr>
          <p:nvPr/>
        </p:nvGrpSpPr>
        <p:grpSpPr bwMode="auto">
          <a:xfrm>
            <a:off x="0" y="0"/>
            <a:ext cx="9144000" cy="6858000"/>
            <a:chOff x="0" y="0"/>
            <a:chExt cx="9144000" cy="6858000"/>
          </a:xfrm>
        </p:grpSpPr>
        <p:sp>
          <p:nvSpPr>
            <p:cNvPr id="6" name="Rectangle 5"/>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 name="Freeform 7"/>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rot="60000">
            <a:off x="4468813" y="604838"/>
            <a:ext cx="3789362"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rot="60000">
            <a:off x="4471988" y="603250"/>
            <a:ext cx="3787775" cy="5722938"/>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rot="21540000">
            <a:off x="749300" y="576263"/>
            <a:ext cx="3789363"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rot="21540000">
            <a:off x="749300" y="576263"/>
            <a:ext cx="3789363" cy="57213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2371725" y="293688"/>
            <a:ext cx="5667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96196">
            <a:off x="6280150" y="3333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4"/>
          <p:cNvSpPr>
            <a:spLocks noGrp="1"/>
          </p:cNvSpPr>
          <p:nvPr>
            <p:ph type="dt" sz="half" idx="10"/>
          </p:nvPr>
        </p:nvSpPr>
        <p:spPr>
          <a:xfrm rot="60000">
            <a:off x="6342063" y="5886450"/>
            <a:ext cx="1212850" cy="365125"/>
          </a:xfrm>
        </p:spPr>
        <p:txBody>
          <a:bodyPr/>
          <a:lstStyle>
            <a:lvl1pPr>
              <a:defRPr/>
            </a:lvl1pPr>
          </a:lstStyle>
          <a:p>
            <a:pPr>
              <a:defRPr/>
            </a:pPr>
            <a:fld id="{D74F4E0A-BEDC-1C41-8624-2E40079B0C04}" type="datetimeFigureOut">
              <a:rPr lang="en-US"/>
              <a:pPr>
                <a:defRPr/>
              </a:pPr>
              <a:t>9/16/13</a:t>
            </a:fld>
            <a:endParaRPr lang="en-US"/>
          </a:p>
        </p:txBody>
      </p:sp>
      <p:sp>
        <p:nvSpPr>
          <p:cNvPr id="16" name="Footer Placeholder 5"/>
          <p:cNvSpPr>
            <a:spLocks noGrp="1"/>
          </p:cNvSpPr>
          <p:nvPr>
            <p:ph type="ftr" sz="quarter" idx="11"/>
          </p:nvPr>
        </p:nvSpPr>
        <p:spPr>
          <a:xfrm rot="21540000">
            <a:off x="914400" y="5829300"/>
            <a:ext cx="3522663" cy="365125"/>
          </a:xfrm>
        </p:spPr>
        <p:txBody>
          <a:bodyPr/>
          <a:lstStyle>
            <a:lvl1pPr>
              <a:defRPr/>
            </a:lvl1pPr>
          </a:lstStyle>
          <a:p>
            <a:pPr>
              <a:defRPr/>
            </a:pPr>
            <a:endParaRPr lang="en-US"/>
          </a:p>
        </p:txBody>
      </p:sp>
      <p:sp>
        <p:nvSpPr>
          <p:cNvPr id="17" name="Slide Number Placeholder 6"/>
          <p:cNvSpPr>
            <a:spLocks noGrp="1"/>
          </p:cNvSpPr>
          <p:nvPr>
            <p:ph type="sldNum" sz="quarter" idx="12"/>
          </p:nvPr>
        </p:nvSpPr>
        <p:spPr>
          <a:xfrm rot="60000">
            <a:off x="7558088" y="5897563"/>
            <a:ext cx="554037" cy="365125"/>
          </a:xfrm>
        </p:spPr>
        <p:txBody>
          <a:bodyPr/>
          <a:lstStyle>
            <a:lvl1pPr>
              <a:defRPr/>
            </a:lvl1pPr>
          </a:lstStyle>
          <a:p>
            <a:pPr>
              <a:defRPr/>
            </a:pPr>
            <a:fld id="{A553A6A7-3A21-6C40-A088-FEB7E7398DB9}" type="slidenum">
              <a:rPr lang="en-US"/>
              <a:pPr>
                <a:defRPr/>
              </a:pPr>
              <a:t>‹#›</a:t>
            </a:fld>
            <a:endParaRPr lang="en-US"/>
          </a:p>
        </p:txBody>
      </p:sp>
    </p:spTree>
    <p:extLst>
      <p:ext uri="{BB962C8B-B14F-4D97-AF65-F5344CB8AC3E}">
        <p14:creationId xmlns:p14="http://schemas.microsoft.com/office/powerpoint/2010/main" val="1533809881"/>
      </p:ext>
    </p:extLst>
  </p:cSld>
  <p:clrMapOvr>
    <a:masterClrMapping/>
  </p:clrMapOvr>
  <p:transition xmlns:p14="http://schemas.microsoft.com/office/powerpoint/2010/mai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15"/>
          <p:cNvGrpSpPr>
            <a:grpSpLocks/>
          </p:cNvGrpSpPr>
          <p:nvPr/>
        </p:nvGrpSpPr>
        <p:grpSpPr bwMode="auto">
          <a:xfrm>
            <a:off x="0" y="0"/>
            <a:ext cx="9144000" cy="6858000"/>
            <a:chOff x="0" y="0"/>
            <a:chExt cx="9144000" cy="6858000"/>
          </a:xfrm>
        </p:grpSpPr>
        <p:sp>
          <p:nvSpPr>
            <p:cNvPr id="6" name="Rectangle 5"/>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 name="Freeform 7"/>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rot="21540000">
            <a:off x="749300" y="576263"/>
            <a:ext cx="3789363"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rot="21540000">
            <a:off x="744538" y="576263"/>
            <a:ext cx="3789362" cy="57213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rot="60000">
            <a:off x="4468813" y="604838"/>
            <a:ext cx="3789362" cy="5722937"/>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rot="60000">
            <a:off x="4464050" y="603250"/>
            <a:ext cx="3789363" cy="5722938"/>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2371725" y="293688"/>
            <a:ext cx="5667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96196">
            <a:off x="6280150" y="3333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4"/>
          <p:cNvSpPr>
            <a:spLocks noGrp="1"/>
          </p:cNvSpPr>
          <p:nvPr>
            <p:ph type="dt" sz="half" idx="10"/>
          </p:nvPr>
        </p:nvSpPr>
        <p:spPr>
          <a:xfrm rot="60000">
            <a:off x="6345238" y="5888038"/>
            <a:ext cx="1214437" cy="365125"/>
          </a:xfrm>
        </p:spPr>
        <p:txBody>
          <a:bodyPr/>
          <a:lstStyle>
            <a:lvl1pPr>
              <a:defRPr/>
            </a:lvl1pPr>
          </a:lstStyle>
          <a:p>
            <a:pPr>
              <a:defRPr/>
            </a:pPr>
            <a:fld id="{EDD12BEA-E066-7B4A-B257-A77268D3393C}" type="datetimeFigureOut">
              <a:rPr lang="en-US"/>
              <a:pPr>
                <a:defRPr/>
              </a:pPr>
              <a:t>9/16/13</a:t>
            </a:fld>
            <a:endParaRPr lang="en-US"/>
          </a:p>
        </p:txBody>
      </p:sp>
      <p:sp>
        <p:nvSpPr>
          <p:cNvPr id="16" name="Footer Placeholder 5"/>
          <p:cNvSpPr>
            <a:spLocks noGrp="1"/>
          </p:cNvSpPr>
          <p:nvPr>
            <p:ph type="ftr" sz="quarter" idx="11"/>
          </p:nvPr>
        </p:nvSpPr>
        <p:spPr>
          <a:xfrm rot="21540000">
            <a:off x="914400" y="5830888"/>
            <a:ext cx="3319463" cy="365125"/>
          </a:xfrm>
        </p:spPr>
        <p:txBody>
          <a:bodyPr/>
          <a:lstStyle>
            <a:lvl1pPr>
              <a:defRPr/>
            </a:lvl1pPr>
          </a:lstStyle>
          <a:p>
            <a:pPr>
              <a:defRPr/>
            </a:pPr>
            <a:endParaRPr lang="en-US"/>
          </a:p>
        </p:txBody>
      </p:sp>
      <p:sp>
        <p:nvSpPr>
          <p:cNvPr id="17" name="Slide Number Placeholder 6"/>
          <p:cNvSpPr>
            <a:spLocks noGrp="1"/>
          </p:cNvSpPr>
          <p:nvPr>
            <p:ph type="sldNum" sz="quarter" idx="12"/>
          </p:nvPr>
        </p:nvSpPr>
        <p:spPr>
          <a:xfrm rot="60000">
            <a:off x="7562850" y="5900738"/>
            <a:ext cx="554038" cy="365125"/>
          </a:xfrm>
        </p:spPr>
        <p:txBody>
          <a:bodyPr/>
          <a:lstStyle>
            <a:lvl1pPr>
              <a:defRPr/>
            </a:lvl1pPr>
          </a:lstStyle>
          <a:p>
            <a:pPr>
              <a:defRPr/>
            </a:pPr>
            <a:fld id="{78C31CF7-F1A9-BE42-9FE6-A3637E2CF94A}" type="slidenum">
              <a:rPr lang="en-US"/>
              <a:pPr>
                <a:defRPr/>
              </a:pPr>
              <a:t>‹#›</a:t>
            </a:fld>
            <a:endParaRPr lang="en-US"/>
          </a:p>
        </p:txBody>
      </p:sp>
    </p:spTree>
    <p:extLst>
      <p:ext uri="{BB962C8B-B14F-4D97-AF65-F5344CB8AC3E}">
        <p14:creationId xmlns:p14="http://schemas.microsoft.com/office/powerpoint/2010/main" val="3666181666"/>
      </p:ext>
    </p:extLst>
  </p:cSld>
  <p:clrMapOvr>
    <a:masterClrMapping/>
  </p:clrMapOvr>
  <p:transition xmlns:p14="http://schemas.microsoft.com/office/powerpoint/2010/mai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065D6C-8D83-004C-850A-378FC15132AD}" type="datetimeFigureOut">
              <a:rPr lang="en-US"/>
              <a:pPr>
                <a:defRPr/>
              </a:pPr>
              <a:t>9/16/13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769E37-78E4-3B4F-A84C-479DD33F5DBD}" type="slidenum">
              <a:rPr lang="en-US"/>
              <a:pPr>
                <a:defRPr/>
              </a:pPr>
              <a:t>‹#›</a:t>
            </a:fld>
            <a:endParaRPr lang="en-US" dirty="0"/>
          </a:p>
        </p:txBody>
      </p:sp>
    </p:spTree>
    <p:extLst>
      <p:ext uri="{BB962C8B-B14F-4D97-AF65-F5344CB8AC3E}">
        <p14:creationId xmlns:p14="http://schemas.microsoft.com/office/powerpoint/2010/main" val="1111845326"/>
      </p:ext>
    </p:extLst>
  </p:cSld>
  <p:clrMapOvr>
    <a:masterClrMapping/>
  </p:clrMapOvr>
  <p:transition xmlns:p14="http://schemas.microsoft.com/office/powerpoint/2010/mai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28D1F43-9535-CE42-B728-6DBDB622AB5A}" type="datetimeFigureOut">
              <a:rPr lang="en-US"/>
              <a:pPr>
                <a:defRPr/>
              </a:pPr>
              <a:t>9/16/13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93CFAC-71AA-1849-BC8F-DF5A0C79614B}" type="slidenum">
              <a:rPr lang="en-US"/>
              <a:pPr>
                <a:defRPr/>
              </a:pPr>
              <a:t>‹#›</a:t>
            </a:fld>
            <a:endParaRPr lang="en-US" dirty="0"/>
          </a:p>
        </p:txBody>
      </p:sp>
    </p:spTree>
    <p:extLst>
      <p:ext uri="{BB962C8B-B14F-4D97-AF65-F5344CB8AC3E}">
        <p14:creationId xmlns:p14="http://schemas.microsoft.com/office/powerpoint/2010/main" val="3794490213"/>
      </p:ext>
    </p:extLst>
  </p:cSld>
  <p:clrMapOvr>
    <a:masterClrMapping/>
  </p:clrMapOvr>
  <p:transition xmlns:p14="http://schemas.microsoft.com/office/powerpoint/2010/main" spd="slow">
    <p:push dir="u"/>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15"/>
          <p:cNvGrpSpPr>
            <a:grpSpLocks/>
          </p:cNvGrpSpPr>
          <p:nvPr/>
        </p:nvGrpSpPr>
        <p:grpSpPr bwMode="auto">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731838" y="574675"/>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731838" y="576263"/>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2" name="Picture 2" descr="C:\Users\Administrator\Desktop\Pushpin Dev\Assets\pushpinLeft.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435684">
            <a:off x="544513" y="273050"/>
            <a:ext cx="56673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 descr="C:\Users\Administrator\Desktop\Pushpin Dev\Assets\pushpinLeft.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4096196">
            <a:off x="8115300" y="298450"/>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Title Placeholder 1"/>
          <p:cNvSpPr>
            <a:spLocks noGrp="1"/>
          </p:cNvSpPr>
          <p:nvPr>
            <p:ph type="title"/>
          </p:nvPr>
        </p:nvSpPr>
        <p:spPr bwMode="auto">
          <a:xfrm>
            <a:off x="1095375" y="817563"/>
            <a:ext cx="6964363"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5" name="Text Placeholder 2"/>
          <p:cNvSpPr>
            <a:spLocks noGrp="1"/>
          </p:cNvSpPr>
          <p:nvPr>
            <p:ph type="body" idx="1"/>
          </p:nvPr>
        </p:nvSpPr>
        <p:spPr bwMode="auto">
          <a:xfrm>
            <a:off x="1463675" y="2119313"/>
            <a:ext cx="6196013"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54775" y="5808663"/>
            <a:ext cx="121285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2"/>
                </a:solidFill>
                <a:latin typeface="Rage Italic" pitchFamily="66" charset="0"/>
                <a:ea typeface="+mn-ea"/>
                <a:cs typeface="+mn-cs"/>
              </a:defRPr>
            </a:lvl1pPr>
          </a:lstStyle>
          <a:p>
            <a:pPr>
              <a:defRPr/>
            </a:pPr>
            <a:fld id="{4423AD76-9E72-4A46-A13F-39E318BB28A1}" type="datetimeFigureOut">
              <a:rPr lang="en-US"/>
              <a:pPr>
                <a:defRPr/>
              </a:pPr>
              <a:t>9/16/13</a:t>
            </a:fld>
            <a:endParaRPr lang="en-US" dirty="0"/>
          </a:p>
        </p:txBody>
      </p:sp>
      <p:sp>
        <p:nvSpPr>
          <p:cNvPr id="5" name="Footer Placeholder 4"/>
          <p:cNvSpPr>
            <a:spLocks noGrp="1"/>
          </p:cNvSpPr>
          <p:nvPr>
            <p:ph type="ftr" sz="quarter" idx="3"/>
          </p:nvPr>
        </p:nvSpPr>
        <p:spPr>
          <a:xfrm>
            <a:off x="914400" y="5808663"/>
            <a:ext cx="5540375" cy="365125"/>
          </a:xfrm>
          <a:prstGeom prst="rect">
            <a:avLst/>
          </a:prstGeom>
        </p:spPr>
        <p:txBody>
          <a:bodyPr vert="horz" lIns="91440" tIns="45720" rIns="91440" bIns="45720" rtlCol="0" anchor="ctr"/>
          <a:lstStyle>
            <a:lvl1pPr algn="l" fontAlgn="auto">
              <a:spcBef>
                <a:spcPts val="0"/>
              </a:spcBef>
              <a:spcAft>
                <a:spcPts val="0"/>
              </a:spcAft>
              <a:defRPr sz="1400">
                <a:solidFill>
                  <a:schemeClr val="tx2"/>
                </a:solidFill>
                <a:latin typeface="Rage Italic" pitchFamily="66" charset="0"/>
                <a:ea typeface="+mn-ea"/>
                <a:cs typeface="+mn-cs"/>
              </a:defRPr>
            </a:lvl1pPr>
          </a:lstStyle>
          <a:p>
            <a:pPr>
              <a:defRPr/>
            </a:pPr>
            <a:endParaRPr lang="en-US"/>
          </a:p>
        </p:txBody>
      </p:sp>
      <p:sp>
        <p:nvSpPr>
          <p:cNvPr id="6" name="Slide Number Placeholder 5"/>
          <p:cNvSpPr>
            <a:spLocks noGrp="1"/>
          </p:cNvSpPr>
          <p:nvPr>
            <p:ph type="sldNum" sz="quarter" idx="4"/>
          </p:nvPr>
        </p:nvSpPr>
        <p:spPr>
          <a:xfrm>
            <a:off x="7670800" y="5808663"/>
            <a:ext cx="554038" cy="365125"/>
          </a:xfrm>
          <a:prstGeom prst="rect">
            <a:avLst/>
          </a:prstGeom>
        </p:spPr>
        <p:txBody>
          <a:bodyPr vert="horz" lIns="91440" tIns="45720" rIns="91440" bIns="45720" rtlCol="0" anchor="ctr"/>
          <a:lstStyle>
            <a:lvl1pPr algn="r" fontAlgn="auto">
              <a:spcBef>
                <a:spcPts val="0"/>
              </a:spcBef>
              <a:spcAft>
                <a:spcPts val="0"/>
              </a:spcAft>
              <a:defRPr sz="1400">
                <a:solidFill>
                  <a:schemeClr val="tx2"/>
                </a:solidFill>
                <a:latin typeface="Rage Italic" pitchFamily="66" charset="0"/>
                <a:ea typeface="+mn-ea"/>
                <a:cs typeface="+mn-cs"/>
              </a:defRPr>
            </a:lvl1pPr>
          </a:lstStyle>
          <a:p>
            <a:pPr>
              <a:defRPr/>
            </a:pPr>
            <a:fld id="{3ED7306A-F445-4042-8F8F-052A71FE4FC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39" r:id="rId1"/>
    <p:sldLayoutId id="2147483731" r:id="rId2"/>
    <p:sldLayoutId id="2147483732" r:id="rId3"/>
    <p:sldLayoutId id="2147483733" r:id="rId4"/>
    <p:sldLayoutId id="2147483734" r:id="rId5"/>
    <p:sldLayoutId id="2147483735" r:id="rId6"/>
    <p:sldLayoutId id="2147483736" r:id="rId7"/>
    <p:sldLayoutId id="2147483740" r:id="rId8"/>
    <p:sldLayoutId id="2147483741" r:id="rId9"/>
    <p:sldLayoutId id="2147483737" r:id="rId10"/>
    <p:sldLayoutId id="2147483738" r:id="rId11"/>
  </p:sldLayoutIdLst>
  <p:transition xmlns:p14="http://schemas.microsoft.com/office/powerpoint/2010/main" spd="slow">
    <p:push dir="u"/>
  </p:transitio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2"/>
        </a:buClr>
        <a:buSzPct val="85000"/>
        <a:buFont typeface="Brush Script MT" charset="0"/>
        <a:buChar char="O"/>
        <a:defRPr sz="2400" kern="1200">
          <a:solidFill>
            <a:schemeClr val="tx1"/>
          </a:solidFill>
          <a:latin typeface="+mn-lt"/>
          <a:ea typeface="ＭＳ Ｐゴシック" charset="0"/>
          <a:cs typeface="ＭＳ Ｐゴシック" charset="0"/>
        </a:defRPr>
      </a:lvl1pPr>
      <a:lvl2pPr marL="639763" indent="-273050" algn="l" rtl="0" eaLnBrk="0" fontAlgn="base" hangingPunct="0">
        <a:spcBef>
          <a:spcPct val="20000"/>
        </a:spcBef>
        <a:spcAft>
          <a:spcPct val="0"/>
        </a:spcAft>
        <a:buClr>
          <a:schemeClr val="accent2"/>
        </a:buClr>
        <a:buSzPct val="85000"/>
        <a:buFont typeface="Brush Script MT" charset="0"/>
        <a:buChar char="O"/>
        <a:defRPr sz="2200" kern="1200">
          <a:solidFill>
            <a:schemeClr val="tx1"/>
          </a:solidFill>
          <a:latin typeface="+mn-lt"/>
          <a:ea typeface="ＭＳ Ｐゴシック" charset="0"/>
          <a:cs typeface="+mn-cs"/>
        </a:defRPr>
      </a:lvl2pPr>
      <a:lvl3pPr marL="914400" indent="-228600" algn="l" rtl="0" eaLnBrk="0" fontAlgn="base" hangingPunct="0">
        <a:spcBef>
          <a:spcPct val="20000"/>
        </a:spcBef>
        <a:spcAft>
          <a:spcPct val="0"/>
        </a:spcAft>
        <a:buClr>
          <a:schemeClr val="accent2"/>
        </a:buClr>
        <a:buSzPct val="85000"/>
        <a:buFont typeface="Brush Script MT" charset="0"/>
        <a:buChar char="O"/>
        <a:defRPr sz="2000" kern="1200">
          <a:solidFill>
            <a:schemeClr val="tx1"/>
          </a:solidFill>
          <a:latin typeface="+mn-lt"/>
          <a:ea typeface="ＭＳ Ｐゴシック" charset="0"/>
          <a:cs typeface="+mn-cs"/>
        </a:defRPr>
      </a:lvl3pPr>
      <a:lvl4pPr marL="1279525" indent="-228600" algn="l" rtl="0" eaLnBrk="0" fontAlgn="base" hangingPunct="0">
        <a:spcBef>
          <a:spcPct val="20000"/>
        </a:spcBef>
        <a:spcAft>
          <a:spcPct val="0"/>
        </a:spcAft>
        <a:buClr>
          <a:schemeClr val="accent2"/>
        </a:buClr>
        <a:buSzPct val="85000"/>
        <a:buFont typeface="Brush Script MT" charset="0"/>
        <a:buChar char="O"/>
        <a:defRPr kern="1200">
          <a:solidFill>
            <a:schemeClr val="tx1"/>
          </a:solidFill>
          <a:latin typeface="+mn-lt"/>
          <a:ea typeface="ＭＳ Ｐゴシック" charset="0"/>
          <a:cs typeface="+mn-cs"/>
        </a:defRPr>
      </a:lvl4pPr>
      <a:lvl5pPr marL="1644650" indent="-228600" algn="l" rtl="0" eaLnBrk="0" fontAlgn="base" hangingPunct="0">
        <a:spcBef>
          <a:spcPct val="20000"/>
        </a:spcBef>
        <a:spcAft>
          <a:spcPct val="0"/>
        </a:spcAft>
        <a:buClr>
          <a:schemeClr val="accent2"/>
        </a:buClr>
        <a:buSzPct val="85000"/>
        <a:buFont typeface="Brush Script MT" charset="0"/>
        <a:buChar char="O"/>
        <a:defRPr sz="1600" kern="1200">
          <a:solidFill>
            <a:schemeClr val="tx1"/>
          </a:solidFill>
          <a:latin typeface="+mn-lt"/>
          <a:ea typeface="ＭＳ Ｐゴシック" charset="0"/>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wmf"/><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gif"/><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WMF"/><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package" Target="../embeddings/Microsoft_Word_Document2.docx"/><Relationship Id="rId5" Type="http://schemas.openxmlformats.org/officeDocument/2006/relationships/image" Target="../media/image32.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G"/><Relationship Id="rId3"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package" Target="../embeddings/Microsoft_Word_Document3.docx"/><Relationship Id="rId5" Type="http://schemas.openxmlformats.org/officeDocument/2006/relationships/image" Target="../media/image35.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8.w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w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 Id="rId3" Type="http://schemas.openxmlformats.org/officeDocument/2006/relationships/image" Target="../media/image4.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 Id="rId3" Type="http://schemas.openxmlformats.org/officeDocument/2006/relationships/image" Target="../media/image4.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 Id="rId3" Type="http://schemas.openxmlformats.org/officeDocument/2006/relationships/image" Target="../media/image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wmf"/></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wmf"/></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G"/><Relationship Id="rId3" Type="http://schemas.openxmlformats.org/officeDocument/2006/relationships/image" Target="../media/image4.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w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w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wmf"/></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G"/><Relationship Id="rId3" Type="http://schemas.openxmlformats.org/officeDocument/2006/relationships/image" Target="../media/image4.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package" Target="../embeddings/Microsoft_Word_Document4.docx"/><Relationship Id="rId5" Type="http://schemas.openxmlformats.org/officeDocument/2006/relationships/image" Target="../media/image53.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package" Target="../embeddings/Microsoft_Word_Document5.docx"/><Relationship Id="rId5" Type="http://schemas.openxmlformats.org/officeDocument/2006/relationships/image" Target="../media/image54.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wmf"/></Relationships>
</file>

<file path=ppt/slides/_rels/slide191.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package" Target="../embeddings/Microsoft_Word_Document6.docx"/><Relationship Id="rId5" Type="http://schemas.openxmlformats.org/officeDocument/2006/relationships/image" Target="../media/image57.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package" Target="../embeddings/Microsoft_Word_Document7.docx"/><Relationship Id="rId5" Type="http://schemas.openxmlformats.org/officeDocument/2006/relationships/image" Target="../media/image58.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wm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w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s>
</file>

<file path=ppt/slides/_rels/slide197.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package" Target="../embeddings/Microsoft_Word_Document8.docx"/><Relationship Id="rId5" Type="http://schemas.openxmlformats.org/officeDocument/2006/relationships/image" Target="../media/image62.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wmf"/></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wmf"/></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wmf"/></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G"/><Relationship Id="rId3" Type="http://schemas.openxmlformats.org/officeDocument/2006/relationships/image" Target="../media/image4.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e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wmf"/><Relationship Id="rId3" Type="http://schemas.openxmlformats.org/officeDocument/2006/relationships/image" Target="../media/image69.wmf"/></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G"/><Relationship Id="rId3" Type="http://schemas.openxmlformats.org/officeDocument/2006/relationships/image" Target="../media/image4.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wmf"/><Relationship Id="rId3" Type="http://schemas.openxmlformats.org/officeDocument/2006/relationships/image" Target="../media/image72.wmf"/></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wmf"/></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wmf"/></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 Id="rId3" Type="http://schemas.openxmlformats.org/officeDocument/2006/relationships/image" Target="../media/image4.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wmf"/></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wmf"/></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ksisozluk.com/show.asp?t=tutkulu+a%C5%9Fk" TargetMode="Externa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JPG"/><Relationship Id="rId3" Type="http://schemas.openxmlformats.org/officeDocument/2006/relationships/image" Target="../media/image4.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ksisozluk.com/show.asp?t=tutkulu+a%C5%9Fk" TargetMode="External"/><Relationship Id="rId3" Type="http://schemas.openxmlformats.org/officeDocument/2006/relationships/hyperlink" Target="http://www.eksisozluk.com/show.asp?t=arkada%C5%9F%C3%A7a+a%C5%9Fk" TargetMode="Externa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JPG"/><Relationship Id="rId3" Type="http://schemas.openxmlformats.org/officeDocument/2006/relationships/image" Target="../media/image4.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wmf"/></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jpe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jpe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e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wmf"/></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jpe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jpe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jpe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jpe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JPG"/><Relationship Id="rId3" Type="http://schemas.openxmlformats.org/officeDocument/2006/relationships/image" Target="../media/image4.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JPG"/><Relationship Id="rId3" Type="http://schemas.openxmlformats.org/officeDocument/2006/relationships/image" Target="../media/image4.png"/></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JPG"/><Relationship Id="rId3" Type="http://schemas.openxmlformats.org/officeDocument/2006/relationships/image" Target="../media/image4.png"/></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5.wmf"/></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JPG"/><Relationship Id="rId3" Type="http://schemas.openxmlformats.org/officeDocument/2006/relationships/image" Target="../media/image4.png"/></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JPG"/><Relationship Id="rId3" Type="http://schemas.openxmlformats.org/officeDocument/2006/relationships/image" Target="../media/image4.png"/></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wmf"/></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wmf"/></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WMF"/><Relationship Id="rId3" Type="http://schemas.openxmlformats.org/officeDocument/2006/relationships/image" Target="../media/image4.png"/></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wmf"/></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wmf"/></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3.wmf"/></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JPG"/><Relationship Id="rId3" Type="http://schemas.openxmlformats.org/officeDocument/2006/relationships/image" Target="../media/image4.png"/></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wmf"/></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JPG"/><Relationship Id="rId3" Type="http://schemas.openxmlformats.org/officeDocument/2006/relationships/image" Target="../media/image4.png"/></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7.JPG"/><Relationship Id="rId3" Type="http://schemas.openxmlformats.org/officeDocument/2006/relationships/image" Target="../media/image4.png"/></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wmf"/></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9.jpeg"/></Relationships>
</file>

<file path=ppt/slides/_rels/slide368.xml.rels><?xml version="1.0" encoding="UTF-8" standalone="yes"?>
<Relationships xmlns="http://schemas.openxmlformats.org/package/2006/relationships"><Relationship Id="rId3" Type="http://schemas.openxmlformats.org/officeDocument/2006/relationships/image" Target="../media/image111.wmf"/><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10.JPG"/></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2.WMF"/><Relationship Id="rId3" Type="http://schemas.openxmlformats.org/officeDocument/2006/relationships/image" Target="../media/image4.png"/></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3.JPG"/><Relationship Id="rId3" Type="http://schemas.openxmlformats.org/officeDocument/2006/relationships/image" Target="../media/image4.png"/></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4.wmf"/></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5.wmf"/></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6.JPG"/><Relationship Id="rId3" Type="http://schemas.openxmlformats.org/officeDocument/2006/relationships/image" Target="../media/image4.png"/></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7.wmf"/></Relationships>
</file>

<file path=ppt/slides/_rels/slide37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8.png"/></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9.wmf"/></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3428" y="2139078"/>
            <a:ext cx="6633473" cy="1671154"/>
          </a:xfrm>
          <a:extLst/>
        </p:spPr>
        <p:txBody>
          <a:bodyPr rtlCol="0">
            <a:noAutofit/>
          </a:bodyPr>
          <a:lstStyle/>
          <a:p>
            <a:pPr eaLnBrk="1" fontAlgn="auto" hangingPunct="1">
              <a:spcAft>
                <a:spcPts val="0"/>
              </a:spcAft>
              <a:defRPr/>
            </a:pPr>
            <a:r>
              <a:rPr lang="en-US" sz="3600" b="1" dirty="0" smtClean="0">
                <a:ea typeface="+mj-ea"/>
                <a:cs typeface="+mj-cs"/>
              </a:rPr>
              <a:t/>
            </a:r>
            <a:br>
              <a:rPr lang="en-US" sz="3600" b="1" dirty="0" smtClean="0">
                <a:ea typeface="+mj-ea"/>
                <a:cs typeface="+mj-cs"/>
              </a:rPr>
            </a:br>
            <a:r>
              <a:rPr lang="en-US" sz="4400" b="1" dirty="0" smtClean="0">
                <a:effectLst>
                  <a:glow rad="63500">
                    <a:schemeClr val="accent3">
                      <a:satMod val="175000"/>
                      <a:alpha val="40000"/>
                    </a:schemeClr>
                  </a:glow>
                  <a:innerShdw blurRad="63500" dist="50800">
                    <a:prstClr val="black">
                      <a:alpha val="50000"/>
                    </a:prstClr>
                  </a:innerShdw>
                  <a:reflection blurRad="6350" stA="55000" endA="300" endPos="45500" dir="5400000" sy="-100000" algn="bl" rotWithShape="0"/>
                </a:effectLst>
                <a:ea typeface="+mj-ea"/>
                <a:cs typeface="+mj-cs"/>
              </a:rPr>
              <a:t>SOSYAL PSİKOLOJİNİN KONUSU </a:t>
            </a:r>
            <a:r>
              <a:rPr lang="en-US" sz="4400" b="1" dirty="0" err="1" smtClean="0">
                <a:effectLst>
                  <a:glow rad="63500">
                    <a:schemeClr val="accent3">
                      <a:satMod val="175000"/>
                      <a:alpha val="40000"/>
                    </a:schemeClr>
                  </a:glow>
                  <a:innerShdw blurRad="63500" dist="50800">
                    <a:prstClr val="black">
                      <a:alpha val="50000"/>
                    </a:prstClr>
                  </a:innerShdw>
                  <a:reflection blurRad="6350" stA="55000" endA="300" endPos="45500" dir="5400000" sy="-100000" algn="bl" rotWithShape="0"/>
                </a:effectLst>
                <a:ea typeface="+mj-ea"/>
                <a:cs typeface="+mj-cs"/>
              </a:rPr>
              <a:t>ve</a:t>
            </a:r>
            <a:r>
              <a:rPr lang="en-US" sz="4400" b="1" dirty="0" smtClean="0">
                <a:effectLst>
                  <a:glow rad="63500">
                    <a:schemeClr val="accent3">
                      <a:satMod val="175000"/>
                      <a:alpha val="40000"/>
                    </a:schemeClr>
                  </a:glow>
                  <a:innerShdw blurRad="63500" dist="50800">
                    <a:prstClr val="black">
                      <a:alpha val="50000"/>
                    </a:prstClr>
                  </a:innerShdw>
                  <a:reflection blurRad="6350" stA="55000" endA="300" endPos="45500" dir="5400000" sy="-100000" algn="bl" rotWithShape="0"/>
                </a:effectLst>
                <a:ea typeface="+mj-ea"/>
                <a:cs typeface="+mj-cs"/>
              </a:rPr>
              <a:t> GELİŞİMİ</a:t>
            </a:r>
            <a:endParaRPr lang="en-US" sz="4000" b="1" dirty="0">
              <a:effectLst>
                <a:glow rad="63500">
                  <a:schemeClr val="accent3">
                    <a:satMod val="175000"/>
                    <a:alpha val="40000"/>
                  </a:schemeClr>
                </a:glow>
                <a:innerShdw blurRad="63500" dist="50800">
                  <a:prstClr val="black">
                    <a:alpha val="50000"/>
                  </a:prstClr>
                </a:innerShdw>
                <a:reflection blurRad="6350" stA="55000" endA="300" endPos="45500" dir="5400000" sy="-100000" algn="bl" rotWithShape="0"/>
              </a:effectLst>
              <a:ea typeface="+mj-ea"/>
              <a:cs typeface="+mj-cs"/>
            </a:endParaRPr>
          </a:p>
        </p:txBody>
      </p:sp>
      <p:sp>
        <p:nvSpPr>
          <p:cNvPr id="4" name="TextBox 3"/>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a:t>
            </a:r>
          </a:p>
        </p:txBody>
      </p:sp>
      <p:sp>
        <p:nvSpPr>
          <p:cNvPr id="5" name="Subtitle 2"/>
          <p:cNvSpPr txBox="1">
            <a:spLocks/>
          </p:cNvSpPr>
          <p:nvPr/>
        </p:nvSpPr>
        <p:spPr bwMode="auto">
          <a:xfrm rot="21172530">
            <a:off x="2820988" y="5035550"/>
            <a:ext cx="3419475" cy="1443038"/>
          </a:xfrm>
          <a:prstGeom prst="rect">
            <a:avLst/>
          </a:pr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ctr">
            <a:normAutofit/>
          </a:bodyPr>
          <a:lstStyle>
            <a:lvl1pPr marL="0" indent="0" algn="ctr" rtl="0" eaLnBrk="0" fontAlgn="base" hangingPunct="0">
              <a:spcBef>
                <a:spcPct val="20000"/>
              </a:spcBef>
              <a:spcAft>
                <a:spcPct val="0"/>
              </a:spcAft>
              <a:buClr>
                <a:schemeClr val="accent2"/>
              </a:buClr>
              <a:buSzPct val="85000"/>
              <a:buFont typeface="Brush Script MT" charset="0"/>
              <a:buNone/>
              <a:defRPr sz="2400" kern="1200">
                <a:solidFill>
                  <a:schemeClr val="tx2"/>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chemeClr val="accent2"/>
              </a:buClr>
              <a:buSzPct val="85000"/>
              <a:buFont typeface="Brush Script MT" charset="0"/>
              <a:buNone/>
              <a:defRPr sz="2200" kern="1200">
                <a:solidFill>
                  <a:schemeClr val="tx1">
                    <a:tint val="75000"/>
                  </a:schemeClr>
                </a:solidFill>
                <a:latin typeface="+mn-lt"/>
                <a:ea typeface="ＭＳ Ｐゴシック" charset="0"/>
                <a:cs typeface="+mn-cs"/>
              </a:defRPr>
            </a:lvl2pPr>
            <a:lvl3pPr marL="914400" indent="0" algn="ctr" rtl="0" eaLnBrk="0" fontAlgn="base" hangingPunct="0">
              <a:spcBef>
                <a:spcPct val="20000"/>
              </a:spcBef>
              <a:spcAft>
                <a:spcPct val="0"/>
              </a:spcAft>
              <a:buClr>
                <a:schemeClr val="accent2"/>
              </a:buClr>
              <a:buSzPct val="85000"/>
              <a:buFont typeface="Brush Script MT" charset="0"/>
              <a:buNone/>
              <a:defRPr sz="2000" kern="1200">
                <a:solidFill>
                  <a:schemeClr val="tx1">
                    <a:tint val="75000"/>
                  </a:schemeClr>
                </a:solidFill>
                <a:latin typeface="+mn-lt"/>
                <a:ea typeface="ＭＳ Ｐゴシック" charset="0"/>
                <a:cs typeface="+mn-cs"/>
              </a:defRPr>
            </a:lvl3pPr>
            <a:lvl4pPr marL="1371600" indent="0" algn="ctr" rtl="0" eaLnBrk="0" fontAlgn="base" hangingPunct="0">
              <a:spcBef>
                <a:spcPct val="20000"/>
              </a:spcBef>
              <a:spcAft>
                <a:spcPct val="0"/>
              </a:spcAft>
              <a:buClr>
                <a:schemeClr val="accent2"/>
              </a:buClr>
              <a:buSzPct val="85000"/>
              <a:buFont typeface="Brush Script MT" charset="0"/>
              <a:buNone/>
              <a:defRPr kern="1200">
                <a:solidFill>
                  <a:schemeClr val="tx1">
                    <a:tint val="75000"/>
                  </a:schemeClr>
                </a:solidFill>
                <a:latin typeface="+mn-lt"/>
                <a:ea typeface="ＭＳ Ｐゴシック" charset="0"/>
                <a:cs typeface="+mn-cs"/>
              </a:defRPr>
            </a:lvl4pPr>
            <a:lvl5pPr marL="1828800" indent="0" algn="ctr" rtl="0" eaLnBrk="0" fontAlgn="base" hangingPunct="0">
              <a:spcBef>
                <a:spcPct val="20000"/>
              </a:spcBef>
              <a:spcAft>
                <a:spcPct val="0"/>
              </a:spcAft>
              <a:buClr>
                <a:schemeClr val="accent2"/>
              </a:buClr>
              <a:buSzPct val="85000"/>
              <a:buFont typeface="Brush Script MT" charset="0"/>
              <a:buNone/>
              <a:defRPr sz="1600" kern="1200">
                <a:solidFill>
                  <a:schemeClr val="tx1">
                    <a:tint val="75000"/>
                  </a:schemeClr>
                </a:solidFill>
                <a:latin typeface="+mn-lt"/>
                <a:ea typeface="ＭＳ Ｐゴシック" charset="0"/>
                <a:cs typeface="+mn-cs"/>
              </a:defRPr>
            </a:lvl5pPr>
            <a:lvl6pPr marL="2286000" indent="0" algn="ctr" defTabSz="914400" rtl="0" eaLnBrk="1" latinLnBrk="0" hangingPunct="1">
              <a:spcBef>
                <a:spcPct val="20000"/>
              </a:spcBef>
              <a:buClr>
                <a:schemeClr val="accent2"/>
              </a:buClr>
              <a:buSzPct val="85000"/>
              <a:buFont typeface="Brush Script MT" pitchFamily="66"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SzPct val="85000"/>
              <a:buFont typeface="Brush Script MT" pitchFamily="66"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2"/>
              </a:buClr>
              <a:buSzPct val="85000"/>
              <a:buFont typeface="Brush Script MT" pitchFamily="66"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2"/>
              </a:buClr>
              <a:buSzPct val="85000"/>
              <a:buFont typeface="Brush Script MT" pitchFamily="66" charset="0"/>
              <a:buNone/>
              <a:defRPr sz="1600" kern="1200">
                <a:solidFill>
                  <a:schemeClr val="tx1">
                    <a:tint val="75000"/>
                  </a:schemeClr>
                </a:solidFill>
                <a:latin typeface="+mn-lt"/>
                <a:ea typeface="+mn-ea"/>
                <a:cs typeface="+mn-cs"/>
              </a:defRPr>
            </a:lvl9pPr>
          </a:lstStyle>
          <a:p>
            <a:pPr eaLnBrk="1" fontAlgn="auto" hangingPunct="1">
              <a:spcAft>
                <a:spcPts val="0"/>
              </a:spcAft>
              <a:defRPr/>
            </a:pPr>
            <a:r>
              <a:rPr lang="en-US" b="1" dirty="0" smtClean="0">
                <a:ea typeface="+mn-ea"/>
                <a:cs typeface="+mn-cs"/>
              </a:rPr>
              <a:t>*</a:t>
            </a:r>
            <a:r>
              <a:rPr lang="en-US" b="1" dirty="0" err="1"/>
              <a:t>Doç.Dr</a:t>
            </a:r>
            <a:r>
              <a:rPr lang="en-US" b="1" dirty="0"/>
              <a:t>. </a:t>
            </a:r>
            <a:r>
              <a:rPr lang="en-US" b="1" dirty="0" err="1"/>
              <a:t>Dolunay</a:t>
            </a:r>
            <a:r>
              <a:rPr lang="en-US" b="1" dirty="0"/>
              <a:t> </a:t>
            </a:r>
            <a:r>
              <a:rPr lang="en-US" b="1" dirty="0" err="1"/>
              <a:t>Şenol</a:t>
            </a:r>
            <a:endParaRPr lang="en-US" b="1" dirty="0"/>
          </a:p>
          <a:p>
            <a:pPr fontAlgn="auto">
              <a:spcAft>
                <a:spcPts val="0"/>
              </a:spcAft>
              <a:buFont typeface="Brush Script MT" pitchFamily="66" charset="0"/>
              <a:buNone/>
              <a:defRPr/>
            </a:pPr>
            <a:endParaRPr lang="en-US" sz="1900" dirty="0" smtClean="0">
              <a:ea typeface="+mn-ea"/>
              <a:cs typeface="+mn-cs"/>
            </a:endParaRPr>
          </a:p>
          <a:p>
            <a:pPr algn="l" eaLnBrk="1" fontAlgn="auto" hangingPunct="1">
              <a:spcAft>
                <a:spcPts val="0"/>
              </a:spcAft>
              <a:defRPr/>
            </a:pPr>
            <a:r>
              <a:rPr lang="en-US" sz="1900" dirty="0" smtClean="0">
                <a:ea typeface="+mn-ea"/>
                <a:cs typeface="+mn-cs"/>
              </a:rPr>
              <a:t>*</a:t>
            </a:r>
            <a:r>
              <a:rPr lang="en-US" sz="1800" dirty="0" err="1"/>
              <a:t>Kırıkkale</a:t>
            </a:r>
            <a:r>
              <a:rPr lang="en-US" sz="1800" dirty="0"/>
              <a:t> </a:t>
            </a:r>
            <a:r>
              <a:rPr lang="en-US" sz="1800" dirty="0" err="1"/>
              <a:t>Üniversitesi</a:t>
            </a:r>
            <a:endParaRPr lang="en-US" sz="1800" dirty="0"/>
          </a:p>
        </p:txBody>
      </p:sp>
      <p:pic>
        <p:nvPicPr>
          <p:cNvPr id="14340"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1.1. </a:t>
            </a:r>
            <a:r>
              <a:rPr lang="en-US" dirty="0" err="1" smtClean="0">
                <a:ea typeface="+mj-ea"/>
                <a:cs typeface="+mj-cs"/>
              </a:rPr>
              <a:t>Sosyal</a:t>
            </a:r>
            <a:r>
              <a:rPr lang="en-US" dirty="0" smtClean="0">
                <a:ea typeface="+mj-ea"/>
                <a:cs typeface="+mj-cs"/>
              </a:rPr>
              <a:t> </a:t>
            </a:r>
            <a:r>
              <a:rPr lang="en-US" dirty="0" err="1" smtClean="0">
                <a:ea typeface="+mj-ea"/>
                <a:cs typeface="+mj-cs"/>
              </a:rPr>
              <a:t>Psikolojinin</a:t>
            </a:r>
            <a:r>
              <a:rPr lang="en-US" dirty="0" smtClean="0">
                <a:ea typeface="+mj-ea"/>
                <a:cs typeface="+mj-cs"/>
              </a:rPr>
              <a:t> </a:t>
            </a:r>
            <a:r>
              <a:rPr lang="en-US" dirty="0" err="1" smtClean="0">
                <a:ea typeface="+mj-ea"/>
                <a:cs typeface="+mj-cs"/>
              </a:rPr>
              <a:t>Konusu</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Alanı</a:t>
            </a:r>
            <a:endParaRPr lang="en-US" dirty="0">
              <a:ea typeface="+mj-ea"/>
              <a:cs typeface="+mj-cs"/>
            </a:endParaRPr>
          </a:p>
        </p:txBody>
      </p:sp>
      <p:sp>
        <p:nvSpPr>
          <p:cNvPr id="15362" name="Content Placeholder 2"/>
          <p:cNvSpPr>
            <a:spLocks noGrp="1"/>
          </p:cNvSpPr>
          <p:nvPr>
            <p:ph idx="1"/>
          </p:nvPr>
        </p:nvSpPr>
        <p:spPr>
          <a:xfrm>
            <a:off x="1463675" y="2119313"/>
            <a:ext cx="4640263" cy="3603625"/>
          </a:xfrm>
        </p:spPr>
        <p:txBody>
          <a:bodyPr/>
          <a:lstStyle/>
          <a:p>
            <a:pPr eaLnBrk="1" hangingPunct="1"/>
            <a:r>
              <a:rPr lang="en-US">
                <a:latin typeface="Times New Roman" charset="0"/>
              </a:rPr>
              <a:t>Sosyal psikoloji hem sosyoloji hem de psikoloji ile yakında ilişkili, ancak her ikisinden de bağımsız bir çalışma alanına sahip yeni bir bilimdir.</a:t>
            </a:r>
          </a:p>
          <a:p>
            <a:pPr eaLnBrk="1" hangingPunct="1"/>
            <a:endParaRPr lang="en-US">
              <a:latin typeface="Times New Roman" charset="0"/>
            </a:endParaRPr>
          </a:p>
          <a:p>
            <a:pPr eaLnBrk="1" hangingPunct="1"/>
            <a:r>
              <a:rPr lang="en-US">
                <a:latin typeface="Times New Roman" charset="0"/>
              </a:rPr>
              <a:t>Sosyal psikolojinin, en genel şekilde, toplum içindeki insanlarla uğraşan bir bilim olduğunu söylemek mümkündür.</a:t>
            </a:r>
          </a:p>
        </p:txBody>
      </p:sp>
      <p:pic>
        <p:nvPicPr>
          <p:cNvPr id="15363" name="Picture 3" descr="MC900071140.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07063" y="2238375"/>
            <a:ext cx="3317875" cy="304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165975" y="1954213"/>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rot="21540000">
            <a:off x="1109663" y="1654175"/>
            <a:ext cx="3063875" cy="1503363"/>
          </a:xfrm>
        </p:spPr>
        <p:txBody>
          <a:bodyPr anchor="ctr"/>
          <a:lstStyle/>
          <a:p>
            <a:pPr eaLnBrk="1" hangingPunct="1"/>
            <a:r>
              <a:rPr lang="en-US">
                <a:latin typeface="Arial" charset="0"/>
              </a:rPr>
              <a:t>1.2. Sosyal Psikoloji Bilim Oluyor</a:t>
            </a:r>
          </a:p>
        </p:txBody>
      </p:sp>
      <p:sp>
        <p:nvSpPr>
          <p:cNvPr id="16386" name="Content Placeholder 2"/>
          <p:cNvSpPr>
            <a:spLocks noGrp="1"/>
          </p:cNvSpPr>
          <p:nvPr>
            <p:ph idx="1"/>
          </p:nvPr>
        </p:nvSpPr>
        <p:spPr>
          <a:xfrm rot="60000">
            <a:off x="4854575" y="1150938"/>
            <a:ext cx="3021013" cy="4625975"/>
          </a:xfrm>
        </p:spPr>
        <p:txBody>
          <a:bodyPr/>
          <a:lstStyle/>
          <a:p>
            <a:pPr eaLnBrk="1" hangingPunct="1"/>
            <a:r>
              <a:rPr lang="en-US">
                <a:latin typeface="Times New Roman" charset="0"/>
              </a:rPr>
              <a:t>William James</a:t>
            </a:r>
          </a:p>
          <a:p>
            <a:pPr eaLnBrk="1" hangingPunct="1"/>
            <a:r>
              <a:rPr lang="en-US">
                <a:latin typeface="Times New Roman" charset="0"/>
              </a:rPr>
              <a:t>John Locke</a:t>
            </a:r>
          </a:p>
          <a:p>
            <a:pPr eaLnBrk="1" hangingPunct="1"/>
            <a:r>
              <a:rPr lang="en-US">
                <a:latin typeface="Times New Roman" charset="0"/>
              </a:rPr>
              <a:t>David Hume</a:t>
            </a:r>
          </a:p>
          <a:p>
            <a:pPr eaLnBrk="1" hangingPunct="1"/>
            <a:r>
              <a:rPr lang="en-US">
                <a:latin typeface="Times New Roman" charset="0"/>
              </a:rPr>
              <a:t>Adam Smith</a:t>
            </a:r>
          </a:p>
          <a:p>
            <a:pPr eaLnBrk="1" hangingPunct="1"/>
            <a:r>
              <a:rPr lang="en-US">
                <a:latin typeface="Times New Roman" charset="0"/>
              </a:rPr>
              <a:t>John Dewey</a:t>
            </a:r>
          </a:p>
          <a:p>
            <a:pPr eaLnBrk="1" hangingPunct="1"/>
            <a:r>
              <a:rPr lang="en-US">
                <a:latin typeface="Times New Roman" charset="0"/>
              </a:rPr>
              <a:t>Charles Horton Cooley</a:t>
            </a:r>
          </a:p>
          <a:p>
            <a:pPr eaLnBrk="1" hangingPunct="1"/>
            <a:r>
              <a:rPr lang="en-US">
                <a:latin typeface="Times New Roman" charset="0"/>
              </a:rPr>
              <a:t>James Mark Baldwin</a:t>
            </a:r>
          </a:p>
          <a:p>
            <a:pPr eaLnBrk="1" hangingPunct="1"/>
            <a:r>
              <a:rPr lang="en-US">
                <a:latin typeface="Times New Roman" charset="0"/>
              </a:rPr>
              <a:t>George Herbert Mead</a:t>
            </a:r>
          </a:p>
        </p:txBody>
      </p:sp>
      <p:sp>
        <p:nvSpPr>
          <p:cNvPr id="16387" name="Text Placeholder 3"/>
          <p:cNvSpPr>
            <a:spLocks noGrp="1"/>
          </p:cNvSpPr>
          <p:nvPr>
            <p:ph type="body" sz="half" idx="2"/>
          </p:nvPr>
        </p:nvSpPr>
        <p:spPr>
          <a:xfrm rot="21540000">
            <a:off x="1108075" y="2986088"/>
            <a:ext cx="3049588" cy="3255962"/>
          </a:xfrm>
        </p:spPr>
        <p:txBody>
          <a:bodyPr/>
          <a:lstStyle/>
          <a:p>
            <a:pPr marL="285750" indent="-285750" eaLnBrk="1" hangingPunct="1">
              <a:buFont typeface="Arial" charset="0"/>
              <a:buChar char="•"/>
            </a:pPr>
            <a:r>
              <a:rPr lang="en-US" sz="1800">
                <a:latin typeface="Times New Roman" charset="0"/>
              </a:rPr>
              <a:t>İnsanın sosyal bir varlık olduğu günümüzde bilimadamları tarafından kabul edilmektedir.</a:t>
            </a:r>
          </a:p>
          <a:p>
            <a:pPr marL="285750" indent="-285750" eaLnBrk="1" hangingPunct="1">
              <a:buFont typeface="Arial" charset="0"/>
              <a:buChar char="•"/>
            </a:pPr>
            <a:endParaRPr lang="en-US" sz="1800">
              <a:latin typeface="Times New Roman" charset="0"/>
            </a:endParaRPr>
          </a:p>
          <a:p>
            <a:pPr marL="285750" indent="-285750" eaLnBrk="1" hangingPunct="1">
              <a:buFont typeface="Arial" charset="0"/>
              <a:buChar char="•"/>
            </a:pPr>
            <a:r>
              <a:rPr lang="en-US" sz="1800">
                <a:latin typeface="Times New Roman" charset="0"/>
              </a:rPr>
              <a:t>İnsanın ilişkisi sadece çevresindeki insanlarla sınırlı kalmamakta, nesneler ve kendisi ile de gerçekleşmektedir.</a:t>
            </a:r>
          </a:p>
        </p:txBody>
      </p:sp>
      <p:pic>
        <p:nvPicPr>
          <p:cNvPr id="3" name="Picture 2" descr="MP9004487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88"/>
            <a:ext cx="2252133" cy="2203873"/>
          </a:xfrm>
          <a:prstGeom prst="ellipse">
            <a:avLst/>
          </a:prstGeom>
          <a:ln>
            <a:noFill/>
          </a:ln>
          <a:effectLst>
            <a:softEdge rad="112500"/>
          </a:effec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a:latin typeface="Arial" charset="0"/>
              </a:rPr>
              <a:t>1.3. Sosyal Psikolojinin Gelişimi</a:t>
            </a:r>
          </a:p>
        </p:txBody>
      </p:sp>
      <p:sp>
        <p:nvSpPr>
          <p:cNvPr id="17410" name="Content Placeholder 2"/>
          <p:cNvSpPr>
            <a:spLocks noGrp="1"/>
          </p:cNvSpPr>
          <p:nvPr>
            <p:ph idx="1"/>
          </p:nvPr>
        </p:nvSpPr>
        <p:spPr/>
        <p:txBody>
          <a:bodyPr/>
          <a:lstStyle/>
          <a:p>
            <a:pPr eaLnBrk="1" hangingPunct="1"/>
            <a:r>
              <a:rPr lang="en-US">
                <a:latin typeface="Times New Roman" charset="0"/>
              </a:rPr>
              <a:t>İngiliz Psikolog Mc Dougal – “An Introduction to Social Psychology (1934)”</a:t>
            </a:r>
          </a:p>
          <a:p>
            <a:pPr eaLnBrk="1" hangingPunct="1"/>
            <a:r>
              <a:rPr lang="en-US">
                <a:latin typeface="Times New Roman" charset="0"/>
              </a:rPr>
              <a:t>Amerikalı Sosyolog Ross </a:t>
            </a:r>
          </a:p>
          <a:p>
            <a:pPr eaLnBrk="1" hangingPunct="1"/>
            <a:r>
              <a:rPr lang="en-US">
                <a:latin typeface="Times New Roman" charset="0"/>
              </a:rPr>
              <a:t>Allport – “</a:t>
            </a:r>
            <a:r>
              <a:rPr lang="en-US" altLang="ja-JP">
                <a:latin typeface="Times New Roman" charset="0"/>
              </a:rPr>
              <a:t>Behaviour and Experiment in Social Psychology (1919)</a:t>
            </a:r>
            <a:r>
              <a:rPr lang="en-US">
                <a:latin typeface="Times New Roman" charset="0"/>
              </a:rPr>
              <a:t>”</a:t>
            </a:r>
            <a:endParaRPr lang="en-US" altLang="ja-JP">
              <a:latin typeface="Times New Roman" charset="0"/>
            </a:endParaRPr>
          </a:p>
          <a:p>
            <a:pPr eaLnBrk="1" hangingPunct="1"/>
            <a:r>
              <a:rPr lang="en-US">
                <a:latin typeface="Times New Roman" charset="0"/>
              </a:rPr>
              <a:t>C. Munchison – “Handbook of Social Psychology (1935)”</a:t>
            </a:r>
          </a:p>
          <a:p>
            <a:pPr eaLnBrk="1" hangingPunct="1"/>
            <a:r>
              <a:rPr lang="en-US">
                <a:latin typeface="Times New Roman" charset="0"/>
              </a:rPr>
              <a:t>Hawtorn Araştırmaları</a:t>
            </a:r>
          </a:p>
          <a:p>
            <a:pPr eaLnBrk="1" hangingPunct="1"/>
            <a:r>
              <a:rPr lang="en-US">
                <a:latin typeface="Times New Roman" charset="0"/>
              </a:rPr>
              <a:t>Muzaffer Şerif – “A Study of Some Social Factors in Perception (1935)</a:t>
            </a:r>
          </a:p>
        </p:txBody>
      </p:sp>
    </p:spTree>
  </p:cSld>
  <p:clrMapOvr>
    <a:masterClrMapping/>
  </p:clrMapOvr>
  <p:transition xmlns:p14="http://schemas.microsoft.com/office/powerpoint/2010/mai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1"/>
          </p:nvPr>
        </p:nvSpPr>
        <p:spPr>
          <a:xfrm>
            <a:off x="1463675" y="1270000"/>
            <a:ext cx="6196013" cy="4452938"/>
          </a:xfrm>
        </p:spPr>
        <p:txBody>
          <a:bodyPr/>
          <a:lstStyle/>
          <a:p>
            <a:pPr eaLnBrk="1" hangingPunct="1"/>
            <a:r>
              <a:rPr lang="en-US">
                <a:latin typeface="Times New Roman" charset="0"/>
              </a:rPr>
              <a:t>1970’ lerle birlikte sosyal psikolojide, bilişsel sosyal psikolojinin etkisi hissedilmektedir.</a:t>
            </a:r>
          </a:p>
          <a:p>
            <a:pPr eaLnBrk="1" hangingPunct="1"/>
            <a:endParaRPr lang="en-US">
              <a:latin typeface="Times New Roman" charset="0"/>
            </a:endParaRPr>
          </a:p>
          <a:p>
            <a:pPr eaLnBrk="1" hangingPunct="1"/>
            <a:r>
              <a:rPr lang="en-US">
                <a:latin typeface="Times New Roman" charset="0"/>
              </a:rPr>
              <a:t>1980’li yıllarla birlikte sosyal psikolojide önemi artan konulardan bir diğeri de yaşam boyu gelişim psikolojisidir. </a:t>
            </a:r>
          </a:p>
          <a:p>
            <a:pPr eaLnBrk="1" hangingPunct="1"/>
            <a:endParaRPr lang="en-US">
              <a:latin typeface="Times New Roman" charset="0"/>
            </a:endParaRPr>
          </a:p>
          <a:p>
            <a:pPr eaLnBrk="1" hangingPunct="1"/>
            <a:r>
              <a:rPr lang="en-US">
                <a:latin typeface="Times New Roman" charset="0"/>
              </a:rPr>
              <a:t>Günümüzde sosyal psikoloji, sadece akademik çalışmaların yapıldığı teorik bir bilim değil, yaşayan dünyanın içinde kendisine yer bulan bir çalışma haline gelmiştir.</a:t>
            </a:r>
          </a:p>
        </p:txBody>
      </p:sp>
    </p:spTree>
  </p:cSld>
  <p:clrMapOvr>
    <a:masterClrMapping/>
  </p:clrMapOvr>
  <p:transition xmlns:p14="http://schemas.microsoft.com/office/powerpoint/2010/mai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917296"/>
            <a:ext cx="6964363" cy="1201737"/>
          </a:xfrm>
          <a:extLst/>
        </p:spPr>
        <p:txBody>
          <a:bodyPr/>
          <a:lstStyle/>
          <a:p>
            <a:pPr>
              <a:defRPr/>
            </a:pPr>
            <a:r>
              <a:rPr lang="en-US" sz="7200" b="1" dirty="0" smtClean="0">
                <a:effectLst>
                  <a:glow rad="63500">
                    <a:schemeClr val="accent2">
                      <a:satMod val="175000"/>
                      <a:alpha val="40000"/>
                    </a:schemeClr>
                  </a:glow>
                  <a:reflection blurRad="6350" stA="60000" endA="900" endPos="60000" dist="60007" dir="5400000" sy="-100000" algn="bl" rotWithShape="0"/>
                </a:effectLst>
              </a:rPr>
              <a:t>BÖLÜM SONU</a:t>
            </a:r>
            <a:endParaRPr lang="en-US" sz="7200" b="1" dirty="0">
              <a:effectLst>
                <a:glow rad="63500">
                  <a:schemeClr val="accent2">
                    <a:satMod val="175000"/>
                    <a:alpha val="40000"/>
                  </a:schemeClr>
                </a:glow>
                <a:reflection blurRad="6350" stA="60000" endA="900" endPos="60000" dist="60007" dir="5400000" sy="-100000" algn="bl" rotWithShape="0"/>
              </a:effectLst>
            </a:endParaRPr>
          </a:p>
        </p:txBody>
      </p:sp>
    </p:spTree>
  </p:cSld>
  <p:clrMapOvr>
    <a:masterClrMapping/>
  </p:clrMapOvr>
  <p:transition xmlns:p14="http://schemas.microsoft.com/office/powerpoint/2010/mai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085850" y="1620838"/>
            <a:ext cx="7000875" cy="3175000"/>
          </a:xfrm>
        </p:spPr>
        <p:txBody>
          <a:bodyPr>
            <a:normAutofit fontScale="90000"/>
          </a:bodyPr>
          <a:lstStyle/>
          <a:p>
            <a:pPr eaLnBrk="1" hangingPunct="1">
              <a:defRPr/>
            </a:pPr>
            <a:r>
              <a:rPr lang="en-US" sz="4000" b="1" dirty="0">
                <a:effectLst>
                  <a:glow rad="101600">
                    <a:schemeClr val="accent6">
                      <a:satMod val="175000"/>
                      <a:alpha val="40000"/>
                    </a:schemeClr>
                  </a:glow>
                  <a:outerShdw blurRad="50800" dist="38100" dir="2700000" algn="tl" rotWithShape="0">
                    <a:prstClr val="black">
                      <a:alpha val="40000"/>
                    </a:prstClr>
                  </a:outerShdw>
                </a:effectLst>
                <a:latin typeface="Arial" charset="0"/>
              </a:rPr>
              <a:t>SOSYAL PSİKOLOJİDE TEMEL KURAMSAL YAKLAŞIMLAR</a:t>
            </a:r>
            <a:br>
              <a:rPr lang="en-US" sz="4000" b="1" dirty="0">
                <a:effectLst>
                  <a:glow rad="101600">
                    <a:schemeClr val="accent6">
                      <a:satMod val="175000"/>
                      <a:alpha val="40000"/>
                    </a:schemeClr>
                  </a:glow>
                  <a:outerShdw blurRad="50800" dist="38100" dir="2700000" algn="tl" rotWithShape="0">
                    <a:prstClr val="black">
                      <a:alpha val="40000"/>
                    </a:prstClr>
                  </a:outerShdw>
                </a:effectLst>
                <a:latin typeface="Arial" charset="0"/>
              </a:rPr>
            </a:br>
            <a:r>
              <a:rPr lang="en-US" sz="4000" b="1" dirty="0">
                <a:effectLst>
                  <a:glow rad="101600">
                    <a:schemeClr val="accent6">
                      <a:satMod val="175000"/>
                      <a:alpha val="40000"/>
                    </a:schemeClr>
                  </a:glow>
                  <a:outerShdw blurRad="50800" dist="38100" dir="2700000" algn="tl" rotWithShape="0">
                    <a:prstClr val="black">
                      <a:alpha val="40000"/>
                    </a:prstClr>
                  </a:outerShdw>
                </a:effectLst>
                <a:latin typeface="Arial" charset="0"/>
              </a:rPr>
              <a:t> VE </a:t>
            </a:r>
            <a:br>
              <a:rPr lang="en-US" sz="4000" b="1" dirty="0">
                <a:effectLst>
                  <a:glow rad="101600">
                    <a:schemeClr val="accent6">
                      <a:satMod val="175000"/>
                      <a:alpha val="40000"/>
                    </a:schemeClr>
                  </a:glow>
                  <a:outerShdw blurRad="50800" dist="38100" dir="2700000" algn="tl" rotWithShape="0">
                    <a:prstClr val="black">
                      <a:alpha val="40000"/>
                    </a:prstClr>
                  </a:outerShdw>
                </a:effectLst>
                <a:latin typeface="Arial" charset="0"/>
              </a:rPr>
            </a:br>
            <a:r>
              <a:rPr lang="en-US" sz="4000" b="1" dirty="0">
                <a:effectLst>
                  <a:glow rad="101600">
                    <a:schemeClr val="accent6">
                      <a:satMod val="175000"/>
                      <a:alpha val="40000"/>
                    </a:schemeClr>
                  </a:glow>
                  <a:outerShdw blurRad="50800" dist="38100" dir="2700000" algn="tl" rotWithShape="0">
                    <a:prstClr val="black">
                      <a:alpha val="40000"/>
                    </a:prstClr>
                  </a:outerShdw>
                </a:effectLst>
                <a:latin typeface="Arial" charset="0"/>
              </a:rPr>
              <a:t>SOSYAL PSİKOLOJİDE ARAŞTIRMA YÖNTEMLERİ</a:t>
            </a:r>
          </a:p>
        </p:txBody>
      </p:sp>
      <p:sp>
        <p:nvSpPr>
          <p:cNvPr id="3" name="Subtitle 2"/>
          <p:cNvSpPr>
            <a:spLocks noGrp="1"/>
          </p:cNvSpPr>
          <p:nvPr>
            <p:ph type="subTitle" idx="1"/>
          </p:nvPr>
        </p:nvSpPr>
        <p:spPr>
          <a:xfrm rot="21172530">
            <a:off x="2820988" y="5035550"/>
            <a:ext cx="3419475" cy="1443038"/>
          </a:xfrm>
          <a:solidFill>
            <a:srgbClr val="FFFFFF"/>
          </a:solidFill>
          <a:effectLst>
            <a:outerShdw blurRad="50800" dist="38100" algn="l" rotWithShape="0">
              <a:prstClr val="black">
                <a:alpha val="40000"/>
              </a:prstClr>
            </a:outerShdw>
          </a:effectLst>
        </p:spPr>
        <p:txBody>
          <a:bodyPr rtlCol="0" anchor="ctr">
            <a:normAutofit fontScale="85000" lnSpcReduction="10000"/>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Yaşar</a:t>
            </a:r>
            <a:r>
              <a:rPr lang="en-US" b="1" dirty="0" smtClean="0">
                <a:ea typeface="+mn-ea"/>
                <a:cs typeface="+mn-cs"/>
              </a:rPr>
              <a:t> </a:t>
            </a:r>
            <a:r>
              <a:rPr lang="en-US" b="1" dirty="0" err="1" smtClean="0">
                <a:ea typeface="+mn-ea"/>
                <a:cs typeface="+mn-cs"/>
              </a:rPr>
              <a:t>Barut</a:t>
            </a:r>
            <a:endParaRPr lang="en-US" b="1" dirty="0" smtClean="0">
              <a:ea typeface="+mn-ea"/>
              <a:cs typeface="+mn-cs"/>
            </a:endParaRPr>
          </a:p>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Murat </a:t>
            </a:r>
            <a:r>
              <a:rPr lang="en-US" b="1" dirty="0" err="1" smtClean="0">
                <a:ea typeface="+mn-ea"/>
                <a:cs typeface="+mn-cs"/>
              </a:rPr>
              <a:t>Gökalp</a:t>
            </a:r>
            <a:endParaRPr lang="en-US" b="1" dirty="0" smtClean="0">
              <a:ea typeface="+mn-ea"/>
              <a:cs typeface="+mn-cs"/>
            </a:endParaRPr>
          </a:p>
          <a:p>
            <a:pPr eaLnBrk="1" fontAlgn="auto" hangingPunct="1">
              <a:spcAft>
                <a:spcPts val="0"/>
              </a:spcAft>
              <a:buFont typeface="Brush Script MT" pitchFamily="66" charset="0"/>
              <a:buNone/>
              <a:defRPr/>
            </a:pPr>
            <a:endParaRPr lang="en-US" sz="1900" dirty="0">
              <a:ea typeface="+mn-ea"/>
              <a:cs typeface="+mn-cs"/>
            </a:endParaRPr>
          </a:p>
          <a:p>
            <a:pPr eaLnBrk="1" fontAlgn="auto" hangingPunct="1">
              <a:spcAft>
                <a:spcPts val="0"/>
              </a:spcAft>
              <a:buFont typeface="Brush Script MT" pitchFamily="66" charset="0"/>
              <a:buNone/>
              <a:defRPr/>
            </a:pPr>
            <a:r>
              <a:rPr lang="en-US" sz="1900" dirty="0" smtClean="0">
                <a:ea typeface="+mn-ea"/>
                <a:cs typeface="+mn-cs"/>
              </a:rPr>
              <a:t>*</a:t>
            </a:r>
            <a:r>
              <a:rPr lang="en-US" sz="1900" dirty="0" err="1" smtClean="0">
                <a:ea typeface="+mn-ea"/>
                <a:cs typeface="+mn-cs"/>
              </a:rPr>
              <a:t>Ondokuz</a:t>
            </a:r>
            <a:r>
              <a:rPr lang="en-US" sz="1900" dirty="0" smtClean="0">
                <a:ea typeface="+mn-ea"/>
                <a:cs typeface="+mn-cs"/>
              </a:rPr>
              <a:t> </a:t>
            </a:r>
            <a:r>
              <a:rPr lang="en-US" sz="1900" dirty="0" err="1" smtClean="0">
                <a:ea typeface="+mn-ea"/>
                <a:cs typeface="+mn-cs"/>
              </a:rPr>
              <a:t>Mayıs</a:t>
            </a:r>
            <a:r>
              <a:rPr lang="en-US" sz="1900" dirty="0" smtClean="0">
                <a:ea typeface="+mn-ea"/>
                <a:cs typeface="+mn-cs"/>
              </a:rPr>
              <a:t> </a:t>
            </a:r>
            <a:r>
              <a:rPr lang="en-US" sz="1900" dirty="0" err="1" smtClean="0">
                <a:ea typeface="+mn-ea"/>
                <a:cs typeface="+mn-cs"/>
              </a:rPr>
              <a:t>Üniversitesi</a:t>
            </a:r>
            <a:endParaRPr lang="en-US" sz="1900" dirty="0">
              <a:ea typeface="+mn-ea"/>
              <a:cs typeface="+mn-cs"/>
            </a:endParaRPr>
          </a:p>
        </p:txBody>
      </p:sp>
      <p:pic>
        <p:nvPicPr>
          <p:cNvPr id="20483"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2</a:t>
            </a:r>
          </a:p>
        </p:txBody>
      </p:sp>
    </p:spTree>
  </p:cSld>
  <p:clrMapOvr>
    <a:masterClrMapping/>
  </p:clrMapOvr>
  <p:transition xmlns:p14="http://schemas.microsoft.com/office/powerpoint/2010/mai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2.1. </a:t>
            </a:r>
            <a:r>
              <a:rPr lang="en-US" dirty="0" err="1" smtClean="0">
                <a:ea typeface="+mj-ea"/>
                <a:cs typeface="+mj-cs"/>
              </a:rPr>
              <a:t>Sosyal</a:t>
            </a:r>
            <a:r>
              <a:rPr lang="en-US" dirty="0" smtClean="0">
                <a:ea typeface="+mj-ea"/>
                <a:cs typeface="+mj-cs"/>
              </a:rPr>
              <a:t> </a:t>
            </a:r>
            <a:r>
              <a:rPr lang="en-US" dirty="0" err="1" smtClean="0">
                <a:ea typeface="+mj-ea"/>
                <a:cs typeface="+mj-cs"/>
              </a:rPr>
              <a:t>Psikolojide</a:t>
            </a:r>
            <a:r>
              <a:rPr lang="en-US" dirty="0" smtClean="0">
                <a:ea typeface="+mj-ea"/>
                <a:cs typeface="+mj-cs"/>
              </a:rPr>
              <a:t> </a:t>
            </a:r>
            <a:r>
              <a:rPr lang="en-US" dirty="0" err="1" smtClean="0">
                <a:ea typeface="+mj-ea"/>
                <a:cs typeface="+mj-cs"/>
              </a:rPr>
              <a:t>Temel</a:t>
            </a:r>
            <a:r>
              <a:rPr lang="en-US" dirty="0" smtClean="0">
                <a:ea typeface="+mj-ea"/>
                <a:cs typeface="+mj-cs"/>
              </a:rPr>
              <a:t> </a:t>
            </a:r>
            <a:r>
              <a:rPr lang="en-US" dirty="0" err="1" smtClean="0">
                <a:ea typeface="+mj-ea"/>
                <a:cs typeface="+mj-cs"/>
              </a:rPr>
              <a:t>Kuramsal</a:t>
            </a:r>
            <a:r>
              <a:rPr lang="en-US" dirty="0" smtClean="0">
                <a:ea typeface="+mj-ea"/>
                <a:cs typeface="+mj-cs"/>
              </a:rPr>
              <a:t> </a:t>
            </a:r>
            <a:r>
              <a:rPr lang="en-US" dirty="0" err="1" smtClean="0">
                <a:ea typeface="+mj-ea"/>
                <a:cs typeface="+mj-cs"/>
              </a:rPr>
              <a:t>Yaklaşımlar</a:t>
            </a:r>
            <a:endParaRPr lang="en-US" dirty="0">
              <a:ea typeface="+mj-ea"/>
              <a:cs typeface="+mj-cs"/>
            </a:endParaRPr>
          </a:p>
        </p:txBody>
      </p:sp>
      <p:pic>
        <p:nvPicPr>
          <p:cNvPr id="7" name="Picture 6" descr="MC90038257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4737" y="2439886"/>
            <a:ext cx="3448845" cy="34488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1507"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084638" y="2155825"/>
            <a:ext cx="56673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181115">
            <a:off x="4854575" y="1150938"/>
            <a:ext cx="3021013" cy="4625975"/>
          </a:xfrm>
        </p:spPr>
        <p:txBody>
          <a:bodyPr rtlCol="0" anchor="t">
            <a:normAutofit lnSpcReduction="10000"/>
          </a:bodyPr>
          <a:lstStyle/>
          <a:p>
            <a:pPr marL="274320" indent="-274320" eaLnBrk="1" fontAlgn="auto" hangingPunct="1">
              <a:spcAft>
                <a:spcPts val="0"/>
              </a:spcAft>
              <a:buFont typeface="Brush Script MT" pitchFamily="66" charset="0"/>
              <a:buChar char="O"/>
              <a:defRPr/>
            </a:pPr>
            <a:r>
              <a:rPr lang="en-US" sz="2400" b="1" u="sng" dirty="0" err="1" smtClean="0">
                <a:ea typeface="+mn-ea"/>
                <a:cs typeface="+mn-cs"/>
              </a:rPr>
              <a:t>Davranışçı</a:t>
            </a:r>
            <a:r>
              <a:rPr lang="en-US" sz="2400" b="1" u="sng" dirty="0" smtClean="0">
                <a:ea typeface="+mn-ea"/>
                <a:cs typeface="+mn-cs"/>
              </a:rPr>
              <a:t> </a:t>
            </a:r>
            <a:r>
              <a:rPr lang="en-US" sz="2400" b="1" u="sng" dirty="0" err="1" smtClean="0">
                <a:ea typeface="+mn-ea"/>
                <a:cs typeface="+mn-cs"/>
              </a:rPr>
              <a:t>Yaklaşım</a:t>
            </a:r>
            <a:endParaRPr lang="en-US" sz="2400" b="1" u="sng" dirty="0" smtClean="0">
              <a:ea typeface="+mn-ea"/>
              <a:cs typeface="+mn-cs"/>
            </a:endParaRPr>
          </a:p>
          <a:p>
            <a:pPr marL="274320" indent="-274320" eaLnBrk="1" fontAlgn="auto" hangingPunct="1">
              <a:spcAft>
                <a:spcPts val="0"/>
              </a:spcAft>
              <a:buFont typeface="Brush Script MT" pitchFamily="66" charset="0"/>
              <a:buChar char="O"/>
              <a:defRPr/>
            </a:pPr>
            <a:endParaRPr lang="en-US" sz="2400" b="1" u="sng" dirty="0">
              <a:ea typeface="+mn-ea"/>
              <a:cs typeface="+mn-cs"/>
            </a:endParaRPr>
          </a:p>
          <a:p>
            <a:pPr marL="274320" indent="-274320" eaLnBrk="1" fontAlgn="auto" hangingPunct="1">
              <a:spcAft>
                <a:spcPts val="0"/>
              </a:spcAft>
              <a:buFont typeface="Brush Script MT" pitchFamily="66" charset="0"/>
              <a:buChar char="O"/>
              <a:defRPr/>
            </a:pPr>
            <a:r>
              <a:rPr lang="en-US" sz="2400" dirty="0" err="1" smtClean="0">
                <a:ea typeface="+mn-ea"/>
                <a:cs typeface="+mn-cs"/>
              </a:rPr>
              <a:t>Davranışçı</a:t>
            </a:r>
            <a:r>
              <a:rPr lang="en-US" sz="2400" dirty="0" smtClean="0">
                <a:ea typeface="+mn-ea"/>
                <a:cs typeface="+mn-cs"/>
              </a:rPr>
              <a:t> </a:t>
            </a:r>
            <a:r>
              <a:rPr lang="en-US" sz="2400" dirty="0" err="1" smtClean="0">
                <a:ea typeface="+mn-ea"/>
                <a:cs typeface="+mn-cs"/>
              </a:rPr>
              <a:t>yaklaşım</a:t>
            </a:r>
            <a:r>
              <a:rPr lang="en-US" sz="2400" dirty="0" smtClean="0">
                <a:ea typeface="+mn-ea"/>
                <a:cs typeface="+mn-cs"/>
              </a:rPr>
              <a:t>, </a:t>
            </a:r>
            <a:r>
              <a:rPr lang="en-US" sz="2400" dirty="0" err="1" smtClean="0">
                <a:ea typeface="+mn-ea"/>
                <a:cs typeface="+mn-cs"/>
              </a:rPr>
              <a:t>sosyal</a:t>
            </a:r>
            <a:r>
              <a:rPr lang="en-US" sz="2400" dirty="0" smtClean="0">
                <a:ea typeface="+mn-ea"/>
                <a:cs typeface="+mn-cs"/>
              </a:rPr>
              <a:t> </a:t>
            </a:r>
            <a:r>
              <a:rPr lang="en-US" sz="2400" dirty="0" err="1" smtClean="0">
                <a:ea typeface="+mn-ea"/>
                <a:cs typeface="+mn-cs"/>
              </a:rPr>
              <a:t>psikoloji</a:t>
            </a:r>
            <a:r>
              <a:rPr lang="en-US" sz="2400" dirty="0" smtClean="0">
                <a:ea typeface="+mn-ea"/>
                <a:cs typeface="+mn-cs"/>
              </a:rPr>
              <a:t> </a:t>
            </a:r>
            <a:r>
              <a:rPr lang="en-US" sz="2400" dirty="0" err="1" smtClean="0">
                <a:ea typeface="+mn-ea"/>
                <a:cs typeface="+mn-cs"/>
              </a:rPr>
              <a:t>alanında</a:t>
            </a:r>
            <a:r>
              <a:rPr lang="en-US" sz="2400" dirty="0" smtClean="0">
                <a:ea typeface="+mn-ea"/>
                <a:cs typeface="+mn-cs"/>
              </a:rPr>
              <a:t>, </a:t>
            </a:r>
            <a:r>
              <a:rPr lang="en-US" sz="2400" dirty="0" err="1" smtClean="0">
                <a:ea typeface="+mn-ea"/>
                <a:cs typeface="+mn-cs"/>
              </a:rPr>
              <a:t>sosyal</a:t>
            </a:r>
            <a:r>
              <a:rPr lang="en-US" sz="2400" dirty="0" smtClean="0">
                <a:ea typeface="+mn-ea"/>
                <a:cs typeface="+mn-cs"/>
              </a:rPr>
              <a:t> </a:t>
            </a:r>
            <a:r>
              <a:rPr lang="en-US" sz="2400" dirty="0" err="1" smtClean="0">
                <a:ea typeface="+mn-ea"/>
                <a:cs typeface="+mn-cs"/>
              </a:rPr>
              <a:t>davranışı</a:t>
            </a:r>
            <a:r>
              <a:rPr lang="en-US" sz="2400" dirty="0" smtClean="0">
                <a:ea typeface="+mn-ea"/>
                <a:cs typeface="+mn-cs"/>
              </a:rPr>
              <a:t> </a:t>
            </a:r>
            <a:r>
              <a:rPr lang="en-US" sz="2400" dirty="0" err="1" smtClean="0">
                <a:ea typeface="+mn-ea"/>
                <a:cs typeface="+mn-cs"/>
              </a:rPr>
              <a:t>açıklamada</a:t>
            </a:r>
            <a:r>
              <a:rPr lang="en-US" sz="2400" dirty="0" smtClean="0">
                <a:ea typeface="+mn-ea"/>
                <a:cs typeface="+mn-cs"/>
              </a:rPr>
              <a:t> </a:t>
            </a:r>
            <a:r>
              <a:rPr lang="en-US" sz="2400" dirty="0" err="1" smtClean="0">
                <a:ea typeface="+mn-ea"/>
                <a:cs typeface="+mn-cs"/>
              </a:rPr>
              <a:t>çevresel</a:t>
            </a:r>
            <a:r>
              <a:rPr lang="en-US" sz="2400" dirty="0" smtClean="0">
                <a:ea typeface="+mn-ea"/>
                <a:cs typeface="+mn-cs"/>
              </a:rPr>
              <a:t> </a:t>
            </a:r>
            <a:r>
              <a:rPr lang="en-US" sz="2400" dirty="0" err="1" smtClean="0">
                <a:ea typeface="+mn-ea"/>
                <a:cs typeface="+mn-cs"/>
              </a:rPr>
              <a:t>etmenlerin</a:t>
            </a:r>
            <a:r>
              <a:rPr lang="en-US" sz="2400" dirty="0" smtClean="0">
                <a:ea typeface="+mn-ea"/>
                <a:cs typeface="+mn-cs"/>
              </a:rPr>
              <a:t> </a:t>
            </a:r>
            <a:r>
              <a:rPr lang="en-US" sz="2400" dirty="0" err="1" smtClean="0">
                <a:ea typeface="+mn-ea"/>
                <a:cs typeface="+mn-cs"/>
              </a:rPr>
              <a:t>ve</a:t>
            </a:r>
            <a:r>
              <a:rPr lang="en-US" sz="2400" dirty="0" smtClean="0">
                <a:ea typeface="+mn-ea"/>
                <a:cs typeface="+mn-cs"/>
              </a:rPr>
              <a:t> </a:t>
            </a:r>
            <a:r>
              <a:rPr lang="en-US" sz="2400" dirty="0" err="1" smtClean="0">
                <a:ea typeface="+mn-ea"/>
                <a:cs typeface="+mn-cs"/>
              </a:rPr>
              <a:t>pekiştireç</a:t>
            </a:r>
            <a:r>
              <a:rPr lang="en-US" sz="2400" dirty="0" smtClean="0">
                <a:ea typeface="+mn-ea"/>
                <a:cs typeface="+mn-cs"/>
              </a:rPr>
              <a:t> </a:t>
            </a:r>
            <a:r>
              <a:rPr lang="en-US" sz="2400" dirty="0" err="1" smtClean="0">
                <a:ea typeface="+mn-ea"/>
                <a:cs typeface="+mn-cs"/>
              </a:rPr>
              <a:t>rolüne</a:t>
            </a:r>
            <a:r>
              <a:rPr lang="en-US" sz="2400" dirty="0" smtClean="0">
                <a:ea typeface="+mn-ea"/>
                <a:cs typeface="+mn-cs"/>
              </a:rPr>
              <a:t> </a:t>
            </a:r>
            <a:r>
              <a:rPr lang="en-US" sz="2400" dirty="0" err="1" smtClean="0">
                <a:ea typeface="+mn-ea"/>
                <a:cs typeface="+mn-cs"/>
              </a:rPr>
              <a:t>ağırlık</a:t>
            </a:r>
            <a:r>
              <a:rPr lang="en-US" sz="2400" dirty="0" smtClean="0">
                <a:ea typeface="+mn-ea"/>
                <a:cs typeface="+mn-cs"/>
              </a:rPr>
              <a:t> </a:t>
            </a:r>
            <a:r>
              <a:rPr lang="en-US" sz="2400" dirty="0" err="1" smtClean="0">
                <a:ea typeface="+mn-ea"/>
                <a:cs typeface="+mn-cs"/>
              </a:rPr>
              <a:t>verek</a:t>
            </a:r>
            <a:r>
              <a:rPr lang="en-US" sz="2400" dirty="0" smtClean="0">
                <a:ea typeface="+mn-ea"/>
                <a:cs typeface="+mn-cs"/>
              </a:rPr>
              <a:t> </a:t>
            </a:r>
            <a:r>
              <a:rPr lang="en-US" sz="2400" dirty="0" err="1" smtClean="0">
                <a:ea typeface="+mn-ea"/>
                <a:cs typeface="+mn-cs"/>
              </a:rPr>
              <a:t>kuramlar</a:t>
            </a:r>
            <a:r>
              <a:rPr lang="en-US" sz="2400" dirty="0" smtClean="0">
                <a:ea typeface="+mn-ea"/>
                <a:cs typeface="+mn-cs"/>
              </a:rPr>
              <a:t> </a:t>
            </a:r>
            <a:r>
              <a:rPr lang="en-US" sz="2400" dirty="0" err="1" smtClean="0">
                <a:ea typeface="+mn-ea"/>
                <a:cs typeface="+mn-cs"/>
              </a:rPr>
              <a:t>geliştirilmesine</a:t>
            </a:r>
            <a:r>
              <a:rPr lang="en-US" sz="2400" dirty="0" smtClean="0">
                <a:ea typeface="+mn-ea"/>
                <a:cs typeface="+mn-cs"/>
              </a:rPr>
              <a:t> </a:t>
            </a:r>
            <a:r>
              <a:rPr lang="en-US" sz="2400" dirty="0" err="1" smtClean="0">
                <a:ea typeface="+mn-ea"/>
                <a:cs typeface="+mn-cs"/>
              </a:rPr>
              <a:t>yol</a:t>
            </a:r>
            <a:r>
              <a:rPr lang="en-US" sz="2400" dirty="0" smtClean="0">
                <a:ea typeface="+mn-ea"/>
                <a:cs typeface="+mn-cs"/>
              </a:rPr>
              <a:t> </a:t>
            </a:r>
            <a:r>
              <a:rPr lang="en-US" sz="2400" dirty="0" err="1" smtClean="0">
                <a:ea typeface="+mn-ea"/>
                <a:cs typeface="+mn-cs"/>
              </a:rPr>
              <a:t>açmıştır</a:t>
            </a:r>
            <a:r>
              <a:rPr lang="en-US" sz="2400" dirty="0" smtClean="0">
                <a:ea typeface="+mn-ea"/>
                <a:cs typeface="+mn-cs"/>
              </a:rPr>
              <a:t>.</a:t>
            </a:r>
            <a:endParaRPr lang="en-US" sz="2400" dirty="0">
              <a:ea typeface="+mn-ea"/>
              <a:cs typeface="+mn-cs"/>
            </a:endParaRPr>
          </a:p>
        </p:txBody>
      </p:sp>
      <p:sp>
        <p:nvSpPr>
          <p:cNvPr id="5" name="Content Placeholder 2"/>
          <p:cNvSpPr txBox="1">
            <a:spLocks/>
          </p:cNvSpPr>
          <p:nvPr/>
        </p:nvSpPr>
        <p:spPr>
          <a:xfrm rot="21440837">
            <a:off x="1130300" y="1147763"/>
            <a:ext cx="3127375" cy="4625975"/>
          </a:xfrm>
          <a:prstGeom prst="rect">
            <a:avLst/>
          </a:prstGeom>
        </p:spPr>
        <p:txBody>
          <a:bodyPr>
            <a:normAutofit lnSpcReduction="100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4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9pPr>
          </a:lstStyle>
          <a:p>
            <a:pPr fontAlgn="auto">
              <a:spcAft>
                <a:spcPts val="0"/>
              </a:spcAft>
              <a:defRPr/>
            </a:pPr>
            <a:r>
              <a:rPr lang="en-US" sz="2400" b="1" u="sng" dirty="0" err="1" smtClean="0"/>
              <a:t>Güdüsel</a:t>
            </a:r>
            <a:r>
              <a:rPr lang="en-US" sz="2400" b="1" u="sng" dirty="0" smtClean="0"/>
              <a:t> </a:t>
            </a:r>
            <a:r>
              <a:rPr lang="en-US" sz="2400" b="1" u="sng" dirty="0" err="1" smtClean="0"/>
              <a:t>Yaklaşım</a:t>
            </a:r>
            <a:endParaRPr lang="en-US" sz="2400" b="1" u="sng" dirty="0" smtClean="0"/>
          </a:p>
          <a:p>
            <a:pPr fontAlgn="auto">
              <a:spcAft>
                <a:spcPts val="0"/>
              </a:spcAft>
              <a:defRPr/>
            </a:pPr>
            <a:endParaRPr lang="en-US" sz="2400" b="1" u="sng" dirty="0"/>
          </a:p>
          <a:p>
            <a:pPr fontAlgn="auto">
              <a:spcAft>
                <a:spcPts val="0"/>
              </a:spcAft>
              <a:defRPr/>
            </a:pPr>
            <a:r>
              <a:rPr lang="en-US" sz="2400" dirty="0" err="1" smtClean="0"/>
              <a:t>Kişi</a:t>
            </a:r>
            <a:r>
              <a:rPr lang="en-US" sz="2400" dirty="0" smtClean="0"/>
              <a:t> </a:t>
            </a:r>
            <a:r>
              <a:rPr lang="en-US" sz="2400" dirty="0" err="1" smtClean="0"/>
              <a:t>içinde</a:t>
            </a:r>
            <a:r>
              <a:rPr lang="en-US" sz="2400" dirty="0" smtClean="0"/>
              <a:t> </a:t>
            </a:r>
            <a:r>
              <a:rPr lang="en-US" sz="2400" dirty="0" err="1" smtClean="0"/>
              <a:t>bulunduğu</a:t>
            </a:r>
            <a:r>
              <a:rPr lang="en-US" sz="2400" dirty="0" smtClean="0"/>
              <a:t> </a:t>
            </a:r>
            <a:r>
              <a:rPr lang="en-US" sz="2400" dirty="0" err="1" smtClean="0"/>
              <a:t>durumun</a:t>
            </a:r>
            <a:r>
              <a:rPr lang="en-US" sz="2400" dirty="0" smtClean="0"/>
              <a:t>, o </a:t>
            </a:r>
            <a:r>
              <a:rPr lang="en-US" sz="2400" dirty="0" err="1" smtClean="0"/>
              <a:t>duruma</a:t>
            </a:r>
            <a:r>
              <a:rPr lang="en-US" sz="2400" dirty="0" smtClean="0"/>
              <a:t> </a:t>
            </a:r>
            <a:r>
              <a:rPr lang="en-US" sz="2400" dirty="0" err="1" smtClean="0"/>
              <a:t>özgü</a:t>
            </a:r>
            <a:r>
              <a:rPr lang="en-US" sz="2400" dirty="0" smtClean="0"/>
              <a:t> </a:t>
            </a:r>
            <a:r>
              <a:rPr lang="en-US" sz="2400" dirty="0" err="1" smtClean="0"/>
              <a:t>ihtiyaçları</a:t>
            </a:r>
            <a:r>
              <a:rPr lang="en-US" sz="2400" dirty="0" smtClean="0"/>
              <a:t> </a:t>
            </a:r>
            <a:r>
              <a:rPr lang="en-US" sz="2400" dirty="0" err="1" smtClean="0"/>
              <a:t>yaratabilmesi</a:t>
            </a:r>
            <a:r>
              <a:rPr lang="en-US" sz="2400" dirty="0" smtClean="0"/>
              <a:t> </a:t>
            </a:r>
            <a:r>
              <a:rPr lang="en-US" sz="2400" dirty="0" err="1" smtClean="0"/>
              <a:t>ya</a:t>
            </a:r>
            <a:r>
              <a:rPr lang="en-US" sz="2400" dirty="0" smtClean="0"/>
              <a:t> da </a:t>
            </a:r>
            <a:r>
              <a:rPr lang="en-US" sz="2400" dirty="0" err="1" smtClean="0"/>
              <a:t>uyarabilmesi</a:t>
            </a:r>
            <a:r>
              <a:rPr lang="en-US" sz="2400" dirty="0" smtClean="0"/>
              <a:t> </a:t>
            </a:r>
            <a:r>
              <a:rPr lang="en-US" sz="2400" dirty="0" err="1" smtClean="0"/>
              <a:t>ve</a:t>
            </a:r>
            <a:r>
              <a:rPr lang="en-US" sz="2400" dirty="0" smtClean="0"/>
              <a:t> </a:t>
            </a:r>
            <a:r>
              <a:rPr lang="en-US" sz="2400" dirty="0" err="1" smtClean="0"/>
              <a:t>kişiyi</a:t>
            </a:r>
            <a:r>
              <a:rPr lang="en-US" sz="2400" dirty="0" smtClean="0"/>
              <a:t> </a:t>
            </a:r>
            <a:r>
              <a:rPr lang="en-US" sz="2400" dirty="0" err="1" smtClean="0"/>
              <a:t>ihtiyacı</a:t>
            </a:r>
            <a:r>
              <a:rPr lang="en-US" sz="2400" dirty="0" smtClean="0"/>
              <a:t> </a:t>
            </a:r>
            <a:r>
              <a:rPr lang="en-US" sz="2400" dirty="0" err="1" smtClean="0"/>
              <a:t>gidermeye</a:t>
            </a:r>
            <a:r>
              <a:rPr lang="en-US" sz="2400" dirty="0" smtClean="0"/>
              <a:t> </a:t>
            </a:r>
            <a:r>
              <a:rPr lang="en-US" sz="2400" dirty="0" err="1" smtClean="0"/>
              <a:t>yönelik</a:t>
            </a:r>
            <a:r>
              <a:rPr lang="en-US" sz="2400" dirty="0" smtClean="0"/>
              <a:t> </a:t>
            </a:r>
            <a:r>
              <a:rPr lang="en-US" sz="2400" dirty="0" err="1" smtClean="0"/>
              <a:t>davranışa</a:t>
            </a:r>
            <a:r>
              <a:rPr lang="en-US" sz="2400" dirty="0" smtClean="0"/>
              <a:t> </a:t>
            </a:r>
            <a:r>
              <a:rPr lang="en-US" sz="2400" dirty="0" err="1" smtClean="0"/>
              <a:t>yöneltmesidir</a:t>
            </a:r>
            <a:r>
              <a:rPr lang="en-US" sz="2400" dirty="0" smtClean="0"/>
              <a:t> (Taylor </a:t>
            </a:r>
            <a:r>
              <a:rPr lang="en-US" sz="2400" dirty="0" err="1" smtClean="0"/>
              <a:t>ve</a:t>
            </a:r>
            <a:r>
              <a:rPr lang="en-US" sz="2400" dirty="0" smtClean="0"/>
              <a:t> dig., 2007)</a:t>
            </a:r>
            <a:endParaRPr lang="en-US" sz="2000" dirty="0"/>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181115">
            <a:off x="4854575" y="1150938"/>
            <a:ext cx="3021013" cy="4625975"/>
          </a:xfrm>
        </p:spPr>
        <p:txBody>
          <a:bodyPr rtlCol="0" anchor="t">
            <a:normAutofit fontScale="92500"/>
          </a:bodyPr>
          <a:lstStyle/>
          <a:p>
            <a:pPr marL="274320" indent="-274320" eaLnBrk="1" fontAlgn="auto" hangingPunct="1">
              <a:spcAft>
                <a:spcPts val="0"/>
              </a:spcAft>
              <a:buFont typeface="Brush Script MT" pitchFamily="66" charset="0"/>
              <a:buChar char="O"/>
              <a:defRPr/>
            </a:pPr>
            <a:r>
              <a:rPr lang="tr-TR" sz="2400" dirty="0" smtClean="0">
                <a:ea typeface="+mn-ea"/>
                <a:cs typeface="+mn-cs"/>
              </a:rPr>
              <a:t>  Sosyal </a:t>
            </a:r>
            <a:r>
              <a:rPr lang="tr-TR" sz="2400" dirty="0">
                <a:ea typeface="+mn-ea"/>
                <a:cs typeface="+mn-cs"/>
              </a:rPr>
              <a:t>psikolojide sosyal algı, bellek, sosyal yargılar, önyargılar, tutumların değiştirilmesi, günlük hayatta insan davranışlarının nedenlerine ilişkin yaptığımız yüklemeler gibi birçok konuyu açıklamada bilişsel yaklaşım kullanılmaktadır.</a:t>
            </a:r>
            <a:r>
              <a:rPr lang="en-US" sz="2400" dirty="0">
                <a:ea typeface="+mn-ea"/>
                <a:cs typeface="+mn-cs"/>
              </a:rPr>
              <a:t> </a:t>
            </a:r>
            <a:endParaRPr lang="en-US" sz="2400" b="1" dirty="0">
              <a:ea typeface="+mn-ea"/>
              <a:cs typeface="+mn-cs"/>
            </a:endParaRPr>
          </a:p>
        </p:txBody>
      </p:sp>
      <p:sp>
        <p:nvSpPr>
          <p:cNvPr id="23554" name="Content Placeholder 2"/>
          <p:cNvSpPr txBox="1">
            <a:spLocks/>
          </p:cNvSpPr>
          <p:nvPr/>
        </p:nvSpPr>
        <p:spPr bwMode="auto">
          <a:xfrm rot="-159163">
            <a:off x="1130300" y="1147763"/>
            <a:ext cx="3127375"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buClr>
                <a:schemeClr val="accent2"/>
              </a:buClr>
              <a:buSzPct val="85000"/>
              <a:buFont typeface="Brush Script MT" charset="0"/>
              <a:buChar char="O"/>
            </a:pPr>
            <a:r>
              <a:rPr lang="en-US" b="1" u="sng"/>
              <a:t>Bilişsel Yaklaşım</a:t>
            </a:r>
          </a:p>
          <a:p>
            <a:pPr eaLnBrk="1" hangingPunct="1">
              <a:spcBef>
                <a:spcPct val="20000"/>
              </a:spcBef>
              <a:buClr>
                <a:schemeClr val="accent2"/>
              </a:buClr>
              <a:buSzPct val="85000"/>
              <a:buFont typeface="Brush Script MT" charset="0"/>
              <a:buChar char="O"/>
            </a:pPr>
            <a:endParaRPr lang="en-US" b="1" u="sng"/>
          </a:p>
          <a:p>
            <a:pPr eaLnBrk="1" hangingPunct="1">
              <a:spcBef>
                <a:spcPct val="20000"/>
              </a:spcBef>
              <a:buClr>
                <a:schemeClr val="accent2"/>
              </a:buClr>
              <a:buSzPct val="85000"/>
              <a:buFont typeface="Brush Script MT" charset="0"/>
              <a:buChar char="O"/>
            </a:pPr>
            <a:r>
              <a:rPr lang="en-US"/>
              <a:t>Sosyal algı</a:t>
            </a:r>
          </a:p>
          <a:p>
            <a:pPr eaLnBrk="1" hangingPunct="1">
              <a:spcBef>
                <a:spcPct val="20000"/>
              </a:spcBef>
              <a:buClr>
                <a:schemeClr val="accent2"/>
              </a:buClr>
              <a:buSzPct val="85000"/>
              <a:buFont typeface="Brush Script MT" charset="0"/>
              <a:buChar char="O"/>
            </a:pPr>
            <a:r>
              <a:rPr lang="en-US"/>
              <a:t>Sosyal bellek</a:t>
            </a:r>
          </a:p>
          <a:p>
            <a:pPr eaLnBrk="1" hangingPunct="1">
              <a:spcBef>
                <a:spcPct val="20000"/>
              </a:spcBef>
              <a:buClr>
                <a:schemeClr val="accent2"/>
              </a:buClr>
              <a:buSzPct val="85000"/>
              <a:buFont typeface="Brush Script MT" charset="0"/>
              <a:buChar char="O"/>
            </a:pPr>
            <a:r>
              <a:rPr lang="en-US"/>
              <a:t>Sosyal yargı</a:t>
            </a:r>
          </a:p>
          <a:p>
            <a:pPr eaLnBrk="1" hangingPunct="1">
              <a:spcBef>
                <a:spcPct val="20000"/>
              </a:spcBef>
              <a:buClr>
                <a:schemeClr val="accent2"/>
              </a:buClr>
              <a:buSzPct val="85000"/>
              <a:buFont typeface="Brush Script MT" charset="0"/>
              <a:buChar char="O"/>
            </a:pPr>
            <a:r>
              <a:rPr lang="en-US"/>
              <a:t>Yüklemeler </a:t>
            </a:r>
          </a:p>
          <a:p>
            <a:pPr eaLnBrk="1" hangingPunct="1">
              <a:spcBef>
                <a:spcPct val="20000"/>
              </a:spcBef>
              <a:buClr>
                <a:schemeClr val="accent2"/>
              </a:buClr>
              <a:buSzPct val="85000"/>
              <a:buFont typeface="Brush Script MT" charset="0"/>
              <a:buChar char="O"/>
            </a:pPr>
            <a:r>
              <a:rPr lang="en-US"/>
              <a:t>Tutumlar</a:t>
            </a:r>
          </a:p>
        </p:txBody>
      </p:sp>
      <p:pic>
        <p:nvPicPr>
          <p:cNvPr id="23555" name="Picture 1" descr="MM90023476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5525" y="4724400"/>
            <a:ext cx="2982913"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2255838" y="4457700"/>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2.2. </a:t>
            </a:r>
            <a:r>
              <a:rPr lang="en-US" dirty="0" err="1" smtClean="0">
                <a:ea typeface="+mj-ea"/>
                <a:cs typeface="+mj-cs"/>
              </a:rPr>
              <a:t>Sosyal</a:t>
            </a:r>
            <a:r>
              <a:rPr lang="en-US" dirty="0" smtClean="0">
                <a:ea typeface="+mj-ea"/>
                <a:cs typeface="+mj-cs"/>
              </a:rPr>
              <a:t> </a:t>
            </a:r>
            <a:r>
              <a:rPr lang="en-US" dirty="0" err="1" smtClean="0">
                <a:ea typeface="+mj-ea"/>
                <a:cs typeface="+mj-cs"/>
              </a:rPr>
              <a:t>psikolojide</a:t>
            </a:r>
            <a:r>
              <a:rPr lang="en-US" dirty="0" smtClean="0">
                <a:ea typeface="+mj-ea"/>
                <a:cs typeface="+mj-cs"/>
              </a:rPr>
              <a:t> </a:t>
            </a:r>
            <a:r>
              <a:rPr lang="en-US" dirty="0" err="1" smtClean="0">
                <a:ea typeface="+mj-ea"/>
                <a:cs typeface="+mj-cs"/>
              </a:rPr>
              <a:t>Araştırma</a:t>
            </a:r>
            <a:r>
              <a:rPr lang="en-US" dirty="0" smtClean="0">
                <a:ea typeface="+mj-ea"/>
                <a:cs typeface="+mj-cs"/>
              </a:rPr>
              <a:t> </a:t>
            </a:r>
            <a:r>
              <a:rPr lang="en-US" dirty="0" err="1" smtClean="0">
                <a:ea typeface="+mj-ea"/>
                <a:cs typeface="+mj-cs"/>
              </a:rPr>
              <a:t>Yöntemleri</a:t>
            </a:r>
            <a:endParaRPr lang="en-US" dirty="0">
              <a:ea typeface="+mj-ea"/>
              <a:cs typeface="+mj-cs"/>
            </a:endParaRPr>
          </a:p>
        </p:txBody>
      </p:sp>
      <p:sp>
        <p:nvSpPr>
          <p:cNvPr id="24578" name="Content Placeholder 2"/>
          <p:cNvSpPr>
            <a:spLocks noGrp="1"/>
          </p:cNvSpPr>
          <p:nvPr>
            <p:ph idx="1"/>
          </p:nvPr>
        </p:nvSpPr>
        <p:spPr>
          <a:xfrm>
            <a:off x="1463675" y="2119313"/>
            <a:ext cx="4056063" cy="3603625"/>
          </a:xfrm>
        </p:spPr>
        <p:txBody>
          <a:bodyPr/>
          <a:lstStyle/>
          <a:p>
            <a:pPr eaLnBrk="1" hangingPunct="1"/>
            <a:endParaRPr lang="en-US">
              <a:latin typeface="Times New Roman" charset="0"/>
            </a:endParaRPr>
          </a:p>
          <a:p>
            <a:pPr eaLnBrk="1" hangingPunct="1"/>
            <a:r>
              <a:rPr lang="en-US">
                <a:latin typeface="Times New Roman" charset="0"/>
              </a:rPr>
              <a:t>Her bir araştırma yönteminin kendine özgü güçlü yanları ve sınırlılıkları vardır.</a:t>
            </a:r>
          </a:p>
          <a:p>
            <a:pPr eaLnBrk="1" hangingPunct="1"/>
            <a:endParaRPr lang="en-US">
              <a:latin typeface="Times New Roman" charset="0"/>
            </a:endParaRPr>
          </a:p>
          <a:p>
            <a:pPr eaLnBrk="1" hangingPunct="1"/>
            <a:r>
              <a:rPr lang="en-US">
                <a:latin typeface="Times New Roman" charset="0"/>
              </a:rPr>
              <a:t>İyi ya da kötü yöntem yoktur, uygun yöntem vardır</a:t>
            </a:r>
          </a:p>
        </p:txBody>
      </p:sp>
      <p:pic>
        <p:nvPicPr>
          <p:cNvPr id="24579" name="Picture 2" descr="MC900023456.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19738" y="2251075"/>
            <a:ext cx="3246437"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2.2.1. </a:t>
            </a:r>
            <a:r>
              <a:rPr lang="en-US" dirty="0" err="1">
                <a:ea typeface="+mj-ea"/>
                <a:cs typeface="+mj-cs"/>
              </a:rPr>
              <a:t>Deneysel</a:t>
            </a:r>
            <a:r>
              <a:rPr lang="en-US" dirty="0">
                <a:ea typeface="+mj-ea"/>
                <a:cs typeface="+mj-cs"/>
              </a:rPr>
              <a:t> </a:t>
            </a:r>
            <a:r>
              <a:rPr lang="en-US" dirty="0" err="1">
                <a:ea typeface="+mj-ea"/>
                <a:cs typeface="+mj-cs"/>
              </a:rPr>
              <a:t>Olmayan</a:t>
            </a:r>
            <a:r>
              <a:rPr lang="en-US" dirty="0">
                <a:ea typeface="+mj-ea"/>
                <a:cs typeface="+mj-cs"/>
              </a:rPr>
              <a:t> </a:t>
            </a:r>
            <a:r>
              <a:rPr lang="en-US" dirty="0" err="1">
                <a:ea typeface="+mj-ea"/>
                <a:cs typeface="+mj-cs"/>
              </a:rPr>
              <a:t>Yöntemler</a:t>
            </a:r>
            <a:endParaRPr lang="en-US" dirty="0">
              <a:ea typeface="+mj-ea"/>
              <a:cs typeface="+mj-cs"/>
            </a:endParaRPr>
          </a:p>
        </p:txBody>
      </p:sp>
      <p:sp>
        <p:nvSpPr>
          <p:cNvPr id="25602" name="Content Placeholder 2"/>
          <p:cNvSpPr>
            <a:spLocks noGrp="1"/>
          </p:cNvSpPr>
          <p:nvPr>
            <p:ph idx="1"/>
          </p:nvPr>
        </p:nvSpPr>
        <p:spPr/>
        <p:txBody>
          <a:bodyPr/>
          <a:lstStyle/>
          <a:p>
            <a:pPr eaLnBrk="1" hangingPunct="1"/>
            <a:r>
              <a:rPr lang="en-US" b="1" u="sng">
                <a:latin typeface="Times New Roman" charset="0"/>
              </a:rPr>
              <a:t>Korelasyon</a:t>
            </a:r>
          </a:p>
          <a:p>
            <a:pPr eaLnBrk="1" hangingPunct="1"/>
            <a:endParaRPr lang="tr-TR">
              <a:latin typeface="Times New Roman" charset="0"/>
            </a:endParaRPr>
          </a:p>
          <a:p>
            <a:pPr eaLnBrk="1" hangingPunct="1"/>
            <a:endParaRPr lang="tr-TR">
              <a:latin typeface="Times New Roman" charset="0"/>
            </a:endParaRPr>
          </a:p>
          <a:p>
            <a:pPr eaLnBrk="1" hangingPunct="1"/>
            <a:endParaRPr lang="tr-TR">
              <a:latin typeface="Times New Roman" charset="0"/>
            </a:endParaRPr>
          </a:p>
          <a:p>
            <a:pPr eaLnBrk="1" hangingPunct="1"/>
            <a:r>
              <a:rPr lang="tr-TR">
                <a:latin typeface="Times New Roman" charset="0"/>
              </a:rPr>
              <a:t>Deneyin mümkün olmadığı ya da neden sonuç ilişkisi oluşturulamayacak durumlarda korelasyon veya ilişki araştırılabilir.</a:t>
            </a:r>
            <a:endParaRPr lang="en-US">
              <a:latin typeface="Times New Roman" charset="0"/>
            </a:endParaRPr>
          </a:p>
          <a:p>
            <a:pPr eaLnBrk="1" hangingPunct="1"/>
            <a:endParaRPr lang="en-US">
              <a:latin typeface="Times New Roman" charset="0"/>
            </a:endParaRPr>
          </a:p>
        </p:txBody>
      </p:sp>
      <p:pic>
        <p:nvPicPr>
          <p:cNvPr id="25603" name="Picture 2" descr="MC900441960.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06838" y="2455863"/>
            <a:ext cx="422275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2.2.1. </a:t>
            </a:r>
            <a:r>
              <a:rPr lang="en-US" dirty="0" err="1">
                <a:ea typeface="+mj-ea"/>
                <a:cs typeface="+mj-cs"/>
              </a:rPr>
              <a:t>Deneysel</a:t>
            </a:r>
            <a:r>
              <a:rPr lang="en-US" dirty="0">
                <a:ea typeface="+mj-ea"/>
                <a:cs typeface="+mj-cs"/>
              </a:rPr>
              <a:t> </a:t>
            </a:r>
            <a:r>
              <a:rPr lang="en-US" dirty="0" err="1">
                <a:ea typeface="+mj-ea"/>
                <a:cs typeface="+mj-cs"/>
              </a:rPr>
              <a:t>Olmayan</a:t>
            </a:r>
            <a:r>
              <a:rPr lang="en-US" dirty="0">
                <a:ea typeface="+mj-ea"/>
                <a:cs typeface="+mj-cs"/>
              </a:rPr>
              <a:t> </a:t>
            </a:r>
            <a:r>
              <a:rPr lang="en-US" dirty="0" err="1">
                <a:ea typeface="+mj-ea"/>
                <a:cs typeface="+mj-cs"/>
              </a:rPr>
              <a:t>Yöntemler</a:t>
            </a:r>
            <a:endParaRPr lang="en-US" dirty="0">
              <a:ea typeface="+mj-ea"/>
              <a:cs typeface="+mj-cs"/>
            </a:endParaRPr>
          </a:p>
        </p:txBody>
      </p:sp>
      <p:sp>
        <p:nvSpPr>
          <p:cNvPr id="26626" name="Content Placeholder 2"/>
          <p:cNvSpPr>
            <a:spLocks noGrp="1"/>
          </p:cNvSpPr>
          <p:nvPr>
            <p:ph sz="quarter" idx="13"/>
          </p:nvPr>
        </p:nvSpPr>
        <p:spPr>
          <a:xfrm>
            <a:off x="1298575" y="2120900"/>
            <a:ext cx="3200400" cy="3603625"/>
          </a:xfrm>
        </p:spPr>
        <p:txBody>
          <a:bodyPr/>
          <a:lstStyle/>
          <a:p>
            <a:pPr eaLnBrk="1" hangingPunct="1"/>
            <a:r>
              <a:rPr lang="en-US" b="1" u="sng">
                <a:latin typeface="Times New Roman" charset="0"/>
              </a:rPr>
              <a:t>Korelasyon</a:t>
            </a:r>
          </a:p>
          <a:p>
            <a:pPr eaLnBrk="1" hangingPunct="1"/>
            <a:r>
              <a:rPr lang="tr-TR">
                <a:latin typeface="Times New Roman" charset="0"/>
              </a:rPr>
              <a:t>Deneyin mümkün olmadığı ya da neden sonuç ilişkisi oluşturulamayacak durumlarda korelasyon veya ilişki araştırılabilir.</a:t>
            </a:r>
            <a:endParaRPr lang="en-US">
              <a:latin typeface="Times New Roman" charset="0"/>
            </a:endParaRPr>
          </a:p>
        </p:txBody>
      </p:sp>
      <p:sp>
        <p:nvSpPr>
          <p:cNvPr id="26627" name="Content Placeholder 3"/>
          <p:cNvSpPr>
            <a:spLocks noGrp="1"/>
          </p:cNvSpPr>
          <p:nvPr>
            <p:ph sz="quarter" idx="14"/>
          </p:nvPr>
        </p:nvSpPr>
        <p:spPr>
          <a:xfrm>
            <a:off x="4664075" y="2119313"/>
            <a:ext cx="3556000" cy="3605212"/>
          </a:xfrm>
        </p:spPr>
        <p:txBody>
          <a:bodyPr/>
          <a:lstStyle/>
          <a:p>
            <a:pPr eaLnBrk="1" hangingPunct="1"/>
            <a:r>
              <a:rPr lang="tr-TR" b="1" u="sng">
                <a:latin typeface="Times New Roman" charset="0"/>
              </a:rPr>
              <a:t>Doğal Gözlem-Yapılandırılmış Gözlem</a:t>
            </a:r>
          </a:p>
          <a:p>
            <a:pPr eaLnBrk="1" hangingPunct="1"/>
            <a:r>
              <a:rPr lang="en-US">
                <a:latin typeface="Times New Roman" charset="0"/>
              </a:rPr>
              <a:t>A</a:t>
            </a:r>
            <a:r>
              <a:rPr lang="en-US" u="sng">
                <a:latin typeface="Times New Roman" charset="0"/>
              </a:rPr>
              <a:t>raştırma sürecinde temel tekniklerden biridir.</a:t>
            </a:r>
          </a:p>
          <a:p>
            <a:pPr eaLnBrk="1" hangingPunct="1"/>
            <a:endParaRPr lang="en-US" u="sng">
              <a:latin typeface="Times New Roman" charset="0"/>
            </a:endParaRPr>
          </a:p>
          <a:p>
            <a:pPr eaLnBrk="1" hangingPunct="1"/>
            <a:endParaRPr lang="en-US" u="sng">
              <a:latin typeface="Times New Roman" charset="0"/>
            </a:endParaRPr>
          </a:p>
          <a:p>
            <a:pPr eaLnBrk="1" hangingPunct="1"/>
            <a:endParaRPr lang="en-US" b="1" u="sng">
              <a:latin typeface="Times New Roman" charset="0"/>
            </a:endParaRPr>
          </a:p>
        </p:txBody>
      </p:sp>
    </p:spTree>
  </p:cSld>
  <p:clrMapOvr>
    <a:masterClrMapping/>
  </p:clrMapOvr>
  <p:transition xmlns:p14="http://schemas.microsoft.com/office/powerpoint/2010/mai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tr-TR" b="1" u="sng" dirty="0" smtClean="0">
                <a:ea typeface="+mj-ea"/>
                <a:cs typeface="+mj-cs"/>
              </a:rPr>
              <a:t>Doğal Gözlemin Avantajları</a:t>
            </a:r>
            <a:endParaRPr lang="en-US" dirty="0">
              <a:ea typeface="+mj-ea"/>
              <a:cs typeface="+mj-cs"/>
            </a:endParaRPr>
          </a:p>
        </p:txBody>
      </p:sp>
      <p:sp>
        <p:nvSpPr>
          <p:cNvPr id="27650" name="Content Placeholder 2"/>
          <p:cNvSpPr>
            <a:spLocks noGrp="1"/>
          </p:cNvSpPr>
          <p:nvPr>
            <p:ph idx="1"/>
          </p:nvPr>
        </p:nvSpPr>
        <p:spPr>
          <a:xfrm>
            <a:off x="1463675" y="2119313"/>
            <a:ext cx="4462463" cy="3603625"/>
          </a:xfrm>
        </p:spPr>
        <p:txBody>
          <a:bodyPr/>
          <a:lstStyle/>
          <a:p>
            <a:pPr eaLnBrk="1" hangingPunct="1"/>
            <a:r>
              <a:rPr lang="en-US">
                <a:latin typeface="Times New Roman" charset="0"/>
              </a:rPr>
              <a:t>Sözel olmayan davranışa ilişkin verilerin toplanmasında daha uygundur</a:t>
            </a:r>
          </a:p>
          <a:p>
            <a:pPr eaLnBrk="1" hangingPunct="1"/>
            <a:endParaRPr lang="en-US">
              <a:latin typeface="Times New Roman" charset="0"/>
            </a:endParaRPr>
          </a:p>
          <a:p>
            <a:pPr eaLnBrk="1" hangingPunct="1"/>
            <a:r>
              <a:rPr lang="en-US">
                <a:latin typeface="Times New Roman" charset="0"/>
              </a:rPr>
              <a:t>Doğal çevrede davranışı incelemek mümkündür</a:t>
            </a:r>
          </a:p>
          <a:p>
            <a:pPr eaLnBrk="1" hangingPunct="1"/>
            <a:endParaRPr lang="en-US">
              <a:latin typeface="Times New Roman" charset="0"/>
            </a:endParaRPr>
          </a:p>
          <a:p>
            <a:pPr eaLnBrk="1" hangingPunct="1"/>
            <a:r>
              <a:rPr lang="en-US">
                <a:latin typeface="Times New Roman" charset="0"/>
              </a:rPr>
              <a:t>Boylamsal analiz yapabilme fırsatı sunar</a:t>
            </a:r>
          </a:p>
        </p:txBody>
      </p:sp>
      <p:pic>
        <p:nvPicPr>
          <p:cNvPr id="27651" name="Picture 2" descr="MC90043934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703132">
            <a:off x="5327650" y="3003550"/>
            <a:ext cx="34671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980238" y="27781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a:latin typeface="Arial" charset="0"/>
              </a:rPr>
              <a:t>Gözlemin Zayıf Yönleri</a:t>
            </a:r>
          </a:p>
        </p:txBody>
      </p:sp>
      <p:sp>
        <p:nvSpPr>
          <p:cNvPr id="3" name="Content Placeholder 2"/>
          <p:cNvSpPr>
            <a:spLocks noGrp="1"/>
          </p:cNvSpPr>
          <p:nvPr>
            <p:ph idx="1"/>
          </p:nvPr>
        </p:nvSpPr>
        <p:spPr/>
        <p:txBody>
          <a:bodyPr rtlCol="0">
            <a:normAutofit fontScale="92500" lnSpcReduction="10000"/>
          </a:bodyPr>
          <a:lstStyle/>
          <a:p>
            <a:pPr marL="274320" indent="-274320" eaLnBrk="1" fontAlgn="auto" hangingPunct="1">
              <a:spcAft>
                <a:spcPts val="0"/>
              </a:spcAft>
              <a:buFont typeface="Brush Script MT" pitchFamily="66" charset="0"/>
              <a:buChar char="O"/>
              <a:defRPr/>
            </a:pPr>
            <a:r>
              <a:rPr lang="en-US" dirty="0" err="1" smtClean="0">
                <a:ea typeface="+mn-ea"/>
                <a:cs typeface="+mn-cs"/>
              </a:rPr>
              <a:t>Kontrolün</a:t>
            </a:r>
            <a:r>
              <a:rPr lang="en-US" dirty="0" smtClean="0">
                <a:ea typeface="+mn-ea"/>
                <a:cs typeface="+mn-cs"/>
              </a:rPr>
              <a:t> </a:t>
            </a:r>
            <a:r>
              <a:rPr lang="en-US" dirty="0" err="1">
                <a:ea typeface="+mn-ea"/>
                <a:cs typeface="+mn-cs"/>
              </a:rPr>
              <a:t>A</a:t>
            </a:r>
            <a:r>
              <a:rPr lang="en-US" dirty="0" err="1" smtClean="0">
                <a:ea typeface="+mn-ea"/>
                <a:cs typeface="+mn-cs"/>
              </a:rPr>
              <a:t>zlığı</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Nicelleştirme-Sayma</a:t>
            </a:r>
            <a:r>
              <a:rPr lang="en-US" dirty="0" smtClean="0">
                <a:ea typeface="+mn-ea"/>
                <a:cs typeface="+mn-cs"/>
              </a:rPr>
              <a:t> </a:t>
            </a:r>
            <a:r>
              <a:rPr lang="en-US" dirty="0" err="1" smtClean="0">
                <a:ea typeface="+mn-ea"/>
                <a:cs typeface="+mn-cs"/>
              </a:rPr>
              <a:t>Güçlükleri</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Örneklem</a:t>
            </a:r>
            <a:r>
              <a:rPr lang="en-US" dirty="0" smtClean="0">
                <a:ea typeface="+mn-ea"/>
                <a:cs typeface="+mn-cs"/>
              </a:rPr>
              <a:t> </a:t>
            </a:r>
            <a:r>
              <a:rPr lang="en-US" dirty="0" err="1" smtClean="0">
                <a:ea typeface="+mn-ea"/>
                <a:cs typeface="+mn-cs"/>
              </a:rPr>
              <a:t>Küçüklüğü</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Giriş</a:t>
            </a:r>
            <a:r>
              <a:rPr lang="en-US" dirty="0" smtClean="0">
                <a:ea typeface="+mn-ea"/>
                <a:cs typeface="+mn-cs"/>
              </a:rPr>
              <a:t> </a:t>
            </a:r>
            <a:r>
              <a:rPr lang="en-US" dirty="0" err="1" smtClean="0">
                <a:ea typeface="+mn-ea"/>
                <a:cs typeface="+mn-cs"/>
              </a:rPr>
              <a:t>Zorluğu</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Anonimliğin</a:t>
            </a:r>
            <a:r>
              <a:rPr lang="en-US" dirty="0" smtClean="0">
                <a:ea typeface="+mn-ea"/>
                <a:cs typeface="+mn-cs"/>
              </a:rPr>
              <a:t> </a:t>
            </a:r>
            <a:r>
              <a:rPr lang="en-US" dirty="0" err="1" smtClean="0">
                <a:ea typeface="+mn-ea"/>
                <a:cs typeface="+mn-cs"/>
              </a:rPr>
              <a:t>Azlığı</a:t>
            </a:r>
            <a:r>
              <a:rPr lang="en-US" dirty="0" smtClean="0">
                <a:ea typeface="+mn-ea"/>
                <a:cs typeface="+mn-cs"/>
              </a:rPr>
              <a:t>/</a:t>
            </a:r>
            <a:r>
              <a:rPr lang="en-US" dirty="0" err="1" smtClean="0">
                <a:ea typeface="+mn-ea"/>
                <a:cs typeface="+mn-cs"/>
              </a:rPr>
              <a:t>Duyarlı</a:t>
            </a:r>
            <a:r>
              <a:rPr lang="en-US" dirty="0" smtClean="0">
                <a:ea typeface="+mn-ea"/>
                <a:cs typeface="+mn-cs"/>
              </a:rPr>
              <a:t> </a:t>
            </a:r>
            <a:r>
              <a:rPr lang="en-US" dirty="0" err="1" smtClean="0">
                <a:ea typeface="+mn-ea"/>
                <a:cs typeface="+mn-cs"/>
              </a:rPr>
              <a:t>Sorunların</a:t>
            </a:r>
            <a:r>
              <a:rPr lang="en-US" dirty="0" smtClean="0">
                <a:ea typeface="+mn-ea"/>
                <a:cs typeface="+mn-cs"/>
              </a:rPr>
              <a:t> </a:t>
            </a:r>
            <a:r>
              <a:rPr lang="en-US" dirty="0" err="1" smtClean="0">
                <a:ea typeface="+mn-ea"/>
                <a:cs typeface="+mn-cs"/>
              </a:rPr>
              <a:t>Araştırılması</a:t>
            </a:r>
            <a:endParaRPr lang="en-US" dirty="0">
              <a:ea typeface="+mn-ea"/>
              <a:cs typeface="+mn-cs"/>
            </a:endParaRPr>
          </a:p>
        </p:txBody>
      </p:sp>
      <p:pic>
        <p:nvPicPr>
          <p:cNvPr id="28675" name="Picture 1" descr="MC900441902.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76888" y="1684338"/>
            <a:ext cx="2787650" cy="330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endParaRPr lang="en-US">
              <a:latin typeface="Arial" charset="0"/>
            </a:endParaRPr>
          </a:p>
        </p:txBody>
      </p:sp>
      <p:sp>
        <p:nvSpPr>
          <p:cNvPr id="29698" name="Content Placeholder 2"/>
          <p:cNvSpPr>
            <a:spLocks noGrp="1"/>
          </p:cNvSpPr>
          <p:nvPr>
            <p:ph idx="1"/>
          </p:nvPr>
        </p:nvSpPr>
        <p:spPr/>
        <p:txBody>
          <a:bodyPr/>
          <a:lstStyle/>
          <a:p>
            <a:pPr eaLnBrk="1" hangingPunct="1"/>
            <a:endParaRPr lang="en-US">
              <a:latin typeface="Times New Roman" charset="0"/>
            </a:endParaRPr>
          </a:p>
        </p:txBody>
      </p:sp>
      <p:graphicFrame>
        <p:nvGraphicFramePr>
          <p:cNvPr id="29699" name="Object 3"/>
          <p:cNvGraphicFramePr>
            <a:graphicFrameLocks noChangeAspect="1"/>
          </p:cNvGraphicFramePr>
          <p:nvPr/>
        </p:nvGraphicFramePr>
        <p:xfrm>
          <a:off x="768350" y="1554163"/>
          <a:ext cx="7604125" cy="4010025"/>
        </p:xfrm>
        <a:graphic>
          <a:graphicData uri="http://schemas.openxmlformats.org/presentationml/2006/ole">
            <mc:AlternateContent xmlns:mc="http://schemas.openxmlformats.org/markup-compatibility/2006">
              <mc:Choice xmlns:v="urn:schemas-microsoft-com:vml" Requires="v">
                <p:oleObj spid="_x0000_s29702" name="Document" r:id="rId4" imgW="4330541" imgH="2057324" progId="Word.Document.12">
                  <p:embed/>
                </p:oleObj>
              </mc:Choice>
              <mc:Fallback>
                <p:oleObj name="Document" r:id="rId4" imgW="4330541" imgH="2057324"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350" y="1554163"/>
                        <a:ext cx="760412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0" name="Rectangle 4"/>
          <p:cNvSpPr>
            <a:spLocks noChangeArrowheads="1"/>
          </p:cNvSpPr>
          <p:nvPr/>
        </p:nvSpPr>
        <p:spPr bwMode="auto">
          <a:xfrm>
            <a:off x="1463675" y="5722938"/>
            <a:ext cx="6057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b="1"/>
              <a:t>Kaynak :</a:t>
            </a:r>
            <a:r>
              <a:rPr lang="tr-TR"/>
              <a:t> Bailey 1987, 244 akt.: Balcı, 2009, s. 175</a:t>
            </a:r>
            <a:endParaRPr lang="en-US"/>
          </a:p>
        </p:txBody>
      </p:sp>
      <p:sp>
        <p:nvSpPr>
          <p:cNvPr id="29701" name="Rectangle 5"/>
          <p:cNvSpPr>
            <a:spLocks noChangeArrowheads="1"/>
          </p:cNvSpPr>
          <p:nvPr/>
        </p:nvSpPr>
        <p:spPr bwMode="auto">
          <a:xfrm>
            <a:off x="1579563" y="587375"/>
            <a:ext cx="60753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sz="2400" b="1"/>
              <a:t>Tablo 2.1: </a:t>
            </a:r>
            <a:r>
              <a:rPr lang="tr-TR" sz="2400"/>
              <a:t>Gözlem Türleri(Gözlem Ortamının Yapılaşma Derecelerine Göre)</a:t>
            </a:r>
            <a:endParaRPr lang="en-US" sz="2400"/>
          </a:p>
        </p:txBody>
      </p:sp>
    </p:spTree>
  </p:cSld>
  <p:clrMapOvr>
    <a:masterClrMapping/>
  </p:clrMapOvr>
  <p:transition xmlns:p14="http://schemas.microsoft.com/office/powerpoint/2010/mai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a:latin typeface="Arial" charset="0"/>
              </a:rPr>
              <a:t>2.2.1.2. Görüşme</a:t>
            </a:r>
          </a:p>
        </p:txBody>
      </p:sp>
      <p:sp>
        <p:nvSpPr>
          <p:cNvPr id="30722" name="Content Placeholder 2"/>
          <p:cNvSpPr>
            <a:spLocks noGrp="1"/>
          </p:cNvSpPr>
          <p:nvPr>
            <p:ph idx="1"/>
          </p:nvPr>
        </p:nvSpPr>
        <p:spPr/>
        <p:txBody>
          <a:bodyPr/>
          <a:lstStyle/>
          <a:p>
            <a:pPr eaLnBrk="1" hangingPunct="1"/>
            <a:r>
              <a:rPr lang="en-US" b="1" u="sng">
                <a:latin typeface="Times New Roman" charset="0"/>
              </a:rPr>
              <a:t>Nitel Görüşme : </a:t>
            </a:r>
          </a:p>
          <a:p>
            <a:pPr eaLnBrk="1" hangingPunct="1"/>
            <a:r>
              <a:rPr lang="en-US">
                <a:latin typeface="Times New Roman" charset="0"/>
              </a:rPr>
              <a:t>Nitel görüşme, görüşülen kişiye, bir konu hakkında ayrıntılı nitelikli sorular sorarak, konu ile ilgili ayrıntılı bilgi almaktır.</a:t>
            </a:r>
          </a:p>
          <a:p>
            <a:pPr eaLnBrk="1" hangingPunct="1"/>
            <a:endParaRPr lang="en-US">
              <a:latin typeface="Times New Roman" charset="0"/>
            </a:endParaRPr>
          </a:p>
          <a:p>
            <a:pPr eaLnBrk="1" hangingPunct="1"/>
            <a:r>
              <a:rPr lang="en-US" b="1" u="sng">
                <a:latin typeface="Times New Roman" charset="0"/>
              </a:rPr>
              <a:t>Nicel Görüşme :</a:t>
            </a:r>
          </a:p>
          <a:p>
            <a:pPr eaLnBrk="1" hangingPunct="1"/>
            <a:r>
              <a:rPr lang="en-US">
                <a:latin typeface="Times New Roman" charset="0"/>
              </a:rPr>
              <a:t>Nicel görüşme, görüşülecek                      kişilerin çok olduğu görüşme                      türüdür.</a:t>
            </a:r>
          </a:p>
        </p:txBody>
      </p:sp>
      <p:pic>
        <p:nvPicPr>
          <p:cNvPr id="30723" name="Picture 1" descr="MC90002359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40400" y="3876675"/>
            <a:ext cx="2674938"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latin typeface="Arial" charset="0"/>
              </a:rPr>
              <a:t>2.2.1.2 Görüşme </a:t>
            </a:r>
          </a:p>
        </p:txBody>
      </p:sp>
      <p:sp>
        <p:nvSpPr>
          <p:cNvPr id="31746" name="Content Placeholder 2"/>
          <p:cNvSpPr>
            <a:spLocks noGrp="1"/>
          </p:cNvSpPr>
          <p:nvPr>
            <p:ph idx="1"/>
          </p:nvPr>
        </p:nvSpPr>
        <p:spPr/>
        <p:txBody>
          <a:bodyPr/>
          <a:lstStyle/>
          <a:p>
            <a:pPr eaLnBrk="1" hangingPunct="1"/>
            <a:r>
              <a:rPr lang="en-US" b="1" u="sng">
                <a:latin typeface="Times New Roman" charset="0"/>
              </a:rPr>
              <a:t>Görüşme Tekniğinin Üstünlükleri :</a:t>
            </a:r>
          </a:p>
          <a:p>
            <a:pPr eaLnBrk="1" hangingPunct="1"/>
            <a:r>
              <a:rPr lang="en-US">
                <a:latin typeface="Times New Roman" charset="0"/>
              </a:rPr>
              <a:t>İletişimi geliştirme olanağı vardır</a:t>
            </a:r>
          </a:p>
          <a:p>
            <a:pPr eaLnBrk="1" hangingPunct="1"/>
            <a:r>
              <a:rPr lang="en-US">
                <a:latin typeface="Times New Roman" charset="0"/>
              </a:rPr>
              <a:t>Cevaplayıcıya esneklik sağlar</a:t>
            </a:r>
          </a:p>
          <a:p>
            <a:pPr eaLnBrk="1" hangingPunct="1"/>
            <a:r>
              <a:rPr lang="en-US">
                <a:latin typeface="Times New Roman" charset="0"/>
              </a:rPr>
              <a:t>Görüşme esnasında sorulan soruların diğer tekniklere göre yanıtlanma oranı daha fazladır</a:t>
            </a:r>
          </a:p>
          <a:p>
            <a:pPr eaLnBrk="1" hangingPunct="1"/>
            <a:r>
              <a:rPr lang="en-US">
                <a:latin typeface="Times New Roman" charset="0"/>
              </a:rPr>
              <a:t>Cevaplayıcının verdiği ani tepkileri ve yanıtları gözlemleme şansı vardır</a:t>
            </a:r>
          </a:p>
          <a:p>
            <a:pPr eaLnBrk="1" hangingPunct="1"/>
            <a:endParaRPr lang="en-US">
              <a:latin typeface="Times New Roman" charset="0"/>
            </a:endParaRPr>
          </a:p>
        </p:txBody>
      </p:sp>
      <p:pic>
        <p:nvPicPr>
          <p:cNvPr id="31747" name="Picture 1" descr="MC90044132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67500" y="1371600"/>
            <a:ext cx="24765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a:latin typeface="Arial" charset="0"/>
              </a:rPr>
              <a:t>2.2.1.2 Görüşme </a:t>
            </a:r>
          </a:p>
        </p:txBody>
      </p:sp>
      <p:sp>
        <p:nvSpPr>
          <p:cNvPr id="32770" name="Content Placeholder 2"/>
          <p:cNvSpPr>
            <a:spLocks noGrp="1"/>
          </p:cNvSpPr>
          <p:nvPr>
            <p:ph idx="1"/>
          </p:nvPr>
        </p:nvSpPr>
        <p:spPr>
          <a:xfrm>
            <a:off x="1463675" y="2119313"/>
            <a:ext cx="6105525" cy="3603625"/>
          </a:xfrm>
        </p:spPr>
        <p:txBody>
          <a:bodyPr/>
          <a:lstStyle/>
          <a:p>
            <a:pPr eaLnBrk="1" hangingPunct="1"/>
            <a:r>
              <a:rPr lang="en-US" b="1" u="sng">
                <a:latin typeface="Times New Roman" charset="0"/>
              </a:rPr>
              <a:t>Görüşme Tekniğinin Sınırlılıkları :</a:t>
            </a:r>
          </a:p>
          <a:p>
            <a:pPr eaLnBrk="1" hangingPunct="1"/>
            <a:r>
              <a:rPr lang="en-US">
                <a:latin typeface="Times New Roman" charset="0"/>
              </a:rPr>
              <a:t>Maliyetli bir yöntemdir</a:t>
            </a:r>
          </a:p>
          <a:p>
            <a:pPr eaLnBrk="1" hangingPunct="1"/>
            <a:r>
              <a:rPr lang="en-US">
                <a:latin typeface="Times New Roman" charset="0"/>
              </a:rPr>
              <a:t>Daha fazla zaman gerekmektedir</a:t>
            </a:r>
          </a:p>
          <a:p>
            <a:pPr eaLnBrk="1" hangingPunct="1"/>
            <a:r>
              <a:rPr lang="en-US">
                <a:latin typeface="Times New Roman" charset="0"/>
              </a:rPr>
              <a:t>En büyük sınırlılıklar da görüşmeciden     doğan hatalar olabilmektedir</a:t>
            </a:r>
          </a:p>
          <a:p>
            <a:pPr eaLnBrk="1" hangingPunct="1"/>
            <a:r>
              <a:rPr lang="en-US">
                <a:latin typeface="Times New Roman" charset="0"/>
              </a:rPr>
              <a:t>Görüşmede sonuç, cevaplayıcının isteğine bağlı ve kendini ifade etme becerisiyle sınırlıdır</a:t>
            </a:r>
          </a:p>
          <a:p>
            <a:pPr eaLnBrk="1" hangingPunct="1"/>
            <a:endParaRPr lang="en-US">
              <a:latin typeface="Times New Roman" charset="0"/>
            </a:endParaRPr>
          </a:p>
        </p:txBody>
      </p:sp>
      <p:pic>
        <p:nvPicPr>
          <p:cNvPr id="32771" name="Picture 1" descr="MC90044132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72263" y="2066925"/>
            <a:ext cx="2187575"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a:latin typeface="Arial" charset="0"/>
              </a:rPr>
              <a:t>2.2.1.5 Survey</a:t>
            </a:r>
          </a:p>
        </p:txBody>
      </p:sp>
      <p:sp>
        <p:nvSpPr>
          <p:cNvPr id="3" name="Content Placeholder 2"/>
          <p:cNvSpPr>
            <a:spLocks noGrp="1"/>
          </p:cNvSpPr>
          <p:nvPr>
            <p:ph idx="1"/>
          </p:nvPr>
        </p:nvSpPr>
        <p:spPr/>
        <p:txBody>
          <a:bodyPr rtlCol="0">
            <a:normAutofit fontScale="92500"/>
          </a:bodyPr>
          <a:lstStyle/>
          <a:p>
            <a:pPr marL="274320" indent="-274320" eaLnBrk="1" fontAlgn="auto" hangingPunct="1">
              <a:spcAft>
                <a:spcPts val="0"/>
              </a:spcAft>
              <a:buFont typeface="Brush Script MT" pitchFamily="66" charset="0"/>
              <a:buChar char="O"/>
              <a:defRPr/>
            </a:pPr>
            <a:r>
              <a:rPr lang="tr-TR" dirty="0">
                <a:ea typeface="+mn-ea"/>
                <a:cs typeface="+mn-cs"/>
              </a:rPr>
              <a:t>Bir grubun belirli özelliklerini </a:t>
            </a:r>
            <a:r>
              <a:rPr lang="tr-TR" dirty="0" smtClean="0">
                <a:ea typeface="+mn-ea"/>
                <a:cs typeface="+mn-cs"/>
              </a:rPr>
              <a:t>belirlemek             için </a:t>
            </a:r>
            <a:r>
              <a:rPr lang="tr-TR" dirty="0">
                <a:ea typeface="+mn-ea"/>
                <a:cs typeface="+mn-cs"/>
              </a:rPr>
              <a:t>verilerin toplanmasını amaçlayan </a:t>
            </a:r>
            <a:r>
              <a:rPr lang="tr-TR" dirty="0" smtClean="0">
                <a:ea typeface="+mn-ea"/>
                <a:cs typeface="+mn-cs"/>
              </a:rPr>
              <a:t>       çalışmalara </a:t>
            </a:r>
            <a:r>
              <a:rPr lang="tr-TR" dirty="0">
                <a:ea typeface="+mn-ea"/>
                <a:cs typeface="+mn-cs"/>
              </a:rPr>
              <a:t>tarama (</a:t>
            </a:r>
            <a:r>
              <a:rPr lang="tr-TR" dirty="0" err="1">
                <a:ea typeface="+mn-ea"/>
                <a:cs typeface="+mn-cs"/>
              </a:rPr>
              <a:t>survey</a:t>
            </a:r>
            <a:r>
              <a:rPr lang="tr-TR" dirty="0">
                <a:ea typeface="+mn-ea"/>
                <a:cs typeface="+mn-cs"/>
              </a:rPr>
              <a:t>) araştırması </a:t>
            </a:r>
            <a:r>
              <a:rPr lang="tr-TR" dirty="0" smtClean="0">
                <a:ea typeface="+mn-ea"/>
                <a:cs typeface="+mn-cs"/>
              </a:rPr>
              <a:t>                              denir</a:t>
            </a:r>
            <a:r>
              <a:rPr lang="tr-TR" dirty="0">
                <a:ea typeface="+mn-ea"/>
                <a:cs typeface="+mn-cs"/>
              </a:rPr>
              <a:t>.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Survey</a:t>
            </a:r>
            <a:r>
              <a:rPr lang="tr-TR" dirty="0">
                <a:ea typeface="+mn-ea"/>
                <a:cs typeface="+mn-cs"/>
              </a:rPr>
              <a:t> yöntemi kullanılarak araştırılan konular çok çeşitlidir. Siyasi parti tercihi, bir reklam ürününün tercihi, televizyon kanalı tercihi konusunda yapılan kamuoyu yoklamaları günlük yaşamımızda sık karşılaştığımız örneklerdendir. </a:t>
            </a:r>
            <a:endParaRPr lang="en-US" dirty="0">
              <a:ea typeface="+mn-ea"/>
              <a:cs typeface="+mn-cs"/>
            </a:endParaRPr>
          </a:p>
        </p:txBody>
      </p:sp>
      <p:pic>
        <p:nvPicPr>
          <p:cNvPr id="33795" name="Picture 1" descr="MC90041275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81725" y="817563"/>
            <a:ext cx="2176463"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2.2.1.6 </a:t>
            </a:r>
            <a:r>
              <a:rPr lang="en-US" dirty="0" err="1" smtClean="0">
                <a:ea typeface="+mj-ea"/>
                <a:cs typeface="+mj-cs"/>
              </a:rPr>
              <a:t>Etnografi</a:t>
            </a:r>
            <a:r>
              <a:rPr lang="en-US" dirty="0" smtClean="0">
                <a:ea typeface="+mj-ea"/>
                <a:cs typeface="+mj-cs"/>
              </a:rPr>
              <a:t> </a:t>
            </a:r>
            <a:r>
              <a:rPr lang="en-US" dirty="0" err="1" smtClean="0">
                <a:ea typeface="+mj-ea"/>
                <a:cs typeface="+mj-cs"/>
              </a:rPr>
              <a:t>Araştırmalar</a:t>
            </a:r>
            <a:endParaRPr lang="en-US" dirty="0">
              <a:ea typeface="+mj-ea"/>
              <a:cs typeface="+mj-cs"/>
            </a:endParaRPr>
          </a:p>
        </p:txBody>
      </p:sp>
      <p:sp>
        <p:nvSpPr>
          <p:cNvPr id="34818" name="Content Placeholder 2"/>
          <p:cNvSpPr>
            <a:spLocks noGrp="1"/>
          </p:cNvSpPr>
          <p:nvPr>
            <p:ph idx="1"/>
          </p:nvPr>
        </p:nvSpPr>
        <p:spPr>
          <a:xfrm>
            <a:off x="1463675" y="2119313"/>
            <a:ext cx="6196013" cy="1641475"/>
          </a:xfrm>
        </p:spPr>
        <p:txBody>
          <a:bodyPr/>
          <a:lstStyle/>
          <a:p>
            <a:pPr eaLnBrk="1" hangingPunct="1"/>
            <a:r>
              <a:rPr lang="tr-TR">
                <a:latin typeface="Times New Roman" charset="0"/>
              </a:rPr>
              <a:t>Etnografik araştırmada amaç, grup üyeleriyle doğrudan ilişki kurmak ve grubun kültürel yapılarını ve bu yapıları oluşturan davranış ve deneyimleri açıklamaktır. </a:t>
            </a:r>
            <a:endParaRPr lang="en-US">
              <a:latin typeface="Times New Roman" charset="0"/>
            </a:endParaRPr>
          </a:p>
        </p:txBody>
      </p:sp>
      <p:pic>
        <p:nvPicPr>
          <p:cNvPr id="34819" name="Picture 3" descr="Untitle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0838" y="3800475"/>
            <a:ext cx="643890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4"/>
          <p:cNvSpPr>
            <a:spLocks noChangeArrowheads="1"/>
          </p:cNvSpPr>
          <p:nvPr/>
        </p:nvSpPr>
        <p:spPr bwMode="auto">
          <a:xfrm>
            <a:off x="3103563" y="5899150"/>
            <a:ext cx="3036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Şekil 2.1.</a:t>
            </a:r>
            <a:r>
              <a:rPr lang="en-US"/>
              <a:t> Etnografik araştırma</a:t>
            </a:r>
          </a:p>
        </p:txBody>
      </p:sp>
    </p:spTree>
  </p:cSld>
  <p:clrMapOvr>
    <a:masterClrMapping/>
  </p:clrMapOvr>
  <p:transition xmlns:p14="http://schemas.microsoft.com/office/powerpoint/2010/mai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latin typeface="Arial" charset="0"/>
              </a:rPr>
              <a:t>2.2.1.7. Arşiv Araştırması</a:t>
            </a:r>
          </a:p>
        </p:txBody>
      </p:sp>
      <p:sp>
        <p:nvSpPr>
          <p:cNvPr id="20482" name="Content Placeholder 2"/>
          <p:cNvSpPr>
            <a:spLocks noGrp="1"/>
          </p:cNvSpPr>
          <p:nvPr>
            <p:ph idx="1"/>
          </p:nvPr>
        </p:nvSpPr>
        <p:spPr/>
        <p:txBody>
          <a:bodyPr/>
          <a:lstStyle/>
          <a:p>
            <a:pPr eaLnBrk="1" hangingPunct="1">
              <a:defRPr/>
            </a:pPr>
            <a:r>
              <a:rPr lang="tr-TR" dirty="0">
                <a:latin typeface="Times New Roman" charset="0"/>
              </a:rPr>
              <a:t>Var olan kayıt ve belgeleri inceleyerek veri toplamaya belgesel tarama veya </a:t>
            </a:r>
            <a:r>
              <a:rPr lang="tr-TR" dirty="0" err="1">
                <a:latin typeface="Times New Roman" charset="0"/>
              </a:rPr>
              <a:t>arşivsel</a:t>
            </a:r>
            <a:r>
              <a:rPr lang="tr-TR" dirty="0">
                <a:latin typeface="Times New Roman" charset="0"/>
              </a:rPr>
              <a:t> araştırma denir. </a:t>
            </a:r>
          </a:p>
          <a:p>
            <a:pPr eaLnBrk="1" hangingPunct="1">
              <a:defRPr/>
            </a:pPr>
            <a:r>
              <a:rPr lang="tr-TR" dirty="0">
                <a:latin typeface="Times New Roman" charset="0"/>
              </a:rPr>
              <a:t>İki ayrı amaçlı belgesel </a:t>
            </a:r>
            <a:endParaRPr lang="tr-TR" dirty="0" smtClean="0">
              <a:latin typeface="Times New Roman" charset="0"/>
            </a:endParaRPr>
          </a:p>
          <a:p>
            <a:pPr marL="0" indent="0" eaLnBrk="1" hangingPunct="1">
              <a:buFont typeface="Brush Script MT" charset="0"/>
              <a:buNone/>
              <a:defRPr/>
            </a:pPr>
            <a:r>
              <a:rPr lang="tr-TR" dirty="0">
                <a:latin typeface="Times New Roman" charset="0"/>
              </a:rPr>
              <a:t> </a:t>
            </a:r>
            <a:r>
              <a:rPr lang="tr-TR" dirty="0" smtClean="0">
                <a:latin typeface="Times New Roman" charset="0"/>
              </a:rPr>
              <a:t>tarama </a:t>
            </a:r>
            <a:r>
              <a:rPr lang="tr-TR" dirty="0">
                <a:latin typeface="Times New Roman" charset="0"/>
              </a:rPr>
              <a:t>olabilir. </a:t>
            </a:r>
          </a:p>
          <a:p>
            <a:pPr eaLnBrk="1" hangingPunct="1">
              <a:defRPr/>
            </a:pPr>
            <a:r>
              <a:rPr lang="tr-TR" dirty="0">
                <a:latin typeface="Times New Roman" charset="0"/>
              </a:rPr>
              <a:t>Bunlar: </a:t>
            </a:r>
          </a:p>
          <a:p>
            <a:pPr eaLnBrk="1" hangingPunct="1">
              <a:defRPr/>
            </a:pPr>
            <a:r>
              <a:rPr lang="tr-TR" dirty="0">
                <a:latin typeface="Times New Roman" charset="0"/>
              </a:rPr>
              <a:t>1) Genel tarama  </a:t>
            </a:r>
          </a:p>
          <a:p>
            <a:pPr eaLnBrk="1" hangingPunct="1">
              <a:defRPr/>
            </a:pPr>
            <a:r>
              <a:rPr lang="tr-TR" dirty="0">
                <a:latin typeface="Times New Roman" charset="0"/>
              </a:rPr>
              <a:t>2) İçerik çözümlemesi </a:t>
            </a:r>
            <a:r>
              <a:rPr lang="tr-TR" dirty="0" smtClean="0">
                <a:latin typeface="Times New Roman" charset="0"/>
              </a:rPr>
              <a:t>                               (</a:t>
            </a:r>
            <a:r>
              <a:rPr lang="tr-TR" dirty="0" err="1">
                <a:latin typeface="Times New Roman" charset="0"/>
              </a:rPr>
              <a:t>content</a:t>
            </a:r>
            <a:r>
              <a:rPr lang="tr-TR" dirty="0">
                <a:latin typeface="Times New Roman" charset="0"/>
              </a:rPr>
              <a:t> </a:t>
            </a:r>
            <a:r>
              <a:rPr lang="tr-TR" dirty="0" err="1">
                <a:latin typeface="Times New Roman" charset="0"/>
              </a:rPr>
              <a:t>analysis</a:t>
            </a:r>
            <a:r>
              <a:rPr lang="tr-TR" dirty="0">
                <a:latin typeface="Times New Roman" charset="0"/>
              </a:rPr>
              <a:t>) </a:t>
            </a:r>
            <a:r>
              <a:rPr lang="tr-TR" dirty="0" err="1">
                <a:latin typeface="Times New Roman" charset="0"/>
              </a:rPr>
              <a:t>dir</a:t>
            </a:r>
            <a:r>
              <a:rPr lang="tr-TR" dirty="0">
                <a:latin typeface="Times New Roman" charset="0"/>
              </a:rPr>
              <a:t>.</a:t>
            </a:r>
            <a:r>
              <a:rPr lang="en-US" dirty="0">
                <a:latin typeface="Times New Roman" charset="0"/>
              </a:rPr>
              <a:t> </a:t>
            </a:r>
          </a:p>
        </p:txBody>
      </p:sp>
      <p:pic>
        <p:nvPicPr>
          <p:cNvPr id="35843" name="Picture 1" descr="MP9004491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10138" y="3543300"/>
            <a:ext cx="3946525"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a:latin typeface="Arial" charset="0"/>
              </a:rPr>
              <a:t>2.2.1.8. Eylem Araştırması</a:t>
            </a:r>
          </a:p>
        </p:txBody>
      </p:sp>
      <p:sp>
        <p:nvSpPr>
          <p:cNvPr id="36866" name="Content Placeholder 2"/>
          <p:cNvSpPr>
            <a:spLocks noGrp="1"/>
          </p:cNvSpPr>
          <p:nvPr>
            <p:ph idx="1"/>
          </p:nvPr>
        </p:nvSpPr>
        <p:spPr/>
        <p:txBody>
          <a:bodyPr/>
          <a:lstStyle/>
          <a:p>
            <a:pPr eaLnBrk="1" hangingPunct="1"/>
            <a:r>
              <a:rPr lang="tr-TR">
                <a:latin typeface="Times New Roman" charset="0"/>
              </a:rPr>
              <a:t>Diğer insanlar, ortamlar ya da durumlar ile ilgili genellemeler en az önem veren araştırma türüdür.</a:t>
            </a:r>
          </a:p>
          <a:p>
            <a:pPr eaLnBrk="1" hangingPunct="1"/>
            <a:r>
              <a:rPr lang="tr-TR">
                <a:latin typeface="Times New Roman" charset="0"/>
              </a:rPr>
              <a:t> </a:t>
            </a:r>
          </a:p>
          <a:p>
            <a:pPr eaLnBrk="1" hangingPunct="1"/>
            <a:r>
              <a:rPr lang="tr-TR">
                <a:latin typeface="Times New Roman" charset="0"/>
              </a:rPr>
              <a:t>Çalışmanın sonuçlarından etkilenebileceklerin yanı sıra deneklerin de çalışmaya aktif katılımlarına önem verilmektedir.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atin typeface="Arial" charset="0"/>
              </a:rPr>
              <a:t>2.2.2. Deneysel Yöntemler</a:t>
            </a: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Deney, bir değişkenin diğer bir değişken üzerinde etkisinin araştırılarak bir </a:t>
            </a:r>
            <a:r>
              <a:rPr lang="tr-TR" dirty="0" err="1">
                <a:ea typeface="+mn-ea"/>
                <a:cs typeface="+mn-cs"/>
              </a:rPr>
              <a:t>denencenin</a:t>
            </a:r>
            <a:r>
              <a:rPr lang="tr-TR" dirty="0">
                <a:ea typeface="+mn-ea"/>
                <a:cs typeface="+mn-cs"/>
              </a:rPr>
              <a:t> sınandığı yöntemdir.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Bütün araştırma yöntemleri içinde değişkenler arasında neden-sonuç ilişkisinin kurulabileceği tek yöntem deneydir.</a:t>
            </a:r>
            <a:r>
              <a:rPr lang="en-US" dirty="0">
                <a:ea typeface="+mn-ea"/>
                <a:cs typeface="+mn-cs"/>
              </a:rPr>
              <a:t> </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deneysel çalışmalarının çoğunu laboratuvarda gerçekleştiren sosyal psikologlar, deney yapmak için doğal mekanları (okul, ev, fabrika vb. ) da kullanmaktadırlar.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2.2.3. </a:t>
            </a:r>
            <a:r>
              <a:rPr lang="en-US" dirty="0" err="1" smtClean="0">
                <a:ea typeface="+mj-ea"/>
                <a:cs typeface="+mj-cs"/>
              </a:rPr>
              <a:t>Araştırmada</a:t>
            </a:r>
            <a:r>
              <a:rPr lang="en-US" dirty="0" smtClean="0">
                <a:ea typeface="+mj-ea"/>
                <a:cs typeface="+mj-cs"/>
              </a:rPr>
              <a:t> </a:t>
            </a:r>
            <a:r>
              <a:rPr lang="en-US" dirty="0" err="1" smtClean="0">
                <a:ea typeface="+mj-ea"/>
                <a:cs typeface="+mj-cs"/>
              </a:rPr>
              <a:t>Yanlılıklar</a:t>
            </a:r>
            <a:endParaRPr lang="en-US" dirty="0">
              <a:ea typeface="+mj-ea"/>
              <a:cs typeface="+mj-cs"/>
            </a:endParaRPr>
          </a:p>
        </p:txBody>
      </p:sp>
      <p:sp>
        <p:nvSpPr>
          <p:cNvPr id="38914" name="Content Placeholder 2"/>
          <p:cNvSpPr>
            <a:spLocks noGrp="1"/>
          </p:cNvSpPr>
          <p:nvPr>
            <p:ph idx="1"/>
          </p:nvPr>
        </p:nvSpPr>
        <p:spPr/>
        <p:txBody>
          <a:bodyPr/>
          <a:lstStyle/>
          <a:p>
            <a:pPr eaLnBrk="1" hangingPunct="1"/>
            <a:r>
              <a:rPr lang="en-US" b="1" u="sng">
                <a:latin typeface="Times New Roman" charset="0"/>
              </a:rPr>
              <a:t>Araştırmacıdan Kaynaklanan Yanlılıklar :</a:t>
            </a:r>
          </a:p>
          <a:p>
            <a:pPr eaLnBrk="1" hangingPunct="1"/>
            <a:endParaRPr lang="tr-TR">
              <a:latin typeface="Times New Roman" charset="0"/>
            </a:endParaRPr>
          </a:p>
          <a:p>
            <a:pPr eaLnBrk="1" hangingPunct="1"/>
            <a:r>
              <a:rPr lang="tr-TR">
                <a:latin typeface="Times New Roman" charset="0"/>
              </a:rPr>
              <a:t>Araştırmacı sözel veya sözel olmayan davranışlarıyla denekleri etkileyebilir. </a:t>
            </a:r>
          </a:p>
          <a:p>
            <a:pPr eaLnBrk="1" hangingPunct="1"/>
            <a:endParaRPr lang="tr-TR">
              <a:latin typeface="Times New Roman" charset="0"/>
            </a:endParaRPr>
          </a:p>
          <a:p>
            <a:pPr eaLnBrk="1" hangingPunct="1"/>
            <a:r>
              <a:rPr lang="tr-TR">
                <a:latin typeface="Times New Roman" charset="0"/>
              </a:rPr>
              <a:t>Bu durum, özellikle araştırmacı, araştırmanın konusu veya hipotezlerini bildiğinde daha çok belirgindir. </a:t>
            </a:r>
            <a:endParaRPr lang="en-US" b="1" u="sng">
              <a:latin typeface="Times New Roman" charset="0"/>
            </a:endParaRPr>
          </a:p>
        </p:txBody>
      </p:sp>
    </p:spTree>
  </p:cSld>
  <p:clrMapOvr>
    <a:masterClrMapping/>
  </p:clrMapOvr>
  <p:transition xmlns:p14="http://schemas.microsoft.com/office/powerpoint/2010/mai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2.2.3. </a:t>
            </a:r>
            <a:r>
              <a:rPr lang="en-US" dirty="0" err="1" smtClean="0">
                <a:ea typeface="+mj-ea"/>
                <a:cs typeface="+mj-cs"/>
              </a:rPr>
              <a:t>Araştırmada</a:t>
            </a:r>
            <a:r>
              <a:rPr lang="en-US" dirty="0" smtClean="0">
                <a:ea typeface="+mj-ea"/>
                <a:cs typeface="+mj-cs"/>
              </a:rPr>
              <a:t> </a:t>
            </a:r>
            <a:r>
              <a:rPr lang="en-US" dirty="0" err="1" smtClean="0">
                <a:ea typeface="+mj-ea"/>
                <a:cs typeface="+mj-cs"/>
              </a:rPr>
              <a:t>Yanlılıklar</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r>
              <a:rPr lang="tr-TR" b="1" u="sng" dirty="0" smtClean="0">
                <a:ea typeface="+mn-ea"/>
                <a:cs typeface="+mn-cs"/>
              </a:rPr>
              <a:t>Deneklerden Kaynaklanan Yanlılıklar :</a:t>
            </a:r>
          </a:p>
          <a:p>
            <a:pPr marL="274320" indent="-274320" eaLnBrk="1" fontAlgn="auto" hangingPunct="1">
              <a:spcAft>
                <a:spcPts val="0"/>
              </a:spcAft>
              <a:buFont typeface="Brush Script MT" pitchFamily="66" charset="0"/>
              <a:buChar char="O"/>
              <a:defRPr/>
            </a:pPr>
            <a:endParaRPr lang="en-US" b="1" u="sng"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Araştırmaya katılan denekler, araştırılıyor olma duygusundan dolayı sosyal açıdan beğenilen veya arzulanan tepkiler verme eğilimi göstermektedir.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b="1" u="sng"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Deneklerden kaynaklanan yanlılıklar deney sürecinde kontrol edilmelidir.</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867025"/>
            <a:ext cx="6964363" cy="1201738"/>
          </a:xfrm>
        </p:spPr>
        <p:txBody>
          <a:bodyPr/>
          <a:lstStyle/>
          <a:p>
            <a:pPr eaLnBrk="1" hangingPunct="1">
              <a:defRPr/>
            </a:pPr>
            <a:r>
              <a:rPr lang="en-US" sz="7200" b="1" dirty="0" smtClean="0">
                <a:effectLst>
                  <a:outerShdw blurRad="50800" dist="38100" algn="l" rotWithShape="0">
                    <a:prstClr val="black">
                      <a:alpha val="40000"/>
                    </a:prstClr>
                  </a:outerShdw>
                  <a:reflection blurRad="6350" stA="60000" endA="900" endPos="60000" dist="60007" dir="5400000" sy="-100000" algn="bl" rotWithShape="0"/>
                </a:effectLst>
              </a:rPr>
              <a:t>BÖLÜM SONU</a:t>
            </a:r>
            <a:endParaRPr lang="en-US" sz="7200" b="1" dirty="0">
              <a:effectLst>
                <a:outerShdw blurRad="50800" dist="38100" algn="l" rotWithShape="0">
                  <a:prstClr val="black">
                    <a:alpha val="40000"/>
                  </a:prstClr>
                </a:outerShdw>
                <a:reflection blurRad="6350" stA="60000" endA="900" endPos="60000" dist="60007" dir="5400000" sy="-100000" algn="bl" rotWithShape="0"/>
              </a:effectLst>
            </a:endParaRPr>
          </a:p>
        </p:txBody>
      </p:sp>
    </p:spTree>
  </p:cSld>
  <p:clrMapOvr>
    <a:masterClrMapping/>
  </p:clrMapOvr>
  <p:transition xmlns:p14="http://schemas.microsoft.com/office/powerpoint/2010/mai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085850" y="1620837"/>
            <a:ext cx="7000875" cy="2473491"/>
          </a:xfrm>
          <a:extLst/>
        </p:spPr>
        <p:txBody>
          <a:bodyPr rtlCol="0">
            <a:noAutofit/>
          </a:bodyPr>
          <a:lstStyle/>
          <a:p>
            <a:pPr eaLnBrk="1" fontAlgn="auto" hangingPunct="1">
              <a:spcAft>
                <a:spcPts val="0"/>
              </a:spcAft>
              <a:defRPr/>
            </a:pPr>
            <a:r>
              <a:rPr lang="en-US" sz="4400" b="1" dirty="0" smtClean="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rPr>
              <a:t>TOPLUMSAL GRUPLAR </a:t>
            </a:r>
            <a:br>
              <a:rPr lang="en-US" sz="4400" b="1" dirty="0" smtClean="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rPr>
            </a:br>
            <a:r>
              <a:rPr lang="en-US" sz="4400" b="1" dirty="0" err="1" smtClean="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rPr>
              <a:t>ve</a:t>
            </a:r>
            <a:r>
              <a:rPr lang="en-US" sz="4400" b="1" dirty="0" smtClean="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rPr>
              <a:t> </a:t>
            </a:r>
            <a:br>
              <a:rPr lang="en-US" sz="4400" b="1" dirty="0" smtClean="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rPr>
            </a:br>
            <a:r>
              <a:rPr lang="en-US" sz="4400" b="1" dirty="0" smtClean="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rPr>
              <a:t>ÖZELLİKLERİ</a:t>
            </a:r>
            <a:endParaRPr lang="en-US" sz="4400" b="1" dirty="0">
              <a:effectLst>
                <a:glow rad="101600">
                  <a:schemeClr val="accent1">
                    <a:satMod val="175000"/>
                    <a:alpha val="40000"/>
                  </a:schemeClr>
                </a:glow>
                <a:innerShdw blurRad="63500" dist="50800" dir="18900000">
                  <a:prstClr val="black">
                    <a:alpha val="50000"/>
                  </a:prstClr>
                </a:innerShdw>
                <a:reflection blurRad="6350" stA="55000" endA="300" endPos="45500" dir="5400000" sy="-100000" algn="bl" rotWithShape="0"/>
              </a:effectLst>
              <a:latin typeface="Arial" charset="0"/>
              <a:ea typeface="+mj-ea"/>
              <a:cs typeface="+mj-cs"/>
            </a:endParaRPr>
          </a:p>
        </p:txBody>
      </p:sp>
      <p:sp>
        <p:nvSpPr>
          <p:cNvPr id="3" name="Subtitle 2"/>
          <p:cNvSpPr>
            <a:spLocks noGrp="1"/>
          </p:cNvSpPr>
          <p:nvPr>
            <p:ph type="subTitle" idx="1"/>
          </p:nvPr>
        </p:nvSpPr>
        <p:spPr>
          <a:xfrm rot="21172530">
            <a:off x="2833688" y="4954588"/>
            <a:ext cx="3419475"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Gül</a:t>
            </a:r>
            <a:r>
              <a:rPr lang="en-US" b="1" dirty="0" smtClean="0">
                <a:ea typeface="+mn-ea"/>
                <a:cs typeface="+mn-cs"/>
              </a:rPr>
              <a:t> </a:t>
            </a:r>
            <a:r>
              <a:rPr lang="en-US" b="1" dirty="0" err="1" smtClean="0">
                <a:ea typeface="+mn-ea"/>
                <a:cs typeface="+mn-cs"/>
              </a:rPr>
              <a:t>Tuncel</a:t>
            </a:r>
            <a:endParaRPr lang="en-US" b="1" dirty="0" smtClean="0">
              <a:ea typeface="+mn-ea"/>
              <a:cs typeface="+mn-cs"/>
            </a:endParaRPr>
          </a:p>
          <a:p>
            <a:pPr eaLnBrk="1" fontAlgn="auto" hangingPunct="1">
              <a:spcAft>
                <a:spcPts val="0"/>
              </a:spcAft>
              <a:buFont typeface="Brush Script MT" pitchFamily="66" charset="0"/>
              <a:buNone/>
              <a:defRPr/>
            </a:pPr>
            <a:endParaRPr lang="en-US" sz="1900" b="1" dirty="0">
              <a:ea typeface="+mn-ea"/>
              <a:cs typeface="+mn-cs"/>
            </a:endParaRPr>
          </a:p>
          <a:p>
            <a:pPr eaLnBrk="1" fontAlgn="auto" hangingPunct="1">
              <a:spcAft>
                <a:spcPts val="0"/>
              </a:spcAft>
              <a:buFont typeface="Brush Script MT" pitchFamily="66" charset="0"/>
              <a:buNone/>
              <a:defRPr/>
            </a:pPr>
            <a:r>
              <a:rPr lang="en-US" sz="1900" b="1" dirty="0" smtClean="0">
                <a:ea typeface="+mn-ea"/>
                <a:cs typeface="+mn-cs"/>
              </a:rPr>
              <a:t>*Marmara </a:t>
            </a:r>
            <a:r>
              <a:rPr lang="en-US" sz="1900" b="1" dirty="0" err="1" smtClean="0">
                <a:ea typeface="+mn-ea"/>
                <a:cs typeface="+mn-cs"/>
              </a:rPr>
              <a:t>Üniversitesi</a:t>
            </a:r>
            <a:endParaRPr lang="en-US" sz="1900" dirty="0">
              <a:ea typeface="+mn-ea"/>
              <a:cs typeface="+mn-cs"/>
            </a:endParaRPr>
          </a:p>
        </p:txBody>
      </p:sp>
      <p:pic>
        <p:nvPicPr>
          <p:cNvPr id="4198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202113" y="466883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8063" y="133350"/>
            <a:ext cx="2032000" cy="831850"/>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endParaRPr lang="en-US" sz="2400" b="1" dirty="0"/>
          </a:p>
          <a:p>
            <a:pPr algn="ctr" fontAlgn="auto">
              <a:spcBef>
                <a:spcPts val="0"/>
              </a:spcBef>
              <a:spcAft>
                <a:spcPts val="0"/>
              </a:spcAft>
              <a:defRPr/>
            </a:pPr>
            <a:r>
              <a:rPr lang="en-US" sz="2400" b="1" dirty="0"/>
              <a:t>BÖLÜM 3</a:t>
            </a:r>
          </a:p>
        </p:txBody>
      </p:sp>
      <p:pic>
        <p:nvPicPr>
          <p:cNvPr id="41989"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287838" y="-119063"/>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3.1. </a:t>
            </a:r>
            <a:r>
              <a:rPr lang="en-US" dirty="0" err="1" smtClean="0">
                <a:ea typeface="+mj-ea"/>
                <a:cs typeface="+mj-cs"/>
              </a:rPr>
              <a:t>Toplumsal</a:t>
            </a:r>
            <a:r>
              <a:rPr lang="en-US" dirty="0" smtClean="0">
                <a:ea typeface="+mj-ea"/>
                <a:cs typeface="+mj-cs"/>
              </a:rPr>
              <a:t> </a:t>
            </a:r>
            <a:r>
              <a:rPr lang="en-US" dirty="0" err="1" smtClean="0">
                <a:ea typeface="+mj-ea"/>
                <a:cs typeface="+mj-cs"/>
              </a:rPr>
              <a:t>Grup</a:t>
            </a:r>
            <a:r>
              <a:rPr lang="en-US" dirty="0" smtClean="0">
                <a:ea typeface="+mj-ea"/>
                <a:cs typeface="+mj-cs"/>
              </a:rPr>
              <a:t> </a:t>
            </a:r>
            <a:r>
              <a:rPr lang="en-US" dirty="0" err="1" smtClean="0">
                <a:ea typeface="+mj-ea"/>
                <a:cs typeface="+mj-cs"/>
              </a:rPr>
              <a:t>Kavramı</a:t>
            </a:r>
            <a:endParaRPr lang="en-US" dirty="0">
              <a:ea typeface="+mj-ea"/>
              <a:cs typeface="+mj-cs"/>
            </a:endParaRPr>
          </a:p>
        </p:txBody>
      </p:sp>
      <p:sp>
        <p:nvSpPr>
          <p:cNvPr id="43010" name="Content Placeholder 2"/>
          <p:cNvSpPr>
            <a:spLocks noGrp="1"/>
          </p:cNvSpPr>
          <p:nvPr>
            <p:ph idx="1"/>
          </p:nvPr>
        </p:nvSpPr>
        <p:spPr>
          <a:xfrm>
            <a:off x="1463675" y="2119313"/>
            <a:ext cx="5106988" cy="3603625"/>
          </a:xfrm>
        </p:spPr>
        <p:txBody>
          <a:bodyPr/>
          <a:lstStyle/>
          <a:p>
            <a:pPr eaLnBrk="1" hangingPunct="1"/>
            <a:r>
              <a:rPr lang="en-US">
                <a:latin typeface="Times New Roman" charset="0"/>
              </a:rPr>
              <a:t>Grubun özelliklerinden bazıları şunlardır :</a:t>
            </a:r>
          </a:p>
          <a:p>
            <a:pPr eaLnBrk="1" hangingPunct="1"/>
            <a:endParaRPr lang="en-US">
              <a:latin typeface="Times New Roman" charset="0"/>
            </a:endParaRPr>
          </a:p>
          <a:p>
            <a:pPr eaLnBrk="1" hangingPunct="1"/>
            <a:r>
              <a:rPr lang="en-US">
                <a:latin typeface="Times New Roman" charset="0"/>
              </a:rPr>
              <a:t>Grup üyeleri en az iki ve daha fazla bireyden oluşur.</a:t>
            </a:r>
          </a:p>
          <a:p>
            <a:pPr eaLnBrk="1" hangingPunct="1"/>
            <a:r>
              <a:rPr lang="en-US">
                <a:latin typeface="Times New Roman" charset="0"/>
              </a:rPr>
              <a:t>Grup üyeleri birbirleri ile iletişim ve etkileşim halinde olmalıdır.</a:t>
            </a:r>
          </a:p>
          <a:p>
            <a:pPr eaLnBrk="1" hangingPunct="1"/>
            <a:r>
              <a:rPr lang="en-US">
                <a:latin typeface="Times New Roman" charset="0"/>
              </a:rPr>
              <a:t>Grup üyeleri, gruplarına ait olduklarını hissetmelidir veya bu bilinçte olmalıdır.</a:t>
            </a:r>
          </a:p>
        </p:txBody>
      </p:sp>
      <p:pic>
        <p:nvPicPr>
          <p:cNvPr id="43011" name="Picture 2" descr="MP91021639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19738" y="1879600"/>
            <a:ext cx="4005262"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232650" y="173513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 </a:t>
            </a:r>
            <a:r>
              <a:rPr lang="en-US" dirty="0" err="1" smtClean="0">
                <a:ea typeface="+mj-ea"/>
                <a:cs typeface="+mj-cs"/>
              </a:rPr>
              <a:t>Toplumsal</a:t>
            </a:r>
            <a:r>
              <a:rPr lang="en-US" dirty="0" smtClean="0">
                <a:ea typeface="+mj-ea"/>
                <a:cs typeface="+mj-cs"/>
              </a:rPr>
              <a:t> </a:t>
            </a:r>
            <a:r>
              <a:rPr lang="en-US" dirty="0" err="1" smtClean="0">
                <a:ea typeface="+mj-ea"/>
                <a:cs typeface="+mj-cs"/>
              </a:rPr>
              <a:t>Grubun</a:t>
            </a:r>
            <a:r>
              <a:rPr lang="en-US" dirty="0" smtClean="0">
                <a:ea typeface="+mj-ea"/>
                <a:cs typeface="+mj-cs"/>
              </a:rPr>
              <a:t> </a:t>
            </a:r>
            <a:r>
              <a:rPr lang="en-US" dirty="0" err="1" smtClean="0">
                <a:ea typeface="+mj-ea"/>
                <a:cs typeface="+mj-cs"/>
              </a:rPr>
              <a:t>Yapısı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Dinamiği</a:t>
            </a:r>
            <a:endParaRPr lang="en-US" dirty="0">
              <a:ea typeface="+mj-ea"/>
              <a:cs typeface="+mj-cs"/>
            </a:endParaRPr>
          </a:p>
        </p:txBody>
      </p:sp>
      <p:sp>
        <p:nvSpPr>
          <p:cNvPr id="44034" name="Content Placeholder 2"/>
          <p:cNvSpPr>
            <a:spLocks noGrp="1"/>
          </p:cNvSpPr>
          <p:nvPr>
            <p:ph idx="1"/>
          </p:nvPr>
        </p:nvSpPr>
        <p:spPr>
          <a:xfrm>
            <a:off x="1463675" y="2119313"/>
            <a:ext cx="4818063" cy="3603625"/>
          </a:xfrm>
        </p:spPr>
        <p:txBody>
          <a:bodyPr/>
          <a:lstStyle/>
          <a:p>
            <a:pPr eaLnBrk="1" hangingPunct="1"/>
            <a:r>
              <a:rPr lang="tr-TR">
                <a:latin typeface="Times New Roman" charset="0"/>
              </a:rPr>
              <a:t>Bireyler bir grup oluşturduklarında:</a:t>
            </a:r>
          </a:p>
          <a:p>
            <a:pPr eaLnBrk="1" hangingPunct="1"/>
            <a:r>
              <a:rPr lang="tr-TR">
                <a:latin typeface="Times New Roman" charset="0"/>
              </a:rPr>
              <a:t> </a:t>
            </a:r>
          </a:p>
          <a:p>
            <a:pPr eaLnBrk="1" hangingPunct="1"/>
            <a:r>
              <a:rPr lang="tr-TR">
                <a:latin typeface="Times New Roman" charset="0"/>
              </a:rPr>
              <a:t>Gruba özgü davranış örüntüleri geliştirmekte, </a:t>
            </a:r>
          </a:p>
          <a:p>
            <a:pPr eaLnBrk="1" hangingPunct="1"/>
            <a:endParaRPr lang="tr-TR">
              <a:latin typeface="Times New Roman" charset="0"/>
            </a:endParaRPr>
          </a:p>
          <a:p>
            <a:pPr eaLnBrk="1" hangingPunct="1"/>
            <a:r>
              <a:rPr lang="tr-TR">
                <a:latin typeface="Times New Roman" charset="0"/>
              </a:rPr>
              <a:t>İşbölümü yapmakta ve </a:t>
            </a:r>
          </a:p>
          <a:p>
            <a:pPr eaLnBrk="1" hangingPunct="1"/>
            <a:endParaRPr lang="tr-TR">
              <a:latin typeface="Times New Roman" charset="0"/>
            </a:endParaRPr>
          </a:p>
          <a:p>
            <a:pPr eaLnBrk="1" hangingPunct="1"/>
            <a:r>
              <a:rPr lang="tr-TR">
                <a:latin typeface="Times New Roman" charset="0"/>
              </a:rPr>
              <a:t>Farklı rolleri benimseyip üstlenmektedirler. </a:t>
            </a:r>
            <a:endParaRPr lang="en-US">
              <a:latin typeface="Times New Roman" charset="0"/>
            </a:endParaRPr>
          </a:p>
        </p:txBody>
      </p:sp>
      <p:pic>
        <p:nvPicPr>
          <p:cNvPr id="3" name="Picture 2" descr="MP90042442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3172" y="2119313"/>
            <a:ext cx="3300828" cy="3113087"/>
          </a:xfrm>
          <a:prstGeom prst="ellipse">
            <a:avLst/>
          </a:prstGeom>
          <a:ln>
            <a:noFill/>
          </a:ln>
          <a:effectLst>
            <a:softEdge rad="112500"/>
          </a:effectLst>
        </p:spPr>
      </p:pic>
      <p:pic>
        <p:nvPicPr>
          <p:cNvPr id="4403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148513" y="195897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3.2.1. </a:t>
            </a:r>
            <a:r>
              <a:rPr lang="en-US" dirty="0" err="1" smtClean="0">
                <a:ea typeface="+mj-ea"/>
                <a:cs typeface="+mj-cs"/>
              </a:rPr>
              <a:t>Toplumsal</a:t>
            </a:r>
            <a:r>
              <a:rPr lang="en-US" dirty="0" smtClean="0">
                <a:ea typeface="+mj-ea"/>
                <a:cs typeface="+mj-cs"/>
              </a:rPr>
              <a:t> </a:t>
            </a:r>
            <a:r>
              <a:rPr lang="en-US" dirty="0" err="1" smtClean="0">
                <a:ea typeface="+mj-ea"/>
                <a:cs typeface="+mj-cs"/>
              </a:rPr>
              <a:t>Grubun</a:t>
            </a:r>
            <a:r>
              <a:rPr lang="en-US" dirty="0" smtClean="0">
                <a:ea typeface="+mj-ea"/>
                <a:cs typeface="+mj-cs"/>
              </a:rPr>
              <a:t> </a:t>
            </a:r>
            <a:r>
              <a:rPr lang="en-US" dirty="0" err="1" smtClean="0">
                <a:ea typeface="+mj-ea"/>
                <a:cs typeface="+mj-cs"/>
              </a:rPr>
              <a:t>İletişim</a:t>
            </a:r>
            <a:r>
              <a:rPr lang="en-US" dirty="0" smtClean="0">
                <a:ea typeface="+mj-ea"/>
                <a:cs typeface="+mj-cs"/>
              </a:rPr>
              <a:t> </a:t>
            </a:r>
            <a:r>
              <a:rPr lang="en-US" dirty="0" err="1" smtClean="0">
                <a:ea typeface="+mj-ea"/>
                <a:cs typeface="+mj-cs"/>
              </a:rPr>
              <a:t>Yapısı</a:t>
            </a:r>
            <a:endParaRPr lang="en-US" dirty="0">
              <a:ea typeface="+mj-ea"/>
              <a:cs typeface="+mj-cs"/>
            </a:endParaRPr>
          </a:p>
        </p:txBody>
      </p:sp>
      <p:pic>
        <p:nvPicPr>
          <p:cNvPr id="45058" name="Picture 4" descr="Untitled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8325" y="2705100"/>
            <a:ext cx="540702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5"/>
          <p:cNvSpPr>
            <a:spLocks noChangeArrowheads="1"/>
          </p:cNvSpPr>
          <p:nvPr/>
        </p:nvSpPr>
        <p:spPr bwMode="auto">
          <a:xfrm>
            <a:off x="2941638" y="4349750"/>
            <a:ext cx="3160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t>Şekil 3.1. Grup İletişim Süreci</a:t>
            </a:r>
            <a:endParaRPr lang="en-US" b="1"/>
          </a:p>
        </p:txBody>
      </p:sp>
    </p:spTree>
  </p:cSld>
  <p:clrMapOvr>
    <a:masterClrMapping/>
  </p:clrMapOvr>
  <p:transition xmlns:p14="http://schemas.microsoft.com/office/powerpoint/2010/mai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3.2.1. </a:t>
            </a:r>
            <a:r>
              <a:rPr lang="en-US" dirty="0" err="1">
                <a:ea typeface="+mj-ea"/>
                <a:cs typeface="+mj-cs"/>
              </a:rPr>
              <a:t>Toplumsal</a:t>
            </a:r>
            <a:r>
              <a:rPr lang="en-US" dirty="0">
                <a:ea typeface="+mj-ea"/>
                <a:cs typeface="+mj-cs"/>
              </a:rPr>
              <a:t> </a:t>
            </a:r>
            <a:r>
              <a:rPr lang="en-US" dirty="0" err="1">
                <a:ea typeface="+mj-ea"/>
                <a:cs typeface="+mj-cs"/>
              </a:rPr>
              <a:t>Grubun</a:t>
            </a:r>
            <a:r>
              <a:rPr lang="en-US" dirty="0">
                <a:ea typeface="+mj-ea"/>
                <a:cs typeface="+mj-cs"/>
              </a:rPr>
              <a:t> </a:t>
            </a:r>
            <a:r>
              <a:rPr lang="en-US" dirty="0" err="1">
                <a:ea typeface="+mj-ea"/>
                <a:cs typeface="+mj-cs"/>
              </a:rPr>
              <a:t>İletişim</a:t>
            </a:r>
            <a:r>
              <a:rPr lang="en-US" dirty="0">
                <a:ea typeface="+mj-ea"/>
                <a:cs typeface="+mj-cs"/>
              </a:rPr>
              <a:t> </a:t>
            </a:r>
            <a:r>
              <a:rPr lang="en-US" dirty="0" err="1">
                <a:ea typeface="+mj-ea"/>
                <a:cs typeface="+mj-cs"/>
              </a:rPr>
              <a:t>Yapısı</a:t>
            </a:r>
            <a:endParaRPr lang="en-US" dirty="0">
              <a:ea typeface="+mj-ea"/>
              <a:cs typeface="+mj-cs"/>
            </a:endParaRPr>
          </a:p>
        </p:txBody>
      </p:sp>
      <p:sp>
        <p:nvSpPr>
          <p:cNvPr id="3" name="Content Placeholder 2"/>
          <p:cNvSpPr>
            <a:spLocks noGrp="1"/>
          </p:cNvSpPr>
          <p:nvPr>
            <p:ph idx="1"/>
          </p:nvPr>
        </p:nvSpPr>
        <p:spPr>
          <a:xfrm>
            <a:off x="1463675" y="2119313"/>
            <a:ext cx="6196013" cy="1857375"/>
          </a:xfrm>
        </p:spPr>
        <p:txBody>
          <a:bodyPr rtlCol="0">
            <a:normAutofit fontScale="92500" lnSpcReduction="20000"/>
          </a:bodyPr>
          <a:lstStyle/>
          <a:p>
            <a:pPr marL="274320" indent="-274320" eaLnBrk="1" fontAlgn="auto" hangingPunct="1">
              <a:spcAft>
                <a:spcPts val="0"/>
              </a:spcAft>
              <a:buFont typeface="Brush Script MT" pitchFamily="66" charset="0"/>
              <a:buChar char="O"/>
              <a:defRPr/>
            </a:pPr>
            <a:r>
              <a:rPr lang="tr-TR" b="1" dirty="0">
                <a:ea typeface="+mn-ea"/>
                <a:cs typeface="+mn-cs"/>
              </a:rPr>
              <a:t>Grup içi iletişim ağının farklı iletişim </a:t>
            </a:r>
            <a:r>
              <a:rPr lang="tr-TR" b="1" dirty="0" smtClean="0">
                <a:ea typeface="+mn-ea"/>
                <a:cs typeface="+mn-cs"/>
              </a:rPr>
              <a:t>modelleri :</a:t>
            </a:r>
          </a:p>
          <a:p>
            <a:pPr marL="274320" indent="-274320" eaLnBrk="1" fontAlgn="auto" hangingPunct="1">
              <a:spcAft>
                <a:spcPts val="0"/>
              </a:spcAft>
              <a:buFont typeface="Brush Script MT" pitchFamily="66" charset="0"/>
              <a:buChar char="O"/>
              <a:defRPr/>
            </a:pPr>
            <a:endParaRPr lang="tr-TR" b="1"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Tekerlek iletişim modeli</a:t>
            </a:r>
          </a:p>
          <a:p>
            <a:pPr marL="274320" indent="-274320" eaLnBrk="1" fontAlgn="auto" hangingPunct="1">
              <a:spcAft>
                <a:spcPts val="0"/>
              </a:spcAft>
              <a:buFont typeface="Brush Script MT" pitchFamily="66" charset="0"/>
              <a:buChar char="O"/>
              <a:defRPr/>
            </a:pPr>
            <a:r>
              <a:rPr lang="tr-TR" dirty="0" smtClean="0">
                <a:ea typeface="+mn-ea"/>
                <a:cs typeface="+mn-cs"/>
              </a:rPr>
              <a:t>Daire iletişim modeli</a:t>
            </a:r>
          </a:p>
          <a:p>
            <a:pPr marL="274320" indent="-274320" eaLnBrk="1" fontAlgn="auto" hangingPunct="1">
              <a:spcAft>
                <a:spcPts val="0"/>
              </a:spcAft>
              <a:buFont typeface="Brush Script MT" pitchFamily="66" charset="0"/>
              <a:buChar char="O"/>
              <a:defRPr/>
            </a:pPr>
            <a:r>
              <a:rPr lang="tr-TR" dirty="0" smtClean="0">
                <a:ea typeface="+mn-ea"/>
                <a:cs typeface="+mn-cs"/>
              </a:rPr>
              <a:t>Şebeke iletişim modeli</a:t>
            </a:r>
          </a:p>
          <a:p>
            <a:pPr marL="274320" indent="-274320" eaLnBrk="1" fontAlgn="auto" hangingPunct="1">
              <a:spcAft>
                <a:spcPts val="0"/>
              </a:spcAft>
              <a:buFont typeface="Brush Script MT" pitchFamily="66" charset="0"/>
              <a:buChar char="O"/>
              <a:defRPr/>
            </a:pPr>
            <a:endParaRPr lang="en-US" dirty="0">
              <a:ea typeface="+mn-ea"/>
              <a:cs typeface="+mn-cs"/>
            </a:endParaRPr>
          </a:p>
        </p:txBody>
      </p:sp>
      <p:pic>
        <p:nvPicPr>
          <p:cNvPr id="46083" name="Picture 3" descr="Untitled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54138" y="3976688"/>
            <a:ext cx="6605587"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4"/>
          <p:cNvSpPr>
            <a:spLocks noChangeArrowheads="1"/>
          </p:cNvSpPr>
          <p:nvPr/>
        </p:nvSpPr>
        <p:spPr bwMode="auto">
          <a:xfrm>
            <a:off x="2868613" y="5749925"/>
            <a:ext cx="34051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1600" b="1"/>
              <a:t>Şekil 3.2. Grup İçi İletişim Modelleri</a:t>
            </a:r>
            <a:endParaRPr lang="en-US" sz="1600"/>
          </a:p>
        </p:txBody>
      </p:sp>
    </p:spTree>
  </p:cSld>
  <p:clrMapOvr>
    <a:masterClrMapping/>
  </p:clrMapOvr>
  <p:transition xmlns:p14="http://schemas.microsoft.com/office/powerpoint/2010/mai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descr="MP900382697.JPG"/>
          <p:cNvPicPr>
            <a:picLocks noChangeAspect="1"/>
          </p:cNvPicPr>
          <p:nvPr/>
        </p:nvPicPr>
        <p:blipFill>
          <a:blip r:embed="rId2">
            <a:alphaModFix amt="74000"/>
            <a:extLst>
              <a:ext uri="{28A0092B-C50C-407E-A947-70E740481C1C}">
                <a14:useLocalDpi xmlns:a14="http://schemas.microsoft.com/office/drawing/2010/main" val="0"/>
              </a:ext>
            </a:extLst>
          </a:blip>
          <a:srcRect/>
          <a:stretch>
            <a:fillRect/>
          </a:stretch>
        </p:blipFill>
        <p:spPr bwMode="auto">
          <a:xfrm>
            <a:off x="1016000" y="1049338"/>
            <a:ext cx="7145338" cy="4881562"/>
          </a:xfrm>
          <a:prstGeom prst="rect">
            <a:avLst/>
          </a:prstGeom>
          <a:noFill/>
          <a:ln>
            <a:noFill/>
          </a:ln>
          <a:extLst>
            <a:ext uri="{909E8E84-426E-40dd-AFC4-6F175D3DCCD1}">
              <a14:hiddenFill xmlns:a14="http://schemas.microsoft.com/office/drawing/2010/main">
                <a:solidFill>
                  <a:srgbClr val="FFFFFF">
                    <a:alpha val="74117"/>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015999" y="1082674"/>
            <a:ext cx="7145867" cy="1694393"/>
          </a:xfrm>
          <a:extLst/>
        </p:spPr>
        <p:txBody>
          <a:bodyPr rtlCol="0">
            <a:noAutofit/>
          </a:bodyPr>
          <a:lstStyle/>
          <a:p>
            <a:pPr eaLnBrk="1" fontAlgn="auto" hangingPunct="1">
              <a:spcAft>
                <a:spcPts val="0"/>
              </a:spcAft>
              <a:defRPr/>
            </a:pP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3.2.2. </a:t>
            </a:r>
            <a:r>
              <a:rPr lang="en-US"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Toplumsal</a:t>
            </a: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 </a:t>
            </a:r>
            <a:r>
              <a:rPr lang="en-US"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Grup</a:t>
            </a: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 </a:t>
            </a:r>
            <a:r>
              <a:rPr lang="en-US"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Yapılanma</a:t>
            </a: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 </a:t>
            </a:r>
            <a:r>
              <a:rPr lang="en-US"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rPr>
              <a:t>Türleri</a:t>
            </a: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j-ea"/>
              <a:cs typeface="+mj-cs"/>
            </a:endParaRPr>
          </a:p>
        </p:txBody>
      </p:sp>
    </p:spTree>
  </p:cSld>
  <p:clrMapOvr>
    <a:masterClrMapping/>
  </p:clrMapOvr>
  <p:transition xmlns:p14="http://schemas.microsoft.com/office/powerpoint/2010/mai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3.2.2.1. </a:t>
            </a:r>
            <a:r>
              <a:rPr lang="en-US" dirty="0" err="1" smtClean="0">
                <a:ea typeface="+mj-ea"/>
                <a:cs typeface="+mj-cs"/>
              </a:rPr>
              <a:t>Örgütlenmelerine</a:t>
            </a:r>
            <a:r>
              <a:rPr lang="en-US" dirty="0" smtClean="0">
                <a:ea typeface="+mj-ea"/>
                <a:cs typeface="+mj-cs"/>
              </a:rPr>
              <a:t> </a:t>
            </a:r>
            <a:r>
              <a:rPr lang="en-US" dirty="0" err="1" smtClean="0">
                <a:ea typeface="+mj-ea"/>
                <a:cs typeface="+mj-cs"/>
              </a:rPr>
              <a:t>Göre</a:t>
            </a:r>
            <a:r>
              <a:rPr lang="en-US" dirty="0" smtClean="0">
                <a:ea typeface="+mj-ea"/>
                <a:cs typeface="+mj-cs"/>
              </a:rPr>
              <a:t> </a:t>
            </a:r>
            <a:r>
              <a:rPr lang="en-US" dirty="0" err="1" smtClean="0">
                <a:ea typeface="+mj-ea"/>
                <a:cs typeface="+mj-cs"/>
              </a:rPr>
              <a:t>Gruplar</a:t>
            </a:r>
            <a:endParaRPr lang="en-US" dirty="0">
              <a:ea typeface="+mj-ea"/>
              <a:cs typeface="+mj-cs"/>
            </a:endParaRPr>
          </a:p>
        </p:txBody>
      </p:sp>
      <p:sp>
        <p:nvSpPr>
          <p:cNvPr id="13314" name="Content Placeholder 2"/>
          <p:cNvSpPr>
            <a:spLocks noGrp="1"/>
          </p:cNvSpPr>
          <p:nvPr>
            <p:ph idx="1"/>
          </p:nvPr>
        </p:nvSpPr>
        <p:spPr>
          <a:xfrm>
            <a:off x="1463675" y="1846263"/>
            <a:ext cx="2955925" cy="2946400"/>
          </a:xfrm>
        </p:spPr>
        <p:txBody>
          <a:bodyPr/>
          <a:lstStyle/>
          <a:p>
            <a:pPr marL="0" indent="0" eaLnBrk="1" hangingPunct="1">
              <a:buFont typeface="Brush Script MT" charset="0"/>
              <a:buNone/>
              <a:defRPr/>
            </a:pPr>
            <a:endParaRPr lang="en-US" dirty="0">
              <a:latin typeface="Times New Roman" charset="0"/>
            </a:endParaRPr>
          </a:p>
          <a:p>
            <a:pPr eaLnBrk="1" hangingPunct="1">
              <a:defRPr/>
            </a:pPr>
            <a:r>
              <a:rPr lang="en-US" dirty="0" err="1">
                <a:latin typeface="Times New Roman" charset="0"/>
              </a:rPr>
              <a:t>Resmi</a:t>
            </a:r>
            <a:r>
              <a:rPr lang="en-US" dirty="0">
                <a:latin typeface="Times New Roman" charset="0"/>
              </a:rPr>
              <a:t> </a:t>
            </a:r>
            <a:r>
              <a:rPr lang="en-US" dirty="0" err="1">
                <a:latin typeface="Times New Roman" charset="0"/>
              </a:rPr>
              <a:t>Gruplar</a:t>
            </a:r>
            <a:r>
              <a:rPr lang="en-US" dirty="0">
                <a:latin typeface="Times New Roman" charset="0"/>
              </a:rPr>
              <a:t> (</a:t>
            </a:r>
            <a:r>
              <a:rPr lang="en-US" dirty="0" err="1">
                <a:latin typeface="Times New Roman" charset="0"/>
              </a:rPr>
              <a:t>formel</a:t>
            </a:r>
            <a:r>
              <a:rPr lang="en-US" dirty="0">
                <a:latin typeface="Times New Roman" charset="0"/>
              </a:rPr>
              <a:t> </a:t>
            </a:r>
            <a:r>
              <a:rPr lang="en-US" dirty="0" err="1">
                <a:latin typeface="Times New Roman" charset="0"/>
              </a:rPr>
              <a:t>gruplar</a:t>
            </a:r>
            <a:r>
              <a:rPr lang="en-US" dirty="0">
                <a:latin typeface="Times New Roman" charset="0"/>
              </a:rPr>
              <a:t>)</a:t>
            </a:r>
          </a:p>
          <a:p>
            <a:pPr marL="0" indent="0" eaLnBrk="1" hangingPunct="1">
              <a:buFont typeface="Brush Script MT" charset="0"/>
              <a:buNone/>
              <a:defRPr/>
            </a:pPr>
            <a:endParaRPr lang="en-US" dirty="0">
              <a:latin typeface="Times New Roman" charset="0"/>
            </a:endParaRPr>
          </a:p>
        </p:txBody>
      </p:sp>
      <p:pic>
        <p:nvPicPr>
          <p:cNvPr id="48131" name="Picture 2" descr="MP90043173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874819">
            <a:off x="4371975" y="2273300"/>
            <a:ext cx="4251325"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5524500" y="22510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Content Placeholder 2"/>
          <p:cNvSpPr>
            <a:spLocks noGrp="1"/>
          </p:cNvSpPr>
          <p:nvPr>
            <p:ph idx="1"/>
          </p:nvPr>
        </p:nvSpPr>
        <p:spPr>
          <a:xfrm>
            <a:off x="1344613" y="1001713"/>
            <a:ext cx="6732587" cy="962025"/>
          </a:xfrm>
        </p:spPr>
        <p:txBody>
          <a:bodyPr/>
          <a:lstStyle/>
          <a:p>
            <a:pPr eaLnBrk="1" hangingPunct="1"/>
            <a:r>
              <a:rPr lang="en-US">
                <a:latin typeface="Times New Roman" charset="0"/>
              </a:rPr>
              <a:t>Doğal veya resmi olmayan gruplar (informel gruplar)</a:t>
            </a:r>
          </a:p>
          <a:p>
            <a:pPr eaLnBrk="1" hangingPunct="1"/>
            <a:endParaRPr lang="en-US">
              <a:latin typeface="Times New Roman" charset="0"/>
            </a:endParaRPr>
          </a:p>
        </p:txBody>
      </p:sp>
      <p:pic>
        <p:nvPicPr>
          <p:cNvPr id="49154" name="Picture 3" descr="MP90042768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600029">
            <a:off x="2265363" y="2667000"/>
            <a:ext cx="4906962" cy="369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473575" y="252253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3.2.2.2. </a:t>
            </a:r>
            <a:r>
              <a:rPr lang="en-US" dirty="0" err="1" smtClean="0">
                <a:ea typeface="+mj-ea"/>
                <a:cs typeface="+mj-cs"/>
              </a:rPr>
              <a:t>İlişki</a:t>
            </a:r>
            <a:r>
              <a:rPr lang="en-US" dirty="0" smtClean="0">
                <a:ea typeface="+mj-ea"/>
                <a:cs typeface="+mj-cs"/>
              </a:rPr>
              <a:t> </a:t>
            </a:r>
            <a:r>
              <a:rPr lang="en-US" dirty="0" err="1" smtClean="0">
                <a:ea typeface="+mj-ea"/>
                <a:cs typeface="+mj-cs"/>
              </a:rPr>
              <a:t>Derecelerine</a:t>
            </a:r>
            <a:r>
              <a:rPr lang="en-US" dirty="0" smtClean="0">
                <a:ea typeface="+mj-ea"/>
                <a:cs typeface="+mj-cs"/>
              </a:rPr>
              <a:t> </a:t>
            </a:r>
            <a:r>
              <a:rPr lang="en-US" dirty="0" err="1" smtClean="0">
                <a:ea typeface="+mj-ea"/>
                <a:cs typeface="+mj-cs"/>
              </a:rPr>
              <a:t>Göre</a:t>
            </a:r>
            <a:r>
              <a:rPr lang="en-US" dirty="0" smtClean="0">
                <a:ea typeface="+mj-ea"/>
                <a:cs typeface="+mj-cs"/>
              </a:rPr>
              <a:t> </a:t>
            </a:r>
            <a:r>
              <a:rPr lang="en-US" dirty="0" err="1" smtClean="0">
                <a:ea typeface="+mj-ea"/>
                <a:cs typeface="+mj-cs"/>
              </a:rPr>
              <a:t>Gruplar</a:t>
            </a:r>
            <a:endParaRPr lang="en-US" dirty="0">
              <a:ea typeface="+mj-ea"/>
              <a:cs typeface="+mj-cs"/>
            </a:endParaRPr>
          </a:p>
        </p:txBody>
      </p:sp>
      <p:sp>
        <p:nvSpPr>
          <p:cNvPr id="50178"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Birincil gruplar</a:t>
            </a:r>
          </a:p>
          <a:p>
            <a:pPr eaLnBrk="1" hangingPunct="1"/>
            <a:endParaRPr lang="en-US">
              <a:latin typeface="Times New Roman" charset="0"/>
            </a:endParaRPr>
          </a:p>
          <a:p>
            <a:pPr eaLnBrk="1" hangingPunct="1"/>
            <a:endParaRPr lang="en-US">
              <a:latin typeface="Times New Roman" charset="0"/>
            </a:endParaRPr>
          </a:p>
          <a:p>
            <a:pPr eaLnBrk="1" hangingPunct="1"/>
            <a:r>
              <a:rPr lang="en-US">
                <a:latin typeface="Times New Roman" charset="0"/>
              </a:rPr>
              <a:t>İkincil gruplar</a:t>
            </a:r>
          </a:p>
        </p:txBody>
      </p:sp>
      <p:pic>
        <p:nvPicPr>
          <p:cNvPr id="3" name="Picture 2" descr="MC900441930.W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50248">
            <a:off x="5249332" y="2999154"/>
            <a:ext cx="3290888" cy="31643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0180"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337300" y="27717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3.2.2.3. </a:t>
            </a:r>
            <a:r>
              <a:rPr lang="en-US" dirty="0" err="1" smtClean="0">
                <a:ea typeface="+mj-ea"/>
                <a:cs typeface="+mj-cs"/>
              </a:rPr>
              <a:t>Ömürlerine</a:t>
            </a:r>
            <a:r>
              <a:rPr lang="en-US" dirty="0" smtClean="0">
                <a:ea typeface="+mj-ea"/>
                <a:cs typeface="+mj-cs"/>
              </a:rPr>
              <a:t> </a:t>
            </a:r>
            <a:r>
              <a:rPr lang="en-US" dirty="0" err="1" smtClean="0">
                <a:ea typeface="+mj-ea"/>
                <a:cs typeface="+mj-cs"/>
              </a:rPr>
              <a:t>Göre</a:t>
            </a:r>
            <a:r>
              <a:rPr lang="en-US" dirty="0" smtClean="0">
                <a:ea typeface="+mj-ea"/>
                <a:cs typeface="+mj-cs"/>
              </a:rPr>
              <a:t> </a:t>
            </a:r>
            <a:r>
              <a:rPr lang="en-US" dirty="0" err="1" smtClean="0">
                <a:ea typeface="+mj-ea"/>
                <a:cs typeface="+mj-cs"/>
              </a:rPr>
              <a:t>Gruplar</a:t>
            </a:r>
            <a:endParaRPr lang="en-US" dirty="0">
              <a:ea typeface="+mj-ea"/>
              <a:cs typeface="+mj-cs"/>
            </a:endParaRPr>
          </a:p>
        </p:txBody>
      </p:sp>
      <p:sp>
        <p:nvSpPr>
          <p:cNvPr id="51202" name="Content Placeholder 2"/>
          <p:cNvSpPr>
            <a:spLocks noGrp="1"/>
          </p:cNvSpPr>
          <p:nvPr>
            <p:ph idx="1"/>
          </p:nvPr>
        </p:nvSpPr>
        <p:spPr/>
        <p:txBody>
          <a:bodyPr/>
          <a:lstStyle/>
          <a:p>
            <a:pPr eaLnBrk="1" hangingPunct="1"/>
            <a:r>
              <a:rPr lang="en-US">
                <a:latin typeface="Times New Roman" charset="0"/>
              </a:rPr>
              <a:t>Uzun ömürlü gruplar</a:t>
            </a:r>
          </a:p>
          <a:p>
            <a:pPr eaLnBrk="1" hangingPunct="1"/>
            <a:endParaRPr lang="en-US">
              <a:latin typeface="Times New Roman" charset="0"/>
            </a:endParaRPr>
          </a:p>
          <a:p>
            <a:pPr eaLnBrk="1" hangingPunct="1"/>
            <a:endParaRPr lang="en-US">
              <a:latin typeface="Times New Roman" charset="0"/>
            </a:endParaRPr>
          </a:p>
          <a:p>
            <a:pPr eaLnBrk="1" hangingPunct="1"/>
            <a:r>
              <a:rPr lang="en-US">
                <a:latin typeface="Times New Roman" charset="0"/>
              </a:rPr>
              <a:t>Kısa ömürlü gruplar</a:t>
            </a:r>
          </a:p>
        </p:txBody>
      </p:sp>
      <p:pic>
        <p:nvPicPr>
          <p:cNvPr id="3" name="Picture 2" descr="MP9004464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133" y="2438400"/>
            <a:ext cx="4419600" cy="4419600"/>
          </a:xfrm>
          <a:prstGeom prst="ellipse">
            <a:avLst/>
          </a:prstGeom>
          <a:ln>
            <a:noFill/>
          </a:ln>
          <a:effectLst>
            <a:softEdge rad="112500"/>
          </a:effectLst>
        </p:spPr>
      </p:pic>
    </p:spTree>
  </p:cSld>
  <p:clrMapOvr>
    <a:masterClrMapping/>
  </p:clrMapOvr>
  <p:transition xmlns:p14="http://schemas.microsoft.com/office/powerpoint/2010/mai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3.2.3. </a:t>
            </a:r>
            <a:r>
              <a:rPr lang="en-US" dirty="0" err="1" smtClean="0">
                <a:ea typeface="+mj-ea"/>
                <a:cs typeface="+mj-cs"/>
              </a:rPr>
              <a:t>Toplumsal</a:t>
            </a:r>
            <a:r>
              <a:rPr lang="en-US" dirty="0" smtClean="0">
                <a:ea typeface="+mj-ea"/>
                <a:cs typeface="+mj-cs"/>
              </a:rPr>
              <a:t> </a:t>
            </a:r>
            <a:r>
              <a:rPr lang="en-US" dirty="0" err="1" smtClean="0">
                <a:ea typeface="+mj-ea"/>
                <a:cs typeface="+mj-cs"/>
              </a:rPr>
              <a:t>Grup</a:t>
            </a:r>
            <a:r>
              <a:rPr lang="en-US" dirty="0" smtClean="0">
                <a:ea typeface="+mj-ea"/>
                <a:cs typeface="+mj-cs"/>
              </a:rPr>
              <a:t> </a:t>
            </a:r>
            <a:r>
              <a:rPr lang="en-US" dirty="0" err="1" smtClean="0">
                <a:ea typeface="+mj-ea"/>
                <a:cs typeface="+mj-cs"/>
              </a:rPr>
              <a:t>İlişkilerinin</a:t>
            </a:r>
            <a:r>
              <a:rPr lang="en-US" dirty="0" smtClean="0">
                <a:ea typeface="+mj-ea"/>
                <a:cs typeface="+mj-cs"/>
              </a:rPr>
              <a:t> </a:t>
            </a:r>
            <a:r>
              <a:rPr lang="en-US" dirty="0" err="1" smtClean="0">
                <a:ea typeface="+mj-ea"/>
                <a:cs typeface="+mj-cs"/>
              </a:rPr>
              <a:t>Yapısı</a:t>
            </a:r>
            <a:endParaRPr lang="en-US" dirty="0">
              <a:ea typeface="+mj-ea"/>
              <a:cs typeface="+mj-cs"/>
            </a:endParaRPr>
          </a:p>
        </p:txBody>
      </p:sp>
      <p:sp>
        <p:nvSpPr>
          <p:cNvPr id="52226" name="Content Placeholder 2"/>
          <p:cNvSpPr>
            <a:spLocks noGrp="1"/>
          </p:cNvSpPr>
          <p:nvPr>
            <p:ph idx="1"/>
          </p:nvPr>
        </p:nvSpPr>
        <p:spPr/>
        <p:txBody>
          <a:bodyPr/>
          <a:lstStyle/>
          <a:p>
            <a:pPr eaLnBrk="1" hangingPunct="1"/>
            <a:r>
              <a:rPr lang="en-US">
                <a:latin typeface="Times New Roman" charset="0"/>
              </a:rPr>
              <a:t>Grup Amacı</a:t>
            </a:r>
          </a:p>
          <a:p>
            <a:pPr eaLnBrk="1" hangingPunct="1"/>
            <a:r>
              <a:rPr lang="en-US">
                <a:latin typeface="Times New Roman" charset="0"/>
              </a:rPr>
              <a:t>Grubun Büyüklüğü</a:t>
            </a:r>
          </a:p>
          <a:p>
            <a:pPr eaLnBrk="1" hangingPunct="1"/>
            <a:r>
              <a:rPr lang="en-US">
                <a:latin typeface="Times New Roman" charset="0"/>
              </a:rPr>
              <a:t>Grup Üyelerinin Söz BirliğiGrubun Saygınlığı</a:t>
            </a:r>
          </a:p>
          <a:p>
            <a:pPr eaLnBrk="1" hangingPunct="1"/>
            <a:r>
              <a:rPr lang="en-US">
                <a:latin typeface="Times New Roman" charset="0"/>
              </a:rPr>
              <a:t>Yüz Yüze İlişkiler</a:t>
            </a:r>
          </a:p>
          <a:p>
            <a:pPr eaLnBrk="1" hangingPunct="1"/>
            <a:r>
              <a:rPr lang="en-US">
                <a:latin typeface="Times New Roman" charset="0"/>
              </a:rPr>
              <a:t>Grup Normları</a:t>
            </a:r>
          </a:p>
        </p:txBody>
      </p:sp>
    </p:spTree>
  </p:cSld>
  <p:clrMapOvr>
    <a:masterClrMapping/>
  </p:clrMapOvr>
  <p:transition xmlns:p14="http://schemas.microsoft.com/office/powerpoint/2010/mai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3.2.4. </a:t>
            </a:r>
            <a:r>
              <a:rPr lang="en-US" dirty="0" err="1" smtClean="0">
                <a:ea typeface="+mj-ea"/>
                <a:cs typeface="+mj-cs"/>
              </a:rPr>
              <a:t>Grubun</a:t>
            </a:r>
            <a:r>
              <a:rPr lang="en-US" dirty="0" smtClean="0">
                <a:ea typeface="+mj-ea"/>
                <a:cs typeface="+mj-cs"/>
              </a:rPr>
              <a:t> </a:t>
            </a:r>
            <a:r>
              <a:rPr lang="en-US" dirty="0" err="1" smtClean="0">
                <a:ea typeface="+mj-ea"/>
                <a:cs typeface="+mj-cs"/>
              </a:rPr>
              <a:t>Bireye</a:t>
            </a:r>
            <a:r>
              <a:rPr lang="en-US" dirty="0" smtClean="0">
                <a:ea typeface="+mj-ea"/>
                <a:cs typeface="+mj-cs"/>
              </a:rPr>
              <a:t> </a:t>
            </a:r>
            <a:r>
              <a:rPr lang="en-US" dirty="0" err="1" smtClean="0">
                <a:ea typeface="+mj-ea"/>
                <a:cs typeface="+mj-cs"/>
              </a:rPr>
              <a:t>Etkisi</a:t>
            </a:r>
            <a:r>
              <a:rPr lang="en-US" dirty="0" smtClean="0">
                <a:ea typeface="+mj-ea"/>
                <a:cs typeface="+mj-cs"/>
              </a:rPr>
              <a:t> (</a:t>
            </a:r>
            <a:r>
              <a:rPr lang="en-US" dirty="0" err="1" smtClean="0">
                <a:ea typeface="+mj-ea"/>
                <a:cs typeface="+mj-cs"/>
              </a:rPr>
              <a:t>Grup</a:t>
            </a:r>
            <a:r>
              <a:rPr lang="en-US" dirty="0" smtClean="0">
                <a:ea typeface="+mj-ea"/>
                <a:cs typeface="+mj-cs"/>
              </a:rPr>
              <a:t> </a:t>
            </a:r>
            <a:r>
              <a:rPr lang="en-US" dirty="0" err="1" smtClean="0">
                <a:ea typeface="+mj-ea"/>
                <a:cs typeface="+mj-cs"/>
              </a:rPr>
              <a:t>Dinamiği</a:t>
            </a:r>
            <a:r>
              <a:rPr lang="en-US" dirty="0" smtClean="0">
                <a:ea typeface="+mj-ea"/>
                <a:cs typeface="+mj-cs"/>
              </a:rPr>
              <a:t>)</a:t>
            </a:r>
            <a:endParaRPr lang="en-US" dirty="0">
              <a:ea typeface="+mj-ea"/>
              <a:cs typeface="+mj-cs"/>
            </a:endParaRPr>
          </a:p>
        </p:txBody>
      </p:sp>
      <p:sp>
        <p:nvSpPr>
          <p:cNvPr id="53250" name="Content Placeholder 2"/>
          <p:cNvSpPr>
            <a:spLocks noGrp="1"/>
          </p:cNvSpPr>
          <p:nvPr>
            <p:ph idx="1"/>
          </p:nvPr>
        </p:nvSpPr>
        <p:spPr/>
        <p:txBody>
          <a:bodyPr/>
          <a:lstStyle/>
          <a:p>
            <a:pPr eaLnBrk="1" hangingPunct="1"/>
            <a:r>
              <a:rPr lang="tr-TR">
                <a:latin typeface="Times New Roman" charset="0"/>
              </a:rPr>
              <a:t>Sosyal psikolojik nitelikteki grup araştırmaları özellikle grup içindeki bireyle ilgilenmekte ve onun grup tarafından nasıl etkilendiğini incelemektedir.</a:t>
            </a:r>
          </a:p>
          <a:p>
            <a:pPr eaLnBrk="1" hangingPunct="1"/>
            <a:r>
              <a:rPr lang="tr-TR">
                <a:latin typeface="Times New Roman" charset="0"/>
              </a:rPr>
              <a:t> Genellikle bu araştırmalar ve kuramsal yaklaşımları üç kısımda toplamak mümkün olmaktadır.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3.2.4.1. </a:t>
            </a:r>
            <a:r>
              <a:rPr lang="en-US" dirty="0" err="1" smtClean="0">
                <a:ea typeface="+mj-ea"/>
                <a:cs typeface="+mj-cs"/>
              </a:rPr>
              <a:t>Grubun</a:t>
            </a:r>
            <a:r>
              <a:rPr lang="en-US" dirty="0" smtClean="0">
                <a:ea typeface="+mj-ea"/>
                <a:cs typeface="+mj-cs"/>
              </a:rPr>
              <a:t> </a:t>
            </a:r>
            <a:r>
              <a:rPr lang="en-US" dirty="0" err="1" smtClean="0">
                <a:ea typeface="+mj-ea"/>
                <a:cs typeface="+mj-cs"/>
              </a:rPr>
              <a:t>Birey</a:t>
            </a:r>
            <a:r>
              <a:rPr lang="en-US" dirty="0" smtClean="0">
                <a:ea typeface="+mj-ea"/>
                <a:cs typeface="+mj-cs"/>
              </a:rPr>
              <a:t> </a:t>
            </a:r>
            <a:r>
              <a:rPr lang="en-US" dirty="0" err="1" smtClean="0">
                <a:ea typeface="+mj-ea"/>
                <a:cs typeface="+mj-cs"/>
              </a:rPr>
              <a:t>Üzerindeki</a:t>
            </a:r>
            <a:r>
              <a:rPr lang="en-US" dirty="0" smtClean="0">
                <a:ea typeface="+mj-ea"/>
                <a:cs typeface="+mj-cs"/>
              </a:rPr>
              <a:t> </a:t>
            </a:r>
            <a:r>
              <a:rPr lang="en-US" dirty="0" err="1" smtClean="0">
                <a:ea typeface="+mj-ea"/>
                <a:cs typeface="+mj-cs"/>
              </a:rPr>
              <a:t>Normatif</a:t>
            </a:r>
            <a:r>
              <a:rPr lang="en-US" dirty="0" smtClean="0">
                <a:ea typeface="+mj-ea"/>
                <a:cs typeface="+mj-cs"/>
              </a:rPr>
              <a:t> </a:t>
            </a:r>
            <a:r>
              <a:rPr lang="en-US" dirty="0" err="1" smtClean="0">
                <a:ea typeface="+mj-ea"/>
                <a:cs typeface="+mj-cs"/>
              </a:rPr>
              <a:t>Etkisi</a:t>
            </a:r>
            <a:endParaRPr lang="en-US" dirty="0">
              <a:ea typeface="+mj-ea"/>
              <a:cs typeface="+mj-cs"/>
            </a:endParaRPr>
          </a:p>
        </p:txBody>
      </p:sp>
      <p:sp>
        <p:nvSpPr>
          <p:cNvPr id="54274" name="Content Placeholder 2"/>
          <p:cNvSpPr>
            <a:spLocks noGrp="1"/>
          </p:cNvSpPr>
          <p:nvPr>
            <p:ph idx="1"/>
          </p:nvPr>
        </p:nvSpPr>
        <p:spPr/>
        <p:txBody>
          <a:bodyPr/>
          <a:lstStyle/>
          <a:p>
            <a:pPr eaLnBrk="1" hangingPunct="1"/>
            <a:r>
              <a:rPr lang="tr-TR">
                <a:latin typeface="Times New Roman" charset="0"/>
              </a:rPr>
              <a:t>Sosyal etki ve uyma çerçevesinde yapılan Şerif’in (1936) grup normunun oluşması ve Asch’ın (1951) var olan bir grup normunun bireye etkisi araştırmalarıyla birlikte; birdizi yapılan çalışmayla birlikte,</a:t>
            </a:r>
          </a:p>
          <a:p>
            <a:pPr eaLnBrk="1" hangingPunct="1"/>
            <a:endParaRPr lang="tr-TR">
              <a:latin typeface="Times New Roman" charset="0"/>
            </a:endParaRPr>
          </a:p>
          <a:p>
            <a:pPr eaLnBrk="1" hangingPunct="1"/>
            <a:r>
              <a:rPr lang="tr-TR">
                <a:latin typeface="Times New Roman" charset="0"/>
              </a:rPr>
              <a:t>“karşılaştırma düzeyi”</a:t>
            </a:r>
          </a:p>
          <a:p>
            <a:pPr eaLnBrk="1" hangingPunct="1"/>
            <a:r>
              <a:rPr lang="tr-TR">
                <a:latin typeface="Times New Roman" charset="0"/>
              </a:rPr>
              <a:t>Ödül ve maliyet” kavramları ortaya çıkmıştır (Thibaut ve Kelly, 1959)</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3.2.4.2. </a:t>
            </a:r>
            <a:r>
              <a:rPr lang="en-US" dirty="0" err="1" smtClean="0">
                <a:ea typeface="+mj-ea"/>
                <a:cs typeface="+mj-cs"/>
              </a:rPr>
              <a:t>Grubun</a:t>
            </a:r>
            <a:r>
              <a:rPr lang="en-US" dirty="0" smtClean="0">
                <a:ea typeface="+mj-ea"/>
                <a:cs typeface="+mj-cs"/>
              </a:rPr>
              <a:t> </a:t>
            </a:r>
            <a:r>
              <a:rPr lang="en-US" dirty="0" err="1" smtClean="0">
                <a:ea typeface="+mj-ea"/>
                <a:cs typeface="+mj-cs"/>
              </a:rPr>
              <a:t>Bireysel</a:t>
            </a:r>
            <a:r>
              <a:rPr lang="en-US" dirty="0" smtClean="0">
                <a:ea typeface="+mj-ea"/>
                <a:cs typeface="+mj-cs"/>
              </a:rPr>
              <a:t> </a:t>
            </a:r>
            <a:r>
              <a:rPr lang="en-US" dirty="0" err="1" smtClean="0">
                <a:ea typeface="+mj-ea"/>
                <a:cs typeface="+mj-cs"/>
              </a:rPr>
              <a:t>Tutum</a:t>
            </a:r>
            <a:r>
              <a:rPr lang="en-US" dirty="0" smtClean="0">
                <a:ea typeface="+mj-ea"/>
                <a:cs typeface="+mj-cs"/>
              </a:rPr>
              <a:t> </a:t>
            </a:r>
            <a:r>
              <a:rPr lang="en-US" dirty="0" err="1" smtClean="0">
                <a:ea typeface="+mj-ea"/>
                <a:cs typeface="+mj-cs"/>
              </a:rPr>
              <a:t>Değişimine</a:t>
            </a:r>
            <a:r>
              <a:rPr lang="en-US" dirty="0" smtClean="0">
                <a:ea typeface="+mj-ea"/>
                <a:cs typeface="+mj-cs"/>
              </a:rPr>
              <a:t> </a:t>
            </a:r>
            <a:r>
              <a:rPr lang="en-US" dirty="0" err="1" smtClean="0">
                <a:ea typeface="+mj-ea"/>
                <a:cs typeface="+mj-cs"/>
              </a:rPr>
              <a:t>Etkisi</a:t>
            </a:r>
            <a:endParaRPr lang="en-US" dirty="0">
              <a:ea typeface="+mj-ea"/>
              <a:cs typeface="+mj-cs"/>
            </a:endParaRPr>
          </a:p>
        </p:txBody>
      </p:sp>
      <p:sp>
        <p:nvSpPr>
          <p:cNvPr id="55298" name="Content Placeholder 2"/>
          <p:cNvSpPr>
            <a:spLocks noGrp="1"/>
          </p:cNvSpPr>
          <p:nvPr>
            <p:ph idx="1"/>
          </p:nvPr>
        </p:nvSpPr>
        <p:spPr/>
        <p:txBody>
          <a:bodyPr/>
          <a:lstStyle/>
          <a:p>
            <a:pPr eaLnBrk="1" hangingPunct="1"/>
            <a:r>
              <a:rPr lang="tr-TR">
                <a:latin typeface="Times New Roman" charset="0"/>
              </a:rPr>
              <a:t>Bireylerin tutum değişimi, grup normları doğrultusunda ise grup bu tutum değişimini arttırıcı bir rol oynar. </a:t>
            </a:r>
          </a:p>
          <a:p>
            <a:pPr eaLnBrk="1" hangingPunct="1"/>
            <a:r>
              <a:rPr lang="tr-TR">
                <a:latin typeface="Times New Roman" charset="0"/>
              </a:rPr>
              <a:t>Kelley ve Volkart (1952), </a:t>
            </a:r>
          </a:p>
          <a:p>
            <a:pPr eaLnBrk="1" hangingPunct="1"/>
            <a:r>
              <a:rPr lang="tr-TR">
                <a:latin typeface="Times New Roman" charset="0"/>
              </a:rPr>
              <a:t>Lewin (1958)</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3.2.4.3. </a:t>
            </a:r>
            <a:r>
              <a:rPr lang="en-US" dirty="0" err="1" smtClean="0">
                <a:ea typeface="+mj-ea"/>
                <a:cs typeface="+mj-cs"/>
              </a:rPr>
              <a:t>Grubun</a:t>
            </a:r>
            <a:r>
              <a:rPr lang="en-US" dirty="0" smtClean="0">
                <a:ea typeface="+mj-ea"/>
                <a:cs typeface="+mj-cs"/>
              </a:rPr>
              <a:t> </a:t>
            </a:r>
            <a:r>
              <a:rPr lang="en-US" dirty="0" err="1" smtClean="0">
                <a:ea typeface="+mj-ea"/>
                <a:cs typeface="+mj-cs"/>
              </a:rPr>
              <a:t>Bireyin</a:t>
            </a:r>
            <a:r>
              <a:rPr lang="en-US" dirty="0" smtClean="0">
                <a:ea typeface="+mj-ea"/>
                <a:cs typeface="+mj-cs"/>
              </a:rPr>
              <a:t> </a:t>
            </a:r>
            <a:r>
              <a:rPr lang="en-US" dirty="0" err="1" smtClean="0">
                <a:ea typeface="+mj-ea"/>
                <a:cs typeface="+mj-cs"/>
              </a:rPr>
              <a:t>Verimliliğine</a:t>
            </a:r>
            <a:r>
              <a:rPr lang="en-US" dirty="0" smtClean="0">
                <a:ea typeface="+mj-ea"/>
                <a:cs typeface="+mj-cs"/>
              </a:rPr>
              <a:t> </a:t>
            </a:r>
            <a:r>
              <a:rPr lang="en-US" dirty="0" err="1" smtClean="0">
                <a:ea typeface="+mj-ea"/>
                <a:cs typeface="+mj-cs"/>
              </a:rPr>
              <a:t>Etkisi</a:t>
            </a:r>
            <a:endParaRPr lang="en-US" dirty="0">
              <a:ea typeface="+mj-ea"/>
              <a:cs typeface="+mj-cs"/>
            </a:endParaRPr>
          </a:p>
        </p:txBody>
      </p:sp>
      <p:pic>
        <p:nvPicPr>
          <p:cNvPr id="56322" name="Picture 3" descr="Untitled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2106613"/>
            <a:ext cx="5200650" cy="335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4"/>
          <p:cNvSpPr>
            <a:spLocks noChangeArrowheads="1"/>
          </p:cNvSpPr>
          <p:nvPr/>
        </p:nvSpPr>
        <p:spPr bwMode="auto">
          <a:xfrm>
            <a:off x="2317750" y="549592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600" b="1"/>
              <a:t>Şekil 3.3. Grubun Bireyin Verimliliğine Etkisi</a:t>
            </a:r>
            <a:endParaRPr lang="en-US" sz="1600"/>
          </a:p>
        </p:txBody>
      </p:sp>
    </p:spTree>
  </p:cSld>
  <p:clrMapOvr>
    <a:masterClrMapping/>
  </p:clrMapOvr>
  <p:transition xmlns:p14="http://schemas.microsoft.com/office/powerpoint/2010/mai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3.3. </a:t>
            </a:r>
            <a:r>
              <a:rPr lang="en-US" dirty="0" err="1" smtClean="0">
                <a:ea typeface="+mj-ea"/>
                <a:cs typeface="+mj-cs"/>
              </a:rPr>
              <a:t>Gruplarda</a:t>
            </a:r>
            <a:r>
              <a:rPr lang="en-US" dirty="0" smtClean="0">
                <a:ea typeface="+mj-ea"/>
                <a:cs typeface="+mj-cs"/>
              </a:rPr>
              <a:t> </a:t>
            </a:r>
            <a:r>
              <a:rPr lang="en-US" dirty="0" err="1" smtClean="0">
                <a:ea typeface="+mj-ea"/>
                <a:cs typeface="+mj-cs"/>
              </a:rPr>
              <a:t>Karar</a:t>
            </a:r>
            <a:r>
              <a:rPr lang="en-US" dirty="0" smtClean="0">
                <a:ea typeface="+mj-ea"/>
                <a:cs typeface="+mj-cs"/>
              </a:rPr>
              <a:t> </a:t>
            </a:r>
            <a:r>
              <a:rPr lang="en-US" dirty="0" err="1" smtClean="0">
                <a:ea typeface="+mj-ea"/>
                <a:cs typeface="+mj-cs"/>
              </a:rPr>
              <a:t>Verme</a:t>
            </a:r>
            <a:endParaRPr lang="en-US" dirty="0">
              <a:ea typeface="+mj-ea"/>
              <a:cs typeface="+mj-cs"/>
            </a:endParaRPr>
          </a:p>
        </p:txBody>
      </p:sp>
      <p:sp>
        <p:nvSpPr>
          <p:cNvPr id="57346" name="Content Placeholder 2"/>
          <p:cNvSpPr>
            <a:spLocks noGrp="1"/>
          </p:cNvSpPr>
          <p:nvPr>
            <p:ph idx="1"/>
          </p:nvPr>
        </p:nvSpPr>
        <p:spPr>
          <a:xfrm>
            <a:off x="1463675" y="2119313"/>
            <a:ext cx="2530475" cy="3603625"/>
          </a:xfrm>
        </p:spPr>
        <p:txBody>
          <a:bodyPr/>
          <a:lstStyle/>
          <a:p>
            <a:pPr eaLnBrk="1" hangingPunct="1"/>
            <a:r>
              <a:rPr lang="tr-TR">
                <a:latin typeface="Times New Roman" charset="0"/>
              </a:rPr>
              <a:t>Karar vermede, gruplar tipik olarak dört farklı aşamadan geçmektedirler</a:t>
            </a:r>
            <a:r>
              <a:rPr lang="en-US">
                <a:latin typeface="Times New Roman" charset="0"/>
              </a:rPr>
              <a:t> </a:t>
            </a:r>
          </a:p>
        </p:txBody>
      </p:sp>
      <p:pic>
        <p:nvPicPr>
          <p:cNvPr id="57347" name="Picture 3" descr="Untitled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19613" y="1770063"/>
            <a:ext cx="3216275" cy="42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Box 4"/>
          <p:cNvSpPr txBox="1">
            <a:spLocks noChangeArrowheads="1"/>
          </p:cNvSpPr>
          <p:nvPr/>
        </p:nvSpPr>
        <p:spPr bwMode="auto">
          <a:xfrm>
            <a:off x="4706938" y="5961063"/>
            <a:ext cx="2774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tr-TR" sz="1400" b="1"/>
              <a:t>Şekil 3.4. Karar Verme Aşamaları</a:t>
            </a:r>
            <a:endParaRPr lang="en-US" sz="1400"/>
          </a:p>
          <a:p>
            <a:pPr algn="ctr" eaLnBrk="1" hangingPunct="1"/>
            <a:endParaRPr lang="en-US" sz="1400"/>
          </a:p>
        </p:txBody>
      </p:sp>
    </p:spTree>
  </p:cSld>
  <p:clrMapOvr>
    <a:masterClrMapping/>
  </p:clrMapOvr>
  <p:transition xmlns:p14="http://schemas.microsoft.com/office/powerpoint/2010/mai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ctrTitle"/>
          </p:nvPr>
        </p:nvSpPr>
        <p:spPr>
          <a:xfrm>
            <a:off x="1727200" y="2303463"/>
            <a:ext cx="5722938" cy="1827212"/>
          </a:xfrm>
        </p:spPr>
        <p:txBody>
          <a:bodyPr>
            <a:noAutofit/>
          </a:bodyPr>
          <a:lstStyle/>
          <a:p>
            <a:pPr eaLnBrk="1" hangingPunct="1">
              <a:defRPr/>
            </a:pPr>
            <a:r>
              <a:rPr lang="en-US" sz="7200" b="1" dirty="0">
                <a:effectLst>
                  <a:outerShdw blurRad="60007" dir="2000400" sy="-30000" kx="-800400" algn="bl" rotWithShape="0">
                    <a:prstClr val="black">
                      <a:alpha val="20000"/>
                    </a:prstClr>
                  </a:outerShdw>
                </a:effectLst>
                <a:latin typeface="Arial" charset="0"/>
              </a:rPr>
              <a:t>3.4. </a:t>
            </a:r>
            <a:r>
              <a:rPr lang="en-US" sz="7200" b="1" dirty="0" err="1">
                <a:effectLst>
                  <a:outerShdw blurRad="60007" dir="2000400" sy="-30000" kx="-800400" algn="bl" rotWithShape="0">
                    <a:prstClr val="black">
                      <a:alpha val="20000"/>
                    </a:prstClr>
                  </a:outerShdw>
                </a:effectLst>
                <a:latin typeface="Arial" charset="0"/>
              </a:rPr>
              <a:t>Grubun</a:t>
            </a:r>
            <a:r>
              <a:rPr lang="en-US" sz="7200" b="1" dirty="0">
                <a:effectLst>
                  <a:outerShdw blurRad="60007" dir="2000400" sy="-30000" kx="-800400" algn="bl" rotWithShape="0">
                    <a:prstClr val="black">
                      <a:alpha val="20000"/>
                    </a:prstClr>
                  </a:outerShdw>
                </a:effectLst>
                <a:latin typeface="Arial" charset="0"/>
              </a:rPr>
              <a:t> </a:t>
            </a:r>
            <a:r>
              <a:rPr lang="en-US" sz="7200" b="1" dirty="0" err="1">
                <a:effectLst>
                  <a:outerShdw blurRad="60007" dir="2000400" sy="-30000" kx="-800400" algn="bl" rotWithShape="0">
                    <a:prstClr val="black">
                      <a:alpha val="20000"/>
                    </a:prstClr>
                  </a:outerShdw>
                </a:effectLst>
                <a:latin typeface="Arial" charset="0"/>
              </a:rPr>
              <a:t>Oluşumu</a:t>
            </a:r>
            <a:endParaRPr lang="en-US" sz="72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3.4.1. </a:t>
            </a:r>
            <a:r>
              <a:rPr lang="en-US" dirty="0" err="1" smtClean="0">
                <a:ea typeface="+mj-ea"/>
                <a:cs typeface="+mj-cs"/>
              </a:rPr>
              <a:t>Grubun</a:t>
            </a:r>
            <a:r>
              <a:rPr lang="en-US" dirty="0" smtClean="0">
                <a:ea typeface="+mj-ea"/>
                <a:cs typeface="+mj-cs"/>
              </a:rPr>
              <a:t> </a:t>
            </a:r>
            <a:r>
              <a:rPr lang="en-US" dirty="0" err="1" smtClean="0">
                <a:ea typeface="+mj-ea"/>
                <a:cs typeface="+mj-cs"/>
              </a:rPr>
              <a:t>Oluşma</a:t>
            </a:r>
            <a:r>
              <a:rPr lang="en-US" dirty="0" smtClean="0">
                <a:ea typeface="+mj-ea"/>
                <a:cs typeface="+mj-cs"/>
              </a:rPr>
              <a:t> </a:t>
            </a:r>
            <a:r>
              <a:rPr lang="en-US" dirty="0" err="1" smtClean="0">
                <a:ea typeface="+mj-ea"/>
                <a:cs typeface="+mj-cs"/>
              </a:rPr>
              <a:t>Nedenleri</a:t>
            </a:r>
            <a:endParaRPr lang="en-US" dirty="0">
              <a:ea typeface="+mj-ea"/>
              <a:cs typeface="+mj-cs"/>
            </a:endParaRPr>
          </a:p>
        </p:txBody>
      </p:sp>
      <p:sp>
        <p:nvSpPr>
          <p:cNvPr id="3" name="Content Placeholder 2"/>
          <p:cNvSpPr>
            <a:spLocks noGrp="1"/>
          </p:cNvSpPr>
          <p:nvPr>
            <p:ph idx="1"/>
          </p:nvPr>
        </p:nvSpPr>
        <p:spPr>
          <a:xfrm>
            <a:off x="1463675" y="2219325"/>
            <a:ext cx="6196013" cy="3763963"/>
          </a:xfrm>
        </p:spPr>
        <p:txBody>
          <a:bodyPr rtlCol="0">
            <a:normAutofit lnSpcReduction="10000"/>
          </a:bodyPr>
          <a:lstStyle/>
          <a:p>
            <a:pPr marL="274320" indent="-274320" eaLnBrk="1" fontAlgn="auto" hangingPunct="1">
              <a:spcAft>
                <a:spcPts val="0"/>
              </a:spcAft>
              <a:buFont typeface="Brush Script MT" pitchFamily="66" charset="0"/>
              <a:buChar char="O"/>
              <a:defRPr/>
            </a:pPr>
            <a:r>
              <a:rPr lang="en-US" dirty="0" err="1" smtClean="0">
                <a:ea typeface="+mn-ea"/>
                <a:cs typeface="+mn-cs"/>
              </a:rPr>
              <a:t>Birlikte</a:t>
            </a:r>
            <a:r>
              <a:rPr lang="en-US" dirty="0" smtClean="0">
                <a:ea typeface="+mn-ea"/>
                <a:cs typeface="+mn-cs"/>
              </a:rPr>
              <a:t> </a:t>
            </a:r>
            <a:r>
              <a:rPr lang="en-US" dirty="0" err="1" smtClean="0">
                <a:ea typeface="+mn-ea"/>
                <a:cs typeface="+mn-cs"/>
              </a:rPr>
              <a:t>Yaşama</a:t>
            </a:r>
            <a:r>
              <a:rPr lang="en-US" dirty="0" smtClean="0">
                <a:ea typeface="+mn-ea"/>
                <a:cs typeface="+mn-cs"/>
              </a:rPr>
              <a:t> </a:t>
            </a:r>
            <a:r>
              <a:rPr lang="en-US" dirty="0" err="1" smtClean="0">
                <a:ea typeface="+mn-ea"/>
                <a:cs typeface="+mn-cs"/>
              </a:rPr>
              <a:t>Gereksinimi</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Benlik</a:t>
            </a:r>
            <a:r>
              <a:rPr lang="en-US" dirty="0" smtClean="0">
                <a:ea typeface="+mn-ea"/>
                <a:cs typeface="+mn-cs"/>
              </a:rPr>
              <a:t> – Ego </a:t>
            </a:r>
            <a:r>
              <a:rPr lang="en-US" dirty="0" err="1" smtClean="0">
                <a:ea typeface="+mn-ea"/>
                <a:cs typeface="+mn-cs"/>
              </a:rPr>
              <a:t>Yansıması</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Güç</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Çıkar</a:t>
            </a:r>
            <a:r>
              <a:rPr lang="en-US" dirty="0" smtClean="0">
                <a:ea typeface="+mn-ea"/>
                <a:cs typeface="+mn-cs"/>
              </a:rPr>
              <a:t> </a:t>
            </a:r>
            <a:r>
              <a:rPr lang="en-US" dirty="0" err="1" smtClean="0">
                <a:ea typeface="+mn-ea"/>
                <a:cs typeface="+mn-cs"/>
              </a:rPr>
              <a:t>Dürtüsü</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Güvenlik</a:t>
            </a:r>
            <a:endParaRPr lang="en-US" dirty="0" smtClean="0">
              <a:ea typeface="+mn-ea"/>
              <a:cs typeface="+mn-cs"/>
            </a:endParaRPr>
          </a:p>
        </p:txBody>
      </p:sp>
    </p:spTree>
  </p:cSld>
  <p:clrMapOvr>
    <a:masterClrMapping/>
  </p:clrMapOvr>
  <p:transition xmlns:p14="http://schemas.microsoft.com/office/powerpoint/2010/mai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3.4.2. </a:t>
            </a:r>
            <a:r>
              <a:rPr lang="en-US" dirty="0" err="1" smtClean="0">
                <a:ea typeface="+mj-ea"/>
                <a:cs typeface="+mj-cs"/>
              </a:rPr>
              <a:t>Grubun</a:t>
            </a:r>
            <a:r>
              <a:rPr lang="en-US" dirty="0" smtClean="0">
                <a:ea typeface="+mj-ea"/>
                <a:cs typeface="+mj-cs"/>
              </a:rPr>
              <a:t> </a:t>
            </a:r>
            <a:r>
              <a:rPr lang="en-US" dirty="0" err="1" smtClean="0">
                <a:ea typeface="+mj-ea"/>
                <a:cs typeface="+mj-cs"/>
              </a:rPr>
              <a:t>Oluşumundaki</a:t>
            </a:r>
            <a:r>
              <a:rPr lang="en-US" dirty="0" smtClean="0">
                <a:ea typeface="+mj-ea"/>
                <a:cs typeface="+mj-cs"/>
              </a:rPr>
              <a:t> </a:t>
            </a:r>
            <a:r>
              <a:rPr lang="en-US" dirty="0" err="1" smtClean="0">
                <a:ea typeface="+mj-ea"/>
                <a:cs typeface="+mj-cs"/>
              </a:rPr>
              <a:t>Süreçler</a:t>
            </a:r>
            <a:endParaRPr lang="en-US" dirty="0">
              <a:ea typeface="+mj-ea"/>
              <a:cs typeface="+mj-cs"/>
            </a:endParaRPr>
          </a:p>
        </p:txBody>
      </p:sp>
      <p:sp>
        <p:nvSpPr>
          <p:cNvPr id="60418"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Gerçek veya Hayali Grup Çıkarları</a:t>
            </a:r>
          </a:p>
          <a:p>
            <a:pPr eaLnBrk="1" hangingPunct="1"/>
            <a:endParaRPr lang="en-US">
              <a:latin typeface="Times New Roman" charset="0"/>
            </a:endParaRPr>
          </a:p>
          <a:p>
            <a:pPr eaLnBrk="1" hangingPunct="1"/>
            <a:r>
              <a:rPr lang="en-US">
                <a:latin typeface="Times New Roman" charset="0"/>
              </a:rPr>
              <a:t>Sosyal Kimlik Kuramı</a:t>
            </a:r>
          </a:p>
          <a:p>
            <a:pPr eaLnBrk="1" hangingPunct="1"/>
            <a:endParaRPr lang="en-US">
              <a:latin typeface="Times New Roman" charset="0"/>
            </a:endParaRPr>
          </a:p>
          <a:p>
            <a:pPr eaLnBrk="1" hangingPunct="1"/>
            <a:r>
              <a:rPr lang="en-US">
                <a:latin typeface="Times New Roman" charset="0"/>
              </a:rPr>
              <a:t>Sistem Yaklaşımı</a:t>
            </a:r>
          </a:p>
        </p:txBody>
      </p:sp>
    </p:spTree>
  </p:cSld>
  <p:clrMapOvr>
    <a:masterClrMapping/>
  </p:clrMapOvr>
  <p:transition xmlns:p14="http://schemas.microsoft.com/office/powerpoint/2010/mai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4263" y="2489200"/>
            <a:ext cx="7043737" cy="1827213"/>
          </a:xfrm>
        </p:spPr>
        <p:txBody>
          <a:bodyPr rtlCol="0">
            <a:noAutofit/>
          </a:bodyPr>
          <a:lstStyle/>
          <a:p>
            <a:pPr eaLnBrk="1" fontAlgn="auto" hangingPunct="1">
              <a:spcAft>
                <a:spcPts val="0"/>
              </a:spcAft>
              <a:defRPr/>
            </a:pPr>
            <a:r>
              <a:rPr lang="en-US" b="1" dirty="0" smtClean="0">
                <a:effectLst>
                  <a:outerShdw blurRad="60007" dist="200025" dir="15000000" sy="30000" kx="-1800000" algn="bl" rotWithShape="0">
                    <a:prstClr val="black">
                      <a:alpha val="32000"/>
                    </a:prstClr>
                  </a:outerShdw>
                </a:effectLst>
                <a:ea typeface="+mj-ea"/>
                <a:cs typeface="+mj-cs"/>
              </a:rPr>
              <a:t>3.5. </a:t>
            </a:r>
            <a:r>
              <a:rPr lang="en-US" b="1" dirty="0" err="1" smtClean="0">
                <a:effectLst>
                  <a:outerShdw blurRad="60007" dist="200025" dir="15000000" sy="30000" kx="-1800000" algn="bl" rotWithShape="0">
                    <a:prstClr val="black">
                      <a:alpha val="32000"/>
                    </a:prstClr>
                  </a:outerShdw>
                </a:effectLst>
                <a:ea typeface="+mj-ea"/>
                <a:cs typeface="+mj-cs"/>
              </a:rPr>
              <a:t>Gruplar</a:t>
            </a:r>
            <a:r>
              <a:rPr lang="en-US" b="1" dirty="0" smtClean="0">
                <a:effectLst>
                  <a:outerShdw blurRad="60007" dist="200025" dir="15000000" sy="30000" kx="-1800000" algn="bl" rotWithShape="0">
                    <a:prstClr val="black">
                      <a:alpha val="32000"/>
                    </a:prstClr>
                  </a:outerShdw>
                </a:effectLst>
                <a:ea typeface="+mj-ea"/>
                <a:cs typeface="+mj-cs"/>
              </a:rPr>
              <a:t> </a:t>
            </a:r>
            <a:r>
              <a:rPr lang="en-US" b="1" dirty="0" err="1" smtClean="0">
                <a:effectLst>
                  <a:outerShdw blurRad="60007" dist="200025" dir="15000000" sy="30000" kx="-1800000" algn="bl" rotWithShape="0">
                    <a:prstClr val="black">
                      <a:alpha val="32000"/>
                    </a:prstClr>
                  </a:outerShdw>
                </a:effectLst>
                <a:ea typeface="+mj-ea"/>
                <a:cs typeface="+mj-cs"/>
              </a:rPr>
              <a:t>Arası</a:t>
            </a:r>
            <a:r>
              <a:rPr lang="en-US" b="1" dirty="0" smtClean="0">
                <a:effectLst>
                  <a:outerShdw blurRad="60007" dist="200025" dir="15000000" sy="30000" kx="-1800000" algn="bl" rotWithShape="0">
                    <a:prstClr val="black">
                      <a:alpha val="32000"/>
                    </a:prstClr>
                  </a:outerShdw>
                </a:effectLst>
                <a:ea typeface="+mj-ea"/>
                <a:cs typeface="+mj-cs"/>
              </a:rPr>
              <a:t> </a:t>
            </a:r>
            <a:r>
              <a:rPr lang="en-US" b="1" dirty="0" err="1" smtClean="0">
                <a:effectLst>
                  <a:outerShdw blurRad="60007" dist="200025" dir="15000000" sy="30000" kx="-1800000" algn="bl" rotWithShape="0">
                    <a:prstClr val="black">
                      <a:alpha val="32000"/>
                    </a:prstClr>
                  </a:outerShdw>
                </a:effectLst>
                <a:ea typeface="+mj-ea"/>
                <a:cs typeface="+mj-cs"/>
              </a:rPr>
              <a:t>İlişkiler</a:t>
            </a:r>
            <a:r>
              <a:rPr lang="en-US" b="1" dirty="0" smtClean="0">
                <a:effectLst>
                  <a:outerShdw blurRad="60007" dist="200025" dir="15000000" sy="30000" kx="-1800000" algn="bl" rotWithShape="0">
                    <a:prstClr val="black">
                      <a:alpha val="32000"/>
                    </a:prstClr>
                  </a:outerShdw>
                </a:effectLst>
                <a:ea typeface="+mj-ea"/>
                <a:cs typeface="+mj-cs"/>
              </a:rPr>
              <a:t> </a:t>
            </a:r>
            <a:r>
              <a:rPr lang="en-US" b="1" dirty="0" err="1" smtClean="0">
                <a:effectLst>
                  <a:outerShdw blurRad="60007" dist="200025" dir="15000000" sy="30000" kx="-1800000" algn="bl" rotWithShape="0">
                    <a:prstClr val="black">
                      <a:alpha val="32000"/>
                    </a:prstClr>
                  </a:outerShdw>
                </a:effectLst>
                <a:ea typeface="+mj-ea"/>
                <a:cs typeface="+mj-cs"/>
              </a:rPr>
              <a:t>ve</a:t>
            </a:r>
            <a:r>
              <a:rPr lang="en-US" b="1" dirty="0" smtClean="0">
                <a:effectLst>
                  <a:outerShdw blurRad="60007" dist="200025" dir="15000000" sy="30000" kx="-1800000" algn="bl" rotWithShape="0">
                    <a:prstClr val="black">
                      <a:alpha val="32000"/>
                    </a:prstClr>
                  </a:outerShdw>
                </a:effectLst>
                <a:ea typeface="+mj-ea"/>
                <a:cs typeface="+mj-cs"/>
              </a:rPr>
              <a:t> </a:t>
            </a:r>
            <a:r>
              <a:rPr lang="en-US" b="1" dirty="0" err="1" smtClean="0">
                <a:effectLst>
                  <a:outerShdw blurRad="60007" dist="200025" dir="15000000" sy="30000" kx="-1800000" algn="bl" rotWithShape="0">
                    <a:prstClr val="black">
                      <a:alpha val="32000"/>
                    </a:prstClr>
                  </a:outerShdw>
                </a:effectLst>
                <a:ea typeface="+mj-ea"/>
                <a:cs typeface="+mj-cs"/>
              </a:rPr>
              <a:t>Davranışsal</a:t>
            </a:r>
            <a:r>
              <a:rPr lang="en-US" b="1" dirty="0" smtClean="0">
                <a:effectLst>
                  <a:outerShdw blurRad="60007" dist="200025" dir="15000000" sy="30000" kx="-1800000" algn="bl" rotWithShape="0">
                    <a:prstClr val="black">
                      <a:alpha val="32000"/>
                    </a:prstClr>
                  </a:outerShdw>
                </a:effectLst>
                <a:ea typeface="+mj-ea"/>
                <a:cs typeface="+mj-cs"/>
              </a:rPr>
              <a:t> </a:t>
            </a:r>
            <a:r>
              <a:rPr lang="en-US" b="1" dirty="0" err="1" smtClean="0">
                <a:effectLst>
                  <a:outerShdw blurRad="60007" dist="200025" dir="15000000" sy="30000" kx="-1800000" algn="bl" rotWithShape="0">
                    <a:prstClr val="black">
                      <a:alpha val="32000"/>
                    </a:prstClr>
                  </a:outerShdw>
                </a:effectLst>
                <a:ea typeface="+mj-ea"/>
                <a:cs typeface="+mj-cs"/>
              </a:rPr>
              <a:t>Boyutları</a:t>
            </a:r>
            <a:endParaRPr lang="en-US" b="1" dirty="0">
              <a:effectLst>
                <a:outerShdw blurRad="60007" dist="200025" dir="15000000" sy="30000" kx="-1800000" algn="bl" rotWithShape="0">
                  <a:prstClr val="black">
                    <a:alpha val="32000"/>
                  </a:prstClr>
                </a:outerShdw>
              </a:effectLst>
              <a:ea typeface="+mj-ea"/>
              <a:cs typeface="+mj-cs"/>
            </a:endParaRPr>
          </a:p>
        </p:txBody>
      </p:sp>
    </p:spTree>
  </p:cSld>
  <p:clrMapOvr>
    <a:masterClrMapping/>
  </p:clrMapOvr>
  <p:transition xmlns:p14="http://schemas.microsoft.com/office/powerpoint/2010/mai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a:latin typeface="Arial" charset="0"/>
              </a:rPr>
              <a:t>Biyolojik Model</a:t>
            </a:r>
          </a:p>
        </p:txBody>
      </p:sp>
      <p:sp>
        <p:nvSpPr>
          <p:cNvPr id="3" name="Content Placeholder 2"/>
          <p:cNvSpPr>
            <a:spLocks noGrp="1"/>
          </p:cNvSpPr>
          <p:nvPr>
            <p:ph idx="1"/>
          </p:nvPr>
        </p:nvSpPr>
        <p:spPr/>
        <p:txBody>
          <a:bodyPr rtlCol="0">
            <a:normAutofit fontScale="92500"/>
          </a:bodyPr>
          <a:lstStyle/>
          <a:p>
            <a:pPr marL="274320" indent="-274320" eaLnBrk="1" fontAlgn="auto" hangingPunct="1">
              <a:spcAft>
                <a:spcPts val="0"/>
              </a:spcAft>
              <a:buFont typeface="Brush Script MT" pitchFamily="66" charset="0"/>
              <a:buChar char="O"/>
              <a:defRPr/>
            </a:pPr>
            <a:r>
              <a:rPr lang="tr-TR" dirty="0">
                <a:ea typeface="+mn-ea"/>
                <a:cs typeface="+mn-cs"/>
              </a:rPr>
              <a:t>Biyolojik model, saldırganlık ve şiddet gibi grupsal davranışların kökeninin insan doğasında var olan içgüdülerde bulunduğunu ileri sürmektedir.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Gruplar arası davranışların genel biçimi ya düşmanlık yani saldırganlık ya da şiddete başvurma olarak ya da dostluk yani dayanışma ve işbirliği olarak ortaya çıkmaktadır.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Biyolojik </a:t>
            </a:r>
            <a:r>
              <a:rPr lang="tr-TR" dirty="0">
                <a:ea typeface="+mn-ea"/>
                <a:cs typeface="+mn-cs"/>
              </a:rPr>
              <a:t>model, bu iki karşıt ilişki biçiminin nedenlerini insanın fizyolojik özelliklerinde görmektedir.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a:latin typeface="Arial" charset="0"/>
              </a:rPr>
              <a:t>Bireyselci Model</a:t>
            </a:r>
          </a:p>
        </p:txBody>
      </p:sp>
      <p:sp>
        <p:nvSpPr>
          <p:cNvPr id="63490" name="Content Placeholder 2"/>
          <p:cNvSpPr>
            <a:spLocks noGrp="1"/>
          </p:cNvSpPr>
          <p:nvPr>
            <p:ph idx="1"/>
          </p:nvPr>
        </p:nvSpPr>
        <p:spPr/>
        <p:txBody>
          <a:bodyPr/>
          <a:lstStyle/>
          <a:p>
            <a:pPr eaLnBrk="1" hangingPunct="1"/>
            <a:r>
              <a:rPr lang="tr-TR">
                <a:latin typeface="Times New Roman" charset="0"/>
              </a:rPr>
              <a:t>Temel önermelerini Freud’un görüşlerinden alan bireyselci model, </a:t>
            </a:r>
          </a:p>
          <a:p>
            <a:pPr eaLnBrk="1" hangingPunct="1"/>
            <a:endParaRPr lang="tr-TR">
              <a:latin typeface="Times New Roman" charset="0"/>
            </a:endParaRPr>
          </a:p>
          <a:p>
            <a:pPr eaLnBrk="1" hangingPunct="1"/>
            <a:r>
              <a:rPr lang="tr-TR">
                <a:latin typeface="Times New Roman" charset="0"/>
              </a:rPr>
              <a:t>Gruplar arası ilişkileri, grupları oluşturan bireylerin toplu bir davranışı olarak görmekte ve davranışı, bunalım-saldırganlık boyutunda belirlemektedir.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a:latin typeface="Arial" charset="0"/>
              </a:rPr>
              <a:t>İç Grup Modeli</a:t>
            </a:r>
          </a:p>
        </p:txBody>
      </p:sp>
      <p:sp>
        <p:nvSpPr>
          <p:cNvPr id="64514"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Bazı durumlarda, bir grubun, başlangıç amacını aşan yeni amaçları gruplar arası etkileşim süreçlerinde oluşturmaktadır.</a:t>
            </a:r>
            <a:r>
              <a:rPr lang="en-US">
                <a:latin typeface="Times New Roman" charset="0"/>
              </a:rPr>
              <a:t> </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6000" y="2117725"/>
            <a:ext cx="7112000" cy="1827213"/>
          </a:xfrm>
        </p:spPr>
        <p:txBody>
          <a:bodyPr rtlCol="0">
            <a:noAutofit/>
          </a:bodyPr>
          <a:lstStyle/>
          <a:p>
            <a:pPr eaLnBrk="1" fontAlgn="auto" hangingPunct="1">
              <a:spcAft>
                <a:spcPts val="0"/>
              </a:spcAft>
              <a:defRPr/>
            </a:pPr>
            <a:r>
              <a:rPr lang="en-US" sz="5400" b="1" dirty="0" smtClean="0">
                <a:effectLst>
                  <a:outerShdw blurRad="60007" dir="2000400" sy="-30000" kx="-800400" algn="bl" rotWithShape="0">
                    <a:prstClr val="black">
                      <a:alpha val="20000"/>
                    </a:prstClr>
                  </a:outerShdw>
                </a:effectLst>
                <a:ea typeface="+mj-ea"/>
                <a:cs typeface="+mj-cs"/>
              </a:rPr>
              <a:t>3.6. </a:t>
            </a:r>
            <a:r>
              <a:rPr lang="en-US" sz="5400" b="1" dirty="0" err="1" smtClean="0">
                <a:effectLst>
                  <a:outerShdw blurRad="60007" dir="2000400" sy="-30000" kx="-800400" algn="bl" rotWithShape="0">
                    <a:prstClr val="black">
                      <a:alpha val="20000"/>
                    </a:prstClr>
                  </a:outerShdw>
                </a:effectLst>
                <a:ea typeface="+mj-ea"/>
                <a:cs typeface="+mj-cs"/>
              </a:rPr>
              <a:t>Grup</a:t>
            </a:r>
            <a:r>
              <a:rPr lang="en-US" sz="5400" b="1" dirty="0" smtClean="0">
                <a:effectLst>
                  <a:outerShdw blurRad="60007" dir="2000400" sy="-30000" kx="-800400" algn="bl" rotWithShape="0">
                    <a:prstClr val="black">
                      <a:alpha val="20000"/>
                    </a:prstClr>
                  </a:outerShdw>
                </a:effectLst>
                <a:ea typeface="+mj-ea"/>
                <a:cs typeface="+mj-cs"/>
              </a:rPr>
              <a:t> </a:t>
            </a:r>
            <a:r>
              <a:rPr lang="en-US" sz="5400" b="1" dirty="0" err="1" smtClean="0">
                <a:effectLst>
                  <a:outerShdw blurRad="60007" dir="2000400" sy="-30000" kx="-800400" algn="bl" rotWithShape="0">
                    <a:prstClr val="black">
                      <a:alpha val="20000"/>
                    </a:prstClr>
                  </a:outerShdw>
                </a:effectLst>
                <a:ea typeface="+mj-ea"/>
                <a:cs typeface="+mj-cs"/>
              </a:rPr>
              <a:t>Davranışını</a:t>
            </a:r>
            <a:r>
              <a:rPr lang="en-US" sz="5400" b="1" dirty="0" smtClean="0">
                <a:effectLst>
                  <a:outerShdw blurRad="60007" dir="2000400" sy="-30000" kx="-800400" algn="bl" rotWithShape="0">
                    <a:prstClr val="black">
                      <a:alpha val="20000"/>
                    </a:prstClr>
                  </a:outerShdw>
                </a:effectLst>
                <a:ea typeface="+mj-ea"/>
                <a:cs typeface="+mj-cs"/>
              </a:rPr>
              <a:t> </a:t>
            </a:r>
            <a:r>
              <a:rPr lang="en-US" sz="5400" b="1" dirty="0" err="1" smtClean="0">
                <a:effectLst>
                  <a:outerShdw blurRad="60007" dir="2000400" sy="-30000" kx="-800400" algn="bl" rotWithShape="0">
                    <a:prstClr val="black">
                      <a:alpha val="20000"/>
                    </a:prstClr>
                  </a:outerShdw>
                </a:effectLst>
                <a:ea typeface="+mj-ea"/>
                <a:cs typeface="+mj-cs"/>
              </a:rPr>
              <a:t>Araştırma</a:t>
            </a:r>
            <a:r>
              <a:rPr lang="en-US" sz="5400" b="1" dirty="0" smtClean="0">
                <a:effectLst>
                  <a:outerShdw blurRad="60007" dir="2000400" sy="-30000" kx="-800400" algn="bl" rotWithShape="0">
                    <a:prstClr val="black">
                      <a:alpha val="20000"/>
                    </a:prstClr>
                  </a:outerShdw>
                </a:effectLst>
                <a:ea typeface="+mj-ea"/>
                <a:cs typeface="+mj-cs"/>
              </a:rPr>
              <a:t> </a:t>
            </a:r>
            <a:r>
              <a:rPr lang="en-US" sz="5400" b="1" dirty="0" err="1" smtClean="0">
                <a:effectLst>
                  <a:outerShdw blurRad="60007" dir="2000400" sy="-30000" kx="-800400" algn="bl" rotWithShape="0">
                    <a:prstClr val="black">
                      <a:alpha val="20000"/>
                    </a:prstClr>
                  </a:outerShdw>
                </a:effectLst>
                <a:ea typeface="+mj-ea"/>
                <a:cs typeface="+mj-cs"/>
              </a:rPr>
              <a:t>Teknikleri</a:t>
            </a:r>
            <a:endParaRPr lang="en-US" sz="5400" b="1" dirty="0">
              <a:effectLst>
                <a:outerShdw blurRad="60007" dir="2000400" sy="-30000" kx="-800400" algn="bl" rotWithShape="0">
                  <a:prstClr val="black">
                    <a:alpha val="20000"/>
                  </a:prstClr>
                </a:outerShdw>
              </a:effectLst>
              <a:ea typeface="+mj-ea"/>
              <a:cs typeface="+mj-cs"/>
            </a:endParaRPr>
          </a:p>
        </p:txBody>
      </p:sp>
    </p:spTree>
  </p:cSld>
  <p:clrMapOvr>
    <a:masterClrMapping/>
  </p:clrMapOvr>
  <p:transition xmlns:p14="http://schemas.microsoft.com/office/powerpoint/2010/mai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a:latin typeface="Arial" charset="0"/>
              </a:rPr>
              <a:t>Sosyometri</a:t>
            </a:r>
          </a:p>
        </p:txBody>
      </p:sp>
      <p:sp>
        <p:nvSpPr>
          <p:cNvPr id="66562" name="Content Placeholder 2"/>
          <p:cNvSpPr>
            <a:spLocks noGrp="1"/>
          </p:cNvSpPr>
          <p:nvPr>
            <p:ph idx="1"/>
          </p:nvPr>
        </p:nvSpPr>
        <p:spPr>
          <a:xfrm>
            <a:off x="1463675" y="2019300"/>
            <a:ext cx="6196013" cy="1541463"/>
          </a:xfrm>
        </p:spPr>
        <p:txBody>
          <a:bodyPr/>
          <a:lstStyle/>
          <a:p>
            <a:pPr eaLnBrk="1" hangingPunct="1"/>
            <a:r>
              <a:rPr lang="tr-TR">
                <a:latin typeface="Times New Roman" charset="0"/>
              </a:rPr>
              <a:t>Grup üyeleri arasındaki duygusal ilişkilere bağlı olarak oluşan grup yapısını incelemenin en çok uygulanan yöntemi sosyometridir. </a:t>
            </a:r>
            <a:endParaRPr lang="en-US">
              <a:latin typeface="Times New Roman" charset="0"/>
            </a:endParaRPr>
          </a:p>
        </p:txBody>
      </p:sp>
      <p:pic>
        <p:nvPicPr>
          <p:cNvPr id="66563" name="Picture 3" descr="Untitled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14513" y="3443288"/>
            <a:ext cx="510063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a:latin typeface="Arial" charset="0"/>
              </a:rPr>
              <a:t>Etkileşim Biçim Analizi</a:t>
            </a:r>
          </a:p>
        </p:txBody>
      </p:sp>
      <p:sp>
        <p:nvSpPr>
          <p:cNvPr id="67586" name="Content Placeholder 2"/>
          <p:cNvSpPr>
            <a:spLocks noGrp="1"/>
          </p:cNvSpPr>
          <p:nvPr>
            <p:ph idx="1"/>
          </p:nvPr>
        </p:nvSpPr>
        <p:spPr/>
        <p:txBody>
          <a:bodyPr/>
          <a:lstStyle/>
          <a:p>
            <a:pPr eaLnBrk="1" hangingPunct="1"/>
            <a:r>
              <a:rPr lang="tr-TR">
                <a:latin typeface="Times New Roman" charset="0"/>
              </a:rPr>
              <a:t>Bireyler arası davranışları gözlemlemenin en eski yöntemlerinden birisi de etkileşim biçim analizidir. </a:t>
            </a:r>
          </a:p>
          <a:p>
            <a:pPr eaLnBrk="1" hangingPunct="1"/>
            <a:endParaRPr lang="tr-TR">
              <a:latin typeface="Times New Roman" charset="0"/>
            </a:endParaRPr>
          </a:p>
          <a:p>
            <a:pPr eaLnBrk="1" hangingPunct="1"/>
            <a:r>
              <a:rPr lang="tr-TR">
                <a:latin typeface="Times New Roman" charset="0"/>
              </a:rPr>
              <a:t>Bales (1950)</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a:latin typeface="Arial" charset="0"/>
              </a:rPr>
              <a:t>Etkileşim Biçim Analizi</a:t>
            </a:r>
          </a:p>
        </p:txBody>
      </p:sp>
      <p:graphicFrame>
        <p:nvGraphicFramePr>
          <p:cNvPr id="68610" name="Object 3"/>
          <p:cNvGraphicFramePr>
            <a:graphicFrameLocks noChangeAspect="1"/>
          </p:cNvGraphicFramePr>
          <p:nvPr/>
        </p:nvGraphicFramePr>
        <p:xfrm>
          <a:off x="1758950" y="1863725"/>
          <a:ext cx="5610225" cy="4052888"/>
        </p:xfrm>
        <a:graphic>
          <a:graphicData uri="http://schemas.openxmlformats.org/presentationml/2006/ole">
            <mc:AlternateContent xmlns:mc="http://schemas.openxmlformats.org/markup-compatibility/2006">
              <mc:Choice xmlns:v="urn:schemas-microsoft-com:vml" Requires="v">
                <p:oleObj spid="_x0000_s68611" name="Document" r:id="rId4" imgW="4457536" imgH="3898757" progId="Word.Document.12">
                  <p:embed/>
                </p:oleObj>
              </mc:Choice>
              <mc:Fallback>
                <p:oleObj name="Document" r:id="rId4" imgW="4457536" imgH="3898757"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1863725"/>
                        <a:ext cx="5610225"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5577" y="2413338"/>
            <a:ext cx="3672850" cy="2308324"/>
          </a:xfrm>
          <a:prstGeom prst="rect">
            <a:avLst/>
          </a:prstGeom>
          <a:effectLst>
            <a:glow rad="228600">
              <a:schemeClr val="accent1">
                <a:satMod val="175000"/>
                <a:alpha val="40000"/>
              </a:schemeClr>
            </a:glow>
          </a:effectLst>
        </p:spPr>
        <p:style>
          <a:lnRef idx="2">
            <a:schemeClr val="dk1"/>
          </a:lnRef>
          <a:fillRef idx="1">
            <a:schemeClr val="lt1"/>
          </a:fillRef>
          <a:effectRef idx="0">
            <a:schemeClr val="dk1"/>
          </a:effectRef>
          <a:fontRef idx="minor">
            <a:schemeClr val="dk1"/>
          </a:fontRef>
        </p:style>
        <p:txBody>
          <a:bodyPr wrap="none"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tr-TR" sz="7200" b="1" dirty="0">
                <a:ln w="11430"/>
                <a:solidFill>
                  <a:schemeClr val="tx2">
                    <a:lumMod val="75000"/>
                  </a:schemeClr>
                </a:solidFill>
                <a:effectLst>
                  <a:outerShdw blurRad="50800" dist="39000" dir="5460000" algn="tl">
                    <a:srgbClr val="000000">
                      <a:alpha val="38000"/>
                    </a:srgbClr>
                  </a:outerShdw>
                </a:effectLst>
              </a:rPr>
              <a:t>BÖLÜM </a:t>
            </a:r>
          </a:p>
          <a:p>
            <a:pPr algn="ctr" fontAlgn="auto">
              <a:spcBef>
                <a:spcPts val="0"/>
              </a:spcBef>
              <a:spcAft>
                <a:spcPts val="0"/>
              </a:spcAft>
              <a:defRPr/>
            </a:pPr>
            <a:r>
              <a:rPr lang="tr-TR" sz="7200" b="1" dirty="0">
                <a:ln w="11430"/>
                <a:solidFill>
                  <a:schemeClr val="tx2">
                    <a:lumMod val="75000"/>
                  </a:schemeClr>
                </a:solidFill>
                <a:effectLst>
                  <a:outerShdw blurRad="50800" dist="39000" dir="5460000" algn="tl">
                    <a:srgbClr val="000000">
                      <a:alpha val="38000"/>
                    </a:srgbClr>
                  </a:outerShdw>
                </a:effectLst>
              </a:rPr>
              <a:t>SONU</a:t>
            </a:r>
          </a:p>
        </p:txBody>
      </p:sp>
      <p:pic>
        <p:nvPicPr>
          <p:cNvPr id="69634"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6124575" y="213042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2452688" y="21304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2370138" y="2238375"/>
            <a:ext cx="4349750" cy="1471613"/>
          </a:xfrm>
        </p:spPr>
        <p:txBody>
          <a:bodyPr rtlCol="0" anchor="ctr">
            <a:noAutofit/>
          </a:bodyPr>
          <a:lstStyle/>
          <a:p>
            <a:pPr eaLnBrk="1" fontAlgn="auto" hangingPunct="1">
              <a:spcAft>
                <a:spcPts val="0"/>
              </a:spcAft>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latin typeface="Arial" charset="0"/>
                <a:ea typeface="+mj-ea"/>
                <a:cs typeface="+mj-cs"/>
              </a:rPr>
              <a:t>BENLİK</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625725" y="5183188"/>
            <a:ext cx="40195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Ferzan</a:t>
            </a:r>
            <a:r>
              <a:rPr lang="en-US" b="1" dirty="0" smtClean="0">
                <a:ea typeface="+mn-ea"/>
                <a:cs typeface="+mn-cs"/>
              </a:rPr>
              <a:t> </a:t>
            </a:r>
            <a:r>
              <a:rPr lang="en-US" b="1" dirty="0" err="1" smtClean="0">
                <a:ea typeface="+mn-ea"/>
                <a:cs typeface="+mn-cs"/>
              </a:rPr>
              <a:t>Curun</a:t>
            </a:r>
            <a:endParaRPr lang="en-US" b="1" dirty="0" smtClean="0">
              <a:ea typeface="+mn-ea"/>
              <a:cs typeface="+mn-cs"/>
            </a:endParaRPr>
          </a:p>
          <a:p>
            <a:pPr eaLnBrk="1" fontAlgn="auto" hangingPunct="1">
              <a:spcAft>
                <a:spcPts val="0"/>
              </a:spcAft>
              <a:buFont typeface="Brush Script MT" pitchFamily="66" charset="0"/>
              <a:buNone/>
              <a:defRPr/>
            </a:pPr>
            <a:endParaRPr lang="en-US" sz="1900" b="1" dirty="0">
              <a:ea typeface="+mn-ea"/>
              <a:cs typeface="+mn-cs"/>
            </a:endParaRPr>
          </a:p>
          <a:p>
            <a:pPr eaLnBrk="1" fontAlgn="auto" hangingPunct="1">
              <a:spcAft>
                <a:spcPts val="0"/>
              </a:spcAft>
              <a:buFont typeface="Brush Script MT" pitchFamily="66" charset="0"/>
              <a:buNone/>
              <a:defRPr/>
            </a:pPr>
            <a:r>
              <a:rPr lang="en-US" sz="1900" b="1" dirty="0" smtClean="0">
                <a:ea typeface="+mn-ea"/>
                <a:cs typeface="+mn-cs"/>
              </a:rPr>
              <a:t>*İstanbul </a:t>
            </a:r>
            <a:r>
              <a:rPr lang="en-US" sz="1900" b="1" dirty="0" err="1" smtClean="0">
                <a:ea typeface="+mn-ea"/>
                <a:cs typeface="+mn-cs"/>
              </a:rPr>
              <a:t>Arel</a:t>
            </a:r>
            <a:r>
              <a:rPr lang="en-US" sz="1900" b="1" dirty="0" smtClean="0">
                <a:ea typeface="+mn-ea"/>
                <a:cs typeface="+mn-cs"/>
              </a:rPr>
              <a:t> </a:t>
            </a:r>
            <a:r>
              <a:rPr lang="en-US" sz="1900" b="1" dirty="0" err="1" smtClean="0">
                <a:ea typeface="+mn-ea"/>
                <a:cs typeface="+mn-cs"/>
              </a:rPr>
              <a:t>Üniversitesi</a:t>
            </a:r>
            <a:endParaRPr lang="en-US" sz="1900" dirty="0">
              <a:ea typeface="+mn-ea"/>
              <a:cs typeface="+mn-cs"/>
            </a:endParaRPr>
          </a:p>
        </p:txBody>
      </p:sp>
      <p:pic>
        <p:nvPicPr>
          <p:cNvPr id="70659"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87997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4</a:t>
            </a:r>
          </a:p>
        </p:txBody>
      </p:sp>
    </p:spTree>
  </p:cSld>
  <p:clrMapOvr>
    <a:masterClrMapping/>
  </p:clrMapOvr>
  <p:transition xmlns:p14="http://schemas.microsoft.com/office/powerpoint/2010/mai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a:latin typeface="Arial" charset="0"/>
              </a:rPr>
              <a:t>Benlik</a:t>
            </a:r>
          </a:p>
        </p:txBody>
      </p:sp>
      <p:sp>
        <p:nvSpPr>
          <p:cNvPr id="71682" name="Content Placeholder 2"/>
          <p:cNvSpPr>
            <a:spLocks noGrp="1"/>
          </p:cNvSpPr>
          <p:nvPr>
            <p:ph idx="1"/>
          </p:nvPr>
        </p:nvSpPr>
        <p:spPr/>
        <p:txBody>
          <a:bodyPr/>
          <a:lstStyle/>
          <a:p>
            <a:pPr eaLnBrk="1" hangingPunct="1"/>
            <a:r>
              <a:rPr lang="tr-TR">
                <a:latin typeface="Times New Roman" charset="0"/>
              </a:rPr>
              <a:t>Psikoloji alanında benliğe                             ilişkin ilk katkıları yapan                       William James benliğin                                farklı yönleri üzerinde durmuştur. </a:t>
            </a:r>
          </a:p>
          <a:p>
            <a:pPr eaLnBrk="1" hangingPunct="1"/>
            <a:endParaRPr lang="tr-TR">
              <a:latin typeface="Times New Roman" charset="0"/>
            </a:endParaRPr>
          </a:p>
          <a:p>
            <a:pPr eaLnBrk="1" hangingPunct="1"/>
            <a:r>
              <a:rPr lang="tr-TR">
                <a:latin typeface="Times New Roman" charset="0"/>
              </a:rPr>
              <a:t>James’e göre benliğin maddesel                     sosyal ve ruhsal olmak üzere                               üç yönü vardır. </a:t>
            </a:r>
            <a:endParaRPr lang="en-US">
              <a:latin typeface="Times New Roman" charset="0"/>
            </a:endParaRPr>
          </a:p>
        </p:txBody>
      </p:sp>
      <p:pic>
        <p:nvPicPr>
          <p:cNvPr id="2" name="Picture 1" descr="Wm_jame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9866" y="1388533"/>
            <a:ext cx="2661470" cy="3606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168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002463" y="1104900"/>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Rectangle 2"/>
          <p:cNvSpPr>
            <a:spLocks noChangeArrowheads="1"/>
          </p:cNvSpPr>
          <p:nvPr/>
        </p:nvSpPr>
        <p:spPr bwMode="auto">
          <a:xfrm rot="-356946">
            <a:off x="7131050" y="4989513"/>
            <a:ext cx="19081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100"/>
              <a:t>http://tr.wikipedia.org/wiki/Dosya:Wm_james.jpg</a:t>
            </a:r>
          </a:p>
        </p:txBody>
      </p:sp>
    </p:spTree>
  </p:cSld>
  <p:clrMapOvr>
    <a:masterClrMapping/>
  </p:clrMapOvr>
  <p:transition xmlns:p14="http://schemas.microsoft.com/office/powerpoint/2010/mai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 </a:t>
            </a:r>
            <a:r>
              <a:rPr lang="en-US" dirty="0" err="1" smtClean="0">
                <a:ea typeface="+mj-ea"/>
                <a:cs typeface="+mj-cs"/>
              </a:rPr>
              <a:t>Benlik</a:t>
            </a:r>
            <a:r>
              <a:rPr lang="en-US" dirty="0" smtClean="0">
                <a:ea typeface="+mj-ea"/>
                <a:cs typeface="+mj-cs"/>
              </a:rPr>
              <a:t> </a:t>
            </a:r>
            <a:r>
              <a:rPr lang="en-US" dirty="0" err="1" smtClean="0">
                <a:ea typeface="+mj-ea"/>
                <a:cs typeface="+mj-cs"/>
              </a:rPr>
              <a:t>Bilgisi</a:t>
            </a:r>
            <a:r>
              <a:rPr lang="en-US" dirty="0" smtClean="0">
                <a:ea typeface="+mj-ea"/>
                <a:cs typeface="+mj-cs"/>
              </a:rPr>
              <a:t> (Self-Knowledge)</a:t>
            </a:r>
            <a:endParaRPr lang="en-US" dirty="0">
              <a:ea typeface="+mj-ea"/>
              <a:cs typeface="+mj-cs"/>
            </a:endParaRPr>
          </a:p>
        </p:txBody>
      </p:sp>
      <p:sp>
        <p:nvSpPr>
          <p:cNvPr id="72706" name="Content Placeholder 2"/>
          <p:cNvSpPr>
            <a:spLocks noGrp="1"/>
          </p:cNvSpPr>
          <p:nvPr>
            <p:ph idx="1"/>
          </p:nvPr>
        </p:nvSpPr>
        <p:spPr/>
        <p:txBody>
          <a:bodyPr/>
          <a:lstStyle/>
          <a:p>
            <a:pPr eaLnBrk="1" hangingPunct="1"/>
            <a:r>
              <a:rPr lang="en-US">
                <a:latin typeface="Times New Roman" charset="0"/>
              </a:rPr>
              <a:t>Kişinin geçmişi</a:t>
            </a:r>
          </a:p>
          <a:p>
            <a:pPr eaLnBrk="1" hangingPunct="1"/>
            <a:endParaRPr lang="en-US">
              <a:latin typeface="Times New Roman" charset="0"/>
            </a:endParaRPr>
          </a:p>
          <a:p>
            <a:pPr eaLnBrk="1" hangingPunct="1"/>
            <a:r>
              <a:rPr lang="en-US">
                <a:latin typeface="Times New Roman" charset="0"/>
              </a:rPr>
              <a:t>İlişkileri</a:t>
            </a:r>
          </a:p>
          <a:p>
            <a:pPr eaLnBrk="1" hangingPunct="1"/>
            <a:endParaRPr lang="en-US">
              <a:latin typeface="Times New Roman" charset="0"/>
            </a:endParaRPr>
          </a:p>
          <a:p>
            <a:pPr eaLnBrk="1" hangingPunct="1"/>
            <a:r>
              <a:rPr lang="en-US">
                <a:latin typeface="Times New Roman" charset="0"/>
              </a:rPr>
              <a:t>Kişilik özellikleri gibi benliğin çok farklı alanlarına yönelik kendisi hakkındaki tüm bilgilerdir.</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6686">
            <a:off x="1095023" y="2055520"/>
            <a:ext cx="6965245" cy="2941231"/>
          </a:xfrm>
          <a:effectLst>
            <a:outerShdw blurRad="50800" dist="165100" dir="2700000" algn="tl" rotWithShape="0">
              <a:prstClr val="black">
                <a:alpha val="40000"/>
              </a:prstClr>
            </a:outerShdw>
          </a:effectLst>
          <a:extLst/>
        </p:spPr>
        <p:style>
          <a:lnRef idx="2">
            <a:schemeClr val="dk1"/>
          </a:lnRef>
          <a:fillRef idx="1">
            <a:schemeClr val="lt1"/>
          </a:fillRef>
          <a:effectRef idx="0">
            <a:schemeClr val="dk1"/>
          </a:effectRef>
          <a:fontRef idx="minor">
            <a:schemeClr val="dk1"/>
          </a:fontRef>
        </p:style>
        <p:txBody>
          <a:bodyPr rtlCol="0">
            <a:normAutofit/>
          </a:bodyPr>
          <a:lstStyle/>
          <a:p>
            <a:pPr eaLnBrk="1" fontAlgn="auto" hangingPunct="1">
              <a:spcAft>
                <a:spcPts val="0"/>
              </a:spcAft>
              <a:defRPr/>
            </a:pPr>
            <a:r>
              <a:rPr lang="en-US" dirty="0" err="1" smtClean="0">
                <a:effectLst>
                  <a:glow rad="228600">
                    <a:schemeClr val="accent1">
                      <a:satMod val="175000"/>
                      <a:alpha val="40000"/>
                    </a:schemeClr>
                  </a:glow>
                </a:effectLst>
              </a:rPr>
              <a:t>Kendimiz</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hakkındaki</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bilgileri</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nereden</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ve</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nasıl</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elde</a:t>
            </a:r>
            <a:r>
              <a:rPr lang="en-US" dirty="0" smtClean="0">
                <a:effectLst>
                  <a:glow rad="228600">
                    <a:schemeClr val="accent1">
                      <a:satMod val="175000"/>
                      <a:alpha val="40000"/>
                    </a:schemeClr>
                  </a:glow>
                </a:effectLst>
              </a:rPr>
              <a:t> </a:t>
            </a:r>
            <a:r>
              <a:rPr lang="en-US" dirty="0" err="1" smtClean="0">
                <a:effectLst>
                  <a:glow rad="228600">
                    <a:schemeClr val="accent1">
                      <a:satMod val="175000"/>
                      <a:alpha val="40000"/>
                    </a:schemeClr>
                  </a:glow>
                </a:effectLst>
              </a:rPr>
              <a:t>ederiz</a:t>
            </a:r>
            <a:r>
              <a:rPr lang="en-US" dirty="0" smtClean="0">
                <a:effectLst>
                  <a:glow rad="228600">
                    <a:schemeClr val="accent1">
                      <a:satMod val="175000"/>
                      <a:alpha val="40000"/>
                    </a:schemeClr>
                  </a:glow>
                </a:effectLst>
              </a:rPr>
              <a:t> ?</a:t>
            </a:r>
            <a:endParaRPr lang="en-US" dirty="0">
              <a:effectLst>
                <a:glow rad="228600">
                  <a:schemeClr val="accent1">
                    <a:satMod val="175000"/>
                    <a:alpha val="40000"/>
                  </a:schemeClr>
                </a:glow>
              </a:effectLst>
            </a:endParaRPr>
          </a:p>
        </p:txBody>
      </p:sp>
      <p:pic>
        <p:nvPicPr>
          <p:cNvPr id="73730"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7488238" y="22320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1284288" y="16732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4.1.1. </a:t>
            </a:r>
            <a:r>
              <a:rPr lang="en-US" dirty="0" err="1" smtClean="0">
                <a:ea typeface="+mj-ea"/>
                <a:cs typeface="+mj-cs"/>
              </a:rPr>
              <a:t>Sosyal</a:t>
            </a:r>
            <a:r>
              <a:rPr lang="en-US" dirty="0" smtClean="0">
                <a:ea typeface="+mj-ea"/>
                <a:cs typeface="+mj-cs"/>
              </a:rPr>
              <a:t> </a:t>
            </a:r>
            <a:r>
              <a:rPr lang="en-US" dirty="0" err="1" smtClean="0">
                <a:ea typeface="+mj-ea"/>
                <a:cs typeface="+mj-cs"/>
              </a:rPr>
              <a:t>Karşılaştırma</a:t>
            </a:r>
            <a:r>
              <a:rPr lang="en-US" dirty="0" smtClean="0">
                <a:ea typeface="+mj-ea"/>
                <a:cs typeface="+mj-cs"/>
              </a:rPr>
              <a:t> (Social Comparison) </a:t>
            </a:r>
            <a:endParaRPr lang="en-US" dirty="0">
              <a:ea typeface="+mj-ea"/>
              <a:cs typeface="+mj-cs"/>
            </a:endParaRPr>
          </a:p>
        </p:txBody>
      </p:sp>
      <p:sp>
        <p:nvSpPr>
          <p:cNvPr id="74754" name="Content Placeholder 2"/>
          <p:cNvSpPr>
            <a:spLocks noGrp="1"/>
          </p:cNvSpPr>
          <p:nvPr>
            <p:ph idx="1"/>
          </p:nvPr>
        </p:nvSpPr>
        <p:spPr/>
        <p:txBody>
          <a:bodyPr/>
          <a:lstStyle/>
          <a:p>
            <a:pPr eaLnBrk="1" hangingPunct="1"/>
            <a:r>
              <a:rPr lang="tr-TR">
                <a:latin typeface="Times New Roman" charset="0"/>
              </a:rPr>
              <a:t>Kendimiz hakkında bilgi edinmenin bir yolu kendimizi başkaları ile karşılaştırmaktır. </a:t>
            </a:r>
          </a:p>
          <a:p>
            <a:pPr eaLnBrk="1" hangingPunct="1"/>
            <a:endParaRPr lang="tr-TR">
              <a:latin typeface="Times New Roman" charset="0"/>
            </a:endParaRPr>
          </a:p>
          <a:p>
            <a:pPr eaLnBrk="1" hangingPunct="1"/>
            <a:r>
              <a:rPr lang="tr-TR">
                <a:latin typeface="Times New Roman" charset="0"/>
              </a:rPr>
              <a:t>Sosyal karşılaştırma kavramını öneren ve bu konudaki araştırmaları başlatan Leon Festinger’ (1954)’ dir.</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z="3600">
                <a:latin typeface="Arial" charset="0"/>
              </a:rPr>
              <a:t>4.1.2. Yansıtılan Değerlendirmeler </a:t>
            </a:r>
            <a:br>
              <a:rPr lang="en-US" sz="3600">
                <a:latin typeface="Arial" charset="0"/>
              </a:rPr>
            </a:br>
            <a:r>
              <a:rPr lang="en-US" sz="3600">
                <a:latin typeface="Arial" charset="0"/>
              </a:rPr>
              <a:t>(Reflected Appraisals)</a:t>
            </a:r>
          </a:p>
        </p:txBody>
      </p:sp>
      <p:sp>
        <p:nvSpPr>
          <p:cNvPr id="75778" name="Content Placeholder 2"/>
          <p:cNvSpPr>
            <a:spLocks noGrp="1"/>
          </p:cNvSpPr>
          <p:nvPr>
            <p:ph idx="1"/>
          </p:nvPr>
        </p:nvSpPr>
        <p:spPr>
          <a:xfrm>
            <a:off x="1463675" y="2406650"/>
            <a:ext cx="6196013" cy="3316288"/>
          </a:xfrm>
        </p:spPr>
        <p:txBody>
          <a:bodyPr/>
          <a:lstStyle/>
          <a:p>
            <a:pPr eaLnBrk="1" hangingPunct="1"/>
            <a:r>
              <a:rPr lang="tr-TR">
                <a:latin typeface="Times New Roman" charset="0"/>
              </a:rPr>
              <a:t>Yansıtılmış değerlendirmeler bizim kendimizi çevremizde bizim için önemli ve anlamlı kişilerin bizi gördüğü gibi gördüğümüze ilişkin bir bakış açısıdır. </a:t>
            </a:r>
          </a:p>
          <a:p>
            <a:pPr eaLnBrk="1" hangingPunct="1"/>
            <a:endParaRPr lang="tr-TR">
              <a:latin typeface="Times New Roman" charset="0"/>
            </a:endParaRPr>
          </a:p>
          <a:p>
            <a:pPr eaLnBrk="1" hangingPunct="1"/>
            <a:r>
              <a:rPr lang="tr-TR">
                <a:latin typeface="Times New Roman" charset="0"/>
              </a:rPr>
              <a:t>Cooley (1902)</a:t>
            </a:r>
          </a:p>
          <a:p>
            <a:pPr eaLnBrk="1" hangingPunct="1"/>
            <a:r>
              <a:rPr lang="tr-TR">
                <a:latin typeface="Times New Roman" charset="0"/>
              </a:rPr>
              <a:t>Mead (1934)</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4.1.3. </a:t>
            </a:r>
            <a:r>
              <a:rPr lang="en-US" dirty="0" err="1" smtClean="0">
                <a:ea typeface="+mj-ea"/>
                <a:cs typeface="+mj-cs"/>
              </a:rPr>
              <a:t>İçe</a:t>
            </a:r>
            <a:r>
              <a:rPr lang="en-US" dirty="0" smtClean="0">
                <a:ea typeface="+mj-ea"/>
                <a:cs typeface="+mj-cs"/>
              </a:rPr>
              <a:t> </a:t>
            </a:r>
            <a:r>
              <a:rPr lang="en-US" dirty="0" err="1" smtClean="0">
                <a:ea typeface="+mj-ea"/>
                <a:cs typeface="+mj-cs"/>
              </a:rPr>
              <a:t>Bakış</a:t>
            </a:r>
            <a:r>
              <a:rPr lang="en-US" dirty="0" smtClean="0">
                <a:ea typeface="+mj-ea"/>
                <a:cs typeface="+mj-cs"/>
              </a:rPr>
              <a:t> (Introspection)</a:t>
            </a:r>
            <a:endParaRPr lang="en-US" dirty="0">
              <a:ea typeface="+mj-ea"/>
              <a:cs typeface="+mj-cs"/>
            </a:endParaRPr>
          </a:p>
        </p:txBody>
      </p:sp>
      <p:sp>
        <p:nvSpPr>
          <p:cNvPr id="76802" name="Content Placeholder 2"/>
          <p:cNvSpPr>
            <a:spLocks noGrp="1"/>
          </p:cNvSpPr>
          <p:nvPr>
            <p:ph idx="1"/>
          </p:nvPr>
        </p:nvSpPr>
        <p:spPr/>
        <p:txBody>
          <a:bodyPr/>
          <a:lstStyle/>
          <a:p>
            <a:pPr eaLnBrk="1" hangingPunct="1"/>
            <a:r>
              <a:rPr lang="tr-TR">
                <a:latin typeface="Times New Roman" charset="0"/>
              </a:rPr>
              <a:t>İçe bakış kişinin kendi iç dünyasını inceleyerek kendi duyguları, güdüleri, tutumları, özellikleri hakkında bilgi edinmesidir. </a:t>
            </a:r>
          </a:p>
          <a:p>
            <a:pPr eaLnBrk="1" hangingPunct="1"/>
            <a:endParaRPr lang="tr-TR">
              <a:latin typeface="Times New Roman" charset="0"/>
            </a:endParaRPr>
          </a:p>
          <a:p>
            <a:pPr eaLnBrk="1" hangingPunct="1"/>
            <a:r>
              <a:rPr lang="tr-TR">
                <a:latin typeface="Times New Roman" charset="0"/>
              </a:rPr>
              <a:t>İçe bakarak kendimiz doğru bilgiyi edineceğimiz mantıklı bir düşüncedir.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4.1.4. </a:t>
            </a:r>
            <a:r>
              <a:rPr lang="en-US" dirty="0" err="1" smtClean="0">
                <a:ea typeface="+mj-ea"/>
                <a:cs typeface="+mj-cs"/>
              </a:rPr>
              <a:t>Kendini</a:t>
            </a:r>
            <a:r>
              <a:rPr lang="en-US" dirty="0" smtClean="0">
                <a:ea typeface="+mj-ea"/>
                <a:cs typeface="+mj-cs"/>
              </a:rPr>
              <a:t> </a:t>
            </a:r>
            <a:r>
              <a:rPr lang="en-US" dirty="0" err="1" smtClean="0">
                <a:ea typeface="+mj-ea"/>
                <a:cs typeface="+mj-cs"/>
              </a:rPr>
              <a:t>Algılama</a:t>
            </a:r>
            <a:r>
              <a:rPr lang="en-US" dirty="0" smtClean="0">
                <a:ea typeface="+mj-ea"/>
                <a:cs typeface="+mj-cs"/>
              </a:rPr>
              <a:t> (Self-Perception)</a:t>
            </a:r>
            <a:endParaRPr lang="en-US" dirty="0">
              <a:ea typeface="+mj-ea"/>
              <a:cs typeface="+mj-cs"/>
            </a:endParaRPr>
          </a:p>
        </p:txBody>
      </p:sp>
      <p:sp>
        <p:nvSpPr>
          <p:cNvPr id="77826" name="Content Placeholder 2"/>
          <p:cNvSpPr>
            <a:spLocks noGrp="1"/>
          </p:cNvSpPr>
          <p:nvPr>
            <p:ph idx="1"/>
          </p:nvPr>
        </p:nvSpPr>
        <p:spPr/>
        <p:txBody>
          <a:bodyPr/>
          <a:lstStyle/>
          <a:p>
            <a:pPr eaLnBrk="1" hangingPunct="1"/>
            <a:r>
              <a:rPr lang="tr-TR">
                <a:latin typeface="Times New Roman" charset="0"/>
              </a:rPr>
              <a:t>Bu görüşe göre kendimizi algılamak tıpkı bir başkasının davranışını değerlendirip sonuca ulaşmak gibidir.</a:t>
            </a:r>
          </a:p>
          <a:p>
            <a:pPr eaLnBrk="1" hangingPunct="1"/>
            <a:r>
              <a:rPr lang="tr-TR">
                <a:latin typeface="Times New Roman" charset="0"/>
              </a:rPr>
              <a:t>İçe bakışının tersine burada kendimiz hakkındaki bilgiyi dolaylı olarak kendi davranışlarımızdan ediniriz  (Bem, 1972; akt., Brown, 1998) </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4.1.5. </a:t>
            </a:r>
            <a:r>
              <a:rPr lang="en-US" dirty="0" err="1" smtClean="0">
                <a:ea typeface="+mj-ea"/>
                <a:cs typeface="+mj-cs"/>
              </a:rPr>
              <a:t>Benlik</a:t>
            </a:r>
            <a:r>
              <a:rPr lang="en-US" dirty="0" smtClean="0">
                <a:ea typeface="+mj-ea"/>
                <a:cs typeface="+mj-cs"/>
              </a:rPr>
              <a:t> </a:t>
            </a:r>
            <a:r>
              <a:rPr lang="en-US" dirty="0" err="1" smtClean="0">
                <a:ea typeface="+mj-ea"/>
                <a:cs typeface="+mj-cs"/>
              </a:rPr>
              <a:t>Bilgisine</a:t>
            </a:r>
            <a:r>
              <a:rPr lang="en-US" dirty="0" smtClean="0">
                <a:ea typeface="+mj-ea"/>
                <a:cs typeface="+mj-cs"/>
              </a:rPr>
              <a:t> </a:t>
            </a:r>
            <a:r>
              <a:rPr lang="en-US" dirty="0" err="1" smtClean="0">
                <a:ea typeface="+mj-ea"/>
                <a:cs typeface="+mj-cs"/>
              </a:rPr>
              <a:t>İlişkin</a:t>
            </a:r>
            <a:r>
              <a:rPr lang="en-US" dirty="0" smtClean="0">
                <a:ea typeface="+mj-ea"/>
                <a:cs typeface="+mj-cs"/>
              </a:rPr>
              <a:t> </a:t>
            </a:r>
            <a:r>
              <a:rPr lang="en-US" dirty="0" err="1" smtClean="0">
                <a:ea typeface="+mj-ea"/>
                <a:cs typeface="+mj-cs"/>
              </a:rPr>
              <a:t>Güdüler</a:t>
            </a:r>
            <a:endParaRPr lang="en-US" dirty="0">
              <a:ea typeface="+mj-ea"/>
              <a:cs typeface="+mj-cs"/>
            </a:endParaRPr>
          </a:p>
        </p:txBody>
      </p:sp>
      <p:sp>
        <p:nvSpPr>
          <p:cNvPr id="78850" name="Content Placeholder 2"/>
          <p:cNvSpPr>
            <a:spLocks noGrp="1"/>
          </p:cNvSpPr>
          <p:nvPr>
            <p:ph idx="1"/>
          </p:nvPr>
        </p:nvSpPr>
        <p:spPr/>
        <p:txBody>
          <a:bodyPr/>
          <a:lstStyle/>
          <a:p>
            <a:pPr eaLnBrk="1" hangingPunct="1"/>
            <a:r>
              <a:rPr lang="en-US">
                <a:latin typeface="Times New Roman" charset="0"/>
              </a:rPr>
              <a:t>Doğruluk Güdüsü (Self-Accuracy Motive)</a:t>
            </a:r>
          </a:p>
          <a:p>
            <a:pPr eaLnBrk="1" hangingPunct="1"/>
            <a:endParaRPr lang="en-US">
              <a:latin typeface="Times New Roman" charset="0"/>
            </a:endParaRPr>
          </a:p>
          <a:p>
            <a:pPr eaLnBrk="1" hangingPunct="1"/>
            <a:r>
              <a:rPr lang="en-US">
                <a:latin typeface="Times New Roman" charset="0"/>
              </a:rPr>
              <a:t>Tutarlılık veya Kendini Doğrulama Güdüsü (Self-Consistency Motive)</a:t>
            </a:r>
          </a:p>
          <a:p>
            <a:pPr eaLnBrk="1" hangingPunct="1"/>
            <a:endParaRPr lang="en-US">
              <a:latin typeface="Times New Roman" charset="0"/>
            </a:endParaRPr>
          </a:p>
          <a:p>
            <a:pPr eaLnBrk="1" hangingPunct="1"/>
            <a:r>
              <a:rPr lang="en-US">
                <a:latin typeface="Times New Roman" charset="0"/>
              </a:rPr>
              <a:t>Kendini Yükseltme Güdüsü (Self-Enchanment Motive)</a:t>
            </a:r>
          </a:p>
          <a:p>
            <a:pPr eaLnBrk="1" hangingPunct="1"/>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4.1.8. </a:t>
            </a:r>
            <a:r>
              <a:rPr lang="en-US" dirty="0" err="1" smtClean="0">
                <a:ea typeface="+mj-ea"/>
                <a:cs typeface="+mj-cs"/>
              </a:rPr>
              <a:t>Benlik</a:t>
            </a:r>
            <a:r>
              <a:rPr lang="en-US" dirty="0" smtClean="0">
                <a:ea typeface="+mj-ea"/>
                <a:cs typeface="+mj-cs"/>
              </a:rPr>
              <a:t> </a:t>
            </a:r>
            <a:r>
              <a:rPr lang="en-US" dirty="0" err="1" smtClean="0">
                <a:ea typeface="+mj-ea"/>
                <a:cs typeface="+mj-cs"/>
              </a:rPr>
              <a:t>Bilgisine</a:t>
            </a:r>
            <a:r>
              <a:rPr lang="en-US" dirty="0" smtClean="0">
                <a:ea typeface="+mj-ea"/>
                <a:cs typeface="+mj-cs"/>
              </a:rPr>
              <a:t> </a:t>
            </a:r>
            <a:r>
              <a:rPr lang="en-US" dirty="0" err="1" smtClean="0">
                <a:ea typeface="+mj-ea"/>
                <a:cs typeface="+mj-cs"/>
              </a:rPr>
              <a:t>İlişkin</a:t>
            </a:r>
            <a:r>
              <a:rPr lang="en-US" dirty="0" smtClean="0">
                <a:ea typeface="+mj-ea"/>
                <a:cs typeface="+mj-cs"/>
              </a:rPr>
              <a:t> </a:t>
            </a:r>
            <a:r>
              <a:rPr lang="en-US" dirty="0" err="1" smtClean="0">
                <a:ea typeface="+mj-ea"/>
                <a:cs typeface="+mj-cs"/>
              </a:rPr>
              <a:t>Güdülerin</a:t>
            </a:r>
            <a:r>
              <a:rPr lang="en-US" dirty="0" smtClean="0">
                <a:ea typeface="+mj-ea"/>
                <a:cs typeface="+mj-cs"/>
              </a:rPr>
              <a:t> </a:t>
            </a:r>
            <a:r>
              <a:rPr lang="en-US" dirty="0" err="1" smtClean="0">
                <a:ea typeface="+mj-ea"/>
                <a:cs typeface="+mj-cs"/>
              </a:rPr>
              <a:t>Değerlendirilmesi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Kültürün</a:t>
            </a:r>
            <a:r>
              <a:rPr lang="en-US" dirty="0" smtClean="0">
                <a:ea typeface="+mj-ea"/>
                <a:cs typeface="+mj-cs"/>
              </a:rPr>
              <a:t> </a:t>
            </a:r>
            <a:r>
              <a:rPr lang="en-US" dirty="0" err="1" smtClean="0">
                <a:ea typeface="+mj-ea"/>
                <a:cs typeface="+mj-cs"/>
              </a:rPr>
              <a:t>Etkileri</a:t>
            </a:r>
            <a:endParaRPr lang="en-US" dirty="0">
              <a:ea typeface="+mj-ea"/>
              <a:cs typeface="+mj-cs"/>
            </a:endParaRPr>
          </a:p>
        </p:txBody>
      </p:sp>
      <p:sp>
        <p:nvSpPr>
          <p:cNvPr id="79874" name="Content Placeholder 2"/>
          <p:cNvSpPr>
            <a:spLocks noGrp="1"/>
          </p:cNvSpPr>
          <p:nvPr>
            <p:ph idx="1"/>
          </p:nvPr>
        </p:nvSpPr>
        <p:spPr>
          <a:xfrm>
            <a:off x="1463675" y="2957513"/>
            <a:ext cx="6196013" cy="2765425"/>
          </a:xfrm>
        </p:spPr>
        <p:txBody>
          <a:bodyPr/>
          <a:lstStyle/>
          <a:p>
            <a:pPr eaLnBrk="1" hangingPunct="1"/>
            <a:r>
              <a:rPr lang="tr-TR">
                <a:latin typeface="Times New Roman" charset="0"/>
              </a:rPr>
              <a:t>İnsanların kendileri hakkında olumlu görüşe sahip olmak için güdülendikleri yani kendini yüceltme güdüsünün daha yaygın olduğu baskın bir görüştür.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4.1.9. </a:t>
            </a:r>
            <a:r>
              <a:rPr lang="en-US" dirty="0" err="1" smtClean="0">
                <a:ea typeface="+mj-ea"/>
                <a:cs typeface="+mj-cs"/>
              </a:rPr>
              <a:t>Benlik</a:t>
            </a:r>
            <a:r>
              <a:rPr lang="en-US" dirty="0" smtClean="0">
                <a:ea typeface="+mj-ea"/>
                <a:cs typeface="+mj-cs"/>
              </a:rPr>
              <a:t> </a:t>
            </a:r>
            <a:r>
              <a:rPr lang="en-US" dirty="0" err="1" smtClean="0">
                <a:ea typeface="+mj-ea"/>
                <a:cs typeface="+mj-cs"/>
              </a:rPr>
              <a:t>Kavramı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Benlik</a:t>
            </a:r>
            <a:r>
              <a:rPr lang="en-US" dirty="0" smtClean="0">
                <a:ea typeface="+mj-ea"/>
                <a:cs typeface="+mj-cs"/>
              </a:rPr>
              <a:t> </a:t>
            </a:r>
            <a:r>
              <a:rPr lang="en-US" dirty="0" err="1" smtClean="0">
                <a:ea typeface="+mj-ea"/>
                <a:cs typeface="+mj-cs"/>
              </a:rPr>
              <a:t>Şeması</a:t>
            </a:r>
            <a:endParaRPr lang="en-US" dirty="0">
              <a:ea typeface="+mj-ea"/>
              <a:cs typeface="+mj-cs"/>
            </a:endParaRPr>
          </a:p>
        </p:txBody>
      </p:sp>
      <p:sp>
        <p:nvSpPr>
          <p:cNvPr id="80898" name="Content Placeholder 2"/>
          <p:cNvSpPr>
            <a:spLocks noGrp="1"/>
          </p:cNvSpPr>
          <p:nvPr>
            <p:ph idx="1"/>
          </p:nvPr>
        </p:nvSpPr>
        <p:spPr/>
        <p:txBody>
          <a:bodyPr/>
          <a:lstStyle/>
          <a:p>
            <a:pPr eaLnBrk="1" hangingPunct="1"/>
            <a:r>
              <a:rPr lang="tr-TR">
                <a:latin typeface="Times New Roman" charset="0"/>
              </a:rPr>
              <a:t>Fiske ve Taylor (1991), benlik kavramını;</a:t>
            </a:r>
          </a:p>
          <a:p>
            <a:pPr eaLnBrk="1" hangingPunct="1"/>
            <a:r>
              <a:rPr lang="tr-TR">
                <a:latin typeface="Times New Roman" charset="0"/>
              </a:rPr>
              <a:t>kişinin kişisel özellikleri, </a:t>
            </a:r>
          </a:p>
          <a:p>
            <a:pPr eaLnBrk="1" hangingPunct="1"/>
            <a:r>
              <a:rPr lang="tr-TR">
                <a:latin typeface="Times New Roman" charset="0"/>
              </a:rPr>
              <a:t>sosyal rolleri, geçmiş deneyimleri ve </a:t>
            </a:r>
          </a:p>
          <a:p>
            <a:pPr eaLnBrk="1" hangingPunct="1"/>
            <a:r>
              <a:rPr lang="tr-TR">
                <a:latin typeface="Times New Roman" charset="0"/>
              </a:rPr>
              <a:t>gelecekteki hedeflerine ilişkin zihinsel temsileri olarak tanımlamıştır. </a:t>
            </a:r>
          </a:p>
          <a:p>
            <a:pPr eaLnBrk="1" hangingPunct="1"/>
            <a:endParaRPr lang="tr-TR">
              <a:latin typeface="Times New Roman" charset="0"/>
            </a:endParaRPr>
          </a:p>
          <a:p>
            <a:pPr eaLnBrk="1" hangingPunct="1"/>
            <a:r>
              <a:rPr lang="tr-TR" b="1">
                <a:latin typeface="Times New Roman" charset="0"/>
              </a:rPr>
              <a:t>Benlik şemaları, </a:t>
            </a:r>
            <a:r>
              <a:rPr lang="tr-TR">
                <a:latin typeface="Times New Roman" charset="0"/>
              </a:rPr>
              <a:t>bireyin belirli bir alandaki deneyimine ilişkin bilişsel duyuşsal yapılardır.</a:t>
            </a:r>
            <a:endParaRPr lang="en-US" b="1">
              <a:latin typeface="Times New Roman" charset="0"/>
            </a:endParaRPr>
          </a:p>
        </p:txBody>
      </p:sp>
    </p:spTree>
  </p:cSld>
  <p:clrMapOvr>
    <a:masterClrMapping/>
  </p:clrMapOvr>
  <p:transition xmlns:p14="http://schemas.microsoft.com/office/powerpoint/2010/mai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P9003212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845" y="2485245"/>
            <a:ext cx="2913888" cy="40848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6385" name="Title 1"/>
          <p:cNvSpPr>
            <a:spLocks noGrp="1"/>
          </p:cNvSpPr>
          <p:nvPr>
            <p:ph type="title"/>
          </p:nvPr>
        </p:nvSpPr>
        <p:spPr>
          <a:xfrm>
            <a:off x="830263" y="777875"/>
            <a:ext cx="7518400" cy="1203325"/>
          </a:xfrm>
        </p:spPr>
        <p:txBody>
          <a:bodyPr/>
          <a:lstStyle/>
          <a:p>
            <a:pPr eaLnBrk="1" hangingPunct="1">
              <a:defRPr/>
            </a:pPr>
            <a:r>
              <a:rPr lang="en-US" sz="5400" b="1" dirty="0">
                <a:effectLst>
                  <a:outerShdw blurRad="60007" dir="2000400" sy="-30000" kx="-800400" algn="bl" rotWithShape="0">
                    <a:prstClr val="black">
                      <a:alpha val="20000"/>
                    </a:prstClr>
                  </a:outerShdw>
                </a:effectLst>
                <a:latin typeface="Arial" charset="0"/>
              </a:rPr>
              <a:t>4.2. </a:t>
            </a:r>
            <a:r>
              <a:rPr lang="en-US" sz="5400" b="1" dirty="0" err="1">
                <a:effectLst>
                  <a:outerShdw blurRad="60007" dir="2000400" sy="-30000" kx="-800400" algn="bl" rotWithShape="0">
                    <a:prstClr val="black">
                      <a:alpha val="20000"/>
                    </a:prstClr>
                  </a:outerShdw>
                </a:effectLst>
                <a:latin typeface="Arial" charset="0"/>
              </a:rPr>
              <a:t>Kendimize</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İlişkin</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Duygularımız</a:t>
            </a:r>
            <a:endParaRPr lang="en-US" sz="5400" b="1" dirty="0">
              <a:effectLst>
                <a:outerShdw blurRad="60007" dir="2000400" sy="-30000" kx="-800400" algn="bl" rotWithShape="0">
                  <a:prstClr val="black">
                    <a:alpha val="20000"/>
                  </a:prstClr>
                </a:outerShdw>
              </a:effectLst>
              <a:latin typeface="Arial" charset="0"/>
            </a:endParaRPr>
          </a:p>
        </p:txBody>
      </p:sp>
      <p:pic>
        <p:nvPicPr>
          <p:cNvPr id="81923"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305300" y="235743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a:latin typeface="Arial" charset="0"/>
              </a:rPr>
              <a:t>4.2.1. Benlik Saygısı</a:t>
            </a:r>
          </a:p>
        </p:txBody>
      </p:sp>
      <p:sp>
        <p:nvSpPr>
          <p:cNvPr id="82946" name="Content Placeholder 2"/>
          <p:cNvSpPr>
            <a:spLocks noGrp="1"/>
          </p:cNvSpPr>
          <p:nvPr>
            <p:ph idx="1"/>
          </p:nvPr>
        </p:nvSpPr>
        <p:spPr/>
        <p:txBody>
          <a:bodyPr/>
          <a:lstStyle/>
          <a:p>
            <a:pPr eaLnBrk="1" hangingPunct="1"/>
            <a:r>
              <a:rPr lang="en-US">
                <a:latin typeface="Times New Roman" charset="0"/>
              </a:rPr>
              <a:t>Genele karşı özgün benlik saygısı</a:t>
            </a:r>
          </a:p>
          <a:p>
            <a:pPr eaLnBrk="1" hangingPunct="1"/>
            <a:endParaRPr lang="en-US">
              <a:latin typeface="Times New Roman" charset="0"/>
            </a:endParaRPr>
          </a:p>
          <a:p>
            <a:pPr eaLnBrk="1" hangingPunct="1"/>
            <a:r>
              <a:rPr lang="en-US">
                <a:latin typeface="Times New Roman" charset="0"/>
              </a:rPr>
              <a:t>Kalıcı kişilik özelliğine karşı geçici benlik saygısıdır</a:t>
            </a:r>
          </a:p>
          <a:p>
            <a:pPr eaLnBrk="1" hangingPunct="1"/>
            <a:endParaRPr lang="en-US">
              <a:latin typeface="Times New Roman" charset="0"/>
            </a:endParaRPr>
          </a:p>
          <a:p>
            <a:pPr eaLnBrk="1" hangingPunct="1"/>
            <a:r>
              <a:rPr lang="en-US">
                <a:latin typeface="Times New Roman" charset="0"/>
              </a:rPr>
              <a:t>Kişisele karşı sosyal benlik saygısıdır</a:t>
            </a:r>
          </a:p>
        </p:txBody>
      </p:sp>
    </p:spTree>
  </p:cSld>
  <p:clrMapOvr>
    <a:masterClrMapping/>
  </p:clrMapOvr>
  <p:transition xmlns:p14="http://schemas.microsoft.com/office/powerpoint/2010/mai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4.2.2. </a:t>
            </a:r>
            <a:r>
              <a:rPr lang="en-US" dirty="0" err="1" smtClean="0">
                <a:ea typeface="+mj-ea"/>
                <a:cs typeface="+mj-cs"/>
              </a:rPr>
              <a:t>Yüksek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Düşük</a:t>
            </a:r>
            <a:r>
              <a:rPr lang="en-US" dirty="0" smtClean="0">
                <a:ea typeface="+mj-ea"/>
                <a:cs typeface="+mj-cs"/>
              </a:rPr>
              <a:t> </a:t>
            </a:r>
            <a:r>
              <a:rPr lang="en-US" dirty="0" err="1" smtClean="0">
                <a:ea typeface="+mj-ea"/>
                <a:cs typeface="+mj-cs"/>
              </a:rPr>
              <a:t>Benlik</a:t>
            </a:r>
            <a:r>
              <a:rPr lang="en-US" dirty="0" smtClean="0">
                <a:ea typeface="+mj-ea"/>
                <a:cs typeface="+mj-cs"/>
              </a:rPr>
              <a:t> </a:t>
            </a:r>
            <a:r>
              <a:rPr lang="en-US" dirty="0" err="1" smtClean="0">
                <a:ea typeface="+mj-ea"/>
                <a:cs typeface="+mj-cs"/>
              </a:rPr>
              <a:t>Saygısının</a:t>
            </a:r>
            <a:r>
              <a:rPr lang="en-US" dirty="0" smtClean="0">
                <a:ea typeface="+mj-ea"/>
                <a:cs typeface="+mj-cs"/>
              </a:rPr>
              <a:t> </a:t>
            </a:r>
            <a:r>
              <a:rPr lang="en-US" dirty="0" err="1" smtClean="0">
                <a:ea typeface="+mj-ea"/>
                <a:cs typeface="+mj-cs"/>
              </a:rPr>
              <a:t>Etkileri</a:t>
            </a:r>
            <a:endParaRPr lang="en-US" dirty="0">
              <a:ea typeface="+mj-ea"/>
              <a:cs typeface="+mj-cs"/>
            </a:endParaRPr>
          </a:p>
        </p:txBody>
      </p:sp>
      <p:sp>
        <p:nvSpPr>
          <p:cNvPr id="83970" name="Content Placeholder 2"/>
          <p:cNvSpPr>
            <a:spLocks noGrp="1"/>
          </p:cNvSpPr>
          <p:nvPr>
            <p:ph idx="1"/>
          </p:nvPr>
        </p:nvSpPr>
        <p:spPr/>
        <p:txBody>
          <a:bodyPr/>
          <a:lstStyle/>
          <a:p>
            <a:pPr eaLnBrk="1" hangingPunct="1"/>
            <a:endParaRPr lang="tr-TR">
              <a:latin typeface="Times New Roman" charset="0"/>
            </a:endParaRPr>
          </a:p>
          <a:p>
            <a:pPr eaLnBrk="1" hangingPunct="1"/>
            <a:endParaRPr lang="tr-TR">
              <a:latin typeface="Times New Roman" charset="0"/>
            </a:endParaRPr>
          </a:p>
          <a:p>
            <a:pPr eaLnBrk="1" hangingPunct="1"/>
            <a:r>
              <a:rPr lang="tr-TR">
                <a:latin typeface="Times New Roman" charset="0"/>
              </a:rPr>
              <a:t>Benlik saygısı konusundaki araştırmalar yüksek ve düşük benlik saygısı arasındaki bazı farklılıkları ortaya koymakla beraber bu farklılar okul başarısı, iş başarısı gibi somut alanlarda çok anlamlı olmadığı görülmektedir.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095375" y="2471738"/>
            <a:ext cx="6964363" cy="1203325"/>
          </a:xfrm>
        </p:spPr>
        <p:txBody>
          <a:bodyPr/>
          <a:lstStyle/>
          <a:p>
            <a:pPr eaLnBrk="1" hangingPunct="1">
              <a:defRPr/>
            </a:pPr>
            <a:r>
              <a:rPr lang="en-US" sz="6000" b="1" dirty="0">
                <a:effectLst>
                  <a:outerShdw blurRad="60007" dir="2000400" sy="-30000" kx="-800400" algn="bl" rotWithShape="0">
                    <a:prstClr val="black">
                      <a:alpha val="20000"/>
                    </a:prstClr>
                  </a:outerShdw>
                </a:effectLst>
                <a:latin typeface="Arial" charset="0"/>
              </a:rPr>
              <a:t>4.3. </a:t>
            </a:r>
            <a:r>
              <a:rPr lang="en-US" sz="6000" b="1" dirty="0" err="1">
                <a:effectLst>
                  <a:outerShdw blurRad="60007" dir="2000400" sy="-30000" kx="-800400" algn="bl" rotWithShape="0">
                    <a:prstClr val="black">
                      <a:alpha val="20000"/>
                    </a:prstClr>
                  </a:outerShdw>
                </a:effectLst>
                <a:latin typeface="Arial" charset="0"/>
              </a:rPr>
              <a:t>Benliğin</a:t>
            </a:r>
            <a:r>
              <a:rPr lang="en-US" sz="6000" b="1" dirty="0">
                <a:effectLst>
                  <a:outerShdw blurRad="60007" dir="2000400" sy="-30000" kx="-800400" algn="bl" rotWithShape="0">
                    <a:prstClr val="black">
                      <a:alpha val="20000"/>
                    </a:prstClr>
                  </a:outerShdw>
                </a:effectLst>
                <a:latin typeface="Arial" charset="0"/>
              </a:rPr>
              <a:t> </a:t>
            </a:r>
            <a:r>
              <a:rPr lang="en-US" sz="6000" b="1" dirty="0" err="1">
                <a:effectLst>
                  <a:outerShdw blurRad="60007" dir="2000400" sy="-30000" kx="-800400" algn="bl" rotWithShape="0">
                    <a:prstClr val="black">
                      <a:alpha val="20000"/>
                    </a:prstClr>
                  </a:outerShdw>
                </a:effectLst>
                <a:latin typeface="Arial" charset="0"/>
              </a:rPr>
              <a:t>Davranışsal</a:t>
            </a:r>
            <a:r>
              <a:rPr lang="en-US" sz="6000" b="1" dirty="0">
                <a:effectLst>
                  <a:outerShdw blurRad="60007" dir="2000400" sy="-30000" kx="-800400" algn="bl" rotWithShape="0">
                    <a:prstClr val="black">
                      <a:alpha val="20000"/>
                    </a:prstClr>
                  </a:outerShdw>
                </a:effectLst>
                <a:latin typeface="Arial" charset="0"/>
              </a:rPr>
              <a:t> </a:t>
            </a:r>
            <a:r>
              <a:rPr lang="en-US" sz="6000" b="1" dirty="0" err="1">
                <a:effectLst>
                  <a:outerShdw blurRad="60007" dir="2000400" sy="-30000" kx="-800400" algn="bl" rotWithShape="0">
                    <a:prstClr val="black">
                      <a:alpha val="20000"/>
                    </a:prstClr>
                  </a:outerShdw>
                </a:effectLst>
                <a:latin typeface="Arial" charset="0"/>
              </a:rPr>
              <a:t>Öğesi</a:t>
            </a:r>
            <a:endParaRPr lang="en-US" sz="60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4.3.1. </a:t>
            </a:r>
            <a:r>
              <a:rPr lang="en-US" dirty="0" err="1" smtClean="0">
                <a:ea typeface="+mj-ea"/>
                <a:cs typeface="+mj-cs"/>
              </a:rPr>
              <a:t>Kendini</a:t>
            </a:r>
            <a:r>
              <a:rPr lang="en-US" dirty="0" smtClean="0">
                <a:ea typeface="+mj-ea"/>
                <a:cs typeface="+mj-cs"/>
              </a:rPr>
              <a:t> </a:t>
            </a:r>
            <a:r>
              <a:rPr lang="en-US" dirty="0" err="1" smtClean="0">
                <a:ea typeface="+mj-ea"/>
                <a:cs typeface="+mj-cs"/>
              </a:rPr>
              <a:t>Sunma</a:t>
            </a:r>
            <a:r>
              <a:rPr lang="en-US" dirty="0" smtClean="0">
                <a:ea typeface="+mj-ea"/>
                <a:cs typeface="+mj-cs"/>
              </a:rPr>
              <a:t> (Self-Presentation)</a:t>
            </a:r>
            <a:endParaRPr lang="en-US" dirty="0">
              <a:ea typeface="+mj-ea"/>
              <a:cs typeface="+mj-cs"/>
            </a:endParaRPr>
          </a:p>
        </p:txBody>
      </p:sp>
      <p:sp>
        <p:nvSpPr>
          <p:cNvPr id="86018" name="Content Placeholder 2"/>
          <p:cNvSpPr>
            <a:spLocks noGrp="1"/>
          </p:cNvSpPr>
          <p:nvPr>
            <p:ph idx="1"/>
          </p:nvPr>
        </p:nvSpPr>
        <p:spPr/>
        <p:txBody>
          <a:bodyPr/>
          <a:lstStyle/>
          <a:p>
            <a:pPr eaLnBrk="1" hangingPunct="1"/>
            <a:r>
              <a:rPr lang="tr-TR">
                <a:latin typeface="Times New Roman" charset="0"/>
              </a:rPr>
              <a:t>Kendini sunma benliğin davranışsal yönüdür. </a:t>
            </a:r>
          </a:p>
          <a:p>
            <a:pPr eaLnBrk="1" hangingPunct="1"/>
            <a:endParaRPr lang="en-US">
              <a:latin typeface="Times New Roman" charset="0"/>
            </a:endParaRPr>
          </a:p>
          <a:p>
            <a:pPr eaLnBrk="1" hangingPunct="1"/>
            <a:r>
              <a:rPr lang="tr-TR">
                <a:latin typeface="Times New Roman" charset="0"/>
              </a:rPr>
              <a:t>Kendini sunma başkalarının zihninde bir izlenim oluşturmak, devam ettirmek, değiştirmek için yapılan tüm davranışlardır.</a:t>
            </a:r>
            <a:r>
              <a:rPr lang="en-US">
                <a:latin typeface="Times New Roman" charset="0"/>
              </a:rPr>
              <a:t> </a:t>
            </a:r>
          </a:p>
        </p:txBody>
      </p:sp>
    </p:spTree>
  </p:cSld>
  <p:clrMapOvr>
    <a:masterClrMapping/>
  </p:clrMapOvr>
  <p:transition xmlns:p14="http://schemas.microsoft.com/office/powerpoint/2010/mai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4.3.2. </a:t>
            </a:r>
            <a:r>
              <a:rPr lang="en-US" dirty="0" err="1" smtClean="0">
                <a:ea typeface="+mj-ea"/>
                <a:cs typeface="+mj-cs"/>
              </a:rPr>
              <a:t>Kendini</a:t>
            </a:r>
            <a:r>
              <a:rPr lang="en-US" dirty="0" smtClean="0">
                <a:ea typeface="+mj-ea"/>
                <a:cs typeface="+mj-cs"/>
              </a:rPr>
              <a:t> </a:t>
            </a:r>
            <a:r>
              <a:rPr lang="en-US" dirty="0" err="1" smtClean="0">
                <a:ea typeface="+mj-ea"/>
                <a:cs typeface="+mj-cs"/>
              </a:rPr>
              <a:t>Yüceltme</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Kendini</a:t>
            </a:r>
            <a:r>
              <a:rPr lang="en-US" dirty="0" smtClean="0">
                <a:ea typeface="+mj-ea"/>
                <a:cs typeface="+mj-cs"/>
              </a:rPr>
              <a:t> </a:t>
            </a:r>
            <a:r>
              <a:rPr lang="en-US" dirty="0" err="1" smtClean="0">
                <a:ea typeface="+mj-ea"/>
                <a:cs typeface="+mj-cs"/>
              </a:rPr>
              <a:t>Sunma</a:t>
            </a:r>
            <a:endParaRPr lang="en-US" dirty="0">
              <a:ea typeface="+mj-ea"/>
              <a:cs typeface="+mj-cs"/>
            </a:endParaRPr>
          </a:p>
        </p:txBody>
      </p:sp>
      <p:sp>
        <p:nvSpPr>
          <p:cNvPr id="87042" name="Content Placeholder 2"/>
          <p:cNvSpPr>
            <a:spLocks noGrp="1"/>
          </p:cNvSpPr>
          <p:nvPr>
            <p:ph idx="1"/>
          </p:nvPr>
        </p:nvSpPr>
        <p:spPr/>
        <p:txBody>
          <a:bodyPr/>
          <a:lstStyle/>
          <a:p>
            <a:pPr eaLnBrk="1" hangingPunct="1"/>
            <a:r>
              <a:rPr lang="tr-TR">
                <a:latin typeface="Times New Roman" charset="0"/>
              </a:rPr>
              <a:t>insanlar kendileri hakkında olumlu bir değerlendirmeye sahip olmak istedikleri için kendilerini, yüceltirler. </a:t>
            </a:r>
          </a:p>
          <a:p>
            <a:pPr eaLnBrk="1" hangingPunct="1"/>
            <a:endParaRPr lang="tr-TR">
              <a:latin typeface="Times New Roman" charset="0"/>
            </a:endParaRPr>
          </a:p>
          <a:p>
            <a:pPr eaLnBrk="1" hangingPunct="1"/>
            <a:r>
              <a:rPr lang="tr-TR">
                <a:latin typeface="Times New Roman" charset="0"/>
              </a:rPr>
              <a:t>Kendini yüceltmenin bireysel yönü benlik saygısı ile ilişkidir. </a:t>
            </a:r>
          </a:p>
          <a:p>
            <a:pPr eaLnBrk="1" hangingPunct="1"/>
            <a:endParaRPr lang="tr-TR">
              <a:latin typeface="Times New Roman" charset="0"/>
            </a:endParaRPr>
          </a:p>
          <a:p>
            <a:pPr eaLnBrk="1" hangingPunct="1"/>
            <a:r>
              <a:rPr lang="tr-TR">
                <a:latin typeface="Times New Roman" charset="0"/>
              </a:rPr>
              <a:t>Toplumsal yönü de kendini sunma ile ilişkilidir.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612495"/>
            <a:ext cx="6964363" cy="1201737"/>
          </a:xfrm>
          <a:extLst/>
        </p:spPr>
        <p:txBody>
          <a:bodyPr/>
          <a:lstStyle/>
          <a:p>
            <a:pPr eaLnBrk="1" hangingPunct="1">
              <a:defRPr/>
            </a:pPr>
            <a:r>
              <a:rPr lang="en-US" sz="8000" b="1" dirty="0" smtClean="0">
                <a:effectLst>
                  <a:glow rad="101600">
                    <a:schemeClr val="accent1">
                      <a:satMod val="175000"/>
                      <a:alpha val="40000"/>
                    </a:schemeClr>
                  </a:glow>
                  <a:reflection blurRad="6350" stA="60000" endA="900" endPos="60000" dist="29997" dir="5400000" sy="-100000" algn="bl" rotWithShape="0"/>
                </a:effectLst>
              </a:rPr>
              <a:t>BÖLÜM SONU</a:t>
            </a:r>
            <a:endParaRPr lang="en-US" sz="8000" b="1" dirty="0">
              <a:effectLst>
                <a:glow rad="101600">
                  <a:schemeClr val="accent1">
                    <a:satMod val="175000"/>
                    <a:alpha val="40000"/>
                  </a:schemeClr>
                </a:glow>
                <a:reflection blurRad="6350" stA="60000" endA="900" endPos="60000" dist="29997" dir="5400000" sy="-100000" algn="bl" rotWithShape="0"/>
              </a:effectLst>
            </a:endParaRPr>
          </a:p>
        </p:txBody>
      </p:sp>
    </p:spTree>
  </p:cSld>
  <p:clrMapOvr>
    <a:masterClrMapping/>
  </p:clrMapOvr>
  <p:transition xmlns:p14="http://schemas.microsoft.com/office/powerpoint/2010/mai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2005013" y="2209800"/>
            <a:ext cx="5062537" cy="1804988"/>
          </a:xfrm>
        </p:spPr>
        <p:txBody>
          <a:bodyPr rtlCol="0">
            <a:noAutofit/>
          </a:bodyPr>
          <a:lstStyle/>
          <a:p>
            <a:pPr eaLnBrk="1" fontAlgn="auto" hangingPunct="1">
              <a:spcAft>
                <a:spcPts val="0"/>
              </a:spcAft>
              <a:defRPr/>
            </a:pPr>
            <a:r>
              <a:rPr lang="en-US" sz="7200" b="1" dirty="0" smtClean="0">
                <a:effectLst>
                  <a:glow rad="635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 ETKİ</a:t>
            </a:r>
            <a:endParaRPr lang="en-US" sz="7200" b="1" dirty="0">
              <a:effectLst>
                <a:glow rad="635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716213" y="4983163"/>
            <a:ext cx="4459287"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Bahadır</a:t>
            </a:r>
            <a:r>
              <a:rPr lang="en-US" b="1" dirty="0" smtClean="0">
                <a:ea typeface="+mn-ea"/>
                <a:cs typeface="+mn-cs"/>
              </a:rPr>
              <a:t> </a:t>
            </a:r>
            <a:r>
              <a:rPr lang="en-US" b="1" dirty="0" err="1" smtClean="0">
                <a:ea typeface="+mn-ea"/>
                <a:cs typeface="+mn-cs"/>
              </a:rPr>
              <a:t>Köksalan</a:t>
            </a:r>
            <a:endParaRPr lang="en-US" b="1" dirty="0" smtClean="0">
              <a:ea typeface="+mn-ea"/>
              <a:cs typeface="+mn-cs"/>
            </a:endParaRPr>
          </a:p>
          <a:p>
            <a:pPr eaLnBrk="1" fontAlgn="auto" hangingPunct="1">
              <a:spcAft>
                <a:spcPts val="0"/>
              </a:spcAft>
              <a:buFont typeface="Brush Script MT" pitchFamily="66" charset="0"/>
              <a:buNone/>
              <a:defRPr/>
            </a:pPr>
            <a:endParaRPr lang="en-US" sz="1900" b="1" dirty="0">
              <a:ea typeface="+mn-ea"/>
              <a:cs typeface="+mn-cs"/>
            </a:endParaRPr>
          </a:p>
          <a:p>
            <a:pPr eaLnBrk="1" fontAlgn="auto" hangingPunct="1">
              <a:spcAft>
                <a:spcPts val="0"/>
              </a:spcAft>
              <a:buFont typeface="Brush Script MT" pitchFamily="66" charset="0"/>
              <a:buNone/>
              <a:defRPr/>
            </a:pPr>
            <a:r>
              <a:rPr lang="en-US" sz="1900" b="1" dirty="0" smtClean="0">
                <a:ea typeface="+mn-ea"/>
                <a:cs typeface="+mn-cs"/>
              </a:rPr>
              <a:t>*</a:t>
            </a:r>
            <a:r>
              <a:rPr lang="en-US" sz="1900" b="1" dirty="0" err="1" smtClean="0">
                <a:ea typeface="+mn-ea"/>
                <a:cs typeface="+mn-cs"/>
              </a:rPr>
              <a:t>İnönü</a:t>
            </a:r>
            <a:r>
              <a:rPr lang="en-US" sz="1900" b="1" dirty="0" smtClean="0">
                <a:ea typeface="+mn-ea"/>
                <a:cs typeface="+mn-cs"/>
              </a:rPr>
              <a:t> </a:t>
            </a:r>
            <a:r>
              <a:rPr lang="en-US" sz="1900" b="1" dirty="0" err="1" smtClean="0">
                <a:ea typeface="+mn-ea"/>
                <a:cs typeface="+mn-cs"/>
              </a:rPr>
              <a:t>Üniversitesi</a:t>
            </a:r>
            <a:endParaRPr lang="en-US" sz="1900" dirty="0">
              <a:ea typeface="+mn-ea"/>
              <a:cs typeface="+mn-cs"/>
            </a:endParaRPr>
          </a:p>
        </p:txBody>
      </p:sp>
      <p:pic>
        <p:nvPicPr>
          <p:cNvPr id="89091"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5</a:t>
            </a:r>
          </a:p>
        </p:txBody>
      </p:sp>
    </p:spTree>
  </p:cSld>
  <p:clrMapOvr>
    <a:masterClrMapping/>
  </p:clrMapOvr>
  <p:transition xmlns:p14="http://schemas.microsoft.com/office/powerpoint/2010/mai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5.1. </a:t>
            </a:r>
            <a:r>
              <a:rPr lang="en-US" dirty="0" err="1" smtClean="0">
                <a:ea typeface="+mj-ea"/>
                <a:cs typeface="+mj-cs"/>
              </a:rPr>
              <a:t>Sosyal</a:t>
            </a:r>
            <a:r>
              <a:rPr lang="en-US" dirty="0" smtClean="0">
                <a:ea typeface="+mj-ea"/>
                <a:cs typeface="+mj-cs"/>
              </a:rPr>
              <a:t> </a:t>
            </a:r>
            <a:r>
              <a:rPr lang="en-US" dirty="0" err="1" smtClean="0">
                <a:ea typeface="+mj-ea"/>
                <a:cs typeface="+mj-cs"/>
              </a:rPr>
              <a:t>Etki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Uyma</a:t>
            </a:r>
            <a:r>
              <a:rPr lang="en-US" dirty="0" smtClean="0">
                <a:ea typeface="+mj-ea"/>
                <a:cs typeface="+mj-cs"/>
              </a:rPr>
              <a:t> </a:t>
            </a:r>
            <a:r>
              <a:rPr lang="en-US" dirty="0" err="1" smtClean="0">
                <a:ea typeface="+mj-ea"/>
                <a:cs typeface="+mj-cs"/>
              </a:rPr>
              <a:t>Kavramları</a:t>
            </a:r>
            <a:endParaRPr lang="en-US" dirty="0">
              <a:ea typeface="+mj-ea"/>
              <a:cs typeface="+mj-cs"/>
            </a:endParaRPr>
          </a:p>
        </p:txBody>
      </p:sp>
      <p:sp>
        <p:nvSpPr>
          <p:cNvPr id="90114" name="Content Placeholder 2"/>
          <p:cNvSpPr>
            <a:spLocks noGrp="1"/>
          </p:cNvSpPr>
          <p:nvPr>
            <p:ph idx="1"/>
          </p:nvPr>
        </p:nvSpPr>
        <p:spPr/>
        <p:txBody>
          <a:bodyPr/>
          <a:lstStyle/>
          <a:p>
            <a:pPr eaLnBrk="1" hangingPunct="1"/>
            <a:r>
              <a:rPr lang="tr-TR">
                <a:latin typeface="Times New Roman" charset="0"/>
              </a:rPr>
              <a:t>Aynı türün üyeleri olarak insanların ortak birçok yönü bulunmaktadır. </a:t>
            </a:r>
          </a:p>
          <a:p>
            <a:pPr eaLnBrk="1" hangingPunct="1"/>
            <a:r>
              <a:rPr lang="tr-TR">
                <a:latin typeface="Times New Roman" charset="0"/>
              </a:rPr>
              <a:t>Sosyal psikoloji, alanı gereği benzer yönler üzerinde durmaktadır. </a:t>
            </a:r>
          </a:p>
          <a:p>
            <a:pPr eaLnBrk="1" hangingPunct="1"/>
            <a:r>
              <a:rPr lang="tr-TR">
                <a:latin typeface="Times New Roman" charset="0"/>
              </a:rPr>
              <a:t>Uyma davranışı olumsuz bir anlam içeriyormuş gibi görünse bile insanların benzer davranışlar göstermesinin önemli nedenleri vardır.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a:latin typeface="Arial" charset="0"/>
              </a:rPr>
              <a:t>5.1.1.Sosyal Davranış</a:t>
            </a:r>
          </a:p>
        </p:txBody>
      </p:sp>
      <p:sp>
        <p:nvSpPr>
          <p:cNvPr id="91138" name="Content Placeholder 2"/>
          <p:cNvSpPr>
            <a:spLocks noGrp="1"/>
          </p:cNvSpPr>
          <p:nvPr>
            <p:ph idx="1"/>
          </p:nvPr>
        </p:nvSpPr>
        <p:spPr/>
        <p:txBody>
          <a:bodyPr/>
          <a:lstStyle/>
          <a:p>
            <a:pPr eaLnBrk="1" hangingPunct="1"/>
            <a:r>
              <a:rPr lang="tr-TR">
                <a:latin typeface="Times New Roman" charset="0"/>
              </a:rPr>
              <a:t>İnsanın toplum içinde yaşayan, toplumu etkileyen ve ondan etkilenen yönü bulunmaktadır. </a:t>
            </a:r>
          </a:p>
          <a:p>
            <a:pPr eaLnBrk="1" hangingPunct="1"/>
            <a:endParaRPr lang="tr-TR">
              <a:latin typeface="Times New Roman" charset="0"/>
            </a:endParaRPr>
          </a:p>
          <a:p>
            <a:pPr eaLnBrk="1" hangingPunct="1"/>
            <a:r>
              <a:rPr lang="tr-TR">
                <a:latin typeface="Times New Roman" charset="0"/>
              </a:rPr>
              <a:t>İnsanın içinde yaşadığı toplumdan etkilenerek toplumun beklentilerine uygun tepkide bulunmasına sosyal davranış denir.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5.1.2. </a:t>
            </a:r>
            <a:r>
              <a:rPr lang="en-US" dirty="0" err="1" smtClean="0">
                <a:ea typeface="+mj-ea"/>
                <a:cs typeface="+mj-cs"/>
              </a:rPr>
              <a:t>Grupta</a:t>
            </a:r>
            <a:r>
              <a:rPr lang="en-US" dirty="0" smtClean="0">
                <a:ea typeface="+mj-ea"/>
                <a:cs typeface="+mj-cs"/>
              </a:rPr>
              <a:t> </a:t>
            </a:r>
            <a:r>
              <a:rPr lang="en-US" dirty="0" err="1" smtClean="0">
                <a:ea typeface="+mj-ea"/>
                <a:cs typeface="+mj-cs"/>
              </a:rPr>
              <a:t>Olmanın</a:t>
            </a:r>
            <a:r>
              <a:rPr lang="en-US" dirty="0" smtClean="0">
                <a:ea typeface="+mj-ea"/>
                <a:cs typeface="+mj-cs"/>
              </a:rPr>
              <a:t> </a:t>
            </a:r>
            <a:r>
              <a:rPr lang="en-US" dirty="0" err="1" smtClean="0">
                <a:ea typeface="+mj-ea"/>
                <a:cs typeface="+mj-cs"/>
              </a:rPr>
              <a:t>Etkileri</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Brush Script MT" pitchFamily="66" charset="0"/>
              <a:buNone/>
              <a:defRPr/>
            </a:pP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İnsanlar </a:t>
            </a:r>
            <a:r>
              <a:rPr lang="tr-TR" dirty="0">
                <a:ea typeface="+mn-ea"/>
                <a:cs typeface="+mn-cs"/>
              </a:rPr>
              <a:t>tek başlarına olduğu zaman yaptıkları davranışların çoğunu grup içinde yapmazlar.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Grubun büyüklüğü, güvenilirliği ve sürekliliği gibi özellikleri, sosyal etkiyi ve uyma davranışını artırır.</a:t>
            </a:r>
            <a:endParaRPr lang="en-US" dirty="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atin typeface="Arial" charset="0"/>
              </a:rPr>
              <a:t>5.1.3. Grup Normu</a:t>
            </a:r>
          </a:p>
        </p:txBody>
      </p:sp>
      <p:sp>
        <p:nvSpPr>
          <p:cNvPr id="93186" name="Content Placeholder 2"/>
          <p:cNvSpPr>
            <a:spLocks noGrp="1"/>
          </p:cNvSpPr>
          <p:nvPr>
            <p:ph idx="1"/>
          </p:nvPr>
        </p:nvSpPr>
        <p:spPr/>
        <p:txBody>
          <a:bodyPr/>
          <a:lstStyle/>
          <a:p>
            <a:pPr eaLnBrk="1" hangingPunct="1"/>
            <a:r>
              <a:rPr lang="tr-TR" b="1">
                <a:latin typeface="Times New Roman" charset="0"/>
              </a:rPr>
              <a:t>Sosyal norm, </a:t>
            </a:r>
            <a:r>
              <a:rPr lang="tr-TR">
                <a:latin typeface="Times New Roman" charset="0"/>
              </a:rPr>
              <a:t>bir grup tarafından belirlenen ve zorunlu tutulan davranış veya kurallardır.</a:t>
            </a:r>
            <a:r>
              <a:rPr lang="en-US">
                <a:latin typeface="Times New Roman" charset="0"/>
              </a:rPr>
              <a:t> </a:t>
            </a:r>
          </a:p>
          <a:p>
            <a:pPr eaLnBrk="1" hangingPunct="1"/>
            <a:endParaRPr lang="en-US">
              <a:latin typeface="Times New Roman" charset="0"/>
            </a:endParaRPr>
          </a:p>
          <a:p>
            <a:pPr eaLnBrk="1" hangingPunct="1"/>
            <a:r>
              <a:rPr lang="tr-TR" b="1">
                <a:latin typeface="Times New Roman" charset="0"/>
              </a:rPr>
              <a:t>Normatif Etki, </a:t>
            </a:r>
            <a:r>
              <a:rPr lang="tr-TR">
                <a:latin typeface="Times New Roman" charset="0"/>
              </a:rPr>
              <a:t>ödüller almak ya da cezalandırmaları önlemek isteğine bağlı uyum, itaattir.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a:latin typeface="Arial" charset="0"/>
              </a:rPr>
              <a:t>5.2. Uyma Davranışı</a:t>
            </a:r>
          </a:p>
        </p:txBody>
      </p:sp>
      <p:sp>
        <p:nvSpPr>
          <p:cNvPr id="94210" name="Content Placeholder 2"/>
          <p:cNvSpPr>
            <a:spLocks noGrp="1"/>
          </p:cNvSpPr>
          <p:nvPr>
            <p:ph idx="1"/>
          </p:nvPr>
        </p:nvSpPr>
        <p:spPr/>
        <p:txBody>
          <a:bodyPr/>
          <a:lstStyle/>
          <a:p>
            <a:pPr eaLnBrk="1" hangingPunct="1"/>
            <a:r>
              <a:rPr lang="tr-TR">
                <a:latin typeface="Times New Roman" charset="0"/>
              </a:rPr>
              <a:t>Günlük yaşamda, farkında olunan ya da olunmayan birçok uyma davranışı ile karşılaşmak mümkündür. </a:t>
            </a:r>
          </a:p>
          <a:p>
            <a:pPr eaLnBrk="1" hangingPunct="1"/>
            <a:endParaRPr lang="tr-TR">
              <a:latin typeface="Times New Roman" charset="0"/>
            </a:endParaRPr>
          </a:p>
          <a:p>
            <a:pPr eaLnBrk="1" hangingPunct="1"/>
            <a:r>
              <a:rPr lang="tr-TR">
                <a:latin typeface="Times New Roman" charset="0"/>
              </a:rPr>
              <a:t>Uyma davranışı, bireyin çeşitli etkilerle yaşadığı toplumun normlarına uygun biçimde davranmasıdır.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lstStyle/>
          <a:p>
            <a:pPr eaLnBrk="1" hangingPunct="1"/>
            <a:r>
              <a:rPr lang="en-US">
                <a:latin typeface="Arial" charset="0"/>
              </a:rPr>
              <a:t>5.2.1. Uyma Türleri</a:t>
            </a:r>
          </a:p>
        </p:txBody>
      </p:sp>
      <p:sp>
        <p:nvSpPr>
          <p:cNvPr id="95234" name="Content Placeholder 2"/>
          <p:cNvSpPr>
            <a:spLocks noGrp="1"/>
          </p:cNvSpPr>
          <p:nvPr>
            <p:ph idx="1"/>
          </p:nvPr>
        </p:nvSpPr>
        <p:spPr/>
        <p:txBody>
          <a:bodyPr/>
          <a:lstStyle/>
          <a:p>
            <a:pPr eaLnBrk="1" hangingPunct="1"/>
            <a:r>
              <a:rPr lang="en-US">
                <a:latin typeface="Times New Roman" charset="0"/>
              </a:rPr>
              <a:t>Kabul Etme</a:t>
            </a:r>
          </a:p>
          <a:p>
            <a:pPr eaLnBrk="1" hangingPunct="1"/>
            <a:endParaRPr lang="en-US">
              <a:latin typeface="Times New Roman" charset="0"/>
            </a:endParaRPr>
          </a:p>
          <a:p>
            <a:pPr eaLnBrk="1" hangingPunct="1"/>
            <a:r>
              <a:rPr lang="en-US">
                <a:latin typeface="Times New Roman" charset="0"/>
              </a:rPr>
              <a:t>Benimseme</a:t>
            </a:r>
          </a:p>
          <a:p>
            <a:pPr eaLnBrk="1" hangingPunct="1"/>
            <a:endParaRPr lang="en-US">
              <a:latin typeface="Times New Roman" charset="0"/>
            </a:endParaRPr>
          </a:p>
          <a:p>
            <a:pPr eaLnBrk="1" hangingPunct="1"/>
            <a:r>
              <a:rPr lang="en-US">
                <a:latin typeface="Times New Roman" charset="0"/>
              </a:rPr>
              <a:t>Özdeşleşme</a:t>
            </a:r>
          </a:p>
          <a:p>
            <a:pPr eaLnBrk="1" hangingPunct="1"/>
            <a:endParaRPr lang="en-US">
              <a:latin typeface="Times New Roman" charset="0"/>
            </a:endParaRPr>
          </a:p>
          <a:p>
            <a:pPr eaLnBrk="1" hangingPunct="1"/>
            <a:r>
              <a:rPr lang="en-US">
                <a:latin typeface="Times New Roman" charset="0"/>
              </a:rPr>
              <a:t>İtaat</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5.2.2. </a:t>
            </a:r>
            <a:r>
              <a:rPr lang="en-US" dirty="0" err="1" smtClean="0">
                <a:ea typeface="+mj-ea"/>
                <a:cs typeface="+mj-cs"/>
              </a:rPr>
              <a:t>Sosyal</a:t>
            </a:r>
            <a:r>
              <a:rPr lang="en-US" dirty="0" smtClean="0">
                <a:ea typeface="+mj-ea"/>
                <a:cs typeface="+mj-cs"/>
              </a:rPr>
              <a:t> </a:t>
            </a:r>
            <a:r>
              <a:rPr lang="en-US" dirty="0" err="1" smtClean="0">
                <a:ea typeface="+mj-ea"/>
                <a:cs typeface="+mj-cs"/>
              </a:rPr>
              <a:t>Etki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Uyma</a:t>
            </a:r>
            <a:r>
              <a:rPr lang="en-US" dirty="0" smtClean="0">
                <a:ea typeface="+mj-ea"/>
                <a:cs typeface="+mj-cs"/>
              </a:rPr>
              <a:t> </a:t>
            </a:r>
            <a:r>
              <a:rPr lang="en-US" dirty="0" err="1" smtClean="0">
                <a:ea typeface="+mj-ea"/>
                <a:cs typeface="+mj-cs"/>
              </a:rPr>
              <a:t>Araştırmaları</a:t>
            </a:r>
            <a:endParaRPr lang="en-US" dirty="0">
              <a:ea typeface="+mj-ea"/>
              <a:cs typeface="+mj-cs"/>
            </a:endParaRPr>
          </a:p>
        </p:txBody>
      </p:sp>
      <p:sp>
        <p:nvSpPr>
          <p:cNvPr id="96258" name="Content Placeholder 2"/>
          <p:cNvSpPr>
            <a:spLocks noGrp="1"/>
          </p:cNvSpPr>
          <p:nvPr>
            <p:ph idx="1"/>
          </p:nvPr>
        </p:nvSpPr>
        <p:spPr/>
        <p:txBody>
          <a:bodyPr/>
          <a:lstStyle/>
          <a:p>
            <a:pPr eaLnBrk="1" hangingPunct="1"/>
            <a:r>
              <a:rPr lang="en-US">
                <a:latin typeface="Times New Roman" charset="0"/>
              </a:rPr>
              <a:t>Sherif’ in “</a:t>
            </a:r>
            <a:r>
              <a:rPr lang="en-US" altLang="ja-JP">
                <a:latin typeface="Times New Roman" charset="0"/>
              </a:rPr>
              <a:t>Grup Normunun Oluşumu</a:t>
            </a:r>
            <a:r>
              <a:rPr lang="en-US">
                <a:latin typeface="Times New Roman" charset="0"/>
              </a:rPr>
              <a:t>”</a:t>
            </a:r>
            <a:r>
              <a:rPr lang="en-US" altLang="ja-JP">
                <a:latin typeface="Times New Roman" charset="0"/>
              </a:rPr>
              <a:t> Deneyi</a:t>
            </a:r>
          </a:p>
          <a:p>
            <a:pPr eaLnBrk="1" hangingPunct="1"/>
            <a:endParaRPr lang="en-US">
              <a:latin typeface="Times New Roman" charset="0"/>
            </a:endParaRPr>
          </a:p>
          <a:p>
            <a:pPr eaLnBrk="1" hangingPunct="1"/>
            <a:r>
              <a:rPr lang="en-US">
                <a:latin typeface="Times New Roman" charset="0"/>
              </a:rPr>
              <a:t>Asch’ in “</a:t>
            </a:r>
            <a:r>
              <a:rPr lang="en-US" altLang="ja-JP">
                <a:latin typeface="Times New Roman" charset="0"/>
              </a:rPr>
              <a:t>Uyma</a:t>
            </a:r>
            <a:r>
              <a:rPr lang="en-US">
                <a:latin typeface="Times New Roman" charset="0"/>
              </a:rPr>
              <a:t>”</a:t>
            </a:r>
            <a:r>
              <a:rPr lang="en-US" altLang="ja-JP">
                <a:latin typeface="Times New Roman" charset="0"/>
              </a:rPr>
              <a:t> Deneyi</a:t>
            </a:r>
          </a:p>
          <a:p>
            <a:pPr eaLnBrk="1" hangingPunct="1"/>
            <a:endParaRPr lang="en-US">
              <a:latin typeface="Times New Roman" charset="0"/>
            </a:endParaRPr>
          </a:p>
          <a:p>
            <a:pPr eaLnBrk="1" hangingPunct="1"/>
            <a:r>
              <a:rPr lang="en-US">
                <a:latin typeface="Times New Roman" charset="0"/>
              </a:rPr>
              <a:t>Milgram’ ın “</a:t>
            </a:r>
            <a:r>
              <a:rPr lang="en-US" altLang="ja-JP">
                <a:latin typeface="Times New Roman" charset="0"/>
              </a:rPr>
              <a:t>İtaat</a:t>
            </a:r>
            <a:r>
              <a:rPr lang="en-US">
                <a:latin typeface="Times New Roman" charset="0"/>
              </a:rPr>
              <a:t>”</a:t>
            </a:r>
            <a:r>
              <a:rPr lang="en-US" altLang="ja-JP">
                <a:latin typeface="Times New Roman" charset="0"/>
              </a:rPr>
              <a:t> Deneyi</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5.2.3. </a:t>
            </a:r>
            <a:r>
              <a:rPr lang="en-US" dirty="0" err="1" smtClean="0">
                <a:ea typeface="+mj-ea"/>
                <a:cs typeface="+mj-cs"/>
              </a:rPr>
              <a:t>Uyma</a:t>
            </a:r>
            <a:r>
              <a:rPr lang="en-US" dirty="0" smtClean="0">
                <a:ea typeface="+mj-ea"/>
                <a:cs typeface="+mj-cs"/>
              </a:rPr>
              <a:t> </a:t>
            </a:r>
            <a:r>
              <a:rPr lang="en-US" dirty="0" err="1" smtClean="0">
                <a:ea typeface="+mj-ea"/>
                <a:cs typeface="+mj-cs"/>
              </a:rPr>
              <a:t>Davranışını</a:t>
            </a:r>
            <a:r>
              <a:rPr lang="en-US" dirty="0" smtClean="0">
                <a:ea typeface="+mj-ea"/>
                <a:cs typeface="+mj-cs"/>
              </a:rPr>
              <a:t> </a:t>
            </a:r>
            <a:r>
              <a:rPr lang="en-US" dirty="0" err="1" smtClean="0">
                <a:ea typeface="+mj-ea"/>
                <a:cs typeface="+mj-cs"/>
              </a:rPr>
              <a:t>Etkileyen</a:t>
            </a:r>
            <a:r>
              <a:rPr lang="en-US" dirty="0" smtClean="0">
                <a:ea typeface="+mj-ea"/>
                <a:cs typeface="+mj-cs"/>
              </a:rPr>
              <a:t> </a:t>
            </a:r>
            <a:r>
              <a:rPr lang="en-US" dirty="0" err="1" smtClean="0">
                <a:ea typeface="+mj-ea"/>
                <a:cs typeface="+mj-cs"/>
              </a:rPr>
              <a:t>Faktörler</a:t>
            </a:r>
            <a:endParaRPr lang="en-US" dirty="0">
              <a:ea typeface="+mj-ea"/>
              <a:cs typeface="+mj-cs"/>
            </a:endParaRPr>
          </a:p>
        </p:txBody>
      </p:sp>
      <p:sp>
        <p:nvSpPr>
          <p:cNvPr id="97282"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Uyma Davranışını Etkileyen Ortamsal Etkenler</a:t>
            </a:r>
          </a:p>
          <a:p>
            <a:pPr eaLnBrk="1" hangingPunct="1"/>
            <a:endParaRPr lang="en-US">
              <a:latin typeface="Times New Roman" charset="0"/>
            </a:endParaRPr>
          </a:p>
          <a:p>
            <a:pPr eaLnBrk="1" hangingPunct="1"/>
            <a:r>
              <a:rPr lang="en-US">
                <a:latin typeface="Times New Roman" charset="0"/>
              </a:rPr>
              <a:t>Grubun Büyüklüğünün Etkisi</a:t>
            </a:r>
          </a:p>
          <a:p>
            <a:pPr eaLnBrk="1" hangingPunct="1"/>
            <a:endParaRPr lang="en-US">
              <a:latin typeface="Times New Roman" charset="0"/>
            </a:endParaRPr>
          </a:p>
          <a:p>
            <a:pPr eaLnBrk="1" hangingPunct="1"/>
            <a:r>
              <a:rPr lang="en-US">
                <a:latin typeface="Times New Roman" charset="0"/>
              </a:rPr>
              <a:t>Grubun Söz Birliğinin Etkisi</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5.2.3. </a:t>
            </a:r>
            <a:r>
              <a:rPr lang="en-US" dirty="0" err="1">
                <a:ea typeface="+mj-ea"/>
                <a:cs typeface="+mj-cs"/>
              </a:rPr>
              <a:t>Uyma</a:t>
            </a:r>
            <a:r>
              <a:rPr lang="en-US" dirty="0">
                <a:ea typeface="+mj-ea"/>
                <a:cs typeface="+mj-cs"/>
              </a:rPr>
              <a:t> </a:t>
            </a:r>
            <a:r>
              <a:rPr lang="en-US" dirty="0" err="1">
                <a:ea typeface="+mj-ea"/>
                <a:cs typeface="+mj-cs"/>
              </a:rPr>
              <a:t>Davranışını</a:t>
            </a:r>
            <a:r>
              <a:rPr lang="en-US" dirty="0">
                <a:ea typeface="+mj-ea"/>
                <a:cs typeface="+mj-cs"/>
              </a:rPr>
              <a:t> </a:t>
            </a:r>
            <a:r>
              <a:rPr lang="en-US" dirty="0" err="1">
                <a:ea typeface="+mj-ea"/>
                <a:cs typeface="+mj-cs"/>
              </a:rPr>
              <a:t>Etkileyen</a:t>
            </a:r>
            <a:r>
              <a:rPr lang="en-US" dirty="0">
                <a:ea typeface="+mj-ea"/>
                <a:cs typeface="+mj-cs"/>
              </a:rPr>
              <a:t> </a:t>
            </a:r>
            <a:r>
              <a:rPr lang="en-US" dirty="0" err="1">
                <a:ea typeface="+mj-ea"/>
                <a:cs typeface="+mj-cs"/>
              </a:rPr>
              <a:t>Faktörler</a:t>
            </a:r>
            <a:endParaRPr lang="en-US" dirty="0">
              <a:ea typeface="+mj-ea"/>
              <a:cs typeface="+mj-cs"/>
            </a:endParaRPr>
          </a:p>
        </p:txBody>
      </p:sp>
      <p:sp>
        <p:nvSpPr>
          <p:cNvPr id="98306"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Statü ve Saygınlığın Etkisi</a:t>
            </a:r>
          </a:p>
          <a:p>
            <a:pPr eaLnBrk="1" hangingPunct="1"/>
            <a:endParaRPr lang="en-US">
              <a:latin typeface="Times New Roman" charset="0"/>
            </a:endParaRPr>
          </a:p>
          <a:p>
            <a:pPr eaLnBrk="1" hangingPunct="1"/>
            <a:r>
              <a:rPr lang="en-US">
                <a:latin typeface="Times New Roman" charset="0"/>
              </a:rPr>
              <a:t>Yüzyüze Olmanın Etkisi</a:t>
            </a:r>
          </a:p>
          <a:p>
            <a:pPr eaLnBrk="1" hangingPunct="1"/>
            <a:endParaRPr lang="en-US">
              <a:latin typeface="Times New Roman" charset="0"/>
            </a:endParaRPr>
          </a:p>
          <a:p>
            <a:pPr eaLnBrk="1" hangingPunct="1"/>
            <a:r>
              <a:rPr lang="en-US">
                <a:latin typeface="Times New Roman" charset="0"/>
              </a:rPr>
              <a:t>Kişiliğin Kaybolması</a:t>
            </a:r>
          </a:p>
          <a:p>
            <a:pPr eaLnBrk="1" hangingPunct="1"/>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5.2.3. </a:t>
            </a:r>
            <a:r>
              <a:rPr lang="en-US" dirty="0" err="1">
                <a:ea typeface="+mj-ea"/>
                <a:cs typeface="+mj-cs"/>
              </a:rPr>
              <a:t>Uyma</a:t>
            </a:r>
            <a:r>
              <a:rPr lang="en-US" dirty="0">
                <a:ea typeface="+mj-ea"/>
                <a:cs typeface="+mj-cs"/>
              </a:rPr>
              <a:t> </a:t>
            </a:r>
            <a:r>
              <a:rPr lang="en-US" dirty="0" err="1">
                <a:ea typeface="+mj-ea"/>
                <a:cs typeface="+mj-cs"/>
              </a:rPr>
              <a:t>Davranışını</a:t>
            </a:r>
            <a:r>
              <a:rPr lang="en-US" dirty="0">
                <a:ea typeface="+mj-ea"/>
                <a:cs typeface="+mj-cs"/>
              </a:rPr>
              <a:t> </a:t>
            </a:r>
            <a:r>
              <a:rPr lang="en-US" dirty="0" err="1">
                <a:ea typeface="+mj-ea"/>
                <a:cs typeface="+mj-cs"/>
              </a:rPr>
              <a:t>Etkileyen</a:t>
            </a:r>
            <a:r>
              <a:rPr lang="en-US" dirty="0">
                <a:ea typeface="+mj-ea"/>
                <a:cs typeface="+mj-cs"/>
              </a:rPr>
              <a:t> </a:t>
            </a:r>
            <a:r>
              <a:rPr lang="en-US" dirty="0" err="1">
                <a:ea typeface="+mj-ea"/>
                <a:cs typeface="+mj-cs"/>
              </a:rPr>
              <a:t>Faktörler</a:t>
            </a:r>
            <a:endParaRPr lang="en-US" dirty="0">
              <a:ea typeface="+mj-ea"/>
              <a:cs typeface="+mj-cs"/>
            </a:endParaRPr>
          </a:p>
        </p:txBody>
      </p:sp>
      <p:sp>
        <p:nvSpPr>
          <p:cNvPr id="99330"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Gruba Bağlılığın Etkisi</a:t>
            </a:r>
          </a:p>
          <a:p>
            <a:pPr eaLnBrk="1" hangingPunct="1"/>
            <a:endParaRPr lang="en-US">
              <a:latin typeface="Times New Roman" charset="0"/>
            </a:endParaRPr>
          </a:p>
          <a:p>
            <a:pPr eaLnBrk="1" hangingPunct="1"/>
            <a:r>
              <a:rPr lang="en-US">
                <a:latin typeface="Times New Roman" charset="0"/>
              </a:rPr>
              <a:t>Azınlığın Etkisi</a:t>
            </a:r>
          </a:p>
          <a:p>
            <a:pPr eaLnBrk="1" hangingPunct="1"/>
            <a:endParaRPr lang="en-US">
              <a:latin typeface="Times New Roman" charset="0"/>
            </a:endParaRPr>
          </a:p>
          <a:p>
            <a:pPr eaLnBrk="1" hangingPunct="1"/>
            <a:r>
              <a:rPr lang="en-US">
                <a:latin typeface="Times New Roman" charset="0"/>
              </a:rPr>
              <a:t>Kültürel Faktörler</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5.2.3. </a:t>
            </a:r>
            <a:r>
              <a:rPr lang="en-US" dirty="0" err="1">
                <a:ea typeface="+mj-ea"/>
                <a:cs typeface="+mj-cs"/>
              </a:rPr>
              <a:t>Uyma</a:t>
            </a:r>
            <a:r>
              <a:rPr lang="en-US" dirty="0">
                <a:ea typeface="+mj-ea"/>
                <a:cs typeface="+mj-cs"/>
              </a:rPr>
              <a:t> </a:t>
            </a:r>
            <a:r>
              <a:rPr lang="en-US" dirty="0" err="1">
                <a:ea typeface="+mj-ea"/>
                <a:cs typeface="+mj-cs"/>
              </a:rPr>
              <a:t>Davranışını</a:t>
            </a:r>
            <a:r>
              <a:rPr lang="en-US" dirty="0">
                <a:ea typeface="+mj-ea"/>
                <a:cs typeface="+mj-cs"/>
              </a:rPr>
              <a:t> </a:t>
            </a:r>
            <a:r>
              <a:rPr lang="en-US" dirty="0" err="1">
                <a:ea typeface="+mj-ea"/>
                <a:cs typeface="+mj-cs"/>
              </a:rPr>
              <a:t>Etkileyen</a:t>
            </a:r>
            <a:r>
              <a:rPr lang="en-US" dirty="0">
                <a:ea typeface="+mj-ea"/>
                <a:cs typeface="+mj-cs"/>
              </a:rPr>
              <a:t> </a:t>
            </a:r>
            <a:r>
              <a:rPr lang="en-US" dirty="0" err="1">
                <a:ea typeface="+mj-ea"/>
                <a:cs typeface="+mj-cs"/>
              </a:rPr>
              <a:t>Faktörler</a:t>
            </a:r>
            <a:endParaRPr lang="en-US" dirty="0">
              <a:ea typeface="+mj-ea"/>
              <a:cs typeface="+mj-cs"/>
            </a:endParaRPr>
          </a:p>
        </p:txBody>
      </p:sp>
      <p:sp>
        <p:nvSpPr>
          <p:cNvPr id="100354" name="Content Placeholder 2"/>
          <p:cNvSpPr>
            <a:spLocks noGrp="1"/>
          </p:cNvSpPr>
          <p:nvPr>
            <p:ph idx="1"/>
          </p:nvPr>
        </p:nvSpPr>
        <p:spPr/>
        <p:txBody>
          <a:bodyPr/>
          <a:lstStyle/>
          <a:p>
            <a:pPr eaLnBrk="1" hangingPunct="1"/>
            <a:r>
              <a:rPr lang="en-US" b="1">
                <a:latin typeface="Times New Roman" charset="0"/>
              </a:rPr>
              <a:t>Kişisel Faktörler :</a:t>
            </a:r>
          </a:p>
          <a:p>
            <a:pPr eaLnBrk="1" hangingPunct="1"/>
            <a:endParaRPr lang="en-US" b="1">
              <a:latin typeface="Times New Roman" charset="0"/>
            </a:endParaRPr>
          </a:p>
          <a:p>
            <a:pPr eaLnBrk="1" hangingPunct="1"/>
            <a:r>
              <a:rPr lang="en-US">
                <a:latin typeface="Times New Roman" charset="0"/>
              </a:rPr>
              <a:t>Benliğin Etkisi</a:t>
            </a:r>
          </a:p>
          <a:p>
            <a:pPr eaLnBrk="1" hangingPunct="1"/>
            <a:r>
              <a:rPr lang="en-US">
                <a:latin typeface="Times New Roman" charset="0"/>
              </a:rPr>
              <a:t>Birey olma İhtiyacı</a:t>
            </a:r>
          </a:p>
          <a:p>
            <a:pPr eaLnBrk="1" hangingPunct="1"/>
            <a:r>
              <a:rPr lang="en-US">
                <a:latin typeface="Times New Roman" charset="0"/>
              </a:rPr>
              <a:t>Kişisel Kontrol Arzusu</a:t>
            </a:r>
          </a:p>
          <a:p>
            <a:pPr eaLnBrk="1" hangingPunct="1"/>
            <a:r>
              <a:rPr lang="en-US">
                <a:latin typeface="Times New Roman" charset="0"/>
              </a:rPr>
              <a:t>Cinsiyetin Etkisi</a:t>
            </a:r>
          </a:p>
        </p:txBody>
      </p:sp>
    </p:spTree>
  </p:cSld>
  <p:clrMapOvr>
    <a:masterClrMapping/>
  </p:clrMapOvr>
  <p:transition xmlns:p14="http://schemas.microsoft.com/office/powerpoint/2010/mai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5.3. </a:t>
            </a:r>
            <a:r>
              <a:rPr lang="en-US" dirty="0" err="1" smtClean="0">
                <a:ea typeface="+mj-ea"/>
                <a:cs typeface="+mj-cs"/>
              </a:rPr>
              <a:t>Sosyal</a:t>
            </a:r>
            <a:r>
              <a:rPr lang="en-US" dirty="0" smtClean="0">
                <a:ea typeface="+mj-ea"/>
                <a:cs typeface="+mj-cs"/>
              </a:rPr>
              <a:t> </a:t>
            </a:r>
            <a:r>
              <a:rPr lang="en-US" dirty="0" err="1" smtClean="0">
                <a:ea typeface="+mj-ea"/>
                <a:cs typeface="+mj-cs"/>
              </a:rPr>
              <a:t>Etki</a:t>
            </a:r>
            <a:r>
              <a:rPr lang="en-US" dirty="0" smtClean="0">
                <a:ea typeface="+mj-ea"/>
                <a:cs typeface="+mj-cs"/>
              </a:rPr>
              <a:t> </a:t>
            </a:r>
            <a:r>
              <a:rPr lang="en-US" dirty="0" err="1" smtClean="0">
                <a:ea typeface="+mj-ea"/>
                <a:cs typeface="+mj-cs"/>
              </a:rPr>
              <a:t>Kuramı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Uymama</a:t>
            </a:r>
            <a:endParaRPr lang="en-US" dirty="0">
              <a:ea typeface="+mj-ea"/>
              <a:cs typeface="+mj-cs"/>
            </a:endParaRPr>
          </a:p>
        </p:txBody>
      </p:sp>
      <p:sp>
        <p:nvSpPr>
          <p:cNvPr id="101378" name="Content Placeholder 2"/>
          <p:cNvSpPr>
            <a:spLocks noGrp="1"/>
          </p:cNvSpPr>
          <p:nvPr>
            <p:ph idx="1"/>
          </p:nvPr>
        </p:nvSpPr>
        <p:spPr/>
        <p:txBody>
          <a:bodyPr/>
          <a:lstStyle/>
          <a:p>
            <a:pPr eaLnBrk="1" hangingPunct="1"/>
            <a:r>
              <a:rPr lang="tr-TR">
                <a:latin typeface="Times New Roman" charset="0"/>
              </a:rPr>
              <a:t>Sosyal psikoloji alanında yapılan önemli çalışmalardan biri de Latane ve Darley tarafından yapılan sosyal duyarsızlık (social apaty) çalışmalarıdır. </a:t>
            </a:r>
          </a:p>
          <a:p>
            <a:pPr eaLnBrk="1" hangingPunct="1"/>
            <a:endParaRPr lang="en-US" b="1">
              <a:latin typeface="Times New Roman" charset="0"/>
            </a:endParaRPr>
          </a:p>
          <a:p>
            <a:pPr eaLnBrk="1" hangingPunct="1"/>
            <a:r>
              <a:rPr lang="tr-TR">
                <a:latin typeface="Times New Roman" charset="0"/>
              </a:rPr>
              <a:t>Sosyal etki kuramı bir yönüyle uyma, bir yönüyle ise uymama davranışlarını açıklamaktadır. </a:t>
            </a:r>
            <a:endParaRPr lang="en-US" b="1">
              <a:latin typeface="Times New Roman" charset="0"/>
            </a:endParaRPr>
          </a:p>
        </p:txBody>
      </p:sp>
    </p:spTree>
  </p:cSld>
  <p:clrMapOvr>
    <a:masterClrMapping/>
  </p:clrMapOvr>
  <p:transition xmlns:p14="http://schemas.microsoft.com/office/powerpoint/2010/mai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5.3. </a:t>
            </a:r>
            <a:r>
              <a:rPr lang="en-US" dirty="0" err="1">
                <a:ea typeface="+mj-ea"/>
                <a:cs typeface="+mj-cs"/>
              </a:rPr>
              <a:t>Sosyal</a:t>
            </a:r>
            <a:r>
              <a:rPr lang="en-US" dirty="0">
                <a:ea typeface="+mj-ea"/>
                <a:cs typeface="+mj-cs"/>
              </a:rPr>
              <a:t> </a:t>
            </a:r>
            <a:r>
              <a:rPr lang="en-US" dirty="0" err="1">
                <a:ea typeface="+mj-ea"/>
                <a:cs typeface="+mj-cs"/>
              </a:rPr>
              <a:t>Etki</a:t>
            </a:r>
            <a:r>
              <a:rPr lang="en-US" dirty="0">
                <a:ea typeface="+mj-ea"/>
                <a:cs typeface="+mj-cs"/>
              </a:rPr>
              <a:t> </a:t>
            </a:r>
            <a:r>
              <a:rPr lang="en-US" dirty="0" err="1">
                <a:ea typeface="+mj-ea"/>
                <a:cs typeface="+mj-cs"/>
              </a:rPr>
              <a:t>Kuramı</a:t>
            </a:r>
            <a:r>
              <a:rPr lang="en-US" dirty="0">
                <a:ea typeface="+mj-ea"/>
                <a:cs typeface="+mj-cs"/>
              </a:rPr>
              <a:t> </a:t>
            </a:r>
            <a:r>
              <a:rPr lang="en-US" dirty="0" err="1">
                <a:ea typeface="+mj-ea"/>
                <a:cs typeface="+mj-cs"/>
              </a:rPr>
              <a:t>ve</a:t>
            </a:r>
            <a:r>
              <a:rPr lang="en-US" dirty="0">
                <a:ea typeface="+mj-ea"/>
                <a:cs typeface="+mj-cs"/>
              </a:rPr>
              <a:t> </a:t>
            </a:r>
            <a:r>
              <a:rPr lang="en-US" dirty="0" err="1">
                <a:ea typeface="+mj-ea"/>
                <a:cs typeface="+mj-cs"/>
              </a:rPr>
              <a:t>Uymama</a:t>
            </a:r>
            <a:endParaRPr lang="en-US" dirty="0">
              <a:ea typeface="+mj-ea"/>
              <a:cs typeface="+mj-cs"/>
            </a:endParaRPr>
          </a:p>
        </p:txBody>
      </p:sp>
      <p:sp>
        <p:nvSpPr>
          <p:cNvPr id="102402" name="Content Placeholder 2"/>
          <p:cNvSpPr>
            <a:spLocks noGrp="1"/>
          </p:cNvSpPr>
          <p:nvPr>
            <p:ph idx="1"/>
          </p:nvPr>
        </p:nvSpPr>
        <p:spPr/>
        <p:txBody>
          <a:bodyPr/>
          <a:lstStyle/>
          <a:p>
            <a:pPr eaLnBrk="1" hangingPunct="1"/>
            <a:r>
              <a:rPr lang="en-US">
                <a:latin typeface="Times New Roman" charset="0"/>
              </a:rPr>
              <a:t>Uymama Davranışı</a:t>
            </a:r>
          </a:p>
          <a:p>
            <a:pPr eaLnBrk="1" hangingPunct="1"/>
            <a:endParaRPr lang="en-US">
              <a:latin typeface="Times New Roman" charset="0"/>
            </a:endParaRPr>
          </a:p>
          <a:p>
            <a:pPr eaLnBrk="1" hangingPunct="1"/>
            <a:r>
              <a:rPr lang="en-US">
                <a:latin typeface="Times New Roman" charset="0"/>
              </a:rPr>
              <a:t>Uyumsuzluk</a:t>
            </a:r>
          </a:p>
          <a:p>
            <a:pPr eaLnBrk="1" hangingPunct="1"/>
            <a:endParaRPr lang="en-US">
              <a:latin typeface="Times New Roman" charset="0"/>
            </a:endParaRPr>
          </a:p>
          <a:p>
            <a:pPr eaLnBrk="1" hangingPunct="1"/>
            <a:r>
              <a:rPr lang="en-US">
                <a:latin typeface="Times New Roman" charset="0"/>
              </a:rPr>
              <a:t>Bağımsız Davranış</a:t>
            </a:r>
          </a:p>
        </p:txBody>
      </p:sp>
    </p:spTree>
  </p:cSld>
  <p:clrMapOvr>
    <a:masterClrMapping/>
  </p:clrMapOvr>
  <p:transition xmlns:p14="http://schemas.microsoft.com/office/powerpoint/2010/mai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3"/>
          <p:cNvSpPr>
            <a:spLocks noChangeArrowheads="1"/>
          </p:cNvSpPr>
          <p:nvPr/>
        </p:nvSpPr>
        <p:spPr bwMode="auto">
          <a:xfrm>
            <a:off x="1270000" y="1050925"/>
            <a:ext cx="65659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2800" b="1"/>
              <a:t>Sosyal Etki Uyma-Uymama Davranışının Kavramlaştırılması </a:t>
            </a:r>
            <a:endParaRPr lang="en-US" sz="2800" b="1"/>
          </a:p>
        </p:txBody>
      </p:sp>
      <p:graphicFrame>
        <p:nvGraphicFramePr>
          <p:cNvPr id="103426" name="Object 5"/>
          <p:cNvGraphicFramePr>
            <a:graphicFrameLocks noChangeAspect="1"/>
          </p:cNvGraphicFramePr>
          <p:nvPr/>
        </p:nvGraphicFramePr>
        <p:xfrm>
          <a:off x="2122488" y="2181225"/>
          <a:ext cx="4676775" cy="3602038"/>
        </p:xfrm>
        <a:graphic>
          <a:graphicData uri="http://schemas.openxmlformats.org/presentationml/2006/ole">
            <mc:AlternateContent xmlns:mc="http://schemas.openxmlformats.org/markup-compatibility/2006">
              <mc:Choice xmlns:v="urn:schemas-microsoft-com:vml" Requires="v">
                <p:oleObj spid="_x0000_s103428" name="Document" r:id="rId4" imgW="4419437" imgH="3403475" progId="Word.Document.12">
                  <p:embed/>
                </p:oleObj>
              </mc:Choice>
              <mc:Fallback>
                <p:oleObj name="Document" r:id="rId4" imgW="4419437" imgH="3403475"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2488" y="2181225"/>
                        <a:ext cx="4676775"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27" name="Rectangle 6"/>
          <p:cNvSpPr>
            <a:spLocks noChangeArrowheads="1"/>
          </p:cNvSpPr>
          <p:nvPr/>
        </p:nvSpPr>
        <p:spPr bwMode="auto">
          <a:xfrm>
            <a:off x="1270000" y="5762625"/>
            <a:ext cx="6783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sz="1400" b="1"/>
              <a:t>Şekil:5.2. Sosyal Etkide Uyma ve Norma Bağlı Olarak Ortaya Çıkan Davranış Türleri</a:t>
            </a:r>
            <a:endParaRPr lang="en-US" sz="1400"/>
          </a:p>
        </p:txBody>
      </p:sp>
    </p:spTree>
  </p:cSld>
  <p:clrMapOvr>
    <a:masterClrMapping/>
  </p:clrMapOvr>
  <p:transition xmlns:p14="http://schemas.microsoft.com/office/powerpoint/2010/mai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519097"/>
            <a:ext cx="6964363" cy="1201737"/>
          </a:xfrm>
          <a:extLst/>
        </p:spPr>
        <p:txBody>
          <a:bodyPr/>
          <a:lstStyle/>
          <a:p>
            <a:pPr eaLnBrk="1" hangingPunct="1">
              <a:defRPr/>
            </a:pPr>
            <a:r>
              <a:rPr lang="en-US" sz="8800" b="1" dirty="0" smtClean="0">
                <a:effectLst>
                  <a:glow rad="101600">
                    <a:schemeClr val="accent1">
                      <a:satMod val="175000"/>
                      <a:alpha val="40000"/>
                    </a:schemeClr>
                  </a:glow>
                  <a:reflection blurRad="6350" stA="60000" endA="900" endPos="60000" dist="29997" dir="5400000" sy="-100000" algn="bl" rotWithShape="0"/>
                </a:effectLst>
              </a:rPr>
              <a:t>BÖLÜM SONU</a:t>
            </a:r>
            <a:endParaRPr lang="en-US" sz="8800" b="1" dirty="0">
              <a:effectLst>
                <a:glow rad="101600">
                  <a:schemeClr val="accent1">
                    <a:satMod val="175000"/>
                    <a:alpha val="40000"/>
                  </a:schemeClr>
                </a:glow>
                <a:reflection blurRad="6350" stA="60000" endA="900" endPos="60000" dist="29997" dir="5400000" sy="-100000" algn="bl" rotWithShape="0"/>
              </a:effectLst>
            </a:endParaRPr>
          </a:p>
        </p:txBody>
      </p:sp>
    </p:spTree>
  </p:cSld>
  <p:clrMapOvr>
    <a:masterClrMapping/>
  </p:clrMapOvr>
  <p:transition xmlns:p14="http://schemas.microsoft.com/office/powerpoint/2010/main" spd="slow">
    <p:push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658938" y="1668463"/>
            <a:ext cx="5892800" cy="1804987"/>
          </a:xfrm>
        </p:spPr>
        <p:txBody>
          <a:bodyPr rtlCol="0">
            <a:noAutofit/>
          </a:bodyPr>
          <a:lstStyle/>
          <a:p>
            <a:pPr eaLnBrk="1" fontAlgn="auto" hangingPunct="1">
              <a:spcAft>
                <a:spcPts val="0"/>
              </a:spcAft>
              <a:defRPr/>
            </a:pPr>
            <a:r>
              <a:rPr lang="en-US" sz="7200" b="1" dirty="0" smtClean="0">
                <a:effectLst>
                  <a:glow rad="63500">
                    <a:schemeClr val="accent6">
                      <a:satMod val="175000"/>
                      <a:alpha val="40000"/>
                    </a:schemeClr>
                  </a:glow>
                  <a:outerShdw blurRad="50800" dist="38100" dir="2700000" algn="tl" rotWithShape="0">
                    <a:prstClr val="black">
                      <a:alpha val="40000"/>
                    </a:prstClr>
                  </a:outerShdw>
                  <a:reflection blurRad="6350" stA="60000" endA="900" endPos="58000" dir="5400000" sy="-100000" algn="bl" rotWithShape="0"/>
                </a:effectLst>
                <a:latin typeface="Arial" charset="0"/>
                <a:ea typeface="+mj-ea"/>
                <a:cs typeface="+mj-cs"/>
              </a:rPr>
              <a:t>TUTUMLAR</a:t>
            </a:r>
            <a:endParaRPr lang="en-US" sz="7200" b="1" dirty="0">
              <a:effectLst>
                <a:glow rad="63500">
                  <a:schemeClr val="accent6">
                    <a:satMod val="175000"/>
                    <a:alpha val="40000"/>
                  </a:schemeClr>
                </a:glow>
                <a:outerShdw blurRad="50800" dist="38100" dir="2700000" algn="tl" rotWithShape="0">
                  <a:prstClr val="black">
                    <a:alpha val="40000"/>
                  </a:prstClr>
                </a:outerShdw>
                <a:reflection blurRad="6350" stA="60000" endA="900" endPos="58000" dir="5400000" sy="-100000" algn="bl" rotWithShape="0"/>
              </a:effectLst>
              <a:latin typeface="Arial" charset="0"/>
              <a:ea typeface="+mj-ea"/>
              <a:cs typeface="+mj-cs"/>
            </a:endParaRPr>
          </a:p>
        </p:txBody>
      </p:sp>
      <p:sp>
        <p:nvSpPr>
          <p:cNvPr id="3" name="Subtitle 2"/>
          <p:cNvSpPr>
            <a:spLocks noGrp="1"/>
          </p:cNvSpPr>
          <p:nvPr>
            <p:ph type="subTitle" idx="1"/>
          </p:nvPr>
        </p:nvSpPr>
        <p:spPr>
          <a:xfrm rot="21172530">
            <a:off x="2716213" y="4983163"/>
            <a:ext cx="4459287"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Nurcan</a:t>
            </a:r>
            <a:r>
              <a:rPr lang="en-US" b="1" dirty="0" smtClean="0">
                <a:ea typeface="+mn-ea"/>
                <a:cs typeface="+mn-cs"/>
              </a:rPr>
              <a:t> </a:t>
            </a:r>
            <a:r>
              <a:rPr lang="en-US" b="1" dirty="0" err="1" smtClean="0">
                <a:ea typeface="+mn-ea"/>
                <a:cs typeface="+mn-cs"/>
              </a:rPr>
              <a:t>Gökçakan</a:t>
            </a:r>
            <a:endParaRPr lang="en-US" b="1" dirty="0" smtClean="0">
              <a:ea typeface="+mn-ea"/>
              <a:cs typeface="+mn-cs"/>
            </a:endParaRPr>
          </a:p>
          <a:p>
            <a:pPr eaLnBrk="1" fontAlgn="auto" hangingPunct="1">
              <a:spcAft>
                <a:spcPts val="0"/>
              </a:spcAft>
              <a:buFont typeface="Brush Script MT" pitchFamily="66" charset="0"/>
              <a:buNone/>
              <a:defRPr/>
            </a:pPr>
            <a:endParaRPr lang="en-US" sz="1900" b="1" dirty="0">
              <a:ea typeface="+mn-ea"/>
              <a:cs typeface="+mn-cs"/>
            </a:endParaRPr>
          </a:p>
          <a:p>
            <a:pPr eaLnBrk="1" fontAlgn="auto" hangingPunct="1">
              <a:spcAft>
                <a:spcPts val="0"/>
              </a:spcAft>
              <a:buFont typeface="Brush Script MT" pitchFamily="66" charset="0"/>
              <a:buNone/>
              <a:defRPr/>
            </a:pPr>
            <a:r>
              <a:rPr lang="en-US" sz="1900" b="1" dirty="0" smtClean="0">
                <a:ea typeface="+mn-ea"/>
                <a:cs typeface="+mn-cs"/>
              </a:rPr>
              <a:t>*Mersin </a:t>
            </a:r>
            <a:r>
              <a:rPr lang="en-US" sz="1900" b="1" dirty="0" err="1" smtClean="0">
                <a:ea typeface="+mn-ea"/>
                <a:cs typeface="+mn-cs"/>
              </a:rPr>
              <a:t>Üniversitesi</a:t>
            </a:r>
            <a:endParaRPr lang="en-US" sz="1900" dirty="0">
              <a:ea typeface="+mn-ea"/>
              <a:cs typeface="+mn-cs"/>
            </a:endParaRPr>
          </a:p>
        </p:txBody>
      </p:sp>
      <p:pic>
        <p:nvPicPr>
          <p:cNvPr id="105475"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6</a:t>
            </a:r>
          </a:p>
        </p:txBody>
      </p:sp>
    </p:spTree>
  </p:cSld>
  <p:clrMapOvr>
    <a:masterClrMapping/>
  </p:clrMapOvr>
  <p:transition xmlns:p14="http://schemas.microsoft.com/office/powerpoint/2010/main" spd="slow">
    <p:push di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r>
              <a:rPr lang="en-US">
                <a:latin typeface="Arial" charset="0"/>
              </a:rPr>
              <a:t>6.1. Tutum</a:t>
            </a:r>
          </a:p>
        </p:txBody>
      </p:sp>
      <p:sp>
        <p:nvSpPr>
          <p:cNvPr id="3" name="Content Placeholder 2"/>
          <p:cNvSpPr>
            <a:spLocks noGrp="1"/>
          </p:cNvSpPr>
          <p:nvPr>
            <p:ph idx="1"/>
          </p:nvPr>
        </p:nvSpPr>
        <p:spPr/>
        <p:txBody>
          <a:bodyPr rtlCol="0">
            <a:normAutofit fontScale="92500"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Tutum, “bir bireye atfedilen ve onun bir psikolojik objeyle ilgili düşünce, duygu ve davranışlarını düzenli bir biçimde oluşturan bir eğilimdir.”(Smith, 1968).</a:t>
            </a:r>
            <a:endParaRPr lang="en-US" dirty="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Allport</a:t>
            </a:r>
            <a:r>
              <a:rPr lang="tr-TR" dirty="0">
                <a:ea typeface="+mn-ea"/>
                <a:cs typeface="+mn-cs"/>
              </a:rPr>
              <a:t> (1935)’a göre ise tutum, en geniş anlamda bir bireyin belirli bir obje veya bir kimseye karşı zihinsel açıdan hazır oluş durumu veya belirli bir biçimdeki vaziyet alışıdır.</a:t>
            </a:r>
            <a:endParaRPr lang="en-US" dirty="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1490663" y="2312988"/>
            <a:ext cx="6248400" cy="1828800"/>
          </a:xfrm>
        </p:spPr>
        <p:txBody>
          <a:bodyPr>
            <a:noAutofit/>
          </a:bodyPr>
          <a:lstStyle/>
          <a:p>
            <a:pPr eaLnBrk="1" hangingPunct="1">
              <a:defRPr/>
            </a:pPr>
            <a:r>
              <a:rPr lang="en-US" sz="6000" b="1" dirty="0">
                <a:effectLst>
                  <a:outerShdw blurRad="60007" dir="2000400" sy="-30000" kx="-800400" algn="bl" rotWithShape="0">
                    <a:prstClr val="black">
                      <a:alpha val="20000"/>
                    </a:prstClr>
                  </a:outerShdw>
                </a:effectLst>
                <a:latin typeface="Arial" charset="0"/>
              </a:rPr>
              <a:t>6.1.1. </a:t>
            </a:r>
            <a:r>
              <a:rPr lang="en-US" sz="6000" b="1" dirty="0" err="1">
                <a:effectLst>
                  <a:outerShdw blurRad="60007" dir="2000400" sy="-30000" kx="-800400" algn="bl" rotWithShape="0">
                    <a:prstClr val="black">
                      <a:alpha val="20000"/>
                    </a:prstClr>
                  </a:outerShdw>
                </a:effectLst>
                <a:latin typeface="Arial" charset="0"/>
              </a:rPr>
              <a:t>Tutum</a:t>
            </a:r>
            <a:r>
              <a:rPr lang="en-US" sz="6000" b="1" dirty="0">
                <a:effectLst>
                  <a:outerShdw blurRad="60007" dir="2000400" sy="-30000" kx="-800400" algn="bl" rotWithShape="0">
                    <a:prstClr val="black">
                      <a:alpha val="20000"/>
                    </a:prstClr>
                  </a:outerShdw>
                </a:effectLst>
                <a:latin typeface="Arial" charset="0"/>
              </a:rPr>
              <a:t> İle </a:t>
            </a:r>
            <a:r>
              <a:rPr lang="en-US" sz="6000" b="1" dirty="0" err="1">
                <a:effectLst>
                  <a:outerShdw blurRad="60007" dir="2000400" sy="-30000" kx="-800400" algn="bl" rotWithShape="0">
                    <a:prstClr val="black">
                      <a:alpha val="20000"/>
                    </a:prstClr>
                  </a:outerShdw>
                </a:effectLst>
                <a:latin typeface="Arial" charset="0"/>
              </a:rPr>
              <a:t>İlgili</a:t>
            </a:r>
            <a:r>
              <a:rPr lang="en-US" sz="6000" b="1" dirty="0">
                <a:effectLst>
                  <a:outerShdw blurRad="60007" dir="2000400" sy="-30000" kx="-800400" algn="bl" rotWithShape="0">
                    <a:prstClr val="black">
                      <a:alpha val="20000"/>
                    </a:prstClr>
                  </a:outerShdw>
                </a:effectLst>
                <a:latin typeface="Arial" charset="0"/>
              </a:rPr>
              <a:t> </a:t>
            </a:r>
            <a:r>
              <a:rPr lang="en-US" sz="6000" b="1" dirty="0" err="1">
                <a:effectLst>
                  <a:outerShdw blurRad="60007" dir="2000400" sy="-30000" kx="-800400" algn="bl" rotWithShape="0">
                    <a:prstClr val="black">
                      <a:alpha val="20000"/>
                    </a:prstClr>
                  </a:outerShdw>
                </a:effectLst>
                <a:latin typeface="Arial" charset="0"/>
              </a:rPr>
              <a:t>Kavramlar</a:t>
            </a:r>
            <a:endParaRPr lang="en-US" sz="60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pPr eaLnBrk="1" hangingPunct="1"/>
            <a:r>
              <a:rPr lang="en-US">
                <a:latin typeface="Arial" charset="0"/>
              </a:rPr>
              <a:t>6.1.1.1. İnançlar</a:t>
            </a:r>
          </a:p>
        </p:txBody>
      </p:sp>
      <p:sp>
        <p:nvSpPr>
          <p:cNvPr id="108546" name="Content Placeholder 2"/>
          <p:cNvSpPr>
            <a:spLocks noGrp="1"/>
          </p:cNvSpPr>
          <p:nvPr>
            <p:ph idx="1"/>
          </p:nvPr>
        </p:nvSpPr>
        <p:spPr/>
        <p:txBody>
          <a:bodyPr/>
          <a:lstStyle/>
          <a:p>
            <a:pPr eaLnBrk="1" hangingPunct="1"/>
            <a:r>
              <a:rPr lang="tr-TR">
                <a:latin typeface="Times New Roman" charset="0"/>
              </a:rPr>
              <a:t>Tutumların genel unsuru inançlardır. </a:t>
            </a:r>
          </a:p>
          <a:p>
            <a:pPr eaLnBrk="1" hangingPunct="1"/>
            <a:endParaRPr lang="tr-TR">
              <a:latin typeface="Times New Roman" charset="0"/>
            </a:endParaRPr>
          </a:p>
          <a:p>
            <a:pPr eaLnBrk="1" hangingPunct="1"/>
            <a:r>
              <a:rPr lang="tr-TR">
                <a:latin typeface="Times New Roman" charset="0"/>
              </a:rPr>
              <a:t>Tutumlar doğal olarak inançları da etkiler. </a:t>
            </a:r>
          </a:p>
          <a:p>
            <a:pPr eaLnBrk="1" hangingPunct="1"/>
            <a:endParaRPr lang="tr-TR">
              <a:latin typeface="Times New Roman" charset="0"/>
            </a:endParaRPr>
          </a:p>
          <a:p>
            <a:pPr eaLnBrk="1" hangingPunct="1"/>
            <a:r>
              <a:rPr lang="tr-TR">
                <a:latin typeface="Times New Roman" charset="0"/>
              </a:rPr>
              <a:t>İnanç, kişisel deneye veya dış kaynaklara dayanan doğru veya yanlış bilgileri, görüşleri ve kanıları kapsar.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p:txBody>
          <a:bodyPr/>
          <a:lstStyle/>
          <a:p>
            <a:pPr eaLnBrk="1" hangingPunct="1"/>
            <a:r>
              <a:rPr lang="en-US">
                <a:latin typeface="Arial" charset="0"/>
              </a:rPr>
              <a:t>6.1.1.2. Değerler</a:t>
            </a:r>
          </a:p>
        </p:txBody>
      </p:sp>
      <p:sp>
        <p:nvSpPr>
          <p:cNvPr id="109570" name="Content Placeholder 2"/>
          <p:cNvSpPr>
            <a:spLocks noGrp="1"/>
          </p:cNvSpPr>
          <p:nvPr>
            <p:ph idx="1"/>
          </p:nvPr>
        </p:nvSpPr>
        <p:spPr/>
        <p:txBody>
          <a:bodyPr/>
          <a:lstStyle/>
          <a:p>
            <a:pPr eaLnBrk="1" hangingPunct="1"/>
            <a:r>
              <a:rPr lang="tr-TR">
                <a:latin typeface="Times New Roman" charset="0"/>
              </a:rPr>
              <a:t>Bireylerin; olaylara, kişilere ve durumlara karşı bir takım değerleri vardır.</a:t>
            </a:r>
            <a:r>
              <a:rPr lang="en-US">
                <a:latin typeface="Times New Roman" charset="0"/>
              </a:rPr>
              <a:t> </a:t>
            </a:r>
          </a:p>
          <a:p>
            <a:pPr eaLnBrk="1" hangingPunct="1"/>
            <a:endParaRPr lang="en-US">
              <a:latin typeface="Times New Roman" charset="0"/>
            </a:endParaRPr>
          </a:p>
          <a:p>
            <a:pPr eaLnBrk="1" hangingPunct="1"/>
            <a:r>
              <a:rPr lang="tr-TR">
                <a:latin typeface="Times New Roman" charset="0"/>
              </a:rPr>
              <a:t>Yaşanılan toplumun kültürel yapısı da değerlerin oluşmasında etkendir.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pPr eaLnBrk="1" hangingPunct="1"/>
            <a:r>
              <a:rPr lang="en-US">
                <a:latin typeface="Arial" charset="0"/>
              </a:rPr>
              <a:t>6.1.1.3. Normlar</a:t>
            </a:r>
          </a:p>
        </p:txBody>
      </p:sp>
      <p:sp>
        <p:nvSpPr>
          <p:cNvPr id="110594"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Normlar, davranışların toplum içinde uydun olup olmadığını gösteren standartlardır.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6.2. </a:t>
            </a:r>
            <a:r>
              <a:rPr lang="en-US" dirty="0" err="1" smtClean="0">
                <a:ea typeface="+mj-ea"/>
                <a:cs typeface="+mj-cs"/>
              </a:rPr>
              <a:t>Tutumu</a:t>
            </a:r>
            <a:r>
              <a:rPr lang="en-US" dirty="0" smtClean="0">
                <a:ea typeface="+mj-ea"/>
                <a:cs typeface="+mj-cs"/>
              </a:rPr>
              <a:t> </a:t>
            </a:r>
            <a:r>
              <a:rPr lang="en-US" dirty="0" err="1" smtClean="0">
                <a:ea typeface="+mj-ea"/>
                <a:cs typeface="+mj-cs"/>
              </a:rPr>
              <a:t>Oluşturan</a:t>
            </a:r>
            <a:r>
              <a:rPr lang="en-US" dirty="0" smtClean="0">
                <a:ea typeface="+mj-ea"/>
                <a:cs typeface="+mj-cs"/>
              </a:rPr>
              <a:t> </a:t>
            </a:r>
            <a:r>
              <a:rPr lang="en-US" dirty="0" err="1" smtClean="0">
                <a:ea typeface="+mj-ea"/>
                <a:cs typeface="+mj-cs"/>
              </a:rPr>
              <a:t>Faktörler</a:t>
            </a:r>
            <a:endParaRPr lang="en-US" dirty="0">
              <a:ea typeface="+mj-ea"/>
              <a:cs typeface="+mj-cs"/>
            </a:endParaRPr>
          </a:p>
        </p:txBody>
      </p:sp>
      <p:sp>
        <p:nvSpPr>
          <p:cNvPr id="111618"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Tutumu Oluşturan Bilişsek Faktörler</a:t>
            </a:r>
          </a:p>
          <a:p>
            <a:pPr eaLnBrk="1" hangingPunct="1"/>
            <a:endParaRPr lang="en-US">
              <a:latin typeface="Times New Roman" charset="0"/>
            </a:endParaRPr>
          </a:p>
          <a:p>
            <a:pPr eaLnBrk="1" hangingPunct="1"/>
            <a:r>
              <a:rPr lang="en-US">
                <a:latin typeface="Times New Roman" charset="0"/>
              </a:rPr>
              <a:t>Tutumu Oluşturan Duygusal Faktörler</a:t>
            </a:r>
          </a:p>
          <a:p>
            <a:pPr eaLnBrk="1" hangingPunct="1"/>
            <a:endParaRPr lang="en-US">
              <a:latin typeface="Times New Roman" charset="0"/>
            </a:endParaRPr>
          </a:p>
          <a:p>
            <a:pPr eaLnBrk="1" hangingPunct="1"/>
            <a:r>
              <a:rPr lang="en-US">
                <a:latin typeface="Times New Roman" charset="0"/>
              </a:rPr>
              <a:t>Tutumu Oluşturan Davranışsal Faktörler</a:t>
            </a:r>
          </a:p>
        </p:txBody>
      </p:sp>
    </p:spTree>
  </p:cSld>
  <p:clrMapOvr>
    <a:masterClrMapping/>
  </p:clrMapOvr>
  <p:transition xmlns:p14="http://schemas.microsoft.com/office/powerpoint/2010/main" spd="slow">
    <p:push dir="u"/>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095375" y="2855913"/>
            <a:ext cx="6964363" cy="1203325"/>
          </a:xfrm>
        </p:spPr>
        <p:txBody>
          <a:bodyPr/>
          <a:lstStyle/>
          <a:p>
            <a:pPr eaLnBrk="1" hangingPunct="1">
              <a:defRPr/>
            </a:pPr>
            <a:r>
              <a:rPr lang="en-US" sz="6600" b="1" dirty="0">
                <a:effectLst>
                  <a:outerShdw blurRad="60007" dir="2000400" sy="-30000" kx="-800400" algn="bl" rotWithShape="0">
                    <a:prstClr val="black">
                      <a:alpha val="20000"/>
                    </a:prstClr>
                  </a:outerShdw>
                </a:effectLst>
                <a:latin typeface="Arial" charset="0"/>
              </a:rPr>
              <a:t>6.3. </a:t>
            </a:r>
            <a:r>
              <a:rPr lang="en-US" sz="6600" b="1" dirty="0" err="1">
                <a:effectLst>
                  <a:outerShdw blurRad="60007" dir="2000400" sy="-30000" kx="-800400" algn="bl" rotWithShape="0">
                    <a:prstClr val="black">
                      <a:alpha val="20000"/>
                    </a:prstClr>
                  </a:outerShdw>
                </a:effectLst>
                <a:latin typeface="Arial" charset="0"/>
              </a:rPr>
              <a:t>Tutum</a:t>
            </a:r>
            <a:r>
              <a:rPr lang="en-US" sz="6600" b="1" dirty="0">
                <a:effectLst>
                  <a:outerShdw blurRad="60007" dir="2000400" sy="-30000" kx="-800400" algn="bl" rotWithShape="0">
                    <a:prstClr val="black">
                      <a:alpha val="20000"/>
                    </a:prstClr>
                  </a:outerShdw>
                </a:effectLst>
                <a:latin typeface="Arial" charset="0"/>
              </a:rPr>
              <a:t> </a:t>
            </a:r>
            <a:r>
              <a:rPr lang="en-US" sz="6600" b="1" dirty="0" smtClean="0">
                <a:effectLst>
                  <a:outerShdw blurRad="60007" dir="2000400" sy="-30000" kx="-800400" algn="bl" rotWithShape="0">
                    <a:prstClr val="black">
                      <a:alpha val="20000"/>
                    </a:prstClr>
                  </a:outerShdw>
                </a:effectLst>
                <a:latin typeface="Arial" charset="0"/>
              </a:rPr>
              <a:t/>
            </a:r>
            <a:br>
              <a:rPr lang="en-US" sz="6600" b="1" dirty="0" smtClean="0">
                <a:effectLst>
                  <a:outerShdw blurRad="60007" dir="2000400" sy="-30000" kx="-800400" algn="bl" rotWithShape="0">
                    <a:prstClr val="black">
                      <a:alpha val="20000"/>
                    </a:prstClr>
                  </a:outerShdw>
                </a:effectLst>
                <a:latin typeface="Arial" charset="0"/>
              </a:rPr>
            </a:br>
            <a:r>
              <a:rPr lang="en-US" sz="6600" b="1" dirty="0" err="1" smtClean="0">
                <a:effectLst>
                  <a:outerShdw blurRad="60007" dir="2000400" sy="-30000" kx="-800400" algn="bl" rotWithShape="0">
                    <a:prstClr val="black">
                      <a:alpha val="20000"/>
                    </a:prstClr>
                  </a:outerShdw>
                </a:effectLst>
                <a:latin typeface="Arial" charset="0"/>
              </a:rPr>
              <a:t>ve</a:t>
            </a:r>
            <a:r>
              <a:rPr lang="en-US" sz="6600" b="1" dirty="0" smtClean="0">
                <a:effectLst>
                  <a:outerShdw blurRad="60007" dir="2000400" sy="-30000" kx="-800400" algn="bl" rotWithShape="0">
                    <a:prstClr val="black">
                      <a:alpha val="20000"/>
                    </a:prstClr>
                  </a:outerShdw>
                </a:effectLst>
                <a:latin typeface="Arial" charset="0"/>
              </a:rPr>
              <a:t> </a:t>
            </a:r>
            <a:br>
              <a:rPr lang="en-US" sz="6600" b="1" dirty="0" smtClean="0">
                <a:effectLst>
                  <a:outerShdw blurRad="60007" dir="2000400" sy="-30000" kx="-800400" algn="bl" rotWithShape="0">
                    <a:prstClr val="black">
                      <a:alpha val="20000"/>
                    </a:prstClr>
                  </a:outerShdw>
                </a:effectLst>
                <a:latin typeface="Arial" charset="0"/>
              </a:rPr>
            </a:br>
            <a:r>
              <a:rPr lang="en-US" sz="6600" b="1" dirty="0" err="1" smtClean="0">
                <a:effectLst>
                  <a:outerShdw blurRad="60007" dir="2000400" sy="-30000" kx="-800400" algn="bl" rotWithShape="0">
                    <a:prstClr val="black">
                      <a:alpha val="20000"/>
                    </a:prstClr>
                  </a:outerShdw>
                </a:effectLst>
                <a:latin typeface="Arial" charset="0"/>
              </a:rPr>
              <a:t>Davranış</a:t>
            </a:r>
            <a:endParaRPr lang="en-US" sz="66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p:txBody>
          <a:bodyPr/>
          <a:lstStyle/>
          <a:p>
            <a:pPr eaLnBrk="1" hangingPunct="1"/>
            <a:r>
              <a:rPr lang="en-US">
                <a:latin typeface="Arial" charset="0"/>
              </a:rPr>
              <a:t>6.3. Tutum ve Davranış</a:t>
            </a:r>
          </a:p>
        </p:txBody>
      </p:sp>
      <p:sp>
        <p:nvSpPr>
          <p:cNvPr id="113666" name="Content Placeholder 2"/>
          <p:cNvSpPr>
            <a:spLocks noGrp="1"/>
          </p:cNvSpPr>
          <p:nvPr>
            <p:ph idx="1"/>
          </p:nvPr>
        </p:nvSpPr>
        <p:spPr/>
        <p:txBody>
          <a:bodyPr/>
          <a:lstStyle/>
          <a:p>
            <a:pPr eaLnBrk="1" hangingPunct="1"/>
            <a:endParaRPr lang="tr-TR">
              <a:latin typeface="Times New Roman" charset="0"/>
            </a:endParaRPr>
          </a:p>
          <a:p>
            <a:pPr eaLnBrk="1" hangingPunct="1"/>
            <a:endParaRPr lang="tr-TR">
              <a:latin typeface="Times New Roman" charset="0"/>
            </a:endParaRPr>
          </a:p>
          <a:p>
            <a:pPr eaLnBrk="1" hangingPunct="1"/>
            <a:r>
              <a:rPr lang="tr-TR">
                <a:latin typeface="Times New Roman" charset="0"/>
              </a:rPr>
              <a:t>Tutumlarla davranışlar arasındaki ilişkileri kısıtlayan etkenler şöyle sıralanabilir (Baysal, Tekarslan, 1996) :</a:t>
            </a:r>
          </a:p>
          <a:p>
            <a:pPr eaLnBrk="1" hangingPunct="1"/>
            <a:endParaRPr lang="tr-TR">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pPr eaLnBrk="1" hangingPunct="1"/>
            <a:r>
              <a:rPr lang="en-US">
                <a:latin typeface="Arial" charset="0"/>
              </a:rPr>
              <a:t>6.3.1. Çevresel Etkenler</a:t>
            </a:r>
          </a:p>
        </p:txBody>
      </p:sp>
      <p:sp>
        <p:nvSpPr>
          <p:cNvPr id="114690" name="Content Placeholder 2"/>
          <p:cNvSpPr>
            <a:spLocks noGrp="1"/>
          </p:cNvSpPr>
          <p:nvPr>
            <p:ph idx="1"/>
          </p:nvPr>
        </p:nvSpPr>
        <p:spPr/>
        <p:txBody>
          <a:bodyPr/>
          <a:lstStyle/>
          <a:p>
            <a:pPr eaLnBrk="1" hangingPunct="1"/>
            <a:endParaRPr lang="en-US">
              <a:latin typeface="Times New Roman" charset="0"/>
            </a:endParaRPr>
          </a:p>
          <a:p>
            <a:pPr eaLnBrk="1" hangingPunct="1"/>
            <a:endParaRPr lang="en-US">
              <a:latin typeface="Times New Roman" charset="0"/>
            </a:endParaRPr>
          </a:p>
          <a:p>
            <a:pPr eaLnBrk="1" hangingPunct="1"/>
            <a:r>
              <a:rPr lang="tr-TR">
                <a:latin typeface="Times New Roman" charset="0"/>
              </a:rPr>
              <a:t>Eğer çevrenin etkisi güçlü ise, tutumun tepkiye katkısı azalır; dolayısıyla tutum ve davranış arasındaki ilişki de azalır.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p:txBody>
          <a:bodyPr/>
          <a:lstStyle/>
          <a:p>
            <a:pPr eaLnBrk="1" hangingPunct="1"/>
            <a:r>
              <a:rPr lang="en-US">
                <a:latin typeface="Arial" charset="0"/>
              </a:rPr>
              <a:t>6.3.2. Tutum Dışı Etkenler</a:t>
            </a:r>
          </a:p>
        </p:txBody>
      </p:sp>
      <p:sp>
        <p:nvSpPr>
          <p:cNvPr id="115714" name="Content Placeholder 2"/>
          <p:cNvSpPr>
            <a:spLocks noGrp="1"/>
          </p:cNvSpPr>
          <p:nvPr>
            <p:ph idx="1"/>
          </p:nvPr>
        </p:nvSpPr>
        <p:spPr/>
        <p:txBody>
          <a:bodyPr/>
          <a:lstStyle/>
          <a:p>
            <a:pPr eaLnBrk="1" hangingPunct="1"/>
            <a:endParaRPr lang="en-US">
              <a:latin typeface="Times New Roman" charset="0"/>
            </a:endParaRPr>
          </a:p>
          <a:p>
            <a:pPr eaLnBrk="1" hangingPunct="1"/>
            <a:endParaRPr lang="en-US">
              <a:latin typeface="Times New Roman" charset="0"/>
            </a:endParaRPr>
          </a:p>
          <a:p>
            <a:pPr eaLnBrk="1" hangingPunct="1"/>
            <a:r>
              <a:rPr lang="tr-TR">
                <a:latin typeface="Times New Roman" charset="0"/>
              </a:rPr>
              <a:t>Tutum ölçme yöntemleri tutumsal tepkiyi etkileyebilir. Ölçme yöntemleri öyle bir ortamda uygulanmalıdır ki, bireyde yalnız kişisel tutumunu yansıtsın.</a:t>
            </a:r>
            <a:r>
              <a:rPr lang="en-US">
                <a:latin typeface="Times New Roman" charset="0"/>
              </a:rPr>
              <a:t> </a:t>
            </a:r>
          </a:p>
        </p:txBody>
      </p:sp>
    </p:spTree>
  </p:cSld>
  <p:clrMapOvr>
    <a:masterClrMapping/>
  </p:clrMapOvr>
  <p:transition xmlns:p14="http://schemas.microsoft.com/office/powerpoint/2010/main" spd="slow">
    <p:push dir="u"/>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p:txBody>
          <a:bodyPr/>
          <a:lstStyle/>
          <a:p>
            <a:pPr eaLnBrk="1" hangingPunct="1"/>
            <a:r>
              <a:rPr lang="en-US">
                <a:latin typeface="Arial" charset="0"/>
              </a:rPr>
              <a:t>6.3.3. Ölçüm Hatası</a:t>
            </a:r>
          </a:p>
        </p:txBody>
      </p:sp>
      <p:sp>
        <p:nvSpPr>
          <p:cNvPr id="116738"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Tutumla davranış arasındaki ilişkiyi azaltan bir etken de ölçmede teknik sorunlardır. </a:t>
            </a:r>
          </a:p>
          <a:p>
            <a:pPr eaLnBrk="1" hangingPunct="1"/>
            <a:endParaRPr lang="tr-TR">
              <a:latin typeface="Times New Roman" charset="0"/>
            </a:endParaRPr>
          </a:p>
          <a:p>
            <a:pPr eaLnBrk="1" hangingPunct="1"/>
            <a:r>
              <a:rPr lang="tr-TR">
                <a:latin typeface="Times New Roman" charset="0"/>
              </a:rPr>
              <a:t>Tutumların davranışlar üzerinde doğrudan etkili olduğu, ancak bunun nedenlerinin saptanmasının oldukça güç olduğu söylenebilir.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6.4. </a:t>
            </a:r>
            <a:r>
              <a:rPr lang="en-US" dirty="0" err="1" smtClean="0">
                <a:ea typeface="+mj-ea"/>
                <a:cs typeface="+mj-cs"/>
              </a:rPr>
              <a:t>Tutumların</a:t>
            </a:r>
            <a:r>
              <a:rPr lang="en-US" dirty="0" smtClean="0">
                <a:ea typeface="+mj-ea"/>
                <a:cs typeface="+mj-cs"/>
              </a:rPr>
              <a:t> </a:t>
            </a:r>
            <a:r>
              <a:rPr lang="en-US" dirty="0" err="1" smtClean="0">
                <a:ea typeface="+mj-ea"/>
                <a:cs typeface="+mj-cs"/>
              </a:rPr>
              <a:t>Gelişmesi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Kalıplaşması</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Tutumlar doğuştan getirilmeyip sonradan öğrenilirler.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Kağıtçıbaşı’ya</a:t>
            </a:r>
            <a:r>
              <a:rPr lang="tr-TR" dirty="0">
                <a:ea typeface="+mn-ea"/>
                <a:cs typeface="+mn-cs"/>
              </a:rPr>
              <a:t>, (1975) göre kalıplaşmış tutumlar bir bakıma belirli gruplar hakkında sahip olduğumuz bilgilerin özetleridir.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Kalıplaşmış tutumların özellikle bilgi eksikliğini kapatıcı işlevi vardır.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a:xfrm>
            <a:off x="1095375" y="2722563"/>
            <a:ext cx="6964363" cy="1203325"/>
          </a:xfrm>
        </p:spPr>
        <p:txBody>
          <a:bodyPr/>
          <a:lstStyle/>
          <a:p>
            <a:pPr eaLnBrk="1" hangingPunct="1"/>
            <a:r>
              <a:rPr lang="en-US" sz="4800" b="1">
                <a:latin typeface="Arial" charset="0"/>
              </a:rPr>
              <a:t>6.5. Tutumların Ölçülmesi</a:t>
            </a:r>
          </a:p>
        </p:txBody>
      </p:sp>
    </p:spTree>
  </p:cSld>
  <p:clrMapOvr>
    <a:masterClrMapping/>
  </p:clrMapOvr>
  <p:transition xmlns:p14="http://schemas.microsoft.com/office/powerpoint/2010/main" spd="slow">
    <p:push dir="u"/>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6.5.1. </a:t>
            </a:r>
            <a:r>
              <a:rPr lang="en-US" dirty="0" err="1" smtClean="0">
                <a:ea typeface="+mj-ea"/>
                <a:cs typeface="+mj-cs"/>
              </a:rPr>
              <a:t>Thurstone</a:t>
            </a:r>
            <a:r>
              <a:rPr lang="en-US" dirty="0" smtClean="0">
                <a:ea typeface="+mj-ea"/>
                <a:cs typeface="+mj-cs"/>
              </a:rPr>
              <a:t>’ nun </a:t>
            </a:r>
            <a:r>
              <a:rPr lang="en-US" dirty="0" err="1" smtClean="0">
                <a:ea typeface="+mj-ea"/>
                <a:cs typeface="+mj-cs"/>
              </a:rPr>
              <a:t>Ölçekleri</a:t>
            </a:r>
            <a:r>
              <a:rPr lang="en-US" dirty="0" smtClean="0">
                <a:ea typeface="+mj-ea"/>
                <a:cs typeface="+mj-cs"/>
              </a:rPr>
              <a:t> (</a:t>
            </a:r>
            <a:r>
              <a:rPr lang="en-US" dirty="0" err="1" smtClean="0">
                <a:ea typeface="+mj-ea"/>
                <a:cs typeface="+mj-cs"/>
              </a:rPr>
              <a:t>Eşit</a:t>
            </a:r>
            <a:r>
              <a:rPr lang="en-US" dirty="0" smtClean="0">
                <a:ea typeface="+mj-ea"/>
                <a:cs typeface="+mj-cs"/>
              </a:rPr>
              <a:t> </a:t>
            </a:r>
            <a:r>
              <a:rPr lang="en-US" dirty="0" err="1" smtClean="0">
                <a:ea typeface="+mj-ea"/>
                <a:cs typeface="+mj-cs"/>
              </a:rPr>
              <a:t>Görünen</a:t>
            </a:r>
            <a:r>
              <a:rPr lang="en-US" dirty="0" smtClean="0">
                <a:ea typeface="+mj-ea"/>
                <a:cs typeface="+mj-cs"/>
              </a:rPr>
              <a:t> </a:t>
            </a:r>
            <a:r>
              <a:rPr lang="en-US" dirty="0" err="1" smtClean="0">
                <a:ea typeface="+mj-ea"/>
                <a:cs typeface="+mj-cs"/>
              </a:rPr>
              <a:t>Aralıklar</a:t>
            </a:r>
            <a:r>
              <a:rPr lang="en-US" dirty="0" smtClean="0">
                <a:ea typeface="+mj-ea"/>
                <a:cs typeface="+mj-cs"/>
              </a:rPr>
              <a:t> </a:t>
            </a:r>
            <a:r>
              <a:rPr lang="en-US" dirty="0" err="1" smtClean="0">
                <a:ea typeface="+mj-ea"/>
                <a:cs typeface="+mj-cs"/>
              </a:rPr>
              <a:t>Tekniği</a:t>
            </a:r>
            <a:r>
              <a:rPr lang="en-US" dirty="0" smtClean="0">
                <a:ea typeface="+mj-ea"/>
                <a:cs typeface="+mj-cs"/>
              </a:rPr>
              <a:t>)</a:t>
            </a:r>
            <a:endParaRPr lang="en-US" dirty="0">
              <a:ea typeface="+mj-ea"/>
              <a:cs typeface="+mj-cs"/>
            </a:endParaRPr>
          </a:p>
        </p:txBody>
      </p:sp>
      <p:sp>
        <p:nvSpPr>
          <p:cNvPr id="119810" name="Content Placeholder 2"/>
          <p:cNvSpPr>
            <a:spLocks noGrp="1"/>
          </p:cNvSpPr>
          <p:nvPr>
            <p:ph idx="1"/>
          </p:nvPr>
        </p:nvSpPr>
        <p:spPr>
          <a:xfrm>
            <a:off x="1463675" y="2824163"/>
            <a:ext cx="6196013" cy="2898775"/>
          </a:xfrm>
        </p:spPr>
        <p:txBody>
          <a:bodyPr/>
          <a:lstStyle/>
          <a:p>
            <a:pPr eaLnBrk="1" hangingPunct="1"/>
            <a:r>
              <a:rPr lang="tr-TR">
                <a:latin typeface="Times New Roman" charset="0"/>
              </a:rPr>
              <a:t>Thurstone(1928), sosyal tutumların ölçülebileceğini ilk defa öne süren kişidir. </a:t>
            </a:r>
          </a:p>
          <a:p>
            <a:pPr eaLnBrk="1" hangingPunct="1"/>
            <a:endParaRPr lang="tr-TR">
              <a:latin typeface="Times New Roman" charset="0"/>
            </a:endParaRPr>
          </a:p>
          <a:p>
            <a:pPr eaLnBrk="1" hangingPunct="1"/>
            <a:r>
              <a:rPr lang="tr-TR">
                <a:latin typeface="Times New Roman" charset="0"/>
              </a:rPr>
              <a:t>Thurstone, fiziksel uyaranlar yerine belirli sosyal tutumları belirten tutum cümleleri (maddeleri) kullandı.</a:t>
            </a:r>
            <a:r>
              <a:rPr lang="en-US">
                <a:latin typeface="Times New Roman" charset="0"/>
              </a:rPr>
              <a:t> </a:t>
            </a:r>
          </a:p>
        </p:txBody>
      </p:sp>
    </p:spTree>
  </p:cSld>
  <p:clrMapOvr>
    <a:masterClrMapping/>
  </p:clrMapOvr>
  <p:transition xmlns:p14="http://schemas.microsoft.com/office/powerpoint/2010/main" spd="slow">
    <p:push dir="u"/>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6.5.2. </a:t>
            </a:r>
            <a:r>
              <a:rPr lang="en-US" dirty="0" err="1" smtClean="0">
                <a:ea typeface="+mj-ea"/>
                <a:cs typeface="+mj-cs"/>
              </a:rPr>
              <a:t>Likert</a:t>
            </a:r>
            <a:r>
              <a:rPr lang="en-US" dirty="0" smtClean="0">
                <a:ea typeface="+mj-ea"/>
                <a:cs typeface="+mj-cs"/>
              </a:rPr>
              <a:t> </a:t>
            </a:r>
            <a:r>
              <a:rPr lang="en-US" dirty="0" err="1" smtClean="0">
                <a:ea typeface="+mj-ea"/>
                <a:cs typeface="+mj-cs"/>
              </a:rPr>
              <a:t>Ölçekleri</a:t>
            </a:r>
            <a:r>
              <a:rPr lang="en-US" dirty="0" smtClean="0">
                <a:ea typeface="+mj-ea"/>
                <a:cs typeface="+mj-cs"/>
              </a:rPr>
              <a:t> (</a:t>
            </a:r>
            <a:r>
              <a:rPr lang="en-US" dirty="0" err="1" smtClean="0">
                <a:ea typeface="+mj-ea"/>
                <a:cs typeface="+mj-cs"/>
              </a:rPr>
              <a:t>Toplamalı</a:t>
            </a:r>
            <a:r>
              <a:rPr lang="en-US" dirty="0" smtClean="0">
                <a:ea typeface="+mj-ea"/>
                <a:cs typeface="+mj-cs"/>
              </a:rPr>
              <a:t> </a:t>
            </a:r>
            <a:r>
              <a:rPr lang="en-US" dirty="0" err="1" smtClean="0">
                <a:ea typeface="+mj-ea"/>
                <a:cs typeface="+mj-cs"/>
              </a:rPr>
              <a:t>Sıralama</a:t>
            </a:r>
            <a:r>
              <a:rPr lang="en-US" dirty="0" smtClean="0">
                <a:ea typeface="+mj-ea"/>
                <a:cs typeface="+mj-cs"/>
              </a:rPr>
              <a:t> </a:t>
            </a:r>
            <a:r>
              <a:rPr lang="en-US" dirty="0" err="1" smtClean="0">
                <a:ea typeface="+mj-ea"/>
                <a:cs typeface="+mj-cs"/>
              </a:rPr>
              <a:t>Tekniği</a:t>
            </a:r>
            <a:r>
              <a:rPr lang="en-US" dirty="0" smtClean="0">
                <a:ea typeface="+mj-ea"/>
                <a:cs typeface="+mj-cs"/>
              </a:rPr>
              <a:t>)</a:t>
            </a:r>
            <a:endParaRPr lang="en-US" dirty="0">
              <a:ea typeface="+mj-ea"/>
              <a:cs typeface="+mj-cs"/>
            </a:endParaRPr>
          </a:p>
        </p:txBody>
      </p:sp>
      <p:sp>
        <p:nvSpPr>
          <p:cNvPr id="120834" name="Content Placeholder 2"/>
          <p:cNvSpPr>
            <a:spLocks noGrp="1"/>
          </p:cNvSpPr>
          <p:nvPr>
            <p:ph idx="1"/>
          </p:nvPr>
        </p:nvSpPr>
        <p:spPr/>
        <p:txBody>
          <a:bodyPr/>
          <a:lstStyle/>
          <a:p>
            <a:pPr eaLnBrk="1" hangingPunct="1"/>
            <a:r>
              <a:rPr lang="tr-TR">
                <a:latin typeface="Times New Roman" charset="0"/>
              </a:rPr>
              <a:t>Likert ölçekleme tekniğinde en önemli özellik tek boyutluluktur</a:t>
            </a:r>
          </a:p>
          <a:p>
            <a:pPr eaLnBrk="1" hangingPunct="1"/>
            <a:endParaRPr lang="tr-TR">
              <a:latin typeface="Times New Roman" charset="0"/>
            </a:endParaRPr>
          </a:p>
          <a:p>
            <a:pPr eaLnBrk="1" hangingPunct="1"/>
            <a:r>
              <a:rPr lang="tr-TR">
                <a:latin typeface="Times New Roman" charset="0"/>
              </a:rPr>
              <a:t>Bütün maddelerin aynı tutumu ölçmeleri gerekir.</a:t>
            </a:r>
          </a:p>
          <a:p>
            <a:pPr eaLnBrk="1" hangingPunct="1"/>
            <a:endParaRPr lang="tr-TR">
              <a:latin typeface="Times New Roman" charset="0"/>
            </a:endParaRPr>
          </a:p>
          <a:p>
            <a:pPr eaLnBrk="1" hangingPunct="1"/>
            <a:r>
              <a:rPr lang="tr-TR">
                <a:latin typeface="Times New Roman" charset="0"/>
              </a:rPr>
              <a:t> Madde analizi de işte bunu sağlamak için gereklidir.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6.5.3. </a:t>
            </a:r>
            <a:r>
              <a:rPr lang="en-US" dirty="0" err="1" smtClean="0">
                <a:ea typeface="+mj-ea"/>
                <a:cs typeface="+mj-cs"/>
              </a:rPr>
              <a:t>Guttman</a:t>
            </a:r>
            <a:r>
              <a:rPr lang="en-US" dirty="0" smtClean="0">
                <a:ea typeface="+mj-ea"/>
                <a:cs typeface="+mj-cs"/>
              </a:rPr>
              <a:t> </a:t>
            </a:r>
            <a:r>
              <a:rPr lang="en-US" dirty="0" err="1" smtClean="0">
                <a:ea typeface="+mj-ea"/>
                <a:cs typeface="+mj-cs"/>
              </a:rPr>
              <a:t>Ölçekleri</a:t>
            </a:r>
            <a:r>
              <a:rPr lang="en-US" dirty="0" smtClean="0">
                <a:ea typeface="+mj-ea"/>
                <a:cs typeface="+mj-cs"/>
              </a:rPr>
              <a:t> (</a:t>
            </a:r>
            <a:r>
              <a:rPr lang="en-US" dirty="0" err="1" smtClean="0">
                <a:ea typeface="+mj-ea"/>
                <a:cs typeface="+mj-cs"/>
              </a:rPr>
              <a:t>Birikimli</a:t>
            </a:r>
            <a:r>
              <a:rPr lang="en-US" dirty="0" smtClean="0">
                <a:ea typeface="+mj-ea"/>
                <a:cs typeface="+mj-cs"/>
              </a:rPr>
              <a:t> </a:t>
            </a:r>
            <a:r>
              <a:rPr lang="en-US" dirty="0" err="1" smtClean="0">
                <a:ea typeface="+mj-ea"/>
                <a:cs typeface="+mj-cs"/>
              </a:rPr>
              <a:t>Ölçekleme</a:t>
            </a:r>
            <a:r>
              <a:rPr lang="en-US" dirty="0" smtClean="0">
                <a:ea typeface="+mj-ea"/>
                <a:cs typeface="+mj-cs"/>
              </a:rPr>
              <a:t> </a:t>
            </a:r>
            <a:r>
              <a:rPr lang="en-US" dirty="0" err="1" smtClean="0">
                <a:ea typeface="+mj-ea"/>
                <a:cs typeface="+mj-cs"/>
              </a:rPr>
              <a:t>Tekniği</a:t>
            </a:r>
            <a:r>
              <a:rPr lang="en-US" dirty="0" smtClean="0">
                <a:ea typeface="+mj-ea"/>
                <a:cs typeface="+mj-cs"/>
              </a:rPr>
              <a:t>)</a:t>
            </a:r>
            <a:endParaRPr lang="en-US" dirty="0">
              <a:ea typeface="+mj-ea"/>
              <a:cs typeface="+mj-cs"/>
            </a:endParaRPr>
          </a:p>
        </p:txBody>
      </p:sp>
      <p:sp>
        <p:nvSpPr>
          <p:cNvPr id="121858" name="Content Placeholder 2"/>
          <p:cNvSpPr>
            <a:spLocks noGrp="1"/>
          </p:cNvSpPr>
          <p:nvPr>
            <p:ph idx="1"/>
          </p:nvPr>
        </p:nvSpPr>
        <p:spPr/>
        <p:txBody>
          <a:bodyPr/>
          <a:lstStyle/>
          <a:p>
            <a:pPr eaLnBrk="1" hangingPunct="1"/>
            <a:r>
              <a:rPr lang="tr-TR">
                <a:latin typeface="Times New Roman" charset="0"/>
              </a:rPr>
              <a:t>Guttman ölçeklerinde de Likert ölçeklerinde olduğu gibi, denekler çok sayıda maddeye tepkilerini belirtirler. </a:t>
            </a:r>
          </a:p>
          <a:p>
            <a:pPr eaLnBrk="1" hangingPunct="1"/>
            <a:endParaRPr lang="tr-TR">
              <a:latin typeface="Times New Roman" charset="0"/>
            </a:endParaRPr>
          </a:p>
          <a:p>
            <a:pPr eaLnBrk="1" hangingPunct="1"/>
            <a:r>
              <a:rPr lang="tr-TR">
                <a:latin typeface="Times New Roman" charset="0"/>
              </a:rPr>
              <a:t>Guttman (1950) için</a:t>
            </a:r>
            <a:r>
              <a:rPr lang="en-US">
                <a:latin typeface="Times New Roman" charset="0"/>
              </a:rPr>
              <a:t> temel iki sorun vardır :</a:t>
            </a:r>
          </a:p>
          <a:p>
            <a:pPr eaLnBrk="1" hangingPunct="1"/>
            <a:r>
              <a:rPr lang="en-US">
                <a:latin typeface="Times New Roman" charset="0"/>
              </a:rPr>
              <a:t>-tek boyutluluk</a:t>
            </a:r>
          </a:p>
          <a:p>
            <a:pPr eaLnBrk="1" hangingPunct="1"/>
            <a:r>
              <a:rPr lang="en-US">
                <a:latin typeface="Times New Roman" charset="0"/>
              </a:rPr>
              <a:t>-üretilebilirlik</a:t>
            </a:r>
          </a:p>
        </p:txBody>
      </p:sp>
    </p:spTree>
  </p:cSld>
  <p:clrMapOvr>
    <a:masterClrMapping/>
  </p:clrMapOvr>
  <p:transition xmlns:p14="http://schemas.microsoft.com/office/powerpoint/2010/main" spd="slow">
    <p:push dir="u"/>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1095375" y="2722563"/>
            <a:ext cx="6964363" cy="1203325"/>
          </a:xfrm>
        </p:spPr>
        <p:txBody>
          <a:bodyPr/>
          <a:lstStyle/>
          <a:p>
            <a:pPr eaLnBrk="1" hangingPunct="1">
              <a:defRPr/>
            </a:pPr>
            <a:r>
              <a:rPr lang="en-US" sz="7200" b="1" dirty="0">
                <a:effectLst>
                  <a:outerShdw blurRad="60007" dir="2000400" sy="-30000" kx="-800400" algn="bl" rotWithShape="0">
                    <a:prstClr val="black">
                      <a:alpha val="20000"/>
                    </a:prstClr>
                  </a:outerShdw>
                </a:effectLst>
                <a:latin typeface="Arial" charset="0"/>
              </a:rPr>
              <a:t>6.6. </a:t>
            </a:r>
            <a:r>
              <a:rPr lang="en-US" sz="7200" b="1" dirty="0" err="1">
                <a:effectLst>
                  <a:outerShdw blurRad="60007" dir="2000400" sy="-30000" kx="-800400" algn="bl" rotWithShape="0">
                    <a:prstClr val="black">
                      <a:alpha val="20000"/>
                    </a:prstClr>
                  </a:outerShdw>
                </a:effectLst>
                <a:latin typeface="Arial" charset="0"/>
              </a:rPr>
              <a:t>Tutumların</a:t>
            </a:r>
            <a:r>
              <a:rPr lang="en-US" sz="7200" b="1" dirty="0">
                <a:effectLst>
                  <a:outerShdw blurRad="60007" dir="2000400" sy="-30000" kx="-800400" algn="bl" rotWithShape="0">
                    <a:prstClr val="black">
                      <a:alpha val="20000"/>
                    </a:prstClr>
                  </a:outerShdw>
                </a:effectLst>
                <a:latin typeface="Arial" charset="0"/>
              </a:rPr>
              <a:t> </a:t>
            </a:r>
            <a:r>
              <a:rPr lang="en-US" sz="7200" b="1" dirty="0" err="1">
                <a:effectLst>
                  <a:outerShdw blurRad="60007" dir="2000400" sy="-30000" kx="-800400" algn="bl" rotWithShape="0">
                    <a:prstClr val="black">
                      <a:alpha val="20000"/>
                    </a:prstClr>
                  </a:outerShdw>
                </a:effectLst>
                <a:latin typeface="Arial" charset="0"/>
              </a:rPr>
              <a:t>Özellikleri</a:t>
            </a:r>
            <a:endParaRPr lang="en-US" sz="72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p:txBody>
          <a:bodyPr/>
          <a:lstStyle/>
          <a:p>
            <a:pPr eaLnBrk="1" hangingPunct="1"/>
            <a:r>
              <a:rPr lang="en-US">
                <a:latin typeface="Arial" charset="0"/>
              </a:rPr>
              <a:t>6.6.1. Güç Derecesi</a:t>
            </a: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Her </a:t>
            </a:r>
            <a:r>
              <a:rPr lang="tr-TR" dirty="0">
                <a:ea typeface="+mn-ea"/>
                <a:cs typeface="+mn-cs"/>
              </a:rPr>
              <a:t>tutumun bir (şiddeti) gücü vardır</a:t>
            </a:r>
            <a:r>
              <a:rPr lang="tr-TR" dirty="0" smtClean="0">
                <a:ea typeface="+mn-ea"/>
                <a:cs typeface="+mn-cs"/>
              </a:rPr>
              <a:t>.</a:t>
            </a:r>
          </a:p>
          <a:p>
            <a:pPr marL="0" indent="0" eaLnBrk="1" fontAlgn="auto" hangingPunct="1">
              <a:spcAft>
                <a:spcPts val="0"/>
              </a:spcAft>
              <a:buFont typeface="Brush Script MT" pitchFamily="66" charset="0"/>
              <a:buNone/>
              <a:defRPr/>
            </a:pP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Bir </a:t>
            </a:r>
            <a:r>
              <a:rPr lang="tr-TR" dirty="0">
                <a:ea typeface="+mn-ea"/>
                <a:cs typeface="+mn-cs"/>
              </a:rPr>
              <a:t>tutumun gücü, her üç öğesinin gücünün toplamı olarak düşünülebilir.</a:t>
            </a:r>
            <a:r>
              <a:rPr lang="en-US" dirty="0">
                <a:ea typeface="+mn-ea"/>
                <a:cs typeface="+mn-cs"/>
              </a:rPr>
              <a:t> </a:t>
            </a:r>
          </a:p>
        </p:txBody>
      </p:sp>
    </p:spTree>
  </p:cSld>
  <p:clrMapOvr>
    <a:masterClrMapping/>
  </p:clrMapOvr>
  <p:transition xmlns:p14="http://schemas.microsoft.com/office/powerpoint/2010/main" spd="slow">
    <p:push dir="u"/>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pPr eaLnBrk="1" hangingPunct="1"/>
            <a:r>
              <a:rPr lang="en-US">
                <a:latin typeface="Arial" charset="0"/>
              </a:rPr>
              <a:t>6.6.2. Karmaşıklık</a:t>
            </a:r>
          </a:p>
        </p:txBody>
      </p:sp>
      <p:sp>
        <p:nvSpPr>
          <p:cNvPr id="124930"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Tutumlar, öğelerinin karmaşıklığı bakımından farklılıklar gösterir. </a:t>
            </a:r>
          </a:p>
          <a:p>
            <a:pPr eaLnBrk="1" hangingPunct="1"/>
            <a:endParaRPr lang="tr-TR">
              <a:latin typeface="Times New Roman" charset="0"/>
            </a:endParaRPr>
          </a:p>
          <a:p>
            <a:pPr eaLnBrk="1" hangingPunct="1"/>
            <a:r>
              <a:rPr lang="tr-TR">
                <a:latin typeface="Times New Roman" charset="0"/>
              </a:rPr>
              <a:t>Tutumların öğeleri yalın olabilecekleri gibi karmaşık da olabilirler.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6.6.3. </a:t>
            </a:r>
            <a:r>
              <a:rPr lang="en-US" dirty="0" err="1" smtClean="0">
                <a:ea typeface="+mj-ea"/>
                <a:cs typeface="+mj-cs"/>
              </a:rPr>
              <a:t>Diğer</a:t>
            </a:r>
            <a:r>
              <a:rPr lang="en-US" dirty="0" smtClean="0">
                <a:ea typeface="+mj-ea"/>
                <a:cs typeface="+mj-cs"/>
              </a:rPr>
              <a:t> </a:t>
            </a:r>
            <a:r>
              <a:rPr lang="en-US" dirty="0" err="1" smtClean="0">
                <a:ea typeface="+mj-ea"/>
                <a:cs typeface="+mj-cs"/>
              </a:rPr>
              <a:t>Tutumlarla</a:t>
            </a:r>
            <a:r>
              <a:rPr lang="en-US" dirty="0" smtClean="0">
                <a:ea typeface="+mj-ea"/>
                <a:cs typeface="+mj-cs"/>
              </a:rPr>
              <a:t> </a:t>
            </a:r>
            <a:r>
              <a:rPr lang="en-US" dirty="0" err="1" smtClean="0">
                <a:ea typeface="+mj-ea"/>
                <a:cs typeface="+mj-cs"/>
              </a:rPr>
              <a:t>İlişki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Merkezlilik</a:t>
            </a:r>
            <a:endParaRPr lang="en-US" dirty="0">
              <a:ea typeface="+mj-ea"/>
              <a:cs typeface="+mj-cs"/>
            </a:endParaRPr>
          </a:p>
        </p:txBody>
      </p:sp>
      <p:sp>
        <p:nvSpPr>
          <p:cNvPr id="3" name="Content Placeholder 2"/>
          <p:cNvSpPr>
            <a:spLocks noGrp="1"/>
          </p:cNvSpPr>
          <p:nvPr>
            <p:ph idx="1"/>
          </p:nvPr>
        </p:nvSpPr>
        <p:spPr>
          <a:xfrm>
            <a:off x="1463675" y="2119313"/>
            <a:ext cx="6196013" cy="3979862"/>
          </a:xfrm>
        </p:spPr>
        <p:txBody>
          <a:bodyPr rtlCol="0">
            <a:normAutofit fontScale="92500"/>
          </a:bodyPr>
          <a:lstStyle/>
          <a:p>
            <a:pPr marL="0" indent="0" eaLnBrk="1" fontAlgn="auto" hangingPunct="1">
              <a:spcAft>
                <a:spcPts val="0"/>
              </a:spcAft>
              <a:buFont typeface="Brush Script MT" pitchFamily="66" charset="0"/>
              <a:buNone/>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Tutumlar, diğer tutumlarla ilişkileri bakımından da farklılıklar gösterir.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Bazı tutumlar diğerleriyle sıkı sıkıya bağlı oldukları halde, bazıları diğerlerinden kopuk, adeta tek başlarına bulunabilirler.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bir kimsenin tüm görüş ve davranışlarının bir tek merkezi tutumla etkilenmesi nadir olmaktadır.</a:t>
            </a:r>
            <a:r>
              <a:rPr lang="en-US" dirty="0">
                <a:ea typeface="+mn-ea"/>
                <a:cs typeface="+mn-cs"/>
              </a:rPr>
              <a:t> </a:t>
            </a:r>
          </a:p>
        </p:txBody>
      </p:sp>
    </p:spTree>
  </p:cSld>
  <p:clrMapOvr>
    <a:masterClrMapping/>
  </p:clrMapOvr>
  <p:transition xmlns:p14="http://schemas.microsoft.com/office/powerpoint/2010/main" spd="slow">
    <p:push dir="u"/>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6.6.4. </a:t>
            </a:r>
            <a:r>
              <a:rPr lang="en-US" dirty="0" err="1" smtClean="0">
                <a:ea typeface="+mj-ea"/>
                <a:cs typeface="+mj-cs"/>
              </a:rPr>
              <a:t>Öğeler</a:t>
            </a:r>
            <a:r>
              <a:rPr lang="en-US" dirty="0" smtClean="0">
                <a:ea typeface="+mj-ea"/>
                <a:cs typeface="+mj-cs"/>
              </a:rPr>
              <a:t> </a:t>
            </a:r>
            <a:r>
              <a:rPr lang="en-US" dirty="0" err="1" smtClean="0">
                <a:ea typeface="+mj-ea"/>
                <a:cs typeface="+mj-cs"/>
              </a:rPr>
              <a:t>Arası</a:t>
            </a:r>
            <a:r>
              <a:rPr lang="en-US" dirty="0" smtClean="0">
                <a:ea typeface="+mj-ea"/>
                <a:cs typeface="+mj-cs"/>
              </a:rPr>
              <a:t> </a:t>
            </a:r>
            <a:r>
              <a:rPr lang="en-US" dirty="0" err="1" smtClean="0">
                <a:ea typeface="+mj-ea"/>
                <a:cs typeface="+mj-cs"/>
              </a:rPr>
              <a:t>Tutarlılık</a:t>
            </a:r>
            <a:endParaRPr lang="en-US" dirty="0">
              <a:ea typeface="+mj-ea"/>
              <a:cs typeface="+mj-cs"/>
            </a:endParaRPr>
          </a:p>
        </p:txBody>
      </p:sp>
      <p:sp>
        <p:nvSpPr>
          <p:cNvPr id="126978" name="Content Placeholder 2"/>
          <p:cNvSpPr>
            <a:spLocks noGrp="1"/>
          </p:cNvSpPr>
          <p:nvPr>
            <p:ph idx="1"/>
          </p:nvPr>
        </p:nvSpPr>
        <p:spPr/>
        <p:txBody>
          <a:bodyPr/>
          <a:lstStyle/>
          <a:p>
            <a:pPr eaLnBrk="1" hangingPunct="1"/>
            <a:r>
              <a:rPr lang="tr-TR">
                <a:latin typeface="Times New Roman" charset="0"/>
              </a:rPr>
              <a:t>Öğeler arasındaki tutarlılık</a:t>
            </a:r>
          </a:p>
          <a:p>
            <a:pPr eaLnBrk="1" hangingPunct="1"/>
            <a:r>
              <a:rPr lang="en-US">
                <a:latin typeface="Times New Roman" charset="0"/>
              </a:rPr>
              <a:t>Öğelerin tutarlılığı belirgin olmayan durumlar</a:t>
            </a:r>
          </a:p>
          <a:p>
            <a:pPr eaLnBrk="1" hangingPunct="1"/>
            <a:r>
              <a:rPr lang="en-US">
                <a:latin typeface="Times New Roman" charset="0"/>
              </a:rPr>
              <a:t>Bilişsel ve duyghusal öğe tutarsızlığı durumları</a:t>
            </a:r>
          </a:p>
          <a:p>
            <a:pPr eaLnBrk="1" hangingPunct="1"/>
            <a:endParaRPr lang="en-US">
              <a:latin typeface="Times New Roman" charset="0"/>
            </a:endParaRPr>
          </a:p>
          <a:p>
            <a:pPr eaLnBrk="1" hangingPunct="1"/>
            <a:r>
              <a:rPr lang="tr-TR">
                <a:latin typeface="Times New Roman" charset="0"/>
              </a:rPr>
              <a:t>Dengesiz halin dengeye dönüşmesi sık rastlanan bir olaydır ve tutumların öğelerinin birbirleriyle tutarlı olmasının önemine işaret etmektedir. </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6.6.5. </a:t>
            </a:r>
            <a:r>
              <a:rPr lang="en-US" dirty="0" err="1" smtClean="0">
                <a:ea typeface="+mj-ea"/>
                <a:cs typeface="+mj-cs"/>
              </a:rPr>
              <a:t>Tutumlar</a:t>
            </a:r>
            <a:r>
              <a:rPr lang="en-US" dirty="0" smtClean="0">
                <a:ea typeface="+mj-ea"/>
                <a:cs typeface="+mj-cs"/>
              </a:rPr>
              <a:t> </a:t>
            </a:r>
            <a:r>
              <a:rPr lang="en-US" dirty="0" err="1" smtClean="0">
                <a:ea typeface="+mj-ea"/>
                <a:cs typeface="+mj-cs"/>
              </a:rPr>
              <a:t>Arası</a:t>
            </a:r>
            <a:r>
              <a:rPr lang="en-US" dirty="0" smtClean="0">
                <a:ea typeface="+mj-ea"/>
                <a:cs typeface="+mj-cs"/>
              </a:rPr>
              <a:t> </a:t>
            </a:r>
            <a:r>
              <a:rPr lang="en-US" dirty="0" err="1" smtClean="0">
                <a:ea typeface="+mj-ea"/>
                <a:cs typeface="+mj-cs"/>
              </a:rPr>
              <a:t>Tutarlılık</a:t>
            </a:r>
            <a:endParaRPr lang="en-US" dirty="0">
              <a:ea typeface="+mj-ea"/>
              <a:cs typeface="+mj-cs"/>
            </a:endParaRPr>
          </a:p>
        </p:txBody>
      </p:sp>
      <p:sp>
        <p:nvSpPr>
          <p:cNvPr id="128002" name="Content Placeholder 2"/>
          <p:cNvSpPr>
            <a:spLocks noGrp="1"/>
          </p:cNvSpPr>
          <p:nvPr>
            <p:ph idx="1"/>
          </p:nvPr>
        </p:nvSpPr>
        <p:spPr/>
        <p:txBody>
          <a:bodyPr/>
          <a:lstStyle/>
          <a:p>
            <a:pPr eaLnBrk="1" hangingPunct="1"/>
            <a:r>
              <a:rPr lang="tr-TR">
                <a:latin typeface="Times New Roman" charset="0"/>
              </a:rPr>
              <a:t>Bir tutumun tümünün kişinin başka bir tutumuyla ya da diğer tutumlarıyla tutarlılık derecesi de önemli bir özelliğidir.</a:t>
            </a:r>
            <a:r>
              <a:rPr lang="en-US">
                <a:latin typeface="Times New Roman" charset="0"/>
              </a:rPr>
              <a:t> </a:t>
            </a:r>
          </a:p>
          <a:p>
            <a:pPr eaLnBrk="1" hangingPunct="1"/>
            <a:endParaRPr lang="en-US">
              <a:latin typeface="Times New Roman" charset="0"/>
            </a:endParaRPr>
          </a:p>
          <a:p>
            <a:pPr eaLnBrk="1" hangingPunct="1"/>
            <a:r>
              <a:rPr lang="tr-TR">
                <a:latin typeface="Times New Roman" charset="0"/>
              </a:rPr>
              <a:t>Akla gelebilecek bazı sorular şunlardır: </a:t>
            </a:r>
          </a:p>
          <a:p>
            <a:pPr eaLnBrk="1" hangingPunct="1"/>
            <a:r>
              <a:rPr lang="tr-TR">
                <a:latin typeface="Times New Roman" charset="0"/>
              </a:rPr>
              <a:t>Böyle bir tutarlılıktan söz edilebilir mi? </a:t>
            </a:r>
          </a:p>
          <a:p>
            <a:pPr eaLnBrk="1" hangingPunct="1"/>
            <a:r>
              <a:rPr lang="tr-TR">
                <a:latin typeface="Times New Roman" charset="0"/>
              </a:rPr>
              <a:t>Edilebilirse, bunun derecesi nedir?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977900" y="3073400"/>
            <a:ext cx="6965950" cy="1203325"/>
          </a:xfrm>
        </p:spPr>
        <p:txBody>
          <a:bodyPr/>
          <a:lstStyle/>
          <a:p>
            <a:pPr eaLnBrk="1" hangingPunct="1">
              <a:defRPr/>
            </a:pPr>
            <a:r>
              <a:rPr lang="en-US" sz="6600" b="1" dirty="0">
                <a:effectLst>
                  <a:outerShdw blurRad="60007" dir="2000400" sy="-30000" kx="-800400" algn="bl" rotWithShape="0">
                    <a:prstClr val="black">
                      <a:alpha val="20000"/>
                    </a:prstClr>
                  </a:outerShdw>
                </a:effectLst>
                <a:latin typeface="Arial" charset="0"/>
              </a:rPr>
              <a:t>6.7. </a:t>
            </a:r>
            <a:r>
              <a:rPr lang="en-US" sz="6600" b="1" dirty="0" err="1">
                <a:effectLst>
                  <a:outerShdw blurRad="60007" dir="2000400" sy="-30000" kx="-800400" algn="bl" rotWithShape="0">
                    <a:prstClr val="black">
                      <a:alpha val="20000"/>
                    </a:prstClr>
                  </a:outerShdw>
                </a:effectLst>
                <a:latin typeface="Arial" charset="0"/>
              </a:rPr>
              <a:t>Tutumların</a:t>
            </a:r>
            <a:r>
              <a:rPr lang="en-US" sz="6600" b="1" dirty="0">
                <a:effectLst>
                  <a:outerShdw blurRad="60007" dir="2000400" sy="-30000" kx="-800400" algn="bl" rotWithShape="0">
                    <a:prstClr val="black">
                      <a:alpha val="20000"/>
                    </a:prstClr>
                  </a:outerShdw>
                </a:effectLst>
                <a:latin typeface="Arial" charset="0"/>
              </a:rPr>
              <a:t> </a:t>
            </a:r>
            <a:r>
              <a:rPr lang="en-US" sz="6600" b="1" dirty="0" err="1">
                <a:effectLst>
                  <a:outerShdw blurRad="60007" dir="2000400" sy="-30000" kx="-800400" algn="bl" rotWithShape="0">
                    <a:prstClr val="black">
                      <a:alpha val="20000"/>
                    </a:prstClr>
                  </a:outerShdw>
                </a:effectLst>
                <a:latin typeface="Arial" charset="0"/>
              </a:rPr>
              <a:t>Öğeleri</a:t>
            </a:r>
            <a:r>
              <a:rPr lang="en-US" sz="6600" b="1" dirty="0">
                <a:effectLst>
                  <a:outerShdw blurRad="60007" dir="2000400" sy="-30000" kx="-800400" algn="bl" rotWithShape="0">
                    <a:prstClr val="black">
                      <a:alpha val="20000"/>
                    </a:prstClr>
                  </a:outerShdw>
                </a:effectLst>
                <a:latin typeface="Arial" charset="0"/>
              </a:rPr>
              <a:t> </a:t>
            </a:r>
          </a:p>
        </p:txBody>
      </p:sp>
    </p:spTree>
  </p:cSld>
  <p:clrMapOvr>
    <a:masterClrMapping/>
  </p:clrMapOvr>
  <p:transition xmlns:p14="http://schemas.microsoft.com/office/powerpoint/2010/main" spd="slow">
    <p:push di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p:txBody>
          <a:bodyPr/>
          <a:lstStyle/>
          <a:p>
            <a:pPr eaLnBrk="1" hangingPunct="1"/>
            <a:endParaRPr lang="en-US">
              <a:latin typeface="Arial" charset="0"/>
            </a:endParaRPr>
          </a:p>
        </p:txBody>
      </p:sp>
      <p:pic>
        <p:nvPicPr>
          <p:cNvPr id="130050" name="Picture 4" descr="Untitle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0838" y="817563"/>
            <a:ext cx="59309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TextBox 5"/>
          <p:cNvSpPr txBox="1">
            <a:spLocks noChangeArrowheads="1"/>
          </p:cNvSpPr>
          <p:nvPr/>
        </p:nvSpPr>
        <p:spPr bwMode="auto">
          <a:xfrm>
            <a:off x="2271713" y="5811838"/>
            <a:ext cx="4289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tr-TR" sz="1800" b="1"/>
              <a:t>Şekil 6.1</a:t>
            </a:r>
            <a:r>
              <a:rPr lang="tr-TR" sz="1800"/>
              <a:t>: İnternet Kullanımına Karşı Tutum</a:t>
            </a:r>
            <a:endParaRPr lang="en-US" sz="1800"/>
          </a:p>
          <a:p>
            <a:pPr eaLnBrk="1" hangingPunct="1"/>
            <a:endParaRPr lang="en-US" sz="1800"/>
          </a:p>
        </p:txBody>
      </p:sp>
    </p:spTree>
  </p:cSld>
  <p:clrMapOvr>
    <a:masterClrMapping/>
  </p:clrMapOvr>
  <p:transition xmlns:p14="http://schemas.microsoft.com/office/powerpoint/2010/main" spd="slow">
    <p:push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pPr eaLnBrk="1" hangingPunct="1"/>
            <a:r>
              <a:rPr lang="en-US">
                <a:latin typeface="Arial" charset="0"/>
              </a:rPr>
              <a:t>6.7. Tutumların Öğeleri</a:t>
            </a:r>
          </a:p>
        </p:txBody>
      </p:sp>
      <p:sp>
        <p:nvSpPr>
          <p:cNvPr id="3" name="Content Placeholder 2"/>
          <p:cNvSpPr>
            <a:spLocks noGrp="1"/>
          </p:cNvSpPr>
          <p:nvPr>
            <p:ph idx="1"/>
          </p:nvPr>
        </p:nvSpPr>
        <p:spPr/>
        <p:txBody>
          <a:bodyPr rtlCol="0">
            <a:normAutofit fontScale="92500" lnSpcReduction="20000"/>
          </a:bodyPr>
          <a:lstStyle/>
          <a:p>
            <a:pPr marL="274320" indent="-274320" eaLnBrk="1" fontAlgn="auto" hangingPunct="1">
              <a:spcAft>
                <a:spcPts val="0"/>
              </a:spcAft>
              <a:buFont typeface="Brush Script MT" pitchFamily="66" charset="0"/>
              <a:buChar char="O"/>
              <a:defRPr/>
            </a:pPr>
            <a:r>
              <a:rPr lang="tr-TR" dirty="0">
                <a:ea typeface="+mn-ea"/>
                <a:cs typeface="+mn-cs"/>
              </a:rPr>
              <a:t>Tutumlar bir uyarıcının duygusal, davranışsal ve bilişsel bilgiler temelinde bir değerlendirme boyutu üzerinde gruplanmasını ya da kategorilere ayrılmasını içerirler.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Tutum nesnesiyle ilgili olarak bilgisine sahip olunan tüm yapıların kendi içindeki organizasyonu tutumun bilişsel öğesini oluşturur.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T</a:t>
            </a:r>
            <a:r>
              <a:rPr lang="tr-TR" dirty="0" smtClean="0">
                <a:ea typeface="+mn-ea"/>
                <a:cs typeface="+mn-cs"/>
              </a:rPr>
              <a:t>utumlara </a:t>
            </a:r>
            <a:r>
              <a:rPr lang="tr-TR" dirty="0">
                <a:ea typeface="+mn-ea"/>
                <a:cs typeface="+mn-cs"/>
              </a:rPr>
              <a:t>ilişkin dışarıdan gözlemlerimiz ancak duygular, bilgiler, davranışları ve bunların kendi arasındaki ilişki iyi incelenmişse sağlıklı olabilir.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846138" y="2471738"/>
            <a:ext cx="7502525" cy="1203325"/>
          </a:xfrm>
        </p:spPr>
        <p:txBody>
          <a:bodyPr/>
          <a:lstStyle/>
          <a:p>
            <a:pPr eaLnBrk="1" hangingPunct="1">
              <a:defRPr/>
            </a:pPr>
            <a:r>
              <a:rPr lang="en-US" sz="5400" b="1" dirty="0">
                <a:effectLst>
                  <a:outerShdw blurRad="60007" dir="2000400" sy="-30000" kx="-800400" algn="bl" rotWithShape="0">
                    <a:prstClr val="black">
                      <a:alpha val="20000"/>
                    </a:prstClr>
                  </a:outerShdw>
                </a:effectLst>
                <a:latin typeface="Arial" charset="0"/>
              </a:rPr>
              <a:t>6.8. </a:t>
            </a:r>
            <a:r>
              <a:rPr lang="en-US" sz="5400" b="1" dirty="0" err="1">
                <a:effectLst>
                  <a:outerShdw blurRad="60007" dir="2000400" sy="-30000" kx="-800400" algn="bl" rotWithShape="0">
                    <a:prstClr val="black">
                      <a:alpha val="20000"/>
                    </a:prstClr>
                  </a:outerShdw>
                </a:effectLst>
                <a:latin typeface="Arial" charset="0"/>
              </a:rPr>
              <a:t>Tutum</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Değişimine</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Kuramsal</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Yaklaşımlar</a:t>
            </a:r>
            <a:endParaRPr lang="en-US" sz="54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6.8.1. </a:t>
            </a:r>
            <a:r>
              <a:rPr lang="en-US" dirty="0" err="1" smtClean="0">
                <a:ea typeface="+mj-ea"/>
                <a:cs typeface="+mj-cs"/>
              </a:rPr>
              <a:t>Koşullanma</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Pekiştirme</a:t>
            </a:r>
            <a:endParaRPr lang="en-US" dirty="0">
              <a:ea typeface="+mj-ea"/>
              <a:cs typeface="+mj-cs"/>
            </a:endParaRPr>
          </a:p>
        </p:txBody>
      </p:sp>
      <p:sp>
        <p:nvSpPr>
          <p:cNvPr id="133122" name="Content Placeholder 2"/>
          <p:cNvSpPr>
            <a:spLocks noGrp="1"/>
          </p:cNvSpPr>
          <p:nvPr>
            <p:ph idx="1"/>
          </p:nvPr>
        </p:nvSpPr>
        <p:spPr/>
        <p:txBody>
          <a:bodyPr/>
          <a:lstStyle/>
          <a:p>
            <a:pPr eaLnBrk="1" hangingPunct="1"/>
            <a:r>
              <a:rPr lang="tr-TR">
                <a:latin typeface="Times New Roman" charset="0"/>
              </a:rPr>
              <a:t>Bu yaklaşımın altında yatan temel varsayıma göre tutumlar, büyük ölçüde diğer alışkanlıklar nasıl öğreniliyorsa öyle öğrenilir. </a:t>
            </a:r>
          </a:p>
          <a:p>
            <a:pPr eaLnBrk="1" hangingPunct="1"/>
            <a:endParaRPr lang="en-US">
              <a:latin typeface="Times New Roman" charset="0"/>
            </a:endParaRPr>
          </a:p>
          <a:p>
            <a:pPr eaLnBrk="1" hangingPunct="1"/>
            <a:r>
              <a:rPr lang="en-US">
                <a:latin typeface="Times New Roman" charset="0"/>
              </a:rPr>
              <a:t>Çağrışım</a:t>
            </a:r>
          </a:p>
          <a:p>
            <a:pPr eaLnBrk="1" hangingPunct="1"/>
            <a:r>
              <a:rPr lang="en-US">
                <a:latin typeface="Times New Roman" charset="0"/>
              </a:rPr>
              <a:t>Pekiştirme</a:t>
            </a:r>
          </a:p>
          <a:p>
            <a:pPr eaLnBrk="1" hangingPunct="1"/>
            <a:r>
              <a:rPr lang="en-US">
                <a:latin typeface="Times New Roman" charset="0"/>
              </a:rPr>
              <a:t>Taklit </a:t>
            </a:r>
          </a:p>
        </p:txBody>
      </p:sp>
    </p:spTree>
  </p:cSld>
  <p:clrMapOvr>
    <a:masterClrMapping/>
  </p:clrMapOvr>
  <p:transition xmlns:p14="http://schemas.microsoft.com/office/powerpoint/2010/main" spd="slow">
    <p:push di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6.8.2. </a:t>
            </a:r>
            <a:r>
              <a:rPr lang="en-US" dirty="0" err="1" smtClean="0">
                <a:ea typeface="+mj-ea"/>
                <a:cs typeface="+mj-cs"/>
              </a:rPr>
              <a:t>Özendiriciler</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Çatışma</a:t>
            </a:r>
            <a:endParaRPr lang="en-US" dirty="0">
              <a:ea typeface="+mj-ea"/>
              <a:cs typeface="+mj-cs"/>
            </a:endParaRPr>
          </a:p>
        </p:txBody>
      </p:sp>
      <p:sp>
        <p:nvSpPr>
          <p:cNvPr id="134146" name="Content Placeholder 2"/>
          <p:cNvSpPr>
            <a:spLocks noGrp="1"/>
          </p:cNvSpPr>
          <p:nvPr>
            <p:ph idx="1"/>
          </p:nvPr>
        </p:nvSpPr>
        <p:spPr/>
        <p:txBody>
          <a:bodyPr/>
          <a:lstStyle/>
          <a:p>
            <a:pPr eaLnBrk="1" hangingPunct="1"/>
            <a:r>
              <a:rPr lang="tr-TR">
                <a:latin typeface="Times New Roman" charset="0"/>
              </a:rPr>
              <a:t>Özendiriciler ve çatışma üzerine yapılandırılmış olan kuram, özellikle tutum değişikliği ile ilgilidir.</a:t>
            </a:r>
            <a:r>
              <a:rPr lang="en-US">
                <a:latin typeface="Times New Roman" charset="0"/>
              </a:rPr>
              <a:t> </a:t>
            </a:r>
          </a:p>
          <a:p>
            <a:pPr eaLnBrk="1" hangingPunct="1"/>
            <a:endParaRPr lang="en-US">
              <a:latin typeface="Times New Roman" charset="0"/>
            </a:endParaRPr>
          </a:p>
          <a:p>
            <a:pPr eaLnBrk="1" hangingPunct="1"/>
            <a:r>
              <a:rPr lang="tr-TR">
                <a:latin typeface="Times New Roman" charset="0"/>
              </a:rPr>
              <a:t>Tutum değişikliği yalnızca kişi yeni tutumu benimsemek için, eskisini sürdürmek için olduğundan daha fazla özendirici bulursa gerçekleşebilir.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pPr eaLnBrk="1" hangingPunct="1"/>
            <a:r>
              <a:rPr lang="en-US">
                <a:latin typeface="Arial" charset="0"/>
              </a:rPr>
              <a:t>6.8.3. İşlevselcilik</a:t>
            </a:r>
          </a:p>
        </p:txBody>
      </p:sp>
      <p:sp>
        <p:nvSpPr>
          <p:cNvPr id="135170" name="Content Placeholder 2"/>
          <p:cNvSpPr>
            <a:spLocks noGrp="1"/>
          </p:cNvSpPr>
          <p:nvPr>
            <p:ph idx="1"/>
          </p:nvPr>
        </p:nvSpPr>
        <p:spPr/>
        <p:txBody>
          <a:bodyPr/>
          <a:lstStyle/>
          <a:p>
            <a:pPr eaLnBrk="1" hangingPunct="1"/>
            <a:r>
              <a:rPr lang="tr-TR">
                <a:latin typeface="Times New Roman" charset="0"/>
              </a:rPr>
              <a:t>Bir tutum bireyin bir amacına ulaşmasında </a:t>
            </a:r>
            <a:r>
              <a:rPr lang="tr-TR" i="1">
                <a:latin typeface="Times New Roman" charset="0"/>
              </a:rPr>
              <a:t>araç</a:t>
            </a:r>
            <a:r>
              <a:rPr lang="tr-TR">
                <a:latin typeface="Times New Roman" charset="0"/>
              </a:rPr>
              <a:t> işlevi gördüğü için benimsenebilir. </a:t>
            </a:r>
          </a:p>
          <a:p>
            <a:pPr eaLnBrk="1" hangingPunct="1"/>
            <a:endParaRPr lang="en-US">
              <a:latin typeface="Times New Roman" charset="0"/>
            </a:endParaRPr>
          </a:p>
          <a:p>
            <a:pPr eaLnBrk="1" hangingPunct="1"/>
            <a:r>
              <a:rPr lang="tr-TR">
                <a:latin typeface="Times New Roman" charset="0"/>
              </a:rPr>
              <a:t>Bir tutumun ikinci temel işlevi </a:t>
            </a:r>
            <a:r>
              <a:rPr lang="tr-TR" i="1">
                <a:latin typeface="Times New Roman" charset="0"/>
              </a:rPr>
              <a:t>değer-açıklayıcılıktır</a:t>
            </a:r>
            <a:r>
              <a:rPr lang="tr-TR">
                <a:latin typeface="Times New Roman" charset="0"/>
              </a:rPr>
              <a:t>. Tutumların, bir kişisel değer açıklama, kişisel değer ortaya koyma işlevi vardır.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p:txBody>
          <a:bodyPr/>
          <a:lstStyle/>
          <a:p>
            <a:pPr eaLnBrk="1" hangingPunct="1"/>
            <a:r>
              <a:rPr lang="en-US">
                <a:latin typeface="Arial" charset="0"/>
              </a:rPr>
              <a:t>6.8.4. Bilişsel Tutarlılık</a:t>
            </a: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Bu kurama göre, birbirleri ile tutarsız birçok inanç ve değere sahip olan bir birey, bunları daha tutarlı hale getirmeye çalışır.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D</a:t>
            </a:r>
            <a:r>
              <a:rPr lang="tr-TR" dirty="0" smtClean="0">
                <a:ea typeface="+mn-ea"/>
                <a:cs typeface="+mn-cs"/>
              </a:rPr>
              <a:t>enge kuramı</a:t>
            </a:r>
          </a:p>
          <a:p>
            <a:pPr marL="274320" indent="-274320" eaLnBrk="1" fontAlgn="auto" hangingPunct="1">
              <a:spcAft>
                <a:spcPts val="0"/>
              </a:spcAft>
              <a:buFont typeface="Brush Script MT" pitchFamily="66" charset="0"/>
              <a:buChar char="O"/>
              <a:defRPr/>
            </a:pPr>
            <a:r>
              <a:rPr lang="tr-TR" dirty="0">
                <a:ea typeface="+mn-ea"/>
                <a:cs typeface="+mn-cs"/>
              </a:rPr>
              <a:t>U</a:t>
            </a:r>
            <a:r>
              <a:rPr lang="tr-TR" dirty="0" smtClean="0">
                <a:ea typeface="+mn-ea"/>
                <a:cs typeface="+mn-cs"/>
              </a:rPr>
              <a:t>ygunluk kuramı</a:t>
            </a: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D</a:t>
            </a:r>
            <a:r>
              <a:rPr lang="tr-TR" dirty="0" smtClean="0">
                <a:ea typeface="+mn-ea"/>
                <a:cs typeface="+mn-cs"/>
              </a:rPr>
              <a:t>uygusal</a:t>
            </a:r>
            <a:r>
              <a:rPr lang="tr-TR" dirty="0">
                <a:ea typeface="+mn-ea"/>
                <a:cs typeface="+mn-cs"/>
              </a:rPr>
              <a:t>-bilişsel denge </a:t>
            </a:r>
            <a:r>
              <a:rPr lang="tr-TR" dirty="0" smtClean="0">
                <a:ea typeface="+mn-ea"/>
                <a:cs typeface="+mn-cs"/>
              </a:rPr>
              <a:t>kuramı</a:t>
            </a:r>
          </a:p>
          <a:p>
            <a:pPr marL="274320" indent="-274320" eaLnBrk="1" fontAlgn="auto" hangingPunct="1">
              <a:spcAft>
                <a:spcPts val="0"/>
              </a:spcAft>
              <a:buFont typeface="Brush Script MT" pitchFamily="66" charset="0"/>
              <a:buChar char="O"/>
              <a:defRPr/>
            </a:pPr>
            <a:r>
              <a:rPr lang="tr-TR" dirty="0" smtClean="0">
                <a:ea typeface="+mn-ea"/>
                <a:cs typeface="+mn-cs"/>
              </a:rPr>
              <a:t> Bilişsel </a:t>
            </a:r>
            <a:r>
              <a:rPr lang="tr-TR" dirty="0">
                <a:ea typeface="+mn-ea"/>
                <a:cs typeface="+mn-cs"/>
              </a:rPr>
              <a:t>çelişki </a:t>
            </a:r>
            <a:r>
              <a:rPr lang="tr-TR" dirty="0" smtClean="0">
                <a:ea typeface="+mn-ea"/>
                <a:cs typeface="+mn-cs"/>
              </a:rPr>
              <a:t>kuramı</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p:txBody>
          <a:bodyPr/>
          <a:lstStyle/>
          <a:p>
            <a:pPr eaLnBrk="1" hangingPunct="1"/>
            <a:r>
              <a:rPr lang="en-US">
                <a:latin typeface="Arial" charset="0"/>
              </a:rPr>
              <a:t>6.8.5. Yükleme Kuramı</a:t>
            </a:r>
          </a:p>
        </p:txBody>
      </p:sp>
      <p:sp>
        <p:nvSpPr>
          <p:cNvPr id="137218" name="Content Placeholder 2"/>
          <p:cNvSpPr>
            <a:spLocks noGrp="1"/>
          </p:cNvSpPr>
          <p:nvPr>
            <p:ph idx="1"/>
          </p:nvPr>
        </p:nvSpPr>
        <p:spPr/>
        <p:txBody>
          <a:bodyPr/>
          <a:lstStyle/>
          <a:p>
            <a:pPr eaLnBrk="1" hangingPunct="1"/>
            <a:r>
              <a:rPr lang="tr-TR">
                <a:latin typeface="Times New Roman" charset="0"/>
              </a:rPr>
              <a:t>İnsanlar başkalarının tutumlarını nasıl çıkarıyorlarsa kendi tutumlarını da öyle çıkarsarlar.</a:t>
            </a:r>
          </a:p>
          <a:p>
            <a:pPr eaLnBrk="1" hangingPunct="1"/>
            <a:endParaRPr lang="tr-TR">
              <a:latin typeface="Times New Roman" charset="0"/>
            </a:endParaRPr>
          </a:p>
          <a:p>
            <a:pPr eaLnBrk="1" hangingPunct="1"/>
            <a:r>
              <a:rPr lang="tr-TR">
                <a:latin typeface="Times New Roman" charset="0"/>
              </a:rPr>
              <a:t> Bu kurama göre içsel ya da kişisel bir yükleme yapıldığı sürece tutum değişikliği davranış değişikliğinin bir sonucudur. </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a:lstStyle/>
          <a:p>
            <a:pPr eaLnBrk="1" hangingPunct="1"/>
            <a:r>
              <a:rPr lang="tr-TR" sz="2800">
                <a:latin typeface="Arial" charset="0"/>
                <a:cs typeface="Arial" charset="0"/>
              </a:rPr>
              <a:t>YÜKLEME KURAMLARININ GELİŞİMİ</a:t>
            </a:r>
          </a:p>
        </p:txBody>
      </p:sp>
      <p:sp>
        <p:nvSpPr>
          <p:cNvPr id="138242" name="Rectangle 3"/>
          <p:cNvSpPr>
            <a:spLocks noGrp="1" noChangeArrowheads="1"/>
          </p:cNvSpPr>
          <p:nvPr>
            <p:ph type="body" idx="1"/>
          </p:nvPr>
        </p:nvSpPr>
        <p:spPr/>
        <p:txBody>
          <a:bodyPr/>
          <a:lstStyle/>
          <a:p>
            <a:pPr eaLnBrk="1" hangingPunct="1"/>
            <a:r>
              <a:rPr lang="tr-TR">
                <a:latin typeface="Arial" charset="0"/>
                <a:cs typeface="Arial" charset="0"/>
              </a:rPr>
              <a:t>Davranışcı Yaklaşıma</a:t>
            </a:r>
          </a:p>
          <a:p>
            <a:pPr eaLnBrk="1" hangingPunct="1">
              <a:buFont typeface="Wingdings" charset="0"/>
              <a:buNone/>
            </a:pPr>
            <a:r>
              <a:rPr lang="tr-TR">
                <a:latin typeface="Arial" charset="0"/>
                <a:cs typeface="Arial" charset="0"/>
              </a:rPr>
              <a:t>Eleştiriler ve Gelişmeler</a:t>
            </a:r>
          </a:p>
          <a:p>
            <a:pPr eaLnBrk="1" hangingPunct="1">
              <a:buFont typeface="Wingdings" charset="0"/>
              <a:buNone/>
            </a:pPr>
            <a:r>
              <a:rPr lang="tr-TR">
                <a:latin typeface="Arial" charset="0"/>
                <a:cs typeface="Arial" charset="0"/>
              </a:rPr>
              <a:t>1)Dilbilimciler (Chomsky)</a:t>
            </a:r>
          </a:p>
          <a:p>
            <a:pPr eaLnBrk="1" hangingPunct="1">
              <a:buFont typeface="Wingdings" charset="0"/>
              <a:buNone/>
            </a:pPr>
            <a:r>
              <a:rPr lang="tr-TR">
                <a:latin typeface="Arial" charset="0"/>
                <a:cs typeface="Arial" charset="0"/>
              </a:rPr>
              <a:t>2)Bilgi işleme: zihinsel işlemler                 ardışık sıralarda ele alınabilir</a:t>
            </a:r>
          </a:p>
          <a:p>
            <a:pPr eaLnBrk="1" hangingPunct="1">
              <a:buFont typeface="Wingdings" charset="0"/>
              <a:buNone/>
            </a:pPr>
            <a:r>
              <a:rPr lang="tr-TR" sz="2000">
                <a:latin typeface="Arial" charset="0"/>
                <a:cs typeface="Arial" charset="0"/>
              </a:rPr>
              <a:t>Sorunu anlama—bilgi araştırma—cevabı bulma---ifade etme</a:t>
            </a:r>
          </a:p>
          <a:p>
            <a:pPr eaLnBrk="1" hangingPunct="1">
              <a:buFont typeface="Wingdings" charset="0"/>
              <a:buNone/>
            </a:pPr>
            <a:r>
              <a:rPr lang="tr-TR">
                <a:latin typeface="Arial" charset="0"/>
                <a:cs typeface="Arial" charset="0"/>
              </a:rPr>
              <a:t>3)Bilgisayar modellemeleri</a:t>
            </a:r>
          </a:p>
          <a:p>
            <a:pPr eaLnBrk="1" hangingPunct="1">
              <a:buFont typeface="Wingdings" charset="0"/>
              <a:buNone/>
            </a:pPr>
            <a:r>
              <a:rPr lang="tr-TR">
                <a:latin typeface="Arial" charset="0"/>
                <a:cs typeface="Arial" charset="0"/>
              </a:rPr>
              <a:t>--bilgisayar programları</a:t>
            </a:r>
          </a:p>
          <a:p>
            <a:pPr eaLnBrk="1" hangingPunct="1">
              <a:buFont typeface="Wingdings" charset="0"/>
              <a:buNone/>
            </a:pPr>
            <a:r>
              <a:rPr lang="tr-TR">
                <a:latin typeface="Arial" charset="0"/>
                <a:cs typeface="Arial" charset="0"/>
              </a:rPr>
              <a:t>--belleğin aşamaları</a:t>
            </a:r>
          </a:p>
        </p:txBody>
      </p:sp>
      <p:pic>
        <p:nvPicPr>
          <p:cNvPr id="138243" name="Picture 7" descr="C:\Users\Hamit Coşkun\AppData\Local\Microsoft\Windows\Temporary Internet Files\Content.IE5\LKP6J4WB\MPj04317850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6150" y="2019300"/>
            <a:ext cx="228600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4" name="Picture 8" descr="C:\Program Files\Microsoft Office\MEDIA\CAGCAT10\j0205582.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938" y="4286250"/>
            <a:ext cx="1776412"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460095"/>
            <a:ext cx="6964363" cy="1201737"/>
          </a:xfrm>
          <a:extLst/>
        </p:spPr>
        <p:txBody>
          <a:bodyPr/>
          <a:lstStyle/>
          <a:p>
            <a:pPr>
              <a:defRPr/>
            </a:pPr>
            <a:r>
              <a:rPr lang="en-US" sz="8800" b="1" dirty="0" smtClean="0">
                <a:effectLst>
                  <a:glow rad="63500">
                    <a:schemeClr val="accent6">
                      <a:satMod val="175000"/>
                      <a:alpha val="40000"/>
                    </a:schemeClr>
                  </a:glow>
                  <a:reflection blurRad="6350" stA="55000" endA="300" endPos="45500" dir="5400000" sy="-100000" algn="bl" rotWithShape="0"/>
                </a:effectLst>
              </a:rPr>
              <a:t>BÖLÜM SONU</a:t>
            </a:r>
            <a:endParaRPr lang="en-US" sz="8800" b="1" dirty="0">
              <a:effectLst>
                <a:glow rad="63500">
                  <a:schemeClr val="accent6">
                    <a:satMod val="175000"/>
                    <a:alpha val="40000"/>
                  </a:schemeClr>
                </a:glow>
                <a:reflection blurRad="6350" stA="55000" endA="300" endPos="45500" dir="5400000" sy="-100000" algn="bl" rotWithShape="0"/>
              </a:effectLst>
            </a:endParaRPr>
          </a:p>
        </p:txBody>
      </p:sp>
    </p:spTree>
  </p:cSld>
  <p:clrMapOvr>
    <a:masterClrMapping/>
  </p:clrMapOvr>
  <p:transition xmlns:p14="http://schemas.microsoft.com/office/powerpoint/2010/main" spd="slow">
    <p:push dir="u"/>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2038350" y="2209800"/>
            <a:ext cx="5062538" cy="1804988"/>
          </a:xfrm>
        </p:spPr>
        <p:txBody>
          <a:bodyPr rtlCol="0">
            <a:noAutofit/>
          </a:bodyPr>
          <a:lstStyle/>
          <a:p>
            <a:pPr eaLnBrk="1" fontAlgn="auto" hangingPunct="1">
              <a:spcAft>
                <a:spcPts val="0"/>
              </a:spcAft>
              <a:defRPr/>
            </a:pPr>
            <a:r>
              <a:rPr lang="en-US" sz="7200" b="1" dirty="0"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TUTUM DEĞİŞİMİ</a:t>
            </a:r>
            <a:endParaRPr lang="en-US" sz="7200" b="1" dirty="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716213" y="4983163"/>
            <a:ext cx="4459287"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Prof.Dr</a:t>
            </a:r>
            <a:r>
              <a:rPr lang="en-US" b="1" dirty="0" smtClean="0">
                <a:ea typeface="+mn-ea"/>
                <a:cs typeface="+mn-cs"/>
              </a:rPr>
              <a:t>. </a:t>
            </a:r>
            <a:r>
              <a:rPr lang="en-US" b="1" dirty="0" err="1" smtClean="0">
                <a:ea typeface="+mn-ea"/>
                <a:cs typeface="+mn-cs"/>
              </a:rPr>
              <a:t>Hamit</a:t>
            </a:r>
            <a:r>
              <a:rPr lang="en-US" b="1" dirty="0" smtClean="0">
                <a:ea typeface="+mn-ea"/>
                <a:cs typeface="+mn-cs"/>
              </a:rPr>
              <a:t> </a:t>
            </a:r>
            <a:r>
              <a:rPr lang="en-US" b="1" dirty="0" err="1" smtClean="0">
                <a:ea typeface="+mn-ea"/>
                <a:cs typeface="+mn-cs"/>
              </a:rPr>
              <a:t>Coşkun</a:t>
            </a:r>
            <a:endParaRPr lang="en-US" b="1" dirty="0" smtClean="0">
              <a:ea typeface="+mn-ea"/>
              <a:cs typeface="+mn-cs"/>
            </a:endParaRPr>
          </a:p>
          <a:p>
            <a:pPr eaLnBrk="1" fontAlgn="auto" hangingPunct="1">
              <a:spcAft>
                <a:spcPts val="0"/>
              </a:spcAft>
              <a:buFont typeface="Brush Script MT" pitchFamily="66" charset="0"/>
              <a:buNone/>
              <a:defRPr/>
            </a:pPr>
            <a:endParaRPr lang="en-US"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Abant</a:t>
            </a:r>
            <a:r>
              <a:rPr lang="en-US" sz="2000" b="1" dirty="0" smtClean="0">
                <a:ea typeface="+mn-ea"/>
                <a:cs typeface="+mn-cs"/>
              </a:rPr>
              <a:t> </a:t>
            </a:r>
            <a:r>
              <a:rPr lang="en-US" sz="2000" b="1" dirty="0" err="1" smtClean="0">
                <a:ea typeface="+mn-ea"/>
                <a:cs typeface="+mn-cs"/>
              </a:rPr>
              <a:t>İzzet</a:t>
            </a:r>
            <a:r>
              <a:rPr lang="en-US" sz="2000" b="1" dirty="0" smtClean="0">
                <a:ea typeface="+mn-ea"/>
                <a:cs typeface="+mn-cs"/>
              </a:rPr>
              <a:t> </a:t>
            </a:r>
            <a:r>
              <a:rPr lang="en-US" sz="2000" b="1" dirty="0" err="1" smtClean="0">
                <a:ea typeface="+mn-ea"/>
                <a:cs typeface="+mn-cs"/>
              </a:rPr>
              <a:t>Baysal</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140291"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6942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7</a:t>
            </a:r>
          </a:p>
        </p:txBody>
      </p:sp>
    </p:spTree>
  </p:cSld>
  <p:clrMapOvr>
    <a:masterClrMapping/>
  </p:clrMapOvr>
  <p:transition xmlns:p14="http://schemas.microsoft.com/office/powerpoint/2010/main" spd="slow">
    <p:push dir="u"/>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pPr eaLnBrk="1" hangingPunct="1"/>
            <a:r>
              <a:rPr lang="en-US">
                <a:latin typeface="Arial" charset="0"/>
              </a:rPr>
              <a:t>7.1. Tutum Değişimi</a:t>
            </a:r>
          </a:p>
        </p:txBody>
      </p:sp>
      <p:sp>
        <p:nvSpPr>
          <p:cNvPr id="141314" name="Content Placeholder 2"/>
          <p:cNvSpPr>
            <a:spLocks noGrp="1"/>
          </p:cNvSpPr>
          <p:nvPr>
            <p:ph idx="1"/>
          </p:nvPr>
        </p:nvSpPr>
        <p:spPr/>
        <p:txBody>
          <a:bodyPr/>
          <a:lstStyle/>
          <a:p>
            <a:pPr eaLnBrk="1" hangingPunct="1"/>
            <a:r>
              <a:rPr lang="tr-TR">
                <a:latin typeface="Times New Roman" charset="0"/>
              </a:rPr>
              <a:t>Tutum değişimi bir kişinin görüşlerini bir iletişime maruz kaldıktan sonra değiştirmesini ifade etmektedir. </a:t>
            </a:r>
          </a:p>
          <a:p>
            <a:pPr eaLnBrk="1" hangingPunct="1"/>
            <a:endParaRPr lang="tr-TR">
              <a:latin typeface="Times New Roman" charset="0"/>
            </a:endParaRPr>
          </a:p>
          <a:p>
            <a:pPr eaLnBrk="1" hangingPunct="1"/>
            <a:r>
              <a:rPr lang="tr-TR">
                <a:latin typeface="Times New Roman" charset="0"/>
              </a:rPr>
              <a:t>Daha işlemsel olarak tanımlanırsa, tutum değişimi bir bireyin bir ölçek üzerinde başlangıçtaki tutumu ile iletişime maruz kaldıktan sonra oluşan tutumu arasında farka eşittir.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 </a:t>
            </a:r>
            <a:r>
              <a:rPr lang="en-US" dirty="0" err="1" smtClean="0">
                <a:ea typeface="+mj-ea"/>
                <a:cs typeface="+mj-cs"/>
              </a:rPr>
              <a:t>Tutum</a:t>
            </a:r>
            <a:r>
              <a:rPr lang="en-US" dirty="0" smtClean="0">
                <a:ea typeface="+mj-ea"/>
                <a:cs typeface="+mj-cs"/>
              </a:rPr>
              <a:t> </a:t>
            </a:r>
            <a:r>
              <a:rPr lang="en-US" dirty="0" err="1" smtClean="0">
                <a:ea typeface="+mj-ea"/>
                <a:cs typeface="+mj-cs"/>
              </a:rPr>
              <a:t>Değişikliği</a:t>
            </a:r>
            <a:r>
              <a:rPr lang="en-US" dirty="0" smtClean="0">
                <a:ea typeface="+mj-ea"/>
                <a:cs typeface="+mj-cs"/>
              </a:rPr>
              <a:t> </a:t>
            </a:r>
            <a:r>
              <a:rPr lang="en-US" dirty="0" err="1" smtClean="0">
                <a:ea typeface="+mj-ea"/>
                <a:cs typeface="+mj-cs"/>
              </a:rPr>
              <a:t>Modeli</a:t>
            </a:r>
            <a:endParaRPr lang="en-US" dirty="0">
              <a:ea typeface="+mj-ea"/>
              <a:cs typeface="+mj-cs"/>
            </a:endParaRPr>
          </a:p>
        </p:txBody>
      </p:sp>
      <p:sp>
        <p:nvSpPr>
          <p:cNvPr id="142338"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Ortaya atılan modelin kim söyledi, ne söylendi, nasıl söylendi ve kime söylendi(hedef) şeklinde 1K 3N 1H şeklinde ifade edilmesi mümkündür.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7.2.1. </a:t>
            </a:r>
            <a:r>
              <a:rPr lang="en-US" dirty="0" err="1" smtClean="0">
                <a:ea typeface="+mj-ea"/>
                <a:cs typeface="+mj-cs"/>
              </a:rPr>
              <a:t>Kaynak</a:t>
            </a:r>
            <a:r>
              <a:rPr lang="en-US" dirty="0" smtClean="0">
                <a:ea typeface="+mj-ea"/>
                <a:cs typeface="+mj-cs"/>
              </a:rPr>
              <a:t> (Kim </a:t>
            </a:r>
            <a:r>
              <a:rPr lang="en-US" dirty="0" err="1" smtClean="0">
                <a:ea typeface="+mj-ea"/>
                <a:cs typeface="+mj-cs"/>
              </a:rPr>
              <a:t>Söyledi</a:t>
            </a:r>
            <a:r>
              <a:rPr lang="en-US" dirty="0" smtClean="0">
                <a:ea typeface="+mj-ea"/>
                <a:cs typeface="+mj-cs"/>
              </a:rPr>
              <a:t>?)</a:t>
            </a:r>
            <a:endParaRPr lang="en-US" dirty="0">
              <a:ea typeface="+mj-ea"/>
              <a:cs typeface="+mj-cs"/>
            </a:endParaRPr>
          </a:p>
        </p:txBody>
      </p:sp>
      <p:sp>
        <p:nvSpPr>
          <p:cNvPr id="143362" name="Content Placeholder 2"/>
          <p:cNvSpPr>
            <a:spLocks noGrp="1"/>
          </p:cNvSpPr>
          <p:nvPr>
            <p:ph idx="1"/>
          </p:nvPr>
        </p:nvSpPr>
        <p:spPr>
          <a:xfrm>
            <a:off x="1463675" y="2119313"/>
            <a:ext cx="5884863" cy="3603625"/>
          </a:xfrm>
        </p:spPr>
        <p:txBody>
          <a:bodyPr/>
          <a:lstStyle/>
          <a:p>
            <a:pPr eaLnBrk="1" hangingPunct="1"/>
            <a:endParaRPr lang="en-US">
              <a:latin typeface="Times New Roman" charset="0"/>
            </a:endParaRPr>
          </a:p>
          <a:p>
            <a:pPr eaLnBrk="1" hangingPunct="1"/>
            <a:r>
              <a:rPr lang="tr-TR">
                <a:latin typeface="Times New Roman" charset="0"/>
              </a:rPr>
              <a:t>Kaynak, iletişimi başlatan ve bilgi aktaran kişidir. </a:t>
            </a:r>
          </a:p>
          <a:p>
            <a:pPr eaLnBrk="1" hangingPunct="1"/>
            <a:endParaRPr lang="en-US">
              <a:latin typeface="Times New Roman" charset="0"/>
            </a:endParaRPr>
          </a:p>
          <a:p>
            <a:pPr eaLnBrk="1" hangingPunct="1"/>
            <a:r>
              <a:rPr lang="tr-TR">
                <a:latin typeface="Times New Roman" charset="0"/>
              </a:rPr>
              <a:t>Kaynak hangi özellikte olursa,                  daha fazla tutum değişimine                      yol açmaktadır?</a:t>
            </a:r>
            <a:r>
              <a:rPr lang="en-US">
                <a:latin typeface="Times New Roman" charset="0"/>
              </a:rPr>
              <a:t> </a:t>
            </a:r>
          </a:p>
          <a:p>
            <a:pPr eaLnBrk="1" hangingPunct="1"/>
            <a:endParaRPr lang="en-US">
              <a:latin typeface="Times New Roman" charset="0"/>
            </a:endParaRPr>
          </a:p>
        </p:txBody>
      </p:sp>
      <p:pic>
        <p:nvPicPr>
          <p:cNvPr id="143363" name="Picture 2" descr="MC910217357.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67338" y="4138613"/>
            <a:ext cx="3048000" cy="21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7.2.1.1. </a:t>
            </a:r>
            <a:r>
              <a:rPr lang="en-US" dirty="0" err="1" smtClean="0">
                <a:ea typeface="+mj-ea"/>
                <a:cs typeface="+mj-cs"/>
              </a:rPr>
              <a:t>Kaynağın</a:t>
            </a:r>
            <a:r>
              <a:rPr lang="en-US" dirty="0" smtClean="0">
                <a:ea typeface="+mj-ea"/>
                <a:cs typeface="+mj-cs"/>
              </a:rPr>
              <a:t> </a:t>
            </a:r>
            <a:r>
              <a:rPr lang="en-US" dirty="0" err="1" smtClean="0">
                <a:ea typeface="+mj-ea"/>
                <a:cs typeface="+mj-cs"/>
              </a:rPr>
              <a:t>İnalılabilir</a:t>
            </a:r>
            <a:r>
              <a:rPr lang="en-US" dirty="0" smtClean="0">
                <a:ea typeface="+mj-ea"/>
                <a:cs typeface="+mj-cs"/>
              </a:rPr>
              <a:t> </a:t>
            </a:r>
            <a:r>
              <a:rPr lang="en-US" dirty="0" err="1" smtClean="0">
                <a:ea typeface="+mj-ea"/>
                <a:cs typeface="+mj-cs"/>
              </a:rPr>
              <a:t>Olması</a:t>
            </a:r>
            <a:endParaRPr lang="en-US" dirty="0">
              <a:ea typeface="+mj-ea"/>
              <a:cs typeface="+mj-cs"/>
            </a:endParaRPr>
          </a:p>
        </p:txBody>
      </p:sp>
      <p:sp>
        <p:nvSpPr>
          <p:cNvPr id="144386" name="Content Placeholder 2"/>
          <p:cNvSpPr>
            <a:spLocks noGrp="1"/>
          </p:cNvSpPr>
          <p:nvPr>
            <p:ph idx="1"/>
          </p:nvPr>
        </p:nvSpPr>
        <p:spPr/>
        <p:txBody>
          <a:bodyPr/>
          <a:lstStyle/>
          <a:p>
            <a:pPr eaLnBrk="1" hangingPunct="1"/>
            <a:r>
              <a:rPr lang="tr-TR">
                <a:latin typeface="Times New Roman" charset="0"/>
              </a:rPr>
              <a:t>Kaynağın inanılabilir olmasını etkileyen iki etken :</a:t>
            </a:r>
          </a:p>
          <a:p>
            <a:pPr eaLnBrk="1" hangingPunct="1"/>
            <a:r>
              <a:rPr lang="tr-TR" b="1">
                <a:latin typeface="Times New Roman" charset="0"/>
              </a:rPr>
              <a:t>Uzmanlık</a:t>
            </a:r>
          </a:p>
          <a:p>
            <a:pPr eaLnBrk="1" hangingPunct="1"/>
            <a:endParaRPr lang="tr-TR" b="1">
              <a:latin typeface="Times New Roman" charset="0"/>
            </a:endParaRPr>
          </a:p>
          <a:p>
            <a:pPr eaLnBrk="1" hangingPunct="1"/>
            <a:r>
              <a:rPr lang="tr-TR" b="1">
                <a:latin typeface="Times New Roman" charset="0"/>
              </a:rPr>
              <a:t>Güvenilirlik</a:t>
            </a:r>
            <a:endParaRPr lang="en-US" b="1">
              <a:latin typeface="Times New Roman" charset="0"/>
            </a:endParaRPr>
          </a:p>
        </p:txBody>
      </p:sp>
      <p:pic>
        <p:nvPicPr>
          <p:cNvPr id="3" name="Picture 2" descr="MP90038748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600" y="2912534"/>
            <a:ext cx="2609088" cy="3657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4388"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5930900" y="2628900"/>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P900448527.JPG"/>
          <p:cNvPicPr>
            <a:picLocks noChangeAspect="1"/>
          </p:cNvPicPr>
          <p:nvPr/>
        </p:nvPicPr>
        <p:blipFill rotWithShape="1">
          <a:blip r:embed="rId2">
            <a:extLst>
              <a:ext uri="{28A0092B-C50C-407E-A947-70E740481C1C}">
                <a14:useLocalDpi xmlns:a14="http://schemas.microsoft.com/office/drawing/2010/main" val="0"/>
              </a:ext>
            </a:extLst>
          </a:blip>
          <a:srcRect l="46296" r="5371" b="3056"/>
          <a:stretch/>
        </p:blipFill>
        <p:spPr>
          <a:xfrm>
            <a:off x="5169050" y="2019299"/>
            <a:ext cx="3365350" cy="45000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7.2.1.2. </a:t>
            </a:r>
            <a:r>
              <a:rPr lang="en-US" dirty="0" err="1" smtClean="0">
                <a:ea typeface="+mj-ea"/>
                <a:cs typeface="+mj-cs"/>
              </a:rPr>
              <a:t>Sevilen</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Beğenilen</a:t>
            </a:r>
            <a:r>
              <a:rPr lang="en-US" dirty="0" smtClean="0">
                <a:ea typeface="+mj-ea"/>
                <a:cs typeface="+mj-cs"/>
              </a:rPr>
              <a:t> </a:t>
            </a:r>
            <a:r>
              <a:rPr lang="en-US" dirty="0" err="1" smtClean="0">
                <a:ea typeface="+mj-ea"/>
                <a:cs typeface="+mj-cs"/>
              </a:rPr>
              <a:t>Biri</a:t>
            </a:r>
            <a:r>
              <a:rPr lang="en-US" dirty="0" smtClean="0">
                <a:ea typeface="+mj-ea"/>
                <a:cs typeface="+mj-cs"/>
              </a:rPr>
              <a:t> </a:t>
            </a:r>
            <a:r>
              <a:rPr lang="en-US" dirty="0" err="1" smtClean="0">
                <a:ea typeface="+mj-ea"/>
                <a:cs typeface="+mj-cs"/>
              </a:rPr>
              <a:t>Olmak</a:t>
            </a:r>
            <a:endParaRPr lang="en-US" dirty="0">
              <a:ea typeface="+mj-ea"/>
              <a:cs typeface="+mj-cs"/>
            </a:endParaRPr>
          </a:p>
        </p:txBody>
      </p:sp>
      <p:sp>
        <p:nvSpPr>
          <p:cNvPr id="145411" name="Content Placeholder 2"/>
          <p:cNvSpPr>
            <a:spLocks noGrp="1"/>
          </p:cNvSpPr>
          <p:nvPr>
            <p:ph idx="1"/>
          </p:nvPr>
        </p:nvSpPr>
        <p:spPr>
          <a:xfrm>
            <a:off x="1463675" y="2119313"/>
            <a:ext cx="3598863" cy="4078287"/>
          </a:xfrm>
        </p:spPr>
        <p:txBody>
          <a:bodyPr/>
          <a:lstStyle/>
          <a:p>
            <a:pPr eaLnBrk="1" hangingPunct="1"/>
            <a:r>
              <a:rPr lang="en-US" b="1">
                <a:latin typeface="Times New Roman" charset="0"/>
              </a:rPr>
              <a:t>Fiziksel Görünüm : </a:t>
            </a:r>
            <a:r>
              <a:rPr lang="tr-TR">
                <a:latin typeface="Times New Roman" charset="0"/>
              </a:rPr>
              <a:t>Araştırmalar fiziksel görünümü çekici olan insanların duygusal tonda konuşma yaptıklarında daha fazla etkileyici olduğunu ve karşısındaki kişilerde daha fazla tutum değişikliği yaptığını göstermektedir </a:t>
            </a:r>
            <a:endParaRPr lang="en-US" b="1">
              <a:latin typeface="Times New Roman" charset="0"/>
            </a:endParaRPr>
          </a:p>
        </p:txBody>
      </p:sp>
      <p:pic>
        <p:nvPicPr>
          <p:cNvPr id="14541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370638" y="17367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Content Placeholder 2"/>
          <p:cNvSpPr>
            <a:spLocks noGrp="1"/>
          </p:cNvSpPr>
          <p:nvPr>
            <p:ph idx="1"/>
          </p:nvPr>
        </p:nvSpPr>
        <p:spPr>
          <a:xfrm>
            <a:off x="1463675" y="2119313"/>
            <a:ext cx="4344988" cy="3603625"/>
          </a:xfrm>
        </p:spPr>
        <p:txBody>
          <a:bodyPr/>
          <a:lstStyle/>
          <a:p>
            <a:pPr eaLnBrk="1" hangingPunct="1"/>
            <a:r>
              <a:rPr lang="en-US" b="1">
                <a:latin typeface="Times New Roman" charset="0"/>
              </a:rPr>
              <a:t>Benzerlik : </a:t>
            </a:r>
            <a:r>
              <a:rPr lang="tr-TR">
                <a:latin typeface="Times New Roman" charset="0"/>
              </a:rPr>
              <a:t>Herkesin aynı düşüncede olduğu gruplarda bir bireyin tutumunu grup yönünde değiştirme olasılığı yüksektir. </a:t>
            </a:r>
          </a:p>
          <a:p>
            <a:pPr eaLnBrk="1" hangingPunct="1"/>
            <a:endParaRPr lang="tr-TR" b="1">
              <a:latin typeface="Times New Roman" charset="0"/>
            </a:endParaRPr>
          </a:p>
          <a:p>
            <a:pPr eaLnBrk="1" hangingPunct="1"/>
            <a:r>
              <a:rPr lang="tr-TR" b="1">
                <a:latin typeface="Times New Roman" charset="0"/>
              </a:rPr>
              <a:t>Aşinalık : </a:t>
            </a:r>
            <a:r>
              <a:rPr lang="tr-TR">
                <a:latin typeface="Times New Roman" charset="0"/>
              </a:rPr>
              <a:t>Aşina olduğumuz insanlardan daha fazla etkileniriz. </a:t>
            </a:r>
            <a:endParaRPr lang="en-US" b="1">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7.2.1.2. </a:t>
            </a:r>
            <a:r>
              <a:rPr lang="en-US" dirty="0" err="1" smtClean="0">
                <a:ea typeface="+mj-ea"/>
                <a:cs typeface="+mj-cs"/>
              </a:rPr>
              <a:t>Sevilen</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Beğenilen</a:t>
            </a:r>
            <a:r>
              <a:rPr lang="en-US" dirty="0" smtClean="0">
                <a:ea typeface="+mj-ea"/>
                <a:cs typeface="+mj-cs"/>
              </a:rPr>
              <a:t> </a:t>
            </a:r>
            <a:r>
              <a:rPr lang="en-US" dirty="0" err="1" smtClean="0">
                <a:ea typeface="+mj-ea"/>
                <a:cs typeface="+mj-cs"/>
              </a:rPr>
              <a:t>Biri</a:t>
            </a:r>
            <a:r>
              <a:rPr lang="en-US" dirty="0" smtClean="0">
                <a:ea typeface="+mj-ea"/>
                <a:cs typeface="+mj-cs"/>
              </a:rPr>
              <a:t> </a:t>
            </a:r>
            <a:r>
              <a:rPr lang="en-US" dirty="0" err="1" smtClean="0">
                <a:ea typeface="+mj-ea"/>
                <a:cs typeface="+mj-cs"/>
              </a:rPr>
              <a:t>Olmak</a:t>
            </a:r>
            <a:endParaRPr lang="en-US" dirty="0">
              <a:ea typeface="+mj-ea"/>
              <a:cs typeface="+mj-cs"/>
            </a:endParaRPr>
          </a:p>
        </p:txBody>
      </p:sp>
      <p:pic>
        <p:nvPicPr>
          <p:cNvPr id="2" name="Picture 1" descr="MP9004225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9068" y="2441044"/>
            <a:ext cx="2523067" cy="37827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643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929438" y="2157413"/>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Content Placeholder 2"/>
          <p:cNvSpPr>
            <a:spLocks noGrp="1"/>
          </p:cNvSpPr>
          <p:nvPr>
            <p:ph idx="1"/>
          </p:nvPr>
        </p:nvSpPr>
        <p:spPr/>
        <p:txBody>
          <a:bodyPr/>
          <a:lstStyle/>
          <a:p>
            <a:pPr eaLnBrk="1" hangingPunct="1"/>
            <a:r>
              <a:rPr lang="en-US" b="1">
                <a:latin typeface="Times New Roman" charset="0"/>
              </a:rPr>
              <a:t>Fiziksel Yakınlık veya Temas : </a:t>
            </a:r>
            <a:r>
              <a:rPr lang="tr-TR">
                <a:latin typeface="Times New Roman" charset="0"/>
              </a:rPr>
              <a:t>Tutumun gücünü artıran öğelerden biri tutum nesnesine maruz kalmaktır. </a:t>
            </a:r>
            <a:endParaRPr lang="en-US" b="1">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7.2.1.2. </a:t>
            </a:r>
            <a:r>
              <a:rPr lang="en-US" dirty="0" err="1" smtClean="0">
                <a:ea typeface="+mj-ea"/>
                <a:cs typeface="+mj-cs"/>
              </a:rPr>
              <a:t>Sevilen</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Beğenilen</a:t>
            </a:r>
            <a:r>
              <a:rPr lang="en-US" dirty="0" smtClean="0">
                <a:ea typeface="+mj-ea"/>
                <a:cs typeface="+mj-cs"/>
              </a:rPr>
              <a:t> </a:t>
            </a:r>
            <a:r>
              <a:rPr lang="en-US" dirty="0" err="1" smtClean="0">
                <a:ea typeface="+mj-ea"/>
                <a:cs typeface="+mj-cs"/>
              </a:rPr>
              <a:t>Biri</a:t>
            </a:r>
            <a:r>
              <a:rPr lang="en-US" dirty="0" smtClean="0">
                <a:ea typeface="+mj-ea"/>
                <a:cs typeface="+mj-cs"/>
              </a:rPr>
              <a:t> </a:t>
            </a:r>
            <a:r>
              <a:rPr lang="en-US" dirty="0" err="1" smtClean="0">
                <a:ea typeface="+mj-ea"/>
                <a:cs typeface="+mj-cs"/>
              </a:rPr>
              <a:t>Olmak</a:t>
            </a:r>
            <a:endParaRPr lang="en-US" dirty="0">
              <a:ea typeface="+mj-ea"/>
              <a:cs typeface="+mj-cs"/>
            </a:endParaRPr>
          </a:p>
        </p:txBody>
      </p:sp>
      <p:pic>
        <p:nvPicPr>
          <p:cNvPr id="147459" name="Picture 1" descr="MC900197588.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3844925"/>
            <a:ext cx="6157913"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2638" y="2874963"/>
            <a:ext cx="3067050" cy="2847975"/>
          </a:xfrm>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Tutum değişikliği sadece kim söylediğine bağlı olarak değil, ayrıca ne söylendiğine bağlı olarak da ortaya çıkmaktadır.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 </a:t>
            </a:r>
            <a:r>
              <a:rPr lang="en-US" dirty="0" err="1" smtClean="0">
                <a:ea typeface="+mj-ea"/>
                <a:cs typeface="+mj-cs"/>
              </a:rPr>
              <a:t>Tutum</a:t>
            </a:r>
            <a:r>
              <a:rPr lang="en-US" dirty="0" smtClean="0">
                <a:ea typeface="+mj-ea"/>
                <a:cs typeface="+mj-cs"/>
              </a:rPr>
              <a:t> </a:t>
            </a:r>
            <a:r>
              <a:rPr lang="en-US" dirty="0" err="1" smtClean="0">
                <a:ea typeface="+mj-ea"/>
                <a:cs typeface="+mj-cs"/>
              </a:rPr>
              <a:t>Değişikliği</a:t>
            </a:r>
            <a:r>
              <a:rPr lang="en-US" dirty="0" smtClean="0">
                <a:ea typeface="+mj-ea"/>
                <a:cs typeface="+mj-cs"/>
              </a:rPr>
              <a:t> </a:t>
            </a:r>
            <a:r>
              <a:rPr lang="en-US" dirty="0" err="1" smtClean="0">
                <a:ea typeface="+mj-ea"/>
                <a:cs typeface="+mj-cs"/>
              </a:rPr>
              <a:t>Modeli</a:t>
            </a:r>
            <a:r>
              <a:rPr lang="en-US" dirty="0" smtClean="0">
                <a:ea typeface="+mj-ea"/>
                <a:cs typeface="+mj-cs"/>
              </a:rPr>
              <a:t/>
            </a:r>
            <a:br>
              <a:rPr lang="en-US" dirty="0" smtClean="0">
                <a:ea typeface="+mj-ea"/>
                <a:cs typeface="+mj-cs"/>
              </a:rPr>
            </a:br>
            <a:r>
              <a:rPr lang="en-US" dirty="0">
                <a:ea typeface="+mj-ea"/>
                <a:cs typeface="+mj-cs"/>
              </a:rPr>
              <a:t/>
            </a:r>
            <a:br>
              <a:rPr lang="en-US" dirty="0">
                <a:ea typeface="+mj-ea"/>
                <a:cs typeface="+mj-cs"/>
              </a:rPr>
            </a:br>
            <a:r>
              <a:rPr lang="en-US" dirty="0" smtClean="0">
                <a:ea typeface="+mj-ea"/>
                <a:cs typeface="+mj-cs"/>
              </a:rPr>
              <a:t>7.2.2. </a:t>
            </a:r>
            <a:r>
              <a:rPr lang="en-US" dirty="0" err="1" smtClean="0">
                <a:ea typeface="+mj-ea"/>
                <a:cs typeface="+mj-cs"/>
              </a:rPr>
              <a:t>İleti</a:t>
            </a:r>
            <a:r>
              <a:rPr lang="en-US" dirty="0" smtClean="0">
                <a:ea typeface="+mj-ea"/>
                <a:cs typeface="+mj-cs"/>
              </a:rPr>
              <a:t> (Ne </a:t>
            </a:r>
            <a:r>
              <a:rPr lang="en-US" dirty="0" err="1" smtClean="0">
                <a:ea typeface="+mj-ea"/>
                <a:cs typeface="+mj-cs"/>
              </a:rPr>
              <a:t>Söylendi</a:t>
            </a:r>
            <a:r>
              <a:rPr lang="en-US" dirty="0" smtClean="0">
                <a:ea typeface="+mj-ea"/>
                <a:cs typeface="+mj-cs"/>
              </a:rPr>
              <a:t>?)</a:t>
            </a:r>
            <a:endParaRPr lang="en-US" dirty="0">
              <a:ea typeface="+mj-ea"/>
              <a:cs typeface="+mj-cs"/>
            </a:endParaRPr>
          </a:p>
        </p:txBody>
      </p:sp>
      <p:pic>
        <p:nvPicPr>
          <p:cNvPr id="148483" name="Picture 1" descr="MC900250531.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5238" y="2722563"/>
            <a:ext cx="2917825" cy="343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7.2.2.1. </a:t>
            </a:r>
            <a:r>
              <a:rPr lang="en-US" dirty="0" err="1" smtClean="0">
                <a:ea typeface="+mj-ea"/>
                <a:cs typeface="+mj-cs"/>
              </a:rPr>
              <a:t>İletinin</a:t>
            </a:r>
            <a:r>
              <a:rPr lang="en-US" dirty="0" smtClean="0">
                <a:ea typeface="+mj-ea"/>
                <a:cs typeface="+mj-cs"/>
              </a:rPr>
              <a:t> </a:t>
            </a:r>
            <a:r>
              <a:rPr lang="en-US" dirty="0" err="1" smtClean="0">
                <a:ea typeface="+mj-ea"/>
                <a:cs typeface="+mj-cs"/>
              </a:rPr>
              <a:t>Duygusal</a:t>
            </a:r>
            <a:r>
              <a:rPr lang="en-US" dirty="0" smtClean="0">
                <a:ea typeface="+mj-ea"/>
                <a:cs typeface="+mj-cs"/>
              </a:rPr>
              <a:t> </a:t>
            </a:r>
            <a:r>
              <a:rPr lang="en-US" dirty="0" err="1" smtClean="0">
                <a:ea typeface="+mj-ea"/>
                <a:cs typeface="+mj-cs"/>
              </a:rPr>
              <a:t>Yönü</a:t>
            </a:r>
            <a:endParaRPr lang="en-US" dirty="0">
              <a:ea typeface="+mj-ea"/>
              <a:cs typeface="+mj-cs"/>
            </a:endParaRPr>
          </a:p>
        </p:txBody>
      </p:sp>
      <p:sp>
        <p:nvSpPr>
          <p:cNvPr id="3" name="Content Placeholder 2"/>
          <p:cNvSpPr>
            <a:spLocks noGrp="1"/>
          </p:cNvSpPr>
          <p:nvPr>
            <p:ph idx="1"/>
          </p:nvPr>
        </p:nvSpPr>
        <p:spPr/>
        <p:txBody>
          <a:bodyPr rtlCol="0">
            <a:normAutofit fontScale="92500"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Bir ileti hedef kişide olumlu duygular veya korku duygusunu ortaya çıkabilir.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İleti </a:t>
            </a:r>
            <a:r>
              <a:rPr lang="tr-TR" dirty="0">
                <a:ea typeface="+mn-ea"/>
                <a:cs typeface="+mn-cs"/>
              </a:rPr>
              <a:t>olumlu duyguları ortaya çıkardığı durumlarda daha fazla ikna edicidir.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İleti veya mesajlar ayrıca olumsuz heyecanlar uyandırma yoluyla da tutum değişikliği yaratabilmektedir.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7.2.2.2. </a:t>
            </a:r>
            <a:r>
              <a:rPr lang="en-US" dirty="0" err="1" smtClean="0">
                <a:ea typeface="+mj-ea"/>
                <a:cs typeface="+mj-cs"/>
              </a:rPr>
              <a:t>İletinin</a:t>
            </a:r>
            <a:r>
              <a:rPr lang="en-US" dirty="0" smtClean="0">
                <a:ea typeface="+mj-ea"/>
                <a:cs typeface="+mj-cs"/>
              </a:rPr>
              <a:t> </a:t>
            </a:r>
            <a:r>
              <a:rPr lang="en-US" dirty="0" err="1" smtClean="0">
                <a:ea typeface="+mj-ea"/>
                <a:cs typeface="+mj-cs"/>
              </a:rPr>
              <a:t>Görüş</a:t>
            </a:r>
            <a:r>
              <a:rPr lang="en-US" dirty="0" smtClean="0">
                <a:ea typeface="+mj-ea"/>
                <a:cs typeface="+mj-cs"/>
              </a:rPr>
              <a:t> </a:t>
            </a:r>
            <a:r>
              <a:rPr lang="en-US" dirty="0" err="1" smtClean="0">
                <a:ea typeface="+mj-ea"/>
                <a:cs typeface="+mj-cs"/>
              </a:rPr>
              <a:t>Farkı</a:t>
            </a:r>
            <a:r>
              <a:rPr lang="en-US" dirty="0" smtClean="0">
                <a:ea typeface="+mj-ea"/>
                <a:cs typeface="+mj-cs"/>
              </a:rPr>
              <a:t> </a:t>
            </a:r>
            <a:r>
              <a:rPr lang="en-US" dirty="0" err="1" smtClean="0">
                <a:ea typeface="+mj-ea"/>
                <a:cs typeface="+mj-cs"/>
              </a:rPr>
              <a:t>Oluşturması</a:t>
            </a:r>
            <a:endParaRPr lang="en-US" dirty="0">
              <a:ea typeface="+mj-ea"/>
              <a:cs typeface="+mj-cs"/>
            </a:endParaRPr>
          </a:p>
        </p:txBody>
      </p:sp>
      <p:sp>
        <p:nvSpPr>
          <p:cNvPr id="150530"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Bir iletinin hedef kişide ne derece görüş farkı oluşturduğu da önem taşımaktadır.</a:t>
            </a:r>
          </a:p>
          <a:p>
            <a:pPr eaLnBrk="1" hangingPunct="1"/>
            <a:endParaRPr lang="tr-TR">
              <a:latin typeface="Times New Roman" charset="0"/>
            </a:endParaRPr>
          </a:p>
          <a:p>
            <a:pPr eaLnBrk="1" hangingPunct="1"/>
            <a:r>
              <a:rPr lang="tr-TR">
                <a:latin typeface="Times New Roman" charset="0"/>
              </a:rPr>
              <a:t> Başkası ile ayrı fikirde olduğumuz durumlarda daha fazla gerginlik yaşarız ve bu gerginlik bizi görüşlerimizi değiştirmeye yönlendirmektedir.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7.2.2.3. </a:t>
            </a:r>
            <a:r>
              <a:rPr lang="en-US" dirty="0" err="1" smtClean="0">
                <a:ea typeface="+mj-ea"/>
                <a:cs typeface="+mj-cs"/>
              </a:rPr>
              <a:t>İletinin</a:t>
            </a:r>
            <a:r>
              <a:rPr lang="en-US" dirty="0" smtClean="0">
                <a:ea typeface="+mj-ea"/>
                <a:cs typeface="+mj-cs"/>
              </a:rPr>
              <a:t> </a:t>
            </a:r>
            <a:r>
              <a:rPr lang="en-US" dirty="0" err="1" smtClean="0">
                <a:ea typeface="+mj-ea"/>
                <a:cs typeface="+mj-cs"/>
              </a:rPr>
              <a:t>Tek</a:t>
            </a:r>
            <a:r>
              <a:rPr lang="en-US" dirty="0" smtClean="0">
                <a:ea typeface="+mj-ea"/>
                <a:cs typeface="+mj-cs"/>
              </a:rPr>
              <a:t> </a:t>
            </a:r>
            <a:r>
              <a:rPr lang="en-US" dirty="0" err="1" smtClean="0">
                <a:ea typeface="+mj-ea"/>
                <a:cs typeface="+mj-cs"/>
              </a:rPr>
              <a:t>veya</a:t>
            </a:r>
            <a:r>
              <a:rPr lang="en-US" dirty="0" smtClean="0">
                <a:ea typeface="+mj-ea"/>
                <a:cs typeface="+mj-cs"/>
              </a:rPr>
              <a:t> </a:t>
            </a:r>
            <a:r>
              <a:rPr lang="en-US" dirty="0" err="1" smtClean="0">
                <a:ea typeface="+mj-ea"/>
                <a:cs typeface="+mj-cs"/>
              </a:rPr>
              <a:t>Çift</a:t>
            </a:r>
            <a:r>
              <a:rPr lang="en-US" dirty="0" smtClean="0">
                <a:ea typeface="+mj-ea"/>
                <a:cs typeface="+mj-cs"/>
              </a:rPr>
              <a:t> </a:t>
            </a:r>
            <a:r>
              <a:rPr lang="en-US" dirty="0" err="1" smtClean="0">
                <a:ea typeface="+mj-ea"/>
                <a:cs typeface="+mj-cs"/>
              </a:rPr>
              <a:t>Yönlü</a:t>
            </a:r>
            <a:r>
              <a:rPr lang="en-US" dirty="0" smtClean="0">
                <a:ea typeface="+mj-ea"/>
                <a:cs typeface="+mj-cs"/>
              </a:rPr>
              <a:t> </a:t>
            </a:r>
            <a:r>
              <a:rPr lang="en-US" dirty="0" err="1" smtClean="0">
                <a:ea typeface="+mj-ea"/>
                <a:cs typeface="+mj-cs"/>
              </a:rPr>
              <a:t>Olması</a:t>
            </a:r>
            <a:endParaRPr lang="en-US" dirty="0">
              <a:ea typeface="+mj-ea"/>
              <a:cs typeface="+mj-cs"/>
            </a:endParaRPr>
          </a:p>
        </p:txBody>
      </p:sp>
      <p:sp>
        <p:nvSpPr>
          <p:cNvPr id="151554"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Bazen bir konun sadece olumlu yönlerinin, bazı durumlarda ise hem olumlu hem de olumsuz yönlerinin aktarıldığına tanık olmaktayız. </a:t>
            </a:r>
          </a:p>
          <a:p>
            <a:pPr eaLnBrk="1" hangingPunct="1"/>
            <a:endParaRPr lang="tr-TR">
              <a:latin typeface="Times New Roman" charset="0"/>
            </a:endParaRPr>
          </a:p>
          <a:p>
            <a:pPr eaLnBrk="1" hangingPunct="1"/>
            <a:r>
              <a:rPr lang="tr-TR">
                <a:latin typeface="Times New Roman" charset="0"/>
              </a:rPr>
              <a:t>Bu konuda yapılan araştırmalar çift yönlü mesajın etkisinin hedef kişiye bağlı olduğuna işaret etmektedir.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7.2.3.4. </a:t>
            </a:r>
            <a:r>
              <a:rPr lang="en-US" dirty="0" err="1" smtClean="0">
                <a:ea typeface="+mj-ea"/>
                <a:cs typeface="+mj-cs"/>
              </a:rPr>
              <a:t>İletide</a:t>
            </a:r>
            <a:r>
              <a:rPr lang="en-US" dirty="0" smtClean="0">
                <a:ea typeface="+mj-ea"/>
                <a:cs typeface="+mj-cs"/>
              </a:rPr>
              <a:t> </a:t>
            </a:r>
            <a:r>
              <a:rPr lang="en-US" dirty="0" err="1" smtClean="0">
                <a:ea typeface="+mj-ea"/>
                <a:cs typeface="+mj-cs"/>
              </a:rPr>
              <a:t>İddiaların</a:t>
            </a:r>
            <a:r>
              <a:rPr lang="en-US" dirty="0" smtClean="0">
                <a:ea typeface="+mj-ea"/>
                <a:cs typeface="+mj-cs"/>
              </a:rPr>
              <a:t> </a:t>
            </a:r>
            <a:r>
              <a:rPr lang="en-US" dirty="0" err="1" smtClean="0">
                <a:ea typeface="+mj-ea"/>
                <a:cs typeface="+mj-cs"/>
              </a:rPr>
              <a:t>Zayıf</a:t>
            </a:r>
            <a:r>
              <a:rPr lang="en-US" dirty="0" smtClean="0">
                <a:ea typeface="+mj-ea"/>
                <a:cs typeface="+mj-cs"/>
              </a:rPr>
              <a:t> </a:t>
            </a:r>
            <a:r>
              <a:rPr lang="en-US" dirty="0" err="1" smtClean="0">
                <a:ea typeface="+mj-ea"/>
                <a:cs typeface="+mj-cs"/>
              </a:rPr>
              <a:t>veya</a:t>
            </a:r>
            <a:r>
              <a:rPr lang="en-US" dirty="0" smtClean="0">
                <a:ea typeface="+mj-ea"/>
                <a:cs typeface="+mj-cs"/>
              </a:rPr>
              <a:t> </a:t>
            </a:r>
            <a:r>
              <a:rPr lang="en-US" dirty="0" err="1" smtClean="0">
                <a:ea typeface="+mj-ea"/>
                <a:cs typeface="+mj-cs"/>
              </a:rPr>
              <a:t>Güçlü</a:t>
            </a:r>
            <a:r>
              <a:rPr lang="en-US" dirty="0" smtClean="0">
                <a:ea typeface="+mj-ea"/>
                <a:cs typeface="+mj-cs"/>
              </a:rPr>
              <a:t> </a:t>
            </a:r>
            <a:r>
              <a:rPr lang="en-US" dirty="0" err="1" smtClean="0">
                <a:ea typeface="+mj-ea"/>
                <a:cs typeface="+mj-cs"/>
              </a:rPr>
              <a:t>Olması</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Bazen iletilerin güçlü iddialar taşıdıkları gözlenmektedir.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Güçlü iddialar, zayıf olanlara göre daha etkileyicidir.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Ancak </a:t>
            </a:r>
            <a:r>
              <a:rPr lang="tr-TR" dirty="0">
                <a:ea typeface="+mn-ea"/>
                <a:cs typeface="+mn-cs"/>
              </a:rPr>
              <a:t>insanlar her zaman güçlü iddialara dikkat etmezler.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7.2.3.5. </a:t>
            </a:r>
            <a:r>
              <a:rPr lang="en-US" dirty="0" err="1" smtClean="0">
                <a:ea typeface="+mj-ea"/>
                <a:cs typeface="+mj-cs"/>
              </a:rPr>
              <a:t>İletinin</a:t>
            </a:r>
            <a:r>
              <a:rPr lang="en-US" dirty="0" smtClean="0">
                <a:ea typeface="+mj-ea"/>
                <a:cs typeface="+mj-cs"/>
              </a:rPr>
              <a:t> </a:t>
            </a:r>
            <a:r>
              <a:rPr lang="en-US" dirty="0" err="1" smtClean="0">
                <a:ea typeface="+mj-ea"/>
                <a:cs typeface="+mj-cs"/>
              </a:rPr>
              <a:t>Tekrarlanması</a:t>
            </a:r>
            <a:endParaRPr lang="en-US" dirty="0">
              <a:ea typeface="+mj-ea"/>
              <a:cs typeface="+mj-cs"/>
            </a:endParaRPr>
          </a:p>
        </p:txBody>
      </p:sp>
      <p:sp>
        <p:nvSpPr>
          <p:cNvPr id="153602" name="Content Placeholder 2"/>
          <p:cNvSpPr>
            <a:spLocks noGrp="1"/>
          </p:cNvSpPr>
          <p:nvPr>
            <p:ph idx="1"/>
          </p:nvPr>
        </p:nvSpPr>
        <p:spPr/>
        <p:txBody>
          <a:bodyPr/>
          <a:lstStyle/>
          <a:p>
            <a:pPr eaLnBrk="1" hangingPunct="1"/>
            <a:r>
              <a:rPr lang="tr-TR">
                <a:latin typeface="Times New Roman" charset="0"/>
              </a:rPr>
              <a:t>İletinin tekrar edilmesi bir mesajın etkisini artırır mı? </a:t>
            </a:r>
          </a:p>
          <a:p>
            <a:pPr eaLnBrk="1" hangingPunct="1"/>
            <a:endParaRPr lang="tr-TR">
              <a:latin typeface="Times New Roman" charset="0"/>
            </a:endParaRPr>
          </a:p>
          <a:p>
            <a:pPr eaLnBrk="1" hangingPunct="1"/>
            <a:r>
              <a:rPr lang="tr-TR">
                <a:latin typeface="Times New Roman" charset="0"/>
              </a:rPr>
              <a:t>Bazı durumlar dışında, mesajın tekrar edilmesi hiç tekrar edilmeyen bir duruma kıyasla daha fazla tutum değişikliğine yol açmaktadır.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C90043935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0562" y="3064933"/>
            <a:ext cx="3406241" cy="340624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7.2.3.6. </a:t>
            </a:r>
            <a:r>
              <a:rPr lang="en-US" dirty="0" err="1" smtClean="0">
                <a:ea typeface="+mj-ea"/>
                <a:cs typeface="+mj-cs"/>
              </a:rPr>
              <a:t>İletinin</a:t>
            </a:r>
            <a:r>
              <a:rPr lang="en-US" dirty="0" smtClean="0">
                <a:ea typeface="+mj-ea"/>
                <a:cs typeface="+mj-cs"/>
              </a:rPr>
              <a:t> </a:t>
            </a:r>
            <a:r>
              <a:rPr lang="en-US" dirty="0" err="1" smtClean="0">
                <a:ea typeface="+mj-ea"/>
                <a:cs typeface="+mj-cs"/>
              </a:rPr>
              <a:t>Sunulma</a:t>
            </a:r>
            <a:r>
              <a:rPr lang="en-US" dirty="0" smtClean="0">
                <a:ea typeface="+mj-ea"/>
                <a:cs typeface="+mj-cs"/>
              </a:rPr>
              <a:t> </a:t>
            </a:r>
            <a:r>
              <a:rPr lang="en-US" dirty="0" err="1" smtClean="0">
                <a:ea typeface="+mj-ea"/>
                <a:cs typeface="+mj-cs"/>
              </a:rPr>
              <a:t>Biçimi</a:t>
            </a:r>
            <a:endParaRPr lang="en-US" dirty="0">
              <a:ea typeface="+mj-ea"/>
              <a:cs typeface="+mj-cs"/>
            </a:endParaRPr>
          </a:p>
        </p:txBody>
      </p:sp>
      <p:sp>
        <p:nvSpPr>
          <p:cNvPr id="3" name="Content Placeholder 2"/>
          <p:cNvSpPr>
            <a:spLocks noGrp="1"/>
          </p:cNvSpPr>
          <p:nvPr>
            <p:ph idx="1"/>
          </p:nvPr>
        </p:nvSpPr>
        <p:spPr>
          <a:xfrm>
            <a:off x="1463675" y="2119313"/>
            <a:ext cx="5529263" cy="3621087"/>
          </a:xfrm>
        </p:spPr>
        <p:txBody>
          <a:bodyPr rtlCol="0">
            <a:normAutofit fontScale="92500" lnSpcReduction="10000"/>
          </a:bodyPr>
          <a:lstStyle/>
          <a:p>
            <a:pPr eaLnBrk="1" fontAlgn="auto" hangingPunct="1">
              <a:spcAft>
                <a:spcPts val="0"/>
              </a:spcAft>
              <a:defRPr/>
            </a:pPr>
            <a:r>
              <a:rPr lang="tr-TR" dirty="0" smtClean="0">
                <a:ea typeface="+mn-ea"/>
                <a:cs typeface="+mn-cs"/>
              </a:rPr>
              <a:t>İletinin </a:t>
            </a:r>
            <a:r>
              <a:rPr lang="tr-TR" dirty="0">
                <a:ea typeface="+mn-ea"/>
                <a:cs typeface="+mn-cs"/>
              </a:rPr>
              <a:t>başlangıçta mı yoksa sonda mı sunulduğu dikkate alınması gereken diğer bir konudur.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Sosyal psikolojide yapılan bir </a:t>
            </a:r>
            <a:r>
              <a:rPr lang="tr-TR" dirty="0" smtClean="0">
                <a:ea typeface="+mn-ea"/>
                <a:cs typeface="+mn-cs"/>
              </a:rPr>
              <a:t>                         çalışma </a:t>
            </a:r>
            <a:r>
              <a:rPr lang="tr-TR" dirty="0">
                <a:ea typeface="+mn-ea"/>
                <a:cs typeface="+mn-cs"/>
              </a:rPr>
              <a:t>kişi hakkında </a:t>
            </a:r>
            <a:r>
              <a:rPr lang="tr-TR" dirty="0" smtClean="0">
                <a:ea typeface="+mn-ea"/>
                <a:cs typeface="+mn-cs"/>
              </a:rPr>
              <a:t>                            bilgilerin sunum sırasının                            nasıl daha sonraki               </a:t>
            </a:r>
            <a:r>
              <a:rPr lang="tr-TR" dirty="0">
                <a:ea typeface="+mn-ea"/>
                <a:cs typeface="+mn-cs"/>
              </a:rPr>
              <a:t>değerlendirmelerimizi </a:t>
            </a:r>
            <a:r>
              <a:rPr lang="tr-TR" dirty="0" smtClean="0">
                <a:ea typeface="+mn-ea"/>
                <a:cs typeface="+mn-cs"/>
              </a:rPr>
              <a:t>                     etkilediğini </a:t>
            </a:r>
            <a:r>
              <a:rPr lang="tr-TR" dirty="0">
                <a:ea typeface="+mn-ea"/>
                <a:cs typeface="+mn-cs"/>
              </a:rPr>
              <a:t>göstermektedir. </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smtClean="0">
                <a:ea typeface="+mn-ea"/>
                <a:cs typeface="+mn-cs"/>
              </a:rPr>
              <a:t>Solomon Asch (1946)</a:t>
            </a:r>
            <a:endParaRPr lang="tr-TR" dirty="0" smtClean="0">
              <a:ea typeface="+mn-ea"/>
              <a:cs typeface="+mn-cs"/>
            </a:endParaRPr>
          </a:p>
        </p:txBody>
      </p:sp>
      <p:pic>
        <p:nvPicPr>
          <p:cNvPr id="154628"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573838" y="2698750"/>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7.2.3. </a:t>
            </a:r>
            <a:r>
              <a:rPr lang="en-US" dirty="0" err="1" smtClean="0">
                <a:ea typeface="+mj-ea"/>
                <a:cs typeface="+mj-cs"/>
              </a:rPr>
              <a:t>İletişim</a:t>
            </a:r>
            <a:r>
              <a:rPr lang="en-US" dirty="0" smtClean="0">
                <a:ea typeface="+mj-ea"/>
                <a:cs typeface="+mj-cs"/>
              </a:rPr>
              <a:t> </a:t>
            </a:r>
            <a:r>
              <a:rPr lang="en-US" dirty="0" err="1" smtClean="0">
                <a:ea typeface="+mj-ea"/>
                <a:cs typeface="+mj-cs"/>
              </a:rPr>
              <a:t>Kanalı</a:t>
            </a:r>
            <a:r>
              <a:rPr lang="en-US" dirty="0">
                <a:ea typeface="+mj-ea"/>
                <a:cs typeface="+mj-cs"/>
              </a:rPr>
              <a:t> </a:t>
            </a:r>
            <a:r>
              <a:rPr lang="en-US" dirty="0" smtClean="0">
                <a:ea typeface="+mj-ea"/>
                <a:cs typeface="+mj-cs"/>
              </a:rPr>
              <a:t>(</a:t>
            </a:r>
            <a:r>
              <a:rPr lang="en-US" dirty="0" err="1" smtClean="0">
                <a:ea typeface="+mj-ea"/>
                <a:cs typeface="+mj-cs"/>
              </a:rPr>
              <a:t>Nasıl</a:t>
            </a:r>
            <a:r>
              <a:rPr lang="en-US" dirty="0" smtClean="0">
                <a:ea typeface="+mj-ea"/>
                <a:cs typeface="+mj-cs"/>
              </a:rPr>
              <a:t> </a:t>
            </a:r>
            <a:r>
              <a:rPr lang="en-US" dirty="0" err="1" smtClean="0">
                <a:ea typeface="+mj-ea"/>
                <a:cs typeface="+mj-cs"/>
              </a:rPr>
              <a:t>Söylendi</a:t>
            </a:r>
            <a:r>
              <a:rPr lang="en-US" dirty="0" smtClean="0">
                <a:ea typeface="+mj-ea"/>
                <a:cs typeface="+mj-cs"/>
              </a:rPr>
              <a:t>?)</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İletişim kanalı iletişimin nasıl veya hangi yollarla aktarıldığını ifade etmektedir.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pic>
        <p:nvPicPr>
          <p:cNvPr id="155651" name="Picture 3" descr="MC900295558.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57863" y="3811588"/>
            <a:ext cx="267335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7.2.3.1. </a:t>
            </a:r>
            <a:r>
              <a:rPr lang="en-US" dirty="0" err="1" smtClean="0">
                <a:ea typeface="+mj-ea"/>
                <a:cs typeface="+mj-cs"/>
              </a:rPr>
              <a:t>İletişimin</a:t>
            </a:r>
            <a:r>
              <a:rPr lang="en-US" dirty="0" smtClean="0">
                <a:ea typeface="+mj-ea"/>
                <a:cs typeface="+mj-cs"/>
              </a:rPr>
              <a:t> </a:t>
            </a:r>
            <a:r>
              <a:rPr lang="en-US" dirty="0" err="1" smtClean="0">
                <a:ea typeface="+mj-ea"/>
                <a:cs typeface="+mj-cs"/>
              </a:rPr>
              <a:t>Aktarılma</a:t>
            </a:r>
            <a:r>
              <a:rPr lang="en-US" dirty="0" smtClean="0">
                <a:ea typeface="+mj-ea"/>
                <a:cs typeface="+mj-cs"/>
              </a:rPr>
              <a:t> </a:t>
            </a:r>
            <a:r>
              <a:rPr lang="en-US" dirty="0" err="1" smtClean="0">
                <a:ea typeface="+mj-ea"/>
                <a:cs typeface="+mj-cs"/>
              </a:rPr>
              <a:t>Biçimi</a:t>
            </a:r>
            <a:r>
              <a:rPr lang="en-US" dirty="0" smtClean="0">
                <a:ea typeface="+mj-ea"/>
                <a:cs typeface="+mj-cs"/>
              </a:rPr>
              <a:t> (</a:t>
            </a:r>
            <a:r>
              <a:rPr lang="en-US" dirty="0" err="1" smtClean="0">
                <a:ea typeface="+mj-ea"/>
                <a:cs typeface="+mj-cs"/>
              </a:rPr>
              <a:t>Yüzyüze</a:t>
            </a:r>
            <a:r>
              <a:rPr lang="en-US" dirty="0" smtClean="0">
                <a:ea typeface="+mj-ea"/>
                <a:cs typeface="+mj-cs"/>
              </a:rPr>
              <a:t>, </a:t>
            </a:r>
            <a:r>
              <a:rPr lang="en-US" dirty="0" err="1" smtClean="0">
                <a:ea typeface="+mj-ea"/>
                <a:cs typeface="+mj-cs"/>
              </a:rPr>
              <a:t>Yazılı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Görsel</a:t>
            </a:r>
            <a:r>
              <a:rPr lang="en-US" dirty="0" smtClean="0">
                <a:ea typeface="+mj-ea"/>
                <a:cs typeface="+mj-cs"/>
              </a:rPr>
              <a:t> </a:t>
            </a:r>
            <a:r>
              <a:rPr lang="en-US" dirty="0" err="1" smtClean="0">
                <a:ea typeface="+mj-ea"/>
                <a:cs typeface="+mj-cs"/>
              </a:rPr>
              <a:t>İletişim</a:t>
            </a:r>
            <a:r>
              <a:rPr lang="en-US" dirty="0" smtClean="0">
                <a:ea typeface="+mj-ea"/>
                <a:cs typeface="+mj-cs"/>
              </a:rPr>
              <a:t>)</a:t>
            </a:r>
            <a:endParaRPr lang="en-US" dirty="0">
              <a:ea typeface="+mj-ea"/>
              <a:cs typeface="+mj-cs"/>
            </a:endParaRPr>
          </a:p>
        </p:txBody>
      </p:sp>
      <p:sp>
        <p:nvSpPr>
          <p:cNvPr id="156674" name="Content Placeholder 2"/>
          <p:cNvSpPr>
            <a:spLocks noGrp="1"/>
          </p:cNvSpPr>
          <p:nvPr>
            <p:ph idx="1"/>
          </p:nvPr>
        </p:nvSpPr>
        <p:spPr>
          <a:xfrm>
            <a:off x="1463675" y="2673350"/>
            <a:ext cx="6240463" cy="3049588"/>
          </a:xfrm>
        </p:spPr>
        <p:txBody>
          <a:bodyPr/>
          <a:lstStyle/>
          <a:p>
            <a:pPr eaLnBrk="1" hangingPunct="1"/>
            <a:r>
              <a:rPr lang="tr-TR">
                <a:latin typeface="Times New Roman" charset="0"/>
              </a:rPr>
              <a:t>Bu konuda yapılan araştırmalar en önemli tutum değişim kaynağının medyadan çok kişilerle yüz yüze iletişim olduğu işaret etmektedir </a:t>
            </a:r>
          </a:p>
          <a:p>
            <a:pPr eaLnBrk="1" hangingPunct="1"/>
            <a:endParaRPr lang="en-US">
              <a:latin typeface="Times New Roman" charset="0"/>
            </a:endParaRPr>
          </a:p>
        </p:txBody>
      </p:sp>
      <p:pic>
        <p:nvPicPr>
          <p:cNvPr id="156675" name="Picture 2" descr="MC90033250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033838"/>
            <a:ext cx="3675063"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titled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1677" y="649510"/>
            <a:ext cx="7072441" cy="5272867"/>
          </a:xfrm>
          <a:prstGeom prst="rect">
            <a:avLst/>
          </a:prstGeom>
          <a:ln>
            <a:noFill/>
          </a:ln>
          <a:effectLst>
            <a:softEdge rad="112500"/>
          </a:effectLst>
        </p:spPr>
      </p:pic>
      <p:sp>
        <p:nvSpPr>
          <p:cNvPr id="157698" name="Rectangle 4"/>
          <p:cNvSpPr>
            <a:spLocks noChangeArrowheads="1"/>
          </p:cNvSpPr>
          <p:nvPr/>
        </p:nvSpPr>
        <p:spPr bwMode="auto">
          <a:xfrm>
            <a:off x="2778125" y="5922963"/>
            <a:ext cx="3454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t>Şekil. 7.1. Tutum Değişim Modeli</a:t>
            </a:r>
            <a:endParaRPr lang="en-US"/>
          </a:p>
        </p:txBody>
      </p:sp>
    </p:spTree>
  </p:cSld>
  <p:clrMapOvr>
    <a:masterClrMapping/>
  </p:clrMapOvr>
  <p:transition xmlns:p14="http://schemas.microsoft.com/office/powerpoint/2010/mai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pPr eaLnBrk="1" hangingPunct="1"/>
            <a:r>
              <a:rPr lang="en-US">
                <a:latin typeface="Arial" charset="0"/>
              </a:rPr>
              <a:t>7.2.3.2. Dikkatin Dağılması</a:t>
            </a:r>
          </a:p>
        </p:txBody>
      </p:sp>
      <p:sp>
        <p:nvSpPr>
          <p:cNvPr id="158722" name="Content Placeholder 2"/>
          <p:cNvSpPr>
            <a:spLocks noGrp="1"/>
          </p:cNvSpPr>
          <p:nvPr>
            <p:ph idx="1"/>
          </p:nvPr>
        </p:nvSpPr>
        <p:spPr/>
        <p:txBody>
          <a:bodyPr/>
          <a:lstStyle/>
          <a:p>
            <a:pPr eaLnBrk="1" hangingPunct="1"/>
            <a:r>
              <a:rPr lang="tr-TR">
                <a:latin typeface="Times New Roman" charset="0"/>
              </a:rPr>
              <a:t>İletişim sadece kaynak ve hedef kişi arasında yer alan çok yalıtılmış bir durum değildir. </a:t>
            </a:r>
          </a:p>
          <a:p>
            <a:pPr eaLnBrk="1" hangingPunct="1"/>
            <a:endParaRPr lang="en-US">
              <a:latin typeface="Times New Roman" charset="0"/>
            </a:endParaRPr>
          </a:p>
          <a:p>
            <a:pPr eaLnBrk="1" hangingPunct="1"/>
            <a:r>
              <a:rPr lang="tr-TR">
                <a:latin typeface="Times New Roman" charset="0"/>
              </a:rPr>
              <a:t>Ortamda bulunan uyarıcılar kaynağın veya hedefin dikkatini başka yönlere çekebilir. </a:t>
            </a:r>
          </a:p>
          <a:p>
            <a:pPr eaLnBrk="1" hangingPunct="1"/>
            <a:endParaRPr lang="tr-TR">
              <a:latin typeface="Times New Roman" charset="0"/>
            </a:endParaRPr>
          </a:p>
          <a:p>
            <a:pPr eaLnBrk="1" hangingPunct="1"/>
            <a:r>
              <a:rPr lang="tr-TR">
                <a:latin typeface="Times New Roman" charset="0"/>
              </a:rPr>
              <a:t>Ya da ortamda bulunan uyarıcılar bu iletişimin etkisini artırabilir.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pPr eaLnBrk="1" hangingPunct="1"/>
            <a:r>
              <a:rPr lang="en-US">
                <a:latin typeface="Arial" charset="0"/>
              </a:rPr>
              <a:t>7.2.3.3. Önceden Uyarılma</a:t>
            </a:r>
          </a:p>
        </p:txBody>
      </p:sp>
      <p:sp>
        <p:nvSpPr>
          <p:cNvPr id="159746"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Önceden uyarılma durumu kaynak tarafından verilen iletiye direnci artırabilmektedir. </a:t>
            </a:r>
          </a:p>
          <a:p>
            <a:pPr eaLnBrk="1" hangingPunct="1"/>
            <a:r>
              <a:rPr lang="tr-TR">
                <a:latin typeface="Times New Roman" charset="0"/>
              </a:rPr>
              <a:t>Bu konuda yapılan ilk araştırmada, deneklerin yarısına sunum öncesinde konunun ne olduğu(örn., ergenlerin araba kullanmasına izin verme) söylenmiştir (Freedman ve Sears, 1956)</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p:txBody>
          <a:bodyPr/>
          <a:lstStyle/>
          <a:p>
            <a:pPr eaLnBrk="1" hangingPunct="1"/>
            <a:r>
              <a:rPr lang="en-US">
                <a:latin typeface="Arial" charset="0"/>
              </a:rPr>
              <a:t>7.2.3.4. Aşılama</a:t>
            </a: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tr-TR" dirty="0">
                <a:ea typeface="+mn-ea"/>
                <a:cs typeface="+mn-cs"/>
              </a:rPr>
              <a:t>Aşılama hedef kişinin tutumuna hafif bir şekilde saldırılarak yapılır</a:t>
            </a:r>
            <a:r>
              <a:rPr lang="tr-TR" dirty="0" smtClean="0">
                <a:ea typeface="+mn-ea"/>
                <a:cs typeface="+mn-cs"/>
              </a:rPr>
              <a:t>.</a:t>
            </a:r>
          </a:p>
          <a:p>
            <a:pPr marL="0" indent="0" eaLnBrk="1" fontAlgn="auto" hangingPunct="1">
              <a:spcAft>
                <a:spcPts val="0"/>
              </a:spcAft>
              <a:buFont typeface="Brush Script MT" pitchFamily="66" charset="0"/>
              <a:buNone/>
              <a:defRPr/>
            </a:pP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Bu </a:t>
            </a:r>
            <a:r>
              <a:rPr lang="tr-TR" dirty="0">
                <a:ea typeface="+mn-ea"/>
                <a:cs typeface="+mn-cs"/>
              </a:rPr>
              <a:t>tekniğin temelinde şu varsayım yatmaktadır</a:t>
            </a:r>
            <a:r>
              <a:rPr lang="tr-TR" dirty="0" smtClean="0">
                <a:ea typeface="+mn-ea"/>
                <a:cs typeface="+mn-cs"/>
              </a:rPr>
              <a:t>:</a:t>
            </a: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 “Hedef </a:t>
            </a:r>
            <a:r>
              <a:rPr lang="tr-TR" dirty="0">
                <a:ea typeface="+mn-ea"/>
                <a:cs typeface="+mn-cs"/>
              </a:rPr>
              <a:t>kişinin tutumuna hafifçe saldırma kişinin savunma mekanizmalarını geliştirmesine katkıda bulunacaktır</a:t>
            </a:r>
            <a:r>
              <a:rPr lang="tr-TR" dirty="0" smtClean="0">
                <a:ea typeface="+mn-ea"/>
                <a:cs typeface="+mn-cs"/>
              </a:rPr>
              <a:t>.”</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7.2.4. </a:t>
            </a:r>
            <a:r>
              <a:rPr lang="en-US" dirty="0" err="1" smtClean="0">
                <a:ea typeface="+mj-ea"/>
                <a:cs typeface="+mj-cs"/>
              </a:rPr>
              <a:t>Hedef</a:t>
            </a:r>
            <a:r>
              <a:rPr lang="en-US" dirty="0" smtClean="0">
                <a:ea typeface="+mj-ea"/>
                <a:cs typeface="+mj-cs"/>
              </a:rPr>
              <a:t> (</a:t>
            </a:r>
            <a:r>
              <a:rPr lang="en-US" dirty="0" err="1" smtClean="0">
                <a:ea typeface="+mj-ea"/>
                <a:cs typeface="+mj-cs"/>
              </a:rPr>
              <a:t>Kime</a:t>
            </a:r>
            <a:r>
              <a:rPr lang="en-US" dirty="0" smtClean="0">
                <a:ea typeface="+mj-ea"/>
                <a:cs typeface="+mj-cs"/>
              </a:rPr>
              <a:t> </a:t>
            </a:r>
            <a:r>
              <a:rPr lang="en-US" dirty="0" err="1" smtClean="0">
                <a:ea typeface="+mj-ea"/>
                <a:cs typeface="+mj-cs"/>
              </a:rPr>
              <a:t>Söylendi</a:t>
            </a:r>
            <a:r>
              <a:rPr lang="en-US" dirty="0" smtClean="0">
                <a:ea typeface="+mj-ea"/>
                <a:cs typeface="+mj-cs"/>
              </a:rPr>
              <a:t>?)</a:t>
            </a:r>
            <a:endParaRPr lang="en-US" dirty="0">
              <a:ea typeface="+mj-ea"/>
              <a:cs typeface="+mj-cs"/>
            </a:endParaRPr>
          </a:p>
        </p:txBody>
      </p:sp>
      <p:sp>
        <p:nvSpPr>
          <p:cNvPr id="3" name="Content Placeholder 2"/>
          <p:cNvSpPr>
            <a:spLocks noGrp="1"/>
          </p:cNvSpPr>
          <p:nvPr>
            <p:ph idx="1"/>
          </p:nvPr>
        </p:nvSpPr>
        <p:spPr/>
        <p:txBody>
          <a:bodyPr rtlCol="0">
            <a:normAutofit fontScale="85000"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İletişimde hedef kişi iletiyi alan ve yorumlayan kişidir.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b="1" dirty="0" smtClean="0">
                <a:ea typeface="+mn-ea"/>
                <a:cs typeface="+mn-cs"/>
              </a:rPr>
              <a:t>Hedefe bağlı bireysel özellikler</a:t>
            </a:r>
          </a:p>
          <a:p>
            <a:pPr marL="274320" indent="-274320" eaLnBrk="1" fontAlgn="auto" hangingPunct="1">
              <a:spcAft>
                <a:spcPts val="0"/>
              </a:spcAft>
              <a:buFont typeface="Brush Script MT" pitchFamily="66" charset="0"/>
              <a:buChar char="O"/>
              <a:defRPr/>
            </a:pPr>
            <a:r>
              <a:rPr lang="tr-TR" b="1" dirty="0" smtClean="0">
                <a:ea typeface="+mn-ea"/>
                <a:cs typeface="+mn-cs"/>
              </a:rPr>
              <a:t>Hedefin bağlanma düzeyi</a:t>
            </a:r>
          </a:p>
          <a:p>
            <a:pPr marL="274320" indent="-274320" eaLnBrk="1" fontAlgn="auto" hangingPunct="1">
              <a:spcAft>
                <a:spcPts val="0"/>
              </a:spcAft>
              <a:buFont typeface="Brush Script MT" pitchFamily="66" charset="0"/>
              <a:buChar char="O"/>
              <a:defRPr/>
            </a:pPr>
            <a:r>
              <a:rPr lang="tr-TR" b="1" dirty="0" smtClean="0">
                <a:ea typeface="+mn-ea"/>
                <a:cs typeface="+mn-cs"/>
              </a:rPr>
              <a:t>Hedefin bilgi işleme biçimi</a:t>
            </a:r>
          </a:p>
          <a:p>
            <a:pPr marL="274320" indent="-274320" eaLnBrk="1" fontAlgn="auto" hangingPunct="1">
              <a:spcAft>
                <a:spcPts val="0"/>
              </a:spcAft>
              <a:buFont typeface="Brush Script MT" pitchFamily="66" charset="0"/>
              <a:buChar char="O"/>
              <a:defRPr/>
            </a:pPr>
            <a:r>
              <a:rPr lang="tr-TR" b="1" dirty="0" smtClean="0">
                <a:ea typeface="+mn-ea"/>
                <a:cs typeface="+mn-cs"/>
              </a:rPr>
              <a:t>Hedefin kendine saygısı</a:t>
            </a:r>
          </a:p>
          <a:p>
            <a:pPr marL="274320" indent="-274320" eaLnBrk="1" fontAlgn="auto" hangingPunct="1">
              <a:spcAft>
                <a:spcPts val="0"/>
              </a:spcAft>
              <a:buFont typeface="Brush Script MT" pitchFamily="66" charset="0"/>
              <a:buChar char="O"/>
              <a:defRPr/>
            </a:pPr>
            <a:r>
              <a:rPr lang="tr-TR" b="1" dirty="0" smtClean="0">
                <a:ea typeface="+mn-ea"/>
                <a:cs typeface="+mn-cs"/>
              </a:rPr>
              <a:t>Hedefin yaşı ve kuşağı</a:t>
            </a:r>
          </a:p>
          <a:p>
            <a:pPr marL="274320" indent="-274320" eaLnBrk="1" fontAlgn="auto" hangingPunct="1">
              <a:spcAft>
                <a:spcPts val="0"/>
              </a:spcAft>
              <a:buFont typeface="Brush Script MT" pitchFamily="66" charset="0"/>
              <a:buChar char="O"/>
              <a:defRPr/>
            </a:pPr>
            <a:r>
              <a:rPr lang="tr-TR" b="1" dirty="0" smtClean="0">
                <a:ea typeface="+mn-ea"/>
                <a:cs typeface="+mn-cs"/>
              </a:rPr>
              <a:t>Hedefin kaynağı kötülemesi</a:t>
            </a:r>
          </a:p>
          <a:p>
            <a:pPr marL="274320" indent="-274320" eaLnBrk="1" fontAlgn="auto" hangingPunct="1">
              <a:spcAft>
                <a:spcPts val="0"/>
              </a:spcAft>
              <a:buFont typeface="Brush Script MT" pitchFamily="66" charset="0"/>
              <a:buChar char="O"/>
              <a:defRPr/>
            </a:pPr>
            <a:r>
              <a:rPr lang="tr-TR" b="1" dirty="0" err="1" smtClean="0">
                <a:ea typeface="+mn-ea"/>
                <a:cs typeface="+mn-cs"/>
              </a:rPr>
              <a:t>Herdefin</a:t>
            </a:r>
            <a:r>
              <a:rPr lang="tr-TR" b="1" dirty="0" smtClean="0">
                <a:ea typeface="+mn-ea"/>
                <a:cs typeface="+mn-cs"/>
              </a:rPr>
              <a:t> iletiyle ilgili tepkileri</a:t>
            </a:r>
          </a:p>
          <a:p>
            <a:pPr marL="274320" indent="-274320" eaLnBrk="1" fontAlgn="auto" hangingPunct="1">
              <a:spcAft>
                <a:spcPts val="0"/>
              </a:spcAft>
              <a:buFont typeface="Brush Script MT" pitchFamily="66" charset="0"/>
              <a:buChar char="O"/>
              <a:defRPr/>
            </a:pPr>
            <a:r>
              <a:rPr lang="tr-TR" b="1" dirty="0" smtClean="0">
                <a:ea typeface="+mn-ea"/>
                <a:cs typeface="+mn-cs"/>
              </a:rPr>
              <a:t>Hedefin iletiyi reddetmesi</a:t>
            </a:r>
            <a:endParaRPr lang="en-US" b="1" dirty="0">
              <a:ea typeface="+mn-ea"/>
              <a:cs typeface="+mn-cs"/>
            </a:endParaRPr>
          </a:p>
        </p:txBody>
      </p:sp>
      <p:pic>
        <p:nvPicPr>
          <p:cNvPr id="161795" name="Picture 3" descr="MC90043485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055938"/>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538" y="2257425"/>
            <a:ext cx="4572000" cy="2281238"/>
          </a:xfrm>
        </p:spPr>
        <p:txBody>
          <a:bodyPr/>
          <a:lstStyle/>
          <a:p>
            <a:pPr eaLnBrk="1" hangingPunct="1">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ndParaRPr>
          </a:p>
        </p:txBody>
      </p:sp>
    </p:spTree>
  </p:cSld>
  <p:clrMapOvr>
    <a:masterClrMapping/>
  </p:clrMapOvr>
  <p:transition xmlns:p14="http://schemas.microsoft.com/office/powerpoint/2010/main" spd="slow">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574800" y="1820863"/>
            <a:ext cx="5842000" cy="2574925"/>
          </a:xfrm>
        </p:spPr>
        <p:txBody>
          <a:bodyPr rtlCol="0">
            <a:noAutofit/>
          </a:bodyPr>
          <a:lstStyle/>
          <a:p>
            <a:pPr eaLnBrk="1" fontAlgn="auto" hangingPunct="1">
              <a:spcAft>
                <a:spcPts val="0"/>
              </a:spcAft>
              <a:defRPr/>
            </a:pPr>
            <a:r>
              <a:rPr lang="en-US" sz="6000" b="1" dirty="0"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 BİLİŞ </a:t>
            </a:r>
            <a:r>
              <a:rPr lang="en-US" sz="6000" b="1" dirty="0" err="1"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ve</a:t>
            </a:r>
            <a:r>
              <a:rPr lang="en-US" sz="6000" b="1" dirty="0"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 </a:t>
            </a:r>
            <a:br>
              <a:rPr lang="en-US" sz="6000" b="1" dirty="0"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6000" b="1" dirty="0"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 ALGI</a:t>
            </a:r>
            <a:endParaRPr lang="en-US" sz="6000" b="1" dirty="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Yıldız</a:t>
            </a:r>
            <a:r>
              <a:rPr lang="en-US" b="1" dirty="0" smtClean="0">
                <a:ea typeface="+mn-ea"/>
                <a:cs typeface="+mn-cs"/>
              </a:rPr>
              <a:t> </a:t>
            </a:r>
            <a:r>
              <a:rPr lang="en-US" b="1" dirty="0" err="1" smtClean="0">
                <a:ea typeface="+mn-ea"/>
                <a:cs typeface="+mn-cs"/>
              </a:rPr>
              <a:t>Öztan</a:t>
            </a:r>
            <a:r>
              <a:rPr lang="en-US" b="1" dirty="0" smtClean="0">
                <a:ea typeface="+mn-ea"/>
                <a:cs typeface="+mn-cs"/>
              </a:rPr>
              <a:t> </a:t>
            </a:r>
            <a:r>
              <a:rPr lang="en-US" b="1" dirty="0" err="1" smtClean="0">
                <a:ea typeface="+mn-ea"/>
                <a:cs typeface="+mn-cs"/>
              </a:rPr>
              <a:t>Ulusoy</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Kocaeli</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163843"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8</a:t>
            </a:r>
          </a:p>
        </p:txBody>
      </p:sp>
    </p:spTree>
  </p:cSld>
  <p:clrMapOvr>
    <a:masterClrMapping/>
  </p:clrMapOvr>
  <p:transition xmlns:p14="http://schemas.microsoft.com/office/powerpoint/2010/mai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475" y="817563"/>
            <a:ext cx="7618413" cy="1201737"/>
          </a:xfrm>
        </p:spPr>
        <p:txBody>
          <a:bodyPr rtlCol="0">
            <a:normAutofit fontScale="90000"/>
          </a:bodyPr>
          <a:lstStyle/>
          <a:p>
            <a:pPr eaLnBrk="1" fontAlgn="auto" hangingPunct="1">
              <a:spcAft>
                <a:spcPts val="0"/>
              </a:spcAft>
              <a:defRPr/>
            </a:pPr>
            <a:r>
              <a:rPr lang="en-US" dirty="0" smtClean="0">
                <a:ea typeface="+mj-ea"/>
                <a:cs typeface="+mj-cs"/>
              </a:rPr>
              <a:t>SOSYAL BİLİŞ </a:t>
            </a:r>
            <a:r>
              <a:rPr lang="en-US" dirty="0" err="1" smtClean="0">
                <a:ea typeface="+mj-ea"/>
                <a:cs typeface="+mj-cs"/>
              </a:rPr>
              <a:t>ve</a:t>
            </a:r>
            <a:r>
              <a:rPr lang="en-US" dirty="0" smtClean="0">
                <a:ea typeface="+mj-ea"/>
                <a:cs typeface="+mj-cs"/>
              </a:rPr>
              <a:t> SOSYAL ALGI</a:t>
            </a:r>
            <a:endParaRPr lang="en-US" dirty="0">
              <a:ea typeface="+mj-ea"/>
              <a:cs typeface="+mj-cs"/>
            </a:endParaRPr>
          </a:p>
        </p:txBody>
      </p:sp>
      <p:sp>
        <p:nvSpPr>
          <p:cNvPr id="164866" name="Content Placeholder 2"/>
          <p:cNvSpPr>
            <a:spLocks noGrp="1"/>
          </p:cNvSpPr>
          <p:nvPr>
            <p:ph idx="1"/>
          </p:nvPr>
        </p:nvSpPr>
        <p:spPr/>
        <p:txBody>
          <a:bodyPr/>
          <a:lstStyle/>
          <a:p>
            <a:pPr eaLnBrk="1" hangingPunct="1"/>
            <a:r>
              <a:rPr lang="tr-TR">
                <a:latin typeface="Times New Roman" charset="0"/>
              </a:rPr>
              <a:t>İnsanlar ilk karşılaştıkları bir insan hakkında birtakım yargılara varırız. </a:t>
            </a:r>
          </a:p>
          <a:p>
            <a:pPr eaLnBrk="1" hangingPunct="1"/>
            <a:endParaRPr lang="tr-TR">
              <a:latin typeface="Times New Roman" charset="0"/>
            </a:endParaRPr>
          </a:p>
          <a:p>
            <a:pPr eaLnBrk="1" hangingPunct="1"/>
            <a:r>
              <a:rPr lang="tr-TR">
                <a:latin typeface="Times New Roman" charset="0"/>
              </a:rPr>
              <a:t>Ona ilişkin tanımlamada bir takım kestirme yollara başvurarak sonuç çıkarırız.</a:t>
            </a:r>
          </a:p>
          <a:p>
            <a:pPr eaLnBrk="1" hangingPunct="1"/>
            <a:endParaRPr lang="tr-TR">
              <a:latin typeface="Times New Roman" charset="0"/>
            </a:endParaRPr>
          </a:p>
          <a:p>
            <a:pPr eaLnBrk="1" hangingPunct="1"/>
            <a:r>
              <a:rPr lang="tr-TR">
                <a:latin typeface="Times New Roman" charset="0"/>
              </a:rPr>
              <a:t> Bu sosyal biliş yoluyla gerçekleşmektedir.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Content Placeholder 2"/>
          <p:cNvSpPr>
            <a:spLocks noGrp="1"/>
          </p:cNvSpPr>
          <p:nvPr>
            <p:ph idx="1"/>
          </p:nvPr>
        </p:nvSpPr>
        <p:spPr>
          <a:xfrm>
            <a:off x="1463675" y="1387475"/>
            <a:ext cx="6196013" cy="4335463"/>
          </a:xfrm>
        </p:spPr>
        <p:txBody>
          <a:bodyPr/>
          <a:lstStyle/>
          <a:p>
            <a:pPr eaLnBrk="1" hangingPunct="1"/>
            <a:r>
              <a:rPr lang="tr-TR">
                <a:latin typeface="Times New Roman" charset="0"/>
              </a:rPr>
              <a:t>Birey bilişsel bir cimridir. </a:t>
            </a:r>
          </a:p>
          <a:p>
            <a:pPr eaLnBrk="1" hangingPunct="1"/>
            <a:endParaRPr lang="tr-TR">
              <a:latin typeface="Times New Roman" charset="0"/>
            </a:endParaRPr>
          </a:p>
          <a:p>
            <a:pPr eaLnBrk="1" hangingPunct="1"/>
            <a:r>
              <a:rPr lang="tr-TR">
                <a:latin typeface="Times New Roman" charset="0"/>
              </a:rPr>
              <a:t>Bir kural olarak olabildiğince az düşünür ve bir kez bir şeye inandıktan sonra ondan vazgeçmek istemez (Dönmez, 1992)</a:t>
            </a:r>
            <a:r>
              <a:rPr lang="en-US">
                <a:latin typeface="Times New Roman" charset="0"/>
              </a:rPr>
              <a:t> </a:t>
            </a:r>
          </a:p>
          <a:p>
            <a:pPr eaLnBrk="1" hangingPunct="1"/>
            <a:endParaRPr lang="en-US">
              <a:latin typeface="Times New Roman" charset="0"/>
            </a:endParaRPr>
          </a:p>
          <a:p>
            <a:pPr eaLnBrk="1" hangingPunct="1"/>
            <a:r>
              <a:rPr lang="tr-TR">
                <a:latin typeface="Times New Roman" charset="0"/>
              </a:rPr>
              <a:t>Kişileri ve olayları anlama ve tanıma girişimi farklı sosyal- psikolojik süreçleri içerir Bu süreçleri çok kaba olarak iki gruba ayrılır: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title"/>
          </p:nvPr>
        </p:nvSpPr>
        <p:spPr/>
        <p:txBody>
          <a:bodyPr/>
          <a:lstStyle/>
          <a:p>
            <a:pPr eaLnBrk="1" hangingPunct="1"/>
            <a:r>
              <a:rPr lang="en-US">
                <a:latin typeface="Arial" charset="0"/>
              </a:rPr>
              <a:t>8.1. İzlenim Oluşturma</a:t>
            </a:r>
          </a:p>
        </p:txBody>
      </p:sp>
      <p:sp>
        <p:nvSpPr>
          <p:cNvPr id="11266" name="Content Placeholder 2"/>
          <p:cNvSpPr>
            <a:spLocks noGrp="1"/>
          </p:cNvSpPr>
          <p:nvPr>
            <p:ph idx="1"/>
          </p:nvPr>
        </p:nvSpPr>
        <p:spPr>
          <a:xfrm>
            <a:off x="1463675" y="1797050"/>
            <a:ext cx="6196013" cy="3603625"/>
          </a:xfrm>
        </p:spPr>
        <p:txBody>
          <a:bodyPr/>
          <a:lstStyle/>
          <a:p>
            <a:pPr marL="0" indent="0" eaLnBrk="1" hangingPunct="1">
              <a:buFont typeface="Brush Script MT" charset="0"/>
              <a:buNone/>
              <a:defRPr/>
            </a:pPr>
            <a:endParaRPr lang="tr-TR" dirty="0">
              <a:latin typeface="Times New Roman" charset="0"/>
            </a:endParaRPr>
          </a:p>
          <a:p>
            <a:pPr eaLnBrk="1" hangingPunct="1">
              <a:defRPr/>
            </a:pPr>
            <a:r>
              <a:rPr lang="tr-TR" dirty="0">
                <a:latin typeface="Times New Roman" charset="0"/>
              </a:rPr>
              <a:t>İzlenim oluşturma, başka insanların kişilikleri hakkında bir yargıya varma ya da ne tür insanlar oldukları konusunda tahminlerde bulunma anlamına gelir (Taylor, 2007). </a:t>
            </a:r>
            <a:endParaRPr lang="en-US" dirty="0">
              <a:latin typeface="Times New Roman" charset="0"/>
            </a:endParaRPr>
          </a:p>
        </p:txBody>
      </p:sp>
      <p:pic>
        <p:nvPicPr>
          <p:cNvPr id="166915" name="Picture 1" descr="MC90028110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68638" y="3789363"/>
            <a:ext cx="25654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8.1.1. </a:t>
            </a:r>
            <a:r>
              <a:rPr lang="en-US" dirty="0" err="1" smtClean="0">
                <a:ea typeface="+mj-ea"/>
                <a:cs typeface="+mj-cs"/>
              </a:rPr>
              <a:t>İzlenim</a:t>
            </a:r>
            <a:r>
              <a:rPr lang="en-US" dirty="0" smtClean="0">
                <a:ea typeface="+mj-ea"/>
                <a:cs typeface="+mj-cs"/>
              </a:rPr>
              <a:t> </a:t>
            </a:r>
            <a:r>
              <a:rPr lang="en-US" dirty="0" err="1" smtClean="0">
                <a:ea typeface="+mj-ea"/>
                <a:cs typeface="+mj-cs"/>
              </a:rPr>
              <a:t>Oluşturmada</a:t>
            </a:r>
            <a:r>
              <a:rPr lang="en-US" dirty="0" smtClean="0">
                <a:ea typeface="+mj-ea"/>
                <a:cs typeface="+mj-cs"/>
              </a:rPr>
              <a:t> </a:t>
            </a:r>
            <a:r>
              <a:rPr lang="en-US" dirty="0" err="1" smtClean="0">
                <a:ea typeface="+mj-ea"/>
                <a:cs typeface="+mj-cs"/>
              </a:rPr>
              <a:t>Kullanılan</a:t>
            </a:r>
            <a:r>
              <a:rPr lang="en-US" dirty="0" smtClean="0">
                <a:ea typeface="+mj-ea"/>
                <a:cs typeface="+mj-cs"/>
              </a:rPr>
              <a:t> </a:t>
            </a:r>
            <a:r>
              <a:rPr lang="en-US" dirty="0" err="1" smtClean="0">
                <a:ea typeface="+mj-ea"/>
                <a:cs typeface="+mj-cs"/>
              </a:rPr>
              <a:t>Bilgiler</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en-US" dirty="0" err="1" smtClean="0">
                <a:ea typeface="+mn-ea"/>
                <a:cs typeface="+mn-cs"/>
              </a:rPr>
              <a:t>Yüz</a:t>
            </a:r>
            <a:r>
              <a:rPr lang="en-US" dirty="0" smtClean="0">
                <a:ea typeface="+mn-ea"/>
                <a:cs typeface="+mn-cs"/>
              </a:rPr>
              <a:t> </a:t>
            </a:r>
            <a:r>
              <a:rPr lang="en-US" dirty="0" err="1" smtClean="0">
                <a:ea typeface="+mn-ea"/>
                <a:cs typeface="+mn-cs"/>
              </a:rPr>
              <a:t>ifadeleri</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Göz</a:t>
            </a:r>
            <a:r>
              <a:rPr lang="en-US" dirty="0" smtClean="0">
                <a:ea typeface="+mn-ea"/>
                <a:cs typeface="+mn-cs"/>
              </a:rPr>
              <a:t> </a:t>
            </a:r>
            <a:r>
              <a:rPr lang="en-US" dirty="0" err="1" smtClean="0">
                <a:ea typeface="+mn-ea"/>
                <a:cs typeface="+mn-cs"/>
              </a:rPr>
              <a:t>teması</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Fiziksel</a:t>
            </a:r>
            <a:r>
              <a:rPr lang="en-US" dirty="0" smtClean="0">
                <a:ea typeface="+mn-ea"/>
                <a:cs typeface="+mn-cs"/>
              </a:rPr>
              <a:t> </a:t>
            </a:r>
            <a:r>
              <a:rPr lang="en-US" dirty="0" err="1" smtClean="0">
                <a:ea typeface="+mn-ea"/>
                <a:cs typeface="+mn-cs"/>
              </a:rPr>
              <a:t>görünüm</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smtClean="0">
                <a:ea typeface="+mn-ea"/>
                <a:cs typeface="+mn-cs"/>
              </a:rPr>
              <a:t>Roller</a:t>
            </a:r>
          </a:p>
          <a:p>
            <a:pPr marL="274320" indent="-274320" eaLnBrk="1" fontAlgn="auto" hangingPunct="1">
              <a:spcAft>
                <a:spcPts val="0"/>
              </a:spcAft>
              <a:buFont typeface="Brush Script MT" pitchFamily="66" charset="0"/>
              <a:buChar char="O"/>
              <a:defRPr/>
            </a:pPr>
            <a:endParaRPr lang="en-US" dirty="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pic>
        <p:nvPicPr>
          <p:cNvPr id="167939" name="Picture 3" descr="MC900441428.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1738" y="23876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Content Placeholder 2"/>
          <p:cNvSpPr>
            <a:spLocks noGrp="1"/>
          </p:cNvSpPr>
          <p:nvPr>
            <p:ph idx="1"/>
          </p:nvPr>
        </p:nvSpPr>
        <p:spPr/>
        <p:txBody>
          <a:bodyPr/>
          <a:lstStyle/>
          <a:p>
            <a:pPr eaLnBrk="1" hangingPunct="1"/>
            <a:r>
              <a:rPr lang="en-US">
                <a:latin typeface="Times New Roman" charset="0"/>
              </a:rPr>
              <a:t>Çarpıcılık</a:t>
            </a:r>
          </a:p>
          <a:p>
            <a:pPr eaLnBrk="1" hangingPunct="1"/>
            <a:endParaRPr lang="en-US">
              <a:latin typeface="Times New Roman" charset="0"/>
            </a:endParaRPr>
          </a:p>
          <a:p>
            <a:pPr eaLnBrk="1" hangingPunct="1"/>
            <a:r>
              <a:rPr lang="en-US">
                <a:latin typeface="Times New Roman" charset="0"/>
              </a:rPr>
              <a:t>Beden dili</a:t>
            </a:r>
          </a:p>
          <a:p>
            <a:pPr eaLnBrk="1" hangingPunct="1"/>
            <a:endParaRPr lang="en-US">
              <a:latin typeface="Times New Roman" charset="0"/>
            </a:endParaRPr>
          </a:p>
          <a:p>
            <a:pPr eaLnBrk="1" hangingPunct="1"/>
            <a:r>
              <a:rPr lang="en-US">
                <a:latin typeface="Times New Roman" charset="0"/>
              </a:rPr>
              <a:t>Gruplama(ketegorilere ayırma)</a:t>
            </a:r>
          </a:p>
          <a:p>
            <a:pPr eaLnBrk="1" hangingPunct="1"/>
            <a:endParaRPr lang="en-US">
              <a:latin typeface="Times New Roman" charset="0"/>
            </a:endParaRPr>
          </a:p>
          <a:p>
            <a:pPr eaLnBrk="1" hangingPunct="1"/>
            <a:r>
              <a:rPr lang="en-US">
                <a:latin typeface="Times New Roman" charset="0"/>
              </a:rPr>
              <a:t>Bağlamın etkileri</a:t>
            </a:r>
          </a:p>
          <a:p>
            <a:pPr eaLnBrk="1" hangingPunct="1"/>
            <a:endParaRPr lang="en-US">
              <a:latin typeface="Times New Roman" charset="0"/>
            </a:endParaRPr>
          </a:p>
          <a:p>
            <a:pPr eaLnBrk="1" hangingPunct="1"/>
            <a:endParaRPr lang="en-US">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8.1.1. </a:t>
            </a:r>
            <a:r>
              <a:rPr lang="en-US" dirty="0" err="1" smtClean="0">
                <a:ea typeface="+mj-ea"/>
                <a:cs typeface="+mj-cs"/>
              </a:rPr>
              <a:t>İzlenim</a:t>
            </a:r>
            <a:r>
              <a:rPr lang="en-US" dirty="0" smtClean="0">
                <a:ea typeface="+mj-ea"/>
                <a:cs typeface="+mj-cs"/>
              </a:rPr>
              <a:t> </a:t>
            </a:r>
            <a:r>
              <a:rPr lang="en-US" dirty="0" err="1" smtClean="0">
                <a:ea typeface="+mj-ea"/>
                <a:cs typeface="+mj-cs"/>
              </a:rPr>
              <a:t>Oluşturmada</a:t>
            </a:r>
            <a:r>
              <a:rPr lang="en-US" dirty="0" smtClean="0">
                <a:ea typeface="+mj-ea"/>
                <a:cs typeface="+mj-cs"/>
              </a:rPr>
              <a:t> </a:t>
            </a:r>
            <a:r>
              <a:rPr lang="en-US" dirty="0" err="1" smtClean="0">
                <a:ea typeface="+mj-ea"/>
                <a:cs typeface="+mj-cs"/>
              </a:rPr>
              <a:t>Kullanılan</a:t>
            </a:r>
            <a:r>
              <a:rPr lang="en-US" dirty="0" smtClean="0">
                <a:ea typeface="+mj-ea"/>
                <a:cs typeface="+mj-cs"/>
              </a:rPr>
              <a:t> </a:t>
            </a:r>
            <a:r>
              <a:rPr lang="en-US" dirty="0" err="1" smtClean="0">
                <a:ea typeface="+mj-ea"/>
                <a:cs typeface="+mj-cs"/>
              </a:rPr>
              <a:t>Bilgiler</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8.1.2. </a:t>
            </a:r>
            <a:r>
              <a:rPr lang="en-US" dirty="0" err="1" smtClean="0">
                <a:ea typeface="+mj-ea"/>
                <a:cs typeface="+mj-cs"/>
              </a:rPr>
              <a:t>İnsanların</a:t>
            </a:r>
            <a:r>
              <a:rPr lang="en-US" dirty="0" smtClean="0">
                <a:ea typeface="+mj-ea"/>
                <a:cs typeface="+mj-cs"/>
              </a:rPr>
              <a:t> </a:t>
            </a:r>
            <a:r>
              <a:rPr lang="en-US" dirty="0" err="1" smtClean="0">
                <a:ea typeface="+mj-ea"/>
                <a:cs typeface="+mj-cs"/>
              </a:rPr>
              <a:t>Kişilikleri</a:t>
            </a:r>
            <a:r>
              <a:rPr lang="en-US" dirty="0" smtClean="0">
                <a:ea typeface="+mj-ea"/>
                <a:cs typeface="+mj-cs"/>
              </a:rPr>
              <a:t> </a:t>
            </a:r>
            <a:r>
              <a:rPr lang="en-US" dirty="0" err="1" smtClean="0">
                <a:ea typeface="+mj-ea"/>
                <a:cs typeface="+mj-cs"/>
              </a:rPr>
              <a:t>Hakkında</a:t>
            </a:r>
            <a:r>
              <a:rPr lang="en-US" dirty="0" smtClean="0">
                <a:ea typeface="+mj-ea"/>
                <a:cs typeface="+mj-cs"/>
              </a:rPr>
              <a:t> </a:t>
            </a:r>
            <a:r>
              <a:rPr lang="en-US" dirty="0" err="1" smtClean="0">
                <a:ea typeface="+mj-ea"/>
                <a:cs typeface="+mj-cs"/>
              </a:rPr>
              <a:t>İzlenim</a:t>
            </a:r>
            <a:r>
              <a:rPr lang="en-US" dirty="0" smtClean="0">
                <a:ea typeface="+mj-ea"/>
                <a:cs typeface="+mj-cs"/>
              </a:rPr>
              <a:t> </a:t>
            </a:r>
            <a:r>
              <a:rPr lang="en-US" dirty="0" err="1" smtClean="0">
                <a:ea typeface="+mj-ea"/>
                <a:cs typeface="+mj-cs"/>
              </a:rPr>
              <a:t>Oluşturma</a:t>
            </a:r>
            <a:endParaRPr lang="en-US" dirty="0">
              <a:ea typeface="+mj-ea"/>
              <a:cs typeface="+mj-cs"/>
            </a:endParaRPr>
          </a:p>
        </p:txBody>
      </p:sp>
      <p:sp>
        <p:nvSpPr>
          <p:cNvPr id="169986" name="Content Placeholder 2"/>
          <p:cNvSpPr>
            <a:spLocks noGrp="1"/>
          </p:cNvSpPr>
          <p:nvPr>
            <p:ph idx="1"/>
          </p:nvPr>
        </p:nvSpPr>
        <p:spPr>
          <a:xfrm>
            <a:off x="1463675" y="2119313"/>
            <a:ext cx="2955925" cy="3603625"/>
          </a:xfrm>
        </p:spPr>
        <p:txBody>
          <a:bodyPr/>
          <a:lstStyle/>
          <a:p>
            <a:pPr eaLnBrk="1" hangingPunct="1"/>
            <a:r>
              <a:rPr lang="tr-TR">
                <a:latin typeface="Times New Roman" charset="0"/>
              </a:rPr>
              <a:t>Park’ın (1986) da belirttiği gibi, insanlar başkalarıyla ilk karşılaşmalarında kolay gözlenebilen, fiziksel, sözel olmayan bilgilere başvururlar, genel görünüş, giyim kuşam gibi. </a:t>
            </a:r>
          </a:p>
          <a:p>
            <a:pPr eaLnBrk="1" hangingPunct="1"/>
            <a:endParaRPr lang="tr-TR">
              <a:latin typeface="Times New Roman" charset="0"/>
            </a:endParaRPr>
          </a:p>
          <a:p>
            <a:pPr eaLnBrk="1" hangingPunct="1"/>
            <a:endParaRPr lang="en-US">
              <a:latin typeface="Times New Roman" charset="0"/>
            </a:endParaRPr>
          </a:p>
        </p:txBody>
      </p:sp>
      <p:pic>
        <p:nvPicPr>
          <p:cNvPr id="3" name="Picture 2" descr="MP9003417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3189" y="2506134"/>
            <a:ext cx="2609088" cy="3657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9988"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5997575" y="2222500"/>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p:txBody>
          <a:bodyPr/>
          <a:lstStyle/>
          <a:p>
            <a:pPr eaLnBrk="1" hangingPunct="1"/>
            <a:r>
              <a:rPr lang="en-US">
                <a:latin typeface="Arial" charset="0"/>
              </a:rPr>
              <a:t>8.1.2.1. Bilişsel Cebir</a:t>
            </a: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İzlenim oluşturma, bir kişi hakkındaki ardışık bilgi parçalarını (yani, zamanla sunulan kişilik özelliklerini) eksiksiz bir imge oluşturacak biçimde bir araya getirmeyi içerir.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Bilişsel </a:t>
            </a:r>
            <a:r>
              <a:rPr lang="tr-TR" dirty="0" err="1" smtClean="0">
                <a:ea typeface="+mn-ea"/>
                <a:cs typeface="+mn-cs"/>
              </a:rPr>
              <a:t>cebirin</a:t>
            </a:r>
            <a:r>
              <a:rPr lang="tr-TR" dirty="0" smtClean="0">
                <a:ea typeface="+mn-ea"/>
                <a:cs typeface="+mn-cs"/>
              </a:rPr>
              <a:t> üç temel modeli vardır :</a:t>
            </a:r>
          </a:p>
          <a:p>
            <a:pPr marL="274320" indent="-274320" eaLnBrk="1" fontAlgn="auto" hangingPunct="1">
              <a:spcAft>
                <a:spcPts val="0"/>
              </a:spcAft>
              <a:buFont typeface="Brush Script MT" pitchFamily="66" charset="0"/>
              <a:buChar char="O"/>
              <a:defRPr/>
            </a:pPr>
            <a:r>
              <a:rPr lang="tr-TR" b="1" dirty="0" smtClean="0">
                <a:ea typeface="+mn-ea"/>
                <a:cs typeface="+mn-cs"/>
              </a:rPr>
              <a:t>Toplama</a:t>
            </a:r>
          </a:p>
          <a:p>
            <a:pPr marL="274320" indent="-274320" eaLnBrk="1" fontAlgn="auto" hangingPunct="1">
              <a:spcAft>
                <a:spcPts val="0"/>
              </a:spcAft>
              <a:buFont typeface="Brush Script MT" pitchFamily="66" charset="0"/>
              <a:buChar char="O"/>
              <a:defRPr/>
            </a:pPr>
            <a:r>
              <a:rPr lang="tr-TR" b="1" dirty="0" smtClean="0">
                <a:ea typeface="+mn-ea"/>
                <a:cs typeface="+mn-cs"/>
              </a:rPr>
              <a:t>Ortalama</a:t>
            </a:r>
          </a:p>
          <a:p>
            <a:pPr marL="274320" indent="-274320" eaLnBrk="1" fontAlgn="auto" hangingPunct="1">
              <a:spcAft>
                <a:spcPts val="0"/>
              </a:spcAft>
              <a:buFont typeface="Brush Script MT" pitchFamily="66" charset="0"/>
              <a:buChar char="O"/>
              <a:defRPr/>
            </a:pPr>
            <a:r>
              <a:rPr lang="tr-TR" b="1" dirty="0" smtClean="0">
                <a:ea typeface="+mn-ea"/>
                <a:cs typeface="+mn-cs"/>
              </a:rPr>
              <a:t>Ağırlıklı ortalama</a:t>
            </a:r>
            <a:endParaRPr lang="en-US" b="1" dirty="0">
              <a:ea typeface="+mn-ea"/>
              <a:cs typeface="+mn-cs"/>
            </a:endParaRPr>
          </a:p>
        </p:txBody>
      </p:sp>
    </p:spTree>
  </p:cSld>
  <p:clrMapOvr>
    <a:masterClrMapping/>
  </p:clrMapOvr>
  <p:transition xmlns:p14="http://schemas.microsoft.com/office/powerpoint/2010/main" spd="slow">
    <p:push dir="u"/>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8.1.3. </a:t>
            </a:r>
            <a:r>
              <a:rPr lang="en-US" dirty="0" err="1" smtClean="0">
                <a:ea typeface="+mj-ea"/>
                <a:cs typeface="+mj-cs"/>
              </a:rPr>
              <a:t>Kişilik</a:t>
            </a:r>
            <a:r>
              <a:rPr lang="en-US" dirty="0" smtClean="0">
                <a:ea typeface="+mj-ea"/>
                <a:cs typeface="+mj-cs"/>
              </a:rPr>
              <a:t> </a:t>
            </a:r>
            <a:r>
              <a:rPr lang="en-US" dirty="0" err="1" smtClean="0">
                <a:ea typeface="+mj-ea"/>
                <a:cs typeface="+mj-cs"/>
              </a:rPr>
              <a:t>Yargılarında</a:t>
            </a:r>
            <a:r>
              <a:rPr lang="en-US" dirty="0" smtClean="0">
                <a:ea typeface="+mj-ea"/>
                <a:cs typeface="+mj-cs"/>
              </a:rPr>
              <a:t> </a:t>
            </a:r>
            <a:r>
              <a:rPr lang="en-US" dirty="0" err="1" smtClean="0">
                <a:ea typeface="+mj-ea"/>
                <a:cs typeface="+mj-cs"/>
              </a:rPr>
              <a:t>Düştüğümüz</a:t>
            </a:r>
            <a:r>
              <a:rPr lang="en-US" dirty="0" smtClean="0">
                <a:ea typeface="+mj-ea"/>
                <a:cs typeface="+mj-cs"/>
              </a:rPr>
              <a:t> </a:t>
            </a:r>
            <a:r>
              <a:rPr lang="en-US" dirty="0" err="1" smtClean="0">
                <a:ea typeface="+mj-ea"/>
                <a:cs typeface="+mj-cs"/>
              </a:rPr>
              <a:t>Yanılgılar</a:t>
            </a:r>
            <a:endParaRPr lang="en-US" dirty="0">
              <a:ea typeface="+mj-ea"/>
              <a:cs typeface="+mj-cs"/>
            </a:endParaRPr>
          </a:p>
        </p:txBody>
      </p:sp>
      <p:sp>
        <p:nvSpPr>
          <p:cNvPr id="172034" name="Content Placeholder 2"/>
          <p:cNvSpPr>
            <a:spLocks noGrp="1"/>
          </p:cNvSpPr>
          <p:nvPr>
            <p:ph idx="1"/>
          </p:nvPr>
        </p:nvSpPr>
        <p:spPr/>
        <p:txBody>
          <a:bodyPr/>
          <a:lstStyle/>
          <a:p>
            <a:pPr eaLnBrk="1" hangingPunct="1"/>
            <a:r>
              <a:rPr lang="tr-TR">
                <a:latin typeface="Times New Roman" charset="0"/>
              </a:rPr>
              <a:t>İnsanların görünüm ve davranışlarına ilişkin gözlemlerden oldukça çabuk kişilikleri hakkında çıkarsamalara geçeriz. </a:t>
            </a:r>
          </a:p>
          <a:p>
            <a:pPr eaLnBrk="1" hangingPunct="1"/>
            <a:endParaRPr lang="tr-TR">
              <a:latin typeface="Times New Roman" charset="0"/>
            </a:endParaRPr>
          </a:p>
          <a:p>
            <a:pPr eaLnBrk="1" hangingPunct="1"/>
            <a:r>
              <a:rPr lang="tr-TR" b="1">
                <a:latin typeface="Times New Roman" charset="0"/>
              </a:rPr>
              <a:t>Değerlendirme</a:t>
            </a:r>
            <a:r>
              <a:rPr lang="tr-TR">
                <a:latin typeface="Times New Roman" charset="0"/>
              </a:rPr>
              <a:t>: İlk izlenimlerin en önemli ve güçlü yönleri değerlendirmedir. Bir kişiyi seviyor muyuz yoksa sevmiyor muyuz? </a:t>
            </a:r>
          </a:p>
          <a:p>
            <a:pPr eaLnBrk="1" hangingPunct="1"/>
            <a:endParaRPr lang="tr-TR">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8.1.3.1. </a:t>
            </a:r>
            <a:r>
              <a:rPr lang="en-US" dirty="0" err="1" smtClean="0">
                <a:ea typeface="+mj-ea"/>
                <a:cs typeface="+mj-cs"/>
              </a:rPr>
              <a:t>Gizil</a:t>
            </a:r>
            <a:r>
              <a:rPr lang="en-US" dirty="0" smtClean="0">
                <a:ea typeface="+mj-ea"/>
                <a:cs typeface="+mj-cs"/>
              </a:rPr>
              <a:t> </a:t>
            </a:r>
            <a:r>
              <a:rPr lang="en-US" dirty="0" err="1" smtClean="0">
                <a:ea typeface="+mj-ea"/>
                <a:cs typeface="+mj-cs"/>
              </a:rPr>
              <a:t>Kişilik</a:t>
            </a:r>
            <a:r>
              <a:rPr lang="en-US" dirty="0" smtClean="0">
                <a:ea typeface="+mj-ea"/>
                <a:cs typeface="+mj-cs"/>
              </a:rPr>
              <a:t> </a:t>
            </a:r>
            <a:r>
              <a:rPr lang="en-US" dirty="0" err="1" smtClean="0">
                <a:ea typeface="+mj-ea"/>
                <a:cs typeface="+mj-cs"/>
              </a:rPr>
              <a:t>Kuramları</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tr-TR" dirty="0" err="1">
                <a:ea typeface="+mn-ea"/>
                <a:cs typeface="+mn-cs"/>
              </a:rPr>
              <a:t>Kelly</a:t>
            </a:r>
            <a:r>
              <a:rPr lang="tr-TR" dirty="0">
                <a:ea typeface="+mn-ea"/>
                <a:cs typeface="+mn-cs"/>
              </a:rPr>
              <a:t> (1955), bireylerin, bir kültür içerisinde bile, insanları karakterize ederken kendilerine özgü yollar geliştirme eğiliminde olduklarını ileri sürmüştür.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Kişisel kurgular, kişinin </a:t>
            </a:r>
            <a:r>
              <a:rPr lang="tr-TR" dirty="0" err="1">
                <a:ea typeface="+mn-ea"/>
                <a:cs typeface="+mn-cs"/>
              </a:rPr>
              <a:t>uyulmayıcı</a:t>
            </a:r>
            <a:r>
              <a:rPr lang="tr-TR" dirty="0">
                <a:ea typeface="+mn-ea"/>
                <a:cs typeface="+mn-cs"/>
              </a:rPr>
              <a:t> algılanma biçimleri olarak, zamanla gelişir ve dolayısıyla değişime karşı dirençlidir.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p:txBody>
          <a:bodyPr/>
          <a:lstStyle/>
          <a:p>
            <a:pPr eaLnBrk="1" hangingPunct="1"/>
            <a:r>
              <a:rPr lang="en-US">
                <a:latin typeface="Arial" charset="0"/>
              </a:rPr>
              <a:t>8.1.3.2. Olumluluk Yanılgısı</a:t>
            </a: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İnsanların algılamada görülen değerlendirmeyle ilgili genel yanlılık onları olumlu değerlendirmedir.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Araştırmalar, tersini gösteren bilgilerin yokluğu durumunda, insanların başkaları hakkında iyi düşünme ve olumlu izlenimler oluşturma eğiliminde olduğunu göstermektedir (</a:t>
            </a:r>
            <a:r>
              <a:rPr lang="tr-TR" dirty="0" err="1">
                <a:ea typeface="+mn-ea"/>
                <a:cs typeface="+mn-cs"/>
              </a:rPr>
              <a:t>Hogg</a:t>
            </a:r>
            <a:r>
              <a:rPr lang="tr-TR" dirty="0">
                <a:ea typeface="+mn-ea"/>
                <a:cs typeface="+mn-cs"/>
              </a:rPr>
              <a:t>, 2007).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8.1.3.3. </a:t>
            </a:r>
            <a:r>
              <a:rPr lang="en-US" dirty="0" err="1" smtClean="0">
                <a:ea typeface="+mj-ea"/>
                <a:cs typeface="+mj-cs"/>
              </a:rPr>
              <a:t>Olumsuzluk</a:t>
            </a:r>
            <a:r>
              <a:rPr lang="en-US" dirty="0" smtClean="0">
                <a:ea typeface="+mj-ea"/>
                <a:cs typeface="+mj-cs"/>
              </a:rPr>
              <a:t> </a:t>
            </a:r>
            <a:r>
              <a:rPr lang="en-US" dirty="0" err="1" smtClean="0">
                <a:ea typeface="+mj-ea"/>
                <a:cs typeface="+mj-cs"/>
              </a:rPr>
              <a:t>Yanılgısı</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İzlenim oluşturma sırasında olumsuz bilgilere özellikle dikkat etmek eğilimindeyizdir.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Algıladığımız kişiye ilişkin genel bir izlenim söz konusu olduğunda, bu olumsuz bilgi daha ağırlıklı olarak dikkate alınır.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8.1.3.4. </a:t>
            </a:r>
            <a:r>
              <a:rPr lang="en-US" dirty="0" err="1" smtClean="0">
                <a:ea typeface="+mj-ea"/>
                <a:cs typeface="+mj-cs"/>
              </a:rPr>
              <a:t>Öncelik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Sonralık</a:t>
            </a:r>
            <a:r>
              <a:rPr lang="en-US" dirty="0" smtClean="0">
                <a:ea typeface="+mj-ea"/>
                <a:cs typeface="+mj-cs"/>
              </a:rPr>
              <a:t> </a:t>
            </a:r>
            <a:r>
              <a:rPr lang="en-US" dirty="0" err="1" smtClean="0">
                <a:ea typeface="+mj-ea"/>
                <a:cs typeface="+mj-cs"/>
              </a:rPr>
              <a:t>Etkisi</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Bir kişi ile ilgili edindiğimiz ilk bilgilerin, o kişi hakkındaki izlenimlerimizi, daha sonra edindiğimiz bilgilerden daha çok etkilemesine öncelik etkisi denir.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Bazı durumlarda, bir konuda son olarak edindiğimiz bilgiler daha önce edindiğimiz bilgilere göre daha etkili olabilir. Buna sonralık etkisi denir (</a:t>
            </a:r>
            <a:r>
              <a:rPr lang="tr-TR" dirty="0" err="1">
                <a:ea typeface="+mn-ea"/>
                <a:cs typeface="+mn-cs"/>
              </a:rPr>
              <a:t>Arkonanç</a:t>
            </a:r>
            <a:r>
              <a:rPr lang="tr-TR" dirty="0">
                <a:ea typeface="+mn-ea"/>
                <a:cs typeface="+mn-cs"/>
              </a:rPr>
              <a:t>, 2008).</a:t>
            </a:r>
            <a:endParaRPr lang="en-US" dirty="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p:txBody>
          <a:bodyPr/>
          <a:lstStyle/>
          <a:p>
            <a:pPr eaLnBrk="1" hangingPunct="1"/>
            <a:r>
              <a:rPr lang="en-US">
                <a:latin typeface="Arial" charset="0"/>
              </a:rPr>
              <a:t>8.1.3.5. Duyusal Bilgi</a:t>
            </a:r>
          </a:p>
        </p:txBody>
      </p:sp>
      <p:sp>
        <p:nvSpPr>
          <p:cNvPr id="177154" name="Content Placeholder 2"/>
          <p:cNvSpPr>
            <a:spLocks noGrp="1"/>
          </p:cNvSpPr>
          <p:nvPr>
            <p:ph idx="1"/>
          </p:nvPr>
        </p:nvSpPr>
        <p:spPr/>
        <p:txBody>
          <a:bodyPr/>
          <a:lstStyle/>
          <a:p>
            <a:pPr eaLnBrk="1" hangingPunct="1"/>
            <a:r>
              <a:rPr lang="tr-TR">
                <a:latin typeface="Times New Roman" charset="0"/>
              </a:rPr>
              <a:t>Algılayıcılar duyusal olarak yüklü bilgilere de dikkat ederler ve başkalarına ilişkin yargılarında onlardan büyük ölçüde yararlanırlar. </a:t>
            </a:r>
          </a:p>
          <a:p>
            <a:pPr eaLnBrk="1" hangingPunct="1"/>
            <a:endParaRPr lang="tr-TR">
              <a:latin typeface="Times New Roman" charset="0"/>
            </a:endParaRPr>
          </a:p>
          <a:p>
            <a:pPr eaLnBrk="1" hangingPunct="1"/>
            <a:r>
              <a:rPr lang="tr-TR">
                <a:latin typeface="Times New Roman" charset="0"/>
              </a:rPr>
              <a:t>Açığa vurdukları duygu ve heyecanlardan insanların nasıl insanlar olduklarını çıkarsarız.</a:t>
            </a:r>
            <a:r>
              <a:rPr lang="en-US">
                <a:latin typeface="Times New Roman" charset="0"/>
              </a:rPr>
              <a:t> </a:t>
            </a:r>
          </a:p>
        </p:txBody>
      </p:sp>
    </p:spTree>
  </p:cSld>
  <p:clrMapOvr>
    <a:masterClrMapping/>
  </p:clrMapOvr>
  <p:transition xmlns:p14="http://schemas.microsoft.com/office/powerpoint/2010/main" spd="slow">
    <p:push dir="u"/>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pPr eaLnBrk="1" hangingPunct="1"/>
            <a:r>
              <a:rPr lang="en-US">
                <a:latin typeface="Arial" charset="0"/>
              </a:rPr>
              <a:t>8.1.3.6. Anlam Yükleme</a:t>
            </a:r>
          </a:p>
        </p:txBody>
      </p:sp>
      <p:sp>
        <p:nvSpPr>
          <p:cNvPr id="178178" name="Content Placeholder 2"/>
          <p:cNvSpPr>
            <a:spLocks noGrp="1"/>
          </p:cNvSpPr>
          <p:nvPr>
            <p:ph idx="1"/>
          </p:nvPr>
        </p:nvSpPr>
        <p:spPr/>
        <p:txBody>
          <a:bodyPr/>
          <a:lstStyle/>
          <a:p>
            <a:pPr eaLnBrk="1" hangingPunct="1"/>
            <a:endParaRPr lang="tr-TR">
              <a:latin typeface="Times New Roman" charset="0"/>
            </a:endParaRPr>
          </a:p>
          <a:p>
            <a:pPr eaLnBrk="1" hangingPunct="1"/>
            <a:endParaRPr lang="tr-TR">
              <a:latin typeface="Times New Roman" charset="0"/>
            </a:endParaRPr>
          </a:p>
          <a:p>
            <a:pPr eaLnBrk="1" hangingPunct="1"/>
            <a:r>
              <a:rPr lang="tr-TR">
                <a:latin typeface="Times New Roman" charset="0"/>
              </a:rPr>
              <a:t>Herhangi bir bilgi parçasının anlaşılması, kişi hakkında sahip oldukları başka bilgilere bağlıdır. </a:t>
            </a:r>
          </a:p>
          <a:p>
            <a:pPr eaLnBrk="1" hangingPunct="1"/>
            <a:endParaRPr lang="tr-TR">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8.1.3.7. </a:t>
            </a:r>
            <a:r>
              <a:rPr lang="en-US" dirty="0" err="1" smtClean="0">
                <a:ea typeface="+mj-ea"/>
                <a:cs typeface="+mj-cs"/>
              </a:rPr>
              <a:t>Tutarlılık</a:t>
            </a:r>
            <a:r>
              <a:rPr lang="en-US" dirty="0" smtClean="0">
                <a:ea typeface="+mj-ea"/>
                <a:cs typeface="+mj-cs"/>
              </a:rPr>
              <a:t> </a:t>
            </a:r>
            <a:r>
              <a:rPr lang="en-US" dirty="0" err="1" smtClean="0">
                <a:ea typeface="+mj-ea"/>
                <a:cs typeface="+mj-cs"/>
              </a:rPr>
              <a:t>Yükleme</a:t>
            </a:r>
            <a:r>
              <a:rPr lang="en-US" dirty="0" smtClean="0">
                <a:ea typeface="+mj-ea"/>
                <a:cs typeface="+mj-cs"/>
              </a:rPr>
              <a:t> (</a:t>
            </a:r>
            <a:r>
              <a:rPr lang="en-US" dirty="0" err="1" smtClean="0">
                <a:ea typeface="+mj-ea"/>
                <a:cs typeface="+mj-cs"/>
              </a:rPr>
              <a:t>Yükleme</a:t>
            </a:r>
            <a:r>
              <a:rPr lang="en-US" dirty="0" smtClean="0">
                <a:ea typeface="+mj-ea"/>
                <a:cs typeface="+mj-cs"/>
              </a:rPr>
              <a:t> </a:t>
            </a:r>
            <a:r>
              <a:rPr lang="en-US" dirty="0" err="1" smtClean="0">
                <a:ea typeface="+mj-ea"/>
                <a:cs typeface="+mj-cs"/>
              </a:rPr>
              <a:t>Tutarlılığı</a:t>
            </a:r>
            <a:r>
              <a:rPr lang="en-US" dirty="0" smtClean="0">
                <a:ea typeface="+mj-ea"/>
                <a:cs typeface="+mj-cs"/>
              </a:rPr>
              <a:t>)</a:t>
            </a:r>
            <a:endParaRPr lang="en-US" dirty="0">
              <a:ea typeface="+mj-ea"/>
              <a:cs typeface="+mj-cs"/>
            </a:endParaRPr>
          </a:p>
        </p:txBody>
      </p:sp>
      <p:sp>
        <p:nvSpPr>
          <p:cNvPr id="179202"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İnsanlar değerlendirme ilişkili özellikler açısından başkalarının tutarlı bir izlenimlerini oluşturmak eğilimindedirler. </a:t>
            </a:r>
          </a:p>
          <a:p>
            <a:pPr eaLnBrk="1" hangingPunct="1"/>
            <a:endParaRPr lang="tr-TR">
              <a:latin typeface="Times New Roman" charset="0"/>
            </a:endParaRPr>
          </a:p>
          <a:p>
            <a:pPr eaLnBrk="1" hangingPunct="1"/>
            <a:r>
              <a:rPr lang="tr-TR">
                <a:latin typeface="Times New Roman" charset="0"/>
              </a:rPr>
              <a:t>Hatta yalnızca birkaç bilgi parçasına sahip olduklarında bile, insanları algılamada en önemli boyut değerlendirmedir.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8.1.3.8. </a:t>
            </a:r>
            <a:r>
              <a:rPr lang="en-US" dirty="0" err="1" smtClean="0">
                <a:ea typeface="+mj-ea"/>
                <a:cs typeface="+mj-cs"/>
              </a:rPr>
              <a:t>Tutarsızlıkları</a:t>
            </a:r>
            <a:r>
              <a:rPr lang="en-US" dirty="0" smtClean="0">
                <a:ea typeface="+mj-ea"/>
                <a:cs typeface="+mj-cs"/>
              </a:rPr>
              <a:t> </a:t>
            </a:r>
            <a:r>
              <a:rPr lang="en-US" dirty="0" err="1" smtClean="0">
                <a:ea typeface="+mj-ea"/>
                <a:cs typeface="+mj-cs"/>
              </a:rPr>
              <a:t>Giderme</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Bazen başkaları hakkındaki bilgilerimiz kendi içlerinde tutarsızdır.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İzlenimlerimizle uyumsuz bilgiler genellikle daha iyi anımsanır.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Tutarsız bilgiler belirli bir durumla sınırlı olduğunda, durumsal </a:t>
            </a:r>
            <a:r>
              <a:rPr lang="tr-TR" dirty="0" err="1">
                <a:ea typeface="+mn-ea"/>
                <a:cs typeface="+mn-cs"/>
              </a:rPr>
              <a:t>özgülleşme</a:t>
            </a:r>
            <a:r>
              <a:rPr lang="tr-TR" dirty="0">
                <a:ea typeface="+mn-ea"/>
                <a:cs typeface="+mn-cs"/>
              </a:rPr>
              <a:t> insanların onları anımsamasına yardım etmektedir.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095375" y="2038350"/>
            <a:ext cx="6964363" cy="2606675"/>
          </a:xfrm>
          <a:effectLst>
            <a:outerShdw blurRad="76200" dist="12700" dir="2700000" sy="-23000" kx="-800400" algn="bl" rotWithShape="0">
              <a:prstClr val="black">
                <a:alpha val="20000"/>
              </a:prstClr>
            </a:outerShdw>
          </a:effectLst>
        </p:spPr>
        <p:txBody>
          <a:bodyPr/>
          <a:lstStyle/>
          <a:p>
            <a:pPr eaLnBrk="1" hangingPunct="1">
              <a:defRPr/>
            </a:pPr>
            <a:r>
              <a:rPr lang="en-US" sz="7200" b="1" dirty="0">
                <a:effectLst>
                  <a:outerShdw blurRad="60007" dir="2000400" sy="-30000" kx="-800400" algn="bl" rotWithShape="0">
                    <a:prstClr val="black">
                      <a:alpha val="20000"/>
                    </a:prstClr>
                  </a:outerShdw>
                </a:effectLst>
                <a:latin typeface="Arial" charset="0"/>
              </a:rPr>
              <a:t>8.1.4. </a:t>
            </a:r>
            <a:r>
              <a:rPr lang="en-US" sz="7200" b="1" dirty="0" err="1">
                <a:effectLst>
                  <a:outerShdw blurRad="60007" dir="2000400" sy="-30000" kx="-800400" algn="bl" rotWithShape="0">
                    <a:prstClr val="black">
                      <a:alpha val="20000"/>
                    </a:prstClr>
                  </a:outerShdw>
                </a:effectLst>
                <a:latin typeface="Arial" charset="0"/>
              </a:rPr>
              <a:t>Sosyal</a:t>
            </a:r>
            <a:r>
              <a:rPr lang="en-US" sz="7200" b="1" dirty="0">
                <a:effectLst>
                  <a:outerShdw blurRad="60007" dir="2000400" sy="-30000" kx="-800400" algn="bl" rotWithShape="0">
                    <a:prstClr val="black">
                      <a:alpha val="20000"/>
                    </a:prstClr>
                  </a:outerShdw>
                </a:effectLst>
                <a:latin typeface="Arial" charset="0"/>
              </a:rPr>
              <a:t> </a:t>
            </a:r>
            <a:r>
              <a:rPr lang="en-US" sz="7200" b="1" dirty="0" err="1">
                <a:effectLst>
                  <a:outerShdw blurRad="60007" dir="2000400" sy="-30000" kx="-800400" algn="bl" rotWithShape="0">
                    <a:prstClr val="black">
                      <a:alpha val="20000"/>
                    </a:prstClr>
                  </a:outerShdw>
                </a:effectLst>
                <a:latin typeface="Arial" charset="0"/>
              </a:rPr>
              <a:t>Şema</a:t>
            </a:r>
            <a:r>
              <a:rPr lang="en-US" sz="7200" b="1" dirty="0">
                <a:effectLst>
                  <a:outerShdw blurRad="60007" dir="2000400" sy="-30000" kx="-800400" algn="bl" rotWithShape="0">
                    <a:prstClr val="black">
                      <a:alpha val="20000"/>
                    </a:prstClr>
                  </a:outerShdw>
                </a:effectLst>
                <a:latin typeface="Arial" charset="0"/>
              </a:rPr>
              <a:t> </a:t>
            </a:r>
            <a:r>
              <a:rPr lang="en-US" sz="7200" b="1" dirty="0" err="1" smtClean="0">
                <a:effectLst>
                  <a:outerShdw blurRad="60007" dir="2000400" sy="-30000" kx="-800400" algn="bl" rotWithShape="0">
                    <a:prstClr val="black">
                      <a:alpha val="20000"/>
                    </a:prstClr>
                  </a:outerShdw>
                </a:effectLst>
                <a:latin typeface="Arial" charset="0"/>
              </a:rPr>
              <a:t>ve</a:t>
            </a:r>
            <a:r>
              <a:rPr lang="en-US" sz="7200" b="1" dirty="0" smtClean="0">
                <a:effectLst>
                  <a:outerShdw blurRad="60007" dir="2000400" sy="-30000" kx="-800400" algn="bl" rotWithShape="0">
                    <a:prstClr val="black">
                      <a:alpha val="20000"/>
                    </a:prstClr>
                  </a:outerShdw>
                </a:effectLst>
                <a:latin typeface="Arial" charset="0"/>
              </a:rPr>
              <a:t> </a:t>
            </a:r>
            <a:r>
              <a:rPr lang="en-US" sz="7200" b="1" dirty="0">
                <a:effectLst>
                  <a:outerShdw blurRad="60007" dir="2000400" sy="-30000" kx="-800400" algn="bl" rotWithShape="0">
                    <a:prstClr val="black">
                      <a:alpha val="20000"/>
                    </a:prstClr>
                  </a:outerShdw>
                </a:effectLst>
                <a:latin typeface="Arial" charset="0"/>
              </a:rPr>
              <a:t/>
            </a:r>
            <a:br>
              <a:rPr lang="en-US" sz="7200" b="1" dirty="0">
                <a:effectLst>
                  <a:outerShdw blurRad="60007" dir="2000400" sy="-30000" kx="-800400" algn="bl" rotWithShape="0">
                    <a:prstClr val="black">
                      <a:alpha val="20000"/>
                    </a:prstClr>
                  </a:outerShdw>
                </a:effectLst>
                <a:latin typeface="Arial" charset="0"/>
              </a:rPr>
            </a:br>
            <a:r>
              <a:rPr lang="en-US" sz="7200" b="1" dirty="0" err="1">
                <a:effectLst>
                  <a:outerShdw blurRad="60007" dir="2000400" sy="-30000" kx="-800400" algn="bl" rotWithShape="0">
                    <a:prstClr val="black">
                      <a:alpha val="20000"/>
                    </a:prstClr>
                  </a:outerShdw>
                </a:effectLst>
                <a:latin typeface="Arial" charset="0"/>
              </a:rPr>
              <a:t>Kategoriler</a:t>
            </a:r>
            <a:endParaRPr lang="en-US" sz="72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 </a:t>
            </a:r>
            <a:r>
              <a:rPr lang="en-US" dirty="0" err="1" smtClean="0">
                <a:ea typeface="+mj-ea"/>
                <a:cs typeface="+mj-cs"/>
              </a:rPr>
              <a:t>Sosyal</a:t>
            </a:r>
            <a:r>
              <a:rPr lang="en-US" dirty="0" smtClean="0">
                <a:ea typeface="+mj-ea"/>
                <a:cs typeface="+mj-cs"/>
              </a:rPr>
              <a:t> </a:t>
            </a:r>
            <a:r>
              <a:rPr lang="en-US" dirty="0" err="1" smtClean="0">
                <a:ea typeface="+mj-ea"/>
                <a:cs typeface="+mj-cs"/>
              </a:rPr>
              <a:t>Şema</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Kategoriler</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Şema, ‘bir kavram ya da uyarana ilişkin –onun özelliklerini(</a:t>
            </a:r>
            <a:r>
              <a:rPr lang="tr-TR" dirty="0" err="1">
                <a:ea typeface="+mn-ea"/>
                <a:cs typeface="+mn-cs"/>
              </a:rPr>
              <a:t>attributes</a:t>
            </a:r>
            <a:r>
              <a:rPr lang="tr-TR" dirty="0">
                <a:ea typeface="+mn-ea"/>
                <a:cs typeface="+mn-cs"/>
              </a:rPr>
              <a:t>) ve bu vasıflar arasındaki ilişkileri de içerecek biçimde –bilgiyi temsil eden bilişsel bir </a:t>
            </a:r>
            <a:r>
              <a:rPr lang="tr-TR" dirty="0" err="1">
                <a:ea typeface="+mn-ea"/>
                <a:cs typeface="+mn-cs"/>
              </a:rPr>
              <a:t>yapı’dır</a:t>
            </a:r>
            <a:r>
              <a:rPr lang="tr-TR" dirty="0">
                <a:ea typeface="+mn-ea"/>
                <a:cs typeface="+mn-cs"/>
              </a:rPr>
              <a:t> (Taylor, 2007).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8.1.4.1. </a:t>
            </a:r>
            <a:r>
              <a:rPr lang="en-US" dirty="0" err="1" smtClean="0">
                <a:ea typeface="+mj-ea"/>
                <a:cs typeface="+mj-cs"/>
              </a:rPr>
              <a:t>Şemalarda</a:t>
            </a:r>
            <a:r>
              <a:rPr lang="en-US" dirty="0" smtClean="0">
                <a:ea typeface="+mj-ea"/>
                <a:cs typeface="+mj-cs"/>
              </a:rPr>
              <a:t> </a:t>
            </a:r>
            <a:r>
              <a:rPr lang="en-US" dirty="0" err="1" smtClean="0">
                <a:ea typeface="+mj-ea"/>
                <a:cs typeface="+mj-cs"/>
              </a:rPr>
              <a:t>Örgütlenme</a:t>
            </a:r>
            <a:endParaRPr lang="en-US" dirty="0">
              <a:ea typeface="+mj-ea"/>
              <a:cs typeface="+mj-cs"/>
            </a:endParaRPr>
          </a:p>
        </p:txBody>
      </p:sp>
      <p:sp>
        <p:nvSpPr>
          <p:cNvPr id="183298"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Şemaların önemli bir özelliği genellikle hiyerarşik bir biçimde örgütlenmiş olmalarıdır. </a:t>
            </a:r>
          </a:p>
          <a:p>
            <a:pPr eaLnBrk="1" hangingPunct="1"/>
            <a:endParaRPr lang="tr-TR">
              <a:latin typeface="Times New Roman" charset="0"/>
            </a:endParaRPr>
          </a:p>
          <a:p>
            <a:pPr eaLnBrk="1" hangingPunct="1"/>
            <a:r>
              <a:rPr lang="tr-TR">
                <a:latin typeface="Times New Roman" charset="0"/>
              </a:rPr>
              <a:t>Birbirine bağlanmış soyut ve genel bazı öğeleriyle daha somut ve özgül başka öğeleri vardır.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8.1.4.2. </a:t>
            </a:r>
            <a:r>
              <a:rPr lang="en-US" dirty="0" err="1" smtClean="0">
                <a:ea typeface="+mj-ea"/>
                <a:cs typeface="+mj-cs"/>
              </a:rPr>
              <a:t>Şematik</a:t>
            </a:r>
            <a:r>
              <a:rPr lang="en-US" dirty="0" smtClean="0">
                <a:ea typeface="+mj-ea"/>
                <a:cs typeface="+mj-cs"/>
              </a:rPr>
              <a:t> </a:t>
            </a:r>
            <a:r>
              <a:rPr lang="en-US" dirty="0" err="1" smtClean="0">
                <a:ea typeface="+mj-ea"/>
                <a:cs typeface="+mj-cs"/>
              </a:rPr>
              <a:t>Bilgi</a:t>
            </a:r>
            <a:r>
              <a:rPr lang="en-US" dirty="0" smtClean="0">
                <a:ea typeface="+mj-ea"/>
                <a:cs typeface="+mj-cs"/>
              </a:rPr>
              <a:t> </a:t>
            </a:r>
            <a:r>
              <a:rPr lang="en-US" dirty="0" err="1" smtClean="0">
                <a:ea typeface="+mj-ea"/>
                <a:cs typeface="+mj-cs"/>
              </a:rPr>
              <a:t>İşleme</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0" indent="0" eaLnBrk="1" fontAlgn="auto" hangingPunct="1">
              <a:spcAft>
                <a:spcPts val="0"/>
              </a:spcAft>
              <a:buFont typeface="Brush Script MT" charset="0"/>
              <a:buNone/>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Şemalar bilgi işleme sürecini kolaylaştırır. Çünkü büyük bilgi yığınlarını hızlı ve ekonomik bir biçimde işlememizi kolaylaştırır.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8.1.4.3. </a:t>
            </a:r>
            <a:r>
              <a:rPr lang="en-US" dirty="0" err="1" smtClean="0">
                <a:ea typeface="+mj-ea"/>
                <a:cs typeface="+mj-cs"/>
              </a:rPr>
              <a:t>Şemaların</a:t>
            </a:r>
            <a:r>
              <a:rPr lang="en-US" dirty="0" smtClean="0">
                <a:ea typeface="+mj-ea"/>
                <a:cs typeface="+mj-cs"/>
              </a:rPr>
              <a:t> </a:t>
            </a:r>
            <a:r>
              <a:rPr lang="en-US" dirty="0" err="1" smtClean="0">
                <a:ea typeface="+mj-ea"/>
                <a:cs typeface="+mj-cs"/>
              </a:rPr>
              <a:t>Dezavantajları</a:t>
            </a:r>
            <a:endParaRPr lang="en-US" dirty="0">
              <a:ea typeface="+mj-ea"/>
              <a:cs typeface="+mj-cs"/>
            </a:endParaRPr>
          </a:p>
        </p:txBody>
      </p:sp>
      <p:sp>
        <p:nvSpPr>
          <p:cNvPr id="185346"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Şematik bilgi işlemenin hız, etkililik ve olayları anlaşılabilir ve kestirilebilir kılma avantajları vardır. </a:t>
            </a:r>
          </a:p>
          <a:p>
            <a:pPr eaLnBrk="1" hangingPunct="1"/>
            <a:endParaRPr lang="tr-TR">
              <a:latin typeface="Times New Roman" charset="0"/>
            </a:endParaRPr>
          </a:p>
          <a:p>
            <a:pPr eaLnBrk="1" hangingPunct="1"/>
            <a:r>
              <a:rPr lang="tr-TR">
                <a:latin typeface="Times New Roman" charset="0"/>
              </a:rPr>
              <a:t>Öte yandan yanlış yorumlara, gerçekçi olmayan beklentilere ve katı tepki verme biçimlerine neden olma gibi dezavantajları vardır.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pPr eaLnBrk="1" hangingPunct="1"/>
            <a:r>
              <a:rPr lang="en-US">
                <a:latin typeface="Arial" charset="0"/>
              </a:rPr>
              <a:t>8.1.4.4. Şema Tipleri</a:t>
            </a:r>
          </a:p>
        </p:txBody>
      </p:sp>
      <p:sp>
        <p:nvSpPr>
          <p:cNvPr id="186370" name="Content Placeholder 2"/>
          <p:cNvSpPr>
            <a:spLocks noGrp="1"/>
          </p:cNvSpPr>
          <p:nvPr>
            <p:ph idx="1"/>
          </p:nvPr>
        </p:nvSpPr>
        <p:spPr>
          <a:xfrm>
            <a:off x="1463675" y="2119313"/>
            <a:ext cx="6196013" cy="3879850"/>
          </a:xfrm>
        </p:spPr>
        <p:txBody>
          <a:bodyPr/>
          <a:lstStyle/>
          <a:p>
            <a:pPr eaLnBrk="1" hangingPunct="1"/>
            <a:endParaRPr lang="en-US">
              <a:latin typeface="Times New Roman" charset="0"/>
            </a:endParaRPr>
          </a:p>
          <a:p>
            <a:pPr eaLnBrk="1" hangingPunct="1"/>
            <a:r>
              <a:rPr lang="en-US" b="1">
                <a:latin typeface="Times New Roman" charset="0"/>
              </a:rPr>
              <a:t>Kişi Şemaları</a:t>
            </a:r>
          </a:p>
          <a:p>
            <a:pPr eaLnBrk="1" hangingPunct="1"/>
            <a:r>
              <a:rPr lang="en-US" b="1">
                <a:latin typeface="Times New Roman" charset="0"/>
              </a:rPr>
              <a:t>Rol Şemaları</a:t>
            </a:r>
          </a:p>
          <a:p>
            <a:pPr eaLnBrk="1" hangingPunct="1"/>
            <a:r>
              <a:rPr lang="en-US" b="1">
                <a:latin typeface="Times New Roman" charset="0"/>
              </a:rPr>
              <a:t>Senaryolar</a:t>
            </a:r>
          </a:p>
          <a:p>
            <a:pPr eaLnBrk="1" hangingPunct="1"/>
            <a:r>
              <a:rPr lang="en-US" b="1">
                <a:latin typeface="Times New Roman" charset="0"/>
              </a:rPr>
              <a:t>İçerikten Bağımsız Şemalar</a:t>
            </a:r>
          </a:p>
          <a:p>
            <a:pPr eaLnBrk="1" hangingPunct="1"/>
            <a:r>
              <a:rPr lang="en-US" b="1">
                <a:latin typeface="Times New Roman" charset="0"/>
              </a:rPr>
              <a:t>Benlik Şemaları</a:t>
            </a:r>
          </a:p>
          <a:p>
            <a:pPr eaLnBrk="1" hangingPunct="1"/>
            <a:r>
              <a:rPr lang="en-US" b="1">
                <a:latin typeface="Times New Roman" charset="0"/>
              </a:rPr>
              <a:t>Modeller(Prototip)</a:t>
            </a:r>
          </a:p>
          <a:p>
            <a:pPr eaLnBrk="1" hangingPunct="1"/>
            <a:r>
              <a:rPr lang="en-US" b="1">
                <a:latin typeface="Times New Roman" charset="0"/>
              </a:rPr>
              <a:t>En İyi Örnekler (Exemplars)</a:t>
            </a:r>
          </a:p>
        </p:txBody>
      </p:sp>
    </p:spTree>
  </p:cSld>
  <p:clrMapOvr>
    <a:masterClrMapping/>
  </p:clrMapOvr>
  <p:transition xmlns:p14="http://schemas.microsoft.com/office/powerpoint/2010/main" spd="slow">
    <p:push dir="u"/>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8.1.4.5. </a:t>
            </a:r>
            <a:r>
              <a:rPr lang="en-US" dirty="0" err="1" smtClean="0">
                <a:ea typeface="+mj-ea"/>
                <a:cs typeface="+mj-cs"/>
              </a:rPr>
              <a:t>Kategorizasyon</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Sterotipleştirme</a:t>
            </a:r>
            <a:endParaRPr lang="en-US" dirty="0">
              <a:ea typeface="+mj-ea"/>
              <a:cs typeface="+mj-cs"/>
            </a:endParaRPr>
          </a:p>
        </p:txBody>
      </p:sp>
      <p:sp>
        <p:nvSpPr>
          <p:cNvPr id="3" name="Content Placeholder 2"/>
          <p:cNvSpPr>
            <a:spLocks noGrp="1"/>
          </p:cNvSpPr>
          <p:nvPr>
            <p:ph idx="1"/>
          </p:nvPr>
        </p:nvSpPr>
        <p:spPr>
          <a:xfrm>
            <a:off x="1463675" y="2473325"/>
            <a:ext cx="6196013" cy="3249613"/>
          </a:xfrm>
        </p:spPr>
        <p:txBody>
          <a:bodyPr rtlCol="0">
            <a:normAutofit/>
          </a:bodyPr>
          <a:lstStyle/>
          <a:p>
            <a:pPr marL="274320" indent="-274320" eaLnBrk="1" fontAlgn="auto" hangingPunct="1">
              <a:spcAft>
                <a:spcPts val="0"/>
              </a:spcAft>
              <a:buFont typeface="Brush Script MT" pitchFamily="66" charset="0"/>
              <a:buChar char="O"/>
              <a:defRPr/>
            </a:pPr>
            <a:r>
              <a:rPr lang="tr-TR" dirty="0">
                <a:ea typeface="+mn-ea"/>
                <a:cs typeface="+mn-cs"/>
              </a:rPr>
              <a:t>Sosyal sınıfların özelliklerine ilişkin inançlara </a:t>
            </a:r>
            <a:r>
              <a:rPr lang="tr-TR" b="1" dirty="0" err="1">
                <a:ea typeface="+mn-ea"/>
                <a:cs typeface="+mn-cs"/>
              </a:rPr>
              <a:t>kalıpyargı</a:t>
            </a:r>
            <a:r>
              <a:rPr lang="tr-TR" b="1" dirty="0">
                <a:ea typeface="+mn-ea"/>
                <a:cs typeface="+mn-cs"/>
              </a:rPr>
              <a:t> </a:t>
            </a:r>
            <a:r>
              <a:rPr lang="tr-TR" dirty="0">
                <a:ea typeface="+mn-ea"/>
                <a:cs typeface="+mn-cs"/>
              </a:rPr>
              <a:t>(</a:t>
            </a:r>
            <a:r>
              <a:rPr lang="tr-TR" dirty="0" err="1">
                <a:ea typeface="+mn-ea"/>
                <a:cs typeface="+mn-cs"/>
              </a:rPr>
              <a:t>stereotip</a:t>
            </a:r>
            <a:r>
              <a:rPr lang="tr-TR" dirty="0">
                <a:ea typeface="+mn-ea"/>
                <a:cs typeface="+mn-cs"/>
              </a:rPr>
              <a:t>) denilmektedir.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Kalıpyargı</a:t>
            </a:r>
            <a:r>
              <a:rPr lang="tr-TR" dirty="0">
                <a:ea typeface="+mn-ea"/>
                <a:cs typeface="+mn-cs"/>
              </a:rPr>
              <a:t> cinsiyet, ırk, meslek, fiziksel görünüş, yerleşim yeri, bir örgüt ya da gruba üye olma gibi ayırt edici bir özelliğe dayanan bir şema türüdür (</a:t>
            </a:r>
            <a:r>
              <a:rPr lang="tr-TR" dirty="0" err="1">
                <a:ea typeface="+mn-ea"/>
                <a:cs typeface="+mn-cs"/>
              </a:rPr>
              <a:t>Gökdağ</a:t>
            </a:r>
            <a:r>
              <a:rPr lang="tr-TR" dirty="0">
                <a:ea typeface="+mn-ea"/>
                <a:cs typeface="+mn-cs"/>
              </a:rPr>
              <a:t>, 2007).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8.1.4.6. </a:t>
            </a:r>
            <a:r>
              <a:rPr lang="en-US" dirty="0" err="1" smtClean="0">
                <a:ea typeface="+mj-ea"/>
                <a:cs typeface="+mj-cs"/>
              </a:rPr>
              <a:t>Kalıpyargıları</a:t>
            </a:r>
            <a:r>
              <a:rPr lang="en-US" dirty="0" smtClean="0">
                <a:ea typeface="+mj-ea"/>
                <a:cs typeface="+mj-cs"/>
              </a:rPr>
              <a:t> </a:t>
            </a:r>
            <a:r>
              <a:rPr lang="en-US" dirty="0" err="1" smtClean="0">
                <a:ea typeface="+mj-ea"/>
                <a:cs typeface="+mj-cs"/>
              </a:rPr>
              <a:t>Harekete</a:t>
            </a:r>
            <a:r>
              <a:rPr lang="en-US" dirty="0" smtClean="0">
                <a:ea typeface="+mj-ea"/>
                <a:cs typeface="+mj-cs"/>
              </a:rPr>
              <a:t> </a:t>
            </a:r>
            <a:r>
              <a:rPr lang="en-US" dirty="0" err="1" smtClean="0">
                <a:ea typeface="+mj-ea"/>
                <a:cs typeface="+mj-cs"/>
              </a:rPr>
              <a:t>Geçiren</a:t>
            </a:r>
            <a:r>
              <a:rPr lang="en-US" dirty="0" smtClean="0">
                <a:ea typeface="+mj-ea"/>
                <a:cs typeface="+mj-cs"/>
              </a:rPr>
              <a:t> </a:t>
            </a:r>
            <a:r>
              <a:rPr lang="en-US" dirty="0" err="1" smtClean="0">
                <a:ea typeface="+mj-ea"/>
                <a:cs typeface="+mj-cs"/>
              </a:rPr>
              <a:t>Faktörler</a:t>
            </a:r>
            <a:endParaRPr lang="en-US" dirty="0">
              <a:ea typeface="+mj-ea"/>
              <a:cs typeface="+mj-cs"/>
            </a:endParaRPr>
          </a:p>
        </p:txBody>
      </p:sp>
      <p:sp>
        <p:nvSpPr>
          <p:cNvPr id="188418"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Kalıpyargısal düşünmenin açıkça görülebilecek en temel niteliği “çabukluğu” dur. </a:t>
            </a:r>
          </a:p>
          <a:p>
            <a:pPr eaLnBrk="1" hangingPunct="1"/>
            <a:r>
              <a:rPr lang="tr-TR">
                <a:latin typeface="Times New Roman" charset="0"/>
              </a:rPr>
              <a:t>Belli koşullarda derhal harekete geçmek için temel oluşturur.</a:t>
            </a:r>
          </a:p>
          <a:p>
            <a:pPr eaLnBrk="1" hangingPunct="1"/>
            <a:r>
              <a:rPr lang="tr-TR">
                <a:latin typeface="Times New Roman" charset="0"/>
              </a:rPr>
              <a:t>Kalıpyargılar sıkça yanıltıcı ilişkiler üzerine kuruludur.</a:t>
            </a:r>
            <a:r>
              <a:rPr lang="en-US">
                <a:latin typeface="Times New Roman" charset="0"/>
              </a:rPr>
              <a:t> </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p:cNvSpPr>
            <a:spLocks noGrp="1"/>
          </p:cNvSpPr>
          <p:nvPr>
            <p:ph type="title"/>
          </p:nvPr>
        </p:nvSpPr>
        <p:spPr/>
        <p:txBody>
          <a:bodyPr/>
          <a:lstStyle/>
          <a:p>
            <a:pPr eaLnBrk="1" hangingPunct="1"/>
            <a:r>
              <a:rPr lang="en-US">
                <a:latin typeface="Arial" charset="0"/>
              </a:rPr>
              <a:t>8.1.4.7. Şema Kullanımı</a:t>
            </a: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İnsanlar deri rengi, giyim tarzı ya da fiziksel görünüş gibi, dikkatleri kolayca çeken özelliklerin biçimlendirdiği şemalar kullanırlar (</a:t>
            </a:r>
            <a:r>
              <a:rPr lang="tr-TR" dirty="0" err="1">
                <a:ea typeface="+mn-ea"/>
                <a:cs typeface="+mn-cs"/>
              </a:rPr>
              <a:t>Hogg</a:t>
            </a:r>
            <a:r>
              <a:rPr lang="tr-TR" dirty="0">
                <a:ea typeface="+mn-ea"/>
                <a:cs typeface="+mn-cs"/>
              </a:rPr>
              <a:t> ve </a:t>
            </a:r>
            <a:r>
              <a:rPr lang="tr-TR" dirty="0" err="1">
                <a:ea typeface="+mn-ea"/>
                <a:cs typeface="+mn-cs"/>
              </a:rPr>
              <a:t>Vaughan</a:t>
            </a:r>
            <a:r>
              <a:rPr lang="tr-TR" dirty="0">
                <a:ea typeface="+mn-ea"/>
                <a:cs typeface="+mn-cs"/>
              </a:rPr>
              <a:t>, 2007).</a:t>
            </a:r>
            <a:endParaRPr lang="en-US" dirty="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8.1.4.8. </a:t>
            </a:r>
            <a:r>
              <a:rPr lang="en-US" dirty="0" err="1" smtClean="0">
                <a:ea typeface="+mj-ea"/>
                <a:cs typeface="+mj-cs"/>
              </a:rPr>
              <a:t>Zihinsel</a:t>
            </a:r>
            <a:r>
              <a:rPr lang="en-US" dirty="0" smtClean="0">
                <a:ea typeface="+mj-ea"/>
                <a:cs typeface="+mj-cs"/>
              </a:rPr>
              <a:t> </a:t>
            </a:r>
            <a:r>
              <a:rPr lang="en-US" dirty="0" err="1" smtClean="0">
                <a:ea typeface="+mj-ea"/>
                <a:cs typeface="+mj-cs"/>
              </a:rPr>
              <a:t>Kestirme</a:t>
            </a:r>
            <a:r>
              <a:rPr lang="en-US" dirty="0" smtClean="0">
                <a:ea typeface="+mj-ea"/>
                <a:cs typeface="+mj-cs"/>
              </a:rPr>
              <a:t> </a:t>
            </a:r>
            <a:r>
              <a:rPr lang="en-US" dirty="0" err="1" smtClean="0">
                <a:ea typeface="+mj-ea"/>
                <a:cs typeface="+mj-cs"/>
              </a:rPr>
              <a:t>Yöntemler</a:t>
            </a:r>
            <a:endParaRPr lang="en-US" dirty="0">
              <a:ea typeface="+mj-ea"/>
              <a:cs typeface="+mj-cs"/>
            </a:endParaRPr>
          </a:p>
        </p:txBody>
      </p:sp>
      <p:sp>
        <p:nvSpPr>
          <p:cNvPr id="190466"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Zihinsel kestirme yöntemler (Heuristikler), özellikle belirsizlik durumlarında karar verme söz konusu olduğunda, bireylerin spesifik problemleri çözmek üzere kullandıkları bilişsel süreçlerdir (Bilgin, 2007).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675" y="2119313"/>
            <a:ext cx="6196013" cy="4114800"/>
          </a:xfrm>
        </p:spPr>
        <p:txBody>
          <a:bodyPr rtlCol="0">
            <a:normAutofit fontScale="92500" lnSpcReduction="10000"/>
          </a:bodyPr>
          <a:lstStyle/>
          <a:p>
            <a:pPr marL="274320" indent="-274320" eaLnBrk="1" fontAlgn="auto" hangingPunct="1">
              <a:spcAft>
                <a:spcPts val="0"/>
              </a:spcAft>
              <a:buFont typeface="Brush Script MT" pitchFamily="66" charset="0"/>
              <a:buChar char="O"/>
              <a:defRPr/>
            </a:pPr>
            <a:r>
              <a:rPr lang="en-US" dirty="0" err="1" smtClean="0">
                <a:ea typeface="+mn-ea"/>
                <a:cs typeface="+mn-cs"/>
              </a:rPr>
              <a:t>Temsil</a:t>
            </a:r>
            <a:r>
              <a:rPr lang="en-US" dirty="0" smtClean="0">
                <a:ea typeface="+mn-ea"/>
                <a:cs typeface="+mn-cs"/>
              </a:rPr>
              <a:t> </a:t>
            </a:r>
            <a:r>
              <a:rPr lang="en-US" dirty="0" err="1" smtClean="0">
                <a:ea typeface="+mn-ea"/>
                <a:cs typeface="+mn-cs"/>
              </a:rPr>
              <a:t>Kısayolu</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Tutumlara</a:t>
            </a:r>
            <a:r>
              <a:rPr lang="en-US" dirty="0" smtClean="0">
                <a:ea typeface="+mn-ea"/>
                <a:cs typeface="+mn-cs"/>
              </a:rPr>
              <a:t> </a:t>
            </a:r>
            <a:r>
              <a:rPr lang="en-US" dirty="0" err="1" smtClean="0">
                <a:ea typeface="+mn-ea"/>
                <a:cs typeface="+mn-cs"/>
              </a:rPr>
              <a:t>dayanan</a:t>
            </a:r>
            <a:r>
              <a:rPr lang="en-US" dirty="0" smtClean="0">
                <a:ea typeface="+mn-ea"/>
                <a:cs typeface="+mn-cs"/>
              </a:rPr>
              <a:t> </a:t>
            </a:r>
            <a:r>
              <a:rPr lang="en-US" dirty="0" err="1" smtClean="0">
                <a:ea typeface="+mn-ea"/>
                <a:cs typeface="+mn-cs"/>
              </a:rPr>
              <a:t>zihinsel</a:t>
            </a:r>
            <a:r>
              <a:rPr lang="en-US" dirty="0" smtClean="0">
                <a:ea typeface="+mn-ea"/>
                <a:cs typeface="+mn-cs"/>
              </a:rPr>
              <a:t> </a:t>
            </a:r>
            <a:r>
              <a:rPr lang="en-US" dirty="0" err="1" smtClean="0">
                <a:ea typeface="+mn-ea"/>
                <a:cs typeface="+mn-cs"/>
              </a:rPr>
              <a:t>kestirme</a:t>
            </a:r>
            <a:r>
              <a:rPr lang="en-US" dirty="0" smtClean="0">
                <a:ea typeface="+mn-ea"/>
                <a:cs typeface="+mn-cs"/>
              </a:rPr>
              <a:t> </a:t>
            </a:r>
            <a:r>
              <a:rPr lang="en-US" dirty="0" err="1" smtClean="0">
                <a:ea typeface="+mn-ea"/>
                <a:cs typeface="+mn-cs"/>
              </a:rPr>
              <a:t>yöntemler</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Ayla</a:t>
            </a:r>
            <a:r>
              <a:rPr lang="en-US" dirty="0" smtClean="0">
                <a:ea typeface="+mn-ea"/>
                <a:cs typeface="+mn-cs"/>
              </a:rPr>
              <a:t> (hare) </a:t>
            </a:r>
            <a:r>
              <a:rPr lang="en-US" dirty="0" err="1" smtClean="0">
                <a:ea typeface="+mn-ea"/>
                <a:cs typeface="+mn-cs"/>
              </a:rPr>
              <a:t>etkisi</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Yaygınlık</a:t>
            </a:r>
            <a:r>
              <a:rPr lang="en-US" dirty="0" smtClean="0">
                <a:ea typeface="+mn-ea"/>
                <a:cs typeface="+mn-cs"/>
              </a:rPr>
              <a:t> </a:t>
            </a:r>
            <a:r>
              <a:rPr lang="en-US" dirty="0" err="1" smtClean="0">
                <a:ea typeface="+mn-ea"/>
                <a:cs typeface="+mn-cs"/>
              </a:rPr>
              <a:t>yanılgısı</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Ulaşılabilirliğe</a:t>
            </a:r>
            <a:r>
              <a:rPr lang="en-US" dirty="0" smtClean="0">
                <a:ea typeface="+mn-ea"/>
                <a:cs typeface="+mn-cs"/>
              </a:rPr>
              <a:t> </a:t>
            </a:r>
            <a:r>
              <a:rPr lang="en-US" dirty="0" err="1" smtClean="0">
                <a:ea typeface="+mn-ea"/>
                <a:cs typeface="+mn-cs"/>
              </a:rPr>
              <a:t>dayanan</a:t>
            </a:r>
            <a:r>
              <a:rPr lang="en-US" dirty="0" smtClean="0">
                <a:ea typeface="+mn-ea"/>
                <a:cs typeface="+mn-cs"/>
              </a:rPr>
              <a:t> </a:t>
            </a:r>
            <a:r>
              <a:rPr lang="en-US" dirty="0" err="1" smtClean="0">
                <a:ea typeface="+mn-ea"/>
                <a:cs typeface="+mn-cs"/>
              </a:rPr>
              <a:t>zihinsel</a:t>
            </a:r>
            <a:r>
              <a:rPr lang="en-US" dirty="0" smtClean="0">
                <a:ea typeface="+mn-ea"/>
                <a:cs typeface="+mn-cs"/>
              </a:rPr>
              <a:t> </a:t>
            </a:r>
            <a:r>
              <a:rPr lang="en-US" dirty="0" err="1" smtClean="0">
                <a:ea typeface="+mn-ea"/>
                <a:cs typeface="+mn-cs"/>
              </a:rPr>
              <a:t>kestirme</a:t>
            </a:r>
            <a:r>
              <a:rPr lang="en-US" dirty="0" smtClean="0">
                <a:ea typeface="+mn-ea"/>
                <a:cs typeface="+mn-cs"/>
              </a:rPr>
              <a:t> </a:t>
            </a:r>
            <a:r>
              <a:rPr lang="en-US" dirty="0" err="1" smtClean="0">
                <a:ea typeface="+mn-ea"/>
                <a:cs typeface="+mn-cs"/>
              </a:rPr>
              <a:t>yöntemler</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Referans</a:t>
            </a:r>
            <a:r>
              <a:rPr lang="en-US" dirty="0" smtClean="0">
                <a:ea typeface="+mn-ea"/>
                <a:cs typeface="+mn-cs"/>
              </a:rPr>
              <a:t> </a:t>
            </a:r>
            <a:r>
              <a:rPr lang="en-US" dirty="0" err="1" smtClean="0">
                <a:ea typeface="+mn-ea"/>
                <a:cs typeface="+mn-cs"/>
              </a:rPr>
              <a:t>noktalı</a:t>
            </a:r>
            <a:r>
              <a:rPr lang="en-US" dirty="0" smtClean="0">
                <a:ea typeface="+mn-ea"/>
                <a:cs typeface="+mn-cs"/>
              </a:rPr>
              <a:t> </a:t>
            </a:r>
            <a:r>
              <a:rPr lang="en-US" dirty="0" err="1" smtClean="0">
                <a:ea typeface="+mn-ea"/>
                <a:cs typeface="+mn-cs"/>
              </a:rPr>
              <a:t>ve</a:t>
            </a:r>
            <a:r>
              <a:rPr lang="en-US" dirty="0" smtClean="0">
                <a:ea typeface="+mn-ea"/>
                <a:cs typeface="+mn-cs"/>
              </a:rPr>
              <a:t> </a:t>
            </a:r>
            <a:r>
              <a:rPr lang="en-US" dirty="0" err="1" smtClean="0">
                <a:ea typeface="+mn-ea"/>
                <a:cs typeface="+mn-cs"/>
              </a:rPr>
              <a:t>ayarlamalı</a:t>
            </a:r>
            <a:r>
              <a:rPr lang="en-US" dirty="0" smtClean="0">
                <a:ea typeface="+mn-ea"/>
                <a:cs typeface="+mn-cs"/>
              </a:rPr>
              <a:t> </a:t>
            </a:r>
            <a:r>
              <a:rPr lang="en-US" dirty="0" err="1" smtClean="0">
                <a:ea typeface="+mn-ea"/>
                <a:cs typeface="+mn-cs"/>
              </a:rPr>
              <a:t>kısa</a:t>
            </a:r>
            <a:r>
              <a:rPr lang="en-US" dirty="0" smtClean="0">
                <a:ea typeface="+mn-ea"/>
                <a:cs typeface="+mn-cs"/>
              </a:rPr>
              <a:t> </a:t>
            </a:r>
            <a:r>
              <a:rPr lang="en-US" dirty="0" err="1" smtClean="0">
                <a:ea typeface="+mn-ea"/>
                <a:cs typeface="+mn-cs"/>
              </a:rPr>
              <a:t>yol</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8.1.4.8. </a:t>
            </a:r>
            <a:r>
              <a:rPr lang="en-US" dirty="0" err="1" smtClean="0">
                <a:ea typeface="+mj-ea"/>
                <a:cs typeface="+mj-cs"/>
              </a:rPr>
              <a:t>Zihinsel</a:t>
            </a:r>
            <a:r>
              <a:rPr lang="en-US" dirty="0" smtClean="0">
                <a:ea typeface="+mj-ea"/>
                <a:cs typeface="+mj-cs"/>
              </a:rPr>
              <a:t> </a:t>
            </a:r>
            <a:r>
              <a:rPr lang="en-US" dirty="0" err="1" smtClean="0">
                <a:ea typeface="+mj-ea"/>
                <a:cs typeface="+mj-cs"/>
              </a:rPr>
              <a:t>Kestirme</a:t>
            </a:r>
            <a:r>
              <a:rPr lang="en-US" dirty="0" smtClean="0">
                <a:ea typeface="+mj-ea"/>
                <a:cs typeface="+mj-cs"/>
              </a:rPr>
              <a:t> </a:t>
            </a:r>
            <a:r>
              <a:rPr lang="en-US" dirty="0" err="1" smtClean="0">
                <a:ea typeface="+mj-ea"/>
                <a:cs typeface="+mj-cs"/>
              </a:rPr>
              <a:t>Yöntemler</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8.1.4.9. </a:t>
            </a:r>
            <a:r>
              <a:rPr lang="en-US" dirty="0" err="1" smtClean="0">
                <a:ea typeface="+mj-ea"/>
                <a:cs typeface="+mj-cs"/>
              </a:rPr>
              <a:t>Yaygın</a:t>
            </a:r>
            <a:r>
              <a:rPr lang="en-US" dirty="0" smtClean="0">
                <a:ea typeface="+mj-ea"/>
                <a:cs typeface="+mj-cs"/>
              </a:rPr>
              <a:t> </a:t>
            </a:r>
            <a:r>
              <a:rPr lang="en-US" dirty="0" err="1" smtClean="0">
                <a:ea typeface="+mj-ea"/>
                <a:cs typeface="+mj-cs"/>
              </a:rPr>
              <a:t>Kullanılan</a:t>
            </a:r>
            <a:r>
              <a:rPr lang="en-US" dirty="0" smtClean="0">
                <a:ea typeface="+mj-ea"/>
                <a:cs typeface="+mj-cs"/>
              </a:rPr>
              <a:t> </a:t>
            </a:r>
            <a:r>
              <a:rPr lang="en-US" dirty="0" err="1" smtClean="0">
                <a:ea typeface="+mj-ea"/>
                <a:cs typeface="+mj-cs"/>
              </a:rPr>
              <a:t>Zihinsel</a:t>
            </a:r>
            <a:r>
              <a:rPr lang="en-US" dirty="0" smtClean="0">
                <a:ea typeface="+mj-ea"/>
                <a:cs typeface="+mj-cs"/>
              </a:rPr>
              <a:t> </a:t>
            </a:r>
            <a:r>
              <a:rPr lang="en-US" dirty="0" err="1" smtClean="0">
                <a:ea typeface="+mj-ea"/>
                <a:cs typeface="+mj-cs"/>
              </a:rPr>
              <a:t>Kestirme</a:t>
            </a:r>
            <a:r>
              <a:rPr lang="en-US" dirty="0" smtClean="0">
                <a:ea typeface="+mj-ea"/>
                <a:cs typeface="+mj-cs"/>
              </a:rPr>
              <a:t> </a:t>
            </a:r>
            <a:r>
              <a:rPr lang="en-US" dirty="0" err="1" smtClean="0">
                <a:ea typeface="+mj-ea"/>
                <a:cs typeface="+mj-cs"/>
              </a:rPr>
              <a:t>Yolları</a:t>
            </a:r>
            <a:r>
              <a:rPr lang="en-US" dirty="0">
                <a:ea typeface="+mj-ea"/>
                <a:cs typeface="+mj-cs"/>
              </a:rPr>
              <a:t> </a:t>
            </a:r>
            <a:r>
              <a:rPr lang="en-US" dirty="0" smtClean="0">
                <a:ea typeface="+mj-ea"/>
                <a:cs typeface="+mj-cs"/>
              </a:rPr>
              <a:t>– </a:t>
            </a:r>
            <a:r>
              <a:rPr lang="en-US" dirty="0" err="1" smtClean="0">
                <a:ea typeface="+mj-ea"/>
                <a:cs typeface="+mj-cs"/>
              </a:rPr>
              <a:t>Otomatik</a:t>
            </a:r>
            <a:r>
              <a:rPr lang="en-US" dirty="0" smtClean="0">
                <a:ea typeface="+mj-ea"/>
                <a:cs typeface="+mj-cs"/>
              </a:rPr>
              <a:t> </a:t>
            </a:r>
            <a:r>
              <a:rPr lang="en-US" dirty="0" err="1" smtClean="0">
                <a:ea typeface="+mj-ea"/>
                <a:cs typeface="+mj-cs"/>
              </a:rPr>
              <a:t>İnanma</a:t>
            </a:r>
            <a:endParaRPr lang="en-US" dirty="0">
              <a:ea typeface="+mj-ea"/>
              <a:cs typeface="+mj-cs"/>
            </a:endParaRPr>
          </a:p>
        </p:txBody>
      </p:sp>
      <p:sp>
        <p:nvSpPr>
          <p:cNvPr id="192514" name="Content Placeholder 2"/>
          <p:cNvSpPr>
            <a:spLocks noGrp="1"/>
          </p:cNvSpPr>
          <p:nvPr>
            <p:ph idx="1"/>
          </p:nvPr>
        </p:nvSpPr>
        <p:spPr>
          <a:xfrm>
            <a:off x="1463675" y="2590800"/>
            <a:ext cx="6196013" cy="3132138"/>
          </a:xfrm>
        </p:spPr>
        <p:txBody>
          <a:bodyPr/>
          <a:lstStyle/>
          <a:p>
            <a:pPr eaLnBrk="1" hangingPunct="1"/>
            <a:endParaRPr lang="tr-TR">
              <a:latin typeface="Times New Roman" charset="0"/>
            </a:endParaRPr>
          </a:p>
          <a:p>
            <a:pPr eaLnBrk="1" hangingPunct="1"/>
            <a:r>
              <a:rPr lang="tr-TR">
                <a:latin typeface="Times New Roman" charset="0"/>
              </a:rPr>
              <a:t>Zihnimiz meşgul olduğunda, yorgun olduğumuzda ya da motivasyonumuzun yüksek olmadığı zamanlarda karşımıza çıkan bilginin doğru olup olmadığını sınamayız.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8.1.4.10. </a:t>
            </a:r>
            <a:r>
              <a:rPr lang="en-US" dirty="0" err="1" smtClean="0">
                <a:ea typeface="+mj-ea"/>
                <a:cs typeface="+mj-cs"/>
              </a:rPr>
              <a:t>Geçmişi</a:t>
            </a:r>
            <a:r>
              <a:rPr lang="en-US" dirty="0" smtClean="0">
                <a:ea typeface="+mj-ea"/>
                <a:cs typeface="+mj-cs"/>
              </a:rPr>
              <a:t> </a:t>
            </a:r>
            <a:r>
              <a:rPr lang="en-US" dirty="0" err="1" smtClean="0">
                <a:ea typeface="+mj-ea"/>
                <a:cs typeface="+mj-cs"/>
              </a:rPr>
              <a:t>Zihinde</a:t>
            </a:r>
            <a:r>
              <a:rPr lang="en-US" dirty="0" smtClean="0">
                <a:ea typeface="+mj-ea"/>
                <a:cs typeface="+mj-cs"/>
              </a:rPr>
              <a:t> </a:t>
            </a:r>
            <a:r>
              <a:rPr lang="en-US" dirty="0" err="1" smtClean="0">
                <a:ea typeface="+mj-ea"/>
                <a:cs typeface="+mj-cs"/>
              </a:rPr>
              <a:t>Tersine</a:t>
            </a:r>
            <a:r>
              <a:rPr lang="en-US" dirty="0" smtClean="0">
                <a:ea typeface="+mj-ea"/>
                <a:cs typeface="+mj-cs"/>
              </a:rPr>
              <a:t> </a:t>
            </a:r>
            <a:r>
              <a:rPr lang="en-US" dirty="0" err="1" smtClean="0">
                <a:ea typeface="+mj-ea"/>
                <a:cs typeface="+mj-cs"/>
              </a:rPr>
              <a:t>Çevirmek</a:t>
            </a:r>
            <a:r>
              <a:rPr lang="en-US" dirty="0" smtClean="0">
                <a:ea typeface="+mj-ea"/>
                <a:cs typeface="+mj-cs"/>
              </a:rPr>
              <a:t> : </a:t>
            </a:r>
            <a:r>
              <a:rPr lang="en-US" dirty="0" err="1" smtClean="0">
                <a:ea typeface="+mj-ea"/>
                <a:cs typeface="+mj-cs"/>
              </a:rPr>
              <a:t>Gerçek</a:t>
            </a:r>
            <a:r>
              <a:rPr lang="en-US" dirty="0" smtClean="0">
                <a:ea typeface="+mj-ea"/>
                <a:cs typeface="+mj-cs"/>
              </a:rPr>
              <a:t> </a:t>
            </a:r>
            <a:r>
              <a:rPr lang="en-US" dirty="0" err="1" smtClean="0">
                <a:ea typeface="+mj-ea"/>
                <a:cs typeface="+mj-cs"/>
              </a:rPr>
              <a:t>Karşıtı</a:t>
            </a:r>
            <a:r>
              <a:rPr lang="en-US" dirty="0" smtClean="0">
                <a:ea typeface="+mj-ea"/>
                <a:cs typeface="+mj-cs"/>
              </a:rPr>
              <a:t> </a:t>
            </a:r>
            <a:r>
              <a:rPr lang="en-US" dirty="0" err="1" smtClean="0">
                <a:ea typeface="+mj-ea"/>
                <a:cs typeface="+mj-cs"/>
              </a:rPr>
              <a:t>Akıl</a:t>
            </a:r>
            <a:r>
              <a:rPr lang="en-US" dirty="0" smtClean="0">
                <a:ea typeface="+mj-ea"/>
                <a:cs typeface="+mj-cs"/>
              </a:rPr>
              <a:t> </a:t>
            </a:r>
            <a:r>
              <a:rPr lang="en-US" dirty="0" err="1" smtClean="0">
                <a:ea typeface="+mj-ea"/>
                <a:cs typeface="+mj-cs"/>
              </a:rPr>
              <a:t>Yürütme</a:t>
            </a:r>
            <a:endParaRPr lang="en-US" dirty="0">
              <a:ea typeface="+mj-ea"/>
              <a:cs typeface="+mj-cs"/>
            </a:endParaRPr>
          </a:p>
        </p:txBody>
      </p:sp>
      <p:sp>
        <p:nvSpPr>
          <p:cNvPr id="193538" name="Content Placeholder 2"/>
          <p:cNvSpPr>
            <a:spLocks noGrp="1"/>
          </p:cNvSpPr>
          <p:nvPr>
            <p:ph idx="1"/>
          </p:nvPr>
        </p:nvSpPr>
        <p:spPr>
          <a:xfrm>
            <a:off x="1463675" y="2740025"/>
            <a:ext cx="6196013" cy="2982913"/>
          </a:xfrm>
        </p:spPr>
        <p:txBody>
          <a:bodyPr/>
          <a:lstStyle/>
          <a:p>
            <a:pPr eaLnBrk="1" hangingPunct="1"/>
            <a:r>
              <a:rPr lang="tr-TR">
                <a:latin typeface="Times New Roman" charset="0"/>
              </a:rPr>
              <a:t>Gerçek karşıtı akıl yürütme bilinçli bir düşünce şekli olsa da bazen insanlar isteseler de bu düşünceleri engelleyemeyebilirler.</a:t>
            </a:r>
          </a:p>
          <a:p>
            <a:pPr eaLnBrk="1" hangingPunct="1"/>
            <a:r>
              <a:rPr lang="tr-TR">
                <a:latin typeface="Times New Roman" charset="0"/>
              </a:rPr>
              <a:t> Bu durum insanların sürekli olarak geçmişlerindeki olumsuz şeylere odaklanmasına sebep olabilir.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1095375" y="2155825"/>
            <a:ext cx="6964363" cy="2154238"/>
          </a:xfrm>
        </p:spPr>
        <p:txBody>
          <a:bodyPr/>
          <a:lstStyle/>
          <a:p>
            <a:pPr eaLnBrk="1" hangingPunct="1">
              <a:defRPr/>
            </a:pPr>
            <a:r>
              <a:rPr lang="en-US" sz="6600" b="1">
                <a:effectLst>
                  <a:outerShdw blurRad="60007" dir="2000400" sy="-30000" kx="-800400" algn="bl" rotWithShape="0">
                    <a:prstClr val="black">
                      <a:alpha val="20000"/>
                    </a:prstClr>
                  </a:outerShdw>
                </a:effectLst>
                <a:latin typeface="Arial" charset="0"/>
              </a:rPr>
              <a:t>8.2. Yükleme </a:t>
            </a:r>
            <a:br>
              <a:rPr lang="en-US" sz="6600" b="1">
                <a:effectLst>
                  <a:outerShdw blurRad="60007" dir="2000400" sy="-30000" kx="-800400" algn="bl" rotWithShape="0">
                    <a:prstClr val="black">
                      <a:alpha val="20000"/>
                    </a:prstClr>
                  </a:outerShdw>
                </a:effectLst>
                <a:latin typeface="Arial" charset="0"/>
              </a:rPr>
            </a:br>
            <a:r>
              <a:rPr lang="en-US" sz="6600" b="1">
                <a:effectLst>
                  <a:outerShdw blurRad="60007" dir="2000400" sy="-30000" kx="-800400" algn="bl" rotWithShape="0">
                    <a:prstClr val="black">
                      <a:alpha val="20000"/>
                    </a:prstClr>
                  </a:outerShdw>
                </a:effectLst>
                <a:latin typeface="Arial" charset="0"/>
              </a:rPr>
              <a:t>ve </a:t>
            </a:r>
            <a:br>
              <a:rPr lang="en-US" sz="6600" b="1">
                <a:effectLst>
                  <a:outerShdw blurRad="60007" dir="2000400" sy="-30000" kx="-800400" algn="bl" rotWithShape="0">
                    <a:prstClr val="black">
                      <a:alpha val="20000"/>
                    </a:prstClr>
                  </a:outerShdw>
                </a:effectLst>
                <a:latin typeface="Arial" charset="0"/>
              </a:rPr>
            </a:br>
            <a:r>
              <a:rPr lang="en-US" sz="6600" b="1">
                <a:effectLst>
                  <a:outerShdw blurRad="60007" dir="2000400" sy="-30000" kx="-800400" algn="bl" rotWithShape="0">
                    <a:prstClr val="black">
                      <a:alpha val="20000"/>
                    </a:prstClr>
                  </a:outerShdw>
                </a:effectLst>
                <a:latin typeface="Arial" charset="0"/>
              </a:rPr>
              <a:t>Sosyal Bilgi</a:t>
            </a:r>
          </a:p>
        </p:txBody>
      </p:sp>
    </p:spTree>
  </p:cSld>
  <p:clrMapOvr>
    <a:masterClrMapping/>
  </p:clrMapOvr>
  <p:transition xmlns:p14="http://schemas.microsoft.com/office/powerpoint/2010/main" spd="slow">
    <p:push dir="u"/>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 </a:t>
            </a:r>
            <a:r>
              <a:rPr lang="en-US" dirty="0" err="1" smtClean="0">
                <a:ea typeface="+mj-ea"/>
                <a:cs typeface="+mj-cs"/>
              </a:rPr>
              <a:t>Yükleme</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Bilgi</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en-US" b="1" dirty="0" err="1" smtClean="0">
                <a:ea typeface="+mn-ea"/>
                <a:cs typeface="+mn-cs"/>
              </a:rPr>
              <a:t>Heider</a:t>
            </a:r>
            <a:r>
              <a:rPr lang="en-US" b="1" dirty="0" smtClean="0">
                <a:ea typeface="+mn-ea"/>
                <a:cs typeface="+mn-cs"/>
              </a:rPr>
              <a:t>’ in </a:t>
            </a:r>
            <a:r>
              <a:rPr lang="en-US" b="1" dirty="0" err="1" smtClean="0">
                <a:ea typeface="+mn-ea"/>
                <a:cs typeface="+mn-cs"/>
              </a:rPr>
              <a:t>Naif</a:t>
            </a:r>
            <a:r>
              <a:rPr lang="en-US" b="1" dirty="0" smtClean="0">
                <a:ea typeface="+mn-ea"/>
                <a:cs typeface="+mn-cs"/>
              </a:rPr>
              <a:t> </a:t>
            </a:r>
            <a:r>
              <a:rPr lang="en-US" b="1" dirty="0" err="1" smtClean="0">
                <a:ea typeface="+mn-ea"/>
                <a:cs typeface="+mn-cs"/>
              </a:rPr>
              <a:t>Psikolojisi</a:t>
            </a:r>
            <a:r>
              <a:rPr lang="en-US" b="1" dirty="0" smtClean="0">
                <a:ea typeface="+mn-ea"/>
                <a:cs typeface="+mn-cs"/>
              </a:rPr>
              <a:t> :</a:t>
            </a: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Fritz</a:t>
            </a:r>
            <a:r>
              <a:rPr lang="tr-TR" dirty="0">
                <a:ea typeface="+mn-ea"/>
                <a:cs typeface="+mn-cs"/>
              </a:rPr>
              <a:t> </a:t>
            </a:r>
            <a:r>
              <a:rPr lang="tr-TR" dirty="0" err="1">
                <a:ea typeface="+mn-ea"/>
                <a:cs typeface="+mn-cs"/>
              </a:rPr>
              <a:t>Heider</a:t>
            </a:r>
            <a:r>
              <a:rPr lang="tr-TR" dirty="0">
                <a:ea typeface="+mn-ea"/>
                <a:cs typeface="+mn-cs"/>
              </a:rPr>
              <a:t> (1958), insanların davranışı açıklamada nasıl bir yöntem izlediklerini inceleyen ilk sosyal psikologdur.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err="1" smtClean="0">
                <a:ea typeface="+mn-ea"/>
                <a:cs typeface="+mn-cs"/>
              </a:rPr>
              <a:t>Heider</a:t>
            </a:r>
            <a:r>
              <a:rPr lang="tr-TR" dirty="0">
                <a:ea typeface="+mn-ea"/>
                <a:cs typeface="+mn-cs"/>
              </a:rPr>
              <a:t>, insanların beşeri davranışlara ilişkin </a:t>
            </a:r>
            <a:r>
              <a:rPr lang="tr-TR" dirty="0" err="1">
                <a:ea typeface="+mn-ea"/>
                <a:cs typeface="+mn-cs"/>
              </a:rPr>
              <a:t>nedensel</a:t>
            </a:r>
            <a:r>
              <a:rPr lang="tr-TR" dirty="0">
                <a:ea typeface="+mn-ea"/>
                <a:cs typeface="+mn-cs"/>
              </a:rPr>
              <a:t> kuramlar inşa eden sezgisel psikologlar olduklarına inanıyordu. </a:t>
            </a:r>
            <a:endParaRPr lang="en-US" b="1" dirty="0" smtClean="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a:p>
            <a:pPr marL="0" indent="0" eaLnBrk="1" fontAlgn="auto" hangingPunct="1">
              <a:spcAft>
                <a:spcPts val="0"/>
              </a:spcAft>
              <a:buFont typeface="Brush Script MT" pitchFamily="66" charset="0"/>
              <a:buNone/>
              <a:defRPr/>
            </a:pPr>
            <a:endParaRPr lang="en-US" b="1" dirty="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p:txBody>
      </p:sp>
    </p:spTree>
  </p:cSld>
  <p:clrMapOvr>
    <a:masterClrMapping/>
  </p:clrMapOvr>
  <p:transition xmlns:p14="http://schemas.microsoft.com/office/powerpoint/2010/main" spd="slow">
    <p:push dir="u"/>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Content Placeholder 2"/>
          <p:cNvSpPr>
            <a:spLocks noGrp="1"/>
          </p:cNvSpPr>
          <p:nvPr>
            <p:ph idx="1"/>
          </p:nvPr>
        </p:nvSpPr>
        <p:spPr>
          <a:xfrm>
            <a:off x="1463675" y="2119313"/>
            <a:ext cx="6196013" cy="471487"/>
          </a:xfrm>
        </p:spPr>
        <p:txBody>
          <a:bodyPr/>
          <a:lstStyle/>
          <a:p>
            <a:pPr eaLnBrk="1" hangingPunct="1"/>
            <a:r>
              <a:rPr lang="en-US" b="1">
                <a:latin typeface="Times New Roman" charset="0"/>
              </a:rPr>
              <a:t>Weiner’ ın Yükleme Kuramı :</a:t>
            </a: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 </a:t>
            </a:r>
            <a:r>
              <a:rPr lang="en-US" dirty="0" err="1" smtClean="0">
                <a:ea typeface="+mj-ea"/>
                <a:cs typeface="+mj-cs"/>
              </a:rPr>
              <a:t>Yükleme</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Bilgi</a:t>
            </a:r>
            <a:endParaRPr lang="en-US" dirty="0">
              <a:ea typeface="+mj-ea"/>
              <a:cs typeface="+mj-cs"/>
            </a:endParaRPr>
          </a:p>
        </p:txBody>
      </p:sp>
      <p:graphicFrame>
        <p:nvGraphicFramePr>
          <p:cNvPr id="196611" name="Object 4"/>
          <p:cNvGraphicFramePr>
            <a:graphicFrameLocks noChangeAspect="1"/>
          </p:cNvGraphicFramePr>
          <p:nvPr/>
        </p:nvGraphicFramePr>
        <p:xfrm>
          <a:off x="1636713" y="3057525"/>
          <a:ext cx="5838825" cy="2762250"/>
        </p:xfrm>
        <a:graphic>
          <a:graphicData uri="http://schemas.openxmlformats.org/presentationml/2006/ole">
            <mc:AlternateContent xmlns:mc="http://schemas.openxmlformats.org/markup-compatibility/2006">
              <mc:Choice xmlns:v="urn:schemas-microsoft-com:vml" Requires="v">
                <p:oleObj spid="_x0000_s196614" name="Document" r:id="rId4" imgW="4457536" imgH="2108122" progId="Word.Document.12">
                  <p:embed/>
                </p:oleObj>
              </mc:Choice>
              <mc:Fallback>
                <p:oleObj name="Document" r:id="rId4" imgW="4457536" imgH="210812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6713" y="3057525"/>
                        <a:ext cx="583882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6612" name="Rectangle 5"/>
          <p:cNvSpPr>
            <a:spLocks noChangeArrowheads="1"/>
          </p:cNvSpPr>
          <p:nvPr/>
        </p:nvSpPr>
        <p:spPr bwMode="auto">
          <a:xfrm>
            <a:off x="1917700" y="2690813"/>
            <a:ext cx="551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b="1"/>
              <a:t>Tablo:8.1. Weiner’in Yükleme Modeli ve Boyutları</a:t>
            </a:r>
            <a:endParaRPr lang="en-US"/>
          </a:p>
        </p:txBody>
      </p:sp>
      <p:sp>
        <p:nvSpPr>
          <p:cNvPr id="196613" name="Rectangle 6"/>
          <p:cNvSpPr>
            <a:spLocks noChangeArrowheads="1"/>
          </p:cNvSpPr>
          <p:nvPr/>
        </p:nvSpPr>
        <p:spPr bwMode="auto">
          <a:xfrm>
            <a:off x="3273425" y="5789613"/>
            <a:ext cx="23637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t>Kaynak: Franzoi, 2003.</a:t>
            </a:r>
            <a:endParaRPr lang="en-US"/>
          </a:p>
        </p:txBody>
      </p:sp>
    </p:spTree>
  </p:cSld>
  <p:clrMapOvr>
    <a:masterClrMapping/>
  </p:clrMapOvr>
  <p:transition xmlns:p14="http://schemas.microsoft.com/office/powerpoint/2010/main" spd="slow">
    <p:push dir="u"/>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en-US" b="1" dirty="0" smtClean="0">
                <a:ea typeface="+mn-ea"/>
                <a:cs typeface="+mn-cs"/>
              </a:rPr>
              <a:t>Jones </a:t>
            </a:r>
            <a:r>
              <a:rPr lang="en-US" b="1" dirty="0" err="1" smtClean="0">
                <a:ea typeface="+mn-ea"/>
                <a:cs typeface="+mn-cs"/>
              </a:rPr>
              <a:t>ve</a:t>
            </a:r>
            <a:r>
              <a:rPr lang="en-US" b="1" dirty="0" smtClean="0">
                <a:ea typeface="+mn-ea"/>
                <a:cs typeface="+mn-cs"/>
              </a:rPr>
              <a:t> Davis’ in </a:t>
            </a:r>
            <a:r>
              <a:rPr lang="en-US" b="1" dirty="0" err="1" smtClean="0">
                <a:ea typeface="+mn-ea"/>
                <a:cs typeface="+mn-cs"/>
              </a:rPr>
              <a:t>Uyuşan</a:t>
            </a:r>
            <a:r>
              <a:rPr lang="en-US" b="1" dirty="0" smtClean="0">
                <a:ea typeface="+mn-ea"/>
                <a:cs typeface="+mn-cs"/>
              </a:rPr>
              <a:t> </a:t>
            </a:r>
            <a:r>
              <a:rPr lang="en-US" b="1" dirty="0" err="1" smtClean="0">
                <a:ea typeface="+mn-ea"/>
                <a:cs typeface="+mn-cs"/>
              </a:rPr>
              <a:t>Çıkarsamalar</a:t>
            </a:r>
            <a:r>
              <a:rPr lang="en-US" b="1" dirty="0" smtClean="0">
                <a:ea typeface="+mn-ea"/>
                <a:cs typeface="+mn-cs"/>
              </a:rPr>
              <a:t> </a:t>
            </a:r>
            <a:r>
              <a:rPr lang="en-US" b="1" dirty="0" err="1" smtClean="0">
                <a:ea typeface="+mn-ea"/>
                <a:cs typeface="+mn-cs"/>
              </a:rPr>
              <a:t>Kuramı</a:t>
            </a:r>
            <a:r>
              <a:rPr lang="en-US" b="1" dirty="0" smtClean="0">
                <a:ea typeface="+mn-ea"/>
                <a:cs typeface="+mn-cs"/>
              </a:rPr>
              <a:t> :</a:t>
            </a: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Jones</a:t>
            </a:r>
            <a:r>
              <a:rPr lang="tr-TR" dirty="0">
                <a:ea typeface="+mn-ea"/>
                <a:cs typeface="+mn-cs"/>
              </a:rPr>
              <a:t> ve </a:t>
            </a:r>
            <a:r>
              <a:rPr lang="tr-TR" dirty="0" err="1">
                <a:ea typeface="+mn-ea"/>
                <a:cs typeface="+mn-cs"/>
              </a:rPr>
              <a:t>Davis</a:t>
            </a:r>
            <a:r>
              <a:rPr lang="tr-TR" dirty="0">
                <a:ea typeface="+mn-ea"/>
                <a:cs typeface="+mn-cs"/>
              </a:rPr>
              <a:t> (1965) insanların, başkalarının davranışlarının nedenlerini nasıl çıkarsadıkları ile ilgilenmişlerdir.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Bu </a:t>
            </a:r>
            <a:r>
              <a:rPr lang="tr-TR" dirty="0">
                <a:ea typeface="+mn-ea"/>
                <a:cs typeface="+mn-cs"/>
              </a:rPr>
              <a:t>iki araştırmacıya göre insanlar, başkalarının davranışlarının, onların kişilik özellikleriyle uyuşup uyuşmadığını çıkarsamak isterler. </a:t>
            </a:r>
            <a:endParaRPr lang="en-US" b="1" dirty="0" smtClean="0">
              <a:ea typeface="+mn-ea"/>
              <a:cs typeface="+mn-cs"/>
            </a:endParaRPr>
          </a:p>
          <a:p>
            <a:pPr marL="0" indent="0" eaLnBrk="1" fontAlgn="auto" hangingPunct="1">
              <a:spcAft>
                <a:spcPts val="0"/>
              </a:spcAft>
              <a:buFont typeface="Brush Script MT" pitchFamily="66" charset="0"/>
              <a:buNone/>
              <a:defRPr/>
            </a:pPr>
            <a:endParaRPr lang="en-US" b="1" dirty="0">
              <a:ea typeface="+mn-ea"/>
              <a:cs typeface="+mn-cs"/>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 </a:t>
            </a:r>
            <a:r>
              <a:rPr lang="en-US" dirty="0" err="1" smtClean="0">
                <a:ea typeface="+mj-ea"/>
                <a:cs typeface="+mj-cs"/>
              </a:rPr>
              <a:t>Yükleme</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Bilgi</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675" y="1868488"/>
            <a:ext cx="6196013" cy="520700"/>
          </a:xfrm>
        </p:spPr>
        <p:txBody>
          <a:bodyPr rtlCol="0">
            <a:normAutofit fontScale="92500"/>
          </a:bodyPr>
          <a:lstStyle/>
          <a:p>
            <a:pPr marL="274320" indent="-274320" eaLnBrk="1" fontAlgn="auto" hangingPunct="1">
              <a:spcAft>
                <a:spcPts val="0"/>
              </a:spcAft>
              <a:buFont typeface="Brush Script MT" pitchFamily="66" charset="0"/>
              <a:buChar char="O"/>
              <a:defRPr/>
            </a:pPr>
            <a:r>
              <a:rPr lang="en-US" b="1" dirty="0" smtClean="0">
                <a:ea typeface="+mn-ea"/>
                <a:cs typeface="+mn-cs"/>
              </a:rPr>
              <a:t>Kelley’ </a:t>
            </a:r>
            <a:r>
              <a:rPr lang="en-US" b="1" dirty="0" err="1" smtClean="0">
                <a:ea typeface="+mn-ea"/>
                <a:cs typeface="+mn-cs"/>
              </a:rPr>
              <a:t>nin</a:t>
            </a:r>
            <a:r>
              <a:rPr lang="en-US" b="1" dirty="0" smtClean="0">
                <a:ea typeface="+mn-ea"/>
                <a:cs typeface="+mn-cs"/>
              </a:rPr>
              <a:t> </a:t>
            </a:r>
            <a:r>
              <a:rPr lang="en-US" b="1" dirty="0" err="1" smtClean="0">
                <a:ea typeface="+mn-ea"/>
                <a:cs typeface="+mn-cs"/>
              </a:rPr>
              <a:t>Kuramı</a:t>
            </a:r>
            <a:r>
              <a:rPr lang="en-US" b="1" dirty="0" smtClean="0">
                <a:ea typeface="+mn-ea"/>
                <a:cs typeface="+mn-cs"/>
              </a:rPr>
              <a:t> - </a:t>
            </a:r>
            <a:r>
              <a:rPr lang="en-US" b="1" dirty="0" err="1" smtClean="0">
                <a:ea typeface="+mn-ea"/>
                <a:cs typeface="+mn-cs"/>
              </a:rPr>
              <a:t>Birlikte</a:t>
            </a:r>
            <a:r>
              <a:rPr lang="en-US" b="1" dirty="0" smtClean="0">
                <a:ea typeface="+mn-ea"/>
                <a:cs typeface="+mn-cs"/>
              </a:rPr>
              <a:t> </a:t>
            </a:r>
            <a:r>
              <a:rPr lang="en-US" b="1" dirty="0" err="1" smtClean="0">
                <a:ea typeface="+mn-ea"/>
                <a:cs typeface="+mn-cs"/>
              </a:rPr>
              <a:t>Değişim</a:t>
            </a:r>
            <a:r>
              <a:rPr lang="en-US" b="1" dirty="0" smtClean="0">
                <a:ea typeface="+mn-ea"/>
                <a:cs typeface="+mn-cs"/>
              </a:rPr>
              <a:t> </a:t>
            </a:r>
            <a:r>
              <a:rPr lang="en-US" b="1" dirty="0" err="1" smtClean="0">
                <a:ea typeface="+mn-ea"/>
                <a:cs typeface="+mn-cs"/>
              </a:rPr>
              <a:t>Modeli</a:t>
            </a:r>
            <a:r>
              <a:rPr lang="en-US" b="1" dirty="0" smtClean="0">
                <a:ea typeface="+mn-ea"/>
                <a:cs typeface="+mn-cs"/>
              </a:rPr>
              <a:t> :</a:t>
            </a:r>
            <a:endParaRPr lang="en-US" b="1" dirty="0">
              <a:ea typeface="+mn-ea"/>
              <a:cs typeface="+mn-cs"/>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 </a:t>
            </a:r>
            <a:r>
              <a:rPr lang="en-US" dirty="0" err="1" smtClean="0">
                <a:ea typeface="+mj-ea"/>
                <a:cs typeface="+mj-cs"/>
              </a:rPr>
              <a:t>Yükleme</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Bilgi</a:t>
            </a:r>
            <a:endParaRPr lang="en-US" dirty="0">
              <a:ea typeface="+mj-ea"/>
              <a:cs typeface="+mj-cs"/>
            </a:endParaRPr>
          </a:p>
        </p:txBody>
      </p:sp>
      <p:graphicFrame>
        <p:nvGraphicFramePr>
          <p:cNvPr id="198659" name="Object 4"/>
          <p:cNvGraphicFramePr>
            <a:graphicFrameLocks noChangeAspect="1"/>
          </p:cNvGraphicFramePr>
          <p:nvPr/>
        </p:nvGraphicFramePr>
        <p:xfrm>
          <a:off x="935038" y="2841625"/>
          <a:ext cx="7124700" cy="3141663"/>
        </p:xfrm>
        <a:graphic>
          <a:graphicData uri="http://schemas.openxmlformats.org/presentationml/2006/ole">
            <mc:AlternateContent xmlns:mc="http://schemas.openxmlformats.org/markup-compatibility/2006">
              <mc:Choice xmlns:v="urn:schemas-microsoft-com:vml" Requires="v">
                <p:oleObj spid="_x0000_s198662" name="Document" r:id="rId4" imgW="4457536" imgH="3720963" progId="Word.Document.12">
                  <p:embed/>
                </p:oleObj>
              </mc:Choice>
              <mc:Fallback>
                <p:oleObj name="Document" r:id="rId4" imgW="4457536" imgH="3720963"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038" y="2841625"/>
                        <a:ext cx="71247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Rectangle 5"/>
          <p:cNvSpPr>
            <a:spLocks noChangeArrowheads="1"/>
          </p:cNvSpPr>
          <p:nvPr/>
        </p:nvSpPr>
        <p:spPr bwMode="auto">
          <a:xfrm>
            <a:off x="1935163" y="2454275"/>
            <a:ext cx="5773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b="1"/>
              <a:t>Tablo 8.2. Kelley’in Yükleme Modeli ve Boyutları</a:t>
            </a:r>
            <a:endParaRPr lang="en-US"/>
          </a:p>
        </p:txBody>
      </p:sp>
      <p:sp>
        <p:nvSpPr>
          <p:cNvPr id="198661" name="Rectangle 6"/>
          <p:cNvSpPr>
            <a:spLocks noChangeArrowheads="1"/>
          </p:cNvSpPr>
          <p:nvPr/>
        </p:nvSpPr>
        <p:spPr bwMode="auto">
          <a:xfrm>
            <a:off x="3322638" y="5897563"/>
            <a:ext cx="2365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t>Kaynak: Franzoı, 2003.</a:t>
            </a:r>
            <a:endParaRPr lang="en-US"/>
          </a:p>
        </p:txBody>
      </p:sp>
    </p:spTree>
  </p:cSld>
  <p:clrMapOvr>
    <a:masterClrMapping/>
  </p:clrMapOvr>
  <p:transition xmlns:p14="http://schemas.microsoft.com/office/powerpoint/2010/main" spd="slow">
    <p:push dir="u"/>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8.2.5. </a:t>
            </a:r>
            <a:r>
              <a:rPr lang="en-US" dirty="0" err="1" smtClean="0">
                <a:ea typeface="+mj-ea"/>
                <a:cs typeface="+mj-cs"/>
              </a:rPr>
              <a:t>Yüklemede</a:t>
            </a:r>
            <a:r>
              <a:rPr lang="en-US" dirty="0" smtClean="0">
                <a:ea typeface="+mj-ea"/>
                <a:cs typeface="+mj-cs"/>
              </a:rPr>
              <a:t> </a:t>
            </a:r>
            <a:r>
              <a:rPr lang="en-US" dirty="0" err="1" smtClean="0">
                <a:ea typeface="+mj-ea"/>
                <a:cs typeface="+mj-cs"/>
              </a:rPr>
              <a:t>Yanlılıklar</a:t>
            </a:r>
            <a:endParaRPr lang="en-US" dirty="0">
              <a:ea typeface="+mj-ea"/>
              <a:cs typeface="+mj-cs"/>
            </a:endParaRPr>
          </a:p>
        </p:txBody>
      </p:sp>
      <p:sp>
        <p:nvSpPr>
          <p:cNvPr id="199682" name="Content Placeholder 2"/>
          <p:cNvSpPr>
            <a:spLocks noGrp="1"/>
          </p:cNvSpPr>
          <p:nvPr>
            <p:ph idx="1"/>
          </p:nvPr>
        </p:nvSpPr>
        <p:spPr>
          <a:xfrm>
            <a:off x="1463675" y="2119313"/>
            <a:ext cx="2697163" cy="3111500"/>
          </a:xfrm>
        </p:spPr>
        <p:txBody>
          <a:bodyPr/>
          <a:lstStyle/>
          <a:p>
            <a:pPr eaLnBrk="1" hangingPunct="1"/>
            <a:r>
              <a:rPr lang="en-US">
                <a:latin typeface="Times New Roman" charset="0"/>
              </a:rPr>
              <a:t>Temel Yükleme Yanılgısı</a:t>
            </a:r>
          </a:p>
          <a:p>
            <a:pPr eaLnBrk="1" hangingPunct="1"/>
            <a:r>
              <a:rPr lang="en-US">
                <a:latin typeface="Times New Roman" charset="0"/>
              </a:rPr>
              <a:t>Aktör – Gözlemci Etkisi</a:t>
            </a:r>
          </a:p>
          <a:p>
            <a:pPr eaLnBrk="1" hangingPunct="1"/>
            <a:endParaRPr lang="en-US">
              <a:latin typeface="Times New Roman" charset="0"/>
            </a:endParaRPr>
          </a:p>
        </p:txBody>
      </p:sp>
      <p:pic>
        <p:nvPicPr>
          <p:cNvPr id="199683" name="Picture 3" descr="Untitled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838" y="2119313"/>
            <a:ext cx="4076700"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4" name="Rectangle 4"/>
          <p:cNvSpPr>
            <a:spLocks noChangeArrowheads="1"/>
          </p:cNvSpPr>
          <p:nvPr/>
        </p:nvSpPr>
        <p:spPr bwMode="auto">
          <a:xfrm>
            <a:off x="4572000" y="5534025"/>
            <a:ext cx="315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t>Şekil 8.1</a:t>
            </a:r>
            <a:r>
              <a:rPr lang="tr-TR"/>
              <a:t> Aktör Gözlemci Etkisi</a:t>
            </a:r>
            <a:endParaRPr lang="en-US"/>
          </a:p>
        </p:txBody>
      </p:sp>
    </p:spTree>
  </p:cSld>
  <p:clrMapOvr>
    <a:masterClrMapping/>
  </p:clrMapOvr>
  <p:transition xmlns:p14="http://schemas.microsoft.com/office/powerpoint/2010/main" spd="slow">
    <p:push dir="u"/>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8.2.6. </a:t>
            </a:r>
            <a:r>
              <a:rPr lang="en-US" dirty="0" err="1" smtClean="0">
                <a:ea typeface="+mj-ea"/>
                <a:cs typeface="+mj-cs"/>
              </a:rPr>
              <a:t>Yanlış</a:t>
            </a:r>
            <a:r>
              <a:rPr lang="en-US" dirty="0" smtClean="0">
                <a:ea typeface="+mj-ea"/>
                <a:cs typeface="+mj-cs"/>
              </a:rPr>
              <a:t> </a:t>
            </a:r>
            <a:r>
              <a:rPr lang="en-US" dirty="0" err="1" smtClean="0">
                <a:ea typeface="+mj-ea"/>
                <a:cs typeface="+mj-cs"/>
              </a:rPr>
              <a:t>Yaygınlık</a:t>
            </a:r>
            <a:r>
              <a:rPr lang="en-US" dirty="0" smtClean="0">
                <a:ea typeface="+mj-ea"/>
                <a:cs typeface="+mj-cs"/>
              </a:rPr>
              <a:t> </a:t>
            </a:r>
            <a:r>
              <a:rPr lang="en-US" dirty="0" err="1" smtClean="0">
                <a:ea typeface="+mj-ea"/>
                <a:cs typeface="+mj-cs"/>
              </a:rPr>
              <a:t>Bilgisi</a:t>
            </a:r>
            <a:endParaRPr lang="en-US" dirty="0">
              <a:ea typeface="+mj-ea"/>
              <a:cs typeface="+mj-cs"/>
            </a:endParaRPr>
          </a:p>
        </p:txBody>
      </p:sp>
      <p:sp>
        <p:nvSpPr>
          <p:cNvPr id="200706"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İnsanlar herkesin kendileri gibi tepki verdiğini düşünmek eğilimindedirler.</a:t>
            </a:r>
          </a:p>
          <a:p>
            <a:pPr eaLnBrk="1" hangingPunct="1"/>
            <a:endParaRPr lang="tr-TR">
              <a:latin typeface="Times New Roman" charset="0"/>
            </a:endParaRPr>
          </a:p>
          <a:p>
            <a:pPr eaLnBrk="1" hangingPunct="1"/>
            <a:r>
              <a:rPr lang="tr-TR">
                <a:latin typeface="Times New Roman" charset="0"/>
              </a:rPr>
              <a:t> Kendi davranış ve fikirlerimizin yaygınlığını ya da paylaşılma derecesini abartma eğilimine yanlış yaygınlık bilgisi adı verilir.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8.2.7. </a:t>
            </a:r>
            <a:r>
              <a:rPr lang="en-US" dirty="0" err="1" smtClean="0">
                <a:ea typeface="+mj-ea"/>
                <a:cs typeface="+mj-cs"/>
              </a:rPr>
              <a:t>Kendine</a:t>
            </a:r>
            <a:r>
              <a:rPr lang="en-US" dirty="0" smtClean="0">
                <a:ea typeface="+mj-ea"/>
                <a:cs typeface="+mj-cs"/>
              </a:rPr>
              <a:t> </a:t>
            </a:r>
            <a:r>
              <a:rPr lang="en-US" dirty="0" err="1" smtClean="0">
                <a:ea typeface="+mj-ea"/>
                <a:cs typeface="+mj-cs"/>
              </a:rPr>
              <a:t>Hizmet</a:t>
            </a:r>
            <a:r>
              <a:rPr lang="en-US" dirty="0" smtClean="0">
                <a:ea typeface="+mj-ea"/>
                <a:cs typeface="+mj-cs"/>
              </a:rPr>
              <a:t> Eden </a:t>
            </a:r>
            <a:r>
              <a:rPr lang="en-US" dirty="0" err="1" smtClean="0">
                <a:ea typeface="+mj-ea"/>
                <a:cs typeface="+mj-cs"/>
              </a:rPr>
              <a:t>Yükleme</a:t>
            </a:r>
            <a:r>
              <a:rPr lang="en-US" dirty="0" smtClean="0">
                <a:ea typeface="+mj-ea"/>
                <a:cs typeface="+mj-cs"/>
              </a:rPr>
              <a:t> </a:t>
            </a:r>
            <a:r>
              <a:rPr lang="en-US" dirty="0" err="1" smtClean="0">
                <a:ea typeface="+mj-ea"/>
                <a:cs typeface="+mj-cs"/>
              </a:rPr>
              <a:t>Yanlılığı</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Başarıdan pay çıkarıp başarısızlıktan sorumluluğu yadsıma (inkar etme) eğilimine kendine hizmet eden yükleme yanlılığı adı verilir.</a:t>
            </a:r>
            <a:endParaRPr lang="en-US" dirty="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8.2.8. </a:t>
            </a:r>
            <a:r>
              <a:rPr lang="en-US" dirty="0" err="1" smtClean="0">
                <a:ea typeface="+mj-ea"/>
                <a:cs typeface="+mj-cs"/>
              </a:rPr>
              <a:t>Yargıların</a:t>
            </a:r>
            <a:r>
              <a:rPr lang="en-US" dirty="0" smtClean="0">
                <a:ea typeface="+mj-ea"/>
                <a:cs typeface="+mj-cs"/>
              </a:rPr>
              <a:t> (</a:t>
            </a:r>
            <a:r>
              <a:rPr lang="en-US" dirty="0" err="1" smtClean="0">
                <a:ea typeface="+mj-ea"/>
                <a:cs typeface="+mj-cs"/>
              </a:rPr>
              <a:t>Algıların</a:t>
            </a:r>
            <a:r>
              <a:rPr lang="en-US" dirty="0" smtClean="0">
                <a:ea typeface="+mj-ea"/>
                <a:cs typeface="+mj-cs"/>
              </a:rPr>
              <a:t>) </a:t>
            </a:r>
            <a:r>
              <a:rPr lang="en-US" dirty="0" err="1" smtClean="0">
                <a:ea typeface="+mj-ea"/>
                <a:cs typeface="+mj-cs"/>
              </a:rPr>
              <a:t>Doğruluk</a:t>
            </a:r>
            <a:r>
              <a:rPr lang="en-US" dirty="0" smtClean="0">
                <a:ea typeface="+mj-ea"/>
                <a:cs typeface="+mj-cs"/>
              </a:rPr>
              <a:t> </a:t>
            </a:r>
            <a:r>
              <a:rPr lang="en-US" dirty="0" err="1" smtClean="0">
                <a:ea typeface="+mj-ea"/>
                <a:cs typeface="+mj-cs"/>
              </a:rPr>
              <a:t>Derecesi</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İnsanlar dışsal ve görülebilir özellikleri oldukça doğru algılarlar.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Yargıların doğruluk derecesi ile ilgili araştırmalar, bu nedenle, insanların içsel durumlar hakkında yaptıkları çıkarsamalar, bir yargıda bulunurken yararlandıkları ipuçları ve bu ipuçlarının nasıl bir araya getirildiği üzerine de odaklaşmıştır (Taylor 2007).</a:t>
            </a:r>
            <a:r>
              <a:rPr lang="en-US" dirty="0">
                <a:ea typeface="+mn-ea"/>
                <a:cs typeface="+mn-cs"/>
              </a:rPr>
              <a:t> </a:t>
            </a:r>
          </a:p>
        </p:txBody>
      </p:sp>
    </p:spTree>
  </p:cSld>
  <p:clrMapOvr>
    <a:masterClrMapping/>
  </p:clrMapOvr>
  <p:transition xmlns:p14="http://schemas.microsoft.com/office/powerpoint/2010/main" spd="slow">
    <p:push dir="u"/>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p:txBody>
          <a:bodyPr/>
          <a:lstStyle/>
          <a:p>
            <a:pPr eaLnBrk="1" hangingPunct="1"/>
            <a:r>
              <a:rPr lang="en-US">
                <a:latin typeface="Arial" charset="0"/>
              </a:rPr>
              <a:t>8.2.9. Kişiliği Algılama</a:t>
            </a: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Başkalarına ilişkin algılar bazen değerlendirilen kişinin nesnel özelliklerinden çok, algılayan kişinin belirli kişilik boyutları için garip tercihlerinden etkilenir.</a:t>
            </a:r>
            <a:endParaRPr lang="en-US" dirty="0">
              <a:ea typeface="+mn-ea"/>
              <a:cs typeface="+mn-cs"/>
            </a:endParaRPr>
          </a:p>
          <a:p>
            <a:pPr marL="0" indent="0" eaLnBrk="1" fontAlgn="auto" hangingPunct="1">
              <a:spcAft>
                <a:spcPts val="0"/>
              </a:spcAft>
              <a:buFont typeface="Brush Script MT" pitchFamily="66" charset="0"/>
              <a:buNone/>
              <a:defRPr/>
            </a:pPr>
            <a:endParaRPr lang="en-US" b="1" dirty="0">
              <a:ea typeface="+mn-ea"/>
              <a:cs typeface="+mn-cs"/>
            </a:endParaRPr>
          </a:p>
        </p:txBody>
      </p:sp>
    </p:spTree>
  </p:cSld>
  <p:clrMapOvr>
    <a:masterClrMapping/>
  </p:clrMapOvr>
  <p:transition xmlns:p14="http://schemas.microsoft.com/office/powerpoint/2010/main" spd="slow">
    <p:push dir="u"/>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324630"/>
            <a:ext cx="6964363" cy="2382837"/>
          </a:xfrm>
          <a:extLst/>
        </p:spPr>
        <p:txBody>
          <a:bodyPr/>
          <a:lstStyle/>
          <a:p>
            <a:pPr eaLnBrk="1" hangingPunct="1">
              <a:defRPr/>
            </a:pPr>
            <a:r>
              <a:rPr lang="en-US" sz="8800" b="1" dirty="0" smtClean="0">
                <a:effectLst>
                  <a:glow rad="101600">
                    <a:schemeClr val="accent6">
                      <a:satMod val="175000"/>
                      <a:alpha val="40000"/>
                    </a:schemeClr>
                  </a:glow>
                  <a:reflection blurRad="6350" stA="55000" endA="300" endPos="45500" dir="5400000" sy="-100000" algn="bl" rotWithShape="0"/>
                </a:effectLst>
              </a:rPr>
              <a:t>BÖLÜM SONU</a:t>
            </a:r>
            <a:endParaRPr lang="en-US" sz="8800" b="1" dirty="0">
              <a:effectLst>
                <a:glow rad="101600">
                  <a:schemeClr val="accent6">
                    <a:satMod val="175000"/>
                    <a:alpha val="40000"/>
                  </a:schemeClr>
                </a:glow>
                <a:reflection blurRad="6350" stA="55000" endA="300" endPos="45500" dir="5400000" sy="-100000" algn="bl" rotWithShape="0"/>
              </a:effectLst>
            </a:endParaRPr>
          </a:p>
        </p:txBody>
      </p:sp>
    </p:spTree>
  </p:cSld>
  <p:clrMapOvr>
    <a:masterClrMapping/>
  </p:clrMapOvr>
  <p:transition xmlns:p14="http://schemas.microsoft.com/office/powerpoint/2010/main" spd="slow">
    <p:push dir="u"/>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Title 1"/>
          <p:cNvSpPr>
            <a:spLocks noGrp="1"/>
          </p:cNvSpPr>
          <p:nvPr>
            <p:ph type="ctrTitle"/>
          </p:nvPr>
        </p:nvSpPr>
        <p:spPr>
          <a:xfrm>
            <a:off x="1794933" y="2455334"/>
            <a:ext cx="5621867" cy="1274233"/>
          </a:xfrm>
          <a:extLst/>
        </p:spPr>
        <p:txBody>
          <a:bodyPr>
            <a:noAutofit/>
          </a:bodyPr>
          <a:lstStyle/>
          <a:p>
            <a:pPr eaLnBrk="1" hangingPunct="1">
              <a:defRPr/>
            </a:pPr>
            <a:r>
              <a:rPr lang="en-US" sz="8000" b="1" dirty="0">
                <a:effectLst>
                  <a:glow rad="101600">
                    <a:schemeClr val="accent1">
                      <a:satMod val="175000"/>
                      <a:alpha val="40000"/>
                    </a:schemeClr>
                  </a:glow>
                  <a:reflection blurRad="6350" stA="55000" endA="300" endPos="45500" dir="5400000" sy="-100000" algn="bl" rotWithShape="0"/>
                </a:effectLst>
                <a:latin typeface="Arial" charset="0"/>
              </a:rPr>
              <a:t>LİDERLİK</a:t>
            </a:r>
          </a:p>
        </p:txBody>
      </p:sp>
      <p:sp>
        <p:nvSpPr>
          <p:cNvPr id="3" name="Subtitle 2"/>
          <p:cNvSpPr>
            <a:spLocks noGrp="1"/>
          </p:cNvSpPr>
          <p:nvPr>
            <p:ph type="subTitle" idx="1"/>
          </p:nvPr>
        </p:nvSpPr>
        <p:spPr>
          <a:xfrm rot="21172530">
            <a:off x="2833688" y="5011738"/>
            <a:ext cx="3790950" cy="1668462"/>
          </a:xfrm>
          <a:solidFill>
            <a:srgbClr val="FFFFFF"/>
          </a:solidFill>
          <a:effectLst>
            <a:outerShdw blurRad="50800" dist="38100" algn="l" rotWithShape="0">
              <a:prstClr val="black">
                <a:alpha val="40000"/>
              </a:prstClr>
            </a:outerShdw>
          </a:effectLst>
        </p:spPr>
        <p:txBody>
          <a:bodyPr rtlCol="0" anchor="ctr">
            <a:normAutofit fontScale="77500" lnSpcReduction="20000"/>
          </a:bodyPr>
          <a:lstStyle/>
          <a:p>
            <a:pPr eaLnBrk="1" fontAlgn="auto" hangingPunct="1">
              <a:spcAft>
                <a:spcPts val="0"/>
              </a:spcAft>
              <a:buFont typeface="Brush Script MT" pitchFamily="66" charset="0"/>
              <a:buNone/>
              <a:defRPr/>
            </a:pPr>
            <a:r>
              <a:rPr lang="en-US" sz="3400" b="1" dirty="0" smtClean="0">
                <a:ea typeface="+mn-ea"/>
                <a:cs typeface="+mn-cs"/>
              </a:rPr>
              <a:t>*</a:t>
            </a:r>
            <a:r>
              <a:rPr lang="en-US" sz="3400" b="1" dirty="0" err="1" smtClean="0">
                <a:ea typeface="+mn-ea"/>
                <a:cs typeface="+mn-cs"/>
              </a:rPr>
              <a:t>Yrd.DoçDr</a:t>
            </a:r>
            <a:r>
              <a:rPr lang="en-US" sz="3400" b="1" dirty="0" smtClean="0">
                <a:ea typeface="+mn-ea"/>
                <a:cs typeface="+mn-cs"/>
              </a:rPr>
              <a:t>. </a:t>
            </a:r>
            <a:r>
              <a:rPr lang="en-US" sz="3400" b="1" dirty="0" err="1" smtClean="0">
                <a:ea typeface="+mn-ea"/>
                <a:cs typeface="+mn-cs"/>
              </a:rPr>
              <a:t>Yaşar</a:t>
            </a:r>
            <a:r>
              <a:rPr lang="en-US" sz="3400" b="1" dirty="0" smtClean="0">
                <a:ea typeface="+mn-ea"/>
                <a:cs typeface="+mn-cs"/>
              </a:rPr>
              <a:t> </a:t>
            </a:r>
            <a:r>
              <a:rPr lang="en-US" sz="3400" b="1" dirty="0" err="1" smtClean="0">
                <a:ea typeface="+mn-ea"/>
                <a:cs typeface="+mn-cs"/>
              </a:rPr>
              <a:t>Barut</a:t>
            </a:r>
            <a:endParaRPr lang="en-US" sz="3400" b="1" dirty="0" smtClean="0">
              <a:ea typeface="+mn-ea"/>
              <a:cs typeface="+mn-cs"/>
            </a:endParaRPr>
          </a:p>
          <a:p>
            <a:pPr eaLnBrk="1" fontAlgn="auto" hangingPunct="1">
              <a:spcAft>
                <a:spcPts val="0"/>
              </a:spcAft>
              <a:buFont typeface="Brush Script MT" pitchFamily="66" charset="0"/>
              <a:buNone/>
              <a:defRPr/>
            </a:pPr>
            <a:r>
              <a:rPr lang="en-US" sz="3400" b="1" dirty="0" err="1" smtClean="0">
                <a:ea typeface="+mn-ea"/>
                <a:cs typeface="+mn-cs"/>
              </a:rPr>
              <a:t>Yrd.Doç.Dr</a:t>
            </a:r>
            <a:r>
              <a:rPr lang="en-US" sz="3400" b="1" dirty="0" smtClean="0">
                <a:ea typeface="+mn-ea"/>
                <a:cs typeface="+mn-cs"/>
              </a:rPr>
              <a:t>. </a:t>
            </a:r>
            <a:r>
              <a:rPr lang="en-US" sz="3400" b="1" dirty="0" err="1" smtClean="0">
                <a:ea typeface="+mn-ea"/>
                <a:cs typeface="+mn-cs"/>
              </a:rPr>
              <a:t>Mürsel</a:t>
            </a:r>
            <a:r>
              <a:rPr lang="en-US" sz="3400" b="1" dirty="0" smtClean="0">
                <a:ea typeface="+mn-ea"/>
                <a:cs typeface="+mn-cs"/>
              </a:rPr>
              <a:t> </a:t>
            </a:r>
            <a:r>
              <a:rPr lang="en-US" sz="3400" b="1" dirty="0" err="1" smtClean="0">
                <a:ea typeface="+mn-ea"/>
                <a:cs typeface="+mn-cs"/>
              </a:rPr>
              <a:t>Akdenk</a:t>
            </a:r>
            <a:endParaRPr lang="en-US" sz="3400" b="1" dirty="0" smtClean="0">
              <a:ea typeface="+mn-ea"/>
              <a:cs typeface="+mn-cs"/>
            </a:endParaRPr>
          </a:p>
          <a:p>
            <a:pPr eaLnBrk="1" fontAlgn="auto" hangingPunct="1">
              <a:spcAft>
                <a:spcPts val="0"/>
              </a:spcAft>
              <a:buFont typeface="Brush Script MT" pitchFamily="66" charset="0"/>
              <a:buNone/>
              <a:defRPr/>
            </a:pPr>
            <a:endParaRPr lang="en-US" sz="1900" b="1" dirty="0">
              <a:ea typeface="+mn-ea"/>
              <a:cs typeface="+mn-cs"/>
            </a:endParaRPr>
          </a:p>
          <a:p>
            <a:pPr eaLnBrk="1" fontAlgn="auto" hangingPunct="1">
              <a:spcAft>
                <a:spcPts val="0"/>
              </a:spcAft>
              <a:buFont typeface="Brush Script MT" pitchFamily="66" charset="0"/>
              <a:buNone/>
              <a:defRPr/>
            </a:pPr>
            <a:r>
              <a:rPr lang="en-US" sz="1900" b="1" dirty="0" smtClean="0">
                <a:ea typeface="+mn-ea"/>
                <a:cs typeface="+mn-cs"/>
              </a:rPr>
              <a:t>*</a:t>
            </a:r>
            <a:r>
              <a:rPr lang="en-US" sz="1900" b="1" dirty="0" err="1" smtClean="0">
                <a:ea typeface="+mn-ea"/>
                <a:cs typeface="+mn-cs"/>
              </a:rPr>
              <a:t>Ondokuz</a:t>
            </a:r>
            <a:r>
              <a:rPr lang="en-US" sz="1900" b="1" dirty="0" smtClean="0">
                <a:ea typeface="+mn-ea"/>
                <a:cs typeface="+mn-cs"/>
              </a:rPr>
              <a:t> </a:t>
            </a:r>
            <a:r>
              <a:rPr lang="en-US" sz="1900" b="1" dirty="0" err="1" smtClean="0">
                <a:ea typeface="+mn-ea"/>
                <a:cs typeface="+mn-cs"/>
              </a:rPr>
              <a:t>Mayıs</a:t>
            </a:r>
            <a:r>
              <a:rPr lang="en-US" sz="1900" b="1" dirty="0" smtClean="0">
                <a:ea typeface="+mn-ea"/>
                <a:cs typeface="+mn-cs"/>
              </a:rPr>
              <a:t> </a:t>
            </a:r>
            <a:r>
              <a:rPr lang="en-US" sz="1900" b="1" dirty="0" err="1" smtClean="0">
                <a:ea typeface="+mn-ea"/>
                <a:cs typeface="+mn-cs"/>
              </a:rPr>
              <a:t>Üniversitesi</a:t>
            </a:r>
            <a:endParaRPr lang="en-US" sz="1900" dirty="0">
              <a:ea typeface="+mn-ea"/>
              <a:cs typeface="+mn-cs"/>
            </a:endParaRPr>
          </a:p>
        </p:txBody>
      </p:sp>
      <p:pic>
        <p:nvPicPr>
          <p:cNvPr id="20582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9</a:t>
            </a:r>
          </a:p>
        </p:txBody>
      </p:sp>
    </p:spTree>
  </p:cSld>
  <p:clrMapOvr>
    <a:masterClrMapping/>
  </p:clrMapOvr>
  <p:transition xmlns:p14="http://schemas.microsoft.com/office/powerpoint/2010/main" spd="slow">
    <p:push dir="u"/>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p:txBody>
          <a:bodyPr/>
          <a:lstStyle/>
          <a:p>
            <a:pPr eaLnBrk="1" hangingPunct="1"/>
            <a:r>
              <a:rPr lang="en-US">
                <a:latin typeface="Arial" charset="0"/>
              </a:rPr>
              <a:t>LİDERLİK</a:t>
            </a:r>
          </a:p>
        </p:txBody>
      </p:sp>
      <p:sp>
        <p:nvSpPr>
          <p:cNvPr id="206850" name="Content Placeholder 2"/>
          <p:cNvSpPr>
            <a:spLocks noGrp="1"/>
          </p:cNvSpPr>
          <p:nvPr>
            <p:ph idx="1"/>
          </p:nvPr>
        </p:nvSpPr>
        <p:spPr/>
        <p:txBody>
          <a:bodyPr/>
          <a:lstStyle/>
          <a:p>
            <a:pPr eaLnBrk="1" hangingPunct="1"/>
            <a:r>
              <a:rPr lang="en-US">
                <a:latin typeface="Times New Roman" charset="0"/>
              </a:rPr>
              <a:t>Liderlik,</a:t>
            </a:r>
          </a:p>
          <a:p>
            <a:pPr eaLnBrk="1" hangingPunct="1"/>
            <a:endParaRPr lang="en-US">
              <a:latin typeface="Times New Roman" charset="0"/>
            </a:endParaRPr>
          </a:p>
          <a:p>
            <a:pPr eaLnBrk="1" hangingPunct="1"/>
            <a:r>
              <a:rPr lang="tr-TR">
                <a:latin typeface="Times New Roman" charset="0"/>
              </a:rPr>
              <a:t>Ortak bir amaca doğru grubun davranışlarını yönlendirmek için bireyin yapmış olduğu davranışların tümüdür.</a:t>
            </a:r>
            <a:endParaRPr lang="en-US">
              <a:latin typeface="Times New Roman" charset="0"/>
            </a:endParaRPr>
          </a:p>
          <a:p>
            <a:pPr eaLnBrk="1" hangingPunct="1"/>
            <a:r>
              <a:rPr lang="tr-TR">
                <a:latin typeface="Times New Roman" charset="0"/>
              </a:rPr>
              <a:t>Karşılıklı davranış ve fikir birliği ile yapıyı harekete geçirmek ve bu hareketi devam ettirmektir.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pPr eaLnBrk="1" hangingPunct="1"/>
            <a:r>
              <a:rPr lang="en-US">
                <a:latin typeface="Arial" charset="0"/>
              </a:rPr>
              <a:t>9.1. Lider</a:t>
            </a:r>
          </a:p>
        </p:txBody>
      </p:sp>
      <p:sp>
        <p:nvSpPr>
          <p:cNvPr id="10242" name="Content Placeholder 2"/>
          <p:cNvSpPr>
            <a:spLocks noGrp="1"/>
          </p:cNvSpPr>
          <p:nvPr>
            <p:ph idx="1"/>
          </p:nvPr>
        </p:nvSpPr>
        <p:spPr>
          <a:xfrm>
            <a:off x="1463675" y="2119313"/>
            <a:ext cx="4683125" cy="3603625"/>
          </a:xfrm>
        </p:spPr>
        <p:txBody>
          <a:bodyPr/>
          <a:lstStyle/>
          <a:p>
            <a:pPr marL="0" indent="0" eaLnBrk="1" hangingPunct="1">
              <a:buFont typeface="Brush Script MT" charset="0"/>
              <a:buNone/>
              <a:defRPr/>
            </a:pPr>
            <a:endParaRPr lang="en-US" dirty="0">
              <a:latin typeface="Times New Roman" charset="0"/>
            </a:endParaRPr>
          </a:p>
          <a:p>
            <a:pPr eaLnBrk="1" hangingPunct="1">
              <a:defRPr/>
            </a:pPr>
            <a:r>
              <a:rPr lang="en-US" dirty="0" err="1">
                <a:latin typeface="Times New Roman" charset="0"/>
              </a:rPr>
              <a:t>Lider</a:t>
            </a:r>
            <a:r>
              <a:rPr lang="en-US" dirty="0">
                <a:latin typeface="Times New Roman" charset="0"/>
              </a:rPr>
              <a:t>, </a:t>
            </a:r>
            <a:r>
              <a:rPr lang="en-US" dirty="0" err="1">
                <a:latin typeface="Times New Roman" charset="0"/>
              </a:rPr>
              <a:t>bir</a:t>
            </a:r>
            <a:r>
              <a:rPr lang="en-US" dirty="0">
                <a:latin typeface="Times New Roman" charset="0"/>
              </a:rPr>
              <a:t> </a:t>
            </a:r>
            <a:r>
              <a:rPr lang="en-US" dirty="0" err="1">
                <a:latin typeface="Times New Roman" charset="0"/>
              </a:rPr>
              <a:t>grup</a:t>
            </a:r>
            <a:r>
              <a:rPr lang="en-US" dirty="0">
                <a:latin typeface="Times New Roman" charset="0"/>
              </a:rPr>
              <a:t> </a:t>
            </a:r>
            <a:r>
              <a:rPr lang="en-US" dirty="0" err="1">
                <a:latin typeface="Times New Roman" charset="0"/>
              </a:rPr>
              <a:t>insanı</a:t>
            </a:r>
            <a:r>
              <a:rPr lang="en-US" dirty="0">
                <a:latin typeface="Times New Roman" charset="0"/>
              </a:rPr>
              <a:t> </a:t>
            </a:r>
            <a:r>
              <a:rPr lang="en-US" dirty="0" err="1">
                <a:latin typeface="Times New Roman" charset="0"/>
              </a:rPr>
              <a:t>belirli</a:t>
            </a:r>
            <a:r>
              <a:rPr lang="en-US" dirty="0">
                <a:latin typeface="Times New Roman" charset="0"/>
              </a:rPr>
              <a:t> </a:t>
            </a:r>
            <a:r>
              <a:rPr lang="en-US" dirty="0" err="1">
                <a:latin typeface="Times New Roman" charset="0"/>
              </a:rPr>
              <a:t>amaçlar</a:t>
            </a:r>
            <a:r>
              <a:rPr lang="en-US" dirty="0">
                <a:latin typeface="Times New Roman" charset="0"/>
              </a:rPr>
              <a:t> </a:t>
            </a:r>
            <a:r>
              <a:rPr lang="en-US" dirty="0" err="1">
                <a:latin typeface="Times New Roman" charset="0"/>
              </a:rPr>
              <a:t>etrafında</a:t>
            </a:r>
            <a:r>
              <a:rPr lang="en-US" dirty="0">
                <a:latin typeface="Times New Roman" charset="0"/>
              </a:rPr>
              <a:t> </a:t>
            </a:r>
            <a:r>
              <a:rPr lang="en-US" dirty="0" err="1">
                <a:latin typeface="Times New Roman" charset="0"/>
              </a:rPr>
              <a:t>toplayabilen</a:t>
            </a:r>
            <a:r>
              <a:rPr lang="en-US" dirty="0">
                <a:latin typeface="Times New Roman" charset="0"/>
              </a:rPr>
              <a:t>, </a:t>
            </a:r>
            <a:r>
              <a:rPr lang="en-US" dirty="0" err="1">
                <a:latin typeface="Times New Roman" charset="0"/>
              </a:rPr>
              <a:t>bu</a:t>
            </a:r>
            <a:r>
              <a:rPr lang="en-US" dirty="0">
                <a:latin typeface="Times New Roman" charset="0"/>
              </a:rPr>
              <a:t> </a:t>
            </a:r>
            <a:r>
              <a:rPr lang="en-US" dirty="0" err="1">
                <a:latin typeface="Times New Roman" charset="0"/>
              </a:rPr>
              <a:t>amaçlar</a:t>
            </a:r>
            <a:r>
              <a:rPr lang="en-US" dirty="0">
                <a:latin typeface="Times New Roman" charset="0"/>
              </a:rPr>
              <a:t> </a:t>
            </a:r>
            <a:r>
              <a:rPr lang="en-US" dirty="0" err="1">
                <a:latin typeface="Times New Roman" charset="0"/>
              </a:rPr>
              <a:t>için</a:t>
            </a:r>
            <a:r>
              <a:rPr lang="en-US" dirty="0">
                <a:latin typeface="Times New Roman" charset="0"/>
              </a:rPr>
              <a:t> </a:t>
            </a:r>
            <a:r>
              <a:rPr lang="en-US" dirty="0" err="1">
                <a:latin typeface="Times New Roman" charset="0"/>
              </a:rPr>
              <a:t>onları</a:t>
            </a:r>
            <a:r>
              <a:rPr lang="en-US" dirty="0">
                <a:latin typeface="Times New Roman" charset="0"/>
              </a:rPr>
              <a:t> </a:t>
            </a:r>
            <a:r>
              <a:rPr lang="en-US" dirty="0" err="1">
                <a:latin typeface="Times New Roman" charset="0"/>
              </a:rPr>
              <a:t>etkileme</a:t>
            </a:r>
            <a:r>
              <a:rPr lang="en-US" dirty="0">
                <a:latin typeface="Times New Roman" charset="0"/>
              </a:rPr>
              <a:t>, </a:t>
            </a:r>
            <a:r>
              <a:rPr lang="en-US" dirty="0" err="1">
                <a:latin typeface="Times New Roman" charset="0"/>
              </a:rPr>
              <a:t>harekete</a:t>
            </a:r>
            <a:r>
              <a:rPr lang="en-US" dirty="0">
                <a:latin typeface="Times New Roman" charset="0"/>
              </a:rPr>
              <a:t> </a:t>
            </a:r>
            <a:r>
              <a:rPr lang="en-US" dirty="0" err="1">
                <a:latin typeface="Times New Roman" charset="0"/>
              </a:rPr>
              <a:t>geçirme</a:t>
            </a:r>
            <a:r>
              <a:rPr lang="en-US" dirty="0">
                <a:latin typeface="Times New Roman" charset="0"/>
              </a:rPr>
              <a:t> </a:t>
            </a:r>
            <a:r>
              <a:rPr lang="en-US" dirty="0" err="1">
                <a:latin typeface="Times New Roman" charset="0"/>
              </a:rPr>
              <a:t>yetenek</a:t>
            </a:r>
            <a:r>
              <a:rPr lang="en-US" dirty="0">
                <a:latin typeface="Times New Roman" charset="0"/>
              </a:rPr>
              <a:t> </a:t>
            </a:r>
            <a:r>
              <a:rPr lang="en-US" dirty="0" err="1">
                <a:latin typeface="Times New Roman" charset="0"/>
              </a:rPr>
              <a:t>ve</a:t>
            </a:r>
            <a:r>
              <a:rPr lang="en-US" dirty="0">
                <a:latin typeface="Times New Roman" charset="0"/>
              </a:rPr>
              <a:t> </a:t>
            </a:r>
            <a:r>
              <a:rPr lang="en-US" dirty="0" err="1">
                <a:latin typeface="Times New Roman" charset="0"/>
              </a:rPr>
              <a:t>bilgilerine</a:t>
            </a:r>
            <a:r>
              <a:rPr lang="en-US" dirty="0">
                <a:latin typeface="Times New Roman" charset="0"/>
              </a:rPr>
              <a:t> </a:t>
            </a:r>
            <a:r>
              <a:rPr lang="en-US" dirty="0" err="1">
                <a:latin typeface="Times New Roman" charset="0"/>
              </a:rPr>
              <a:t>sahip</a:t>
            </a:r>
            <a:r>
              <a:rPr lang="en-US" dirty="0">
                <a:latin typeface="Times New Roman" charset="0"/>
              </a:rPr>
              <a:t> </a:t>
            </a:r>
            <a:r>
              <a:rPr lang="en-US" dirty="0" err="1">
                <a:latin typeface="Times New Roman" charset="0"/>
              </a:rPr>
              <a:t>kişidir</a:t>
            </a:r>
            <a:r>
              <a:rPr lang="en-US" dirty="0">
                <a:latin typeface="Times New Roman" charset="0"/>
              </a:rPr>
              <a:t>. </a:t>
            </a:r>
          </a:p>
        </p:txBody>
      </p:sp>
      <p:pic>
        <p:nvPicPr>
          <p:cNvPr id="207875" name="Picture 1" descr="MC900039009.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05463" y="2952750"/>
            <a:ext cx="2860675" cy="3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9.1.1. </a:t>
            </a:r>
            <a:r>
              <a:rPr lang="en-US" dirty="0" err="1" smtClean="0">
                <a:ea typeface="+mj-ea"/>
                <a:cs typeface="+mj-cs"/>
              </a:rPr>
              <a:t>Liderde</a:t>
            </a:r>
            <a:r>
              <a:rPr lang="en-US" dirty="0" smtClean="0">
                <a:ea typeface="+mj-ea"/>
                <a:cs typeface="+mj-cs"/>
              </a:rPr>
              <a:t> </a:t>
            </a:r>
            <a:r>
              <a:rPr lang="en-US" dirty="0" err="1" smtClean="0">
                <a:ea typeface="+mj-ea"/>
                <a:cs typeface="+mj-cs"/>
              </a:rPr>
              <a:t>Bulunması</a:t>
            </a:r>
            <a:r>
              <a:rPr lang="en-US" dirty="0" smtClean="0">
                <a:ea typeface="+mj-ea"/>
                <a:cs typeface="+mj-cs"/>
              </a:rPr>
              <a:t> </a:t>
            </a:r>
            <a:r>
              <a:rPr lang="en-US" dirty="0" err="1" smtClean="0">
                <a:ea typeface="+mj-ea"/>
                <a:cs typeface="+mj-cs"/>
              </a:rPr>
              <a:t>Gereken</a:t>
            </a:r>
            <a:r>
              <a:rPr lang="en-US" dirty="0" smtClean="0">
                <a:ea typeface="+mj-ea"/>
                <a:cs typeface="+mj-cs"/>
              </a:rPr>
              <a:t> </a:t>
            </a:r>
            <a:r>
              <a:rPr lang="en-US" dirty="0" err="1" smtClean="0">
                <a:ea typeface="+mj-ea"/>
                <a:cs typeface="+mj-cs"/>
              </a:rPr>
              <a:t>Özellikler</a:t>
            </a:r>
            <a:endParaRPr lang="en-US" dirty="0">
              <a:ea typeface="+mj-ea"/>
              <a:cs typeface="+mj-cs"/>
            </a:endParaRPr>
          </a:p>
        </p:txBody>
      </p:sp>
      <p:graphicFrame>
        <p:nvGraphicFramePr>
          <p:cNvPr id="208898" name="Object 3"/>
          <p:cNvGraphicFramePr>
            <a:graphicFrameLocks noChangeAspect="1"/>
          </p:cNvGraphicFramePr>
          <p:nvPr/>
        </p:nvGraphicFramePr>
        <p:xfrm>
          <a:off x="1911350" y="2711450"/>
          <a:ext cx="5380038" cy="3541713"/>
        </p:xfrm>
        <a:graphic>
          <a:graphicData uri="http://schemas.openxmlformats.org/presentationml/2006/ole">
            <mc:AlternateContent xmlns:mc="http://schemas.openxmlformats.org/markup-compatibility/2006">
              <mc:Choice xmlns:v="urn:schemas-microsoft-com:vml" Requires="v">
                <p:oleObj spid="_x0000_s208900" name="Document" r:id="rId4" imgW="4533733" imgH="2984390" progId="Word.Document.12">
                  <p:embed/>
                </p:oleObj>
              </mc:Choice>
              <mc:Fallback>
                <p:oleObj name="Document" r:id="rId4" imgW="4533733" imgH="298439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1350" y="2711450"/>
                        <a:ext cx="5380038"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8899" name="Rectangle 4"/>
          <p:cNvSpPr>
            <a:spLocks noChangeArrowheads="1"/>
          </p:cNvSpPr>
          <p:nvPr/>
        </p:nvSpPr>
        <p:spPr bwMode="auto">
          <a:xfrm>
            <a:off x="2420938" y="2241550"/>
            <a:ext cx="4135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t>9.1. Liderin Oniki Temel Kişilik Özelliği</a:t>
            </a:r>
            <a:endParaRPr lang="en-US"/>
          </a:p>
        </p:txBody>
      </p:sp>
    </p:spTree>
  </p:cSld>
  <p:clrMapOvr>
    <a:masterClrMapping/>
  </p:clrMapOvr>
  <p:transition xmlns:p14="http://schemas.microsoft.com/office/powerpoint/2010/main" spd="slow">
    <p:push dir="u"/>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3"/>
          <p:cNvSpPr>
            <a:spLocks noChangeArrowheads="1"/>
          </p:cNvSpPr>
          <p:nvPr/>
        </p:nvSpPr>
        <p:spPr bwMode="auto">
          <a:xfrm>
            <a:off x="2671763" y="887413"/>
            <a:ext cx="4133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t>9.1. Liderin Oniki Temel Kişilik Özelliği</a:t>
            </a:r>
            <a:endParaRPr lang="en-US"/>
          </a:p>
        </p:txBody>
      </p:sp>
      <p:graphicFrame>
        <p:nvGraphicFramePr>
          <p:cNvPr id="209922" name="Object 4"/>
          <p:cNvGraphicFramePr>
            <a:graphicFrameLocks noChangeAspect="1"/>
          </p:cNvGraphicFramePr>
          <p:nvPr/>
        </p:nvGraphicFramePr>
        <p:xfrm>
          <a:off x="1503363" y="1646238"/>
          <a:ext cx="6350000" cy="4056062"/>
        </p:xfrm>
        <a:graphic>
          <a:graphicData uri="http://schemas.openxmlformats.org/presentationml/2006/ole">
            <mc:AlternateContent xmlns:mc="http://schemas.openxmlformats.org/markup-compatibility/2006">
              <mc:Choice xmlns:v="urn:schemas-microsoft-com:vml" Requires="v">
                <p:oleObj spid="_x0000_s209923" name="Document" r:id="rId4" imgW="4533733" imgH="2895493" progId="Word.Document.12">
                  <p:embed/>
                </p:oleObj>
              </mc:Choice>
              <mc:Fallback>
                <p:oleObj name="Document" r:id="rId4" imgW="4533733" imgH="2895493"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3363" y="1646238"/>
                        <a:ext cx="6350000"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spd="slow">
    <p:push dir="u"/>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a:latin typeface="Arial" charset="0"/>
              </a:rPr>
              <a:t>9.2.1. Liderin Güç Kaynağı</a:t>
            </a:r>
          </a:p>
        </p:txBody>
      </p:sp>
      <p:sp>
        <p:nvSpPr>
          <p:cNvPr id="3" name="Content Placeholder 2"/>
          <p:cNvSpPr>
            <a:spLocks noGrp="1"/>
          </p:cNvSpPr>
          <p:nvPr>
            <p:ph idx="1"/>
          </p:nvPr>
        </p:nvSpPr>
        <p:spPr/>
        <p:txBody>
          <a:bodyPr rtlCol="0">
            <a:normAutofit fontScale="92500" lnSpcReduction="10000"/>
          </a:bodyPr>
          <a:lstStyle/>
          <a:p>
            <a:pPr marL="274320" indent="-274320" eaLnBrk="1" fontAlgn="auto" hangingPunct="1">
              <a:spcAft>
                <a:spcPts val="0"/>
              </a:spcAft>
              <a:buFont typeface="Brush Script MT" pitchFamily="66" charset="0"/>
              <a:buChar char="O"/>
              <a:defRPr/>
            </a:pPr>
            <a:r>
              <a:rPr lang="en-US" dirty="0" err="1" smtClean="0">
                <a:ea typeface="+mn-ea"/>
                <a:cs typeface="+mn-cs"/>
              </a:rPr>
              <a:t>Yasal</a:t>
            </a:r>
            <a:r>
              <a:rPr lang="en-US" dirty="0" smtClean="0">
                <a:ea typeface="+mn-ea"/>
                <a:cs typeface="+mn-cs"/>
              </a:rPr>
              <a:t> </a:t>
            </a:r>
            <a:r>
              <a:rPr lang="en-US" dirty="0" err="1" smtClean="0">
                <a:ea typeface="+mn-ea"/>
                <a:cs typeface="+mn-cs"/>
              </a:rPr>
              <a:t>Güç</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Ödül</a:t>
            </a:r>
            <a:r>
              <a:rPr lang="en-US" dirty="0" smtClean="0">
                <a:ea typeface="+mn-ea"/>
                <a:cs typeface="+mn-cs"/>
              </a:rPr>
              <a:t> </a:t>
            </a:r>
            <a:r>
              <a:rPr lang="en-US" dirty="0" err="1" smtClean="0">
                <a:ea typeface="+mn-ea"/>
                <a:cs typeface="+mn-cs"/>
              </a:rPr>
              <a:t>Gücü</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Zorlayıcı</a:t>
            </a:r>
            <a:r>
              <a:rPr lang="en-US" dirty="0" smtClean="0">
                <a:ea typeface="+mn-ea"/>
                <a:cs typeface="+mn-cs"/>
              </a:rPr>
              <a:t> </a:t>
            </a:r>
            <a:r>
              <a:rPr lang="en-US" dirty="0" err="1" smtClean="0">
                <a:ea typeface="+mn-ea"/>
                <a:cs typeface="+mn-cs"/>
              </a:rPr>
              <a:t>Güç</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Uzmanlık</a:t>
            </a:r>
            <a:r>
              <a:rPr lang="en-US" dirty="0" smtClean="0">
                <a:ea typeface="+mn-ea"/>
                <a:cs typeface="+mn-cs"/>
              </a:rPr>
              <a:t> </a:t>
            </a:r>
            <a:r>
              <a:rPr lang="en-US" dirty="0" err="1" smtClean="0">
                <a:ea typeface="+mn-ea"/>
                <a:cs typeface="+mn-cs"/>
              </a:rPr>
              <a:t>Gücü</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Karizmatik</a:t>
            </a:r>
            <a:r>
              <a:rPr lang="en-US" dirty="0" smtClean="0">
                <a:ea typeface="+mn-ea"/>
                <a:cs typeface="+mn-cs"/>
              </a:rPr>
              <a:t> </a:t>
            </a:r>
            <a:r>
              <a:rPr lang="en-US" dirty="0" err="1" smtClean="0">
                <a:ea typeface="+mn-ea"/>
                <a:cs typeface="+mn-cs"/>
              </a:rPr>
              <a:t>Güç</a:t>
            </a:r>
            <a:endParaRPr lang="en-US" dirty="0">
              <a:ea typeface="+mn-ea"/>
              <a:cs typeface="+mn-cs"/>
            </a:endParaRPr>
          </a:p>
        </p:txBody>
      </p:sp>
      <p:pic>
        <p:nvPicPr>
          <p:cNvPr id="210947" name="Picture 1" descr="MC900437531.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3175" y="3302000"/>
            <a:ext cx="46355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9.3. </a:t>
            </a:r>
            <a:r>
              <a:rPr lang="en-US" dirty="0" err="1" smtClean="0">
                <a:ea typeface="+mj-ea"/>
                <a:cs typeface="+mj-cs"/>
              </a:rPr>
              <a:t>Temel</a:t>
            </a:r>
            <a:r>
              <a:rPr lang="en-US" dirty="0" smtClean="0">
                <a:ea typeface="+mj-ea"/>
                <a:cs typeface="+mj-cs"/>
              </a:rPr>
              <a:t> </a:t>
            </a:r>
            <a:r>
              <a:rPr lang="en-US" dirty="0" err="1" smtClean="0">
                <a:ea typeface="+mj-ea"/>
                <a:cs typeface="+mj-cs"/>
              </a:rPr>
              <a:t>Liderlik</a:t>
            </a:r>
            <a:r>
              <a:rPr lang="en-US" dirty="0" smtClean="0">
                <a:ea typeface="+mj-ea"/>
                <a:cs typeface="+mj-cs"/>
              </a:rPr>
              <a:t> </a:t>
            </a:r>
            <a:r>
              <a:rPr lang="en-US" dirty="0" err="1" smtClean="0">
                <a:ea typeface="+mj-ea"/>
                <a:cs typeface="+mj-cs"/>
              </a:rPr>
              <a:t>Özellikleri</a:t>
            </a:r>
            <a:endParaRPr lang="en-US" dirty="0">
              <a:ea typeface="+mj-ea"/>
              <a:cs typeface="+mj-cs"/>
            </a:endParaRPr>
          </a:p>
        </p:txBody>
      </p:sp>
      <p:sp>
        <p:nvSpPr>
          <p:cNvPr id="211970"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Öz-Güven</a:t>
            </a:r>
          </a:p>
          <a:p>
            <a:pPr eaLnBrk="1" hangingPunct="1"/>
            <a:r>
              <a:rPr lang="en-US">
                <a:latin typeface="Times New Roman" charset="0"/>
              </a:rPr>
              <a:t>Tutarlı Kişilik</a:t>
            </a:r>
          </a:p>
          <a:p>
            <a:pPr eaLnBrk="1" hangingPunct="1"/>
            <a:r>
              <a:rPr lang="en-US">
                <a:latin typeface="Times New Roman" charset="0"/>
              </a:rPr>
              <a:t>Samimiyet</a:t>
            </a:r>
          </a:p>
          <a:p>
            <a:pPr eaLnBrk="1" hangingPunct="1"/>
            <a:r>
              <a:rPr lang="en-US">
                <a:latin typeface="Times New Roman" charset="0"/>
              </a:rPr>
              <a:t>Canlılık</a:t>
            </a:r>
          </a:p>
          <a:p>
            <a:pPr eaLnBrk="1" hangingPunct="1"/>
            <a:r>
              <a:rPr lang="en-US">
                <a:latin typeface="Times New Roman" charset="0"/>
              </a:rPr>
              <a:t>Canlı ve yaratıcı bir zeka</a:t>
            </a:r>
          </a:p>
          <a:p>
            <a:pPr eaLnBrk="1" hangingPunct="1"/>
            <a:r>
              <a:rPr lang="en-US">
                <a:latin typeface="Times New Roman" charset="0"/>
              </a:rPr>
              <a:t>Sağduyu</a:t>
            </a:r>
          </a:p>
          <a:p>
            <a:pPr eaLnBrk="1" hangingPunct="1"/>
            <a:r>
              <a:rPr lang="en-US">
                <a:latin typeface="Times New Roman" charset="0"/>
              </a:rPr>
              <a:t>İnsanları anlama ve haberleşebilme</a:t>
            </a:r>
          </a:p>
        </p:txBody>
      </p:sp>
    </p:spTree>
  </p:cSld>
  <p:clrMapOvr>
    <a:masterClrMapping/>
  </p:clrMapOvr>
  <p:transition xmlns:p14="http://schemas.microsoft.com/office/powerpoint/2010/main" spd="slow">
    <p:push dir="u"/>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pPr eaLnBrk="1" hangingPunct="1"/>
            <a:r>
              <a:rPr lang="en-US">
                <a:latin typeface="Arial" charset="0"/>
              </a:rPr>
              <a:t>9.4. Liderin Nitelikleri</a:t>
            </a:r>
          </a:p>
        </p:txBody>
      </p:sp>
      <p:sp>
        <p:nvSpPr>
          <p:cNvPr id="212994" name="Content Placeholder 2"/>
          <p:cNvSpPr>
            <a:spLocks noGrp="1"/>
          </p:cNvSpPr>
          <p:nvPr>
            <p:ph idx="1"/>
          </p:nvPr>
        </p:nvSpPr>
        <p:spPr/>
        <p:txBody>
          <a:bodyPr/>
          <a:lstStyle/>
          <a:p>
            <a:pPr eaLnBrk="1" hangingPunct="1"/>
            <a:r>
              <a:rPr lang="tr-TR">
                <a:latin typeface="Times New Roman" charset="0"/>
              </a:rPr>
              <a:t>Karakter </a:t>
            </a:r>
          </a:p>
          <a:p>
            <a:pPr eaLnBrk="1" hangingPunct="1"/>
            <a:r>
              <a:rPr lang="tr-TR">
                <a:latin typeface="Times New Roman" charset="0"/>
              </a:rPr>
              <a:t>Meşruluk,</a:t>
            </a:r>
          </a:p>
          <a:p>
            <a:pPr eaLnBrk="1" hangingPunct="1"/>
            <a:r>
              <a:rPr lang="tr-TR">
                <a:latin typeface="Times New Roman" charset="0"/>
              </a:rPr>
              <a:t>Rehberlik etme</a:t>
            </a:r>
            <a:r>
              <a:rPr lang="tr-TR" b="1">
                <a:latin typeface="Times New Roman" charset="0"/>
              </a:rPr>
              <a:t> </a:t>
            </a:r>
          </a:p>
          <a:p>
            <a:pPr eaLnBrk="1" hangingPunct="1"/>
            <a:r>
              <a:rPr lang="tr-TR">
                <a:latin typeface="Times New Roman" charset="0"/>
              </a:rPr>
              <a:t>Söz verme </a:t>
            </a:r>
          </a:p>
          <a:p>
            <a:pPr eaLnBrk="1" hangingPunct="1"/>
            <a:r>
              <a:rPr lang="tr-TR">
                <a:latin typeface="Times New Roman" charset="0"/>
              </a:rPr>
              <a:t>İletişim </a:t>
            </a:r>
          </a:p>
          <a:p>
            <a:pPr eaLnBrk="1" hangingPunct="1"/>
            <a:r>
              <a:rPr lang="tr-TR">
                <a:latin typeface="Times New Roman" charset="0"/>
              </a:rPr>
              <a:t>Adil paylaşma becerisi </a:t>
            </a:r>
          </a:p>
          <a:p>
            <a:pPr eaLnBrk="1" hangingPunct="1"/>
            <a:r>
              <a:rPr lang="tr-TR">
                <a:latin typeface="Times New Roman" charset="0"/>
              </a:rPr>
              <a:t>Cesaret</a:t>
            </a:r>
          </a:p>
          <a:p>
            <a:pPr eaLnBrk="1" hangingPunct="1"/>
            <a:r>
              <a:rPr lang="tr-TR">
                <a:latin typeface="Times New Roman" charset="0"/>
              </a:rPr>
              <a:t>Tutku, vb.</a:t>
            </a:r>
            <a:endParaRPr lang="en-US">
              <a:latin typeface="Times New Roman" charset="0"/>
            </a:endParaRPr>
          </a:p>
        </p:txBody>
      </p:sp>
      <p:pic>
        <p:nvPicPr>
          <p:cNvPr id="212995" name="Picture 1" descr="MC900437517.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5013" y="3319463"/>
            <a:ext cx="38893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pPr eaLnBrk="1" hangingPunct="1"/>
            <a:r>
              <a:rPr lang="en-US">
                <a:latin typeface="Arial" charset="0"/>
              </a:rPr>
              <a:t>9.5. İlişkiler</a:t>
            </a:r>
          </a:p>
        </p:txBody>
      </p:sp>
      <p:sp>
        <p:nvSpPr>
          <p:cNvPr id="214018" name="Content Placeholder 2"/>
          <p:cNvSpPr>
            <a:spLocks noGrp="1"/>
          </p:cNvSpPr>
          <p:nvPr>
            <p:ph idx="1"/>
          </p:nvPr>
        </p:nvSpPr>
        <p:spPr>
          <a:xfrm>
            <a:off x="1463675" y="2119313"/>
            <a:ext cx="6196013" cy="2317750"/>
          </a:xfrm>
        </p:spPr>
        <p:txBody>
          <a:bodyPr/>
          <a:lstStyle/>
          <a:p>
            <a:pPr eaLnBrk="1" hangingPunct="1"/>
            <a:r>
              <a:rPr lang="tr-TR">
                <a:latin typeface="Times New Roman" charset="0"/>
              </a:rPr>
              <a:t>Lider olarak iyi ilişkiler kurabilme özelliği, en gerekli özelliklerinden biridir.</a:t>
            </a:r>
          </a:p>
          <a:p>
            <a:pPr eaLnBrk="1" hangingPunct="1"/>
            <a:endParaRPr lang="tr-TR">
              <a:latin typeface="Times New Roman" charset="0"/>
            </a:endParaRPr>
          </a:p>
          <a:p>
            <a:pPr eaLnBrk="1" hangingPunct="1"/>
            <a:r>
              <a:rPr lang="tr-TR">
                <a:latin typeface="Times New Roman" charset="0"/>
              </a:rPr>
              <a:t> İletişim grupların devamlılığı ve üretkenliği için önem taşımaktadır. </a:t>
            </a:r>
            <a:endParaRPr lang="en-US">
              <a:latin typeface="Times New Roman" charset="0"/>
            </a:endParaRPr>
          </a:p>
        </p:txBody>
      </p:sp>
      <p:pic>
        <p:nvPicPr>
          <p:cNvPr id="214019" name="Picture 1" descr="MP900449074.JPG"/>
          <p:cNvPicPr>
            <a:picLocks noChangeAspect="1"/>
          </p:cNvPicPr>
          <p:nvPr/>
        </p:nvPicPr>
        <p:blipFill>
          <a:blip r:embed="rId2">
            <a:extLst>
              <a:ext uri="{28A0092B-C50C-407E-A947-70E740481C1C}">
                <a14:useLocalDpi xmlns:a14="http://schemas.microsoft.com/office/drawing/2010/main" val="0"/>
              </a:ext>
            </a:extLst>
          </a:blip>
          <a:srcRect l="2811" t="36296" r="4013" b="6174"/>
          <a:stretch>
            <a:fillRect/>
          </a:stretch>
        </p:blipFill>
        <p:spPr bwMode="auto">
          <a:xfrm>
            <a:off x="2065338" y="4216400"/>
            <a:ext cx="5148262"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700088"/>
            <a:ext cx="6964363" cy="1203325"/>
          </a:xfrm>
        </p:spPr>
        <p:txBody>
          <a:bodyPr rtlCol="0">
            <a:normAutofit fontScale="90000"/>
          </a:bodyPr>
          <a:lstStyle/>
          <a:p>
            <a:pPr eaLnBrk="1" fontAlgn="auto" hangingPunct="1">
              <a:spcAft>
                <a:spcPts val="0"/>
              </a:spcAft>
              <a:defRPr/>
            </a:pPr>
            <a:r>
              <a:rPr lang="en-US" dirty="0">
                <a:ea typeface="+mj-ea"/>
                <a:cs typeface="+mj-cs"/>
              </a:rPr>
              <a:t>9</a:t>
            </a:r>
            <a:r>
              <a:rPr lang="en-US" dirty="0" smtClean="0">
                <a:ea typeface="+mj-ea"/>
                <a:cs typeface="+mj-cs"/>
              </a:rPr>
              <a:t>.6. </a:t>
            </a:r>
            <a:r>
              <a:rPr lang="en-US" dirty="0" err="1" smtClean="0">
                <a:ea typeface="+mj-ea"/>
                <a:cs typeface="+mj-cs"/>
              </a:rPr>
              <a:t>Yönetici</a:t>
            </a:r>
            <a:r>
              <a:rPr lang="en-US" dirty="0" smtClean="0">
                <a:ea typeface="+mj-ea"/>
                <a:cs typeface="+mj-cs"/>
              </a:rPr>
              <a:t> – </a:t>
            </a:r>
            <a:r>
              <a:rPr lang="en-US" dirty="0" err="1" smtClean="0">
                <a:ea typeface="+mj-ea"/>
                <a:cs typeface="+mj-cs"/>
              </a:rPr>
              <a:t>Lider</a:t>
            </a:r>
            <a:r>
              <a:rPr lang="en-US" dirty="0" smtClean="0">
                <a:ea typeface="+mj-ea"/>
                <a:cs typeface="+mj-cs"/>
              </a:rPr>
              <a:t> </a:t>
            </a:r>
            <a:r>
              <a:rPr lang="en-US" dirty="0" err="1" smtClean="0">
                <a:ea typeface="+mj-ea"/>
                <a:cs typeface="+mj-cs"/>
              </a:rPr>
              <a:t>Özellikleri</a:t>
            </a:r>
            <a:endParaRPr lang="en-US" dirty="0">
              <a:ea typeface="+mj-ea"/>
              <a:cs typeface="+mj-cs"/>
            </a:endParaRPr>
          </a:p>
        </p:txBody>
      </p:sp>
      <p:graphicFrame>
        <p:nvGraphicFramePr>
          <p:cNvPr id="215042" name="Object 3"/>
          <p:cNvGraphicFramePr>
            <a:graphicFrameLocks noChangeAspect="1"/>
          </p:cNvGraphicFramePr>
          <p:nvPr/>
        </p:nvGraphicFramePr>
        <p:xfrm>
          <a:off x="1085850" y="1911350"/>
          <a:ext cx="6918325" cy="4191000"/>
        </p:xfrm>
        <a:graphic>
          <a:graphicData uri="http://schemas.openxmlformats.org/presentationml/2006/ole">
            <mc:AlternateContent xmlns:mc="http://schemas.openxmlformats.org/markup-compatibility/2006">
              <mc:Choice xmlns:v="urn:schemas-microsoft-com:vml" Requires="v">
                <p:oleObj spid="_x0000_s215043" name="Document" r:id="rId4" imgW="4406738" imgH="3632066" progId="Word.Document.12">
                  <p:embed/>
                </p:oleObj>
              </mc:Choice>
              <mc:Fallback>
                <p:oleObj name="Document" r:id="rId4" imgW="4406738" imgH="3632066"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850" y="1911350"/>
                        <a:ext cx="691832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spd="slow">
    <p:push dir="u"/>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pPr eaLnBrk="1" hangingPunct="1"/>
            <a:r>
              <a:rPr lang="en-US">
                <a:latin typeface="Arial" charset="0"/>
              </a:rPr>
              <a:t>9.7. Liderlik Kuramları</a:t>
            </a:r>
          </a:p>
        </p:txBody>
      </p:sp>
      <p:sp>
        <p:nvSpPr>
          <p:cNvPr id="3" name="Content Placeholder 2"/>
          <p:cNvSpPr>
            <a:spLocks noGrp="1"/>
          </p:cNvSpPr>
          <p:nvPr>
            <p:ph idx="1"/>
          </p:nvPr>
        </p:nvSpPr>
        <p:spPr/>
        <p:txBody>
          <a:bodyPr rtlCol="0">
            <a:normAutofit fontScale="92500" lnSpcReduction="10000"/>
          </a:bodyPr>
          <a:lstStyle/>
          <a:p>
            <a:pPr marL="274320" indent="-274320" eaLnBrk="1" fontAlgn="auto" hangingPunct="1">
              <a:spcAft>
                <a:spcPts val="0"/>
              </a:spcAft>
              <a:buFont typeface="Brush Script MT" pitchFamily="66" charset="0"/>
              <a:buChar char="O"/>
              <a:defRPr/>
            </a:pPr>
            <a:r>
              <a:rPr lang="en-US" b="1" dirty="0" err="1" smtClean="0">
                <a:ea typeface="+mn-ea"/>
                <a:cs typeface="+mn-cs"/>
              </a:rPr>
              <a:t>Özellikler</a:t>
            </a:r>
            <a:r>
              <a:rPr lang="en-US" b="1" dirty="0" smtClean="0">
                <a:ea typeface="+mn-ea"/>
                <a:cs typeface="+mn-cs"/>
              </a:rPr>
              <a:t> </a:t>
            </a:r>
            <a:r>
              <a:rPr lang="en-US" b="1" dirty="0" err="1" smtClean="0">
                <a:ea typeface="+mn-ea"/>
                <a:cs typeface="+mn-cs"/>
              </a:rPr>
              <a:t>Yaklaşımı</a:t>
            </a:r>
            <a:endParaRPr lang="en-US" b="1" dirty="0" smtClean="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Davranışsal</a:t>
            </a:r>
            <a:r>
              <a:rPr lang="en-US" b="1" dirty="0" smtClean="0">
                <a:ea typeface="+mn-ea"/>
                <a:cs typeface="+mn-cs"/>
              </a:rPr>
              <a:t> </a:t>
            </a:r>
            <a:r>
              <a:rPr lang="en-US" b="1" dirty="0" err="1" smtClean="0">
                <a:ea typeface="+mn-ea"/>
                <a:cs typeface="+mn-cs"/>
              </a:rPr>
              <a:t>Yaklaşım</a:t>
            </a:r>
            <a:endParaRPr lang="en-US" b="1" dirty="0" smtClean="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en-US" b="1" dirty="0" smtClean="0">
                <a:ea typeface="+mn-ea"/>
                <a:cs typeface="+mn-cs"/>
              </a:rPr>
              <a:t>X </a:t>
            </a:r>
            <a:r>
              <a:rPr lang="en-US" b="1" dirty="0" err="1" smtClean="0">
                <a:ea typeface="+mn-ea"/>
                <a:cs typeface="+mn-cs"/>
              </a:rPr>
              <a:t>ve</a:t>
            </a:r>
            <a:r>
              <a:rPr lang="en-US" b="1" dirty="0" smtClean="0">
                <a:ea typeface="+mn-ea"/>
                <a:cs typeface="+mn-cs"/>
              </a:rPr>
              <a:t> Y </a:t>
            </a:r>
            <a:r>
              <a:rPr lang="en-US" b="1" dirty="0" err="1" smtClean="0">
                <a:ea typeface="+mn-ea"/>
                <a:cs typeface="+mn-cs"/>
              </a:rPr>
              <a:t>Yaklaşımları</a:t>
            </a:r>
            <a:endParaRPr lang="en-US" b="1" dirty="0" smtClean="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Dört</a:t>
            </a:r>
            <a:r>
              <a:rPr lang="en-US" b="1" dirty="0" smtClean="0">
                <a:ea typeface="+mn-ea"/>
                <a:cs typeface="+mn-cs"/>
              </a:rPr>
              <a:t> </a:t>
            </a:r>
            <a:r>
              <a:rPr lang="en-US" b="1" dirty="0" err="1" smtClean="0">
                <a:ea typeface="+mn-ea"/>
                <a:cs typeface="+mn-cs"/>
              </a:rPr>
              <a:t>Sistem</a:t>
            </a:r>
            <a:r>
              <a:rPr lang="en-US" b="1" dirty="0" smtClean="0">
                <a:ea typeface="+mn-ea"/>
                <a:cs typeface="+mn-cs"/>
              </a:rPr>
              <a:t> </a:t>
            </a:r>
            <a:r>
              <a:rPr lang="en-US" b="1" dirty="0" err="1" smtClean="0">
                <a:ea typeface="+mn-ea"/>
                <a:cs typeface="+mn-cs"/>
              </a:rPr>
              <a:t>Yaklaşımı</a:t>
            </a:r>
            <a:endParaRPr lang="en-US" b="1" dirty="0" smtClean="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en-US" b="1" dirty="0" smtClean="0">
                <a:ea typeface="+mn-ea"/>
                <a:cs typeface="+mn-cs"/>
              </a:rPr>
              <a:t>Gary R. </a:t>
            </a:r>
            <a:r>
              <a:rPr lang="en-US" b="1" dirty="0" err="1" smtClean="0">
                <a:ea typeface="+mn-ea"/>
                <a:cs typeface="+mn-cs"/>
              </a:rPr>
              <a:t>Yukl</a:t>
            </a:r>
            <a:r>
              <a:rPr lang="en-US" b="1" dirty="0" smtClean="0">
                <a:ea typeface="+mn-ea"/>
                <a:cs typeface="+mn-cs"/>
              </a:rPr>
              <a:t>’ un </a:t>
            </a:r>
            <a:r>
              <a:rPr lang="en-US" b="1" dirty="0" err="1" smtClean="0">
                <a:ea typeface="+mn-ea"/>
                <a:cs typeface="+mn-cs"/>
              </a:rPr>
              <a:t>Liderlik</a:t>
            </a:r>
            <a:r>
              <a:rPr lang="en-US" b="1" dirty="0" smtClean="0">
                <a:ea typeface="+mn-ea"/>
                <a:cs typeface="+mn-cs"/>
              </a:rPr>
              <a:t> </a:t>
            </a:r>
            <a:r>
              <a:rPr lang="en-US" b="1" dirty="0" err="1" smtClean="0">
                <a:ea typeface="+mn-ea"/>
                <a:cs typeface="+mn-cs"/>
              </a:rPr>
              <a:t>Davranışı</a:t>
            </a:r>
            <a:r>
              <a:rPr lang="en-US" b="1" dirty="0" smtClean="0">
                <a:ea typeface="+mn-ea"/>
                <a:cs typeface="+mn-cs"/>
              </a:rPr>
              <a:t> </a:t>
            </a:r>
            <a:r>
              <a:rPr lang="en-US" b="1" dirty="0" err="1" smtClean="0">
                <a:ea typeface="+mn-ea"/>
                <a:cs typeface="+mn-cs"/>
              </a:rPr>
              <a:t>Modeli</a:t>
            </a:r>
            <a:endParaRPr lang="en-US" b="1" dirty="0">
              <a:ea typeface="+mn-ea"/>
              <a:cs typeface="+mn-cs"/>
            </a:endParaRPr>
          </a:p>
        </p:txBody>
      </p:sp>
    </p:spTree>
  </p:cSld>
  <p:clrMapOvr>
    <a:masterClrMapping/>
  </p:clrMapOvr>
  <p:transition xmlns:p14="http://schemas.microsoft.com/office/powerpoint/2010/main" spd="slow">
    <p:push dir="u"/>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9.8. </a:t>
            </a:r>
            <a:r>
              <a:rPr lang="en-US" dirty="0" err="1" smtClean="0">
                <a:ea typeface="+mj-ea"/>
                <a:cs typeface="+mj-cs"/>
              </a:rPr>
              <a:t>Durumsal</a:t>
            </a:r>
            <a:r>
              <a:rPr lang="en-US" dirty="0" smtClean="0">
                <a:ea typeface="+mj-ea"/>
                <a:cs typeface="+mj-cs"/>
              </a:rPr>
              <a:t> </a:t>
            </a:r>
            <a:r>
              <a:rPr lang="en-US" dirty="0" err="1" smtClean="0">
                <a:ea typeface="+mj-ea"/>
                <a:cs typeface="+mj-cs"/>
              </a:rPr>
              <a:t>Liderlik</a:t>
            </a:r>
            <a:r>
              <a:rPr lang="en-US" dirty="0" smtClean="0">
                <a:ea typeface="+mj-ea"/>
                <a:cs typeface="+mj-cs"/>
              </a:rPr>
              <a:t> </a:t>
            </a:r>
            <a:r>
              <a:rPr lang="en-US" dirty="0" err="1" smtClean="0">
                <a:ea typeface="+mj-ea"/>
                <a:cs typeface="+mj-cs"/>
              </a:rPr>
              <a:t>Modelleri</a:t>
            </a:r>
            <a:endParaRPr lang="en-US" dirty="0">
              <a:ea typeface="+mj-ea"/>
              <a:cs typeface="+mj-cs"/>
            </a:endParaRPr>
          </a:p>
        </p:txBody>
      </p:sp>
      <p:sp>
        <p:nvSpPr>
          <p:cNvPr id="3" name="Content Placeholder 2"/>
          <p:cNvSpPr>
            <a:spLocks noGrp="1"/>
          </p:cNvSpPr>
          <p:nvPr>
            <p:ph idx="1"/>
          </p:nvPr>
        </p:nvSpPr>
        <p:spPr/>
        <p:txBody>
          <a:bodyPr rtlCol="0">
            <a:normAutofit fontScale="92500" lnSpcReduction="20000"/>
          </a:bodyPr>
          <a:lstStyle/>
          <a:p>
            <a:pPr marL="274320" indent="-274320" eaLnBrk="1" fontAlgn="auto" hangingPunct="1">
              <a:lnSpc>
                <a:spcPct val="150000"/>
              </a:lnSpc>
              <a:spcAft>
                <a:spcPts val="0"/>
              </a:spcAft>
              <a:buFont typeface="Brush Script MT" pitchFamily="66" charset="0"/>
              <a:buChar char="O"/>
              <a:defRPr/>
            </a:pPr>
            <a:r>
              <a:rPr lang="en-US" b="1" dirty="0" err="1" smtClean="0">
                <a:ea typeface="+mn-ea"/>
                <a:cs typeface="+mn-cs"/>
              </a:rPr>
              <a:t>Yol</a:t>
            </a:r>
            <a:r>
              <a:rPr lang="en-US" b="1" dirty="0">
                <a:ea typeface="+mn-ea"/>
                <a:cs typeface="+mn-cs"/>
              </a:rPr>
              <a:t> </a:t>
            </a:r>
            <a:r>
              <a:rPr lang="en-US" b="1" dirty="0" smtClean="0">
                <a:ea typeface="+mn-ea"/>
                <a:cs typeface="+mn-cs"/>
              </a:rPr>
              <a:t>– </a:t>
            </a:r>
            <a:r>
              <a:rPr lang="en-US" b="1" dirty="0" err="1" smtClean="0">
                <a:ea typeface="+mn-ea"/>
                <a:cs typeface="+mn-cs"/>
              </a:rPr>
              <a:t>Amaç</a:t>
            </a:r>
            <a:r>
              <a:rPr lang="en-US" b="1" dirty="0" smtClean="0">
                <a:ea typeface="+mn-ea"/>
                <a:cs typeface="+mn-cs"/>
              </a:rPr>
              <a:t> </a:t>
            </a:r>
            <a:r>
              <a:rPr lang="en-US" b="1" dirty="0" err="1" smtClean="0">
                <a:ea typeface="+mn-ea"/>
                <a:cs typeface="+mn-cs"/>
              </a:rPr>
              <a:t>Modeli</a:t>
            </a:r>
            <a:endParaRPr lang="en-US" b="1" dirty="0" smtClean="0">
              <a:ea typeface="+mn-ea"/>
              <a:cs typeface="+mn-cs"/>
            </a:endParaRPr>
          </a:p>
          <a:p>
            <a:pPr marL="274320" indent="-274320" eaLnBrk="1" fontAlgn="auto" hangingPunct="1">
              <a:lnSpc>
                <a:spcPct val="150000"/>
              </a:lnSpc>
              <a:spcAft>
                <a:spcPts val="0"/>
              </a:spcAft>
              <a:buFont typeface="Brush Script MT" pitchFamily="66" charset="0"/>
              <a:buChar char="O"/>
              <a:defRPr/>
            </a:pPr>
            <a:r>
              <a:rPr lang="en-US" b="1" dirty="0" smtClean="0">
                <a:ea typeface="+mn-ea"/>
                <a:cs typeface="+mn-cs"/>
              </a:rPr>
              <a:t>Fiedler’ in </a:t>
            </a:r>
            <a:r>
              <a:rPr lang="en-US" b="1" dirty="0" err="1" smtClean="0">
                <a:ea typeface="+mn-ea"/>
                <a:cs typeface="+mn-cs"/>
              </a:rPr>
              <a:t>Durumsallık</a:t>
            </a:r>
            <a:r>
              <a:rPr lang="en-US" b="1" dirty="0" smtClean="0">
                <a:ea typeface="+mn-ea"/>
                <a:cs typeface="+mn-cs"/>
              </a:rPr>
              <a:t> </a:t>
            </a:r>
            <a:r>
              <a:rPr lang="en-US" b="1" dirty="0" err="1" smtClean="0">
                <a:ea typeface="+mn-ea"/>
                <a:cs typeface="+mn-cs"/>
              </a:rPr>
              <a:t>Modeli</a:t>
            </a:r>
            <a:endParaRPr lang="en-US" b="1" dirty="0" smtClean="0">
              <a:ea typeface="+mn-ea"/>
              <a:cs typeface="+mn-cs"/>
            </a:endParaRPr>
          </a:p>
          <a:p>
            <a:pPr marL="274320" indent="-274320" eaLnBrk="1" fontAlgn="auto" hangingPunct="1">
              <a:lnSpc>
                <a:spcPct val="150000"/>
              </a:lnSpc>
              <a:spcAft>
                <a:spcPts val="0"/>
              </a:spcAft>
              <a:buFont typeface="Brush Script MT" pitchFamily="66" charset="0"/>
              <a:buChar char="O"/>
              <a:defRPr/>
            </a:pPr>
            <a:r>
              <a:rPr lang="en-US" b="1" dirty="0" err="1" smtClean="0">
                <a:ea typeface="+mn-ea"/>
                <a:cs typeface="+mn-cs"/>
              </a:rPr>
              <a:t>Reddin</a:t>
            </a:r>
            <a:r>
              <a:rPr lang="en-US" b="1" dirty="0" smtClean="0">
                <a:ea typeface="+mn-ea"/>
                <a:cs typeface="+mn-cs"/>
              </a:rPr>
              <a:t> </a:t>
            </a:r>
            <a:r>
              <a:rPr lang="en-US" b="1" dirty="0" err="1" smtClean="0">
                <a:ea typeface="+mn-ea"/>
                <a:cs typeface="+mn-cs"/>
              </a:rPr>
              <a:t>Üç</a:t>
            </a:r>
            <a:r>
              <a:rPr lang="en-US" b="1" dirty="0" smtClean="0">
                <a:ea typeface="+mn-ea"/>
                <a:cs typeface="+mn-cs"/>
              </a:rPr>
              <a:t> </a:t>
            </a:r>
            <a:r>
              <a:rPr lang="en-US" b="1" dirty="0" err="1" smtClean="0">
                <a:ea typeface="+mn-ea"/>
                <a:cs typeface="+mn-cs"/>
              </a:rPr>
              <a:t>Boyutlu</a:t>
            </a:r>
            <a:r>
              <a:rPr lang="en-US" b="1" dirty="0" smtClean="0">
                <a:ea typeface="+mn-ea"/>
                <a:cs typeface="+mn-cs"/>
              </a:rPr>
              <a:t> </a:t>
            </a:r>
            <a:r>
              <a:rPr lang="en-US" b="1" dirty="0" err="1" smtClean="0">
                <a:ea typeface="+mn-ea"/>
                <a:cs typeface="+mn-cs"/>
              </a:rPr>
              <a:t>Liderlik</a:t>
            </a:r>
            <a:r>
              <a:rPr lang="en-US" b="1" dirty="0" smtClean="0">
                <a:ea typeface="+mn-ea"/>
                <a:cs typeface="+mn-cs"/>
              </a:rPr>
              <a:t> </a:t>
            </a:r>
            <a:r>
              <a:rPr lang="en-US" b="1" dirty="0" err="1" smtClean="0">
                <a:ea typeface="+mn-ea"/>
                <a:cs typeface="+mn-cs"/>
              </a:rPr>
              <a:t>Modeli</a:t>
            </a:r>
            <a:endParaRPr lang="en-US" b="1" dirty="0" smtClean="0">
              <a:ea typeface="+mn-ea"/>
              <a:cs typeface="+mn-cs"/>
            </a:endParaRPr>
          </a:p>
          <a:p>
            <a:pPr marL="274320" indent="-274320" eaLnBrk="1" fontAlgn="auto" hangingPunct="1">
              <a:lnSpc>
                <a:spcPct val="150000"/>
              </a:lnSpc>
              <a:spcAft>
                <a:spcPts val="0"/>
              </a:spcAft>
              <a:buFont typeface="Brush Script MT" pitchFamily="66" charset="0"/>
              <a:buChar char="O"/>
              <a:defRPr/>
            </a:pPr>
            <a:r>
              <a:rPr lang="en-US" b="1" dirty="0" err="1" smtClean="0">
                <a:ea typeface="+mn-ea"/>
                <a:cs typeface="+mn-cs"/>
              </a:rPr>
              <a:t>Lider</a:t>
            </a:r>
            <a:r>
              <a:rPr lang="en-US" b="1" dirty="0" smtClean="0">
                <a:ea typeface="+mn-ea"/>
                <a:cs typeface="+mn-cs"/>
              </a:rPr>
              <a:t> – </a:t>
            </a:r>
            <a:r>
              <a:rPr lang="en-US" b="1" dirty="0" err="1" smtClean="0">
                <a:ea typeface="+mn-ea"/>
                <a:cs typeface="+mn-cs"/>
              </a:rPr>
              <a:t>Üye</a:t>
            </a:r>
            <a:r>
              <a:rPr lang="en-US" b="1" dirty="0" smtClean="0">
                <a:ea typeface="+mn-ea"/>
                <a:cs typeface="+mn-cs"/>
              </a:rPr>
              <a:t> </a:t>
            </a:r>
            <a:r>
              <a:rPr lang="en-US" b="1" dirty="0" err="1" smtClean="0">
                <a:ea typeface="+mn-ea"/>
                <a:cs typeface="+mn-cs"/>
              </a:rPr>
              <a:t>Değişim</a:t>
            </a:r>
            <a:r>
              <a:rPr lang="en-US" b="1" dirty="0" smtClean="0">
                <a:ea typeface="+mn-ea"/>
                <a:cs typeface="+mn-cs"/>
              </a:rPr>
              <a:t> </a:t>
            </a:r>
            <a:r>
              <a:rPr lang="en-US" b="1" dirty="0" err="1" smtClean="0">
                <a:ea typeface="+mn-ea"/>
                <a:cs typeface="+mn-cs"/>
              </a:rPr>
              <a:t>Kuramı</a:t>
            </a:r>
            <a:endParaRPr lang="en-US" b="1" dirty="0" smtClean="0">
              <a:ea typeface="+mn-ea"/>
              <a:cs typeface="+mn-cs"/>
            </a:endParaRPr>
          </a:p>
          <a:p>
            <a:pPr marL="274320" indent="-274320" eaLnBrk="1" fontAlgn="auto" hangingPunct="1">
              <a:lnSpc>
                <a:spcPct val="150000"/>
              </a:lnSpc>
              <a:spcAft>
                <a:spcPts val="0"/>
              </a:spcAft>
              <a:buFont typeface="Brush Script MT" pitchFamily="66" charset="0"/>
              <a:buChar char="O"/>
              <a:defRPr/>
            </a:pPr>
            <a:r>
              <a:rPr lang="en-US" b="1" dirty="0" err="1" smtClean="0">
                <a:ea typeface="+mn-ea"/>
                <a:cs typeface="+mn-cs"/>
              </a:rPr>
              <a:t>Dönüşümcü</a:t>
            </a:r>
            <a:r>
              <a:rPr lang="en-US" b="1" dirty="0" smtClean="0">
                <a:ea typeface="+mn-ea"/>
                <a:cs typeface="+mn-cs"/>
              </a:rPr>
              <a:t> </a:t>
            </a:r>
            <a:r>
              <a:rPr lang="en-US" b="1" dirty="0" err="1" smtClean="0">
                <a:ea typeface="+mn-ea"/>
                <a:cs typeface="+mn-cs"/>
              </a:rPr>
              <a:t>Liderlik</a:t>
            </a:r>
            <a:endParaRPr lang="en-US" b="1" dirty="0" smtClean="0">
              <a:ea typeface="+mn-ea"/>
              <a:cs typeface="+mn-cs"/>
            </a:endParaRPr>
          </a:p>
          <a:p>
            <a:pPr marL="274320" indent="-274320" eaLnBrk="1" fontAlgn="auto" hangingPunct="1">
              <a:lnSpc>
                <a:spcPct val="150000"/>
              </a:lnSpc>
              <a:spcAft>
                <a:spcPts val="0"/>
              </a:spcAft>
              <a:buFont typeface="Brush Script MT" pitchFamily="66" charset="0"/>
              <a:buChar char="O"/>
              <a:defRPr/>
            </a:pPr>
            <a:r>
              <a:rPr lang="en-US" b="1" dirty="0" err="1" smtClean="0">
                <a:ea typeface="+mn-ea"/>
                <a:cs typeface="+mn-cs"/>
              </a:rPr>
              <a:t>Biçimsel</a:t>
            </a:r>
            <a:r>
              <a:rPr lang="en-US" b="1" dirty="0" smtClean="0">
                <a:ea typeface="+mn-ea"/>
                <a:cs typeface="+mn-cs"/>
              </a:rPr>
              <a:t> </a:t>
            </a:r>
            <a:r>
              <a:rPr lang="en-US" b="1" dirty="0" err="1" smtClean="0">
                <a:ea typeface="+mn-ea"/>
                <a:cs typeface="+mn-cs"/>
              </a:rPr>
              <a:t>Grup</a:t>
            </a:r>
            <a:r>
              <a:rPr lang="en-US" b="1" dirty="0" smtClean="0">
                <a:ea typeface="+mn-ea"/>
                <a:cs typeface="+mn-cs"/>
              </a:rPr>
              <a:t> </a:t>
            </a:r>
            <a:r>
              <a:rPr lang="en-US" b="1" dirty="0" err="1" smtClean="0">
                <a:ea typeface="+mn-ea"/>
                <a:cs typeface="+mn-cs"/>
              </a:rPr>
              <a:t>Liderliği</a:t>
            </a:r>
            <a:endParaRPr lang="en-US" b="1" dirty="0" smtClean="0">
              <a:ea typeface="+mn-ea"/>
              <a:cs typeface="+mn-cs"/>
            </a:endParaRPr>
          </a:p>
          <a:p>
            <a:pPr marL="274320" indent="-274320" eaLnBrk="1" fontAlgn="auto" hangingPunct="1">
              <a:lnSpc>
                <a:spcPct val="150000"/>
              </a:lnSpc>
              <a:spcAft>
                <a:spcPts val="0"/>
              </a:spcAft>
              <a:buFont typeface="Brush Script MT" pitchFamily="66" charset="0"/>
              <a:buChar char="O"/>
              <a:defRPr/>
            </a:pPr>
            <a:r>
              <a:rPr lang="en-US" b="1" dirty="0" err="1" smtClean="0">
                <a:ea typeface="+mn-ea"/>
                <a:cs typeface="+mn-cs"/>
              </a:rPr>
              <a:t>Biçimsel</a:t>
            </a:r>
            <a:r>
              <a:rPr lang="en-US" b="1" dirty="0" smtClean="0">
                <a:ea typeface="+mn-ea"/>
                <a:cs typeface="+mn-cs"/>
              </a:rPr>
              <a:t> </a:t>
            </a:r>
            <a:r>
              <a:rPr lang="en-US" b="1" dirty="0" err="1" smtClean="0">
                <a:ea typeface="+mn-ea"/>
                <a:cs typeface="+mn-cs"/>
              </a:rPr>
              <a:t>Olmayan</a:t>
            </a:r>
            <a:r>
              <a:rPr lang="en-US" b="1" dirty="0" smtClean="0">
                <a:ea typeface="+mn-ea"/>
                <a:cs typeface="+mn-cs"/>
              </a:rPr>
              <a:t> </a:t>
            </a:r>
            <a:r>
              <a:rPr lang="en-US" b="1" dirty="0" err="1" smtClean="0">
                <a:ea typeface="+mn-ea"/>
                <a:cs typeface="+mn-cs"/>
              </a:rPr>
              <a:t>Grup</a:t>
            </a:r>
            <a:r>
              <a:rPr lang="en-US" b="1" dirty="0" smtClean="0">
                <a:ea typeface="+mn-ea"/>
                <a:cs typeface="+mn-cs"/>
              </a:rPr>
              <a:t> </a:t>
            </a:r>
            <a:r>
              <a:rPr lang="en-US" b="1" dirty="0" err="1" smtClean="0">
                <a:ea typeface="+mn-ea"/>
                <a:cs typeface="+mn-cs"/>
              </a:rPr>
              <a:t>Liderliği</a:t>
            </a:r>
            <a:endParaRPr lang="en-US" b="1" dirty="0">
              <a:ea typeface="+mn-ea"/>
              <a:cs typeface="+mn-cs"/>
            </a:endParaRPr>
          </a:p>
        </p:txBody>
      </p:sp>
    </p:spTree>
  </p:cSld>
  <p:clrMapOvr>
    <a:masterClrMapping/>
  </p:clrMapOvr>
  <p:transition xmlns:p14="http://schemas.microsoft.com/office/powerpoint/2010/main" spd="slow">
    <p:push dir="u"/>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pPr eaLnBrk="1" hangingPunct="1"/>
            <a:r>
              <a:rPr lang="en-US">
                <a:latin typeface="Arial" charset="0"/>
              </a:rPr>
              <a:t>9.9. Örgütsel Liderlik</a:t>
            </a:r>
          </a:p>
        </p:txBody>
      </p:sp>
      <p:sp>
        <p:nvSpPr>
          <p:cNvPr id="218114" name="Content Placeholder 2"/>
          <p:cNvSpPr>
            <a:spLocks noGrp="1"/>
          </p:cNvSpPr>
          <p:nvPr>
            <p:ph idx="1"/>
          </p:nvPr>
        </p:nvSpPr>
        <p:spPr/>
        <p:txBody>
          <a:bodyPr/>
          <a:lstStyle/>
          <a:p>
            <a:pPr eaLnBrk="1" hangingPunct="1"/>
            <a:r>
              <a:rPr lang="tr-TR">
                <a:latin typeface="Times New Roman" charset="0"/>
              </a:rPr>
              <a:t>Her durum için geçerli tek bir liderlik tarzı yoktur. Örgütsel ortamlarda üç ana tip örgütsel liderlik tarzına rastlanabilir (Başaran, 1988, 1989; Can, 1992; Evren, 1998):</a:t>
            </a:r>
            <a:endParaRPr lang="en-US">
              <a:latin typeface="Times New Roman" charset="0"/>
            </a:endParaRPr>
          </a:p>
          <a:p>
            <a:pPr eaLnBrk="1" hangingPunct="1"/>
            <a:endParaRPr lang="en-US">
              <a:latin typeface="Times New Roman" charset="0"/>
            </a:endParaRPr>
          </a:p>
          <a:p>
            <a:pPr eaLnBrk="1" hangingPunct="1"/>
            <a:r>
              <a:rPr lang="en-US" b="1">
                <a:latin typeface="Times New Roman" charset="0"/>
              </a:rPr>
              <a:t>Üst Kademe Liderlik</a:t>
            </a:r>
          </a:p>
          <a:p>
            <a:pPr eaLnBrk="1" hangingPunct="1"/>
            <a:r>
              <a:rPr lang="en-US" b="1">
                <a:latin typeface="Times New Roman" charset="0"/>
              </a:rPr>
              <a:t>Orta Kademe Liderlik</a:t>
            </a:r>
          </a:p>
          <a:p>
            <a:pPr eaLnBrk="1" hangingPunct="1"/>
            <a:r>
              <a:rPr lang="en-US" b="1">
                <a:latin typeface="Times New Roman" charset="0"/>
              </a:rPr>
              <a:t>Alt Kademe Liderlik</a:t>
            </a:r>
          </a:p>
        </p:txBody>
      </p:sp>
    </p:spTree>
  </p:cSld>
  <p:clrMapOvr>
    <a:masterClrMapping/>
  </p:clrMapOvr>
  <p:transition xmlns:p14="http://schemas.microsoft.com/office/powerpoint/2010/main" spd="slow">
    <p:push dir="u"/>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1095375" y="533400"/>
            <a:ext cx="6964363" cy="1203325"/>
          </a:xfrm>
        </p:spPr>
        <p:txBody>
          <a:bodyPr/>
          <a:lstStyle/>
          <a:p>
            <a:pPr eaLnBrk="1" hangingPunct="1"/>
            <a:r>
              <a:rPr lang="en-US">
                <a:latin typeface="Arial" charset="0"/>
              </a:rPr>
              <a:t>9.10 Yeni Yaklaşımlar</a:t>
            </a:r>
          </a:p>
        </p:txBody>
      </p:sp>
      <p:sp>
        <p:nvSpPr>
          <p:cNvPr id="219138" name="Content Placeholder 2"/>
          <p:cNvSpPr>
            <a:spLocks noGrp="1"/>
          </p:cNvSpPr>
          <p:nvPr>
            <p:ph idx="1"/>
          </p:nvPr>
        </p:nvSpPr>
        <p:spPr>
          <a:xfrm>
            <a:off x="1463675" y="1736725"/>
            <a:ext cx="6196013" cy="4362450"/>
          </a:xfrm>
        </p:spPr>
        <p:txBody>
          <a:bodyPr/>
          <a:lstStyle/>
          <a:p>
            <a:pPr eaLnBrk="1" hangingPunct="1">
              <a:lnSpc>
                <a:spcPct val="130000"/>
              </a:lnSpc>
            </a:pPr>
            <a:r>
              <a:rPr lang="en-US" b="1">
                <a:latin typeface="Times New Roman" charset="0"/>
              </a:rPr>
              <a:t>Transaksiyonel Liderlik</a:t>
            </a:r>
          </a:p>
          <a:p>
            <a:pPr eaLnBrk="1" hangingPunct="1">
              <a:lnSpc>
                <a:spcPct val="130000"/>
              </a:lnSpc>
            </a:pPr>
            <a:r>
              <a:rPr lang="en-US" b="1">
                <a:latin typeface="Times New Roman" charset="0"/>
              </a:rPr>
              <a:t>Kişisel Özellikli (Idiosyncratic) Kredi Teorisi</a:t>
            </a:r>
          </a:p>
          <a:p>
            <a:pPr eaLnBrk="1" hangingPunct="1">
              <a:lnSpc>
                <a:spcPct val="130000"/>
              </a:lnSpc>
            </a:pPr>
            <a:r>
              <a:rPr lang="en-US" b="1">
                <a:latin typeface="Times New Roman" charset="0"/>
              </a:rPr>
              <a:t>Sosyal Değiş – Tokuş Kuramı</a:t>
            </a:r>
          </a:p>
          <a:p>
            <a:pPr eaLnBrk="1" hangingPunct="1">
              <a:lnSpc>
                <a:spcPct val="130000"/>
              </a:lnSpc>
            </a:pPr>
            <a:r>
              <a:rPr lang="en-US" b="1">
                <a:latin typeface="Times New Roman" charset="0"/>
              </a:rPr>
              <a:t>Dönüşümcü (Transformasyonel) Liderlik</a:t>
            </a:r>
          </a:p>
          <a:p>
            <a:pPr eaLnBrk="1" hangingPunct="1">
              <a:lnSpc>
                <a:spcPct val="130000"/>
              </a:lnSpc>
            </a:pPr>
            <a:r>
              <a:rPr lang="en-US" b="1">
                <a:latin typeface="Times New Roman" charset="0"/>
              </a:rPr>
              <a:t>Bennis ve Naus’ un Dönüşümcü Liderlik Yaklaşımı</a:t>
            </a:r>
          </a:p>
          <a:p>
            <a:pPr eaLnBrk="1" hangingPunct="1">
              <a:lnSpc>
                <a:spcPct val="130000"/>
              </a:lnSpc>
            </a:pPr>
            <a:r>
              <a:rPr lang="en-US" b="1">
                <a:latin typeface="Times New Roman" charset="0"/>
              </a:rPr>
              <a:t>Noel Tichy ve Straford Sherman’ ın Yaklaşımı</a:t>
            </a:r>
          </a:p>
          <a:p>
            <a:pPr eaLnBrk="1" hangingPunct="1"/>
            <a:endParaRPr lang="en-US" b="1">
              <a:latin typeface="Times New Roman" charset="0"/>
            </a:endParaRPr>
          </a:p>
        </p:txBody>
      </p:sp>
    </p:spTree>
  </p:cSld>
  <p:clrMapOvr>
    <a:masterClrMapping/>
  </p:clrMapOvr>
  <p:transition xmlns:p14="http://schemas.microsoft.com/office/powerpoint/2010/main" spd="slow">
    <p:push dir="u"/>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3001963"/>
            <a:ext cx="6964363" cy="1201737"/>
          </a:xfrm>
        </p:spPr>
        <p:txBody>
          <a:bodyPr/>
          <a:lstStyle/>
          <a:p>
            <a:pPr eaLnBrk="1" hangingPunct="1">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ndParaRPr>
          </a:p>
        </p:txBody>
      </p:sp>
    </p:spTree>
  </p:cSld>
  <p:clrMapOvr>
    <a:masterClrMapping/>
  </p:clrMapOvr>
  <p:transition xmlns:p14="http://schemas.microsoft.com/office/powerpoint/2010/main" spd="slow">
    <p:push dir="u"/>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2005013" y="1820863"/>
            <a:ext cx="5062537" cy="2574925"/>
          </a:xfrm>
        </p:spPr>
        <p:txBody>
          <a:bodyPr rtlCol="0">
            <a:noAutofit/>
          </a:bodyPr>
          <a:lstStyle/>
          <a:p>
            <a:pPr eaLnBrk="1" fontAlgn="auto" hangingPunct="1">
              <a:spcAft>
                <a:spcPts val="0"/>
              </a:spcAft>
              <a:defRPr/>
            </a:pPr>
            <a:r>
              <a:rPr lang="en-US" b="1" dirty="0" smtClean="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SOSYALLEŞME VE SOSYALLEŞME SÜRECİ</a:t>
            </a:r>
            <a:endParaRPr lang="en-US" b="1" dirty="0">
              <a:effectLst>
                <a:glow rad="1016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*Dr. </a:t>
            </a:r>
            <a:r>
              <a:rPr lang="en-US" b="1" dirty="0" err="1" smtClean="0">
                <a:ea typeface="+mn-ea"/>
                <a:cs typeface="+mn-cs"/>
              </a:rPr>
              <a:t>Rezzan</a:t>
            </a:r>
            <a:r>
              <a:rPr lang="en-US" b="1" dirty="0" smtClean="0">
                <a:ea typeface="+mn-ea"/>
                <a:cs typeface="+mn-cs"/>
              </a:rPr>
              <a:t> </a:t>
            </a:r>
            <a:r>
              <a:rPr lang="en-US" b="1" dirty="0" err="1" smtClean="0">
                <a:ea typeface="+mn-ea"/>
                <a:cs typeface="+mn-cs"/>
              </a:rPr>
              <a:t>Gündoğdu</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Aksaray</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22118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10</a:t>
            </a:r>
          </a:p>
        </p:txBody>
      </p:sp>
    </p:spTree>
  </p:cSld>
  <p:clrMapOvr>
    <a:masterClrMapping/>
  </p:clrMapOvr>
  <p:transition xmlns:p14="http://schemas.microsoft.com/office/powerpoint/2010/main" spd="slow">
    <p:push dir="u"/>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10.1. </a:t>
            </a:r>
            <a:r>
              <a:rPr lang="en-US" dirty="0" err="1" smtClean="0">
                <a:ea typeface="+mj-ea"/>
                <a:cs typeface="+mj-cs"/>
              </a:rPr>
              <a:t>Sosyalleşme</a:t>
            </a:r>
            <a:r>
              <a:rPr lang="en-US" dirty="0" smtClean="0">
                <a:ea typeface="+mj-ea"/>
                <a:cs typeface="+mj-cs"/>
              </a:rPr>
              <a:t> </a:t>
            </a:r>
            <a:r>
              <a:rPr lang="en-US" dirty="0" err="1" smtClean="0">
                <a:ea typeface="+mj-ea"/>
                <a:cs typeface="+mj-cs"/>
              </a:rPr>
              <a:t>Kavramı</a:t>
            </a:r>
            <a:endParaRPr lang="en-US" dirty="0">
              <a:ea typeface="+mj-ea"/>
              <a:cs typeface="+mj-cs"/>
            </a:endParaRPr>
          </a:p>
        </p:txBody>
      </p:sp>
      <p:sp>
        <p:nvSpPr>
          <p:cNvPr id="222210" name="Content Placeholder 2"/>
          <p:cNvSpPr>
            <a:spLocks noGrp="1"/>
          </p:cNvSpPr>
          <p:nvPr>
            <p:ph idx="1"/>
          </p:nvPr>
        </p:nvSpPr>
        <p:spPr/>
        <p:txBody>
          <a:bodyPr/>
          <a:lstStyle/>
          <a:p>
            <a:pPr eaLnBrk="1" hangingPunct="1"/>
            <a:r>
              <a:rPr lang="tr-TR">
                <a:latin typeface="Times New Roman" charset="0"/>
              </a:rPr>
              <a:t>Sosyalleşme, insanı sosyal sistemin üyesi haline getiren süreçtir. </a:t>
            </a:r>
          </a:p>
          <a:p>
            <a:pPr eaLnBrk="1" hangingPunct="1"/>
            <a:r>
              <a:rPr lang="tr-TR">
                <a:latin typeface="Times New Roman" charset="0"/>
              </a:rPr>
              <a:t>Çocuk açısından sosyalleşme, bir “öğrenme” ve “öğretme” sürecidir. </a:t>
            </a:r>
          </a:p>
          <a:p>
            <a:pPr eaLnBrk="1" hangingPunct="1"/>
            <a:r>
              <a:rPr lang="tr-TR">
                <a:latin typeface="Times New Roman" charset="0"/>
              </a:rPr>
              <a:t> “</a:t>
            </a:r>
            <a:r>
              <a:rPr lang="tr-TR" altLang="ja-JP">
                <a:latin typeface="Times New Roman" charset="0"/>
              </a:rPr>
              <a:t>Sosyalleşme, kişinin grup normlarına uyması, bunları öğrenmesini sağlayan süreçtir.</a:t>
            </a:r>
            <a:r>
              <a:rPr lang="tr-TR">
                <a:latin typeface="Times New Roman" charset="0"/>
              </a:rPr>
              <a:t>”</a:t>
            </a:r>
            <a:r>
              <a:rPr lang="tr-TR" altLang="ja-JP">
                <a:latin typeface="Times New Roman" charset="0"/>
              </a:rPr>
              <a:t> (Dönmezer, 1984).</a:t>
            </a:r>
            <a:endParaRPr lang="en-US" altLang="ja-JP">
              <a:latin typeface="Times New Roman" charset="0"/>
            </a:endParaRPr>
          </a:p>
          <a:p>
            <a:pPr eaLnBrk="1" hangingPunct="1"/>
            <a:endParaRPr lang="en-US">
              <a:latin typeface="Times New Roman" charset="0"/>
            </a:endParaRPr>
          </a:p>
        </p:txBody>
      </p:sp>
      <p:pic>
        <p:nvPicPr>
          <p:cNvPr id="222211" name="Picture 2" descr="MC900441986.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80138" y="4510088"/>
            <a:ext cx="18796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a:xfrm>
            <a:off x="1095375" y="2873375"/>
            <a:ext cx="6964363" cy="1201738"/>
          </a:xfrm>
        </p:spPr>
        <p:txBody>
          <a:bodyPr/>
          <a:lstStyle/>
          <a:p>
            <a:pPr eaLnBrk="1" hangingPunct="1">
              <a:defRPr/>
            </a:pPr>
            <a:r>
              <a:rPr lang="en-US" sz="5400" b="1" dirty="0">
                <a:effectLst>
                  <a:outerShdw blurRad="60007" dir="2000400" sy="-30000" kx="-800400" algn="bl" rotWithShape="0">
                    <a:prstClr val="black">
                      <a:alpha val="20000"/>
                    </a:prstClr>
                  </a:outerShdw>
                </a:effectLst>
                <a:latin typeface="Arial" charset="0"/>
              </a:rPr>
              <a:t>10.2. </a:t>
            </a:r>
            <a:r>
              <a:rPr lang="en-US" sz="5400" b="1" dirty="0" err="1">
                <a:effectLst>
                  <a:outerShdw blurRad="60007" dir="2000400" sy="-30000" kx="-800400" algn="bl" rotWithShape="0">
                    <a:prstClr val="black">
                      <a:alpha val="20000"/>
                    </a:prstClr>
                  </a:outerShdw>
                </a:effectLst>
                <a:latin typeface="Arial" charset="0"/>
              </a:rPr>
              <a:t>Sosyalleşme</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Kuramları</a:t>
            </a:r>
            <a:endParaRPr lang="en-US" sz="54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p:txBody>
          <a:bodyPr/>
          <a:lstStyle/>
          <a:p>
            <a:pPr eaLnBrk="1" hangingPunct="1"/>
            <a:r>
              <a:rPr lang="en-US">
                <a:latin typeface="Arial" charset="0"/>
              </a:rPr>
              <a:t>10.2.1. Psikanalitik Kuram</a:t>
            </a:r>
          </a:p>
        </p:txBody>
      </p:sp>
      <p:sp>
        <p:nvSpPr>
          <p:cNvPr id="224258" name="Content Placeholder 2"/>
          <p:cNvSpPr>
            <a:spLocks noGrp="1"/>
          </p:cNvSpPr>
          <p:nvPr>
            <p:ph idx="1"/>
          </p:nvPr>
        </p:nvSpPr>
        <p:spPr/>
        <p:txBody>
          <a:bodyPr/>
          <a:lstStyle/>
          <a:p>
            <a:pPr eaLnBrk="1" hangingPunct="1"/>
            <a:r>
              <a:rPr lang="tr-TR">
                <a:latin typeface="Times New Roman" charset="0"/>
              </a:rPr>
              <a:t>Sosyalleşme kavramını açıklayan ilk kuramsal yaklaşım psikanalitik kuramdır. </a:t>
            </a:r>
          </a:p>
          <a:p>
            <a:pPr eaLnBrk="1" hangingPunct="1"/>
            <a:endParaRPr lang="tr-TR">
              <a:latin typeface="Times New Roman" charset="0"/>
            </a:endParaRPr>
          </a:p>
          <a:p>
            <a:pPr eaLnBrk="1" hangingPunct="1"/>
            <a:r>
              <a:rPr lang="tr-TR">
                <a:latin typeface="Times New Roman" charset="0"/>
              </a:rPr>
              <a:t>Bu yaklaşımın savunucularından Freud, insan davranışlarının kaynağının bilinçte değil de bilinç altında aramamız gerektiğine vurgu yapar. </a:t>
            </a:r>
          </a:p>
        </p:txBody>
      </p:sp>
    </p:spTree>
  </p:cSld>
  <p:clrMapOvr>
    <a:masterClrMapping/>
  </p:clrMapOvr>
  <p:transition xmlns:p14="http://schemas.microsoft.com/office/powerpoint/2010/main" spd="slow">
    <p:push dir="u"/>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lstStyle/>
          <a:p>
            <a:pPr eaLnBrk="1" hangingPunct="1"/>
            <a:r>
              <a:rPr lang="en-US">
                <a:latin typeface="Arial" charset="0"/>
              </a:rPr>
              <a:t>10.2.2. Kültürleşme Kuramı</a:t>
            </a:r>
          </a:p>
        </p:txBody>
      </p:sp>
      <p:sp>
        <p:nvSpPr>
          <p:cNvPr id="225282" name="Content Placeholder 2"/>
          <p:cNvSpPr>
            <a:spLocks noGrp="1"/>
          </p:cNvSpPr>
          <p:nvPr>
            <p:ph idx="1"/>
          </p:nvPr>
        </p:nvSpPr>
        <p:spPr/>
        <p:txBody>
          <a:bodyPr/>
          <a:lstStyle/>
          <a:p>
            <a:pPr eaLnBrk="1" hangingPunct="1"/>
            <a:r>
              <a:rPr lang="tr-TR">
                <a:latin typeface="Times New Roman" charset="0"/>
              </a:rPr>
              <a:t>Sosyalleşme kavramını açıklayan bir başka yaklaşım ise antropolojik yaklaşımdır. </a:t>
            </a:r>
          </a:p>
          <a:p>
            <a:pPr eaLnBrk="1" hangingPunct="1"/>
            <a:endParaRPr lang="tr-TR">
              <a:latin typeface="Times New Roman" charset="0"/>
            </a:endParaRPr>
          </a:p>
          <a:p>
            <a:pPr eaLnBrk="1" hangingPunct="1"/>
            <a:r>
              <a:rPr lang="tr-TR">
                <a:latin typeface="Times New Roman" charset="0"/>
              </a:rPr>
              <a:t>Kişilik, kültürün hem sonucu, hem nedeni olarak ara değişken niteliğini kazanmaktadır (Aziz, 1982). </a:t>
            </a:r>
            <a:endParaRPr lang="en-US">
              <a:latin typeface="Times New Roman" charset="0"/>
            </a:endParaRPr>
          </a:p>
        </p:txBody>
      </p:sp>
      <p:pic>
        <p:nvPicPr>
          <p:cNvPr id="225283" name="Picture 1" descr="MC900446190.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76650" y="4630738"/>
            <a:ext cx="272415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pPr eaLnBrk="1" hangingPunct="1"/>
            <a:r>
              <a:rPr lang="en-US">
                <a:latin typeface="Arial" charset="0"/>
              </a:rPr>
              <a:t>10.2.3. Öğrenme Kuramı</a:t>
            </a:r>
          </a:p>
        </p:txBody>
      </p:sp>
      <p:sp>
        <p:nvSpPr>
          <p:cNvPr id="226306" name="Content Placeholder 2"/>
          <p:cNvSpPr>
            <a:spLocks noGrp="1"/>
          </p:cNvSpPr>
          <p:nvPr>
            <p:ph idx="1"/>
          </p:nvPr>
        </p:nvSpPr>
        <p:spPr/>
        <p:txBody>
          <a:bodyPr/>
          <a:lstStyle/>
          <a:p>
            <a:pPr eaLnBrk="1" hangingPunct="1"/>
            <a:r>
              <a:rPr lang="tr-TR">
                <a:latin typeface="Times New Roman" charset="0"/>
              </a:rPr>
              <a:t>Öğrenme konusunda bilinen en yaygın üç temel yaklaşım şunlardır; </a:t>
            </a:r>
            <a:endParaRPr lang="en-US">
              <a:latin typeface="Times New Roman" charset="0"/>
            </a:endParaRPr>
          </a:p>
          <a:p>
            <a:pPr eaLnBrk="1" hangingPunct="1"/>
            <a:endParaRPr lang="en-US">
              <a:latin typeface="Times New Roman" charset="0"/>
            </a:endParaRPr>
          </a:p>
          <a:p>
            <a:pPr eaLnBrk="1" hangingPunct="1"/>
            <a:r>
              <a:rPr lang="en-US">
                <a:latin typeface="Times New Roman" charset="0"/>
              </a:rPr>
              <a:t>Davranışsal Kuram</a:t>
            </a:r>
          </a:p>
          <a:p>
            <a:pPr eaLnBrk="1" hangingPunct="1"/>
            <a:r>
              <a:rPr lang="en-US">
                <a:latin typeface="Times New Roman" charset="0"/>
              </a:rPr>
              <a:t>Bilişsel Kuram</a:t>
            </a:r>
          </a:p>
          <a:p>
            <a:pPr eaLnBrk="1" hangingPunct="1"/>
            <a:r>
              <a:rPr lang="en-US">
                <a:latin typeface="Times New Roman" charset="0"/>
              </a:rPr>
              <a:t>Sosyal – Bilişsel Öğrenme Kuramı</a:t>
            </a:r>
          </a:p>
        </p:txBody>
      </p:sp>
      <p:pic>
        <p:nvPicPr>
          <p:cNvPr id="226307" name="Picture 1" descr="MC900299133.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61063" y="2827338"/>
            <a:ext cx="2447925"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10.2.4. Maslow’ un </a:t>
            </a:r>
            <a:r>
              <a:rPr lang="en-US" dirty="0" err="1" smtClean="0">
                <a:ea typeface="+mj-ea"/>
                <a:cs typeface="+mj-cs"/>
              </a:rPr>
              <a:t>İhtiyaçlar</a:t>
            </a:r>
            <a:r>
              <a:rPr lang="en-US" dirty="0" smtClean="0">
                <a:ea typeface="+mj-ea"/>
                <a:cs typeface="+mj-cs"/>
              </a:rPr>
              <a:t> </a:t>
            </a:r>
            <a:r>
              <a:rPr lang="en-US" dirty="0" err="1" smtClean="0">
                <a:ea typeface="+mj-ea"/>
                <a:cs typeface="+mj-cs"/>
              </a:rPr>
              <a:t>Kuramı</a:t>
            </a:r>
            <a:endParaRPr lang="en-US" dirty="0">
              <a:ea typeface="+mj-ea"/>
              <a:cs typeface="+mj-cs"/>
            </a:endParaRPr>
          </a:p>
        </p:txBody>
      </p:sp>
      <p:sp>
        <p:nvSpPr>
          <p:cNvPr id="3" name="Content Placeholder 2"/>
          <p:cNvSpPr>
            <a:spLocks noGrp="1"/>
          </p:cNvSpPr>
          <p:nvPr>
            <p:ph idx="1"/>
          </p:nvPr>
        </p:nvSpPr>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err="1">
                <a:ea typeface="+mn-ea"/>
                <a:cs typeface="+mn-cs"/>
              </a:rPr>
              <a:t>Maslow’un</a:t>
            </a:r>
            <a:r>
              <a:rPr lang="tr-TR" dirty="0">
                <a:ea typeface="+mn-ea"/>
                <a:cs typeface="+mn-cs"/>
              </a:rPr>
              <a:t> ihtiyaçlar hiyerarşisi ile ilgili önemli </a:t>
            </a:r>
            <a:r>
              <a:rPr lang="tr-TR" dirty="0" smtClean="0">
                <a:ea typeface="+mn-ea"/>
                <a:cs typeface="+mn-cs"/>
              </a:rPr>
              <a:t>noktalar şunlardır :</a:t>
            </a:r>
          </a:p>
          <a:p>
            <a:pPr marL="274320" indent="-274320" eaLnBrk="1" fontAlgn="auto" hangingPunct="1">
              <a:spcAft>
                <a:spcPts val="0"/>
              </a:spcAft>
              <a:buFont typeface="Brush Script MT" pitchFamily="66" charset="0"/>
              <a:buChar char="O"/>
              <a:defRPr/>
            </a:pPr>
            <a:r>
              <a:rPr lang="en-US" dirty="0" err="1" smtClean="0">
                <a:ea typeface="+mn-ea"/>
                <a:cs typeface="+mn-cs"/>
              </a:rPr>
              <a:t>Fizyolojik</a:t>
            </a:r>
            <a:r>
              <a:rPr lang="en-US" dirty="0" smtClean="0">
                <a:ea typeface="+mn-ea"/>
                <a:cs typeface="+mn-cs"/>
              </a:rPr>
              <a:t> </a:t>
            </a:r>
            <a:r>
              <a:rPr lang="en-US" dirty="0" err="1" smtClean="0">
                <a:ea typeface="+mn-ea"/>
                <a:cs typeface="+mn-cs"/>
              </a:rPr>
              <a:t>İhtiyaçlar</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Güvenlik</a:t>
            </a:r>
            <a:r>
              <a:rPr lang="en-US" dirty="0" smtClean="0">
                <a:ea typeface="+mn-ea"/>
                <a:cs typeface="+mn-cs"/>
              </a:rPr>
              <a:t> </a:t>
            </a:r>
            <a:r>
              <a:rPr lang="en-US" dirty="0" err="1" smtClean="0">
                <a:ea typeface="+mn-ea"/>
                <a:cs typeface="+mn-cs"/>
              </a:rPr>
              <a:t>İhtiyacı</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Ait</a:t>
            </a:r>
            <a:r>
              <a:rPr lang="en-US" dirty="0" smtClean="0">
                <a:ea typeface="+mn-ea"/>
                <a:cs typeface="+mn-cs"/>
              </a:rPr>
              <a:t> </a:t>
            </a:r>
            <a:r>
              <a:rPr lang="en-US" dirty="0" err="1" smtClean="0">
                <a:ea typeface="+mn-ea"/>
                <a:cs typeface="+mn-cs"/>
              </a:rPr>
              <a:t>Olma</a:t>
            </a:r>
            <a:r>
              <a:rPr lang="en-US" dirty="0" smtClean="0">
                <a:ea typeface="+mn-ea"/>
                <a:cs typeface="+mn-cs"/>
              </a:rPr>
              <a:t>, </a:t>
            </a:r>
            <a:r>
              <a:rPr lang="en-US" dirty="0" err="1" smtClean="0">
                <a:ea typeface="+mn-ea"/>
                <a:cs typeface="+mn-cs"/>
              </a:rPr>
              <a:t>Sevgi</a:t>
            </a:r>
            <a:r>
              <a:rPr lang="en-US" dirty="0" smtClean="0">
                <a:ea typeface="+mn-ea"/>
                <a:cs typeface="+mn-cs"/>
              </a:rPr>
              <a:t> </a:t>
            </a:r>
            <a:r>
              <a:rPr lang="en-US" dirty="0" err="1" smtClean="0">
                <a:ea typeface="+mn-ea"/>
                <a:cs typeface="+mn-cs"/>
              </a:rPr>
              <a:t>İhtiyacı</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Değer</a:t>
            </a:r>
            <a:r>
              <a:rPr lang="en-US" dirty="0" smtClean="0">
                <a:ea typeface="+mn-ea"/>
                <a:cs typeface="+mn-cs"/>
              </a:rPr>
              <a:t> </a:t>
            </a:r>
            <a:r>
              <a:rPr lang="en-US" dirty="0" err="1" smtClean="0">
                <a:ea typeface="+mn-ea"/>
                <a:cs typeface="+mn-cs"/>
              </a:rPr>
              <a:t>İhtiyacı</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Bilişsel</a:t>
            </a:r>
            <a:r>
              <a:rPr lang="en-US" dirty="0" smtClean="0">
                <a:ea typeface="+mn-ea"/>
                <a:cs typeface="+mn-cs"/>
              </a:rPr>
              <a:t> </a:t>
            </a:r>
            <a:r>
              <a:rPr lang="en-US" dirty="0" err="1" smtClean="0">
                <a:ea typeface="+mn-ea"/>
                <a:cs typeface="+mn-cs"/>
              </a:rPr>
              <a:t>İhtiyaçlar</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Estetik</a:t>
            </a:r>
            <a:r>
              <a:rPr lang="en-US" dirty="0" smtClean="0">
                <a:ea typeface="+mn-ea"/>
                <a:cs typeface="+mn-cs"/>
              </a:rPr>
              <a:t> </a:t>
            </a:r>
            <a:r>
              <a:rPr lang="en-US" dirty="0" err="1" smtClean="0">
                <a:ea typeface="+mn-ea"/>
                <a:cs typeface="+mn-cs"/>
              </a:rPr>
              <a:t>İhtiyacı</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Kendini</a:t>
            </a:r>
            <a:r>
              <a:rPr lang="en-US" dirty="0" smtClean="0">
                <a:ea typeface="+mn-ea"/>
                <a:cs typeface="+mn-cs"/>
              </a:rPr>
              <a:t> </a:t>
            </a:r>
            <a:r>
              <a:rPr lang="en-US" dirty="0" err="1" smtClean="0">
                <a:ea typeface="+mn-ea"/>
                <a:cs typeface="+mn-cs"/>
              </a:rPr>
              <a:t>Gerçekleştirme</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10.2.5. </a:t>
            </a:r>
            <a:r>
              <a:rPr lang="en-US" dirty="0" err="1" smtClean="0">
                <a:ea typeface="+mj-ea"/>
                <a:cs typeface="+mj-cs"/>
              </a:rPr>
              <a:t>Ahlak</a:t>
            </a:r>
            <a:r>
              <a:rPr lang="en-US" dirty="0" smtClean="0">
                <a:ea typeface="+mj-ea"/>
                <a:cs typeface="+mj-cs"/>
              </a:rPr>
              <a:t> </a:t>
            </a:r>
            <a:r>
              <a:rPr lang="en-US" dirty="0" err="1" smtClean="0">
                <a:ea typeface="+mj-ea"/>
                <a:cs typeface="+mj-cs"/>
              </a:rPr>
              <a:t>Gelişim</a:t>
            </a:r>
            <a:r>
              <a:rPr lang="en-US" dirty="0" smtClean="0">
                <a:ea typeface="+mj-ea"/>
                <a:cs typeface="+mj-cs"/>
              </a:rPr>
              <a:t> </a:t>
            </a:r>
            <a:r>
              <a:rPr lang="en-US" dirty="0" err="1" smtClean="0">
                <a:ea typeface="+mj-ea"/>
                <a:cs typeface="+mj-cs"/>
              </a:rPr>
              <a:t>Kuramı</a:t>
            </a:r>
            <a:endParaRPr lang="en-US" dirty="0">
              <a:ea typeface="+mj-ea"/>
              <a:cs typeface="+mj-cs"/>
            </a:endParaRPr>
          </a:p>
        </p:txBody>
      </p:sp>
      <p:sp>
        <p:nvSpPr>
          <p:cNvPr id="228354" name="Content Placeholder 2"/>
          <p:cNvSpPr>
            <a:spLocks noGrp="1"/>
          </p:cNvSpPr>
          <p:nvPr>
            <p:ph idx="1"/>
          </p:nvPr>
        </p:nvSpPr>
        <p:spPr/>
        <p:txBody>
          <a:bodyPr/>
          <a:lstStyle/>
          <a:p>
            <a:pPr eaLnBrk="1" hangingPunct="1"/>
            <a:r>
              <a:rPr lang="tr-TR">
                <a:latin typeface="Times New Roman" charset="0"/>
              </a:rPr>
              <a:t>Toplumun kendinden beklenen fonksiyonları yerine getirebilmesi için, onu meydan getiren bireylerin birtakım kuralları içselleştirmesi gerekmektedir.</a:t>
            </a:r>
            <a:r>
              <a:rPr lang="en-US">
                <a:latin typeface="Times New Roman" charset="0"/>
              </a:rPr>
              <a:t> </a:t>
            </a:r>
          </a:p>
          <a:p>
            <a:pPr eaLnBrk="1" hangingPunct="1"/>
            <a:endParaRPr lang="en-US">
              <a:latin typeface="Times New Roman" charset="0"/>
            </a:endParaRPr>
          </a:p>
          <a:p>
            <a:pPr eaLnBrk="1" hangingPunct="1"/>
            <a:r>
              <a:rPr lang="tr-TR">
                <a:latin typeface="Times New Roman" charset="0"/>
              </a:rPr>
              <a:t>Başkalarını incitmekten kaçınan insanlarla iyi geçinebilen yani çevresine etkin uyum sağlayabilen bireyler olmak ahlak gelişiminin içinde yer alır (Senemoğlu, 2007).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10.3. </a:t>
            </a:r>
            <a:r>
              <a:rPr lang="en-US" dirty="0" err="1" smtClean="0">
                <a:ea typeface="+mj-ea"/>
                <a:cs typeface="+mj-cs"/>
              </a:rPr>
              <a:t>Sosyalleşmenin</a:t>
            </a:r>
            <a:r>
              <a:rPr lang="en-US" dirty="0" smtClean="0">
                <a:ea typeface="+mj-ea"/>
                <a:cs typeface="+mj-cs"/>
              </a:rPr>
              <a:t> </a:t>
            </a:r>
            <a:r>
              <a:rPr lang="en-US" dirty="0" err="1" smtClean="0">
                <a:ea typeface="+mj-ea"/>
                <a:cs typeface="+mj-cs"/>
              </a:rPr>
              <a:t>Özellikleri</a:t>
            </a:r>
            <a:endParaRPr lang="en-US" dirty="0">
              <a:ea typeface="+mj-ea"/>
              <a:cs typeface="+mj-cs"/>
            </a:endParaRPr>
          </a:p>
        </p:txBody>
      </p:sp>
      <p:sp>
        <p:nvSpPr>
          <p:cNvPr id="3" name="Content Placeholder 2"/>
          <p:cNvSpPr>
            <a:spLocks noGrp="1"/>
          </p:cNvSpPr>
          <p:nvPr>
            <p:ph idx="1"/>
          </p:nvPr>
        </p:nvSpPr>
        <p:spPr/>
        <p:txBody>
          <a:bodyPr rtlCol="0">
            <a:normAutofit fontScale="92500"/>
          </a:bodyPr>
          <a:lstStyle/>
          <a:p>
            <a:pPr marL="274320" indent="-274320" eaLnBrk="1" fontAlgn="auto" hangingPunct="1">
              <a:spcAft>
                <a:spcPts val="0"/>
              </a:spcAft>
              <a:buFont typeface="Brush Script MT" pitchFamily="66" charset="0"/>
              <a:buChar char="O"/>
              <a:defRPr/>
            </a:pPr>
            <a:r>
              <a:rPr lang="tr-TR" dirty="0">
                <a:ea typeface="+mn-ea"/>
                <a:cs typeface="+mn-cs"/>
              </a:rPr>
              <a:t>Bireyin içinde bulunduğu toplumun dışında varlığını sürdürmesi mümkün değildir. </a:t>
            </a:r>
            <a:endParaRPr lang="tr-TR" dirty="0" smtClean="0">
              <a:ea typeface="+mn-ea"/>
              <a:cs typeface="+mn-cs"/>
            </a:endParaRPr>
          </a:p>
          <a:p>
            <a:pPr marL="274320" indent="-274320" eaLnBrk="1" fontAlgn="auto" hangingPunct="1">
              <a:spcAft>
                <a:spcPts val="0"/>
              </a:spcAft>
              <a:buFont typeface="Brush Script MT" pitchFamily="66" charset="0"/>
              <a:buChar char="O"/>
              <a:defRPr/>
            </a:pPr>
            <a:endParaRPr lang="tr-TR"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Sosyalleşme, her zaman bir toplum için söz konusudur.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Birey doğmadan önce toplumsal hayat devam etmektedir.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Sosyalleşme insanların toplumsal yaşamın etkili ve önemli bir üyesi olma durumunu inceler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10.4. </a:t>
            </a:r>
            <a:r>
              <a:rPr lang="en-US" dirty="0" err="1" smtClean="0">
                <a:ea typeface="+mj-ea"/>
                <a:cs typeface="+mj-cs"/>
              </a:rPr>
              <a:t>Sosyalleşmenin</a:t>
            </a:r>
            <a:r>
              <a:rPr lang="en-US" dirty="0" smtClean="0">
                <a:ea typeface="+mj-ea"/>
                <a:cs typeface="+mj-cs"/>
              </a:rPr>
              <a:t> </a:t>
            </a:r>
            <a:r>
              <a:rPr lang="en-US" dirty="0" err="1" smtClean="0">
                <a:ea typeface="+mj-ea"/>
                <a:cs typeface="+mj-cs"/>
              </a:rPr>
              <a:t>İşlevleri</a:t>
            </a:r>
            <a:endParaRPr lang="en-US" dirty="0">
              <a:ea typeface="+mj-ea"/>
              <a:cs typeface="+mj-cs"/>
            </a:endParaRPr>
          </a:p>
        </p:txBody>
      </p:sp>
      <p:sp>
        <p:nvSpPr>
          <p:cNvPr id="230402" name="Content Placeholder 2"/>
          <p:cNvSpPr>
            <a:spLocks noGrp="1"/>
          </p:cNvSpPr>
          <p:nvPr>
            <p:ph idx="1"/>
          </p:nvPr>
        </p:nvSpPr>
        <p:spPr/>
        <p:txBody>
          <a:bodyPr/>
          <a:lstStyle/>
          <a:p>
            <a:pPr eaLnBrk="1" hangingPunct="1"/>
            <a:r>
              <a:rPr lang="tr-TR">
                <a:latin typeface="Times New Roman" charset="0"/>
              </a:rPr>
              <a:t>Sosyalleşme toplumsal düzenin devamlılığını sağlamak için gerekli olan bilgi ve teknikleri toplum üyelerine planlı ve amaçlı olarak vermeye çalışır. </a:t>
            </a:r>
          </a:p>
          <a:p>
            <a:pPr eaLnBrk="1" hangingPunct="1"/>
            <a:r>
              <a:rPr lang="tr-TR">
                <a:latin typeface="Times New Roman" charset="0"/>
              </a:rPr>
              <a:t>Sosyalleşme, toplumsal amaçlar oluşturmaları için insanları motive eder. </a:t>
            </a:r>
          </a:p>
          <a:p>
            <a:pPr eaLnBrk="1" hangingPunct="1"/>
            <a:r>
              <a:rPr lang="tr-TR">
                <a:latin typeface="Times New Roman" charset="0"/>
              </a:rPr>
              <a:t>Sosyalleşme süreci ile insanlara toplumda üstlenecekleri roller öğretilir, vb.</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1095375" y="2605088"/>
            <a:ext cx="6964363" cy="1673225"/>
          </a:xfrm>
        </p:spPr>
        <p:txBody>
          <a:bodyPr/>
          <a:lstStyle/>
          <a:p>
            <a:pPr eaLnBrk="1" hangingPunct="1">
              <a:defRPr/>
            </a:pPr>
            <a:r>
              <a:rPr lang="en-US" sz="5400" b="1" dirty="0">
                <a:effectLst>
                  <a:outerShdw blurRad="60007" dir="2000400" sy="-30000" kx="-800400" algn="bl" rotWithShape="0">
                    <a:prstClr val="black">
                      <a:alpha val="20000"/>
                    </a:prstClr>
                  </a:outerShdw>
                </a:effectLst>
                <a:latin typeface="Arial" charset="0"/>
              </a:rPr>
              <a:t>10.5. </a:t>
            </a:r>
            <a:r>
              <a:rPr lang="en-US" sz="5400" b="1" dirty="0" err="1">
                <a:effectLst>
                  <a:outerShdw blurRad="60007" dir="2000400" sy="-30000" kx="-800400" algn="bl" rotWithShape="0">
                    <a:prstClr val="black">
                      <a:alpha val="20000"/>
                    </a:prstClr>
                  </a:outerShdw>
                </a:effectLst>
                <a:latin typeface="Arial" charset="0"/>
              </a:rPr>
              <a:t>Sosyalleşme</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Süreci</a:t>
            </a:r>
            <a:endParaRPr lang="en-US" sz="54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10.5.1. </a:t>
            </a:r>
            <a:r>
              <a:rPr lang="en-US" dirty="0" err="1" smtClean="0">
                <a:ea typeface="+mj-ea"/>
                <a:cs typeface="+mj-cs"/>
              </a:rPr>
              <a:t>Sosyalleşme</a:t>
            </a:r>
            <a:r>
              <a:rPr lang="en-US" dirty="0" smtClean="0">
                <a:ea typeface="+mj-ea"/>
                <a:cs typeface="+mj-cs"/>
              </a:rPr>
              <a:t> </a:t>
            </a:r>
            <a:r>
              <a:rPr lang="en-US" dirty="0" err="1" smtClean="0">
                <a:ea typeface="+mj-ea"/>
                <a:cs typeface="+mj-cs"/>
              </a:rPr>
              <a:t>Sürecinin</a:t>
            </a:r>
            <a:r>
              <a:rPr lang="en-US" dirty="0" smtClean="0">
                <a:ea typeface="+mj-ea"/>
                <a:cs typeface="+mj-cs"/>
              </a:rPr>
              <a:t> </a:t>
            </a:r>
            <a:r>
              <a:rPr lang="en-US" dirty="0" err="1" smtClean="0">
                <a:ea typeface="+mj-ea"/>
                <a:cs typeface="+mj-cs"/>
              </a:rPr>
              <a:t>Öğeleri</a:t>
            </a:r>
            <a:endParaRPr lang="en-US" dirty="0">
              <a:ea typeface="+mj-ea"/>
              <a:cs typeface="+mj-cs"/>
            </a:endParaRPr>
          </a:p>
        </p:txBody>
      </p:sp>
      <p:sp>
        <p:nvSpPr>
          <p:cNvPr id="232450" name="Content Placeholder 2"/>
          <p:cNvSpPr>
            <a:spLocks noGrp="1"/>
          </p:cNvSpPr>
          <p:nvPr>
            <p:ph idx="1"/>
          </p:nvPr>
        </p:nvSpPr>
        <p:spPr/>
        <p:txBody>
          <a:bodyPr/>
          <a:lstStyle/>
          <a:p>
            <a:pPr eaLnBrk="1" hangingPunct="1"/>
            <a:r>
              <a:rPr lang="en-US">
                <a:latin typeface="Times New Roman" charset="0"/>
              </a:rPr>
              <a:t>Bilgi</a:t>
            </a:r>
          </a:p>
          <a:p>
            <a:pPr eaLnBrk="1" hangingPunct="1"/>
            <a:endParaRPr lang="en-US">
              <a:latin typeface="Times New Roman" charset="0"/>
            </a:endParaRPr>
          </a:p>
          <a:p>
            <a:pPr eaLnBrk="1" hangingPunct="1"/>
            <a:r>
              <a:rPr lang="en-US">
                <a:latin typeface="Times New Roman" charset="0"/>
              </a:rPr>
              <a:t>Tekrar ve Taklit</a:t>
            </a:r>
          </a:p>
          <a:p>
            <a:pPr eaLnBrk="1" hangingPunct="1"/>
            <a:endParaRPr lang="en-US">
              <a:latin typeface="Times New Roman" charset="0"/>
            </a:endParaRPr>
          </a:p>
          <a:p>
            <a:pPr eaLnBrk="1" hangingPunct="1"/>
            <a:r>
              <a:rPr lang="en-US">
                <a:latin typeface="Times New Roman" charset="0"/>
              </a:rPr>
              <a:t>Başkalarının Tepkileri</a:t>
            </a:r>
          </a:p>
          <a:p>
            <a:pPr eaLnBrk="1" hangingPunct="1"/>
            <a:endParaRPr lang="en-US">
              <a:latin typeface="Times New Roman" charset="0"/>
            </a:endParaRPr>
          </a:p>
          <a:p>
            <a:pPr eaLnBrk="1" hangingPunct="1"/>
            <a:r>
              <a:rPr lang="en-US">
                <a:latin typeface="Times New Roman" charset="0"/>
              </a:rPr>
              <a:t>Sosyal Destek</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10.5.2. </a:t>
            </a:r>
            <a:r>
              <a:rPr lang="en-US" dirty="0" err="1" smtClean="0">
                <a:ea typeface="+mj-ea"/>
                <a:cs typeface="+mj-cs"/>
              </a:rPr>
              <a:t>Sosyalleşme</a:t>
            </a:r>
            <a:r>
              <a:rPr lang="en-US" dirty="0" smtClean="0">
                <a:ea typeface="+mj-ea"/>
                <a:cs typeface="+mj-cs"/>
              </a:rPr>
              <a:t> </a:t>
            </a:r>
            <a:r>
              <a:rPr lang="en-US" dirty="0" err="1" smtClean="0">
                <a:ea typeface="+mj-ea"/>
                <a:cs typeface="+mj-cs"/>
              </a:rPr>
              <a:t>Sürecinin</a:t>
            </a:r>
            <a:r>
              <a:rPr lang="en-US" dirty="0" smtClean="0">
                <a:ea typeface="+mj-ea"/>
                <a:cs typeface="+mj-cs"/>
              </a:rPr>
              <a:t> </a:t>
            </a:r>
            <a:r>
              <a:rPr lang="en-US" dirty="0" err="1" smtClean="0">
                <a:ea typeface="+mj-ea"/>
                <a:cs typeface="+mj-cs"/>
              </a:rPr>
              <a:t>Özellikleri</a:t>
            </a:r>
            <a:endParaRPr lang="en-US" dirty="0">
              <a:ea typeface="+mj-ea"/>
              <a:cs typeface="+mj-cs"/>
            </a:endParaRPr>
          </a:p>
        </p:txBody>
      </p:sp>
      <p:sp>
        <p:nvSpPr>
          <p:cNvPr id="233474" name="Content Placeholder 2"/>
          <p:cNvSpPr>
            <a:spLocks noGrp="1"/>
          </p:cNvSpPr>
          <p:nvPr>
            <p:ph idx="1"/>
          </p:nvPr>
        </p:nvSpPr>
        <p:spPr/>
        <p:txBody>
          <a:bodyPr/>
          <a:lstStyle/>
          <a:p>
            <a:pPr eaLnBrk="1" hangingPunct="1"/>
            <a:r>
              <a:rPr lang="tr-TR">
                <a:latin typeface="Times New Roman" charset="0"/>
              </a:rPr>
              <a:t>Sosyalleşme, bireyin doğumu ile başlayıp, ölümü ile sona eren bir süreçtir. </a:t>
            </a:r>
          </a:p>
          <a:p>
            <a:pPr eaLnBrk="1" hangingPunct="1"/>
            <a:r>
              <a:rPr lang="tr-TR">
                <a:latin typeface="Times New Roman" charset="0"/>
              </a:rPr>
              <a:t>Sosyalleşmede yeni rollerin oynanması, yeni kuralların üstlenilmesi asıldır.</a:t>
            </a:r>
            <a:r>
              <a:rPr lang="en-US">
                <a:latin typeface="Times New Roman" charset="0"/>
              </a:rPr>
              <a:t> </a:t>
            </a:r>
          </a:p>
          <a:p>
            <a:pPr eaLnBrk="1" hangingPunct="1"/>
            <a:r>
              <a:rPr lang="tr-TR">
                <a:latin typeface="Times New Roman" charset="0"/>
              </a:rPr>
              <a:t>Toplumsal süreklilik, toplumsal geleneğin, sosyalleşme süreci olarak yeni kuşaklara aktarılması ile sağlanmaktadır, vb.</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10.6.Sosyalleşme </a:t>
            </a:r>
            <a:r>
              <a:rPr lang="en-US" dirty="0" err="1" smtClean="0">
                <a:ea typeface="+mj-ea"/>
                <a:cs typeface="+mj-cs"/>
              </a:rPr>
              <a:t>Etmenleri</a:t>
            </a:r>
            <a:endParaRPr lang="en-US" dirty="0">
              <a:ea typeface="+mj-ea"/>
              <a:cs typeface="+mj-cs"/>
            </a:endParaRPr>
          </a:p>
        </p:txBody>
      </p:sp>
      <p:sp>
        <p:nvSpPr>
          <p:cNvPr id="234498"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Sosyalleşmede Birincil Gruplar</a:t>
            </a:r>
          </a:p>
          <a:p>
            <a:pPr eaLnBrk="1" hangingPunct="1"/>
            <a:endParaRPr lang="en-US">
              <a:latin typeface="Times New Roman" charset="0"/>
            </a:endParaRPr>
          </a:p>
          <a:p>
            <a:pPr eaLnBrk="1" hangingPunct="1"/>
            <a:endParaRPr lang="en-US">
              <a:latin typeface="Times New Roman" charset="0"/>
            </a:endParaRPr>
          </a:p>
          <a:p>
            <a:pPr eaLnBrk="1" hangingPunct="1"/>
            <a:r>
              <a:rPr lang="en-US">
                <a:latin typeface="Times New Roman" charset="0"/>
              </a:rPr>
              <a:t>Sosyalleşmede İkincil Gruplar</a:t>
            </a:r>
          </a:p>
        </p:txBody>
      </p:sp>
    </p:spTree>
  </p:cSld>
  <p:clrMapOvr>
    <a:masterClrMapping/>
  </p:clrMapOvr>
  <p:transition xmlns:p14="http://schemas.microsoft.com/office/powerpoint/2010/main" spd="slow">
    <p:push dir="u"/>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ea typeface="+mj-ea"/>
                <a:cs typeface="+mj-cs"/>
              </a:rPr>
              <a:t>Sosyalleşme</a:t>
            </a:r>
            <a:r>
              <a:rPr lang="en-US" dirty="0" smtClean="0">
                <a:ea typeface="+mj-ea"/>
                <a:cs typeface="+mj-cs"/>
              </a:rPr>
              <a:t> </a:t>
            </a:r>
            <a:r>
              <a:rPr lang="en-US" dirty="0" err="1" smtClean="0">
                <a:ea typeface="+mj-ea"/>
                <a:cs typeface="+mj-cs"/>
              </a:rPr>
              <a:t>Sürecine</a:t>
            </a:r>
            <a:r>
              <a:rPr lang="en-US" dirty="0" smtClean="0">
                <a:ea typeface="+mj-ea"/>
                <a:cs typeface="+mj-cs"/>
              </a:rPr>
              <a:t> </a:t>
            </a:r>
            <a:r>
              <a:rPr lang="en-US" dirty="0" err="1" smtClean="0">
                <a:ea typeface="+mj-ea"/>
                <a:cs typeface="+mj-cs"/>
              </a:rPr>
              <a:t>Etki</a:t>
            </a:r>
            <a:r>
              <a:rPr lang="en-US" dirty="0" smtClean="0">
                <a:ea typeface="+mj-ea"/>
                <a:cs typeface="+mj-cs"/>
              </a:rPr>
              <a:t> Eden </a:t>
            </a:r>
            <a:r>
              <a:rPr lang="en-US" dirty="0" err="1" smtClean="0">
                <a:ea typeface="+mj-ea"/>
                <a:cs typeface="+mj-cs"/>
              </a:rPr>
              <a:t>Faktörler</a:t>
            </a:r>
            <a:endParaRPr lang="en-US" dirty="0">
              <a:ea typeface="+mj-ea"/>
              <a:cs typeface="+mj-cs"/>
            </a:endParaRPr>
          </a:p>
        </p:txBody>
      </p:sp>
      <p:sp>
        <p:nvSpPr>
          <p:cNvPr id="235522"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Aile</a:t>
            </a:r>
          </a:p>
          <a:p>
            <a:pPr eaLnBrk="1" hangingPunct="1"/>
            <a:r>
              <a:rPr lang="en-US">
                <a:latin typeface="Times New Roman" charset="0"/>
              </a:rPr>
              <a:t>Kültür</a:t>
            </a:r>
          </a:p>
          <a:p>
            <a:pPr eaLnBrk="1" hangingPunct="1"/>
            <a:r>
              <a:rPr lang="en-US">
                <a:latin typeface="Times New Roman" charset="0"/>
              </a:rPr>
              <a:t>Eğitim (Okul)</a:t>
            </a:r>
          </a:p>
          <a:p>
            <a:pPr eaLnBrk="1" hangingPunct="1"/>
            <a:r>
              <a:rPr lang="en-US">
                <a:latin typeface="Times New Roman" charset="0"/>
              </a:rPr>
              <a:t>Akran Grupları</a:t>
            </a:r>
          </a:p>
          <a:p>
            <a:pPr eaLnBrk="1" hangingPunct="1"/>
            <a:r>
              <a:rPr lang="en-US">
                <a:latin typeface="Times New Roman" charset="0"/>
              </a:rPr>
              <a:t>Toplumsal Çevre</a:t>
            </a:r>
          </a:p>
          <a:p>
            <a:pPr eaLnBrk="1" hangingPunct="1"/>
            <a:r>
              <a:rPr lang="en-US">
                <a:latin typeface="Times New Roman" charset="0"/>
              </a:rPr>
              <a:t>Kitle İletişim Araçları</a:t>
            </a:r>
          </a:p>
          <a:p>
            <a:pPr eaLnBrk="1" hangingPunct="1"/>
            <a:r>
              <a:rPr lang="en-US">
                <a:latin typeface="Times New Roman" charset="0"/>
              </a:rPr>
              <a:t>Sanal (Siber) Sosyalleşme                        Kavramı</a:t>
            </a:r>
          </a:p>
        </p:txBody>
      </p:sp>
      <p:pic>
        <p:nvPicPr>
          <p:cNvPr id="3" name="Picture 2" descr="MP9003826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2191173"/>
            <a:ext cx="3115734" cy="43620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552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388100" y="190817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189163"/>
            <a:ext cx="6964363" cy="2263775"/>
          </a:xfrm>
        </p:spPr>
        <p:txBody>
          <a:bodyPr/>
          <a:lstStyle/>
          <a:p>
            <a:pPr eaLnBrk="1" hangingPunct="1">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ndParaRPr>
          </a:p>
        </p:txBody>
      </p:sp>
    </p:spTree>
  </p:cSld>
  <p:clrMapOvr>
    <a:masterClrMapping/>
  </p:clrMapOvr>
  <p:transition xmlns:p14="http://schemas.microsoft.com/office/powerpoint/2010/main" spd="slow">
    <p:push dir="u"/>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2005013" y="1820863"/>
            <a:ext cx="5062537" cy="2574925"/>
          </a:xfrm>
        </p:spPr>
        <p:txBody>
          <a:bodyPr rtlCol="0">
            <a:noAutofit/>
          </a:bodyPr>
          <a:lstStyle/>
          <a:p>
            <a:pPr eaLnBrk="1" fontAlgn="auto" hangingPunct="1">
              <a:spcAft>
                <a:spcPts val="0"/>
              </a:spcAft>
              <a:defRPr/>
            </a:pP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ÖNYARGI </a:t>
            </a:r>
            <a:b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6000" b="1" dirty="0" err="1"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ve</a:t>
            </a: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
            </a:r>
            <a:b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 AYRIMCILIK</a:t>
            </a:r>
            <a:endParaRPr lang="en-US" sz="60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Rukiye</a:t>
            </a:r>
            <a:r>
              <a:rPr lang="en-US" b="1" dirty="0" smtClean="0">
                <a:ea typeface="+mn-ea"/>
                <a:cs typeface="+mn-cs"/>
              </a:rPr>
              <a:t> </a:t>
            </a:r>
            <a:r>
              <a:rPr lang="en-US" b="1" dirty="0" err="1" smtClean="0">
                <a:ea typeface="+mn-ea"/>
                <a:cs typeface="+mn-cs"/>
              </a:rPr>
              <a:t>Şahin</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Gaziosmanpaşa</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237571"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084638" y="471328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11</a:t>
            </a:r>
          </a:p>
        </p:txBody>
      </p:sp>
    </p:spTree>
  </p:cSld>
  <p:clrMapOvr>
    <a:masterClrMapping/>
  </p:clrMapOvr>
  <p:transition xmlns:p14="http://schemas.microsoft.com/office/powerpoint/2010/main" spd="slow">
    <p:push dir="u"/>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3" name="Picture 2" descr="onyarg-enbuyukengeldir.jp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 y="739775"/>
            <a:ext cx="7737475"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11.1. </a:t>
            </a:r>
            <a:r>
              <a:rPr lang="en-US" dirty="0" err="1" smtClean="0">
                <a:ea typeface="+mj-ea"/>
                <a:cs typeface="+mj-cs"/>
              </a:rPr>
              <a:t>Kalıp</a:t>
            </a:r>
            <a:r>
              <a:rPr lang="en-US" dirty="0" smtClean="0">
                <a:ea typeface="+mj-ea"/>
                <a:cs typeface="+mj-cs"/>
              </a:rPr>
              <a:t> </a:t>
            </a:r>
            <a:r>
              <a:rPr lang="en-US" dirty="0" err="1" smtClean="0">
                <a:ea typeface="+mj-ea"/>
                <a:cs typeface="+mj-cs"/>
              </a:rPr>
              <a:t>Yargılar</a:t>
            </a:r>
            <a:r>
              <a:rPr lang="en-US" dirty="0" smtClean="0">
                <a:ea typeface="+mj-ea"/>
                <a:cs typeface="+mj-cs"/>
              </a:rPr>
              <a:t> (</a:t>
            </a:r>
            <a:r>
              <a:rPr lang="en-US" dirty="0" err="1" smtClean="0">
                <a:ea typeface="+mj-ea"/>
                <a:cs typeface="+mj-cs"/>
              </a:rPr>
              <a:t>Stereotipler</a:t>
            </a:r>
            <a:r>
              <a:rPr lang="en-US" dirty="0" smtClean="0">
                <a:ea typeface="+mj-ea"/>
                <a:cs typeface="+mj-cs"/>
              </a:rPr>
              <a:t>)</a:t>
            </a:r>
            <a:endParaRPr lang="en-US" dirty="0">
              <a:ea typeface="+mj-ea"/>
              <a:cs typeface="+mj-cs"/>
            </a:endParaRPr>
          </a:p>
        </p:txBody>
      </p:sp>
      <p:sp>
        <p:nvSpPr>
          <p:cNvPr id="239618"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Kalıp yargılar; belirli kişisel özellikler ve kategorilere ait olan bir grup insan hakkındaki inançlardır ve bu inançlar iyi ya da kötü olabilir (Baumeister ve Bushman, 2008). </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Title 1"/>
          <p:cNvSpPr>
            <a:spLocks noGrp="1"/>
          </p:cNvSpPr>
          <p:nvPr>
            <p:ph type="title"/>
          </p:nvPr>
        </p:nvSpPr>
        <p:spPr/>
        <p:txBody>
          <a:bodyPr/>
          <a:lstStyle/>
          <a:p>
            <a:pPr eaLnBrk="1" hangingPunct="1"/>
            <a:r>
              <a:rPr lang="en-US">
                <a:latin typeface="Arial" charset="0"/>
              </a:rPr>
              <a:t>11.2. Önyargılar</a:t>
            </a:r>
          </a:p>
        </p:txBody>
      </p:sp>
      <p:sp>
        <p:nvSpPr>
          <p:cNvPr id="240642"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Allport’a göre “</a:t>
            </a:r>
            <a:r>
              <a:rPr lang="tr-TR" altLang="ja-JP">
                <a:latin typeface="Times New Roman" charset="0"/>
              </a:rPr>
              <a:t>önyargı, hatalı ve esnek olmayan bir genellemeye dayalı bir antipatidir. Hissedilebilir ya da ifade edilebilir. Bir gruba yönelik olabilir ya da o gruba ait olduğu için bir bireye yöneltilebilir</a:t>
            </a:r>
            <a:r>
              <a:rPr lang="tr-TR">
                <a:latin typeface="Times New Roman" charset="0"/>
              </a:rPr>
              <a:t>”</a:t>
            </a:r>
            <a:endParaRPr lang="tr-TR" altLang="ja-JP">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a:latin typeface="Arial" charset="0"/>
              </a:rPr>
              <a:t>11.3. Ayrımcılık</a:t>
            </a:r>
          </a:p>
        </p:txBody>
      </p:sp>
      <p:sp>
        <p:nvSpPr>
          <p:cNvPr id="241666"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Yardım Konusunda İsteksizlik</a:t>
            </a:r>
          </a:p>
          <a:p>
            <a:pPr eaLnBrk="1" hangingPunct="1"/>
            <a:endParaRPr lang="en-US">
              <a:latin typeface="Times New Roman" charset="0"/>
            </a:endParaRPr>
          </a:p>
          <a:p>
            <a:pPr eaLnBrk="1" hangingPunct="1"/>
            <a:r>
              <a:rPr lang="en-US">
                <a:latin typeface="Times New Roman" charset="0"/>
              </a:rPr>
              <a:t>Sembolik Olarak Davranma (Tokenizm)</a:t>
            </a:r>
          </a:p>
          <a:p>
            <a:pPr eaLnBrk="1" hangingPunct="1"/>
            <a:endParaRPr lang="en-US">
              <a:latin typeface="Times New Roman" charset="0"/>
            </a:endParaRPr>
          </a:p>
          <a:p>
            <a:pPr eaLnBrk="1" hangingPunct="1"/>
            <a:r>
              <a:rPr lang="en-US">
                <a:latin typeface="Times New Roman" charset="0"/>
              </a:rPr>
              <a:t>Ters Ayrımcılık</a:t>
            </a:r>
          </a:p>
        </p:txBody>
      </p:sp>
    </p:spTree>
  </p:cSld>
  <p:clrMapOvr>
    <a:masterClrMapping/>
  </p:clrMapOvr>
  <p:transition xmlns:p14="http://schemas.microsoft.com/office/powerpoint/2010/main" spd="slow">
    <p:push dir="u"/>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p:txBody>
          <a:bodyPr/>
          <a:lstStyle/>
          <a:p>
            <a:pPr eaLnBrk="1" hangingPunct="1"/>
            <a:r>
              <a:rPr lang="en-US">
                <a:latin typeface="Arial" charset="0"/>
              </a:rPr>
              <a:t>13.3.1. Cinsiyetçilik</a:t>
            </a:r>
          </a:p>
        </p:txBody>
      </p:sp>
      <p:sp>
        <p:nvSpPr>
          <p:cNvPr id="242690" name="Content Placeholder 2"/>
          <p:cNvSpPr>
            <a:spLocks noGrp="1"/>
          </p:cNvSpPr>
          <p:nvPr>
            <p:ph idx="1"/>
          </p:nvPr>
        </p:nvSpPr>
        <p:spPr>
          <a:xfrm>
            <a:off x="2703513" y="2119313"/>
            <a:ext cx="4171950" cy="3603625"/>
          </a:xfrm>
        </p:spPr>
        <p:txBody>
          <a:bodyPr/>
          <a:lstStyle/>
          <a:p>
            <a:pPr eaLnBrk="1" hangingPunct="1"/>
            <a:r>
              <a:rPr lang="tr-TR">
                <a:latin typeface="Times New Roman" charset="0"/>
              </a:rPr>
              <a:t>Cinsiyete dayalı ayrımcılık sanılanın tersine sadece kadınlara yönelik bir ayrımcılık türü değildir. </a:t>
            </a:r>
          </a:p>
          <a:p>
            <a:pPr eaLnBrk="1" hangingPunct="1"/>
            <a:r>
              <a:rPr lang="tr-TR">
                <a:latin typeface="Times New Roman" charset="0"/>
              </a:rPr>
              <a:t>Daha çok erkeklerin kadınlara yönelik cinsiyetçi önyargılara sahip olmaları fikri de aslında bir önyargıdır. </a:t>
            </a:r>
            <a:endParaRPr lang="en-US">
              <a:latin typeface="Times New Roman" charset="0"/>
            </a:endParaRPr>
          </a:p>
        </p:txBody>
      </p:sp>
      <p:pic>
        <p:nvPicPr>
          <p:cNvPr id="242691" name="Picture 1" descr="MC90021735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363" y="1612900"/>
            <a:ext cx="3052763"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2" descr="MC900217352.WM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944938"/>
            <a:ext cx="307498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p:txBody>
          <a:bodyPr/>
          <a:lstStyle/>
          <a:p>
            <a:pPr eaLnBrk="1" hangingPunct="1"/>
            <a:r>
              <a:rPr lang="en-US">
                <a:latin typeface="Arial" charset="0"/>
              </a:rPr>
              <a:t>11.3.2. Etnikçilik ve Irkçılık</a:t>
            </a:r>
          </a:p>
        </p:txBody>
      </p:sp>
      <p:sp>
        <p:nvSpPr>
          <p:cNvPr id="243714" name="Content Placeholder 2"/>
          <p:cNvSpPr>
            <a:spLocks noGrp="1"/>
          </p:cNvSpPr>
          <p:nvPr>
            <p:ph idx="1"/>
          </p:nvPr>
        </p:nvSpPr>
        <p:spPr>
          <a:xfrm>
            <a:off x="1463675" y="2119313"/>
            <a:ext cx="3141663" cy="3603625"/>
          </a:xfrm>
        </p:spPr>
        <p:txBody>
          <a:bodyPr/>
          <a:lstStyle/>
          <a:p>
            <a:pPr eaLnBrk="1" hangingPunct="1"/>
            <a:r>
              <a:rPr lang="tr-TR">
                <a:latin typeface="Times New Roman" charset="0"/>
              </a:rPr>
              <a:t>Hogg ve Vaughan (2010) ırkçılığı insanların etnik kökenleri ve ırkları yüzünden onlara yönelik önyargılı ve ayrımcı davranışlarda bulunma olarak tanımlar.</a:t>
            </a:r>
            <a:endParaRPr lang="en-US">
              <a:latin typeface="Times New Roman" charset="0"/>
            </a:endParaRPr>
          </a:p>
          <a:p>
            <a:pPr eaLnBrk="1" hangingPunct="1"/>
            <a:endParaRPr lang="en-US">
              <a:latin typeface="Times New Roman" charset="0"/>
            </a:endParaRPr>
          </a:p>
        </p:txBody>
      </p:sp>
      <p:pic>
        <p:nvPicPr>
          <p:cNvPr id="2" name="Picture 1" descr="MP90041182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5868" y="2946400"/>
            <a:ext cx="4024556" cy="34257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4371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083300" y="266223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p:txBody>
          <a:bodyPr/>
          <a:lstStyle/>
          <a:p>
            <a:pPr eaLnBrk="1" hangingPunct="1"/>
            <a:r>
              <a:rPr lang="en-US">
                <a:latin typeface="Arial" charset="0"/>
              </a:rPr>
              <a:t>11.3.3. Homofobi</a:t>
            </a:r>
          </a:p>
        </p:txBody>
      </p:sp>
      <p:sp>
        <p:nvSpPr>
          <p:cNvPr id="244738" name="Content Placeholder 2"/>
          <p:cNvSpPr>
            <a:spLocks noGrp="1"/>
          </p:cNvSpPr>
          <p:nvPr>
            <p:ph idx="1"/>
          </p:nvPr>
        </p:nvSpPr>
        <p:spPr>
          <a:xfrm>
            <a:off x="1463675" y="1814513"/>
            <a:ext cx="6196013" cy="3603625"/>
          </a:xfrm>
        </p:spPr>
        <p:txBody>
          <a:bodyPr/>
          <a:lstStyle/>
          <a:p>
            <a:pPr eaLnBrk="1" hangingPunct="1"/>
            <a:r>
              <a:rPr lang="tr-TR">
                <a:latin typeface="Times New Roman" charset="0"/>
              </a:rPr>
              <a:t>Gey, lezbiyen, biseksüel, travesti ve transseksüeller, günümüzde temel haklarından eşit ve adil düzeyde yararlanabilmek ve sosyal ve iş yaşamında karşılaştıkları ayrımcılığa karşı çıkmak için daha fazla çaba harcamaktadırlar. </a:t>
            </a:r>
            <a:endParaRPr lang="en-US">
              <a:latin typeface="Times New Roman" charset="0"/>
            </a:endParaRPr>
          </a:p>
        </p:txBody>
      </p:sp>
      <p:pic>
        <p:nvPicPr>
          <p:cNvPr id="244739" name="Picture 1" descr="MC900358759.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9463" y="4271963"/>
            <a:ext cx="2573337" cy="229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0" name="Picture 2" descr="MC900358757.WM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7738" y="4216400"/>
            <a:ext cx="2347912"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10.4. </a:t>
            </a:r>
            <a:r>
              <a:rPr lang="en-US" dirty="0" err="1" smtClean="0">
                <a:ea typeface="+mj-ea"/>
                <a:cs typeface="+mj-cs"/>
              </a:rPr>
              <a:t>Ayrımcılığın</a:t>
            </a:r>
            <a:r>
              <a:rPr lang="en-US" dirty="0" smtClean="0">
                <a:ea typeface="+mj-ea"/>
                <a:cs typeface="+mj-cs"/>
              </a:rPr>
              <a:t> </a:t>
            </a:r>
            <a:r>
              <a:rPr lang="en-US" dirty="0" err="1" smtClean="0">
                <a:ea typeface="+mj-ea"/>
                <a:cs typeface="+mj-cs"/>
              </a:rPr>
              <a:t>Önlenmesi</a:t>
            </a:r>
            <a:endParaRPr lang="en-US" dirty="0">
              <a:ea typeface="+mj-ea"/>
              <a:cs typeface="+mj-cs"/>
            </a:endParaRPr>
          </a:p>
        </p:txBody>
      </p:sp>
      <p:sp>
        <p:nvSpPr>
          <p:cNvPr id="245762" name="Content Placeholder 2"/>
          <p:cNvSpPr>
            <a:spLocks noGrp="1"/>
          </p:cNvSpPr>
          <p:nvPr>
            <p:ph idx="1"/>
          </p:nvPr>
        </p:nvSpPr>
        <p:spPr/>
        <p:txBody>
          <a:bodyPr/>
          <a:lstStyle/>
          <a:p>
            <a:pPr eaLnBrk="1" hangingPunct="1"/>
            <a:endParaRPr lang="tr-TR">
              <a:latin typeface="Times New Roman" charset="0"/>
            </a:endParaRPr>
          </a:p>
          <a:p>
            <a:pPr eaLnBrk="1" hangingPunct="1"/>
            <a:endParaRPr lang="tr-TR">
              <a:latin typeface="Times New Roman" charset="0"/>
            </a:endParaRPr>
          </a:p>
          <a:p>
            <a:pPr eaLnBrk="1" hangingPunct="1"/>
            <a:r>
              <a:rPr lang="tr-TR">
                <a:latin typeface="Times New Roman" charset="0"/>
              </a:rPr>
              <a:t>Önyargılar grup içi çıkarların tehdit edildiği duygusu yüzünden aşırı uçlarda yer almaktadırlar (Fiske, 2002). </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Content Placeholder 2"/>
          <p:cNvSpPr>
            <a:spLocks noGrp="1"/>
          </p:cNvSpPr>
          <p:nvPr>
            <p:ph idx="1"/>
          </p:nvPr>
        </p:nvSpPr>
        <p:spPr/>
        <p:txBody>
          <a:bodyPr/>
          <a:lstStyle/>
          <a:p>
            <a:pPr eaLnBrk="1" hangingPunct="1"/>
            <a:r>
              <a:rPr lang="tr-TR">
                <a:latin typeface="Times New Roman" charset="0"/>
              </a:rPr>
              <a:t>Brown (2010, s.279-280) önyargıyı azaltmak için bir dizi öneride bulunmuştur.</a:t>
            </a:r>
          </a:p>
          <a:p>
            <a:pPr eaLnBrk="1" hangingPunct="1"/>
            <a:endParaRPr lang="tr-TR">
              <a:latin typeface="Times New Roman" charset="0"/>
            </a:endParaRPr>
          </a:p>
          <a:p>
            <a:pPr eaLnBrk="1" hangingPunct="1"/>
            <a:r>
              <a:rPr lang="tr-TR">
                <a:latin typeface="Times New Roman" charset="0"/>
              </a:rPr>
              <a:t>Gruplar arası temas sağlamak</a:t>
            </a:r>
          </a:p>
          <a:p>
            <a:pPr eaLnBrk="1" hangingPunct="1"/>
            <a:r>
              <a:rPr lang="tr-TR">
                <a:latin typeface="Times New Roman" charset="0"/>
              </a:rPr>
              <a:t>Özel müdahele programları</a:t>
            </a:r>
          </a:p>
          <a:p>
            <a:pPr eaLnBrk="1" hangingPunct="1"/>
            <a:r>
              <a:rPr lang="tr-TR">
                <a:latin typeface="Times New Roman" charset="0"/>
              </a:rPr>
              <a:t>Temasın arttırılması</a:t>
            </a:r>
          </a:p>
          <a:p>
            <a:pPr eaLnBrk="1" hangingPunct="1"/>
            <a:r>
              <a:rPr lang="tr-TR">
                <a:latin typeface="Times New Roman" charset="0"/>
              </a:rPr>
              <a:t>Temasın etkisini en üst düzeye genellenmesini sağlayabilmek, vb.</a:t>
            </a:r>
          </a:p>
          <a:p>
            <a:pPr eaLnBrk="1" hangingPunct="1"/>
            <a:endParaRPr lang="en-US">
              <a:latin typeface="Times New Roman" charset="0"/>
            </a:endParaRPr>
          </a:p>
          <a:p>
            <a:pPr eaLnBrk="1" hangingPunct="1"/>
            <a:endParaRPr lang="en-US">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10.4. </a:t>
            </a:r>
            <a:r>
              <a:rPr lang="en-US" dirty="0" err="1" smtClean="0">
                <a:ea typeface="+mj-ea"/>
                <a:cs typeface="+mj-cs"/>
              </a:rPr>
              <a:t>Ayrımcılığın</a:t>
            </a:r>
            <a:r>
              <a:rPr lang="en-US" dirty="0" smtClean="0">
                <a:ea typeface="+mj-ea"/>
                <a:cs typeface="+mj-cs"/>
              </a:rPr>
              <a:t> </a:t>
            </a:r>
            <a:r>
              <a:rPr lang="en-US" dirty="0" err="1" smtClean="0">
                <a:ea typeface="+mj-ea"/>
                <a:cs typeface="+mj-cs"/>
              </a:rPr>
              <a:t>Önlenmesi</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166938"/>
            <a:ext cx="6964363" cy="2473325"/>
          </a:xfrm>
        </p:spPr>
        <p:txBody>
          <a:bodyPr/>
          <a:lstStyle/>
          <a:p>
            <a:pPr>
              <a:defRPr/>
            </a:pPr>
            <a:r>
              <a:rPr lang="en-US" sz="8800" b="1" dirty="0" smtClean="0">
                <a:effectLst>
                  <a:glow rad="139700">
                    <a:schemeClr val="accent6">
                      <a:satMod val="175000"/>
                      <a:alpha val="40000"/>
                    </a:schemeClr>
                  </a:glow>
                  <a:outerShdw blurRad="60007" dir="2000400" sy="-30000" kx="-800400" algn="bl" rotWithShape="0">
                    <a:prstClr val="black">
                      <a:alpha val="20000"/>
                    </a:prstClr>
                  </a:outerShdw>
                </a:effectLst>
              </a:rPr>
              <a:t>BÖLÜM SONU</a:t>
            </a:r>
            <a:endParaRPr lang="en-US" sz="8800" b="1" dirty="0">
              <a:effectLst>
                <a:glow rad="139700">
                  <a:schemeClr val="accent6">
                    <a:satMod val="175000"/>
                    <a:alpha val="40000"/>
                  </a:schemeClr>
                </a:glow>
                <a:outerShdw blurRad="60007" dir="2000400" sy="-30000" kx="-800400" algn="bl" rotWithShape="0">
                  <a:prstClr val="black">
                    <a:alpha val="20000"/>
                  </a:prstClr>
                </a:outerShdw>
              </a:effectLst>
            </a:endParaRPr>
          </a:p>
        </p:txBody>
      </p:sp>
    </p:spTree>
  </p:cSld>
  <p:clrMapOvr>
    <a:masterClrMapping/>
  </p:clrMapOvr>
  <p:transition xmlns:p14="http://schemas.microsoft.com/office/powerpoint/2010/main" spd="slow">
    <p:push dir="u"/>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470025" y="1547813"/>
            <a:ext cx="6383338" cy="3074987"/>
          </a:xfrm>
        </p:spPr>
        <p:txBody>
          <a:bodyPr rtlCol="0">
            <a:noAutofit/>
          </a:bodyPr>
          <a:lstStyle/>
          <a:p>
            <a:pPr eaLnBrk="1" fontAlgn="auto" hangingPunct="1">
              <a:spcAft>
                <a:spcPts val="0"/>
              </a:spcAft>
              <a:defRPr/>
            </a:pPr>
            <a:r>
              <a:rPr lang="en-US" sz="54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KİŞİLER ARASI ÇEKİCİLİK </a:t>
            </a:r>
            <a:br>
              <a:rPr lang="en-US" sz="54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5400" b="1" dirty="0" err="1"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ve</a:t>
            </a:r>
            <a:r>
              <a:rPr lang="en-US" sz="54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 </a:t>
            </a:r>
            <a:br>
              <a:rPr lang="en-US" sz="54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54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YAKIN İLİŞKİLER</a:t>
            </a:r>
            <a:endParaRPr lang="en-US" sz="54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a:t>
            </a:r>
            <a:r>
              <a:rPr lang="en-US" b="1" dirty="0" err="1" smtClean="0">
                <a:ea typeface="+mn-ea"/>
                <a:cs typeface="+mn-cs"/>
              </a:rPr>
              <a:t>Ferzan</a:t>
            </a:r>
            <a:r>
              <a:rPr lang="en-US" b="1" dirty="0" smtClean="0">
                <a:ea typeface="+mn-ea"/>
                <a:cs typeface="+mn-cs"/>
              </a:rPr>
              <a:t> </a:t>
            </a:r>
            <a:r>
              <a:rPr lang="en-US" b="1" dirty="0" err="1" smtClean="0">
                <a:ea typeface="+mn-ea"/>
                <a:cs typeface="+mn-cs"/>
              </a:rPr>
              <a:t>Curun</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*İstanbul </a:t>
            </a:r>
            <a:r>
              <a:rPr lang="en-US" sz="2000" b="1" dirty="0" err="1" smtClean="0">
                <a:ea typeface="+mn-ea"/>
                <a:cs typeface="+mn-cs"/>
              </a:rPr>
              <a:t>Arel</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248835"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66090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12</a:t>
            </a:r>
          </a:p>
        </p:txBody>
      </p:sp>
    </p:spTree>
  </p:cSld>
  <p:clrMapOvr>
    <a:masterClrMapping/>
  </p:clrMapOvr>
  <p:transition xmlns:p14="http://schemas.microsoft.com/office/powerpoint/2010/main" spd="slow">
    <p:push dir="u"/>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7" name="Picture 1" descr="MC900449070.JPG"/>
          <p:cNvPicPr>
            <a:picLocks noChangeAspect="1"/>
          </p:cNvPicPr>
          <p:nvPr/>
        </p:nvPicPr>
        <p:blipFill>
          <a:blip r:embed="rId2">
            <a:extLst>
              <a:ext uri="{28A0092B-C50C-407E-A947-70E740481C1C}">
                <a14:useLocalDpi xmlns:a14="http://schemas.microsoft.com/office/drawing/2010/main" val="0"/>
              </a:ext>
            </a:extLst>
          </a:blip>
          <a:srcRect t="5225" b="4630"/>
          <a:stretch>
            <a:fillRect/>
          </a:stretch>
        </p:blipFill>
        <p:spPr bwMode="auto">
          <a:xfrm>
            <a:off x="744538" y="3246438"/>
            <a:ext cx="3286125"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5" name="Title 1"/>
          <p:cNvSpPr>
            <a:spLocks noGrp="1"/>
          </p:cNvSpPr>
          <p:nvPr>
            <p:ph type="title"/>
          </p:nvPr>
        </p:nvSpPr>
        <p:spPr>
          <a:xfrm>
            <a:off x="1095375" y="1169988"/>
            <a:ext cx="6964363" cy="1201737"/>
          </a:xfrm>
        </p:spPr>
        <p:txBody>
          <a:bodyPr/>
          <a:lstStyle/>
          <a:p>
            <a:pPr eaLnBrk="1" hangingPunct="1">
              <a:defRPr/>
            </a:pPr>
            <a:r>
              <a:rPr lang="en-US" sz="6600" b="1" dirty="0">
                <a:effectLst>
                  <a:outerShdw blurRad="60007" dir="2000400" sy="-30000" kx="-800400" algn="bl" rotWithShape="0">
                    <a:prstClr val="black">
                      <a:alpha val="20000"/>
                    </a:prstClr>
                  </a:outerShdw>
                </a:effectLst>
                <a:latin typeface="Arial" charset="0"/>
              </a:rPr>
              <a:t>ÇEKİCİLİK</a:t>
            </a:r>
          </a:p>
        </p:txBody>
      </p:sp>
      <p:sp>
        <p:nvSpPr>
          <p:cNvPr id="249859" name="Content Placeholder 2"/>
          <p:cNvSpPr>
            <a:spLocks noGrp="1"/>
          </p:cNvSpPr>
          <p:nvPr>
            <p:ph idx="1"/>
          </p:nvPr>
        </p:nvSpPr>
        <p:spPr>
          <a:xfrm>
            <a:off x="4300538" y="3313113"/>
            <a:ext cx="4087812" cy="1524000"/>
          </a:xfrm>
        </p:spPr>
        <p:txBody>
          <a:bodyPr/>
          <a:lstStyle/>
          <a:p>
            <a:pPr marL="0" indent="0" algn="ctr" eaLnBrk="1" hangingPunct="1">
              <a:buFont typeface="Brush Script MT" charset="0"/>
              <a:buNone/>
            </a:pPr>
            <a:r>
              <a:rPr lang="en-US" sz="2800">
                <a:latin typeface="Times New Roman" charset="0"/>
              </a:rPr>
              <a:t>Sevmek, aşık olmak…</a:t>
            </a:r>
          </a:p>
        </p:txBody>
      </p:sp>
    </p:spTree>
  </p:cSld>
  <p:clrMapOvr>
    <a:masterClrMapping/>
  </p:clrMapOvr>
  <p:transition xmlns:p14="http://schemas.microsoft.com/office/powerpoint/2010/main" spd="slow">
    <p:push dir="u"/>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1095375" y="2590800"/>
            <a:ext cx="6964363" cy="1778000"/>
          </a:xfrm>
        </p:spPr>
        <p:txBody>
          <a:bodyPr/>
          <a:lstStyle/>
          <a:p>
            <a:pPr eaLnBrk="1" hangingPunct="1">
              <a:defRPr/>
            </a:pPr>
            <a:r>
              <a:rPr lang="en-US" sz="6000" b="1" dirty="0">
                <a:effectLst>
                  <a:outerShdw blurRad="60007" dir="2000400" sy="-30000" kx="-800400" algn="bl" rotWithShape="0">
                    <a:prstClr val="black">
                      <a:alpha val="20000"/>
                    </a:prstClr>
                  </a:outerShdw>
                </a:effectLst>
                <a:latin typeface="Arial" charset="0"/>
              </a:rPr>
              <a:t>12.1. </a:t>
            </a:r>
            <a:r>
              <a:rPr lang="en-US" sz="6000" b="1" dirty="0" err="1">
                <a:effectLst>
                  <a:outerShdw blurRad="60007" dir="2000400" sy="-30000" kx="-800400" algn="bl" rotWithShape="0">
                    <a:prstClr val="black">
                      <a:alpha val="20000"/>
                    </a:prstClr>
                  </a:outerShdw>
                </a:effectLst>
                <a:latin typeface="Arial" charset="0"/>
              </a:rPr>
              <a:t>Çekiciliğin</a:t>
            </a:r>
            <a:r>
              <a:rPr lang="en-US" sz="6000" b="1" dirty="0">
                <a:effectLst>
                  <a:outerShdw blurRad="60007" dir="2000400" sy="-30000" kx="-800400" algn="bl" rotWithShape="0">
                    <a:prstClr val="black">
                      <a:alpha val="20000"/>
                    </a:prstClr>
                  </a:outerShdw>
                </a:effectLst>
                <a:latin typeface="Arial" charset="0"/>
              </a:rPr>
              <a:t> </a:t>
            </a:r>
            <a:r>
              <a:rPr lang="en-US" sz="6000" b="1" dirty="0" err="1">
                <a:effectLst>
                  <a:outerShdw blurRad="60007" dir="2000400" sy="-30000" kx="-800400" algn="bl" rotWithShape="0">
                    <a:prstClr val="black">
                      <a:alpha val="20000"/>
                    </a:prstClr>
                  </a:outerShdw>
                </a:effectLst>
                <a:latin typeface="Arial" charset="0"/>
              </a:rPr>
              <a:t>Belirleyicileri</a:t>
            </a:r>
            <a:endParaRPr lang="en-US" sz="60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p:cNvSpPr>
            <a:spLocks noGrp="1"/>
          </p:cNvSpPr>
          <p:nvPr>
            <p:ph type="title"/>
          </p:nvPr>
        </p:nvSpPr>
        <p:spPr/>
        <p:txBody>
          <a:bodyPr/>
          <a:lstStyle/>
          <a:p>
            <a:pPr eaLnBrk="1" hangingPunct="1"/>
            <a:r>
              <a:rPr lang="tr-TR">
                <a:latin typeface="Calibri" charset="0"/>
              </a:rPr>
              <a:t>ARKADAŞLIK VE ÇEKİCİLİĞİ NE YÖNETİR?</a:t>
            </a:r>
            <a:endParaRPr lang="en-US">
              <a:latin typeface="Arial" charset="0"/>
            </a:endParaRPr>
          </a:p>
        </p:txBody>
      </p:sp>
      <p:sp>
        <p:nvSpPr>
          <p:cNvPr id="3" name="Content Placeholder 2"/>
          <p:cNvSpPr>
            <a:spLocks noGrp="1"/>
          </p:cNvSpPr>
          <p:nvPr>
            <p:ph idx="1"/>
          </p:nvPr>
        </p:nvSpPr>
        <p:spPr/>
        <p:txBody>
          <a:bodyPr/>
          <a:lstStyle/>
          <a:p>
            <a:pPr eaLnBrk="1" hangingPunct="1">
              <a:defRPr/>
            </a:pPr>
            <a:r>
              <a:rPr lang="tr-TR" dirty="0" smtClean="0">
                <a:latin typeface="Calibri" charset="0"/>
              </a:rPr>
              <a:t>1)KİŞİLİK VEYA BİREYSEL ÖZELLİKLER</a:t>
            </a:r>
          </a:p>
          <a:p>
            <a:pPr eaLnBrk="1" hangingPunct="1">
              <a:defRPr/>
            </a:pPr>
            <a:r>
              <a:rPr lang="tr-TR" dirty="0" smtClean="0">
                <a:latin typeface="Calibri" charset="0"/>
              </a:rPr>
              <a:t>Kişilik özelliği</a:t>
            </a:r>
          </a:p>
          <a:p>
            <a:pPr eaLnBrk="1" hangingPunct="1">
              <a:defRPr/>
            </a:pPr>
            <a:r>
              <a:rPr lang="tr-TR" dirty="0" smtClean="0">
                <a:latin typeface="Calibri" charset="0"/>
              </a:rPr>
              <a:t>Sempati</a:t>
            </a:r>
          </a:p>
          <a:p>
            <a:pPr eaLnBrk="1" hangingPunct="1">
              <a:defRPr/>
            </a:pPr>
            <a:r>
              <a:rPr lang="tr-TR" dirty="0" smtClean="0">
                <a:latin typeface="Calibri" charset="0"/>
              </a:rPr>
              <a:t>Yetenek</a:t>
            </a:r>
          </a:p>
          <a:p>
            <a:pPr eaLnBrk="1" hangingPunct="1">
              <a:defRPr/>
            </a:pPr>
            <a:endParaRPr lang="tr-TR" dirty="0" smtClean="0">
              <a:latin typeface="Calibri" charset="0"/>
            </a:endParaRPr>
          </a:p>
          <a:p>
            <a:pPr eaLnBrk="1" hangingPunct="1">
              <a:defRPr/>
            </a:pPr>
            <a:r>
              <a:rPr lang="tr-TR" dirty="0" smtClean="0">
                <a:latin typeface="Calibri" charset="0"/>
              </a:rPr>
              <a:t>2)ORTAMSAL ÖZELLİKLER</a:t>
            </a:r>
          </a:p>
          <a:p>
            <a:pPr eaLnBrk="1" hangingPunct="1">
              <a:defRPr/>
            </a:pPr>
            <a:r>
              <a:rPr lang="tr-TR" dirty="0" smtClean="0">
                <a:latin typeface="Calibri" charset="0"/>
              </a:rPr>
              <a:t>Yakınlık, </a:t>
            </a:r>
          </a:p>
          <a:p>
            <a:pPr eaLnBrk="1" hangingPunct="1">
              <a:defRPr/>
            </a:pPr>
            <a:r>
              <a:rPr lang="tr-TR" dirty="0">
                <a:latin typeface="Calibri" charset="0"/>
              </a:rPr>
              <a:t>F</a:t>
            </a:r>
            <a:r>
              <a:rPr lang="tr-TR" dirty="0" smtClean="0">
                <a:latin typeface="Calibri" charset="0"/>
              </a:rPr>
              <a:t>iziksel çekicilik,</a:t>
            </a:r>
          </a:p>
          <a:p>
            <a:pPr eaLnBrk="1" hangingPunct="1">
              <a:defRPr/>
            </a:pPr>
            <a:r>
              <a:rPr lang="tr-TR" dirty="0">
                <a:latin typeface="Calibri" charset="0"/>
              </a:rPr>
              <a:t>B</a:t>
            </a:r>
            <a:r>
              <a:rPr lang="tr-TR" dirty="0" smtClean="0">
                <a:latin typeface="Calibri" charset="0"/>
              </a:rPr>
              <a:t>enzerlik</a:t>
            </a:r>
          </a:p>
          <a:p>
            <a:pPr marL="0" indent="0" eaLnBrk="1" hangingPunct="1">
              <a:buFont typeface="Brush Script MT" charset="0"/>
              <a:buNone/>
              <a:defRPr/>
            </a:pPr>
            <a:endParaRPr lang="en-US" dirty="0"/>
          </a:p>
        </p:txBody>
      </p:sp>
    </p:spTree>
  </p:cSld>
  <p:clrMapOvr>
    <a:masterClrMapping/>
  </p:clrMapOvr>
  <p:transition xmlns:p14="http://schemas.microsoft.com/office/powerpoint/2010/main" spd="slow">
    <p:push dir="u"/>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1 Başlık"/>
          <p:cNvSpPr>
            <a:spLocks noGrp="1"/>
          </p:cNvSpPr>
          <p:nvPr>
            <p:ph type="title"/>
          </p:nvPr>
        </p:nvSpPr>
        <p:spPr/>
        <p:txBody>
          <a:bodyPr/>
          <a:lstStyle/>
          <a:p>
            <a:pPr eaLnBrk="1" hangingPunct="1"/>
            <a:r>
              <a:rPr lang="tr-TR">
                <a:latin typeface="Calibri" charset="0"/>
              </a:rPr>
              <a:t>Sempati veya Sıcak Kanlılık</a:t>
            </a:r>
          </a:p>
        </p:txBody>
      </p:sp>
      <p:sp>
        <p:nvSpPr>
          <p:cNvPr id="252930" name="2 İçerik Yer Tutucusu"/>
          <p:cNvSpPr>
            <a:spLocks noGrp="1"/>
          </p:cNvSpPr>
          <p:nvPr>
            <p:ph idx="1"/>
          </p:nvPr>
        </p:nvSpPr>
        <p:spPr/>
        <p:txBody>
          <a:bodyPr/>
          <a:lstStyle/>
          <a:p>
            <a:pPr eaLnBrk="1" hangingPunct="1"/>
            <a:r>
              <a:rPr lang="tr-TR">
                <a:latin typeface="Calibri" charset="0"/>
              </a:rPr>
              <a:t>Bir şeylerden hoşlanan, öven veya onaylayan insanları sempatik buluruz. Bu insanlardan daha fazla hoşlanırız.</a:t>
            </a:r>
          </a:p>
          <a:p>
            <a:pPr eaLnBrk="1" hangingPunct="1"/>
            <a:endParaRPr lang="tr-TR">
              <a:latin typeface="Calibri" charset="0"/>
            </a:endParaRPr>
          </a:p>
          <a:p>
            <a:pPr eaLnBrk="1" hangingPunct="1"/>
            <a:r>
              <a:rPr lang="tr-TR">
                <a:latin typeface="Calibri" charset="0"/>
              </a:rPr>
              <a:t>Bir şeyleri sıklıkla eleştiren insanları               soğuk buluruz ve hoşlanmayız.</a:t>
            </a:r>
          </a:p>
        </p:txBody>
      </p:sp>
      <p:pic>
        <p:nvPicPr>
          <p:cNvPr id="252931" name="Picture 1" descr="MC910217351.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0600" y="3725863"/>
            <a:ext cx="2365375"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1 Başlık"/>
          <p:cNvSpPr>
            <a:spLocks noGrp="1"/>
          </p:cNvSpPr>
          <p:nvPr>
            <p:ph type="title"/>
          </p:nvPr>
        </p:nvSpPr>
        <p:spPr/>
        <p:txBody>
          <a:bodyPr/>
          <a:lstStyle/>
          <a:p>
            <a:pPr eaLnBrk="1" hangingPunct="1"/>
            <a:r>
              <a:rPr lang="tr-TR">
                <a:latin typeface="Calibri" charset="0"/>
              </a:rPr>
              <a:t>Yetenek veya yeterlilik</a:t>
            </a:r>
          </a:p>
        </p:txBody>
      </p:sp>
      <p:sp>
        <p:nvSpPr>
          <p:cNvPr id="253954" name="2 İçerik Yer Tutucusu"/>
          <p:cNvSpPr>
            <a:spLocks noGrp="1"/>
          </p:cNvSpPr>
          <p:nvPr>
            <p:ph idx="1"/>
          </p:nvPr>
        </p:nvSpPr>
        <p:spPr/>
        <p:txBody>
          <a:bodyPr/>
          <a:lstStyle/>
          <a:p>
            <a:pPr eaLnBrk="1" hangingPunct="1"/>
            <a:r>
              <a:rPr lang="tr-TR">
                <a:latin typeface="Calibri" charset="0"/>
              </a:rPr>
              <a:t>Bizden daha yetenekli veya becerili insanlardan hoşlanırız.</a:t>
            </a:r>
          </a:p>
          <a:p>
            <a:pPr eaLnBrk="1" hangingPunct="1"/>
            <a:endParaRPr lang="tr-TR">
              <a:latin typeface="Calibri" charset="0"/>
            </a:endParaRPr>
          </a:p>
          <a:p>
            <a:pPr eaLnBrk="1" hangingPunct="1"/>
            <a:r>
              <a:rPr lang="tr-TR">
                <a:latin typeface="Calibri" charset="0"/>
              </a:rPr>
              <a:t>Daha iyi konuşan,</a:t>
            </a:r>
          </a:p>
          <a:p>
            <a:pPr eaLnBrk="1" hangingPunct="1"/>
            <a:r>
              <a:rPr lang="tr-TR">
                <a:latin typeface="Calibri" charset="0"/>
              </a:rPr>
              <a:t>Rol yapan,</a:t>
            </a:r>
          </a:p>
          <a:p>
            <a:pPr eaLnBrk="1" hangingPunct="1"/>
            <a:r>
              <a:rPr lang="tr-TR">
                <a:latin typeface="Calibri" charset="0"/>
              </a:rPr>
              <a:t>Sportif becerileri olan</a:t>
            </a:r>
          </a:p>
          <a:p>
            <a:pPr eaLnBrk="1" hangingPunct="1"/>
            <a:r>
              <a:rPr lang="tr-TR">
                <a:latin typeface="Calibri" charset="0"/>
              </a:rPr>
              <a:t>Fiziksel görünümlü v.b.</a:t>
            </a:r>
          </a:p>
        </p:txBody>
      </p:sp>
      <p:pic>
        <p:nvPicPr>
          <p:cNvPr id="253955" name="Picture 1" descr="MC900231610.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68800" y="2898775"/>
            <a:ext cx="4032250" cy="332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p:txBody>
          <a:bodyPr/>
          <a:lstStyle/>
          <a:p>
            <a:pPr eaLnBrk="1" hangingPunct="1"/>
            <a:r>
              <a:rPr lang="en-US">
                <a:latin typeface="Arial" charset="0"/>
              </a:rPr>
              <a:t>12.1.1. Mekansal Yakınlık</a:t>
            </a:r>
          </a:p>
        </p:txBody>
      </p:sp>
      <p:sp>
        <p:nvSpPr>
          <p:cNvPr id="254978" name="Content Placeholder 2"/>
          <p:cNvSpPr>
            <a:spLocks noGrp="1"/>
          </p:cNvSpPr>
          <p:nvPr>
            <p:ph idx="1"/>
          </p:nvPr>
        </p:nvSpPr>
        <p:spPr/>
        <p:txBody>
          <a:bodyPr/>
          <a:lstStyle/>
          <a:p>
            <a:pPr eaLnBrk="1" hangingPunct="1"/>
            <a:r>
              <a:rPr lang="tr-TR">
                <a:latin typeface="Times New Roman" charset="0"/>
              </a:rPr>
              <a:t>Mekânsal olarak yakın olmak çekiciliğin ilk belirleyicisidir.</a:t>
            </a:r>
            <a:r>
              <a:rPr lang="en-US">
                <a:latin typeface="Times New Roman" charset="0"/>
              </a:rPr>
              <a:t> </a:t>
            </a:r>
          </a:p>
          <a:p>
            <a:pPr eaLnBrk="1" hangingPunct="1"/>
            <a:r>
              <a:rPr lang="tr-TR">
                <a:latin typeface="Times New Roman" charset="0"/>
              </a:rPr>
              <a:t>Günlük yaşamda çok fazla insana maruz kalırız </a:t>
            </a:r>
          </a:p>
          <a:p>
            <a:pPr eaLnBrk="1" hangingPunct="1"/>
            <a:r>
              <a:rPr lang="tr-TR">
                <a:latin typeface="Times New Roman" charset="0"/>
              </a:rPr>
              <a:t>Bu durumda aynı sınıfı paylaştığımız, aynı işte çalıştığımız ya da komşu olduğumuz kişileri fark edebilir ve onların davranışlarından etkilenebiliriz.</a:t>
            </a:r>
            <a:r>
              <a:rPr lang="en-US">
                <a:latin typeface="Times New Roman" charset="0"/>
              </a:rPr>
              <a:t> </a:t>
            </a:r>
          </a:p>
        </p:txBody>
      </p:sp>
    </p:spTree>
  </p:cSld>
  <p:clrMapOvr>
    <a:masterClrMapping/>
  </p:clrMapOvr>
  <p:transition xmlns:p14="http://schemas.microsoft.com/office/powerpoint/2010/main" spd="slow">
    <p:push dir="u"/>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İçerik Yer Tutucusu 2"/>
          <p:cNvSpPr>
            <a:spLocks noGrp="1"/>
          </p:cNvSpPr>
          <p:nvPr>
            <p:ph idx="1"/>
          </p:nvPr>
        </p:nvSpPr>
        <p:spPr>
          <a:xfrm>
            <a:off x="1089025" y="1136650"/>
            <a:ext cx="6196013" cy="3603625"/>
          </a:xfrm>
        </p:spPr>
        <p:txBody>
          <a:bodyPr/>
          <a:lstStyle/>
          <a:p>
            <a:pPr eaLnBrk="1" hangingPunct="1"/>
            <a:r>
              <a:rPr lang="tr-TR">
                <a:solidFill>
                  <a:srgbClr val="000000"/>
                </a:solidFill>
                <a:latin typeface="Calibri" charset="0"/>
              </a:rPr>
              <a:t>Neden yakınlık hoşlanmayı doğurur?</a:t>
            </a:r>
          </a:p>
          <a:p>
            <a:pPr eaLnBrk="1" hangingPunct="1"/>
            <a:endParaRPr lang="tr-TR">
              <a:solidFill>
                <a:srgbClr val="000000"/>
              </a:solidFill>
              <a:latin typeface="Calibri" charset="0"/>
            </a:endParaRPr>
          </a:p>
          <a:p>
            <a:pPr eaLnBrk="1" hangingPunct="1"/>
            <a:r>
              <a:rPr lang="tr-TR">
                <a:solidFill>
                  <a:srgbClr val="000000"/>
                </a:solidFill>
                <a:latin typeface="Calibri" charset="0"/>
              </a:rPr>
              <a:t>Ulaşılabilirlik; </a:t>
            </a:r>
          </a:p>
          <a:p>
            <a:pPr eaLnBrk="1" hangingPunct="1"/>
            <a:endParaRPr lang="tr-TR">
              <a:solidFill>
                <a:srgbClr val="000000"/>
              </a:solidFill>
              <a:latin typeface="Calibri" charset="0"/>
            </a:endParaRPr>
          </a:p>
          <a:p>
            <a:pPr eaLnBrk="1" hangingPunct="1"/>
            <a:r>
              <a:rPr lang="tr-TR">
                <a:solidFill>
                  <a:srgbClr val="000000"/>
                </a:solidFill>
                <a:latin typeface="Calibri" charset="0"/>
              </a:rPr>
              <a:t>fiziksel olarak yakın</a:t>
            </a:r>
          </a:p>
          <a:p>
            <a:pPr eaLnBrk="1" hangingPunct="1">
              <a:buFont typeface="Arial" charset="0"/>
              <a:buNone/>
            </a:pPr>
            <a:r>
              <a:rPr lang="tr-TR">
                <a:solidFill>
                  <a:srgbClr val="000000"/>
                </a:solidFill>
                <a:latin typeface="Calibri" charset="0"/>
              </a:rPr>
              <a:t>olan insanlar ile etkileşim</a:t>
            </a:r>
          </a:p>
          <a:p>
            <a:pPr eaLnBrk="1" hangingPunct="1">
              <a:buFont typeface="Arial" charset="0"/>
              <a:buNone/>
            </a:pPr>
            <a:r>
              <a:rPr lang="tr-TR">
                <a:solidFill>
                  <a:srgbClr val="000000"/>
                </a:solidFill>
                <a:latin typeface="Calibri" charset="0"/>
              </a:rPr>
              <a:t>ve ilişkiler daha kolaydır</a:t>
            </a:r>
          </a:p>
          <a:p>
            <a:pPr eaLnBrk="1" hangingPunct="1"/>
            <a:endParaRPr lang="tr-TR">
              <a:solidFill>
                <a:srgbClr val="000000"/>
              </a:solidFill>
              <a:latin typeface="Calibri" charset="0"/>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6267" y="1755160"/>
            <a:ext cx="3301999" cy="47051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56003"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392863" y="1592263"/>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a:latin typeface="Arial" charset="0"/>
              </a:rPr>
              <a:t>12.1.2. Benzerlik</a:t>
            </a:r>
          </a:p>
        </p:txBody>
      </p:sp>
      <p:sp>
        <p:nvSpPr>
          <p:cNvPr id="257026" name="Content Placeholder 2"/>
          <p:cNvSpPr>
            <a:spLocks noGrp="1"/>
          </p:cNvSpPr>
          <p:nvPr>
            <p:ph idx="1"/>
          </p:nvPr>
        </p:nvSpPr>
        <p:spPr/>
        <p:txBody>
          <a:bodyPr/>
          <a:lstStyle/>
          <a:p>
            <a:pPr eaLnBrk="1" hangingPunct="1"/>
            <a:r>
              <a:rPr lang="tr-TR">
                <a:latin typeface="Times New Roman" charset="0"/>
              </a:rPr>
              <a:t>Mekânsal yakınlık aşinalığı arttırır ve çekiciliğe yol açar. </a:t>
            </a:r>
          </a:p>
          <a:p>
            <a:pPr eaLnBrk="1" hangingPunct="1"/>
            <a:endParaRPr lang="tr-TR">
              <a:latin typeface="Times New Roman" charset="0"/>
            </a:endParaRPr>
          </a:p>
          <a:p>
            <a:pPr eaLnBrk="1" hangingPunct="1"/>
            <a:r>
              <a:rPr lang="tr-TR">
                <a:latin typeface="Times New Roman" charset="0"/>
              </a:rPr>
              <a:t>Ancak bu çekiciliğin arkadaşlığa ya da romantik ilişkiye doğru ilerlemesi için başka faktörler gereklidir. </a:t>
            </a:r>
          </a:p>
          <a:p>
            <a:pPr eaLnBrk="1" hangingPunct="1"/>
            <a:endParaRPr lang="tr-TR">
              <a:latin typeface="Times New Roman" charset="0"/>
            </a:endParaRPr>
          </a:p>
          <a:p>
            <a:pPr eaLnBrk="1" hangingPunct="1"/>
            <a:r>
              <a:rPr lang="tr-TR">
                <a:latin typeface="Times New Roman" charset="0"/>
              </a:rPr>
              <a:t>Bu faktörlerden bir tanesi benzerliktir.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pPr eaLnBrk="1" hangingPunct="1"/>
            <a:r>
              <a:rPr lang="en-US">
                <a:latin typeface="Arial" charset="0"/>
              </a:rPr>
              <a:t>12.1.3. Fiziksel Çekicilik</a:t>
            </a:r>
          </a:p>
        </p:txBody>
      </p:sp>
      <p:sp>
        <p:nvSpPr>
          <p:cNvPr id="258050" name="Content Placeholder 2"/>
          <p:cNvSpPr>
            <a:spLocks noGrp="1"/>
          </p:cNvSpPr>
          <p:nvPr>
            <p:ph idx="1"/>
          </p:nvPr>
        </p:nvSpPr>
        <p:spPr>
          <a:xfrm>
            <a:off x="1463675" y="2119313"/>
            <a:ext cx="4581525" cy="3603625"/>
          </a:xfrm>
        </p:spPr>
        <p:txBody>
          <a:bodyPr/>
          <a:lstStyle/>
          <a:p>
            <a:pPr eaLnBrk="1" hangingPunct="1"/>
            <a:r>
              <a:rPr lang="tr-TR">
                <a:latin typeface="Times New Roman" charset="0"/>
              </a:rPr>
              <a:t>Fiziksel çekicilik kültürden kültüre değişkenlik göstermekle birlikte bir toplumun ortalama özelliklerini yansıtan bireyler daha çekici bulunmaktadır. </a:t>
            </a:r>
            <a:endParaRPr lang="en-US">
              <a:latin typeface="Times New Roman" charset="0"/>
            </a:endParaRPr>
          </a:p>
        </p:txBody>
      </p:sp>
      <p:pic>
        <p:nvPicPr>
          <p:cNvPr id="258051" name="Picture 1" descr="MC900281086.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56275" y="1760538"/>
            <a:ext cx="2405063"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1 Başlık"/>
          <p:cNvSpPr>
            <a:spLocks noGrp="1"/>
          </p:cNvSpPr>
          <p:nvPr>
            <p:ph type="title"/>
          </p:nvPr>
        </p:nvSpPr>
        <p:spPr/>
        <p:txBody>
          <a:bodyPr/>
          <a:lstStyle/>
          <a:p>
            <a:pPr eaLnBrk="1" hangingPunct="1"/>
            <a:endParaRPr lang="en-US">
              <a:latin typeface="Calibri" charset="0"/>
            </a:endParaRPr>
          </a:p>
        </p:txBody>
      </p:sp>
      <p:sp>
        <p:nvSpPr>
          <p:cNvPr id="259074" name="2 İçerik Yer Tutucusu"/>
          <p:cNvSpPr>
            <a:spLocks noGrp="1"/>
          </p:cNvSpPr>
          <p:nvPr>
            <p:ph idx="1"/>
          </p:nvPr>
        </p:nvSpPr>
        <p:spPr/>
        <p:txBody>
          <a:bodyPr/>
          <a:lstStyle/>
          <a:p>
            <a:pPr eaLnBrk="1" hangingPunct="1"/>
            <a:r>
              <a:rPr lang="tr-TR">
                <a:latin typeface="Calibri" charset="0"/>
              </a:rPr>
              <a:t>Erkekler, güzel yüzü tercih ediyor. Güzel yüz:</a:t>
            </a:r>
          </a:p>
          <a:p>
            <a:pPr eaLnBrk="1" hangingPunct="1"/>
            <a:endParaRPr lang="tr-TR">
              <a:latin typeface="Calibri" charset="0"/>
            </a:endParaRPr>
          </a:p>
          <a:p>
            <a:pPr eaLnBrk="1" hangingPunct="1"/>
            <a:r>
              <a:rPr lang="tr-TR">
                <a:latin typeface="Calibri" charset="0"/>
              </a:rPr>
              <a:t>Küçük burun</a:t>
            </a:r>
          </a:p>
          <a:p>
            <a:pPr eaLnBrk="1" hangingPunct="1"/>
            <a:r>
              <a:rPr lang="tr-TR">
                <a:latin typeface="Calibri" charset="0"/>
              </a:rPr>
              <a:t>Kocaman göz(eşek veya ceylan gözü)</a:t>
            </a:r>
          </a:p>
          <a:p>
            <a:pPr eaLnBrk="1" hangingPunct="1"/>
            <a:r>
              <a:rPr lang="tr-TR">
                <a:latin typeface="Calibri" charset="0"/>
              </a:rPr>
              <a:t>Küçük yanak</a:t>
            </a:r>
          </a:p>
          <a:p>
            <a:pPr eaLnBrk="1" hangingPunct="1"/>
            <a:r>
              <a:rPr lang="tr-TR">
                <a:latin typeface="Calibri" charset="0"/>
              </a:rPr>
              <a:t>Geniş gülümseme</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1 Başlık"/>
          <p:cNvSpPr>
            <a:spLocks noGrp="1"/>
          </p:cNvSpPr>
          <p:nvPr>
            <p:ph type="title"/>
          </p:nvPr>
        </p:nvSpPr>
        <p:spPr/>
        <p:txBody>
          <a:bodyPr/>
          <a:lstStyle/>
          <a:p>
            <a:pPr eaLnBrk="1" hangingPunct="1"/>
            <a:endParaRPr lang="en-US">
              <a:latin typeface="Calibri" charset="0"/>
            </a:endParaRPr>
          </a:p>
        </p:txBody>
      </p:sp>
      <p:sp>
        <p:nvSpPr>
          <p:cNvPr id="260098" name="2 İçerik Yer Tutucusu"/>
          <p:cNvSpPr>
            <a:spLocks noGrp="1"/>
          </p:cNvSpPr>
          <p:nvPr>
            <p:ph idx="1"/>
          </p:nvPr>
        </p:nvSpPr>
        <p:spPr/>
        <p:txBody>
          <a:bodyPr/>
          <a:lstStyle/>
          <a:p>
            <a:pPr eaLnBrk="1" hangingPunct="1"/>
            <a:r>
              <a:rPr lang="tr-TR">
                <a:latin typeface="Calibri" charset="0"/>
              </a:rPr>
              <a:t>Kızların da benzer tercihleri var.</a:t>
            </a:r>
          </a:p>
          <a:p>
            <a:pPr eaLnBrk="1" hangingPunct="1"/>
            <a:r>
              <a:rPr lang="tr-TR">
                <a:latin typeface="Calibri" charset="0"/>
              </a:rPr>
              <a:t>Ayrıca fiziksel çekiciliği belirleyen diğer özellikler var:</a:t>
            </a:r>
          </a:p>
          <a:p>
            <a:pPr eaLnBrk="1" hangingPunct="1"/>
            <a:r>
              <a:rPr lang="tr-TR">
                <a:latin typeface="Calibri" charset="0"/>
              </a:rPr>
              <a:t>Boy: erkeğin boylu kadının daha kısa olması</a:t>
            </a:r>
          </a:p>
          <a:p>
            <a:pPr eaLnBrk="1" hangingPunct="1"/>
            <a:r>
              <a:rPr lang="tr-TR">
                <a:latin typeface="Calibri" charset="0"/>
              </a:rPr>
              <a:t>Yaş: Erkeğin yaşlı kadının genç olması</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l" eaLnBrk="1" hangingPunct="1">
              <a:defRPr/>
            </a:pPr>
            <a:r>
              <a:rPr lang="tr-TR" sz="4000">
                <a:latin typeface="Calibri" charset="0"/>
              </a:rPr>
              <a:t>Sosyal Karşılaştırma</a:t>
            </a:r>
            <a:br>
              <a:rPr lang="tr-TR" sz="4000">
                <a:latin typeface="Calibri" charset="0"/>
              </a:rPr>
            </a:br>
            <a:endParaRPr lang="tr-TR" sz="4000">
              <a:latin typeface="Calibri" charset="0"/>
            </a:endParaRPr>
          </a:p>
        </p:txBody>
      </p:sp>
      <p:sp>
        <p:nvSpPr>
          <p:cNvPr id="261122" name="İçerik Yer Tutucusu 2"/>
          <p:cNvSpPr>
            <a:spLocks noGrp="1"/>
          </p:cNvSpPr>
          <p:nvPr>
            <p:ph idx="1"/>
          </p:nvPr>
        </p:nvSpPr>
        <p:spPr/>
        <p:txBody>
          <a:bodyPr/>
          <a:lstStyle/>
          <a:p>
            <a:pPr eaLnBrk="1" hangingPunct="1"/>
            <a:r>
              <a:rPr lang="tr-TR">
                <a:solidFill>
                  <a:srgbClr val="000000"/>
                </a:solidFill>
                <a:latin typeface="Calibri" charset="0"/>
              </a:rPr>
              <a:t>Karşılaştırma standartları önemlidir.</a:t>
            </a:r>
          </a:p>
          <a:p>
            <a:pPr eaLnBrk="1" hangingPunct="1"/>
            <a:r>
              <a:rPr lang="tr-TR">
                <a:solidFill>
                  <a:srgbClr val="000000"/>
                </a:solidFill>
                <a:latin typeface="Calibri" charset="0"/>
              </a:rPr>
              <a:t>Çok çekici birisini gördüğümüzde oldukça çekici insanlara bile daha az dikkat etmeye başladığımız araştırma sonuçlarında bulunmuştur.</a:t>
            </a:r>
          </a:p>
          <a:p>
            <a:pPr eaLnBrk="1" hangingPunct="1">
              <a:buFont typeface="Arial" charset="0"/>
              <a:buNone/>
            </a:pPr>
            <a:endParaRPr lang="tr-TR">
              <a:solidFill>
                <a:srgbClr val="FF0000"/>
              </a:solidFill>
              <a:latin typeface="Calibri"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Title 1"/>
          <p:cNvSpPr>
            <a:spLocks noGrp="1"/>
          </p:cNvSpPr>
          <p:nvPr>
            <p:ph type="title"/>
          </p:nvPr>
        </p:nvSpPr>
        <p:spPr/>
        <p:txBody>
          <a:bodyPr/>
          <a:lstStyle/>
          <a:p>
            <a:pPr eaLnBrk="1" hangingPunct="1"/>
            <a:r>
              <a:rPr lang="en-US">
                <a:latin typeface="Arial" charset="0"/>
              </a:rPr>
              <a:t>12.1.4. Kişilik Özellikleri</a:t>
            </a:r>
          </a:p>
        </p:txBody>
      </p:sp>
      <p:sp>
        <p:nvSpPr>
          <p:cNvPr id="262146" name="Content Placeholder 2"/>
          <p:cNvSpPr>
            <a:spLocks noGrp="1"/>
          </p:cNvSpPr>
          <p:nvPr>
            <p:ph idx="1"/>
          </p:nvPr>
        </p:nvSpPr>
        <p:spPr/>
        <p:txBody>
          <a:bodyPr/>
          <a:lstStyle/>
          <a:p>
            <a:pPr eaLnBrk="1" hangingPunct="1"/>
            <a:r>
              <a:rPr lang="tr-TR">
                <a:latin typeface="Times New Roman" charset="0"/>
              </a:rPr>
              <a:t>Sıcak insanlar övgü ve olumlu değerlendirmeleri daha fazla yapan bireylerdir. </a:t>
            </a:r>
          </a:p>
          <a:p>
            <a:pPr eaLnBrk="1" hangingPunct="1"/>
            <a:r>
              <a:rPr lang="tr-TR">
                <a:latin typeface="Times New Roman" charset="0"/>
              </a:rPr>
              <a:t>Soğuk insanlar ise çoğu şeyden memnun kalmayan bireylerdir. </a:t>
            </a:r>
          </a:p>
          <a:p>
            <a:pPr eaLnBrk="1" hangingPunct="1"/>
            <a:r>
              <a:rPr lang="tr-TR">
                <a:latin typeface="Times New Roman" charset="0"/>
              </a:rPr>
              <a:t>Sosyal açıdan becerikli, zeki ve bir alanda uzman kişiler yeterli olarak algılanmaktadır.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69" name="Picture 1" descr="MC9004412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1030288"/>
            <a:ext cx="4038600"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1" name="Title 1"/>
          <p:cNvSpPr>
            <a:spLocks noGrp="1"/>
          </p:cNvSpPr>
          <p:nvPr>
            <p:ph type="title"/>
          </p:nvPr>
        </p:nvSpPr>
        <p:spPr>
          <a:xfrm>
            <a:off x="1912938" y="674688"/>
            <a:ext cx="5707062" cy="1203325"/>
          </a:xfrm>
        </p:spPr>
        <p:txBody>
          <a:bodyPr/>
          <a:lstStyle/>
          <a:p>
            <a:pPr eaLnBrk="1" hangingPunct="1">
              <a:defRPr/>
            </a:pPr>
            <a:r>
              <a:rPr lang="en-US" sz="7200" b="1" dirty="0">
                <a:effectLst>
                  <a:outerShdw blurRad="60007" dir="2000400" sy="-30000" kx="-800400" algn="bl" rotWithShape="0">
                    <a:prstClr val="black">
                      <a:alpha val="20000"/>
                    </a:prstClr>
                  </a:outerShdw>
                </a:effectLst>
                <a:latin typeface="Arial" charset="0"/>
              </a:rPr>
              <a:t>12.2. </a:t>
            </a:r>
            <a:r>
              <a:rPr lang="en-US" sz="7200" b="1" dirty="0" err="1">
                <a:effectLst>
                  <a:outerShdw blurRad="60007" dir="2000400" sy="-30000" kx="-800400" algn="bl" rotWithShape="0">
                    <a:prstClr val="black">
                      <a:alpha val="20000"/>
                    </a:prstClr>
                  </a:outerShdw>
                </a:effectLst>
                <a:latin typeface="Arial" charset="0"/>
              </a:rPr>
              <a:t>Aşk</a:t>
            </a:r>
            <a:endParaRPr lang="en-US" sz="72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Başlık 1"/>
          <p:cNvSpPr>
            <a:spLocks noGrp="1"/>
          </p:cNvSpPr>
          <p:nvPr>
            <p:ph type="title"/>
          </p:nvPr>
        </p:nvSpPr>
        <p:spPr/>
        <p:txBody>
          <a:bodyPr/>
          <a:lstStyle/>
          <a:p>
            <a:pPr eaLnBrk="1" hangingPunct="1"/>
            <a:r>
              <a:rPr lang="tr-TR">
                <a:latin typeface="Calibri" charset="0"/>
              </a:rPr>
              <a:t>AŞK</a:t>
            </a:r>
          </a:p>
        </p:txBody>
      </p:sp>
      <p:sp>
        <p:nvSpPr>
          <p:cNvPr id="264194" name="İçerik Yer Tutucusu 2"/>
          <p:cNvSpPr>
            <a:spLocks noGrp="1"/>
          </p:cNvSpPr>
          <p:nvPr>
            <p:ph idx="1"/>
          </p:nvPr>
        </p:nvSpPr>
        <p:spPr/>
        <p:txBody>
          <a:bodyPr/>
          <a:lstStyle/>
          <a:p>
            <a:pPr eaLnBrk="1" hangingPunct="1"/>
            <a:r>
              <a:rPr lang="tr-TR">
                <a:solidFill>
                  <a:srgbClr val="000000"/>
                </a:solidFill>
                <a:latin typeface="Calibri" charset="0"/>
              </a:rPr>
              <a:t>Son 40 yıldır psikolojinin araştırma konusudur.</a:t>
            </a:r>
          </a:p>
          <a:p>
            <a:pPr eaLnBrk="1" hangingPunct="1"/>
            <a:r>
              <a:rPr lang="tr-TR">
                <a:solidFill>
                  <a:srgbClr val="000000"/>
                </a:solidFill>
                <a:latin typeface="Calibri" charset="0"/>
              </a:rPr>
              <a:t>Aşkın farklı kişiler için farklı şeyler ifade ediyor olması araştırmacılar için sorundur. </a:t>
            </a:r>
          </a:p>
          <a:p>
            <a:pPr eaLnBrk="1" hangingPunct="1"/>
            <a:r>
              <a:rPr lang="tr-TR">
                <a:solidFill>
                  <a:srgbClr val="000000"/>
                </a:solidFill>
                <a:latin typeface="Calibri" charset="0"/>
              </a:rPr>
              <a:t>Bu durum araştırmacıların farklı aşk türleri sınıflandırmaları yapmalarına yol açmıştır (Rubin, 1988). </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p:txBody>
          <a:bodyPr/>
          <a:lstStyle/>
          <a:p>
            <a:pPr eaLnBrk="1" hangingPunct="1"/>
            <a:r>
              <a:rPr lang="en-US">
                <a:latin typeface="Arial" charset="0"/>
              </a:rPr>
              <a:t>12.2.1. Aşk Tipleri</a:t>
            </a:r>
          </a:p>
        </p:txBody>
      </p:sp>
      <p:sp>
        <p:nvSpPr>
          <p:cNvPr id="27650" name="Content Placeholder 2"/>
          <p:cNvSpPr>
            <a:spLocks noGrp="1"/>
          </p:cNvSpPr>
          <p:nvPr>
            <p:ph idx="1"/>
          </p:nvPr>
        </p:nvSpPr>
        <p:spPr/>
        <p:txBody>
          <a:bodyPr/>
          <a:lstStyle/>
          <a:p>
            <a:pPr marL="0" indent="0" eaLnBrk="1" hangingPunct="1">
              <a:buFont typeface="Brush Script MT" charset="0"/>
              <a:buNone/>
              <a:defRPr/>
            </a:pPr>
            <a:endParaRPr lang="en-US" b="1" dirty="0">
              <a:latin typeface="Times New Roman" charset="0"/>
            </a:endParaRPr>
          </a:p>
          <a:p>
            <a:pPr eaLnBrk="1" hangingPunct="1">
              <a:defRPr/>
            </a:pPr>
            <a:r>
              <a:rPr lang="en-US" b="1" dirty="0" err="1">
                <a:latin typeface="Times New Roman" charset="0"/>
              </a:rPr>
              <a:t>Tutkulu</a:t>
            </a:r>
            <a:r>
              <a:rPr lang="en-US" b="1" dirty="0">
                <a:latin typeface="Times New Roman" charset="0"/>
              </a:rPr>
              <a:t> </a:t>
            </a:r>
            <a:r>
              <a:rPr lang="en-US" b="1" dirty="0" err="1">
                <a:latin typeface="Times New Roman" charset="0"/>
              </a:rPr>
              <a:t>Aşk</a:t>
            </a:r>
            <a:r>
              <a:rPr lang="en-US" b="1" dirty="0">
                <a:latin typeface="Times New Roman" charset="0"/>
              </a:rPr>
              <a:t> : </a:t>
            </a:r>
            <a:r>
              <a:rPr lang="tr-TR" dirty="0">
                <a:latin typeface="Times New Roman" charset="0"/>
              </a:rPr>
              <a:t>Tutkulu aşkta iki insan arasında derin bir tutku, yüksek fiziksel uyarılma, diğerine yönelik saplantı, belirsizlikten beslenme gibi özellikleri vardır</a:t>
            </a:r>
            <a:r>
              <a:rPr lang="en-US" dirty="0">
                <a:latin typeface="Times New Roman" charset="0"/>
              </a:rPr>
              <a:t> </a:t>
            </a:r>
            <a:endParaRPr lang="en-US" b="1" dirty="0">
              <a:latin typeface="Times New Roman" charset="0"/>
            </a:endParaRPr>
          </a:p>
        </p:txBody>
      </p:sp>
      <p:pic>
        <p:nvPicPr>
          <p:cNvPr id="265219" name="Picture 1" descr="MC900434417.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2663" y="3216275"/>
            <a:ext cx="2308225"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Başlık 1"/>
          <p:cNvSpPr>
            <a:spLocks noGrp="1"/>
          </p:cNvSpPr>
          <p:nvPr>
            <p:ph type="title"/>
          </p:nvPr>
        </p:nvSpPr>
        <p:spPr/>
        <p:txBody>
          <a:bodyPr/>
          <a:lstStyle/>
          <a:p>
            <a:pPr eaLnBrk="1" hangingPunct="1"/>
            <a:r>
              <a:rPr lang="tr-TR">
                <a:latin typeface="Calibri" charset="0"/>
              </a:rPr>
              <a:t>TUTKULU/ROMANTİK AŞK</a:t>
            </a:r>
          </a:p>
        </p:txBody>
      </p:sp>
      <p:sp>
        <p:nvSpPr>
          <p:cNvPr id="266242" name="İçerik Yer Tutucusu 2"/>
          <p:cNvSpPr>
            <a:spLocks noGrp="1"/>
          </p:cNvSpPr>
          <p:nvPr>
            <p:ph idx="1"/>
          </p:nvPr>
        </p:nvSpPr>
        <p:spPr/>
        <p:txBody>
          <a:bodyPr/>
          <a:lstStyle/>
          <a:p>
            <a:pPr eaLnBrk="1" hangingPunct="1">
              <a:lnSpc>
                <a:spcPct val="90000"/>
              </a:lnSpc>
            </a:pPr>
            <a:r>
              <a:rPr lang="tr-TR">
                <a:solidFill>
                  <a:srgbClr val="000000"/>
                </a:solidFill>
                <a:latin typeface="Calibri" charset="0"/>
              </a:rPr>
              <a:t>Hatfield ve Walster'e göre; </a:t>
            </a:r>
            <a:r>
              <a:rPr lang="tr-TR">
                <a:solidFill>
                  <a:srgbClr val="000000"/>
                </a:solidFill>
                <a:latin typeface="Calibri" charset="0"/>
                <a:hlinkClick r:id="rId2" action="ppaction://hlinkfile"/>
              </a:rPr>
              <a:t>tutkulu aşk</a:t>
            </a:r>
            <a:r>
              <a:rPr lang="tr-TR">
                <a:solidFill>
                  <a:srgbClr val="000000"/>
                </a:solidFill>
                <a:latin typeface="Calibri" charset="0"/>
              </a:rPr>
              <a:t> diğeri ile bir bütün olmak için duyulan yoğun istektir.</a:t>
            </a:r>
          </a:p>
          <a:p>
            <a:pPr eaLnBrk="1" hangingPunct="1">
              <a:lnSpc>
                <a:spcPct val="90000"/>
              </a:lnSpc>
            </a:pPr>
            <a:r>
              <a:rPr lang="tr-TR">
                <a:solidFill>
                  <a:srgbClr val="000000"/>
                </a:solidFill>
                <a:latin typeface="Calibri" charset="0"/>
              </a:rPr>
              <a:t>Karşılıklı olduğunda </a:t>
            </a:r>
            <a:r>
              <a:rPr lang="tr-TR" u="sng">
                <a:solidFill>
                  <a:srgbClr val="000000"/>
                </a:solidFill>
                <a:latin typeface="Calibri" charset="0"/>
              </a:rPr>
              <a:t>bütünleşme duygusu </a:t>
            </a:r>
            <a:r>
              <a:rPr lang="tr-TR">
                <a:solidFill>
                  <a:srgbClr val="000000"/>
                </a:solidFill>
                <a:latin typeface="Calibri" charset="0"/>
              </a:rPr>
              <a:t>ve </a:t>
            </a:r>
            <a:r>
              <a:rPr lang="tr-TR" u="sng">
                <a:solidFill>
                  <a:srgbClr val="000000"/>
                </a:solidFill>
                <a:latin typeface="Calibri" charset="0"/>
              </a:rPr>
              <a:t>haz</a:t>
            </a:r>
            <a:r>
              <a:rPr lang="tr-TR">
                <a:solidFill>
                  <a:srgbClr val="000000"/>
                </a:solidFill>
                <a:latin typeface="Calibri" charset="0"/>
              </a:rPr>
              <a:t> ile ilişkilidir. </a:t>
            </a:r>
          </a:p>
          <a:p>
            <a:pPr eaLnBrk="1" hangingPunct="1">
              <a:lnSpc>
                <a:spcPct val="90000"/>
              </a:lnSpc>
            </a:pPr>
            <a:r>
              <a:rPr lang="tr-TR">
                <a:solidFill>
                  <a:srgbClr val="000000"/>
                </a:solidFill>
                <a:latin typeface="Calibri" charset="0"/>
              </a:rPr>
              <a:t>Karşılık görmediğinde ise; boşluk, kaygı ve umutsuzluk duygularına yol açar. </a:t>
            </a:r>
            <a:r>
              <a:rPr lang="tr-TR">
                <a:solidFill>
                  <a:srgbClr val="000000"/>
                </a:solidFill>
                <a:latin typeface="Calibri" charset="0"/>
                <a:hlinkClick r:id="rId2" action="ppaction://hlinkfile"/>
              </a:rPr>
              <a:t>tutkulu aşk</a:t>
            </a:r>
            <a:r>
              <a:rPr lang="tr-TR">
                <a:solidFill>
                  <a:srgbClr val="000000"/>
                </a:solidFill>
                <a:latin typeface="Calibri" charset="0"/>
              </a:rPr>
              <a:t> derin bir psikolojik uyarılma durumudur. </a:t>
            </a:r>
            <a:br>
              <a:rPr lang="tr-TR">
                <a:solidFill>
                  <a:srgbClr val="000000"/>
                </a:solidFill>
                <a:latin typeface="Calibri" charset="0"/>
              </a:rPr>
            </a:br>
            <a:r>
              <a:rPr lang="tr-TR">
                <a:solidFill>
                  <a:srgbClr val="000000"/>
                </a:solidFill>
                <a:latin typeface="Calibri" charset="0"/>
              </a:rPr>
              <a:t/>
            </a:r>
            <a:br>
              <a:rPr lang="tr-TR">
                <a:solidFill>
                  <a:srgbClr val="000000"/>
                </a:solidFill>
                <a:latin typeface="Calibri" charset="0"/>
              </a:rPr>
            </a:br>
            <a:endParaRPr lang="tr-TR">
              <a:solidFill>
                <a:srgbClr val="000000"/>
              </a:solidFill>
              <a:latin typeface="Calibri"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Content Placeholder 2"/>
          <p:cNvSpPr>
            <a:spLocks noGrp="1"/>
          </p:cNvSpPr>
          <p:nvPr>
            <p:ph idx="1"/>
          </p:nvPr>
        </p:nvSpPr>
        <p:spPr>
          <a:xfrm>
            <a:off x="2217738" y="2041525"/>
            <a:ext cx="5842000" cy="1755775"/>
          </a:xfrm>
        </p:spPr>
        <p:txBody>
          <a:bodyPr/>
          <a:lstStyle/>
          <a:p>
            <a:pPr eaLnBrk="1" hangingPunct="1"/>
            <a:r>
              <a:rPr lang="en-US" b="1">
                <a:latin typeface="Times New Roman" charset="0"/>
              </a:rPr>
              <a:t>Arkadaşça Aşk : </a:t>
            </a:r>
            <a:r>
              <a:rPr lang="tr-TR">
                <a:latin typeface="Times New Roman" charset="0"/>
              </a:rPr>
              <a:t>Yüksek düzeyde tutkudan ziyade içinde şefkat barındırır. Güven, ilgi, bağlılık görülür. </a:t>
            </a:r>
            <a:endParaRPr lang="en-US" b="1">
              <a:latin typeface="Times New Roman" charset="0"/>
            </a:endParaRPr>
          </a:p>
        </p:txBody>
      </p:sp>
      <p:sp>
        <p:nvSpPr>
          <p:cNvPr id="267266" name="Title 1"/>
          <p:cNvSpPr>
            <a:spLocks noGrp="1"/>
          </p:cNvSpPr>
          <p:nvPr>
            <p:ph type="title"/>
          </p:nvPr>
        </p:nvSpPr>
        <p:spPr/>
        <p:txBody>
          <a:bodyPr/>
          <a:lstStyle/>
          <a:p>
            <a:pPr eaLnBrk="1" hangingPunct="1"/>
            <a:r>
              <a:rPr lang="en-US">
                <a:latin typeface="Arial" charset="0"/>
              </a:rPr>
              <a:t>12.2.1. Aşk Tipleri</a:t>
            </a:r>
          </a:p>
        </p:txBody>
      </p:sp>
      <p:pic>
        <p:nvPicPr>
          <p:cNvPr id="2" name="Picture 1" descr="MP90043062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04590">
            <a:off x="524932" y="3434989"/>
            <a:ext cx="3979333" cy="26518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67268"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2662238" y="314007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Başlık 1"/>
          <p:cNvSpPr>
            <a:spLocks noGrp="1"/>
          </p:cNvSpPr>
          <p:nvPr>
            <p:ph type="title"/>
          </p:nvPr>
        </p:nvSpPr>
        <p:spPr/>
        <p:txBody>
          <a:bodyPr/>
          <a:lstStyle/>
          <a:p>
            <a:pPr eaLnBrk="1" hangingPunct="1"/>
            <a:r>
              <a:rPr lang="tr-TR">
                <a:latin typeface="Calibri" charset="0"/>
              </a:rPr>
              <a:t>ARKADAŞÇA AŞK</a:t>
            </a:r>
          </a:p>
        </p:txBody>
      </p:sp>
      <p:sp>
        <p:nvSpPr>
          <p:cNvPr id="3" name="İçerik Yer Tutucusu 2"/>
          <p:cNvSpPr>
            <a:spLocks noGrp="1"/>
          </p:cNvSpPr>
          <p:nvPr>
            <p:ph idx="1"/>
          </p:nvPr>
        </p:nvSpPr>
        <p:spPr/>
        <p:txBody>
          <a:bodyPr>
            <a:normAutofit fontScale="85000" lnSpcReduction="10000"/>
          </a:bodyPr>
          <a:lstStyle/>
          <a:p>
            <a:pPr eaLnBrk="1" hangingPunct="1">
              <a:lnSpc>
                <a:spcPct val="90000"/>
              </a:lnSpc>
              <a:defRPr/>
            </a:pPr>
            <a:r>
              <a:rPr lang="tr-TR" sz="3000" dirty="0">
                <a:solidFill>
                  <a:srgbClr val="000000"/>
                </a:solidFill>
                <a:latin typeface="Calibri" charset="0"/>
              </a:rPr>
              <a:t>Bu aşk türünde yakınlık kavramı önemlidir. </a:t>
            </a:r>
            <a:r>
              <a:rPr lang="tr-TR" sz="3000" dirty="0">
                <a:solidFill>
                  <a:srgbClr val="000000"/>
                </a:solidFill>
                <a:latin typeface="Calibri" charset="0"/>
                <a:hlinkClick r:id="rId2" action="ppaction://hlinkfile"/>
              </a:rPr>
              <a:t>tutkulu aşk</a:t>
            </a:r>
            <a:r>
              <a:rPr lang="tr-TR" sz="3000" dirty="0">
                <a:solidFill>
                  <a:srgbClr val="000000"/>
                </a:solidFill>
                <a:latin typeface="Calibri" charset="0"/>
              </a:rPr>
              <a:t>ta bireyler yakınlık özlemi içindeyken, </a:t>
            </a:r>
            <a:r>
              <a:rPr lang="tr-TR" sz="3000" dirty="0">
                <a:solidFill>
                  <a:srgbClr val="000000"/>
                </a:solidFill>
                <a:latin typeface="Calibri" charset="0"/>
                <a:hlinkClick r:id="rId3" action="ppaction://hlinkfile"/>
              </a:rPr>
              <a:t>arkadaşça aşk</a:t>
            </a:r>
            <a:r>
              <a:rPr lang="tr-TR" sz="3000" dirty="0">
                <a:solidFill>
                  <a:srgbClr val="000000"/>
                </a:solidFill>
                <a:latin typeface="Calibri" charset="0"/>
              </a:rPr>
              <a:t>ta kişiler yakınlığı çoktan elde etmişlerdir.</a:t>
            </a:r>
            <a:br>
              <a:rPr lang="tr-TR" sz="3000" dirty="0">
                <a:solidFill>
                  <a:srgbClr val="000000"/>
                </a:solidFill>
                <a:latin typeface="Calibri" charset="0"/>
              </a:rPr>
            </a:br>
            <a:r>
              <a:rPr lang="tr-TR" sz="3000" dirty="0">
                <a:solidFill>
                  <a:srgbClr val="000000"/>
                </a:solidFill>
                <a:latin typeface="Calibri" charset="0"/>
              </a:rPr>
              <a:t/>
            </a:r>
            <a:br>
              <a:rPr lang="tr-TR" sz="3000" dirty="0">
                <a:solidFill>
                  <a:srgbClr val="000000"/>
                </a:solidFill>
                <a:latin typeface="Calibri" charset="0"/>
              </a:rPr>
            </a:br>
            <a:r>
              <a:rPr lang="tr-TR" sz="3000" dirty="0" err="1">
                <a:solidFill>
                  <a:srgbClr val="000000"/>
                </a:solidFill>
                <a:latin typeface="Calibri" charset="0"/>
              </a:rPr>
              <a:t>Hatfield'a</a:t>
            </a:r>
            <a:r>
              <a:rPr lang="tr-TR" sz="3000" dirty="0">
                <a:solidFill>
                  <a:srgbClr val="000000"/>
                </a:solidFill>
                <a:latin typeface="Calibri" charset="0"/>
              </a:rPr>
              <a:t> göre yakınlık; insanların diğerleri ile içten olmaya çalışma sürecidir: </a:t>
            </a:r>
          </a:p>
          <a:p>
            <a:pPr lvl="1" eaLnBrk="1" hangingPunct="1">
              <a:lnSpc>
                <a:spcPct val="90000"/>
              </a:lnSpc>
              <a:defRPr/>
            </a:pPr>
            <a:r>
              <a:rPr lang="tr-TR" sz="2600" dirty="0">
                <a:solidFill>
                  <a:srgbClr val="000000"/>
                </a:solidFill>
                <a:latin typeface="Calibri" charset="0"/>
              </a:rPr>
              <a:t>onların benzerliklerini, farklılıklarını, düşünce, duygu ve davranış biçimlerini keşfetmeleridir. </a:t>
            </a:r>
            <a:br>
              <a:rPr lang="tr-TR" sz="2600" dirty="0">
                <a:solidFill>
                  <a:srgbClr val="000000"/>
                </a:solidFill>
                <a:latin typeface="Calibri" charset="0"/>
              </a:rPr>
            </a:br>
            <a:r>
              <a:rPr lang="tr-TR" sz="2600" dirty="0">
                <a:solidFill>
                  <a:srgbClr val="000000"/>
                </a:solidFill>
                <a:latin typeface="Calibri" charset="0"/>
              </a:rPr>
              <a:t/>
            </a:r>
            <a:br>
              <a:rPr lang="tr-TR" sz="2600" dirty="0">
                <a:solidFill>
                  <a:srgbClr val="000000"/>
                </a:solidFill>
                <a:latin typeface="Calibri" charset="0"/>
              </a:rPr>
            </a:br>
            <a:endParaRPr lang="tr-TR" sz="2600" dirty="0">
              <a:solidFill>
                <a:srgbClr val="000000"/>
              </a:solidFill>
              <a:latin typeface="Calibri"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Arial" charset="0"/>
              </a:rPr>
              <a:t>12.2.1.2. Üçlü Aşk Teorisi</a:t>
            </a:r>
          </a:p>
        </p:txBody>
      </p:sp>
      <p:sp>
        <p:nvSpPr>
          <p:cNvPr id="269314"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Sternberg (1986) aşka ilişkin üçgen teoriyi ortaya koymuştur</a:t>
            </a:r>
            <a:r>
              <a:rPr lang="tr-TR" b="1" i="1">
                <a:latin typeface="Times New Roman" charset="0"/>
              </a:rPr>
              <a:t>.</a:t>
            </a:r>
            <a:r>
              <a:rPr lang="tr-TR">
                <a:latin typeface="Times New Roman" charset="0"/>
              </a:rPr>
              <a:t> </a:t>
            </a:r>
          </a:p>
          <a:p>
            <a:pPr eaLnBrk="1" hangingPunct="1"/>
            <a:r>
              <a:rPr lang="tr-TR">
                <a:latin typeface="Times New Roman" charset="0"/>
              </a:rPr>
              <a:t>Ona göre aşkın üç bileşeni vardır: </a:t>
            </a:r>
          </a:p>
          <a:p>
            <a:pPr eaLnBrk="1" hangingPunct="1"/>
            <a:r>
              <a:rPr lang="tr-TR" b="1">
                <a:latin typeface="Times New Roman" charset="0"/>
              </a:rPr>
              <a:t>Tutku, </a:t>
            </a:r>
          </a:p>
          <a:p>
            <a:pPr eaLnBrk="1" hangingPunct="1"/>
            <a:r>
              <a:rPr lang="tr-TR" b="1">
                <a:latin typeface="Times New Roman" charset="0"/>
              </a:rPr>
              <a:t>Yakınlık </a:t>
            </a:r>
          </a:p>
          <a:p>
            <a:pPr eaLnBrk="1" hangingPunct="1"/>
            <a:r>
              <a:rPr lang="tr-TR" b="1">
                <a:latin typeface="Times New Roman" charset="0"/>
              </a:rPr>
              <a:t>Bağlılık.</a:t>
            </a:r>
            <a:r>
              <a:rPr lang="tr-TR">
                <a:latin typeface="Times New Roman" charset="0"/>
              </a:rPr>
              <a:t>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1095375" y="2217738"/>
            <a:ext cx="6964363" cy="2828925"/>
          </a:xfrm>
        </p:spPr>
        <p:txBody>
          <a:bodyPr/>
          <a:lstStyle/>
          <a:p>
            <a:pPr eaLnBrk="1" hangingPunct="1">
              <a:defRPr/>
            </a:pPr>
            <a:r>
              <a:rPr lang="en-US" sz="5400" b="1" dirty="0">
                <a:effectLst>
                  <a:outerShdw blurRad="60007" dir="2000400" sy="-30000" kx="-800400" algn="bl" rotWithShape="0">
                    <a:prstClr val="black">
                      <a:alpha val="20000"/>
                    </a:prstClr>
                  </a:outerShdw>
                </a:effectLst>
                <a:latin typeface="Arial" charset="0"/>
              </a:rPr>
              <a:t>12.2.2. Yakın </a:t>
            </a:r>
            <a:r>
              <a:rPr lang="en-US" sz="5400" b="1" dirty="0" err="1">
                <a:effectLst>
                  <a:outerShdw blurRad="60007" dir="2000400" sy="-30000" kx="-800400" algn="bl" rotWithShape="0">
                    <a:prstClr val="black">
                      <a:alpha val="20000"/>
                    </a:prstClr>
                  </a:outerShdw>
                </a:effectLst>
                <a:latin typeface="Arial" charset="0"/>
              </a:rPr>
              <a:t>İlişkilere</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Kuramsal</a:t>
            </a:r>
            <a:r>
              <a:rPr lang="en-US" sz="5400" b="1" dirty="0">
                <a:effectLst>
                  <a:outerShdw blurRad="60007" dir="2000400" sy="-30000" kx="-800400" algn="bl" rotWithShape="0">
                    <a:prstClr val="black">
                      <a:alpha val="20000"/>
                    </a:prstClr>
                  </a:outerShdw>
                </a:effectLst>
                <a:latin typeface="Arial" charset="0"/>
              </a:rPr>
              <a:t> </a:t>
            </a:r>
            <a:r>
              <a:rPr lang="en-US" sz="5400" b="1" dirty="0" err="1">
                <a:effectLst>
                  <a:outerShdw blurRad="60007" dir="2000400" sy="-30000" kx="-800400" algn="bl" rotWithShape="0">
                    <a:prstClr val="black">
                      <a:alpha val="20000"/>
                    </a:prstClr>
                  </a:outerShdw>
                </a:effectLst>
                <a:latin typeface="Arial" charset="0"/>
              </a:rPr>
              <a:t>Yaklaşımlar</a:t>
            </a:r>
            <a:endParaRPr lang="en-US" sz="5400" b="1" dirty="0">
              <a:effectLst>
                <a:outerShdw blurRad="60007" dir="2000400" sy="-30000" kx="-800400" algn="bl" rotWithShape="0">
                  <a:prstClr val="black">
                    <a:alpha val="20000"/>
                  </a:prstClr>
                </a:outerShdw>
              </a:effectLst>
              <a:latin typeface="Arial" charset="0"/>
            </a:endParaRPr>
          </a:p>
        </p:txBody>
      </p:sp>
    </p:spTree>
  </p:cSld>
  <p:clrMapOvr>
    <a:masterClrMapping/>
  </p:clrMapOvr>
  <p:transition xmlns:p14="http://schemas.microsoft.com/office/powerpoint/2010/main" spd="slow">
    <p:push dir="u"/>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12.2.2.1. </a:t>
            </a:r>
            <a:r>
              <a:rPr lang="en-US" dirty="0" err="1" smtClean="0">
                <a:ea typeface="+mj-ea"/>
                <a:cs typeface="+mj-cs"/>
              </a:rPr>
              <a:t>Sosyal</a:t>
            </a:r>
            <a:r>
              <a:rPr lang="en-US" dirty="0" smtClean="0">
                <a:ea typeface="+mj-ea"/>
                <a:cs typeface="+mj-cs"/>
              </a:rPr>
              <a:t> </a:t>
            </a:r>
            <a:r>
              <a:rPr lang="en-US" dirty="0" err="1" smtClean="0">
                <a:ea typeface="+mj-ea"/>
                <a:cs typeface="+mj-cs"/>
              </a:rPr>
              <a:t>Mübadele</a:t>
            </a:r>
            <a:r>
              <a:rPr lang="en-US" dirty="0" smtClean="0">
                <a:ea typeface="+mj-ea"/>
                <a:cs typeface="+mj-cs"/>
              </a:rPr>
              <a:t> </a:t>
            </a:r>
            <a:r>
              <a:rPr lang="en-US" dirty="0" err="1" smtClean="0">
                <a:ea typeface="+mj-ea"/>
                <a:cs typeface="+mj-cs"/>
              </a:rPr>
              <a:t>veya</a:t>
            </a:r>
            <a:r>
              <a:rPr lang="en-US" dirty="0" smtClean="0">
                <a:ea typeface="+mj-ea"/>
                <a:cs typeface="+mj-cs"/>
              </a:rPr>
              <a:t> </a:t>
            </a:r>
            <a:r>
              <a:rPr lang="en-US" dirty="0" err="1" smtClean="0">
                <a:ea typeface="+mj-ea"/>
                <a:cs typeface="+mj-cs"/>
              </a:rPr>
              <a:t>Değiştokuş</a:t>
            </a:r>
            <a:r>
              <a:rPr lang="en-US" dirty="0" smtClean="0">
                <a:ea typeface="+mj-ea"/>
                <a:cs typeface="+mj-cs"/>
              </a:rPr>
              <a:t> </a:t>
            </a:r>
            <a:r>
              <a:rPr lang="en-US" dirty="0" err="1" smtClean="0">
                <a:ea typeface="+mj-ea"/>
                <a:cs typeface="+mj-cs"/>
              </a:rPr>
              <a:t>Kuramları</a:t>
            </a:r>
            <a:endParaRPr lang="en-US" dirty="0">
              <a:ea typeface="+mj-ea"/>
              <a:cs typeface="+mj-cs"/>
            </a:endParaRPr>
          </a:p>
        </p:txBody>
      </p:sp>
      <p:sp>
        <p:nvSpPr>
          <p:cNvPr id="271362" name="Content Placeholder 2"/>
          <p:cNvSpPr>
            <a:spLocks noGrp="1"/>
          </p:cNvSpPr>
          <p:nvPr>
            <p:ph idx="1"/>
          </p:nvPr>
        </p:nvSpPr>
        <p:spPr/>
        <p:txBody>
          <a:bodyPr/>
          <a:lstStyle/>
          <a:p>
            <a:pPr eaLnBrk="1" hangingPunct="1"/>
            <a:endParaRPr lang="en-US">
              <a:latin typeface="Times New Roman" charset="0"/>
            </a:endParaRPr>
          </a:p>
          <a:p>
            <a:pPr eaLnBrk="1" hangingPunct="1"/>
            <a:r>
              <a:rPr lang="tr-TR">
                <a:latin typeface="Times New Roman" charset="0"/>
              </a:rPr>
              <a:t>Sosyal mübadele(değiştokuş) kuramlarına göre insan ilişkileri ödüllerin ve bedellerin mübadele edilmesine dayanır ve insanlar daha fazla ödül alıp, daha az bedel ödeyecekleri ilişkileri tercih ederler (Thibaut ve Kelley, 1959;  Hovardaoğlu, 1996).</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itle 1"/>
          <p:cNvSpPr>
            <a:spLocks noGrp="1"/>
          </p:cNvSpPr>
          <p:nvPr>
            <p:ph type="title"/>
          </p:nvPr>
        </p:nvSpPr>
        <p:spPr/>
        <p:txBody>
          <a:bodyPr/>
          <a:lstStyle/>
          <a:p>
            <a:pPr eaLnBrk="1" hangingPunct="1"/>
            <a:r>
              <a:rPr lang="en-US">
                <a:latin typeface="Arial" charset="0"/>
              </a:rPr>
              <a:t>12.2.2.2. Hakçalık Kuramı</a:t>
            </a:r>
          </a:p>
        </p:txBody>
      </p:sp>
      <p:sp>
        <p:nvSpPr>
          <p:cNvPr id="3" name="Content Placeholder 2"/>
          <p:cNvSpPr>
            <a:spLocks noGrp="1"/>
          </p:cNvSpPr>
          <p:nvPr>
            <p:ph idx="1"/>
          </p:nvPr>
        </p:nvSpPr>
        <p:spPr>
          <a:xfrm>
            <a:off x="1463675" y="1801813"/>
            <a:ext cx="6196013" cy="2927350"/>
          </a:xfrm>
        </p:spPr>
        <p:txBody>
          <a:bodyPr rtlCol="0">
            <a:normAutofit lnSpcReduction="10000"/>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tr-TR" dirty="0" err="1">
                <a:ea typeface="+mn-ea"/>
                <a:cs typeface="+mn-cs"/>
              </a:rPr>
              <a:t>Hakçalık</a:t>
            </a:r>
            <a:r>
              <a:rPr lang="tr-TR" dirty="0">
                <a:ea typeface="+mn-ea"/>
                <a:cs typeface="+mn-cs"/>
              </a:rPr>
              <a:t> kuramı, ödül ve bedel kavramları yerine yatırım ve sonuç kavramlarından bahseder ve ilişki içindeki bireylerinin yatırımlarının ve sonuçlarını partnerler eşit algıladıklarında </a:t>
            </a:r>
            <a:r>
              <a:rPr lang="tr-TR" dirty="0" err="1">
                <a:ea typeface="+mn-ea"/>
                <a:cs typeface="+mn-cs"/>
              </a:rPr>
              <a:t>hakçalık</a:t>
            </a:r>
            <a:r>
              <a:rPr lang="tr-TR" dirty="0">
                <a:ea typeface="+mn-ea"/>
                <a:cs typeface="+mn-cs"/>
              </a:rPr>
              <a:t> hissedeceklerini önerir.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12.2.2.3. </a:t>
            </a:r>
            <a:r>
              <a:rPr lang="en-US" dirty="0" err="1" smtClean="0">
                <a:ea typeface="+mj-ea"/>
                <a:cs typeface="+mj-cs"/>
              </a:rPr>
              <a:t>Bağlanma</a:t>
            </a:r>
            <a:r>
              <a:rPr lang="en-US" dirty="0" smtClean="0">
                <a:ea typeface="+mj-ea"/>
                <a:cs typeface="+mj-cs"/>
              </a:rPr>
              <a:t> </a:t>
            </a:r>
            <a:r>
              <a:rPr lang="en-US" dirty="0" err="1" smtClean="0">
                <a:ea typeface="+mj-ea"/>
                <a:cs typeface="+mj-cs"/>
              </a:rPr>
              <a:t>Kuramı</a:t>
            </a:r>
            <a:endParaRPr lang="en-US" dirty="0">
              <a:ea typeface="+mj-ea"/>
              <a:cs typeface="+mj-cs"/>
            </a:endParaRPr>
          </a:p>
        </p:txBody>
      </p:sp>
      <p:sp>
        <p:nvSpPr>
          <p:cNvPr id="3" name="Content Placeholder 2"/>
          <p:cNvSpPr>
            <a:spLocks noGrp="1"/>
          </p:cNvSpPr>
          <p:nvPr>
            <p:ph idx="1"/>
          </p:nvPr>
        </p:nvSpPr>
        <p:spPr>
          <a:xfrm>
            <a:off x="1463675" y="2119313"/>
            <a:ext cx="6196013" cy="2927350"/>
          </a:xfrm>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0" indent="0" eaLnBrk="1" fontAlgn="auto" hangingPunct="1">
              <a:spcAft>
                <a:spcPts val="0"/>
              </a:spcAft>
              <a:buFont typeface="Brush Script MT" pitchFamily="66" charset="0"/>
              <a:buNone/>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Bağlanma kuramının temel varsayımına göre çocuk ve temel bakım veren arasındaki bağ güvenli ya da güvensiz bağlılığa yol açar.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Başlık 1"/>
          <p:cNvSpPr>
            <a:spLocks noGrp="1"/>
          </p:cNvSpPr>
          <p:nvPr>
            <p:ph type="title"/>
          </p:nvPr>
        </p:nvSpPr>
        <p:spPr/>
        <p:txBody>
          <a:bodyPr/>
          <a:lstStyle/>
          <a:p>
            <a:pPr eaLnBrk="1" hangingPunct="1"/>
            <a:r>
              <a:rPr lang="tr-TR">
                <a:latin typeface="Calibri" charset="0"/>
              </a:rPr>
              <a:t>İLİŞKİLER NEDEN BİTER?</a:t>
            </a:r>
          </a:p>
        </p:txBody>
      </p:sp>
      <p:sp>
        <p:nvSpPr>
          <p:cNvPr id="274434" name="İçerik Yer Tutucusu 2"/>
          <p:cNvSpPr>
            <a:spLocks noGrp="1"/>
          </p:cNvSpPr>
          <p:nvPr>
            <p:ph idx="1"/>
          </p:nvPr>
        </p:nvSpPr>
        <p:spPr/>
        <p:txBody>
          <a:bodyPr/>
          <a:lstStyle/>
          <a:p>
            <a:pPr eaLnBrk="1" hangingPunct="1"/>
            <a:r>
              <a:rPr lang="tr-TR">
                <a:solidFill>
                  <a:srgbClr val="000000"/>
                </a:solidFill>
                <a:latin typeface="Calibri" charset="0"/>
              </a:rPr>
              <a:t>Boşanma;</a:t>
            </a:r>
          </a:p>
          <a:p>
            <a:pPr eaLnBrk="1" hangingPunct="1"/>
            <a:r>
              <a:rPr lang="tr-TR">
                <a:solidFill>
                  <a:srgbClr val="000000"/>
                </a:solidFill>
                <a:latin typeface="Calibri" charset="0"/>
              </a:rPr>
              <a:t>Kültürler arası farklılık çok fazla</a:t>
            </a:r>
          </a:p>
          <a:p>
            <a:pPr eaLnBrk="1" hangingPunct="1"/>
            <a:r>
              <a:rPr lang="tr-TR">
                <a:solidFill>
                  <a:srgbClr val="000000"/>
                </a:solidFill>
                <a:latin typeface="Calibri" charset="0"/>
              </a:rPr>
              <a:t>ABD en fazla boşanmanın olduğu ülke.</a:t>
            </a:r>
          </a:p>
          <a:p>
            <a:pPr eaLnBrk="1" hangingPunct="1"/>
            <a:r>
              <a:rPr lang="tr-TR">
                <a:solidFill>
                  <a:srgbClr val="000000"/>
                </a:solidFill>
                <a:latin typeface="Calibri" charset="0"/>
              </a:rPr>
              <a:t>Bireysel kültürlerde geleneksel kültürlere göre daha fazladır.</a:t>
            </a:r>
          </a:p>
          <a:p>
            <a:pPr eaLnBrk="1" hangingPunct="1"/>
            <a:r>
              <a:rPr lang="tr-TR">
                <a:solidFill>
                  <a:srgbClr val="000000"/>
                </a:solidFill>
                <a:latin typeface="Calibri" charset="0"/>
              </a:rPr>
              <a:t>John Gottman (1994, 1998),sağlıklı evliliklerde çatışma yoksun değildir.</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Başlık 1"/>
          <p:cNvSpPr>
            <a:spLocks noGrp="1"/>
          </p:cNvSpPr>
          <p:nvPr>
            <p:ph type="title"/>
          </p:nvPr>
        </p:nvSpPr>
        <p:spPr/>
        <p:txBody>
          <a:bodyPr/>
          <a:lstStyle/>
          <a:p>
            <a:pPr algn="l" eaLnBrk="1" hangingPunct="1"/>
            <a:r>
              <a:rPr lang="tr-TR" sz="3600">
                <a:latin typeface="Calibri" charset="0"/>
              </a:rPr>
              <a:t>Evli kalabilmek;</a:t>
            </a:r>
            <a:br>
              <a:rPr lang="tr-TR" sz="3600">
                <a:latin typeface="Calibri" charset="0"/>
              </a:rPr>
            </a:br>
            <a:r>
              <a:rPr lang="tr-TR" sz="3600">
                <a:latin typeface="Calibri" charset="0"/>
              </a:rPr>
              <a:t>(Fergusson &amp; others, 1984;</a:t>
            </a:r>
            <a:br>
              <a:rPr lang="tr-TR" sz="3600">
                <a:latin typeface="Calibri" charset="0"/>
              </a:rPr>
            </a:br>
            <a:r>
              <a:rPr lang="tr-TR" sz="3600">
                <a:latin typeface="Calibri" charset="0"/>
              </a:rPr>
              <a:t>Myers, 2000a; Tzeng, 1992)</a:t>
            </a:r>
          </a:p>
        </p:txBody>
      </p:sp>
      <p:sp>
        <p:nvSpPr>
          <p:cNvPr id="275458" name="İçerik Yer Tutucusu 2"/>
          <p:cNvSpPr>
            <a:spLocks noGrp="1"/>
          </p:cNvSpPr>
          <p:nvPr>
            <p:ph idx="1"/>
          </p:nvPr>
        </p:nvSpPr>
        <p:spPr/>
        <p:txBody>
          <a:bodyPr/>
          <a:lstStyle/>
          <a:p>
            <a:pPr marL="0" indent="0" eaLnBrk="1" hangingPunct="1">
              <a:buFont typeface="Arial" charset="0"/>
              <a:buNone/>
            </a:pPr>
            <a:r>
              <a:rPr lang="tr-TR">
                <a:solidFill>
                  <a:srgbClr val="000000"/>
                </a:solidFill>
                <a:latin typeface="Calibri" charset="0"/>
              </a:rPr>
              <a:t>	20 yaşından sonra evlenildiğinde.</a:t>
            </a:r>
            <a:br>
              <a:rPr lang="tr-TR">
                <a:solidFill>
                  <a:srgbClr val="000000"/>
                </a:solidFill>
                <a:latin typeface="Calibri" charset="0"/>
              </a:rPr>
            </a:br>
            <a:r>
              <a:rPr lang="tr-TR">
                <a:solidFill>
                  <a:srgbClr val="000000"/>
                </a:solidFill>
                <a:latin typeface="Calibri" charset="0"/>
              </a:rPr>
              <a:t>• Her ikisi kararlı, iki ebeveynli evlerde yetişildiğinde.</a:t>
            </a:r>
            <a:br>
              <a:rPr lang="tr-TR">
                <a:solidFill>
                  <a:srgbClr val="000000"/>
                </a:solidFill>
                <a:latin typeface="Calibri" charset="0"/>
              </a:rPr>
            </a:br>
            <a:r>
              <a:rPr lang="tr-TR">
                <a:solidFill>
                  <a:srgbClr val="000000"/>
                </a:solidFill>
                <a:latin typeface="Calibri" charset="0"/>
              </a:rPr>
              <a:t>• evlilik öncesi uzun süre flört edildiğinde.</a:t>
            </a:r>
            <a:br>
              <a:rPr lang="tr-TR">
                <a:solidFill>
                  <a:srgbClr val="000000"/>
                </a:solidFill>
                <a:latin typeface="Calibri" charset="0"/>
              </a:rPr>
            </a:br>
            <a:r>
              <a:rPr lang="tr-TR">
                <a:solidFill>
                  <a:srgbClr val="000000"/>
                </a:solidFill>
                <a:latin typeface="Calibri" charset="0"/>
              </a:rPr>
              <a:t>• iyi ve benzer eğitim verildiğinde</a:t>
            </a:r>
            <a:br>
              <a:rPr lang="tr-TR">
                <a:solidFill>
                  <a:srgbClr val="000000"/>
                </a:solidFill>
                <a:latin typeface="Calibri" charset="0"/>
              </a:rPr>
            </a:br>
            <a:r>
              <a:rPr lang="tr-TR">
                <a:solidFill>
                  <a:srgbClr val="000000"/>
                </a:solidFill>
                <a:latin typeface="Calibri" charset="0"/>
              </a:rPr>
              <a:t>• istikrarlı bir gelir, iyi bir iş olduğunda.</a:t>
            </a:r>
            <a:br>
              <a:rPr lang="tr-TR">
                <a:solidFill>
                  <a:srgbClr val="000000"/>
                </a:solidFill>
                <a:latin typeface="Calibri" charset="0"/>
              </a:rPr>
            </a:br>
            <a:r>
              <a:rPr lang="tr-TR">
                <a:solidFill>
                  <a:srgbClr val="000000"/>
                </a:solidFill>
                <a:latin typeface="Calibri" charset="0"/>
              </a:rPr>
              <a:t>• benzer yaş, inanç ve eğitim vb. faktörler devreye girdiğinde boşanmaların az olabileceği savulunulmuştur.</a:t>
            </a:r>
          </a:p>
          <a:p>
            <a:pPr marL="0" indent="0" eaLnBrk="1" hangingPunct="1"/>
            <a:endParaRPr lang="tr-TR">
              <a:solidFill>
                <a:srgbClr val="000000"/>
              </a:solidFill>
              <a:latin typeface="Calibri"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044575" y="2184400"/>
            <a:ext cx="6964363" cy="2692400"/>
          </a:xfrm>
        </p:spPr>
        <p:txBody>
          <a:bodyPr/>
          <a:lstStyle/>
          <a:p>
            <a:pPr eaLnBrk="1" hangingPunct="1">
              <a:defRPr/>
            </a:pPr>
            <a:r>
              <a:rPr lang="en-US" sz="8800" b="1" dirty="0">
                <a:effectLst>
                  <a:glow rad="139700">
                    <a:schemeClr val="accent6">
                      <a:satMod val="175000"/>
                      <a:alpha val="40000"/>
                    </a:schemeClr>
                  </a:glow>
                  <a:outerShdw blurRad="60007" dir="2000400" sy="-30000" kx="-800400" algn="bl" rotWithShape="0">
                    <a:prstClr val="black">
                      <a:alpha val="20000"/>
                    </a:prstClr>
                  </a:outerShdw>
                </a:effectLst>
                <a:latin typeface="Arial" charset="0"/>
              </a:rPr>
              <a:t>BÖLÜM SONU</a:t>
            </a:r>
          </a:p>
        </p:txBody>
      </p:sp>
    </p:spTree>
  </p:cSld>
  <p:clrMapOvr>
    <a:masterClrMapping/>
  </p:clrMapOvr>
  <p:transition xmlns:p14="http://schemas.microsoft.com/office/powerpoint/2010/main" spd="slow">
    <p:push dir="u"/>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201738" y="2693988"/>
            <a:ext cx="6791325" cy="985837"/>
          </a:xfrm>
        </p:spPr>
        <p:txBody>
          <a:bodyPr rtlCol="0">
            <a:noAutofit/>
          </a:bodyPr>
          <a:lstStyle/>
          <a:p>
            <a:pPr eaLnBrk="1" fontAlgn="auto" hangingPunct="1">
              <a:spcAft>
                <a:spcPts val="0"/>
              </a:spcAft>
              <a:defRPr/>
            </a:pPr>
            <a:r>
              <a:rPr lang="en-US" sz="66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SALDIRGANLIK</a:t>
            </a:r>
            <a:endParaRPr lang="en-US" sz="66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Yrd.Doç.Dr</a:t>
            </a:r>
            <a:r>
              <a:rPr lang="en-US" b="1" dirty="0" smtClean="0">
                <a:ea typeface="+mn-ea"/>
                <a:cs typeface="+mn-cs"/>
              </a:rPr>
              <a:t>. E. </a:t>
            </a:r>
            <a:r>
              <a:rPr lang="en-US" b="1" dirty="0" err="1" smtClean="0">
                <a:ea typeface="+mn-ea"/>
                <a:cs typeface="+mn-cs"/>
              </a:rPr>
              <a:t>Figen</a:t>
            </a:r>
            <a:r>
              <a:rPr lang="en-US" b="1" dirty="0" smtClean="0">
                <a:ea typeface="+mn-ea"/>
                <a:cs typeface="+mn-cs"/>
              </a:rPr>
              <a:t> </a:t>
            </a:r>
            <a:r>
              <a:rPr lang="en-US" b="1" dirty="0" err="1" smtClean="0">
                <a:ea typeface="+mn-ea"/>
                <a:cs typeface="+mn-cs"/>
              </a:rPr>
              <a:t>Karadayı</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Maltepe</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27750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794250" y="46624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13</a:t>
            </a:r>
          </a:p>
        </p:txBody>
      </p:sp>
    </p:spTree>
  </p:cSld>
  <p:clrMapOvr>
    <a:masterClrMapping/>
  </p:clrMapOvr>
  <p:transition xmlns:p14="http://schemas.microsoft.com/office/powerpoint/2010/main" spd="slow">
    <p:push dir="u"/>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Title 1"/>
          <p:cNvSpPr>
            <a:spLocks noGrp="1"/>
          </p:cNvSpPr>
          <p:nvPr>
            <p:ph type="title"/>
          </p:nvPr>
        </p:nvSpPr>
        <p:spPr/>
        <p:txBody>
          <a:bodyPr/>
          <a:lstStyle/>
          <a:p>
            <a:pPr eaLnBrk="1" hangingPunct="1"/>
            <a:r>
              <a:rPr lang="en-US">
                <a:latin typeface="Arial" charset="0"/>
              </a:rPr>
              <a:t>13.2.Saldırganlık Kavramı</a:t>
            </a:r>
          </a:p>
        </p:txBody>
      </p:sp>
      <p:sp>
        <p:nvSpPr>
          <p:cNvPr id="3" name="Content Placeholder 2"/>
          <p:cNvSpPr>
            <a:spLocks noGrp="1"/>
          </p:cNvSpPr>
          <p:nvPr>
            <p:ph idx="1"/>
          </p:nvPr>
        </p:nvSpPr>
        <p:spPr>
          <a:xfrm>
            <a:off x="1463675" y="2119313"/>
            <a:ext cx="4124325" cy="3603625"/>
          </a:xfrm>
        </p:spPr>
        <p:txBody>
          <a:bodyPr rtlCol="0">
            <a:normAutofit/>
          </a:bodyPr>
          <a:lstStyle/>
          <a:p>
            <a:pPr eaLnBrk="1" fontAlgn="auto" hangingPunct="1">
              <a:spcAft>
                <a:spcPts val="0"/>
              </a:spcAft>
              <a:defRPr/>
            </a:pPr>
            <a:r>
              <a:rPr lang="tr-TR" dirty="0" smtClean="0">
                <a:ea typeface="+mn-ea"/>
                <a:cs typeface="+mn-cs"/>
              </a:rPr>
              <a:t>Saldırganlık </a:t>
            </a:r>
            <a:r>
              <a:rPr lang="tr-TR" dirty="0">
                <a:ea typeface="+mn-ea"/>
                <a:cs typeface="+mn-cs"/>
              </a:rPr>
              <a:t>en az iki kişiyi gerektiren bir sosyal </a:t>
            </a:r>
            <a:r>
              <a:rPr lang="tr-TR" dirty="0" smtClean="0">
                <a:ea typeface="+mn-ea"/>
                <a:cs typeface="+mn-cs"/>
              </a:rPr>
              <a:t>   davranış </a:t>
            </a:r>
            <a:r>
              <a:rPr lang="tr-TR" dirty="0">
                <a:ea typeface="+mn-ea"/>
                <a:cs typeface="+mn-cs"/>
              </a:rPr>
              <a:t>olup karşısındakini incitme amacı bulunmaktadır.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pic>
        <p:nvPicPr>
          <p:cNvPr id="2" name="Picture 1" descr="MP90032119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2669" y="2349778"/>
            <a:ext cx="2913887" cy="40848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7853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740525" y="206692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Title 1"/>
          <p:cNvSpPr>
            <a:spLocks noGrp="1"/>
          </p:cNvSpPr>
          <p:nvPr>
            <p:ph type="title"/>
          </p:nvPr>
        </p:nvSpPr>
        <p:spPr/>
        <p:txBody>
          <a:bodyPr/>
          <a:lstStyle/>
          <a:p>
            <a:pPr eaLnBrk="1" hangingPunct="1"/>
            <a:r>
              <a:rPr lang="en-US">
                <a:latin typeface="Arial" charset="0"/>
              </a:rPr>
              <a:t>Saldırganlık Türleri</a:t>
            </a:r>
          </a:p>
        </p:txBody>
      </p:sp>
      <p:sp>
        <p:nvSpPr>
          <p:cNvPr id="279554" name="Content Placeholder 2"/>
          <p:cNvSpPr>
            <a:spLocks noGrp="1"/>
          </p:cNvSpPr>
          <p:nvPr>
            <p:ph idx="1"/>
          </p:nvPr>
        </p:nvSpPr>
        <p:spPr/>
        <p:txBody>
          <a:bodyPr/>
          <a:lstStyle/>
          <a:p>
            <a:pPr eaLnBrk="1" hangingPunct="1"/>
            <a:r>
              <a:rPr lang="tr-TR" b="1">
                <a:latin typeface="Times New Roman" charset="0"/>
              </a:rPr>
              <a:t>Fiziksel saldırganlık : </a:t>
            </a:r>
            <a:r>
              <a:rPr lang="tr-TR">
                <a:latin typeface="Times New Roman" charset="0"/>
              </a:rPr>
              <a:t>Vurma, dövme, tekme atma gibi gözlenebilir bedensel eylemleri kapsamaktadır </a:t>
            </a:r>
          </a:p>
          <a:p>
            <a:pPr eaLnBrk="1" hangingPunct="1"/>
            <a:endParaRPr lang="tr-TR" b="1">
              <a:latin typeface="Times New Roman" charset="0"/>
            </a:endParaRPr>
          </a:p>
          <a:p>
            <a:pPr eaLnBrk="1" hangingPunct="1"/>
            <a:r>
              <a:rPr lang="tr-TR" b="1">
                <a:latin typeface="Times New Roman" charset="0"/>
              </a:rPr>
              <a:t>Sözel saldırganlık : </a:t>
            </a:r>
            <a:r>
              <a:rPr lang="tr-TR">
                <a:latin typeface="Times New Roman" charset="0"/>
              </a:rPr>
              <a:t>Dilde ortaya çıkan türde tehditleri ve hakaret türü incitici söylemleri ifade etmektedir (Björkvist, 1994). </a:t>
            </a:r>
            <a:endParaRPr lang="en-US">
              <a:latin typeface="Times New Roman" charset="0"/>
            </a:endParaRPr>
          </a:p>
        </p:txBody>
      </p:sp>
      <p:pic>
        <p:nvPicPr>
          <p:cNvPr id="279555" name="Picture 1" descr="MC91021751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02400" y="4578350"/>
            <a:ext cx="1828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p:txBody>
          <a:bodyPr/>
          <a:lstStyle/>
          <a:p>
            <a:pPr eaLnBrk="1" hangingPunct="1"/>
            <a:r>
              <a:rPr lang="en-US">
                <a:latin typeface="Arial" charset="0"/>
              </a:rPr>
              <a:t>Saldırganlık Türleri</a:t>
            </a:r>
          </a:p>
        </p:txBody>
      </p:sp>
      <p:sp>
        <p:nvSpPr>
          <p:cNvPr id="280578" name="Content Placeholder 2"/>
          <p:cNvSpPr>
            <a:spLocks noGrp="1"/>
          </p:cNvSpPr>
          <p:nvPr>
            <p:ph idx="1"/>
          </p:nvPr>
        </p:nvSpPr>
        <p:spPr>
          <a:xfrm>
            <a:off x="1463675" y="2657475"/>
            <a:ext cx="6196013" cy="3065463"/>
          </a:xfrm>
        </p:spPr>
        <p:txBody>
          <a:bodyPr/>
          <a:lstStyle/>
          <a:p>
            <a:pPr eaLnBrk="1" hangingPunct="1">
              <a:lnSpc>
                <a:spcPct val="130000"/>
              </a:lnSpc>
            </a:pPr>
            <a:r>
              <a:rPr lang="en-US" b="1">
                <a:latin typeface="Times New Roman" charset="0"/>
              </a:rPr>
              <a:t>Doğrudan – Dolaylı Saldırganlık</a:t>
            </a:r>
          </a:p>
          <a:p>
            <a:pPr eaLnBrk="1" hangingPunct="1">
              <a:lnSpc>
                <a:spcPct val="130000"/>
              </a:lnSpc>
            </a:pPr>
            <a:r>
              <a:rPr lang="en-US" b="1">
                <a:latin typeface="Times New Roman" charset="0"/>
              </a:rPr>
              <a:t>Reaktif Saldırganlık</a:t>
            </a:r>
          </a:p>
          <a:p>
            <a:pPr eaLnBrk="1" hangingPunct="1">
              <a:lnSpc>
                <a:spcPct val="130000"/>
              </a:lnSpc>
            </a:pPr>
            <a:r>
              <a:rPr lang="en-US" b="1">
                <a:latin typeface="Times New Roman" charset="0"/>
              </a:rPr>
              <a:t>Proaktif Saldırganlık</a:t>
            </a:r>
          </a:p>
          <a:p>
            <a:pPr eaLnBrk="1" hangingPunct="1">
              <a:lnSpc>
                <a:spcPct val="130000"/>
              </a:lnSpc>
            </a:pPr>
            <a:r>
              <a:rPr lang="en-US" b="1">
                <a:latin typeface="Times New Roman" charset="0"/>
              </a:rPr>
              <a:t>İlişkisel Saldırganlık</a:t>
            </a:r>
          </a:p>
        </p:txBody>
      </p:sp>
    </p:spTree>
  </p:cSld>
  <p:clrMapOvr>
    <a:masterClrMapping/>
  </p:clrMapOvr>
  <p:transition xmlns:p14="http://schemas.microsoft.com/office/powerpoint/2010/main" spd="slow">
    <p:push dir="u"/>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13.2.3. </a:t>
            </a:r>
            <a:r>
              <a:rPr lang="en-US" dirty="0" err="1" smtClean="0">
                <a:ea typeface="+mj-ea"/>
                <a:cs typeface="+mj-cs"/>
              </a:rPr>
              <a:t>Saldırganlık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Şiddet</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Sosyal psikoloji açısından şiddet, hedef kişi üzerinde yaralama, öldürme, vurma, tekmeleme, dövme, tecavüz, gasp gibi aşırı ve ölçüsüz fiziksel zarar veren bir saldırganlık davranışı olarak anlaşılmaktadır.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13.2.4. </a:t>
            </a:r>
            <a:r>
              <a:rPr lang="en-US" dirty="0" err="1" smtClean="0">
                <a:ea typeface="+mj-ea"/>
                <a:cs typeface="+mj-cs"/>
              </a:rPr>
              <a:t>Saldırganlık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Atılgan</a:t>
            </a:r>
            <a:r>
              <a:rPr lang="en-US" dirty="0" smtClean="0">
                <a:ea typeface="+mj-ea"/>
                <a:cs typeface="+mj-cs"/>
              </a:rPr>
              <a:t> </a:t>
            </a:r>
            <a:r>
              <a:rPr lang="en-US" dirty="0" err="1" smtClean="0">
                <a:ea typeface="+mj-ea"/>
                <a:cs typeface="+mj-cs"/>
              </a:rPr>
              <a:t>Davranış</a:t>
            </a:r>
            <a:endParaRPr lang="en-US" dirty="0">
              <a:ea typeface="+mj-ea"/>
              <a:cs typeface="+mj-cs"/>
            </a:endParaRPr>
          </a:p>
        </p:txBody>
      </p:sp>
      <p:sp>
        <p:nvSpPr>
          <p:cNvPr id="282626" name="Content Placeholder 2"/>
          <p:cNvSpPr>
            <a:spLocks noGrp="1"/>
          </p:cNvSpPr>
          <p:nvPr>
            <p:ph idx="1"/>
          </p:nvPr>
        </p:nvSpPr>
        <p:spPr/>
        <p:txBody>
          <a:bodyPr/>
          <a:lstStyle/>
          <a:p>
            <a:pPr eaLnBrk="1" hangingPunct="1"/>
            <a:r>
              <a:rPr lang="en-US">
                <a:latin typeface="Times New Roman" charset="0"/>
              </a:rPr>
              <a:t>Saldırgan davranış; </a:t>
            </a:r>
          </a:p>
          <a:p>
            <a:pPr eaLnBrk="1" hangingPunct="1"/>
            <a:r>
              <a:rPr lang="tr-TR">
                <a:latin typeface="Times New Roman" charset="0"/>
              </a:rPr>
              <a:t>Vurma dövme, tehdit, hakaret, mülkü ve eşyaları tahrip etme, yalan söyleyerek, dedikodu ederek diğerine zarar verme, bu tanımın içine giren saldırganca davranışlar olarak ele alınmaktadır. </a:t>
            </a:r>
          </a:p>
        </p:txBody>
      </p:sp>
    </p:spTree>
  </p:cSld>
  <p:clrMapOvr>
    <a:masterClrMapping/>
  </p:clrMapOvr>
  <p:transition xmlns:p14="http://schemas.microsoft.com/office/powerpoint/2010/main" spd="slow">
    <p:push dir="u"/>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13.2.5. </a:t>
            </a:r>
            <a:r>
              <a:rPr lang="en-US" dirty="0" err="1" smtClean="0">
                <a:ea typeface="+mj-ea"/>
                <a:cs typeface="+mj-cs"/>
              </a:rPr>
              <a:t>Duygusal</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Araçsal</a:t>
            </a:r>
            <a:r>
              <a:rPr lang="en-US" dirty="0" smtClean="0">
                <a:ea typeface="+mj-ea"/>
                <a:cs typeface="+mj-cs"/>
              </a:rPr>
              <a:t> </a:t>
            </a:r>
            <a:r>
              <a:rPr lang="en-US" dirty="0" err="1">
                <a:ea typeface="+mj-ea"/>
                <a:cs typeface="+mj-cs"/>
              </a:rPr>
              <a:t>S</a:t>
            </a:r>
            <a:r>
              <a:rPr lang="en-US" dirty="0" err="1" smtClean="0">
                <a:ea typeface="+mj-ea"/>
                <a:cs typeface="+mj-cs"/>
              </a:rPr>
              <a:t>aldırganlık</a:t>
            </a:r>
            <a:endParaRPr lang="en-US" dirty="0">
              <a:ea typeface="+mj-ea"/>
              <a:cs typeface="+mj-cs"/>
            </a:endParaRPr>
          </a:p>
        </p:txBody>
      </p:sp>
      <p:pic>
        <p:nvPicPr>
          <p:cNvPr id="283650" name="Picture 3" descr="Untitled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5375" y="2633663"/>
            <a:ext cx="6964363" cy="320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1" name="Rectangle 4"/>
          <p:cNvSpPr>
            <a:spLocks noChangeArrowheads="1"/>
          </p:cNvSpPr>
          <p:nvPr/>
        </p:nvSpPr>
        <p:spPr bwMode="auto">
          <a:xfrm>
            <a:off x="928688" y="2247900"/>
            <a:ext cx="7191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600" b="1"/>
              <a:t>Tablo 13.1. Saldırgan Davranışın Farklı Yönlerine Göre Sınıflandırılması</a:t>
            </a:r>
            <a:endParaRPr lang="en-US" sz="1600"/>
          </a:p>
        </p:txBody>
      </p:sp>
      <p:sp>
        <p:nvSpPr>
          <p:cNvPr id="283652" name="Rectangle 5"/>
          <p:cNvSpPr>
            <a:spLocks noChangeArrowheads="1"/>
          </p:cNvSpPr>
          <p:nvPr/>
        </p:nvSpPr>
        <p:spPr bwMode="auto">
          <a:xfrm>
            <a:off x="1011238" y="5842000"/>
            <a:ext cx="71421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200"/>
              <a:t>Krahe, B. The Social Psychology of Aggression (2008), Hove and  New York: Psychology Press.s.11.</a:t>
            </a:r>
            <a:endParaRPr lang="en-US" sz="1200"/>
          </a:p>
        </p:txBody>
      </p:sp>
    </p:spTree>
  </p:cSld>
  <p:clrMapOvr>
    <a:masterClrMapping/>
  </p:clrMapOvr>
  <p:transition xmlns:p14="http://schemas.microsoft.com/office/powerpoint/2010/main" spd="slow">
    <p:push dir="u"/>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13.3. </a:t>
            </a:r>
            <a:r>
              <a:rPr lang="en-US" dirty="0" err="1" smtClean="0">
                <a:ea typeface="+mj-ea"/>
                <a:cs typeface="+mj-cs"/>
              </a:rPr>
              <a:t>Saldırganlığın</a:t>
            </a:r>
            <a:r>
              <a:rPr lang="en-US" dirty="0" smtClean="0">
                <a:ea typeface="+mj-ea"/>
                <a:cs typeface="+mj-cs"/>
              </a:rPr>
              <a:t> </a:t>
            </a:r>
            <a:r>
              <a:rPr lang="en-US" dirty="0" err="1" smtClean="0">
                <a:ea typeface="+mj-ea"/>
                <a:cs typeface="+mj-cs"/>
              </a:rPr>
              <a:t>Sistematik</a:t>
            </a:r>
            <a:r>
              <a:rPr lang="en-US" dirty="0" smtClean="0">
                <a:ea typeface="+mj-ea"/>
                <a:cs typeface="+mj-cs"/>
              </a:rPr>
              <a:t> </a:t>
            </a:r>
            <a:r>
              <a:rPr lang="en-US" dirty="0" err="1" smtClean="0">
                <a:ea typeface="+mj-ea"/>
                <a:cs typeface="+mj-cs"/>
              </a:rPr>
              <a:t>İncelenmesinde</a:t>
            </a:r>
            <a:r>
              <a:rPr lang="en-US" dirty="0" smtClean="0">
                <a:ea typeface="+mj-ea"/>
                <a:cs typeface="+mj-cs"/>
              </a:rPr>
              <a:t> </a:t>
            </a:r>
            <a:r>
              <a:rPr lang="en-US" dirty="0" err="1" smtClean="0">
                <a:ea typeface="+mj-ea"/>
                <a:cs typeface="+mj-cs"/>
              </a:rPr>
              <a:t>Yöntemler</a:t>
            </a:r>
            <a:endParaRPr lang="en-US" dirty="0">
              <a:ea typeface="+mj-ea"/>
              <a:cs typeface="+mj-cs"/>
            </a:endParaRPr>
          </a:p>
        </p:txBody>
      </p:sp>
      <p:sp>
        <p:nvSpPr>
          <p:cNvPr id="3" name="Content Placeholder 2"/>
          <p:cNvSpPr>
            <a:spLocks noGrp="1"/>
          </p:cNvSpPr>
          <p:nvPr>
            <p:ph idx="1"/>
          </p:nvPr>
        </p:nvSpPr>
        <p:spPr>
          <a:xfrm>
            <a:off x="1463675" y="2773363"/>
            <a:ext cx="6196013" cy="2949575"/>
          </a:xfrm>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Bilim adamları 20. yüzyılın ortalarında saldırganlık ve şiddet konusunu, sistematik bilimsel araştırmalarla incelemeye başlamışlardır.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i="1" dirty="0">
                <a:ea typeface="+mn-ea"/>
                <a:cs typeface="+mn-cs"/>
              </a:rPr>
              <a:t>Deneysel </a:t>
            </a:r>
            <a:r>
              <a:rPr lang="tr-TR" i="1" dirty="0" smtClean="0">
                <a:ea typeface="+mn-ea"/>
                <a:cs typeface="+mn-cs"/>
              </a:rPr>
              <a:t>teknikler,</a:t>
            </a:r>
            <a:r>
              <a:rPr lang="tr-TR" dirty="0" smtClean="0">
                <a:ea typeface="+mn-ea"/>
                <a:cs typeface="+mn-cs"/>
              </a:rPr>
              <a:t> </a:t>
            </a:r>
            <a:r>
              <a:rPr lang="tr-TR" i="1" dirty="0">
                <a:ea typeface="+mn-ea"/>
                <a:cs typeface="+mn-cs"/>
              </a:rPr>
              <a:t>arşiv araştırmaları, sözel raporları, kendilik raporları, kişilik ölçekleri, diğerleri tarafından derecelendirilme, </a:t>
            </a:r>
            <a:r>
              <a:rPr lang="tr-TR" i="1" dirty="0" err="1">
                <a:ea typeface="+mn-ea"/>
                <a:cs typeface="+mn-cs"/>
              </a:rPr>
              <a:t>projektif</a:t>
            </a:r>
            <a:r>
              <a:rPr lang="tr-TR" i="1" dirty="0">
                <a:ea typeface="+mn-ea"/>
                <a:cs typeface="+mn-cs"/>
              </a:rPr>
              <a:t> teknikler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13.4. </a:t>
            </a:r>
            <a:r>
              <a:rPr lang="en-US" dirty="0" err="1" smtClean="0">
                <a:ea typeface="+mj-ea"/>
                <a:cs typeface="+mj-cs"/>
              </a:rPr>
              <a:t>Saldırganlık</a:t>
            </a:r>
            <a:r>
              <a:rPr lang="en-US" dirty="0" smtClean="0">
                <a:ea typeface="+mj-ea"/>
                <a:cs typeface="+mj-cs"/>
              </a:rPr>
              <a:t> </a:t>
            </a:r>
            <a:r>
              <a:rPr lang="en-US" dirty="0" err="1" smtClean="0">
                <a:ea typeface="+mj-ea"/>
                <a:cs typeface="+mj-cs"/>
              </a:rPr>
              <a:t>Davranışı</a:t>
            </a:r>
            <a:r>
              <a:rPr lang="en-US" dirty="0" smtClean="0">
                <a:ea typeface="+mj-ea"/>
                <a:cs typeface="+mj-cs"/>
              </a:rPr>
              <a:t> </a:t>
            </a:r>
            <a:r>
              <a:rPr lang="en-US" dirty="0" err="1" smtClean="0">
                <a:ea typeface="+mj-ea"/>
                <a:cs typeface="+mj-cs"/>
              </a:rPr>
              <a:t>ile</a:t>
            </a:r>
            <a:r>
              <a:rPr lang="en-US" dirty="0" smtClean="0">
                <a:ea typeface="+mj-ea"/>
                <a:cs typeface="+mj-cs"/>
              </a:rPr>
              <a:t> </a:t>
            </a:r>
            <a:r>
              <a:rPr lang="en-US" dirty="0" err="1" smtClean="0">
                <a:ea typeface="+mj-ea"/>
                <a:cs typeface="+mj-cs"/>
              </a:rPr>
              <a:t>İlgili</a:t>
            </a:r>
            <a:r>
              <a:rPr lang="en-US" dirty="0" smtClean="0">
                <a:ea typeface="+mj-ea"/>
                <a:cs typeface="+mj-cs"/>
              </a:rPr>
              <a:t> </a:t>
            </a:r>
            <a:r>
              <a:rPr lang="en-US" dirty="0" err="1" smtClean="0">
                <a:ea typeface="+mj-ea"/>
                <a:cs typeface="+mj-cs"/>
              </a:rPr>
              <a:t>Bazı</a:t>
            </a:r>
            <a:r>
              <a:rPr lang="en-US" dirty="0" smtClean="0">
                <a:ea typeface="+mj-ea"/>
                <a:cs typeface="+mj-cs"/>
              </a:rPr>
              <a:t> </a:t>
            </a:r>
            <a:r>
              <a:rPr lang="en-US" dirty="0" err="1" smtClean="0">
                <a:ea typeface="+mj-ea"/>
                <a:cs typeface="+mj-cs"/>
              </a:rPr>
              <a:t>Kavramlar</a:t>
            </a:r>
            <a:endParaRPr lang="en-US" dirty="0">
              <a:ea typeface="+mj-ea"/>
              <a:cs typeface="+mj-cs"/>
            </a:endParaRPr>
          </a:p>
        </p:txBody>
      </p:sp>
      <p:sp>
        <p:nvSpPr>
          <p:cNvPr id="285698" name="Content Placeholder 2"/>
          <p:cNvSpPr>
            <a:spLocks noGrp="1"/>
          </p:cNvSpPr>
          <p:nvPr>
            <p:ph idx="1"/>
          </p:nvPr>
        </p:nvSpPr>
        <p:spPr>
          <a:xfrm>
            <a:off x="1463675" y="2322513"/>
            <a:ext cx="6196013" cy="3400425"/>
          </a:xfrm>
        </p:spPr>
        <p:txBody>
          <a:bodyPr/>
          <a:lstStyle/>
          <a:p>
            <a:pPr eaLnBrk="1" hangingPunct="1"/>
            <a:r>
              <a:rPr lang="en-US">
                <a:latin typeface="Times New Roman" charset="0"/>
              </a:rPr>
              <a:t>Kızgınlık – Öfke ve Saldırganlık</a:t>
            </a:r>
          </a:p>
          <a:p>
            <a:pPr eaLnBrk="1" hangingPunct="1"/>
            <a:r>
              <a:rPr lang="en-US">
                <a:latin typeface="Times New Roman" charset="0"/>
              </a:rPr>
              <a:t>Düşmanlık ve Saldırganlık</a:t>
            </a:r>
          </a:p>
          <a:p>
            <a:pPr eaLnBrk="1" hangingPunct="1"/>
            <a:r>
              <a:rPr lang="en-US">
                <a:latin typeface="Times New Roman" charset="0"/>
              </a:rPr>
              <a:t>Saldırganlık yaşamın çok çeşitli alanlarında ve çok farklı gruplarda kendini göstermektedir</a:t>
            </a:r>
          </a:p>
          <a:p>
            <a:pPr eaLnBrk="1" hangingPunct="1"/>
            <a:r>
              <a:rPr lang="en-US">
                <a:latin typeface="Times New Roman" charset="0"/>
              </a:rPr>
              <a:t>Saldırganlık cinsiyete ve yaşa göre farklılaşmaktadır</a:t>
            </a:r>
          </a:p>
        </p:txBody>
      </p:sp>
    </p:spTree>
  </p:cSld>
  <p:clrMapOvr>
    <a:masterClrMapping/>
  </p:clrMapOvr>
  <p:transition xmlns:p14="http://schemas.microsoft.com/office/powerpoint/2010/main" spd="slow">
    <p:push dir="u"/>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650875"/>
            <a:ext cx="6964363" cy="1201738"/>
          </a:xfrm>
        </p:spPr>
        <p:txBody>
          <a:bodyPr rtlCol="0">
            <a:normAutofit fontScale="90000"/>
          </a:bodyPr>
          <a:lstStyle/>
          <a:p>
            <a:pPr eaLnBrk="1" fontAlgn="auto" hangingPunct="1">
              <a:spcAft>
                <a:spcPts val="0"/>
              </a:spcAft>
              <a:defRPr/>
            </a:pPr>
            <a:r>
              <a:rPr lang="en-US" dirty="0" smtClean="0">
                <a:ea typeface="+mj-ea"/>
                <a:cs typeface="+mj-cs"/>
              </a:rPr>
              <a:t>13.8. </a:t>
            </a:r>
            <a:r>
              <a:rPr lang="en-US" dirty="0" err="1" smtClean="0">
                <a:ea typeface="+mj-ea"/>
                <a:cs typeface="+mj-cs"/>
              </a:rPr>
              <a:t>Saldırganlığa</a:t>
            </a:r>
            <a:r>
              <a:rPr lang="en-US" dirty="0" smtClean="0">
                <a:ea typeface="+mj-ea"/>
                <a:cs typeface="+mj-cs"/>
              </a:rPr>
              <a:t> </a:t>
            </a:r>
            <a:r>
              <a:rPr lang="en-US" dirty="0" err="1" smtClean="0">
                <a:ea typeface="+mj-ea"/>
                <a:cs typeface="+mj-cs"/>
              </a:rPr>
              <a:t>İlişkin</a:t>
            </a:r>
            <a:r>
              <a:rPr lang="en-US" dirty="0" smtClean="0">
                <a:ea typeface="+mj-ea"/>
                <a:cs typeface="+mj-cs"/>
              </a:rPr>
              <a:t> </a:t>
            </a:r>
            <a:r>
              <a:rPr lang="en-US" dirty="0" err="1" smtClean="0">
                <a:ea typeface="+mj-ea"/>
                <a:cs typeface="+mj-cs"/>
              </a:rPr>
              <a:t>Kuramsal</a:t>
            </a:r>
            <a:r>
              <a:rPr lang="en-US" dirty="0" smtClean="0">
                <a:ea typeface="+mj-ea"/>
                <a:cs typeface="+mj-cs"/>
              </a:rPr>
              <a:t> </a:t>
            </a:r>
            <a:r>
              <a:rPr lang="en-US" dirty="0" err="1" smtClean="0">
                <a:ea typeface="+mj-ea"/>
                <a:cs typeface="+mj-cs"/>
              </a:rPr>
              <a:t>Yaklaşımlar</a:t>
            </a:r>
            <a:endParaRPr lang="en-US" dirty="0">
              <a:ea typeface="+mj-ea"/>
              <a:cs typeface="+mj-cs"/>
            </a:endParaRPr>
          </a:p>
        </p:txBody>
      </p:sp>
      <p:pic>
        <p:nvPicPr>
          <p:cNvPr id="286722" name="Picture 3" descr="Untitled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2413" y="2263775"/>
            <a:ext cx="6137275"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3" name="Rectangle 4"/>
          <p:cNvSpPr>
            <a:spLocks noChangeArrowheads="1"/>
          </p:cNvSpPr>
          <p:nvPr/>
        </p:nvSpPr>
        <p:spPr bwMode="auto">
          <a:xfrm>
            <a:off x="1400175" y="1911350"/>
            <a:ext cx="608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b="1"/>
              <a:t>Tablo 13.2. Saldırganlığı Belirleyen Temel Faktörler</a:t>
            </a:r>
            <a:endParaRPr lang="en-US"/>
          </a:p>
        </p:txBody>
      </p:sp>
      <p:sp>
        <p:nvSpPr>
          <p:cNvPr id="286724" name="Rectangle 6"/>
          <p:cNvSpPr>
            <a:spLocks noChangeArrowheads="1"/>
          </p:cNvSpPr>
          <p:nvPr/>
        </p:nvSpPr>
        <p:spPr bwMode="auto">
          <a:xfrm>
            <a:off x="587375" y="5834063"/>
            <a:ext cx="7640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400"/>
              <a:t>Kaynak: Brigham, J.G. (1991). </a:t>
            </a:r>
            <a:r>
              <a:rPr lang="tr-TR" sz="1400" i="1"/>
              <a:t>Social Psychology</a:t>
            </a:r>
            <a:r>
              <a:rPr lang="tr-TR" sz="1400"/>
              <a:t>: Aggression. Böl: 10, New York: Harper Collins Publishers. S:413.</a:t>
            </a:r>
            <a:endParaRPr lang="en-US" sz="1400"/>
          </a:p>
        </p:txBody>
      </p:sp>
    </p:spTree>
  </p:cSld>
  <p:clrMapOvr>
    <a:masterClrMapping/>
  </p:clrMapOvr>
  <p:transition xmlns:p14="http://schemas.microsoft.com/office/powerpoint/2010/main" spd="slow">
    <p:push dir="u"/>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5" name="Picture 3" descr="Untitled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5375" y="1519238"/>
            <a:ext cx="6964363"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746" name="Rectangle 4"/>
          <p:cNvSpPr>
            <a:spLocks noChangeArrowheads="1"/>
          </p:cNvSpPr>
          <p:nvPr/>
        </p:nvSpPr>
        <p:spPr bwMode="auto">
          <a:xfrm>
            <a:off x="1466850" y="1017588"/>
            <a:ext cx="6102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b="1"/>
              <a:t>Tablo13.3.Saldırganlığın Kuramsal Açıklamaları</a:t>
            </a:r>
            <a:endParaRPr lang="en-US"/>
          </a:p>
        </p:txBody>
      </p:sp>
      <p:sp>
        <p:nvSpPr>
          <p:cNvPr id="287747" name="Rectangle 5"/>
          <p:cNvSpPr>
            <a:spLocks noChangeArrowheads="1"/>
          </p:cNvSpPr>
          <p:nvPr/>
        </p:nvSpPr>
        <p:spPr bwMode="auto">
          <a:xfrm>
            <a:off x="1366838" y="5624513"/>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600"/>
              <a:t>Kaynak: Krahe, B.(2008). </a:t>
            </a:r>
            <a:r>
              <a:rPr lang="tr-TR" sz="1600" i="1"/>
              <a:t>The Social Psychology of Aggression</a:t>
            </a:r>
            <a:r>
              <a:rPr lang="tr-TR" sz="1600"/>
              <a:t>, Hove: Psychology Press.s.28.</a:t>
            </a:r>
            <a:endParaRPr lang="en-US" sz="1600"/>
          </a:p>
        </p:txBody>
      </p:sp>
    </p:spTree>
  </p:cSld>
  <p:clrMapOvr>
    <a:masterClrMapping/>
  </p:clrMapOvr>
  <p:transition xmlns:p14="http://schemas.microsoft.com/office/powerpoint/2010/main" spd="slow">
    <p:push dir="u"/>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13.8. </a:t>
            </a:r>
            <a:r>
              <a:rPr lang="en-US" dirty="0" err="1">
                <a:ea typeface="+mj-ea"/>
                <a:cs typeface="+mj-cs"/>
              </a:rPr>
              <a:t>Saldırganlığa</a:t>
            </a:r>
            <a:r>
              <a:rPr lang="en-US" dirty="0">
                <a:ea typeface="+mj-ea"/>
                <a:cs typeface="+mj-cs"/>
              </a:rPr>
              <a:t> </a:t>
            </a:r>
            <a:r>
              <a:rPr lang="en-US" dirty="0" err="1">
                <a:ea typeface="+mj-ea"/>
                <a:cs typeface="+mj-cs"/>
              </a:rPr>
              <a:t>İlişkin</a:t>
            </a:r>
            <a:r>
              <a:rPr lang="en-US" dirty="0">
                <a:ea typeface="+mj-ea"/>
                <a:cs typeface="+mj-cs"/>
              </a:rPr>
              <a:t> </a:t>
            </a:r>
            <a:r>
              <a:rPr lang="en-US" dirty="0" err="1">
                <a:ea typeface="+mj-ea"/>
                <a:cs typeface="+mj-cs"/>
              </a:rPr>
              <a:t>Kuramsal</a:t>
            </a:r>
            <a:r>
              <a:rPr lang="en-US" dirty="0">
                <a:ea typeface="+mj-ea"/>
                <a:cs typeface="+mj-cs"/>
              </a:rPr>
              <a:t> </a:t>
            </a:r>
            <a:r>
              <a:rPr lang="en-US" dirty="0" err="1">
                <a:ea typeface="+mj-ea"/>
                <a:cs typeface="+mj-cs"/>
              </a:rPr>
              <a:t>Yaklaşımlar</a:t>
            </a:r>
            <a:endParaRPr lang="en-US" dirty="0">
              <a:ea typeface="+mj-ea"/>
              <a:cs typeface="+mj-cs"/>
            </a:endParaRPr>
          </a:p>
        </p:txBody>
      </p:sp>
      <p:sp>
        <p:nvSpPr>
          <p:cNvPr id="288770" name="Content Placeholder 2"/>
          <p:cNvSpPr>
            <a:spLocks noGrp="1"/>
          </p:cNvSpPr>
          <p:nvPr>
            <p:ph idx="1"/>
          </p:nvPr>
        </p:nvSpPr>
        <p:spPr/>
        <p:txBody>
          <a:bodyPr/>
          <a:lstStyle/>
          <a:p>
            <a:pPr eaLnBrk="1" hangingPunct="1"/>
            <a:r>
              <a:rPr lang="en-US">
                <a:latin typeface="Times New Roman" charset="0"/>
              </a:rPr>
              <a:t>Biyolojik Kuram</a:t>
            </a:r>
          </a:p>
          <a:p>
            <a:pPr eaLnBrk="1" hangingPunct="1"/>
            <a:endParaRPr lang="en-US">
              <a:latin typeface="Times New Roman" charset="0"/>
            </a:endParaRPr>
          </a:p>
          <a:p>
            <a:pPr eaLnBrk="1" hangingPunct="1"/>
            <a:r>
              <a:rPr lang="en-US">
                <a:latin typeface="Times New Roman" charset="0"/>
              </a:rPr>
              <a:t>Psikanalitik Kuram</a:t>
            </a:r>
          </a:p>
          <a:p>
            <a:pPr eaLnBrk="1" hangingPunct="1"/>
            <a:endParaRPr lang="en-US">
              <a:latin typeface="Times New Roman" charset="0"/>
            </a:endParaRPr>
          </a:p>
          <a:p>
            <a:pPr eaLnBrk="1" hangingPunct="1"/>
            <a:r>
              <a:rPr lang="en-US">
                <a:latin typeface="Times New Roman" charset="0"/>
              </a:rPr>
              <a:t>Evrimsel Psikoloji Yaklaşımı</a:t>
            </a:r>
          </a:p>
          <a:p>
            <a:pPr eaLnBrk="1" hangingPunct="1"/>
            <a:endParaRPr lang="en-US">
              <a:latin typeface="Times New Roman" charset="0"/>
            </a:endParaRPr>
          </a:p>
          <a:p>
            <a:pPr eaLnBrk="1" hangingPunct="1"/>
            <a:r>
              <a:rPr lang="en-US">
                <a:latin typeface="Times New Roman" charset="0"/>
              </a:rPr>
              <a:t>Nörobiyolojik Yaklaşımla</a:t>
            </a:r>
          </a:p>
        </p:txBody>
      </p:sp>
      <p:pic>
        <p:nvPicPr>
          <p:cNvPr id="288771" name="Picture 3" descr="MC900140207.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6213" y="2235200"/>
            <a:ext cx="3149600"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Content Placeholder 2"/>
          <p:cNvSpPr>
            <a:spLocks noGrp="1"/>
          </p:cNvSpPr>
          <p:nvPr>
            <p:ph idx="1"/>
          </p:nvPr>
        </p:nvSpPr>
        <p:spPr>
          <a:xfrm>
            <a:off x="1463675" y="2119313"/>
            <a:ext cx="6196013" cy="638175"/>
          </a:xfrm>
        </p:spPr>
        <p:txBody>
          <a:bodyPr/>
          <a:lstStyle/>
          <a:p>
            <a:pPr eaLnBrk="1" hangingPunct="1"/>
            <a:r>
              <a:rPr lang="en-US" b="1">
                <a:latin typeface="Times New Roman" charset="0"/>
              </a:rPr>
              <a:t>Engelleme – Saldırganlık Kuramı</a:t>
            </a:r>
          </a:p>
          <a:p>
            <a:pPr eaLnBrk="1" hangingPunct="1"/>
            <a:endParaRPr lang="en-US">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13.8. </a:t>
            </a:r>
            <a:r>
              <a:rPr lang="en-US" dirty="0" err="1">
                <a:ea typeface="+mj-ea"/>
                <a:cs typeface="+mj-cs"/>
              </a:rPr>
              <a:t>Saldırganlığa</a:t>
            </a:r>
            <a:r>
              <a:rPr lang="en-US" dirty="0">
                <a:ea typeface="+mj-ea"/>
                <a:cs typeface="+mj-cs"/>
              </a:rPr>
              <a:t> </a:t>
            </a:r>
            <a:r>
              <a:rPr lang="en-US" dirty="0" err="1">
                <a:ea typeface="+mj-ea"/>
                <a:cs typeface="+mj-cs"/>
              </a:rPr>
              <a:t>İlişkin</a:t>
            </a:r>
            <a:r>
              <a:rPr lang="en-US" dirty="0">
                <a:ea typeface="+mj-ea"/>
                <a:cs typeface="+mj-cs"/>
              </a:rPr>
              <a:t> </a:t>
            </a:r>
            <a:r>
              <a:rPr lang="en-US" dirty="0" err="1">
                <a:ea typeface="+mj-ea"/>
                <a:cs typeface="+mj-cs"/>
              </a:rPr>
              <a:t>Kuramsal</a:t>
            </a:r>
            <a:r>
              <a:rPr lang="en-US" dirty="0">
                <a:ea typeface="+mj-ea"/>
                <a:cs typeface="+mj-cs"/>
              </a:rPr>
              <a:t> </a:t>
            </a:r>
            <a:r>
              <a:rPr lang="en-US" dirty="0" err="1">
                <a:ea typeface="+mj-ea"/>
                <a:cs typeface="+mj-cs"/>
              </a:rPr>
              <a:t>Yaklaşımlar</a:t>
            </a:r>
            <a:endParaRPr lang="en-US" dirty="0">
              <a:ea typeface="+mj-ea"/>
              <a:cs typeface="+mj-cs"/>
            </a:endParaRPr>
          </a:p>
        </p:txBody>
      </p:sp>
      <p:pic>
        <p:nvPicPr>
          <p:cNvPr id="289795" name="Picture 4" descr="Untitled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2576513"/>
            <a:ext cx="61960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796" name="Rectangle 5"/>
          <p:cNvSpPr>
            <a:spLocks noChangeArrowheads="1"/>
          </p:cNvSpPr>
          <p:nvPr/>
        </p:nvSpPr>
        <p:spPr bwMode="auto">
          <a:xfrm>
            <a:off x="1044575" y="5402263"/>
            <a:ext cx="6965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600" b="1"/>
              <a:t>Şekil.13.1. Klasik Engelleme Saldırganlık Kuramı</a:t>
            </a:r>
            <a:endParaRPr lang="en-US" sz="1600"/>
          </a:p>
          <a:p>
            <a:pPr algn="ctr"/>
            <a:r>
              <a:rPr lang="tr-TR" sz="1600"/>
              <a:t>Kaynak: Dollard ve diğerleri,1939; Miller, 1941; Aktaran: Myers, 2008. s.349.</a:t>
            </a:r>
            <a:endParaRPr lang="en-US" sz="1600"/>
          </a:p>
        </p:txBody>
      </p:sp>
    </p:spTree>
  </p:cSld>
  <p:clrMapOvr>
    <a:masterClrMapping/>
  </p:clrMapOvr>
  <p:transition xmlns:p14="http://schemas.microsoft.com/office/powerpoint/2010/main" spd="slow">
    <p:push dir="u"/>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Content Placeholder 2"/>
          <p:cNvSpPr>
            <a:spLocks noGrp="1"/>
          </p:cNvSpPr>
          <p:nvPr>
            <p:ph idx="1"/>
          </p:nvPr>
        </p:nvSpPr>
        <p:spPr>
          <a:xfrm>
            <a:off x="1463675" y="2119313"/>
            <a:ext cx="6196013" cy="638175"/>
          </a:xfrm>
        </p:spPr>
        <p:txBody>
          <a:bodyPr/>
          <a:lstStyle/>
          <a:p>
            <a:pPr eaLnBrk="1" hangingPunct="1"/>
            <a:r>
              <a:rPr lang="en-US" b="1">
                <a:latin typeface="Times New Roman" charset="0"/>
              </a:rPr>
              <a:t>Engelleme – Saldırganlık Kuramı</a:t>
            </a:r>
          </a:p>
          <a:p>
            <a:pPr eaLnBrk="1" hangingPunct="1"/>
            <a:endParaRPr lang="en-US">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13.8. </a:t>
            </a:r>
            <a:r>
              <a:rPr lang="en-US" dirty="0" err="1">
                <a:ea typeface="+mj-ea"/>
                <a:cs typeface="+mj-cs"/>
              </a:rPr>
              <a:t>Saldırganlığa</a:t>
            </a:r>
            <a:r>
              <a:rPr lang="en-US" dirty="0">
                <a:ea typeface="+mj-ea"/>
                <a:cs typeface="+mj-cs"/>
              </a:rPr>
              <a:t> </a:t>
            </a:r>
            <a:r>
              <a:rPr lang="en-US" dirty="0" err="1">
                <a:ea typeface="+mj-ea"/>
                <a:cs typeface="+mj-cs"/>
              </a:rPr>
              <a:t>İlişkin</a:t>
            </a:r>
            <a:r>
              <a:rPr lang="en-US" dirty="0">
                <a:ea typeface="+mj-ea"/>
                <a:cs typeface="+mj-cs"/>
              </a:rPr>
              <a:t> </a:t>
            </a:r>
            <a:r>
              <a:rPr lang="en-US" dirty="0" err="1">
                <a:ea typeface="+mj-ea"/>
                <a:cs typeface="+mj-cs"/>
              </a:rPr>
              <a:t>Kuramsal</a:t>
            </a:r>
            <a:r>
              <a:rPr lang="en-US" dirty="0">
                <a:ea typeface="+mj-ea"/>
                <a:cs typeface="+mj-cs"/>
              </a:rPr>
              <a:t> </a:t>
            </a:r>
            <a:r>
              <a:rPr lang="en-US" dirty="0" err="1">
                <a:ea typeface="+mj-ea"/>
                <a:cs typeface="+mj-cs"/>
              </a:rPr>
              <a:t>Yaklaşımlar</a:t>
            </a:r>
            <a:endParaRPr lang="en-US" dirty="0">
              <a:ea typeface="+mj-ea"/>
              <a:cs typeface="+mj-cs"/>
            </a:endParaRPr>
          </a:p>
        </p:txBody>
      </p:sp>
      <p:pic>
        <p:nvPicPr>
          <p:cNvPr id="290819" name="Picture 1" descr="Untitled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2640013"/>
            <a:ext cx="6196013"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0" name="Rectangle 6"/>
          <p:cNvSpPr>
            <a:spLocks noChangeArrowheads="1"/>
          </p:cNvSpPr>
          <p:nvPr/>
        </p:nvSpPr>
        <p:spPr bwMode="auto">
          <a:xfrm>
            <a:off x="1463675" y="5265738"/>
            <a:ext cx="6196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600" b="1"/>
              <a:t>Şekil 13.2. </a:t>
            </a:r>
            <a:r>
              <a:rPr lang="tr-TR" sz="1600"/>
              <a:t>Gözden Geçirilmiş Engelleme Saldırganlık Kuramı Myers, 2008</a:t>
            </a:r>
            <a:r>
              <a:rPr lang="tr-TR" sz="1600" b="1"/>
              <a:t>, </a:t>
            </a:r>
            <a:r>
              <a:rPr lang="tr-TR" sz="1600"/>
              <a:t> </a:t>
            </a:r>
            <a:r>
              <a:rPr lang="tr-TR" sz="1600" i="1"/>
              <a:t>Social Psychology</a:t>
            </a:r>
            <a:r>
              <a:rPr lang="tr-TR" sz="1600"/>
              <a:t>. New York: McGraw-Hill Company</a:t>
            </a:r>
            <a:r>
              <a:rPr lang="tr-TR" sz="1600" b="1"/>
              <a:t> </a:t>
            </a:r>
            <a:r>
              <a:rPr lang="tr-TR" sz="1600"/>
              <a:t>s.350</a:t>
            </a:r>
            <a:r>
              <a:rPr lang="tr-TR" sz="1600" b="1"/>
              <a:t>.</a:t>
            </a:r>
            <a:endParaRPr lang="en-US" sz="1600"/>
          </a:p>
        </p:txBody>
      </p:sp>
    </p:spTree>
  </p:cSld>
  <p:clrMapOvr>
    <a:masterClrMapping/>
  </p:clrMapOvr>
  <p:transition xmlns:p14="http://schemas.microsoft.com/office/powerpoint/2010/main" spd="slow">
    <p:push dir="u"/>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İtici Uyarılma (Aversive Stimulation) Kuramı</a:t>
            </a:r>
          </a:p>
          <a:p>
            <a:pPr eaLnBrk="1" hangingPunct="1"/>
            <a:r>
              <a:rPr lang="en-US">
                <a:latin typeface="Times New Roman" charset="0"/>
              </a:rPr>
              <a:t>Bilişsel Duygular ve Engelleme</a:t>
            </a:r>
          </a:p>
          <a:p>
            <a:pPr eaLnBrk="1" hangingPunct="1"/>
            <a:r>
              <a:rPr lang="en-US">
                <a:latin typeface="Times New Roman" charset="0"/>
              </a:rPr>
              <a:t>Saldırganlığın Kökeni Olarak Olumsuz Duygu</a:t>
            </a:r>
          </a:p>
          <a:p>
            <a:pPr eaLnBrk="1" hangingPunct="1"/>
            <a:r>
              <a:rPr lang="en-US">
                <a:latin typeface="Times New Roman" charset="0"/>
              </a:rPr>
              <a:t>Göreli Yoksunluk ve Engelleme</a:t>
            </a:r>
          </a:p>
          <a:p>
            <a:pPr eaLnBrk="1" hangingPunct="1"/>
            <a:endParaRPr lang="en-US">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13.8. </a:t>
            </a:r>
            <a:r>
              <a:rPr lang="en-US" dirty="0" err="1">
                <a:ea typeface="+mj-ea"/>
                <a:cs typeface="+mj-cs"/>
              </a:rPr>
              <a:t>Saldırganlığa</a:t>
            </a:r>
            <a:r>
              <a:rPr lang="en-US" dirty="0">
                <a:ea typeface="+mj-ea"/>
                <a:cs typeface="+mj-cs"/>
              </a:rPr>
              <a:t> </a:t>
            </a:r>
            <a:r>
              <a:rPr lang="en-US" dirty="0" err="1">
                <a:ea typeface="+mj-ea"/>
                <a:cs typeface="+mj-cs"/>
              </a:rPr>
              <a:t>İlişkin</a:t>
            </a:r>
            <a:r>
              <a:rPr lang="en-US" dirty="0">
                <a:ea typeface="+mj-ea"/>
                <a:cs typeface="+mj-cs"/>
              </a:rPr>
              <a:t> </a:t>
            </a:r>
            <a:r>
              <a:rPr lang="en-US" dirty="0" err="1">
                <a:ea typeface="+mj-ea"/>
                <a:cs typeface="+mj-cs"/>
              </a:rPr>
              <a:t>Kuramsal</a:t>
            </a:r>
            <a:r>
              <a:rPr lang="en-US" dirty="0">
                <a:ea typeface="+mj-ea"/>
                <a:cs typeface="+mj-cs"/>
              </a:rPr>
              <a:t> </a:t>
            </a:r>
            <a:r>
              <a:rPr lang="en-US" dirty="0" err="1">
                <a:ea typeface="+mj-ea"/>
                <a:cs typeface="+mj-cs"/>
              </a:rPr>
              <a:t>Yaklaşımlar</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13.8.2. </a:t>
            </a:r>
            <a:r>
              <a:rPr lang="en-US" dirty="0" err="1" smtClean="0">
                <a:ea typeface="+mj-ea"/>
                <a:cs typeface="+mj-cs"/>
              </a:rPr>
              <a:t>Öğrenilmiş</a:t>
            </a:r>
            <a:r>
              <a:rPr lang="en-US" dirty="0" smtClean="0">
                <a:ea typeface="+mj-ea"/>
                <a:cs typeface="+mj-cs"/>
              </a:rPr>
              <a:t> </a:t>
            </a:r>
            <a:r>
              <a:rPr lang="en-US" dirty="0" err="1" smtClean="0">
                <a:ea typeface="+mj-ea"/>
                <a:cs typeface="+mj-cs"/>
              </a:rPr>
              <a:t>Bir</a:t>
            </a:r>
            <a:r>
              <a:rPr lang="en-US" dirty="0" smtClean="0">
                <a:ea typeface="+mj-ea"/>
                <a:cs typeface="+mj-cs"/>
              </a:rPr>
              <a:t> </a:t>
            </a:r>
            <a:r>
              <a:rPr lang="en-US" dirty="0" err="1" smtClean="0">
                <a:ea typeface="+mj-ea"/>
                <a:cs typeface="+mj-cs"/>
              </a:rPr>
              <a:t>Davranış</a:t>
            </a:r>
            <a:r>
              <a:rPr lang="en-US" dirty="0" smtClean="0">
                <a:ea typeface="+mj-ea"/>
                <a:cs typeface="+mj-cs"/>
              </a:rPr>
              <a:t> </a:t>
            </a:r>
            <a:r>
              <a:rPr lang="en-US" dirty="0" err="1" smtClean="0">
                <a:ea typeface="+mj-ea"/>
                <a:cs typeface="+mj-cs"/>
              </a:rPr>
              <a:t>Olarak</a:t>
            </a:r>
            <a:r>
              <a:rPr lang="en-US" dirty="0" smtClean="0">
                <a:ea typeface="+mj-ea"/>
                <a:cs typeface="+mj-cs"/>
              </a:rPr>
              <a:t> </a:t>
            </a:r>
            <a:r>
              <a:rPr lang="en-US" dirty="0" err="1" smtClean="0">
                <a:ea typeface="+mj-ea"/>
                <a:cs typeface="+mj-cs"/>
              </a:rPr>
              <a:t>Saldırganlık</a:t>
            </a:r>
            <a:r>
              <a:rPr lang="en-US" dirty="0" smtClean="0">
                <a:ea typeface="+mj-ea"/>
                <a:cs typeface="+mj-cs"/>
              </a:rPr>
              <a:t> </a:t>
            </a:r>
            <a:r>
              <a:rPr lang="en-US" dirty="0" err="1" smtClean="0">
                <a:ea typeface="+mj-ea"/>
                <a:cs typeface="+mj-cs"/>
              </a:rPr>
              <a:t>Kuramları</a:t>
            </a:r>
            <a:endParaRPr lang="en-US" dirty="0">
              <a:ea typeface="+mj-ea"/>
              <a:cs typeface="+mj-cs"/>
            </a:endParaRPr>
          </a:p>
        </p:txBody>
      </p:sp>
      <p:sp>
        <p:nvSpPr>
          <p:cNvPr id="292866" name="Content Placeholder 2"/>
          <p:cNvSpPr>
            <a:spLocks noGrp="1"/>
          </p:cNvSpPr>
          <p:nvPr>
            <p:ph idx="1"/>
          </p:nvPr>
        </p:nvSpPr>
        <p:spPr>
          <a:xfrm>
            <a:off x="1463675" y="2740025"/>
            <a:ext cx="6196013" cy="2982913"/>
          </a:xfrm>
        </p:spPr>
        <p:txBody>
          <a:bodyPr/>
          <a:lstStyle/>
          <a:p>
            <a:pPr eaLnBrk="1" hangingPunct="1"/>
            <a:r>
              <a:rPr lang="en-US">
                <a:latin typeface="Times New Roman" charset="0"/>
              </a:rPr>
              <a:t>Öğrenme Kuramları</a:t>
            </a:r>
          </a:p>
          <a:p>
            <a:pPr eaLnBrk="1" hangingPunct="1"/>
            <a:r>
              <a:rPr lang="en-US">
                <a:latin typeface="Times New Roman" charset="0"/>
              </a:rPr>
              <a:t>Klasik ve Edimsel Koşullanma Kuramları</a:t>
            </a:r>
          </a:p>
          <a:p>
            <a:pPr eaLnBrk="1" hangingPunct="1"/>
            <a:r>
              <a:rPr lang="en-US">
                <a:latin typeface="Times New Roman" charset="0"/>
              </a:rPr>
              <a:t>Gözlemsel Öğrenme ve Taklit</a:t>
            </a:r>
          </a:p>
          <a:p>
            <a:pPr eaLnBrk="1" hangingPunct="1"/>
            <a:r>
              <a:rPr lang="en-US">
                <a:latin typeface="Times New Roman" charset="0"/>
              </a:rPr>
              <a:t>Benlik Tükenmesi Kuramı</a:t>
            </a:r>
          </a:p>
          <a:p>
            <a:pPr eaLnBrk="1" hangingPunct="1"/>
            <a:r>
              <a:rPr lang="en-US">
                <a:latin typeface="Times New Roman" charset="0"/>
              </a:rPr>
              <a:t>Sosyal Biliş ve Bilgi İşleme Kuramları</a:t>
            </a:r>
          </a:p>
          <a:p>
            <a:pPr eaLnBrk="1" hangingPunct="1"/>
            <a:r>
              <a:rPr lang="en-US">
                <a:latin typeface="Times New Roman" charset="0"/>
              </a:rPr>
              <a:t>Sosyal Etkileşimci Model</a:t>
            </a:r>
          </a:p>
        </p:txBody>
      </p:sp>
    </p:spTree>
  </p:cSld>
  <p:clrMapOvr>
    <a:masterClrMapping/>
  </p:clrMapOvr>
  <p:transition xmlns:p14="http://schemas.microsoft.com/office/powerpoint/2010/main" spd="slow">
    <p:push dir="u"/>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89" name="Picture 3" descr="Untitled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827088"/>
            <a:ext cx="713422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890" name="Rectangle 4"/>
          <p:cNvSpPr>
            <a:spLocks noChangeArrowheads="1"/>
          </p:cNvSpPr>
          <p:nvPr/>
        </p:nvSpPr>
        <p:spPr bwMode="auto">
          <a:xfrm>
            <a:off x="1052513" y="5591175"/>
            <a:ext cx="713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b="1"/>
              <a:t>Şekil.13.3. </a:t>
            </a:r>
            <a:r>
              <a:rPr lang="tr-TR"/>
              <a:t>Genel Saldırganlık Modeli Aralıklı  Süreçleri Kaynak: Anderson ve Bushman, 2002, Akt: Anderson ve Huesmann, s. 303</a:t>
            </a:r>
            <a:endParaRPr lang="en-US"/>
          </a:p>
        </p:txBody>
      </p:sp>
    </p:spTree>
  </p:cSld>
  <p:clrMapOvr>
    <a:masterClrMapping/>
  </p:clrMapOvr>
  <p:transition xmlns:p14="http://schemas.microsoft.com/office/powerpoint/2010/main" spd="slow">
    <p:push dir="u"/>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3" name="Picture 3" descr="Untitled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676275"/>
            <a:ext cx="7151688"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4" name="Rectangle 4"/>
          <p:cNvSpPr>
            <a:spLocks noChangeArrowheads="1"/>
          </p:cNvSpPr>
          <p:nvPr/>
        </p:nvSpPr>
        <p:spPr bwMode="auto">
          <a:xfrm>
            <a:off x="765175" y="5518150"/>
            <a:ext cx="74056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sz="1400" b="1"/>
              <a:t>Şekil.13.4.</a:t>
            </a:r>
            <a:r>
              <a:rPr lang="tr-TR" sz="1400"/>
              <a:t>Genel Etkiler Saldırganlık Modeli Kaynak: Lindsay ve Anderson, 2000. Personality and Social Psychology Bulletin, 26, 533-547. Aktaran: Krahe, B.(2008). </a:t>
            </a:r>
            <a:r>
              <a:rPr lang="tr-TR" sz="1400" i="1"/>
              <a:t>The Social Psychology of Aggression</a:t>
            </a:r>
            <a:r>
              <a:rPr lang="tr-TR" sz="1400"/>
              <a:t>, Hove: Psychology Press. s.45.</a:t>
            </a:r>
            <a:endParaRPr lang="en-US" sz="1400"/>
          </a:p>
        </p:txBody>
      </p:sp>
    </p:spTree>
  </p:cSld>
  <p:clrMapOvr>
    <a:masterClrMapping/>
  </p:clrMapOvr>
  <p:transition xmlns:p14="http://schemas.microsoft.com/office/powerpoint/2010/main" spd="slow">
    <p:push dir="u"/>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1095375" y="1787525"/>
            <a:ext cx="6964363" cy="3894138"/>
          </a:xfrm>
        </p:spPr>
        <p:txBody>
          <a:bodyPr/>
          <a:lstStyle/>
          <a:p>
            <a:pPr eaLnBrk="1" hangingPunct="1"/>
            <a:r>
              <a:rPr lang="en-US" b="1">
                <a:latin typeface="Arial" charset="0"/>
              </a:rPr>
              <a:t>13.9. Saldırganlık Davranışının Gelişimi </a:t>
            </a:r>
            <a:br>
              <a:rPr lang="en-US" b="1">
                <a:latin typeface="Arial" charset="0"/>
              </a:rPr>
            </a:br>
            <a:r>
              <a:rPr lang="en-US" b="1">
                <a:latin typeface="Arial" charset="0"/>
              </a:rPr>
              <a:t>ve </a:t>
            </a:r>
            <a:br>
              <a:rPr lang="en-US" b="1">
                <a:latin typeface="Arial" charset="0"/>
              </a:rPr>
            </a:br>
            <a:r>
              <a:rPr lang="en-US" b="1">
                <a:latin typeface="Arial" charset="0"/>
              </a:rPr>
              <a:t>Saldırganlık Üzerindeki Etkiler</a:t>
            </a:r>
          </a:p>
        </p:txBody>
      </p:sp>
    </p:spTree>
  </p:cSld>
  <p:clrMapOvr>
    <a:masterClrMapping/>
  </p:clrMapOvr>
  <p:transition xmlns:p14="http://schemas.microsoft.com/office/powerpoint/2010/main" spd="slow">
    <p:push dir="u"/>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13.9.1. </a:t>
            </a:r>
            <a:r>
              <a:rPr lang="en-US" dirty="0" err="1" smtClean="0">
                <a:ea typeface="+mj-ea"/>
                <a:cs typeface="+mj-cs"/>
              </a:rPr>
              <a:t>Olumsuz</a:t>
            </a:r>
            <a:r>
              <a:rPr lang="en-US" dirty="0" smtClean="0">
                <a:ea typeface="+mj-ea"/>
                <a:cs typeface="+mj-cs"/>
              </a:rPr>
              <a:t> </a:t>
            </a:r>
            <a:r>
              <a:rPr lang="en-US" dirty="0" err="1" smtClean="0">
                <a:ea typeface="+mj-ea"/>
                <a:cs typeface="+mj-cs"/>
              </a:rPr>
              <a:t>Olayların</a:t>
            </a:r>
            <a:r>
              <a:rPr lang="en-US" dirty="0" smtClean="0">
                <a:ea typeface="+mj-ea"/>
                <a:cs typeface="+mj-cs"/>
              </a:rPr>
              <a:t> </a:t>
            </a:r>
            <a:r>
              <a:rPr lang="en-US" dirty="0" err="1" smtClean="0">
                <a:ea typeface="+mj-ea"/>
                <a:cs typeface="+mj-cs"/>
              </a:rPr>
              <a:t>Saldırganlığa</a:t>
            </a:r>
            <a:r>
              <a:rPr lang="en-US" dirty="0" smtClean="0">
                <a:ea typeface="+mj-ea"/>
                <a:cs typeface="+mj-cs"/>
              </a:rPr>
              <a:t> </a:t>
            </a:r>
            <a:r>
              <a:rPr lang="en-US" dirty="0" err="1" smtClean="0">
                <a:ea typeface="+mj-ea"/>
                <a:cs typeface="+mj-cs"/>
              </a:rPr>
              <a:t>Etkisi</a:t>
            </a:r>
            <a:endParaRPr lang="en-US" dirty="0">
              <a:ea typeface="+mj-ea"/>
              <a:cs typeface="+mj-cs"/>
            </a:endParaRPr>
          </a:p>
        </p:txBody>
      </p:sp>
      <p:sp>
        <p:nvSpPr>
          <p:cNvPr id="296962" name="Content Placeholder 2"/>
          <p:cNvSpPr>
            <a:spLocks noGrp="1"/>
          </p:cNvSpPr>
          <p:nvPr>
            <p:ph idx="1"/>
          </p:nvPr>
        </p:nvSpPr>
        <p:spPr/>
        <p:txBody>
          <a:bodyPr/>
          <a:lstStyle/>
          <a:p>
            <a:pPr eaLnBrk="1" hangingPunct="1"/>
            <a:endParaRPr lang="en-US">
              <a:latin typeface="Times New Roman" charset="0"/>
            </a:endParaRPr>
          </a:p>
          <a:p>
            <a:pPr eaLnBrk="1" hangingPunct="1"/>
            <a:r>
              <a:rPr lang="en-US">
                <a:latin typeface="Times New Roman" charset="0"/>
              </a:rPr>
              <a:t>Ağrı</a:t>
            </a:r>
          </a:p>
          <a:p>
            <a:pPr eaLnBrk="1" hangingPunct="1"/>
            <a:endParaRPr lang="en-US">
              <a:latin typeface="Times New Roman" charset="0"/>
            </a:endParaRPr>
          </a:p>
          <a:p>
            <a:pPr eaLnBrk="1" hangingPunct="1"/>
            <a:r>
              <a:rPr lang="en-US">
                <a:latin typeface="Times New Roman" charset="0"/>
              </a:rPr>
              <a:t>Isı</a:t>
            </a:r>
          </a:p>
          <a:p>
            <a:pPr eaLnBrk="1" hangingPunct="1"/>
            <a:endParaRPr lang="en-US">
              <a:latin typeface="Times New Roman" charset="0"/>
            </a:endParaRPr>
          </a:p>
          <a:p>
            <a:pPr eaLnBrk="1" hangingPunct="1"/>
            <a:r>
              <a:rPr lang="en-US">
                <a:latin typeface="Times New Roman" charset="0"/>
              </a:rPr>
              <a:t>Saldırıya Uğrama</a:t>
            </a:r>
          </a:p>
          <a:p>
            <a:pPr eaLnBrk="1" hangingPunct="1"/>
            <a:endParaRPr lang="en-US">
              <a:latin typeface="Times New Roman" charset="0"/>
            </a:endParaRPr>
          </a:p>
          <a:p>
            <a:pPr eaLnBrk="1" hangingPunct="1"/>
            <a:r>
              <a:rPr lang="en-US">
                <a:latin typeface="Times New Roman" charset="0"/>
              </a:rPr>
              <a:t>Uyarılma</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5" name="Picture 3" descr="Untitled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7763" y="719138"/>
            <a:ext cx="6905625" cy="454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986" name="Rectangle 4"/>
          <p:cNvSpPr>
            <a:spLocks noChangeArrowheads="1"/>
          </p:cNvSpPr>
          <p:nvPr/>
        </p:nvSpPr>
        <p:spPr bwMode="auto">
          <a:xfrm>
            <a:off x="1147763" y="5348288"/>
            <a:ext cx="6905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b="1"/>
              <a:t>Şekil 13.5.</a:t>
            </a:r>
            <a:r>
              <a:rPr lang="tr-TR"/>
              <a:t>Düşmanca Saldırganlığın Bileşkenleri Kaynak: Anderson, Deuser ve DeNeve, 1995; aktaran Myers, 2008, s:358.</a:t>
            </a:r>
            <a:endParaRPr lang="en-US"/>
          </a:p>
        </p:txBody>
      </p:sp>
    </p:spTree>
  </p:cSld>
  <p:clrMapOvr>
    <a:masterClrMapping/>
  </p:clrMapOvr>
  <p:transition xmlns:p14="http://schemas.microsoft.com/office/powerpoint/2010/main" spd="slow">
    <p:push dir="u"/>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13.9.2. </a:t>
            </a:r>
            <a:r>
              <a:rPr lang="en-US" dirty="0" err="1" smtClean="0">
                <a:ea typeface="+mj-ea"/>
                <a:cs typeface="+mj-cs"/>
              </a:rPr>
              <a:t>Saldırganlık</a:t>
            </a:r>
            <a:r>
              <a:rPr lang="en-US" dirty="0" smtClean="0">
                <a:ea typeface="+mj-ea"/>
                <a:cs typeface="+mj-cs"/>
              </a:rPr>
              <a:t> </a:t>
            </a:r>
            <a:r>
              <a:rPr lang="en-US" dirty="0" err="1" smtClean="0">
                <a:ea typeface="+mj-ea"/>
                <a:cs typeface="+mj-cs"/>
              </a:rPr>
              <a:t>İşaretleri</a:t>
            </a:r>
            <a:r>
              <a:rPr lang="en-US" dirty="0" smtClean="0">
                <a:ea typeface="+mj-ea"/>
                <a:cs typeface="+mj-cs"/>
              </a:rPr>
              <a:t>, </a:t>
            </a:r>
            <a:r>
              <a:rPr lang="en-US" dirty="0" err="1" smtClean="0">
                <a:ea typeface="+mj-ea"/>
                <a:cs typeface="+mj-cs"/>
              </a:rPr>
              <a:t>İpuçları</a:t>
            </a:r>
            <a:r>
              <a:rPr lang="en-US" dirty="0" smtClean="0">
                <a:ea typeface="+mj-ea"/>
                <a:cs typeface="+mj-cs"/>
              </a:rPr>
              <a:t>; </a:t>
            </a:r>
            <a:r>
              <a:rPr lang="en-US" dirty="0" err="1" smtClean="0">
                <a:ea typeface="+mj-ea"/>
                <a:cs typeface="+mj-cs"/>
              </a:rPr>
              <a:t>Silahların</a:t>
            </a:r>
            <a:r>
              <a:rPr lang="en-US" dirty="0" smtClean="0">
                <a:ea typeface="+mj-ea"/>
                <a:cs typeface="+mj-cs"/>
              </a:rPr>
              <a:t> </a:t>
            </a:r>
            <a:r>
              <a:rPr lang="en-US" dirty="0" err="1" smtClean="0">
                <a:ea typeface="+mj-ea"/>
                <a:cs typeface="+mj-cs"/>
              </a:rPr>
              <a:t>Varlığının</a:t>
            </a:r>
            <a:r>
              <a:rPr lang="en-US" dirty="0" smtClean="0">
                <a:ea typeface="+mj-ea"/>
                <a:cs typeface="+mj-cs"/>
              </a:rPr>
              <a:t> </a:t>
            </a:r>
            <a:r>
              <a:rPr lang="en-US" dirty="0" err="1" smtClean="0">
                <a:ea typeface="+mj-ea"/>
                <a:cs typeface="+mj-cs"/>
              </a:rPr>
              <a:t>Etkisi</a:t>
            </a:r>
            <a:endParaRPr lang="en-US" dirty="0">
              <a:ea typeface="+mj-ea"/>
              <a:cs typeface="+mj-cs"/>
            </a:endParaRPr>
          </a:p>
        </p:txBody>
      </p:sp>
      <p:sp>
        <p:nvSpPr>
          <p:cNvPr id="299010" name="Content Placeholder 2"/>
          <p:cNvSpPr>
            <a:spLocks noGrp="1"/>
          </p:cNvSpPr>
          <p:nvPr>
            <p:ph idx="1"/>
          </p:nvPr>
        </p:nvSpPr>
        <p:spPr>
          <a:xfrm>
            <a:off x="1463675" y="2957513"/>
            <a:ext cx="6196013" cy="2765425"/>
          </a:xfrm>
        </p:spPr>
        <p:txBody>
          <a:bodyPr/>
          <a:lstStyle/>
          <a:p>
            <a:pPr eaLnBrk="1" hangingPunct="1"/>
            <a:r>
              <a:rPr lang="tr-TR">
                <a:latin typeface="Times New Roman" charset="0"/>
              </a:rPr>
              <a:t>Saldırgan işaretler kızgınlığın serbestçe ifade edilmesine yol açarak şiddetin yükselmesine neden olurlar. </a:t>
            </a:r>
          </a:p>
          <a:p>
            <a:pPr eaLnBrk="1" hangingPunct="1"/>
            <a:r>
              <a:rPr lang="tr-TR">
                <a:latin typeface="Times New Roman" charset="0"/>
              </a:rPr>
              <a:t>Silahın görüntüsünün de böyle bir işaret olduğu ileri sürülmektedir (Myers, 2008).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675" y="1420813"/>
            <a:ext cx="6196013" cy="4302125"/>
          </a:xfrm>
        </p:spPr>
        <p:txBody>
          <a:bodyPr rtlCol="0">
            <a:normAutofit lnSpcReduction="10000"/>
          </a:bodyPr>
          <a:lstStyle/>
          <a:p>
            <a:pPr marL="274320" indent="-274320" eaLnBrk="1" fontAlgn="auto" hangingPunct="1">
              <a:spcAft>
                <a:spcPts val="0"/>
              </a:spcAft>
              <a:buFont typeface="Brush Script MT" pitchFamily="66" charset="0"/>
              <a:buChar char="O"/>
              <a:defRPr/>
            </a:pPr>
            <a:r>
              <a:rPr lang="en-US" b="1" dirty="0" err="1" smtClean="0">
                <a:ea typeface="+mn-ea"/>
                <a:cs typeface="+mn-cs"/>
              </a:rPr>
              <a:t>Medyanın</a:t>
            </a:r>
            <a:r>
              <a:rPr lang="en-US" b="1" dirty="0" smtClean="0">
                <a:ea typeface="+mn-ea"/>
                <a:cs typeface="+mn-cs"/>
              </a:rPr>
              <a:t>, </a:t>
            </a:r>
            <a:r>
              <a:rPr lang="en-US" b="1" dirty="0" err="1" smtClean="0">
                <a:ea typeface="+mn-ea"/>
                <a:cs typeface="+mn-cs"/>
              </a:rPr>
              <a:t>Televizyonun</a:t>
            </a:r>
            <a:r>
              <a:rPr lang="en-US" b="1" dirty="0" smtClean="0">
                <a:ea typeface="+mn-ea"/>
                <a:cs typeface="+mn-cs"/>
              </a:rPr>
              <a:t> </a:t>
            </a:r>
            <a:r>
              <a:rPr lang="en-US" b="1" dirty="0" err="1" smtClean="0">
                <a:ea typeface="+mn-ea"/>
                <a:cs typeface="+mn-cs"/>
              </a:rPr>
              <a:t>Etkisi</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smtClean="0">
                <a:ea typeface="+mn-ea"/>
                <a:cs typeface="+mn-cs"/>
              </a:rPr>
              <a:t>Video </a:t>
            </a:r>
            <a:r>
              <a:rPr lang="en-US" b="1" dirty="0" err="1" smtClean="0">
                <a:ea typeface="+mn-ea"/>
                <a:cs typeface="+mn-cs"/>
              </a:rPr>
              <a:t>Oyunlarının</a:t>
            </a:r>
            <a:r>
              <a:rPr lang="en-US" b="1" dirty="0" smtClean="0">
                <a:ea typeface="+mn-ea"/>
                <a:cs typeface="+mn-cs"/>
              </a:rPr>
              <a:t> </a:t>
            </a:r>
            <a:r>
              <a:rPr lang="en-US" b="1" dirty="0" err="1" smtClean="0">
                <a:ea typeface="+mn-ea"/>
                <a:cs typeface="+mn-cs"/>
              </a:rPr>
              <a:t>Etkisi</a:t>
            </a:r>
            <a:endParaRPr lang="en-US" b="1" dirty="0" smtClean="0">
              <a:ea typeface="+mn-ea"/>
              <a:cs typeface="+mn-cs"/>
            </a:endParaRPr>
          </a:p>
          <a:p>
            <a:pPr marL="274320" indent="-274320" eaLnBrk="1" fontAlgn="auto" hangingPunct="1">
              <a:spcAft>
                <a:spcPts val="0"/>
              </a:spcAft>
              <a:buFont typeface="Brush Script MT" pitchFamily="66" charset="0"/>
              <a:buChar char="O"/>
              <a:defRPr/>
            </a:pPr>
            <a:endParaRPr lang="en-US" b="1" dirty="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Aile</a:t>
            </a:r>
            <a:r>
              <a:rPr lang="en-US" b="1" dirty="0" smtClean="0">
                <a:ea typeface="+mn-ea"/>
                <a:cs typeface="+mn-cs"/>
              </a:rPr>
              <a:t> </a:t>
            </a:r>
            <a:r>
              <a:rPr lang="en-US" b="1" dirty="0" err="1" smtClean="0">
                <a:ea typeface="+mn-ea"/>
                <a:cs typeface="+mn-cs"/>
              </a:rPr>
              <a:t>Ortamı</a:t>
            </a:r>
            <a:r>
              <a:rPr lang="en-US" b="1" dirty="0" smtClean="0">
                <a:ea typeface="+mn-ea"/>
                <a:cs typeface="+mn-cs"/>
              </a:rPr>
              <a:t> </a:t>
            </a:r>
            <a:r>
              <a:rPr lang="en-US" b="1" dirty="0" err="1" smtClean="0">
                <a:ea typeface="+mn-ea"/>
                <a:cs typeface="+mn-cs"/>
              </a:rPr>
              <a:t>ve</a:t>
            </a:r>
            <a:r>
              <a:rPr lang="en-US" b="1" dirty="0" smtClean="0">
                <a:ea typeface="+mn-ea"/>
                <a:cs typeface="+mn-cs"/>
              </a:rPr>
              <a:t> </a:t>
            </a:r>
            <a:r>
              <a:rPr lang="en-US" b="1" dirty="0" err="1" smtClean="0">
                <a:ea typeface="+mn-ea"/>
                <a:cs typeface="+mn-cs"/>
              </a:rPr>
              <a:t>Anababa</a:t>
            </a:r>
            <a:r>
              <a:rPr lang="en-US" b="1" dirty="0" smtClean="0">
                <a:ea typeface="+mn-ea"/>
                <a:cs typeface="+mn-cs"/>
              </a:rPr>
              <a:t> </a:t>
            </a:r>
            <a:r>
              <a:rPr lang="en-US" b="1" dirty="0" err="1" smtClean="0">
                <a:ea typeface="+mn-ea"/>
                <a:cs typeface="+mn-cs"/>
              </a:rPr>
              <a:t>Tutumunun</a:t>
            </a:r>
            <a:r>
              <a:rPr lang="en-US" b="1" dirty="0" smtClean="0">
                <a:ea typeface="+mn-ea"/>
                <a:cs typeface="+mn-cs"/>
              </a:rPr>
              <a:t> </a:t>
            </a:r>
            <a:r>
              <a:rPr lang="en-US" b="1" dirty="0" err="1" smtClean="0">
                <a:ea typeface="+mn-ea"/>
                <a:cs typeface="+mn-cs"/>
              </a:rPr>
              <a:t>Etkisi</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Aile</a:t>
            </a:r>
            <a:r>
              <a:rPr lang="en-US" b="1" dirty="0" smtClean="0">
                <a:ea typeface="+mn-ea"/>
                <a:cs typeface="+mn-cs"/>
              </a:rPr>
              <a:t> </a:t>
            </a:r>
            <a:r>
              <a:rPr lang="en-US" b="1" dirty="0" err="1" smtClean="0">
                <a:ea typeface="+mn-ea"/>
                <a:cs typeface="+mn-cs"/>
              </a:rPr>
              <a:t>Ortamında</a:t>
            </a:r>
            <a:r>
              <a:rPr lang="en-US" b="1" dirty="0" smtClean="0">
                <a:ea typeface="+mn-ea"/>
                <a:cs typeface="+mn-cs"/>
              </a:rPr>
              <a:t> </a:t>
            </a:r>
            <a:r>
              <a:rPr lang="en-US" b="1" dirty="0" err="1" smtClean="0">
                <a:ea typeface="+mn-ea"/>
                <a:cs typeface="+mn-cs"/>
              </a:rPr>
              <a:t>Çatışmanın</a:t>
            </a:r>
            <a:r>
              <a:rPr lang="en-US" b="1" dirty="0" smtClean="0">
                <a:ea typeface="+mn-ea"/>
                <a:cs typeface="+mn-cs"/>
              </a:rPr>
              <a:t> </a:t>
            </a:r>
            <a:r>
              <a:rPr lang="en-US" b="1" dirty="0" err="1" smtClean="0">
                <a:ea typeface="+mn-ea"/>
                <a:cs typeface="+mn-cs"/>
              </a:rPr>
              <a:t>Olması</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Arkadaş</a:t>
            </a:r>
            <a:r>
              <a:rPr lang="en-US" b="1" dirty="0" smtClean="0">
                <a:ea typeface="+mn-ea"/>
                <a:cs typeface="+mn-cs"/>
              </a:rPr>
              <a:t> </a:t>
            </a:r>
            <a:r>
              <a:rPr lang="en-US" b="1" dirty="0" err="1" smtClean="0">
                <a:ea typeface="+mn-ea"/>
                <a:cs typeface="+mn-cs"/>
              </a:rPr>
              <a:t>Çevresi</a:t>
            </a:r>
            <a:r>
              <a:rPr lang="en-US" b="1" dirty="0" smtClean="0">
                <a:ea typeface="+mn-ea"/>
                <a:cs typeface="+mn-cs"/>
              </a:rPr>
              <a:t> </a:t>
            </a:r>
            <a:r>
              <a:rPr lang="en-US" b="1" dirty="0" err="1" smtClean="0">
                <a:ea typeface="+mn-ea"/>
                <a:cs typeface="+mn-cs"/>
              </a:rPr>
              <a:t>ve</a:t>
            </a:r>
            <a:r>
              <a:rPr lang="en-US" b="1" dirty="0" smtClean="0">
                <a:ea typeface="+mn-ea"/>
                <a:cs typeface="+mn-cs"/>
              </a:rPr>
              <a:t> </a:t>
            </a:r>
            <a:r>
              <a:rPr lang="en-US" b="1" dirty="0" err="1" smtClean="0">
                <a:ea typeface="+mn-ea"/>
                <a:cs typeface="+mn-cs"/>
              </a:rPr>
              <a:t>Akranlar</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Grubun</a:t>
            </a:r>
            <a:r>
              <a:rPr lang="en-US" b="1" dirty="0" smtClean="0">
                <a:ea typeface="+mn-ea"/>
                <a:cs typeface="+mn-cs"/>
              </a:rPr>
              <a:t> </a:t>
            </a:r>
            <a:r>
              <a:rPr lang="en-US" b="1" dirty="0" err="1" smtClean="0">
                <a:ea typeface="+mn-ea"/>
                <a:cs typeface="+mn-cs"/>
              </a:rPr>
              <a:t>Etkisi</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Anonimliğin</a:t>
            </a:r>
            <a:r>
              <a:rPr lang="en-US" b="1" dirty="0" smtClean="0">
                <a:ea typeface="+mn-ea"/>
                <a:cs typeface="+mn-cs"/>
              </a:rPr>
              <a:t> </a:t>
            </a:r>
            <a:r>
              <a:rPr lang="en-US" b="1" dirty="0" err="1" smtClean="0">
                <a:ea typeface="+mn-ea"/>
                <a:cs typeface="+mn-cs"/>
              </a:rPr>
              <a:t>Etkisi</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Aşırı</a:t>
            </a:r>
            <a:r>
              <a:rPr lang="en-US" b="1" dirty="0" smtClean="0">
                <a:ea typeface="+mn-ea"/>
                <a:cs typeface="+mn-cs"/>
              </a:rPr>
              <a:t> </a:t>
            </a:r>
            <a:r>
              <a:rPr lang="en-US" b="1" dirty="0" err="1" smtClean="0">
                <a:ea typeface="+mn-ea"/>
                <a:cs typeface="+mn-cs"/>
              </a:rPr>
              <a:t>Sosyal</a:t>
            </a:r>
            <a:r>
              <a:rPr lang="en-US" b="1" dirty="0" smtClean="0">
                <a:ea typeface="+mn-ea"/>
                <a:cs typeface="+mn-cs"/>
              </a:rPr>
              <a:t> </a:t>
            </a:r>
            <a:r>
              <a:rPr lang="en-US" b="1" dirty="0" err="1" smtClean="0">
                <a:ea typeface="+mn-ea"/>
                <a:cs typeface="+mn-cs"/>
              </a:rPr>
              <a:t>Çevreler</a:t>
            </a:r>
            <a:endParaRPr lang="en-US" b="1" dirty="0" smtClean="0">
              <a:ea typeface="+mn-ea"/>
              <a:cs typeface="+mn-cs"/>
            </a:endParaRPr>
          </a:p>
          <a:p>
            <a:pPr marL="274320" indent="-274320" eaLnBrk="1" fontAlgn="auto" hangingPunct="1">
              <a:spcAft>
                <a:spcPts val="0"/>
              </a:spcAft>
              <a:buFont typeface="Brush Script MT" pitchFamily="66" charset="0"/>
              <a:buChar char="O"/>
              <a:defRPr/>
            </a:pPr>
            <a:r>
              <a:rPr lang="en-US" b="1" dirty="0" err="1" smtClean="0">
                <a:ea typeface="+mn-ea"/>
                <a:cs typeface="+mn-cs"/>
              </a:rPr>
              <a:t>Kültürel</a:t>
            </a:r>
            <a:r>
              <a:rPr lang="en-US" b="1" dirty="0" smtClean="0">
                <a:ea typeface="+mn-ea"/>
                <a:cs typeface="+mn-cs"/>
              </a:rPr>
              <a:t> </a:t>
            </a:r>
            <a:r>
              <a:rPr lang="en-US" b="1" dirty="0" err="1" smtClean="0">
                <a:ea typeface="+mn-ea"/>
                <a:cs typeface="+mn-cs"/>
              </a:rPr>
              <a:t>ve</a:t>
            </a:r>
            <a:r>
              <a:rPr lang="en-US" b="1" dirty="0" smtClean="0">
                <a:ea typeface="+mn-ea"/>
                <a:cs typeface="+mn-cs"/>
              </a:rPr>
              <a:t> </a:t>
            </a:r>
            <a:r>
              <a:rPr lang="en-US" b="1" dirty="0" err="1" smtClean="0">
                <a:ea typeface="+mn-ea"/>
                <a:cs typeface="+mn-cs"/>
              </a:rPr>
              <a:t>Toplumsal</a:t>
            </a:r>
            <a:r>
              <a:rPr lang="en-US" b="1" dirty="0" smtClean="0">
                <a:ea typeface="+mn-ea"/>
                <a:cs typeface="+mn-cs"/>
              </a:rPr>
              <a:t> </a:t>
            </a:r>
            <a:r>
              <a:rPr lang="en-US" b="1" dirty="0" err="1" smtClean="0">
                <a:ea typeface="+mn-ea"/>
                <a:cs typeface="+mn-cs"/>
              </a:rPr>
              <a:t>Çevrenin</a:t>
            </a:r>
            <a:r>
              <a:rPr lang="en-US" b="1" dirty="0" smtClean="0">
                <a:ea typeface="+mn-ea"/>
                <a:cs typeface="+mn-cs"/>
              </a:rPr>
              <a:t> </a:t>
            </a:r>
            <a:r>
              <a:rPr lang="en-US" b="1" dirty="0" err="1" smtClean="0">
                <a:ea typeface="+mn-ea"/>
                <a:cs typeface="+mn-cs"/>
              </a:rPr>
              <a:t>Etkisi</a:t>
            </a:r>
            <a:endParaRPr lang="en-US" b="1" dirty="0">
              <a:ea typeface="+mn-ea"/>
              <a:cs typeface="+mn-cs"/>
            </a:endParaRPr>
          </a:p>
        </p:txBody>
      </p:sp>
    </p:spTree>
  </p:cSld>
  <p:clrMapOvr>
    <a:masterClrMapping/>
  </p:clrMapOvr>
  <p:transition xmlns:p14="http://schemas.microsoft.com/office/powerpoint/2010/main" spd="slow">
    <p:push dir="u"/>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13.9.7. </a:t>
            </a:r>
            <a:r>
              <a:rPr lang="en-US" dirty="0" err="1" smtClean="0">
                <a:ea typeface="+mj-ea"/>
                <a:cs typeface="+mj-cs"/>
              </a:rPr>
              <a:t>Saldırganlığı</a:t>
            </a:r>
            <a:r>
              <a:rPr lang="en-US" dirty="0" smtClean="0">
                <a:ea typeface="+mj-ea"/>
                <a:cs typeface="+mj-cs"/>
              </a:rPr>
              <a:t> </a:t>
            </a:r>
            <a:r>
              <a:rPr lang="en-US" dirty="0" err="1" smtClean="0">
                <a:ea typeface="+mj-ea"/>
                <a:cs typeface="+mj-cs"/>
              </a:rPr>
              <a:t>Hazırlayıcı</a:t>
            </a:r>
            <a:r>
              <a:rPr lang="en-US" dirty="0" smtClean="0">
                <a:ea typeface="+mj-ea"/>
                <a:cs typeface="+mj-cs"/>
              </a:rPr>
              <a:t> </a:t>
            </a:r>
            <a:r>
              <a:rPr lang="en-US" dirty="0" err="1" smtClean="0">
                <a:ea typeface="+mj-ea"/>
                <a:cs typeface="+mj-cs"/>
              </a:rPr>
              <a:t>Biyolojik</a:t>
            </a:r>
            <a:r>
              <a:rPr lang="en-US" dirty="0" smtClean="0">
                <a:ea typeface="+mj-ea"/>
                <a:cs typeface="+mj-cs"/>
              </a:rPr>
              <a:t> </a:t>
            </a:r>
            <a:r>
              <a:rPr lang="en-US" dirty="0" err="1" smtClean="0">
                <a:ea typeface="+mj-ea"/>
                <a:cs typeface="+mj-cs"/>
              </a:rPr>
              <a:t>Etmenler</a:t>
            </a:r>
            <a:endParaRPr lang="en-US" dirty="0">
              <a:ea typeface="+mj-ea"/>
              <a:cs typeface="+mj-cs"/>
            </a:endParaRPr>
          </a:p>
        </p:txBody>
      </p:sp>
      <p:sp>
        <p:nvSpPr>
          <p:cNvPr id="301058" name="Content Placeholder 2"/>
          <p:cNvSpPr>
            <a:spLocks noGrp="1"/>
          </p:cNvSpPr>
          <p:nvPr>
            <p:ph idx="1"/>
          </p:nvPr>
        </p:nvSpPr>
        <p:spPr/>
        <p:txBody>
          <a:bodyPr/>
          <a:lstStyle/>
          <a:p>
            <a:pPr eaLnBrk="1" hangingPunct="1"/>
            <a:r>
              <a:rPr lang="en-US">
                <a:latin typeface="Times New Roman" charset="0"/>
              </a:rPr>
              <a:t>Düşük Düzeyde Uyarılma</a:t>
            </a:r>
          </a:p>
          <a:p>
            <a:pPr eaLnBrk="1" hangingPunct="1"/>
            <a:r>
              <a:rPr lang="en-US">
                <a:latin typeface="Times New Roman" charset="0"/>
              </a:rPr>
              <a:t>Düşük Serotonin</a:t>
            </a:r>
          </a:p>
          <a:p>
            <a:pPr eaLnBrk="1" hangingPunct="1"/>
            <a:r>
              <a:rPr lang="en-US">
                <a:latin typeface="Times New Roman" charset="0"/>
              </a:rPr>
              <a:t>Yüksek Testesteron</a:t>
            </a:r>
          </a:p>
          <a:p>
            <a:pPr eaLnBrk="1" hangingPunct="1"/>
            <a:r>
              <a:rPr lang="en-US">
                <a:latin typeface="Times New Roman" charset="0"/>
              </a:rPr>
              <a:t>Genetik Yatkınlık</a:t>
            </a:r>
          </a:p>
          <a:p>
            <a:pPr eaLnBrk="1" hangingPunct="1"/>
            <a:r>
              <a:rPr lang="en-US">
                <a:latin typeface="Times New Roman" charset="0"/>
              </a:rPr>
              <a:t>Alkol ve Saldırganlık</a:t>
            </a:r>
          </a:p>
        </p:txBody>
      </p:sp>
    </p:spTree>
  </p:cSld>
  <p:clrMapOvr>
    <a:masterClrMapping/>
  </p:clrMapOvr>
  <p:transition xmlns:p14="http://schemas.microsoft.com/office/powerpoint/2010/main" spd="slow">
    <p:push dir="u"/>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13.9.8. </a:t>
            </a:r>
            <a:r>
              <a:rPr lang="en-US" dirty="0" err="1" smtClean="0">
                <a:ea typeface="+mj-ea"/>
                <a:cs typeface="+mj-cs"/>
              </a:rPr>
              <a:t>Bireysel</a:t>
            </a:r>
            <a:r>
              <a:rPr lang="en-US" dirty="0" smtClean="0">
                <a:ea typeface="+mj-ea"/>
                <a:cs typeface="+mj-cs"/>
              </a:rPr>
              <a:t> </a:t>
            </a:r>
            <a:r>
              <a:rPr lang="en-US" dirty="0" err="1" smtClean="0">
                <a:ea typeface="+mj-ea"/>
                <a:cs typeface="+mj-cs"/>
              </a:rPr>
              <a:t>Faktörlerin</a:t>
            </a:r>
            <a:r>
              <a:rPr lang="en-US" dirty="0" smtClean="0">
                <a:ea typeface="+mj-ea"/>
                <a:cs typeface="+mj-cs"/>
              </a:rPr>
              <a:t> </a:t>
            </a:r>
            <a:r>
              <a:rPr lang="en-US" dirty="0" err="1" smtClean="0">
                <a:ea typeface="+mj-ea"/>
                <a:cs typeface="+mj-cs"/>
              </a:rPr>
              <a:t>Etkisi</a:t>
            </a:r>
            <a:endParaRPr lang="en-US" dirty="0">
              <a:ea typeface="+mj-ea"/>
              <a:cs typeface="+mj-cs"/>
            </a:endParaRPr>
          </a:p>
        </p:txBody>
      </p:sp>
      <p:sp>
        <p:nvSpPr>
          <p:cNvPr id="302082" name="Content Placeholder 2"/>
          <p:cNvSpPr>
            <a:spLocks noGrp="1"/>
          </p:cNvSpPr>
          <p:nvPr>
            <p:ph idx="1"/>
          </p:nvPr>
        </p:nvSpPr>
        <p:spPr/>
        <p:txBody>
          <a:bodyPr/>
          <a:lstStyle/>
          <a:p>
            <a:pPr eaLnBrk="1" hangingPunct="1"/>
            <a:r>
              <a:rPr lang="en-US">
                <a:latin typeface="Times New Roman" charset="0"/>
              </a:rPr>
              <a:t>Kişilik</a:t>
            </a:r>
          </a:p>
          <a:p>
            <a:pPr eaLnBrk="1" hangingPunct="1"/>
            <a:r>
              <a:rPr lang="en-US">
                <a:latin typeface="Times New Roman" charset="0"/>
              </a:rPr>
              <a:t>Psikopatoloji</a:t>
            </a:r>
          </a:p>
          <a:p>
            <a:pPr eaLnBrk="1" hangingPunct="1"/>
            <a:r>
              <a:rPr lang="en-US">
                <a:latin typeface="Times New Roman" charset="0"/>
              </a:rPr>
              <a:t>Narsisizm</a:t>
            </a:r>
          </a:p>
          <a:p>
            <a:pPr eaLnBrk="1" hangingPunct="1"/>
            <a:r>
              <a:rPr lang="en-US">
                <a:latin typeface="Times New Roman" charset="0"/>
              </a:rPr>
              <a:t>Zayıf Benlik Denetimi ve Özdenetim</a:t>
            </a:r>
          </a:p>
          <a:p>
            <a:pPr eaLnBrk="1" hangingPunct="1"/>
            <a:r>
              <a:rPr lang="en-US">
                <a:latin typeface="Times New Roman" charset="0"/>
              </a:rPr>
              <a:t>Benlik Şemaları</a:t>
            </a:r>
          </a:p>
          <a:p>
            <a:pPr eaLnBrk="1" hangingPunct="1"/>
            <a:r>
              <a:rPr lang="en-US">
                <a:latin typeface="Times New Roman" charset="0"/>
              </a:rPr>
              <a:t>Dünyaya İlişkin Düşmanca Şemalar</a:t>
            </a:r>
          </a:p>
          <a:p>
            <a:pPr eaLnBrk="1" hangingPunct="1"/>
            <a:r>
              <a:rPr lang="en-US">
                <a:latin typeface="Times New Roman" charset="0"/>
              </a:rPr>
              <a:t>İnanç ve Tutumlar</a:t>
            </a:r>
          </a:p>
          <a:p>
            <a:pPr eaLnBrk="1" hangingPunct="1"/>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13.10. </a:t>
            </a:r>
            <a:r>
              <a:rPr lang="en-US" dirty="0" err="1" smtClean="0">
                <a:ea typeface="+mj-ea"/>
                <a:cs typeface="+mj-cs"/>
              </a:rPr>
              <a:t>Saldırganlığın</a:t>
            </a:r>
            <a:r>
              <a:rPr lang="en-US" dirty="0" smtClean="0">
                <a:ea typeface="+mj-ea"/>
                <a:cs typeface="+mj-cs"/>
              </a:rPr>
              <a:t> </a:t>
            </a:r>
            <a:r>
              <a:rPr lang="en-US" dirty="0" err="1" smtClean="0">
                <a:ea typeface="+mj-ea"/>
                <a:cs typeface="+mj-cs"/>
              </a:rPr>
              <a:t>Önlenmesi</a:t>
            </a:r>
            <a:r>
              <a:rPr lang="en-US" dirty="0" smtClean="0">
                <a:ea typeface="+mj-ea"/>
                <a:cs typeface="+mj-cs"/>
              </a:rPr>
              <a:t>, </a:t>
            </a:r>
            <a:r>
              <a:rPr lang="en-US" dirty="0" err="1" smtClean="0">
                <a:ea typeface="+mj-ea"/>
                <a:cs typeface="+mj-cs"/>
              </a:rPr>
              <a:t>Azaltılması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Denetlenmesi</a:t>
            </a:r>
            <a:endParaRPr lang="en-US" dirty="0">
              <a:ea typeface="+mj-ea"/>
              <a:cs typeface="+mj-cs"/>
            </a:endParaRPr>
          </a:p>
        </p:txBody>
      </p:sp>
      <p:sp>
        <p:nvSpPr>
          <p:cNvPr id="303106" name="Content Placeholder 2"/>
          <p:cNvSpPr>
            <a:spLocks noGrp="1"/>
          </p:cNvSpPr>
          <p:nvPr>
            <p:ph idx="1"/>
          </p:nvPr>
        </p:nvSpPr>
        <p:spPr>
          <a:xfrm>
            <a:off x="1463675" y="2590800"/>
            <a:ext cx="6196013" cy="3132138"/>
          </a:xfrm>
        </p:spPr>
        <p:txBody>
          <a:bodyPr/>
          <a:lstStyle/>
          <a:p>
            <a:pPr eaLnBrk="1" hangingPunct="1"/>
            <a:r>
              <a:rPr lang="en-US">
                <a:latin typeface="Times New Roman" charset="0"/>
              </a:rPr>
              <a:t>Katarsis</a:t>
            </a:r>
          </a:p>
          <a:p>
            <a:pPr eaLnBrk="1" hangingPunct="1"/>
            <a:r>
              <a:rPr lang="en-US">
                <a:latin typeface="Times New Roman" charset="0"/>
              </a:rPr>
              <a:t>Cezalandırma</a:t>
            </a:r>
          </a:p>
          <a:p>
            <a:pPr eaLnBrk="1" hangingPunct="1"/>
            <a:r>
              <a:rPr lang="en-US">
                <a:latin typeface="Times New Roman" charset="0"/>
              </a:rPr>
              <a:t>Misilleme</a:t>
            </a:r>
          </a:p>
          <a:p>
            <a:pPr eaLnBrk="1" hangingPunct="1"/>
            <a:r>
              <a:rPr lang="en-US">
                <a:latin typeface="Times New Roman" charset="0"/>
              </a:rPr>
              <a:t>Sosyal Bilişsel Teknikler</a:t>
            </a:r>
          </a:p>
          <a:p>
            <a:pPr eaLnBrk="1" hangingPunct="1"/>
            <a:r>
              <a:rPr lang="en-US">
                <a:latin typeface="Times New Roman" charset="0"/>
              </a:rPr>
              <a:t>Bilişsel Teknikler</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Content Placeholder 2"/>
          <p:cNvSpPr>
            <a:spLocks noGrp="1"/>
          </p:cNvSpPr>
          <p:nvPr>
            <p:ph idx="1"/>
          </p:nvPr>
        </p:nvSpPr>
        <p:spPr>
          <a:xfrm>
            <a:off x="1463675" y="2490788"/>
            <a:ext cx="6196013" cy="3232150"/>
          </a:xfrm>
        </p:spPr>
        <p:txBody>
          <a:bodyPr/>
          <a:lstStyle/>
          <a:p>
            <a:pPr eaLnBrk="1" hangingPunct="1"/>
            <a:r>
              <a:rPr lang="en-US">
                <a:latin typeface="Times New Roman" charset="0"/>
              </a:rPr>
              <a:t>Saldırgan Davranışları Önleyici Olarak Uyumsuz Davranışların Başlatılması : Empati, Hafif Cinsel Uyarılma, Mizah ve Eğlence</a:t>
            </a:r>
          </a:p>
          <a:p>
            <a:pPr eaLnBrk="1" hangingPunct="1"/>
            <a:r>
              <a:rPr lang="en-US">
                <a:latin typeface="Times New Roman" charset="0"/>
              </a:rPr>
              <a:t>Sosyal Beceriler Geliştirme</a:t>
            </a:r>
          </a:p>
          <a:p>
            <a:pPr eaLnBrk="1" hangingPunct="1"/>
            <a:r>
              <a:rPr lang="en-US">
                <a:latin typeface="Times New Roman" charset="0"/>
              </a:rPr>
              <a:t>Zihnini Daha Barışçıl Konulara Yönlendirme</a:t>
            </a: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13.10. </a:t>
            </a:r>
            <a:r>
              <a:rPr lang="en-US" dirty="0" err="1" smtClean="0">
                <a:ea typeface="+mj-ea"/>
                <a:cs typeface="+mj-cs"/>
              </a:rPr>
              <a:t>Saldırganlığın</a:t>
            </a:r>
            <a:r>
              <a:rPr lang="en-US" dirty="0" smtClean="0">
                <a:ea typeface="+mj-ea"/>
                <a:cs typeface="+mj-cs"/>
              </a:rPr>
              <a:t> </a:t>
            </a:r>
            <a:r>
              <a:rPr lang="en-US" dirty="0" err="1" smtClean="0">
                <a:ea typeface="+mj-ea"/>
                <a:cs typeface="+mj-cs"/>
              </a:rPr>
              <a:t>Önlenmesi</a:t>
            </a:r>
            <a:r>
              <a:rPr lang="en-US" dirty="0" smtClean="0">
                <a:ea typeface="+mj-ea"/>
                <a:cs typeface="+mj-cs"/>
              </a:rPr>
              <a:t>, </a:t>
            </a:r>
            <a:r>
              <a:rPr lang="en-US" dirty="0" err="1" smtClean="0">
                <a:ea typeface="+mj-ea"/>
                <a:cs typeface="+mj-cs"/>
              </a:rPr>
              <a:t>Azaltılması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Denetlenmesi</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Content Placeholder 2"/>
          <p:cNvSpPr>
            <a:spLocks noGrp="1"/>
          </p:cNvSpPr>
          <p:nvPr>
            <p:ph idx="1"/>
          </p:nvPr>
        </p:nvSpPr>
        <p:spPr>
          <a:xfrm>
            <a:off x="1463675" y="2473325"/>
            <a:ext cx="6196013" cy="3249613"/>
          </a:xfrm>
        </p:spPr>
        <p:txBody>
          <a:bodyPr/>
          <a:lstStyle/>
          <a:p>
            <a:pPr eaLnBrk="1" hangingPunct="1"/>
            <a:r>
              <a:rPr lang="en-US">
                <a:latin typeface="Times New Roman" charset="0"/>
              </a:rPr>
              <a:t>Diğerleri ile Sorunları Üzerinde Konuşma</a:t>
            </a:r>
          </a:p>
          <a:p>
            <a:pPr eaLnBrk="1" hangingPunct="1"/>
            <a:endParaRPr lang="en-US">
              <a:latin typeface="Times New Roman" charset="0"/>
            </a:endParaRPr>
          </a:p>
          <a:p>
            <a:pPr eaLnBrk="1" hangingPunct="1"/>
            <a:r>
              <a:rPr lang="en-US">
                <a:latin typeface="Times New Roman" charset="0"/>
              </a:rPr>
              <a:t>Diğerlerine Güvenme, Şüphe Duymama</a:t>
            </a:r>
          </a:p>
          <a:p>
            <a:pPr eaLnBrk="1" hangingPunct="1"/>
            <a:endParaRPr lang="en-US">
              <a:latin typeface="Times New Roman" charset="0"/>
            </a:endParaRPr>
          </a:p>
          <a:p>
            <a:pPr eaLnBrk="1" hangingPunct="1"/>
            <a:r>
              <a:rPr lang="en-US">
                <a:latin typeface="Times New Roman" charset="0"/>
              </a:rPr>
              <a:t>Düşük Öz Farkındalık ve Öz Denetim</a:t>
            </a: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13.10. </a:t>
            </a:r>
            <a:r>
              <a:rPr lang="en-US" dirty="0" err="1" smtClean="0">
                <a:ea typeface="+mj-ea"/>
                <a:cs typeface="+mj-cs"/>
              </a:rPr>
              <a:t>Saldırganlığın</a:t>
            </a:r>
            <a:r>
              <a:rPr lang="en-US" dirty="0" smtClean="0">
                <a:ea typeface="+mj-ea"/>
                <a:cs typeface="+mj-cs"/>
              </a:rPr>
              <a:t> </a:t>
            </a:r>
            <a:r>
              <a:rPr lang="en-US" dirty="0" err="1" smtClean="0">
                <a:ea typeface="+mj-ea"/>
                <a:cs typeface="+mj-cs"/>
              </a:rPr>
              <a:t>Önlenmesi</a:t>
            </a:r>
            <a:r>
              <a:rPr lang="en-US" dirty="0" smtClean="0">
                <a:ea typeface="+mj-ea"/>
                <a:cs typeface="+mj-cs"/>
              </a:rPr>
              <a:t>, </a:t>
            </a:r>
            <a:r>
              <a:rPr lang="en-US" dirty="0" err="1" smtClean="0">
                <a:ea typeface="+mj-ea"/>
                <a:cs typeface="+mj-cs"/>
              </a:rPr>
              <a:t>Azaltılması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Denetlenmesi</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Content Placeholder 2"/>
          <p:cNvSpPr>
            <a:spLocks noGrp="1"/>
          </p:cNvSpPr>
          <p:nvPr>
            <p:ph idx="1"/>
          </p:nvPr>
        </p:nvSpPr>
        <p:spPr>
          <a:xfrm>
            <a:off x="1463675" y="2490788"/>
            <a:ext cx="6196013" cy="3232150"/>
          </a:xfrm>
        </p:spPr>
        <p:txBody>
          <a:bodyPr/>
          <a:lstStyle/>
          <a:p>
            <a:pPr eaLnBrk="1" hangingPunct="1"/>
            <a:r>
              <a:rPr lang="en-US">
                <a:latin typeface="Times New Roman" charset="0"/>
              </a:rPr>
              <a:t>Saldırgan Olmayan Modellere Yönelme</a:t>
            </a:r>
          </a:p>
          <a:p>
            <a:pPr eaLnBrk="1" hangingPunct="1"/>
            <a:r>
              <a:rPr lang="en-US">
                <a:latin typeface="Times New Roman" charset="0"/>
              </a:rPr>
              <a:t>Problem Çözme Becerileri ve İletişim Alanında Eğitim Verme</a:t>
            </a:r>
          </a:p>
          <a:p>
            <a:pPr eaLnBrk="1" hangingPunct="1"/>
            <a:r>
              <a:rPr lang="en-US">
                <a:latin typeface="Times New Roman" charset="0"/>
              </a:rPr>
              <a:t>Yeni Davranış Biçimleri Geliştirme</a:t>
            </a:r>
          </a:p>
          <a:p>
            <a:pPr eaLnBrk="1" hangingPunct="1"/>
            <a:endParaRPr lang="en-US">
              <a:latin typeface="Times New Roman" charset="0"/>
            </a:endParaRPr>
          </a:p>
          <a:p>
            <a:pPr eaLnBrk="1" hangingPunct="1"/>
            <a:r>
              <a:rPr lang="en-US">
                <a:latin typeface="Times New Roman" charset="0"/>
              </a:rPr>
              <a:t>Empati Uyandırmak ya da Empati Öğretmek</a:t>
            </a: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13.10. </a:t>
            </a:r>
            <a:r>
              <a:rPr lang="en-US" dirty="0" err="1" smtClean="0">
                <a:ea typeface="+mj-ea"/>
                <a:cs typeface="+mj-cs"/>
              </a:rPr>
              <a:t>Saldırganlığın</a:t>
            </a:r>
            <a:r>
              <a:rPr lang="en-US" dirty="0" smtClean="0">
                <a:ea typeface="+mj-ea"/>
                <a:cs typeface="+mj-cs"/>
              </a:rPr>
              <a:t> </a:t>
            </a:r>
            <a:r>
              <a:rPr lang="en-US" dirty="0" err="1" smtClean="0">
                <a:ea typeface="+mj-ea"/>
                <a:cs typeface="+mj-cs"/>
              </a:rPr>
              <a:t>Önlenmesi</a:t>
            </a:r>
            <a:r>
              <a:rPr lang="en-US" dirty="0" smtClean="0">
                <a:ea typeface="+mj-ea"/>
                <a:cs typeface="+mj-cs"/>
              </a:rPr>
              <a:t>, </a:t>
            </a:r>
            <a:r>
              <a:rPr lang="en-US" dirty="0" err="1" smtClean="0">
                <a:ea typeface="+mj-ea"/>
                <a:cs typeface="+mj-cs"/>
              </a:rPr>
              <a:t>Azaltılması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Denetlenmesi</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082800"/>
            <a:ext cx="6964363" cy="2794000"/>
          </a:xfrm>
        </p:spPr>
        <p:txBody>
          <a:bodyPr/>
          <a:lstStyle/>
          <a:p>
            <a:pPr eaLnBrk="1" hangingPunct="1">
              <a:defRPr/>
            </a:pPr>
            <a:r>
              <a:rPr lang="en-US" sz="9600" b="1" dirty="0" smtClean="0">
                <a:effectLst>
                  <a:glow rad="139700">
                    <a:schemeClr val="accent6">
                      <a:satMod val="175000"/>
                      <a:alpha val="40000"/>
                    </a:schemeClr>
                  </a:glow>
                  <a:outerShdw blurRad="60007" dir="2000400" sy="-30000" kx="-800400" algn="bl" rotWithShape="0">
                    <a:prstClr val="black">
                      <a:alpha val="20000"/>
                    </a:prstClr>
                  </a:outerShdw>
                </a:effectLst>
              </a:rPr>
              <a:t>BÖLÜM SONU</a:t>
            </a:r>
            <a:endParaRPr lang="en-US" sz="9600" b="1" dirty="0">
              <a:effectLst>
                <a:glow rad="139700">
                  <a:schemeClr val="accent6">
                    <a:satMod val="175000"/>
                    <a:alpha val="40000"/>
                  </a:schemeClr>
                </a:glow>
                <a:outerShdw blurRad="60007" dir="2000400" sy="-30000" kx="-800400" algn="bl" rotWithShape="0">
                  <a:prstClr val="black">
                    <a:alpha val="20000"/>
                  </a:prstClr>
                </a:outerShdw>
              </a:effectLst>
            </a:endParaRPr>
          </a:p>
        </p:txBody>
      </p:sp>
    </p:spTree>
  </p:cSld>
  <p:clrMapOvr>
    <a:masterClrMapping/>
  </p:clrMapOvr>
  <p:transition xmlns:p14="http://schemas.microsoft.com/office/powerpoint/2010/main" spd="slow">
    <p:push dir="u"/>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470025" y="2844800"/>
            <a:ext cx="6383338" cy="1254125"/>
          </a:xfrm>
        </p:spPr>
        <p:txBody>
          <a:bodyPr rtlCol="0">
            <a:noAutofit/>
          </a:bodyPr>
          <a:lstStyle/>
          <a:p>
            <a:pPr eaLnBrk="1" fontAlgn="auto" hangingPunct="1">
              <a:spcAft>
                <a:spcPts val="0"/>
              </a:spcAft>
              <a:defRPr/>
            </a:pPr>
            <a:r>
              <a:rPr lang="en-US" sz="88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KÜLTÜR</a:t>
            </a:r>
            <a:endParaRPr lang="en-US" sz="88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Doç.Dr</a:t>
            </a:r>
            <a:r>
              <a:rPr lang="en-US" b="1" dirty="0" smtClean="0">
                <a:ea typeface="+mn-ea"/>
                <a:cs typeface="+mn-cs"/>
              </a:rPr>
              <a:t>. Mustafa </a:t>
            </a:r>
            <a:r>
              <a:rPr lang="en-US" b="1" dirty="0" err="1" smtClean="0">
                <a:ea typeface="+mn-ea"/>
                <a:cs typeface="+mn-cs"/>
              </a:rPr>
              <a:t>Talas</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Niğde</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30822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83235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14</a:t>
            </a:r>
          </a:p>
        </p:txBody>
      </p:sp>
    </p:spTree>
  </p:cSld>
  <p:clrMapOvr>
    <a:masterClrMapping/>
  </p:clrMapOvr>
  <p:transition xmlns:p14="http://schemas.microsoft.com/office/powerpoint/2010/main" spd="slow">
    <p:push dir="u"/>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P90043064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1064" y="3234275"/>
            <a:ext cx="4782673" cy="31834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09250" name="Title 1"/>
          <p:cNvSpPr>
            <a:spLocks noGrp="1"/>
          </p:cNvSpPr>
          <p:nvPr>
            <p:ph type="title"/>
          </p:nvPr>
        </p:nvSpPr>
        <p:spPr>
          <a:xfrm>
            <a:off x="1095375" y="717550"/>
            <a:ext cx="6964363" cy="985838"/>
          </a:xfrm>
        </p:spPr>
        <p:txBody>
          <a:bodyPr/>
          <a:lstStyle/>
          <a:p>
            <a:pPr eaLnBrk="1" hangingPunct="1"/>
            <a:r>
              <a:rPr lang="en-US">
                <a:latin typeface="Arial" charset="0"/>
              </a:rPr>
              <a:t>Kültür</a:t>
            </a:r>
          </a:p>
        </p:txBody>
      </p:sp>
      <p:sp>
        <p:nvSpPr>
          <p:cNvPr id="309251" name="Content Placeholder 2"/>
          <p:cNvSpPr>
            <a:spLocks noGrp="1"/>
          </p:cNvSpPr>
          <p:nvPr>
            <p:ph idx="1"/>
          </p:nvPr>
        </p:nvSpPr>
        <p:spPr>
          <a:xfrm>
            <a:off x="1463675" y="1697038"/>
            <a:ext cx="6196013" cy="3603625"/>
          </a:xfrm>
        </p:spPr>
        <p:txBody>
          <a:bodyPr/>
          <a:lstStyle/>
          <a:p>
            <a:pPr eaLnBrk="1" hangingPunct="1"/>
            <a:r>
              <a:rPr lang="en-US">
                <a:latin typeface="Times New Roman" charset="0"/>
              </a:rPr>
              <a:t>Sosyalleşme sürecinin başlamasıyla birlikte, insanlar, etraflarının, çevrelerinin, dünyalarının farkında olmaya başlarlar.</a:t>
            </a:r>
          </a:p>
          <a:p>
            <a:pPr eaLnBrk="1" hangingPunct="1"/>
            <a:endParaRPr lang="en-US">
              <a:latin typeface="Times New Roman" charset="0"/>
            </a:endParaRPr>
          </a:p>
          <a:p>
            <a:pPr eaLnBrk="1" hangingPunct="1"/>
            <a:r>
              <a:rPr lang="en-US">
                <a:latin typeface="Times New Roman" charset="0"/>
              </a:rPr>
              <a:t> Bu farkındalığı                                             temin eden en                                            önemli faktör                                         kültürdür. </a:t>
            </a:r>
          </a:p>
        </p:txBody>
      </p:sp>
      <p:pic>
        <p:nvPicPr>
          <p:cNvPr id="30925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5967413" y="2951163"/>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14.1. </a:t>
            </a:r>
            <a:r>
              <a:rPr lang="en-US" dirty="0" err="1" smtClean="0">
                <a:ea typeface="+mj-ea"/>
                <a:cs typeface="+mj-cs"/>
              </a:rPr>
              <a:t>Kültür</a:t>
            </a:r>
            <a:r>
              <a:rPr lang="en-US" dirty="0" smtClean="0">
                <a:ea typeface="+mj-ea"/>
                <a:cs typeface="+mj-cs"/>
              </a:rPr>
              <a:t> </a:t>
            </a:r>
            <a:r>
              <a:rPr lang="en-US" dirty="0" err="1" smtClean="0">
                <a:ea typeface="+mj-ea"/>
                <a:cs typeface="+mj-cs"/>
              </a:rPr>
              <a:t>ile</a:t>
            </a:r>
            <a:r>
              <a:rPr lang="en-US" dirty="0" smtClean="0">
                <a:ea typeface="+mj-ea"/>
                <a:cs typeface="+mj-cs"/>
              </a:rPr>
              <a:t> </a:t>
            </a:r>
            <a:r>
              <a:rPr lang="en-US" dirty="0" err="1" smtClean="0">
                <a:ea typeface="+mj-ea"/>
                <a:cs typeface="+mj-cs"/>
              </a:rPr>
              <a:t>İlgili</a:t>
            </a:r>
            <a:r>
              <a:rPr lang="en-US" dirty="0" smtClean="0">
                <a:ea typeface="+mj-ea"/>
                <a:cs typeface="+mj-cs"/>
              </a:rPr>
              <a:t> </a:t>
            </a:r>
            <a:r>
              <a:rPr lang="en-US" dirty="0" err="1" smtClean="0">
                <a:ea typeface="+mj-ea"/>
                <a:cs typeface="+mj-cs"/>
              </a:rPr>
              <a:t>Disiplinler</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Psikoloji </a:t>
            </a:r>
            <a:r>
              <a:rPr lang="en-US" dirty="0" err="1" smtClean="0">
                <a:ea typeface="+mj-ea"/>
                <a:cs typeface="+mj-cs"/>
              </a:rPr>
              <a:t>Açısından</a:t>
            </a:r>
            <a:r>
              <a:rPr lang="en-US" dirty="0" smtClean="0">
                <a:ea typeface="+mj-ea"/>
                <a:cs typeface="+mj-cs"/>
              </a:rPr>
              <a:t> </a:t>
            </a:r>
            <a:r>
              <a:rPr lang="en-US" dirty="0" err="1" smtClean="0">
                <a:ea typeface="+mj-ea"/>
                <a:cs typeface="+mj-cs"/>
              </a:rPr>
              <a:t>Kültürün</a:t>
            </a:r>
            <a:r>
              <a:rPr lang="en-US" dirty="0" smtClean="0">
                <a:ea typeface="+mj-ea"/>
                <a:cs typeface="+mj-cs"/>
              </a:rPr>
              <a:t> </a:t>
            </a:r>
            <a:r>
              <a:rPr lang="en-US" dirty="0" err="1" smtClean="0">
                <a:ea typeface="+mj-ea"/>
                <a:cs typeface="+mj-cs"/>
              </a:rPr>
              <a:t>Önemi</a:t>
            </a:r>
            <a:endParaRPr lang="en-US" dirty="0">
              <a:ea typeface="+mj-ea"/>
              <a:cs typeface="+mj-cs"/>
            </a:endParaRPr>
          </a:p>
        </p:txBody>
      </p:sp>
      <p:sp>
        <p:nvSpPr>
          <p:cNvPr id="310274" name="Content Placeholder 2"/>
          <p:cNvSpPr>
            <a:spLocks noGrp="1"/>
          </p:cNvSpPr>
          <p:nvPr>
            <p:ph idx="1"/>
          </p:nvPr>
        </p:nvSpPr>
        <p:spPr>
          <a:xfrm>
            <a:off x="1463675" y="2857500"/>
            <a:ext cx="6196013" cy="2865438"/>
          </a:xfrm>
        </p:spPr>
        <p:txBody>
          <a:bodyPr/>
          <a:lstStyle/>
          <a:p>
            <a:pPr eaLnBrk="1" hangingPunct="1"/>
            <a:r>
              <a:rPr lang="en-US">
                <a:latin typeface="Times New Roman" charset="0"/>
              </a:rPr>
              <a:t>İnsan toplumlarının bütün yönlerini anlatan kültür, doğal olarak insanları inceleme konusu yapan bilimlerin hepsini ilgilendirmektedir. </a:t>
            </a:r>
          </a:p>
          <a:p>
            <a:pPr eaLnBrk="1" hangingPunct="1"/>
            <a:endParaRPr lang="en-US">
              <a:latin typeface="Times New Roman" charset="0"/>
            </a:endParaRPr>
          </a:p>
          <a:p>
            <a:pPr eaLnBrk="1" hangingPunct="1"/>
            <a:r>
              <a:rPr lang="en-US">
                <a:latin typeface="Times New Roman" charset="0"/>
              </a:rPr>
              <a:t>Kültür, psikoloji (özellikle de sosyal psikoloji) açısından çok önemli bir meseledir (Kağıtçıbaşı, 2010). </a:t>
            </a:r>
          </a:p>
        </p:txBody>
      </p:sp>
    </p:spTree>
  </p:cSld>
  <p:clrMapOvr>
    <a:masterClrMapping/>
  </p:clrMapOvr>
  <p:transition xmlns:p14="http://schemas.microsoft.com/office/powerpoint/2010/main" spd="slow">
    <p:push dir="u"/>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p:txBody>
          <a:bodyPr/>
          <a:lstStyle/>
          <a:p>
            <a:pPr eaLnBrk="1" hangingPunct="1"/>
            <a:r>
              <a:rPr lang="en-US">
                <a:latin typeface="Arial" charset="0"/>
              </a:rPr>
              <a:t>14.2. Kültür Tanımları</a:t>
            </a:r>
          </a:p>
        </p:txBody>
      </p:sp>
      <p:sp>
        <p:nvSpPr>
          <p:cNvPr id="311298" name="Content Placeholder 2"/>
          <p:cNvSpPr>
            <a:spLocks noGrp="1"/>
          </p:cNvSpPr>
          <p:nvPr>
            <p:ph idx="1"/>
          </p:nvPr>
        </p:nvSpPr>
        <p:spPr/>
        <p:txBody>
          <a:bodyPr/>
          <a:lstStyle/>
          <a:p>
            <a:pPr eaLnBrk="1" hangingPunct="1"/>
            <a:endParaRPr lang="tr-TR">
              <a:latin typeface="Times New Roman" charset="0"/>
            </a:endParaRPr>
          </a:p>
          <a:p>
            <a:pPr eaLnBrk="1" hangingPunct="1"/>
            <a:r>
              <a:rPr lang="tr-TR">
                <a:latin typeface="Times New Roman" charset="0"/>
              </a:rPr>
              <a:t>“</a:t>
            </a:r>
            <a:r>
              <a:rPr lang="tr-TR" altLang="ja-JP">
                <a:latin typeface="Times New Roman" charset="0"/>
              </a:rPr>
              <a:t>Kültür, aletlerden ve tüketim mallarından, çeşitli toplumsal gruplaşmalar için yapılan anayasal belgelerden, insana özgü düşünce ve becerilerden, inanç ve törelerden oluşan bütünsel bir toplamdır.</a:t>
            </a:r>
            <a:r>
              <a:rPr lang="tr-TR">
                <a:latin typeface="Times New Roman" charset="0"/>
              </a:rPr>
              <a:t>”</a:t>
            </a:r>
            <a:r>
              <a:rPr lang="tr-TR" altLang="ja-JP">
                <a:latin typeface="Times New Roman" charset="0"/>
              </a:rPr>
              <a:t>(Malinowski, 1990:39).</a:t>
            </a:r>
            <a:endParaRPr lang="en-US" altLang="ja-JP">
              <a:latin typeface="Times New Roman" charset="0"/>
            </a:endParaRPr>
          </a:p>
          <a:p>
            <a:pPr eaLnBrk="1" hangingPunct="1"/>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p:txBody>
          <a:bodyPr/>
          <a:lstStyle/>
          <a:p>
            <a:pPr eaLnBrk="1" hangingPunct="1"/>
            <a:r>
              <a:rPr lang="en-US">
                <a:latin typeface="Arial" charset="0"/>
              </a:rPr>
              <a:t>14.3. Kültürün Tipleri</a:t>
            </a:r>
          </a:p>
        </p:txBody>
      </p:sp>
      <p:sp>
        <p:nvSpPr>
          <p:cNvPr id="312322" name="Content Placeholder 2"/>
          <p:cNvSpPr>
            <a:spLocks noGrp="1"/>
          </p:cNvSpPr>
          <p:nvPr>
            <p:ph idx="1"/>
          </p:nvPr>
        </p:nvSpPr>
        <p:spPr/>
        <p:txBody>
          <a:bodyPr/>
          <a:lstStyle/>
          <a:p>
            <a:pPr eaLnBrk="1" hangingPunct="1"/>
            <a:r>
              <a:rPr lang="en-US">
                <a:latin typeface="Times New Roman" charset="0"/>
              </a:rPr>
              <a:t>Kültür, hayatımızda iki biçimde yer almaktadır. Bunlar: </a:t>
            </a:r>
          </a:p>
          <a:p>
            <a:pPr eaLnBrk="1" hangingPunct="1"/>
            <a:r>
              <a:rPr lang="en-US">
                <a:latin typeface="Times New Roman" charset="0"/>
              </a:rPr>
              <a:t>1. Maddi kültür</a:t>
            </a:r>
          </a:p>
          <a:p>
            <a:pPr eaLnBrk="1" hangingPunct="1"/>
            <a:r>
              <a:rPr lang="en-US">
                <a:latin typeface="Times New Roman" charset="0"/>
              </a:rPr>
              <a:t>2. Manevi kültür </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p:txBody>
          <a:bodyPr/>
          <a:lstStyle/>
          <a:p>
            <a:pPr eaLnBrk="1" hangingPunct="1"/>
            <a:r>
              <a:rPr lang="en-US">
                <a:latin typeface="Arial" charset="0"/>
              </a:rPr>
              <a:t>14.4. Kültür ve Değişme</a:t>
            </a:r>
          </a:p>
        </p:txBody>
      </p:sp>
      <p:sp>
        <p:nvSpPr>
          <p:cNvPr id="313346" name="Content Placeholder 2"/>
          <p:cNvSpPr>
            <a:spLocks noGrp="1"/>
          </p:cNvSpPr>
          <p:nvPr>
            <p:ph idx="1"/>
          </p:nvPr>
        </p:nvSpPr>
        <p:spPr/>
        <p:txBody>
          <a:bodyPr/>
          <a:lstStyle/>
          <a:p>
            <a:pPr eaLnBrk="1" hangingPunct="1"/>
            <a:r>
              <a:rPr lang="en-US">
                <a:latin typeface="Times New Roman" charset="0"/>
              </a:rPr>
              <a:t>Büyük ölçekli kültürel değişmenin üç temel kaynağı vardır :</a:t>
            </a:r>
          </a:p>
          <a:p>
            <a:pPr eaLnBrk="1" hangingPunct="1"/>
            <a:endParaRPr lang="en-US">
              <a:latin typeface="Times New Roman" charset="0"/>
            </a:endParaRPr>
          </a:p>
          <a:p>
            <a:pPr eaLnBrk="1" hangingPunct="1"/>
            <a:r>
              <a:rPr lang="en-US">
                <a:latin typeface="Times New Roman" charset="0"/>
              </a:rPr>
              <a:t>Doğal çevrede yaşanan değişiklik</a:t>
            </a:r>
          </a:p>
          <a:p>
            <a:pPr eaLnBrk="1" hangingPunct="1"/>
            <a:r>
              <a:rPr lang="en-US">
                <a:latin typeface="Times New Roman" charset="0"/>
              </a:rPr>
              <a:t>Kültürel temas</a:t>
            </a:r>
          </a:p>
          <a:p>
            <a:pPr eaLnBrk="1" hangingPunct="1"/>
            <a:r>
              <a:rPr lang="en-US">
                <a:latin typeface="Times New Roman" charset="0"/>
              </a:rPr>
              <a:t>Keşif ve icatlar</a:t>
            </a:r>
          </a:p>
        </p:txBody>
      </p:sp>
    </p:spTree>
  </p:cSld>
  <p:clrMapOvr>
    <a:masterClrMapping/>
  </p:clrMapOvr>
  <p:transition xmlns:p14="http://schemas.microsoft.com/office/powerpoint/2010/main" spd="slow">
    <p:push dir="u"/>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14.5. </a:t>
            </a:r>
            <a:r>
              <a:rPr lang="en-US" dirty="0" err="1" smtClean="0">
                <a:ea typeface="+mj-ea"/>
                <a:cs typeface="+mj-cs"/>
              </a:rPr>
              <a:t>Kültürün</a:t>
            </a:r>
            <a:r>
              <a:rPr lang="en-US" dirty="0" smtClean="0">
                <a:ea typeface="+mj-ea"/>
                <a:cs typeface="+mj-cs"/>
              </a:rPr>
              <a:t> </a:t>
            </a:r>
            <a:r>
              <a:rPr lang="en-US" dirty="0" err="1" smtClean="0">
                <a:ea typeface="+mj-ea"/>
                <a:cs typeface="+mj-cs"/>
              </a:rPr>
              <a:t>İşlevleri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Özellikleri</a:t>
            </a:r>
            <a:endParaRPr lang="en-US" dirty="0">
              <a:ea typeface="+mj-ea"/>
              <a:cs typeface="+mj-cs"/>
            </a:endParaRPr>
          </a:p>
        </p:txBody>
      </p:sp>
      <p:sp>
        <p:nvSpPr>
          <p:cNvPr id="314370" name="Content Placeholder 2"/>
          <p:cNvSpPr>
            <a:spLocks noGrp="1"/>
          </p:cNvSpPr>
          <p:nvPr>
            <p:ph idx="1"/>
          </p:nvPr>
        </p:nvSpPr>
        <p:spPr/>
        <p:txBody>
          <a:bodyPr/>
          <a:lstStyle/>
          <a:p>
            <a:pPr eaLnBrk="1" hangingPunct="1"/>
            <a:r>
              <a:rPr lang="tr-TR">
                <a:latin typeface="Times New Roman" charset="0"/>
              </a:rPr>
              <a:t>Kültür toplumsal davranışları düzenler,</a:t>
            </a:r>
            <a:endParaRPr lang="en-US">
              <a:latin typeface="Times New Roman" charset="0"/>
            </a:endParaRPr>
          </a:p>
          <a:p>
            <a:pPr eaLnBrk="1" hangingPunct="1"/>
            <a:endParaRPr lang="tr-TR">
              <a:latin typeface="Times New Roman" charset="0"/>
            </a:endParaRPr>
          </a:p>
          <a:p>
            <a:pPr eaLnBrk="1" hangingPunct="1"/>
            <a:r>
              <a:rPr lang="tr-TR">
                <a:latin typeface="Times New Roman" charset="0"/>
              </a:rPr>
              <a:t>Kültür toplumsal dayanışmanın temellerinden birini oluşturur,</a:t>
            </a:r>
            <a:endParaRPr lang="en-US">
              <a:latin typeface="Times New Roman" charset="0"/>
            </a:endParaRPr>
          </a:p>
          <a:p>
            <a:pPr eaLnBrk="1" hangingPunct="1"/>
            <a:endParaRPr lang="tr-TR">
              <a:latin typeface="Times New Roman" charset="0"/>
            </a:endParaRPr>
          </a:p>
          <a:p>
            <a:pPr eaLnBrk="1" hangingPunct="1"/>
            <a:r>
              <a:rPr lang="tr-TR">
                <a:latin typeface="Times New Roman" charset="0"/>
              </a:rPr>
              <a:t>Kültür toplumları birbirinden ayırmaya yarayan işaret gibidir, </a:t>
            </a:r>
            <a:r>
              <a:rPr lang="en-US">
                <a:latin typeface="Times New Roman" charset="0"/>
              </a:rPr>
              <a:t>vb.</a:t>
            </a:r>
          </a:p>
        </p:txBody>
      </p:sp>
    </p:spTree>
  </p:cSld>
  <p:clrMapOvr>
    <a:masterClrMapping/>
  </p:clrMapOvr>
  <p:transition xmlns:p14="http://schemas.microsoft.com/office/powerpoint/2010/main" spd="slow">
    <p:push dir="u"/>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P9004424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6267" y="3322819"/>
            <a:ext cx="4707467" cy="31457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15394" name="Title 1"/>
          <p:cNvSpPr>
            <a:spLocks noGrp="1"/>
          </p:cNvSpPr>
          <p:nvPr>
            <p:ph type="title"/>
          </p:nvPr>
        </p:nvSpPr>
        <p:spPr/>
        <p:txBody>
          <a:bodyPr/>
          <a:lstStyle/>
          <a:p>
            <a:pPr eaLnBrk="1" hangingPunct="1"/>
            <a:r>
              <a:rPr lang="en-US">
                <a:latin typeface="Arial" charset="0"/>
              </a:rPr>
              <a:t>14.6. Kültürel Çeşitlilik</a:t>
            </a:r>
          </a:p>
        </p:txBody>
      </p:sp>
      <p:sp>
        <p:nvSpPr>
          <p:cNvPr id="3" name="Content Placeholder 2"/>
          <p:cNvSpPr>
            <a:spLocks noGrp="1"/>
          </p:cNvSpPr>
          <p:nvPr>
            <p:ph idx="1"/>
          </p:nvPr>
        </p:nvSpPr>
        <p:spPr>
          <a:xfrm>
            <a:off x="1463675" y="1882775"/>
            <a:ext cx="6196013" cy="2808288"/>
          </a:xfrm>
        </p:spPr>
        <p:txBody>
          <a:bodyPr rtlCol="0">
            <a:normAutofit/>
          </a:bodyPr>
          <a:lstStyle/>
          <a:p>
            <a:pPr eaLnBrk="1" fontAlgn="auto" hangingPunct="1">
              <a:spcAft>
                <a:spcPts val="0"/>
              </a:spcAft>
              <a:defRPr/>
            </a:pPr>
            <a:r>
              <a:rPr lang="tr-TR" dirty="0" smtClean="0">
                <a:ea typeface="+mn-ea"/>
                <a:cs typeface="+mn-cs"/>
              </a:rPr>
              <a:t>Karşılıklı </a:t>
            </a:r>
            <a:r>
              <a:rPr lang="tr-TR" dirty="0">
                <a:ea typeface="+mn-ea"/>
                <a:cs typeface="+mn-cs"/>
              </a:rPr>
              <a:t>ilişki ve etkileşimler sebebiyle kültürün tamamında veya bir kısmında ortaya çıkan farklı hallere bürünme durumlarını kültürel çeşitlilik olarak ele almak mümkündür. </a:t>
            </a:r>
            <a:endParaRPr lang="en-US" dirty="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pic>
        <p:nvPicPr>
          <p:cNvPr id="31539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102350" y="3040063"/>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en-US" dirty="0" smtClean="0">
                <a:ea typeface="+mn-ea"/>
                <a:cs typeface="+mn-cs"/>
              </a:rPr>
              <a:t>Alt </a:t>
            </a:r>
            <a:r>
              <a:rPr lang="en-US" dirty="0" err="1" smtClean="0">
                <a:ea typeface="+mn-ea"/>
                <a:cs typeface="+mn-cs"/>
              </a:rPr>
              <a:t>Kültür</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Karşıt</a:t>
            </a:r>
            <a:r>
              <a:rPr lang="en-US" dirty="0" smtClean="0">
                <a:ea typeface="+mn-ea"/>
                <a:cs typeface="+mn-cs"/>
              </a:rPr>
              <a:t> </a:t>
            </a:r>
            <a:r>
              <a:rPr lang="en-US" dirty="0" err="1" smtClean="0">
                <a:ea typeface="+mn-ea"/>
                <a:cs typeface="+mn-cs"/>
              </a:rPr>
              <a:t>Kültür</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Etnosantirizm</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Seçkin</a:t>
            </a:r>
            <a:r>
              <a:rPr lang="en-US" dirty="0" smtClean="0">
                <a:ea typeface="+mn-ea"/>
                <a:cs typeface="+mn-cs"/>
              </a:rPr>
              <a:t> </a:t>
            </a:r>
            <a:r>
              <a:rPr lang="en-US" dirty="0" err="1" smtClean="0">
                <a:ea typeface="+mn-ea"/>
                <a:cs typeface="+mn-cs"/>
              </a:rPr>
              <a:t>Kültürü</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en-US" dirty="0" err="1" smtClean="0">
                <a:ea typeface="+mn-ea"/>
                <a:cs typeface="+mn-cs"/>
              </a:rPr>
              <a:t>Popüler</a:t>
            </a:r>
            <a:r>
              <a:rPr lang="en-US" dirty="0" smtClean="0">
                <a:ea typeface="+mn-ea"/>
                <a:cs typeface="+mn-cs"/>
              </a:rPr>
              <a:t> </a:t>
            </a:r>
            <a:r>
              <a:rPr lang="en-US" dirty="0" err="1" smtClean="0">
                <a:ea typeface="+mn-ea"/>
                <a:cs typeface="+mn-cs"/>
              </a:rPr>
              <a:t>Kültür</a:t>
            </a:r>
            <a:endParaRPr lang="en-US"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
        <p:nvSpPr>
          <p:cNvPr id="316418" name="Title 1"/>
          <p:cNvSpPr>
            <a:spLocks noGrp="1"/>
          </p:cNvSpPr>
          <p:nvPr>
            <p:ph type="title"/>
          </p:nvPr>
        </p:nvSpPr>
        <p:spPr/>
        <p:txBody>
          <a:bodyPr/>
          <a:lstStyle/>
          <a:p>
            <a:pPr eaLnBrk="1" hangingPunct="1"/>
            <a:r>
              <a:rPr lang="en-US">
                <a:latin typeface="Arial" charset="0"/>
              </a:rPr>
              <a:t>14.6. Kültürel Çeşitlilik</a:t>
            </a:r>
          </a:p>
        </p:txBody>
      </p:sp>
    </p:spTree>
  </p:cSld>
  <p:clrMapOvr>
    <a:masterClrMapping/>
  </p:clrMapOvr>
  <p:transition xmlns:p14="http://schemas.microsoft.com/office/powerpoint/2010/main" spd="slow">
    <p:push dir="u"/>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Title 1"/>
          <p:cNvSpPr>
            <a:spLocks noGrp="1"/>
          </p:cNvSpPr>
          <p:nvPr>
            <p:ph type="title"/>
          </p:nvPr>
        </p:nvSpPr>
        <p:spPr/>
        <p:txBody>
          <a:bodyPr/>
          <a:lstStyle/>
          <a:p>
            <a:pPr eaLnBrk="1" hangingPunct="1"/>
            <a:r>
              <a:rPr lang="en-US">
                <a:latin typeface="Arial" charset="0"/>
              </a:rPr>
              <a:t>14.7. Davranışlar ve Kültür</a:t>
            </a:r>
          </a:p>
        </p:txBody>
      </p:sp>
      <p:sp>
        <p:nvSpPr>
          <p:cNvPr id="317442" name="Content Placeholder 2"/>
          <p:cNvSpPr>
            <a:spLocks noGrp="1"/>
          </p:cNvSpPr>
          <p:nvPr>
            <p:ph idx="1"/>
          </p:nvPr>
        </p:nvSpPr>
        <p:spPr/>
        <p:txBody>
          <a:bodyPr/>
          <a:lstStyle/>
          <a:p>
            <a:pPr eaLnBrk="1" hangingPunct="1"/>
            <a:r>
              <a:rPr lang="en-US">
                <a:latin typeface="Times New Roman" charset="0"/>
              </a:rPr>
              <a:t>Herhangi bir kültür, kendi sistemine dahil olan insanlarına, kendi sistem-hedef ve çıkarlarına dayalı olarak davranışlar geliştirir. </a:t>
            </a:r>
          </a:p>
          <a:p>
            <a:pPr eaLnBrk="1" hangingPunct="1"/>
            <a:endParaRPr lang="en-US">
              <a:latin typeface="Times New Roman" charset="0"/>
            </a:endParaRPr>
          </a:p>
          <a:p>
            <a:pPr eaLnBrk="1" hangingPunct="1"/>
            <a:r>
              <a:rPr lang="en-US">
                <a:latin typeface="Times New Roman" charset="0"/>
              </a:rPr>
              <a:t>Bir bakıma kültür davranışların niteliğini ve yönünü belirleyen toplumsal mekanizmalardan biridir. </a:t>
            </a:r>
          </a:p>
        </p:txBody>
      </p:sp>
    </p:spTree>
  </p:cSld>
  <p:clrMapOvr>
    <a:masterClrMapping/>
  </p:clrMapOvr>
  <p:transition xmlns:p14="http://schemas.microsoft.com/office/powerpoint/2010/main" spd="slow">
    <p:push dir="u"/>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14.8. </a:t>
            </a:r>
            <a:r>
              <a:rPr lang="en-US" dirty="0" err="1" smtClean="0">
                <a:ea typeface="+mj-ea"/>
                <a:cs typeface="+mj-cs"/>
              </a:rPr>
              <a:t>Kültür</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Sosyalleşme</a:t>
            </a:r>
            <a:endParaRPr lang="en-US" dirty="0">
              <a:ea typeface="+mj-ea"/>
              <a:cs typeface="+mj-cs"/>
            </a:endParaRPr>
          </a:p>
        </p:txBody>
      </p:sp>
      <p:sp>
        <p:nvSpPr>
          <p:cNvPr id="318466" name="Content Placeholder 2"/>
          <p:cNvSpPr>
            <a:spLocks noGrp="1"/>
          </p:cNvSpPr>
          <p:nvPr>
            <p:ph idx="1"/>
          </p:nvPr>
        </p:nvSpPr>
        <p:spPr/>
        <p:txBody>
          <a:bodyPr/>
          <a:lstStyle/>
          <a:p>
            <a:pPr eaLnBrk="1" hangingPunct="1"/>
            <a:r>
              <a:rPr lang="tr-TR">
                <a:latin typeface="Times New Roman" charset="0"/>
              </a:rPr>
              <a:t>İnsanların ait oldukları toplumun bir parçası haline gelmeleri sürecine sosyalleşme denilmektedir.</a:t>
            </a:r>
          </a:p>
          <a:p>
            <a:pPr eaLnBrk="1" hangingPunct="1"/>
            <a:endParaRPr lang="tr-TR">
              <a:latin typeface="Times New Roman" charset="0"/>
            </a:endParaRPr>
          </a:p>
          <a:p>
            <a:pPr eaLnBrk="1" hangingPunct="1"/>
            <a:r>
              <a:rPr lang="tr-TR">
                <a:latin typeface="Times New Roman" charset="0"/>
              </a:rPr>
              <a:t> Bu süreç, kültürün emilmesi süreci olduğu için burada kültürün rolü baskın durumdadır.</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14.9. </a:t>
            </a:r>
            <a:r>
              <a:rPr lang="en-US" dirty="0" err="1" smtClean="0">
                <a:ea typeface="+mj-ea"/>
                <a:cs typeface="+mj-cs"/>
              </a:rPr>
              <a:t>Kültürleri</a:t>
            </a:r>
            <a:r>
              <a:rPr lang="en-US" dirty="0" smtClean="0">
                <a:ea typeface="+mj-ea"/>
                <a:cs typeface="+mj-cs"/>
              </a:rPr>
              <a:t> </a:t>
            </a:r>
            <a:r>
              <a:rPr lang="en-US" dirty="0" err="1" smtClean="0">
                <a:ea typeface="+mj-ea"/>
                <a:cs typeface="+mj-cs"/>
              </a:rPr>
              <a:t>Karşılaştırma</a:t>
            </a:r>
            <a:r>
              <a:rPr lang="en-US" dirty="0" smtClean="0">
                <a:ea typeface="+mj-ea"/>
                <a:cs typeface="+mj-cs"/>
              </a:rPr>
              <a:t> </a:t>
            </a:r>
            <a:r>
              <a:rPr lang="en-US" dirty="0" err="1" smtClean="0">
                <a:ea typeface="+mj-ea"/>
                <a:cs typeface="+mj-cs"/>
              </a:rPr>
              <a:t>Sistemleri</a:t>
            </a:r>
            <a:endParaRPr lang="en-US" dirty="0">
              <a:ea typeface="+mj-ea"/>
              <a:cs typeface="+mj-cs"/>
            </a:endParaRPr>
          </a:p>
        </p:txBody>
      </p:sp>
      <p:sp>
        <p:nvSpPr>
          <p:cNvPr id="319490" name="Content Placeholder 2"/>
          <p:cNvSpPr>
            <a:spLocks noGrp="1"/>
          </p:cNvSpPr>
          <p:nvPr>
            <p:ph idx="1"/>
          </p:nvPr>
        </p:nvSpPr>
        <p:spPr/>
        <p:txBody>
          <a:bodyPr/>
          <a:lstStyle/>
          <a:p>
            <a:pPr eaLnBrk="1" hangingPunct="1"/>
            <a:r>
              <a:rPr lang="en-US">
                <a:latin typeface="Times New Roman" charset="0"/>
              </a:rPr>
              <a:t>Farklı karşılaştırma yaklaşımlarının sosyal psikoloji açısından, geliştirilmiş birkaç yolu vardır :</a:t>
            </a:r>
          </a:p>
          <a:p>
            <a:pPr eaLnBrk="1" hangingPunct="1"/>
            <a:endParaRPr lang="en-US">
              <a:latin typeface="Times New Roman" charset="0"/>
            </a:endParaRPr>
          </a:p>
          <a:p>
            <a:pPr eaLnBrk="1" hangingPunct="1"/>
            <a:r>
              <a:rPr lang="en-US">
                <a:latin typeface="Times New Roman" charset="0"/>
              </a:rPr>
              <a:t>Kültürleri değerlerle karakterize etmek </a:t>
            </a:r>
          </a:p>
          <a:p>
            <a:pPr eaLnBrk="1" hangingPunct="1"/>
            <a:r>
              <a:rPr lang="en-US">
                <a:latin typeface="Times New Roman" charset="0"/>
              </a:rPr>
              <a:t>İlişkiler aracılığıyla kültürleri karakterize etmek </a:t>
            </a:r>
          </a:p>
        </p:txBody>
      </p:sp>
    </p:spTree>
  </p:cSld>
  <p:clrMapOvr>
    <a:masterClrMapping/>
  </p:clrMapOvr>
  <p:transition xmlns:p14="http://schemas.microsoft.com/office/powerpoint/2010/main" spd="slow">
    <p:push dir="u"/>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14.10. </a:t>
            </a:r>
            <a:r>
              <a:rPr lang="en-US" dirty="0" err="1" smtClean="0">
                <a:ea typeface="+mj-ea"/>
                <a:cs typeface="+mj-cs"/>
              </a:rPr>
              <a:t>Kültür</a:t>
            </a:r>
            <a:r>
              <a:rPr lang="en-US" dirty="0" smtClean="0">
                <a:ea typeface="+mj-ea"/>
                <a:cs typeface="+mj-cs"/>
              </a:rPr>
              <a:t>, </a:t>
            </a:r>
            <a:r>
              <a:rPr lang="en-US" dirty="0" err="1" smtClean="0">
                <a:ea typeface="+mj-ea"/>
                <a:cs typeface="+mj-cs"/>
              </a:rPr>
              <a:t>Normlar</a:t>
            </a:r>
            <a:r>
              <a:rPr lang="en-US" dirty="0" smtClean="0">
                <a:ea typeface="+mj-ea"/>
                <a:cs typeface="+mj-cs"/>
              </a:rPr>
              <a:t>, </a:t>
            </a:r>
            <a:r>
              <a:rPr lang="en-US" dirty="0" err="1" smtClean="0">
                <a:ea typeface="+mj-ea"/>
                <a:cs typeface="+mj-cs"/>
              </a:rPr>
              <a:t>Benlik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Kimlik</a:t>
            </a:r>
            <a:endParaRPr lang="en-US" dirty="0">
              <a:ea typeface="+mj-ea"/>
              <a:cs typeface="+mj-cs"/>
            </a:endParaRPr>
          </a:p>
        </p:txBody>
      </p:sp>
      <p:sp>
        <p:nvSpPr>
          <p:cNvPr id="3" name="Content Placeholder 2"/>
          <p:cNvSpPr>
            <a:spLocks noGrp="1"/>
          </p:cNvSpPr>
          <p:nvPr>
            <p:ph idx="1"/>
          </p:nvPr>
        </p:nvSpPr>
        <p:spPr/>
        <p:txBody>
          <a:bodyPr rtlCol="0">
            <a:normAutofit fontScale="92500"/>
          </a:bodyPr>
          <a:lstStyle/>
          <a:p>
            <a:pPr marL="274320" indent="-274320" eaLnBrk="1" fontAlgn="auto" hangingPunct="1">
              <a:spcAft>
                <a:spcPts val="0"/>
              </a:spcAft>
              <a:buFont typeface="Brush Script MT" pitchFamily="66" charset="0"/>
              <a:buChar char="O"/>
              <a:defRPr/>
            </a:pPr>
            <a:r>
              <a:rPr lang="en-US" dirty="0" err="1">
                <a:ea typeface="+mn-ea"/>
                <a:cs typeface="+mn-cs"/>
              </a:rPr>
              <a:t>Toplumların</a:t>
            </a:r>
            <a:r>
              <a:rPr lang="en-US" dirty="0">
                <a:ea typeface="+mn-ea"/>
                <a:cs typeface="+mn-cs"/>
              </a:rPr>
              <a:t> </a:t>
            </a:r>
            <a:r>
              <a:rPr lang="en-US" dirty="0" err="1">
                <a:ea typeface="+mn-ea"/>
                <a:cs typeface="+mn-cs"/>
              </a:rPr>
              <a:t>düzeni</a:t>
            </a:r>
            <a:r>
              <a:rPr lang="en-US" dirty="0">
                <a:ea typeface="+mn-ea"/>
                <a:cs typeface="+mn-cs"/>
              </a:rPr>
              <a:t> </a:t>
            </a:r>
            <a:r>
              <a:rPr lang="en-US" dirty="0" err="1">
                <a:ea typeface="+mn-ea"/>
                <a:cs typeface="+mn-cs"/>
              </a:rPr>
              <a:t>ve</a:t>
            </a:r>
            <a:r>
              <a:rPr lang="en-US" dirty="0">
                <a:ea typeface="+mn-ea"/>
                <a:cs typeface="+mn-cs"/>
              </a:rPr>
              <a:t> </a:t>
            </a:r>
            <a:r>
              <a:rPr lang="en-US" dirty="0" err="1">
                <a:ea typeface="+mn-ea"/>
                <a:cs typeface="+mn-cs"/>
              </a:rPr>
              <a:t>güvenliği</a:t>
            </a:r>
            <a:r>
              <a:rPr lang="en-US" dirty="0">
                <a:ea typeface="+mn-ea"/>
                <a:cs typeface="+mn-cs"/>
              </a:rPr>
              <a:t> </a:t>
            </a:r>
            <a:r>
              <a:rPr lang="en-US" dirty="0" err="1">
                <a:ea typeface="+mn-ea"/>
                <a:cs typeface="+mn-cs"/>
              </a:rPr>
              <a:t>sağlamak</a:t>
            </a:r>
            <a:r>
              <a:rPr lang="en-US" dirty="0">
                <a:ea typeface="+mn-ea"/>
                <a:cs typeface="+mn-cs"/>
              </a:rPr>
              <a:t> </a:t>
            </a:r>
            <a:r>
              <a:rPr lang="en-US" dirty="0" err="1">
                <a:ea typeface="+mn-ea"/>
                <a:cs typeface="+mn-cs"/>
              </a:rPr>
              <a:t>gibi</a:t>
            </a:r>
            <a:r>
              <a:rPr lang="en-US" dirty="0">
                <a:ea typeface="+mn-ea"/>
                <a:cs typeface="+mn-cs"/>
              </a:rPr>
              <a:t> </a:t>
            </a:r>
            <a:r>
              <a:rPr lang="en-US" dirty="0" err="1">
                <a:ea typeface="+mn-ea"/>
                <a:cs typeface="+mn-cs"/>
              </a:rPr>
              <a:t>bir</a:t>
            </a:r>
            <a:r>
              <a:rPr lang="en-US" dirty="0">
                <a:ea typeface="+mn-ea"/>
                <a:cs typeface="+mn-cs"/>
              </a:rPr>
              <a:t> </a:t>
            </a:r>
            <a:r>
              <a:rPr lang="en-US" dirty="0" err="1">
                <a:ea typeface="+mn-ea"/>
                <a:cs typeface="+mn-cs"/>
              </a:rPr>
              <a:t>zorunlulukları</a:t>
            </a:r>
            <a:r>
              <a:rPr lang="en-US" dirty="0">
                <a:ea typeface="+mn-ea"/>
                <a:cs typeface="+mn-cs"/>
              </a:rPr>
              <a:t> </a:t>
            </a:r>
            <a:r>
              <a:rPr lang="en-US" dirty="0" err="1">
                <a:ea typeface="+mn-ea"/>
                <a:cs typeface="+mn-cs"/>
              </a:rPr>
              <a:t>vardır</a:t>
            </a:r>
            <a:r>
              <a:rPr lang="en-US" dirty="0">
                <a:ea typeface="+mn-ea"/>
                <a:cs typeface="+mn-cs"/>
              </a:rPr>
              <a:t>. Bu </a:t>
            </a:r>
            <a:r>
              <a:rPr lang="en-US" dirty="0" err="1">
                <a:ea typeface="+mn-ea"/>
                <a:cs typeface="+mn-cs"/>
              </a:rPr>
              <a:t>zorunluluğu</a:t>
            </a:r>
            <a:r>
              <a:rPr lang="en-US" dirty="0">
                <a:ea typeface="+mn-ea"/>
                <a:cs typeface="+mn-cs"/>
              </a:rPr>
              <a:t> </a:t>
            </a:r>
            <a:r>
              <a:rPr lang="en-US" dirty="0" err="1">
                <a:ea typeface="+mn-ea"/>
                <a:cs typeface="+mn-cs"/>
              </a:rPr>
              <a:t>yerine</a:t>
            </a:r>
            <a:r>
              <a:rPr lang="en-US" dirty="0">
                <a:ea typeface="+mn-ea"/>
                <a:cs typeface="+mn-cs"/>
              </a:rPr>
              <a:t> </a:t>
            </a:r>
            <a:r>
              <a:rPr lang="en-US" dirty="0" err="1">
                <a:ea typeface="+mn-ea"/>
                <a:cs typeface="+mn-cs"/>
              </a:rPr>
              <a:t>getiren</a:t>
            </a:r>
            <a:r>
              <a:rPr lang="en-US" dirty="0">
                <a:ea typeface="+mn-ea"/>
                <a:cs typeface="+mn-cs"/>
              </a:rPr>
              <a:t> </a:t>
            </a:r>
            <a:r>
              <a:rPr lang="en-US" dirty="0" err="1">
                <a:ea typeface="+mn-ea"/>
                <a:cs typeface="+mn-cs"/>
              </a:rPr>
              <a:t>araçların</a:t>
            </a:r>
            <a:r>
              <a:rPr lang="en-US" dirty="0">
                <a:ea typeface="+mn-ea"/>
                <a:cs typeface="+mn-cs"/>
              </a:rPr>
              <a:t> en </a:t>
            </a:r>
            <a:r>
              <a:rPr lang="en-US" dirty="0" err="1">
                <a:ea typeface="+mn-ea"/>
                <a:cs typeface="+mn-cs"/>
              </a:rPr>
              <a:t>başta</a:t>
            </a:r>
            <a:r>
              <a:rPr lang="en-US" dirty="0">
                <a:ea typeface="+mn-ea"/>
                <a:cs typeface="+mn-cs"/>
              </a:rPr>
              <a:t> </a:t>
            </a:r>
            <a:r>
              <a:rPr lang="en-US" dirty="0" err="1">
                <a:ea typeface="+mn-ea"/>
                <a:cs typeface="+mn-cs"/>
              </a:rPr>
              <a:t>geleni</a:t>
            </a:r>
            <a:r>
              <a:rPr lang="en-US" dirty="0">
                <a:ea typeface="+mn-ea"/>
                <a:cs typeface="+mn-cs"/>
              </a:rPr>
              <a:t> </a:t>
            </a:r>
            <a:r>
              <a:rPr lang="en-US" dirty="0" err="1">
                <a:ea typeface="+mn-ea"/>
                <a:cs typeface="+mn-cs"/>
              </a:rPr>
              <a:t>ise</a:t>
            </a:r>
            <a:r>
              <a:rPr lang="en-US" dirty="0">
                <a:ea typeface="+mn-ea"/>
                <a:cs typeface="+mn-cs"/>
              </a:rPr>
              <a:t> </a:t>
            </a:r>
            <a:r>
              <a:rPr lang="en-US" dirty="0" err="1">
                <a:ea typeface="+mn-ea"/>
                <a:cs typeface="+mn-cs"/>
              </a:rPr>
              <a:t>normlardır</a:t>
            </a:r>
            <a:r>
              <a:rPr lang="en-US" dirty="0">
                <a:ea typeface="+mn-ea"/>
                <a:cs typeface="+mn-cs"/>
              </a:rPr>
              <a:t>. </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en-US" dirty="0" err="1">
                <a:ea typeface="+mn-ea"/>
                <a:cs typeface="+mn-cs"/>
              </a:rPr>
              <a:t>Benlik</a:t>
            </a:r>
            <a:r>
              <a:rPr lang="en-US" dirty="0">
                <a:ea typeface="+mn-ea"/>
                <a:cs typeface="+mn-cs"/>
              </a:rPr>
              <a:t>, </a:t>
            </a:r>
            <a:r>
              <a:rPr lang="en-US" dirty="0" err="1">
                <a:ea typeface="+mn-ea"/>
                <a:cs typeface="+mn-cs"/>
              </a:rPr>
              <a:t>kişinin</a:t>
            </a:r>
            <a:r>
              <a:rPr lang="en-US" dirty="0">
                <a:ea typeface="+mn-ea"/>
                <a:cs typeface="+mn-cs"/>
              </a:rPr>
              <a:t> </a:t>
            </a:r>
            <a:r>
              <a:rPr lang="en-US" dirty="0" err="1">
                <a:ea typeface="+mn-ea"/>
                <a:cs typeface="+mn-cs"/>
              </a:rPr>
              <a:t>kendini</a:t>
            </a:r>
            <a:r>
              <a:rPr lang="en-US" dirty="0">
                <a:ea typeface="+mn-ea"/>
                <a:cs typeface="+mn-cs"/>
              </a:rPr>
              <a:t> </a:t>
            </a:r>
            <a:r>
              <a:rPr lang="en-US" dirty="0" err="1">
                <a:ea typeface="+mn-ea"/>
                <a:cs typeface="+mn-cs"/>
              </a:rPr>
              <a:t>nasıl</a:t>
            </a:r>
            <a:r>
              <a:rPr lang="en-US" dirty="0">
                <a:ea typeface="+mn-ea"/>
                <a:cs typeface="+mn-cs"/>
              </a:rPr>
              <a:t> </a:t>
            </a:r>
            <a:r>
              <a:rPr lang="en-US" dirty="0" err="1">
                <a:ea typeface="+mn-ea"/>
                <a:cs typeface="+mn-cs"/>
              </a:rPr>
              <a:t>anladığı</a:t>
            </a:r>
            <a:r>
              <a:rPr lang="en-US" dirty="0">
                <a:ea typeface="+mn-ea"/>
                <a:cs typeface="+mn-cs"/>
              </a:rPr>
              <a:t> </a:t>
            </a:r>
            <a:r>
              <a:rPr lang="en-US" dirty="0" err="1">
                <a:ea typeface="+mn-ea"/>
                <a:cs typeface="+mn-cs"/>
              </a:rPr>
              <a:t>ile</a:t>
            </a:r>
            <a:r>
              <a:rPr lang="en-US" dirty="0">
                <a:ea typeface="+mn-ea"/>
                <a:cs typeface="+mn-cs"/>
              </a:rPr>
              <a:t> </a:t>
            </a:r>
            <a:r>
              <a:rPr lang="en-US" dirty="0" err="1">
                <a:ea typeface="+mn-ea"/>
                <a:cs typeface="+mn-cs"/>
              </a:rPr>
              <a:t>yani</a:t>
            </a:r>
            <a:r>
              <a:rPr lang="en-US" dirty="0">
                <a:ea typeface="+mn-ea"/>
                <a:cs typeface="+mn-cs"/>
              </a:rPr>
              <a:t> </a:t>
            </a:r>
            <a:r>
              <a:rPr lang="en-US" dirty="0" err="1">
                <a:ea typeface="+mn-ea"/>
                <a:cs typeface="+mn-cs"/>
              </a:rPr>
              <a:t>kendisiyle</a:t>
            </a:r>
            <a:r>
              <a:rPr lang="en-US" dirty="0">
                <a:ea typeface="+mn-ea"/>
                <a:cs typeface="+mn-cs"/>
              </a:rPr>
              <a:t> </a:t>
            </a:r>
            <a:r>
              <a:rPr lang="en-US" dirty="0" err="1">
                <a:ea typeface="+mn-ea"/>
                <a:cs typeface="+mn-cs"/>
              </a:rPr>
              <a:t>alâkalı</a:t>
            </a:r>
            <a:r>
              <a:rPr lang="en-US" dirty="0">
                <a:ea typeface="+mn-ea"/>
                <a:cs typeface="+mn-cs"/>
              </a:rPr>
              <a:t> </a:t>
            </a:r>
            <a:r>
              <a:rPr lang="en-US" dirty="0" err="1">
                <a:ea typeface="+mn-ea"/>
                <a:cs typeface="+mn-cs"/>
              </a:rPr>
              <a:t>farkındalığıdır</a:t>
            </a:r>
            <a:r>
              <a:rPr lang="en-US" dirty="0">
                <a:ea typeface="+mn-ea"/>
                <a:cs typeface="+mn-cs"/>
              </a:rPr>
              <a:t>. </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Kimlik, insanın kendisini başkalarından farklı kılan özelliklerinin anlatıldığı araca denilmektedir.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14.11. </a:t>
            </a:r>
            <a:r>
              <a:rPr lang="en-US" dirty="0" err="1" smtClean="0">
                <a:ea typeface="+mj-ea"/>
                <a:cs typeface="+mj-cs"/>
              </a:rPr>
              <a:t>Kültürel</a:t>
            </a:r>
            <a:r>
              <a:rPr lang="en-US" dirty="0" smtClean="0">
                <a:ea typeface="+mj-ea"/>
                <a:cs typeface="+mj-cs"/>
              </a:rPr>
              <a:t> </a:t>
            </a:r>
            <a:r>
              <a:rPr lang="en-US" dirty="0" err="1" smtClean="0">
                <a:ea typeface="+mj-ea"/>
                <a:cs typeface="+mj-cs"/>
              </a:rPr>
              <a:t>Temas</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Kültürel</a:t>
            </a:r>
            <a:r>
              <a:rPr lang="en-US" dirty="0" smtClean="0">
                <a:ea typeface="+mj-ea"/>
                <a:cs typeface="+mj-cs"/>
              </a:rPr>
              <a:t> </a:t>
            </a:r>
            <a:r>
              <a:rPr lang="en-US" dirty="0" err="1" smtClean="0">
                <a:ea typeface="+mj-ea"/>
                <a:cs typeface="+mj-cs"/>
              </a:rPr>
              <a:t>Etkileşim</a:t>
            </a:r>
            <a:endParaRPr lang="en-US" dirty="0">
              <a:ea typeface="+mj-ea"/>
              <a:cs typeface="+mj-cs"/>
            </a:endParaRPr>
          </a:p>
        </p:txBody>
      </p:sp>
      <p:sp>
        <p:nvSpPr>
          <p:cNvPr id="321538" name="Content Placeholder 2"/>
          <p:cNvSpPr>
            <a:spLocks noGrp="1"/>
          </p:cNvSpPr>
          <p:nvPr>
            <p:ph idx="1"/>
          </p:nvPr>
        </p:nvSpPr>
        <p:spPr/>
        <p:txBody>
          <a:bodyPr/>
          <a:lstStyle/>
          <a:p>
            <a:pPr eaLnBrk="1" hangingPunct="1"/>
            <a:r>
              <a:rPr lang="en-US">
                <a:latin typeface="Times New Roman" charset="0"/>
              </a:rPr>
              <a:t>Kültürlerin birbirinden arınmış olarak yaşama şansları yoktur. </a:t>
            </a:r>
          </a:p>
          <a:p>
            <a:pPr eaLnBrk="1" hangingPunct="1"/>
            <a:endParaRPr lang="en-US">
              <a:latin typeface="Times New Roman" charset="0"/>
            </a:endParaRPr>
          </a:p>
          <a:p>
            <a:pPr eaLnBrk="1" hangingPunct="1"/>
            <a:r>
              <a:rPr lang="tr-TR">
                <a:latin typeface="Times New Roman" charset="0"/>
              </a:rPr>
              <a:t>Bugünün dünyasında, yasakçı ve demokratik olmayan ortamlarda bile insanlar, dünyanın başka yerlerinden değerler, anlayış ve alışkanlıkları kolay bir biçimde etkileşim yoluyla alabilmektedir. </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765425"/>
            <a:ext cx="6964363" cy="1201738"/>
          </a:xfrm>
        </p:spPr>
        <p:txBody>
          <a:bodyPr/>
          <a:lstStyle/>
          <a:p>
            <a:pPr eaLnBrk="1" hangingPunct="1">
              <a:defRPr/>
            </a:pPr>
            <a:r>
              <a:rPr lang="en-US" sz="9600" b="1" dirty="0" smtClean="0">
                <a:effectLst>
                  <a:glow rad="139700">
                    <a:schemeClr val="accent6">
                      <a:satMod val="175000"/>
                      <a:alpha val="40000"/>
                    </a:schemeClr>
                  </a:glow>
                  <a:outerShdw blurRad="60007" dir="2000400" sy="-30000" kx="-800400" algn="bl" rotWithShape="0">
                    <a:prstClr val="black">
                      <a:alpha val="20000"/>
                    </a:prstClr>
                  </a:outerShdw>
                </a:effectLst>
              </a:rPr>
              <a:t>BÖLÜM SONU</a:t>
            </a:r>
            <a:endParaRPr lang="en-US" sz="9600" b="1" dirty="0">
              <a:effectLst>
                <a:glow rad="139700">
                  <a:schemeClr val="accent6">
                    <a:satMod val="175000"/>
                    <a:alpha val="40000"/>
                  </a:schemeClr>
                </a:glow>
                <a:outerShdw blurRad="60007" dir="2000400" sy="-30000" kx="-800400" algn="bl" rotWithShape="0">
                  <a:prstClr val="black">
                    <a:alpha val="20000"/>
                  </a:prstClr>
                </a:outerShdw>
              </a:effectLst>
            </a:endParaRPr>
          </a:p>
        </p:txBody>
      </p:sp>
    </p:spTree>
  </p:cSld>
  <p:clrMapOvr>
    <a:masterClrMapping/>
  </p:clrMapOvr>
  <p:transition xmlns:p14="http://schemas.microsoft.com/office/powerpoint/2010/main" spd="slow">
    <p:push dir="u"/>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965200" y="1389063"/>
            <a:ext cx="7246938" cy="2981325"/>
          </a:xfrm>
        </p:spPr>
        <p:txBody>
          <a:bodyPr rtlCol="0">
            <a:noAutofit/>
          </a:bodyPr>
          <a:lstStyle/>
          <a:p>
            <a:pPr eaLnBrk="1" fontAlgn="auto" hangingPunct="1">
              <a:spcAft>
                <a:spcPts val="0"/>
              </a:spcAft>
              <a:defRPr/>
            </a:pP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NAMUS KÜLTÜRÜ </a:t>
            </a:r>
            <a:b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6000" b="1" dirty="0" err="1"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ve</a:t>
            </a: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 </a:t>
            </a:r>
            <a:b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b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TÜRKİYE</a:t>
            </a:r>
            <a:endParaRPr lang="en-US" sz="60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Veysel</a:t>
            </a:r>
            <a:r>
              <a:rPr lang="en-US" b="1" dirty="0" smtClean="0">
                <a:ea typeface="+mn-ea"/>
                <a:cs typeface="+mn-cs"/>
              </a:rPr>
              <a:t> Mehmet Elgin</a:t>
            </a: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Abant</a:t>
            </a:r>
            <a:r>
              <a:rPr lang="en-US" sz="2000" b="1" dirty="0" smtClean="0">
                <a:ea typeface="+mn-ea"/>
                <a:cs typeface="+mn-cs"/>
              </a:rPr>
              <a:t> </a:t>
            </a:r>
            <a:r>
              <a:rPr lang="en-US" sz="2000" b="1" dirty="0" err="1" smtClean="0">
                <a:ea typeface="+mn-ea"/>
                <a:cs typeface="+mn-cs"/>
              </a:rPr>
              <a:t>İzzet</a:t>
            </a:r>
            <a:r>
              <a:rPr lang="en-US" sz="2000" b="1" dirty="0" smtClean="0">
                <a:ea typeface="+mn-ea"/>
                <a:cs typeface="+mn-cs"/>
              </a:rPr>
              <a:t> </a:t>
            </a:r>
            <a:r>
              <a:rPr lang="en-US" sz="2000" b="1" dirty="0" err="1" smtClean="0">
                <a:ea typeface="+mn-ea"/>
                <a:cs typeface="+mn-cs"/>
              </a:rPr>
              <a:t>Baysal</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32358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83235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15</a:t>
            </a:r>
          </a:p>
        </p:txBody>
      </p:sp>
    </p:spTree>
  </p:cSld>
  <p:clrMapOvr>
    <a:masterClrMapping/>
  </p:clrMapOvr>
  <p:transition xmlns:p14="http://schemas.microsoft.com/office/powerpoint/2010/main" spd="slow">
    <p:push dir="u"/>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15.1. </a:t>
            </a:r>
            <a:r>
              <a:rPr lang="en-US" dirty="0" err="1" smtClean="0">
                <a:ea typeface="+mj-ea"/>
                <a:cs typeface="+mj-cs"/>
              </a:rPr>
              <a:t>Temel</a:t>
            </a:r>
            <a:r>
              <a:rPr lang="en-US" dirty="0" smtClean="0">
                <a:ea typeface="+mj-ea"/>
                <a:cs typeface="+mj-cs"/>
              </a:rPr>
              <a:t> </a:t>
            </a:r>
            <a:r>
              <a:rPr lang="en-US" dirty="0" err="1" smtClean="0">
                <a:ea typeface="+mj-ea"/>
                <a:cs typeface="+mj-cs"/>
              </a:rPr>
              <a:t>Kültürel</a:t>
            </a:r>
            <a:r>
              <a:rPr lang="en-US" dirty="0" smtClean="0">
                <a:ea typeface="+mj-ea"/>
                <a:cs typeface="+mj-cs"/>
              </a:rPr>
              <a:t> </a:t>
            </a:r>
            <a:r>
              <a:rPr lang="en-US" dirty="0" err="1" smtClean="0">
                <a:ea typeface="+mj-ea"/>
                <a:cs typeface="+mj-cs"/>
              </a:rPr>
              <a:t>Yaklaşımlar</a:t>
            </a:r>
            <a:r>
              <a:rPr lang="en-US" dirty="0" smtClean="0">
                <a:ea typeface="+mj-ea"/>
                <a:cs typeface="+mj-cs"/>
              </a:rPr>
              <a:t> </a:t>
            </a:r>
            <a:r>
              <a:rPr lang="en-US" dirty="0" err="1" smtClean="0">
                <a:ea typeface="+mj-ea"/>
                <a:cs typeface="+mj-cs"/>
              </a:rPr>
              <a:t>ve</a:t>
            </a:r>
            <a:r>
              <a:rPr lang="en-US" dirty="0" smtClean="0">
                <a:ea typeface="+mj-ea"/>
                <a:cs typeface="+mj-cs"/>
              </a:rPr>
              <a:t> </a:t>
            </a:r>
            <a:r>
              <a:rPr lang="en-US" smtClean="0">
                <a:ea typeface="+mj-ea"/>
                <a:cs typeface="+mj-cs"/>
              </a:rPr>
              <a:t>Türkiye</a:t>
            </a:r>
            <a:endParaRPr lang="en-US">
              <a:ea typeface="+mj-ea"/>
              <a:cs typeface="+mj-cs"/>
            </a:endParaRPr>
          </a:p>
        </p:txBody>
      </p:sp>
      <p:sp>
        <p:nvSpPr>
          <p:cNvPr id="324610" name="Content Placeholder 2"/>
          <p:cNvSpPr>
            <a:spLocks noGrp="1"/>
          </p:cNvSpPr>
          <p:nvPr>
            <p:ph idx="1"/>
          </p:nvPr>
        </p:nvSpPr>
        <p:spPr/>
        <p:txBody>
          <a:bodyPr/>
          <a:lstStyle/>
          <a:p>
            <a:pPr eaLnBrk="1" hangingPunct="1"/>
            <a:endParaRPr lang="tr-TR">
              <a:latin typeface="Times New Roman" charset="0"/>
            </a:endParaRPr>
          </a:p>
          <a:p>
            <a:pPr eaLnBrk="1" hangingPunct="1"/>
            <a:endParaRPr lang="tr-TR">
              <a:latin typeface="Times New Roman" charset="0"/>
            </a:endParaRPr>
          </a:p>
          <a:p>
            <a:pPr eaLnBrk="1" hangingPunct="1"/>
            <a:r>
              <a:rPr lang="tr-TR">
                <a:latin typeface="Times New Roman" charset="0"/>
              </a:rPr>
              <a:t>Kültürel psikoloji, sosyal psikolojide gelecekte en çok çalışılacak alanlardan biri olarak değerlendirilmektedir. </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Title 1"/>
          <p:cNvSpPr>
            <a:spLocks noGrp="1"/>
          </p:cNvSpPr>
          <p:nvPr>
            <p:ph type="title"/>
          </p:nvPr>
        </p:nvSpPr>
        <p:spPr/>
        <p:txBody>
          <a:bodyPr/>
          <a:lstStyle/>
          <a:p>
            <a:r>
              <a:rPr lang="en-US">
                <a:latin typeface="Arial" charset="0"/>
              </a:rPr>
              <a:t>15.2. Namus Kültürü ve Namus Kültürünün Dört Boyutu</a:t>
            </a:r>
          </a:p>
        </p:txBody>
      </p:sp>
      <p:sp>
        <p:nvSpPr>
          <p:cNvPr id="325634" name="Content Placeholder 2"/>
          <p:cNvSpPr>
            <a:spLocks noGrp="1"/>
          </p:cNvSpPr>
          <p:nvPr>
            <p:ph idx="1"/>
          </p:nvPr>
        </p:nvSpPr>
        <p:spPr>
          <a:xfrm>
            <a:off x="1463675" y="2506663"/>
            <a:ext cx="6196013" cy="3216275"/>
          </a:xfrm>
        </p:spPr>
        <p:txBody>
          <a:bodyPr/>
          <a:lstStyle/>
          <a:p>
            <a:r>
              <a:rPr lang="tr-TR">
                <a:latin typeface="Times New Roman" charset="0"/>
              </a:rPr>
              <a:t>Fiske ve arkadaşları (1998) namus kültürünü dokuz özellik üzerinden tanımlamışlardır. Bu dokuz özellikten hareketle, namus kültürü dört ana boyutta ele alınabilir. Bunlar, </a:t>
            </a:r>
          </a:p>
          <a:p>
            <a:r>
              <a:rPr lang="tr-TR">
                <a:latin typeface="Times New Roman" charset="0"/>
              </a:rPr>
              <a:t>1) </a:t>
            </a:r>
            <a:r>
              <a:rPr lang="tr-TR" i="1">
                <a:latin typeface="Times New Roman" charset="0"/>
              </a:rPr>
              <a:t>Sosyal saygınlığa verilen büyük önem</a:t>
            </a:r>
            <a:r>
              <a:rPr lang="tr-TR">
                <a:latin typeface="Times New Roman" charset="0"/>
              </a:rPr>
              <a:t>,</a:t>
            </a:r>
          </a:p>
          <a:p>
            <a:r>
              <a:rPr lang="tr-TR">
                <a:latin typeface="Times New Roman" charset="0"/>
              </a:rPr>
              <a:t>2) </a:t>
            </a:r>
            <a:r>
              <a:rPr lang="tr-TR" i="1">
                <a:latin typeface="Times New Roman" charset="0"/>
              </a:rPr>
              <a:t>Kadının saflığı ve erkeklik</a:t>
            </a:r>
            <a:r>
              <a:rPr lang="tr-TR">
                <a:latin typeface="Times New Roman" charset="0"/>
              </a:rPr>
              <a:t> </a:t>
            </a:r>
          </a:p>
          <a:p>
            <a:r>
              <a:rPr lang="tr-TR">
                <a:latin typeface="Times New Roman" charset="0"/>
              </a:rPr>
              <a:t>3) </a:t>
            </a:r>
            <a:r>
              <a:rPr lang="tr-TR" i="1">
                <a:latin typeface="Times New Roman" charset="0"/>
              </a:rPr>
              <a:t>Hakarete karşı şiddetli tepki</a:t>
            </a:r>
          </a:p>
          <a:p>
            <a:r>
              <a:rPr lang="tr-TR">
                <a:latin typeface="Times New Roman" charset="0"/>
              </a:rPr>
              <a:t>4) </a:t>
            </a:r>
            <a:r>
              <a:rPr lang="tr-TR" i="1">
                <a:latin typeface="Times New Roman" charset="0"/>
              </a:rPr>
              <a:t>Olumlu izlenim bırakma</a:t>
            </a:r>
            <a:r>
              <a:rPr lang="tr-TR">
                <a:latin typeface="Times New Roman" charset="0"/>
              </a:rPr>
              <a:t>’dır</a:t>
            </a:r>
            <a:r>
              <a:rPr lang="en-US">
                <a:latin typeface="Times New Roman" charset="0"/>
              </a:rPr>
              <a:t> </a:t>
            </a:r>
          </a:p>
        </p:txBody>
      </p:sp>
    </p:spTree>
  </p:cSld>
  <p:clrMapOvr>
    <a:masterClrMapping/>
  </p:clrMapOvr>
  <p:transition xmlns:p14="http://schemas.microsoft.com/office/powerpoint/2010/main" spd="slow">
    <p:push dir="u"/>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1095375" y="868363"/>
            <a:ext cx="6964363" cy="1201737"/>
          </a:xfrm>
        </p:spPr>
        <p:txBody>
          <a:bodyPr/>
          <a:lstStyle/>
          <a:p>
            <a:r>
              <a:rPr lang="en-US">
                <a:latin typeface="Arial" charset="0"/>
              </a:rPr>
              <a:t>15.3. Namus Kültürü ve Diğer Kültürel Formlarla Karşılaştırılması</a:t>
            </a:r>
          </a:p>
        </p:txBody>
      </p:sp>
      <p:sp>
        <p:nvSpPr>
          <p:cNvPr id="326658" name="Content Placeholder 2"/>
          <p:cNvSpPr>
            <a:spLocks noGrp="1"/>
          </p:cNvSpPr>
          <p:nvPr>
            <p:ph idx="1"/>
          </p:nvPr>
        </p:nvSpPr>
        <p:spPr>
          <a:xfrm>
            <a:off x="1463675" y="2540000"/>
            <a:ext cx="6196013" cy="3182938"/>
          </a:xfrm>
        </p:spPr>
        <p:txBody>
          <a:bodyPr/>
          <a:lstStyle/>
          <a:p>
            <a:r>
              <a:rPr lang="tr-TR">
                <a:latin typeface="Times New Roman" charset="0"/>
              </a:rPr>
              <a:t>Namus kültürünü daha detaylı incelemenin bir yöntemi de literatürde namus kültürü ele alınırken değerlendirilen diğer iki kültürel form ile karşılaştırmaktır : </a:t>
            </a:r>
          </a:p>
          <a:p>
            <a:endParaRPr lang="tr-TR">
              <a:latin typeface="Times New Roman" charset="0"/>
            </a:endParaRPr>
          </a:p>
          <a:p>
            <a:r>
              <a:rPr lang="tr-TR">
                <a:latin typeface="Times New Roman" charset="0"/>
              </a:rPr>
              <a:t>onur kültürü (</a:t>
            </a:r>
            <a:r>
              <a:rPr lang="tr-TR" i="1">
                <a:latin typeface="Times New Roman" charset="0"/>
              </a:rPr>
              <a:t>dignity culture</a:t>
            </a:r>
            <a:r>
              <a:rPr lang="tr-TR">
                <a:latin typeface="Times New Roman" charset="0"/>
              </a:rPr>
              <a:t>)</a:t>
            </a:r>
          </a:p>
          <a:p>
            <a:r>
              <a:rPr lang="tr-TR">
                <a:latin typeface="Times New Roman" charset="0"/>
              </a:rPr>
              <a:t>görünüm kültürü (</a:t>
            </a:r>
            <a:r>
              <a:rPr lang="tr-TR" i="1">
                <a:latin typeface="Times New Roman" charset="0"/>
              </a:rPr>
              <a:t>face culture</a:t>
            </a:r>
            <a:r>
              <a:rPr lang="tr-TR">
                <a:latin typeface="Times New Roman" charset="0"/>
              </a:rPr>
              <a:t>)</a:t>
            </a:r>
          </a:p>
          <a:p>
            <a:endParaRPr lang="tr-TR">
              <a:latin typeface="Times New Roman" charset="0"/>
            </a:endParaRPr>
          </a:p>
          <a:p>
            <a:endParaRPr lang="en-US">
              <a:latin typeface="Times New Roman" charset="0"/>
            </a:endParaRPr>
          </a:p>
        </p:txBody>
      </p:sp>
    </p:spTree>
  </p:cSld>
  <p:clrMapOvr>
    <a:masterClrMapping/>
  </p:clrMapOvr>
  <p:transition xmlns:p14="http://schemas.microsoft.com/office/powerpoint/2010/main" spd="slow">
    <p:push dir="u"/>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p:cNvSpPr>
            <a:spLocks noGrp="1"/>
          </p:cNvSpPr>
          <p:nvPr>
            <p:ph type="title"/>
          </p:nvPr>
        </p:nvSpPr>
        <p:spPr/>
        <p:txBody>
          <a:bodyPr/>
          <a:lstStyle/>
          <a:p>
            <a:r>
              <a:rPr lang="en-US">
                <a:latin typeface="Arial" charset="0"/>
              </a:rPr>
              <a:t>15.4. Türkiye’ de Namus Kavramı ve Namus Kültürü</a:t>
            </a:r>
          </a:p>
        </p:txBody>
      </p:sp>
      <p:sp>
        <p:nvSpPr>
          <p:cNvPr id="327682" name="Content Placeholder 2"/>
          <p:cNvSpPr>
            <a:spLocks noGrp="1"/>
          </p:cNvSpPr>
          <p:nvPr>
            <p:ph idx="1"/>
          </p:nvPr>
        </p:nvSpPr>
        <p:spPr>
          <a:xfrm>
            <a:off x="1463675" y="2474913"/>
            <a:ext cx="6196013" cy="3397250"/>
          </a:xfrm>
        </p:spPr>
        <p:txBody>
          <a:bodyPr/>
          <a:lstStyle/>
          <a:p>
            <a:r>
              <a:rPr lang="tr-TR">
                <a:latin typeface="Times New Roman" charset="0"/>
              </a:rPr>
              <a:t>Sosyal psikoloji perspektifine yakın olarak, Türkiye’de namus ile ilgili çalışmalar daha çok namus cinayetleri üzerinde yoğunlaşmaktadır </a:t>
            </a:r>
          </a:p>
          <a:p>
            <a:r>
              <a:rPr lang="tr-TR">
                <a:latin typeface="Times New Roman" charset="0"/>
              </a:rPr>
              <a:t>Namus cinayeti konusu ve bunun sebepleri arasında gösterilen kadının bekareti konusu ilk akla gelen noktalardan biridir.</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1095375" y="900113"/>
            <a:ext cx="6964363" cy="1201737"/>
          </a:xfrm>
        </p:spPr>
        <p:txBody>
          <a:bodyPr/>
          <a:lstStyle/>
          <a:p>
            <a:r>
              <a:rPr lang="en-US">
                <a:latin typeface="Arial" charset="0"/>
              </a:rPr>
              <a:t>15.5. Gelecekte Namus Kültürü ile İlili Yapılabilecek Çalışmalar</a:t>
            </a:r>
          </a:p>
        </p:txBody>
      </p:sp>
      <p:sp>
        <p:nvSpPr>
          <p:cNvPr id="328706" name="Content Placeholder 2"/>
          <p:cNvSpPr>
            <a:spLocks noGrp="1"/>
          </p:cNvSpPr>
          <p:nvPr>
            <p:ph idx="1"/>
          </p:nvPr>
        </p:nvSpPr>
        <p:spPr>
          <a:xfrm>
            <a:off x="1463675" y="2671763"/>
            <a:ext cx="6196013" cy="3051175"/>
          </a:xfrm>
        </p:spPr>
        <p:txBody>
          <a:bodyPr/>
          <a:lstStyle/>
          <a:p>
            <a:r>
              <a:rPr lang="tr-TR">
                <a:latin typeface="Times New Roman" charset="0"/>
              </a:rPr>
              <a:t>Namus kültürünü incelemek için uluslararası standart ölçüm araçları geliştirmek</a:t>
            </a:r>
            <a:r>
              <a:rPr lang="en-US">
                <a:latin typeface="Times New Roman" charset="0"/>
              </a:rPr>
              <a:t> </a:t>
            </a:r>
          </a:p>
          <a:p>
            <a:r>
              <a:rPr lang="tr-TR">
                <a:latin typeface="Times New Roman" charset="0"/>
              </a:rPr>
              <a:t>Namus kültürünün ilgili toplumlar üzerindeki etkisini ve açıklayıcı gücünü değerlendirmek</a:t>
            </a:r>
            <a:r>
              <a:rPr lang="en-US">
                <a:latin typeface="Times New Roman" charset="0"/>
              </a:rPr>
              <a:t> </a:t>
            </a:r>
          </a:p>
        </p:txBody>
      </p:sp>
    </p:spTree>
  </p:cSld>
  <p:clrMapOvr>
    <a:masterClrMapping/>
  </p:clrMapOvr>
  <p:transition xmlns:p14="http://schemas.microsoft.com/office/powerpoint/2010/main" spd="slow">
    <p:push dir="u"/>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3001963"/>
            <a:ext cx="6964363" cy="1201737"/>
          </a:xfrm>
        </p:spPr>
        <p:txBody>
          <a:bodyPr rtlCol="0">
            <a:normAutofit fontScale="90000"/>
          </a:bodyPr>
          <a:lstStyle/>
          <a:p>
            <a:pPr eaLnBrk="1" fontAlgn="auto" hangingPunct="1">
              <a:spcAft>
                <a:spcPts val="0"/>
              </a:spcAft>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ea typeface="+mj-ea"/>
                <a:cs typeface="+mj-cs"/>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a typeface="+mj-ea"/>
              <a:cs typeface="+mj-cs"/>
            </a:endParaRPr>
          </a:p>
        </p:txBody>
      </p:sp>
    </p:spTree>
  </p:cSld>
  <p:clrMapOvr>
    <a:masterClrMapping/>
  </p:clrMapOvr>
  <p:transition xmlns:p14="http://schemas.microsoft.com/office/powerpoint/2010/main" spd="slow">
    <p:push dir="u"/>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470025" y="1682750"/>
            <a:ext cx="6383338" cy="2646363"/>
          </a:xfrm>
        </p:spPr>
        <p:txBody>
          <a:bodyPr rtlCol="0">
            <a:noAutofit/>
          </a:bodyPr>
          <a:lstStyle/>
          <a:p>
            <a:pPr fontAlgn="auto">
              <a:spcAft>
                <a:spcPts val="0"/>
              </a:spcAft>
              <a:defRPr/>
            </a:pPr>
            <a:r>
              <a:rPr lang="en-US" sz="88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 KİMLİK</a:t>
            </a:r>
            <a:endParaRPr lang="en-US" sz="88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fontAlgn="auto">
              <a:spcAft>
                <a:spcPts val="0"/>
              </a:spcAft>
              <a:buFont typeface="Brush Script MT" pitchFamily="66" charset="0"/>
              <a:buNone/>
              <a:defRPr/>
            </a:pPr>
            <a:r>
              <a:rPr lang="en-US" b="1" dirty="0" smtClean="0">
                <a:ea typeface="+mn-ea"/>
                <a:cs typeface="+mn-cs"/>
              </a:rPr>
              <a:t>*Prof. Dr. </a:t>
            </a:r>
            <a:r>
              <a:rPr lang="en-US" b="1" dirty="0" err="1" smtClean="0">
                <a:ea typeface="+mn-ea"/>
                <a:cs typeface="+mn-cs"/>
              </a:rPr>
              <a:t>Hamit</a:t>
            </a:r>
            <a:r>
              <a:rPr lang="en-US" b="1" dirty="0" smtClean="0">
                <a:ea typeface="+mn-ea"/>
                <a:cs typeface="+mn-cs"/>
              </a:rPr>
              <a:t> </a:t>
            </a:r>
            <a:r>
              <a:rPr lang="en-US" b="1" dirty="0" err="1" smtClean="0">
                <a:ea typeface="+mn-ea"/>
                <a:cs typeface="+mn-cs"/>
              </a:rPr>
              <a:t>Coşkun</a:t>
            </a:r>
            <a:endParaRPr lang="en-US" b="1" dirty="0" smtClean="0">
              <a:ea typeface="+mn-ea"/>
              <a:cs typeface="+mn-cs"/>
            </a:endParaRPr>
          </a:p>
          <a:p>
            <a:pPr fontAlgn="auto">
              <a:spcAft>
                <a:spcPts val="0"/>
              </a:spcAft>
              <a:buFont typeface="Brush Script MT" pitchFamily="66" charset="0"/>
              <a:buNone/>
              <a:defRPr/>
            </a:pPr>
            <a:endParaRPr lang="en-US" sz="2000" b="1" dirty="0">
              <a:ea typeface="+mn-ea"/>
              <a:cs typeface="+mn-cs"/>
            </a:endParaRPr>
          </a:p>
          <a:p>
            <a:pPr fontAlgn="auto">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Abant</a:t>
            </a:r>
            <a:r>
              <a:rPr lang="en-US" sz="2000" b="1" dirty="0" smtClean="0">
                <a:ea typeface="+mn-ea"/>
                <a:cs typeface="+mn-cs"/>
              </a:rPr>
              <a:t> </a:t>
            </a:r>
            <a:r>
              <a:rPr lang="en-US" sz="2000" b="1" dirty="0" err="1" smtClean="0">
                <a:ea typeface="+mn-ea"/>
                <a:cs typeface="+mn-cs"/>
              </a:rPr>
              <a:t>İzzet</a:t>
            </a:r>
            <a:r>
              <a:rPr lang="en-US" sz="2000" b="1" dirty="0" smtClean="0">
                <a:ea typeface="+mn-ea"/>
                <a:cs typeface="+mn-cs"/>
              </a:rPr>
              <a:t> </a:t>
            </a:r>
            <a:r>
              <a:rPr lang="en-US" sz="2000" b="1" dirty="0" err="1" smtClean="0">
                <a:ea typeface="+mn-ea"/>
                <a:cs typeface="+mn-cs"/>
              </a:rPr>
              <a:t>Baysal</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330755"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83235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16</a:t>
            </a:r>
          </a:p>
        </p:txBody>
      </p:sp>
    </p:spTree>
  </p:cSld>
  <p:clrMapOvr>
    <a:masterClrMapping/>
  </p:clrMapOvr>
  <p:transition xmlns:p14="http://schemas.microsoft.com/office/powerpoint/2010/main" spd="slow">
    <p:push dir="u"/>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p:cNvSpPr>
            <a:spLocks noGrp="1"/>
          </p:cNvSpPr>
          <p:nvPr>
            <p:ph type="title"/>
          </p:nvPr>
        </p:nvSpPr>
        <p:spPr/>
        <p:txBody>
          <a:bodyPr/>
          <a:lstStyle/>
          <a:p>
            <a:r>
              <a:rPr lang="en-US">
                <a:latin typeface="Arial" charset="0"/>
              </a:rPr>
              <a:t>SOSYAL KİMLİK</a:t>
            </a:r>
          </a:p>
        </p:txBody>
      </p:sp>
      <p:pic>
        <p:nvPicPr>
          <p:cNvPr id="2" name="Picture 1" descr="MP9004485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2933" y="2847719"/>
            <a:ext cx="3911072" cy="28752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31779" name="Content Placeholder 2"/>
          <p:cNvSpPr>
            <a:spLocks noGrp="1"/>
          </p:cNvSpPr>
          <p:nvPr>
            <p:ph idx="1"/>
          </p:nvPr>
        </p:nvSpPr>
        <p:spPr>
          <a:xfrm>
            <a:off x="1463675" y="2119313"/>
            <a:ext cx="5157788" cy="3603625"/>
          </a:xfrm>
        </p:spPr>
        <p:txBody>
          <a:bodyPr/>
          <a:lstStyle/>
          <a:p>
            <a:r>
              <a:rPr lang="tr-TR">
                <a:latin typeface="Times New Roman" charset="0"/>
              </a:rPr>
              <a:t>Kendimizi ait olduğumuz gruplara veya üstlendiğimiz rollere göre tanımlarız. </a:t>
            </a:r>
          </a:p>
          <a:p>
            <a:endParaRPr lang="tr-TR">
              <a:latin typeface="Times New Roman" charset="0"/>
            </a:endParaRPr>
          </a:p>
          <a:p>
            <a:r>
              <a:rPr lang="tr-TR">
                <a:latin typeface="Times New Roman" charset="0"/>
              </a:rPr>
              <a:t>Mesleğimiz,</a:t>
            </a:r>
          </a:p>
          <a:p>
            <a:r>
              <a:rPr lang="tr-TR">
                <a:latin typeface="Times New Roman" charset="0"/>
              </a:rPr>
              <a:t>Kimin yakını olduğumuz </a:t>
            </a:r>
          </a:p>
          <a:p>
            <a:r>
              <a:rPr lang="tr-TR">
                <a:latin typeface="Times New Roman" charset="0"/>
              </a:rPr>
              <a:t>Nereli olduğumuz</a:t>
            </a:r>
          </a:p>
          <a:p>
            <a:r>
              <a:rPr lang="tr-TR">
                <a:latin typeface="Times New Roman" charset="0"/>
              </a:rPr>
              <a:t>Hangi spor takımını tuttuğumuz.</a:t>
            </a:r>
            <a:endParaRPr lang="en-US">
              <a:latin typeface="Times New Roman" charset="0"/>
            </a:endParaRPr>
          </a:p>
        </p:txBody>
      </p:sp>
      <p:pic>
        <p:nvPicPr>
          <p:cNvPr id="331780"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491288" y="2563813"/>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16.1. </a:t>
            </a:r>
            <a:r>
              <a:rPr lang="en-US" dirty="0" err="1" smtClean="0">
                <a:ea typeface="+mj-ea"/>
                <a:cs typeface="+mj-cs"/>
              </a:rPr>
              <a:t>Sosyal</a:t>
            </a:r>
            <a:r>
              <a:rPr lang="en-US" dirty="0" smtClean="0">
                <a:ea typeface="+mj-ea"/>
                <a:cs typeface="+mj-cs"/>
              </a:rPr>
              <a:t> </a:t>
            </a:r>
            <a:r>
              <a:rPr lang="en-US" dirty="0" err="1" smtClean="0">
                <a:ea typeface="+mj-ea"/>
                <a:cs typeface="+mj-cs"/>
              </a:rPr>
              <a:t>Kimliğin</a:t>
            </a:r>
            <a:r>
              <a:rPr lang="en-US" dirty="0" smtClean="0">
                <a:ea typeface="+mj-ea"/>
                <a:cs typeface="+mj-cs"/>
              </a:rPr>
              <a:t> </a:t>
            </a:r>
            <a:r>
              <a:rPr lang="en-US" dirty="0" err="1" smtClean="0">
                <a:ea typeface="+mj-ea"/>
                <a:cs typeface="+mj-cs"/>
              </a:rPr>
              <a:t>Tarihçesi</a:t>
            </a:r>
            <a:endParaRPr lang="en-US" dirty="0">
              <a:ea typeface="+mj-ea"/>
              <a:cs typeface="+mj-cs"/>
            </a:endParaRPr>
          </a:p>
        </p:txBody>
      </p:sp>
      <p:sp>
        <p:nvSpPr>
          <p:cNvPr id="3" name="Content Placeholder 2"/>
          <p:cNvSpPr>
            <a:spLocks noGrp="1"/>
          </p:cNvSpPr>
          <p:nvPr>
            <p:ph idx="1"/>
          </p:nvPr>
        </p:nvSpPr>
        <p:spPr/>
        <p:txBody>
          <a:bodyPr rtlCol="0">
            <a:normAutofit fontScale="92500" lnSpcReduction="10000"/>
          </a:bodyPr>
          <a:lstStyle/>
          <a:p>
            <a:pPr marL="274320" indent="-274320" fontAlgn="auto">
              <a:spcAft>
                <a:spcPts val="0"/>
              </a:spcAft>
              <a:buFont typeface="Brush Script MT" pitchFamily="66" charset="0"/>
              <a:buChar char="O"/>
              <a:defRPr/>
            </a:pPr>
            <a:r>
              <a:rPr lang="tr-TR" dirty="0">
                <a:ea typeface="+mn-ea"/>
                <a:cs typeface="+mn-cs"/>
              </a:rPr>
              <a:t>Sosyal kimliğin tarihçesi </a:t>
            </a:r>
            <a:r>
              <a:rPr lang="tr-TR" dirty="0" err="1">
                <a:ea typeface="+mn-ea"/>
                <a:cs typeface="+mn-cs"/>
              </a:rPr>
              <a:t>McDougall’ın</a:t>
            </a:r>
            <a:r>
              <a:rPr lang="tr-TR" dirty="0">
                <a:ea typeface="+mn-ea"/>
                <a:cs typeface="+mn-cs"/>
              </a:rPr>
              <a:t> (1908/1910) ‘grup zihni’ (</a:t>
            </a:r>
            <a:r>
              <a:rPr lang="tr-TR" dirty="0" err="1">
                <a:ea typeface="+mn-ea"/>
                <a:cs typeface="+mn-cs"/>
              </a:rPr>
              <a:t>group</a:t>
            </a:r>
            <a:r>
              <a:rPr lang="tr-TR" dirty="0">
                <a:ea typeface="+mn-ea"/>
                <a:cs typeface="+mn-cs"/>
              </a:rPr>
              <a:t> </a:t>
            </a:r>
            <a:r>
              <a:rPr lang="tr-TR" dirty="0" err="1">
                <a:ea typeface="+mn-ea"/>
                <a:cs typeface="+mn-cs"/>
              </a:rPr>
              <a:t>mind</a:t>
            </a:r>
            <a:r>
              <a:rPr lang="tr-TR" dirty="0">
                <a:ea typeface="+mn-ea"/>
                <a:cs typeface="+mn-cs"/>
              </a:rPr>
              <a:t>) tezine dayanmaktadır. </a:t>
            </a:r>
            <a:endParaRPr lang="tr-TR" dirty="0" smtClean="0">
              <a:ea typeface="+mn-ea"/>
              <a:cs typeface="+mn-cs"/>
            </a:endParaRPr>
          </a:p>
          <a:p>
            <a:pPr marL="274320" indent="-274320" fontAlgn="auto">
              <a:spcAft>
                <a:spcPts val="0"/>
              </a:spcAft>
              <a:buFont typeface="Brush Script MT" pitchFamily="66" charset="0"/>
              <a:buChar char="O"/>
              <a:defRPr/>
            </a:pPr>
            <a:r>
              <a:rPr lang="tr-TR" dirty="0">
                <a:ea typeface="+mn-ea"/>
                <a:cs typeface="+mn-cs"/>
              </a:rPr>
              <a:t>Yirminci yüzyılın ilk yarısında davranışçılık okulunun baskınlığına karşın, </a:t>
            </a:r>
            <a:r>
              <a:rPr lang="tr-TR" dirty="0" err="1">
                <a:ea typeface="+mn-ea"/>
                <a:cs typeface="+mn-cs"/>
              </a:rPr>
              <a:t>Sherif</a:t>
            </a:r>
            <a:r>
              <a:rPr lang="tr-TR" dirty="0">
                <a:ea typeface="+mn-ea"/>
                <a:cs typeface="+mn-cs"/>
              </a:rPr>
              <a:t> (1967) ve </a:t>
            </a:r>
            <a:r>
              <a:rPr lang="tr-TR" dirty="0" err="1">
                <a:ea typeface="+mn-ea"/>
                <a:cs typeface="+mn-cs"/>
              </a:rPr>
              <a:t>Asch</a:t>
            </a:r>
            <a:r>
              <a:rPr lang="tr-TR" dirty="0">
                <a:ea typeface="+mn-ea"/>
                <a:cs typeface="+mn-cs"/>
              </a:rPr>
              <a:t> (1952) gibi bazı araştırmacılar, grubu ayrı bir sosyal psikolojik süreç olarak çalışmayı sürdürmüşlerdir. </a:t>
            </a:r>
            <a:endParaRPr lang="tr-TR" dirty="0" smtClean="0">
              <a:ea typeface="+mn-ea"/>
              <a:cs typeface="+mn-cs"/>
            </a:endParaRPr>
          </a:p>
          <a:p>
            <a:pPr marL="274320" indent="-274320" fontAlgn="auto">
              <a:spcAft>
                <a:spcPts val="0"/>
              </a:spcAft>
              <a:buFont typeface="Brush Script MT" pitchFamily="66" charset="0"/>
              <a:buChar char="O"/>
              <a:defRPr/>
            </a:pPr>
            <a:r>
              <a:rPr lang="tr-TR" dirty="0">
                <a:ea typeface="+mn-ea"/>
                <a:cs typeface="+mn-cs"/>
              </a:rPr>
              <a:t>1970 yılında </a:t>
            </a:r>
            <a:r>
              <a:rPr lang="tr-TR" dirty="0" err="1">
                <a:ea typeface="+mn-ea"/>
                <a:cs typeface="+mn-cs"/>
              </a:rPr>
              <a:t>Henri</a:t>
            </a:r>
            <a:r>
              <a:rPr lang="tr-TR" dirty="0">
                <a:ea typeface="+mn-ea"/>
                <a:cs typeface="+mn-cs"/>
              </a:rPr>
              <a:t> </a:t>
            </a:r>
            <a:r>
              <a:rPr lang="tr-TR" dirty="0" err="1">
                <a:ea typeface="+mn-ea"/>
                <a:cs typeface="+mn-cs"/>
              </a:rPr>
              <a:t>Tajfel</a:t>
            </a:r>
            <a:r>
              <a:rPr lang="tr-TR" dirty="0">
                <a:ea typeface="+mn-ea"/>
                <a:cs typeface="+mn-cs"/>
              </a:rPr>
              <a:t> ilk kez grubun, bireyler arasındaki karşılıklı ilişkilerden farklı bir psikolojik süreç olduğunu vurgulamıştır. </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le 1"/>
          <p:cNvSpPr>
            <a:spLocks noGrp="1"/>
          </p:cNvSpPr>
          <p:nvPr>
            <p:ph type="title"/>
          </p:nvPr>
        </p:nvSpPr>
        <p:spPr/>
        <p:txBody>
          <a:bodyPr/>
          <a:lstStyle/>
          <a:p>
            <a:r>
              <a:rPr lang="en-US">
                <a:latin typeface="Arial" charset="0"/>
              </a:rPr>
              <a:t>16.2. Sosyal Kimlik Kuramı</a:t>
            </a:r>
          </a:p>
        </p:txBody>
      </p:sp>
      <p:sp>
        <p:nvSpPr>
          <p:cNvPr id="3" name="Content Placeholder 2"/>
          <p:cNvSpPr>
            <a:spLocks noGrp="1"/>
          </p:cNvSpPr>
          <p:nvPr>
            <p:ph idx="1"/>
          </p:nvPr>
        </p:nvSpPr>
        <p:spPr/>
        <p:txBody>
          <a:bodyPr rtlCol="0">
            <a:normAutofit/>
          </a:bodyPr>
          <a:lstStyle/>
          <a:p>
            <a:pPr marL="274320" indent="-274320" fontAlgn="auto">
              <a:spcAft>
                <a:spcPts val="0"/>
              </a:spcAft>
              <a:buFont typeface="Brush Script MT" pitchFamily="66" charset="0"/>
              <a:buChar char="O"/>
              <a:defRPr/>
            </a:pPr>
            <a:r>
              <a:rPr lang="tr-TR" dirty="0">
                <a:ea typeface="+mn-ea"/>
                <a:cs typeface="+mn-cs"/>
              </a:rPr>
              <a:t>İnsanlar neden kendilerini ait hissettikleri grubun olduğu ortamda kendi isteklerinden vazgeçmekte ve grubun lehinde davranmaktadır? </a:t>
            </a:r>
            <a:endParaRPr lang="tr-TR" dirty="0" smtClean="0">
              <a:ea typeface="+mn-ea"/>
              <a:cs typeface="+mn-cs"/>
            </a:endParaRPr>
          </a:p>
          <a:p>
            <a:pPr marL="274320" indent="-274320" fontAlgn="auto">
              <a:spcAft>
                <a:spcPts val="0"/>
              </a:spcAft>
              <a:buFont typeface="Brush Script MT" pitchFamily="66" charset="0"/>
              <a:buChar char="O"/>
              <a:defRPr/>
            </a:pPr>
            <a:endParaRPr lang="en-US" dirty="0" smtClean="0">
              <a:ea typeface="+mn-ea"/>
              <a:cs typeface="+mn-cs"/>
            </a:endParaRPr>
          </a:p>
          <a:p>
            <a:pPr marL="274320" indent="-274320" fontAlgn="auto">
              <a:spcAft>
                <a:spcPts val="0"/>
              </a:spcAft>
              <a:buFont typeface="Brush Script MT" pitchFamily="66" charset="0"/>
              <a:buChar char="O"/>
              <a:defRPr/>
            </a:pPr>
            <a:r>
              <a:rPr lang="tr-TR" dirty="0">
                <a:ea typeface="+mn-ea"/>
                <a:cs typeface="+mn-cs"/>
              </a:rPr>
              <a:t>Bir bireyin sosyal kimliği ne zaman ortaya çıkmakta ve birey kendini bireysel özellikleri veya bireysel kimliği ile değil sosyal kimliği ile tanımlamaktadır? </a:t>
            </a:r>
            <a:endParaRPr lang="tr-TR" dirty="0" smtClean="0">
              <a:ea typeface="+mn-ea"/>
              <a:cs typeface="+mn-cs"/>
            </a:endParaRPr>
          </a:p>
          <a:p>
            <a:pPr marL="0" indent="0" fontAlgn="auto">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16.3. </a:t>
            </a:r>
            <a:r>
              <a:rPr lang="en-US" dirty="0" err="1" smtClean="0">
                <a:ea typeface="+mj-ea"/>
                <a:cs typeface="+mj-cs"/>
              </a:rPr>
              <a:t>Benliği</a:t>
            </a:r>
            <a:r>
              <a:rPr lang="en-US" dirty="0" smtClean="0">
                <a:ea typeface="+mj-ea"/>
                <a:cs typeface="+mj-cs"/>
              </a:rPr>
              <a:t> (</a:t>
            </a:r>
            <a:r>
              <a:rPr lang="en-US" dirty="0" err="1" smtClean="0">
                <a:ea typeface="+mj-ea"/>
                <a:cs typeface="+mj-cs"/>
              </a:rPr>
              <a:t>Kendini</a:t>
            </a:r>
            <a:r>
              <a:rPr lang="en-US" dirty="0" smtClean="0">
                <a:ea typeface="+mj-ea"/>
                <a:cs typeface="+mj-cs"/>
              </a:rPr>
              <a:t>) </a:t>
            </a:r>
            <a:r>
              <a:rPr lang="en-US" dirty="0" err="1" smtClean="0">
                <a:ea typeface="+mj-ea"/>
                <a:cs typeface="+mj-cs"/>
              </a:rPr>
              <a:t>Sınıflandırma</a:t>
            </a:r>
            <a:r>
              <a:rPr lang="en-US" dirty="0" smtClean="0">
                <a:ea typeface="+mj-ea"/>
                <a:cs typeface="+mj-cs"/>
              </a:rPr>
              <a:t> </a:t>
            </a:r>
            <a:r>
              <a:rPr lang="en-US" dirty="0" err="1" smtClean="0">
                <a:ea typeface="+mj-ea"/>
                <a:cs typeface="+mj-cs"/>
              </a:rPr>
              <a:t>Kuramı</a:t>
            </a:r>
            <a:endParaRPr lang="en-US" dirty="0">
              <a:ea typeface="+mj-ea"/>
              <a:cs typeface="+mj-cs"/>
            </a:endParaRPr>
          </a:p>
        </p:txBody>
      </p:sp>
      <p:sp>
        <p:nvSpPr>
          <p:cNvPr id="334850" name="Content Placeholder 2"/>
          <p:cNvSpPr>
            <a:spLocks noGrp="1"/>
          </p:cNvSpPr>
          <p:nvPr>
            <p:ph idx="1"/>
          </p:nvPr>
        </p:nvSpPr>
        <p:spPr>
          <a:xfrm>
            <a:off x="1463675" y="2119313"/>
            <a:ext cx="6196013" cy="2005012"/>
          </a:xfrm>
        </p:spPr>
        <p:txBody>
          <a:bodyPr/>
          <a:lstStyle/>
          <a:p>
            <a:r>
              <a:rPr lang="tr-TR">
                <a:latin typeface="Times New Roman" charset="0"/>
              </a:rPr>
              <a:t>Benliği sınıflandırma sosyal kimliğin temelinde olan süreçleri açıklamak için Tajfel’in öğrencisi Turner tarafından geliştirilmiştir. </a:t>
            </a:r>
          </a:p>
          <a:p>
            <a:r>
              <a:rPr lang="tr-TR">
                <a:latin typeface="Times New Roman" charset="0"/>
              </a:rPr>
              <a:t>Sosyal kimliğin temelinde yer alan en önemli öğe kendini sınıflandırmadır. </a:t>
            </a:r>
          </a:p>
          <a:p>
            <a:endParaRPr lang="en-US">
              <a:latin typeface="Times New Roman" charset="0"/>
            </a:endParaRPr>
          </a:p>
        </p:txBody>
      </p:sp>
      <p:sp>
        <p:nvSpPr>
          <p:cNvPr id="4" name="Rectangle 3"/>
          <p:cNvSpPr/>
          <p:nvPr/>
        </p:nvSpPr>
        <p:spPr>
          <a:xfrm>
            <a:off x="1463675" y="4214813"/>
            <a:ext cx="2808288" cy="54451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400" dirty="0"/>
              <a:t>Biz - </a:t>
            </a:r>
            <a:r>
              <a:rPr lang="en-US" sz="2400" dirty="0" err="1"/>
              <a:t>Onlar</a:t>
            </a:r>
            <a:endParaRPr lang="en-US" sz="2400" dirty="0"/>
          </a:p>
        </p:txBody>
      </p:sp>
      <p:sp>
        <p:nvSpPr>
          <p:cNvPr id="5" name="Rectangle 4"/>
          <p:cNvSpPr/>
          <p:nvPr/>
        </p:nvSpPr>
        <p:spPr>
          <a:xfrm>
            <a:off x="1463675" y="4953000"/>
            <a:ext cx="2808288" cy="542925"/>
          </a:xfrm>
          <a:prstGeom prst="rect">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lang="en-US" sz="2400" dirty="0" err="1"/>
              <a:t>Erkek</a:t>
            </a:r>
            <a:r>
              <a:rPr lang="en-US" sz="2400" dirty="0"/>
              <a:t> - </a:t>
            </a:r>
            <a:r>
              <a:rPr lang="en-US" sz="2400" dirty="0" err="1"/>
              <a:t>Kadın</a:t>
            </a:r>
            <a:endParaRPr lang="en-US" sz="2400" dirty="0"/>
          </a:p>
        </p:txBody>
      </p:sp>
      <p:sp>
        <p:nvSpPr>
          <p:cNvPr id="6" name="Rectangle 5"/>
          <p:cNvSpPr/>
          <p:nvPr/>
        </p:nvSpPr>
        <p:spPr>
          <a:xfrm>
            <a:off x="4968875" y="4197350"/>
            <a:ext cx="2808288" cy="54451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400" dirty="0" err="1"/>
              <a:t>Genç</a:t>
            </a:r>
            <a:r>
              <a:rPr lang="en-US" sz="2400" dirty="0"/>
              <a:t> - </a:t>
            </a:r>
            <a:r>
              <a:rPr lang="en-US" sz="2400" dirty="0" err="1"/>
              <a:t>Yaşlı</a:t>
            </a:r>
            <a:endParaRPr lang="en-US" sz="2400" dirty="0"/>
          </a:p>
        </p:txBody>
      </p:sp>
      <p:sp>
        <p:nvSpPr>
          <p:cNvPr id="7" name="Rectangle 6"/>
          <p:cNvSpPr/>
          <p:nvPr/>
        </p:nvSpPr>
        <p:spPr>
          <a:xfrm>
            <a:off x="4968721" y="4952222"/>
            <a:ext cx="2808971" cy="544351"/>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2400" dirty="0" err="1"/>
              <a:t>Batılı</a:t>
            </a:r>
            <a:r>
              <a:rPr lang="en-US" sz="2400" dirty="0"/>
              <a:t> - </a:t>
            </a:r>
            <a:r>
              <a:rPr lang="en-US" sz="2400" dirty="0" err="1"/>
              <a:t>Doğulu</a:t>
            </a:r>
            <a:endParaRPr lang="en-US" sz="2400" dirty="0"/>
          </a:p>
        </p:txBody>
      </p:sp>
      <p:sp>
        <p:nvSpPr>
          <p:cNvPr id="8" name="Rectangle 7"/>
          <p:cNvSpPr/>
          <p:nvPr/>
        </p:nvSpPr>
        <p:spPr>
          <a:xfrm>
            <a:off x="3163888" y="5653088"/>
            <a:ext cx="2809875" cy="544512"/>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400" dirty="0" err="1"/>
              <a:t>Sarışın</a:t>
            </a:r>
            <a:r>
              <a:rPr lang="en-US" sz="2400" dirty="0"/>
              <a:t> - </a:t>
            </a:r>
            <a:r>
              <a:rPr lang="en-US" sz="2400" dirty="0" err="1"/>
              <a:t>Esmer</a:t>
            </a:r>
            <a:endParaRPr lang="en-US" sz="2400" dirty="0"/>
          </a:p>
        </p:txBody>
      </p:sp>
    </p:spTree>
  </p:cSld>
  <p:clrMapOvr>
    <a:masterClrMapping/>
  </p:clrMapOvr>
  <p:transition xmlns:p14="http://schemas.microsoft.com/office/powerpoint/2010/main" spd="slow">
    <p:push dir="u"/>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16.4. </a:t>
            </a:r>
            <a:r>
              <a:rPr lang="en-US" dirty="0" err="1" smtClean="0">
                <a:ea typeface="+mj-ea"/>
                <a:cs typeface="+mj-cs"/>
              </a:rPr>
              <a:t>Sosyal</a:t>
            </a:r>
            <a:r>
              <a:rPr lang="en-US" dirty="0" smtClean="0">
                <a:ea typeface="+mj-ea"/>
                <a:cs typeface="+mj-cs"/>
              </a:rPr>
              <a:t> </a:t>
            </a:r>
            <a:r>
              <a:rPr lang="en-US" dirty="0" err="1" smtClean="0">
                <a:ea typeface="+mj-ea"/>
                <a:cs typeface="+mj-cs"/>
              </a:rPr>
              <a:t>Kimliği</a:t>
            </a:r>
            <a:r>
              <a:rPr lang="en-US" dirty="0" smtClean="0">
                <a:ea typeface="+mj-ea"/>
                <a:cs typeface="+mj-cs"/>
              </a:rPr>
              <a:t> </a:t>
            </a:r>
            <a:r>
              <a:rPr lang="en-US" dirty="0" err="1" smtClean="0">
                <a:ea typeface="+mj-ea"/>
                <a:cs typeface="+mj-cs"/>
              </a:rPr>
              <a:t>Tehtid</a:t>
            </a:r>
            <a:r>
              <a:rPr lang="en-US" dirty="0" smtClean="0">
                <a:ea typeface="+mj-ea"/>
                <a:cs typeface="+mj-cs"/>
              </a:rPr>
              <a:t> Eden </a:t>
            </a:r>
            <a:r>
              <a:rPr lang="en-US" dirty="0" err="1" smtClean="0">
                <a:ea typeface="+mj-ea"/>
                <a:cs typeface="+mj-cs"/>
              </a:rPr>
              <a:t>Durumlar</a:t>
            </a:r>
            <a:endParaRPr lang="en-US" dirty="0">
              <a:ea typeface="+mj-ea"/>
              <a:cs typeface="+mj-cs"/>
            </a:endParaRPr>
          </a:p>
        </p:txBody>
      </p:sp>
      <p:sp>
        <p:nvSpPr>
          <p:cNvPr id="335874" name="Content Placeholder 2"/>
          <p:cNvSpPr>
            <a:spLocks noGrp="1"/>
          </p:cNvSpPr>
          <p:nvPr>
            <p:ph idx="1"/>
          </p:nvPr>
        </p:nvSpPr>
        <p:spPr>
          <a:xfrm>
            <a:off x="1463675" y="2720975"/>
            <a:ext cx="6196013" cy="3001963"/>
          </a:xfrm>
        </p:spPr>
        <p:txBody>
          <a:bodyPr/>
          <a:lstStyle/>
          <a:p>
            <a:r>
              <a:rPr lang="tr-TR">
                <a:latin typeface="Times New Roman" charset="0"/>
              </a:rPr>
              <a:t>Bazı durumlarda ait olduğumuz gruplara ilişkin değerlendirmeler bizi tehdit etmektedir. </a:t>
            </a:r>
          </a:p>
          <a:p>
            <a:endParaRPr lang="tr-TR">
              <a:latin typeface="Times New Roman" charset="0"/>
            </a:endParaRPr>
          </a:p>
          <a:p>
            <a:endParaRPr lang="tr-TR">
              <a:latin typeface="Times New Roman" charset="0"/>
            </a:endParaRPr>
          </a:p>
          <a:p>
            <a:r>
              <a:rPr lang="tr-TR">
                <a:latin typeface="Times New Roman" charset="0"/>
              </a:rPr>
              <a:t>Bu tehditler algılarımızı, duygularımızı ve davranışlarımızı etkilemektedir. </a:t>
            </a:r>
          </a:p>
        </p:txBody>
      </p:sp>
    </p:spTree>
  </p:cSld>
  <p:clrMapOvr>
    <a:masterClrMapping/>
  </p:clrMapOvr>
  <p:transition xmlns:p14="http://schemas.microsoft.com/office/powerpoint/2010/main" spd="slow">
    <p:push dir="u"/>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ea typeface="+mj-ea"/>
                <a:cs typeface="+mj-cs"/>
              </a:rPr>
              <a:t>16.4. </a:t>
            </a:r>
            <a:r>
              <a:rPr lang="en-US" dirty="0" err="1">
                <a:ea typeface="+mj-ea"/>
                <a:cs typeface="+mj-cs"/>
              </a:rPr>
              <a:t>Sosyal</a:t>
            </a:r>
            <a:r>
              <a:rPr lang="en-US" dirty="0">
                <a:ea typeface="+mj-ea"/>
                <a:cs typeface="+mj-cs"/>
              </a:rPr>
              <a:t> </a:t>
            </a:r>
            <a:r>
              <a:rPr lang="en-US" dirty="0" err="1">
                <a:ea typeface="+mj-ea"/>
                <a:cs typeface="+mj-cs"/>
              </a:rPr>
              <a:t>Kimliği</a:t>
            </a:r>
            <a:r>
              <a:rPr lang="en-US" dirty="0">
                <a:ea typeface="+mj-ea"/>
                <a:cs typeface="+mj-cs"/>
              </a:rPr>
              <a:t> </a:t>
            </a:r>
            <a:r>
              <a:rPr lang="en-US" dirty="0" err="1">
                <a:ea typeface="+mj-ea"/>
                <a:cs typeface="+mj-cs"/>
              </a:rPr>
              <a:t>Tehtid</a:t>
            </a:r>
            <a:r>
              <a:rPr lang="en-US" dirty="0">
                <a:ea typeface="+mj-ea"/>
                <a:cs typeface="+mj-cs"/>
              </a:rPr>
              <a:t> Eden </a:t>
            </a:r>
            <a:r>
              <a:rPr lang="en-US" dirty="0" err="1">
                <a:ea typeface="+mj-ea"/>
                <a:cs typeface="+mj-cs"/>
              </a:rPr>
              <a:t>Durumlar</a:t>
            </a:r>
            <a:endParaRPr lang="en-US" dirty="0">
              <a:ea typeface="+mj-ea"/>
              <a:cs typeface="+mj-cs"/>
            </a:endParaRPr>
          </a:p>
        </p:txBody>
      </p:sp>
      <p:sp>
        <p:nvSpPr>
          <p:cNvPr id="336898" name="Content Placeholder 2"/>
          <p:cNvSpPr>
            <a:spLocks noGrp="1"/>
          </p:cNvSpPr>
          <p:nvPr>
            <p:ph idx="1"/>
          </p:nvPr>
        </p:nvSpPr>
        <p:spPr>
          <a:xfrm>
            <a:off x="1463675" y="2119313"/>
            <a:ext cx="6196013" cy="900112"/>
          </a:xfrm>
        </p:spPr>
        <p:txBody>
          <a:bodyPr/>
          <a:lstStyle/>
          <a:p>
            <a:r>
              <a:rPr lang="tr-TR">
                <a:latin typeface="Times New Roman" charset="0"/>
              </a:rPr>
              <a:t>Sosyal kimliği tehdit eden durumları birkaç şekilde sıralamak mümkündür : </a:t>
            </a:r>
            <a:r>
              <a:rPr lang="en-US">
                <a:latin typeface="Times New Roman" charset="0"/>
              </a:rPr>
              <a:t> </a:t>
            </a:r>
          </a:p>
          <a:p>
            <a:endParaRPr lang="en-US">
              <a:latin typeface="Times New Roman" charset="0"/>
            </a:endParaRPr>
          </a:p>
        </p:txBody>
      </p:sp>
      <p:sp>
        <p:nvSpPr>
          <p:cNvPr id="4" name="Rounded Rectangle 3"/>
          <p:cNvSpPr/>
          <p:nvPr/>
        </p:nvSpPr>
        <p:spPr>
          <a:xfrm>
            <a:off x="896938" y="3233738"/>
            <a:ext cx="3627437" cy="725487"/>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r>
              <a:rPr lang="en-US" sz="2400" dirty="0" err="1"/>
              <a:t>Sınıflandırma</a:t>
            </a:r>
            <a:r>
              <a:rPr lang="en-US" sz="2400" dirty="0"/>
              <a:t> </a:t>
            </a:r>
            <a:r>
              <a:rPr lang="en-US" sz="2400" dirty="0" err="1"/>
              <a:t>Tehtidi</a:t>
            </a:r>
            <a:endParaRPr lang="en-US" sz="2400" dirty="0"/>
          </a:p>
        </p:txBody>
      </p:sp>
      <p:sp>
        <p:nvSpPr>
          <p:cNvPr id="5" name="Rounded Rectangle 4"/>
          <p:cNvSpPr/>
          <p:nvPr/>
        </p:nvSpPr>
        <p:spPr>
          <a:xfrm>
            <a:off x="4668854" y="4610123"/>
            <a:ext cx="3627753" cy="725802"/>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sz="2400" dirty="0" err="1"/>
              <a:t>Farklılaşma</a:t>
            </a:r>
            <a:r>
              <a:rPr lang="en-US" sz="2400" dirty="0"/>
              <a:t> </a:t>
            </a:r>
            <a:r>
              <a:rPr lang="en-US" sz="2400" dirty="0" err="1"/>
              <a:t>Tehtidi</a:t>
            </a:r>
            <a:endParaRPr lang="en-US" sz="2400" dirty="0"/>
          </a:p>
        </p:txBody>
      </p:sp>
      <p:sp>
        <p:nvSpPr>
          <p:cNvPr id="6" name="Rounded Rectangle 5"/>
          <p:cNvSpPr/>
          <p:nvPr/>
        </p:nvSpPr>
        <p:spPr>
          <a:xfrm>
            <a:off x="4668838" y="3233738"/>
            <a:ext cx="3627437" cy="725487"/>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400" dirty="0" err="1"/>
              <a:t>Grup</a:t>
            </a:r>
            <a:r>
              <a:rPr lang="en-US" sz="2400" dirty="0"/>
              <a:t> </a:t>
            </a:r>
            <a:r>
              <a:rPr lang="en-US" sz="2400" dirty="0" err="1"/>
              <a:t>Değerinin</a:t>
            </a:r>
            <a:r>
              <a:rPr lang="en-US" sz="2400" dirty="0"/>
              <a:t> </a:t>
            </a:r>
            <a:r>
              <a:rPr lang="en-US" sz="2400" dirty="0" err="1"/>
              <a:t>Azalması</a:t>
            </a:r>
            <a:r>
              <a:rPr lang="en-US" sz="2400" dirty="0"/>
              <a:t> </a:t>
            </a:r>
            <a:r>
              <a:rPr lang="en-US" sz="2400" dirty="0" err="1"/>
              <a:t>Durumu</a:t>
            </a:r>
            <a:r>
              <a:rPr lang="en-US" sz="2400" dirty="0"/>
              <a:t> </a:t>
            </a:r>
            <a:r>
              <a:rPr lang="en-US" sz="2400" dirty="0" err="1"/>
              <a:t>veya</a:t>
            </a:r>
            <a:r>
              <a:rPr lang="en-US" sz="2400" dirty="0"/>
              <a:t> </a:t>
            </a:r>
            <a:r>
              <a:rPr lang="en-US" sz="2400" dirty="0" err="1"/>
              <a:t>Tehtidi</a:t>
            </a:r>
            <a:endParaRPr lang="en-US" sz="2400" dirty="0"/>
          </a:p>
        </p:txBody>
      </p:sp>
      <p:sp>
        <p:nvSpPr>
          <p:cNvPr id="7" name="Rounded Rectangle 6"/>
          <p:cNvSpPr/>
          <p:nvPr/>
        </p:nvSpPr>
        <p:spPr>
          <a:xfrm>
            <a:off x="896938" y="4610100"/>
            <a:ext cx="3627437" cy="725488"/>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lang="en-US" sz="2400" dirty="0" err="1"/>
              <a:t>Gruba</a:t>
            </a:r>
            <a:r>
              <a:rPr lang="en-US" sz="2400" dirty="0"/>
              <a:t> Kabul </a:t>
            </a:r>
            <a:r>
              <a:rPr lang="en-US" sz="2400" dirty="0" err="1"/>
              <a:t>Edilmeme</a:t>
            </a:r>
            <a:r>
              <a:rPr lang="en-US" sz="2400" dirty="0"/>
              <a:t> </a:t>
            </a:r>
            <a:r>
              <a:rPr lang="en-US" sz="2400" dirty="0" err="1"/>
              <a:t>Tehtidi</a:t>
            </a:r>
            <a:endParaRPr lang="en-US" sz="2400" dirty="0"/>
          </a:p>
        </p:txBody>
      </p:sp>
    </p:spTree>
  </p:cSld>
  <p:clrMapOvr>
    <a:masterClrMapping/>
  </p:clrMapOvr>
  <p:transition xmlns:p14="http://schemas.microsoft.com/office/powerpoint/2010/main" spd="slow">
    <p:push dir="u"/>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16.5. </a:t>
            </a:r>
            <a:r>
              <a:rPr lang="en-US" dirty="0" err="1" smtClean="0">
                <a:ea typeface="+mj-ea"/>
                <a:cs typeface="+mj-cs"/>
              </a:rPr>
              <a:t>Sosyal</a:t>
            </a:r>
            <a:r>
              <a:rPr lang="en-US" dirty="0" smtClean="0">
                <a:ea typeface="+mj-ea"/>
                <a:cs typeface="+mj-cs"/>
              </a:rPr>
              <a:t> </a:t>
            </a:r>
            <a:r>
              <a:rPr lang="en-US" dirty="0" err="1" smtClean="0">
                <a:ea typeface="+mj-ea"/>
                <a:cs typeface="+mj-cs"/>
              </a:rPr>
              <a:t>Kimlik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Grup</a:t>
            </a:r>
            <a:r>
              <a:rPr lang="en-US" dirty="0" smtClean="0">
                <a:ea typeface="+mj-ea"/>
                <a:cs typeface="+mj-cs"/>
              </a:rPr>
              <a:t> </a:t>
            </a:r>
            <a:r>
              <a:rPr lang="en-US" dirty="0" err="1" smtClean="0">
                <a:ea typeface="+mj-ea"/>
                <a:cs typeface="+mj-cs"/>
              </a:rPr>
              <a:t>Normuna</a:t>
            </a:r>
            <a:r>
              <a:rPr lang="en-US" dirty="0" smtClean="0">
                <a:ea typeface="+mj-ea"/>
                <a:cs typeface="+mj-cs"/>
              </a:rPr>
              <a:t> </a:t>
            </a:r>
            <a:r>
              <a:rPr lang="en-US" dirty="0" err="1" smtClean="0">
                <a:ea typeface="+mj-ea"/>
                <a:cs typeface="+mj-cs"/>
              </a:rPr>
              <a:t>Uyma</a:t>
            </a:r>
            <a:endParaRPr lang="en-US" dirty="0">
              <a:ea typeface="+mj-ea"/>
              <a:cs typeface="+mj-cs"/>
            </a:endParaRPr>
          </a:p>
        </p:txBody>
      </p:sp>
      <p:sp>
        <p:nvSpPr>
          <p:cNvPr id="3" name="Content Placeholder 2"/>
          <p:cNvSpPr>
            <a:spLocks noGrp="1"/>
          </p:cNvSpPr>
          <p:nvPr>
            <p:ph idx="1"/>
          </p:nvPr>
        </p:nvSpPr>
        <p:spPr>
          <a:xfrm>
            <a:off x="1463675" y="2317750"/>
            <a:ext cx="6196013" cy="849313"/>
          </a:xfrm>
        </p:spPr>
        <p:txBody>
          <a:bodyPr rtlCol="0">
            <a:normAutofit/>
          </a:bodyPr>
          <a:lstStyle/>
          <a:p>
            <a:pPr marL="274320" indent="-274320" fontAlgn="auto">
              <a:spcAft>
                <a:spcPts val="0"/>
              </a:spcAft>
              <a:buFont typeface="Brush Script MT" pitchFamily="66" charset="0"/>
              <a:buChar char="O"/>
              <a:defRPr/>
            </a:pPr>
            <a:r>
              <a:rPr lang="tr-TR" dirty="0">
                <a:ea typeface="+mn-ea"/>
                <a:cs typeface="+mn-cs"/>
              </a:rPr>
              <a:t>Sosyal kimlik düzeyi yüksek olan </a:t>
            </a:r>
            <a:r>
              <a:rPr lang="tr-TR" dirty="0" smtClean="0">
                <a:ea typeface="+mn-ea"/>
                <a:cs typeface="+mn-cs"/>
              </a:rPr>
              <a:t>bireyleri şu örneklere benzetmek mümkündür : </a:t>
            </a:r>
          </a:p>
          <a:p>
            <a:pPr marL="0" indent="0" fontAlgn="auto">
              <a:spcAft>
                <a:spcPts val="0"/>
              </a:spcAft>
              <a:buFont typeface="Brush Script MT" pitchFamily="66" charset="0"/>
              <a:buNone/>
              <a:defRPr/>
            </a:pPr>
            <a:endParaRPr lang="tr-TR" dirty="0">
              <a:ea typeface="+mn-ea"/>
              <a:cs typeface="+mn-cs"/>
            </a:endParaRPr>
          </a:p>
        </p:txBody>
      </p:sp>
      <p:sp>
        <p:nvSpPr>
          <p:cNvPr id="5" name="Rounded Rectangle 4"/>
          <p:cNvSpPr/>
          <p:nvPr/>
        </p:nvSpPr>
        <p:spPr>
          <a:xfrm>
            <a:off x="1649413" y="3316288"/>
            <a:ext cx="2622550" cy="708025"/>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400" dirty="0" err="1"/>
              <a:t>Zor</a:t>
            </a:r>
            <a:r>
              <a:rPr lang="en-US" sz="2400" dirty="0"/>
              <a:t> </a:t>
            </a:r>
            <a:r>
              <a:rPr lang="en-US" sz="2400" dirty="0" err="1"/>
              <a:t>ölen</a:t>
            </a:r>
            <a:endParaRPr lang="en-US" sz="2400" dirty="0"/>
          </a:p>
        </p:txBody>
      </p:sp>
      <p:sp>
        <p:nvSpPr>
          <p:cNvPr id="6" name="Rounded Rectangle 5"/>
          <p:cNvSpPr/>
          <p:nvPr/>
        </p:nvSpPr>
        <p:spPr>
          <a:xfrm>
            <a:off x="4884738" y="3316288"/>
            <a:ext cx="2622550" cy="708025"/>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lang="en-US" sz="2400" dirty="0" err="1"/>
              <a:t>Gemisini</a:t>
            </a:r>
            <a:r>
              <a:rPr lang="en-US" sz="2400" dirty="0"/>
              <a:t> en son </a:t>
            </a:r>
            <a:r>
              <a:rPr lang="en-US" sz="2400" dirty="0" err="1"/>
              <a:t>terk</a:t>
            </a:r>
            <a:r>
              <a:rPr lang="en-US" sz="2400" dirty="0"/>
              <a:t> </a:t>
            </a:r>
            <a:r>
              <a:rPr lang="en-US" sz="2400" dirty="0" err="1"/>
              <a:t>eden</a:t>
            </a:r>
            <a:endParaRPr lang="en-US" sz="2400" dirty="0"/>
          </a:p>
        </p:txBody>
      </p:sp>
      <p:sp>
        <p:nvSpPr>
          <p:cNvPr id="7" name="Rounded Rectangle 6"/>
          <p:cNvSpPr/>
          <p:nvPr/>
        </p:nvSpPr>
        <p:spPr>
          <a:xfrm>
            <a:off x="3144983" y="4354824"/>
            <a:ext cx="2622585" cy="709306"/>
          </a:xfrm>
          <a:prstGeom prst="roundRect">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2400" dirty="0" err="1"/>
              <a:t>Gemisiyle</a:t>
            </a:r>
            <a:r>
              <a:rPr lang="en-US" sz="2400" dirty="0"/>
              <a:t> </a:t>
            </a:r>
            <a:r>
              <a:rPr lang="en-US" sz="2400" dirty="0" err="1"/>
              <a:t>batan</a:t>
            </a:r>
            <a:r>
              <a:rPr lang="en-US" sz="2400" dirty="0"/>
              <a:t> </a:t>
            </a:r>
            <a:r>
              <a:rPr lang="en-US" sz="2400" dirty="0" err="1"/>
              <a:t>kaptan</a:t>
            </a:r>
            <a:endParaRPr lang="en-US" sz="2400" dirty="0"/>
          </a:p>
        </p:txBody>
      </p:sp>
      <p:sp>
        <p:nvSpPr>
          <p:cNvPr id="337928" name="Content Placeholder 2"/>
          <p:cNvSpPr txBox="1">
            <a:spLocks/>
          </p:cNvSpPr>
          <p:nvPr/>
        </p:nvSpPr>
        <p:spPr bwMode="auto">
          <a:xfrm>
            <a:off x="1506538" y="5311775"/>
            <a:ext cx="6196012"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buClr>
                <a:schemeClr val="accent2"/>
              </a:buClr>
              <a:buSzPct val="85000"/>
              <a:buFont typeface="Brush Script MT" charset="0"/>
              <a:buChar char="O"/>
            </a:pPr>
            <a:r>
              <a:rPr lang="tr-TR"/>
              <a:t>Düşük bireyler ise ‘üflesen gider’ grup üyeleridir. </a:t>
            </a:r>
          </a:p>
        </p:txBody>
      </p:sp>
    </p:spTree>
  </p:cSld>
  <p:clrMapOvr>
    <a:masterClrMapping/>
  </p:clrMapOvr>
  <p:transition xmlns:p14="http://schemas.microsoft.com/office/powerpoint/2010/main" spd="slow">
    <p:push dir="u"/>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Content Placeholder 2"/>
          <p:cNvSpPr>
            <a:spLocks noGrp="1"/>
          </p:cNvSpPr>
          <p:nvPr>
            <p:ph idx="1"/>
          </p:nvPr>
        </p:nvSpPr>
        <p:spPr>
          <a:xfrm>
            <a:off x="1463675" y="2820988"/>
            <a:ext cx="6196013" cy="2901950"/>
          </a:xfrm>
        </p:spPr>
        <p:txBody>
          <a:bodyPr/>
          <a:lstStyle/>
          <a:p>
            <a:r>
              <a:rPr lang="en-US">
                <a:latin typeface="Times New Roman" charset="0"/>
              </a:rPr>
              <a:t>Gruba bağlılık</a:t>
            </a:r>
          </a:p>
          <a:p>
            <a:endParaRPr lang="en-US">
              <a:latin typeface="Times New Roman" charset="0"/>
            </a:endParaRPr>
          </a:p>
          <a:p>
            <a:r>
              <a:rPr lang="en-US">
                <a:latin typeface="Times New Roman" charset="0"/>
              </a:rPr>
              <a:t>Kimliklenme düzeyleri</a:t>
            </a:r>
          </a:p>
          <a:p>
            <a:endParaRPr lang="en-US">
              <a:latin typeface="Times New Roman" charset="0"/>
            </a:endParaRPr>
          </a:p>
          <a:p>
            <a:r>
              <a:rPr lang="en-US">
                <a:latin typeface="Times New Roman" charset="0"/>
              </a:rPr>
              <a:t>Kendini tanımlayan davranışlar</a:t>
            </a:r>
          </a:p>
        </p:txBody>
      </p:sp>
      <p:sp>
        <p:nvSpPr>
          <p:cNvPr id="4"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16.5. </a:t>
            </a:r>
            <a:r>
              <a:rPr lang="en-US" dirty="0" err="1" smtClean="0">
                <a:ea typeface="+mj-ea"/>
                <a:cs typeface="+mj-cs"/>
              </a:rPr>
              <a:t>Sosyal</a:t>
            </a:r>
            <a:r>
              <a:rPr lang="en-US" dirty="0" smtClean="0">
                <a:ea typeface="+mj-ea"/>
                <a:cs typeface="+mj-cs"/>
              </a:rPr>
              <a:t> </a:t>
            </a:r>
            <a:r>
              <a:rPr lang="en-US" dirty="0" err="1" smtClean="0">
                <a:ea typeface="+mj-ea"/>
                <a:cs typeface="+mj-cs"/>
              </a:rPr>
              <a:t>Kimlik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Grup</a:t>
            </a:r>
            <a:r>
              <a:rPr lang="en-US" dirty="0" smtClean="0">
                <a:ea typeface="+mj-ea"/>
                <a:cs typeface="+mj-cs"/>
              </a:rPr>
              <a:t> </a:t>
            </a:r>
            <a:r>
              <a:rPr lang="en-US" dirty="0" err="1" smtClean="0">
                <a:ea typeface="+mj-ea"/>
                <a:cs typeface="+mj-cs"/>
              </a:rPr>
              <a:t>Normuna</a:t>
            </a:r>
            <a:r>
              <a:rPr lang="en-US" dirty="0" smtClean="0">
                <a:ea typeface="+mj-ea"/>
                <a:cs typeface="+mj-cs"/>
              </a:rPr>
              <a:t> </a:t>
            </a:r>
            <a:r>
              <a:rPr lang="en-US" dirty="0" err="1" smtClean="0">
                <a:ea typeface="+mj-ea"/>
                <a:cs typeface="+mj-cs"/>
              </a:rPr>
              <a:t>Uyma</a:t>
            </a:r>
            <a:endParaRPr lang="en-US" dirty="0">
              <a:ea typeface="+mj-ea"/>
              <a:cs typeface="+mj-cs"/>
            </a:endParaRPr>
          </a:p>
        </p:txBody>
      </p:sp>
      <p:pic>
        <p:nvPicPr>
          <p:cNvPr id="338947" name="Picture 1" descr="MP91021639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38663" y="2019300"/>
            <a:ext cx="424497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170113"/>
            <a:ext cx="6964363" cy="2300287"/>
          </a:xfrm>
        </p:spPr>
        <p:txBody>
          <a:bodyPr rtlCol="0">
            <a:normAutofit fontScale="90000"/>
          </a:bodyPr>
          <a:lstStyle/>
          <a:p>
            <a:pPr fontAlgn="auto">
              <a:spcAft>
                <a:spcPts val="0"/>
              </a:spcAft>
              <a:defRPr/>
            </a:pPr>
            <a:r>
              <a:rPr lang="tr-TR" b="1" dirty="0">
                <a:ea typeface="+mj-ea"/>
                <a:cs typeface="+mj-cs"/>
              </a:rPr>
              <a:t>16.6. Grup İçinde Statü, Ayrılma Eğilimi, Karşıt Grubu Kötüleme ve </a:t>
            </a:r>
            <a:r>
              <a:rPr lang="tr-TR" b="1" dirty="0" smtClean="0">
                <a:ea typeface="+mj-ea"/>
                <a:cs typeface="+mj-cs"/>
              </a:rPr>
              <a:t/>
            </a:r>
            <a:br>
              <a:rPr lang="tr-TR" b="1" dirty="0" smtClean="0">
                <a:ea typeface="+mj-ea"/>
                <a:cs typeface="+mj-cs"/>
              </a:rPr>
            </a:br>
            <a:r>
              <a:rPr lang="tr-TR" b="1" dirty="0" smtClean="0">
                <a:ea typeface="+mj-ea"/>
                <a:cs typeface="+mj-cs"/>
              </a:rPr>
              <a:t>Sosyal </a:t>
            </a:r>
            <a:r>
              <a:rPr lang="tr-TR" b="1" dirty="0">
                <a:ea typeface="+mj-ea"/>
                <a:cs typeface="+mj-cs"/>
              </a:rPr>
              <a:t>Kimlik</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817563"/>
            <a:ext cx="6964363" cy="2101850"/>
          </a:xfrm>
        </p:spPr>
        <p:txBody>
          <a:bodyPr rtlCol="0">
            <a:normAutofit fontScale="90000"/>
          </a:bodyPr>
          <a:lstStyle/>
          <a:p>
            <a:pPr fontAlgn="auto">
              <a:spcAft>
                <a:spcPts val="0"/>
              </a:spcAft>
              <a:defRPr/>
            </a:pPr>
            <a:r>
              <a:rPr lang="tr-TR" b="1" dirty="0">
                <a:ea typeface="+mj-ea"/>
                <a:cs typeface="+mj-cs"/>
              </a:rPr>
              <a:t>16.6.1. Grup İçinde Statü, Ayrılma Eğilimi ve Sosyal Kimlik</a:t>
            </a:r>
            <a:r>
              <a:rPr lang="en-US" dirty="0">
                <a:ea typeface="+mj-ea"/>
                <a:cs typeface="+mj-cs"/>
              </a:rPr>
              <a:t/>
            </a:r>
            <a:br>
              <a:rPr lang="en-US" dirty="0">
                <a:ea typeface="+mj-ea"/>
                <a:cs typeface="+mj-cs"/>
              </a:rPr>
            </a:br>
            <a:endParaRPr lang="en-US" dirty="0">
              <a:ea typeface="+mj-ea"/>
              <a:cs typeface="+mj-cs"/>
            </a:endParaRPr>
          </a:p>
        </p:txBody>
      </p:sp>
      <p:sp>
        <p:nvSpPr>
          <p:cNvPr id="3" name="Content Placeholder 2"/>
          <p:cNvSpPr>
            <a:spLocks noGrp="1"/>
          </p:cNvSpPr>
          <p:nvPr>
            <p:ph idx="1"/>
          </p:nvPr>
        </p:nvSpPr>
        <p:spPr>
          <a:xfrm>
            <a:off x="1463675" y="2919413"/>
            <a:ext cx="6196013" cy="2803525"/>
          </a:xfrm>
        </p:spPr>
        <p:txBody>
          <a:bodyPr rtlCol="0">
            <a:normAutofit lnSpcReduction="10000"/>
          </a:bodyPr>
          <a:lstStyle/>
          <a:p>
            <a:pPr marL="274320" indent="-274320" fontAlgn="auto">
              <a:spcAft>
                <a:spcPts val="0"/>
              </a:spcAft>
              <a:buFont typeface="Brush Script MT" pitchFamily="66" charset="0"/>
              <a:buChar char="O"/>
              <a:defRPr/>
            </a:pPr>
            <a:r>
              <a:rPr lang="tr-TR" dirty="0" smtClean="0">
                <a:ea typeface="+mn-ea"/>
                <a:cs typeface="+mn-cs"/>
              </a:rPr>
              <a:t>Gerçekleştirilmiş olan araştırma sonuçlarına göre,</a:t>
            </a:r>
          </a:p>
          <a:p>
            <a:pPr marL="274320" indent="-274320" fontAlgn="auto">
              <a:spcAft>
                <a:spcPts val="0"/>
              </a:spcAft>
              <a:buFont typeface="Brush Script MT" pitchFamily="66" charset="0"/>
              <a:buChar char="O"/>
              <a:defRPr/>
            </a:pPr>
            <a:r>
              <a:rPr lang="tr-TR" dirty="0">
                <a:ea typeface="+mn-ea"/>
                <a:cs typeface="+mn-cs"/>
              </a:rPr>
              <a:t>S</a:t>
            </a:r>
            <a:r>
              <a:rPr lang="tr-TR" dirty="0" smtClean="0">
                <a:ea typeface="+mn-ea"/>
                <a:cs typeface="+mn-cs"/>
              </a:rPr>
              <a:t>osyal </a:t>
            </a:r>
            <a:r>
              <a:rPr lang="tr-TR" dirty="0">
                <a:ea typeface="+mn-ea"/>
                <a:cs typeface="+mn-cs"/>
              </a:rPr>
              <a:t>kimliği yüksek olanlar sınıf belirgin olduğu durumda gruptan daha az ayrılma isteği gösteriyor. Ancak, sınıf belirginliği düşük olduğunda sosyal kimliği düşük ve yüksek olanlar arasında ayrılma isteği açısından fark bulunmamaktadır.</a:t>
            </a:r>
            <a:endParaRPr lang="en-US" dirty="0">
              <a:ea typeface="+mn-ea"/>
              <a:cs typeface="+mn-cs"/>
            </a:endParaRPr>
          </a:p>
          <a:p>
            <a:pPr marL="274320" indent="-274320" fontAlgn="auto">
              <a:spcAft>
                <a:spcPts val="0"/>
              </a:spcAft>
              <a:buFont typeface="Brush Script MT" pitchFamily="66" charset="0"/>
              <a:buChar char="O"/>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817563"/>
            <a:ext cx="6964363" cy="1985962"/>
          </a:xfrm>
        </p:spPr>
        <p:txBody>
          <a:bodyPr rtlCol="0">
            <a:normAutofit fontScale="90000"/>
          </a:bodyPr>
          <a:lstStyle/>
          <a:p>
            <a:pPr fontAlgn="auto">
              <a:spcAft>
                <a:spcPts val="0"/>
              </a:spcAft>
              <a:defRPr/>
            </a:pPr>
            <a:r>
              <a:rPr lang="tr-TR" b="1" dirty="0">
                <a:ea typeface="+mj-ea"/>
                <a:cs typeface="+mj-cs"/>
              </a:rPr>
              <a:t>16.6.2.</a:t>
            </a:r>
            <a:r>
              <a:rPr lang="tr-TR" dirty="0">
                <a:ea typeface="+mj-ea"/>
                <a:cs typeface="+mj-cs"/>
              </a:rPr>
              <a:t> </a:t>
            </a:r>
            <a:r>
              <a:rPr lang="tr-TR" b="1" dirty="0">
                <a:ea typeface="+mj-ea"/>
                <a:cs typeface="+mj-cs"/>
              </a:rPr>
              <a:t>Grup İçinde Statü, Karşıt Grubu Kötüleme ve Sosyal Kimlik</a:t>
            </a:r>
            <a:r>
              <a:rPr lang="en-US" dirty="0">
                <a:ea typeface="+mj-ea"/>
                <a:cs typeface="+mj-cs"/>
              </a:rPr>
              <a:t/>
            </a:r>
            <a:br>
              <a:rPr lang="en-US" dirty="0">
                <a:ea typeface="+mj-ea"/>
                <a:cs typeface="+mj-cs"/>
              </a:rPr>
            </a:br>
            <a:endParaRPr lang="en-US" dirty="0">
              <a:ea typeface="+mj-ea"/>
              <a:cs typeface="+mj-cs"/>
            </a:endParaRPr>
          </a:p>
        </p:txBody>
      </p:sp>
      <p:sp>
        <p:nvSpPr>
          <p:cNvPr id="342018" name="Content Placeholder 2"/>
          <p:cNvSpPr>
            <a:spLocks noGrp="1"/>
          </p:cNvSpPr>
          <p:nvPr>
            <p:ph idx="1"/>
          </p:nvPr>
        </p:nvSpPr>
        <p:spPr>
          <a:xfrm>
            <a:off x="1463675" y="3182938"/>
            <a:ext cx="6196013" cy="2540000"/>
          </a:xfrm>
        </p:spPr>
        <p:txBody>
          <a:bodyPr/>
          <a:lstStyle/>
          <a:p>
            <a:r>
              <a:rPr lang="tr-TR">
                <a:latin typeface="Times New Roman" charset="0"/>
              </a:rPr>
              <a:t>Grup içinde üyelerin konumları önemlidir. </a:t>
            </a:r>
          </a:p>
          <a:p>
            <a:r>
              <a:rPr lang="tr-TR">
                <a:latin typeface="Times New Roman" charset="0"/>
              </a:rPr>
              <a:t>Bazıları liderler gibi merkezi bir role, diğerleri ise daha çevresel veya marjinal role sahiptir. </a:t>
            </a:r>
          </a:p>
          <a:p>
            <a:r>
              <a:rPr lang="tr-TR">
                <a:latin typeface="Times New Roman" charset="0"/>
              </a:rPr>
              <a:t>Bazı grup üyeleri grup içinde sevilmekte, bazıları ise sevilmemektedir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16.7. </a:t>
            </a:r>
            <a:r>
              <a:rPr lang="en-US" dirty="0" err="1" smtClean="0">
                <a:ea typeface="+mj-ea"/>
                <a:cs typeface="+mj-cs"/>
              </a:rPr>
              <a:t>Gruplara</a:t>
            </a:r>
            <a:r>
              <a:rPr lang="en-US" dirty="0" smtClean="0">
                <a:ea typeface="+mj-ea"/>
                <a:cs typeface="+mj-cs"/>
              </a:rPr>
              <a:t> </a:t>
            </a:r>
            <a:r>
              <a:rPr lang="en-US" dirty="0" err="1" smtClean="0">
                <a:ea typeface="+mj-ea"/>
                <a:cs typeface="+mj-cs"/>
              </a:rPr>
              <a:t>Geçiş</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Kimlik</a:t>
            </a:r>
            <a:endParaRPr lang="en-US" dirty="0">
              <a:ea typeface="+mj-ea"/>
              <a:cs typeface="+mj-cs"/>
            </a:endParaRPr>
          </a:p>
        </p:txBody>
      </p:sp>
      <p:sp>
        <p:nvSpPr>
          <p:cNvPr id="3" name="Content Placeholder 2"/>
          <p:cNvSpPr>
            <a:spLocks noGrp="1"/>
          </p:cNvSpPr>
          <p:nvPr>
            <p:ph idx="1"/>
          </p:nvPr>
        </p:nvSpPr>
        <p:spPr>
          <a:xfrm>
            <a:off x="1270000" y="2309813"/>
            <a:ext cx="6789738" cy="3908425"/>
          </a:xfrm>
        </p:spPr>
        <p:txBody>
          <a:bodyPr rtlCol="0">
            <a:normAutofit/>
          </a:bodyPr>
          <a:lstStyle/>
          <a:p>
            <a:pPr marL="274320" indent="-274320" fontAlgn="auto">
              <a:spcAft>
                <a:spcPts val="0"/>
              </a:spcAft>
              <a:buFont typeface="Brush Script MT" pitchFamily="66" charset="0"/>
              <a:buChar char="O"/>
              <a:defRPr/>
            </a:pPr>
            <a:r>
              <a:rPr lang="tr-TR" dirty="0">
                <a:ea typeface="+mn-ea"/>
                <a:cs typeface="+mn-cs"/>
              </a:rPr>
              <a:t>Sosyal kimlik, gruplar arasında statü ilişkileri değişebilir olduğunda daha belirgin olarak ortaya çıkmaktadır</a:t>
            </a:r>
            <a:r>
              <a:rPr lang="tr-TR" dirty="0" smtClean="0">
                <a:ea typeface="+mn-ea"/>
                <a:cs typeface="+mn-cs"/>
              </a:rPr>
              <a:t>.</a:t>
            </a:r>
          </a:p>
          <a:p>
            <a:pPr marL="0" indent="0" fontAlgn="auto">
              <a:spcAft>
                <a:spcPts val="0"/>
              </a:spcAft>
              <a:buFont typeface="Brush Script MT" pitchFamily="66" charset="0"/>
              <a:buNone/>
              <a:defRPr/>
            </a:pPr>
            <a:endParaRPr lang="tr-TR" dirty="0" smtClean="0">
              <a:ea typeface="+mn-ea"/>
              <a:cs typeface="+mn-cs"/>
            </a:endParaRPr>
          </a:p>
          <a:p>
            <a:pPr marL="274320" indent="-274320" fontAlgn="auto">
              <a:spcAft>
                <a:spcPts val="0"/>
              </a:spcAft>
              <a:buFont typeface="Brush Script MT" pitchFamily="66" charset="0"/>
              <a:buChar char="O"/>
              <a:defRPr/>
            </a:pPr>
            <a:r>
              <a:rPr lang="tr-TR" dirty="0" smtClean="0">
                <a:ea typeface="+mn-ea"/>
                <a:cs typeface="+mn-cs"/>
              </a:rPr>
              <a:t>Grubun </a:t>
            </a:r>
            <a:r>
              <a:rPr lang="tr-TR" dirty="0">
                <a:ea typeface="+mn-ea"/>
                <a:cs typeface="+mn-cs"/>
              </a:rPr>
              <a:t>statüsü zamanla değişebilmektedir. </a:t>
            </a:r>
            <a:endParaRPr lang="tr-TR" dirty="0" smtClean="0">
              <a:ea typeface="+mn-ea"/>
              <a:cs typeface="+mn-cs"/>
            </a:endParaRPr>
          </a:p>
          <a:p>
            <a:pPr marL="274320" indent="-274320" fontAlgn="auto">
              <a:spcAft>
                <a:spcPts val="0"/>
              </a:spcAft>
              <a:buFont typeface="Brush Script MT" pitchFamily="66" charset="0"/>
              <a:buChar char="O"/>
              <a:defRPr/>
            </a:pPr>
            <a:endParaRPr lang="tr-TR" dirty="0">
              <a:ea typeface="+mn-ea"/>
              <a:cs typeface="+mn-cs"/>
            </a:endParaRPr>
          </a:p>
          <a:p>
            <a:pPr marL="274320" indent="-274320" fontAlgn="auto">
              <a:spcAft>
                <a:spcPts val="0"/>
              </a:spcAft>
              <a:buFont typeface="Brush Script MT" pitchFamily="66" charset="0"/>
              <a:buChar char="O"/>
              <a:defRPr/>
            </a:pPr>
            <a:r>
              <a:rPr lang="tr-TR" dirty="0" smtClean="0">
                <a:ea typeface="+mn-ea"/>
                <a:cs typeface="+mn-cs"/>
              </a:rPr>
              <a:t>Olumludan</a:t>
            </a:r>
            <a:r>
              <a:rPr lang="tr-TR" dirty="0">
                <a:ea typeface="+mn-ea"/>
                <a:cs typeface="+mn-cs"/>
              </a:rPr>
              <a:t>(veya başarılıdan) olumsuz(başarısız) bir statüye veya olumsuzdan olumluya bir duruma geçebilmektedir.</a:t>
            </a:r>
            <a:r>
              <a:rPr lang="en-US" dirty="0">
                <a:ea typeface="+mn-ea"/>
                <a:cs typeface="+mn-cs"/>
              </a:rPr>
              <a:t> </a:t>
            </a:r>
          </a:p>
        </p:txBody>
      </p:sp>
    </p:spTree>
  </p:cSld>
  <p:clrMapOvr>
    <a:masterClrMapping/>
  </p:clrMapOvr>
  <p:transition xmlns:p14="http://schemas.microsoft.com/office/powerpoint/2010/main" spd="slow">
    <p:push dir="u"/>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16.8. </a:t>
            </a:r>
            <a:r>
              <a:rPr lang="en-US" dirty="0" err="1" smtClean="0">
                <a:ea typeface="+mj-ea"/>
                <a:cs typeface="+mj-cs"/>
              </a:rPr>
              <a:t>Grubun</a:t>
            </a:r>
            <a:r>
              <a:rPr lang="en-US" dirty="0" smtClean="0">
                <a:ea typeface="+mj-ea"/>
                <a:cs typeface="+mj-cs"/>
              </a:rPr>
              <a:t> </a:t>
            </a:r>
            <a:r>
              <a:rPr lang="en-US" dirty="0" err="1" smtClean="0">
                <a:ea typeface="+mj-ea"/>
                <a:cs typeface="+mj-cs"/>
              </a:rPr>
              <a:t>Duyguları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Kimlik</a:t>
            </a:r>
            <a:endParaRPr lang="en-US" dirty="0">
              <a:ea typeface="+mj-ea"/>
              <a:cs typeface="+mj-cs"/>
            </a:endParaRPr>
          </a:p>
        </p:txBody>
      </p:sp>
      <p:sp>
        <p:nvSpPr>
          <p:cNvPr id="344066" name="Content Placeholder 2"/>
          <p:cNvSpPr>
            <a:spLocks noGrp="1"/>
          </p:cNvSpPr>
          <p:nvPr>
            <p:ph idx="1"/>
          </p:nvPr>
        </p:nvSpPr>
        <p:spPr/>
        <p:txBody>
          <a:bodyPr/>
          <a:lstStyle/>
          <a:p>
            <a:r>
              <a:rPr lang="tr-TR">
                <a:latin typeface="Times New Roman" charset="0"/>
              </a:rPr>
              <a:t>Bireylerin statü açısından yüksek statülü gruplara üye olmaya daha fazla güdülü oldukları gözlenmektedir. Ancak, başka grubu dışlayarak süper olmak veya yüksek statülü olmak hoş olmayan duyguların yaşanmasını ortaya çıkarabilir.</a:t>
            </a:r>
            <a:r>
              <a:rPr lang="en-US">
                <a:latin typeface="Times New Roman" charset="0"/>
              </a:rPr>
              <a:t> </a:t>
            </a:r>
          </a:p>
          <a:p>
            <a:endParaRPr lang="en-US">
              <a:latin typeface="Times New Roman" charset="0"/>
            </a:endParaRPr>
          </a:p>
          <a:p>
            <a:r>
              <a:rPr lang="en-US">
                <a:latin typeface="Times New Roman" charset="0"/>
              </a:rPr>
              <a:t>Suçluluk</a:t>
            </a:r>
          </a:p>
          <a:p>
            <a:r>
              <a:rPr lang="en-US">
                <a:latin typeface="Times New Roman" charset="0"/>
              </a:rPr>
              <a:t>Öfke</a:t>
            </a:r>
          </a:p>
          <a:p>
            <a:endParaRPr lang="en-US">
              <a:latin typeface="Times New Roman" charset="0"/>
            </a:endParaRPr>
          </a:p>
        </p:txBody>
      </p:sp>
      <p:pic>
        <p:nvPicPr>
          <p:cNvPr id="344067" name="Picture 2" descr="MC900390988.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75313" y="4235450"/>
            <a:ext cx="14176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P9004222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3199" y="2411836"/>
            <a:ext cx="3522133" cy="23279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45090" name="Content Placeholder 2"/>
          <p:cNvSpPr>
            <a:spLocks noGrp="1"/>
          </p:cNvSpPr>
          <p:nvPr>
            <p:ph idx="1"/>
          </p:nvPr>
        </p:nvSpPr>
        <p:spPr>
          <a:xfrm>
            <a:off x="1463675" y="1849438"/>
            <a:ext cx="4970463" cy="3603625"/>
          </a:xfrm>
        </p:spPr>
        <p:txBody>
          <a:bodyPr/>
          <a:lstStyle/>
          <a:p>
            <a:r>
              <a:rPr lang="tr-TR">
                <a:latin typeface="Times New Roman" charset="0"/>
              </a:rPr>
              <a:t>Gruplarda grup üyeleri tarafından yaşanan duyguların ne tür işlevi bulunmaktadır?</a:t>
            </a:r>
            <a:r>
              <a:rPr lang="en-US">
                <a:latin typeface="Times New Roman" charset="0"/>
              </a:rPr>
              <a:t> </a:t>
            </a:r>
          </a:p>
          <a:p>
            <a:endParaRPr lang="tr-TR">
              <a:latin typeface="Times New Roman" charset="0"/>
            </a:endParaRPr>
          </a:p>
          <a:p>
            <a:r>
              <a:rPr lang="tr-TR">
                <a:latin typeface="Times New Roman" charset="0"/>
              </a:rPr>
              <a:t>Duygular grup üyelerini tanımlamaktadır. </a:t>
            </a:r>
          </a:p>
          <a:p>
            <a:endParaRPr lang="tr-TR">
              <a:latin typeface="Times New Roman" charset="0"/>
            </a:endParaRPr>
          </a:p>
          <a:p>
            <a:r>
              <a:rPr lang="tr-TR">
                <a:latin typeface="Times New Roman" charset="0"/>
              </a:rPr>
              <a:t>Bireysel duyguların yerini aynı grup üyeleri tarafından paylaşılan duygular alır (Gruplararası Duygular Kuramı).</a:t>
            </a:r>
            <a:endParaRPr lang="en-US">
              <a:latin typeface="Times New Roman" charset="0"/>
            </a:endParaRPr>
          </a:p>
        </p:txBody>
      </p:sp>
      <p:sp>
        <p:nvSpPr>
          <p:cNvPr id="4" name="Title 1"/>
          <p:cNvSpPr>
            <a:spLocks noGrp="1"/>
          </p:cNvSpPr>
          <p:nvPr>
            <p:ph type="title"/>
          </p:nvPr>
        </p:nvSpPr>
        <p:spPr>
          <a:xfrm>
            <a:off x="1095375" y="647700"/>
            <a:ext cx="6964363" cy="1201738"/>
          </a:xfrm>
        </p:spPr>
        <p:txBody>
          <a:bodyPr rtlCol="0">
            <a:normAutofit fontScale="90000"/>
          </a:bodyPr>
          <a:lstStyle/>
          <a:p>
            <a:pPr fontAlgn="auto">
              <a:spcAft>
                <a:spcPts val="0"/>
              </a:spcAft>
              <a:defRPr/>
            </a:pPr>
            <a:r>
              <a:rPr lang="en-US" dirty="0" smtClean="0">
                <a:ea typeface="+mj-ea"/>
                <a:cs typeface="+mj-cs"/>
              </a:rPr>
              <a:t>16.8. </a:t>
            </a:r>
            <a:r>
              <a:rPr lang="en-US" dirty="0" err="1" smtClean="0">
                <a:ea typeface="+mj-ea"/>
                <a:cs typeface="+mj-cs"/>
              </a:rPr>
              <a:t>Grubun</a:t>
            </a:r>
            <a:r>
              <a:rPr lang="en-US" dirty="0" smtClean="0">
                <a:ea typeface="+mj-ea"/>
                <a:cs typeface="+mj-cs"/>
              </a:rPr>
              <a:t> </a:t>
            </a:r>
            <a:r>
              <a:rPr lang="en-US" dirty="0" err="1" smtClean="0">
                <a:ea typeface="+mj-ea"/>
                <a:cs typeface="+mj-cs"/>
              </a:rPr>
              <a:t>Duyguları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Kimlik</a:t>
            </a:r>
            <a:endParaRPr lang="en-US" dirty="0">
              <a:ea typeface="+mj-ea"/>
              <a:cs typeface="+mj-cs"/>
            </a:endParaRPr>
          </a:p>
        </p:txBody>
      </p:sp>
      <p:pic>
        <p:nvPicPr>
          <p:cNvPr id="34509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745288" y="212883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16.9. </a:t>
            </a:r>
            <a:r>
              <a:rPr lang="en-US" dirty="0" err="1" smtClean="0">
                <a:ea typeface="+mj-ea"/>
                <a:cs typeface="+mj-cs"/>
              </a:rPr>
              <a:t>Çalışma</a:t>
            </a:r>
            <a:r>
              <a:rPr lang="en-US" dirty="0" smtClean="0">
                <a:ea typeface="+mj-ea"/>
                <a:cs typeface="+mj-cs"/>
              </a:rPr>
              <a:t> </a:t>
            </a:r>
            <a:r>
              <a:rPr lang="en-US" dirty="0" err="1" smtClean="0">
                <a:ea typeface="+mj-ea"/>
                <a:cs typeface="+mj-cs"/>
              </a:rPr>
              <a:t>Ortamı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Kimlik</a:t>
            </a:r>
            <a:endParaRPr lang="en-US" dirty="0">
              <a:ea typeface="+mj-ea"/>
              <a:cs typeface="+mj-cs"/>
            </a:endParaRPr>
          </a:p>
        </p:txBody>
      </p:sp>
      <p:pic>
        <p:nvPicPr>
          <p:cNvPr id="3" name="Picture 2" descr="MP90034140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320" y="3810000"/>
            <a:ext cx="1944736" cy="27262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46115" name="Content Placeholder 2"/>
          <p:cNvSpPr>
            <a:spLocks noGrp="1"/>
          </p:cNvSpPr>
          <p:nvPr>
            <p:ph idx="1"/>
          </p:nvPr>
        </p:nvSpPr>
        <p:spPr/>
        <p:txBody>
          <a:bodyPr/>
          <a:lstStyle/>
          <a:p>
            <a:r>
              <a:rPr lang="tr-TR">
                <a:latin typeface="Times New Roman" charset="0"/>
              </a:rPr>
              <a:t>İş yaşamında ortak bir kimlik duygusunun olması, kişilerin daha iyi performans göstermesi için önemli görünmektedir. </a:t>
            </a:r>
          </a:p>
          <a:p>
            <a:r>
              <a:rPr lang="tr-TR">
                <a:latin typeface="Times New Roman" charset="0"/>
              </a:rPr>
              <a:t> Örgütsel kimliklenmenin, örgütün kaderine bağlı olduğunu ileri sürmüştür. </a:t>
            </a:r>
          </a:p>
          <a:p>
            <a:endParaRPr lang="tr-TR">
              <a:latin typeface="Times New Roman" charset="0"/>
            </a:endParaRPr>
          </a:p>
          <a:p>
            <a:r>
              <a:rPr lang="tr-TR">
                <a:latin typeface="Times New Roman" charset="0"/>
              </a:rPr>
              <a:t>Örgütsel Vatandaşlık Davranışı</a:t>
            </a:r>
            <a:endParaRPr lang="en-US">
              <a:latin typeface="Times New Roman" charset="0"/>
            </a:endParaRPr>
          </a:p>
        </p:txBody>
      </p:sp>
      <p:pic>
        <p:nvPicPr>
          <p:cNvPr id="34611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7237413" y="35274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16.10. </a:t>
            </a:r>
            <a:r>
              <a:rPr lang="en-US" dirty="0" err="1" smtClean="0">
                <a:ea typeface="+mj-ea"/>
                <a:cs typeface="+mj-cs"/>
              </a:rPr>
              <a:t>Sosyal</a:t>
            </a:r>
            <a:r>
              <a:rPr lang="en-US" dirty="0" smtClean="0">
                <a:ea typeface="+mj-ea"/>
                <a:cs typeface="+mj-cs"/>
              </a:rPr>
              <a:t> </a:t>
            </a:r>
            <a:r>
              <a:rPr lang="en-US" dirty="0" err="1" smtClean="0">
                <a:ea typeface="+mj-ea"/>
                <a:cs typeface="+mj-cs"/>
              </a:rPr>
              <a:t>Kimlik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Gerçek</a:t>
            </a:r>
            <a:r>
              <a:rPr lang="en-US" dirty="0" smtClean="0">
                <a:ea typeface="+mj-ea"/>
                <a:cs typeface="+mj-cs"/>
              </a:rPr>
              <a:t> </a:t>
            </a:r>
            <a:r>
              <a:rPr lang="en-US" dirty="0" err="1" smtClean="0">
                <a:ea typeface="+mj-ea"/>
                <a:cs typeface="+mj-cs"/>
              </a:rPr>
              <a:t>Performans</a:t>
            </a:r>
            <a:r>
              <a:rPr lang="en-US" dirty="0" smtClean="0">
                <a:ea typeface="+mj-ea"/>
                <a:cs typeface="+mj-cs"/>
              </a:rPr>
              <a:t> </a:t>
            </a:r>
            <a:r>
              <a:rPr lang="en-US" dirty="0" err="1" smtClean="0">
                <a:ea typeface="+mj-ea"/>
                <a:cs typeface="+mj-cs"/>
              </a:rPr>
              <a:t>İlişkisi</a:t>
            </a:r>
            <a:endParaRPr lang="en-US" dirty="0">
              <a:ea typeface="+mj-ea"/>
              <a:cs typeface="+mj-cs"/>
            </a:endParaRPr>
          </a:p>
        </p:txBody>
      </p:sp>
      <p:sp>
        <p:nvSpPr>
          <p:cNvPr id="347138" name="Content Placeholder 2"/>
          <p:cNvSpPr>
            <a:spLocks noGrp="1"/>
          </p:cNvSpPr>
          <p:nvPr>
            <p:ph idx="1"/>
          </p:nvPr>
        </p:nvSpPr>
        <p:spPr>
          <a:xfrm>
            <a:off x="1463675" y="2484438"/>
            <a:ext cx="4697413" cy="2852737"/>
          </a:xfrm>
        </p:spPr>
        <p:txBody>
          <a:bodyPr/>
          <a:lstStyle/>
          <a:p>
            <a:r>
              <a:rPr lang="tr-TR">
                <a:latin typeface="Times New Roman" charset="0"/>
              </a:rPr>
              <a:t>Sosyal kimlik ve üretkenlik ilişkisini inceleyen araştırmaların sayısı göreceli olarak çok azdır. </a:t>
            </a:r>
          </a:p>
          <a:p>
            <a:r>
              <a:rPr lang="tr-TR">
                <a:latin typeface="Times New Roman" charset="0"/>
              </a:rPr>
              <a:t>Bu gruba giren araştırmalar, gerçek veya gözlenen performansı ölçüt olarak ele almakta ve sosyal kimlikle ilgili özellikleri deneysel olarak manipüle edilmektedir.</a:t>
            </a:r>
            <a:r>
              <a:rPr lang="en-US">
                <a:latin typeface="Times New Roman" charset="0"/>
              </a:rPr>
              <a:t> </a:t>
            </a:r>
            <a:endParaRPr lang="tr-TR">
              <a:latin typeface="Times New Roman" charset="0"/>
            </a:endParaRPr>
          </a:p>
        </p:txBody>
      </p:sp>
      <p:pic>
        <p:nvPicPr>
          <p:cNvPr id="347139" name="Picture 3" descr="MC900434609.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61088" y="2484438"/>
            <a:ext cx="18986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Content Placeholder 2"/>
          <p:cNvSpPr>
            <a:spLocks noGrp="1"/>
          </p:cNvSpPr>
          <p:nvPr>
            <p:ph idx="1"/>
          </p:nvPr>
        </p:nvSpPr>
        <p:spPr>
          <a:xfrm>
            <a:off x="1463675" y="2408238"/>
            <a:ext cx="6196013" cy="3314700"/>
          </a:xfrm>
        </p:spPr>
        <p:txBody>
          <a:bodyPr/>
          <a:lstStyle/>
          <a:p>
            <a:r>
              <a:rPr lang="tr-TR">
                <a:latin typeface="Times New Roman" charset="0"/>
              </a:rPr>
              <a:t>Beyin fırtınası gruplarında yapılan bir seri araştırmada, sosyal kimliğin tehdit edildiği bir ortamda (örn., karşılaştırma yapan grubun daha fazla performans göstermesi durumunda) ve olumsuz olarak algılandığı durumlarda (örn., üniversiteli olmanın kişi için olumsuz özellikleri) yaratıcılığın daha fazla arttığı bulunmuştur(Coşkun, 2005, 2006).</a:t>
            </a:r>
            <a:r>
              <a:rPr lang="en-US">
                <a:latin typeface="Times New Roman" charset="0"/>
              </a:rPr>
              <a:t> </a:t>
            </a:r>
          </a:p>
          <a:p>
            <a:endParaRPr lang="en-US">
              <a:latin typeface="Times New Roman" charset="0"/>
            </a:endParaRPr>
          </a:p>
        </p:txBody>
      </p:sp>
      <p:sp>
        <p:nvSpPr>
          <p:cNvPr id="4"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16.10. </a:t>
            </a:r>
            <a:r>
              <a:rPr lang="en-US" dirty="0" err="1" smtClean="0">
                <a:ea typeface="+mj-ea"/>
                <a:cs typeface="+mj-cs"/>
              </a:rPr>
              <a:t>Sosyal</a:t>
            </a:r>
            <a:r>
              <a:rPr lang="en-US" dirty="0" smtClean="0">
                <a:ea typeface="+mj-ea"/>
                <a:cs typeface="+mj-cs"/>
              </a:rPr>
              <a:t> </a:t>
            </a:r>
            <a:r>
              <a:rPr lang="en-US" dirty="0" err="1" smtClean="0">
                <a:ea typeface="+mj-ea"/>
                <a:cs typeface="+mj-cs"/>
              </a:rPr>
              <a:t>Kimlik</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Gerçek</a:t>
            </a:r>
            <a:r>
              <a:rPr lang="en-US" dirty="0" smtClean="0">
                <a:ea typeface="+mj-ea"/>
                <a:cs typeface="+mj-cs"/>
              </a:rPr>
              <a:t> </a:t>
            </a:r>
            <a:r>
              <a:rPr lang="en-US" dirty="0" err="1" smtClean="0">
                <a:ea typeface="+mj-ea"/>
                <a:cs typeface="+mj-cs"/>
              </a:rPr>
              <a:t>Performans</a:t>
            </a:r>
            <a:r>
              <a:rPr lang="en-US" dirty="0" smtClean="0">
                <a:ea typeface="+mj-ea"/>
                <a:cs typeface="+mj-cs"/>
              </a:rPr>
              <a:t> </a:t>
            </a:r>
            <a:r>
              <a:rPr lang="en-US" dirty="0" err="1" smtClean="0">
                <a:ea typeface="+mj-ea"/>
                <a:cs typeface="+mj-cs"/>
              </a:rPr>
              <a:t>İlişkisi</a:t>
            </a:r>
            <a:endParaRPr lang="en-US" dirty="0">
              <a:ea typeface="+mj-ea"/>
              <a:cs typeface="+mj-cs"/>
            </a:endParaRPr>
          </a:p>
        </p:txBody>
      </p:sp>
    </p:spTree>
  </p:cSld>
  <p:clrMapOvr>
    <a:masterClrMapping/>
  </p:clrMapOvr>
  <p:transition xmlns:p14="http://schemas.microsoft.com/office/powerpoint/2010/main" spd="slow">
    <p:push dir="u"/>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3001963"/>
            <a:ext cx="6964363" cy="1201737"/>
          </a:xfrm>
        </p:spPr>
        <p:txBody>
          <a:bodyPr rtlCol="0">
            <a:normAutofit fontScale="90000"/>
          </a:bodyPr>
          <a:lstStyle/>
          <a:p>
            <a:pPr eaLnBrk="1" fontAlgn="auto" hangingPunct="1">
              <a:spcAft>
                <a:spcPts val="0"/>
              </a:spcAft>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ea typeface="+mj-ea"/>
                <a:cs typeface="+mj-cs"/>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a typeface="+mj-ea"/>
              <a:cs typeface="+mj-cs"/>
            </a:endParaRPr>
          </a:p>
        </p:txBody>
      </p:sp>
    </p:spTree>
  </p:cSld>
  <p:clrMapOvr>
    <a:masterClrMapping/>
  </p:clrMapOvr>
  <p:transition xmlns:p14="http://schemas.microsoft.com/office/powerpoint/2010/main" spd="slow">
    <p:push dir="u"/>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470025" y="1682750"/>
            <a:ext cx="6383338" cy="2646363"/>
          </a:xfrm>
        </p:spPr>
        <p:txBody>
          <a:bodyPr rtlCol="0">
            <a:noAutofit/>
          </a:bodyPr>
          <a:lstStyle/>
          <a:p>
            <a:pPr eaLnBrk="1" fontAlgn="auto" hangingPunct="1">
              <a:spcAft>
                <a:spcPts val="0"/>
              </a:spcAft>
              <a:defRPr/>
            </a:pPr>
            <a:r>
              <a:rPr lang="en-US" sz="8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 TEMSİLLER</a:t>
            </a:r>
            <a:endParaRPr lang="en-US" sz="80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Doç</a:t>
            </a:r>
            <a:r>
              <a:rPr lang="en-US" b="1" dirty="0" smtClean="0">
                <a:ea typeface="+mn-ea"/>
                <a:cs typeface="+mn-cs"/>
              </a:rPr>
              <a:t>. Dr. </a:t>
            </a:r>
            <a:r>
              <a:rPr lang="en-US" b="1" dirty="0" err="1" smtClean="0">
                <a:ea typeface="+mn-ea"/>
                <a:cs typeface="+mn-cs"/>
              </a:rPr>
              <a:t>Fatma</a:t>
            </a:r>
            <a:r>
              <a:rPr lang="en-US" b="1" dirty="0" smtClean="0">
                <a:ea typeface="+mn-ea"/>
                <a:cs typeface="+mn-cs"/>
              </a:rPr>
              <a:t> </a:t>
            </a:r>
            <a:r>
              <a:rPr lang="en-US" b="1" dirty="0" err="1" smtClean="0">
                <a:ea typeface="+mn-ea"/>
                <a:cs typeface="+mn-cs"/>
              </a:rPr>
              <a:t>Gül</a:t>
            </a:r>
            <a:r>
              <a:rPr lang="en-US" b="1" dirty="0" smtClean="0">
                <a:ea typeface="+mn-ea"/>
                <a:cs typeface="+mn-cs"/>
              </a:rPr>
              <a:t> </a:t>
            </a:r>
            <a:r>
              <a:rPr lang="en-US" b="1" dirty="0" err="1" smtClean="0">
                <a:ea typeface="+mn-ea"/>
                <a:cs typeface="+mn-cs"/>
              </a:rPr>
              <a:t>Cirhinoğlu</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Cumhuriyet</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350211"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83235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17</a:t>
            </a:r>
          </a:p>
        </p:txBody>
      </p:sp>
    </p:spTree>
  </p:cSld>
  <p:clrMapOvr>
    <a:masterClrMapping/>
  </p:clrMapOvr>
  <p:transition xmlns:p14="http://schemas.microsoft.com/office/powerpoint/2010/main" spd="slow">
    <p:push dir="u"/>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1095375" y="692150"/>
            <a:ext cx="6964363" cy="841375"/>
          </a:xfrm>
        </p:spPr>
        <p:txBody>
          <a:bodyPr/>
          <a:lstStyle/>
          <a:p>
            <a:pPr eaLnBrk="1" hangingPunct="1"/>
            <a:r>
              <a:rPr lang="en-US">
                <a:latin typeface="Arial" charset="0"/>
              </a:rPr>
              <a:t>Sosyal Temsiller</a:t>
            </a:r>
          </a:p>
        </p:txBody>
      </p:sp>
      <p:sp>
        <p:nvSpPr>
          <p:cNvPr id="351234" name="Content Placeholder 2"/>
          <p:cNvSpPr>
            <a:spLocks noGrp="1"/>
          </p:cNvSpPr>
          <p:nvPr>
            <p:ph idx="1"/>
          </p:nvPr>
        </p:nvSpPr>
        <p:spPr>
          <a:xfrm>
            <a:off x="841375" y="1533525"/>
            <a:ext cx="7372350" cy="4570413"/>
          </a:xfrm>
        </p:spPr>
        <p:txBody>
          <a:bodyPr/>
          <a:lstStyle/>
          <a:p>
            <a:pPr eaLnBrk="1" hangingPunct="1"/>
            <a:endParaRPr lang="tr-TR">
              <a:latin typeface="Times New Roman" charset="0"/>
            </a:endParaRPr>
          </a:p>
          <a:p>
            <a:pPr eaLnBrk="1" hangingPunct="1"/>
            <a:r>
              <a:rPr lang="tr-TR">
                <a:latin typeface="Times New Roman" charset="0"/>
              </a:rPr>
              <a:t>Sosyal temsilleri tanımlamada aşağıdaki dört öğe temel olarak ele alınabilir (Maury, 2007):</a:t>
            </a:r>
            <a:endParaRPr lang="en-US">
              <a:latin typeface="Times New Roman" charset="0"/>
            </a:endParaRPr>
          </a:p>
          <a:p>
            <a:pPr eaLnBrk="1" hangingPunct="1"/>
            <a:endParaRPr lang="tr-TR">
              <a:latin typeface="Times New Roman" charset="0"/>
            </a:endParaRPr>
          </a:p>
          <a:p>
            <a:pPr eaLnBrk="1" hangingPunct="1"/>
            <a:r>
              <a:rPr lang="tr-TR">
                <a:latin typeface="Times New Roman" charset="0"/>
              </a:rPr>
              <a:t>Bir sosyal temsil organize olmuş bir takımdır: Sosyal ilişkileri oluşturan yapılar ve çeşitli öğeler birbirine bağlanabilir.</a:t>
            </a:r>
            <a:endParaRPr lang="en-US">
              <a:latin typeface="Times New Roman" charset="0"/>
            </a:endParaRPr>
          </a:p>
          <a:p>
            <a:pPr eaLnBrk="1" hangingPunct="1"/>
            <a:r>
              <a:rPr lang="tr-TR">
                <a:latin typeface="Times New Roman" charset="0"/>
              </a:rPr>
              <a:t>Bir sosyal temsil aynı sosyal grup içindeki bireyler tarafından paylaşılır. </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p:txBody>
          <a:bodyPr/>
          <a:lstStyle/>
          <a:p>
            <a:pPr eaLnBrk="1" hangingPunct="1"/>
            <a:r>
              <a:rPr lang="en-US">
                <a:latin typeface="Arial" charset="0"/>
              </a:rPr>
              <a:t>Sosyal Temsiller</a:t>
            </a:r>
          </a:p>
        </p:txBody>
      </p:sp>
      <p:sp>
        <p:nvSpPr>
          <p:cNvPr id="352258" name="Content Placeholder 2"/>
          <p:cNvSpPr>
            <a:spLocks noGrp="1"/>
          </p:cNvSpPr>
          <p:nvPr>
            <p:ph idx="1"/>
          </p:nvPr>
        </p:nvSpPr>
        <p:spPr>
          <a:xfrm>
            <a:off x="1095375" y="2119313"/>
            <a:ext cx="6964363" cy="3603625"/>
          </a:xfrm>
        </p:spPr>
        <p:txBody>
          <a:bodyPr/>
          <a:lstStyle/>
          <a:p>
            <a:pPr eaLnBrk="1" hangingPunct="1"/>
            <a:r>
              <a:rPr lang="tr-TR">
                <a:latin typeface="Times New Roman" charset="0"/>
              </a:rPr>
              <a:t>Bir sosyal temsil kitle iletişim süreçleri aracılığıyla kolektif olarak üretilir. Bireyler arasındaki değiş tokuş ve kitle iletişimi bir sosyal temsili yaratan öğeleri paylaşmaları için bir grubun üyelerine imkân sağlar. </a:t>
            </a:r>
            <a:endParaRPr lang="en-US">
              <a:latin typeface="Times New Roman" charset="0"/>
            </a:endParaRPr>
          </a:p>
          <a:p>
            <a:pPr eaLnBrk="1" hangingPunct="1"/>
            <a:r>
              <a:rPr lang="tr-TR">
                <a:latin typeface="Times New Roman" charset="0"/>
              </a:rPr>
              <a:t>Bir sosyal temsil sosyal çevreyi anlamak ve yorumlamak için bir sistemdir. Sosyal temsiller aynı zamanda özellikle etkileşimler toplumsal bir nesne etrafında ise gruplararası etkileşimde etkili olur</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17.2. </a:t>
            </a:r>
            <a:r>
              <a:rPr lang="en-US" dirty="0" err="1" smtClean="0">
                <a:ea typeface="+mj-ea"/>
                <a:cs typeface="+mj-cs"/>
              </a:rPr>
              <a:t>Sosyal</a:t>
            </a:r>
            <a:r>
              <a:rPr lang="en-US" dirty="0" smtClean="0">
                <a:ea typeface="+mj-ea"/>
                <a:cs typeface="+mj-cs"/>
              </a:rPr>
              <a:t> </a:t>
            </a:r>
            <a:r>
              <a:rPr lang="en-US" dirty="0" err="1" smtClean="0">
                <a:ea typeface="+mj-ea"/>
                <a:cs typeface="+mj-cs"/>
              </a:rPr>
              <a:t>Temsiller</a:t>
            </a:r>
            <a:r>
              <a:rPr lang="en-US" dirty="0" smtClean="0">
                <a:ea typeface="+mj-ea"/>
                <a:cs typeface="+mj-cs"/>
              </a:rPr>
              <a:t> </a:t>
            </a:r>
            <a:r>
              <a:rPr lang="en-US" dirty="0" err="1" smtClean="0">
                <a:ea typeface="+mj-ea"/>
                <a:cs typeface="+mj-cs"/>
              </a:rPr>
              <a:t>Nasıl</a:t>
            </a:r>
            <a:r>
              <a:rPr lang="en-US" dirty="0" smtClean="0">
                <a:ea typeface="+mj-ea"/>
                <a:cs typeface="+mj-cs"/>
              </a:rPr>
              <a:t> </a:t>
            </a:r>
            <a:r>
              <a:rPr lang="en-US" dirty="0" err="1" smtClean="0">
                <a:ea typeface="+mj-ea"/>
                <a:cs typeface="+mj-cs"/>
              </a:rPr>
              <a:t>Ortaya</a:t>
            </a:r>
            <a:r>
              <a:rPr lang="en-US" dirty="0" smtClean="0">
                <a:ea typeface="+mj-ea"/>
                <a:cs typeface="+mj-cs"/>
              </a:rPr>
              <a:t> </a:t>
            </a:r>
            <a:r>
              <a:rPr lang="en-US" dirty="0" err="1" smtClean="0">
                <a:ea typeface="+mj-ea"/>
                <a:cs typeface="+mj-cs"/>
              </a:rPr>
              <a:t>Çıkarlar</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Yayılırlar</a:t>
            </a:r>
            <a:endParaRPr lang="en-US" dirty="0">
              <a:ea typeface="+mj-ea"/>
              <a:cs typeface="+mj-cs"/>
            </a:endParaRPr>
          </a:p>
        </p:txBody>
      </p:sp>
      <p:sp>
        <p:nvSpPr>
          <p:cNvPr id="353282" name="Content Placeholder 2"/>
          <p:cNvSpPr>
            <a:spLocks noGrp="1"/>
          </p:cNvSpPr>
          <p:nvPr>
            <p:ph idx="1"/>
          </p:nvPr>
        </p:nvSpPr>
        <p:spPr/>
        <p:txBody>
          <a:bodyPr/>
          <a:lstStyle/>
          <a:p>
            <a:pPr eaLnBrk="1" hangingPunct="1"/>
            <a:r>
              <a:rPr lang="tr-TR">
                <a:latin typeface="Times New Roman" charset="0"/>
              </a:rPr>
              <a:t>Sosyal temsiller, genellikle insanların birbirleriyle daha fazla iletişim kurmaya ve konuşmaya ihtiyaç duyduğu sıra dışı durumlarda ya da tehdit ve kriz durumlarında ortaya çıkarlar. </a:t>
            </a:r>
          </a:p>
          <a:p>
            <a:pPr eaLnBrk="1" hangingPunct="1"/>
            <a:endParaRPr lang="tr-TR">
              <a:latin typeface="Times New Roman" charset="0"/>
            </a:endParaRPr>
          </a:p>
          <a:p>
            <a:pPr eaLnBrk="1" hangingPunct="1"/>
            <a:r>
              <a:rPr lang="tr-TR">
                <a:latin typeface="Times New Roman" charset="0"/>
              </a:rPr>
              <a:t>Sosyal temsiller toplum içinde yaratılan ve yayılan kavramlar, ifadeler ve açıklamaların toplamı olarak düşünülebilir.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17.3. </a:t>
            </a:r>
            <a:r>
              <a:rPr lang="en-US" dirty="0" err="1" smtClean="0">
                <a:ea typeface="+mj-ea"/>
                <a:cs typeface="+mj-cs"/>
              </a:rPr>
              <a:t>Sosyal</a:t>
            </a:r>
            <a:r>
              <a:rPr lang="en-US" dirty="0" smtClean="0">
                <a:ea typeface="+mj-ea"/>
                <a:cs typeface="+mj-cs"/>
              </a:rPr>
              <a:t> </a:t>
            </a:r>
            <a:r>
              <a:rPr lang="en-US" dirty="0" err="1" smtClean="0">
                <a:ea typeface="+mj-ea"/>
                <a:cs typeface="+mj-cs"/>
              </a:rPr>
              <a:t>Temsiller</a:t>
            </a:r>
            <a:r>
              <a:rPr lang="en-US" dirty="0" smtClean="0">
                <a:ea typeface="+mj-ea"/>
                <a:cs typeface="+mj-cs"/>
              </a:rPr>
              <a:t> </a:t>
            </a:r>
            <a:r>
              <a:rPr lang="en-US" dirty="0" err="1" smtClean="0">
                <a:ea typeface="+mj-ea"/>
                <a:cs typeface="+mj-cs"/>
              </a:rPr>
              <a:t>Kuramının</a:t>
            </a:r>
            <a:r>
              <a:rPr lang="en-US" dirty="0" smtClean="0">
                <a:ea typeface="+mj-ea"/>
                <a:cs typeface="+mj-cs"/>
              </a:rPr>
              <a:t> </a:t>
            </a:r>
            <a:r>
              <a:rPr lang="en-US" dirty="0" err="1" smtClean="0">
                <a:ea typeface="+mj-ea"/>
                <a:cs typeface="+mj-cs"/>
              </a:rPr>
              <a:t>Kökenleri</a:t>
            </a:r>
            <a:endParaRPr lang="en-US" dirty="0">
              <a:ea typeface="+mj-ea"/>
              <a:cs typeface="+mj-cs"/>
            </a:endParaRPr>
          </a:p>
        </p:txBody>
      </p:sp>
      <p:sp>
        <p:nvSpPr>
          <p:cNvPr id="354306" name="Content Placeholder 2"/>
          <p:cNvSpPr>
            <a:spLocks noGrp="1"/>
          </p:cNvSpPr>
          <p:nvPr>
            <p:ph idx="1"/>
          </p:nvPr>
        </p:nvSpPr>
        <p:spPr/>
        <p:txBody>
          <a:bodyPr/>
          <a:lstStyle/>
          <a:p>
            <a:pPr eaLnBrk="1" hangingPunct="1"/>
            <a:r>
              <a:rPr lang="tr-TR">
                <a:latin typeface="Times New Roman" charset="0"/>
              </a:rPr>
              <a:t>Wundt’a göre sosyal psikolojinin ilgi odağı dil, din ve mitoloji gibi toplumun ortak düşünsel yapısını yansıtan konular olmalıdır. </a:t>
            </a:r>
          </a:p>
          <a:p>
            <a:pPr eaLnBrk="1" hangingPunct="1"/>
            <a:r>
              <a:rPr lang="tr-TR">
                <a:latin typeface="Times New Roman" charset="0"/>
              </a:rPr>
              <a:t>Durkheim “kolektif temsiller” kavramını, kolektif ve bireysel düşünceyi birbirinden ayırt etmek için kullanmıştır. </a:t>
            </a:r>
          </a:p>
          <a:p>
            <a:pPr eaLnBrk="1" hangingPunct="1"/>
            <a:r>
              <a:rPr lang="tr-TR">
                <a:latin typeface="Times New Roman" charset="0"/>
              </a:rPr>
              <a:t>Sosyal temsiller kuramı, Moscovici (1984) tarafından Durkheim’in kolektif temsil görüşünden adapte edilmiş</a:t>
            </a:r>
            <a:r>
              <a:rPr lang="en-US">
                <a:latin typeface="Times New Roman" charset="0"/>
              </a:rPr>
              <a:t>tir.</a:t>
            </a:r>
          </a:p>
        </p:txBody>
      </p:sp>
    </p:spTree>
  </p:cSld>
  <p:clrMapOvr>
    <a:masterClrMapping/>
  </p:clrMapOvr>
  <p:transition xmlns:p14="http://schemas.microsoft.com/office/powerpoint/2010/main" spd="slow">
    <p:push dir="u"/>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17.4. </a:t>
            </a:r>
            <a:r>
              <a:rPr lang="en-US" dirty="0" err="1" smtClean="0">
                <a:ea typeface="+mj-ea"/>
                <a:cs typeface="+mj-cs"/>
              </a:rPr>
              <a:t>Sosyal</a:t>
            </a:r>
            <a:r>
              <a:rPr lang="en-US" dirty="0" smtClean="0">
                <a:ea typeface="+mj-ea"/>
                <a:cs typeface="+mj-cs"/>
              </a:rPr>
              <a:t> </a:t>
            </a:r>
            <a:r>
              <a:rPr lang="en-US" dirty="0" err="1" smtClean="0">
                <a:ea typeface="+mj-ea"/>
                <a:cs typeface="+mj-cs"/>
              </a:rPr>
              <a:t>Temsillerin</a:t>
            </a:r>
            <a:r>
              <a:rPr lang="en-US" dirty="0" smtClean="0">
                <a:ea typeface="+mj-ea"/>
                <a:cs typeface="+mj-cs"/>
              </a:rPr>
              <a:t> </a:t>
            </a:r>
            <a:r>
              <a:rPr lang="en-US" dirty="0" err="1" smtClean="0">
                <a:ea typeface="+mj-ea"/>
                <a:cs typeface="+mj-cs"/>
              </a:rPr>
              <a:t>Yapısı</a:t>
            </a:r>
            <a:endParaRPr lang="en-US" dirty="0">
              <a:ea typeface="+mj-ea"/>
              <a:cs typeface="+mj-cs"/>
            </a:endParaRPr>
          </a:p>
        </p:txBody>
      </p:sp>
      <p:sp>
        <p:nvSpPr>
          <p:cNvPr id="355330" name="Content Placeholder 2"/>
          <p:cNvSpPr>
            <a:spLocks noGrp="1"/>
          </p:cNvSpPr>
          <p:nvPr>
            <p:ph idx="1"/>
          </p:nvPr>
        </p:nvSpPr>
        <p:spPr/>
        <p:txBody>
          <a:bodyPr/>
          <a:lstStyle/>
          <a:p>
            <a:pPr eaLnBrk="1" hangingPunct="1"/>
            <a:r>
              <a:rPr lang="en-US">
                <a:latin typeface="Times New Roman" charset="0"/>
              </a:rPr>
              <a:t>Egemen Temsiller (hegemonic)</a:t>
            </a:r>
          </a:p>
          <a:p>
            <a:pPr eaLnBrk="1" hangingPunct="1"/>
            <a:r>
              <a:rPr lang="en-US">
                <a:latin typeface="Times New Roman" charset="0"/>
              </a:rPr>
              <a:t>Bağımsızlaşmış Temsiller (emancipated)</a:t>
            </a:r>
          </a:p>
          <a:p>
            <a:pPr eaLnBrk="1" hangingPunct="1"/>
            <a:r>
              <a:rPr lang="en-US">
                <a:latin typeface="Times New Roman" charset="0"/>
              </a:rPr>
              <a:t>Polemik Temsiller (polemic) (Moscovici, 1988)</a:t>
            </a:r>
          </a:p>
          <a:p>
            <a:pPr eaLnBrk="1" hangingPunct="1"/>
            <a:endParaRPr lang="en-US">
              <a:latin typeface="Times New Roman" charset="0"/>
            </a:endParaRPr>
          </a:p>
          <a:p>
            <a:pPr eaLnBrk="1" hangingPunct="1"/>
            <a:r>
              <a:rPr lang="en-US">
                <a:latin typeface="Times New Roman" charset="0"/>
              </a:rPr>
              <a:t>Abric (1993, 1996, 2001) sosyal temsillerin iç yapılanmasını açıklamak üzere </a:t>
            </a:r>
            <a:r>
              <a:rPr lang="en-US" i="1">
                <a:latin typeface="Times New Roman" charset="0"/>
              </a:rPr>
              <a:t>merkezi çekirdek kuramını </a:t>
            </a:r>
            <a:r>
              <a:rPr lang="en-US">
                <a:latin typeface="Times New Roman" charset="0"/>
              </a:rPr>
              <a:t>ortaya koymuştur. </a:t>
            </a:r>
          </a:p>
        </p:txBody>
      </p:sp>
    </p:spTree>
  </p:cSld>
  <p:clrMapOvr>
    <a:masterClrMapping/>
  </p:clrMapOvr>
  <p:transition xmlns:p14="http://schemas.microsoft.com/office/powerpoint/2010/main" spd="slow">
    <p:push dir="u"/>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17.5. </a:t>
            </a:r>
            <a:r>
              <a:rPr lang="en-US" dirty="0" err="1" smtClean="0">
                <a:ea typeface="+mj-ea"/>
                <a:cs typeface="+mj-cs"/>
              </a:rPr>
              <a:t>Sosyal</a:t>
            </a:r>
            <a:r>
              <a:rPr lang="en-US" dirty="0" smtClean="0">
                <a:ea typeface="+mj-ea"/>
                <a:cs typeface="+mj-cs"/>
              </a:rPr>
              <a:t> </a:t>
            </a:r>
            <a:r>
              <a:rPr lang="en-US" dirty="0" err="1" smtClean="0">
                <a:ea typeface="+mj-ea"/>
                <a:cs typeface="+mj-cs"/>
              </a:rPr>
              <a:t>Temsillerin</a:t>
            </a:r>
            <a:r>
              <a:rPr lang="en-US" dirty="0" smtClean="0">
                <a:ea typeface="+mj-ea"/>
                <a:cs typeface="+mj-cs"/>
              </a:rPr>
              <a:t> </a:t>
            </a:r>
            <a:r>
              <a:rPr lang="en-US" dirty="0" err="1" smtClean="0">
                <a:ea typeface="+mj-ea"/>
                <a:cs typeface="+mj-cs"/>
              </a:rPr>
              <a:t>İşlevleri</a:t>
            </a:r>
            <a:endParaRPr lang="en-US" dirty="0">
              <a:ea typeface="+mj-ea"/>
              <a:cs typeface="+mj-cs"/>
            </a:endParaRPr>
          </a:p>
        </p:txBody>
      </p:sp>
      <p:sp>
        <p:nvSpPr>
          <p:cNvPr id="356354" name="Content Placeholder 2"/>
          <p:cNvSpPr>
            <a:spLocks noGrp="1"/>
          </p:cNvSpPr>
          <p:nvPr>
            <p:ph idx="1"/>
          </p:nvPr>
        </p:nvSpPr>
        <p:spPr>
          <a:xfrm>
            <a:off x="1095375" y="3143250"/>
            <a:ext cx="6196013" cy="2968625"/>
          </a:xfrm>
        </p:spPr>
        <p:txBody>
          <a:bodyPr/>
          <a:lstStyle/>
          <a:p>
            <a:pPr eaLnBrk="1" hangingPunct="1"/>
            <a:r>
              <a:rPr lang="tr-TR">
                <a:latin typeface="Times New Roman" charset="0"/>
              </a:rPr>
              <a:t>Sosyal temsiller kişileri ve nesneleri sınıflamamızı, davranışları açıklama ve kıyaslamamızı ve bunları sosyal ortamımızın parçaları olarak nesneleştirmemize imkan tanırlar (Moscovici, 1973, 1988, 2001)</a:t>
            </a:r>
            <a:endParaRPr lang="en-US">
              <a:latin typeface="Times New Roman" charset="0"/>
            </a:endParaRPr>
          </a:p>
        </p:txBody>
      </p:sp>
      <p:pic>
        <p:nvPicPr>
          <p:cNvPr id="356355" name="Picture 2" descr="MC900293468.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1025" y="1839913"/>
            <a:ext cx="16192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17.6. </a:t>
            </a:r>
            <a:r>
              <a:rPr lang="en-US" dirty="0" err="1" smtClean="0">
                <a:ea typeface="+mj-ea"/>
                <a:cs typeface="+mj-cs"/>
              </a:rPr>
              <a:t>Sosyal</a:t>
            </a:r>
            <a:r>
              <a:rPr lang="en-US" dirty="0" smtClean="0">
                <a:ea typeface="+mj-ea"/>
                <a:cs typeface="+mj-cs"/>
              </a:rPr>
              <a:t> </a:t>
            </a:r>
            <a:r>
              <a:rPr lang="en-US" dirty="0" err="1" smtClean="0">
                <a:ea typeface="+mj-ea"/>
                <a:cs typeface="+mj-cs"/>
              </a:rPr>
              <a:t>Temsillerin</a:t>
            </a:r>
            <a:r>
              <a:rPr lang="en-US" dirty="0" smtClean="0">
                <a:ea typeface="+mj-ea"/>
                <a:cs typeface="+mj-cs"/>
              </a:rPr>
              <a:t> </a:t>
            </a:r>
            <a:r>
              <a:rPr lang="en-US" dirty="0" err="1" smtClean="0">
                <a:ea typeface="+mj-ea"/>
                <a:cs typeface="+mj-cs"/>
              </a:rPr>
              <a:t>Oluşumu</a:t>
            </a:r>
            <a:endParaRPr lang="en-US" dirty="0">
              <a:ea typeface="+mj-ea"/>
              <a:cs typeface="+mj-cs"/>
            </a:endParaRPr>
          </a:p>
        </p:txBody>
      </p:sp>
      <p:sp>
        <p:nvSpPr>
          <p:cNvPr id="3" name="Content Placeholder 2"/>
          <p:cNvSpPr>
            <a:spLocks noGrp="1"/>
          </p:cNvSpPr>
          <p:nvPr>
            <p:ph idx="1"/>
          </p:nvPr>
        </p:nvSpPr>
        <p:spPr/>
        <p:txBody>
          <a:bodyPr rtlCol="0">
            <a:normAutofit fontScale="92500" lnSpcReduction="10000"/>
          </a:bodyPr>
          <a:lstStyle/>
          <a:p>
            <a:pPr marL="274320" indent="-274320" eaLnBrk="1" fontAlgn="auto" hangingPunct="1">
              <a:spcAft>
                <a:spcPts val="0"/>
              </a:spcAft>
              <a:buFont typeface="Brush Script MT" pitchFamily="66" charset="0"/>
              <a:buChar char="O"/>
              <a:defRPr/>
            </a:pPr>
            <a:r>
              <a:rPr lang="tr-TR" dirty="0" err="1">
                <a:ea typeface="+mn-ea"/>
                <a:cs typeface="+mn-cs"/>
              </a:rPr>
              <a:t>Moscovici’ye</a:t>
            </a:r>
            <a:r>
              <a:rPr lang="tr-TR" dirty="0">
                <a:ea typeface="+mn-ea"/>
                <a:cs typeface="+mn-cs"/>
              </a:rPr>
              <a:t> (1984) göre bütün temsiller tanıdık olmayan veya iyi tanınmayan bir şeyi tanıdık yapmayı amaçlar.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a:ea typeface="+mn-ea"/>
                <a:cs typeface="+mn-cs"/>
              </a:rPr>
              <a:t>Tanıdık olmayanı tanıdık yapmak için iki mekanizmanın harekete geçmesi gerekmektedir. Diğer bir deyişle sosyal temsilleri oluşturan iki temel </a:t>
            </a:r>
            <a:r>
              <a:rPr lang="tr-TR" dirty="0" err="1">
                <a:ea typeface="+mn-ea"/>
                <a:cs typeface="+mn-cs"/>
              </a:rPr>
              <a:t>sosyo</a:t>
            </a:r>
            <a:r>
              <a:rPr lang="tr-TR" dirty="0">
                <a:ea typeface="+mn-ea"/>
                <a:cs typeface="+mn-cs"/>
              </a:rPr>
              <a:t>-bilişsel iletişim mekanizmasının harekete geçmesi gerekmektedir: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Demir atma (</a:t>
            </a:r>
            <a:r>
              <a:rPr lang="tr-TR" dirty="0" err="1" smtClean="0">
                <a:ea typeface="+mn-ea"/>
                <a:cs typeface="+mn-cs"/>
              </a:rPr>
              <a:t>anchoring</a:t>
            </a:r>
            <a:r>
              <a:rPr lang="tr-TR" dirty="0" smtClean="0">
                <a:ea typeface="+mn-ea"/>
                <a:cs typeface="+mn-cs"/>
              </a:rPr>
              <a:t>)</a:t>
            </a:r>
          </a:p>
          <a:p>
            <a:pPr marL="274320" indent="-274320" eaLnBrk="1" fontAlgn="auto" hangingPunct="1">
              <a:spcAft>
                <a:spcPts val="0"/>
              </a:spcAft>
              <a:buFont typeface="Brush Script MT" pitchFamily="66" charset="0"/>
              <a:buChar char="O"/>
              <a:defRPr/>
            </a:pPr>
            <a:r>
              <a:rPr lang="tr-TR" dirty="0" smtClean="0">
                <a:ea typeface="+mn-ea"/>
                <a:cs typeface="+mn-cs"/>
              </a:rPr>
              <a:t>Nesnelleştirme (</a:t>
            </a:r>
            <a:r>
              <a:rPr lang="tr-TR" dirty="0" err="1" smtClean="0">
                <a:ea typeface="+mn-ea"/>
                <a:cs typeface="+mn-cs"/>
              </a:rPr>
              <a:t>objectifying</a:t>
            </a:r>
            <a:r>
              <a:rPr lang="tr-TR" dirty="0" smtClean="0">
                <a:ea typeface="+mn-ea"/>
                <a:cs typeface="+mn-cs"/>
              </a:rPr>
              <a:t>)</a:t>
            </a:r>
            <a:endParaRPr lang="en-US" dirty="0">
              <a:ea typeface="+mn-ea"/>
              <a:cs typeface="+mn-cs"/>
            </a:endParaRPr>
          </a:p>
        </p:txBody>
      </p:sp>
    </p:spTree>
  </p:cSld>
  <p:clrMapOvr>
    <a:masterClrMapping/>
  </p:clrMapOvr>
  <p:transition xmlns:p14="http://schemas.microsoft.com/office/powerpoint/2010/main" spd="slow">
    <p:push dir="u"/>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Title 1"/>
          <p:cNvSpPr>
            <a:spLocks noGrp="1"/>
          </p:cNvSpPr>
          <p:nvPr>
            <p:ph type="title"/>
          </p:nvPr>
        </p:nvSpPr>
        <p:spPr/>
        <p:txBody>
          <a:bodyPr/>
          <a:lstStyle/>
          <a:p>
            <a:pPr eaLnBrk="1" hangingPunct="1"/>
            <a:r>
              <a:rPr lang="en-US">
                <a:latin typeface="Arial" charset="0"/>
              </a:rPr>
              <a:t>17.6.1. Demir Atma</a:t>
            </a:r>
          </a:p>
        </p:txBody>
      </p:sp>
      <p:pic>
        <p:nvPicPr>
          <p:cNvPr id="2" name="Picture 1" descr="MC900389012.W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5788" y="3200400"/>
            <a:ext cx="3223149" cy="25225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58403" name="Content Placeholder 2"/>
          <p:cNvSpPr>
            <a:spLocks noGrp="1"/>
          </p:cNvSpPr>
          <p:nvPr>
            <p:ph idx="1"/>
          </p:nvPr>
        </p:nvSpPr>
        <p:spPr/>
        <p:txBody>
          <a:bodyPr/>
          <a:lstStyle/>
          <a:p>
            <a:pPr eaLnBrk="1" hangingPunct="1"/>
            <a:r>
              <a:rPr lang="tr-TR">
                <a:latin typeface="Times New Roman" charset="0"/>
              </a:rPr>
              <a:t>Demir atma yeni fikir veya olguların tanınan olgu veya bağlamlarla ilişkilendirilmesi anlamına gelir. </a:t>
            </a:r>
          </a:p>
          <a:p>
            <a:pPr eaLnBrk="1" hangingPunct="1"/>
            <a:r>
              <a:rPr lang="tr-TR" i="1">
                <a:latin typeface="Times New Roman" charset="0"/>
              </a:rPr>
              <a:t>Sınıflandırma ve adlandırma</a:t>
            </a:r>
          </a:p>
          <a:p>
            <a:pPr eaLnBrk="1" hangingPunct="1"/>
            <a:r>
              <a:rPr lang="en-US" i="1">
                <a:latin typeface="Times New Roman" charset="0"/>
              </a:rPr>
              <a:t>Duygusal demir atma</a:t>
            </a:r>
          </a:p>
          <a:p>
            <a:pPr eaLnBrk="1" hangingPunct="1"/>
            <a:r>
              <a:rPr lang="en-US" i="1">
                <a:latin typeface="Times New Roman" charset="0"/>
              </a:rPr>
              <a:t>Tematik demir atma</a:t>
            </a:r>
          </a:p>
          <a:p>
            <a:pPr eaLnBrk="1" hangingPunct="1"/>
            <a:r>
              <a:rPr lang="en-US" i="1">
                <a:latin typeface="Times New Roman" charset="0"/>
              </a:rPr>
              <a:t>Karşıtlıklar içine demir atma</a:t>
            </a:r>
          </a:p>
          <a:p>
            <a:pPr eaLnBrk="1" hangingPunct="1"/>
            <a:r>
              <a:rPr lang="en-US" i="1">
                <a:latin typeface="Times New Roman" charset="0"/>
              </a:rPr>
              <a:t>Metafor yoluyla demir atma</a:t>
            </a:r>
          </a:p>
        </p:txBody>
      </p:sp>
      <p:pic>
        <p:nvPicPr>
          <p:cNvPr id="358404"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881813" y="2916238"/>
            <a:ext cx="56673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Title 1"/>
          <p:cNvSpPr>
            <a:spLocks noGrp="1"/>
          </p:cNvSpPr>
          <p:nvPr>
            <p:ph type="title"/>
          </p:nvPr>
        </p:nvSpPr>
        <p:spPr/>
        <p:txBody>
          <a:bodyPr/>
          <a:lstStyle/>
          <a:p>
            <a:pPr eaLnBrk="1" hangingPunct="1"/>
            <a:r>
              <a:rPr lang="en-US">
                <a:latin typeface="Arial" charset="0"/>
              </a:rPr>
              <a:t>17.6.2. Nesnelleştirme</a:t>
            </a:r>
          </a:p>
        </p:txBody>
      </p:sp>
      <p:sp>
        <p:nvSpPr>
          <p:cNvPr id="359426" name="Content Placeholder 2"/>
          <p:cNvSpPr>
            <a:spLocks noGrp="1"/>
          </p:cNvSpPr>
          <p:nvPr>
            <p:ph idx="1"/>
          </p:nvPr>
        </p:nvSpPr>
        <p:spPr/>
        <p:txBody>
          <a:bodyPr/>
          <a:lstStyle/>
          <a:p>
            <a:pPr eaLnBrk="1" hangingPunct="1"/>
            <a:r>
              <a:rPr lang="tr-TR">
                <a:latin typeface="Times New Roman" charset="0"/>
              </a:rPr>
              <a:t>. Nesneleştirme tanıdık olmayan, bilinmeyen soyut bir şeyi duyularımızla algılayabildiğimiz, deneyimleyebildiğimiz somut bir şeye dönüştürerek tanıdık, bilinen yapar. </a:t>
            </a:r>
          </a:p>
          <a:p>
            <a:pPr eaLnBrk="1" hangingPunct="1"/>
            <a:r>
              <a:rPr lang="tr-TR" i="1">
                <a:latin typeface="Times New Roman" charset="0"/>
              </a:rPr>
              <a:t>Duygusal nesneleştirme</a:t>
            </a:r>
          </a:p>
          <a:p>
            <a:pPr eaLnBrk="1" hangingPunct="1"/>
            <a:r>
              <a:rPr lang="tr-TR" i="1">
                <a:latin typeface="Times New Roman" charset="0"/>
              </a:rPr>
              <a:t>Kişileştirme</a:t>
            </a:r>
            <a:endParaRPr lang="en-US" i="1">
              <a:latin typeface="Times New Roman" charset="0"/>
            </a:endParaRPr>
          </a:p>
        </p:txBody>
      </p:sp>
      <p:pic>
        <p:nvPicPr>
          <p:cNvPr id="359427" name="Picture 1" descr="MC900441980.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4663" y="2895600"/>
            <a:ext cx="145097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17.7. </a:t>
            </a:r>
            <a:r>
              <a:rPr lang="en-US" dirty="0" err="1" smtClean="0">
                <a:ea typeface="+mj-ea"/>
                <a:cs typeface="+mj-cs"/>
              </a:rPr>
              <a:t>Sosyal</a:t>
            </a:r>
            <a:r>
              <a:rPr lang="en-US" dirty="0" smtClean="0">
                <a:ea typeface="+mj-ea"/>
                <a:cs typeface="+mj-cs"/>
              </a:rPr>
              <a:t> </a:t>
            </a:r>
            <a:r>
              <a:rPr lang="en-US" dirty="0" err="1" smtClean="0">
                <a:ea typeface="+mj-ea"/>
                <a:cs typeface="+mj-cs"/>
              </a:rPr>
              <a:t>Temsiller</a:t>
            </a:r>
            <a:r>
              <a:rPr lang="en-US" dirty="0" smtClean="0">
                <a:ea typeface="+mj-ea"/>
                <a:cs typeface="+mj-cs"/>
              </a:rPr>
              <a:t>, </a:t>
            </a:r>
            <a:r>
              <a:rPr lang="en-US" dirty="0" err="1" smtClean="0">
                <a:ea typeface="+mj-ea"/>
                <a:cs typeface="+mj-cs"/>
              </a:rPr>
              <a:t>Bilgi</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Bilim</a:t>
            </a:r>
            <a:endParaRPr lang="en-US" dirty="0">
              <a:ea typeface="+mj-ea"/>
              <a:cs typeface="+mj-cs"/>
            </a:endParaRPr>
          </a:p>
        </p:txBody>
      </p:sp>
      <p:sp>
        <p:nvSpPr>
          <p:cNvPr id="3" name="Content Placeholder 2"/>
          <p:cNvSpPr>
            <a:spLocks noGrp="1"/>
          </p:cNvSpPr>
          <p:nvPr>
            <p:ph idx="1"/>
          </p:nvPr>
        </p:nvSpPr>
        <p:spPr>
          <a:xfrm>
            <a:off x="1463675" y="2392363"/>
            <a:ext cx="6196013" cy="3330575"/>
          </a:xfrm>
        </p:spPr>
        <p:txBody>
          <a:bodyPr rtlCol="0">
            <a:normAutofit/>
          </a:bodyPr>
          <a:lstStyle/>
          <a:p>
            <a:pPr marL="274320" indent="-274320" eaLnBrk="1" fontAlgn="auto" hangingPunct="1">
              <a:spcAft>
                <a:spcPts val="0"/>
              </a:spcAft>
              <a:buFont typeface="Brush Script MT" pitchFamily="66" charset="0"/>
              <a:buChar char="O"/>
              <a:defRPr/>
            </a:pPr>
            <a:r>
              <a:rPr lang="tr-TR" dirty="0">
                <a:ea typeface="+mn-ea"/>
                <a:cs typeface="+mn-cs"/>
              </a:rPr>
              <a:t>S</a:t>
            </a:r>
            <a:r>
              <a:rPr lang="tr-TR" dirty="0" smtClean="0">
                <a:ea typeface="+mn-ea"/>
                <a:cs typeface="+mn-cs"/>
              </a:rPr>
              <a:t>osyal </a:t>
            </a:r>
            <a:r>
              <a:rPr lang="tr-TR" dirty="0">
                <a:ea typeface="+mn-ea"/>
                <a:cs typeface="+mn-cs"/>
              </a:rPr>
              <a:t>temsil kuramı bilginin sosyal olarak kurgulandığını göstermek için kullanılabilir.</a:t>
            </a:r>
            <a:r>
              <a:rPr lang="en-US" dirty="0">
                <a:ea typeface="+mn-ea"/>
                <a:cs typeface="+mn-cs"/>
              </a:rPr>
              <a:t> </a:t>
            </a:r>
            <a:endParaRPr lang="en-US" dirty="0" smtClean="0">
              <a:ea typeface="+mn-ea"/>
              <a:cs typeface="+mn-cs"/>
            </a:endParaRPr>
          </a:p>
          <a:p>
            <a:pPr marL="274320" indent="-274320" eaLnBrk="1" fontAlgn="auto" hangingPunct="1">
              <a:spcAft>
                <a:spcPts val="0"/>
              </a:spcAft>
              <a:buFont typeface="Brush Script MT" pitchFamily="66" charset="0"/>
              <a:buChar char="O"/>
              <a:defRPr/>
            </a:pP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Bilim </a:t>
            </a:r>
            <a:r>
              <a:rPr lang="tr-TR" dirty="0">
                <a:ea typeface="+mn-ea"/>
                <a:cs typeface="+mn-cs"/>
              </a:rPr>
              <a:t>ve sosyal temsiller arasındaki diğer bir farklılık bilimin mantık ve ispat sistemine dayanması ve otoriteden ve geleneklerden bağımsız bir şekilde gerçeği bulmaya çalışmasıdır.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1692275"/>
            <a:ext cx="7234238" cy="2860675"/>
          </a:xfrm>
        </p:spPr>
        <p:txBody>
          <a:bodyPr rtlCol="0">
            <a:normAutofit fontScale="90000"/>
          </a:bodyPr>
          <a:lstStyle/>
          <a:p>
            <a:pPr eaLnBrk="1" fontAlgn="auto" hangingPunct="1">
              <a:spcAft>
                <a:spcPts val="0"/>
              </a:spcAft>
              <a:defRPr/>
            </a:pPr>
            <a:r>
              <a:rPr lang="en-US" b="1" dirty="0" smtClean="0">
                <a:ea typeface="+mj-ea"/>
                <a:cs typeface="+mj-cs"/>
              </a:rPr>
              <a:t>17.8. </a:t>
            </a:r>
            <a:r>
              <a:rPr lang="en-US" b="1" dirty="0" err="1" smtClean="0">
                <a:ea typeface="+mj-ea"/>
                <a:cs typeface="+mj-cs"/>
              </a:rPr>
              <a:t>Sosyal</a:t>
            </a:r>
            <a:r>
              <a:rPr lang="en-US" b="1" dirty="0" smtClean="0">
                <a:ea typeface="+mj-ea"/>
                <a:cs typeface="+mj-cs"/>
              </a:rPr>
              <a:t> </a:t>
            </a:r>
            <a:r>
              <a:rPr lang="en-US" b="1" dirty="0" err="1" smtClean="0">
                <a:ea typeface="+mj-ea"/>
                <a:cs typeface="+mj-cs"/>
              </a:rPr>
              <a:t>Temsil</a:t>
            </a:r>
            <a:r>
              <a:rPr lang="en-US" b="1" dirty="0" smtClean="0">
                <a:ea typeface="+mj-ea"/>
                <a:cs typeface="+mj-cs"/>
              </a:rPr>
              <a:t> </a:t>
            </a:r>
            <a:r>
              <a:rPr lang="en-US" b="1" dirty="0" err="1" smtClean="0">
                <a:ea typeface="+mj-ea"/>
                <a:cs typeface="+mj-cs"/>
              </a:rPr>
              <a:t>Konusunda</a:t>
            </a:r>
            <a:r>
              <a:rPr lang="en-US" b="1" dirty="0" smtClean="0">
                <a:ea typeface="+mj-ea"/>
                <a:cs typeface="+mj-cs"/>
              </a:rPr>
              <a:t> </a:t>
            </a:r>
            <a:r>
              <a:rPr lang="en-US" b="1" dirty="0" err="1" smtClean="0">
                <a:ea typeface="+mj-ea"/>
                <a:cs typeface="+mj-cs"/>
              </a:rPr>
              <a:t>Türkiye</a:t>
            </a:r>
            <a:r>
              <a:rPr lang="en-US" b="1" dirty="0" smtClean="0">
                <a:ea typeface="+mj-ea"/>
                <a:cs typeface="+mj-cs"/>
              </a:rPr>
              <a:t>’ de </a:t>
            </a:r>
            <a:r>
              <a:rPr lang="en-US" b="1" dirty="0" err="1" smtClean="0">
                <a:ea typeface="+mj-ea"/>
                <a:cs typeface="+mj-cs"/>
              </a:rPr>
              <a:t>ve</a:t>
            </a:r>
            <a:r>
              <a:rPr lang="en-US" b="1" dirty="0" smtClean="0">
                <a:ea typeface="+mj-ea"/>
                <a:cs typeface="+mj-cs"/>
              </a:rPr>
              <a:t> </a:t>
            </a:r>
            <a:r>
              <a:rPr lang="en-US" b="1" dirty="0" err="1" smtClean="0">
                <a:ea typeface="+mj-ea"/>
                <a:cs typeface="+mj-cs"/>
              </a:rPr>
              <a:t>Dünya</a:t>
            </a:r>
            <a:r>
              <a:rPr lang="en-US" b="1" dirty="0" smtClean="0">
                <a:ea typeface="+mj-ea"/>
                <a:cs typeface="+mj-cs"/>
              </a:rPr>
              <a:t>’ da </a:t>
            </a:r>
            <a:r>
              <a:rPr lang="en-US" b="1" dirty="0" err="1" smtClean="0">
                <a:ea typeface="+mj-ea"/>
                <a:cs typeface="+mj-cs"/>
              </a:rPr>
              <a:t>Yapılan</a:t>
            </a:r>
            <a:r>
              <a:rPr lang="en-US" b="1" dirty="0" smtClean="0">
                <a:ea typeface="+mj-ea"/>
                <a:cs typeface="+mj-cs"/>
              </a:rPr>
              <a:t> </a:t>
            </a:r>
            <a:r>
              <a:rPr lang="en-US" b="1" dirty="0" err="1" smtClean="0">
                <a:ea typeface="+mj-ea"/>
                <a:cs typeface="+mj-cs"/>
              </a:rPr>
              <a:t>Çalışmalardan</a:t>
            </a:r>
            <a:r>
              <a:rPr lang="en-US" b="1" dirty="0" smtClean="0">
                <a:ea typeface="+mj-ea"/>
                <a:cs typeface="+mj-cs"/>
              </a:rPr>
              <a:t> </a:t>
            </a:r>
            <a:r>
              <a:rPr lang="en-US" b="1" dirty="0" err="1" smtClean="0">
                <a:ea typeface="+mj-ea"/>
                <a:cs typeface="+mj-cs"/>
              </a:rPr>
              <a:t>Bazı</a:t>
            </a:r>
            <a:r>
              <a:rPr lang="en-US" b="1" dirty="0" smtClean="0">
                <a:ea typeface="+mj-ea"/>
                <a:cs typeface="+mj-cs"/>
              </a:rPr>
              <a:t> </a:t>
            </a:r>
            <a:r>
              <a:rPr lang="en-US" b="1" dirty="0" err="1" smtClean="0">
                <a:ea typeface="+mj-ea"/>
                <a:cs typeface="+mj-cs"/>
              </a:rPr>
              <a:t>Örnekler</a:t>
            </a:r>
            <a:endParaRPr lang="en-US" b="1" dirty="0">
              <a:ea typeface="+mj-ea"/>
              <a:cs typeface="+mj-cs"/>
            </a:endParaRPr>
          </a:p>
        </p:txBody>
      </p:sp>
    </p:spTree>
  </p:cSld>
  <p:clrMapOvr>
    <a:masterClrMapping/>
  </p:clrMapOvr>
  <p:transition xmlns:p14="http://schemas.microsoft.com/office/powerpoint/2010/main" spd="slow">
    <p:push dir="u"/>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Content Placeholder 2"/>
          <p:cNvSpPr>
            <a:spLocks noGrp="1"/>
          </p:cNvSpPr>
          <p:nvPr>
            <p:ph idx="1"/>
          </p:nvPr>
        </p:nvSpPr>
        <p:spPr>
          <a:xfrm>
            <a:off x="1463675" y="1122363"/>
            <a:ext cx="6196013" cy="4600575"/>
          </a:xfrm>
        </p:spPr>
        <p:txBody>
          <a:bodyPr/>
          <a:lstStyle/>
          <a:p>
            <a:pPr eaLnBrk="1" hangingPunct="1"/>
            <a:r>
              <a:rPr lang="tr-TR">
                <a:latin typeface="Times New Roman" charset="0"/>
              </a:rPr>
              <a:t>Üzerinde çok durulan çalışmalardan biri Herzlich’in, 1960’larda, Fransa’da sağlık ve hastalık temsilleri konusundaki çalışmasıdır.</a:t>
            </a:r>
          </a:p>
          <a:p>
            <a:pPr eaLnBrk="1" hangingPunct="1"/>
            <a:endParaRPr lang="tr-TR">
              <a:latin typeface="Times New Roman" charset="0"/>
            </a:endParaRPr>
          </a:p>
          <a:p>
            <a:pPr eaLnBrk="1" hangingPunct="1"/>
            <a:r>
              <a:rPr lang="tr-TR">
                <a:latin typeface="Times New Roman" charset="0"/>
              </a:rPr>
              <a:t>Wachelke, 2008</a:t>
            </a:r>
            <a:r>
              <a:rPr lang="en-US">
                <a:latin typeface="Times New Roman" charset="0"/>
              </a:rPr>
              <a:t> </a:t>
            </a:r>
          </a:p>
          <a:p>
            <a:pPr eaLnBrk="1" hangingPunct="1"/>
            <a:r>
              <a:rPr lang="tr-TR">
                <a:latin typeface="Times New Roman" charset="0"/>
              </a:rPr>
              <a:t>Padilla Royuela, 2010</a:t>
            </a:r>
            <a:r>
              <a:rPr lang="en-US">
                <a:latin typeface="Times New Roman" charset="0"/>
              </a:rPr>
              <a:t> </a:t>
            </a:r>
          </a:p>
          <a:p>
            <a:pPr eaLnBrk="1" hangingPunct="1"/>
            <a:r>
              <a:rPr lang="tr-TR">
                <a:latin typeface="Times New Roman" charset="0"/>
              </a:rPr>
              <a:t>Thornberg, 2010</a:t>
            </a:r>
            <a:r>
              <a:rPr lang="en-US">
                <a:latin typeface="Times New Roman" charset="0"/>
              </a:rPr>
              <a:t> </a:t>
            </a:r>
          </a:p>
          <a:p>
            <a:pPr eaLnBrk="1" hangingPunct="1"/>
            <a:r>
              <a:rPr lang="tr-TR">
                <a:latin typeface="Times New Roman" charset="0"/>
              </a:rPr>
              <a:t>Öner, 1991</a:t>
            </a:r>
            <a:r>
              <a:rPr lang="en-US">
                <a:latin typeface="Times New Roman" charset="0"/>
              </a:rPr>
              <a:t> </a:t>
            </a:r>
          </a:p>
          <a:p>
            <a:pPr eaLnBrk="1" hangingPunct="1"/>
            <a:r>
              <a:rPr lang="tr-TR">
                <a:latin typeface="Times New Roman" charset="0"/>
              </a:rPr>
              <a:t>Narter, 2006</a:t>
            </a:r>
            <a:r>
              <a:rPr lang="en-US">
                <a:latin typeface="Times New Roman" charset="0"/>
              </a:rPr>
              <a:t> </a:t>
            </a:r>
            <a:endParaRPr lang="tr-TR">
              <a:latin typeface="Times New Roman" charset="0"/>
            </a:endParaRPr>
          </a:p>
        </p:txBody>
      </p:sp>
    </p:spTree>
  </p:cSld>
  <p:clrMapOvr>
    <a:masterClrMapping/>
  </p:clrMapOvr>
  <p:transition xmlns:p14="http://schemas.microsoft.com/office/powerpoint/2010/main" spd="slow">
    <p:push dir="u"/>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17.9. </a:t>
            </a:r>
            <a:r>
              <a:rPr lang="en-US" dirty="0" err="1" smtClean="0">
                <a:ea typeface="+mj-ea"/>
                <a:cs typeface="+mj-cs"/>
              </a:rPr>
              <a:t>Sosyal</a:t>
            </a:r>
            <a:r>
              <a:rPr lang="en-US" dirty="0" smtClean="0">
                <a:ea typeface="+mj-ea"/>
                <a:cs typeface="+mj-cs"/>
              </a:rPr>
              <a:t> </a:t>
            </a:r>
            <a:r>
              <a:rPr lang="en-US" dirty="0" err="1" smtClean="0">
                <a:ea typeface="+mj-ea"/>
                <a:cs typeface="+mj-cs"/>
              </a:rPr>
              <a:t>Temsiller</a:t>
            </a:r>
            <a:r>
              <a:rPr lang="en-US" dirty="0" smtClean="0">
                <a:ea typeface="+mj-ea"/>
                <a:cs typeface="+mj-cs"/>
              </a:rPr>
              <a:t> </a:t>
            </a:r>
            <a:r>
              <a:rPr lang="en-US" dirty="0" err="1" smtClean="0">
                <a:ea typeface="+mj-ea"/>
                <a:cs typeface="+mj-cs"/>
              </a:rPr>
              <a:t>Yaklaşımının</a:t>
            </a:r>
            <a:r>
              <a:rPr lang="en-US" dirty="0" smtClean="0">
                <a:ea typeface="+mj-ea"/>
                <a:cs typeface="+mj-cs"/>
              </a:rPr>
              <a:t> </a:t>
            </a:r>
            <a:r>
              <a:rPr lang="en-US" dirty="0" err="1" smtClean="0">
                <a:ea typeface="+mj-ea"/>
                <a:cs typeface="+mj-cs"/>
              </a:rPr>
              <a:t>Araştırma</a:t>
            </a:r>
            <a:r>
              <a:rPr lang="en-US" dirty="0" smtClean="0">
                <a:ea typeface="+mj-ea"/>
                <a:cs typeface="+mj-cs"/>
              </a:rPr>
              <a:t> </a:t>
            </a:r>
            <a:r>
              <a:rPr lang="en-US" dirty="0" err="1" smtClean="0">
                <a:ea typeface="+mj-ea"/>
                <a:cs typeface="+mj-cs"/>
              </a:rPr>
              <a:t>Yöntemleri</a:t>
            </a:r>
            <a:r>
              <a:rPr lang="en-US" dirty="0" smtClean="0">
                <a:ea typeface="+mj-ea"/>
                <a:cs typeface="+mj-cs"/>
              </a:rPr>
              <a:t> </a:t>
            </a:r>
            <a:endParaRPr lang="en-US" dirty="0">
              <a:ea typeface="+mj-ea"/>
              <a:cs typeface="+mj-cs"/>
            </a:endParaRPr>
          </a:p>
        </p:txBody>
      </p:sp>
      <p:sp>
        <p:nvSpPr>
          <p:cNvPr id="363522" name="Content Placeholder 2"/>
          <p:cNvSpPr>
            <a:spLocks noGrp="1"/>
          </p:cNvSpPr>
          <p:nvPr>
            <p:ph idx="1"/>
          </p:nvPr>
        </p:nvSpPr>
        <p:spPr>
          <a:xfrm>
            <a:off x="1463675" y="2689225"/>
            <a:ext cx="6196013" cy="3033713"/>
          </a:xfrm>
        </p:spPr>
        <p:txBody>
          <a:bodyPr/>
          <a:lstStyle/>
          <a:p>
            <a:pPr eaLnBrk="1" hangingPunct="1"/>
            <a:r>
              <a:rPr lang="tr-TR">
                <a:latin typeface="Times New Roman" charset="0"/>
              </a:rPr>
              <a:t>Sosyal temsil araştırmaları geleneksel sosyal psikoloji çalışmalarında olduğu gibi sadece insanları incelememekte; </a:t>
            </a:r>
          </a:p>
          <a:p>
            <a:pPr eaLnBrk="1" hangingPunct="1"/>
            <a:r>
              <a:rPr lang="tr-TR">
                <a:latin typeface="Times New Roman" charset="0"/>
              </a:rPr>
              <a:t>Edebiyat, bilim, sanat, fotoğraf, sinema, gazete, televizyon programları, kitaplar vb. gibi insanların ürettikleriyle de ilgilenmektedir.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17.10 </a:t>
            </a:r>
            <a:r>
              <a:rPr lang="en-US" dirty="0" err="1" smtClean="0">
                <a:ea typeface="+mj-ea"/>
                <a:cs typeface="+mj-cs"/>
              </a:rPr>
              <a:t>Sosyal</a:t>
            </a:r>
            <a:r>
              <a:rPr lang="en-US" dirty="0" smtClean="0">
                <a:ea typeface="+mj-ea"/>
                <a:cs typeface="+mj-cs"/>
              </a:rPr>
              <a:t> </a:t>
            </a:r>
            <a:r>
              <a:rPr lang="en-US" dirty="0" err="1" smtClean="0">
                <a:ea typeface="+mj-ea"/>
                <a:cs typeface="+mj-cs"/>
              </a:rPr>
              <a:t>Temsillerin</a:t>
            </a:r>
            <a:r>
              <a:rPr lang="en-US" dirty="0" smtClean="0">
                <a:ea typeface="+mj-ea"/>
                <a:cs typeface="+mj-cs"/>
              </a:rPr>
              <a:t> </a:t>
            </a:r>
            <a:r>
              <a:rPr lang="en-US" dirty="0" err="1" smtClean="0">
                <a:ea typeface="+mj-ea"/>
                <a:cs typeface="+mj-cs"/>
              </a:rPr>
              <a:t>Analiz</a:t>
            </a:r>
            <a:r>
              <a:rPr lang="en-US" dirty="0" smtClean="0">
                <a:ea typeface="+mj-ea"/>
                <a:cs typeface="+mj-cs"/>
              </a:rPr>
              <a:t> </a:t>
            </a:r>
            <a:r>
              <a:rPr lang="en-US" dirty="0" err="1" smtClean="0">
                <a:ea typeface="+mj-ea"/>
                <a:cs typeface="+mj-cs"/>
              </a:rPr>
              <a:t>Düzeyleri</a:t>
            </a:r>
            <a:endParaRPr lang="en-US" dirty="0">
              <a:ea typeface="+mj-ea"/>
              <a:cs typeface="+mj-cs"/>
            </a:endParaRP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Brush Script MT" pitchFamily="66" charset="0"/>
              <a:buChar char="O"/>
              <a:defRPr/>
            </a:pPr>
            <a:r>
              <a:rPr lang="tr-TR" dirty="0">
                <a:ea typeface="+mn-ea"/>
                <a:cs typeface="+mn-cs"/>
              </a:rPr>
              <a:t>Sosyal temsiller bir taraftan büyük ölçekli sosyal süreçleri, diğer taraftan temel psikolojik mekanizmaları ve ayrıca bu ikisi arasındaki ilişkileri incelemeyi amaçlamaktadır (Fraser,1994).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i="1" u="sng" dirty="0">
                <a:ea typeface="+mn-ea"/>
                <a:cs typeface="+mn-cs"/>
              </a:rPr>
              <a:t>Sosyal temsilin genel olarak toplum içinde </a:t>
            </a:r>
            <a:r>
              <a:rPr lang="tr-TR" i="1" u="sng" dirty="0" smtClean="0">
                <a:ea typeface="+mn-ea"/>
                <a:cs typeface="+mn-cs"/>
              </a:rPr>
              <a:t>araştırılması</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i="1" u="sng" dirty="0">
                <a:ea typeface="+mn-ea"/>
                <a:cs typeface="+mn-cs"/>
              </a:rPr>
              <a:t>Gruplarda sosyal </a:t>
            </a:r>
            <a:r>
              <a:rPr lang="tr-TR" i="1" u="sng" dirty="0" smtClean="0">
                <a:ea typeface="+mn-ea"/>
                <a:cs typeface="+mn-cs"/>
              </a:rPr>
              <a:t>temsiller</a:t>
            </a:r>
            <a:endParaRPr lang="tr-TR" i="1" u="sng" dirty="0">
              <a:ea typeface="+mn-ea"/>
              <a:cs typeface="+mn-cs"/>
            </a:endParaRPr>
          </a:p>
          <a:p>
            <a:pPr marL="274320" indent="-274320" eaLnBrk="1" fontAlgn="auto" hangingPunct="1">
              <a:spcAft>
                <a:spcPts val="0"/>
              </a:spcAft>
              <a:buFont typeface="Brush Script MT" pitchFamily="66" charset="0"/>
              <a:buChar char="O"/>
              <a:defRPr/>
            </a:pPr>
            <a:r>
              <a:rPr lang="tr-TR" i="1" u="sng" dirty="0">
                <a:ea typeface="+mn-ea"/>
                <a:cs typeface="+mn-cs"/>
              </a:rPr>
              <a:t>Bireysel ifadelerde sosyal temsiller</a:t>
            </a:r>
            <a:r>
              <a:rPr lang="en-US" dirty="0">
                <a:ea typeface="+mn-ea"/>
                <a:cs typeface="+mn-cs"/>
              </a:rPr>
              <a:t> </a:t>
            </a:r>
            <a:endParaRPr lang="en-US"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p:txBody>
      </p:sp>
    </p:spTree>
  </p:cSld>
  <p:clrMapOvr>
    <a:masterClrMapping/>
  </p:clrMapOvr>
  <p:transition xmlns:p14="http://schemas.microsoft.com/office/powerpoint/2010/main" spd="slow">
    <p:push dir="u"/>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17.11. </a:t>
            </a:r>
            <a:r>
              <a:rPr lang="en-US" dirty="0" err="1" smtClean="0">
                <a:ea typeface="+mj-ea"/>
                <a:cs typeface="+mj-cs"/>
              </a:rPr>
              <a:t>Veri</a:t>
            </a:r>
            <a:r>
              <a:rPr lang="en-US" dirty="0" smtClean="0">
                <a:ea typeface="+mj-ea"/>
                <a:cs typeface="+mj-cs"/>
              </a:rPr>
              <a:t> </a:t>
            </a:r>
            <a:r>
              <a:rPr lang="en-US" dirty="0" err="1" smtClean="0">
                <a:ea typeface="+mj-ea"/>
                <a:cs typeface="+mj-cs"/>
              </a:rPr>
              <a:t>Toplama</a:t>
            </a:r>
            <a:r>
              <a:rPr lang="en-US" dirty="0" smtClean="0">
                <a:ea typeface="+mj-ea"/>
                <a:cs typeface="+mj-cs"/>
              </a:rPr>
              <a:t> </a:t>
            </a:r>
            <a:r>
              <a:rPr lang="en-US" dirty="0" err="1" smtClean="0">
                <a:ea typeface="+mj-ea"/>
                <a:cs typeface="+mj-cs"/>
              </a:rPr>
              <a:t>Yöntemleri</a:t>
            </a:r>
            <a:endParaRPr lang="en-US" dirty="0">
              <a:ea typeface="+mj-ea"/>
              <a:cs typeface="+mj-cs"/>
            </a:endParaRPr>
          </a:p>
        </p:txBody>
      </p:sp>
      <p:sp>
        <p:nvSpPr>
          <p:cNvPr id="365570" name="Content Placeholder 2"/>
          <p:cNvSpPr>
            <a:spLocks noGrp="1"/>
          </p:cNvSpPr>
          <p:nvPr>
            <p:ph idx="1"/>
          </p:nvPr>
        </p:nvSpPr>
        <p:spPr/>
        <p:txBody>
          <a:bodyPr/>
          <a:lstStyle/>
          <a:p>
            <a:pPr eaLnBrk="1" hangingPunct="1"/>
            <a:r>
              <a:rPr lang="en-US" b="1" u="sng">
                <a:latin typeface="Times New Roman" charset="0"/>
              </a:rPr>
              <a:t>Niteliksel Veri Toplama Yöntemleri :</a:t>
            </a:r>
          </a:p>
          <a:p>
            <a:pPr eaLnBrk="1" hangingPunct="1"/>
            <a:r>
              <a:rPr lang="en-US">
                <a:latin typeface="Times New Roman" charset="0"/>
              </a:rPr>
              <a:t>Metin Külliyatı (textual corpuses)</a:t>
            </a:r>
          </a:p>
          <a:p>
            <a:pPr eaLnBrk="1" hangingPunct="1"/>
            <a:r>
              <a:rPr lang="en-US">
                <a:latin typeface="Times New Roman" charset="0"/>
              </a:rPr>
              <a:t>Söylemler</a:t>
            </a:r>
          </a:p>
          <a:p>
            <a:pPr eaLnBrk="1" hangingPunct="1"/>
            <a:r>
              <a:rPr lang="en-US">
                <a:latin typeface="Times New Roman" charset="0"/>
              </a:rPr>
              <a:t>Çeşitli uyarıcılar üzerine temellenmiş çağrışımsal ve yansımalı süreçler</a:t>
            </a:r>
          </a:p>
        </p:txBody>
      </p:sp>
      <p:pic>
        <p:nvPicPr>
          <p:cNvPr id="365571" name="Picture 2" descr="MC900312664.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256088"/>
            <a:ext cx="2279650"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Content Placeholder 2"/>
          <p:cNvSpPr>
            <a:spLocks noGrp="1"/>
          </p:cNvSpPr>
          <p:nvPr>
            <p:ph idx="1"/>
          </p:nvPr>
        </p:nvSpPr>
        <p:spPr>
          <a:xfrm>
            <a:off x="1463675" y="2259013"/>
            <a:ext cx="6196013" cy="2770187"/>
          </a:xfrm>
        </p:spPr>
        <p:txBody>
          <a:bodyPr/>
          <a:lstStyle/>
          <a:p>
            <a:pPr eaLnBrk="1" hangingPunct="1"/>
            <a:r>
              <a:rPr lang="en-US" b="1" u="sng">
                <a:latin typeface="Times New Roman" charset="0"/>
              </a:rPr>
              <a:t>Niceliksel Veri Toplama Yöntemleri :</a:t>
            </a:r>
          </a:p>
          <a:p>
            <a:pPr eaLnBrk="1" hangingPunct="1"/>
            <a:endParaRPr lang="en-US">
              <a:latin typeface="Times New Roman" charset="0"/>
            </a:endParaRPr>
          </a:p>
          <a:p>
            <a:pPr eaLnBrk="1" hangingPunct="1"/>
            <a:r>
              <a:rPr lang="en-US">
                <a:latin typeface="Times New Roman" charset="0"/>
              </a:rPr>
              <a:t>İçerik analizi</a:t>
            </a:r>
          </a:p>
          <a:p>
            <a:pPr eaLnBrk="1" hangingPunct="1"/>
            <a:r>
              <a:rPr lang="en-US">
                <a:latin typeface="Times New Roman" charset="0"/>
              </a:rPr>
              <a:t>Soru formları</a:t>
            </a:r>
          </a:p>
          <a:p>
            <a:pPr eaLnBrk="1" hangingPunct="1"/>
            <a:r>
              <a:rPr lang="en-US">
                <a:latin typeface="Times New Roman" charset="0"/>
              </a:rPr>
              <a:t>Deney</a:t>
            </a:r>
          </a:p>
          <a:p>
            <a:pPr eaLnBrk="1" hangingPunct="1"/>
            <a:endParaRPr lang="en-US">
              <a:latin typeface="Times New Roman" charset="0"/>
            </a:endParaRPr>
          </a:p>
        </p:txBody>
      </p:sp>
      <p:sp>
        <p:nvSpPr>
          <p:cNvPr id="4"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17.11. </a:t>
            </a:r>
            <a:r>
              <a:rPr lang="en-US" dirty="0" err="1" smtClean="0">
                <a:ea typeface="+mj-ea"/>
                <a:cs typeface="+mj-cs"/>
              </a:rPr>
              <a:t>Veri</a:t>
            </a:r>
            <a:r>
              <a:rPr lang="en-US" dirty="0" smtClean="0">
                <a:ea typeface="+mj-ea"/>
                <a:cs typeface="+mj-cs"/>
              </a:rPr>
              <a:t> </a:t>
            </a:r>
            <a:r>
              <a:rPr lang="en-US" dirty="0" err="1" smtClean="0">
                <a:ea typeface="+mj-ea"/>
                <a:cs typeface="+mj-cs"/>
              </a:rPr>
              <a:t>Toplama</a:t>
            </a:r>
            <a:r>
              <a:rPr lang="en-US" dirty="0" smtClean="0">
                <a:ea typeface="+mj-ea"/>
                <a:cs typeface="+mj-cs"/>
              </a:rPr>
              <a:t> </a:t>
            </a:r>
            <a:r>
              <a:rPr lang="en-US" dirty="0" err="1" smtClean="0">
                <a:ea typeface="+mj-ea"/>
                <a:cs typeface="+mj-cs"/>
              </a:rPr>
              <a:t>Yöntemleri</a:t>
            </a:r>
            <a:endParaRPr lang="en-US" dirty="0">
              <a:ea typeface="+mj-ea"/>
              <a:cs typeface="+mj-cs"/>
            </a:endParaRPr>
          </a:p>
        </p:txBody>
      </p:sp>
      <p:pic>
        <p:nvPicPr>
          <p:cNvPr id="366595" name="Picture 1" descr="MC910217095.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2538" y="3044825"/>
            <a:ext cx="28003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Title 1"/>
          <p:cNvSpPr>
            <a:spLocks noGrp="1"/>
          </p:cNvSpPr>
          <p:nvPr>
            <p:ph type="title"/>
          </p:nvPr>
        </p:nvSpPr>
        <p:spPr/>
        <p:txBody>
          <a:bodyPr/>
          <a:lstStyle/>
          <a:p>
            <a:pPr eaLnBrk="1" hangingPunct="1"/>
            <a:r>
              <a:rPr lang="en-US">
                <a:latin typeface="Arial" charset="0"/>
              </a:rPr>
              <a:t>17.12. Veri Analizi</a:t>
            </a:r>
          </a:p>
        </p:txBody>
      </p:sp>
      <p:sp>
        <p:nvSpPr>
          <p:cNvPr id="367618" name="Content Placeholder 2"/>
          <p:cNvSpPr>
            <a:spLocks noGrp="1"/>
          </p:cNvSpPr>
          <p:nvPr>
            <p:ph idx="1"/>
          </p:nvPr>
        </p:nvSpPr>
        <p:spPr/>
        <p:txBody>
          <a:bodyPr/>
          <a:lstStyle/>
          <a:p>
            <a:pPr eaLnBrk="1" hangingPunct="1"/>
            <a:r>
              <a:rPr lang="en-US" b="1" u="sng">
                <a:latin typeface="Times New Roman" charset="0"/>
              </a:rPr>
              <a:t>Betimsel Teknikler : </a:t>
            </a:r>
          </a:p>
          <a:p>
            <a:pPr eaLnBrk="1" hangingPunct="1"/>
            <a:r>
              <a:rPr lang="en-US">
                <a:latin typeface="Times New Roman" charset="0"/>
              </a:rPr>
              <a:t>Prototipik ve kategorik analiz</a:t>
            </a:r>
          </a:p>
          <a:p>
            <a:pPr eaLnBrk="1" hangingPunct="1"/>
            <a:r>
              <a:rPr lang="en-US">
                <a:latin typeface="Times New Roman" charset="0"/>
              </a:rPr>
              <a:t>Benzerlik analizi</a:t>
            </a:r>
          </a:p>
          <a:p>
            <a:pPr eaLnBrk="1" hangingPunct="1"/>
            <a:r>
              <a:rPr lang="en-US">
                <a:latin typeface="Times New Roman" charset="0"/>
              </a:rPr>
              <a:t>Faktör analizi ve sınıflandırma teknikleri</a:t>
            </a:r>
          </a:p>
          <a:p>
            <a:pPr eaLnBrk="1" hangingPunct="1"/>
            <a:r>
              <a:rPr lang="en-US">
                <a:latin typeface="Times New Roman" charset="0"/>
              </a:rPr>
              <a:t>Vardamlı teknikler</a:t>
            </a:r>
          </a:p>
        </p:txBody>
      </p:sp>
    </p:spTree>
  </p:cSld>
  <p:clrMapOvr>
    <a:masterClrMapping/>
  </p:clrMapOvr>
  <p:transition xmlns:p14="http://schemas.microsoft.com/office/powerpoint/2010/main" spd="slow">
    <p:push dir="u"/>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3001963"/>
            <a:ext cx="6964363" cy="1201737"/>
          </a:xfrm>
        </p:spPr>
        <p:txBody>
          <a:bodyPr rtlCol="0">
            <a:normAutofit fontScale="90000"/>
          </a:bodyPr>
          <a:lstStyle/>
          <a:p>
            <a:pPr eaLnBrk="1" fontAlgn="auto" hangingPunct="1">
              <a:spcAft>
                <a:spcPts val="0"/>
              </a:spcAft>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ea typeface="+mj-ea"/>
                <a:cs typeface="+mj-cs"/>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a typeface="+mj-ea"/>
              <a:cs typeface="+mj-cs"/>
            </a:endParaRPr>
          </a:p>
        </p:txBody>
      </p:sp>
    </p:spTree>
  </p:cSld>
  <p:clrMapOvr>
    <a:masterClrMapping/>
  </p:clrMapOvr>
  <p:transition xmlns:p14="http://schemas.microsoft.com/office/powerpoint/2010/main" spd="slow">
    <p:push dir="u"/>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470025" y="1682750"/>
            <a:ext cx="6383338" cy="2506663"/>
          </a:xfrm>
        </p:spPr>
        <p:txBody>
          <a:bodyPr rtlCol="0" anchor="ctr">
            <a:noAutofit/>
          </a:bodyPr>
          <a:lstStyle/>
          <a:p>
            <a:pPr eaLnBrk="1" fontAlgn="auto" hangingPunct="1">
              <a:spcAft>
                <a:spcPts val="0"/>
              </a:spcAft>
              <a:defRPr/>
            </a:pP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GRUPLARARASI İLİŞKİLER</a:t>
            </a:r>
            <a:endParaRPr lang="en-US" sz="60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a:t>
            </a:r>
            <a:r>
              <a:rPr lang="en-US" b="1" dirty="0" err="1" smtClean="0">
                <a:ea typeface="+mn-ea"/>
                <a:cs typeface="+mn-cs"/>
              </a:rPr>
              <a:t>Doç</a:t>
            </a:r>
            <a:r>
              <a:rPr lang="en-US" b="1" dirty="0" smtClean="0">
                <a:ea typeface="+mn-ea"/>
                <a:cs typeface="+mn-cs"/>
              </a:rPr>
              <a:t>. Dr. </a:t>
            </a:r>
            <a:r>
              <a:rPr lang="en-US" b="1" dirty="0" err="1" smtClean="0">
                <a:ea typeface="+mn-ea"/>
                <a:cs typeface="+mn-cs"/>
              </a:rPr>
              <a:t>Cem</a:t>
            </a:r>
            <a:r>
              <a:rPr lang="en-US" b="1" dirty="0" smtClean="0">
                <a:ea typeface="+mn-ea"/>
                <a:cs typeface="+mn-cs"/>
              </a:rPr>
              <a:t> </a:t>
            </a:r>
            <a:r>
              <a:rPr lang="en-US" b="1" dirty="0" err="1" smtClean="0">
                <a:ea typeface="+mn-ea"/>
                <a:cs typeface="+mn-cs"/>
              </a:rPr>
              <a:t>Şafak</a:t>
            </a:r>
            <a:r>
              <a:rPr lang="en-US" b="1" dirty="0" smtClean="0">
                <a:ea typeface="+mn-ea"/>
                <a:cs typeface="+mn-cs"/>
              </a:rPr>
              <a:t> </a:t>
            </a:r>
            <a:r>
              <a:rPr lang="en-US" b="1" dirty="0" err="1" smtClean="0">
                <a:ea typeface="+mn-ea"/>
                <a:cs typeface="+mn-cs"/>
              </a:rPr>
              <a:t>Çukur</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Yıldırım</a:t>
            </a:r>
            <a:r>
              <a:rPr lang="en-US" sz="2000" b="1" dirty="0" smtClean="0">
                <a:ea typeface="+mn-ea"/>
                <a:cs typeface="+mn-cs"/>
              </a:rPr>
              <a:t> </a:t>
            </a:r>
            <a:r>
              <a:rPr lang="en-US" sz="2000" b="1" dirty="0" err="1" smtClean="0">
                <a:ea typeface="+mn-ea"/>
                <a:cs typeface="+mn-cs"/>
              </a:rPr>
              <a:t>Beyazıt</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369667"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83235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18</a:t>
            </a:r>
          </a:p>
        </p:txBody>
      </p:sp>
    </p:spTree>
  </p:cSld>
  <p:clrMapOvr>
    <a:masterClrMapping/>
  </p:clrMapOvr>
  <p:transition xmlns:p14="http://schemas.microsoft.com/office/powerpoint/2010/main" spd="slow">
    <p:push dir="u"/>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18.2. </a:t>
            </a:r>
            <a:r>
              <a:rPr lang="en-US" dirty="0" err="1" smtClean="0">
                <a:ea typeface="+mj-ea"/>
                <a:cs typeface="+mj-cs"/>
              </a:rPr>
              <a:t>Gruplararası</a:t>
            </a:r>
            <a:r>
              <a:rPr lang="en-US" dirty="0" smtClean="0">
                <a:ea typeface="+mj-ea"/>
                <a:cs typeface="+mj-cs"/>
              </a:rPr>
              <a:t> </a:t>
            </a:r>
            <a:r>
              <a:rPr lang="en-US" dirty="0" err="1" smtClean="0">
                <a:ea typeface="+mj-ea"/>
                <a:cs typeface="+mj-cs"/>
              </a:rPr>
              <a:t>İlişkilerin</a:t>
            </a:r>
            <a:r>
              <a:rPr lang="en-US" dirty="0" smtClean="0">
                <a:ea typeface="+mj-ea"/>
                <a:cs typeface="+mj-cs"/>
              </a:rPr>
              <a:t> </a:t>
            </a:r>
            <a:r>
              <a:rPr lang="en-US" dirty="0" err="1" smtClean="0">
                <a:ea typeface="+mj-ea"/>
                <a:cs typeface="+mj-cs"/>
              </a:rPr>
              <a:t>Tanımlanması</a:t>
            </a:r>
            <a:endParaRPr lang="en-US" dirty="0">
              <a:ea typeface="+mj-ea"/>
              <a:cs typeface="+mj-cs"/>
            </a:endParaRPr>
          </a:p>
        </p:txBody>
      </p:sp>
      <p:sp>
        <p:nvSpPr>
          <p:cNvPr id="3" name="Content Placeholder 2"/>
          <p:cNvSpPr>
            <a:spLocks noGrp="1"/>
          </p:cNvSpPr>
          <p:nvPr>
            <p:ph idx="1"/>
          </p:nvPr>
        </p:nvSpPr>
        <p:spPr>
          <a:xfrm>
            <a:off x="1463675" y="2119313"/>
            <a:ext cx="6196013" cy="4098925"/>
          </a:xfrm>
        </p:spPr>
        <p:txBody>
          <a:bodyPr rtlCol="0">
            <a:normAutofit fontScale="92500"/>
          </a:bodyPr>
          <a:lstStyle/>
          <a:p>
            <a:pPr marL="274320" indent="-274320" eaLnBrk="1" fontAlgn="auto" hangingPunct="1">
              <a:spcAft>
                <a:spcPts val="0"/>
              </a:spcAft>
              <a:buFont typeface="Brush Script MT" pitchFamily="66" charset="0"/>
              <a:buChar char="O"/>
              <a:defRPr/>
            </a:pPr>
            <a:r>
              <a:rPr lang="tr-TR" dirty="0">
                <a:ea typeface="+mn-ea"/>
                <a:cs typeface="+mn-cs"/>
              </a:rPr>
              <a:t>Gruplar arası ilişkiler sosyal psikolojinin birçok temel çalışma konusuyla iç içe geçmiş durumdadır.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b="1" u="sng" dirty="0">
                <a:ea typeface="+mn-ea"/>
                <a:cs typeface="+mn-cs"/>
              </a:rPr>
              <a:t>S</a:t>
            </a:r>
            <a:r>
              <a:rPr lang="tr-TR" b="1" u="sng" dirty="0" smtClean="0">
                <a:ea typeface="+mn-ea"/>
                <a:cs typeface="+mn-cs"/>
              </a:rPr>
              <a:t>osyal </a:t>
            </a:r>
            <a:r>
              <a:rPr lang="tr-TR" b="1" u="sng" dirty="0">
                <a:ea typeface="+mn-ea"/>
                <a:cs typeface="+mn-cs"/>
              </a:rPr>
              <a:t>etki </a:t>
            </a:r>
            <a:r>
              <a:rPr lang="tr-TR" b="1" u="sng" dirty="0" smtClean="0">
                <a:ea typeface="+mn-ea"/>
                <a:cs typeface="+mn-cs"/>
              </a:rPr>
              <a:t> </a:t>
            </a:r>
            <a:r>
              <a:rPr lang="tr-TR" dirty="0" smtClean="0">
                <a:ea typeface="+mn-ea"/>
                <a:cs typeface="+mn-cs"/>
              </a:rPr>
              <a:t>(</a:t>
            </a:r>
            <a:r>
              <a:rPr lang="tr-TR" dirty="0">
                <a:ea typeface="+mn-ea"/>
                <a:cs typeface="+mn-cs"/>
              </a:rPr>
              <a:t>ikna, uyma, itaat, </a:t>
            </a:r>
            <a:r>
              <a:rPr lang="tr-TR" dirty="0" smtClean="0">
                <a:ea typeface="+mn-ea"/>
                <a:cs typeface="+mn-cs"/>
              </a:rPr>
              <a:t>vb.)</a:t>
            </a:r>
          </a:p>
          <a:p>
            <a:pPr marL="274320" indent="-274320" eaLnBrk="1" fontAlgn="auto" hangingPunct="1">
              <a:spcAft>
                <a:spcPts val="0"/>
              </a:spcAft>
              <a:buFont typeface="Brush Script MT" pitchFamily="66" charset="0"/>
              <a:buChar char="O"/>
              <a:defRPr/>
            </a:pPr>
            <a:r>
              <a:rPr lang="tr-TR" b="1" u="sng" dirty="0" smtClean="0">
                <a:ea typeface="+mn-ea"/>
                <a:cs typeface="+mn-cs"/>
              </a:rPr>
              <a:t>Sosyal </a:t>
            </a:r>
            <a:r>
              <a:rPr lang="tr-TR" b="1" u="sng" dirty="0">
                <a:ea typeface="+mn-ea"/>
                <a:cs typeface="+mn-cs"/>
              </a:rPr>
              <a:t>biliş </a:t>
            </a:r>
            <a:r>
              <a:rPr lang="tr-TR" dirty="0">
                <a:ea typeface="+mn-ea"/>
                <a:cs typeface="+mn-cs"/>
              </a:rPr>
              <a:t>(tutumlar, yükleme, izlenim oluşturma, vb.</a:t>
            </a:r>
            <a:r>
              <a:rPr lang="en-US" dirty="0">
                <a:ea typeface="+mn-ea"/>
                <a:cs typeface="+mn-cs"/>
              </a:rPr>
              <a:t> </a:t>
            </a:r>
            <a:endParaRPr lang="en-US" dirty="0" smtClean="0">
              <a:ea typeface="+mn-ea"/>
              <a:cs typeface="+mn-cs"/>
            </a:endParaRPr>
          </a:p>
          <a:p>
            <a:pPr marL="274320" indent="-274320" eaLnBrk="1" fontAlgn="auto" hangingPunct="1">
              <a:spcAft>
                <a:spcPts val="0"/>
              </a:spcAft>
              <a:buFont typeface="Brush Script MT" pitchFamily="66" charset="0"/>
              <a:buChar char="O"/>
              <a:defRPr/>
            </a:pPr>
            <a:r>
              <a:rPr lang="tr-TR" b="1" u="sng" dirty="0">
                <a:ea typeface="+mn-ea"/>
                <a:cs typeface="+mn-cs"/>
              </a:rPr>
              <a:t>K</a:t>
            </a:r>
            <a:r>
              <a:rPr lang="tr-TR" b="1" u="sng" dirty="0" smtClean="0">
                <a:ea typeface="+mn-ea"/>
                <a:cs typeface="+mn-cs"/>
              </a:rPr>
              <a:t>işiler </a:t>
            </a:r>
            <a:r>
              <a:rPr lang="tr-TR" b="1" u="sng" dirty="0">
                <a:ea typeface="+mn-ea"/>
                <a:cs typeface="+mn-cs"/>
              </a:rPr>
              <a:t>arası </a:t>
            </a:r>
            <a:r>
              <a:rPr lang="tr-TR" b="1" u="sng" dirty="0" smtClean="0">
                <a:ea typeface="+mn-ea"/>
                <a:cs typeface="+mn-cs"/>
              </a:rPr>
              <a:t>ilişkiler</a:t>
            </a:r>
          </a:p>
          <a:p>
            <a:pPr marL="274320" indent="-274320" eaLnBrk="1" fontAlgn="auto" hangingPunct="1">
              <a:spcAft>
                <a:spcPts val="0"/>
              </a:spcAft>
              <a:buFont typeface="Brush Script MT" pitchFamily="66" charset="0"/>
              <a:buChar char="O"/>
              <a:defRPr/>
            </a:pPr>
            <a:r>
              <a:rPr lang="tr-TR" b="1" u="sng" dirty="0">
                <a:ea typeface="+mn-ea"/>
                <a:cs typeface="+mn-cs"/>
              </a:rPr>
              <a:t>Ö</a:t>
            </a:r>
            <a:r>
              <a:rPr lang="tr-TR" b="1" u="sng" dirty="0" smtClean="0">
                <a:ea typeface="+mn-ea"/>
                <a:cs typeface="+mn-cs"/>
              </a:rPr>
              <a:t>rgüt </a:t>
            </a:r>
            <a:r>
              <a:rPr lang="tr-TR" b="1" u="sng" dirty="0">
                <a:ea typeface="+mn-ea"/>
                <a:cs typeface="+mn-cs"/>
              </a:rPr>
              <a:t>çalışmaları </a:t>
            </a:r>
            <a:r>
              <a:rPr lang="tr-TR" dirty="0">
                <a:ea typeface="+mn-ea"/>
                <a:cs typeface="+mn-cs"/>
              </a:rPr>
              <a:t>(takım çalışmaları, örgüt kültürü, liderlik, vb</a:t>
            </a:r>
            <a:r>
              <a:rPr lang="tr-TR" dirty="0" smtClean="0">
                <a:ea typeface="+mn-ea"/>
                <a:cs typeface="+mn-cs"/>
              </a:rPr>
              <a:t>.)</a:t>
            </a:r>
            <a:r>
              <a:rPr lang="en-US" dirty="0" smtClean="0">
                <a:ea typeface="+mn-ea"/>
                <a:cs typeface="+mn-cs"/>
              </a:rPr>
              <a:t> </a:t>
            </a:r>
          </a:p>
          <a:p>
            <a:pPr marL="274320" indent="-274320" eaLnBrk="1" fontAlgn="auto" hangingPunct="1">
              <a:spcAft>
                <a:spcPts val="0"/>
              </a:spcAft>
              <a:buFont typeface="Brush Script MT" pitchFamily="66" charset="0"/>
              <a:buChar char="O"/>
              <a:defRPr/>
            </a:pPr>
            <a:r>
              <a:rPr lang="tr-TR" b="1" u="sng" dirty="0">
                <a:ea typeface="+mn-ea"/>
                <a:cs typeface="+mn-cs"/>
              </a:rPr>
              <a:t>K</a:t>
            </a:r>
            <a:r>
              <a:rPr lang="tr-TR" b="1" u="sng" dirty="0" smtClean="0">
                <a:ea typeface="+mn-ea"/>
                <a:cs typeface="+mn-cs"/>
              </a:rPr>
              <a:t>ültür</a:t>
            </a:r>
            <a:r>
              <a:rPr lang="tr-TR" dirty="0" smtClean="0">
                <a:ea typeface="+mn-ea"/>
                <a:cs typeface="+mn-cs"/>
              </a:rPr>
              <a:t> </a:t>
            </a:r>
            <a:r>
              <a:rPr lang="tr-TR" dirty="0">
                <a:ea typeface="+mn-ea"/>
                <a:cs typeface="+mn-cs"/>
              </a:rPr>
              <a:t>(normlar, değerler, roller, vb.</a:t>
            </a:r>
            <a:r>
              <a:rPr lang="tr-TR" dirty="0" smtClean="0">
                <a:ea typeface="+mn-ea"/>
                <a:cs typeface="+mn-cs"/>
              </a:rPr>
              <a:t>)</a:t>
            </a:r>
          </a:p>
          <a:p>
            <a:pPr marL="274320" indent="-274320" eaLnBrk="1" fontAlgn="auto" hangingPunct="1">
              <a:spcAft>
                <a:spcPts val="0"/>
              </a:spcAft>
              <a:buFont typeface="Brush Script MT" pitchFamily="66" charset="0"/>
              <a:buChar char="O"/>
              <a:defRPr/>
            </a:pPr>
            <a:r>
              <a:rPr lang="tr-TR" b="1" u="sng" dirty="0">
                <a:ea typeface="+mn-ea"/>
                <a:cs typeface="+mn-cs"/>
              </a:rPr>
              <a:t>B</a:t>
            </a:r>
            <a:r>
              <a:rPr lang="tr-TR" b="1" u="sng" dirty="0" smtClean="0">
                <a:ea typeface="+mn-ea"/>
                <a:cs typeface="+mn-cs"/>
              </a:rPr>
              <a:t>enlik</a:t>
            </a:r>
            <a:r>
              <a:rPr lang="tr-TR" dirty="0" smtClean="0">
                <a:ea typeface="+mn-ea"/>
                <a:cs typeface="+mn-cs"/>
              </a:rPr>
              <a:t> </a:t>
            </a:r>
            <a:r>
              <a:rPr lang="tr-TR" dirty="0">
                <a:ea typeface="+mn-ea"/>
                <a:cs typeface="+mn-cs"/>
              </a:rPr>
              <a:t>(kimlik) </a:t>
            </a:r>
            <a:endParaRPr lang="tr-TR" dirty="0" smtClean="0">
              <a:ea typeface="+mn-ea"/>
              <a:cs typeface="+mn-cs"/>
            </a:endParaRPr>
          </a:p>
        </p:txBody>
      </p:sp>
    </p:spTree>
  </p:cSld>
  <p:clrMapOvr>
    <a:masterClrMapping/>
  </p:clrMapOvr>
  <p:transition xmlns:p14="http://schemas.microsoft.com/office/powerpoint/2010/main" spd="slow">
    <p:push dir="u"/>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18.3. </a:t>
            </a:r>
            <a:r>
              <a:rPr lang="en-US" dirty="0" err="1" smtClean="0">
                <a:ea typeface="+mj-ea"/>
                <a:cs typeface="+mj-cs"/>
              </a:rPr>
              <a:t>Gruplar</a:t>
            </a:r>
            <a:r>
              <a:rPr lang="en-US" dirty="0" smtClean="0">
                <a:ea typeface="+mj-ea"/>
                <a:cs typeface="+mj-cs"/>
              </a:rPr>
              <a:t> </a:t>
            </a:r>
            <a:r>
              <a:rPr lang="en-US" dirty="0" err="1" smtClean="0">
                <a:ea typeface="+mj-ea"/>
                <a:cs typeface="+mj-cs"/>
              </a:rPr>
              <a:t>Arası</a:t>
            </a:r>
            <a:r>
              <a:rPr lang="en-US" dirty="0" smtClean="0">
                <a:ea typeface="+mj-ea"/>
                <a:cs typeface="+mj-cs"/>
              </a:rPr>
              <a:t> </a:t>
            </a:r>
            <a:r>
              <a:rPr lang="en-US" dirty="0" err="1" smtClean="0">
                <a:ea typeface="+mj-ea"/>
                <a:cs typeface="+mj-cs"/>
              </a:rPr>
              <a:t>İlişkilerde</a:t>
            </a:r>
            <a:r>
              <a:rPr lang="en-US" dirty="0" smtClean="0">
                <a:ea typeface="+mj-ea"/>
                <a:cs typeface="+mj-cs"/>
              </a:rPr>
              <a:t> </a:t>
            </a:r>
            <a:r>
              <a:rPr lang="en-US" dirty="0" err="1" smtClean="0">
                <a:ea typeface="+mj-ea"/>
                <a:cs typeface="+mj-cs"/>
              </a:rPr>
              <a:t>Temel</a:t>
            </a:r>
            <a:r>
              <a:rPr lang="en-US" dirty="0" smtClean="0">
                <a:ea typeface="+mj-ea"/>
                <a:cs typeface="+mj-cs"/>
              </a:rPr>
              <a:t> </a:t>
            </a:r>
            <a:r>
              <a:rPr lang="en-US" dirty="0" err="1" smtClean="0">
                <a:ea typeface="+mj-ea"/>
                <a:cs typeface="+mj-cs"/>
              </a:rPr>
              <a:t>Kavramlar</a:t>
            </a:r>
            <a:endParaRPr lang="en-US" dirty="0">
              <a:ea typeface="+mj-ea"/>
              <a:cs typeface="+mj-cs"/>
            </a:endParaRPr>
          </a:p>
        </p:txBody>
      </p:sp>
      <p:sp>
        <p:nvSpPr>
          <p:cNvPr id="371714" name="Content Placeholder 2"/>
          <p:cNvSpPr>
            <a:spLocks noGrp="1"/>
          </p:cNvSpPr>
          <p:nvPr>
            <p:ph idx="1"/>
          </p:nvPr>
        </p:nvSpPr>
        <p:spPr>
          <a:xfrm>
            <a:off x="1095375" y="2400300"/>
            <a:ext cx="3205163" cy="3051175"/>
          </a:xfrm>
        </p:spPr>
        <p:txBody>
          <a:bodyPr/>
          <a:lstStyle/>
          <a:p>
            <a:pPr eaLnBrk="1" hangingPunct="1"/>
            <a:r>
              <a:rPr lang="en-US">
                <a:latin typeface="Times New Roman" charset="0"/>
              </a:rPr>
              <a:t>Gruplar</a:t>
            </a:r>
          </a:p>
          <a:p>
            <a:pPr eaLnBrk="1" hangingPunct="1"/>
            <a:endParaRPr lang="en-US">
              <a:latin typeface="Times New Roman" charset="0"/>
            </a:endParaRPr>
          </a:p>
          <a:p>
            <a:pPr eaLnBrk="1" hangingPunct="1"/>
            <a:r>
              <a:rPr lang="en-US">
                <a:latin typeface="Times New Roman" charset="0"/>
              </a:rPr>
              <a:t>İç Grup – Dış Grup Ayrımı</a:t>
            </a:r>
          </a:p>
          <a:p>
            <a:pPr eaLnBrk="1" hangingPunct="1"/>
            <a:endParaRPr lang="en-US">
              <a:latin typeface="Times New Roman" charset="0"/>
            </a:endParaRPr>
          </a:p>
          <a:p>
            <a:pPr eaLnBrk="1" hangingPunct="1"/>
            <a:r>
              <a:rPr lang="en-US">
                <a:latin typeface="Times New Roman" charset="0"/>
              </a:rPr>
              <a:t>Ortak Bağ ve Ortak Kimlik Grupları</a:t>
            </a:r>
          </a:p>
          <a:p>
            <a:pPr eaLnBrk="1" hangingPunct="1"/>
            <a:endParaRPr lang="en-US">
              <a:latin typeface="Times New Roman" charset="0"/>
            </a:endParaRPr>
          </a:p>
        </p:txBody>
      </p:sp>
      <p:pic>
        <p:nvPicPr>
          <p:cNvPr id="3" name="Picture 2" descr="MP90038268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1067" y="2400830"/>
            <a:ext cx="4172374" cy="32718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7171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018213" y="21177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18.4. </a:t>
            </a:r>
            <a:r>
              <a:rPr lang="en-US" dirty="0" err="1" smtClean="0">
                <a:ea typeface="+mj-ea"/>
                <a:cs typeface="+mj-cs"/>
              </a:rPr>
              <a:t>Gruplar</a:t>
            </a:r>
            <a:r>
              <a:rPr lang="en-US" dirty="0" smtClean="0">
                <a:ea typeface="+mj-ea"/>
                <a:cs typeface="+mj-cs"/>
              </a:rPr>
              <a:t> </a:t>
            </a:r>
            <a:r>
              <a:rPr lang="en-US" dirty="0" err="1" smtClean="0">
                <a:ea typeface="+mj-ea"/>
                <a:cs typeface="+mj-cs"/>
              </a:rPr>
              <a:t>Arası</a:t>
            </a:r>
            <a:r>
              <a:rPr lang="en-US" dirty="0" smtClean="0">
                <a:ea typeface="+mj-ea"/>
                <a:cs typeface="+mj-cs"/>
              </a:rPr>
              <a:t> </a:t>
            </a:r>
            <a:r>
              <a:rPr lang="en-US" dirty="0" err="1" smtClean="0">
                <a:ea typeface="+mj-ea"/>
                <a:cs typeface="+mj-cs"/>
              </a:rPr>
              <a:t>İlişkilerde</a:t>
            </a:r>
            <a:r>
              <a:rPr lang="en-US" dirty="0" smtClean="0">
                <a:ea typeface="+mj-ea"/>
                <a:cs typeface="+mj-cs"/>
              </a:rPr>
              <a:t> </a:t>
            </a:r>
            <a:r>
              <a:rPr lang="en-US" dirty="0" err="1" smtClean="0">
                <a:ea typeface="+mj-ea"/>
                <a:cs typeface="+mj-cs"/>
              </a:rPr>
              <a:t>Temel</a:t>
            </a:r>
            <a:r>
              <a:rPr lang="en-US" dirty="0" smtClean="0">
                <a:ea typeface="+mj-ea"/>
                <a:cs typeface="+mj-cs"/>
              </a:rPr>
              <a:t> </a:t>
            </a:r>
            <a:r>
              <a:rPr lang="en-US" dirty="0" err="1" smtClean="0">
                <a:ea typeface="+mj-ea"/>
                <a:cs typeface="+mj-cs"/>
              </a:rPr>
              <a:t>Bilişsel</a:t>
            </a:r>
            <a:r>
              <a:rPr lang="en-US" dirty="0" smtClean="0">
                <a:ea typeface="+mj-ea"/>
                <a:cs typeface="+mj-cs"/>
              </a:rPr>
              <a:t> </a:t>
            </a:r>
            <a:r>
              <a:rPr lang="en-US" dirty="0" err="1" smtClean="0">
                <a:ea typeface="+mj-ea"/>
                <a:cs typeface="+mj-cs"/>
              </a:rPr>
              <a:t>Süreçler</a:t>
            </a:r>
            <a:endParaRPr lang="en-US" dirty="0">
              <a:ea typeface="+mj-ea"/>
              <a:cs typeface="+mj-cs"/>
            </a:endParaRPr>
          </a:p>
        </p:txBody>
      </p:sp>
      <p:sp>
        <p:nvSpPr>
          <p:cNvPr id="372738" name="Content Placeholder 2"/>
          <p:cNvSpPr>
            <a:spLocks noGrp="1"/>
          </p:cNvSpPr>
          <p:nvPr>
            <p:ph idx="1"/>
          </p:nvPr>
        </p:nvSpPr>
        <p:spPr/>
        <p:txBody>
          <a:bodyPr/>
          <a:lstStyle/>
          <a:p>
            <a:pPr eaLnBrk="1" hangingPunct="1"/>
            <a:r>
              <a:rPr lang="tr-TR">
                <a:latin typeface="Times New Roman" charset="0"/>
              </a:rPr>
              <a:t>İnsanlar, başkalarını veya kendisini bazı özellikle göre gruplandırılmaktadır (Corneille ve Judd, 1999). </a:t>
            </a:r>
          </a:p>
          <a:p>
            <a:pPr eaLnBrk="1" hangingPunct="1"/>
            <a:r>
              <a:rPr lang="tr-TR">
                <a:latin typeface="Times New Roman" charset="0"/>
              </a:rPr>
              <a:t>Tajfel (1969) bu farklılığı </a:t>
            </a:r>
            <a:r>
              <a:rPr lang="tr-TR" b="1">
                <a:latin typeface="Times New Roman" charset="0"/>
              </a:rPr>
              <a:t>“kategori vurgusu”</a:t>
            </a:r>
            <a:r>
              <a:rPr lang="tr-TR" altLang="ja-JP">
                <a:latin typeface="Times New Roman" charset="0"/>
              </a:rPr>
              <a:t> (category accentuation) etkisi olarak adlandırmıştır. </a:t>
            </a:r>
          </a:p>
          <a:p>
            <a:pPr eaLnBrk="1" hangingPunct="1"/>
            <a:r>
              <a:rPr lang="tr-TR">
                <a:latin typeface="Times New Roman" charset="0"/>
              </a:rPr>
              <a:t>“</a:t>
            </a:r>
            <a:r>
              <a:rPr lang="tr-TR" altLang="ja-JP">
                <a:latin typeface="Times New Roman" charset="0"/>
              </a:rPr>
              <a:t>Özümseme veya asimile etme</a:t>
            </a:r>
            <a:r>
              <a:rPr lang="tr-TR">
                <a:latin typeface="Times New Roman" charset="0"/>
              </a:rPr>
              <a:t>”</a:t>
            </a:r>
            <a:r>
              <a:rPr lang="tr-TR" altLang="ja-JP">
                <a:latin typeface="Times New Roman" charset="0"/>
              </a:rPr>
              <a:t> (assimilation) </a:t>
            </a:r>
          </a:p>
          <a:p>
            <a:pPr eaLnBrk="1" hangingPunct="1"/>
            <a:r>
              <a:rPr lang="tr-TR">
                <a:latin typeface="Times New Roman" charset="0"/>
              </a:rPr>
              <a:t>“</a:t>
            </a:r>
            <a:r>
              <a:rPr lang="tr-TR" altLang="ja-JP">
                <a:latin typeface="Times New Roman" charset="0"/>
              </a:rPr>
              <a:t>Ayırma veya kutuplaştırma</a:t>
            </a:r>
            <a:r>
              <a:rPr lang="tr-TR">
                <a:latin typeface="Times New Roman" charset="0"/>
              </a:rPr>
              <a:t>”</a:t>
            </a:r>
            <a:r>
              <a:rPr lang="tr-TR" altLang="ja-JP">
                <a:latin typeface="Times New Roman" charset="0"/>
              </a:rPr>
              <a:t> (discrimination veya contrast).</a:t>
            </a:r>
            <a:r>
              <a:rPr lang="en-US" altLang="ja-JP">
                <a:latin typeface="Times New Roman" charset="0"/>
              </a:rPr>
              <a:t> </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18.4.2. </a:t>
            </a:r>
            <a:r>
              <a:rPr lang="en-US" dirty="0" err="1" smtClean="0">
                <a:ea typeface="+mj-ea"/>
                <a:cs typeface="+mj-cs"/>
              </a:rPr>
              <a:t>Sosyal</a:t>
            </a:r>
            <a:r>
              <a:rPr lang="en-US" dirty="0" smtClean="0">
                <a:ea typeface="+mj-ea"/>
                <a:cs typeface="+mj-cs"/>
              </a:rPr>
              <a:t> </a:t>
            </a:r>
            <a:r>
              <a:rPr lang="en-US" dirty="0" err="1" smtClean="0">
                <a:ea typeface="+mj-ea"/>
                <a:cs typeface="+mj-cs"/>
              </a:rPr>
              <a:t>Kategorileştirme</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Sosyal</a:t>
            </a:r>
            <a:r>
              <a:rPr lang="en-US" dirty="0" smtClean="0">
                <a:ea typeface="+mj-ea"/>
                <a:cs typeface="+mj-cs"/>
              </a:rPr>
              <a:t> </a:t>
            </a:r>
            <a:r>
              <a:rPr lang="en-US" dirty="0" err="1" smtClean="0">
                <a:ea typeface="+mj-ea"/>
                <a:cs typeface="+mj-cs"/>
              </a:rPr>
              <a:t>Kategoriler</a:t>
            </a:r>
            <a:endParaRPr lang="en-US" dirty="0">
              <a:ea typeface="+mj-ea"/>
              <a:cs typeface="+mj-cs"/>
            </a:endParaRPr>
          </a:p>
        </p:txBody>
      </p:sp>
      <p:sp>
        <p:nvSpPr>
          <p:cNvPr id="373762" name="Content Placeholder 2"/>
          <p:cNvSpPr>
            <a:spLocks noGrp="1"/>
          </p:cNvSpPr>
          <p:nvPr>
            <p:ph idx="1"/>
          </p:nvPr>
        </p:nvSpPr>
        <p:spPr>
          <a:xfrm>
            <a:off x="1463675" y="2474913"/>
            <a:ext cx="6196013" cy="790575"/>
          </a:xfrm>
        </p:spPr>
        <p:txBody>
          <a:bodyPr/>
          <a:lstStyle/>
          <a:p>
            <a:pPr eaLnBrk="1" hangingPunct="1"/>
            <a:r>
              <a:rPr lang="tr-TR" sz="2200">
                <a:latin typeface="Times New Roman" charset="0"/>
              </a:rPr>
              <a:t>Sosyal kategoriler çoğu zaman hazır bilişsel şemalar olarak karşımıza çıkabilir. </a:t>
            </a:r>
          </a:p>
        </p:txBody>
      </p:sp>
      <p:sp>
        <p:nvSpPr>
          <p:cNvPr id="4" name="Rounded Rectangle 3"/>
          <p:cNvSpPr/>
          <p:nvPr/>
        </p:nvSpPr>
        <p:spPr>
          <a:xfrm>
            <a:off x="1463675" y="3368675"/>
            <a:ext cx="2111375" cy="676275"/>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000" dirty="0" err="1"/>
              <a:t>Kadın</a:t>
            </a:r>
            <a:r>
              <a:rPr lang="en-US" sz="2000" dirty="0"/>
              <a:t> - </a:t>
            </a:r>
            <a:r>
              <a:rPr lang="en-US" sz="2000" dirty="0" err="1"/>
              <a:t>Erkek</a:t>
            </a:r>
            <a:endParaRPr lang="en-US" sz="2000" dirty="0"/>
          </a:p>
        </p:txBody>
      </p:sp>
      <p:sp>
        <p:nvSpPr>
          <p:cNvPr id="5" name="Rounded Rectangle 4"/>
          <p:cNvSpPr/>
          <p:nvPr/>
        </p:nvSpPr>
        <p:spPr>
          <a:xfrm>
            <a:off x="4683125" y="3368675"/>
            <a:ext cx="2112963" cy="676275"/>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000" dirty="0" err="1"/>
              <a:t>Türk</a:t>
            </a:r>
            <a:r>
              <a:rPr lang="en-US" sz="2000" dirty="0"/>
              <a:t> - </a:t>
            </a:r>
            <a:r>
              <a:rPr lang="en-US" sz="2000" dirty="0" err="1"/>
              <a:t>Kürt</a:t>
            </a:r>
            <a:endParaRPr lang="en-US" sz="2000" dirty="0"/>
          </a:p>
        </p:txBody>
      </p:sp>
      <p:sp>
        <p:nvSpPr>
          <p:cNvPr id="6" name="Rounded Rectangle 5"/>
          <p:cNvSpPr/>
          <p:nvPr/>
        </p:nvSpPr>
        <p:spPr>
          <a:xfrm>
            <a:off x="1928813" y="4238625"/>
            <a:ext cx="2112962" cy="676275"/>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000" dirty="0" err="1"/>
              <a:t>Müslüman</a:t>
            </a:r>
            <a:r>
              <a:rPr lang="en-US" sz="2000" dirty="0"/>
              <a:t> - </a:t>
            </a:r>
            <a:r>
              <a:rPr lang="en-US" sz="2000" dirty="0" err="1"/>
              <a:t>Hristiyan</a:t>
            </a:r>
            <a:endParaRPr lang="en-US" sz="2000" dirty="0"/>
          </a:p>
        </p:txBody>
      </p:sp>
      <p:sp>
        <p:nvSpPr>
          <p:cNvPr id="7" name="Rounded Rectangle 6"/>
          <p:cNvSpPr/>
          <p:nvPr/>
        </p:nvSpPr>
        <p:spPr>
          <a:xfrm>
            <a:off x="5160963" y="4200525"/>
            <a:ext cx="2112962" cy="67786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000" dirty="0" err="1"/>
              <a:t>Zengin</a:t>
            </a:r>
            <a:r>
              <a:rPr lang="en-US" sz="2000" dirty="0"/>
              <a:t> - Fakir</a:t>
            </a:r>
          </a:p>
        </p:txBody>
      </p:sp>
      <p:sp>
        <p:nvSpPr>
          <p:cNvPr id="8" name="Content Placeholder 2"/>
          <p:cNvSpPr txBox="1">
            <a:spLocks/>
          </p:cNvSpPr>
          <p:nvPr/>
        </p:nvSpPr>
        <p:spPr>
          <a:xfrm>
            <a:off x="1463675" y="5149850"/>
            <a:ext cx="6196013" cy="985838"/>
          </a:xfrm>
          <a:prstGeom prst="rect">
            <a:avLst/>
          </a:prstGeom>
        </p:spPr>
        <p:txBody>
          <a:bodyPr>
            <a:normAutofit fontScale="92500" lnSpcReduction="200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fontAlgn="auto">
              <a:spcAft>
                <a:spcPts val="0"/>
              </a:spcAft>
              <a:defRPr/>
            </a:pPr>
            <a:r>
              <a:rPr lang="tr-TR" dirty="0"/>
              <a:t>Bireyler çoğu zaman sosyalleşme süreçlerinde (aile, arkadaş, medya, vb.)  doğduğu toplum </a:t>
            </a:r>
            <a:r>
              <a:rPr lang="tr-TR" dirty="0" err="1"/>
              <a:t>içersinde</a:t>
            </a:r>
            <a:r>
              <a:rPr lang="tr-TR" dirty="0"/>
              <a:t> “hazır” olan bu kategoriler ile tanışırlar. </a:t>
            </a:r>
            <a:endParaRPr lang="tr-TR" dirty="0" smtClean="0"/>
          </a:p>
        </p:txBody>
      </p:sp>
    </p:spTree>
  </p:cSld>
  <p:clrMapOvr>
    <a:masterClrMapping/>
  </p:clrMapOvr>
  <p:transition xmlns:p14="http://schemas.microsoft.com/office/powerpoint/2010/main" spd="slow">
    <p:push dir="u"/>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18.4.3. </a:t>
            </a:r>
            <a:r>
              <a:rPr lang="en-US" dirty="0" err="1" smtClean="0">
                <a:ea typeface="+mj-ea"/>
                <a:cs typeface="+mj-cs"/>
              </a:rPr>
              <a:t>Sosyal</a:t>
            </a:r>
            <a:r>
              <a:rPr lang="en-US" dirty="0" smtClean="0">
                <a:ea typeface="+mj-ea"/>
                <a:cs typeface="+mj-cs"/>
              </a:rPr>
              <a:t> </a:t>
            </a:r>
            <a:r>
              <a:rPr lang="en-US" dirty="0" err="1" smtClean="0">
                <a:ea typeface="+mj-ea"/>
                <a:cs typeface="+mj-cs"/>
              </a:rPr>
              <a:t>Kategoriler</a:t>
            </a:r>
            <a:r>
              <a:rPr lang="en-US" dirty="0" smtClean="0">
                <a:ea typeface="+mj-ea"/>
                <a:cs typeface="+mj-cs"/>
              </a:rPr>
              <a:t> </a:t>
            </a:r>
            <a:r>
              <a:rPr lang="en-US" dirty="0" err="1" smtClean="0">
                <a:ea typeface="+mj-ea"/>
                <a:cs typeface="+mj-cs"/>
              </a:rPr>
              <a:t>Büyük</a:t>
            </a:r>
            <a:r>
              <a:rPr lang="en-US" dirty="0" smtClean="0">
                <a:ea typeface="+mj-ea"/>
                <a:cs typeface="+mj-cs"/>
              </a:rPr>
              <a:t> Boy </a:t>
            </a:r>
            <a:r>
              <a:rPr lang="en-US" dirty="0" err="1" smtClean="0">
                <a:ea typeface="+mj-ea"/>
                <a:cs typeface="+mj-cs"/>
              </a:rPr>
              <a:t>Gruplar</a:t>
            </a:r>
            <a:r>
              <a:rPr lang="en-US" dirty="0" smtClean="0">
                <a:ea typeface="+mj-ea"/>
                <a:cs typeface="+mj-cs"/>
              </a:rPr>
              <a:t> </a:t>
            </a:r>
            <a:r>
              <a:rPr lang="en-US" dirty="0" err="1" smtClean="0">
                <a:ea typeface="+mj-ea"/>
                <a:cs typeface="+mj-cs"/>
              </a:rPr>
              <a:t>mıdır</a:t>
            </a:r>
            <a:r>
              <a:rPr lang="en-US" dirty="0" smtClean="0">
                <a:ea typeface="+mj-ea"/>
                <a:cs typeface="+mj-cs"/>
              </a:rPr>
              <a:t>?</a:t>
            </a:r>
            <a:endParaRPr lang="en-US" dirty="0">
              <a:ea typeface="+mj-ea"/>
              <a:cs typeface="+mj-cs"/>
            </a:endParaRPr>
          </a:p>
        </p:txBody>
      </p:sp>
      <p:sp>
        <p:nvSpPr>
          <p:cNvPr id="374786" name="Content Placeholder 2"/>
          <p:cNvSpPr>
            <a:spLocks noGrp="1"/>
          </p:cNvSpPr>
          <p:nvPr>
            <p:ph idx="1"/>
          </p:nvPr>
        </p:nvSpPr>
        <p:spPr/>
        <p:txBody>
          <a:bodyPr/>
          <a:lstStyle/>
          <a:p>
            <a:pPr eaLnBrk="1" hangingPunct="1"/>
            <a:r>
              <a:rPr lang="tr-TR" b="1">
                <a:latin typeface="Times New Roman" charset="0"/>
              </a:rPr>
              <a:t>“Kendini Sınıflandırma Kuramı”</a:t>
            </a:r>
            <a:r>
              <a:rPr lang="tr-TR" altLang="ja-JP">
                <a:latin typeface="Times New Roman" charset="0"/>
              </a:rPr>
              <a:t> </a:t>
            </a:r>
          </a:p>
          <a:p>
            <a:pPr eaLnBrk="1" hangingPunct="1"/>
            <a:r>
              <a:rPr lang="tr-TR">
                <a:latin typeface="Times New Roman" charset="0"/>
              </a:rPr>
              <a:t>Kendini sınıflandırma kuramına göre insan davranışları özelden genele doğru (bireysel;örn., Ben Mehmet!), sosyal;örn., Ben Ankaralıyım!) ve evrensel; örn., Ben dünya vatandaşıyım, hepimiz insanız, Adem ve Havva’dan doğmayız!)) bir boyut aralığında dinamik olarak değişmekte ve ortaya çıkmaktadır.</a:t>
            </a:r>
            <a:r>
              <a:rPr lang="en-US">
                <a:latin typeface="Times New Roman" charset="0"/>
              </a:rPr>
              <a:t> </a:t>
            </a:r>
            <a:endParaRPr lang="en-US" b="1">
              <a:latin typeface="Times New Roman" charset="0"/>
            </a:endParaRPr>
          </a:p>
        </p:txBody>
      </p:sp>
    </p:spTree>
  </p:cSld>
  <p:clrMapOvr>
    <a:masterClrMapping/>
  </p:clrMapOvr>
  <p:transition xmlns:p14="http://schemas.microsoft.com/office/powerpoint/2010/main" spd="slow">
    <p:push dir="u"/>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18.4.4. </a:t>
            </a:r>
            <a:r>
              <a:rPr lang="en-US" dirty="0" err="1" smtClean="0">
                <a:ea typeface="+mj-ea"/>
                <a:cs typeface="+mj-cs"/>
              </a:rPr>
              <a:t>Sosyal</a:t>
            </a:r>
            <a:r>
              <a:rPr lang="en-US" dirty="0" smtClean="0">
                <a:ea typeface="+mj-ea"/>
                <a:cs typeface="+mj-cs"/>
              </a:rPr>
              <a:t> </a:t>
            </a:r>
            <a:r>
              <a:rPr lang="en-US" dirty="0" err="1" smtClean="0">
                <a:ea typeface="+mj-ea"/>
                <a:cs typeface="+mj-cs"/>
              </a:rPr>
              <a:t>Karşılaştırma</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Göreli</a:t>
            </a:r>
            <a:r>
              <a:rPr lang="en-US" dirty="0" smtClean="0">
                <a:ea typeface="+mj-ea"/>
                <a:cs typeface="+mj-cs"/>
              </a:rPr>
              <a:t> </a:t>
            </a:r>
            <a:r>
              <a:rPr lang="en-US" dirty="0" err="1" smtClean="0">
                <a:ea typeface="+mj-ea"/>
                <a:cs typeface="+mj-cs"/>
              </a:rPr>
              <a:t>Yoksunluk</a:t>
            </a:r>
            <a:endParaRPr lang="en-US" dirty="0">
              <a:ea typeface="+mj-ea"/>
              <a:cs typeface="+mj-cs"/>
            </a:endParaRPr>
          </a:p>
        </p:txBody>
      </p:sp>
      <p:sp>
        <p:nvSpPr>
          <p:cNvPr id="3" name="Content Placeholder 2"/>
          <p:cNvSpPr>
            <a:spLocks noGrp="1"/>
          </p:cNvSpPr>
          <p:nvPr>
            <p:ph idx="1"/>
          </p:nvPr>
        </p:nvSpPr>
        <p:spPr>
          <a:xfrm>
            <a:off x="1236663" y="2119313"/>
            <a:ext cx="6823075" cy="4033837"/>
          </a:xfrm>
        </p:spPr>
        <p:txBody>
          <a:bodyPr rtlCol="0">
            <a:normAutofit lnSpcReduction="10000"/>
          </a:bodyPr>
          <a:lstStyle/>
          <a:p>
            <a:pPr marL="274320" indent="-274320" eaLnBrk="1" fontAlgn="auto" hangingPunct="1">
              <a:spcAft>
                <a:spcPts val="0"/>
              </a:spcAft>
              <a:buFont typeface="Brush Script MT" pitchFamily="66" charset="0"/>
              <a:buChar char="O"/>
              <a:defRPr/>
            </a:pPr>
            <a:r>
              <a:rPr lang="tr-TR" dirty="0">
                <a:ea typeface="+mn-ea"/>
                <a:cs typeface="+mn-cs"/>
              </a:rPr>
              <a:t>Sosyal kimlik yaklaşımlarına göre sosyal karşılaştırma kişiler grupların sosyal statüsünü belirlemek ve pozitif yönde ayrık, özgün bir sosyal kimlik için başvurdukları temel sosyal bilişsel süreçlerden biridir. </a:t>
            </a:r>
            <a:endParaRPr lang="tr-TR" dirty="0" smtClean="0">
              <a:ea typeface="+mn-ea"/>
              <a:cs typeface="+mn-cs"/>
            </a:endParaRPr>
          </a:p>
          <a:p>
            <a:pPr marL="274320" indent="-274320" eaLnBrk="1" fontAlgn="auto" hangingPunct="1">
              <a:spcAft>
                <a:spcPts val="0"/>
              </a:spcAft>
              <a:buFont typeface="Brush Script MT" pitchFamily="66" charset="0"/>
              <a:buChar char="O"/>
              <a:defRPr/>
            </a:pPr>
            <a:r>
              <a:rPr lang="tr-TR" dirty="0" smtClean="0">
                <a:ea typeface="+mn-ea"/>
                <a:cs typeface="+mn-cs"/>
              </a:rPr>
              <a:t>Kişilerin </a:t>
            </a:r>
            <a:r>
              <a:rPr lang="tr-TR" dirty="0">
                <a:ea typeface="+mn-ea"/>
                <a:cs typeface="+mn-cs"/>
              </a:rPr>
              <a:t>durumları hakkında değerlendirme sonuçlarını (</a:t>
            </a:r>
            <a:r>
              <a:rPr lang="tr-TR" dirty="0" err="1">
                <a:ea typeface="+mn-ea"/>
                <a:cs typeface="+mn-cs"/>
              </a:rPr>
              <a:t>örn</a:t>
            </a:r>
            <a:r>
              <a:rPr lang="tr-TR" dirty="0">
                <a:ea typeface="+mn-ea"/>
                <a:cs typeface="+mn-cs"/>
              </a:rPr>
              <a:t>., memnuniyet-gerilim) içinde bulundukları nesnel (objektif) koşullardan ziyade kişinin durumunu göreli olarak nasıl değerlendirdiğiyle ilişkili olması göreli yoksunluk olarak tarif edilebilir</a:t>
            </a:r>
            <a:r>
              <a:rPr lang="en-US" dirty="0">
                <a:ea typeface="+mn-ea"/>
                <a:cs typeface="+mn-cs"/>
              </a:rPr>
              <a:t> </a:t>
            </a:r>
          </a:p>
        </p:txBody>
      </p:sp>
    </p:spTree>
  </p:cSld>
  <p:clrMapOvr>
    <a:masterClrMapping/>
  </p:clrMapOvr>
  <p:transition xmlns:p14="http://schemas.microsoft.com/office/powerpoint/2010/main" spd="slow">
    <p:push dir="u"/>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p:cNvSpPr>
            <a:spLocks noGrp="1"/>
          </p:cNvSpPr>
          <p:nvPr>
            <p:ph type="title"/>
          </p:nvPr>
        </p:nvSpPr>
        <p:spPr/>
        <p:txBody>
          <a:bodyPr/>
          <a:lstStyle/>
          <a:p>
            <a:pPr eaLnBrk="1" hangingPunct="1"/>
            <a:r>
              <a:rPr lang="en-US">
                <a:latin typeface="Arial" charset="0"/>
              </a:rPr>
              <a:t>18.4.5. Yükleme</a:t>
            </a:r>
          </a:p>
        </p:txBody>
      </p:sp>
      <p:sp>
        <p:nvSpPr>
          <p:cNvPr id="376834" name="Content Placeholder 2"/>
          <p:cNvSpPr>
            <a:spLocks noGrp="1"/>
          </p:cNvSpPr>
          <p:nvPr>
            <p:ph idx="1"/>
          </p:nvPr>
        </p:nvSpPr>
        <p:spPr/>
        <p:txBody>
          <a:bodyPr/>
          <a:lstStyle/>
          <a:p>
            <a:pPr eaLnBrk="1" hangingPunct="1"/>
            <a:r>
              <a:rPr lang="tr-TR">
                <a:latin typeface="Times New Roman" charset="0"/>
              </a:rPr>
              <a:t>Temel bir sosyal bilişsel süreç olan yükleme, insanların kendi veya diğerlerinin davranışları açıklamada başvurdukları nedensel açıklamalardır </a:t>
            </a:r>
          </a:p>
          <a:p>
            <a:pPr eaLnBrk="1" hangingPunct="1"/>
            <a:endParaRPr lang="tr-TR">
              <a:latin typeface="Times New Roman" charset="0"/>
            </a:endParaRPr>
          </a:p>
          <a:p>
            <a:pPr eaLnBrk="1" hangingPunct="1"/>
            <a:r>
              <a:rPr lang="tr-TR">
                <a:latin typeface="Times New Roman" charset="0"/>
              </a:rPr>
              <a:t>Niye ben? </a:t>
            </a:r>
          </a:p>
          <a:p>
            <a:pPr eaLnBrk="1" hangingPunct="1"/>
            <a:r>
              <a:rPr lang="tr-TR">
                <a:latin typeface="Times New Roman" charset="0"/>
              </a:rPr>
              <a:t>Neden o başarılı oldu,                                      ben sınavdan kaldım?</a:t>
            </a:r>
            <a:r>
              <a:rPr lang="en-US">
                <a:latin typeface="Times New Roman" charset="0"/>
              </a:rPr>
              <a:t> </a:t>
            </a:r>
          </a:p>
        </p:txBody>
      </p:sp>
      <p:pic>
        <p:nvPicPr>
          <p:cNvPr id="376835" name="Picture 1" descr="MC900048773.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3505200"/>
            <a:ext cx="2224088" cy="246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18.5. </a:t>
            </a:r>
            <a:r>
              <a:rPr lang="en-US" dirty="0" err="1" smtClean="0">
                <a:ea typeface="+mj-ea"/>
                <a:cs typeface="+mj-cs"/>
              </a:rPr>
              <a:t>Gruplararası</a:t>
            </a:r>
            <a:r>
              <a:rPr lang="en-US" dirty="0" smtClean="0">
                <a:ea typeface="+mj-ea"/>
                <a:cs typeface="+mj-cs"/>
              </a:rPr>
              <a:t> </a:t>
            </a:r>
            <a:r>
              <a:rPr lang="en-US" dirty="0" err="1" smtClean="0">
                <a:ea typeface="+mj-ea"/>
                <a:cs typeface="+mj-cs"/>
              </a:rPr>
              <a:t>ve</a:t>
            </a:r>
            <a:r>
              <a:rPr lang="en-US" dirty="0" smtClean="0">
                <a:ea typeface="+mj-ea"/>
                <a:cs typeface="+mj-cs"/>
              </a:rPr>
              <a:t> </a:t>
            </a:r>
            <a:r>
              <a:rPr lang="en-US" dirty="0" err="1" smtClean="0">
                <a:ea typeface="+mj-ea"/>
                <a:cs typeface="+mj-cs"/>
              </a:rPr>
              <a:t>Kişiler</a:t>
            </a:r>
            <a:r>
              <a:rPr lang="en-US" dirty="0" smtClean="0">
                <a:ea typeface="+mj-ea"/>
                <a:cs typeface="+mj-cs"/>
              </a:rPr>
              <a:t> </a:t>
            </a:r>
            <a:r>
              <a:rPr lang="en-US" dirty="0" err="1" smtClean="0">
                <a:ea typeface="+mj-ea"/>
                <a:cs typeface="+mj-cs"/>
              </a:rPr>
              <a:t>Arası</a:t>
            </a:r>
            <a:r>
              <a:rPr lang="en-US" dirty="0" smtClean="0">
                <a:ea typeface="+mj-ea"/>
                <a:cs typeface="+mj-cs"/>
              </a:rPr>
              <a:t> </a:t>
            </a:r>
            <a:r>
              <a:rPr lang="en-US" dirty="0" err="1" smtClean="0">
                <a:ea typeface="+mj-ea"/>
                <a:cs typeface="+mj-cs"/>
              </a:rPr>
              <a:t>İlişkilerin</a:t>
            </a:r>
            <a:r>
              <a:rPr lang="en-US" dirty="0" smtClean="0">
                <a:ea typeface="+mj-ea"/>
                <a:cs typeface="+mj-cs"/>
              </a:rPr>
              <a:t> </a:t>
            </a:r>
            <a:r>
              <a:rPr lang="en-US" dirty="0" err="1" smtClean="0">
                <a:ea typeface="+mj-ea"/>
                <a:cs typeface="+mj-cs"/>
              </a:rPr>
              <a:t>Farklılaşması</a:t>
            </a:r>
            <a:endParaRPr lang="en-US" dirty="0">
              <a:ea typeface="+mj-ea"/>
              <a:cs typeface="+mj-cs"/>
            </a:endParaRPr>
          </a:p>
        </p:txBody>
      </p:sp>
      <p:sp>
        <p:nvSpPr>
          <p:cNvPr id="377858" name="Content Placeholder 2"/>
          <p:cNvSpPr>
            <a:spLocks noGrp="1"/>
          </p:cNvSpPr>
          <p:nvPr>
            <p:ph idx="1"/>
          </p:nvPr>
        </p:nvSpPr>
        <p:spPr>
          <a:xfrm>
            <a:off x="1463675" y="2374900"/>
            <a:ext cx="6196013" cy="3348038"/>
          </a:xfrm>
        </p:spPr>
        <p:txBody>
          <a:bodyPr/>
          <a:lstStyle/>
          <a:p>
            <a:pPr eaLnBrk="1" hangingPunct="1"/>
            <a:r>
              <a:rPr lang="tr-TR">
                <a:latin typeface="Times New Roman" charset="0"/>
              </a:rPr>
              <a:t>Grup içi veya gruplar arası ilişkilerin içeriğinde çoğu zaman bireyler arası ilişki dinamikleri yer alır (Mackie ve Smith, 1998). </a:t>
            </a:r>
          </a:p>
          <a:p>
            <a:pPr eaLnBrk="1" hangingPunct="1"/>
            <a:endParaRPr lang="tr-TR" b="1">
              <a:latin typeface="Times New Roman" charset="0"/>
            </a:endParaRPr>
          </a:p>
          <a:p>
            <a:pPr eaLnBrk="1" hangingPunct="1"/>
            <a:r>
              <a:rPr lang="tr-TR" b="1">
                <a:latin typeface="Times New Roman" charset="0"/>
              </a:rPr>
              <a:t>“</a:t>
            </a:r>
            <a:r>
              <a:rPr lang="tr-TR" altLang="ja-JP" b="1">
                <a:latin typeface="Times New Roman" charset="0"/>
              </a:rPr>
              <a:t>rol ilişkileri</a:t>
            </a:r>
            <a:r>
              <a:rPr lang="tr-TR" b="1">
                <a:latin typeface="Times New Roman" charset="0"/>
              </a:rPr>
              <a:t>”</a:t>
            </a:r>
            <a:r>
              <a:rPr lang="tr-TR" altLang="ja-JP">
                <a:latin typeface="Times New Roman" charset="0"/>
              </a:rPr>
              <a:t> ve  </a:t>
            </a:r>
            <a:r>
              <a:rPr lang="tr-TR" altLang="ja-JP" b="1">
                <a:latin typeface="Times New Roman" charset="0"/>
              </a:rPr>
              <a:t>(yakın) </a:t>
            </a:r>
            <a:r>
              <a:rPr lang="tr-TR" b="1">
                <a:latin typeface="Times New Roman" charset="0"/>
              </a:rPr>
              <a:t>“</a:t>
            </a:r>
            <a:r>
              <a:rPr lang="tr-TR" altLang="ja-JP" b="1">
                <a:latin typeface="Times New Roman" charset="0"/>
              </a:rPr>
              <a:t>bireyler arası ilişki</a:t>
            </a:r>
            <a:r>
              <a:rPr lang="tr-TR" b="1">
                <a:latin typeface="Times New Roman" charset="0"/>
              </a:rPr>
              <a:t>”</a:t>
            </a:r>
            <a:r>
              <a:rPr lang="tr-TR" altLang="ja-JP">
                <a:latin typeface="Times New Roman" charset="0"/>
              </a:rPr>
              <a:t>  (Gold, 1997)</a:t>
            </a: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817563"/>
            <a:ext cx="6964363" cy="1936750"/>
          </a:xfrm>
        </p:spPr>
        <p:txBody>
          <a:bodyPr rtlCol="0">
            <a:normAutofit fontScale="90000"/>
          </a:bodyPr>
          <a:lstStyle/>
          <a:p>
            <a:pPr eaLnBrk="1" fontAlgn="auto" hangingPunct="1">
              <a:spcAft>
                <a:spcPts val="0"/>
              </a:spcAft>
              <a:defRPr/>
            </a:pPr>
            <a:r>
              <a:rPr lang="tr-TR" b="1" dirty="0">
                <a:ea typeface="+mj-ea"/>
                <a:cs typeface="+mj-cs"/>
              </a:rPr>
              <a:t>18.6.Gruplar Arası İlişkileri Açıklamaya Dönük Temel Kuramsal Yaklaşımlar</a:t>
            </a:r>
            <a:r>
              <a:rPr lang="en-US" dirty="0">
                <a:ea typeface="+mj-ea"/>
                <a:cs typeface="+mj-cs"/>
              </a:rPr>
              <a:t/>
            </a:r>
            <a:br>
              <a:rPr lang="en-US" dirty="0">
                <a:ea typeface="+mj-ea"/>
                <a:cs typeface="+mj-cs"/>
              </a:rPr>
            </a:br>
            <a:endParaRPr lang="en-US" dirty="0">
              <a:ea typeface="+mj-ea"/>
              <a:cs typeface="+mj-cs"/>
            </a:endParaRPr>
          </a:p>
        </p:txBody>
      </p:sp>
      <p:sp>
        <p:nvSpPr>
          <p:cNvPr id="378882" name="Content Placeholder 2"/>
          <p:cNvSpPr>
            <a:spLocks noGrp="1"/>
          </p:cNvSpPr>
          <p:nvPr>
            <p:ph idx="1"/>
          </p:nvPr>
        </p:nvSpPr>
        <p:spPr>
          <a:xfrm>
            <a:off x="1463675" y="3100388"/>
            <a:ext cx="6196013" cy="2622550"/>
          </a:xfrm>
        </p:spPr>
        <p:txBody>
          <a:bodyPr/>
          <a:lstStyle/>
          <a:p>
            <a:pPr eaLnBrk="1" hangingPunct="1"/>
            <a:r>
              <a:rPr lang="tr-TR">
                <a:latin typeface="Times New Roman" charset="0"/>
              </a:rPr>
              <a:t>Bu bölümde gruplar arası ilişki kuramları odaklandıkları düzey bağlamında sınıflandırılmakta, ancak bu kuramsal yaklaşımların genel yaklaşımlardaki yeri ve tarihsel bağlamını da göndermeler yapılmaktadır.</a:t>
            </a:r>
            <a:endParaRPr lang="en-US">
              <a:latin typeface="Times New Roman" charset="0"/>
            </a:endParaRPr>
          </a:p>
        </p:txBody>
      </p:sp>
    </p:spTree>
  </p:cSld>
  <p:clrMapOvr>
    <a:masterClrMapping/>
  </p:clrMapOvr>
  <p:transition xmlns:p14="http://schemas.microsoft.com/office/powerpoint/2010/main" spd="slow">
    <p:push dir="u"/>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5375" y="2754313"/>
            <a:ext cx="6964363" cy="3448050"/>
          </a:xfrm>
        </p:spPr>
        <p:txBody>
          <a:bodyPr rtlCol="0">
            <a:normAutofit/>
          </a:bodyPr>
          <a:lstStyle/>
          <a:p>
            <a:pPr marL="274320" indent="-274320" eaLnBrk="1" fontAlgn="auto" hangingPunct="1">
              <a:spcAft>
                <a:spcPts val="0"/>
              </a:spcAft>
              <a:buFont typeface="Brush Script MT" pitchFamily="66" charset="0"/>
              <a:buChar char="O"/>
              <a:defRPr/>
            </a:pPr>
            <a:r>
              <a:rPr lang="tr-TR" dirty="0">
                <a:ea typeface="+mn-ea"/>
                <a:cs typeface="+mn-cs"/>
              </a:rPr>
              <a:t>Bu bağlamda kuramsal yaklaşımlar ve çalışmalar sosyal davranışı açıklarken temel olarak odaklandıkları 4 düzey bağlamında incelenecektir: </a:t>
            </a:r>
            <a:endParaRPr lang="tr-TR" dirty="0" smtClean="0">
              <a:ea typeface="+mn-ea"/>
              <a:cs typeface="+mn-cs"/>
            </a:endParaRPr>
          </a:p>
          <a:p>
            <a:pPr marL="0" indent="0" eaLnBrk="1" fontAlgn="auto" hangingPunct="1">
              <a:spcAft>
                <a:spcPts val="0"/>
              </a:spcAft>
              <a:buFont typeface="Brush Script MT" pitchFamily="66" charset="0"/>
              <a:buNone/>
              <a:defRPr/>
            </a:pPr>
            <a:endParaRPr lang="en-US" dirty="0">
              <a:ea typeface="+mn-ea"/>
              <a:cs typeface="+mn-cs"/>
            </a:endParaRPr>
          </a:p>
          <a:p>
            <a:pPr marL="0" indent="0" eaLnBrk="1" fontAlgn="auto" hangingPunct="1">
              <a:spcAft>
                <a:spcPts val="0"/>
              </a:spcAft>
              <a:buFont typeface="Brush Script MT" pitchFamily="66" charset="0"/>
              <a:buNone/>
              <a:defRPr/>
            </a:pPr>
            <a:r>
              <a:rPr lang="tr-TR" b="1" i="1" dirty="0">
                <a:ea typeface="+mn-ea"/>
                <a:cs typeface="+mn-cs"/>
              </a:rPr>
              <a:t>1. Birey düzeyi (“psikolojik”) yaklaşımlar </a:t>
            </a:r>
            <a:endParaRPr lang="en-US" b="1" i="1" dirty="0">
              <a:ea typeface="+mn-ea"/>
              <a:cs typeface="+mn-cs"/>
            </a:endParaRPr>
          </a:p>
          <a:p>
            <a:pPr marL="0" indent="0" eaLnBrk="1" fontAlgn="auto" hangingPunct="1">
              <a:spcAft>
                <a:spcPts val="0"/>
              </a:spcAft>
              <a:buFont typeface="Brush Script MT" pitchFamily="66" charset="0"/>
              <a:buNone/>
              <a:defRPr/>
            </a:pPr>
            <a:r>
              <a:rPr lang="tr-TR" b="1" i="1" dirty="0">
                <a:ea typeface="+mn-ea"/>
                <a:cs typeface="+mn-cs"/>
              </a:rPr>
              <a:t>2. Sosyal-kültürel yaklaşımlar</a:t>
            </a:r>
            <a:endParaRPr lang="en-US" b="1" i="1" dirty="0">
              <a:ea typeface="+mn-ea"/>
              <a:cs typeface="+mn-cs"/>
            </a:endParaRPr>
          </a:p>
          <a:p>
            <a:pPr marL="0" indent="0" eaLnBrk="1" fontAlgn="auto" hangingPunct="1">
              <a:spcAft>
                <a:spcPts val="0"/>
              </a:spcAft>
              <a:buFont typeface="Brush Script MT" pitchFamily="66" charset="0"/>
              <a:buNone/>
              <a:defRPr/>
            </a:pPr>
            <a:r>
              <a:rPr lang="tr-TR" b="1" i="1" dirty="0">
                <a:ea typeface="+mn-ea"/>
                <a:cs typeface="+mn-cs"/>
              </a:rPr>
              <a:t>3. Grup düzeyi yaklaşımlar</a:t>
            </a:r>
            <a:endParaRPr lang="en-US" b="1" i="1" dirty="0">
              <a:ea typeface="+mn-ea"/>
              <a:cs typeface="+mn-cs"/>
            </a:endParaRPr>
          </a:p>
          <a:p>
            <a:pPr marL="0" indent="0" eaLnBrk="1" fontAlgn="auto" hangingPunct="1">
              <a:spcAft>
                <a:spcPts val="0"/>
              </a:spcAft>
              <a:buFont typeface="Brush Script MT" pitchFamily="66" charset="0"/>
              <a:buNone/>
              <a:defRPr/>
            </a:pPr>
            <a:r>
              <a:rPr lang="tr-TR" b="1" i="1" dirty="0">
                <a:ea typeface="+mn-ea"/>
                <a:cs typeface="+mn-cs"/>
              </a:rPr>
              <a:t>4. Sistem yaklaşımları  </a:t>
            </a:r>
            <a:endParaRPr lang="en-US" b="1" i="1" dirty="0">
              <a:ea typeface="+mn-ea"/>
              <a:cs typeface="+mn-cs"/>
            </a:endParaRPr>
          </a:p>
          <a:p>
            <a:pPr marL="274320" indent="-274320" eaLnBrk="1" fontAlgn="auto" hangingPunct="1">
              <a:spcAft>
                <a:spcPts val="0"/>
              </a:spcAft>
              <a:buFont typeface="Brush Script MT" pitchFamily="66" charset="0"/>
              <a:buChar char="O"/>
              <a:defRPr/>
            </a:pPr>
            <a:endParaRPr lang="en-US" dirty="0">
              <a:ea typeface="+mn-ea"/>
              <a:cs typeface="+mn-cs"/>
            </a:endParaRPr>
          </a:p>
        </p:txBody>
      </p:sp>
      <p:sp>
        <p:nvSpPr>
          <p:cNvPr id="4" name="Title 1"/>
          <p:cNvSpPr>
            <a:spLocks noGrp="1"/>
          </p:cNvSpPr>
          <p:nvPr>
            <p:ph type="title"/>
          </p:nvPr>
        </p:nvSpPr>
        <p:spPr>
          <a:xfrm>
            <a:off x="1095375" y="1122363"/>
            <a:ext cx="6964363" cy="1319212"/>
          </a:xfrm>
        </p:spPr>
        <p:txBody>
          <a:bodyPr rtlCol="0">
            <a:normAutofit fontScale="90000"/>
          </a:bodyPr>
          <a:lstStyle/>
          <a:p>
            <a:pPr eaLnBrk="1" fontAlgn="auto" hangingPunct="1">
              <a:spcAft>
                <a:spcPts val="0"/>
              </a:spcAft>
              <a:defRPr/>
            </a:pPr>
            <a:r>
              <a:rPr lang="tr-TR" b="1" dirty="0" smtClean="0">
                <a:ea typeface="+mj-ea"/>
                <a:cs typeface="+mj-cs"/>
              </a:rPr>
              <a:t>18.6.Gruplar Arası İlişkileri Açıklamaya Dönük Temel Kuramsal Yaklaşımlar</a:t>
            </a:r>
            <a:r>
              <a:rPr lang="en-US" dirty="0" smtClean="0">
                <a:ea typeface="+mj-ea"/>
                <a:cs typeface="+mj-cs"/>
              </a:rPr>
              <a:t/>
            </a:r>
            <a:br>
              <a:rPr lang="en-US" dirty="0" smtClean="0">
                <a:ea typeface="+mj-ea"/>
                <a:cs typeface="+mj-cs"/>
              </a:rPr>
            </a:br>
            <a:endParaRPr lang="en-US" dirty="0">
              <a:ea typeface="+mj-ea"/>
              <a:cs typeface="+mj-cs"/>
            </a:endParaRPr>
          </a:p>
        </p:txBody>
      </p:sp>
    </p:spTree>
  </p:cSld>
  <p:clrMapOvr>
    <a:masterClrMapping/>
  </p:clrMapOvr>
  <p:transition xmlns:p14="http://schemas.microsoft.com/office/powerpoint/2010/main" spd="slow">
    <p:push dir="u"/>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atin typeface="Arial" charset="0"/>
              </a:rPr>
              <a:t>18.7 Grup Algısı</a:t>
            </a:r>
          </a:p>
        </p:txBody>
      </p:sp>
      <p:sp>
        <p:nvSpPr>
          <p:cNvPr id="380930" name="Content Placeholder 2"/>
          <p:cNvSpPr>
            <a:spLocks noGrp="1"/>
          </p:cNvSpPr>
          <p:nvPr>
            <p:ph idx="1"/>
          </p:nvPr>
        </p:nvSpPr>
        <p:spPr>
          <a:xfrm>
            <a:off x="1463675" y="1870075"/>
            <a:ext cx="6196013" cy="1995488"/>
          </a:xfrm>
        </p:spPr>
        <p:txBody>
          <a:bodyPr/>
          <a:lstStyle/>
          <a:p>
            <a:pPr eaLnBrk="1" hangingPunct="1"/>
            <a:r>
              <a:rPr lang="tr-TR">
                <a:latin typeface="Times New Roman" charset="0"/>
              </a:rPr>
              <a:t>Gruplar bireylerden oluşur, ancak her zaman bireylerin “birlikte” görünmesi (örn., otobüs kuyruğunda bekleyenler) grup olarak görünmesi için yeterli midir? </a:t>
            </a:r>
          </a:p>
          <a:p>
            <a:pPr eaLnBrk="1" hangingPunct="1"/>
            <a:endParaRPr lang="tr-TR">
              <a:latin typeface="Times New Roman" charset="0"/>
            </a:endParaRPr>
          </a:p>
          <a:p>
            <a:pPr eaLnBrk="1" hangingPunct="1"/>
            <a:endParaRPr lang="en-US">
              <a:latin typeface="Times New Roman" charset="0"/>
            </a:endParaRPr>
          </a:p>
        </p:txBody>
      </p:sp>
      <p:pic>
        <p:nvPicPr>
          <p:cNvPr id="2" name="Picture 1" descr="MP90038269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3645505"/>
            <a:ext cx="3928532" cy="28060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8093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291013" y="33623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Content Placeholder 2"/>
          <p:cNvSpPr>
            <a:spLocks noGrp="1"/>
          </p:cNvSpPr>
          <p:nvPr>
            <p:ph idx="1"/>
          </p:nvPr>
        </p:nvSpPr>
        <p:spPr/>
        <p:txBody>
          <a:bodyPr/>
          <a:lstStyle/>
          <a:p>
            <a:pPr eaLnBrk="1" hangingPunct="1"/>
            <a:r>
              <a:rPr lang="tr-TR">
                <a:latin typeface="Times New Roman" charset="0"/>
              </a:rPr>
              <a:t>Yzerbyt, Judd ve Corneille’ nin (2004) özetlediği gibi göreceli olarak birbirinden bağımsız gelişen üç farklı alandaki çalışmalar grup algısı çalışmaların temelini oluşturmaktadır: </a:t>
            </a:r>
          </a:p>
          <a:p>
            <a:pPr eaLnBrk="1" hangingPunct="1"/>
            <a:r>
              <a:rPr lang="tr-TR" b="1">
                <a:latin typeface="Times New Roman" charset="0"/>
              </a:rPr>
              <a:t>Gruplarda</a:t>
            </a:r>
            <a:r>
              <a:rPr lang="tr-TR">
                <a:latin typeface="Times New Roman" charset="0"/>
              </a:rPr>
              <a:t> </a:t>
            </a:r>
            <a:r>
              <a:rPr lang="tr-TR" b="1">
                <a:latin typeface="Times New Roman" charset="0"/>
              </a:rPr>
              <a:t>Algılan Türdeşlik</a:t>
            </a:r>
            <a:r>
              <a:rPr lang="en-US">
                <a:latin typeface="Times New Roman" charset="0"/>
              </a:rPr>
              <a:t> </a:t>
            </a:r>
          </a:p>
          <a:p>
            <a:pPr eaLnBrk="1" hangingPunct="1"/>
            <a:r>
              <a:rPr lang="tr-TR" b="1">
                <a:latin typeface="Times New Roman" charset="0"/>
              </a:rPr>
              <a:t>Grupları Varlıklaştırma (Şeyleştirme)</a:t>
            </a:r>
            <a:r>
              <a:rPr lang="en-US">
                <a:latin typeface="Times New Roman" charset="0"/>
              </a:rPr>
              <a:t> </a:t>
            </a:r>
          </a:p>
          <a:p>
            <a:pPr eaLnBrk="1" hangingPunct="1"/>
            <a:r>
              <a:rPr lang="tr-TR" b="1">
                <a:latin typeface="Times New Roman" charset="0"/>
              </a:rPr>
              <a:t>Özcülük</a:t>
            </a:r>
            <a:r>
              <a:rPr lang="en-US">
                <a:latin typeface="Times New Roman" charset="0"/>
              </a:rPr>
              <a:t> </a:t>
            </a:r>
          </a:p>
        </p:txBody>
      </p:sp>
      <p:sp>
        <p:nvSpPr>
          <p:cNvPr id="381954" name="Title 1"/>
          <p:cNvSpPr>
            <a:spLocks noGrp="1"/>
          </p:cNvSpPr>
          <p:nvPr>
            <p:ph type="title"/>
          </p:nvPr>
        </p:nvSpPr>
        <p:spPr/>
        <p:txBody>
          <a:bodyPr/>
          <a:lstStyle/>
          <a:p>
            <a:pPr eaLnBrk="1" hangingPunct="1"/>
            <a:r>
              <a:rPr lang="en-US">
                <a:latin typeface="Arial" charset="0"/>
              </a:rPr>
              <a:t>18.7 Grup Algısı</a:t>
            </a:r>
          </a:p>
        </p:txBody>
      </p:sp>
    </p:spTree>
  </p:cSld>
  <p:clrMapOvr>
    <a:masterClrMapping/>
  </p:clrMapOvr>
  <p:transition xmlns:p14="http://schemas.microsoft.com/office/powerpoint/2010/main" spd="slow">
    <p:push dir="u"/>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3001963"/>
            <a:ext cx="6964363" cy="1201737"/>
          </a:xfrm>
        </p:spPr>
        <p:txBody>
          <a:bodyPr rtlCol="0">
            <a:normAutofit fontScale="90000"/>
          </a:bodyPr>
          <a:lstStyle/>
          <a:p>
            <a:pPr eaLnBrk="1" fontAlgn="auto" hangingPunct="1">
              <a:spcAft>
                <a:spcPts val="0"/>
              </a:spcAft>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ea typeface="+mj-ea"/>
                <a:cs typeface="+mj-cs"/>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a typeface="+mj-ea"/>
              <a:cs typeface="+mj-cs"/>
            </a:endParaRPr>
          </a:p>
        </p:txBody>
      </p:sp>
    </p:spTree>
  </p:cSld>
  <p:clrMapOvr>
    <a:masterClrMapping/>
  </p:clrMapOvr>
  <p:transition xmlns:p14="http://schemas.microsoft.com/office/powerpoint/2010/main" spd="slow">
    <p:push dir="u"/>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ctrTitle"/>
          </p:nvPr>
        </p:nvSpPr>
        <p:spPr>
          <a:xfrm>
            <a:off x="1470025" y="1171575"/>
            <a:ext cx="6383338" cy="3489325"/>
          </a:xfrm>
        </p:spPr>
        <p:txBody>
          <a:bodyPr rtlCol="0" anchor="ctr">
            <a:noAutofit/>
          </a:bodyPr>
          <a:lstStyle/>
          <a:p>
            <a:pPr eaLnBrk="1" fontAlgn="auto" hangingPunct="1">
              <a:spcAft>
                <a:spcPts val="0"/>
              </a:spcAft>
              <a:defRPr/>
            </a:pPr>
            <a:r>
              <a:rPr lang="en-US" sz="6000" b="1" dirty="0" smtClean="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rPr>
              <a:t>SOSYAL PSİKOLOJİNİN UYGULAMA ALANLARI</a:t>
            </a:r>
            <a:endParaRPr lang="en-US" sz="6000" b="1" dirty="0">
              <a:effectLst>
                <a:glow rad="139700">
                  <a:schemeClr val="accent1">
                    <a:satMod val="175000"/>
                    <a:alpha val="40000"/>
                  </a:schemeClr>
                </a:glow>
                <a:outerShdw blurRad="60007" dir="2000400" sy="-30000" kx="-800400" algn="bl" rotWithShape="0">
                  <a:prstClr val="black">
                    <a:alpha val="20000"/>
                  </a:prstClr>
                </a:outerShdw>
              </a:effectLst>
              <a:latin typeface="Arial" charset="0"/>
              <a:ea typeface="+mj-ea"/>
              <a:cs typeface="+mj-cs"/>
            </a:endParaRPr>
          </a:p>
        </p:txBody>
      </p:sp>
      <p:sp>
        <p:nvSpPr>
          <p:cNvPr id="3" name="Subtitle 2"/>
          <p:cNvSpPr>
            <a:spLocks noGrp="1"/>
          </p:cNvSpPr>
          <p:nvPr>
            <p:ph type="subTitle" idx="1"/>
          </p:nvPr>
        </p:nvSpPr>
        <p:spPr>
          <a:xfrm rot="21172530">
            <a:off x="2465388" y="4973638"/>
            <a:ext cx="5124450" cy="1443037"/>
          </a:xfrm>
          <a:solidFill>
            <a:srgbClr val="FFFFFF"/>
          </a:solidFill>
          <a:effectLst>
            <a:outerShdw blurRad="50800" dist="38100" algn="l" rotWithShape="0">
              <a:prstClr val="black">
                <a:alpha val="40000"/>
              </a:prstClr>
            </a:outerShdw>
          </a:effectLst>
        </p:spPr>
        <p:txBody>
          <a:bodyPr rtlCol="0" anchor="ctr">
            <a:normAutofit/>
          </a:bodyPr>
          <a:lstStyle/>
          <a:p>
            <a:pPr eaLnBrk="1" fontAlgn="auto" hangingPunct="1">
              <a:spcAft>
                <a:spcPts val="0"/>
              </a:spcAft>
              <a:buFont typeface="Brush Script MT" pitchFamily="66" charset="0"/>
              <a:buNone/>
              <a:defRPr/>
            </a:pPr>
            <a:r>
              <a:rPr lang="en-US" b="1" dirty="0" smtClean="0">
                <a:ea typeface="+mn-ea"/>
                <a:cs typeface="+mn-cs"/>
              </a:rPr>
              <a:t>*Prof. Dr. </a:t>
            </a:r>
            <a:r>
              <a:rPr lang="en-US" b="1" dirty="0" err="1" smtClean="0">
                <a:ea typeface="+mn-ea"/>
                <a:cs typeface="+mn-cs"/>
              </a:rPr>
              <a:t>Hamit</a:t>
            </a:r>
            <a:r>
              <a:rPr lang="en-US" b="1" dirty="0" smtClean="0">
                <a:ea typeface="+mn-ea"/>
                <a:cs typeface="+mn-cs"/>
              </a:rPr>
              <a:t> </a:t>
            </a:r>
            <a:r>
              <a:rPr lang="en-US" b="1" dirty="0" err="1" smtClean="0">
                <a:ea typeface="+mn-ea"/>
                <a:cs typeface="+mn-cs"/>
              </a:rPr>
              <a:t>Coşkun</a:t>
            </a:r>
            <a:endParaRPr lang="en-US" b="1" dirty="0" smtClean="0">
              <a:ea typeface="+mn-ea"/>
              <a:cs typeface="+mn-cs"/>
            </a:endParaRPr>
          </a:p>
          <a:p>
            <a:pPr eaLnBrk="1" fontAlgn="auto" hangingPunct="1">
              <a:spcAft>
                <a:spcPts val="0"/>
              </a:spcAft>
              <a:buFont typeface="Brush Script MT" pitchFamily="66" charset="0"/>
              <a:buNone/>
              <a:defRPr/>
            </a:pPr>
            <a:endParaRPr lang="en-US" sz="2000" b="1" dirty="0">
              <a:ea typeface="+mn-ea"/>
              <a:cs typeface="+mn-cs"/>
            </a:endParaRPr>
          </a:p>
          <a:p>
            <a:pPr eaLnBrk="1" fontAlgn="auto" hangingPunct="1">
              <a:spcAft>
                <a:spcPts val="0"/>
              </a:spcAft>
              <a:buFont typeface="Brush Script MT" pitchFamily="66" charset="0"/>
              <a:buNone/>
              <a:defRPr/>
            </a:pPr>
            <a:r>
              <a:rPr lang="en-US" sz="2000" b="1" dirty="0" smtClean="0">
                <a:ea typeface="+mn-ea"/>
                <a:cs typeface="+mn-cs"/>
              </a:rPr>
              <a:t>*</a:t>
            </a:r>
            <a:r>
              <a:rPr lang="en-US" sz="2000" b="1" dirty="0" err="1" smtClean="0">
                <a:ea typeface="+mn-ea"/>
                <a:cs typeface="+mn-cs"/>
              </a:rPr>
              <a:t>Abant</a:t>
            </a:r>
            <a:r>
              <a:rPr lang="en-US" sz="2000" b="1" dirty="0" smtClean="0">
                <a:ea typeface="+mn-ea"/>
                <a:cs typeface="+mn-cs"/>
              </a:rPr>
              <a:t> </a:t>
            </a:r>
            <a:r>
              <a:rPr lang="en-US" sz="2000" b="1" dirty="0" err="1" smtClean="0">
                <a:ea typeface="+mn-ea"/>
                <a:cs typeface="+mn-cs"/>
              </a:rPr>
              <a:t>İzzet</a:t>
            </a:r>
            <a:r>
              <a:rPr lang="en-US" sz="2000" b="1" dirty="0" smtClean="0">
                <a:ea typeface="+mn-ea"/>
                <a:cs typeface="+mn-cs"/>
              </a:rPr>
              <a:t> </a:t>
            </a:r>
            <a:r>
              <a:rPr lang="en-US" sz="2000" b="1" dirty="0" err="1" smtClean="0">
                <a:ea typeface="+mn-ea"/>
                <a:cs typeface="+mn-cs"/>
              </a:rPr>
              <a:t>Baysal</a:t>
            </a:r>
            <a:r>
              <a:rPr lang="en-US" sz="2000" b="1" dirty="0" smtClean="0">
                <a:ea typeface="+mn-ea"/>
                <a:cs typeface="+mn-cs"/>
              </a:rPr>
              <a:t> </a:t>
            </a:r>
            <a:r>
              <a:rPr lang="en-US" sz="2000" b="1" dirty="0" err="1" smtClean="0">
                <a:ea typeface="+mn-ea"/>
                <a:cs typeface="+mn-cs"/>
              </a:rPr>
              <a:t>Üniversitesi</a:t>
            </a:r>
            <a:endParaRPr lang="en-US" sz="2000" b="1" dirty="0" smtClean="0">
              <a:ea typeface="+mn-ea"/>
              <a:cs typeface="+mn-cs"/>
            </a:endParaRPr>
          </a:p>
        </p:txBody>
      </p:sp>
      <p:pic>
        <p:nvPicPr>
          <p:cNvPr id="384003" name="Picture 2" descr="C:\Users\Administrator\Desktop\Pushpin Dev\Assets\pushpinLe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35684">
            <a:off x="4832350" y="47132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541713" y="401638"/>
            <a:ext cx="2044700" cy="460375"/>
          </a:xfrm>
          <a:prstGeom prst="rect">
            <a:avLst/>
          </a:prstGeom>
          <a:effectLst>
            <a:outerShdw blurRad="50800" dist="38100" dir="18900000" algn="b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2400" b="1" dirty="0"/>
              <a:t>BÖLÜM 19</a:t>
            </a:r>
          </a:p>
        </p:txBody>
      </p:sp>
    </p:spTree>
  </p:cSld>
  <p:clrMapOvr>
    <a:masterClrMapping/>
  </p:clrMapOvr>
  <p:transition xmlns:p14="http://schemas.microsoft.com/office/powerpoint/2010/main" spd="slow">
    <p:push dir="u"/>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p:txBody>
          <a:bodyPr/>
          <a:lstStyle/>
          <a:p>
            <a:pPr eaLnBrk="1" hangingPunct="1"/>
            <a:r>
              <a:rPr lang="en-US">
                <a:latin typeface="Arial" charset="0"/>
              </a:rPr>
              <a:t>SOSYAL PSİKOLOJİNİN UYGULAMA ALANLARI</a:t>
            </a:r>
          </a:p>
        </p:txBody>
      </p:sp>
      <p:sp>
        <p:nvSpPr>
          <p:cNvPr id="385026" name="Content Placeholder 2"/>
          <p:cNvSpPr>
            <a:spLocks noGrp="1"/>
          </p:cNvSpPr>
          <p:nvPr>
            <p:ph idx="1"/>
          </p:nvPr>
        </p:nvSpPr>
        <p:spPr>
          <a:xfrm>
            <a:off x="1463675" y="2374900"/>
            <a:ext cx="6196013" cy="3348038"/>
          </a:xfrm>
        </p:spPr>
        <p:txBody>
          <a:bodyPr/>
          <a:lstStyle/>
          <a:p>
            <a:pPr eaLnBrk="1" hangingPunct="1"/>
            <a:r>
              <a:rPr lang="tr-TR">
                <a:latin typeface="Times New Roman" charset="0"/>
              </a:rPr>
              <a:t>Sosyal psikoloji, psikolojinin alt alanları içinde en temel alandır. </a:t>
            </a:r>
          </a:p>
          <a:p>
            <a:pPr eaLnBrk="1" hangingPunct="1"/>
            <a:endParaRPr lang="en-US">
              <a:latin typeface="Times New Roman" charset="0"/>
            </a:endParaRPr>
          </a:p>
        </p:txBody>
      </p:sp>
      <p:pic>
        <p:nvPicPr>
          <p:cNvPr id="3" name="Picture 2" descr="MP90044217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199" y="3436281"/>
            <a:ext cx="4097868" cy="29475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85028"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256088" y="315277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Title 1"/>
          <p:cNvSpPr>
            <a:spLocks noGrp="1"/>
          </p:cNvSpPr>
          <p:nvPr>
            <p:ph type="title"/>
          </p:nvPr>
        </p:nvSpPr>
        <p:spPr/>
        <p:txBody>
          <a:bodyPr/>
          <a:lstStyle/>
          <a:p>
            <a:pPr eaLnBrk="1" hangingPunct="1"/>
            <a:r>
              <a:rPr lang="tr-TR" sz="4000" b="1">
                <a:latin typeface="Arial" charset="0"/>
              </a:rPr>
              <a:t>19.1. Sosyal Psikolojinin Klinik Alanda Uygulaması</a:t>
            </a:r>
            <a:r>
              <a:rPr lang="en-US" sz="4000">
                <a:latin typeface="Arial" charset="0"/>
              </a:rPr>
              <a:t/>
            </a:r>
            <a:br>
              <a:rPr lang="en-US" sz="4000">
                <a:latin typeface="Arial" charset="0"/>
              </a:rPr>
            </a:br>
            <a:endParaRPr lang="en-US" sz="4000">
              <a:latin typeface="Arial" charset="0"/>
            </a:endParaRPr>
          </a:p>
        </p:txBody>
      </p:sp>
      <p:sp>
        <p:nvSpPr>
          <p:cNvPr id="386050" name="Content Placeholder 2"/>
          <p:cNvSpPr>
            <a:spLocks noGrp="1"/>
          </p:cNvSpPr>
          <p:nvPr>
            <p:ph idx="1"/>
          </p:nvPr>
        </p:nvSpPr>
        <p:spPr/>
        <p:txBody>
          <a:bodyPr/>
          <a:lstStyle/>
          <a:p>
            <a:pPr eaLnBrk="1" hangingPunct="1"/>
            <a:r>
              <a:rPr lang="tr-TR">
                <a:latin typeface="Times New Roman" charset="0"/>
              </a:rPr>
              <a:t>Sosyal psikolojide önemli konulardan olan şemalar, yüklemeler, tutum değişimi ve sosyal öğrenme klinik psikolojide uygulamalara genel bir çerçeve sağlamaktadır. </a:t>
            </a:r>
          </a:p>
          <a:p>
            <a:pPr eaLnBrk="1" hangingPunct="1"/>
            <a:r>
              <a:rPr lang="tr-TR">
                <a:latin typeface="Times New Roman" charset="0"/>
              </a:rPr>
              <a:t>Psikolojik sorunların temeli incelendiğinde, bu sorunların birçoğunun kişilerarası ilişkilerden kaynaklandığını görülmektedir.</a:t>
            </a:r>
            <a:r>
              <a:rPr lang="en-US">
                <a:latin typeface="Times New Roman" charset="0"/>
              </a:rPr>
              <a:t> </a:t>
            </a:r>
          </a:p>
        </p:txBody>
      </p:sp>
    </p:spTree>
  </p:cSld>
  <p:clrMapOvr>
    <a:masterClrMapping/>
  </p:clrMapOvr>
  <p:transition xmlns:p14="http://schemas.microsoft.com/office/powerpoint/2010/main" spd="slow">
    <p:push dir="u"/>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Content Placeholder 2"/>
          <p:cNvSpPr>
            <a:spLocks noGrp="1"/>
          </p:cNvSpPr>
          <p:nvPr>
            <p:ph idx="1"/>
          </p:nvPr>
        </p:nvSpPr>
        <p:spPr/>
        <p:txBody>
          <a:bodyPr/>
          <a:lstStyle/>
          <a:p>
            <a:pPr eaLnBrk="1" hangingPunct="1"/>
            <a:r>
              <a:rPr lang="tr-TR">
                <a:latin typeface="Times New Roman" charset="0"/>
              </a:rPr>
              <a:t>Psikoterapi bir kişilerarası ilişki sürecidir ve bu süreç sosyal psikoloji kuramlarından beslenmektedir. </a:t>
            </a:r>
            <a:endParaRPr lang="en-US">
              <a:latin typeface="Times New Roman" charset="0"/>
            </a:endParaRPr>
          </a:p>
          <a:p>
            <a:pPr eaLnBrk="1" hangingPunct="1"/>
            <a:r>
              <a:rPr lang="tr-TR">
                <a:latin typeface="Times New Roman" charset="0"/>
              </a:rPr>
              <a:t>Leary ve Kowlaski (1995), ABD’de klinik psikologlar ve sosyal psikologların davranış bozukluklarını birlikte incelediklerini ve işbirliği içinde çalıştıklarını vurgulamaktadır. </a:t>
            </a:r>
            <a:endParaRPr lang="en-US">
              <a:latin typeface="Times New Roman" charset="0"/>
            </a:endParaRPr>
          </a:p>
        </p:txBody>
      </p:sp>
      <p:sp>
        <p:nvSpPr>
          <p:cNvPr id="387074" name="Title 1"/>
          <p:cNvSpPr>
            <a:spLocks noGrp="1"/>
          </p:cNvSpPr>
          <p:nvPr>
            <p:ph type="title"/>
          </p:nvPr>
        </p:nvSpPr>
        <p:spPr/>
        <p:txBody>
          <a:bodyPr/>
          <a:lstStyle/>
          <a:p>
            <a:pPr eaLnBrk="1" hangingPunct="1"/>
            <a:r>
              <a:rPr lang="tr-TR" sz="4000" b="1">
                <a:latin typeface="Arial" charset="0"/>
              </a:rPr>
              <a:t>19.1. Sosyal Psikolojinin Klinik Alanda Uygulaması</a:t>
            </a:r>
            <a:r>
              <a:rPr lang="en-US" sz="4000">
                <a:latin typeface="Arial" charset="0"/>
              </a:rPr>
              <a:t/>
            </a:r>
            <a:br>
              <a:rPr lang="en-US" sz="4000">
                <a:latin typeface="Arial" charset="0"/>
              </a:rPr>
            </a:br>
            <a:endParaRPr lang="en-US" sz="4000">
              <a:latin typeface="Arial" charset="0"/>
            </a:endParaRPr>
          </a:p>
        </p:txBody>
      </p:sp>
    </p:spTree>
  </p:cSld>
  <p:clrMapOvr>
    <a:masterClrMapping/>
  </p:clrMapOvr>
  <p:transition xmlns:p14="http://schemas.microsoft.com/office/powerpoint/2010/main" spd="slow">
    <p:push dir="u"/>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Content Placeholder 2"/>
          <p:cNvSpPr>
            <a:spLocks noGrp="1"/>
          </p:cNvSpPr>
          <p:nvPr>
            <p:ph idx="1"/>
          </p:nvPr>
        </p:nvSpPr>
        <p:spPr/>
        <p:txBody>
          <a:bodyPr/>
          <a:lstStyle/>
          <a:p>
            <a:pPr eaLnBrk="1" hangingPunct="1"/>
            <a:r>
              <a:rPr lang="tr-TR" sz="1800" b="1">
                <a:latin typeface="Arial" charset="0"/>
                <a:cs typeface="Arial" charset="0"/>
              </a:rPr>
              <a:t>Klinik Yargıların Doğruluğunu Neler Etkiler?</a:t>
            </a:r>
            <a:endParaRPr lang="tr-TR" sz="1800">
              <a:latin typeface="Arial" charset="0"/>
              <a:cs typeface="Arial" charset="0"/>
            </a:endParaRPr>
          </a:p>
          <a:p>
            <a:pPr eaLnBrk="1" hangingPunct="1"/>
            <a:r>
              <a:rPr lang="tr-TR" sz="1800" b="1">
                <a:latin typeface="Arial" charset="0"/>
                <a:cs typeface="Arial" charset="0"/>
              </a:rPr>
              <a:t>Yanılgılı İlişkiler  (İllüzyonlu İlişkiler)</a:t>
            </a:r>
            <a:endParaRPr lang="tr-TR" sz="1800">
              <a:latin typeface="Arial" charset="0"/>
              <a:cs typeface="Arial" charset="0"/>
            </a:endParaRPr>
          </a:p>
          <a:p>
            <a:pPr eaLnBrk="1" hangingPunct="1"/>
            <a:r>
              <a:rPr lang="tr-TR" sz="1800">
                <a:latin typeface="Arial" charset="0"/>
                <a:cs typeface="Arial" charset="0"/>
              </a:rPr>
              <a:t>Eğer iki değişkenin ilişkili olduğunu bekliyorsak, kolaylıkla yanılgılı ilişkiler görmeye başlarız.</a:t>
            </a:r>
          </a:p>
          <a:p>
            <a:pPr eaLnBrk="1" hangingPunct="1"/>
            <a:r>
              <a:rPr lang="tr-TR" sz="1800">
                <a:latin typeface="Arial" charset="0"/>
                <a:cs typeface="Arial" charset="0"/>
              </a:rPr>
              <a:t>Örn; saçları uzun ve sarışın olma ile zekâ</a:t>
            </a:r>
          </a:p>
          <a:p>
            <a:pPr eaLnBrk="1" hangingPunct="1"/>
            <a:r>
              <a:rPr lang="tr-TR" sz="1800">
                <a:latin typeface="Arial" charset="0"/>
                <a:cs typeface="Arial" charset="0"/>
              </a:rPr>
              <a:t>        Rorschach mürekkep testi ile kişilik tahmini</a:t>
            </a:r>
          </a:p>
          <a:p>
            <a:pPr eaLnBrk="1" hangingPunct="1"/>
            <a:r>
              <a:rPr lang="tr-TR" sz="1800">
                <a:latin typeface="Arial" charset="0"/>
                <a:cs typeface="Arial" charset="0"/>
              </a:rPr>
              <a:t>        Yemek, puding görme ile yeme bozuklukları </a:t>
            </a:r>
          </a:p>
          <a:p>
            <a:pPr eaLnBrk="1" hangingPunct="1"/>
            <a:r>
              <a:rPr lang="tr-TR" sz="1800">
                <a:latin typeface="Arial" charset="0"/>
                <a:cs typeface="Arial" charset="0"/>
              </a:rPr>
              <a:t>        Bir adam çiz testi ile kişilik tahmini</a:t>
            </a:r>
          </a:p>
          <a:p>
            <a:pPr eaLnBrk="1" hangingPunct="1"/>
            <a:r>
              <a:rPr lang="tr-TR" sz="1800">
                <a:latin typeface="Arial" charset="0"/>
                <a:cs typeface="Arial" charset="0"/>
              </a:rPr>
              <a:t>        Uyuma bozukluğu ile depresyon</a:t>
            </a:r>
          </a:p>
          <a:p>
            <a:pPr eaLnBrk="1" hangingPunct="1">
              <a:buFont typeface="Wingdings" charset="0"/>
              <a:buNone/>
            </a:pPr>
            <a:endParaRPr lang="tr-TR" sz="1800">
              <a:latin typeface="Arial" charset="0"/>
              <a:cs typeface="Arial" charset="0"/>
            </a:endParaRPr>
          </a:p>
          <a:p>
            <a:pPr eaLnBrk="1" hangingPunct="1"/>
            <a:endParaRPr lang="en-US" sz="1800">
              <a:latin typeface="Times New Roman" charset="0"/>
            </a:endParaRPr>
          </a:p>
        </p:txBody>
      </p:sp>
      <p:sp>
        <p:nvSpPr>
          <p:cNvPr id="388098" name="Title 1"/>
          <p:cNvSpPr>
            <a:spLocks noGrp="1"/>
          </p:cNvSpPr>
          <p:nvPr>
            <p:ph type="title"/>
          </p:nvPr>
        </p:nvSpPr>
        <p:spPr/>
        <p:txBody>
          <a:bodyPr/>
          <a:lstStyle/>
          <a:p>
            <a:pPr eaLnBrk="1" hangingPunct="1"/>
            <a:r>
              <a:rPr lang="tr-TR" sz="4000" b="1">
                <a:latin typeface="Arial" charset="0"/>
              </a:rPr>
              <a:t>19.1. Sosyal Psikolojinin Klinik Alanda Uygulaması</a:t>
            </a:r>
            <a:r>
              <a:rPr lang="en-US" sz="4000">
                <a:latin typeface="Arial" charset="0"/>
              </a:rPr>
              <a:t/>
            </a:r>
            <a:br>
              <a:rPr lang="en-US" sz="4000">
                <a:latin typeface="Arial" charset="0"/>
              </a:rPr>
            </a:br>
            <a:endParaRPr lang="en-US" sz="4000">
              <a:latin typeface="Arial" charset="0"/>
            </a:endParaRPr>
          </a:p>
        </p:txBody>
      </p:sp>
      <p:pic>
        <p:nvPicPr>
          <p:cNvPr id="388099" name="Picture 5" descr="MC90018615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9438" y="3929063"/>
            <a:ext cx="11969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Content Placeholder 2"/>
          <p:cNvSpPr>
            <a:spLocks noGrp="1"/>
          </p:cNvSpPr>
          <p:nvPr>
            <p:ph idx="1"/>
          </p:nvPr>
        </p:nvSpPr>
        <p:spPr/>
        <p:txBody>
          <a:bodyPr/>
          <a:lstStyle/>
          <a:p>
            <a:pPr eaLnBrk="1" hangingPunct="1"/>
            <a:r>
              <a:rPr lang="tr-TR" sz="2000">
                <a:latin typeface="Arial" charset="0"/>
                <a:cs typeface="Arial" charset="0"/>
              </a:rPr>
              <a:t>Bir klinisyen bir tanı koyarsa, diğer klinisyenler veya uygulayıcılar aynı tanıyı koymaktadır. Çünkü bu ilk tanıdan etkilenmekte ve danışandan bu tepkileri beklemektedir. Ancak başlangıçtaki tanı/teşhis yanlış olabilir.</a:t>
            </a:r>
          </a:p>
          <a:p>
            <a:pPr eaLnBrk="1" hangingPunct="1"/>
            <a:r>
              <a:rPr lang="tr-TR" sz="2000">
                <a:latin typeface="Arial" charset="0"/>
                <a:cs typeface="Arial" charset="0"/>
              </a:rPr>
              <a:t>Politikacılar, politika analistleri, tarihçiler, spor yorumcuları, müdürler, brokırlar(borsacılar) ve araştırma yapan psikologlar arasında yaygın.</a:t>
            </a:r>
          </a:p>
          <a:p>
            <a:pPr eaLnBrk="1" hangingPunct="1">
              <a:buFont typeface="Wingdings" charset="0"/>
              <a:buNone/>
            </a:pPr>
            <a:endParaRPr lang="tr-TR" sz="2000">
              <a:latin typeface="Arial" charset="0"/>
              <a:cs typeface="Arial" charset="0"/>
            </a:endParaRPr>
          </a:p>
          <a:p>
            <a:pPr eaLnBrk="1" hangingPunct="1"/>
            <a:endParaRPr lang="en-US" sz="2000">
              <a:latin typeface="Times New Roman" charset="0"/>
            </a:endParaRPr>
          </a:p>
        </p:txBody>
      </p:sp>
      <p:sp>
        <p:nvSpPr>
          <p:cNvPr id="389122" name="Title 1"/>
          <p:cNvSpPr>
            <a:spLocks noGrp="1"/>
          </p:cNvSpPr>
          <p:nvPr>
            <p:ph type="title"/>
          </p:nvPr>
        </p:nvSpPr>
        <p:spPr/>
        <p:txBody>
          <a:bodyPr/>
          <a:lstStyle/>
          <a:p>
            <a:pPr eaLnBrk="1" hangingPunct="1"/>
            <a:r>
              <a:rPr lang="tr-TR" sz="4000" b="1">
                <a:latin typeface="Arial" charset="0"/>
              </a:rPr>
              <a:t>19.1. Sosyal Psikolojinin Klinik Alanda Uygulaması</a:t>
            </a:r>
            <a:r>
              <a:rPr lang="en-US" sz="4000">
                <a:latin typeface="Arial" charset="0"/>
              </a:rPr>
              <a:t/>
            </a:r>
            <a:br>
              <a:rPr lang="en-US" sz="4000">
                <a:latin typeface="Arial" charset="0"/>
              </a:rPr>
            </a:br>
            <a:endParaRPr lang="en-US" sz="4000">
              <a:latin typeface="Arial" charset="0"/>
            </a:endParaRPr>
          </a:p>
        </p:txBody>
      </p:sp>
      <p:pic>
        <p:nvPicPr>
          <p:cNvPr id="389123" name="Picture 2" descr="http://www.webalemi.org/wp-content/uploads/2010/04/has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25" y="4757738"/>
            <a:ext cx="2738438"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Title 1"/>
          <p:cNvSpPr>
            <a:spLocks noGrp="1"/>
          </p:cNvSpPr>
          <p:nvPr>
            <p:ph type="title"/>
          </p:nvPr>
        </p:nvSpPr>
        <p:spPr>
          <a:xfrm>
            <a:off x="1095375" y="817563"/>
            <a:ext cx="6964363" cy="1128712"/>
          </a:xfrm>
        </p:spPr>
        <p:txBody>
          <a:bodyPr/>
          <a:lstStyle/>
          <a:p>
            <a:pPr eaLnBrk="1" hangingPunct="1"/>
            <a:r>
              <a:rPr lang="tr-TR" sz="3200" b="1">
                <a:latin typeface="Arial" charset="0"/>
              </a:rPr>
              <a:t>19.2. Sosyal Psikolojinin Sağlık Psikolojisi Alanında Uygulamalar</a:t>
            </a:r>
            <a:r>
              <a:rPr lang="en-US" sz="3200">
                <a:latin typeface="Arial" charset="0"/>
              </a:rPr>
              <a:t/>
            </a:r>
            <a:br>
              <a:rPr lang="en-US" sz="3200">
                <a:latin typeface="Arial" charset="0"/>
              </a:rPr>
            </a:br>
            <a:endParaRPr lang="en-US" sz="3200">
              <a:latin typeface="Arial" charset="0"/>
            </a:endParaRPr>
          </a:p>
        </p:txBody>
      </p:sp>
      <p:sp>
        <p:nvSpPr>
          <p:cNvPr id="390146" name="Content Placeholder 2"/>
          <p:cNvSpPr>
            <a:spLocks noGrp="1"/>
          </p:cNvSpPr>
          <p:nvPr>
            <p:ph idx="1"/>
          </p:nvPr>
        </p:nvSpPr>
        <p:spPr>
          <a:xfrm>
            <a:off x="1463675" y="1946275"/>
            <a:ext cx="4903788" cy="3151188"/>
          </a:xfrm>
        </p:spPr>
        <p:txBody>
          <a:bodyPr/>
          <a:lstStyle/>
          <a:p>
            <a:pPr eaLnBrk="1" hangingPunct="1"/>
            <a:r>
              <a:rPr lang="tr-TR">
                <a:latin typeface="Times New Roman" charset="0"/>
              </a:rPr>
              <a:t>Sağlık psikolojisi Shelley Taylor (1989) tarafından kurulmuş ve bu konuda yapılan araştırmaların artmasıyla sosyal psikolojiden ayrı bir disiplin görünümü kazanmıştır. </a:t>
            </a:r>
          </a:p>
          <a:p>
            <a:pPr eaLnBrk="1" hangingPunct="1"/>
            <a:r>
              <a:rPr lang="tr-TR">
                <a:latin typeface="Times New Roman" charset="0"/>
              </a:rPr>
              <a:t>Sağlık psikolojisi sağlıklı insanların sağlıklarını korumak için gösterdikleri davranışlarla ilgilenmektedir. </a:t>
            </a:r>
          </a:p>
          <a:p>
            <a:pPr eaLnBrk="1" hangingPunct="1"/>
            <a:endParaRPr lang="tr-TR">
              <a:latin typeface="Times New Roman" charset="0"/>
            </a:endParaRPr>
          </a:p>
        </p:txBody>
      </p:sp>
      <p:pic>
        <p:nvPicPr>
          <p:cNvPr id="2" name="Picture 1" descr="MC90043874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0094" y="4538132"/>
            <a:ext cx="2799644" cy="20997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90148" name="Picture 2" descr="MC900023463.WM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4263" y="1924050"/>
            <a:ext cx="2149475"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49" name="Picture 2" descr="C:\Users\Administrator\Desktop\Pushpin Dev\Assets\pushpinLef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435684">
            <a:off x="6254750" y="425608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900071365.W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233" y="4355061"/>
            <a:ext cx="3407834" cy="2216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Content Placeholder 2"/>
          <p:cNvSpPr>
            <a:spLocks noGrp="1"/>
          </p:cNvSpPr>
          <p:nvPr>
            <p:ph idx="1"/>
          </p:nvPr>
        </p:nvSpPr>
        <p:spPr>
          <a:xfrm>
            <a:off x="1463675" y="1679575"/>
            <a:ext cx="6596063" cy="2655888"/>
          </a:xfrm>
        </p:spPr>
        <p:txBody>
          <a:bodyPr/>
          <a:lstStyle/>
          <a:p>
            <a:pPr eaLnBrk="1" hangingPunct="1">
              <a:defRPr/>
            </a:pPr>
            <a:r>
              <a:rPr lang="tr-TR" dirty="0"/>
              <a:t>Egzersiz, sağlıklı yiyecekler tüketme, düzenli uyku, emniyet kemeri bağlama, göğüs kanseri, şeker hastalığı gibi potansiyel durumlarda sağlık kontrolü yapma, tütün, alkol ve uyuşturucu maddeler kullanmama, stresle etkin baş etme, iletişim kurma ve özellikle kendini açma sağlıklı davranışlara örnek olarak verilebilir. </a:t>
            </a:r>
            <a:endParaRPr lang="tr-TR" dirty="0" smtClean="0"/>
          </a:p>
          <a:p>
            <a:pPr marL="0" indent="0" eaLnBrk="1" hangingPunct="1">
              <a:buFont typeface="Brush Script MT" charset="0"/>
              <a:buNone/>
              <a:defRPr/>
            </a:pPr>
            <a:endParaRPr lang="en-US" dirty="0"/>
          </a:p>
        </p:txBody>
      </p:sp>
      <p:sp>
        <p:nvSpPr>
          <p:cNvPr id="391171" name="Title 1"/>
          <p:cNvSpPr>
            <a:spLocks noGrp="1"/>
          </p:cNvSpPr>
          <p:nvPr>
            <p:ph type="title"/>
          </p:nvPr>
        </p:nvSpPr>
        <p:spPr/>
        <p:txBody>
          <a:bodyPr/>
          <a:lstStyle/>
          <a:p>
            <a:pPr eaLnBrk="1" hangingPunct="1"/>
            <a:r>
              <a:rPr lang="tr-TR" sz="3200" b="1">
                <a:latin typeface="Arial" charset="0"/>
              </a:rPr>
              <a:t>19.2. Sosyal Psikolojinin Sağlık Psikolojisi Alanında Uygulamalar</a:t>
            </a:r>
            <a:r>
              <a:rPr lang="en-US" sz="3200">
                <a:latin typeface="Arial" charset="0"/>
              </a:rPr>
              <a:t/>
            </a:r>
            <a:br>
              <a:rPr lang="en-US" sz="3200">
                <a:latin typeface="Arial" charset="0"/>
              </a:rPr>
            </a:br>
            <a:endParaRPr lang="en-US" sz="3200">
              <a:latin typeface="Arial" charset="0"/>
            </a:endParaRPr>
          </a:p>
        </p:txBody>
      </p:sp>
      <p:pic>
        <p:nvPicPr>
          <p:cNvPr id="391172"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457700" y="4338638"/>
            <a:ext cx="56673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Title 1"/>
          <p:cNvSpPr>
            <a:spLocks noGrp="1"/>
          </p:cNvSpPr>
          <p:nvPr>
            <p:ph type="title"/>
          </p:nvPr>
        </p:nvSpPr>
        <p:spPr>
          <a:xfrm>
            <a:off x="1095375" y="817563"/>
            <a:ext cx="6964363" cy="1012825"/>
          </a:xfrm>
        </p:spPr>
        <p:txBody>
          <a:bodyPr/>
          <a:lstStyle/>
          <a:p>
            <a:pPr eaLnBrk="1" hangingPunct="1"/>
            <a:r>
              <a:rPr lang="tr-TR" sz="3200" b="1">
                <a:latin typeface="Arial" charset="0"/>
              </a:rPr>
              <a:t>19.3. Sosyal Psikolojinin Gelişim Psikoloji Alanına Katkıları</a:t>
            </a:r>
            <a:r>
              <a:rPr lang="en-US" sz="3200">
                <a:latin typeface="Arial" charset="0"/>
              </a:rPr>
              <a:t/>
            </a:r>
            <a:br>
              <a:rPr lang="en-US" sz="3200">
                <a:latin typeface="Arial" charset="0"/>
              </a:rPr>
            </a:br>
            <a:endParaRPr lang="en-US" sz="3200">
              <a:latin typeface="Arial" charset="0"/>
            </a:endParaRPr>
          </a:p>
        </p:txBody>
      </p:sp>
      <p:sp>
        <p:nvSpPr>
          <p:cNvPr id="392194" name="Content Placeholder 2"/>
          <p:cNvSpPr>
            <a:spLocks noGrp="1"/>
          </p:cNvSpPr>
          <p:nvPr>
            <p:ph idx="1"/>
          </p:nvPr>
        </p:nvSpPr>
        <p:spPr>
          <a:xfrm>
            <a:off x="1463675" y="2119313"/>
            <a:ext cx="3468688" cy="3603625"/>
          </a:xfrm>
        </p:spPr>
        <p:txBody>
          <a:bodyPr/>
          <a:lstStyle/>
          <a:p>
            <a:pPr eaLnBrk="1" hangingPunct="1"/>
            <a:r>
              <a:rPr lang="tr-TR">
                <a:latin typeface="Times New Roman" charset="0"/>
              </a:rPr>
              <a:t>Etkin anne-baba eğitimi, çocuklarda sosyal ve duygusal gelişim konuları sosyal psikolojide daha önce gördüğümüz tutum, olumlu sosyal davranış, iletişim ve kişilerarası çekicilik, saldıranlık v.b. konularını içermektedir.</a:t>
            </a:r>
            <a:r>
              <a:rPr lang="en-US">
                <a:latin typeface="Times New Roman" charset="0"/>
              </a:rPr>
              <a:t> </a:t>
            </a:r>
          </a:p>
        </p:txBody>
      </p:sp>
      <p:pic>
        <p:nvPicPr>
          <p:cNvPr id="2" name="Picture 1" descr="MP90042439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7107" y="1982374"/>
            <a:ext cx="3552760" cy="359133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9219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6508750" y="1698625"/>
            <a:ext cx="56673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a:xfrm>
            <a:off x="1095375" y="817563"/>
            <a:ext cx="6964363" cy="898525"/>
          </a:xfrm>
        </p:spPr>
        <p:txBody>
          <a:bodyPr/>
          <a:lstStyle/>
          <a:p>
            <a:pPr eaLnBrk="1" hangingPunct="1"/>
            <a:r>
              <a:rPr lang="tr-TR" sz="3200" b="1">
                <a:latin typeface="Arial" charset="0"/>
              </a:rPr>
              <a:t>19.4. Sosyal Psikolojinin Örgütsel Psikoloji Alanına Katkıları </a:t>
            </a:r>
            <a:r>
              <a:rPr lang="en-US" sz="3200">
                <a:latin typeface="Arial" charset="0"/>
              </a:rPr>
              <a:t/>
            </a:r>
            <a:br>
              <a:rPr lang="en-US" sz="3200">
                <a:latin typeface="Arial" charset="0"/>
              </a:rPr>
            </a:br>
            <a:endParaRPr lang="en-US" sz="3200">
              <a:latin typeface="Arial" charset="0"/>
            </a:endParaRPr>
          </a:p>
        </p:txBody>
      </p:sp>
      <p:sp>
        <p:nvSpPr>
          <p:cNvPr id="393218" name="Content Placeholder 2"/>
          <p:cNvSpPr>
            <a:spLocks noGrp="1"/>
          </p:cNvSpPr>
          <p:nvPr>
            <p:ph idx="1"/>
          </p:nvPr>
        </p:nvSpPr>
        <p:spPr/>
        <p:txBody>
          <a:bodyPr/>
          <a:lstStyle/>
          <a:p>
            <a:pPr eaLnBrk="1" hangingPunct="1"/>
            <a:r>
              <a:rPr lang="tr-TR">
                <a:latin typeface="Times New Roman" charset="0"/>
              </a:rPr>
              <a:t>Sosyal psikoloji daha çok küçük gruplarla ilgilenmektedir. </a:t>
            </a:r>
          </a:p>
          <a:p>
            <a:pPr eaLnBrk="1" hangingPunct="1"/>
            <a:endParaRPr lang="tr-TR">
              <a:latin typeface="Times New Roman" charset="0"/>
            </a:endParaRPr>
          </a:p>
          <a:p>
            <a:pPr eaLnBrk="1" hangingPunct="1"/>
            <a:r>
              <a:rPr lang="tr-TR">
                <a:latin typeface="Times New Roman" charset="0"/>
              </a:rPr>
              <a:t>Örgüt psikolojisi küçük gruplar psikolojisinin büyük gruplarda yansımalarından oluşmaktadır. </a:t>
            </a:r>
          </a:p>
          <a:p>
            <a:pPr eaLnBrk="1" hangingPunct="1"/>
            <a:endParaRPr lang="en-US">
              <a:latin typeface="Times New Roman" charset="0"/>
            </a:endParaRPr>
          </a:p>
        </p:txBody>
      </p:sp>
      <p:pic>
        <p:nvPicPr>
          <p:cNvPr id="393219" name="Picture 1" descr="MC900441992.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7338" y="4398963"/>
            <a:ext cx="3590925"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Title 1"/>
          <p:cNvSpPr>
            <a:spLocks noGrp="1"/>
          </p:cNvSpPr>
          <p:nvPr>
            <p:ph type="title"/>
          </p:nvPr>
        </p:nvSpPr>
        <p:spPr>
          <a:xfrm>
            <a:off x="1095375" y="817563"/>
            <a:ext cx="6964363" cy="930275"/>
          </a:xfrm>
        </p:spPr>
        <p:txBody>
          <a:bodyPr/>
          <a:lstStyle/>
          <a:p>
            <a:pPr eaLnBrk="1" hangingPunct="1"/>
            <a:r>
              <a:rPr lang="tr-TR" sz="3200" b="1">
                <a:latin typeface="Arial" charset="0"/>
              </a:rPr>
              <a:t>19.5. Sosyal Psikolojinin Sosyal Etki Alanında Uygulanması</a:t>
            </a:r>
            <a:r>
              <a:rPr lang="en-US" sz="3200">
                <a:latin typeface="Arial" charset="0"/>
              </a:rPr>
              <a:t/>
            </a:r>
            <a:br>
              <a:rPr lang="en-US" sz="3200">
                <a:latin typeface="Arial" charset="0"/>
              </a:rPr>
            </a:br>
            <a:endParaRPr lang="en-US" sz="3200">
              <a:latin typeface="Arial" charset="0"/>
            </a:endParaRPr>
          </a:p>
        </p:txBody>
      </p:sp>
      <p:sp>
        <p:nvSpPr>
          <p:cNvPr id="394242" name="Content Placeholder 2"/>
          <p:cNvSpPr>
            <a:spLocks noGrp="1"/>
          </p:cNvSpPr>
          <p:nvPr>
            <p:ph idx="1"/>
          </p:nvPr>
        </p:nvSpPr>
        <p:spPr>
          <a:xfrm>
            <a:off x="1463675" y="2119313"/>
            <a:ext cx="6196013" cy="1608137"/>
          </a:xfrm>
        </p:spPr>
        <p:txBody>
          <a:bodyPr/>
          <a:lstStyle/>
          <a:p>
            <a:pPr eaLnBrk="1" hangingPunct="1"/>
            <a:r>
              <a:rPr lang="tr-TR">
                <a:latin typeface="Times New Roman" charset="0"/>
              </a:rPr>
              <a:t>Sosyal psikolojinin kuram ve teknikleri sosyal etki alanında çok fazla kullanılmaktadır. Sosyal etki konusunda bu kuram ve teknikler iki ana başlık altında incelenmektedir :</a:t>
            </a:r>
          </a:p>
          <a:p>
            <a:pPr eaLnBrk="1" hangingPunct="1"/>
            <a:endParaRPr lang="en-US">
              <a:latin typeface="Times New Roman" charset="0"/>
            </a:endParaRPr>
          </a:p>
        </p:txBody>
      </p:sp>
      <p:sp>
        <p:nvSpPr>
          <p:cNvPr id="4" name="Rounded Rectangle 3"/>
          <p:cNvSpPr/>
          <p:nvPr/>
        </p:nvSpPr>
        <p:spPr>
          <a:xfrm>
            <a:off x="1463675" y="4124325"/>
            <a:ext cx="2787650" cy="692150"/>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t>REKLAMCILIK</a:t>
            </a:r>
          </a:p>
        </p:txBody>
      </p:sp>
      <p:sp>
        <p:nvSpPr>
          <p:cNvPr id="5" name="Rounded Rectangle 4"/>
          <p:cNvSpPr/>
          <p:nvPr/>
        </p:nvSpPr>
        <p:spPr>
          <a:xfrm>
            <a:off x="5033963" y="4276725"/>
            <a:ext cx="2787650" cy="1017588"/>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2000" b="1" dirty="0"/>
              <a:t>İKNA</a:t>
            </a:r>
          </a:p>
          <a:p>
            <a:pPr algn="ctr">
              <a:defRPr/>
            </a:pPr>
            <a:r>
              <a:rPr lang="en-US" sz="2000" b="1" dirty="0"/>
              <a:t>VE</a:t>
            </a:r>
          </a:p>
          <a:p>
            <a:pPr algn="ctr">
              <a:defRPr/>
            </a:pPr>
            <a:r>
              <a:rPr lang="en-US" sz="2000" b="1" dirty="0"/>
              <a:t>SATIŞ TEKNİKLERİ</a:t>
            </a:r>
          </a:p>
        </p:txBody>
      </p:sp>
    </p:spTree>
  </p:cSld>
  <p:clrMapOvr>
    <a:masterClrMapping/>
  </p:clrMapOvr>
  <p:transition xmlns:p14="http://schemas.microsoft.com/office/powerpoint/2010/main" spd="slow">
    <p:push dir="u"/>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Title 1"/>
          <p:cNvSpPr>
            <a:spLocks noGrp="1"/>
          </p:cNvSpPr>
          <p:nvPr>
            <p:ph type="title"/>
          </p:nvPr>
        </p:nvSpPr>
        <p:spPr>
          <a:xfrm>
            <a:off x="1095375" y="692150"/>
            <a:ext cx="6964363" cy="1023938"/>
          </a:xfrm>
        </p:spPr>
        <p:txBody>
          <a:bodyPr/>
          <a:lstStyle/>
          <a:p>
            <a:pPr eaLnBrk="1" hangingPunct="1"/>
            <a:r>
              <a:rPr lang="tr-TR" sz="2800" b="1">
                <a:latin typeface="Arial" charset="0"/>
              </a:rPr>
              <a:t>19.6. Sosyal Psikolojinin Rehabilitasyon Alanında Uygulanması </a:t>
            </a:r>
            <a:endParaRPr lang="en-US" sz="2800">
              <a:latin typeface="Arial" charset="0"/>
            </a:endParaRPr>
          </a:p>
        </p:txBody>
      </p:sp>
      <p:sp>
        <p:nvSpPr>
          <p:cNvPr id="395266" name="Content Placeholder 2"/>
          <p:cNvSpPr>
            <a:spLocks noGrp="1"/>
          </p:cNvSpPr>
          <p:nvPr>
            <p:ph idx="1"/>
          </p:nvPr>
        </p:nvSpPr>
        <p:spPr>
          <a:xfrm>
            <a:off x="1463675" y="1847850"/>
            <a:ext cx="6196013" cy="3875088"/>
          </a:xfrm>
        </p:spPr>
        <p:txBody>
          <a:bodyPr/>
          <a:lstStyle/>
          <a:p>
            <a:pPr eaLnBrk="1" hangingPunct="1"/>
            <a:r>
              <a:rPr lang="tr-TR">
                <a:latin typeface="Times New Roman" charset="0"/>
              </a:rPr>
              <a:t>Rehabilitasyon Psikolojisi kronik sağlık sorunları olan bireyleri psikolojik yönden inceleyen bir bilim ve uygulama alanıdır. </a:t>
            </a:r>
            <a:endParaRPr lang="en-US">
              <a:latin typeface="Times New Roman" charset="0"/>
            </a:endParaRPr>
          </a:p>
          <a:p>
            <a:pPr eaLnBrk="1" hangingPunct="1"/>
            <a:r>
              <a:rPr lang="tr-TR">
                <a:latin typeface="Times New Roman" charset="0"/>
              </a:rPr>
              <a:t>Sosyal Psikoloji engelli ve kronik sağlık sorunları olan bireylere karşı olumsuz tutumlar ve yüklemeler, aile/evlilik ilişkileri, sağlık personelleriyle ilişkiler, sosyal destek, benlik imajı, sosyal ve fiziksel değişim v.b. gibi konularda bu alana yardımcı olmaktadır (Frank ve Elliot, 2002). </a:t>
            </a:r>
            <a:endParaRPr lang="en-US">
              <a:latin typeface="Times New Roman" charset="0"/>
            </a:endParaRPr>
          </a:p>
          <a:p>
            <a:pPr eaLnBrk="1" hangingPunct="1"/>
            <a:endParaRPr lang="en-US">
              <a:latin typeface="Times New Roman" charset="0"/>
            </a:endParaRPr>
          </a:p>
        </p:txBody>
      </p:sp>
    </p:spTree>
  </p:cSld>
  <p:clrMapOvr>
    <a:masterClrMapping/>
  </p:clrMapOvr>
  <p:transition xmlns:p14="http://schemas.microsoft.com/office/powerpoint/2010/main" spd="slow">
    <p:push dir="u"/>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Title 1"/>
          <p:cNvSpPr>
            <a:spLocks noGrp="1"/>
          </p:cNvSpPr>
          <p:nvPr>
            <p:ph type="title"/>
          </p:nvPr>
        </p:nvSpPr>
        <p:spPr>
          <a:xfrm>
            <a:off x="1095375" y="676275"/>
            <a:ext cx="6964363" cy="989013"/>
          </a:xfrm>
        </p:spPr>
        <p:txBody>
          <a:bodyPr/>
          <a:lstStyle/>
          <a:p>
            <a:pPr eaLnBrk="1" hangingPunct="1"/>
            <a:r>
              <a:rPr lang="tr-TR" sz="3600" b="1">
                <a:latin typeface="Arial" charset="0"/>
              </a:rPr>
              <a:t>19.7. Sosyal Psikolojinin Siyaset Alanında Uygulanması</a:t>
            </a:r>
            <a:endParaRPr lang="en-US" sz="3600">
              <a:latin typeface="Arial" charset="0"/>
            </a:endParaRPr>
          </a:p>
        </p:txBody>
      </p:sp>
      <p:sp>
        <p:nvSpPr>
          <p:cNvPr id="396290" name="Content Placeholder 2"/>
          <p:cNvSpPr>
            <a:spLocks noGrp="1"/>
          </p:cNvSpPr>
          <p:nvPr>
            <p:ph idx="1"/>
          </p:nvPr>
        </p:nvSpPr>
        <p:spPr>
          <a:xfrm>
            <a:off x="1463675" y="1863725"/>
            <a:ext cx="6196013" cy="3859213"/>
          </a:xfrm>
        </p:spPr>
        <p:txBody>
          <a:bodyPr/>
          <a:lstStyle/>
          <a:p>
            <a:pPr eaLnBrk="1" hangingPunct="1"/>
            <a:r>
              <a:rPr lang="tr-TR">
                <a:latin typeface="Times New Roman" charset="0"/>
              </a:rPr>
              <a:t>Sosyal psikoloji özellikle siyaset gibi bir konu içerisinde her anlamda karşımıza çıkmaktadır. </a:t>
            </a:r>
          </a:p>
          <a:p>
            <a:pPr eaLnBrk="1" hangingPunct="1"/>
            <a:r>
              <a:rPr lang="tr-TR">
                <a:latin typeface="Times New Roman" charset="0"/>
              </a:rPr>
              <a:t>Siyasetin amacı, toplumu etkilemek ve yönlendirmek olduğuna göre; toplumun dinamikleri ve bu toplumun oluşturduğu grubun nitelikleri sosyal psikoloji tarafından incelenir.  </a:t>
            </a:r>
            <a:endParaRPr lang="en-US">
              <a:latin typeface="Times New Roman" charset="0"/>
            </a:endParaRPr>
          </a:p>
          <a:p>
            <a:pPr eaLnBrk="1" hangingPunct="1"/>
            <a:endParaRPr lang="en-US">
              <a:latin typeface="Times New Roman" charset="0"/>
            </a:endParaRPr>
          </a:p>
        </p:txBody>
      </p:sp>
      <p:pic>
        <p:nvPicPr>
          <p:cNvPr id="396291" name="Picture 1" descr="MC900241159.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7738" y="4322763"/>
            <a:ext cx="2303462"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p:cNvSpPr>
            <a:spLocks noGrp="1"/>
          </p:cNvSpPr>
          <p:nvPr>
            <p:ph type="title"/>
          </p:nvPr>
        </p:nvSpPr>
        <p:spPr/>
        <p:txBody>
          <a:bodyPr/>
          <a:lstStyle/>
          <a:p>
            <a:pPr eaLnBrk="1" hangingPunct="1"/>
            <a:r>
              <a:rPr lang="tr-TR" sz="3600" b="1">
                <a:latin typeface="Arial" charset="0"/>
              </a:rPr>
              <a:t>19.8. Sosyal Psikolojinin Spor Psikolojisine Katkıları</a:t>
            </a:r>
            <a:r>
              <a:rPr lang="en-US" sz="3600">
                <a:latin typeface="Arial" charset="0"/>
              </a:rPr>
              <a:t/>
            </a:r>
            <a:br>
              <a:rPr lang="en-US" sz="3600">
                <a:latin typeface="Arial" charset="0"/>
              </a:rPr>
            </a:br>
            <a:endParaRPr lang="en-US" sz="3600">
              <a:latin typeface="Arial" charset="0"/>
            </a:endParaRPr>
          </a:p>
        </p:txBody>
      </p:sp>
      <p:sp>
        <p:nvSpPr>
          <p:cNvPr id="397314" name="Content Placeholder 2"/>
          <p:cNvSpPr>
            <a:spLocks noGrp="1"/>
          </p:cNvSpPr>
          <p:nvPr>
            <p:ph idx="1"/>
          </p:nvPr>
        </p:nvSpPr>
        <p:spPr>
          <a:xfrm>
            <a:off x="830263" y="1730375"/>
            <a:ext cx="7450137" cy="1487488"/>
          </a:xfrm>
        </p:spPr>
        <p:txBody>
          <a:bodyPr/>
          <a:lstStyle/>
          <a:p>
            <a:pPr eaLnBrk="1" hangingPunct="1"/>
            <a:r>
              <a:rPr lang="tr-TR">
                <a:latin typeface="Times New Roman" charset="0"/>
              </a:rPr>
              <a:t>Spor Psikolojisi 1965’ten günümüze kadar psikolojinin spor ve fiziksel sağlık üzerinde etkisini ve ayrıca sporun psikolojik gelişim, psikolojik sağlık ve iyi olma üzerinde etkisini inceleyen bir disiplinler arası bilim ve uygulama alanıdır.</a:t>
            </a:r>
            <a:r>
              <a:rPr lang="en-US">
                <a:latin typeface="Times New Roman" charset="0"/>
              </a:rPr>
              <a:t> </a:t>
            </a:r>
          </a:p>
        </p:txBody>
      </p:sp>
      <p:pic>
        <p:nvPicPr>
          <p:cNvPr id="2" name="Picture 1" descr="MP90044248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398" y="3632581"/>
            <a:ext cx="4402666" cy="27851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97316" name="Picture 2" descr="C:\Users\Administrator\Desktop\Pushpin Dev\Assets\pushpin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35684">
            <a:off x="4291013" y="3349625"/>
            <a:ext cx="566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Title 1"/>
          <p:cNvSpPr>
            <a:spLocks noGrp="1"/>
          </p:cNvSpPr>
          <p:nvPr>
            <p:ph type="title"/>
          </p:nvPr>
        </p:nvSpPr>
        <p:spPr>
          <a:xfrm>
            <a:off x="1095375" y="817563"/>
            <a:ext cx="6964363" cy="963612"/>
          </a:xfrm>
        </p:spPr>
        <p:txBody>
          <a:bodyPr/>
          <a:lstStyle/>
          <a:p>
            <a:pPr eaLnBrk="1" hangingPunct="1"/>
            <a:r>
              <a:rPr lang="tr-TR" sz="3600" b="1">
                <a:latin typeface="Arial" charset="0"/>
              </a:rPr>
              <a:t>19.9. Sosyal Psikolojinin Eğitim Alanında Uygulanması</a:t>
            </a:r>
            <a:r>
              <a:rPr lang="en-US" sz="3600">
                <a:latin typeface="Arial" charset="0"/>
              </a:rPr>
              <a:t> </a:t>
            </a:r>
          </a:p>
        </p:txBody>
      </p:sp>
      <p:sp>
        <p:nvSpPr>
          <p:cNvPr id="398338" name="Content Placeholder 2"/>
          <p:cNvSpPr>
            <a:spLocks noGrp="1"/>
          </p:cNvSpPr>
          <p:nvPr>
            <p:ph idx="1"/>
          </p:nvPr>
        </p:nvSpPr>
        <p:spPr/>
        <p:txBody>
          <a:bodyPr/>
          <a:lstStyle/>
          <a:p>
            <a:pPr eaLnBrk="1" hangingPunct="1"/>
            <a:r>
              <a:rPr lang="tr-TR">
                <a:latin typeface="Times New Roman" charset="0"/>
              </a:rPr>
              <a:t>Sosyal psikolojinin uygulama alanlarından birisi de eğitimde öğrencilerin daha başarılı bir duruma getirilmesidir. </a:t>
            </a:r>
          </a:p>
          <a:p>
            <a:pPr eaLnBrk="1" hangingPunct="1"/>
            <a:r>
              <a:rPr lang="tr-TR">
                <a:latin typeface="Times New Roman" charset="0"/>
              </a:rPr>
              <a:t>Eğitim, öğrenci-aile-öğretmenler arasında bir iletişimle ortaya çıkmaktadır. </a:t>
            </a:r>
          </a:p>
          <a:p>
            <a:pPr eaLnBrk="1" hangingPunct="1"/>
            <a:endParaRPr lang="en-US">
              <a:latin typeface="Times New Roman" charset="0"/>
            </a:endParaRPr>
          </a:p>
        </p:txBody>
      </p:sp>
      <p:pic>
        <p:nvPicPr>
          <p:cNvPr id="398339" name="Picture 1" descr="MC900281970.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4563" y="4279900"/>
            <a:ext cx="1984375"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xmlns:p14="http://schemas.microsoft.com/office/powerpoint/2010/main" spd="slow">
    <p:push dir="u"/>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Title 1"/>
          <p:cNvSpPr>
            <a:spLocks noGrp="1"/>
          </p:cNvSpPr>
          <p:nvPr>
            <p:ph type="title"/>
          </p:nvPr>
        </p:nvSpPr>
        <p:spPr>
          <a:xfrm>
            <a:off x="1095375" y="817563"/>
            <a:ext cx="6964363" cy="898525"/>
          </a:xfrm>
        </p:spPr>
        <p:txBody>
          <a:bodyPr/>
          <a:lstStyle/>
          <a:p>
            <a:pPr eaLnBrk="1" hangingPunct="1"/>
            <a:r>
              <a:rPr lang="tr-TR" sz="3200" b="1">
                <a:latin typeface="Arial" charset="0"/>
              </a:rPr>
              <a:t>19.10. Mahkemede Sosyal Psikoloji Uygulamaları</a:t>
            </a:r>
            <a:r>
              <a:rPr lang="en-US" sz="3200">
                <a:latin typeface="Arial" charset="0"/>
              </a:rPr>
              <a:t/>
            </a:r>
            <a:br>
              <a:rPr lang="en-US" sz="3200">
                <a:latin typeface="Arial" charset="0"/>
              </a:rPr>
            </a:br>
            <a:endParaRPr lang="en-US" sz="3200">
              <a:latin typeface="Arial" charset="0"/>
            </a:endParaRPr>
          </a:p>
        </p:txBody>
      </p:sp>
      <p:sp>
        <p:nvSpPr>
          <p:cNvPr id="400386" name="Content Placeholder 2"/>
          <p:cNvSpPr>
            <a:spLocks noGrp="1"/>
          </p:cNvSpPr>
          <p:nvPr>
            <p:ph idx="1"/>
          </p:nvPr>
        </p:nvSpPr>
        <p:spPr>
          <a:xfrm>
            <a:off x="922338" y="1704975"/>
            <a:ext cx="6037262" cy="4006850"/>
          </a:xfrm>
        </p:spPr>
        <p:txBody>
          <a:bodyPr/>
          <a:lstStyle/>
          <a:p>
            <a:pPr eaLnBrk="1" hangingPunct="1"/>
            <a:r>
              <a:rPr lang="tr-TR">
                <a:latin typeface="Times New Roman" charset="0"/>
              </a:rPr>
              <a:t>Sosyal psikolojinin uygulama alanlarından birisi de görgü tanıklıklarının ifadelerine ne derece güvenilebileceğini belirlemektir. </a:t>
            </a:r>
          </a:p>
          <a:p>
            <a:pPr eaLnBrk="1" hangingPunct="1"/>
            <a:r>
              <a:rPr lang="tr-TR">
                <a:latin typeface="Times New Roman" charset="0"/>
              </a:rPr>
              <a:t>Adil bir yargılama için görgü tanıklıklarının doğru bilgi vermesi büyük önem taşımaktadır. Peki, yapılan görgü tanıklıkları nasıl daha doğru bir duruma getirilebilir? </a:t>
            </a:r>
          </a:p>
          <a:p>
            <a:pPr eaLnBrk="1" hangingPunct="1"/>
            <a:endParaRPr lang="tr-TR">
              <a:latin typeface="Times New Roman" charset="0"/>
            </a:endParaRPr>
          </a:p>
          <a:p>
            <a:pPr eaLnBrk="1" hangingPunct="1"/>
            <a:r>
              <a:rPr lang="tr-TR">
                <a:latin typeface="Times New Roman" charset="0"/>
              </a:rPr>
              <a:t>Bu ve bunun gibi bir çok sorunun cevabı sosyal psikolojinin alanda uygulamaları ile verilebilmektedir.</a:t>
            </a:r>
            <a:endParaRPr lang="en-US">
              <a:latin typeface="Times New Roman" charset="0"/>
            </a:endParaRPr>
          </a:p>
        </p:txBody>
      </p:sp>
      <p:pic>
        <p:nvPicPr>
          <p:cNvPr id="400387" name="Picture 1" descr="MC90044139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18263" y="2243138"/>
            <a:ext cx="2725737"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1095375" y="817563"/>
            <a:ext cx="6964363" cy="914400"/>
          </a:xfrm>
        </p:spPr>
        <p:txBody>
          <a:bodyPr/>
          <a:lstStyle/>
          <a:p>
            <a:pPr eaLnBrk="1" hangingPunct="1"/>
            <a:r>
              <a:rPr lang="tr-TR" sz="3200" b="1">
                <a:latin typeface="Arial" charset="0"/>
              </a:rPr>
              <a:t>19.11. Sosyal Psikolojinin Trafik Psikolojisi Alanında Uygulanması</a:t>
            </a:r>
            <a:r>
              <a:rPr lang="en-US" sz="3200">
                <a:latin typeface="Arial" charset="0"/>
              </a:rPr>
              <a:t/>
            </a:r>
            <a:br>
              <a:rPr lang="en-US" sz="3200">
                <a:latin typeface="Arial" charset="0"/>
              </a:rPr>
            </a:br>
            <a:endParaRPr lang="en-US" sz="3200">
              <a:latin typeface="Arial" charset="0"/>
            </a:endParaRPr>
          </a:p>
        </p:txBody>
      </p:sp>
      <p:sp>
        <p:nvSpPr>
          <p:cNvPr id="401410" name="Content Placeholder 2"/>
          <p:cNvSpPr>
            <a:spLocks noGrp="1"/>
          </p:cNvSpPr>
          <p:nvPr>
            <p:ph idx="1"/>
          </p:nvPr>
        </p:nvSpPr>
        <p:spPr>
          <a:xfrm>
            <a:off x="1463675" y="2119313"/>
            <a:ext cx="5106988" cy="3603625"/>
          </a:xfrm>
        </p:spPr>
        <p:txBody>
          <a:bodyPr/>
          <a:lstStyle/>
          <a:p>
            <a:pPr eaLnBrk="1" hangingPunct="1"/>
            <a:r>
              <a:rPr lang="tr-TR">
                <a:latin typeface="Times New Roman" charset="0"/>
              </a:rPr>
              <a:t>Trafikte ortaya çıkan kazaların % 95’i sürücü davranışlarından kaynaklanmaktadır (Sabey ve Taylor, 1980). </a:t>
            </a:r>
          </a:p>
          <a:p>
            <a:pPr eaLnBrk="1" hangingPunct="1"/>
            <a:r>
              <a:rPr lang="tr-TR">
                <a:latin typeface="Times New Roman" charset="0"/>
              </a:rPr>
              <a:t>Sosyal psikolojide sosyal biliş ve tutumlar konusunda ortaya çıkan yaklaşımlar bu davranışları açıklamaya yardımcı olmaktadır. </a:t>
            </a:r>
          </a:p>
          <a:p>
            <a:pPr eaLnBrk="1" hangingPunct="1"/>
            <a:endParaRPr lang="en-US">
              <a:latin typeface="Times New Roman" charset="0"/>
            </a:endParaRPr>
          </a:p>
        </p:txBody>
      </p:sp>
      <p:pic>
        <p:nvPicPr>
          <p:cNvPr id="401411" name="Picture 1" descr="MC900391202.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4838" y="2725738"/>
            <a:ext cx="11049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ush dir="u"/>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2401888"/>
            <a:ext cx="6964363" cy="1200150"/>
          </a:xfrm>
        </p:spPr>
        <p:txBody>
          <a:bodyPr rtlCol="0">
            <a:normAutofit fontScale="90000"/>
          </a:bodyPr>
          <a:lstStyle/>
          <a:p>
            <a:pPr eaLnBrk="1" fontAlgn="auto" hangingPunct="1">
              <a:spcAft>
                <a:spcPts val="0"/>
              </a:spcAft>
              <a:defRPr/>
            </a:pPr>
            <a:r>
              <a:rPr lang="en-US" sz="8800" b="1" dirty="0" smtClean="0">
                <a:effectLst>
                  <a:glow rad="101600">
                    <a:schemeClr val="accent6">
                      <a:satMod val="175000"/>
                      <a:alpha val="40000"/>
                    </a:schemeClr>
                  </a:glow>
                  <a:outerShdw blurRad="60007" dir="2000400" sy="-30000" kx="-800400" algn="bl" rotWithShape="0">
                    <a:prstClr val="black">
                      <a:alpha val="20000"/>
                    </a:prstClr>
                  </a:outerShdw>
                </a:effectLst>
                <a:ea typeface="+mj-ea"/>
                <a:cs typeface="+mj-cs"/>
              </a:rPr>
              <a:t>BÖLÜM SONU</a:t>
            </a:r>
            <a:endParaRPr lang="en-US" sz="8800" b="1" dirty="0">
              <a:effectLst>
                <a:glow rad="101600">
                  <a:schemeClr val="accent6">
                    <a:satMod val="175000"/>
                    <a:alpha val="40000"/>
                  </a:schemeClr>
                </a:glow>
                <a:outerShdw blurRad="60007" dir="2000400" sy="-30000" kx="-800400" algn="bl" rotWithShape="0">
                  <a:prstClr val="black">
                    <a:alpha val="20000"/>
                  </a:prstClr>
                </a:outerShdw>
              </a:effectLst>
              <a:ea typeface="+mj-ea"/>
              <a:cs typeface="+mj-cs"/>
            </a:endParaRPr>
          </a:p>
        </p:txBody>
      </p:sp>
    </p:spTree>
  </p:cSld>
  <p:clrMapOvr>
    <a:masterClrMapping/>
  </p:clrMapOvr>
  <p:transition xmlns:p14="http://schemas.microsoft.com/office/powerpoint/2010/mai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83</TotalTime>
  <Words>11167</Words>
  <Application>Microsoft Macintosh PowerPoint</Application>
  <PresentationFormat>On-screen Show (4:3)</PresentationFormat>
  <Paragraphs>1668</Paragraphs>
  <Slides>380</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380</vt:i4>
      </vt:variant>
    </vt:vector>
  </HeadingPairs>
  <TitlesOfParts>
    <vt:vector size="389" baseType="lpstr">
      <vt:lpstr>Times New Roman</vt:lpstr>
      <vt:lpstr>ＭＳ Ｐゴシック</vt:lpstr>
      <vt:lpstr>Arial</vt:lpstr>
      <vt:lpstr>Brush Script MT</vt:lpstr>
      <vt:lpstr>Calibri</vt:lpstr>
      <vt:lpstr>Rage Italic</vt:lpstr>
      <vt:lpstr>Wingdings</vt:lpstr>
      <vt:lpstr>Pushpin</vt:lpstr>
      <vt:lpstr>Microsoft Word Document</vt:lpstr>
      <vt:lpstr> SOSYAL PSİKOLOJİNİN KONUSU ve GELİŞİMİ</vt:lpstr>
      <vt:lpstr>1.1. Sosyal Psikolojinin Konusu ve Alanı</vt:lpstr>
      <vt:lpstr>1.2. Sosyal Psikoloji Bilim Oluyor</vt:lpstr>
      <vt:lpstr>1.3. Sosyal Psikolojinin Gelişimi</vt:lpstr>
      <vt:lpstr>PowerPoint Presentation</vt:lpstr>
      <vt:lpstr>BÖLÜM SONU</vt:lpstr>
      <vt:lpstr>SOSYAL PSİKOLOJİDE TEMEL KURAMSAL YAKLAŞIMLAR  VE  SOSYAL PSİKOLOJİDE ARAŞTIRMA YÖNTEMLERİ</vt:lpstr>
      <vt:lpstr>2.1. Sosyal Psikolojide Temel Kuramsal Yaklaşımlar</vt:lpstr>
      <vt:lpstr>PowerPoint Presentation</vt:lpstr>
      <vt:lpstr>PowerPoint Presentation</vt:lpstr>
      <vt:lpstr>2.2. Sosyal psikolojide Araştırma Yöntemleri</vt:lpstr>
      <vt:lpstr>2.2.1. Deneysel Olmayan Yöntemler</vt:lpstr>
      <vt:lpstr>2.2.1. Deneysel Olmayan Yöntemler</vt:lpstr>
      <vt:lpstr>Doğal Gözlemin Avantajları</vt:lpstr>
      <vt:lpstr>Gözlemin Zayıf Yönleri</vt:lpstr>
      <vt:lpstr>PowerPoint Presentation</vt:lpstr>
      <vt:lpstr>2.2.1.2. Görüşme</vt:lpstr>
      <vt:lpstr>2.2.1.2 Görüşme </vt:lpstr>
      <vt:lpstr>2.2.1.2 Görüşme </vt:lpstr>
      <vt:lpstr>2.2.1.5 Survey</vt:lpstr>
      <vt:lpstr>2.2.1.6 Etnografi Araştırmalar</vt:lpstr>
      <vt:lpstr>2.2.1.7. Arşiv Araştırması</vt:lpstr>
      <vt:lpstr>2.2.1.8. Eylem Araştırması</vt:lpstr>
      <vt:lpstr>2.2.2. Deneysel Yöntemler</vt:lpstr>
      <vt:lpstr>2.2.3. Araştırmada Yanlılıklar</vt:lpstr>
      <vt:lpstr>2.2.3. Araştırmada Yanlılıklar</vt:lpstr>
      <vt:lpstr>BÖLÜM SONU</vt:lpstr>
      <vt:lpstr>TOPLUMSAL GRUPLAR  ve  ÖZELLİKLERİ</vt:lpstr>
      <vt:lpstr>3.1. Toplumsal Grup Kavramı</vt:lpstr>
      <vt:lpstr>3.2. Toplumsal Grubun Yapısı ve Dinamiği</vt:lpstr>
      <vt:lpstr>3.2.1. Toplumsal Grubun İletişim Yapısı</vt:lpstr>
      <vt:lpstr>3.2.1. Toplumsal Grubun İletişim Yapısı</vt:lpstr>
      <vt:lpstr>3.2.2. Toplumsal Grup Yapılanma Türleri</vt:lpstr>
      <vt:lpstr>3.2.2.1. Örgütlenmelerine Göre Gruplar</vt:lpstr>
      <vt:lpstr>PowerPoint Presentation</vt:lpstr>
      <vt:lpstr>3.2.2.2. İlişki Derecelerine Göre Gruplar</vt:lpstr>
      <vt:lpstr>3.2.2.3. Ömürlerine Göre Gruplar</vt:lpstr>
      <vt:lpstr>3.2.3. Toplumsal Grup İlişkilerinin Yapısı</vt:lpstr>
      <vt:lpstr>3.2.4. Grubun Bireye Etkisi (Grup Dinamiği)</vt:lpstr>
      <vt:lpstr>3.2.4.1. Grubun Birey Üzerindeki Normatif Etkisi</vt:lpstr>
      <vt:lpstr>3.2.4.2. Grubun Bireysel Tutum Değişimine Etkisi</vt:lpstr>
      <vt:lpstr>3.2.4.3. Grubun Bireyin Verimliliğine Etkisi</vt:lpstr>
      <vt:lpstr>3.3. Gruplarda Karar Verme</vt:lpstr>
      <vt:lpstr>3.4. Grubun Oluşumu</vt:lpstr>
      <vt:lpstr>3.4.1. Grubun Oluşma Nedenleri</vt:lpstr>
      <vt:lpstr>3.4.2. Grubun Oluşumundaki Süreçler</vt:lpstr>
      <vt:lpstr>3.5. Gruplar Arası İlişkiler ve Davranışsal Boyutları</vt:lpstr>
      <vt:lpstr>Biyolojik Model</vt:lpstr>
      <vt:lpstr>Bireyselci Model</vt:lpstr>
      <vt:lpstr>İç Grup Modeli</vt:lpstr>
      <vt:lpstr>3.6. Grup Davranışını Araştırma Teknikleri</vt:lpstr>
      <vt:lpstr>Sosyometri</vt:lpstr>
      <vt:lpstr>Etkileşim Biçim Analizi</vt:lpstr>
      <vt:lpstr>Etkileşim Biçim Analizi</vt:lpstr>
      <vt:lpstr>PowerPoint Presentation</vt:lpstr>
      <vt:lpstr>BENLİK</vt:lpstr>
      <vt:lpstr>Benlik</vt:lpstr>
      <vt:lpstr>4.1. Benlik Bilgisi (Self-Knowledge)</vt:lpstr>
      <vt:lpstr>Kendimiz hakkındaki bilgileri nereden ve nasıl elde ederiz ?</vt:lpstr>
      <vt:lpstr>4.1.1. Sosyal Karşılaştırma (Social Comparison) </vt:lpstr>
      <vt:lpstr>4.1.2. Yansıtılan Değerlendirmeler  (Reflected Appraisals)</vt:lpstr>
      <vt:lpstr>4.1.3. İçe Bakış (Introspection)</vt:lpstr>
      <vt:lpstr>4.1.4. Kendini Algılama (Self-Perception)</vt:lpstr>
      <vt:lpstr>4.1.5. Benlik Bilgisine İlişkin Güdüler</vt:lpstr>
      <vt:lpstr>4.1.8. Benlik Bilgisine İlişkin Güdülerin Değerlendirilmesi ve Kültürün Etkileri</vt:lpstr>
      <vt:lpstr>4.1.9. Benlik Kavramı ve Benlik Şeması</vt:lpstr>
      <vt:lpstr>4.2. Kendimize İlişkin Duygularımız</vt:lpstr>
      <vt:lpstr>4.2.1. Benlik Saygısı</vt:lpstr>
      <vt:lpstr>4.2.2. Yüksek ve Düşük Benlik Saygısının Etkileri</vt:lpstr>
      <vt:lpstr>4.3. Benliğin Davranışsal Öğesi</vt:lpstr>
      <vt:lpstr>4.3.1. Kendini Sunma (Self-Presentation)</vt:lpstr>
      <vt:lpstr>4.3.2. Kendini Yüceltme ve Kendini Sunma</vt:lpstr>
      <vt:lpstr>BÖLÜM SONU</vt:lpstr>
      <vt:lpstr>SOSYAL ETKİ</vt:lpstr>
      <vt:lpstr>5.1. Sosyal Etki ve Uyma Kavramları</vt:lpstr>
      <vt:lpstr>5.1.1.Sosyal Davranış</vt:lpstr>
      <vt:lpstr>5.1.2. Grupta Olmanın Etkileri</vt:lpstr>
      <vt:lpstr>5.1.3. Grup Normu</vt:lpstr>
      <vt:lpstr>5.2. Uyma Davranışı</vt:lpstr>
      <vt:lpstr>5.2.1. Uyma Türleri</vt:lpstr>
      <vt:lpstr>5.2.2. Sosyal Etki ve Uyma Araştırmaları</vt:lpstr>
      <vt:lpstr>5.2.3. Uyma Davranışını Etkileyen Faktörler</vt:lpstr>
      <vt:lpstr>5.2.3. Uyma Davranışını Etkileyen Faktörler</vt:lpstr>
      <vt:lpstr>5.2.3. Uyma Davranışını Etkileyen Faktörler</vt:lpstr>
      <vt:lpstr>5.2.3. Uyma Davranışını Etkileyen Faktörler</vt:lpstr>
      <vt:lpstr>5.3. Sosyal Etki Kuramı ve Uymama</vt:lpstr>
      <vt:lpstr>5.3. Sosyal Etki Kuramı ve Uymama</vt:lpstr>
      <vt:lpstr>PowerPoint Presentation</vt:lpstr>
      <vt:lpstr>BÖLÜM SONU</vt:lpstr>
      <vt:lpstr>TUTUMLAR</vt:lpstr>
      <vt:lpstr>6.1. Tutum</vt:lpstr>
      <vt:lpstr>6.1.1. Tutum İle İlgili Kavramlar</vt:lpstr>
      <vt:lpstr>6.1.1.1. İnançlar</vt:lpstr>
      <vt:lpstr>6.1.1.2. Değerler</vt:lpstr>
      <vt:lpstr>6.1.1.3. Normlar</vt:lpstr>
      <vt:lpstr>6.2. Tutumu Oluşturan Faktörler</vt:lpstr>
      <vt:lpstr>6.3. Tutum  ve  Davranış</vt:lpstr>
      <vt:lpstr>6.3. Tutum ve Davranış</vt:lpstr>
      <vt:lpstr>6.3.1. Çevresel Etkenler</vt:lpstr>
      <vt:lpstr>6.3.2. Tutum Dışı Etkenler</vt:lpstr>
      <vt:lpstr>6.3.3. Ölçüm Hatası</vt:lpstr>
      <vt:lpstr>6.4. Tutumların Gelişmesi ve Kalıplaşması</vt:lpstr>
      <vt:lpstr>6.5. Tutumların Ölçülmesi</vt:lpstr>
      <vt:lpstr>6.5.1. Thurstone’ nun Ölçekleri (Eşit Görünen Aralıklar Tekniği)</vt:lpstr>
      <vt:lpstr>6.5.2. Likert Ölçekleri (Toplamalı Sıralama Tekniği)</vt:lpstr>
      <vt:lpstr>6.5.3. Guttman Ölçekleri (Birikimli Ölçekleme Tekniği)</vt:lpstr>
      <vt:lpstr>6.6. Tutumların Özellikleri</vt:lpstr>
      <vt:lpstr>6.6.1. Güç Derecesi</vt:lpstr>
      <vt:lpstr>6.6.2. Karmaşıklık</vt:lpstr>
      <vt:lpstr>6.6.3. Diğer Tutumlarla İlişki ve Merkezlilik</vt:lpstr>
      <vt:lpstr>6.6.4. Öğeler Arası Tutarlılık</vt:lpstr>
      <vt:lpstr>6.6.5. Tutumlar Arası Tutarlılık</vt:lpstr>
      <vt:lpstr>6.7. Tutumların Öğeleri </vt:lpstr>
      <vt:lpstr>PowerPoint Presentation</vt:lpstr>
      <vt:lpstr>6.7. Tutumların Öğeleri</vt:lpstr>
      <vt:lpstr>6.8. Tutum Değişimine Kuramsal Yaklaşımlar</vt:lpstr>
      <vt:lpstr>6.8.1. Koşullanma ve Pekiştirme</vt:lpstr>
      <vt:lpstr>6.8.2. Özendiriciler ve Çatışma</vt:lpstr>
      <vt:lpstr>6.8.3. İşlevselcilik</vt:lpstr>
      <vt:lpstr>6.8.4. Bilişsel Tutarlılık</vt:lpstr>
      <vt:lpstr>6.8.5. Yükleme Kuramı</vt:lpstr>
      <vt:lpstr>YÜKLEME KURAMLARININ GELİŞİMİ</vt:lpstr>
      <vt:lpstr>BÖLÜM SONU</vt:lpstr>
      <vt:lpstr>TUTUM DEĞİŞİMİ</vt:lpstr>
      <vt:lpstr>7.1. Tutum Değişimi</vt:lpstr>
      <vt:lpstr>7.2. Tutum Değişikliği Modeli</vt:lpstr>
      <vt:lpstr>7.2.1. Kaynak (Kim Söyledi?)</vt:lpstr>
      <vt:lpstr>7.2.1.1. Kaynağın İnalılabilir Olması</vt:lpstr>
      <vt:lpstr>7.2.1.2. Sevilen ve Beğenilen Biri Olmak</vt:lpstr>
      <vt:lpstr>7.2.1.2. Sevilen ve Beğenilen Biri Olmak</vt:lpstr>
      <vt:lpstr>7.2.1.2. Sevilen ve Beğenilen Biri Olmak</vt:lpstr>
      <vt:lpstr>7.2. Tutum Değişikliği Modeli  7.2.2. İleti (Ne Söylendi?)</vt:lpstr>
      <vt:lpstr>7.2.2.1. İletinin Duygusal Yönü</vt:lpstr>
      <vt:lpstr>7.2.2.2. İletinin Görüş Farkı Oluşturması</vt:lpstr>
      <vt:lpstr>7.2.2.3. İletinin Tek veya Çift Yönlü Olması</vt:lpstr>
      <vt:lpstr>7.2.3.4. İletide İddiaların Zayıf veya Güçlü Olması</vt:lpstr>
      <vt:lpstr>7.2.3.5. İletinin Tekrarlanması</vt:lpstr>
      <vt:lpstr>7.2.3.6. İletinin Sunulma Biçimi</vt:lpstr>
      <vt:lpstr>7.2.3. İletişim Kanalı (Nasıl Söylendi?)</vt:lpstr>
      <vt:lpstr>7.2.3.1. İletişimin Aktarılma Biçimi (Yüzyüze, Yazılı ve Görsel İletişim)</vt:lpstr>
      <vt:lpstr>PowerPoint Presentation</vt:lpstr>
      <vt:lpstr>7.2.3.2. Dikkatin Dağılması</vt:lpstr>
      <vt:lpstr>7.2.3.3. Önceden Uyarılma</vt:lpstr>
      <vt:lpstr>7.2.3.4. Aşılama</vt:lpstr>
      <vt:lpstr>7.2.4. Hedef (Kime Söylendi?)</vt:lpstr>
      <vt:lpstr>BÖLÜM SONU</vt:lpstr>
      <vt:lpstr>SOSYAL BİLİŞ ve  SOSYAL ALGI</vt:lpstr>
      <vt:lpstr>SOSYAL BİLİŞ ve SOSYAL ALGI</vt:lpstr>
      <vt:lpstr>PowerPoint Presentation</vt:lpstr>
      <vt:lpstr>8.1. İzlenim Oluşturma</vt:lpstr>
      <vt:lpstr>8.1.1. İzlenim Oluşturmada Kullanılan Bilgiler</vt:lpstr>
      <vt:lpstr>8.1.1. İzlenim Oluşturmada Kullanılan Bilgiler</vt:lpstr>
      <vt:lpstr>8.1.2. İnsanların Kişilikleri Hakkında İzlenim Oluşturma</vt:lpstr>
      <vt:lpstr>8.1.2.1. Bilişsel Cebir</vt:lpstr>
      <vt:lpstr>8.1.3. Kişilik Yargılarında Düştüğümüz Yanılgılar</vt:lpstr>
      <vt:lpstr>8.1.3.1. Gizil Kişilik Kuramları</vt:lpstr>
      <vt:lpstr>8.1.3.2. Olumluluk Yanılgısı</vt:lpstr>
      <vt:lpstr>8.1.3.3. Olumsuzluk Yanılgısı</vt:lpstr>
      <vt:lpstr>8.1.3.4. Öncelik ve Sonralık Etkisi</vt:lpstr>
      <vt:lpstr>8.1.3.5. Duyusal Bilgi</vt:lpstr>
      <vt:lpstr>8.1.3.6. Anlam Yükleme</vt:lpstr>
      <vt:lpstr>8.1.3.7. Tutarlılık Yükleme (Yükleme Tutarlılığı)</vt:lpstr>
      <vt:lpstr>8.1.3.8. Tutarsızlıkları Giderme</vt:lpstr>
      <vt:lpstr>8.1.4. Sosyal Şema ve  Kategoriler</vt:lpstr>
      <vt:lpstr>8.1.4. Sosyal Şema ve Kategoriler</vt:lpstr>
      <vt:lpstr>8.1.4.1. Şemalarda Örgütlenme</vt:lpstr>
      <vt:lpstr>8.1.4.2. Şematik Bilgi İşleme</vt:lpstr>
      <vt:lpstr>8.1.4.3. Şemaların Dezavantajları</vt:lpstr>
      <vt:lpstr>8.1.4.4. Şema Tipleri</vt:lpstr>
      <vt:lpstr>8.1.4.5. Kategorizasyon ve Sterotipleştirme</vt:lpstr>
      <vt:lpstr>8.1.4.6. Kalıpyargıları Harekete Geçiren Faktörler</vt:lpstr>
      <vt:lpstr>8.1.4.7. Şema Kullanımı</vt:lpstr>
      <vt:lpstr>8.1.4.8. Zihinsel Kestirme Yöntemler</vt:lpstr>
      <vt:lpstr>8.1.4.8. Zihinsel Kestirme Yöntemler</vt:lpstr>
      <vt:lpstr>8.1.4.9. Yaygın Kullanılan Zihinsel Kestirme Yolları – Otomatik İnanma</vt:lpstr>
      <vt:lpstr>8.1.4.10. Geçmişi Zihinde Tersine Çevirmek : Gerçek Karşıtı Akıl Yürütme</vt:lpstr>
      <vt:lpstr>8.2. Yükleme  ve  Sosyal Bilgi</vt:lpstr>
      <vt:lpstr>8.2. Yükleme ve Sosyal Bilgi</vt:lpstr>
      <vt:lpstr>8.2. Yükleme ve Sosyal Bilgi</vt:lpstr>
      <vt:lpstr>8.2. Yükleme ve Sosyal Bilgi</vt:lpstr>
      <vt:lpstr>8.2. Yükleme ve Sosyal Bilgi</vt:lpstr>
      <vt:lpstr>8.2.5. Yüklemede Yanlılıklar</vt:lpstr>
      <vt:lpstr>8.2.6. Yanlış Yaygınlık Bilgisi</vt:lpstr>
      <vt:lpstr>8.2.7. Kendine Hizmet Eden Yükleme Yanlılığı</vt:lpstr>
      <vt:lpstr>8.2.8. Yargıların (Algıların) Doğruluk Derecesi</vt:lpstr>
      <vt:lpstr>8.2.9. Kişiliği Algılama</vt:lpstr>
      <vt:lpstr>BÖLÜM SONU</vt:lpstr>
      <vt:lpstr>LİDERLİK</vt:lpstr>
      <vt:lpstr>LİDERLİK</vt:lpstr>
      <vt:lpstr>9.1. Lider</vt:lpstr>
      <vt:lpstr>9.1.1. Liderde Bulunması Gereken Özellikler</vt:lpstr>
      <vt:lpstr>PowerPoint Presentation</vt:lpstr>
      <vt:lpstr>9.2.1. Liderin Güç Kaynağı</vt:lpstr>
      <vt:lpstr>9.3. Temel Liderlik Özellikleri</vt:lpstr>
      <vt:lpstr>9.4. Liderin Nitelikleri</vt:lpstr>
      <vt:lpstr>9.5. İlişkiler</vt:lpstr>
      <vt:lpstr>9.6. Yönetici – Lider Özellikleri</vt:lpstr>
      <vt:lpstr>9.7. Liderlik Kuramları</vt:lpstr>
      <vt:lpstr>9.8. Durumsal Liderlik Modelleri</vt:lpstr>
      <vt:lpstr>9.9. Örgütsel Liderlik</vt:lpstr>
      <vt:lpstr>9.10 Yeni Yaklaşımlar</vt:lpstr>
      <vt:lpstr>BÖLÜM SONU</vt:lpstr>
      <vt:lpstr>SOSYALLEŞME VE SOSYALLEŞME SÜRECİ</vt:lpstr>
      <vt:lpstr>10.1. Sosyalleşme Kavramı</vt:lpstr>
      <vt:lpstr>10.2. Sosyalleşme Kuramları</vt:lpstr>
      <vt:lpstr>10.2.1. Psikanalitik Kuram</vt:lpstr>
      <vt:lpstr>10.2.2. Kültürleşme Kuramı</vt:lpstr>
      <vt:lpstr>10.2.3. Öğrenme Kuramı</vt:lpstr>
      <vt:lpstr>10.2.4. Maslow’ un İhtiyaçlar Kuramı</vt:lpstr>
      <vt:lpstr>10.2.5. Ahlak Gelişim Kuramı</vt:lpstr>
      <vt:lpstr>10.3. Sosyalleşmenin Özellikleri</vt:lpstr>
      <vt:lpstr>10.4. Sosyalleşmenin İşlevleri</vt:lpstr>
      <vt:lpstr>10.5. Sosyalleşme Süreci</vt:lpstr>
      <vt:lpstr>10.5.1. Sosyalleşme Sürecinin Öğeleri</vt:lpstr>
      <vt:lpstr>10.5.2. Sosyalleşme Sürecinin Özellikleri</vt:lpstr>
      <vt:lpstr>10.6.Sosyalleşme Etmenleri</vt:lpstr>
      <vt:lpstr>Sosyalleşme Sürecine Etki Eden Faktörler</vt:lpstr>
      <vt:lpstr>BÖLÜM SONU</vt:lpstr>
      <vt:lpstr>ÖNYARGI  ve  AYRIMCILIK</vt:lpstr>
      <vt:lpstr>PowerPoint Presentation</vt:lpstr>
      <vt:lpstr>11.1. Kalıp Yargılar (Stereotipler)</vt:lpstr>
      <vt:lpstr>11.2. Önyargılar</vt:lpstr>
      <vt:lpstr>11.3. Ayrımcılık</vt:lpstr>
      <vt:lpstr>13.3.1. Cinsiyetçilik</vt:lpstr>
      <vt:lpstr>11.3.2. Etnikçilik ve Irkçılık</vt:lpstr>
      <vt:lpstr>11.3.3. Homofobi</vt:lpstr>
      <vt:lpstr>10.4. Ayrımcılığın Önlenmesi</vt:lpstr>
      <vt:lpstr>10.4. Ayrımcılığın Önlenmesi</vt:lpstr>
      <vt:lpstr>BÖLÜM SONU</vt:lpstr>
      <vt:lpstr>KİŞİLER ARASI ÇEKİCİLİK  ve  YAKIN İLİŞKİLER</vt:lpstr>
      <vt:lpstr>ÇEKİCİLİK</vt:lpstr>
      <vt:lpstr>12.1. Çekiciliğin Belirleyicileri</vt:lpstr>
      <vt:lpstr>ARKADAŞLIK VE ÇEKİCİLİĞİ NE YÖNETİR?</vt:lpstr>
      <vt:lpstr>Sempati veya Sıcak Kanlılık</vt:lpstr>
      <vt:lpstr>Yetenek veya yeterlilik</vt:lpstr>
      <vt:lpstr>12.1.1. Mekansal Yakınlık</vt:lpstr>
      <vt:lpstr>PowerPoint Presentation</vt:lpstr>
      <vt:lpstr>12.1.2. Benzerlik</vt:lpstr>
      <vt:lpstr>12.1.3. Fiziksel Çekicilik</vt:lpstr>
      <vt:lpstr>PowerPoint Presentation</vt:lpstr>
      <vt:lpstr>PowerPoint Presentation</vt:lpstr>
      <vt:lpstr>Sosyal Karşılaştırma </vt:lpstr>
      <vt:lpstr>12.1.4. Kişilik Özellikleri</vt:lpstr>
      <vt:lpstr>12.2. Aşk</vt:lpstr>
      <vt:lpstr>AŞK</vt:lpstr>
      <vt:lpstr>12.2.1. Aşk Tipleri</vt:lpstr>
      <vt:lpstr>TUTKULU/ROMANTİK AŞK</vt:lpstr>
      <vt:lpstr>12.2.1. Aşk Tipleri</vt:lpstr>
      <vt:lpstr>ARKADAŞÇA AŞK</vt:lpstr>
      <vt:lpstr>12.2.1.2. Üçlü Aşk Teorisi</vt:lpstr>
      <vt:lpstr>12.2.2. Yakın İlişkilere Kuramsal Yaklaşımlar</vt:lpstr>
      <vt:lpstr>12.2.2.1. Sosyal Mübadele veya Değiştokuş Kuramları</vt:lpstr>
      <vt:lpstr>12.2.2.2. Hakçalık Kuramı</vt:lpstr>
      <vt:lpstr>12.2.2.3. Bağlanma Kuramı</vt:lpstr>
      <vt:lpstr>İLİŞKİLER NEDEN BİTER?</vt:lpstr>
      <vt:lpstr>Evli kalabilmek; (Fergusson &amp; others, 1984; Myers, 2000a; Tzeng, 1992)</vt:lpstr>
      <vt:lpstr>BÖLÜM SONU</vt:lpstr>
      <vt:lpstr>SALDIRGANLIK</vt:lpstr>
      <vt:lpstr>13.2.Saldırganlık Kavramı</vt:lpstr>
      <vt:lpstr>Saldırganlık Türleri</vt:lpstr>
      <vt:lpstr>Saldırganlık Türleri</vt:lpstr>
      <vt:lpstr>13.2.3. Saldırganlık ve Şiddet</vt:lpstr>
      <vt:lpstr>13.2.4. Saldırganlık ve Atılgan Davranış</vt:lpstr>
      <vt:lpstr>13.2.5. Duygusal  ve Araçsal Saldırganlık</vt:lpstr>
      <vt:lpstr>13.3. Saldırganlığın Sistematik İncelenmesinde Yöntemler</vt:lpstr>
      <vt:lpstr>13.4. Saldırganlık Davranışı ile İlgili Bazı Kavramlar</vt:lpstr>
      <vt:lpstr>13.8. Saldırganlığa İlişkin Kuramsal Yaklaşımlar</vt:lpstr>
      <vt:lpstr>PowerPoint Presentation</vt:lpstr>
      <vt:lpstr>13.8. Saldırganlığa İlişkin Kuramsal Yaklaşımlar</vt:lpstr>
      <vt:lpstr>13.8. Saldırganlığa İlişkin Kuramsal Yaklaşımlar</vt:lpstr>
      <vt:lpstr>13.8. Saldırganlığa İlişkin Kuramsal Yaklaşımlar</vt:lpstr>
      <vt:lpstr>13.8. Saldırganlığa İlişkin Kuramsal Yaklaşımlar</vt:lpstr>
      <vt:lpstr>13.8.2. Öğrenilmiş Bir Davranış Olarak Saldırganlık Kuramları</vt:lpstr>
      <vt:lpstr>PowerPoint Presentation</vt:lpstr>
      <vt:lpstr>PowerPoint Presentation</vt:lpstr>
      <vt:lpstr>13.9. Saldırganlık Davranışının Gelişimi  ve  Saldırganlık Üzerindeki Etkiler</vt:lpstr>
      <vt:lpstr>13.9.1. Olumsuz Olayların Saldırganlığa Etkisi</vt:lpstr>
      <vt:lpstr>PowerPoint Presentation</vt:lpstr>
      <vt:lpstr>13.9.2. Saldırganlık İşaretleri, İpuçları; Silahların Varlığının Etkisi</vt:lpstr>
      <vt:lpstr>PowerPoint Presentation</vt:lpstr>
      <vt:lpstr>13.9.7. Saldırganlığı Hazırlayıcı Biyolojik Etmenler</vt:lpstr>
      <vt:lpstr>13.9.8. Bireysel Faktörlerin Etkisi</vt:lpstr>
      <vt:lpstr>13.10. Saldırganlığın Önlenmesi, Azaltılması ve Denetlenmesi</vt:lpstr>
      <vt:lpstr>13.10. Saldırganlığın Önlenmesi, Azaltılması ve Denetlenmesi</vt:lpstr>
      <vt:lpstr>13.10. Saldırganlığın Önlenmesi, Azaltılması ve Denetlenmesi</vt:lpstr>
      <vt:lpstr>13.10. Saldırganlığın Önlenmesi, Azaltılması ve Denetlenmesi</vt:lpstr>
      <vt:lpstr>BÖLÜM SONU</vt:lpstr>
      <vt:lpstr>KÜLTÜR</vt:lpstr>
      <vt:lpstr>Kültür</vt:lpstr>
      <vt:lpstr>14.1. Kültür ile İlgili Disiplinler ve Sosyal Psikoloji Açısından Kültürün Önemi</vt:lpstr>
      <vt:lpstr>14.2. Kültür Tanımları</vt:lpstr>
      <vt:lpstr>14.3. Kültürün Tipleri</vt:lpstr>
      <vt:lpstr>14.4. Kültür ve Değişme</vt:lpstr>
      <vt:lpstr>14.5. Kültürün İşlevleri ve Özellikleri</vt:lpstr>
      <vt:lpstr>14.6. Kültürel Çeşitlilik</vt:lpstr>
      <vt:lpstr>14.6. Kültürel Çeşitlilik</vt:lpstr>
      <vt:lpstr>14.7. Davranışlar ve Kültür</vt:lpstr>
      <vt:lpstr>14.8. Kültür ve Sosyalleşme</vt:lpstr>
      <vt:lpstr>14.9. Kültürleri Karşılaştırma Sistemleri</vt:lpstr>
      <vt:lpstr>14.10. Kültür, Normlar, Benlik ve Kimlik</vt:lpstr>
      <vt:lpstr>14.11. Kültürel Temas ve Kültürel Etkileşim</vt:lpstr>
      <vt:lpstr>BÖLÜM SONU</vt:lpstr>
      <vt:lpstr>NAMUS KÜLTÜRÜ  ve  TÜRKİYE</vt:lpstr>
      <vt:lpstr>15.1. Temel Kültürel Yaklaşımlar ve Türkiye</vt:lpstr>
      <vt:lpstr>15.2. Namus Kültürü ve Namus Kültürünün Dört Boyutu</vt:lpstr>
      <vt:lpstr>15.3. Namus Kültürü ve Diğer Kültürel Formlarla Karşılaştırılması</vt:lpstr>
      <vt:lpstr>15.4. Türkiye’ de Namus Kavramı ve Namus Kültürü</vt:lpstr>
      <vt:lpstr>15.5. Gelecekte Namus Kültürü ile İlili Yapılabilecek Çalışmalar</vt:lpstr>
      <vt:lpstr>BÖLÜM SONU</vt:lpstr>
      <vt:lpstr>SOSYAL KİMLİK</vt:lpstr>
      <vt:lpstr>SOSYAL KİMLİK</vt:lpstr>
      <vt:lpstr>16.1. Sosyal Kimliğin Tarihçesi</vt:lpstr>
      <vt:lpstr>16.2. Sosyal Kimlik Kuramı</vt:lpstr>
      <vt:lpstr>16.3. Benliği (Kendini) Sınıflandırma Kuramı</vt:lpstr>
      <vt:lpstr>16.4. Sosyal Kimliği Tehtid Eden Durumlar</vt:lpstr>
      <vt:lpstr>16.4. Sosyal Kimliği Tehtid Eden Durumlar</vt:lpstr>
      <vt:lpstr>16.5. Sosyal Kimlik ve Grup Normuna Uyma</vt:lpstr>
      <vt:lpstr>16.5. Sosyal Kimlik ve Grup Normuna Uyma</vt:lpstr>
      <vt:lpstr>16.6. Grup İçinde Statü, Ayrılma Eğilimi, Karşıt Grubu Kötüleme ve  Sosyal Kimlik</vt:lpstr>
      <vt:lpstr>16.6.1. Grup İçinde Statü, Ayrılma Eğilimi ve Sosyal Kimlik </vt:lpstr>
      <vt:lpstr>16.6.2. Grup İçinde Statü, Karşıt Grubu Kötüleme ve Sosyal Kimlik </vt:lpstr>
      <vt:lpstr>16.7. Gruplara Geçiş ve Sosyal Kimlik</vt:lpstr>
      <vt:lpstr>16.8. Grubun Duyguları ve Sosyal Kimlik</vt:lpstr>
      <vt:lpstr>16.8. Grubun Duyguları ve Sosyal Kimlik</vt:lpstr>
      <vt:lpstr>16.9. Çalışma Ortamı ve Sosyal Kimlik</vt:lpstr>
      <vt:lpstr>16.10. Sosyal Kimlik ve Gerçek Performans İlişkisi</vt:lpstr>
      <vt:lpstr>16.10. Sosyal Kimlik ve Gerçek Performans İlişkisi</vt:lpstr>
      <vt:lpstr>BÖLÜM SONU</vt:lpstr>
      <vt:lpstr>SOSYAL TEMSİLLER</vt:lpstr>
      <vt:lpstr>Sosyal Temsiller</vt:lpstr>
      <vt:lpstr>Sosyal Temsiller</vt:lpstr>
      <vt:lpstr>17.2. Sosyal Temsiller Nasıl Ortaya Çıkarlar ve Yayılırlar</vt:lpstr>
      <vt:lpstr>17.3. Sosyal Temsiller Kuramının Kökenleri</vt:lpstr>
      <vt:lpstr>17.4. Sosyal Temsillerin Yapısı</vt:lpstr>
      <vt:lpstr>17.5. Sosyal Temsillerin İşlevleri</vt:lpstr>
      <vt:lpstr>17.6. Sosyal Temsillerin Oluşumu</vt:lpstr>
      <vt:lpstr>17.6.1. Demir Atma</vt:lpstr>
      <vt:lpstr>17.6.2. Nesnelleştirme</vt:lpstr>
      <vt:lpstr>17.7. Sosyal Temsiller, Bilgi ve Bilim</vt:lpstr>
      <vt:lpstr>17.8. Sosyal Temsil Konusunda Türkiye’ de ve Dünya’ da Yapılan Çalışmalardan Bazı Örnekler</vt:lpstr>
      <vt:lpstr>PowerPoint Presentation</vt:lpstr>
      <vt:lpstr>17.9. Sosyal Temsiller Yaklaşımının Araştırma Yöntemleri </vt:lpstr>
      <vt:lpstr>17.10 Sosyal Temsillerin Analiz Düzeyleri</vt:lpstr>
      <vt:lpstr>17.11. Veri Toplama Yöntemleri</vt:lpstr>
      <vt:lpstr>17.11. Veri Toplama Yöntemleri</vt:lpstr>
      <vt:lpstr>17.12. Veri Analizi</vt:lpstr>
      <vt:lpstr>BÖLÜM SONU</vt:lpstr>
      <vt:lpstr>GRUPLARARASI İLİŞKİLER</vt:lpstr>
      <vt:lpstr>18.2. Gruplararası İlişkilerin Tanımlanması</vt:lpstr>
      <vt:lpstr>18.3. Gruplar Arası İlişkilerde Temel Kavramlar</vt:lpstr>
      <vt:lpstr>18.4. Gruplar Arası İlişkilerde Temel Bilişsel Süreçler</vt:lpstr>
      <vt:lpstr>18.4.2. Sosyal Kategorileştirme ve Sosyal Kategoriler</vt:lpstr>
      <vt:lpstr>18.4.3. Sosyal Kategoriler Büyük Boy Gruplar mıdır?</vt:lpstr>
      <vt:lpstr>18.4.4. Sosyal Karşılaştırma ve Göreli Yoksunluk</vt:lpstr>
      <vt:lpstr>18.4.5. Yükleme</vt:lpstr>
      <vt:lpstr>18.5. Gruplararası ve Kişiler Arası İlişkilerin Farklılaşması</vt:lpstr>
      <vt:lpstr>18.6.Gruplar Arası İlişkileri Açıklamaya Dönük Temel Kuramsal Yaklaşımlar </vt:lpstr>
      <vt:lpstr>18.6.Gruplar Arası İlişkileri Açıklamaya Dönük Temel Kuramsal Yaklaşımlar </vt:lpstr>
      <vt:lpstr>18.7 Grup Algısı</vt:lpstr>
      <vt:lpstr>18.7 Grup Algısı</vt:lpstr>
      <vt:lpstr>BÖLÜM SONU</vt:lpstr>
      <vt:lpstr>SOSYAL PSİKOLOJİNİN UYGULAMA ALANLARI</vt:lpstr>
      <vt:lpstr>SOSYAL PSİKOLOJİNİN UYGULAMA ALANLARI</vt:lpstr>
      <vt:lpstr>19.1. Sosyal Psikolojinin Klinik Alanda Uygulaması </vt:lpstr>
      <vt:lpstr>19.1. Sosyal Psikolojinin Klinik Alanda Uygulaması </vt:lpstr>
      <vt:lpstr>19.1. Sosyal Psikolojinin Klinik Alanda Uygulaması </vt:lpstr>
      <vt:lpstr>19.1. Sosyal Psikolojinin Klinik Alanda Uygulaması </vt:lpstr>
      <vt:lpstr>19.2. Sosyal Psikolojinin Sağlık Psikolojisi Alanında Uygulamalar </vt:lpstr>
      <vt:lpstr>19.2. Sosyal Psikolojinin Sağlık Psikolojisi Alanında Uygulamalar </vt:lpstr>
      <vt:lpstr>19.3. Sosyal Psikolojinin Gelişim Psikoloji Alanına Katkıları </vt:lpstr>
      <vt:lpstr>19.4. Sosyal Psikolojinin Örgütsel Psikoloji Alanına Katkıları  </vt:lpstr>
      <vt:lpstr>19.5. Sosyal Psikolojinin Sosyal Etki Alanında Uygulanması </vt:lpstr>
      <vt:lpstr>19.6. Sosyal Psikolojinin Rehabilitasyon Alanında Uygulanması </vt:lpstr>
      <vt:lpstr>19.7. Sosyal Psikolojinin Siyaset Alanında Uygulanması</vt:lpstr>
      <vt:lpstr>19.8. Sosyal Psikolojinin Spor Psikolojisine Katkıları </vt:lpstr>
      <vt:lpstr>19.9. Sosyal Psikolojinin Eğitim Alanında Uygulanması </vt:lpstr>
      <vt:lpstr>PowerPoint Presentation</vt:lpstr>
      <vt:lpstr>19.10. Mahkemede Sosyal Psikoloji Uygulamaları </vt:lpstr>
      <vt:lpstr>19.11. Sosyal Psikolojinin Trafik Psikolojisi Alanında Uygulanması </vt:lpstr>
      <vt:lpstr>BÖLÜM SONU</vt:lpstr>
    </vt:vector>
  </TitlesOfParts>
  <Company>mertogut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Bölüm 1  SOSYAL PSİKOLOJİNİN KONUSU ve GELİŞİMİ</dc:title>
  <dc:creator>Mert Öğüt</dc:creator>
  <cp:lastModifiedBy>Mert Öğüt</cp:lastModifiedBy>
  <cp:revision>13</cp:revision>
  <dcterms:created xsi:type="dcterms:W3CDTF">2013-09-05T03:25:11Z</dcterms:created>
  <dcterms:modified xsi:type="dcterms:W3CDTF">2013-09-16T12:33:22Z</dcterms:modified>
</cp:coreProperties>
</file>