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2" d="100"/>
          <a:sy n="122" d="100"/>
        </p:scale>
        <p:origin x="-130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18.3.2020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5538" y="2086883"/>
            <a:ext cx="8611688" cy="1858101"/>
          </a:xfrm>
        </p:spPr>
        <p:txBody>
          <a:bodyPr>
            <a:normAutofit fontScale="70000" lnSpcReduction="20000"/>
          </a:bodyPr>
          <a:lstStyle/>
          <a:p>
            <a:pPr marL="0" indent="0" algn="ctr">
              <a:buNone/>
            </a:pPr>
            <a:r>
              <a:rPr lang="tr-TR" dirty="0" err="1"/>
              <a:t>Sonnier</a:t>
            </a:r>
            <a:r>
              <a:rPr lang="tr-TR" dirty="0"/>
              <a:t> yarım küresel tercihinin eğitim için çok önemli olduğunu iddia etmiştir.</a:t>
            </a:r>
          </a:p>
          <a:p>
            <a:pPr marL="0" indent="0" algn="ctr">
              <a:buNone/>
            </a:pPr>
            <a:r>
              <a:rPr lang="tr-TR" dirty="0"/>
              <a:t>YT her, beynin bir yarım küresinin baskın olarak kullandığı anlamındadır. Bireyler </a:t>
            </a:r>
            <a:r>
              <a:rPr lang="tr-TR" dirty="0" err="1"/>
              <a:t>YT’ye</a:t>
            </a:r>
            <a:r>
              <a:rPr lang="tr-TR" dirty="0"/>
              <a:t> göre iki kısma ayrılır: Sağ yarı küre görsel düşünmenin yarattığıdır ve sol yarıküre  analitik düşünmenin yatağıdır.</a:t>
            </a:r>
          </a:p>
        </p:txBody>
      </p:sp>
    </p:spTree>
    <p:extLst>
      <p:ext uri="{BB962C8B-B14F-4D97-AF65-F5344CB8AC3E}">
        <p14:creationId xmlns:p14="http://schemas.microsoft.com/office/powerpoint/2010/main" val="410414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327850073"/>
              </p:ext>
            </p:extLst>
          </p:nvPr>
        </p:nvGraphicFramePr>
        <p:xfrm>
          <a:off x="734922" y="1668822"/>
          <a:ext cx="7729810" cy="6620790"/>
        </p:xfrm>
        <a:graphic>
          <a:graphicData uri="http://schemas.openxmlformats.org/drawingml/2006/table">
            <a:tbl>
              <a:tblPr firstRow="1" bandRow="1">
                <a:tableStyleId>{5940675A-B579-460E-94D1-54222C63F5DA}</a:tableStyleId>
              </a:tblPr>
              <a:tblGrid>
                <a:gridCol w="1645784">
                  <a:extLst>
                    <a:ext uri="{9D8B030D-6E8A-4147-A177-3AD203B41FA5}">
                      <a16:colId xmlns:a16="http://schemas.microsoft.com/office/drawing/2014/main" xmlns="" val="2814771769"/>
                    </a:ext>
                  </a:extLst>
                </a:gridCol>
                <a:gridCol w="2831374">
                  <a:extLst>
                    <a:ext uri="{9D8B030D-6E8A-4147-A177-3AD203B41FA5}">
                      <a16:colId xmlns:a16="http://schemas.microsoft.com/office/drawing/2014/main" xmlns="" val="2608680139"/>
                    </a:ext>
                  </a:extLst>
                </a:gridCol>
                <a:gridCol w="3252652">
                  <a:extLst>
                    <a:ext uri="{9D8B030D-6E8A-4147-A177-3AD203B41FA5}">
                      <a16:colId xmlns:a16="http://schemas.microsoft.com/office/drawing/2014/main" xmlns="" val="2988206094"/>
                    </a:ext>
                  </a:extLst>
                </a:gridCol>
              </a:tblGrid>
              <a:tr h="776010">
                <a:tc>
                  <a:txBody>
                    <a:bodyPr/>
                    <a:lstStyle/>
                    <a:p>
                      <a:pPr algn="l"/>
                      <a:endParaRPr lang="tr-TR" dirty="0"/>
                    </a:p>
                  </a:txBody>
                  <a:tcPr marL="68580" marR="68580">
                    <a:lnB w="12700" cap="flat" cmpd="sng" algn="ctr">
                      <a:solidFill>
                        <a:schemeClr val="tx1"/>
                      </a:solidFill>
                      <a:prstDash val="solid"/>
                      <a:round/>
                      <a:headEnd type="none" w="med" len="med"/>
                      <a:tailEnd type="none" w="med" len="med"/>
                    </a:lnB>
                  </a:tcPr>
                </a:tc>
                <a:tc>
                  <a:txBody>
                    <a:bodyPr/>
                    <a:lstStyle/>
                    <a:p>
                      <a:pPr algn="l"/>
                      <a:r>
                        <a:rPr lang="tr-TR" b="1" dirty="0" smtClean="0"/>
                        <a:t>Oldukça</a:t>
                      </a:r>
                      <a:r>
                        <a:rPr lang="tr-TR" b="1" baseline="0" dirty="0" smtClean="0"/>
                        <a:t> görsel %7 </a:t>
                      </a:r>
                    </a:p>
                    <a:p>
                      <a:pPr algn="l"/>
                      <a:r>
                        <a:rPr lang="tr-TR" b="1" baseline="0" dirty="0" smtClean="0"/>
                        <a:t>Biraz görsel %40</a:t>
                      </a:r>
                      <a:endParaRPr lang="tr-TR" b="1" dirty="0"/>
                    </a:p>
                  </a:txBody>
                  <a:tcPr marL="68580" marR="68580"/>
                </a:tc>
                <a:tc>
                  <a:txBody>
                    <a:bodyPr/>
                    <a:lstStyle/>
                    <a:p>
                      <a:pPr algn="l"/>
                      <a:r>
                        <a:rPr lang="tr-TR" b="1" dirty="0" smtClean="0"/>
                        <a:t>                               Biraz analitik %40</a:t>
                      </a:r>
                    </a:p>
                    <a:p>
                      <a:pPr algn="l"/>
                      <a:r>
                        <a:rPr lang="tr-TR" b="1" dirty="0" smtClean="0"/>
                        <a:t>                               </a:t>
                      </a:r>
                      <a:r>
                        <a:rPr lang="tr-TR" b="1" baseline="0" dirty="0" smtClean="0"/>
                        <a:t> Oldukça analitik %7</a:t>
                      </a:r>
                      <a:endParaRPr lang="tr-TR" b="1" dirty="0"/>
                    </a:p>
                  </a:txBody>
                  <a:tcPr marL="68580" marR="68580"/>
                </a:tc>
                <a:extLst>
                  <a:ext uri="{0D108BD9-81ED-4DB2-BD59-A6C34878D82A}">
                    <a16:rowId xmlns:a16="http://schemas.microsoft.com/office/drawing/2014/main" xmlns="" val="3988736295"/>
                  </a:ext>
                </a:extLst>
              </a:tr>
              <a:tr h="776010">
                <a:tc>
                  <a:txBody>
                    <a:bodyPr/>
                    <a:lstStyle/>
                    <a:p>
                      <a:pPr algn="l"/>
                      <a:r>
                        <a:rPr lang="tr-TR" dirty="0" smtClean="0"/>
                        <a:t>Öğrenme</a:t>
                      </a:r>
                      <a:r>
                        <a:rPr lang="tr-TR" baseline="0" dirty="0" smtClean="0"/>
                        <a:t> stili</a:t>
                      </a:r>
                      <a:endParaRPr lang="tr-TR" dirty="0"/>
                    </a:p>
                  </a:txBody>
                  <a:tcPr marL="68580" marR="68580">
                    <a:lnT w="12700" cap="flat" cmpd="sng" algn="ctr">
                      <a:solidFill>
                        <a:schemeClr val="tx1"/>
                      </a:solidFill>
                      <a:prstDash val="solid"/>
                      <a:round/>
                      <a:headEnd type="none" w="med" len="med"/>
                      <a:tailEnd type="none" w="med" len="med"/>
                    </a:lnT>
                  </a:tcPr>
                </a:tc>
                <a:tc>
                  <a:txBody>
                    <a:bodyPr/>
                    <a:lstStyle/>
                    <a:p>
                      <a:pPr algn="l"/>
                      <a:r>
                        <a:rPr lang="tr-TR" dirty="0" smtClean="0"/>
                        <a:t>Görsel %50</a:t>
                      </a:r>
                      <a:endParaRPr lang="tr-TR" dirty="0"/>
                    </a:p>
                  </a:txBody>
                  <a:tcPr marL="68580" marR="68580"/>
                </a:tc>
                <a:tc>
                  <a:txBody>
                    <a:bodyPr/>
                    <a:lstStyle/>
                    <a:p>
                      <a:pPr algn="l"/>
                      <a:r>
                        <a:rPr lang="tr-TR" dirty="0" smtClean="0"/>
                        <a:t>Analitik %50</a:t>
                      </a:r>
                      <a:endParaRPr lang="tr-TR" dirty="0"/>
                    </a:p>
                  </a:txBody>
                  <a:tcPr marL="68580" marR="68580"/>
                </a:tc>
                <a:extLst>
                  <a:ext uri="{0D108BD9-81ED-4DB2-BD59-A6C34878D82A}">
                    <a16:rowId xmlns:a16="http://schemas.microsoft.com/office/drawing/2014/main" xmlns="" val="3300418694"/>
                  </a:ext>
                </a:extLst>
              </a:tr>
              <a:tr h="776010">
                <a:tc>
                  <a:txBody>
                    <a:bodyPr/>
                    <a:lstStyle/>
                    <a:p>
                      <a:pPr algn="l"/>
                      <a:r>
                        <a:rPr lang="tr-TR" dirty="0" smtClean="0"/>
                        <a:t>Öğretme stili</a:t>
                      </a:r>
                      <a:endParaRPr lang="tr-TR" dirty="0"/>
                    </a:p>
                  </a:txBody>
                  <a:tcPr marL="68580" marR="68580"/>
                </a:tc>
                <a:tc>
                  <a:txBody>
                    <a:bodyPr/>
                    <a:lstStyle/>
                    <a:p>
                      <a:pPr algn="l"/>
                      <a:r>
                        <a:rPr lang="tr-TR" dirty="0" smtClean="0"/>
                        <a:t>Öğrenci merkezli %50</a:t>
                      </a:r>
                      <a:endParaRPr lang="tr-TR" dirty="0"/>
                    </a:p>
                  </a:txBody>
                  <a:tcPr marL="68580" marR="68580"/>
                </a:tc>
                <a:tc>
                  <a:txBody>
                    <a:bodyPr/>
                    <a:lstStyle/>
                    <a:p>
                      <a:pPr algn="l"/>
                      <a:r>
                        <a:rPr lang="tr-TR" dirty="0" smtClean="0"/>
                        <a:t>Konu merkezli %50</a:t>
                      </a:r>
                      <a:endParaRPr lang="tr-TR" dirty="0"/>
                    </a:p>
                  </a:txBody>
                  <a:tcPr marL="68580" marR="68580"/>
                </a:tc>
                <a:extLst>
                  <a:ext uri="{0D108BD9-81ED-4DB2-BD59-A6C34878D82A}">
                    <a16:rowId xmlns:a16="http://schemas.microsoft.com/office/drawing/2014/main" xmlns="" val="2032071353"/>
                  </a:ext>
                </a:extLst>
              </a:tr>
              <a:tr h="776010">
                <a:tc>
                  <a:txBody>
                    <a:bodyPr/>
                    <a:lstStyle/>
                    <a:p>
                      <a:pPr algn="l"/>
                      <a:r>
                        <a:rPr lang="tr-TR" dirty="0" smtClean="0"/>
                        <a:t>Teftiş stili</a:t>
                      </a:r>
                      <a:endParaRPr lang="tr-TR" dirty="0"/>
                    </a:p>
                  </a:txBody>
                  <a:tcPr marL="68580" marR="68580"/>
                </a:tc>
                <a:tc>
                  <a:txBody>
                    <a:bodyPr/>
                    <a:lstStyle/>
                    <a:p>
                      <a:pPr algn="l"/>
                      <a:r>
                        <a:rPr lang="tr-TR" dirty="0" smtClean="0"/>
                        <a:t>Kolaylaştırıcı %50</a:t>
                      </a:r>
                      <a:endParaRPr lang="tr-TR" dirty="0"/>
                    </a:p>
                  </a:txBody>
                  <a:tcPr marL="68580" marR="68580"/>
                </a:tc>
                <a:tc>
                  <a:txBody>
                    <a:bodyPr/>
                    <a:lstStyle/>
                    <a:p>
                      <a:pPr algn="l"/>
                      <a:r>
                        <a:rPr lang="tr-TR" dirty="0" smtClean="0"/>
                        <a:t>Yönetici %50</a:t>
                      </a:r>
                      <a:endParaRPr lang="tr-TR" dirty="0"/>
                    </a:p>
                  </a:txBody>
                  <a:tcPr marL="68580" marR="68580"/>
                </a:tc>
                <a:extLst>
                  <a:ext uri="{0D108BD9-81ED-4DB2-BD59-A6C34878D82A}">
                    <a16:rowId xmlns:a16="http://schemas.microsoft.com/office/drawing/2014/main" xmlns="" val="222504374"/>
                  </a:ext>
                </a:extLst>
              </a:tr>
              <a:tr h="776010">
                <a:tc>
                  <a:txBody>
                    <a:bodyPr/>
                    <a:lstStyle/>
                    <a:p>
                      <a:pPr algn="l"/>
                      <a:r>
                        <a:rPr lang="tr-TR" dirty="0" smtClean="0"/>
                        <a:t>Ekonomik tercih</a:t>
                      </a:r>
                      <a:endParaRPr lang="tr-TR" dirty="0"/>
                    </a:p>
                  </a:txBody>
                  <a:tcPr marL="68580" marR="68580"/>
                </a:tc>
                <a:tc>
                  <a:txBody>
                    <a:bodyPr/>
                    <a:lstStyle/>
                    <a:p>
                      <a:pPr algn="l"/>
                      <a:r>
                        <a:rPr lang="tr-TR" dirty="0" smtClean="0"/>
                        <a:t>Aşağıdan yukarıya %50</a:t>
                      </a:r>
                      <a:endParaRPr lang="tr-TR" dirty="0"/>
                    </a:p>
                  </a:txBody>
                  <a:tcPr marL="68580" marR="68580"/>
                </a:tc>
                <a:tc>
                  <a:txBody>
                    <a:bodyPr/>
                    <a:lstStyle/>
                    <a:p>
                      <a:pPr algn="l"/>
                      <a:r>
                        <a:rPr lang="tr-TR" dirty="0" smtClean="0"/>
                        <a:t>Yukarıdan aşağıya %50</a:t>
                      </a:r>
                      <a:endParaRPr lang="tr-TR" dirty="0"/>
                    </a:p>
                  </a:txBody>
                  <a:tcPr marL="68580" marR="68580"/>
                </a:tc>
                <a:extLst>
                  <a:ext uri="{0D108BD9-81ED-4DB2-BD59-A6C34878D82A}">
                    <a16:rowId xmlns:a16="http://schemas.microsoft.com/office/drawing/2014/main" xmlns="" val="1659602557"/>
                  </a:ext>
                </a:extLst>
              </a:tr>
              <a:tr h="776010">
                <a:tc>
                  <a:txBody>
                    <a:bodyPr/>
                    <a:lstStyle/>
                    <a:p>
                      <a:pPr algn="l"/>
                      <a:r>
                        <a:rPr lang="tr-TR" dirty="0" smtClean="0"/>
                        <a:t>Politik</a:t>
                      </a:r>
                      <a:r>
                        <a:rPr lang="tr-TR" baseline="0" dirty="0" smtClean="0"/>
                        <a:t> tercih</a:t>
                      </a:r>
                      <a:endParaRPr lang="tr-TR" dirty="0"/>
                    </a:p>
                  </a:txBody>
                  <a:tcPr marL="68580" marR="68580"/>
                </a:tc>
                <a:tc>
                  <a:txBody>
                    <a:bodyPr/>
                    <a:lstStyle/>
                    <a:p>
                      <a:pPr algn="l"/>
                      <a:r>
                        <a:rPr lang="tr-TR" dirty="0" smtClean="0"/>
                        <a:t>Liberal %50</a:t>
                      </a:r>
                      <a:endParaRPr lang="tr-TR" dirty="0"/>
                    </a:p>
                  </a:txBody>
                  <a:tcPr marL="68580" marR="68580"/>
                </a:tc>
                <a:tc>
                  <a:txBody>
                    <a:bodyPr/>
                    <a:lstStyle/>
                    <a:p>
                      <a:pPr algn="l"/>
                      <a:r>
                        <a:rPr lang="tr-TR" dirty="0" smtClean="0"/>
                        <a:t>Muhafazakar</a:t>
                      </a:r>
                      <a:r>
                        <a:rPr lang="tr-TR" baseline="0" dirty="0" smtClean="0"/>
                        <a:t> %50</a:t>
                      </a:r>
                      <a:endParaRPr lang="tr-TR" dirty="0"/>
                    </a:p>
                  </a:txBody>
                  <a:tcPr marL="68580" marR="68580"/>
                </a:tc>
                <a:extLst>
                  <a:ext uri="{0D108BD9-81ED-4DB2-BD59-A6C34878D82A}">
                    <a16:rowId xmlns:a16="http://schemas.microsoft.com/office/drawing/2014/main" xmlns="" val="1867544221"/>
                  </a:ext>
                </a:extLst>
              </a:tr>
              <a:tr h="776010">
                <a:tc gridSpan="2">
                  <a:txBody>
                    <a:bodyPr/>
                    <a:lstStyle/>
                    <a:p>
                      <a:pPr algn="l"/>
                      <a:endParaRPr lang="tr-TR" dirty="0"/>
                    </a:p>
                  </a:txBody>
                  <a:tcPr marL="68580" marR="68580">
                    <a:lnL w="12700" cmpd="sng">
                      <a:noFill/>
                    </a:lnL>
                    <a:lnR w="12700" cmpd="sng">
                      <a:noFill/>
                    </a:lnR>
                    <a:lnB w="12700" cmpd="sng">
                      <a:noFill/>
                    </a:lnB>
                  </a:tcPr>
                </a:tc>
                <a:tc hMerge="1">
                  <a:txBody>
                    <a:bodyPr/>
                    <a:lstStyle/>
                    <a:p>
                      <a:pPr algn="l"/>
                      <a:endParaRPr lang="tr-TR" dirty="0"/>
                    </a:p>
                  </a:txBody>
                  <a:tcPr/>
                </a:tc>
                <a:tc rowSpan="2">
                  <a:txBody>
                    <a:bodyPr/>
                    <a:lstStyle/>
                    <a:p>
                      <a:pPr algn="l"/>
                      <a:endParaRPr lang="tr-TR" dirty="0"/>
                    </a:p>
                  </a:txBody>
                  <a:tcPr marL="68580" marR="68580">
                    <a:lnL w="12700" cmpd="sng">
                      <a:noFill/>
                    </a:lnL>
                    <a:lnR w="12700" cmpd="sng">
                      <a:noFill/>
                    </a:lnR>
                    <a:lnB w="12700" cmpd="sng">
                      <a:noFill/>
                    </a:lnB>
                  </a:tcPr>
                </a:tc>
                <a:extLst>
                  <a:ext uri="{0D108BD9-81ED-4DB2-BD59-A6C34878D82A}">
                    <a16:rowId xmlns:a16="http://schemas.microsoft.com/office/drawing/2014/main" xmlns="" val="1986886908"/>
                  </a:ext>
                </a:extLst>
              </a:tr>
              <a:tr h="776010">
                <a:tc gridSpan="2">
                  <a:txBody>
                    <a:bodyPr/>
                    <a:lstStyle/>
                    <a:p>
                      <a:pPr algn="l"/>
                      <a:endParaRPr lang="tr-TR" dirty="0"/>
                    </a:p>
                  </a:txBody>
                  <a:tcPr marL="68580" marR="68580">
                    <a:lnL w="12700" cmpd="sng">
                      <a:noFill/>
                    </a:lnL>
                    <a:lnR w="12700" cmpd="sng">
                      <a:noFill/>
                    </a:lnR>
                    <a:lnT w="12700" cmpd="sng">
                      <a:noFill/>
                    </a:lnT>
                    <a:lnB w="12700" cmpd="sng">
                      <a:noFill/>
                    </a:lnB>
                  </a:tcPr>
                </a:tc>
                <a:tc hMerge="1">
                  <a:txBody>
                    <a:bodyPr/>
                    <a:lstStyle/>
                    <a:p>
                      <a:pPr algn="l"/>
                      <a:endParaRPr lang="tr-TR" dirty="0"/>
                    </a:p>
                  </a:txBody>
                  <a:tcPr>
                    <a:lnR w="12700" cmpd="sng">
                      <a:noFill/>
                    </a:lnR>
                    <a:lnT w="12700" cmpd="sng">
                      <a:noFill/>
                    </a:lnT>
                  </a:tcPr>
                </a:tc>
                <a:tc vMerge="1">
                  <a:txBody>
                    <a:bodyPr/>
                    <a:lstStyle/>
                    <a:p>
                      <a:pPr algn="l"/>
                      <a:endParaRPr lang="tr-TR" dirty="0"/>
                    </a:p>
                  </a:txBody>
                  <a:tcPr/>
                </a:tc>
                <a:extLst>
                  <a:ext uri="{0D108BD9-81ED-4DB2-BD59-A6C34878D82A}">
                    <a16:rowId xmlns:a16="http://schemas.microsoft.com/office/drawing/2014/main" xmlns="" val="2265501364"/>
                  </a:ext>
                </a:extLst>
              </a:tr>
            </a:tbl>
          </a:graphicData>
        </a:graphic>
      </p:graphicFrame>
      <p:cxnSp>
        <p:nvCxnSpPr>
          <p:cNvPr id="6" name="Düz Bağlayıcı 5"/>
          <p:cNvCxnSpPr/>
          <p:nvPr/>
        </p:nvCxnSpPr>
        <p:spPr>
          <a:xfrm>
            <a:off x="3977640" y="1668822"/>
            <a:ext cx="0" cy="84908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Düz Bağlayıcı 7"/>
          <p:cNvCxnSpPr/>
          <p:nvPr/>
        </p:nvCxnSpPr>
        <p:spPr>
          <a:xfrm>
            <a:off x="6289900" y="1668822"/>
            <a:ext cx="3266" cy="849086"/>
          </a:xfrm>
          <a:prstGeom prst="line">
            <a:avLst/>
          </a:prstGeom>
        </p:spPr>
        <p:style>
          <a:lnRef idx="1">
            <a:schemeClr val="accent1"/>
          </a:lnRef>
          <a:fillRef idx="0">
            <a:schemeClr val="accent1"/>
          </a:fillRef>
          <a:effectRef idx="0">
            <a:schemeClr val="accent1"/>
          </a:effectRef>
          <a:fontRef idx="minor">
            <a:schemeClr val="tx1"/>
          </a:fontRef>
        </p:style>
      </p:cxnSp>
      <p:sp>
        <p:nvSpPr>
          <p:cNvPr id="14" name="Metin kutusu 13"/>
          <p:cNvSpPr txBox="1"/>
          <p:nvPr/>
        </p:nvSpPr>
        <p:spPr>
          <a:xfrm>
            <a:off x="4599826" y="1908699"/>
            <a:ext cx="1067889" cy="646331"/>
          </a:xfrm>
          <a:prstGeom prst="rect">
            <a:avLst/>
          </a:prstGeom>
          <a:noFill/>
        </p:spPr>
        <p:txBody>
          <a:bodyPr wrap="square" rtlCol="0">
            <a:spAutoFit/>
          </a:bodyPr>
          <a:lstStyle/>
          <a:p>
            <a:r>
              <a:rPr lang="tr-TR" b="1" dirty="0" smtClean="0"/>
              <a:t>Belirsiz %6</a:t>
            </a:r>
            <a:endParaRPr lang="tr-TR" b="1" dirty="0"/>
          </a:p>
        </p:txBody>
      </p:sp>
      <p:sp>
        <p:nvSpPr>
          <p:cNvPr id="15" name="Metin kutusu 14"/>
          <p:cNvSpPr txBox="1"/>
          <p:nvPr/>
        </p:nvSpPr>
        <p:spPr>
          <a:xfrm>
            <a:off x="734922" y="1234763"/>
            <a:ext cx="4144192" cy="369332"/>
          </a:xfrm>
          <a:prstGeom prst="rect">
            <a:avLst/>
          </a:prstGeom>
          <a:noFill/>
        </p:spPr>
        <p:txBody>
          <a:bodyPr wrap="square" rtlCol="0">
            <a:spAutoFit/>
          </a:bodyPr>
          <a:lstStyle/>
          <a:p>
            <a:pPr algn="ctr"/>
            <a:r>
              <a:rPr lang="tr-TR" b="1" dirty="0" smtClean="0"/>
              <a:t>YARI KÜRESEL TERCİHLER</a:t>
            </a:r>
            <a:endParaRPr lang="tr-TR" b="1" dirty="0"/>
          </a:p>
        </p:txBody>
      </p:sp>
    </p:spTree>
    <p:extLst>
      <p:ext uri="{BB962C8B-B14F-4D97-AF65-F5344CB8AC3E}">
        <p14:creationId xmlns:p14="http://schemas.microsoft.com/office/powerpoint/2010/main" val="36947295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5740" y="1933303"/>
            <a:ext cx="8690066" cy="2286000"/>
          </a:xfrm>
        </p:spPr>
        <p:txBody>
          <a:bodyPr>
            <a:normAutofit fontScale="85000" lnSpcReduction="20000"/>
          </a:bodyPr>
          <a:lstStyle/>
          <a:p>
            <a:pPr marL="0" indent="0" algn="ctr">
              <a:buNone/>
            </a:pPr>
            <a:r>
              <a:rPr lang="tr-TR" b="1" dirty="0" smtClean="0">
                <a:solidFill>
                  <a:schemeClr val="accent5">
                    <a:lumMod val="50000"/>
                  </a:schemeClr>
                </a:solidFill>
              </a:rPr>
              <a:t>Ahlak eğitimi</a:t>
            </a:r>
          </a:p>
          <a:p>
            <a:pPr marL="0" indent="0" algn="ctr">
              <a:buNone/>
            </a:pPr>
            <a:r>
              <a:rPr lang="tr-TR" dirty="0" smtClean="0"/>
              <a:t>Bilindiği gibi, ahlak eğitimi eğitim için genel bir konudur. Çeşitli zamanlarda birçok biçim alabilmektedir. Ahlak eğitimini geliştiren </a:t>
            </a:r>
            <a:r>
              <a:rPr lang="tr-TR" dirty="0" err="1" smtClean="0"/>
              <a:t>Kohlberg</a:t>
            </a:r>
            <a:r>
              <a:rPr lang="tr-TR" dirty="0" smtClean="0"/>
              <a:t> ahlak eğitimini geliştiren kişidir. </a:t>
            </a:r>
            <a:r>
              <a:rPr lang="tr-TR" dirty="0" err="1" smtClean="0"/>
              <a:t>Kohlberg</a:t>
            </a:r>
            <a:r>
              <a:rPr lang="tr-TR" dirty="0" smtClean="0"/>
              <a:t>’ e göre ahlak eğitimi ahlaki gelişimde ikişer düzeyden oluşan üç evre olmak üzere altı düzeyi vardır. </a:t>
            </a:r>
          </a:p>
        </p:txBody>
      </p:sp>
    </p:spTree>
    <p:extLst>
      <p:ext uri="{BB962C8B-B14F-4D97-AF65-F5344CB8AC3E}">
        <p14:creationId xmlns:p14="http://schemas.microsoft.com/office/powerpoint/2010/main" val="20457814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5132" y="2243637"/>
            <a:ext cx="8592094" cy="1675221"/>
          </a:xfrm>
        </p:spPr>
        <p:txBody>
          <a:bodyPr>
            <a:normAutofit fontScale="77500" lnSpcReduction="20000"/>
          </a:bodyPr>
          <a:lstStyle/>
          <a:p>
            <a:pPr marL="0" indent="0" algn="ctr">
              <a:buNone/>
            </a:pPr>
            <a:r>
              <a:rPr lang="tr-TR" dirty="0"/>
              <a:t>Birinci düzey gelenek öncesi evrendir. Bu düzeyde cezadan kaçınma ve ödül alma ağırlıktadır. Bu düzeyin birinci evresinde dışarıdan dayatılan kurallara uygun olan, ödül getiren ve cezadan kaçındırılan davranış ve olayların doğru ve iyi olduğu düşünülür. </a:t>
            </a:r>
          </a:p>
          <a:p>
            <a:pPr marL="0" indent="0" algn="ctr">
              <a:buNone/>
            </a:pPr>
            <a:endParaRPr lang="tr-TR" dirty="0"/>
          </a:p>
        </p:txBody>
      </p:sp>
    </p:spTree>
    <p:extLst>
      <p:ext uri="{BB962C8B-B14F-4D97-AF65-F5344CB8AC3E}">
        <p14:creationId xmlns:p14="http://schemas.microsoft.com/office/powerpoint/2010/main" val="3782030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4725" y="2308950"/>
            <a:ext cx="8592095" cy="1779724"/>
          </a:xfrm>
        </p:spPr>
        <p:txBody>
          <a:bodyPr>
            <a:normAutofit fontScale="85000" lnSpcReduction="20000"/>
          </a:bodyPr>
          <a:lstStyle/>
          <a:p>
            <a:pPr marL="0" indent="0" algn="ctr">
              <a:buNone/>
            </a:pPr>
            <a:r>
              <a:rPr lang="tr-TR" dirty="0"/>
              <a:t>İkinci düzey geleneksel düzeydir. Bu düzey toplumsal kuralları uygular. Üçüncü evre akran grubunun veya başkanlarının onayını getiren durum ve davranışların iyi olduğu düşünülen evrendir. Dördüncü evrede kanun, kural geleneklere uygun olanın iyi olduğu düşünülür.</a:t>
            </a:r>
          </a:p>
        </p:txBody>
      </p:sp>
    </p:spTree>
    <p:extLst>
      <p:ext uri="{BB962C8B-B14F-4D97-AF65-F5344CB8AC3E}">
        <p14:creationId xmlns:p14="http://schemas.microsoft.com/office/powerpoint/2010/main" val="2068762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3509" y="1825625"/>
            <a:ext cx="8484326" cy="4351338"/>
          </a:xfrm>
        </p:spPr>
        <p:txBody>
          <a:bodyPr/>
          <a:lstStyle/>
          <a:p>
            <a:pPr marL="0" indent="0" algn="ctr">
              <a:buNone/>
            </a:pPr>
            <a:r>
              <a:rPr lang="tr-TR" dirty="0"/>
              <a:t>Üçüncü düzey gelenek ötesi düzeydir. Bu düzey moral prensiplerinin baskın olduğu bir düzeydir. Bu düzeyin birinci evresi olan Beşinci evrede toplumsal anlaşma ve kişi hakları dikkate alınır. İyi olanın toplumsal uzlaşmayı sağlamak için konmuş kurallara uygun olduğu düşünülür.</a:t>
            </a:r>
          </a:p>
        </p:txBody>
      </p:sp>
    </p:spTree>
    <p:extLst>
      <p:ext uri="{BB962C8B-B14F-4D97-AF65-F5344CB8AC3E}">
        <p14:creationId xmlns:p14="http://schemas.microsoft.com/office/powerpoint/2010/main" val="301107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93915" y="2335077"/>
            <a:ext cx="8533311" cy="1675221"/>
          </a:xfrm>
        </p:spPr>
        <p:txBody>
          <a:bodyPr>
            <a:normAutofit fontScale="85000" lnSpcReduction="10000"/>
          </a:bodyPr>
          <a:lstStyle/>
          <a:p>
            <a:pPr marL="0" indent="0" algn="ctr">
              <a:buNone/>
            </a:pPr>
            <a:r>
              <a:rPr lang="tr-TR" dirty="0"/>
              <a:t>Altıncı evrede ise, iyi olanın kişisel, genel ahlak ilkelerine uygun ve onlarla tutarlı olduğu kabul edilir. </a:t>
            </a:r>
            <a:r>
              <a:rPr lang="tr-TR" dirty="0" err="1"/>
              <a:t>Kohlberg’e</a:t>
            </a:r>
            <a:r>
              <a:rPr lang="tr-TR" dirty="0"/>
              <a:t> göre bu evrenlerin sıralanması evrenseldir ve değişmez. İnsanların büyük çoğunluğu birinci ve ikinci düzeydedirler. </a:t>
            </a:r>
          </a:p>
          <a:p>
            <a:pPr marL="0" indent="0" algn="ctr">
              <a:buNone/>
            </a:pPr>
            <a:endParaRPr lang="tr-TR" dirty="0"/>
          </a:p>
        </p:txBody>
      </p:sp>
    </p:spTree>
    <p:extLst>
      <p:ext uri="{BB962C8B-B14F-4D97-AF65-F5344CB8AC3E}">
        <p14:creationId xmlns:p14="http://schemas.microsoft.com/office/powerpoint/2010/main" val="76264166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315</Words>
  <Application>Microsoft Office PowerPoint</Application>
  <PresentationFormat>Ekran Gösterisi (4:3)</PresentationFormat>
  <Paragraphs>29</Paragraphs>
  <Slides>7</Slides>
  <Notes>0</Notes>
  <HiddenSlides>0</HiddenSlides>
  <MMClips>0</MMClips>
  <ScaleCrop>false</ScaleCrop>
  <HeadingPairs>
    <vt:vector size="4" baseType="variant">
      <vt:variant>
        <vt:lpstr>Tema</vt:lpstr>
      </vt:variant>
      <vt:variant>
        <vt:i4>1</vt:i4>
      </vt:variant>
      <vt:variant>
        <vt:lpstr>Slayt Başlıkları</vt:lpstr>
      </vt:variant>
      <vt:variant>
        <vt:i4>7</vt:i4>
      </vt:variant>
    </vt:vector>
  </HeadingPairs>
  <TitlesOfParts>
    <vt:vector size="8" baseType="lpstr">
      <vt:lpstr>Ofis Teması</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omu</dc:creator>
  <cp:lastModifiedBy>omu</cp:lastModifiedBy>
  <cp:revision>1</cp:revision>
  <dcterms:created xsi:type="dcterms:W3CDTF">2020-03-18T08:49:16Z</dcterms:created>
  <dcterms:modified xsi:type="dcterms:W3CDTF">2020-03-18T08:51:18Z</dcterms:modified>
</cp:coreProperties>
</file>