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80"/>
  </p:notesMasterIdLst>
  <p:sldIdLst>
    <p:sldId id="256" r:id="rId2"/>
    <p:sldId id="258" r:id="rId3"/>
    <p:sldId id="257" r:id="rId4"/>
    <p:sldId id="265" r:id="rId5"/>
    <p:sldId id="259" r:id="rId6"/>
    <p:sldId id="260" r:id="rId7"/>
    <p:sldId id="300" r:id="rId8"/>
    <p:sldId id="264" r:id="rId9"/>
    <p:sldId id="263" r:id="rId10"/>
    <p:sldId id="262" r:id="rId11"/>
    <p:sldId id="301" r:id="rId12"/>
    <p:sldId id="261" r:id="rId13"/>
    <p:sldId id="272" r:id="rId14"/>
    <p:sldId id="271" r:id="rId15"/>
    <p:sldId id="270" r:id="rId16"/>
    <p:sldId id="269" r:id="rId17"/>
    <p:sldId id="268" r:id="rId18"/>
    <p:sldId id="267" r:id="rId19"/>
    <p:sldId id="266" r:id="rId20"/>
    <p:sldId id="273" r:id="rId21"/>
    <p:sldId id="274" r:id="rId22"/>
    <p:sldId id="278" r:id="rId23"/>
    <p:sldId id="277" r:id="rId24"/>
    <p:sldId id="276" r:id="rId25"/>
    <p:sldId id="275" r:id="rId26"/>
    <p:sldId id="290" r:id="rId27"/>
    <p:sldId id="289" r:id="rId28"/>
    <p:sldId id="302" r:id="rId29"/>
    <p:sldId id="288" r:id="rId30"/>
    <p:sldId id="287" r:id="rId31"/>
    <p:sldId id="286" r:id="rId32"/>
    <p:sldId id="303" r:id="rId33"/>
    <p:sldId id="285" r:id="rId34"/>
    <p:sldId id="304" r:id="rId35"/>
    <p:sldId id="284" r:id="rId36"/>
    <p:sldId id="283" r:id="rId37"/>
    <p:sldId id="282" r:id="rId38"/>
    <p:sldId id="281" r:id="rId39"/>
    <p:sldId id="280" r:id="rId40"/>
    <p:sldId id="295" r:id="rId41"/>
    <p:sldId id="294" r:id="rId42"/>
    <p:sldId id="293" r:id="rId43"/>
    <p:sldId id="299" r:id="rId44"/>
    <p:sldId id="298" r:id="rId45"/>
    <p:sldId id="297" r:id="rId46"/>
    <p:sldId id="296" r:id="rId47"/>
    <p:sldId id="305" r:id="rId48"/>
    <p:sldId id="318" r:id="rId49"/>
    <p:sldId id="317" r:id="rId50"/>
    <p:sldId id="316" r:id="rId51"/>
    <p:sldId id="315" r:id="rId52"/>
    <p:sldId id="319" r:id="rId53"/>
    <p:sldId id="313" r:id="rId54"/>
    <p:sldId id="312" r:id="rId55"/>
    <p:sldId id="311" r:id="rId56"/>
    <p:sldId id="310" r:id="rId57"/>
    <p:sldId id="309" r:id="rId58"/>
    <p:sldId id="308" r:id="rId59"/>
    <p:sldId id="307" r:id="rId60"/>
    <p:sldId id="306" r:id="rId61"/>
    <p:sldId id="320" r:id="rId62"/>
    <p:sldId id="332" r:id="rId63"/>
    <p:sldId id="331" r:id="rId64"/>
    <p:sldId id="330" r:id="rId65"/>
    <p:sldId id="329" r:id="rId66"/>
    <p:sldId id="328" r:id="rId67"/>
    <p:sldId id="327" r:id="rId68"/>
    <p:sldId id="326" r:id="rId69"/>
    <p:sldId id="325" r:id="rId70"/>
    <p:sldId id="324" r:id="rId71"/>
    <p:sldId id="323" r:id="rId72"/>
    <p:sldId id="322" r:id="rId73"/>
    <p:sldId id="321" r:id="rId74"/>
    <p:sldId id="336" r:id="rId75"/>
    <p:sldId id="335" r:id="rId76"/>
    <p:sldId id="334" r:id="rId77"/>
    <p:sldId id="337" r:id="rId78"/>
    <p:sldId id="338" r:id="rId7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9FA6CD-C9F5-4A54-85A1-AFBE89897AFA}" type="datetimeFigureOut">
              <a:rPr lang="tr-TR" smtClean="0"/>
              <a:pPr/>
              <a:t>06.10.2014</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593971-AB75-4915-9157-2229E9F55E97}"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AA593971-AB75-4915-9157-2229E9F55E97}" type="slidenum">
              <a:rPr lang="tr-TR" smtClean="0"/>
              <a:pPr/>
              <a:t>24</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8" name="7 Dikdörtgen"/>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Düz Bağlayıcı"/>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Başlık"/>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tr-TR" smtClean="0"/>
              <a:t>Asıl başlık stili için tıklatın</a:t>
            </a:r>
            <a:endParaRPr kumimoji="0" lang="en-US"/>
          </a:p>
        </p:txBody>
      </p:sp>
      <p:sp>
        <p:nvSpPr>
          <p:cNvPr id="25" name="24 Alt Başlık"/>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31" name="30 Veri Yer Tutucusu"/>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D9F75050-0E15-4C5B-92B0-66D068882F1F}" type="datetimeFigureOut">
              <a:rPr lang="tr-TR" smtClean="0"/>
              <a:pPr/>
              <a:t>06.10.2014</a:t>
            </a:fld>
            <a:endParaRPr lang="tr-TR"/>
          </a:p>
        </p:txBody>
      </p:sp>
      <p:sp>
        <p:nvSpPr>
          <p:cNvPr id="18" name="17 Altbilgi Yer Tutucusu"/>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tr-TR"/>
          </a:p>
        </p:txBody>
      </p:sp>
      <p:sp>
        <p:nvSpPr>
          <p:cNvPr id="29" name="28 Slayt Numarası Yer Tutucusu"/>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06.10.2014</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D9F75050-0E15-4C5B-92B0-66D068882F1F}" type="datetimeFigureOut">
              <a:rPr lang="tr-TR" smtClean="0"/>
              <a:pPr/>
              <a:t>06.10.2014</a:t>
            </a:fld>
            <a:endParaRPr lang="tr-TR"/>
          </a:p>
        </p:txBody>
      </p:sp>
      <p:sp>
        <p:nvSpPr>
          <p:cNvPr id="5" name="4 Altbilgi Yer Tutucusu"/>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tr-TR"/>
          </a:p>
        </p:txBody>
      </p:sp>
      <p:sp>
        <p:nvSpPr>
          <p:cNvPr id="6" name="5 Slayt Numarası Yer Tutucusu"/>
          <p:cNvSpPr>
            <a:spLocks noGrp="1"/>
          </p:cNvSpPr>
          <p:nvPr>
            <p:ph type="sldNum" sz="quarter" idx="12"/>
          </p:nvPr>
        </p:nvSpPr>
        <p:spPr>
          <a:xfrm>
            <a:off x="6733952" y="6555112"/>
            <a:ext cx="588336" cy="228600"/>
          </a:xfrm>
        </p:spPr>
        <p:txBody>
          <a:bodyPr/>
          <a:lstStyle>
            <a:extLst/>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20040"/>
            <a:ext cx="7242048" cy="114300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06.10.2014</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20040"/>
            <a:ext cx="7242048" cy="1143000"/>
          </a:xfrm>
        </p:spPr>
        <p:txBody>
          <a:bodyPr anchor="b"/>
          <a:lstStyle>
            <a:lvl1pPr>
              <a:defRPr/>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D9F75050-0E15-4C5B-92B0-66D068882F1F}" type="datetimeFigureOut">
              <a:rPr lang="tr-TR" smtClean="0"/>
              <a:pPr/>
              <a:t>06.10.2014</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9" name="8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20040"/>
            <a:ext cx="7242048" cy="1143000"/>
          </a:xfrm>
        </p:spPr>
        <p:txBody>
          <a:bodyPr/>
          <a:lstStyle>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D9F75050-0E15-4C5B-92B0-66D068882F1F}" type="datetimeFigureOut">
              <a:rPr lang="tr-TR" smtClean="0"/>
              <a:pPr/>
              <a:t>06.10.2014</a:t>
            </a:fld>
            <a:endParaRPr lang="tr-TR"/>
          </a:p>
        </p:txBody>
      </p:sp>
      <p:sp>
        <p:nvSpPr>
          <p:cNvPr id="4" name="3 Altbilgi Yer Tutucusu"/>
          <p:cNvSpPr>
            <a:spLocks noGrp="1"/>
          </p:cNvSpPr>
          <p:nvPr>
            <p:ph type="ftr" sz="quarter" idx="11"/>
          </p:nvPr>
        </p:nvSpPr>
        <p:spPr/>
        <p:txBody>
          <a:bodyPr/>
          <a:lstStyle>
            <a:extLst/>
          </a:lstStyle>
          <a:p>
            <a:endParaRPr lang="tr-TR"/>
          </a:p>
        </p:txBody>
      </p:sp>
      <p:sp>
        <p:nvSpPr>
          <p:cNvPr id="5" name="4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lvl1pPr>
              <a:defRPr>
                <a:solidFill>
                  <a:schemeClr val="tx2"/>
                </a:solidFill>
              </a:defRPr>
            </a:lvl1pPr>
            <a:extLst/>
          </a:lstStyle>
          <a:p>
            <a:fld id="{D9F75050-0E15-4C5B-92B0-66D068882F1F}" type="datetimeFigureOut">
              <a:rPr lang="tr-TR" smtClean="0"/>
              <a:pPr/>
              <a:t>06.10.2014</a:t>
            </a:fld>
            <a:endParaRPr lang="tr-TR"/>
          </a:p>
        </p:txBody>
      </p:sp>
      <p:sp>
        <p:nvSpPr>
          <p:cNvPr id="3" name="2 Altbilgi Yer Tutucusu"/>
          <p:cNvSpPr>
            <a:spLocks noGrp="1"/>
          </p:cNvSpPr>
          <p:nvPr>
            <p:ph type="ftr" sz="quarter" idx="11"/>
          </p:nvPr>
        </p:nvSpPr>
        <p:spPr/>
        <p:txBody>
          <a:bodyPr/>
          <a:lstStyle>
            <a:lvl1pPr>
              <a:defRPr>
                <a:solidFill>
                  <a:schemeClr val="tx2"/>
                </a:solidFill>
              </a:defRPr>
            </a:lvl1pPr>
            <a:extLst/>
          </a:lstStyle>
          <a:p>
            <a:endParaRPr lang="tr-TR"/>
          </a:p>
        </p:txBody>
      </p:sp>
      <p:sp>
        <p:nvSpPr>
          <p:cNvPr id="4" name="3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06.10.2014</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8" name="7 Dikdörtgen"/>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8 Dikdörtgen"/>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1 Başlık"/>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tr-TR" smtClean="0"/>
              <a:t>Asıl başlık stili için tıklatın</a:t>
            </a:r>
            <a:endParaRPr kumimoji="0" lang="en-US" dirty="0"/>
          </a:p>
        </p:txBody>
      </p:sp>
      <p:sp>
        <p:nvSpPr>
          <p:cNvPr id="4" name="3 Metin Yer Tutucusu"/>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tr-TR" smtClean="0"/>
              <a:t>Asıl metin stillerini düzenlemek için tıklatın</a:t>
            </a:r>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06.10.2014</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10" name="9 Resim Yer Tutucusu"/>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tr-TR" smtClean="0"/>
              <a:t>Resim eklemek için simgeyi tıklatın</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06.10.2014</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553200" y="274955"/>
            <a:ext cx="1524000" cy="5851525"/>
          </a:xfrm>
        </p:spPr>
        <p:txBody>
          <a:bodyPr vert="eaVert" anchor="t"/>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42"/>
            <a:ext cx="60198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a:xfrm>
            <a:off x="4242816" y="6557946"/>
            <a:ext cx="2002464" cy="226902"/>
          </a:xfrm>
        </p:spPr>
        <p:txBody>
          <a:bodyPr/>
          <a:lstStyle>
            <a:extLst/>
          </a:lstStyle>
          <a:p>
            <a:fld id="{D9F75050-0E15-4C5B-92B0-66D068882F1F}" type="datetimeFigureOut">
              <a:rPr lang="tr-TR" smtClean="0"/>
              <a:pPr/>
              <a:t>06.10.2014</a:t>
            </a:fld>
            <a:endParaRPr lang="tr-TR"/>
          </a:p>
        </p:txBody>
      </p:sp>
      <p:sp>
        <p:nvSpPr>
          <p:cNvPr id="5" name="4 Altbilgi Yer Tutucusu"/>
          <p:cNvSpPr>
            <a:spLocks noGrp="1"/>
          </p:cNvSpPr>
          <p:nvPr>
            <p:ph type="ftr" sz="quarter" idx="11"/>
          </p:nvPr>
        </p:nvSpPr>
        <p:spPr>
          <a:xfrm>
            <a:off x="457200" y="6556248"/>
            <a:ext cx="3657600" cy="228600"/>
          </a:xfrm>
        </p:spPr>
        <p:txBody>
          <a:bodyPr/>
          <a:lstStyle>
            <a:extLst/>
          </a:lstStyle>
          <a:p>
            <a:endParaRPr lang="tr-TR"/>
          </a:p>
        </p:txBody>
      </p:sp>
      <p:sp>
        <p:nvSpPr>
          <p:cNvPr id="6" name="5 Slayt Numarası Yer Tutucusu"/>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Dikdörtgen"/>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2 Başlık Yer Tutucusu"/>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tr-TR" smtClean="0"/>
              <a:t>Asıl başlık stili için tıklatın</a:t>
            </a:r>
            <a:endParaRPr kumimoji="0" lang="en-US"/>
          </a:p>
        </p:txBody>
      </p:sp>
      <p:sp>
        <p:nvSpPr>
          <p:cNvPr id="31" name="30 Metin Yer Tutucusu"/>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7" name="26 Veri Yer Tutucusu"/>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D9F75050-0E15-4C5B-92B0-66D068882F1F}" type="datetimeFigureOut">
              <a:rPr lang="tr-TR" smtClean="0"/>
              <a:pPr/>
              <a:t>06.10.2014</a:t>
            </a:fld>
            <a:endParaRPr lang="tr-TR"/>
          </a:p>
        </p:txBody>
      </p:sp>
      <p:sp>
        <p:nvSpPr>
          <p:cNvPr id="4" name="3 Altbilgi Yer Tutucusu"/>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tr-TR"/>
          </a:p>
        </p:txBody>
      </p:sp>
      <p:sp>
        <p:nvSpPr>
          <p:cNvPr id="16" name="15 Slayt Numarası Yer Tutucusu"/>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3923928" y="4797152"/>
            <a:ext cx="3602610" cy="825240"/>
          </a:xfrm>
        </p:spPr>
        <p:txBody>
          <a:bodyPr/>
          <a:lstStyle/>
          <a:p>
            <a:r>
              <a:rPr lang="tr-TR" dirty="0" smtClean="0"/>
              <a:t>	</a:t>
            </a:r>
            <a:endParaRPr lang="tr-TR" dirty="0"/>
          </a:p>
        </p:txBody>
      </p:sp>
      <p:sp>
        <p:nvSpPr>
          <p:cNvPr id="5" name="4 Metin kutusu"/>
          <p:cNvSpPr txBox="1"/>
          <p:nvPr/>
        </p:nvSpPr>
        <p:spPr>
          <a:xfrm>
            <a:off x="3923928" y="1556792"/>
            <a:ext cx="3960440" cy="1569660"/>
          </a:xfrm>
          <a:prstGeom prst="rect">
            <a:avLst/>
          </a:prstGeom>
          <a:noFill/>
        </p:spPr>
        <p:txBody>
          <a:bodyPr wrap="square" rtlCol="0">
            <a:spAutoFit/>
          </a:bodyPr>
          <a:lstStyle/>
          <a:p>
            <a:r>
              <a:rPr lang="tr-TR" sz="4800" b="1" cap="all" dirty="0" smtClean="0">
                <a:ln w="500">
                  <a:solidFill>
                    <a:schemeClr val="tx2">
                      <a:shade val="20000"/>
                      <a:satMod val="120000"/>
                    </a:schemeClr>
                  </a:solidFill>
                </a:ln>
                <a:solidFill>
                  <a:schemeClr val="tx2">
                    <a:lumMod val="60000"/>
                    <a:lumOff val="40000"/>
                  </a:schemeClr>
                </a:solidFill>
                <a:latin typeface="Baskerville Old Face" pitchFamily="18" charset="0"/>
                <a:ea typeface="+mj-ea"/>
                <a:cs typeface="+mj-cs"/>
              </a:rPr>
              <a:t>TUTUM ÖLÇEKLERİ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Metin kutusu"/>
          <p:cNvSpPr txBox="1"/>
          <p:nvPr/>
        </p:nvSpPr>
        <p:spPr>
          <a:xfrm>
            <a:off x="683568" y="692696"/>
            <a:ext cx="6840760" cy="523220"/>
          </a:xfrm>
          <a:prstGeom prst="rect">
            <a:avLst/>
          </a:prstGeom>
          <a:noFill/>
        </p:spPr>
        <p:txBody>
          <a:bodyPr wrap="square" rtlCol="0">
            <a:spAutoFit/>
          </a:bodyPr>
          <a:lstStyle/>
          <a:p>
            <a:r>
              <a:rPr lang="tr-TR" sz="2800" b="1" cap="all" dirty="0" smtClean="0">
                <a:ln w="500">
                  <a:solidFill>
                    <a:schemeClr val="tx2">
                      <a:shade val="20000"/>
                      <a:satMod val="120000"/>
                    </a:schemeClr>
                  </a:solidFill>
                </a:ln>
                <a:solidFill>
                  <a:schemeClr val="tx2">
                    <a:lumMod val="60000"/>
                    <a:lumOff val="40000"/>
                  </a:schemeClr>
                </a:solidFill>
                <a:latin typeface="Baskerville Old Face" pitchFamily="18" charset="0"/>
                <a:ea typeface="+mj-ea"/>
                <a:cs typeface="+mj-cs"/>
              </a:rPr>
              <a:t> SUNUM PLANI</a:t>
            </a:r>
          </a:p>
        </p:txBody>
      </p:sp>
      <p:sp>
        <p:nvSpPr>
          <p:cNvPr id="16" name="2 İçerik Yer Tutucusu"/>
          <p:cNvSpPr>
            <a:spLocks noGrp="1"/>
          </p:cNvSpPr>
          <p:nvPr>
            <p:ph idx="1"/>
          </p:nvPr>
        </p:nvSpPr>
        <p:spPr>
          <a:xfrm>
            <a:off x="457200" y="1609416"/>
            <a:ext cx="7239000" cy="4846320"/>
          </a:xfrm>
        </p:spPr>
        <p:txBody>
          <a:bodyPr>
            <a:normAutofit fontScale="92500" lnSpcReduction="20000"/>
          </a:bodyPr>
          <a:lstStyle/>
          <a:p>
            <a:pPr>
              <a:buNone/>
            </a:pPr>
            <a:endParaRPr lang="tr-TR" dirty="0" smtClean="0">
              <a:latin typeface="Baskerville Old Face" pitchFamily="18" charset="0"/>
            </a:endParaRPr>
          </a:p>
          <a:p>
            <a:pPr>
              <a:lnSpc>
                <a:spcPct val="150000"/>
              </a:lnSpc>
              <a:buNone/>
            </a:pPr>
            <a:r>
              <a:rPr lang="tr-TR" dirty="0" smtClean="0">
                <a:latin typeface="Baskerville Old Face" pitchFamily="18" charset="0"/>
              </a:rPr>
              <a:t>	 </a:t>
            </a:r>
            <a:r>
              <a:rPr lang="tr-TR" b="1" dirty="0" smtClean="0">
                <a:solidFill>
                  <a:srgbClr val="002060"/>
                </a:solidFill>
                <a:latin typeface="Baskerville Old Face" pitchFamily="18" charset="0"/>
              </a:rPr>
              <a:t>Tutumun Tanımı</a:t>
            </a:r>
          </a:p>
          <a:p>
            <a:pPr>
              <a:lnSpc>
                <a:spcPct val="150000"/>
              </a:lnSpc>
              <a:buNone/>
            </a:pPr>
            <a:r>
              <a:rPr lang="tr-TR" b="1" dirty="0" smtClean="0">
                <a:solidFill>
                  <a:srgbClr val="002060"/>
                </a:solidFill>
                <a:latin typeface="Baskerville Old Face" pitchFamily="18" charset="0"/>
              </a:rPr>
              <a:t>	 Tutumların Ölçülmesi</a:t>
            </a:r>
          </a:p>
          <a:p>
            <a:pPr>
              <a:lnSpc>
                <a:spcPct val="150000"/>
              </a:lnSpc>
              <a:buNone/>
            </a:pPr>
            <a:r>
              <a:rPr lang="tr-TR" b="1" dirty="0" smtClean="0">
                <a:solidFill>
                  <a:srgbClr val="002060"/>
                </a:solidFill>
                <a:latin typeface="Baskerville Old Face" pitchFamily="18" charset="0"/>
              </a:rPr>
              <a:t>	 Tutum Ölçeklerinin Sınıflandırılması</a:t>
            </a:r>
          </a:p>
          <a:p>
            <a:pPr>
              <a:lnSpc>
                <a:spcPct val="150000"/>
              </a:lnSpc>
              <a:buNone/>
            </a:pPr>
            <a:r>
              <a:rPr lang="tr-TR" b="1" dirty="0" smtClean="0">
                <a:solidFill>
                  <a:srgbClr val="002060"/>
                </a:solidFill>
                <a:latin typeface="Baskerville Old Face" pitchFamily="18" charset="0"/>
              </a:rPr>
              <a:t>	 Tutum Ölçeklerinin Nitelikleri</a:t>
            </a:r>
          </a:p>
          <a:p>
            <a:pPr>
              <a:lnSpc>
                <a:spcPct val="150000"/>
              </a:lnSpc>
              <a:buNone/>
            </a:pPr>
            <a:r>
              <a:rPr lang="tr-TR" b="1" dirty="0" smtClean="0">
                <a:solidFill>
                  <a:srgbClr val="002060"/>
                </a:solidFill>
                <a:latin typeface="Baskerville Old Face" pitchFamily="18" charset="0"/>
              </a:rPr>
              <a:t>	 Tutum Ölçeği Geliştirme Yaklaşımları</a:t>
            </a:r>
          </a:p>
          <a:p>
            <a:pPr>
              <a:lnSpc>
                <a:spcPct val="150000"/>
              </a:lnSpc>
              <a:buNone/>
            </a:pPr>
            <a:r>
              <a:rPr lang="tr-TR" b="1" dirty="0" smtClean="0">
                <a:solidFill>
                  <a:srgbClr val="002060"/>
                </a:solidFill>
                <a:latin typeface="Baskerville Old Face" pitchFamily="18" charset="0"/>
              </a:rPr>
              <a:t>	 Tutum Ölçeklerinden Örnekler</a:t>
            </a:r>
          </a:p>
          <a:p>
            <a:pPr>
              <a:lnSpc>
                <a:spcPct val="150000"/>
              </a:lnSpc>
              <a:buNone/>
            </a:pPr>
            <a:r>
              <a:rPr lang="tr-TR" dirty="0" smtClean="0">
                <a:latin typeface="Baskerville Old Face" pitchFamily="18" charset="0"/>
              </a:rPr>
              <a:t>	 </a:t>
            </a:r>
          </a:p>
          <a:p>
            <a:pPr>
              <a:buNone/>
            </a:pPr>
            <a:r>
              <a:rPr lang="tr-TR" dirty="0" smtClean="0">
                <a:latin typeface="Baskerville Old Face" pitchFamily="18" charset="0"/>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buNone/>
            </a:pPr>
            <a:endParaRPr lang="tr-TR" dirty="0" smtClean="0">
              <a:latin typeface="Baskerville Old Face" pitchFamily="18" charset="0"/>
            </a:endParaRPr>
          </a:p>
          <a:p>
            <a:pPr>
              <a:lnSpc>
                <a:spcPct val="150000"/>
              </a:lnSpc>
              <a:buNone/>
            </a:pPr>
            <a:r>
              <a:rPr lang="tr-TR" dirty="0" smtClean="0">
                <a:latin typeface="Baskerville Old Face" pitchFamily="18" charset="0"/>
              </a:rPr>
              <a:t>	Tutum, bir bireye atfedilen ve onun bir psikolojik obje ile ilgili  düşünce duygu ve davranışlarını düzenli bir biçimde oluşturan eğilimdir </a:t>
            </a:r>
            <a:r>
              <a:rPr lang="tr-TR" sz="1600" dirty="0" smtClean="0">
                <a:latin typeface="Baskerville Old Face" pitchFamily="18" charset="0"/>
              </a:rPr>
              <a:t>(</a:t>
            </a:r>
            <a:r>
              <a:rPr lang="tr-TR" sz="1600" dirty="0" err="1" smtClean="0">
                <a:latin typeface="Baskerville Old Face" pitchFamily="18" charset="0"/>
              </a:rPr>
              <a:t>Smith</a:t>
            </a:r>
            <a:r>
              <a:rPr lang="tr-TR" sz="1600" dirty="0" smtClean="0">
                <a:latin typeface="Baskerville Old Face" pitchFamily="18" charset="0"/>
              </a:rPr>
              <a:t>, 1968; </a:t>
            </a:r>
            <a:r>
              <a:rPr lang="tr-TR" sz="1600" dirty="0" err="1" smtClean="0">
                <a:latin typeface="Baskerville Old Face" pitchFamily="18" charset="0"/>
              </a:rPr>
              <a:t>akt</a:t>
            </a:r>
            <a:r>
              <a:rPr lang="tr-TR" sz="1600" dirty="0" smtClean="0">
                <a:latin typeface="Baskerville Old Face" pitchFamily="18" charset="0"/>
              </a:rPr>
              <a:t>., Kağıtçıbaşı, 2010).</a:t>
            </a:r>
          </a:p>
          <a:p>
            <a:pPr>
              <a:lnSpc>
                <a:spcPct val="150000"/>
              </a:lnSpc>
              <a:buNone/>
            </a:pPr>
            <a:r>
              <a:rPr lang="tr-TR" dirty="0" smtClean="0">
                <a:latin typeface="Baskerville Old Face" pitchFamily="18" charset="0"/>
              </a:rPr>
              <a:t>	Tutum, psikolojik obje ile ilişkili olan pozitif veya negatif etki derecesidir </a:t>
            </a:r>
            <a:r>
              <a:rPr lang="tr-TR" sz="1600" dirty="0" smtClean="0">
                <a:latin typeface="Baskerville Old Face" pitchFamily="18" charset="0"/>
              </a:rPr>
              <a:t>(</a:t>
            </a:r>
            <a:r>
              <a:rPr lang="tr-TR" sz="1600" dirty="0" err="1" smtClean="0">
                <a:latin typeface="Baskerville Old Face" pitchFamily="18" charset="0"/>
              </a:rPr>
              <a:t>Thurstone</a:t>
            </a:r>
            <a:r>
              <a:rPr lang="tr-TR" sz="1600" dirty="0" smtClean="0">
                <a:latin typeface="Baskerville Old Face" pitchFamily="18" charset="0"/>
              </a:rPr>
              <a:t>, 1946; </a:t>
            </a:r>
            <a:r>
              <a:rPr lang="tr-TR" sz="1600" dirty="0" err="1" smtClean="0">
                <a:latin typeface="Baskerville Old Face" pitchFamily="18" charset="0"/>
              </a:rPr>
              <a:t>akt</a:t>
            </a:r>
            <a:r>
              <a:rPr lang="tr-TR" sz="1600" dirty="0" smtClean="0">
                <a:latin typeface="Baskerville Old Face" pitchFamily="18" charset="0"/>
              </a:rPr>
              <a:t>., </a:t>
            </a:r>
            <a:r>
              <a:rPr lang="tr-TR" sz="1600" dirty="0" err="1" smtClean="0">
                <a:latin typeface="Baskerville Old Face" pitchFamily="18" charset="0"/>
              </a:rPr>
              <a:t>Edwars</a:t>
            </a:r>
            <a:r>
              <a:rPr lang="tr-TR" sz="1600" dirty="0" smtClean="0">
                <a:latin typeface="Baskerville Old Face" pitchFamily="18" charset="0"/>
              </a:rPr>
              <a:t>, 1957).</a:t>
            </a:r>
          </a:p>
        </p:txBody>
      </p:sp>
      <p:sp>
        <p:nvSpPr>
          <p:cNvPr id="4" name="3 Metin kutusu"/>
          <p:cNvSpPr txBox="1"/>
          <p:nvPr/>
        </p:nvSpPr>
        <p:spPr>
          <a:xfrm>
            <a:off x="755576" y="620688"/>
            <a:ext cx="5760640" cy="523220"/>
          </a:xfrm>
          <a:prstGeom prst="rect">
            <a:avLst/>
          </a:prstGeom>
          <a:noFill/>
        </p:spPr>
        <p:txBody>
          <a:bodyPr wrap="square" rtlCol="0">
            <a:spAutoFit/>
          </a:bodyPr>
          <a:lstStyle/>
          <a:p>
            <a:r>
              <a:rPr lang="tr-TR" sz="2800" b="1" cap="all" dirty="0" smtClean="0">
                <a:ln w="500">
                  <a:solidFill>
                    <a:schemeClr val="tx2">
                      <a:shade val="20000"/>
                      <a:satMod val="120000"/>
                    </a:schemeClr>
                  </a:solidFill>
                </a:ln>
                <a:solidFill>
                  <a:schemeClr val="tx2">
                    <a:lumMod val="60000"/>
                    <a:lumOff val="40000"/>
                  </a:schemeClr>
                </a:solidFill>
                <a:latin typeface="Baskerville Old Face" pitchFamily="18" charset="0"/>
                <a:ea typeface="+mj-ea"/>
                <a:cs typeface="+mj-cs"/>
              </a:rPr>
              <a:t>TUTUMUN TANIMI</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nSpc>
                <a:spcPct val="150000"/>
              </a:lnSpc>
              <a:buNone/>
            </a:pPr>
            <a:r>
              <a:rPr lang="tr-TR" dirty="0" smtClean="0">
                <a:latin typeface="Baskerville Old Face" pitchFamily="18" charset="0"/>
              </a:rPr>
              <a:t>	Bireylerin belirli bir kişiyi, grubu, kurumu veya bir düşünceyi kabul ya da reddetme şeklinde gözlenen duygusal bir hazır oluş hali veya eğilimidir </a:t>
            </a:r>
            <a:r>
              <a:rPr lang="tr-TR" sz="1600" dirty="0" smtClean="0">
                <a:latin typeface="Baskerville Old Face" pitchFamily="18" charset="0"/>
              </a:rPr>
              <a:t>(Özgüven, 2011).</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737320"/>
            <a:ext cx="7239000" cy="5716016"/>
          </a:xfrm>
        </p:spPr>
        <p:txBody>
          <a:bodyPr>
            <a:normAutofit fontScale="92500" lnSpcReduction="10000"/>
          </a:bodyPr>
          <a:lstStyle/>
          <a:p>
            <a:pPr>
              <a:lnSpc>
                <a:spcPct val="150000"/>
              </a:lnSpc>
              <a:buNone/>
            </a:pPr>
            <a:r>
              <a:rPr lang="tr-TR" dirty="0" smtClean="0">
                <a:latin typeface="Baskerville Old Face" pitchFamily="18" charset="0"/>
              </a:rPr>
              <a:t>	</a:t>
            </a:r>
            <a:r>
              <a:rPr lang="tr-TR" dirty="0" err="1" smtClean="0">
                <a:latin typeface="Baskerville Old Face" pitchFamily="18" charset="0"/>
              </a:rPr>
              <a:t>Kağıtçıbaşı’na</a:t>
            </a:r>
            <a:r>
              <a:rPr lang="tr-TR" dirty="0" smtClean="0">
                <a:latin typeface="Baskerville Old Face" pitchFamily="18" charset="0"/>
              </a:rPr>
              <a:t> (2010) göre tutum doğrudan gözlenebilen bir özellik olmayıp, bireyin gözlenebilen davranışlarından çıkarsama yapılarak o bireye atfedilen özelliktir.</a:t>
            </a:r>
          </a:p>
          <a:p>
            <a:pPr>
              <a:lnSpc>
                <a:spcPct val="150000"/>
              </a:lnSpc>
              <a:buNone/>
            </a:pPr>
            <a:r>
              <a:rPr lang="tr-TR" sz="1600" b="1" dirty="0" smtClean="0">
                <a:latin typeface="Baskerville Old Face" pitchFamily="18" charset="0"/>
              </a:rPr>
              <a:t>			</a:t>
            </a:r>
          </a:p>
          <a:p>
            <a:pPr>
              <a:lnSpc>
                <a:spcPct val="150000"/>
              </a:lnSpc>
              <a:buNone/>
            </a:pPr>
            <a:r>
              <a:rPr lang="tr-TR" sz="1600" b="1" dirty="0" smtClean="0">
                <a:latin typeface="Baskerville Old Face" pitchFamily="18" charset="0"/>
              </a:rPr>
              <a:t>			   Basit Tutum-Davranış; İlişkisi</a:t>
            </a:r>
          </a:p>
          <a:p>
            <a:pPr>
              <a:lnSpc>
                <a:spcPct val="150000"/>
              </a:lnSpc>
              <a:buNone/>
            </a:pPr>
            <a:endParaRPr lang="tr-TR" sz="1600" b="1" dirty="0" smtClean="0">
              <a:latin typeface="Baskerville Old Face" pitchFamily="18" charset="0"/>
            </a:endParaRPr>
          </a:p>
          <a:p>
            <a:pPr>
              <a:lnSpc>
                <a:spcPct val="150000"/>
              </a:lnSpc>
              <a:buNone/>
            </a:pPr>
            <a:r>
              <a:rPr lang="tr-TR" sz="1600" b="1" dirty="0" smtClean="0">
                <a:latin typeface="Baskerville Old Face" pitchFamily="18" charset="0"/>
              </a:rPr>
              <a:t>        Tutum                                                                                       Davranış</a:t>
            </a:r>
          </a:p>
          <a:p>
            <a:pPr>
              <a:lnSpc>
                <a:spcPct val="150000"/>
              </a:lnSpc>
              <a:buNone/>
            </a:pPr>
            <a:r>
              <a:rPr lang="tr-TR" sz="1600" b="1" dirty="0" smtClean="0">
                <a:latin typeface="Baskerville Old Face" pitchFamily="18" charset="0"/>
              </a:rPr>
              <a:t>         (atıf)                                                                                            (gözlem)</a:t>
            </a:r>
          </a:p>
          <a:p>
            <a:pPr>
              <a:lnSpc>
                <a:spcPct val="150000"/>
              </a:lnSpc>
              <a:buNone/>
            </a:pPr>
            <a:r>
              <a:rPr lang="tr-TR" sz="1600" b="1" dirty="0" smtClean="0">
                <a:latin typeface="Baskerville Old Face" pitchFamily="18" charset="0"/>
              </a:rPr>
              <a:t>                                                                     </a:t>
            </a:r>
          </a:p>
          <a:p>
            <a:pPr>
              <a:lnSpc>
                <a:spcPct val="150000"/>
              </a:lnSpc>
              <a:buNone/>
            </a:pPr>
            <a:r>
              <a:rPr lang="tr-TR" sz="1600" b="1" dirty="0" smtClean="0">
                <a:latin typeface="Baskerville Old Face" pitchFamily="18" charset="0"/>
              </a:rPr>
              <a:t>                                                                                                        </a:t>
            </a:r>
          </a:p>
          <a:p>
            <a:pPr>
              <a:lnSpc>
                <a:spcPct val="150000"/>
              </a:lnSpc>
              <a:buNone/>
            </a:pPr>
            <a:endParaRPr lang="tr-TR" sz="1600" b="1" dirty="0" smtClean="0">
              <a:latin typeface="Baskerville Old Face" pitchFamily="18" charset="0"/>
            </a:endParaRPr>
          </a:p>
          <a:p>
            <a:pPr>
              <a:lnSpc>
                <a:spcPct val="150000"/>
              </a:lnSpc>
              <a:buNone/>
            </a:pPr>
            <a:r>
              <a:rPr lang="tr-TR" sz="1600" b="1" dirty="0" smtClean="0">
                <a:latin typeface="Baskerville Old Face" pitchFamily="18" charset="0"/>
              </a:rPr>
              <a:t>						            </a:t>
            </a:r>
            <a:r>
              <a:rPr lang="tr-TR" sz="1200" dirty="0" smtClean="0">
                <a:latin typeface="Baskerville Old Face" pitchFamily="18" charset="0"/>
              </a:rPr>
              <a:t>(Kağıtçıbaşı, 2010)</a:t>
            </a:r>
          </a:p>
        </p:txBody>
      </p:sp>
      <p:cxnSp>
        <p:nvCxnSpPr>
          <p:cNvPr id="5" name="4 Düz Ok Bağlayıcısı"/>
          <p:cNvCxnSpPr/>
          <p:nvPr/>
        </p:nvCxnSpPr>
        <p:spPr>
          <a:xfrm>
            <a:off x="2051720" y="4293096"/>
            <a:ext cx="324036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6" name="95 Düz Ok Bağlayıcısı"/>
          <p:cNvCxnSpPr/>
          <p:nvPr/>
        </p:nvCxnSpPr>
        <p:spPr>
          <a:xfrm flipH="1">
            <a:off x="2051720" y="4725144"/>
            <a:ext cx="3240360" cy="0"/>
          </a:xfrm>
          <a:prstGeom prst="straightConnector1">
            <a:avLst/>
          </a:prstGeom>
          <a:ln>
            <a:prstDash val="sysDot"/>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32656"/>
            <a:ext cx="7239000" cy="5472608"/>
          </a:xfrm>
        </p:spPr>
        <p:txBody>
          <a:bodyPr>
            <a:normAutofit/>
          </a:bodyPr>
          <a:lstStyle/>
          <a:p>
            <a:pPr>
              <a:lnSpc>
                <a:spcPct val="150000"/>
              </a:lnSpc>
              <a:buNone/>
            </a:pPr>
            <a:r>
              <a:rPr lang="tr-TR" sz="2400" dirty="0" smtClean="0">
                <a:latin typeface="Baskerville Old Face" pitchFamily="18" charset="0"/>
              </a:rPr>
              <a:t>	</a:t>
            </a:r>
          </a:p>
          <a:p>
            <a:pPr>
              <a:lnSpc>
                <a:spcPct val="150000"/>
              </a:lnSpc>
              <a:buNone/>
            </a:pPr>
            <a:endParaRPr lang="tr-TR" sz="2400" dirty="0" smtClean="0">
              <a:latin typeface="Baskerville Old Face" pitchFamily="18" charset="0"/>
            </a:endParaRPr>
          </a:p>
          <a:p>
            <a:pPr>
              <a:lnSpc>
                <a:spcPct val="150000"/>
              </a:lnSpc>
              <a:buNone/>
            </a:pPr>
            <a:r>
              <a:rPr lang="tr-TR" sz="2400" dirty="0" smtClean="0">
                <a:latin typeface="Baskerville Old Face" pitchFamily="18" charset="0"/>
              </a:rPr>
              <a:t>	Tutumlar üç öğe içerir </a:t>
            </a:r>
            <a:r>
              <a:rPr lang="tr-TR" sz="1600" dirty="0" smtClean="0">
                <a:latin typeface="Baskerville Old Face" pitchFamily="18" charset="0"/>
              </a:rPr>
              <a:t>(</a:t>
            </a:r>
            <a:r>
              <a:rPr lang="tr-TR" sz="1600" dirty="0" err="1" smtClean="0">
                <a:latin typeface="Baskerville Old Face" pitchFamily="18" charset="0"/>
              </a:rPr>
              <a:t>Triandis</a:t>
            </a:r>
            <a:r>
              <a:rPr lang="tr-TR" sz="1600" dirty="0" smtClean="0">
                <a:latin typeface="Baskerville Old Face" pitchFamily="18" charset="0"/>
              </a:rPr>
              <a:t>, 1971):</a:t>
            </a:r>
          </a:p>
          <a:p>
            <a:pPr>
              <a:lnSpc>
                <a:spcPct val="150000"/>
              </a:lnSpc>
              <a:buNone/>
            </a:pPr>
            <a:r>
              <a:rPr lang="tr-TR" sz="2400" dirty="0" smtClean="0">
                <a:latin typeface="Baskerville Old Face" pitchFamily="18" charset="0"/>
              </a:rPr>
              <a:t> 	</a:t>
            </a:r>
            <a:r>
              <a:rPr lang="tr-TR" sz="2400" b="1" dirty="0" smtClean="0">
                <a:latin typeface="Baskerville Old Face" pitchFamily="18" charset="0"/>
              </a:rPr>
              <a:t>1. Bilişsel öğeler:</a:t>
            </a:r>
            <a:r>
              <a:rPr lang="tr-TR" sz="2400" dirty="0" smtClean="0">
                <a:latin typeface="Baskerville Old Face" pitchFamily="18" charset="0"/>
              </a:rPr>
              <a:t> İnsanlar tarafından kullanılan benzer kategoride yer alan bilişler, düşüncelerdir. Örneğin insanlara araba modelleri söylendiğinde o modellere yönelik sahip oldukları düşünceler, tutumlarını yansıtır.</a:t>
            </a:r>
          </a:p>
          <a:p>
            <a:pPr>
              <a:lnSpc>
                <a:spcPct val="150000"/>
              </a:lnSpc>
              <a:buNone/>
            </a:pPr>
            <a:r>
              <a:rPr lang="tr-TR" sz="2400" dirty="0" smtClean="0">
                <a:latin typeface="Baskerville Old Face" pitchFamily="18" charset="0"/>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36712"/>
            <a:ext cx="7239000" cy="5760640"/>
          </a:xfrm>
        </p:spPr>
        <p:txBody>
          <a:bodyPr>
            <a:normAutofit/>
          </a:bodyPr>
          <a:lstStyle/>
          <a:p>
            <a:pPr>
              <a:lnSpc>
                <a:spcPct val="150000"/>
              </a:lnSpc>
              <a:buNone/>
            </a:pPr>
            <a:r>
              <a:rPr lang="tr-TR" sz="2000" dirty="0" smtClean="0">
                <a:latin typeface="Baskerville Old Face" pitchFamily="18" charset="0"/>
              </a:rPr>
              <a:t>	</a:t>
            </a:r>
            <a:r>
              <a:rPr lang="tr-TR" sz="2400" b="1" dirty="0" smtClean="0">
                <a:latin typeface="Baskerville Old Face" pitchFamily="18" charset="0"/>
              </a:rPr>
              <a:t>2. Duygusal öğeler:</a:t>
            </a:r>
            <a:r>
              <a:rPr lang="tr-TR" sz="2400" dirty="0" smtClean="0">
                <a:latin typeface="Baskerville Old Face" pitchFamily="18" charset="0"/>
              </a:rPr>
              <a:t> İnsanların iyi veya kötü hissetmeleri durumları olumlu ya da olumsuz şekilde ele almalarına yol açar.  Örneğin birey kendini iyi hissediyorsa arabalar hakkında düşünürken arabaların pozitif özelliklerinden bahseder.</a:t>
            </a:r>
          </a:p>
          <a:p>
            <a:pPr>
              <a:lnSpc>
                <a:spcPct val="150000"/>
              </a:lnSpc>
              <a:buNone/>
            </a:pPr>
            <a:r>
              <a:rPr lang="tr-TR" sz="2400" dirty="0" smtClean="0">
                <a:latin typeface="Baskerville Old Face" pitchFamily="18" charset="0"/>
              </a:rPr>
              <a:t>   </a:t>
            </a:r>
            <a:r>
              <a:rPr lang="tr-TR" sz="2400" b="1" dirty="0" smtClean="0">
                <a:latin typeface="Baskerville Old Face" pitchFamily="18" charset="0"/>
              </a:rPr>
              <a:t>3. Davranışsal öğeler:</a:t>
            </a:r>
            <a:r>
              <a:rPr lang="tr-TR" sz="2400" dirty="0" smtClean="0">
                <a:latin typeface="Baskerville Old Face" pitchFamily="18" charset="0"/>
              </a:rPr>
              <a:t> Eyleme yönelik yatkınlıkları içerir. Araba satın alma, kullanma gibi davranışlar.</a:t>
            </a:r>
          </a:p>
          <a:p>
            <a:pPr>
              <a:buNone/>
            </a:pPr>
            <a:endParaRPr lang="tr-TR" sz="2400" dirty="0" smtClean="0">
              <a:latin typeface="Baskerville Old Face"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548680"/>
            <a:ext cx="7848872" cy="6051072"/>
          </a:xfrm>
        </p:spPr>
        <p:txBody>
          <a:bodyPr>
            <a:normAutofit/>
          </a:bodyPr>
          <a:lstStyle/>
          <a:p>
            <a:pPr algn="ctr">
              <a:lnSpc>
                <a:spcPct val="140000"/>
              </a:lnSpc>
              <a:buNone/>
            </a:pPr>
            <a:r>
              <a:rPr lang="tr-TR" sz="1400" dirty="0" smtClean="0">
                <a:latin typeface="Baskerville Old Face" pitchFamily="18" charset="0"/>
              </a:rPr>
              <a:t>   </a:t>
            </a:r>
            <a:r>
              <a:rPr lang="tr-TR" sz="1400" b="1" dirty="0" smtClean="0">
                <a:latin typeface="Baskerville Old Face" pitchFamily="18" charset="0"/>
              </a:rPr>
              <a:t>Tutum Objesi – Tutum Öğeleri</a:t>
            </a:r>
          </a:p>
          <a:p>
            <a:pPr algn="ctr">
              <a:lnSpc>
                <a:spcPct val="140000"/>
              </a:lnSpc>
              <a:buNone/>
            </a:pPr>
            <a:endParaRPr lang="tr-TR" sz="1400" dirty="0" smtClean="0">
              <a:latin typeface="Baskerville Old Face" pitchFamily="18" charset="0"/>
            </a:endParaRPr>
          </a:p>
          <a:p>
            <a:pPr algn="ctr">
              <a:lnSpc>
                <a:spcPct val="140000"/>
              </a:lnSpc>
              <a:buNone/>
            </a:pPr>
            <a:r>
              <a:rPr lang="tr-TR" sz="1400" dirty="0" smtClean="0">
                <a:latin typeface="Baskerville Old Face" pitchFamily="18" charset="0"/>
              </a:rPr>
              <a:t>Uyaran ya da psikolojik obje</a:t>
            </a:r>
          </a:p>
          <a:p>
            <a:pPr algn="ctr">
              <a:lnSpc>
                <a:spcPct val="140000"/>
              </a:lnSpc>
              <a:buNone/>
            </a:pPr>
            <a:r>
              <a:rPr lang="tr-TR" sz="1400" dirty="0" smtClean="0">
                <a:latin typeface="Baskerville Old Face" pitchFamily="18" charset="0"/>
              </a:rPr>
              <a:t>(Örnek: bir kişi ya da bir grup; bir televizyon programı, bir sanat eseri,  vb. gibi)</a:t>
            </a:r>
          </a:p>
          <a:p>
            <a:pPr algn="ctr">
              <a:lnSpc>
                <a:spcPct val="140000"/>
              </a:lnSpc>
              <a:buNone/>
            </a:pPr>
            <a:endParaRPr lang="tr-TR" sz="1400" dirty="0" smtClean="0">
              <a:latin typeface="Baskerville Old Face" pitchFamily="18" charset="0"/>
            </a:endParaRPr>
          </a:p>
          <a:p>
            <a:pPr algn="ctr">
              <a:lnSpc>
                <a:spcPct val="140000"/>
              </a:lnSpc>
              <a:buNone/>
            </a:pPr>
            <a:r>
              <a:rPr lang="tr-TR" sz="1400" dirty="0" smtClean="0">
                <a:latin typeface="Baskerville Old Face" pitchFamily="18" charset="0"/>
              </a:rPr>
              <a:t>Tutumlar</a:t>
            </a:r>
          </a:p>
          <a:p>
            <a:pPr algn="ctr">
              <a:lnSpc>
                <a:spcPct val="140000"/>
              </a:lnSpc>
              <a:buNone/>
            </a:pPr>
            <a:endParaRPr lang="tr-TR" sz="1400" dirty="0" smtClean="0">
              <a:latin typeface="Baskerville Old Face" pitchFamily="18" charset="0"/>
            </a:endParaRPr>
          </a:p>
          <a:p>
            <a:pPr algn="ctr">
              <a:lnSpc>
                <a:spcPct val="140000"/>
              </a:lnSpc>
              <a:buNone/>
            </a:pPr>
            <a:r>
              <a:rPr lang="tr-TR" sz="1400" dirty="0" smtClean="0">
                <a:latin typeface="Baskerville Old Face" pitchFamily="18" charset="0"/>
              </a:rPr>
              <a:t>          Bilişsel öğe (belirtileri)                      Duygusal öğe (belirtileri)                   Davranışsal öğe (belirtileri)</a:t>
            </a:r>
          </a:p>
          <a:p>
            <a:pPr algn="ctr">
              <a:lnSpc>
                <a:spcPct val="140000"/>
              </a:lnSpc>
              <a:buNone/>
            </a:pPr>
            <a:endParaRPr lang="tr-TR" sz="1400" dirty="0" smtClean="0">
              <a:latin typeface="Baskerville Old Face" pitchFamily="18" charset="0"/>
            </a:endParaRPr>
          </a:p>
          <a:p>
            <a:pPr algn="ctr">
              <a:lnSpc>
                <a:spcPct val="140000"/>
              </a:lnSpc>
              <a:buNone/>
            </a:pPr>
            <a:endParaRPr lang="tr-TR" sz="1400" dirty="0" smtClean="0">
              <a:latin typeface="Baskerville Old Face" pitchFamily="18" charset="0"/>
            </a:endParaRPr>
          </a:p>
          <a:p>
            <a:pPr algn="ctr">
              <a:lnSpc>
                <a:spcPct val="140000"/>
              </a:lnSpc>
              <a:buNone/>
            </a:pPr>
            <a:endParaRPr lang="tr-TR" sz="1400" dirty="0" smtClean="0">
              <a:latin typeface="Baskerville Old Face" pitchFamily="18" charset="0"/>
            </a:endParaRPr>
          </a:p>
          <a:p>
            <a:pPr algn="ctr">
              <a:lnSpc>
                <a:spcPct val="140000"/>
              </a:lnSpc>
              <a:buNone/>
            </a:pPr>
            <a:r>
              <a:rPr lang="tr-TR" sz="1400" dirty="0" smtClean="0">
                <a:latin typeface="Baskerville Old Face" pitchFamily="18" charset="0"/>
              </a:rPr>
              <a:t>      O tutum objesi hakkında                    O tutum objesine karşı                         O tutum objesine karşı</a:t>
            </a:r>
          </a:p>
          <a:p>
            <a:pPr algn="ctr">
              <a:lnSpc>
                <a:spcPct val="140000"/>
              </a:lnSpc>
              <a:buNone/>
            </a:pPr>
            <a:r>
              <a:rPr lang="tr-TR" sz="1400" dirty="0" smtClean="0">
                <a:latin typeface="Baskerville Old Face" pitchFamily="18" charset="0"/>
              </a:rPr>
              <a:t>             sahip olunan bilgiler                    gözlenebilen duygusal tepkiler             gözlenebilen tüm davranışlar</a:t>
            </a:r>
          </a:p>
        </p:txBody>
      </p:sp>
      <p:cxnSp>
        <p:nvCxnSpPr>
          <p:cNvPr id="5" name="4 Düz Ok Bağlayıcısı"/>
          <p:cNvCxnSpPr/>
          <p:nvPr/>
        </p:nvCxnSpPr>
        <p:spPr>
          <a:xfrm>
            <a:off x="4211960" y="1988840"/>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6 Düz Bağlayıcı"/>
          <p:cNvCxnSpPr/>
          <p:nvPr/>
        </p:nvCxnSpPr>
        <p:spPr>
          <a:xfrm>
            <a:off x="1403648" y="2852936"/>
            <a:ext cx="56166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7 Düz Ok Bağlayıcısı"/>
          <p:cNvCxnSpPr/>
          <p:nvPr/>
        </p:nvCxnSpPr>
        <p:spPr>
          <a:xfrm>
            <a:off x="7020272" y="2852936"/>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8 Düz Ok Bağlayıcısı"/>
          <p:cNvCxnSpPr/>
          <p:nvPr/>
        </p:nvCxnSpPr>
        <p:spPr>
          <a:xfrm>
            <a:off x="4211960" y="2852936"/>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9 Düz Ok Bağlayıcısı"/>
          <p:cNvCxnSpPr/>
          <p:nvPr/>
        </p:nvCxnSpPr>
        <p:spPr>
          <a:xfrm>
            <a:off x="1403648" y="2852936"/>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10 Sol Ayraç"/>
          <p:cNvSpPr/>
          <p:nvPr/>
        </p:nvSpPr>
        <p:spPr>
          <a:xfrm>
            <a:off x="611560" y="1268760"/>
            <a:ext cx="504056" cy="93610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2" name="11 Sol Ayraç"/>
          <p:cNvSpPr/>
          <p:nvPr/>
        </p:nvSpPr>
        <p:spPr>
          <a:xfrm>
            <a:off x="611560" y="2708920"/>
            <a:ext cx="504056" cy="93610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3" name="12 Sol Ayraç"/>
          <p:cNvSpPr/>
          <p:nvPr/>
        </p:nvSpPr>
        <p:spPr>
          <a:xfrm>
            <a:off x="611560" y="4581128"/>
            <a:ext cx="504056" cy="93610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4" name="13 Metin kutusu"/>
          <p:cNvSpPr txBox="1"/>
          <p:nvPr/>
        </p:nvSpPr>
        <p:spPr>
          <a:xfrm rot="16200000">
            <a:off x="-413991" y="1255424"/>
            <a:ext cx="1587119" cy="461665"/>
          </a:xfrm>
          <a:prstGeom prst="rect">
            <a:avLst/>
          </a:prstGeom>
          <a:noFill/>
        </p:spPr>
        <p:txBody>
          <a:bodyPr wrap="square" rtlCol="0">
            <a:spAutoFit/>
          </a:bodyPr>
          <a:lstStyle/>
          <a:p>
            <a:r>
              <a:rPr lang="tr-TR" sz="1200" dirty="0" smtClean="0">
                <a:latin typeface="Baskerville Old Face" pitchFamily="18" charset="0"/>
              </a:rPr>
              <a:t>Gözlenebilen bağımsız değişkenler</a:t>
            </a:r>
            <a:endParaRPr lang="tr-TR" sz="1200" dirty="0">
              <a:latin typeface="Baskerville Old Face" pitchFamily="18" charset="0"/>
            </a:endParaRPr>
          </a:p>
        </p:txBody>
      </p:sp>
      <p:sp>
        <p:nvSpPr>
          <p:cNvPr id="15" name="14 Metin kutusu"/>
          <p:cNvSpPr txBox="1"/>
          <p:nvPr/>
        </p:nvSpPr>
        <p:spPr>
          <a:xfrm rot="16200000">
            <a:off x="-525758" y="3054152"/>
            <a:ext cx="1872208" cy="461665"/>
          </a:xfrm>
          <a:prstGeom prst="rect">
            <a:avLst/>
          </a:prstGeom>
          <a:noFill/>
        </p:spPr>
        <p:txBody>
          <a:bodyPr wrap="square" rtlCol="0">
            <a:spAutoFit/>
          </a:bodyPr>
          <a:lstStyle/>
          <a:p>
            <a:r>
              <a:rPr lang="tr-TR" sz="1200" dirty="0" smtClean="0">
                <a:latin typeface="Baskerville Old Face" pitchFamily="18" charset="0"/>
              </a:rPr>
              <a:t>Gözlenemeyen varsayılan ara değişkenler</a:t>
            </a:r>
            <a:endParaRPr lang="tr-TR" sz="1200" dirty="0">
              <a:latin typeface="Baskerville Old Face" pitchFamily="18" charset="0"/>
            </a:endParaRPr>
          </a:p>
        </p:txBody>
      </p:sp>
      <p:sp>
        <p:nvSpPr>
          <p:cNvPr id="16" name="15 Metin kutusu"/>
          <p:cNvSpPr txBox="1"/>
          <p:nvPr/>
        </p:nvSpPr>
        <p:spPr>
          <a:xfrm rot="16200000">
            <a:off x="-197966" y="4855823"/>
            <a:ext cx="1299085" cy="461665"/>
          </a:xfrm>
          <a:prstGeom prst="rect">
            <a:avLst/>
          </a:prstGeom>
          <a:noFill/>
        </p:spPr>
        <p:txBody>
          <a:bodyPr wrap="square" rtlCol="0">
            <a:spAutoFit/>
          </a:bodyPr>
          <a:lstStyle/>
          <a:p>
            <a:r>
              <a:rPr lang="tr-TR" sz="1200" dirty="0" smtClean="0">
                <a:latin typeface="Baskerville Old Face" pitchFamily="18" charset="0"/>
              </a:rPr>
              <a:t>Gözlenebilen bağlı değişkenler</a:t>
            </a:r>
            <a:endParaRPr lang="tr-TR" sz="1200" dirty="0">
              <a:latin typeface="Baskerville Old Face" pitchFamily="18" charset="0"/>
            </a:endParaRPr>
          </a:p>
        </p:txBody>
      </p:sp>
      <p:sp>
        <p:nvSpPr>
          <p:cNvPr id="17" name="16 Metin kutusu"/>
          <p:cNvSpPr txBox="1"/>
          <p:nvPr/>
        </p:nvSpPr>
        <p:spPr>
          <a:xfrm>
            <a:off x="6228184" y="6309320"/>
            <a:ext cx="2160240" cy="276999"/>
          </a:xfrm>
          <a:prstGeom prst="rect">
            <a:avLst/>
          </a:prstGeom>
          <a:noFill/>
        </p:spPr>
        <p:txBody>
          <a:bodyPr wrap="square" rtlCol="0">
            <a:spAutoFit/>
          </a:bodyPr>
          <a:lstStyle/>
          <a:p>
            <a:r>
              <a:rPr lang="tr-TR" sz="1200" dirty="0" smtClean="0">
                <a:latin typeface="Baskerville Old Face" pitchFamily="18" charset="0"/>
              </a:rPr>
              <a:t>(Kağıtçıbaşı, 2010)</a:t>
            </a:r>
            <a:endParaRPr lang="tr-TR" sz="1200" dirty="0">
              <a:latin typeface="Baskerville Old Face" pitchFamily="18" charset="0"/>
            </a:endParaRPr>
          </a:p>
        </p:txBody>
      </p:sp>
      <p:cxnSp>
        <p:nvCxnSpPr>
          <p:cNvPr id="18" name="17 Düz Ok Bağlayıcısı"/>
          <p:cNvCxnSpPr/>
          <p:nvPr/>
        </p:nvCxnSpPr>
        <p:spPr>
          <a:xfrm>
            <a:off x="7092280" y="3717032"/>
            <a:ext cx="0" cy="864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18 Düz Ok Bağlayıcısı"/>
          <p:cNvCxnSpPr/>
          <p:nvPr/>
        </p:nvCxnSpPr>
        <p:spPr>
          <a:xfrm>
            <a:off x="4211960" y="3717032"/>
            <a:ext cx="0" cy="864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19 Düz Ok Bağlayıcısı"/>
          <p:cNvCxnSpPr/>
          <p:nvPr/>
        </p:nvCxnSpPr>
        <p:spPr>
          <a:xfrm>
            <a:off x="1475656" y="3717032"/>
            <a:ext cx="0" cy="864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nSpc>
                <a:spcPct val="140000"/>
              </a:lnSpc>
              <a:buNone/>
            </a:pPr>
            <a:r>
              <a:rPr lang="tr-TR" sz="2400" dirty="0" smtClean="0">
                <a:latin typeface="Baskerville Old Face" pitchFamily="18" charset="0"/>
              </a:rPr>
              <a:t>	</a:t>
            </a:r>
            <a:r>
              <a:rPr lang="tr-TR" sz="2400" dirty="0" err="1" smtClean="0">
                <a:latin typeface="Baskerville Old Face" pitchFamily="18" charset="0"/>
              </a:rPr>
              <a:t>Thurstone</a:t>
            </a:r>
            <a:r>
              <a:rPr lang="tr-TR" sz="2400" dirty="0" smtClean="0">
                <a:latin typeface="Baskerville Old Face" pitchFamily="18" charset="0"/>
              </a:rPr>
              <a:t> (1929) tutumların sözel bir ifadesi olan kanılar aracılığıyla ölçülebileceğini ifade etmiştir </a:t>
            </a:r>
            <a:r>
              <a:rPr lang="tr-TR" sz="1600" dirty="0" smtClean="0">
                <a:latin typeface="Baskerville Old Face" pitchFamily="18" charset="0"/>
              </a:rPr>
              <a:t>(</a:t>
            </a:r>
            <a:r>
              <a:rPr lang="tr-TR" sz="1600" dirty="0" err="1" smtClean="0">
                <a:latin typeface="Baskerville Old Face" pitchFamily="18" charset="0"/>
              </a:rPr>
              <a:t>Akt</a:t>
            </a:r>
            <a:r>
              <a:rPr lang="tr-TR" sz="1600" dirty="0" smtClean="0">
                <a:latin typeface="Baskerville Old Face" pitchFamily="18" charset="0"/>
              </a:rPr>
              <a:t>. Özgüven, 2011).</a:t>
            </a:r>
          </a:p>
          <a:p>
            <a:pPr>
              <a:lnSpc>
                <a:spcPct val="140000"/>
              </a:lnSpc>
              <a:buNone/>
            </a:pPr>
            <a:r>
              <a:rPr lang="tr-TR" sz="2400" dirty="0" smtClean="0">
                <a:latin typeface="Baskerville Old Face" pitchFamily="18" charset="0"/>
              </a:rPr>
              <a:t>	Bireylerin davranışlarının bireylerin kendilerine özgü tutumlarından kaynaklandığı kanısı çok yaygın olduğundan tutumların ölçülmesi bu temele dayanmaktadır </a:t>
            </a:r>
            <a:r>
              <a:rPr lang="tr-TR" sz="1600" dirty="0" smtClean="0">
                <a:latin typeface="Baskerville Old Face" pitchFamily="18" charset="0"/>
              </a:rPr>
              <a:t>(Özgüven, 2011).</a:t>
            </a:r>
            <a:endParaRPr lang="tr-TR" sz="1600" dirty="0">
              <a:latin typeface="Baskerville Old Face" pitchFamily="18" charset="0"/>
            </a:endParaRPr>
          </a:p>
        </p:txBody>
      </p:sp>
      <p:sp>
        <p:nvSpPr>
          <p:cNvPr id="4" name="3 Metin kutusu"/>
          <p:cNvSpPr txBox="1"/>
          <p:nvPr/>
        </p:nvSpPr>
        <p:spPr>
          <a:xfrm>
            <a:off x="683568" y="620688"/>
            <a:ext cx="5400600" cy="642676"/>
          </a:xfrm>
          <a:prstGeom prst="rect">
            <a:avLst/>
          </a:prstGeom>
          <a:noFill/>
        </p:spPr>
        <p:txBody>
          <a:bodyPr wrap="square" rtlCol="0">
            <a:spAutoFit/>
          </a:bodyPr>
          <a:lstStyle/>
          <a:p>
            <a:pPr>
              <a:lnSpc>
                <a:spcPct val="140000"/>
              </a:lnSpc>
              <a:buNone/>
            </a:pPr>
            <a:r>
              <a:rPr lang="tr-TR" sz="2800" b="1" cap="all" dirty="0" err="1" smtClean="0">
                <a:ln w="500">
                  <a:solidFill>
                    <a:schemeClr val="tx2">
                      <a:shade val="20000"/>
                      <a:satMod val="120000"/>
                    </a:schemeClr>
                  </a:solidFill>
                </a:ln>
                <a:solidFill>
                  <a:schemeClr val="tx2">
                    <a:lumMod val="60000"/>
                    <a:lumOff val="40000"/>
                  </a:schemeClr>
                </a:solidFill>
                <a:latin typeface="Baskerville Old Face" pitchFamily="18" charset="0"/>
                <a:ea typeface="+mj-ea"/>
                <a:cs typeface="+mj-cs"/>
              </a:rPr>
              <a:t>TutumlarIn</a:t>
            </a:r>
            <a:r>
              <a:rPr lang="tr-TR" sz="2800" b="1" cap="all" dirty="0" smtClean="0">
                <a:ln w="500">
                  <a:solidFill>
                    <a:schemeClr val="tx2">
                      <a:shade val="20000"/>
                      <a:satMod val="120000"/>
                    </a:schemeClr>
                  </a:solidFill>
                </a:ln>
                <a:solidFill>
                  <a:schemeClr val="tx2">
                    <a:lumMod val="60000"/>
                    <a:lumOff val="40000"/>
                  </a:schemeClr>
                </a:solidFill>
                <a:latin typeface="Baskerville Old Face" pitchFamily="18" charset="0"/>
                <a:ea typeface="+mj-ea"/>
                <a:cs typeface="+mj-cs"/>
              </a:rPr>
              <a:t> Ölçülmesi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1196752"/>
            <a:ext cx="7239000" cy="4104456"/>
          </a:xfrm>
        </p:spPr>
        <p:txBody>
          <a:bodyPr>
            <a:normAutofit/>
          </a:bodyPr>
          <a:lstStyle/>
          <a:p>
            <a:pPr>
              <a:lnSpc>
                <a:spcPct val="150000"/>
              </a:lnSpc>
              <a:buNone/>
            </a:pPr>
            <a:r>
              <a:rPr lang="tr-TR" sz="2400" dirty="0" smtClean="0">
                <a:latin typeface="Baskerville Old Face" pitchFamily="18" charset="0"/>
              </a:rPr>
              <a:t>	</a:t>
            </a:r>
          </a:p>
          <a:p>
            <a:pPr>
              <a:lnSpc>
                <a:spcPct val="150000"/>
              </a:lnSpc>
              <a:buNone/>
            </a:pPr>
            <a:r>
              <a:rPr lang="tr-TR" sz="2400" dirty="0" smtClean="0">
                <a:latin typeface="Baskerville Old Face" pitchFamily="18" charset="0"/>
              </a:rPr>
              <a:t>	Tutum ölçme tekniklerini doğrudan ölçme ve dolaylı ölçme olmak üzere ikiye ayırabiliriz. Doğrudan ölçme amacıyla </a:t>
            </a:r>
            <a:r>
              <a:rPr lang="tr-TR" sz="2400" dirty="0" err="1" smtClean="0">
                <a:latin typeface="Baskerville Old Face" pitchFamily="18" charset="0"/>
              </a:rPr>
              <a:t>Thurstone’un</a:t>
            </a:r>
            <a:r>
              <a:rPr lang="tr-TR" sz="2400" dirty="0" smtClean="0">
                <a:latin typeface="Baskerville Old Face" pitchFamily="18" charset="0"/>
              </a:rPr>
              <a:t> “eşit görünen aralıklar tekniği”, </a:t>
            </a:r>
            <a:r>
              <a:rPr lang="tr-TR" sz="2400" dirty="0" err="1" smtClean="0">
                <a:latin typeface="Baskerville Old Face" pitchFamily="18" charset="0"/>
              </a:rPr>
              <a:t>Likert’ın</a:t>
            </a:r>
            <a:r>
              <a:rPr lang="tr-TR" sz="2400" dirty="0" smtClean="0">
                <a:latin typeface="Baskerville Old Face" pitchFamily="18" charset="0"/>
              </a:rPr>
              <a:t> “toplamalı sıralama tekniği” ve </a:t>
            </a:r>
            <a:r>
              <a:rPr lang="tr-TR" sz="2400" dirty="0" err="1" smtClean="0">
                <a:latin typeface="Baskerville Old Face" pitchFamily="18" charset="0"/>
              </a:rPr>
              <a:t>Guttman’ın</a:t>
            </a:r>
            <a:r>
              <a:rPr lang="tr-TR" sz="2400" dirty="0" smtClean="0">
                <a:latin typeface="Baskerville Old Face" pitchFamily="18" charset="0"/>
              </a:rPr>
              <a:t> “birikimli ölçekleme tekniği” kullanılır. </a:t>
            </a:r>
            <a:endParaRPr lang="tr-TR" sz="2400" dirty="0">
              <a:latin typeface="Baskerville Old Face"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609416"/>
            <a:ext cx="7239000" cy="3907816"/>
          </a:xfrm>
        </p:spPr>
        <p:txBody>
          <a:bodyPr>
            <a:normAutofit/>
          </a:bodyPr>
          <a:lstStyle/>
          <a:p>
            <a:pPr>
              <a:lnSpc>
                <a:spcPct val="150000"/>
              </a:lnSpc>
              <a:buNone/>
            </a:pPr>
            <a:r>
              <a:rPr lang="tr-TR" sz="2400" dirty="0" smtClean="0">
                <a:latin typeface="Baskerville Old Face" pitchFamily="18" charset="0"/>
              </a:rPr>
              <a:t>	Dolaylı ölçme amacıyla ölçümler çok çeşitli olabilir ve araştırmacının yaratıcılığına bağlıdır. Davranışın gözlemini yapmak, gazete, dergi, arşivler, roman ve hikayelerden vb. gibi hazır bilgilerden yararlanma örnek olarak verilebilir </a:t>
            </a:r>
            <a:r>
              <a:rPr lang="tr-TR" sz="1600" dirty="0" smtClean="0">
                <a:latin typeface="Baskerville Old Face" pitchFamily="18" charset="0"/>
              </a:rPr>
              <a:t>(Kağıtçıbaşı, 2010).</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1196752"/>
            <a:ext cx="7239000" cy="4846320"/>
          </a:xfrm>
        </p:spPr>
        <p:txBody>
          <a:bodyPr>
            <a:normAutofit/>
          </a:bodyPr>
          <a:lstStyle/>
          <a:p>
            <a:pPr>
              <a:buNone/>
            </a:pPr>
            <a:r>
              <a:rPr lang="tr-TR" sz="2400" b="1" dirty="0" smtClean="0">
                <a:latin typeface="Baskerville Old Face" pitchFamily="18" charset="0"/>
              </a:rPr>
              <a:t>Tutumun ölçülebilen boyutları;</a:t>
            </a:r>
          </a:p>
          <a:p>
            <a:pPr>
              <a:buNone/>
            </a:pPr>
            <a:endParaRPr lang="tr-TR" sz="2400" b="1" dirty="0" smtClean="0">
              <a:latin typeface="Baskerville Old Face" pitchFamily="18" charset="0"/>
            </a:endParaRPr>
          </a:p>
          <a:p>
            <a:pPr>
              <a:buNone/>
            </a:pPr>
            <a:r>
              <a:rPr lang="tr-TR" sz="2400" dirty="0" smtClean="0">
                <a:latin typeface="Baskerville Old Face" pitchFamily="18" charset="0"/>
              </a:rPr>
              <a:t> </a:t>
            </a:r>
            <a:r>
              <a:rPr lang="tr-TR" sz="2400" b="1" dirty="0" smtClean="0">
                <a:latin typeface="Baskerville Old Face" pitchFamily="18" charset="0"/>
              </a:rPr>
              <a:t>Yönü:</a:t>
            </a:r>
            <a:r>
              <a:rPr lang="tr-TR" sz="2400" dirty="0" smtClean="0">
                <a:latin typeface="Baskerville Old Face" pitchFamily="18" charset="0"/>
              </a:rPr>
              <a:t> Duygusal niteliği (hoşlanma-hoşlanmama, olumlu-	 olumsuz).</a:t>
            </a:r>
          </a:p>
          <a:p>
            <a:pPr>
              <a:buNone/>
            </a:pPr>
            <a:endParaRPr lang="tr-TR" sz="2400" dirty="0" smtClean="0">
              <a:latin typeface="Baskerville Old Face" pitchFamily="18" charset="0"/>
            </a:endParaRPr>
          </a:p>
          <a:p>
            <a:pPr>
              <a:buNone/>
            </a:pPr>
            <a:r>
              <a:rPr lang="tr-TR" sz="2400" dirty="0" smtClean="0">
                <a:latin typeface="Baskerville Old Face" pitchFamily="18" charset="0"/>
              </a:rPr>
              <a:t> </a:t>
            </a:r>
            <a:r>
              <a:rPr lang="tr-TR" sz="2400" b="1" dirty="0" smtClean="0">
                <a:latin typeface="Baskerville Old Face" pitchFamily="18" charset="0"/>
              </a:rPr>
              <a:t>Derecesi:</a:t>
            </a:r>
            <a:r>
              <a:rPr lang="tr-TR" sz="2400" dirty="0" smtClean="0">
                <a:latin typeface="Baskerville Old Face" pitchFamily="18" charset="0"/>
              </a:rPr>
              <a:t> Duygusal tonun seviyesi (kabul etme, 		     reddetme).</a:t>
            </a:r>
          </a:p>
          <a:p>
            <a:pPr>
              <a:buNone/>
            </a:pPr>
            <a:endParaRPr lang="tr-TR" sz="2400" dirty="0" smtClean="0">
              <a:latin typeface="Baskerville Old Face" pitchFamily="18" charset="0"/>
            </a:endParaRPr>
          </a:p>
          <a:p>
            <a:pPr>
              <a:buNone/>
            </a:pPr>
            <a:r>
              <a:rPr lang="tr-TR" sz="2400" dirty="0" smtClean="0">
                <a:latin typeface="Baskerville Old Face" pitchFamily="18" charset="0"/>
              </a:rPr>
              <a:t> </a:t>
            </a:r>
            <a:r>
              <a:rPr lang="tr-TR" sz="2400" b="1" dirty="0" smtClean="0">
                <a:latin typeface="Baskerville Old Face" pitchFamily="18" charset="0"/>
              </a:rPr>
              <a:t>Yoğunluğu:</a:t>
            </a:r>
            <a:r>
              <a:rPr lang="tr-TR" sz="2400" dirty="0" smtClean="0">
                <a:latin typeface="Baskerville Old Face" pitchFamily="18" charset="0"/>
              </a:rPr>
              <a:t> Dışa dönük bir davranışa dönüşebilme   	         olasılığı.</a:t>
            </a:r>
          </a:p>
          <a:p>
            <a:pPr>
              <a:buNone/>
            </a:pPr>
            <a:endParaRPr lang="tr-TR" sz="2400" dirty="0" smtClean="0">
              <a:latin typeface="Baskerville Old Face" pitchFamily="18" charset="0"/>
            </a:endParaRPr>
          </a:p>
          <a:p>
            <a:pPr>
              <a:buNone/>
            </a:pPr>
            <a:endParaRPr lang="tr-TR" sz="2400" dirty="0" smtClean="0">
              <a:latin typeface="Baskerville Old Face" pitchFamily="18" charset="0"/>
            </a:endParaRPr>
          </a:p>
        </p:txBody>
      </p:sp>
      <p:sp>
        <p:nvSpPr>
          <p:cNvPr id="4" name="3 Dikdörtgen"/>
          <p:cNvSpPr/>
          <p:nvPr/>
        </p:nvSpPr>
        <p:spPr>
          <a:xfrm>
            <a:off x="5868144" y="6093296"/>
            <a:ext cx="1535998" cy="338554"/>
          </a:xfrm>
          <a:prstGeom prst="rect">
            <a:avLst/>
          </a:prstGeom>
        </p:spPr>
        <p:txBody>
          <a:bodyPr wrap="none">
            <a:spAutoFit/>
          </a:bodyPr>
          <a:lstStyle/>
          <a:p>
            <a:r>
              <a:rPr lang="tr-TR" sz="1600" dirty="0" smtClean="0">
                <a:latin typeface="Baskerville Old Face" pitchFamily="18" charset="0"/>
              </a:rPr>
              <a:t>(Özgüven, 2011)</a:t>
            </a:r>
            <a:endParaRPr lang="tr-TR" sz="1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39552" y="1556792"/>
            <a:ext cx="7239000" cy="4846320"/>
          </a:xfrm>
        </p:spPr>
        <p:txBody>
          <a:bodyPr>
            <a:normAutofit lnSpcReduction="10000"/>
          </a:bodyPr>
          <a:lstStyle/>
          <a:p>
            <a:pPr>
              <a:lnSpc>
                <a:spcPct val="150000"/>
              </a:lnSpc>
              <a:buNone/>
            </a:pPr>
            <a:r>
              <a:rPr lang="tr-TR" sz="2400" dirty="0" smtClean="0">
                <a:latin typeface="Baskerville Old Face" pitchFamily="18" charset="0"/>
              </a:rPr>
              <a:t>	Tutumların ölçülmesinde gözlem soru listeleri, tamamlanmamış cümleler ve hikayeler, resimlerin düzenlenmesi, resimlere bakarak hikaye anlatma gibi çeşitli yöntemlerle yanlışı seçme tekniği, içerik analizi gibi çeşitli teknikler kullanılabilir. Bunların yanı sıra yaygın olarak tutum ölçekleri kullanılmaktadır. </a:t>
            </a:r>
          </a:p>
          <a:p>
            <a:pPr>
              <a:lnSpc>
                <a:spcPct val="150000"/>
              </a:lnSpc>
              <a:buNone/>
            </a:pPr>
            <a:r>
              <a:rPr lang="tr-TR" sz="2400" dirty="0" smtClean="0">
                <a:latin typeface="Baskerville Old Face" pitchFamily="18" charset="0"/>
              </a:rPr>
              <a:t>	</a:t>
            </a:r>
            <a:r>
              <a:rPr lang="tr-TR" sz="2400" dirty="0" err="1" smtClean="0">
                <a:latin typeface="Baskerville Old Face" pitchFamily="18" charset="0"/>
              </a:rPr>
              <a:t>Campell’a</a:t>
            </a:r>
            <a:r>
              <a:rPr lang="tr-TR" sz="2400" dirty="0" smtClean="0">
                <a:latin typeface="Baskerville Old Face" pitchFamily="18" charset="0"/>
              </a:rPr>
              <a:t> (1950) göre tutum ölçekleri “açık veya kapalı”, “yapıtlı ya da yapıtsız” olarak sınıflandırılabilir </a:t>
            </a:r>
            <a:r>
              <a:rPr lang="tr-TR" sz="1600" dirty="0" smtClean="0">
                <a:latin typeface="Baskerville Old Face" pitchFamily="18" charset="0"/>
              </a:rPr>
              <a:t>(</a:t>
            </a:r>
            <a:r>
              <a:rPr lang="tr-TR" sz="1600" dirty="0" err="1" smtClean="0">
                <a:latin typeface="Baskerville Old Face" pitchFamily="18" charset="0"/>
              </a:rPr>
              <a:t>Akt</a:t>
            </a:r>
            <a:r>
              <a:rPr lang="tr-TR" sz="1600" dirty="0" smtClean="0">
                <a:latin typeface="Baskerville Old Face" pitchFamily="18" charset="0"/>
              </a:rPr>
              <a:t>. Özgüven, 2011):</a:t>
            </a:r>
          </a:p>
        </p:txBody>
      </p:sp>
      <p:sp>
        <p:nvSpPr>
          <p:cNvPr id="5" name="4 Metin kutusu"/>
          <p:cNvSpPr txBox="1"/>
          <p:nvPr/>
        </p:nvSpPr>
        <p:spPr>
          <a:xfrm>
            <a:off x="755576" y="332656"/>
            <a:ext cx="5616624" cy="954107"/>
          </a:xfrm>
          <a:prstGeom prst="rect">
            <a:avLst/>
          </a:prstGeom>
          <a:noFill/>
        </p:spPr>
        <p:txBody>
          <a:bodyPr wrap="square" rtlCol="0">
            <a:spAutoFit/>
          </a:bodyPr>
          <a:lstStyle/>
          <a:p>
            <a:r>
              <a:rPr lang="tr-TR" sz="2800" b="1" cap="all" dirty="0" smtClean="0">
                <a:ln w="500">
                  <a:solidFill>
                    <a:schemeClr val="tx2">
                      <a:shade val="20000"/>
                      <a:satMod val="120000"/>
                    </a:schemeClr>
                  </a:solidFill>
                </a:ln>
                <a:solidFill>
                  <a:schemeClr val="tx2">
                    <a:lumMod val="60000"/>
                    <a:lumOff val="40000"/>
                  </a:schemeClr>
                </a:solidFill>
                <a:latin typeface="Baskerville Old Face" pitchFamily="18" charset="0"/>
                <a:ea typeface="+mj-ea"/>
                <a:cs typeface="+mj-cs"/>
              </a:rPr>
              <a:t>TUTUM ÖLÇEKLERİNİN SINIFLANDIRILMASI</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36712"/>
            <a:ext cx="7239000" cy="5619024"/>
          </a:xfrm>
        </p:spPr>
        <p:txBody>
          <a:bodyPr>
            <a:normAutofit lnSpcReduction="10000"/>
          </a:bodyPr>
          <a:lstStyle/>
          <a:p>
            <a:pPr>
              <a:lnSpc>
                <a:spcPct val="150000"/>
              </a:lnSpc>
              <a:buNone/>
            </a:pPr>
            <a:r>
              <a:rPr lang="tr-TR" sz="2400" dirty="0" smtClean="0">
                <a:latin typeface="Baskerville Old Face" pitchFamily="18" charset="0"/>
              </a:rPr>
              <a:t>	</a:t>
            </a:r>
            <a:r>
              <a:rPr lang="tr-TR" sz="2400" b="1" dirty="0" smtClean="0">
                <a:latin typeface="Baskerville Old Face" pitchFamily="18" charset="0"/>
              </a:rPr>
              <a:t>1. Açık ve Yapıtlı Tutum Ölçekleri:</a:t>
            </a:r>
          </a:p>
          <a:p>
            <a:pPr>
              <a:lnSpc>
                <a:spcPct val="150000"/>
              </a:lnSpc>
              <a:buNone/>
            </a:pPr>
            <a:r>
              <a:rPr lang="tr-TR" sz="2400" dirty="0" smtClean="0">
                <a:latin typeface="Baskerville Old Face" pitchFamily="18" charset="0"/>
              </a:rPr>
              <a:t>    İçeriği açık seçik ve yapıtlı olan tutum ölçekleridir. </a:t>
            </a:r>
            <a:r>
              <a:rPr lang="tr-TR" sz="2400" dirty="0" err="1" smtClean="0">
                <a:latin typeface="Baskerville Old Face" pitchFamily="18" charset="0"/>
              </a:rPr>
              <a:t>Thurstone</a:t>
            </a:r>
            <a:r>
              <a:rPr lang="tr-TR" sz="2400" dirty="0" smtClean="0">
                <a:latin typeface="Baskerville Old Face" pitchFamily="18" charset="0"/>
              </a:rPr>
              <a:t> ve </a:t>
            </a:r>
            <a:r>
              <a:rPr lang="tr-TR" sz="2400" dirty="0" err="1" smtClean="0">
                <a:latin typeface="Baskerville Old Face" pitchFamily="18" charset="0"/>
              </a:rPr>
              <a:t>Likert</a:t>
            </a:r>
            <a:r>
              <a:rPr lang="tr-TR" sz="2400" dirty="0" smtClean="0">
                <a:latin typeface="Baskerville Old Face" pitchFamily="18" charset="0"/>
              </a:rPr>
              <a:t> tipi ölçekler bu gruba girer.</a:t>
            </a:r>
          </a:p>
          <a:p>
            <a:pPr>
              <a:lnSpc>
                <a:spcPct val="150000"/>
              </a:lnSpc>
              <a:buNone/>
            </a:pPr>
            <a:endParaRPr lang="tr-TR" sz="2400" dirty="0" smtClean="0">
              <a:latin typeface="Baskerville Old Face" pitchFamily="18" charset="0"/>
            </a:endParaRPr>
          </a:p>
          <a:p>
            <a:pPr>
              <a:lnSpc>
                <a:spcPct val="150000"/>
              </a:lnSpc>
              <a:buNone/>
            </a:pPr>
            <a:r>
              <a:rPr lang="tr-TR" sz="2400" dirty="0" smtClean="0">
                <a:latin typeface="Baskerville Old Face" pitchFamily="18" charset="0"/>
              </a:rPr>
              <a:t>	</a:t>
            </a:r>
            <a:r>
              <a:rPr lang="tr-TR" sz="2400" b="1" dirty="0" smtClean="0">
                <a:latin typeface="Baskerville Old Face" pitchFamily="18" charset="0"/>
              </a:rPr>
              <a:t>2. Açık ve Yapıtsız Tutum Ölçekleri:</a:t>
            </a:r>
            <a:r>
              <a:rPr lang="tr-TR" sz="2400" dirty="0" smtClean="0">
                <a:latin typeface="Baskerville Old Face" pitchFamily="18" charset="0"/>
              </a:rPr>
              <a:t> </a:t>
            </a:r>
          </a:p>
          <a:p>
            <a:pPr>
              <a:lnSpc>
                <a:spcPct val="150000"/>
              </a:lnSpc>
              <a:buNone/>
            </a:pPr>
            <a:r>
              <a:rPr lang="tr-TR" sz="2400" dirty="0" smtClean="0">
                <a:latin typeface="Baskerville Old Face" pitchFamily="18" charset="0"/>
              </a:rPr>
              <a:t>    İçeriği oldukça açık ve uyarıcılara verilen            cevapların ya da tepkilerin yapıtsız olduğu                tutum ölçme yaklaşımlarıdır. Serbest cevap,             serbest çağrışım teknikleri, serbest görüşme,             soru sorma yaklaşımları, biyografi gibi.</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404664"/>
            <a:ext cx="7228656" cy="6051072"/>
          </a:xfrm>
        </p:spPr>
        <p:txBody>
          <a:bodyPr>
            <a:normAutofit/>
          </a:bodyPr>
          <a:lstStyle/>
          <a:p>
            <a:pPr>
              <a:lnSpc>
                <a:spcPct val="150000"/>
              </a:lnSpc>
              <a:buNone/>
            </a:pPr>
            <a:r>
              <a:rPr lang="tr-TR" sz="2400" b="1" dirty="0" smtClean="0">
                <a:latin typeface="Baskerville Old Face" pitchFamily="18" charset="0"/>
              </a:rPr>
              <a:t>	3. Kapalı ve Yapıtsız Tutum Ölçekleri:</a:t>
            </a:r>
          </a:p>
          <a:p>
            <a:pPr>
              <a:lnSpc>
                <a:spcPct val="150000"/>
              </a:lnSpc>
              <a:buNone/>
            </a:pPr>
            <a:r>
              <a:rPr lang="tr-TR" sz="2400" dirty="0" smtClean="0">
                <a:latin typeface="Baskerville Old Face" pitchFamily="18" charset="0"/>
              </a:rPr>
              <a:t>     Uyarıcıların içerik olarak kapalı ve bu uyarıcılara gösterilen tepkilerin yapıtsız olduğu araç ve yaklaşımlardır. Örneğin söz, resim, mürekkep lekesi gibi uyarıcılardan yararlanılan projektif teknikler.</a:t>
            </a:r>
          </a:p>
          <a:p>
            <a:pPr>
              <a:lnSpc>
                <a:spcPct val="150000"/>
              </a:lnSpc>
              <a:buNone/>
            </a:pPr>
            <a:endParaRPr lang="tr-TR" sz="2400" dirty="0" smtClean="0">
              <a:latin typeface="Baskerville Old Face" pitchFamily="18" charset="0"/>
            </a:endParaRPr>
          </a:p>
          <a:p>
            <a:pPr>
              <a:lnSpc>
                <a:spcPct val="150000"/>
              </a:lnSpc>
              <a:buNone/>
            </a:pPr>
            <a:r>
              <a:rPr lang="tr-TR" sz="2400" b="1" dirty="0" smtClean="0">
                <a:latin typeface="Baskerville Old Face" pitchFamily="18" charset="0"/>
              </a:rPr>
              <a:t>	4. Kapalı ve Yapıtlı Olan Tutum Ölçekleri:</a:t>
            </a:r>
            <a:r>
              <a:rPr lang="tr-TR" sz="2400" dirty="0" smtClean="0">
                <a:latin typeface="Baskerville Old Face" pitchFamily="18" charset="0"/>
              </a:rPr>
              <a:t> </a:t>
            </a:r>
          </a:p>
          <a:p>
            <a:pPr>
              <a:lnSpc>
                <a:spcPct val="150000"/>
              </a:lnSpc>
              <a:buNone/>
            </a:pPr>
            <a:r>
              <a:rPr lang="tr-TR" sz="2400" dirty="0" smtClean="0">
                <a:latin typeface="Baskerville Old Face" pitchFamily="18" charset="0"/>
              </a:rPr>
              <a:t>    Objektif tutum ölçekleri bu gruba girmektedir. Bunlar çeşitli test ve envanterlerdir. Bunlar yapıtlı olup, içerikleri açık seçik değildir.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lnSpcReduction="10000"/>
          </a:bodyPr>
          <a:lstStyle/>
          <a:p>
            <a:pPr>
              <a:lnSpc>
                <a:spcPct val="150000"/>
              </a:lnSpc>
              <a:buFont typeface="Wingdings" pitchFamily="2" charset="2"/>
              <a:buChar char="Ø"/>
            </a:pPr>
            <a:r>
              <a:rPr lang="tr-TR" sz="2400" dirty="0" smtClean="0">
                <a:latin typeface="Baskerville Old Face" pitchFamily="18" charset="0"/>
              </a:rPr>
              <a:t>Gelecek zamandan ziyade geçmiş zamanın kullanılması</a:t>
            </a:r>
          </a:p>
          <a:p>
            <a:pPr>
              <a:lnSpc>
                <a:spcPct val="150000"/>
              </a:lnSpc>
              <a:buFont typeface="Wingdings" pitchFamily="2" charset="2"/>
              <a:buChar char="Ø"/>
            </a:pPr>
            <a:r>
              <a:rPr lang="tr-TR" sz="2400" dirty="0" smtClean="0">
                <a:latin typeface="Baskerville Old Face" pitchFamily="18" charset="0"/>
              </a:rPr>
              <a:t>Gerçek olaylara dayalı yorumlar</a:t>
            </a:r>
          </a:p>
          <a:p>
            <a:pPr>
              <a:lnSpc>
                <a:spcPct val="150000"/>
              </a:lnSpc>
              <a:buFont typeface="Wingdings" pitchFamily="2" charset="2"/>
              <a:buChar char="Ø"/>
            </a:pPr>
            <a:r>
              <a:rPr lang="tr-TR" sz="2400" dirty="0" smtClean="0">
                <a:latin typeface="Baskerville Old Face" pitchFamily="18" charset="0"/>
              </a:rPr>
              <a:t>Birden fazla yorumlanabilecek ifadeler</a:t>
            </a:r>
          </a:p>
          <a:p>
            <a:pPr>
              <a:lnSpc>
                <a:spcPct val="150000"/>
              </a:lnSpc>
              <a:buFont typeface="Wingdings" pitchFamily="2" charset="2"/>
              <a:buChar char="Ø"/>
            </a:pPr>
            <a:r>
              <a:rPr lang="tr-TR" sz="2400" dirty="0" smtClean="0">
                <a:latin typeface="Baskerville Old Face" pitchFamily="18" charset="0"/>
              </a:rPr>
              <a:t>Psikolojik objelerle ilgisiz cümleler</a:t>
            </a:r>
          </a:p>
          <a:p>
            <a:pPr>
              <a:lnSpc>
                <a:spcPct val="150000"/>
              </a:lnSpc>
              <a:buFont typeface="Wingdings" pitchFamily="2" charset="2"/>
              <a:buChar char="Ø"/>
            </a:pPr>
            <a:r>
              <a:rPr lang="tr-TR" sz="2400" dirty="0" smtClean="0">
                <a:latin typeface="Baskerville Old Face" pitchFamily="18" charset="0"/>
              </a:rPr>
              <a:t>Herkes tarafından ya da hiç kimse tarafından işaretlenmemesi olası cümleler</a:t>
            </a:r>
          </a:p>
          <a:p>
            <a:pPr>
              <a:lnSpc>
                <a:spcPct val="150000"/>
              </a:lnSpc>
              <a:buFont typeface="Wingdings" pitchFamily="2" charset="2"/>
              <a:buChar char="Ø"/>
            </a:pPr>
            <a:r>
              <a:rPr lang="tr-TR" sz="2400" dirty="0" smtClean="0">
                <a:latin typeface="Baskerville Old Face" pitchFamily="18" charset="0"/>
              </a:rPr>
              <a:t>Duygusal ilgi ölçeğinin tüm alanını kapsayan cümleler</a:t>
            </a:r>
          </a:p>
          <a:p>
            <a:pPr>
              <a:lnSpc>
                <a:spcPct val="150000"/>
              </a:lnSpc>
              <a:buFont typeface="Wingdings" pitchFamily="2" charset="2"/>
              <a:buChar char="Ø"/>
            </a:pPr>
            <a:r>
              <a:rPr lang="tr-TR" sz="2400" dirty="0" smtClean="0">
                <a:latin typeface="Baskerville Old Face" pitchFamily="18" charset="0"/>
              </a:rPr>
              <a:t>Basit, açık ve doğrudan ifadeler</a:t>
            </a:r>
          </a:p>
        </p:txBody>
      </p:sp>
      <p:sp>
        <p:nvSpPr>
          <p:cNvPr id="4" name="3 Metin kutusu"/>
          <p:cNvSpPr txBox="1"/>
          <p:nvPr/>
        </p:nvSpPr>
        <p:spPr>
          <a:xfrm>
            <a:off x="539552" y="404664"/>
            <a:ext cx="5688632" cy="954107"/>
          </a:xfrm>
          <a:prstGeom prst="rect">
            <a:avLst/>
          </a:prstGeom>
          <a:noFill/>
        </p:spPr>
        <p:txBody>
          <a:bodyPr wrap="square" rtlCol="0">
            <a:spAutoFit/>
          </a:bodyPr>
          <a:lstStyle/>
          <a:p>
            <a:r>
              <a:rPr lang="tr-TR" sz="2800" b="1" cap="all" dirty="0" smtClean="0">
                <a:ln w="500">
                  <a:solidFill>
                    <a:schemeClr val="tx2">
                      <a:shade val="20000"/>
                      <a:satMod val="120000"/>
                    </a:schemeClr>
                  </a:solidFill>
                </a:ln>
                <a:solidFill>
                  <a:schemeClr val="tx2">
                    <a:lumMod val="60000"/>
                    <a:lumOff val="40000"/>
                  </a:schemeClr>
                </a:solidFill>
                <a:latin typeface="Baskerville Old Face" pitchFamily="18" charset="0"/>
                <a:ea typeface="+mj-ea"/>
                <a:cs typeface="+mj-cs"/>
              </a:rPr>
              <a:t>TUTUM ÖLÇEKLERİNİN NİTELİKLERİ</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83568" y="620688"/>
            <a:ext cx="7239000" cy="5835048"/>
          </a:xfrm>
        </p:spPr>
        <p:txBody>
          <a:bodyPr>
            <a:normAutofit fontScale="92500" lnSpcReduction="10000"/>
          </a:bodyPr>
          <a:lstStyle/>
          <a:p>
            <a:pPr>
              <a:lnSpc>
                <a:spcPct val="160000"/>
              </a:lnSpc>
              <a:buFont typeface="Wingdings" pitchFamily="2" charset="2"/>
              <a:buChar char="Ø"/>
            </a:pPr>
            <a:r>
              <a:rPr lang="tr-TR" sz="2400" dirty="0" smtClean="0">
                <a:latin typeface="Baskerville Old Face" pitchFamily="18" charset="0"/>
              </a:rPr>
              <a:t>En fazla 20 kelimeden oluşan kısa cümleler</a:t>
            </a:r>
          </a:p>
          <a:p>
            <a:pPr>
              <a:lnSpc>
                <a:spcPct val="160000"/>
              </a:lnSpc>
              <a:buFont typeface="Wingdings" pitchFamily="2" charset="2"/>
              <a:buChar char="Ø"/>
            </a:pPr>
            <a:r>
              <a:rPr lang="tr-TR" sz="2400" dirty="0" smtClean="0">
                <a:latin typeface="Baskerville Old Face" pitchFamily="18" charset="0"/>
              </a:rPr>
              <a:t>Tek düşünce içeren maddeler</a:t>
            </a:r>
          </a:p>
          <a:p>
            <a:pPr>
              <a:lnSpc>
                <a:spcPct val="160000"/>
              </a:lnSpc>
              <a:buFont typeface="Wingdings" pitchFamily="2" charset="2"/>
              <a:buChar char="Ø"/>
            </a:pPr>
            <a:r>
              <a:rPr lang="tr-TR" sz="2400" dirty="0" smtClean="0">
                <a:latin typeface="Baskerville Old Face" pitchFamily="18" charset="0"/>
              </a:rPr>
              <a:t>Hepsi, tümü, her zaman, hiçbiri, asla gibi ifadeler, birden fazla anlama gelebilecek ifadelerin kullanılmaması</a:t>
            </a:r>
          </a:p>
          <a:p>
            <a:pPr>
              <a:lnSpc>
                <a:spcPct val="160000"/>
              </a:lnSpc>
              <a:buFont typeface="Wingdings" pitchFamily="2" charset="2"/>
              <a:buChar char="Ø"/>
            </a:pPr>
            <a:r>
              <a:rPr lang="tr-TR" sz="2400" dirty="0" smtClean="0">
                <a:latin typeface="Baskerville Old Face" pitchFamily="18" charset="0"/>
              </a:rPr>
              <a:t>Sadece, şimdi, bazen gibi ifadelerin dikkatli bir şekilde kullanılması</a:t>
            </a:r>
          </a:p>
          <a:p>
            <a:pPr>
              <a:lnSpc>
                <a:spcPct val="160000"/>
              </a:lnSpc>
              <a:buFont typeface="Wingdings" pitchFamily="2" charset="2"/>
              <a:buChar char="Ø"/>
            </a:pPr>
            <a:r>
              <a:rPr lang="tr-TR" sz="2400" dirty="0" smtClean="0">
                <a:latin typeface="Baskerville Old Face" pitchFamily="18" charset="0"/>
              </a:rPr>
              <a:t>Ölçeği cevaplayacak kişilerin anlamayacağı kelimeler kullanmama</a:t>
            </a:r>
          </a:p>
          <a:p>
            <a:pPr>
              <a:lnSpc>
                <a:spcPct val="160000"/>
              </a:lnSpc>
              <a:buFont typeface="Wingdings" pitchFamily="2" charset="2"/>
              <a:buChar char="Ø"/>
            </a:pPr>
            <a:r>
              <a:rPr lang="tr-TR" sz="2400" dirty="0" smtClean="0">
                <a:latin typeface="Baskerville Old Face" pitchFamily="18" charset="0"/>
              </a:rPr>
              <a:t>Çift olumsuz ifadeler kullanmama</a:t>
            </a:r>
          </a:p>
          <a:p>
            <a:pPr>
              <a:buFont typeface="Wingdings" pitchFamily="2" charset="2"/>
              <a:buChar char="Ø"/>
            </a:pPr>
            <a:endParaRPr lang="tr-TR" sz="2200" dirty="0" smtClean="0">
              <a:latin typeface="Baskerville Old Face" pitchFamily="18" charset="0"/>
            </a:endParaRPr>
          </a:p>
          <a:p>
            <a:pPr>
              <a:buNone/>
            </a:pPr>
            <a:r>
              <a:rPr lang="tr-TR" sz="2200" dirty="0" smtClean="0">
                <a:latin typeface="Baskerville Old Face" pitchFamily="18" charset="0"/>
              </a:rPr>
              <a:t>                                                                       </a:t>
            </a:r>
          </a:p>
        </p:txBody>
      </p:sp>
      <p:sp>
        <p:nvSpPr>
          <p:cNvPr id="4" name="3 Dikdörtgen"/>
          <p:cNvSpPr/>
          <p:nvPr/>
        </p:nvSpPr>
        <p:spPr>
          <a:xfrm>
            <a:off x="5292080" y="6237312"/>
            <a:ext cx="1513556" cy="338554"/>
          </a:xfrm>
          <a:prstGeom prst="rect">
            <a:avLst/>
          </a:prstGeom>
        </p:spPr>
        <p:txBody>
          <a:bodyPr wrap="none">
            <a:spAutoFit/>
          </a:bodyPr>
          <a:lstStyle/>
          <a:p>
            <a:r>
              <a:rPr lang="tr-TR" sz="1600" dirty="0" smtClean="0">
                <a:latin typeface="Baskerville Old Face" pitchFamily="18" charset="0"/>
              </a:rPr>
              <a:t>(</a:t>
            </a:r>
            <a:r>
              <a:rPr lang="tr-TR" sz="1600" dirty="0" err="1" smtClean="0">
                <a:latin typeface="Baskerville Old Face" pitchFamily="18" charset="0"/>
              </a:rPr>
              <a:t>Edwards</a:t>
            </a:r>
            <a:r>
              <a:rPr lang="tr-TR" sz="1600" dirty="0" smtClean="0">
                <a:latin typeface="Baskerville Old Face" pitchFamily="18" charset="0"/>
              </a:rPr>
              <a:t>, 1957)</a:t>
            </a:r>
            <a:endParaRPr lang="tr-TR" sz="1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1556792"/>
            <a:ext cx="7239000" cy="4846320"/>
          </a:xfrm>
        </p:spPr>
        <p:txBody>
          <a:bodyPr>
            <a:normAutofit/>
          </a:bodyPr>
          <a:lstStyle/>
          <a:p>
            <a:pPr>
              <a:lnSpc>
                <a:spcPct val="150000"/>
              </a:lnSpc>
              <a:buNone/>
            </a:pPr>
            <a:r>
              <a:rPr lang="tr-TR" sz="2400" dirty="0" smtClean="0">
                <a:latin typeface="Baskerville Old Face" pitchFamily="18" charset="0"/>
              </a:rPr>
              <a:t>	Ölçek maddeleri oluşturulurken, maddeler konu ile ilgili olmalı, ayırdedici olmalı ve sayıca yeterli olmalıdır. Tutum ölçeklerinin geliştirilmesinde bazı temel yaklaşımlar ortaya çıkmaktadır. Bunlar:</a:t>
            </a:r>
          </a:p>
          <a:p>
            <a:pPr>
              <a:lnSpc>
                <a:spcPct val="150000"/>
              </a:lnSpc>
              <a:buNone/>
            </a:pPr>
            <a:r>
              <a:rPr lang="tr-TR" sz="2400" dirty="0" smtClean="0">
                <a:latin typeface="Baskerville Old Face" pitchFamily="18" charset="0"/>
              </a:rPr>
              <a:t>	</a:t>
            </a:r>
            <a:r>
              <a:rPr lang="tr-TR" sz="2400" dirty="0" err="1" smtClean="0">
                <a:latin typeface="Baskerville Old Face" pitchFamily="18" charset="0"/>
              </a:rPr>
              <a:t>Bogardus</a:t>
            </a:r>
            <a:r>
              <a:rPr lang="tr-TR" sz="2400" dirty="0" smtClean="0">
                <a:latin typeface="Baskerville Old Face" pitchFamily="18" charset="0"/>
              </a:rPr>
              <a:t> (1925) “Sosyal Mesafe Ölçeği”, </a:t>
            </a:r>
            <a:r>
              <a:rPr lang="tr-TR" sz="2400" dirty="0" err="1" smtClean="0">
                <a:latin typeface="Baskerville Old Face" pitchFamily="18" charset="0"/>
              </a:rPr>
              <a:t>Thurstone</a:t>
            </a:r>
            <a:r>
              <a:rPr lang="tr-TR" sz="2400" dirty="0" smtClean="0">
                <a:latin typeface="Baskerville Old Face" pitchFamily="18" charset="0"/>
              </a:rPr>
              <a:t> (1929) “Eşit Aralıklar Ölçeği”, </a:t>
            </a:r>
            <a:r>
              <a:rPr lang="tr-TR" sz="2400" dirty="0" err="1" smtClean="0">
                <a:latin typeface="Baskerville Old Face" pitchFamily="18" charset="0"/>
              </a:rPr>
              <a:t>Likert</a:t>
            </a:r>
            <a:r>
              <a:rPr lang="tr-TR" sz="2400" dirty="0" smtClean="0">
                <a:latin typeface="Baskerville Old Face" pitchFamily="18" charset="0"/>
              </a:rPr>
              <a:t> (1932) “Toplam Derecelendirme Ölçeği” ve </a:t>
            </a:r>
            <a:r>
              <a:rPr lang="tr-TR" sz="2400" dirty="0" err="1" smtClean="0">
                <a:latin typeface="Baskerville Old Face" pitchFamily="18" charset="0"/>
              </a:rPr>
              <a:t>Guttman</a:t>
            </a:r>
            <a:r>
              <a:rPr lang="tr-TR" sz="2400" dirty="0" smtClean="0">
                <a:latin typeface="Baskerville Old Face" pitchFamily="18" charset="0"/>
              </a:rPr>
              <a:t> (1950) “Ölçek Çözümlemesi” yaklaşımlarıdır </a:t>
            </a:r>
            <a:r>
              <a:rPr lang="tr-TR" sz="1600" dirty="0" smtClean="0">
                <a:latin typeface="Baskerville Old Face" pitchFamily="18" charset="0"/>
              </a:rPr>
              <a:t>(Özgüven, 2011).</a:t>
            </a:r>
          </a:p>
        </p:txBody>
      </p:sp>
      <p:sp>
        <p:nvSpPr>
          <p:cNvPr id="5" name="4 Metin kutusu"/>
          <p:cNvSpPr txBox="1"/>
          <p:nvPr/>
        </p:nvSpPr>
        <p:spPr>
          <a:xfrm>
            <a:off x="827584" y="332656"/>
            <a:ext cx="6336704" cy="954107"/>
          </a:xfrm>
          <a:prstGeom prst="rect">
            <a:avLst/>
          </a:prstGeom>
          <a:noFill/>
        </p:spPr>
        <p:txBody>
          <a:bodyPr wrap="square" rtlCol="0">
            <a:spAutoFit/>
          </a:bodyPr>
          <a:lstStyle/>
          <a:p>
            <a:r>
              <a:rPr lang="tr-TR" sz="2800" b="1" cap="all" dirty="0" smtClean="0">
                <a:ln w="500">
                  <a:solidFill>
                    <a:schemeClr val="tx2">
                      <a:shade val="20000"/>
                      <a:satMod val="120000"/>
                    </a:schemeClr>
                  </a:solidFill>
                </a:ln>
                <a:solidFill>
                  <a:schemeClr val="tx2">
                    <a:lumMod val="60000"/>
                    <a:lumOff val="40000"/>
                  </a:schemeClr>
                </a:solidFill>
                <a:latin typeface="Baskerville Old Face" pitchFamily="18" charset="0"/>
                <a:ea typeface="+mj-ea"/>
                <a:cs typeface="+mj-cs"/>
              </a:rPr>
              <a:t>TUTUM ÖLÇEĞİ GELİŞTİRME YAKLAŞIMLARI</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buNone/>
            </a:pPr>
            <a:r>
              <a:rPr lang="tr-TR" sz="2400" dirty="0" smtClean="0">
                <a:latin typeface="Baskerville Old Face" pitchFamily="18" charset="0"/>
              </a:rPr>
              <a:t>    </a:t>
            </a:r>
            <a:r>
              <a:rPr lang="tr-TR" sz="2400" b="1" dirty="0" err="1" smtClean="0">
                <a:latin typeface="Baskerville Old Face" pitchFamily="18" charset="0"/>
              </a:rPr>
              <a:t>Bogardus</a:t>
            </a:r>
            <a:r>
              <a:rPr lang="tr-TR" sz="2400" b="1" dirty="0" smtClean="0">
                <a:latin typeface="Baskerville Old Face" pitchFamily="18" charset="0"/>
              </a:rPr>
              <a:t> Sosyal Mesafe Ölçeği:</a:t>
            </a:r>
          </a:p>
          <a:p>
            <a:pPr>
              <a:lnSpc>
                <a:spcPct val="150000"/>
              </a:lnSpc>
              <a:buNone/>
            </a:pPr>
            <a:r>
              <a:rPr lang="tr-TR" sz="2400" dirty="0" smtClean="0">
                <a:latin typeface="Baskerville Old Face" pitchFamily="18" charset="0"/>
              </a:rPr>
              <a:t>	Etnik gruplara ilişkin tutumları ölçek amacıyla 1925’te </a:t>
            </a:r>
            <a:r>
              <a:rPr lang="tr-TR" sz="2400" dirty="0" err="1" smtClean="0">
                <a:latin typeface="Baskerville Old Face" pitchFamily="18" charset="0"/>
              </a:rPr>
              <a:t>Bogardus</a:t>
            </a:r>
            <a:r>
              <a:rPr lang="tr-TR" sz="2400" dirty="0" smtClean="0">
                <a:latin typeface="Baskerville Old Face" pitchFamily="18" charset="0"/>
              </a:rPr>
              <a:t> tarafından geliştirilmiştir. Bu ölçekte cevaplayıcı, bir etnik grubu dikkate alarak kendine yakınlık-uzaklık açısından verilen yedi seçenekten birini veya birkaçını işaretlemektedir </a:t>
            </a:r>
            <a:r>
              <a:rPr lang="tr-TR" sz="1600" dirty="0" smtClean="0">
                <a:latin typeface="Baskerville Old Face" pitchFamily="18" charset="0"/>
              </a:rPr>
              <a:t>(Erkuş, 2012).</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39552" y="332656"/>
            <a:ext cx="7239000" cy="6195088"/>
          </a:xfrm>
        </p:spPr>
        <p:txBody>
          <a:bodyPr>
            <a:normAutofit fontScale="92500" lnSpcReduction="20000"/>
          </a:bodyPr>
          <a:lstStyle/>
          <a:p>
            <a:pPr>
              <a:buNone/>
            </a:pPr>
            <a:r>
              <a:rPr lang="tr-TR" sz="1800" dirty="0" smtClean="0">
                <a:latin typeface="Baskerville Old Face" pitchFamily="18" charset="0"/>
              </a:rPr>
              <a:t>	</a:t>
            </a:r>
            <a:r>
              <a:rPr lang="tr-TR" sz="1800" i="1" dirty="0" smtClean="0">
                <a:latin typeface="Baskerville Old Face" pitchFamily="18" charset="0"/>
              </a:rPr>
              <a:t>Aşağıda etnik gruplardan her birinin üyelerini, bende bıraktığı ilk duygusal izlenime göre “X” ile belirttiğim kategorilerden birine veya birkaçına kabul etmek isterim.</a:t>
            </a:r>
          </a:p>
          <a:p>
            <a:pPr>
              <a:buNone/>
            </a:pPr>
            <a:endParaRPr lang="tr-TR" sz="1800" i="1" dirty="0" smtClean="0">
              <a:latin typeface="Baskerville Old Face" pitchFamily="18" charset="0"/>
            </a:endParaRPr>
          </a:p>
          <a:p>
            <a:pPr marL="457200" indent="-457200">
              <a:buAutoNum type="arabicPeriod"/>
            </a:pPr>
            <a:r>
              <a:rPr lang="tr-TR" sz="1800" dirty="0" smtClean="0">
                <a:latin typeface="Baskerville Old Face" pitchFamily="18" charset="0"/>
              </a:rPr>
              <a:t>Evlilik yoluyla yakın akrabam olmasını,</a:t>
            </a:r>
          </a:p>
          <a:p>
            <a:pPr marL="457200" indent="-457200">
              <a:buAutoNum type="arabicPeriod"/>
            </a:pPr>
            <a:r>
              <a:rPr lang="tr-TR" sz="1800" dirty="0" smtClean="0">
                <a:latin typeface="Baskerville Old Face" pitchFamily="18" charset="0"/>
              </a:rPr>
              <a:t>Kulübüme üye olmasını,</a:t>
            </a:r>
          </a:p>
          <a:p>
            <a:pPr marL="457200" indent="-457200">
              <a:buAutoNum type="arabicPeriod"/>
            </a:pPr>
            <a:r>
              <a:rPr lang="tr-TR" sz="1800" dirty="0" smtClean="0">
                <a:latin typeface="Baskerville Old Face" pitchFamily="18" charset="0"/>
              </a:rPr>
              <a:t>Sokağımda komşu olmasını,</a:t>
            </a:r>
          </a:p>
          <a:p>
            <a:pPr marL="457200" indent="-457200">
              <a:buAutoNum type="arabicPeriod"/>
            </a:pPr>
            <a:r>
              <a:rPr lang="tr-TR" sz="1800" dirty="0" smtClean="0">
                <a:latin typeface="Baskerville Old Face" pitchFamily="18" charset="0"/>
              </a:rPr>
              <a:t>Çalıştığım yerde iş arkadaşı olmasını,</a:t>
            </a:r>
          </a:p>
          <a:p>
            <a:pPr marL="457200" indent="-457200">
              <a:buAutoNum type="arabicPeriod"/>
            </a:pPr>
            <a:r>
              <a:rPr lang="tr-TR" sz="1800" dirty="0" smtClean="0">
                <a:latin typeface="Baskerville Old Face" pitchFamily="18" charset="0"/>
              </a:rPr>
              <a:t>Ülkemde vatandaş olmasını,</a:t>
            </a:r>
          </a:p>
          <a:p>
            <a:pPr marL="457200" indent="-457200">
              <a:buAutoNum type="arabicPeriod"/>
            </a:pPr>
            <a:r>
              <a:rPr lang="tr-TR" sz="1800" dirty="0" smtClean="0">
                <a:latin typeface="Baskerville Old Face" pitchFamily="18" charset="0"/>
              </a:rPr>
              <a:t>Ülkemde ancak ziyaretçi olmasını,</a:t>
            </a:r>
          </a:p>
          <a:p>
            <a:pPr marL="457200" indent="-457200">
              <a:buAutoNum type="arabicPeriod"/>
            </a:pPr>
            <a:r>
              <a:rPr lang="tr-TR" sz="1800" dirty="0" smtClean="0">
                <a:latin typeface="Baskerville Old Face" pitchFamily="18" charset="0"/>
              </a:rPr>
              <a:t>Ülkemi terk etmesini.</a:t>
            </a:r>
          </a:p>
          <a:p>
            <a:pPr marL="457200" indent="-457200">
              <a:buAutoNum type="arabicPeriod"/>
            </a:pPr>
            <a:endParaRPr lang="tr-TR" sz="1800" dirty="0" smtClean="0">
              <a:latin typeface="Baskerville Old Face" pitchFamily="18" charset="0"/>
            </a:endParaRPr>
          </a:p>
          <a:p>
            <a:pPr marL="457200" indent="-457200">
              <a:buNone/>
            </a:pPr>
            <a:r>
              <a:rPr lang="tr-TR" sz="1800" dirty="0" smtClean="0">
                <a:latin typeface="Baskerville Old Face" pitchFamily="18" charset="0"/>
              </a:rPr>
              <a:t>                                           1          2           3          4           5          6           7</a:t>
            </a:r>
          </a:p>
          <a:p>
            <a:pPr marL="457200" indent="-457200">
              <a:buNone/>
            </a:pPr>
            <a:r>
              <a:rPr lang="tr-TR" sz="1800" dirty="0" smtClean="0">
                <a:latin typeface="Baskerville Old Face" pitchFamily="18" charset="0"/>
              </a:rPr>
              <a:t>İsveçliler                    % 15x1    %10x2    %8x3………………………………………….</a:t>
            </a:r>
          </a:p>
          <a:p>
            <a:pPr marL="457200" indent="-457200">
              <a:buNone/>
            </a:pPr>
            <a:r>
              <a:rPr lang="tr-TR" sz="1800" dirty="0" smtClean="0">
                <a:latin typeface="Baskerville Old Face" pitchFamily="18" charset="0"/>
              </a:rPr>
              <a:t>Ermeniler                                  %8x1      %9x2………………………………………….</a:t>
            </a:r>
          </a:p>
          <a:p>
            <a:pPr marL="457200" indent="-457200">
              <a:buNone/>
            </a:pPr>
            <a:r>
              <a:rPr lang="tr-TR" sz="1800" dirty="0" smtClean="0">
                <a:latin typeface="Baskerville Old Face" pitchFamily="18" charset="0"/>
              </a:rPr>
              <a:t>Bulgarlar                           …………………………</a:t>
            </a:r>
          </a:p>
          <a:p>
            <a:pPr marL="457200" indent="-457200">
              <a:buNone/>
            </a:pPr>
            <a:r>
              <a:rPr lang="tr-TR" sz="1800" dirty="0" smtClean="0">
                <a:latin typeface="Baskerville Old Face" pitchFamily="18" charset="0"/>
              </a:rPr>
              <a:t>İngilizler                            …………………</a:t>
            </a:r>
          </a:p>
          <a:p>
            <a:pPr marL="457200" indent="-457200">
              <a:buNone/>
            </a:pPr>
            <a:r>
              <a:rPr lang="tr-TR" sz="1800" dirty="0" smtClean="0">
                <a:latin typeface="Baskerville Old Face" pitchFamily="18" charset="0"/>
              </a:rPr>
              <a:t>Kanadalılar                        ……………</a:t>
            </a:r>
          </a:p>
          <a:p>
            <a:pPr marL="457200" indent="-457200">
              <a:buNone/>
            </a:pPr>
            <a:r>
              <a:rPr lang="tr-TR" sz="1800" dirty="0" smtClean="0">
                <a:latin typeface="Baskerville Old Face" pitchFamily="18" charset="0"/>
              </a:rPr>
              <a:t>Türkler</a:t>
            </a:r>
          </a:p>
          <a:p>
            <a:pPr marL="457200" indent="-457200">
              <a:buNone/>
            </a:pPr>
            <a:r>
              <a:rPr lang="tr-TR" sz="1800" dirty="0" smtClean="0">
                <a:latin typeface="Baskerville Old Face" pitchFamily="18" charset="0"/>
              </a:rPr>
              <a:t>…</a:t>
            </a:r>
          </a:p>
          <a:p>
            <a:pPr marL="457200" indent="-457200">
              <a:buNone/>
            </a:pPr>
            <a:r>
              <a:rPr lang="tr-TR" sz="1800" dirty="0" smtClean="0">
                <a:latin typeface="Baskerville Old Face" pitchFamily="18" charset="0"/>
              </a:rPr>
              <a:t>Toplam:                    % x sıra</a:t>
            </a:r>
          </a:p>
        </p:txBody>
      </p:sp>
      <p:sp>
        <p:nvSpPr>
          <p:cNvPr id="4" name="3 Dikdörtgen"/>
          <p:cNvSpPr/>
          <p:nvPr/>
        </p:nvSpPr>
        <p:spPr>
          <a:xfrm>
            <a:off x="6804248" y="6381328"/>
            <a:ext cx="1051891" cy="276999"/>
          </a:xfrm>
          <a:prstGeom prst="rect">
            <a:avLst/>
          </a:prstGeom>
        </p:spPr>
        <p:txBody>
          <a:bodyPr wrap="none">
            <a:spAutoFit/>
          </a:bodyPr>
          <a:lstStyle/>
          <a:p>
            <a:r>
              <a:rPr lang="tr-TR" sz="1200" dirty="0" smtClean="0">
                <a:latin typeface="Baskerville Old Face" pitchFamily="18" charset="0"/>
              </a:rPr>
              <a:t>(Erkuş, 2012)</a:t>
            </a:r>
            <a:endParaRPr lang="tr-TR" sz="1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39552" y="692696"/>
            <a:ext cx="7239000" cy="5832648"/>
          </a:xfrm>
        </p:spPr>
        <p:txBody>
          <a:bodyPr>
            <a:normAutofit/>
          </a:bodyPr>
          <a:lstStyle/>
          <a:p>
            <a:pPr>
              <a:buNone/>
            </a:pPr>
            <a:r>
              <a:rPr lang="tr-TR" sz="2200" dirty="0" smtClean="0">
                <a:latin typeface="Baskerville Old Face" pitchFamily="18" charset="0"/>
              </a:rPr>
              <a:t>	</a:t>
            </a:r>
            <a:r>
              <a:rPr lang="tr-TR" sz="2200" b="1" dirty="0" err="1" smtClean="0">
                <a:latin typeface="Baskerville Old Face" pitchFamily="18" charset="0"/>
              </a:rPr>
              <a:t>Thurstone</a:t>
            </a:r>
            <a:r>
              <a:rPr lang="tr-TR" sz="2200" b="1" dirty="0" smtClean="0">
                <a:latin typeface="Baskerville Old Face" pitchFamily="18" charset="0"/>
              </a:rPr>
              <a:t> Eşit Görünen Aralıklar Ölçeği:</a:t>
            </a:r>
          </a:p>
          <a:p>
            <a:pPr>
              <a:lnSpc>
                <a:spcPct val="150000"/>
              </a:lnSpc>
              <a:buNone/>
            </a:pPr>
            <a:r>
              <a:rPr lang="tr-TR" sz="2200" dirty="0" smtClean="0">
                <a:latin typeface="Baskerville Old Face" pitchFamily="18" charset="0"/>
              </a:rPr>
              <a:t>  	 </a:t>
            </a:r>
            <a:r>
              <a:rPr lang="tr-TR" sz="2200" dirty="0" err="1" smtClean="0">
                <a:latin typeface="Baskerville Old Face" pitchFamily="18" charset="0"/>
              </a:rPr>
              <a:t>Thurstone</a:t>
            </a:r>
            <a:r>
              <a:rPr lang="tr-TR" sz="2200" dirty="0" smtClean="0">
                <a:latin typeface="Baskerville Old Face" pitchFamily="18" charset="0"/>
              </a:rPr>
              <a:t>, sosyal tutumların ölçülebileceğini ilk defa öne süren kimsedir. Tutumları ölçmek için fiziksel uyaranlar yerine belirli sosyal tutumları belirten tutum cümleleri kullandı. İlk araştırmalarda deneklerden her bir çift cümleyi birbiriyle karşılaştırarak hangisinin söz konusu tutum bakımından daha olumlu olduğuna karar vermelerini istemiş ve bu tekniğe “çiftli karşılaştırma yöntemi” adını vermiştir. Ancak bu yöntemin çok zaman alması, uğraştırıcı olması nedeniyle “eşit görünen aralıklar tekniğini” geliştirmiştir </a:t>
            </a:r>
            <a:r>
              <a:rPr lang="tr-TR" sz="1600" dirty="0" smtClean="0">
                <a:latin typeface="Baskerville Old Face" pitchFamily="18" charset="0"/>
              </a:rPr>
              <a:t>(Kağıtçıbaşı, 2010).</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20688"/>
            <a:ext cx="7239000" cy="5835048"/>
          </a:xfrm>
        </p:spPr>
        <p:txBody>
          <a:bodyPr>
            <a:normAutofit/>
          </a:bodyPr>
          <a:lstStyle/>
          <a:p>
            <a:pPr>
              <a:lnSpc>
                <a:spcPct val="150000"/>
              </a:lnSpc>
              <a:buNone/>
            </a:pPr>
            <a:r>
              <a:rPr lang="tr-TR" sz="2200" dirty="0" smtClean="0">
                <a:latin typeface="Baskerville Old Face" pitchFamily="18" charset="0"/>
              </a:rPr>
              <a:t>	</a:t>
            </a:r>
          </a:p>
          <a:p>
            <a:pPr>
              <a:lnSpc>
                <a:spcPct val="150000"/>
              </a:lnSpc>
              <a:buNone/>
            </a:pPr>
            <a:r>
              <a:rPr lang="tr-TR" sz="2200" dirty="0" smtClean="0">
                <a:latin typeface="Baskerville Old Face" pitchFamily="18" charset="0"/>
              </a:rPr>
              <a:t>	Bu teknikte çok sayıda tutum cümlesinin birbirinden eşit aralıklı farklılıklar gösteren 11 gruba ayrılması istenir. Burada hakemler bir tutum objesi hakkındaki cümlelerin ne derece olumlu ya da olumsuz olduğuna karar verirler. </a:t>
            </a:r>
          </a:p>
          <a:p>
            <a:pPr>
              <a:buNone/>
            </a:pPr>
            <a:endParaRPr lang="tr-TR" sz="2200" dirty="0" smtClean="0">
              <a:latin typeface="Baskerville Old Face" pitchFamily="18" charset="0"/>
            </a:endParaRPr>
          </a:p>
          <a:p>
            <a:pPr>
              <a:buNone/>
            </a:pPr>
            <a:r>
              <a:rPr lang="tr-TR" sz="2200" dirty="0" smtClean="0">
                <a:latin typeface="Baskerville Old Face" pitchFamily="18" charset="0"/>
              </a:rPr>
              <a:t>	1       2       3      4       5       6       7       8       9       10       11</a:t>
            </a:r>
          </a:p>
          <a:p>
            <a:pPr>
              <a:buNone/>
            </a:pPr>
            <a:r>
              <a:rPr lang="tr-TR" sz="2200" dirty="0" smtClean="0">
                <a:latin typeface="Baskerville Old Face" pitchFamily="18" charset="0"/>
              </a:rPr>
              <a:t>   </a:t>
            </a:r>
            <a:r>
              <a:rPr lang="tr-TR" sz="1800" dirty="0" smtClean="0">
                <a:latin typeface="Baskerville Old Face" pitchFamily="18" charset="0"/>
              </a:rPr>
              <a:t>Olumlu</a:t>
            </a:r>
            <a:r>
              <a:rPr lang="tr-TR" sz="2200" dirty="0" smtClean="0">
                <a:latin typeface="Baskerville Old Face" pitchFamily="18" charset="0"/>
              </a:rPr>
              <a:t>				                      </a:t>
            </a:r>
            <a:r>
              <a:rPr lang="tr-TR" sz="1800" dirty="0" smtClean="0">
                <a:latin typeface="Baskerville Old Face" pitchFamily="18" charset="0"/>
              </a:rPr>
              <a:t>Olumsuz</a:t>
            </a:r>
          </a:p>
          <a:p>
            <a:pPr>
              <a:buNone/>
            </a:pPr>
            <a:r>
              <a:rPr lang="tr-TR" sz="2200" dirty="0" smtClean="0">
                <a:latin typeface="Baskerville Old Face" pitchFamily="18" charset="0"/>
              </a:rPr>
              <a:t>	</a:t>
            </a:r>
          </a:p>
        </p:txBody>
      </p:sp>
      <p:sp>
        <p:nvSpPr>
          <p:cNvPr id="4" name="3 Dikdörtgen"/>
          <p:cNvSpPr/>
          <p:nvPr/>
        </p:nvSpPr>
        <p:spPr>
          <a:xfrm>
            <a:off x="5868144" y="6093296"/>
            <a:ext cx="1709122" cy="338554"/>
          </a:xfrm>
          <a:prstGeom prst="rect">
            <a:avLst/>
          </a:prstGeom>
        </p:spPr>
        <p:txBody>
          <a:bodyPr wrap="none">
            <a:spAutoFit/>
          </a:bodyPr>
          <a:lstStyle/>
          <a:p>
            <a:r>
              <a:rPr lang="tr-TR" sz="1600" dirty="0" smtClean="0">
                <a:latin typeface="Baskerville Old Face" pitchFamily="18" charset="0"/>
              </a:rPr>
              <a:t>(Kağıtçıbaşı, 2010)</a:t>
            </a:r>
            <a:endParaRPr lang="tr-TR" sz="1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32656"/>
            <a:ext cx="7239000" cy="6123080"/>
          </a:xfrm>
        </p:spPr>
        <p:txBody>
          <a:bodyPr>
            <a:normAutofit fontScale="92500"/>
          </a:bodyPr>
          <a:lstStyle/>
          <a:p>
            <a:pPr algn="ctr">
              <a:buNone/>
            </a:pPr>
            <a:r>
              <a:rPr lang="tr-TR" sz="2200" b="1" dirty="0" smtClean="0">
                <a:latin typeface="Baskerville Old Face" pitchFamily="18" charset="0"/>
              </a:rPr>
              <a:t>  Zencilere Karşı Ayırımcı Ön Yargı Belirten Cümlelerin En Olumsuzdan (10.4) En Olumluya (1.1) Doğru Sıralanışı</a:t>
            </a:r>
          </a:p>
          <a:p>
            <a:pPr>
              <a:buNone/>
            </a:pPr>
            <a:endParaRPr lang="tr-TR" sz="2200" dirty="0" smtClean="0">
              <a:latin typeface="Baskerville Old Face" pitchFamily="18" charset="0"/>
            </a:endParaRPr>
          </a:p>
          <a:p>
            <a:pPr>
              <a:buNone/>
            </a:pPr>
            <a:r>
              <a:rPr lang="tr-TR" sz="2200" dirty="0" smtClean="0">
                <a:latin typeface="Baskerville Old Face" pitchFamily="18" charset="0"/>
              </a:rPr>
              <a:t>10.4	Zenciler eşit eğitim olanaklarına rağmen cahil ve batıl 	inançlı olmaya devam edeceklerdir.</a:t>
            </a:r>
          </a:p>
          <a:p>
            <a:pPr>
              <a:buNone/>
            </a:pPr>
            <a:r>
              <a:rPr lang="tr-TR" sz="2200" dirty="0" smtClean="0">
                <a:latin typeface="Baskerville Old Face" pitchFamily="18" charset="0"/>
              </a:rPr>
              <a:t>8.9	Beyazların oturduğu mahallelerde oturan zenciler, 	temizlik standartlarını düşürmektedirler.</a:t>
            </a:r>
          </a:p>
          <a:p>
            <a:pPr>
              <a:buNone/>
            </a:pPr>
            <a:r>
              <a:rPr lang="tr-TR" sz="2200" dirty="0" smtClean="0">
                <a:latin typeface="Baskerville Old Face" pitchFamily="18" charset="0"/>
              </a:rPr>
              <a:t>7.7	Beyazların okullarına zencileri almak işe yaramaz, 		çünkü zencilerin çoğu, Beyazlara yetişmek için gereken 	temelden yoksundurlar.</a:t>
            </a:r>
          </a:p>
          <a:p>
            <a:pPr>
              <a:buNone/>
            </a:pPr>
            <a:r>
              <a:rPr lang="tr-TR" sz="2200" dirty="0" smtClean="0">
                <a:latin typeface="Baskerville Old Face" pitchFamily="18" charset="0"/>
              </a:rPr>
              <a:t>4.3	Zenci ırkı sonunda beyazların kültürel ve entelektüel 	seviyesine yetişecektir.</a:t>
            </a:r>
          </a:p>
          <a:p>
            <a:pPr>
              <a:buNone/>
            </a:pPr>
            <a:r>
              <a:rPr lang="tr-TR" sz="2200" dirty="0" smtClean="0">
                <a:latin typeface="Baskerville Old Face" pitchFamily="18" charset="0"/>
              </a:rPr>
              <a:t>3.4	Okul atletizmine zencilerle beraber katılmaya itiraz 	etmem.</a:t>
            </a:r>
          </a:p>
          <a:p>
            <a:pPr>
              <a:buNone/>
            </a:pPr>
            <a:r>
              <a:rPr lang="tr-TR" sz="2200" dirty="0" smtClean="0">
                <a:latin typeface="Baskerville Old Face" pitchFamily="18" charset="0"/>
              </a:rPr>
              <a:t>2.1	İyi dans eden bir zenciyle dans etmeye itiraz etmem.</a:t>
            </a:r>
          </a:p>
          <a:p>
            <a:pPr>
              <a:buNone/>
            </a:pPr>
            <a:r>
              <a:rPr lang="tr-TR" sz="2200" dirty="0" smtClean="0">
                <a:latin typeface="Baskerville Old Face" pitchFamily="18" charset="0"/>
              </a:rPr>
              <a:t>1.1	Irk sorununu çözmenin en iyi yolu ırklar arasında 	evlenmeyi teşvik etmektir ki sonunda tek bir ırk oluşsun.</a:t>
            </a:r>
          </a:p>
        </p:txBody>
      </p:sp>
      <p:sp>
        <p:nvSpPr>
          <p:cNvPr id="4" name="3 Dikdörtgen"/>
          <p:cNvSpPr/>
          <p:nvPr/>
        </p:nvSpPr>
        <p:spPr>
          <a:xfrm>
            <a:off x="5724128" y="6519446"/>
            <a:ext cx="1709122" cy="338554"/>
          </a:xfrm>
          <a:prstGeom prst="rect">
            <a:avLst/>
          </a:prstGeom>
        </p:spPr>
        <p:txBody>
          <a:bodyPr wrap="none">
            <a:spAutoFit/>
          </a:bodyPr>
          <a:lstStyle/>
          <a:p>
            <a:r>
              <a:rPr lang="tr-TR" sz="1600" dirty="0" smtClean="0">
                <a:latin typeface="Baskerville Old Face" pitchFamily="18" charset="0"/>
              </a:rPr>
              <a:t>(Kağıtçıbaşı, 2010)</a:t>
            </a:r>
            <a:endParaRPr lang="tr-TR" sz="1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836712"/>
            <a:ext cx="7239000" cy="5544616"/>
          </a:xfrm>
        </p:spPr>
        <p:txBody>
          <a:bodyPr>
            <a:normAutofit fontScale="92500" lnSpcReduction="20000"/>
          </a:bodyPr>
          <a:lstStyle/>
          <a:p>
            <a:pPr>
              <a:buNone/>
            </a:pPr>
            <a:endParaRPr lang="tr-TR" sz="2400" b="1" dirty="0" smtClean="0">
              <a:latin typeface="Baskerville Old Face" pitchFamily="18" charset="0"/>
            </a:endParaRPr>
          </a:p>
          <a:p>
            <a:pPr>
              <a:buNone/>
            </a:pPr>
            <a:r>
              <a:rPr lang="tr-TR" sz="2400" b="1" dirty="0" smtClean="0">
                <a:latin typeface="Baskerville Old Face" pitchFamily="18" charset="0"/>
              </a:rPr>
              <a:t>	</a:t>
            </a:r>
            <a:r>
              <a:rPr lang="tr-TR" sz="2400" b="1" dirty="0" err="1" smtClean="0">
                <a:latin typeface="Baskerville Old Face" pitchFamily="18" charset="0"/>
              </a:rPr>
              <a:t>Likert</a:t>
            </a:r>
            <a:r>
              <a:rPr lang="tr-TR" sz="2400" b="1" dirty="0" smtClean="0">
                <a:latin typeface="Baskerville Old Face" pitchFamily="18" charset="0"/>
              </a:rPr>
              <a:t> Tutum Ölçeği:</a:t>
            </a:r>
          </a:p>
          <a:p>
            <a:pPr>
              <a:lnSpc>
                <a:spcPct val="150000"/>
              </a:lnSpc>
              <a:buNone/>
            </a:pPr>
            <a:r>
              <a:rPr lang="tr-TR" sz="2400" dirty="0" smtClean="0">
                <a:latin typeface="Baskerville Old Face" pitchFamily="18" charset="0"/>
              </a:rPr>
              <a:t>	Tutumları ölçülecek kişilerin tepkide bulunacakları çeşitli ifadeler yer alır. Tutum ölçeğini alan kişi benimsediği maddeleri işaretlemek yerine her maddeye ne ölçüde katılıp katılmadığını dereceler içinde belirler. </a:t>
            </a:r>
            <a:r>
              <a:rPr lang="tr-TR" sz="2400" dirty="0" err="1" smtClean="0">
                <a:latin typeface="Baskerville Old Face" pitchFamily="18" charset="0"/>
              </a:rPr>
              <a:t>Likert</a:t>
            </a:r>
            <a:r>
              <a:rPr lang="tr-TR" sz="2400" dirty="0" smtClean="0">
                <a:latin typeface="Baskerville Old Face" pitchFamily="18" charset="0"/>
              </a:rPr>
              <a:t> tipi bir ölçeğin hazırlanmasında;</a:t>
            </a:r>
          </a:p>
          <a:p>
            <a:pPr>
              <a:lnSpc>
                <a:spcPct val="150000"/>
              </a:lnSpc>
              <a:buNone/>
            </a:pPr>
            <a:r>
              <a:rPr lang="tr-TR" sz="2400" dirty="0" smtClean="0">
                <a:latin typeface="Baskerville Old Face" pitchFamily="18" charset="0"/>
              </a:rPr>
              <a:t>	1. Ölçülecek tutum konusunun çeşitli boyutları ile ilgili veya ilgili olduğu varsayılan “olumlu” ve “olumsuz” çok sayıda yazılı ifade seçilip toplanır ya da hazırlanır.</a:t>
            </a:r>
          </a:p>
          <a:p>
            <a:pPr>
              <a:lnSpc>
                <a:spcPct val="150000"/>
              </a:lnSpc>
              <a:buNone/>
            </a:pPr>
            <a:r>
              <a:rPr lang="tr-TR" sz="2400" dirty="0" smtClean="0">
                <a:latin typeface="Baskerville Old Face" pitchFamily="18" charset="0"/>
              </a:rPr>
              <a:t>	</a:t>
            </a:r>
          </a:p>
          <a:p>
            <a:pPr>
              <a:lnSpc>
                <a:spcPct val="150000"/>
              </a:lnSpc>
              <a:buNone/>
            </a:pPr>
            <a:r>
              <a:rPr lang="tr-TR" sz="2400" dirty="0" smtClean="0">
                <a:latin typeface="Baskerville Old Face" pitchFamily="18" charset="0"/>
              </a:rPr>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nSpc>
                <a:spcPct val="150000"/>
              </a:lnSpc>
              <a:buNone/>
            </a:pPr>
            <a:r>
              <a:rPr lang="tr-TR" sz="2200" dirty="0" smtClean="0">
                <a:latin typeface="Baskerville Old Face" pitchFamily="18" charset="0"/>
              </a:rPr>
              <a:t>	2. Toplanmış olan ifadeler ilerde ölçeğin uygulanacağı gruba benzer bir grupta denemelik olarak uygulanır.</a:t>
            </a:r>
          </a:p>
          <a:p>
            <a:pPr>
              <a:lnSpc>
                <a:spcPct val="150000"/>
              </a:lnSpc>
              <a:buNone/>
            </a:pPr>
            <a:r>
              <a:rPr lang="tr-TR" sz="2200" dirty="0" smtClean="0">
                <a:latin typeface="Baskerville Old Face" pitchFamily="18" charset="0"/>
              </a:rPr>
              <a:t>	3. Maddelerin ayırt etme güçleri bulunur. Bireylerin aldıkları puanlar en yüksekten en düşüğe doğru sıralanır, dağılımın en yüksek puanını alan ve grubun %25’ini oluşturan üst grupla, en düşük puanları alan ve grubun %25’ini oluşturan alt grup, tutumları yönünden iki zıt grup olarak karşılaştırılır ve maddelerin ayırt edicilikleri hesaplanır </a:t>
            </a:r>
            <a:r>
              <a:rPr lang="tr-TR" sz="1600" dirty="0" smtClean="0">
                <a:latin typeface="Baskerville Old Face" pitchFamily="18" charset="0"/>
              </a:rPr>
              <a:t>(Özgüven, 2011).</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7499176" cy="5763040"/>
          </a:xfrm>
        </p:spPr>
        <p:txBody>
          <a:bodyPr>
            <a:normAutofit/>
          </a:bodyPr>
          <a:lstStyle/>
          <a:p>
            <a:pPr>
              <a:buNone/>
            </a:pPr>
            <a:r>
              <a:rPr lang="tr-TR" sz="2200" dirty="0" smtClean="0">
                <a:latin typeface="Baskerville Old Face" pitchFamily="18" charset="0"/>
              </a:rPr>
              <a:t>    </a:t>
            </a:r>
            <a:r>
              <a:rPr lang="tr-TR" sz="2200" b="1" dirty="0" smtClean="0">
                <a:latin typeface="Baskerville Old Face" pitchFamily="18" charset="0"/>
              </a:rPr>
              <a:t>Okula ilişkin tutumla ilgili bir örnek:</a:t>
            </a:r>
          </a:p>
          <a:p>
            <a:pPr>
              <a:buNone/>
            </a:pPr>
            <a:endParaRPr lang="tr-TR" sz="2200" b="1" dirty="0" smtClean="0">
              <a:latin typeface="Baskerville Old Face" pitchFamily="18" charset="0"/>
            </a:endParaRPr>
          </a:p>
          <a:p>
            <a:pPr>
              <a:buNone/>
            </a:pPr>
            <a:r>
              <a:rPr lang="tr-TR" sz="1600" i="1" dirty="0" smtClean="0">
                <a:latin typeface="Baskerville Old Face" pitchFamily="18" charset="0"/>
              </a:rPr>
              <a:t>	Aşağıda okul yaşamına yönelik bazı ifadeler verilmiştir. Maddeleri dikkatle okuyarak her maddeye ilişkin görüşünüzü derecelendirilmiş beş seçenekten birini yuvarlak içine alarak belirtiniz. Cevaplandırırken olabildiğince kişisel yaşantınızı düşününüz. Herhangi bir madde üzerinde fazla durmadan, size en uygun düşen seçeneği işaretleyiniz. Cevaplarınızı çabuk veriniz ve hiçbir maddeye boş bırakmamaya çalışınız.</a:t>
            </a:r>
          </a:p>
          <a:p>
            <a:pPr>
              <a:buNone/>
            </a:pPr>
            <a:endParaRPr lang="tr-TR" sz="1600" i="1" dirty="0" smtClean="0">
              <a:latin typeface="Baskerville Old Face" pitchFamily="18" charset="0"/>
            </a:endParaRPr>
          </a:p>
          <a:p>
            <a:pPr>
              <a:buNone/>
            </a:pPr>
            <a:endParaRPr lang="tr-TR" sz="1600" i="1" dirty="0" smtClean="0">
              <a:latin typeface="Baskerville Old Face" pitchFamily="18" charset="0"/>
            </a:endParaRPr>
          </a:p>
          <a:p>
            <a:pPr>
              <a:buNone/>
            </a:pPr>
            <a:endParaRPr lang="tr-TR" sz="1600" i="1" dirty="0" smtClean="0">
              <a:latin typeface="Baskerville Old Face" pitchFamily="18" charset="0"/>
            </a:endParaRPr>
          </a:p>
          <a:p>
            <a:pPr marL="342900" indent="-342900">
              <a:buAutoNum type="arabicPeriod"/>
            </a:pPr>
            <a:r>
              <a:rPr lang="tr-TR" sz="2200" dirty="0" smtClean="0">
                <a:latin typeface="Baskerville Old Face" pitchFamily="18" charset="0"/>
              </a:rPr>
              <a:t>Başarı gerçek yetenekten çok şansa bağlıdır.           5  4  3  2  1</a:t>
            </a:r>
          </a:p>
          <a:p>
            <a:pPr marL="342900" indent="-342900">
              <a:buAutoNum type="arabicPeriod"/>
            </a:pPr>
            <a:r>
              <a:rPr lang="tr-TR" sz="2200" dirty="0" smtClean="0">
                <a:latin typeface="Baskerville Old Face" pitchFamily="18" charset="0"/>
              </a:rPr>
              <a:t>Günümüzde eğitim bir iş edinmeye yaramıyor.       5  4  3  2  1</a:t>
            </a:r>
          </a:p>
          <a:p>
            <a:pPr marL="342900" indent="-342900">
              <a:buAutoNum type="arabicPeriod"/>
            </a:pPr>
            <a:r>
              <a:rPr lang="tr-TR" sz="2200" dirty="0" smtClean="0">
                <a:latin typeface="Baskerville Old Face" pitchFamily="18" charset="0"/>
              </a:rPr>
              <a:t>Günümüz gençleri gelecekten çok şey bekleyebilir. 5  4  3  2  1</a:t>
            </a:r>
          </a:p>
          <a:p>
            <a:pPr marL="342900" indent="-342900">
              <a:buAutoNum type="arabicPeriod"/>
            </a:pPr>
            <a:r>
              <a:rPr lang="tr-TR" sz="2200" dirty="0" smtClean="0">
                <a:latin typeface="Baskerville Old Face" pitchFamily="18" charset="0"/>
              </a:rPr>
              <a:t>Zaman iyiye gidiyor.                                                 5  4  3  2  1</a:t>
            </a:r>
          </a:p>
          <a:p>
            <a:pPr marL="342900" indent="-342900">
              <a:buAutoNum type="arabicPeriod"/>
            </a:pPr>
            <a:r>
              <a:rPr lang="tr-TR" sz="2200" dirty="0" smtClean="0">
                <a:latin typeface="Baskerville Old Face" pitchFamily="18" charset="0"/>
              </a:rPr>
              <a:t>Çalışma isteği olanın başarı sansı da büyüktür.        5  4  3  2  1</a:t>
            </a:r>
          </a:p>
        </p:txBody>
      </p:sp>
      <p:sp>
        <p:nvSpPr>
          <p:cNvPr id="4" name="3 Dikdörtgen"/>
          <p:cNvSpPr/>
          <p:nvPr/>
        </p:nvSpPr>
        <p:spPr>
          <a:xfrm>
            <a:off x="5724128" y="6309320"/>
            <a:ext cx="1535998" cy="338554"/>
          </a:xfrm>
          <a:prstGeom prst="rect">
            <a:avLst/>
          </a:prstGeom>
        </p:spPr>
        <p:txBody>
          <a:bodyPr wrap="none">
            <a:spAutoFit/>
          </a:bodyPr>
          <a:lstStyle/>
          <a:p>
            <a:r>
              <a:rPr lang="tr-TR" sz="1600" dirty="0" smtClean="0">
                <a:latin typeface="Baskerville Old Face" pitchFamily="18" charset="0"/>
              </a:rPr>
              <a:t>(Özgüven, 2011)</a:t>
            </a:r>
            <a:endParaRPr lang="tr-TR" sz="1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1196752"/>
            <a:ext cx="7239000" cy="4752528"/>
          </a:xfrm>
        </p:spPr>
        <p:txBody>
          <a:bodyPr>
            <a:normAutofit/>
          </a:bodyPr>
          <a:lstStyle/>
          <a:p>
            <a:pPr>
              <a:buNone/>
            </a:pPr>
            <a:r>
              <a:rPr lang="tr-TR" sz="2400" b="1" dirty="0" smtClean="0">
                <a:latin typeface="Baskerville Old Face" pitchFamily="18" charset="0"/>
              </a:rPr>
              <a:t>	</a:t>
            </a:r>
            <a:r>
              <a:rPr lang="tr-TR" sz="2400" b="1" dirty="0" err="1" smtClean="0">
                <a:latin typeface="Baskerville Old Face" pitchFamily="18" charset="0"/>
              </a:rPr>
              <a:t>Guttman</a:t>
            </a:r>
            <a:r>
              <a:rPr lang="tr-TR" sz="2400" b="1" dirty="0" smtClean="0">
                <a:latin typeface="Baskerville Old Face" pitchFamily="18" charset="0"/>
              </a:rPr>
              <a:t> Tutum Ölçeği:</a:t>
            </a:r>
          </a:p>
          <a:p>
            <a:pPr>
              <a:lnSpc>
                <a:spcPct val="160000"/>
              </a:lnSpc>
              <a:buNone/>
            </a:pPr>
            <a:r>
              <a:rPr lang="tr-TR" sz="2400" dirty="0" smtClean="0">
                <a:latin typeface="Baskerville Old Face" pitchFamily="18" charset="0"/>
              </a:rPr>
              <a:t>	Tutum nesnesiyle ilgili tüm ifadeler takımını içeren bu ölçekler iki özelliğe sahiptir: 1) ifadeler, tutumda pozitif olarak yükselmeyi yansıtır (tek boyutluluk), 2) her hangi bir ifadeye katılma, daha az olumlu ifadeye katılındığını ima eder (birikimli) </a:t>
            </a:r>
            <a:r>
              <a:rPr lang="tr-TR" sz="1600" dirty="0" smtClean="0">
                <a:latin typeface="Baskerville Old Face" pitchFamily="18" charset="0"/>
              </a:rPr>
              <a:t>(</a:t>
            </a:r>
            <a:r>
              <a:rPr lang="tr-TR" sz="1600" dirty="0" err="1" smtClean="0">
                <a:latin typeface="Baskerville Old Face" pitchFamily="18" charset="0"/>
              </a:rPr>
              <a:t>Anderson</a:t>
            </a:r>
            <a:r>
              <a:rPr lang="tr-TR" sz="1600" dirty="0" smtClean="0">
                <a:latin typeface="Baskerville Old Face" pitchFamily="18" charset="0"/>
              </a:rPr>
              <a:t>, 1988; </a:t>
            </a:r>
            <a:r>
              <a:rPr lang="tr-TR" sz="1600" dirty="0" err="1" smtClean="0">
                <a:latin typeface="Baskerville Old Face" pitchFamily="18" charset="0"/>
              </a:rPr>
              <a:t>akt</a:t>
            </a:r>
            <a:r>
              <a:rPr lang="tr-TR" sz="1600" dirty="0" smtClean="0">
                <a:latin typeface="Baskerville Old Face" pitchFamily="18" charset="0"/>
              </a:rPr>
              <a:t>., Erkuş, 2012).</a:t>
            </a:r>
          </a:p>
          <a:p>
            <a:pPr>
              <a:lnSpc>
                <a:spcPct val="160000"/>
              </a:lnSpc>
              <a:buNone/>
            </a:pPr>
            <a:r>
              <a:rPr lang="tr-TR" sz="2400" dirty="0" smtClean="0">
                <a:latin typeface="Baskerville Old Face" pitchFamily="18" charset="0"/>
              </a:rPr>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80728"/>
            <a:ext cx="7239000" cy="5475008"/>
          </a:xfrm>
        </p:spPr>
        <p:txBody>
          <a:bodyPr>
            <a:noAutofit/>
          </a:bodyPr>
          <a:lstStyle/>
          <a:p>
            <a:pPr>
              <a:lnSpc>
                <a:spcPct val="160000"/>
              </a:lnSpc>
              <a:buNone/>
            </a:pPr>
            <a:r>
              <a:rPr lang="tr-TR" sz="2400" dirty="0" smtClean="0">
                <a:latin typeface="Baskerville Old Face" pitchFamily="18" charset="0"/>
              </a:rPr>
              <a:t>	Ağırlık ölçen ölçek </a:t>
            </a:r>
            <a:r>
              <a:rPr lang="tr-TR" sz="2400" dirty="0" err="1" smtClean="0">
                <a:latin typeface="Baskerville Old Face" pitchFamily="18" charset="0"/>
              </a:rPr>
              <a:t>Guttman</a:t>
            </a:r>
            <a:r>
              <a:rPr lang="tr-TR" sz="2400" dirty="0" smtClean="0">
                <a:latin typeface="Baskerville Old Face" pitchFamily="18" charset="0"/>
              </a:rPr>
              <a:t> ölçeğidir. Böyle bir ölçekte şöyle maddeler olabilir:</a:t>
            </a:r>
          </a:p>
          <a:p>
            <a:pPr marL="457200" indent="-457200">
              <a:lnSpc>
                <a:spcPct val="160000"/>
              </a:lnSpc>
              <a:buAutoNum type="arabicPeriod"/>
            </a:pPr>
            <a:r>
              <a:rPr lang="tr-TR" sz="2400" dirty="0" smtClean="0">
                <a:latin typeface="Baskerville Old Face" pitchFamily="18" charset="0"/>
              </a:rPr>
              <a:t>Ben 40 kilodan fazlayım</a:t>
            </a:r>
          </a:p>
          <a:p>
            <a:pPr marL="457200" indent="-457200">
              <a:lnSpc>
                <a:spcPct val="160000"/>
              </a:lnSpc>
              <a:buAutoNum type="arabicPeriod"/>
            </a:pPr>
            <a:r>
              <a:rPr lang="tr-TR" sz="2400" dirty="0" smtClean="0">
                <a:latin typeface="Baskerville Old Face" pitchFamily="18" charset="0"/>
              </a:rPr>
              <a:t>Ben 60 kilodan fazlayım</a:t>
            </a:r>
          </a:p>
          <a:p>
            <a:pPr marL="457200" indent="-457200">
              <a:lnSpc>
                <a:spcPct val="160000"/>
              </a:lnSpc>
              <a:buAutoNum type="arabicPeriod"/>
            </a:pPr>
            <a:r>
              <a:rPr lang="tr-TR" sz="2400" dirty="0" smtClean="0">
                <a:latin typeface="Baskerville Old Face" pitchFamily="18" charset="0"/>
              </a:rPr>
              <a:t>Ben 80 kilodan fazlayım</a:t>
            </a:r>
          </a:p>
          <a:p>
            <a:pPr marL="457200" indent="-457200">
              <a:lnSpc>
                <a:spcPct val="160000"/>
              </a:lnSpc>
              <a:buNone/>
            </a:pPr>
            <a:r>
              <a:rPr lang="tr-TR" sz="2400" dirty="0" smtClean="0">
                <a:latin typeface="Baskerville Old Face" pitchFamily="18" charset="0"/>
              </a:rPr>
              <a:t>	Üçüncü maddeye olumlu cevap veren bir kimsenin 1. ve 2. maddeye de olumlu cevap verdiğini kesinlikle söyleyebiliriz </a:t>
            </a:r>
            <a:r>
              <a:rPr lang="tr-TR" sz="1600" dirty="0" smtClean="0">
                <a:latin typeface="Baskerville Old Face" pitchFamily="18" charset="0"/>
              </a:rPr>
              <a:t>(Kağıtçıbaşı, 2010).</a:t>
            </a:r>
          </a:p>
          <a:p>
            <a:pPr>
              <a:buNone/>
            </a:pPr>
            <a:endParaRPr lang="tr-TR" sz="2400" dirty="0" smtClean="0">
              <a:latin typeface="Baskerville Old Face"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nSpc>
                <a:spcPct val="150000"/>
              </a:lnSpc>
              <a:buNone/>
            </a:pPr>
            <a:r>
              <a:rPr lang="tr-TR" sz="2200" dirty="0" smtClean="0">
                <a:latin typeface="Baskerville Old Face" pitchFamily="18" charset="0"/>
              </a:rPr>
              <a:t>	</a:t>
            </a:r>
            <a:r>
              <a:rPr lang="tr-TR" sz="2200" dirty="0" err="1" smtClean="0">
                <a:latin typeface="Baskerville Old Face" pitchFamily="18" charset="0"/>
              </a:rPr>
              <a:t>Guttman</a:t>
            </a:r>
            <a:r>
              <a:rPr lang="tr-TR" sz="2200" dirty="0" smtClean="0">
                <a:latin typeface="Baskerville Old Face" pitchFamily="18" charset="0"/>
              </a:rPr>
              <a:t> tipi ölçeklerde cevaplayıcıdan beklenen, ölçekteki ifadelerin kendine uygun olup olmadığını belirtmesidir. Her bir ifadeye ya katılınır (1) ya katılınmaz (0); dolayısıyla 1-0 puanlama söz konusudur. Bireyin puanı katıldığı ifadelerin sayısıdır. Ölçeğin birikici doğasından dolayı toplam puan anlamlıdır: 8 maddelik bir ölçekten 5 puan alan bir bireyin, 5 puandan az alan bireylerden daha olumlu tutuma sahip olduğu söylenebilir </a:t>
            </a:r>
            <a:r>
              <a:rPr lang="tr-TR" sz="1600" dirty="0" smtClean="0">
                <a:latin typeface="Baskerville Old Face" pitchFamily="18" charset="0"/>
              </a:rPr>
              <a:t>(Erkuş, 2012).</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59632" y="1268760"/>
            <a:ext cx="5616624" cy="4846320"/>
          </a:xfrm>
        </p:spPr>
        <p:txBody>
          <a:bodyPr>
            <a:normAutofit/>
          </a:bodyPr>
          <a:lstStyle/>
          <a:p>
            <a:pPr>
              <a:buNone/>
            </a:pPr>
            <a:r>
              <a:rPr lang="tr-TR" sz="2200" b="1" dirty="0" err="1" smtClean="0">
                <a:latin typeface="Baskerville Old Face" pitchFamily="18" charset="0"/>
              </a:rPr>
              <a:t>Guttman</a:t>
            </a:r>
            <a:r>
              <a:rPr lang="tr-TR" sz="2200" b="1" dirty="0" smtClean="0">
                <a:latin typeface="Baskerville Old Face" pitchFamily="18" charset="0"/>
              </a:rPr>
              <a:t> tipi ölçeğe örnek:</a:t>
            </a:r>
          </a:p>
          <a:p>
            <a:pPr>
              <a:buNone/>
            </a:pPr>
            <a:endParaRPr lang="tr-TR" sz="2200" b="1" dirty="0" smtClean="0">
              <a:latin typeface="Baskerville Old Face" pitchFamily="18" charset="0"/>
            </a:endParaRPr>
          </a:p>
          <a:p>
            <a:pPr>
              <a:buNone/>
            </a:pPr>
            <a:r>
              <a:rPr lang="tr-TR" sz="2200" dirty="0" smtClean="0">
                <a:latin typeface="Baskerville Old Face" pitchFamily="18" charset="0"/>
              </a:rPr>
              <a:t>Fiziksel bir özrü bulunan bir kişi(</a:t>
            </a:r>
            <a:r>
              <a:rPr lang="tr-TR" sz="2200" dirty="0" err="1" smtClean="0">
                <a:latin typeface="Baskerville Old Face" pitchFamily="18" charset="0"/>
              </a:rPr>
              <a:t>yle</a:t>
            </a:r>
            <a:r>
              <a:rPr lang="tr-TR" sz="2200" dirty="0" smtClean="0">
                <a:latin typeface="Baskerville Old Face" pitchFamily="18" charset="0"/>
              </a:rPr>
              <a:t>),</a:t>
            </a:r>
          </a:p>
          <a:p>
            <a:pPr marL="457200" indent="-457200">
              <a:buAutoNum type="arabicPeriod"/>
            </a:pPr>
            <a:r>
              <a:rPr lang="tr-TR" sz="2200" dirty="0" smtClean="0">
                <a:latin typeface="Baskerville Old Face" pitchFamily="18" charset="0"/>
              </a:rPr>
              <a:t>Aynı şehirde yaşayabilirim</a:t>
            </a:r>
          </a:p>
          <a:p>
            <a:pPr marL="457200" indent="-457200">
              <a:buAutoNum type="arabicPeriod"/>
            </a:pPr>
            <a:r>
              <a:rPr lang="tr-TR" sz="2200" dirty="0" smtClean="0">
                <a:latin typeface="Baskerville Old Face" pitchFamily="18" charset="0"/>
              </a:rPr>
              <a:t>Aynı semtte oturabilirim</a:t>
            </a:r>
          </a:p>
          <a:p>
            <a:pPr marL="457200" indent="-457200">
              <a:buAutoNum type="arabicPeriod"/>
            </a:pPr>
            <a:r>
              <a:rPr lang="tr-TR" sz="2200" dirty="0" smtClean="0">
                <a:latin typeface="Baskerville Old Face" pitchFamily="18" charset="0"/>
              </a:rPr>
              <a:t>Aynı okulda okuyabilirim</a:t>
            </a:r>
          </a:p>
          <a:p>
            <a:pPr marL="457200" indent="-457200">
              <a:buAutoNum type="arabicPeriod"/>
            </a:pPr>
            <a:r>
              <a:rPr lang="tr-TR" sz="2200" dirty="0" smtClean="0">
                <a:latin typeface="Baskerville Old Face" pitchFamily="18" charset="0"/>
              </a:rPr>
              <a:t>Sınıf arkadaşım olabilir</a:t>
            </a:r>
          </a:p>
          <a:p>
            <a:pPr marL="457200" indent="-457200">
              <a:buAutoNum type="arabicPeriod"/>
            </a:pPr>
            <a:r>
              <a:rPr lang="tr-TR" sz="2200" dirty="0" smtClean="0">
                <a:latin typeface="Baskerville Old Face" pitchFamily="18" charset="0"/>
              </a:rPr>
              <a:t>Aynı grupta çalışabilirim</a:t>
            </a:r>
          </a:p>
          <a:p>
            <a:pPr marL="457200" indent="-457200">
              <a:buAutoNum type="arabicPeriod"/>
            </a:pPr>
            <a:r>
              <a:rPr lang="tr-TR" sz="2200" dirty="0" smtClean="0">
                <a:latin typeface="Baskerville Old Face" pitchFamily="18" charset="0"/>
              </a:rPr>
              <a:t>Sıra arkadaşım olabilir</a:t>
            </a:r>
          </a:p>
          <a:p>
            <a:pPr marL="457200" indent="-457200">
              <a:buAutoNum type="arabicPeriod"/>
            </a:pPr>
            <a:r>
              <a:rPr lang="tr-TR" sz="2200" dirty="0" smtClean="0">
                <a:latin typeface="Baskerville Old Face" pitchFamily="18" charset="0"/>
              </a:rPr>
              <a:t>Aynı evde oturabilirim</a:t>
            </a:r>
          </a:p>
          <a:p>
            <a:pPr marL="457200" indent="-457200">
              <a:buNone/>
            </a:pPr>
            <a:endParaRPr lang="tr-TR" sz="2200" dirty="0" smtClean="0">
              <a:latin typeface="Baskerville Old Face" pitchFamily="18" charset="0"/>
            </a:endParaRPr>
          </a:p>
        </p:txBody>
      </p:sp>
      <p:sp>
        <p:nvSpPr>
          <p:cNvPr id="4" name="3 Dikdörtgen"/>
          <p:cNvSpPr/>
          <p:nvPr/>
        </p:nvSpPr>
        <p:spPr>
          <a:xfrm>
            <a:off x="5508104" y="6165304"/>
            <a:ext cx="1300356" cy="338554"/>
          </a:xfrm>
          <a:prstGeom prst="rect">
            <a:avLst/>
          </a:prstGeom>
        </p:spPr>
        <p:txBody>
          <a:bodyPr wrap="none">
            <a:spAutoFit/>
          </a:bodyPr>
          <a:lstStyle/>
          <a:p>
            <a:r>
              <a:rPr lang="tr-TR" sz="1600" dirty="0" smtClean="0">
                <a:latin typeface="Baskerville Old Face" pitchFamily="18" charset="0"/>
              </a:rPr>
              <a:t>(Erkuş, 2012)</a:t>
            </a:r>
            <a:endParaRPr lang="tr-TR" sz="16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1700808"/>
            <a:ext cx="7239000" cy="3763800"/>
          </a:xfrm>
        </p:spPr>
        <p:txBody>
          <a:bodyPr>
            <a:normAutofit/>
          </a:bodyPr>
          <a:lstStyle/>
          <a:p>
            <a:pPr>
              <a:lnSpc>
                <a:spcPct val="150000"/>
              </a:lnSpc>
              <a:buNone/>
            </a:pPr>
            <a:r>
              <a:rPr lang="tr-TR" sz="2400" dirty="0" smtClean="0">
                <a:latin typeface="Baskerville Old Face" pitchFamily="18" charset="0"/>
              </a:rPr>
              <a:t>	</a:t>
            </a:r>
            <a:r>
              <a:rPr lang="tr-TR" sz="2400" dirty="0" err="1" smtClean="0">
                <a:latin typeface="Baskerville Old Face" pitchFamily="18" charset="0"/>
              </a:rPr>
              <a:t>Thurstone</a:t>
            </a:r>
            <a:r>
              <a:rPr lang="tr-TR" sz="2400" dirty="0" smtClean="0">
                <a:latin typeface="Baskerville Old Face" pitchFamily="18" charset="0"/>
              </a:rPr>
              <a:t>, </a:t>
            </a:r>
            <a:r>
              <a:rPr lang="tr-TR" sz="2400" dirty="0" err="1" smtClean="0">
                <a:latin typeface="Baskerville Old Face" pitchFamily="18" charset="0"/>
              </a:rPr>
              <a:t>Likert</a:t>
            </a:r>
            <a:r>
              <a:rPr lang="tr-TR" sz="2400" dirty="0" smtClean="0">
                <a:latin typeface="Baskerville Old Face" pitchFamily="18" charset="0"/>
              </a:rPr>
              <a:t> ve </a:t>
            </a:r>
            <a:r>
              <a:rPr lang="tr-TR" sz="2400" dirty="0" err="1" smtClean="0">
                <a:latin typeface="Baskerville Old Face" pitchFamily="18" charset="0"/>
              </a:rPr>
              <a:t>Guttman</a:t>
            </a:r>
            <a:r>
              <a:rPr lang="tr-TR" sz="2400" dirty="0" smtClean="0">
                <a:latin typeface="Baskerville Old Face" pitchFamily="18" charset="0"/>
              </a:rPr>
              <a:t> ölçekleri tutum ölçmede kullanılan temel ölçekler olmakla beraber bunların dışında </a:t>
            </a:r>
            <a:r>
              <a:rPr lang="tr-TR" sz="2400" dirty="0" err="1" smtClean="0">
                <a:latin typeface="Baskerville Old Face" pitchFamily="18" charset="0"/>
              </a:rPr>
              <a:t>Osgood</a:t>
            </a:r>
            <a:r>
              <a:rPr lang="tr-TR" sz="2400" dirty="0" smtClean="0">
                <a:latin typeface="Baskerville Old Face" pitchFamily="18" charset="0"/>
              </a:rPr>
              <a:t> tarafından geliştirilen “duygusal anlam ölçeği” de kullanılmaktadır </a:t>
            </a:r>
            <a:r>
              <a:rPr lang="tr-TR" sz="1600" dirty="0" smtClean="0">
                <a:latin typeface="Baskerville Old Face" pitchFamily="18" charset="0"/>
              </a:rPr>
              <a:t>(Kağıtçıbaşı, 2010).</a:t>
            </a:r>
          </a:p>
          <a:p>
            <a:pPr>
              <a:buNone/>
            </a:pPr>
            <a:r>
              <a:rPr lang="tr-TR" sz="2200" dirty="0" smtClean="0">
                <a:latin typeface="Baskerville Old Face" pitchFamily="18" charset="0"/>
              </a:rPr>
              <a:t>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nSpc>
                <a:spcPct val="150000"/>
              </a:lnSpc>
              <a:buNone/>
            </a:pPr>
            <a:r>
              <a:rPr lang="tr-TR" sz="2400" dirty="0" smtClean="0">
                <a:latin typeface="Baskerville Old Face" pitchFamily="18" charset="0"/>
              </a:rPr>
              <a:t>	Bu yöntemde tutum nesnesinin birey için ne anlam ifade ettiği, bireye iki kutuplu-zıt sıfat çiftleri sunularak ölçülmeye çalışılır. Tutumu ölçülecek bireylere sunulan üç boyuttaki (değerlendirme, güç, etkinlik) sıfat çiftleri arasında eşit aralıklı olduğu varsayımıyla 7 tepki kategorisi bulunmakta ve bunlar -3, -2, -1, 0, 1, 2, 3 veya 1 ile 7 arasında yer alıp puanlanmaktadır </a:t>
            </a:r>
            <a:r>
              <a:rPr lang="tr-TR" sz="1600" dirty="0" smtClean="0">
                <a:latin typeface="Baskerville Old Face" pitchFamily="18" charset="0"/>
              </a:rPr>
              <a:t>(Erkuş, 2012).</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04664"/>
            <a:ext cx="7239000" cy="6192688"/>
          </a:xfrm>
        </p:spPr>
        <p:txBody>
          <a:bodyPr>
            <a:normAutofit/>
          </a:bodyPr>
          <a:lstStyle/>
          <a:p>
            <a:pPr>
              <a:buNone/>
            </a:pPr>
            <a:r>
              <a:rPr lang="tr-TR" sz="2200" b="1" dirty="0" err="1" smtClean="0">
                <a:latin typeface="Baskerville Old Face" pitchFamily="18" charset="0"/>
              </a:rPr>
              <a:t>Osgood</a:t>
            </a:r>
            <a:r>
              <a:rPr lang="tr-TR" sz="2200" b="1" dirty="0" smtClean="0">
                <a:latin typeface="Baskerville Old Face" pitchFamily="18" charset="0"/>
              </a:rPr>
              <a:t> tipi ölçeğe örnek:</a:t>
            </a:r>
          </a:p>
          <a:p>
            <a:pPr>
              <a:buNone/>
            </a:pPr>
            <a:r>
              <a:rPr lang="tr-TR" sz="1600" i="1" dirty="0" smtClean="0">
                <a:latin typeface="Baskerville Old Face" pitchFamily="18" charset="0"/>
              </a:rPr>
              <a:t>“Sayın katılımcı;</a:t>
            </a:r>
          </a:p>
          <a:p>
            <a:pPr>
              <a:buNone/>
            </a:pPr>
            <a:r>
              <a:rPr lang="tr-TR" sz="1600" i="1" dirty="0" smtClean="0">
                <a:latin typeface="Baskerville Old Face" pitchFamily="18" charset="0"/>
              </a:rPr>
              <a:t>	Aşağıdaki sıfat çiftleri sizin matematiğe ilişkin tutumlarınızı ölçmek amacıyla verilmiştir. Sıfat çiftlerinden hangisine daha yakın hissediyorsanız ona daha yakın olan boşluğa (X)  işareti koyunuz. Katılımınızdan dolayı teşekkür ederim.”</a:t>
            </a:r>
          </a:p>
          <a:p>
            <a:pPr>
              <a:buNone/>
            </a:pPr>
            <a:endParaRPr lang="tr-TR" sz="1600" i="1" dirty="0" smtClean="0">
              <a:latin typeface="Baskerville Old Face" pitchFamily="18" charset="0"/>
            </a:endParaRPr>
          </a:p>
          <a:p>
            <a:pPr>
              <a:buNone/>
            </a:pPr>
            <a:r>
              <a:rPr lang="tr-TR" sz="2200" dirty="0" smtClean="0">
                <a:latin typeface="Baskerville Old Face" pitchFamily="18" charset="0"/>
              </a:rPr>
              <a:t>	</a:t>
            </a:r>
            <a:r>
              <a:rPr lang="tr-TR" sz="1800" dirty="0" smtClean="0">
                <a:latin typeface="Baskerville Old Face" pitchFamily="18" charset="0"/>
              </a:rPr>
              <a:t>Matematik,</a:t>
            </a:r>
          </a:p>
          <a:p>
            <a:pPr>
              <a:buNone/>
            </a:pPr>
            <a:r>
              <a:rPr lang="tr-TR" sz="1800" dirty="0" smtClean="0">
                <a:latin typeface="Baskerville Old Face" pitchFamily="18" charset="0"/>
              </a:rPr>
              <a:t>			(-3   -2   -1    0    1    2    3)</a:t>
            </a:r>
          </a:p>
          <a:p>
            <a:pPr>
              <a:buNone/>
            </a:pPr>
            <a:r>
              <a:rPr lang="tr-TR" sz="1800" dirty="0" smtClean="0">
                <a:latin typeface="Baskerville Old Face" pitchFamily="18" charset="0"/>
              </a:rPr>
              <a:t>                                  1    2    3    4    5    6    7</a:t>
            </a:r>
          </a:p>
          <a:p>
            <a:pPr>
              <a:buNone/>
            </a:pPr>
            <a:r>
              <a:rPr lang="tr-TR" sz="1800" dirty="0" smtClean="0">
                <a:latin typeface="Baskerville Old Face" pitchFamily="18" charset="0"/>
              </a:rPr>
              <a:t>Eğlenceli		 :..…:…..:.X…:.…..:…..:…..:…..:		Sıkıcı</a:t>
            </a:r>
          </a:p>
          <a:p>
            <a:pPr>
              <a:buNone/>
            </a:pPr>
            <a:r>
              <a:rPr lang="tr-TR" sz="1800" dirty="0" smtClean="0">
                <a:latin typeface="Baskerville Old Face" pitchFamily="18" charset="0"/>
              </a:rPr>
              <a:t>Kaygı verici	 :..…:…..:X…..:…..:…..:…..:…..:		Rahat</a:t>
            </a:r>
          </a:p>
          <a:p>
            <a:pPr>
              <a:buNone/>
            </a:pPr>
            <a:r>
              <a:rPr lang="tr-TR" sz="1800" dirty="0" smtClean="0">
                <a:latin typeface="Baskerville Old Face" pitchFamily="18" charset="0"/>
              </a:rPr>
              <a:t>Merak Uyandırıcı	 :..…:…..:…..X:…..:…..:…..:…..: 		Sıradan</a:t>
            </a:r>
          </a:p>
          <a:p>
            <a:pPr>
              <a:buNone/>
            </a:pPr>
            <a:r>
              <a:rPr lang="tr-TR" sz="1800" dirty="0" smtClean="0">
                <a:latin typeface="Baskerville Old Face" pitchFamily="18" charset="0"/>
              </a:rPr>
              <a:t>Sevilen		 :..…:…..:X…..:…..:…..:…..:…..: 		Nefret Edilen</a:t>
            </a:r>
          </a:p>
          <a:p>
            <a:pPr>
              <a:buNone/>
            </a:pPr>
            <a:r>
              <a:rPr lang="tr-TR" sz="1800" dirty="0" smtClean="0">
                <a:latin typeface="Baskerville Old Face" pitchFamily="18" charset="0"/>
              </a:rPr>
              <a:t>Sınırlandırıcı	 :..…:…..:…..X:…..:…..:…..:…..: 		Sınırsızlaştırıcı</a:t>
            </a:r>
          </a:p>
          <a:p>
            <a:pPr>
              <a:buNone/>
            </a:pPr>
            <a:r>
              <a:rPr lang="tr-TR" sz="1800" dirty="0" smtClean="0">
                <a:latin typeface="Baskerville Old Face" pitchFamily="18" charset="0"/>
              </a:rPr>
              <a:t>Anlamsız		 :..…:…..:….X.:…..:…..:…..:…..: 		Anlamlı</a:t>
            </a:r>
          </a:p>
          <a:p>
            <a:pPr>
              <a:buNone/>
            </a:pPr>
            <a:r>
              <a:rPr lang="tr-TR" sz="1800" dirty="0" smtClean="0">
                <a:latin typeface="Baskerville Old Face" pitchFamily="18" charset="0"/>
              </a:rPr>
              <a:t>Mutluluk		 :..…:…..:X…..:…..:…..:…..:…..: 		Mutsuzluk</a:t>
            </a:r>
          </a:p>
          <a:p>
            <a:pPr>
              <a:buNone/>
            </a:pPr>
            <a:r>
              <a:rPr lang="tr-TR" sz="1800" dirty="0" smtClean="0">
                <a:latin typeface="Baskerville Old Face" pitchFamily="18" charset="0"/>
              </a:rPr>
              <a:t>Yaralı		 :..…:…..:…..:…..:…X..:…..:…..: 		Yararsız	</a:t>
            </a:r>
          </a:p>
        </p:txBody>
      </p:sp>
      <p:sp>
        <p:nvSpPr>
          <p:cNvPr id="4" name="3 Dikdörtgen"/>
          <p:cNvSpPr/>
          <p:nvPr/>
        </p:nvSpPr>
        <p:spPr>
          <a:xfrm>
            <a:off x="7020272" y="6581001"/>
            <a:ext cx="1015021" cy="276999"/>
          </a:xfrm>
          <a:prstGeom prst="rect">
            <a:avLst/>
          </a:prstGeom>
        </p:spPr>
        <p:txBody>
          <a:bodyPr wrap="none">
            <a:spAutoFit/>
          </a:bodyPr>
          <a:lstStyle/>
          <a:p>
            <a:r>
              <a:rPr lang="tr-TR" sz="1200" dirty="0" smtClean="0">
                <a:latin typeface="Baskerville Old Face" pitchFamily="18" charset="0"/>
              </a:rPr>
              <a:t>(Erkuş, 2012)</a:t>
            </a:r>
            <a:endParaRPr lang="tr-TR" sz="12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1484784"/>
            <a:ext cx="7239000" cy="4846320"/>
          </a:xfrm>
        </p:spPr>
        <p:txBody>
          <a:bodyPr>
            <a:normAutofit/>
          </a:bodyPr>
          <a:lstStyle/>
          <a:p>
            <a:pPr marL="0">
              <a:buNone/>
            </a:pPr>
            <a:endParaRPr lang="tr-TR" sz="2800" b="1" cap="all" dirty="0" smtClean="0">
              <a:ln w="500">
                <a:solidFill>
                  <a:schemeClr val="tx2">
                    <a:shade val="20000"/>
                    <a:satMod val="120000"/>
                  </a:schemeClr>
                </a:solidFill>
              </a:ln>
              <a:solidFill>
                <a:schemeClr val="tx2">
                  <a:lumMod val="60000"/>
                  <a:lumOff val="40000"/>
                </a:schemeClr>
              </a:solidFill>
              <a:latin typeface="Baskerville Old Face" pitchFamily="18" charset="0"/>
              <a:ea typeface="+mj-ea"/>
              <a:cs typeface="+mj-cs"/>
            </a:endParaRPr>
          </a:p>
          <a:p>
            <a:pPr marL="0">
              <a:buNone/>
            </a:pPr>
            <a:endParaRPr lang="tr-TR" sz="2800" b="1" cap="all" dirty="0" smtClean="0">
              <a:ln w="500">
                <a:solidFill>
                  <a:schemeClr val="tx2">
                    <a:shade val="20000"/>
                    <a:satMod val="120000"/>
                  </a:schemeClr>
                </a:solidFill>
              </a:ln>
              <a:solidFill>
                <a:schemeClr val="tx2">
                  <a:lumMod val="60000"/>
                  <a:lumOff val="40000"/>
                </a:schemeClr>
              </a:solidFill>
              <a:latin typeface="Baskerville Old Face" pitchFamily="18" charset="0"/>
              <a:ea typeface="+mj-ea"/>
              <a:cs typeface="+mj-cs"/>
            </a:endParaRPr>
          </a:p>
          <a:p>
            <a:pPr marL="0">
              <a:buNone/>
            </a:pPr>
            <a:endParaRPr lang="tr-TR" sz="2800" b="1" cap="all" dirty="0" smtClean="0">
              <a:ln w="500">
                <a:solidFill>
                  <a:schemeClr val="tx2">
                    <a:shade val="20000"/>
                    <a:satMod val="120000"/>
                  </a:schemeClr>
                </a:solidFill>
              </a:ln>
              <a:solidFill>
                <a:schemeClr val="tx2">
                  <a:lumMod val="60000"/>
                  <a:lumOff val="40000"/>
                </a:schemeClr>
              </a:solidFill>
              <a:latin typeface="Baskerville Old Face" pitchFamily="18" charset="0"/>
              <a:ea typeface="+mj-ea"/>
              <a:cs typeface="+mj-cs"/>
            </a:endParaRPr>
          </a:p>
          <a:p>
            <a:pPr marL="0" algn="ctr">
              <a:buNone/>
            </a:pPr>
            <a:r>
              <a:rPr lang="tr-TR" sz="2800" b="1" cap="all" dirty="0" smtClean="0">
                <a:ln w="500">
                  <a:solidFill>
                    <a:schemeClr val="tx2">
                      <a:shade val="20000"/>
                      <a:satMod val="120000"/>
                    </a:schemeClr>
                  </a:solidFill>
                </a:ln>
                <a:solidFill>
                  <a:schemeClr val="tx2">
                    <a:lumMod val="60000"/>
                    <a:lumOff val="40000"/>
                  </a:schemeClr>
                </a:solidFill>
                <a:latin typeface="Baskerville Old Face" pitchFamily="18" charset="0"/>
                <a:ea typeface="+mj-ea"/>
                <a:cs typeface="+mj-cs"/>
              </a:rPr>
              <a:t>TUTUM ÖLÇEKLERİNDEN ÖRNEKLER</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48680"/>
            <a:ext cx="7239000" cy="5907056"/>
          </a:xfrm>
        </p:spPr>
        <p:txBody>
          <a:bodyPr>
            <a:normAutofit fontScale="92500" lnSpcReduction="10000"/>
          </a:bodyPr>
          <a:lstStyle/>
          <a:p>
            <a:pPr algn="ctr">
              <a:buNone/>
            </a:pPr>
            <a:r>
              <a:rPr lang="tr-TR" sz="2200" b="1" u="sng" dirty="0" smtClean="0">
                <a:latin typeface="Baskerville Old Face" pitchFamily="18" charset="0"/>
              </a:rPr>
              <a:t>Aile-Çocuk İlişkileri Ölçeği (Anne Formu)</a:t>
            </a:r>
          </a:p>
          <a:p>
            <a:pPr algn="ctr">
              <a:buNone/>
            </a:pPr>
            <a:endParaRPr lang="tr-TR" sz="2200" b="1" dirty="0" smtClean="0">
              <a:latin typeface="Baskerville Old Face" pitchFamily="18" charset="0"/>
            </a:endParaRPr>
          </a:p>
          <a:p>
            <a:pPr>
              <a:buNone/>
            </a:pPr>
            <a:r>
              <a:rPr lang="tr-TR" sz="2200" b="1" dirty="0" smtClean="0">
                <a:latin typeface="Baskerville Old Face" pitchFamily="18" charset="0"/>
              </a:rPr>
              <a:t>Asıl formu:</a:t>
            </a:r>
            <a:r>
              <a:rPr lang="tr-TR" sz="2200" dirty="0" smtClean="0">
                <a:latin typeface="Baskerville Old Face" pitchFamily="18" charset="0"/>
              </a:rPr>
              <a:t> İngilizce</a:t>
            </a:r>
          </a:p>
          <a:p>
            <a:pPr>
              <a:buNone/>
            </a:pPr>
            <a:r>
              <a:rPr lang="tr-TR" sz="2200" b="1" dirty="0" smtClean="0">
                <a:latin typeface="Baskerville Old Face" pitchFamily="18" charset="0"/>
              </a:rPr>
              <a:t>Geliştirenler:</a:t>
            </a:r>
            <a:r>
              <a:rPr lang="tr-TR" sz="2200" dirty="0" smtClean="0">
                <a:latin typeface="Baskerville Old Face" pitchFamily="18" charset="0"/>
              </a:rPr>
              <a:t> </a:t>
            </a:r>
            <a:r>
              <a:rPr lang="tr-TR" sz="2200" dirty="0" err="1" smtClean="0">
                <a:latin typeface="Baskerville Old Face" pitchFamily="18" charset="0"/>
              </a:rPr>
              <a:t>Rohner</a:t>
            </a:r>
            <a:r>
              <a:rPr lang="tr-TR" sz="2200" dirty="0" smtClean="0">
                <a:latin typeface="Baskerville Old Face" pitchFamily="18" charset="0"/>
              </a:rPr>
              <a:t>, </a:t>
            </a:r>
            <a:r>
              <a:rPr lang="tr-TR" sz="2200" dirty="0" err="1" smtClean="0">
                <a:latin typeface="Baskerville Old Face" pitchFamily="18" charset="0"/>
              </a:rPr>
              <a:t>Saavedra</a:t>
            </a:r>
            <a:r>
              <a:rPr lang="tr-TR" sz="2200" dirty="0" smtClean="0">
                <a:latin typeface="Baskerville Old Face" pitchFamily="18" charset="0"/>
              </a:rPr>
              <a:t> ve </a:t>
            </a:r>
            <a:r>
              <a:rPr lang="tr-TR" sz="2200" dirty="0" err="1" smtClean="0">
                <a:latin typeface="Baskerville Old Face" pitchFamily="18" charset="0"/>
              </a:rPr>
              <a:t>Granum</a:t>
            </a:r>
            <a:endParaRPr lang="tr-TR" sz="2200" dirty="0" smtClean="0">
              <a:latin typeface="Baskerville Old Face" pitchFamily="18" charset="0"/>
            </a:endParaRPr>
          </a:p>
          <a:p>
            <a:pPr>
              <a:buNone/>
            </a:pPr>
            <a:r>
              <a:rPr lang="tr-TR" sz="2200" b="1" dirty="0" smtClean="0">
                <a:latin typeface="Baskerville Old Face" pitchFamily="18" charset="0"/>
              </a:rPr>
              <a:t>Uyarlayanlar:</a:t>
            </a:r>
            <a:r>
              <a:rPr lang="tr-TR" sz="2200" dirty="0" smtClean="0">
                <a:latin typeface="Baskerville Old Face" pitchFamily="18" charset="0"/>
              </a:rPr>
              <a:t> M. </a:t>
            </a:r>
            <a:r>
              <a:rPr lang="tr-TR" sz="2200" dirty="0" err="1" smtClean="0">
                <a:latin typeface="Baskerville Old Face" pitchFamily="18" charset="0"/>
              </a:rPr>
              <a:t>Anjel</a:t>
            </a:r>
            <a:r>
              <a:rPr lang="tr-TR" sz="2200" dirty="0" smtClean="0">
                <a:latin typeface="Baskerville Old Face" pitchFamily="18" charset="0"/>
              </a:rPr>
              <a:t> ve F. </a:t>
            </a:r>
            <a:r>
              <a:rPr lang="tr-TR" sz="2200" dirty="0" err="1" smtClean="0">
                <a:latin typeface="Baskerville Old Face" pitchFamily="18" charset="0"/>
              </a:rPr>
              <a:t>Erkman</a:t>
            </a:r>
            <a:endParaRPr lang="tr-TR" sz="2200" dirty="0" smtClean="0">
              <a:latin typeface="Baskerville Old Face" pitchFamily="18" charset="0"/>
            </a:endParaRPr>
          </a:p>
          <a:p>
            <a:pPr>
              <a:buNone/>
            </a:pPr>
            <a:r>
              <a:rPr lang="tr-TR" sz="2200" b="1" dirty="0" smtClean="0">
                <a:latin typeface="Baskerville Old Face" pitchFamily="18" charset="0"/>
              </a:rPr>
              <a:t>Ölçtüğü davranış/nitelik:</a:t>
            </a:r>
            <a:r>
              <a:rPr lang="tr-TR" sz="2200" dirty="0" smtClean="0">
                <a:latin typeface="Baskerville Old Face" pitchFamily="18" charset="0"/>
              </a:rPr>
              <a:t> Annenin çocuğunu kabullenme ve reddetme davranışlarına ait yargılama</a:t>
            </a:r>
          </a:p>
          <a:p>
            <a:pPr>
              <a:buNone/>
            </a:pPr>
            <a:r>
              <a:rPr lang="tr-TR" sz="2200" b="1" dirty="0" smtClean="0">
                <a:latin typeface="Baskerville Old Face" pitchFamily="18" charset="0"/>
              </a:rPr>
              <a:t>Ölçek türü:</a:t>
            </a:r>
            <a:r>
              <a:rPr lang="tr-TR" sz="2200" dirty="0" smtClean="0">
                <a:latin typeface="Baskerville Old Face" pitchFamily="18" charset="0"/>
              </a:rPr>
              <a:t> Kağıt-kalem testi. Grup olarak da uygulanabilir.</a:t>
            </a:r>
          </a:p>
          <a:p>
            <a:pPr>
              <a:buNone/>
            </a:pPr>
            <a:r>
              <a:rPr lang="tr-TR" sz="2200" b="1" dirty="0" smtClean="0">
                <a:latin typeface="Baskerville Old Face" pitchFamily="18" charset="0"/>
              </a:rPr>
              <a:t>Kimlere uygulandığı:</a:t>
            </a:r>
            <a:r>
              <a:rPr lang="tr-TR" sz="2200" dirty="0" smtClean="0">
                <a:latin typeface="Baskerville Old Face" pitchFamily="18" charset="0"/>
              </a:rPr>
              <a:t> Çocuğu en az üç yaşında olan anneler</a:t>
            </a:r>
          </a:p>
          <a:p>
            <a:pPr>
              <a:buNone/>
            </a:pPr>
            <a:r>
              <a:rPr lang="tr-TR" sz="2200" b="1" dirty="0" smtClean="0">
                <a:latin typeface="Baskerville Old Face" pitchFamily="18" charset="0"/>
              </a:rPr>
              <a:t>Uygulama süresi:</a:t>
            </a:r>
            <a:r>
              <a:rPr lang="tr-TR" sz="2200" dirty="0" smtClean="0">
                <a:latin typeface="Baskerville Old Face" pitchFamily="18" charset="0"/>
              </a:rPr>
              <a:t> Zaman sınırlaması yoktur. </a:t>
            </a:r>
          </a:p>
          <a:p>
            <a:pPr>
              <a:buNone/>
            </a:pPr>
            <a:r>
              <a:rPr lang="tr-TR" sz="2200" b="1" dirty="0" smtClean="0">
                <a:latin typeface="Baskerville Old Face" pitchFamily="18" charset="0"/>
              </a:rPr>
              <a:t>Kapsamı:</a:t>
            </a:r>
            <a:r>
              <a:rPr lang="tr-TR" sz="2200" dirty="0" smtClean="0">
                <a:latin typeface="Baskerville Old Face" pitchFamily="18" charset="0"/>
              </a:rPr>
              <a:t> Toplam 56 maddeden oluşan ölçeğin dört alttesti vardır: </a:t>
            </a:r>
          </a:p>
          <a:p>
            <a:pPr>
              <a:buNone/>
            </a:pPr>
            <a:r>
              <a:rPr lang="tr-TR" sz="2200" dirty="0" smtClean="0">
                <a:latin typeface="Baskerville Old Face" pitchFamily="18" charset="0"/>
              </a:rPr>
              <a:t>	1) Sıcaklık-sevgi (20 madde)</a:t>
            </a:r>
          </a:p>
          <a:p>
            <a:pPr>
              <a:buNone/>
            </a:pPr>
            <a:r>
              <a:rPr lang="tr-TR" sz="2200" dirty="0" smtClean="0">
                <a:latin typeface="Baskerville Old Face" pitchFamily="18" charset="0"/>
              </a:rPr>
              <a:t>	2) Saldırganlık ve kin (16 madde)</a:t>
            </a:r>
          </a:p>
          <a:p>
            <a:pPr>
              <a:buNone/>
            </a:pPr>
            <a:r>
              <a:rPr lang="tr-TR" sz="2200" dirty="0" smtClean="0">
                <a:latin typeface="Baskerville Old Face" pitchFamily="18" charset="0"/>
              </a:rPr>
              <a:t>	3) İlgisizlik ve ihmal (12 madde)</a:t>
            </a:r>
          </a:p>
          <a:p>
            <a:pPr>
              <a:buNone/>
            </a:pPr>
            <a:r>
              <a:rPr lang="tr-TR" sz="2200" dirty="0" smtClean="0">
                <a:latin typeface="Baskerville Old Face" pitchFamily="18" charset="0"/>
              </a:rPr>
              <a:t>	4) Ayrıştırılmamış reddetme (8 madde)</a:t>
            </a:r>
          </a:p>
          <a:p>
            <a:pPr>
              <a:buNone/>
            </a:pPr>
            <a:r>
              <a:rPr lang="tr-TR" sz="2200" b="1" dirty="0" smtClean="0">
                <a:latin typeface="Baskerville Old Face" pitchFamily="18" charset="0"/>
              </a:rPr>
              <a:t>Materyali:</a:t>
            </a:r>
            <a:r>
              <a:rPr lang="tr-TR" sz="2200" dirty="0" smtClean="0">
                <a:latin typeface="Baskerville Old Face" pitchFamily="18" charset="0"/>
              </a:rPr>
              <a:t> Soru-yanıt formu</a:t>
            </a:r>
          </a:p>
        </p:txBody>
      </p:sp>
      <p:sp>
        <p:nvSpPr>
          <p:cNvPr id="4" name="3 Dikdörtgen"/>
          <p:cNvSpPr/>
          <p:nvPr/>
        </p:nvSpPr>
        <p:spPr>
          <a:xfrm>
            <a:off x="6876256" y="6381328"/>
            <a:ext cx="978153" cy="276999"/>
          </a:xfrm>
          <a:prstGeom prst="rect">
            <a:avLst/>
          </a:prstGeom>
        </p:spPr>
        <p:txBody>
          <a:bodyPr wrap="none">
            <a:spAutoFit/>
          </a:bodyPr>
          <a:lstStyle/>
          <a:p>
            <a:r>
              <a:rPr lang="tr-TR" sz="1200" dirty="0" smtClean="0">
                <a:latin typeface="Baskerville Old Face" pitchFamily="18" charset="0"/>
              </a:rPr>
              <a:t>(Öner, 2012)</a:t>
            </a:r>
            <a:endParaRPr lang="tr-TR" sz="12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32656"/>
            <a:ext cx="7239000" cy="6123080"/>
          </a:xfrm>
        </p:spPr>
        <p:txBody>
          <a:bodyPr>
            <a:normAutofit lnSpcReduction="10000"/>
          </a:bodyPr>
          <a:lstStyle/>
          <a:p>
            <a:pPr algn="ctr">
              <a:buNone/>
            </a:pPr>
            <a:r>
              <a:rPr lang="tr-TR" sz="2000" b="1" u="sng" dirty="0" smtClean="0">
                <a:latin typeface="Baskerville Old Face" pitchFamily="18" charset="0"/>
              </a:rPr>
              <a:t>Aile Hayatı ve Çocuk Yetiştirme Tutumu Ölçeği (PARI)</a:t>
            </a: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İngilizce</a:t>
            </a:r>
            <a:endParaRPr lang="tr-TR" sz="2000" b="1" dirty="0" smtClean="0">
              <a:latin typeface="Baskerville Old Face" pitchFamily="18" charset="0"/>
            </a:endParaRPr>
          </a:p>
          <a:p>
            <a:pPr>
              <a:buNone/>
            </a:pPr>
            <a:r>
              <a:rPr lang="tr-TR" sz="2000" b="1" dirty="0" smtClean="0">
                <a:latin typeface="Baskerville Old Face" pitchFamily="18" charset="0"/>
              </a:rPr>
              <a:t>Geliştirenler: </a:t>
            </a:r>
            <a:r>
              <a:rPr lang="tr-TR" sz="2000" dirty="0" smtClean="0">
                <a:latin typeface="Baskerville Old Face" pitchFamily="18" charset="0"/>
              </a:rPr>
              <a:t>E. S. </a:t>
            </a:r>
            <a:r>
              <a:rPr lang="tr-TR" sz="2000" dirty="0" err="1" smtClean="0">
                <a:latin typeface="Baskerville Old Face" pitchFamily="18" charset="0"/>
              </a:rPr>
              <a:t>Schaefer</a:t>
            </a:r>
            <a:r>
              <a:rPr lang="tr-TR" sz="2000" dirty="0" smtClean="0">
                <a:latin typeface="Baskerville Old Face" pitchFamily="18" charset="0"/>
              </a:rPr>
              <a:t> ve R. Q. </a:t>
            </a:r>
            <a:r>
              <a:rPr lang="tr-TR" sz="2000" dirty="0" err="1" smtClean="0">
                <a:latin typeface="Baskerville Old Face" pitchFamily="18" charset="0"/>
              </a:rPr>
              <a:t>Bell</a:t>
            </a:r>
            <a:endParaRPr lang="tr-TR" sz="2000" b="1" dirty="0" smtClean="0">
              <a:latin typeface="Baskerville Old Face" pitchFamily="18" charset="0"/>
            </a:endParaRPr>
          </a:p>
          <a:p>
            <a:pPr>
              <a:buNone/>
            </a:pPr>
            <a:r>
              <a:rPr lang="tr-TR" sz="2000" b="1" dirty="0" smtClean="0">
                <a:latin typeface="Baskerville Old Face" pitchFamily="18" charset="0"/>
              </a:rPr>
              <a:t>Uyarlayanlar: </a:t>
            </a:r>
            <a:r>
              <a:rPr lang="tr-TR" sz="2000" dirty="0" smtClean="0">
                <a:latin typeface="Baskerville Old Face" pitchFamily="18" charset="0"/>
              </a:rPr>
              <a:t>Güney </a:t>
            </a:r>
            <a:r>
              <a:rPr lang="tr-TR" sz="2000" dirty="0" err="1" smtClean="0">
                <a:latin typeface="Baskerville Old Face" pitchFamily="18" charset="0"/>
              </a:rPr>
              <a:t>Le</a:t>
            </a:r>
            <a:r>
              <a:rPr lang="tr-TR" sz="2000" dirty="0" smtClean="0">
                <a:latin typeface="Baskerville Old Face" pitchFamily="18" charset="0"/>
              </a:rPr>
              <a:t> </a:t>
            </a:r>
            <a:r>
              <a:rPr lang="tr-TR" sz="2000" dirty="0" err="1" smtClean="0">
                <a:latin typeface="Baskerville Old Face" pitchFamily="18" charset="0"/>
              </a:rPr>
              <a:t>Comple</a:t>
            </a:r>
            <a:r>
              <a:rPr lang="tr-TR" sz="2000" dirty="0" smtClean="0">
                <a:latin typeface="Baskerville Old Face" pitchFamily="18" charset="0"/>
              </a:rPr>
              <a:t>, Ayhan </a:t>
            </a:r>
            <a:r>
              <a:rPr lang="tr-TR" sz="2000" dirty="0" err="1" smtClean="0">
                <a:latin typeface="Baskerville Old Face" pitchFamily="18" charset="0"/>
              </a:rPr>
              <a:t>Le</a:t>
            </a:r>
            <a:r>
              <a:rPr lang="tr-TR" sz="2000" dirty="0" smtClean="0">
                <a:latin typeface="Baskerville Old Face" pitchFamily="18" charset="0"/>
              </a:rPr>
              <a:t> </a:t>
            </a:r>
            <a:r>
              <a:rPr lang="tr-TR" sz="2000" dirty="0" err="1" smtClean="0">
                <a:latin typeface="Baskerville Old Face" pitchFamily="18" charset="0"/>
              </a:rPr>
              <a:t>Comple</a:t>
            </a:r>
            <a:r>
              <a:rPr lang="tr-TR" sz="2000" dirty="0" smtClean="0">
                <a:latin typeface="Baskerville Old Face" pitchFamily="18" charset="0"/>
              </a:rPr>
              <a:t>, Serap Özer, Şenay Küçük</a:t>
            </a:r>
            <a:endParaRPr lang="tr-TR" sz="2000" b="1" dirty="0" smtClean="0">
              <a:latin typeface="Baskerville Old Face" pitchFamily="18" charset="0"/>
            </a:endParaRP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Ana-babaların çocuk yetiştirme tutumları</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Kağıt-kalem testi. Grup olarak uygulanabilir.</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Ana-babalar, çocuk ve gençler</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Ölçeğin 60 maddesi ve beş alttesti vardır:</a:t>
            </a:r>
          </a:p>
          <a:p>
            <a:pPr>
              <a:buNone/>
            </a:pPr>
            <a:r>
              <a:rPr lang="tr-TR" sz="2000" b="1" dirty="0" smtClean="0">
                <a:latin typeface="Baskerville Old Face" pitchFamily="18" charset="0"/>
              </a:rPr>
              <a:t>	</a:t>
            </a:r>
            <a:r>
              <a:rPr lang="tr-TR" sz="2000" dirty="0" smtClean="0">
                <a:latin typeface="Baskerville Old Face" pitchFamily="18" charset="0"/>
              </a:rPr>
              <a:t>1) Aşırı annelik (16 madde)</a:t>
            </a:r>
          </a:p>
          <a:p>
            <a:pPr>
              <a:buNone/>
            </a:pPr>
            <a:r>
              <a:rPr lang="tr-TR" sz="2000" b="1" dirty="0" smtClean="0">
                <a:latin typeface="Baskerville Old Face" pitchFamily="18" charset="0"/>
              </a:rPr>
              <a:t>	</a:t>
            </a:r>
            <a:r>
              <a:rPr lang="tr-TR" sz="2000" dirty="0" smtClean="0">
                <a:latin typeface="Baskerville Old Face" pitchFamily="18" charset="0"/>
              </a:rPr>
              <a:t>2) Demokratik tutum ve eşitlik tanıma (9 madde)</a:t>
            </a:r>
          </a:p>
          <a:p>
            <a:pPr>
              <a:buNone/>
            </a:pPr>
            <a:r>
              <a:rPr lang="tr-TR" sz="2000" b="1" dirty="0" smtClean="0">
                <a:latin typeface="Baskerville Old Face" pitchFamily="18" charset="0"/>
              </a:rPr>
              <a:t>	</a:t>
            </a:r>
            <a:r>
              <a:rPr lang="tr-TR" sz="2000" dirty="0" smtClean="0">
                <a:latin typeface="Baskerville Old Face" pitchFamily="18" charset="0"/>
              </a:rPr>
              <a:t>3) Ev kadınlığı rolünü reddetme (13 madde)</a:t>
            </a:r>
          </a:p>
          <a:p>
            <a:pPr>
              <a:buNone/>
            </a:pPr>
            <a:r>
              <a:rPr lang="tr-TR" sz="2000" b="1" dirty="0" smtClean="0">
                <a:latin typeface="Baskerville Old Face" pitchFamily="18" charset="0"/>
              </a:rPr>
              <a:t>	</a:t>
            </a:r>
            <a:r>
              <a:rPr lang="tr-TR" sz="2000" dirty="0" smtClean="0">
                <a:latin typeface="Baskerville Old Face" pitchFamily="18" charset="0"/>
              </a:rPr>
              <a:t>4) Geçimsizlik (6 madde)</a:t>
            </a:r>
          </a:p>
          <a:p>
            <a:pPr>
              <a:buNone/>
            </a:pPr>
            <a:r>
              <a:rPr lang="tr-TR" sz="2000" b="1" dirty="0" smtClean="0">
                <a:latin typeface="Baskerville Old Face" pitchFamily="18" charset="0"/>
              </a:rPr>
              <a:t>	</a:t>
            </a:r>
            <a:r>
              <a:rPr lang="tr-TR" sz="2000" dirty="0" smtClean="0">
                <a:latin typeface="Baskerville Old Face" pitchFamily="18" charset="0"/>
              </a:rPr>
              <a:t>5) Artık boyut ya da sıkı disiplin (16 madde)</a:t>
            </a:r>
            <a:endParaRPr lang="tr-TR" sz="2000" b="1" dirty="0" smtClean="0">
              <a:latin typeface="Baskerville Old Face" pitchFamily="18" charset="0"/>
            </a:endParaRPr>
          </a:p>
          <a:p>
            <a:pPr>
              <a:buNone/>
            </a:pPr>
            <a:r>
              <a:rPr lang="tr-TR" sz="2000" b="1" dirty="0" smtClean="0">
                <a:latin typeface="Baskerville Old Face" pitchFamily="18" charset="0"/>
              </a:rPr>
              <a:t>Materyali: </a:t>
            </a:r>
            <a:r>
              <a:rPr lang="tr-TR" sz="2000" dirty="0" smtClean="0">
                <a:latin typeface="Baskerville Old Face" pitchFamily="18" charset="0"/>
              </a:rPr>
              <a:t>Soru formu, yanıt kağıdı ve yanıt anahtarı</a:t>
            </a:r>
          </a:p>
        </p:txBody>
      </p:sp>
      <p:sp>
        <p:nvSpPr>
          <p:cNvPr id="4" name="3 Dikdörtgen"/>
          <p:cNvSpPr/>
          <p:nvPr/>
        </p:nvSpPr>
        <p:spPr>
          <a:xfrm>
            <a:off x="6876256" y="6381328"/>
            <a:ext cx="978153" cy="276999"/>
          </a:xfrm>
          <a:prstGeom prst="rect">
            <a:avLst/>
          </a:prstGeom>
        </p:spPr>
        <p:txBody>
          <a:bodyPr wrap="none">
            <a:spAutoFit/>
          </a:bodyPr>
          <a:lstStyle/>
          <a:p>
            <a:r>
              <a:rPr lang="tr-TR" sz="1200" dirty="0" smtClean="0">
                <a:latin typeface="Baskerville Old Face" pitchFamily="18" charset="0"/>
              </a:rPr>
              <a:t>(Öner, 2012)</a:t>
            </a:r>
            <a:endParaRPr lang="tr-TR" sz="12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32656"/>
            <a:ext cx="7239000" cy="6123080"/>
          </a:xfrm>
        </p:spPr>
        <p:txBody>
          <a:bodyPr>
            <a:normAutofit lnSpcReduction="10000"/>
          </a:bodyPr>
          <a:lstStyle/>
          <a:p>
            <a:pPr algn="ctr">
              <a:buNone/>
            </a:pPr>
            <a:r>
              <a:rPr lang="tr-TR" sz="2000" b="1" u="sng" dirty="0" smtClean="0">
                <a:latin typeface="Baskerville Old Face" pitchFamily="18" charset="0"/>
              </a:rPr>
              <a:t>Aile Kabul ve Reddetme Ölçeği (Çocuk Formu)</a:t>
            </a: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İngilizce</a:t>
            </a:r>
            <a:endParaRPr lang="tr-TR" sz="2000" b="1" dirty="0" smtClean="0">
              <a:latin typeface="Baskerville Old Face" pitchFamily="18" charset="0"/>
            </a:endParaRPr>
          </a:p>
          <a:p>
            <a:pPr>
              <a:buNone/>
            </a:pPr>
            <a:r>
              <a:rPr lang="tr-TR" sz="2000" b="1" dirty="0" smtClean="0">
                <a:latin typeface="Baskerville Old Face" pitchFamily="18" charset="0"/>
              </a:rPr>
              <a:t>Geliştirenler: </a:t>
            </a:r>
            <a:r>
              <a:rPr lang="tr-TR" sz="2000" dirty="0" err="1" smtClean="0">
                <a:latin typeface="Baskerville Old Face" pitchFamily="18" charset="0"/>
              </a:rPr>
              <a:t>Rohner</a:t>
            </a:r>
            <a:r>
              <a:rPr lang="tr-TR" sz="2000" dirty="0" smtClean="0">
                <a:latin typeface="Baskerville Old Face" pitchFamily="18" charset="0"/>
              </a:rPr>
              <a:t>, </a:t>
            </a:r>
            <a:r>
              <a:rPr lang="tr-TR" sz="2000" dirty="0" err="1" smtClean="0">
                <a:latin typeface="Baskerville Old Face" pitchFamily="18" charset="0"/>
              </a:rPr>
              <a:t>Saavedra</a:t>
            </a:r>
            <a:r>
              <a:rPr lang="tr-TR" sz="2000" dirty="0" smtClean="0">
                <a:latin typeface="Baskerville Old Face" pitchFamily="18" charset="0"/>
              </a:rPr>
              <a:t> ve </a:t>
            </a:r>
            <a:r>
              <a:rPr lang="tr-TR" sz="2000" dirty="0" err="1" smtClean="0">
                <a:latin typeface="Baskerville Old Face" pitchFamily="18" charset="0"/>
              </a:rPr>
              <a:t>Granum</a:t>
            </a:r>
            <a:endParaRPr lang="tr-TR" sz="2000" b="1" dirty="0" smtClean="0">
              <a:latin typeface="Baskerville Old Face" pitchFamily="18" charset="0"/>
            </a:endParaRPr>
          </a:p>
          <a:p>
            <a:pPr>
              <a:buNone/>
            </a:pPr>
            <a:r>
              <a:rPr lang="tr-TR" sz="2000" b="1" dirty="0" smtClean="0">
                <a:latin typeface="Baskerville Old Face" pitchFamily="18" charset="0"/>
              </a:rPr>
              <a:t>Uyarlayanlar: </a:t>
            </a:r>
            <a:r>
              <a:rPr lang="tr-TR" sz="2000" dirty="0" smtClean="0">
                <a:latin typeface="Baskerville Old Face" pitchFamily="18" charset="0"/>
              </a:rPr>
              <a:t>T. Erdem</a:t>
            </a:r>
            <a:endParaRPr lang="tr-TR" sz="2000" b="1" dirty="0" smtClean="0">
              <a:latin typeface="Baskerville Old Face" pitchFamily="18" charset="0"/>
            </a:endParaRP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Çocuğun davranışsal, bilişsel ve duygusal gelişimini ve kişilik işlevlerini etkileyen anne-çocuk ilişkisini nasıl algıladığı.</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Kağıt-kalem testi. Grup olarak uygulanabilir.</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İlkokul öğrencileri</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Toplam 60 maddeden oluşan dört alttesti vardır:</a:t>
            </a:r>
          </a:p>
          <a:p>
            <a:pPr>
              <a:buNone/>
            </a:pPr>
            <a:r>
              <a:rPr lang="tr-TR" sz="2000" b="1" dirty="0" smtClean="0">
                <a:latin typeface="Baskerville Old Face" pitchFamily="18" charset="0"/>
              </a:rPr>
              <a:t>	</a:t>
            </a:r>
            <a:r>
              <a:rPr lang="tr-TR" sz="2000" dirty="0" smtClean="0">
                <a:latin typeface="Baskerville Old Face" pitchFamily="18" charset="0"/>
              </a:rPr>
              <a:t>1) Sevgi (20 madde)</a:t>
            </a:r>
          </a:p>
          <a:p>
            <a:pPr>
              <a:buNone/>
            </a:pPr>
            <a:r>
              <a:rPr lang="tr-TR" sz="2000" b="1" dirty="0" smtClean="0">
                <a:latin typeface="Baskerville Old Face" pitchFamily="18" charset="0"/>
              </a:rPr>
              <a:t>	</a:t>
            </a:r>
            <a:r>
              <a:rPr lang="tr-TR" sz="2000" dirty="0" smtClean="0">
                <a:latin typeface="Baskerville Old Face" pitchFamily="18" charset="0"/>
              </a:rPr>
              <a:t>2) Saldırganlık ve kin (15 madde)</a:t>
            </a:r>
          </a:p>
          <a:p>
            <a:pPr>
              <a:buNone/>
            </a:pPr>
            <a:r>
              <a:rPr lang="tr-TR" sz="2000" b="1" dirty="0" smtClean="0">
                <a:latin typeface="Baskerville Old Face" pitchFamily="18" charset="0"/>
              </a:rPr>
              <a:t>	</a:t>
            </a:r>
            <a:r>
              <a:rPr lang="tr-TR" sz="2000" dirty="0" smtClean="0">
                <a:latin typeface="Baskerville Old Face" pitchFamily="18" charset="0"/>
              </a:rPr>
              <a:t>3) İlgisizlik ve ihmal (15 madde)</a:t>
            </a:r>
          </a:p>
          <a:p>
            <a:pPr>
              <a:buNone/>
            </a:pPr>
            <a:r>
              <a:rPr lang="tr-TR" sz="2000" b="1" dirty="0" smtClean="0">
                <a:latin typeface="Baskerville Old Face" pitchFamily="18" charset="0"/>
              </a:rPr>
              <a:t>	</a:t>
            </a:r>
            <a:r>
              <a:rPr lang="tr-TR" sz="2000" dirty="0" smtClean="0">
                <a:latin typeface="Baskerville Old Face" pitchFamily="18" charset="0"/>
              </a:rPr>
              <a:t>4) Ayrıştırılmamış reddetme (10 madde)</a:t>
            </a:r>
            <a:endParaRPr lang="tr-TR" sz="2000" b="1" dirty="0" smtClean="0">
              <a:latin typeface="Baskerville Old Face" pitchFamily="18" charset="0"/>
            </a:endParaRPr>
          </a:p>
          <a:p>
            <a:pPr>
              <a:buNone/>
            </a:pPr>
            <a:r>
              <a:rPr lang="tr-TR" sz="2000" b="1" dirty="0" smtClean="0">
                <a:latin typeface="Baskerville Old Face" pitchFamily="18" charset="0"/>
              </a:rPr>
              <a:t>Materyali: </a:t>
            </a:r>
            <a:r>
              <a:rPr lang="tr-TR" sz="2000" dirty="0" smtClean="0">
                <a:latin typeface="Baskerville Old Face" pitchFamily="18" charset="0"/>
              </a:rPr>
              <a:t>Soru formu, yanıt anahtarı</a:t>
            </a:r>
          </a:p>
        </p:txBody>
      </p:sp>
      <p:sp>
        <p:nvSpPr>
          <p:cNvPr id="4" name="3 Dikdörtgen"/>
          <p:cNvSpPr/>
          <p:nvPr/>
        </p:nvSpPr>
        <p:spPr>
          <a:xfrm>
            <a:off x="6876256" y="6381328"/>
            <a:ext cx="978153" cy="276999"/>
          </a:xfrm>
          <a:prstGeom prst="rect">
            <a:avLst/>
          </a:prstGeom>
        </p:spPr>
        <p:txBody>
          <a:bodyPr wrap="none">
            <a:spAutoFit/>
          </a:bodyPr>
          <a:lstStyle/>
          <a:p>
            <a:r>
              <a:rPr lang="tr-TR" sz="1200" dirty="0" smtClean="0">
                <a:latin typeface="Baskerville Old Face" pitchFamily="18" charset="0"/>
              </a:rPr>
              <a:t>(Öner, 2012)</a:t>
            </a:r>
            <a:endParaRPr lang="tr-TR" sz="12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32656"/>
            <a:ext cx="7239000" cy="6123080"/>
          </a:xfrm>
        </p:spPr>
        <p:txBody>
          <a:bodyPr>
            <a:normAutofit/>
          </a:bodyPr>
          <a:lstStyle/>
          <a:p>
            <a:pPr algn="ctr">
              <a:buNone/>
            </a:pPr>
            <a:r>
              <a:rPr lang="tr-TR" sz="2000" b="1" u="sng" dirty="0" smtClean="0">
                <a:latin typeface="Baskerville Old Face" pitchFamily="18" charset="0"/>
              </a:rPr>
              <a:t>Aile Tutum Envanteri (Eğitim Formu)</a:t>
            </a:r>
          </a:p>
          <a:p>
            <a:pPr>
              <a:buNone/>
            </a:pPr>
            <a:endParaRPr lang="tr-TR" sz="2000" b="1" dirty="0" smtClean="0">
              <a:latin typeface="Baskerville Old Face" pitchFamily="18" charset="0"/>
            </a:endParaRP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Türkçe</a:t>
            </a:r>
            <a:endParaRPr lang="tr-TR" sz="2000" b="1" dirty="0" smtClean="0">
              <a:latin typeface="Baskerville Old Face" pitchFamily="18" charset="0"/>
            </a:endParaRPr>
          </a:p>
          <a:p>
            <a:pPr>
              <a:buNone/>
            </a:pPr>
            <a:r>
              <a:rPr lang="tr-TR" sz="2000" b="1" dirty="0" smtClean="0">
                <a:latin typeface="Baskerville Old Face" pitchFamily="18" charset="0"/>
              </a:rPr>
              <a:t>Geliştirenler: </a:t>
            </a:r>
            <a:r>
              <a:rPr lang="tr-TR" sz="2000" dirty="0" smtClean="0">
                <a:latin typeface="Baskerville Old Face" pitchFamily="18" charset="0"/>
              </a:rPr>
              <a:t>A. Torun ve N. Öner</a:t>
            </a:r>
            <a:endParaRPr lang="tr-TR" sz="2000" b="1" dirty="0" smtClean="0">
              <a:latin typeface="Baskerville Old Face" pitchFamily="18" charset="0"/>
            </a:endParaRP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Ana-babanın çocuk yetiştirme tutumu</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 kalem testi. Grup olarak kullanılabilir.</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Anne-babalara</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Toplam 45 maddeden oluşan ölçeğin dört alttesti vardır:</a:t>
            </a:r>
          </a:p>
          <a:p>
            <a:pPr>
              <a:buNone/>
            </a:pPr>
            <a:r>
              <a:rPr lang="tr-TR" sz="2000" b="1" dirty="0" smtClean="0">
                <a:latin typeface="Baskerville Old Face" pitchFamily="18" charset="0"/>
              </a:rPr>
              <a:t>	</a:t>
            </a:r>
            <a:r>
              <a:rPr lang="tr-TR" sz="2000" dirty="0" smtClean="0">
                <a:latin typeface="Baskerville Old Face" pitchFamily="18" charset="0"/>
              </a:rPr>
              <a:t>1) Demokratik/otoriter çocuk yetiştirme yöntemleri (8 madde)</a:t>
            </a:r>
          </a:p>
          <a:p>
            <a:pPr>
              <a:buNone/>
            </a:pPr>
            <a:r>
              <a:rPr lang="tr-TR" sz="2000" b="1" dirty="0" smtClean="0">
                <a:latin typeface="Baskerville Old Face" pitchFamily="18" charset="0"/>
              </a:rPr>
              <a:t>	</a:t>
            </a:r>
            <a:r>
              <a:rPr lang="tr-TR" sz="2000" dirty="0" smtClean="0">
                <a:latin typeface="Baskerville Old Face" pitchFamily="18" charset="0"/>
              </a:rPr>
              <a:t>2) Çocukla özdeşleşme (15 madde)</a:t>
            </a:r>
          </a:p>
          <a:p>
            <a:pPr>
              <a:buNone/>
            </a:pPr>
            <a:r>
              <a:rPr lang="tr-TR" sz="2000" b="1" dirty="0" smtClean="0">
                <a:latin typeface="Baskerville Old Face" pitchFamily="18" charset="0"/>
              </a:rPr>
              <a:t>	</a:t>
            </a:r>
            <a:r>
              <a:rPr lang="tr-TR" sz="2000" dirty="0" smtClean="0">
                <a:latin typeface="Baskerville Old Face" pitchFamily="18" charset="0"/>
              </a:rPr>
              <a:t>3) Uyma davranışı (7 madde)</a:t>
            </a:r>
          </a:p>
          <a:p>
            <a:pPr>
              <a:buNone/>
            </a:pPr>
            <a:r>
              <a:rPr lang="tr-TR" sz="2000" b="1" dirty="0" smtClean="0">
                <a:latin typeface="Baskerville Old Face" pitchFamily="18" charset="0"/>
              </a:rPr>
              <a:t>	</a:t>
            </a:r>
            <a:r>
              <a:rPr lang="tr-TR" sz="2000" dirty="0" smtClean="0">
                <a:latin typeface="Baskerville Old Face" pitchFamily="18" charset="0"/>
              </a:rPr>
              <a:t>4) Sosyal hareketlilik (15 madde)</a:t>
            </a:r>
            <a:endParaRPr lang="tr-TR" sz="2000" b="1" dirty="0" smtClean="0">
              <a:latin typeface="Baskerville Old Face" pitchFamily="18" charset="0"/>
            </a:endParaRPr>
          </a:p>
          <a:p>
            <a:pPr>
              <a:buNone/>
            </a:pPr>
            <a:r>
              <a:rPr lang="tr-TR" sz="2000" b="1" dirty="0" smtClean="0">
                <a:latin typeface="Baskerville Old Face" pitchFamily="18" charset="0"/>
              </a:rPr>
              <a:t>Materyali: </a:t>
            </a:r>
            <a:r>
              <a:rPr lang="tr-TR" sz="2000" dirty="0" smtClean="0">
                <a:latin typeface="Baskerville Old Face" pitchFamily="18" charset="0"/>
              </a:rPr>
              <a:t>Soru formu, yanıt anahtarı</a:t>
            </a:r>
          </a:p>
        </p:txBody>
      </p:sp>
      <p:sp>
        <p:nvSpPr>
          <p:cNvPr id="4" name="3 Dikdörtgen"/>
          <p:cNvSpPr/>
          <p:nvPr/>
        </p:nvSpPr>
        <p:spPr>
          <a:xfrm>
            <a:off x="6876256" y="6381328"/>
            <a:ext cx="978153" cy="276999"/>
          </a:xfrm>
          <a:prstGeom prst="rect">
            <a:avLst/>
          </a:prstGeom>
        </p:spPr>
        <p:txBody>
          <a:bodyPr wrap="none">
            <a:spAutoFit/>
          </a:bodyPr>
          <a:lstStyle/>
          <a:p>
            <a:r>
              <a:rPr lang="tr-TR" sz="1200" dirty="0" smtClean="0">
                <a:latin typeface="Baskerville Old Face" pitchFamily="18" charset="0"/>
              </a:rPr>
              <a:t>(Öner, 2012)</a:t>
            </a:r>
            <a:endParaRPr lang="tr-TR" sz="1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04664"/>
            <a:ext cx="7239000" cy="6051072"/>
          </a:xfrm>
        </p:spPr>
        <p:txBody>
          <a:bodyPr>
            <a:normAutofit/>
          </a:bodyPr>
          <a:lstStyle/>
          <a:p>
            <a:pPr algn="ctr">
              <a:buNone/>
            </a:pPr>
            <a:r>
              <a:rPr lang="tr-TR" sz="2000" b="1" u="sng" dirty="0" smtClean="0">
                <a:latin typeface="Baskerville Old Face" pitchFamily="18" charset="0"/>
              </a:rPr>
              <a:t>Algılanan Çocuk Yetiştirme Tutumları Ölçeği</a:t>
            </a:r>
          </a:p>
          <a:p>
            <a:pPr>
              <a:buNone/>
            </a:pPr>
            <a:endParaRPr lang="tr-TR" sz="2000" b="1" dirty="0" smtClean="0">
              <a:latin typeface="Baskerville Old Face" pitchFamily="18" charset="0"/>
            </a:endParaRP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Türkçe</a:t>
            </a:r>
            <a:endParaRPr lang="tr-TR" sz="2000" b="1" dirty="0" smtClean="0">
              <a:latin typeface="Baskerville Old Face" pitchFamily="18" charset="0"/>
            </a:endParaRPr>
          </a:p>
          <a:p>
            <a:pPr>
              <a:buNone/>
            </a:pPr>
            <a:r>
              <a:rPr lang="tr-TR" sz="2000" b="1" dirty="0" smtClean="0">
                <a:latin typeface="Baskerville Old Face" pitchFamily="18" charset="0"/>
              </a:rPr>
              <a:t>Geliştirenler: </a:t>
            </a:r>
            <a:r>
              <a:rPr lang="tr-TR" sz="2000" dirty="0" smtClean="0">
                <a:latin typeface="Baskerville Old Face" pitchFamily="18" charset="0"/>
              </a:rPr>
              <a:t>Güler </a:t>
            </a:r>
            <a:r>
              <a:rPr lang="tr-TR" sz="2000" dirty="0" err="1" smtClean="0">
                <a:latin typeface="Baskerville Old Face" pitchFamily="18" charset="0"/>
              </a:rPr>
              <a:t>Okman</a:t>
            </a:r>
            <a:endParaRPr lang="tr-TR" sz="2000" b="1" dirty="0" smtClean="0">
              <a:latin typeface="Baskerville Old Face" pitchFamily="18" charset="0"/>
            </a:endParaRP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Algılanan çocuk yetiştirme tutumları</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Kağıt-kalem testi. Grup olarak uygulanabilir.</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Orta 3. sınıf öğrencileri</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48 maddeden oluşan ölçek, anneden ayrılabilme, annenin özdenetim öğretisi, annenin özerklik eğitimi ve annenin kişilik özellikleri olmak üzere dört boyut içerir. Ölçek ayrıca babadan ayrılabilme, babanın özdenetim öğretisi, babanın özerklik eğitimi ve babanın kişilik özelliklerini ölçmek için de kullanılabilir.</a:t>
            </a:r>
            <a:endParaRPr lang="tr-TR" sz="2000" b="1" dirty="0" smtClean="0">
              <a:latin typeface="Baskerville Old Face" pitchFamily="18" charset="0"/>
            </a:endParaRPr>
          </a:p>
          <a:p>
            <a:pPr>
              <a:buNone/>
            </a:pPr>
            <a:r>
              <a:rPr lang="tr-TR" sz="2000" b="1" dirty="0" smtClean="0">
                <a:latin typeface="Baskerville Old Face" pitchFamily="18" charset="0"/>
              </a:rPr>
              <a:t>Materyali: </a:t>
            </a:r>
            <a:r>
              <a:rPr lang="tr-TR" sz="2000" dirty="0" smtClean="0">
                <a:latin typeface="Baskerville Old Face" pitchFamily="18" charset="0"/>
              </a:rPr>
              <a:t>Soru formu</a:t>
            </a:r>
          </a:p>
        </p:txBody>
      </p:sp>
      <p:sp>
        <p:nvSpPr>
          <p:cNvPr id="4" name="3 Dikdörtgen"/>
          <p:cNvSpPr/>
          <p:nvPr/>
        </p:nvSpPr>
        <p:spPr>
          <a:xfrm>
            <a:off x="6876256" y="6381328"/>
            <a:ext cx="978153" cy="276999"/>
          </a:xfrm>
          <a:prstGeom prst="rect">
            <a:avLst/>
          </a:prstGeom>
        </p:spPr>
        <p:txBody>
          <a:bodyPr wrap="none">
            <a:spAutoFit/>
          </a:bodyPr>
          <a:lstStyle/>
          <a:p>
            <a:r>
              <a:rPr lang="tr-TR" sz="1200" dirty="0" smtClean="0">
                <a:latin typeface="Baskerville Old Face" pitchFamily="18" charset="0"/>
              </a:rPr>
              <a:t>(Öner, 2012)</a:t>
            </a:r>
            <a:endParaRPr lang="tr-TR" sz="12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39552" y="878936"/>
            <a:ext cx="7239000" cy="5358376"/>
          </a:xfrm>
        </p:spPr>
        <p:txBody>
          <a:bodyPr>
            <a:normAutofit/>
          </a:bodyPr>
          <a:lstStyle/>
          <a:p>
            <a:pPr algn="ctr">
              <a:buNone/>
            </a:pPr>
            <a:r>
              <a:rPr lang="tr-TR" sz="2000" b="1" u="sng" dirty="0" smtClean="0">
                <a:latin typeface="Baskerville Old Face" pitchFamily="18" charset="0"/>
              </a:rPr>
              <a:t>Anne-Baba Tutum Envanteri</a:t>
            </a:r>
          </a:p>
          <a:p>
            <a:pPr>
              <a:buNone/>
            </a:pPr>
            <a:endParaRPr lang="tr-TR" sz="2000" b="1" dirty="0" smtClean="0">
              <a:latin typeface="Baskerville Old Face" pitchFamily="18" charset="0"/>
            </a:endParaRP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Türkçe</a:t>
            </a:r>
            <a:endParaRPr lang="tr-TR" sz="2000" b="1" dirty="0" smtClean="0">
              <a:latin typeface="Baskerville Old Face" pitchFamily="18" charset="0"/>
            </a:endParaRPr>
          </a:p>
          <a:p>
            <a:pPr>
              <a:buNone/>
            </a:pPr>
            <a:r>
              <a:rPr lang="tr-TR" sz="2000" b="1" dirty="0" smtClean="0">
                <a:latin typeface="Baskerville Old Face" pitchFamily="18" charset="0"/>
              </a:rPr>
              <a:t>Geliştirenler: </a:t>
            </a:r>
            <a:r>
              <a:rPr lang="tr-TR" sz="2000" dirty="0" smtClean="0">
                <a:latin typeface="Baskerville Old Face" pitchFamily="18" charset="0"/>
              </a:rPr>
              <a:t>Yıldız Kuzgun</a:t>
            </a:r>
            <a:endParaRPr lang="tr-TR" sz="2000" b="1" dirty="0" smtClean="0">
              <a:latin typeface="Baskerville Old Face" pitchFamily="18" charset="0"/>
            </a:endParaRP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Anne ve babaların demokratik, otoriter ve ilgisiz tutumları.</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Kağıt-kalem testi. Grup olarak uygulanabilir.</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Çocuk ve ergenler</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a:t>
            </a:r>
            <a:r>
              <a:rPr lang="tr-TR" sz="2000" dirty="0" smtClean="0">
                <a:latin typeface="Baskerville Old Face" pitchFamily="18" charset="0"/>
              </a:rPr>
              <a:t>  Envanterin 40’ı otoriter, 40’ı demokratik ve 40’ı ilgisiz tutumu yansıtan ifadeden oluşmuş toplam 120 maddesi vardır.</a:t>
            </a:r>
          </a:p>
          <a:p>
            <a:pPr>
              <a:buNone/>
            </a:pPr>
            <a:r>
              <a:rPr lang="tr-TR" sz="2000" b="1" dirty="0" smtClean="0">
                <a:latin typeface="Baskerville Old Face" pitchFamily="18" charset="0"/>
              </a:rPr>
              <a:t>Materyali: </a:t>
            </a:r>
            <a:r>
              <a:rPr lang="tr-TR" sz="2000" dirty="0" smtClean="0">
                <a:latin typeface="Baskerville Old Face" pitchFamily="18" charset="0"/>
              </a:rPr>
              <a:t>Soru formu, yanıt kağıdı</a:t>
            </a:r>
          </a:p>
        </p:txBody>
      </p:sp>
      <p:sp>
        <p:nvSpPr>
          <p:cNvPr id="4" name="3 Dikdörtgen"/>
          <p:cNvSpPr/>
          <p:nvPr/>
        </p:nvSpPr>
        <p:spPr>
          <a:xfrm>
            <a:off x="6876256" y="6381328"/>
            <a:ext cx="978153" cy="276999"/>
          </a:xfrm>
          <a:prstGeom prst="rect">
            <a:avLst/>
          </a:prstGeom>
        </p:spPr>
        <p:txBody>
          <a:bodyPr wrap="none">
            <a:spAutoFit/>
          </a:bodyPr>
          <a:lstStyle/>
          <a:p>
            <a:r>
              <a:rPr lang="tr-TR" sz="1200" dirty="0" smtClean="0">
                <a:latin typeface="Baskerville Old Face" pitchFamily="18" charset="0"/>
              </a:rPr>
              <a:t>(Öner, 2012)</a:t>
            </a:r>
            <a:endParaRPr lang="tr-TR" sz="12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620688"/>
            <a:ext cx="7239000" cy="5688632"/>
          </a:xfrm>
        </p:spPr>
        <p:txBody>
          <a:bodyPr>
            <a:normAutofit/>
          </a:bodyPr>
          <a:lstStyle/>
          <a:p>
            <a:pPr algn="ctr">
              <a:buNone/>
            </a:pPr>
            <a:r>
              <a:rPr lang="tr-TR" sz="2000" b="1" u="sng" dirty="0" smtClean="0">
                <a:latin typeface="Baskerville Old Face" pitchFamily="18" charset="0"/>
              </a:rPr>
              <a:t>Anne-Baba Tutum Ölçeği (Çocuklar İçin)</a:t>
            </a:r>
          </a:p>
          <a:p>
            <a:pPr>
              <a:buNone/>
            </a:pPr>
            <a:endParaRPr lang="tr-TR" sz="2000" b="1" dirty="0" smtClean="0">
              <a:latin typeface="Baskerville Old Face" pitchFamily="18" charset="0"/>
            </a:endParaRP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Türkçe</a:t>
            </a:r>
            <a:endParaRPr lang="tr-TR" sz="2000" b="1" dirty="0" smtClean="0">
              <a:latin typeface="Baskerville Old Face" pitchFamily="18" charset="0"/>
            </a:endParaRPr>
          </a:p>
          <a:p>
            <a:pPr>
              <a:buNone/>
            </a:pPr>
            <a:r>
              <a:rPr lang="tr-TR" sz="2000" b="1" dirty="0" smtClean="0">
                <a:latin typeface="Baskerville Old Face" pitchFamily="18" charset="0"/>
              </a:rPr>
              <a:t>Geliştirenler: </a:t>
            </a:r>
            <a:r>
              <a:rPr lang="tr-TR" sz="2000" dirty="0" smtClean="0">
                <a:latin typeface="Baskerville Old Face" pitchFamily="18" charset="0"/>
              </a:rPr>
              <a:t>Suna Polat</a:t>
            </a:r>
            <a:endParaRPr lang="tr-TR" sz="2000" b="1" dirty="0" smtClean="0">
              <a:latin typeface="Baskerville Old Face" pitchFamily="18" charset="0"/>
            </a:endParaRP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Anne ve babaların otoriter ve demokratik tutumları</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Kağıt-kalem testi. Grup olarak uygulanabilir.</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Çocuk ve gençler</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a:t>
            </a:r>
            <a:r>
              <a:rPr lang="tr-TR" sz="2000" dirty="0" smtClean="0">
                <a:latin typeface="Baskerville Old Face" pitchFamily="18" charset="0"/>
              </a:rPr>
              <a:t>  Ölçeğin 13’ü demokratik, 13’ü otoriter ifadelerden oluşan toplam 26 maddesi vardır.</a:t>
            </a:r>
          </a:p>
          <a:p>
            <a:pPr>
              <a:buNone/>
            </a:pPr>
            <a:r>
              <a:rPr lang="tr-TR" sz="2000" b="1" dirty="0" smtClean="0">
                <a:latin typeface="Baskerville Old Face" pitchFamily="18" charset="0"/>
              </a:rPr>
              <a:t>Materyali: </a:t>
            </a:r>
            <a:r>
              <a:rPr lang="tr-TR" sz="2000" dirty="0" smtClean="0">
                <a:latin typeface="Baskerville Old Face" pitchFamily="18" charset="0"/>
              </a:rPr>
              <a:t>Soru formu, yanıt kağıdı (anne ve babalar için ayrı ayrı)</a:t>
            </a:r>
          </a:p>
        </p:txBody>
      </p:sp>
      <p:sp>
        <p:nvSpPr>
          <p:cNvPr id="4" name="3 Dikdörtgen"/>
          <p:cNvSpPr/>
          <p:nvPr/>
        </p:nvSpPr>
        <p:spPr>
          <a:xfrm>
            <a:off x="6876256" y="6381328"/>
            <a:ext cx="978153" cy="276999"/>
          </a:xfrm>
          <a:prstGeom prst="rect">
            <a:avLst/>
          </a:prstGeom>
        </p:spPr>
        <p:txBody>
          <a:bodyPr wrap="none">
            <a:spAutoFit/>
          </a:bodyPr>
          <a:lstStyle/>
          <a:p>
            <a:r>
              <a:rPr lang="tr-TR" sz="1200" dirty="0" smtClean="0">
                <a:latin typeface="Baskerville Old Face" pitchFamily="18" charset="0"/>
              </a:rPr>
              <a:t>(Öner, 2012)</a:t>
            </a:r>
            <a:endParaRPr lang="tr-TR" sz="1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39552" y="734920"/>
            <a:ext cx="7239000" cy="5574400"/>
          </a:xfrm>
        </p:spPr>
        <p:txBody>
          <a:bodyPr>
            <a:normAutofit/>
          </a:bodyPr>
          <a:lstStyle/>
          <a:p>
            <a:pPr algn="ctr">
              <a:buNone/>
            </a:pPr>
            <a:r>
              <a:rPr lang="tr-TR" sz="2000" b="1" u="sng" dirty="0" smtClean="0">
                <a:latin typeface="Baskerville Old Face" pitchFamily="18" charset="0"/>
              </a:rPr>
              <a:t>Anne-Baba Tutum Ölçeği (Gençler İçin)</a:t>
            </a:r>
          </a:p>
          <a:p>
            <a:pPr>
              <a:buNone/>
            </a:pPr>
            <a:endParaRPr lang="tr-TR" sz="2000" b="1" dirty="0" smtClean="0">
              <a:latin typeface="Baskerville Old Face" pitchFamily="18" charset="0"/>
            </a:endParaRP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Türkçe</a:t>
            </a:r>
            <a:endParaRPr lang="tr-TR" sz="2000" b="1" dirty="0" smtClean="0">
              <a:latin typeface="Baskerville Old Face" pitchFamily="18" charset="0"/>
            </a:endParaRPr>
          </a:p>
          <a:p>
            <a:pPr>
              <a:buNone/>
            </a:pPr>
            <a:r>
              <a:rPr lang="tr-TR" sz="2000" b="1" dirty="0" smtClean="0">
                <a:latin typeface="Baskerville Old Face" pitchFamily="18" charset="0"/>
              </a:rPr>
              <a:t>Geliştirenler: </a:t>
            </a:r>
            <a:r>
              <a:rPr lang="tr-TR" sz="2000" dirty="0" smtClean="0">
                <a:latin typeface="Baskerville Old Face" pitchFamily="18" charset="0"/>
              </a:rPr>
              <a:t>Gülden Bilal</a:t>
            </a:r>
            <a:endParaRPr lang="tr-TR" sz="2000" b="1" dirty="0" smtClean="0">
              <a:latin typeface="Baskerville Old Face" pitchFamily="18" charset="0"/>
            </a:endParaRP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Ana-babaların tutumu</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Kağıt-kalem testi. Grup olarak uygulanabilir.</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Gençler</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a:t>
            </a:r>
            <a:r>
              <a:rPr lang="tr-TR" sz="2000" dirty="0" smtClean="0">
                <a:latin typeface="Baskerville Old Face" pitchFamily="18" charset="0"/>
              </a:rPr>
              <a:t>  Ölçeğin 25’i demokratik, 25’i otoriter ifadeden oluşan toplam 50 maddesi vardır.</a:t>
            </a:r>
          </a:p>
          <a:p>
            <a:pPr>
              <a:buNone/>
            </a:pPr>
            <a:r>
              <a:rPr lang="tr-TR" sz="2000" b="1" dirty="0" smtClean="0">
                <a:latin typeface="Baskerville Old Face" pitchFamily="18" charset="0"/>
              </a:rPr>
              <a:t>Materyali: </a:t>
            </a:r>
            <a:r>
              <a:rPr lang="tr-TR" sz="2000" dirty="0" smtClean="0">
                <a:latin typeface="Baskerville Old Face" pitchFamily="18" charset="0"/>
              </a:rPr>
              <a:t>Soru formu, yanıt kağıdı (anne ve babalar için ayrı ayrı)</a:t>
            </a:r>
          </a:p>
        </p:txBody>
      </p:sp>
      <p:sp>
        <p:nvSpPr>
          <p:cNvPr id="4" name="3 Dikdörtgen"/>
          <p:cNvSpPr/>
          <p:nvPr/>
        </p:nvSpPr>
        <p:spPr>
          <a:xfrm>
            <a:off x="6876256" y="6381328"/>
            <a:ext cx="978153" cy="276999"/>
          </a:xfrm>
          <a:prstGeom prst="rect">
            <a:avLst/>
          </a:prstGeom>
        </p:spPr>
        <p:txBody>
          <a:bodyPr wrap="none">
            <a:spAutoFit/>
          </a:bodyPr>
          <a:lstStyle/>
          <a:p>
            <a:r>
              <a:rPr lang="tr-TR" sz="1200" dirty="0" smtClean="0">
                <a:latin typeface="Baskerville Old Face" pitchFamily="18" charset="0"/>
              </a:rPr>
              <a:t>(Öner, 2012)</a:t>
            </a:r>
            <a:endParaRPr lang="tr-TR" sz="12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476672"/>
            <a:ext cx="7239000" cy="5976664"/>
          </a:xfrm>
        </p:spPr>
        <p:txBody>
          <a:bodyPr>
            <a:normAutofit/>
          </a:bodyPr>
          <a:lstStyle/>
          <a:p>
            <a:pPr algn="ctr">
              <a:buNone/>
            </a:pPr>
            <a:r>
              <a:rPr lang="tr-TR" sz="2000" b="1" u="sng" dirty="0" smtClean="0">
                <a:latin typeface="Baskerville Old Face" pitchFamily="18" charset="0"/>
              </a:rPr>
              <a:t>Anne-Baba Tutumları Ölçeği (Ergen ve Yetişkinler İçin)</a:t>
            </a:r>
          </a:p>
          <a:p>
            <a:pPr>
              <a:buNone/>
            </a:pPr>
            <a:endParaRPr lang="tr-TR" sz="2000" b="1" dirty="0" smtClean="0">
              <a:latin typeface="Baskerville Old Face" pitchFamily="18" charset="0"/>
            </a:endParaRP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Türkçe</a:t>
            </a:r>
            <a:endParaRPr lang="tr-TR" sz="2000" b="1" dirty="0" smtClean="0">
              <a:latin typeface="Baskerville Old Face" pitchFamily="18" charset="0"/>
            </a:endParaRPr>
          </a:p>
          <a:p>
            <a:pPr>
              <a:buNone/>
            </a:pPr>
            <a:r>
              <a:rPr lang="tr-TR" sz="2000" b="1" dirty="0" smtClean="0">
                <a:latin typeface="Baskerville Old Face" pitchFamily="18" charset="0"/>
              </a:rPr>
              <a:t>Geliştirenler: </a:t>
            </a:r>
            <a:r>
              <a:rPr lang="tr-TR" sz="2000" dirty="0" smtClean="0">
                <a:latin typeface="Baskerville Old Face" pitchFamily="18" charset="0"/>
              </a:rPr>
              <a:t>Yıldız Kuzgun ve Jale </a:t>
            </a:r>
            <a:r>
              <a:rPr lang="tr-TR" sz="2000" dirty="0" err="1" smtClean="0">
                <a:latin typeface="Baskerville Old Face" pitchFamily="18" charset="0"/>
              </a:rPr>
              <a:t>Eldeleklioğlu</a:t>
            </a:r>
            <a:endParaRPr lang="tr-TR" sz="2000" b="1" dirty="0" smtClean="0">
              <a:latin typeface="Baskerville Old Face" pitchFamily="18" charset="0"/>
            </a:endParaRP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Çocuğun </a:t>
            </a:r>
            <a:r>
              <a:rPr lang="tr-TR" sz="2000" dirty="0" err="1" smtClean="0">
                <a:latin typeface="Baskerville Old Face" pitchFamily="18" charset="0"/>
              </a:rPr>
              <a:t>psiko</a:t>
            </a:r>
            <a:r>
              <a:rPr lang="tr-TR" sz="2000" dirty="0" smtClean="0">
                <a:latin typeface="Baskerville Old Face" pitchFamily="18" charset="0"/>
              </a:rPr>
              <a:t>-sosyal gelişimini etkileyen ana-baba tutumu</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Kağıt-kalem testi</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Ergen ve yetişkinler</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a:t>
            </a:r>
            <a:r>
              <a:rPr lang="tr-TR" sz="2000" dirty="0" smtClean="0">
                <a:latin typeface="Baskerville Old Face" pitchFamily="18" charset="0"/>
              </a:rPr>
              <a:t>  40 madde ve üç alt ölçekten (demokratik, koruyucu/istekçi ve otoriter) oluşur.</a:t>
            </a:r>
          </a:p>
          <a:p>
            <a:pPr>
              <a:buNone/>
            </a:pPr>
            <a:r>
              <a:rPr lang="tr-TR" sz="2000" b="1" dirty="0" smtClean="0">
                <a:latin typeface="Baskerville Old Face" pitchFamily="18" charset="0"/>
              </a:rPr>
              <a:t>Materyali: </a:t>
            </a:r>
            <a:r>
              <a:rPr lang="tr-TR" sz="2000" dirty="0" smtClean="0">
                <a:latin typeface="Baskerville Old Face" pitchFamily="18" charset="0"/>
              </a:rPr>
              <a:t>Soru ve yanıt formu</a:t>
            </a:r>
          </a:p>
        </p:txBody>
      </p:sp>
      <p:sp>
        <p:nvSpPr>
          <p:cNvPr id="4" name="3 Dikdörtgen"/>
          <p:cNvSpPr/>
          <p:nvPr/>
        </p:nvSpPr>
        <p:spPr>
          <a:xfrm>
            <a:off x="6876256" y="6381328"/>
            <a:ext cx="978153" cy="276999"/>
          </a:xfrm>
          <a:prstGeom prst="rect">
            <a:avLst/>
          </a:prstGeom>
        </p:spPr>
        <p:txBody>
          <a:bodyPr wrap="none">
            <a:spAutoFit/>
          </a:bodyPr>
          <a:lstStyle/>
          <a:p>
            <a:r>
              <a:rPr lang="tr-TR" sz="1200" dirty="0" smtClean="0">
                <a:latin typeface="Baskerville Old Face" pitchFamily="18" charset="0"/>
              </a:rPr>
              <a:t>(Öner, 2012)</a:t>
            </a:r>
            <a:endParaRPr lang="tr-TR" sz="12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48680"/>
            <a:ext cx="7239000" cy="5907056"/>
          </a:xfrm>
        </p:spPr>
        <p:txBody>
          <a:bodyPr>
            <a:normAutofit/>
          </a:bodyPr>
          <a:lstStyle/>
          <a:p>
            <a:pPr algn="ctr">
              <a:buNone/>
            </a:pPr>
            <a:r>
              <a:rPr lang="tr-TR" sz="2000" b="1" u="sng" dirty="0" smtClean="0">
                <a:latin typeface="Baskerville Old Face" pitchFamily="18" charset="0"/>
              </a:rPr>
              <a:t>Anne-Baba Tutum Ölçeği (ABTÖ)</a:t>
            </a: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İngilizce</a:t>
            </a:r>
            <a:endParaRPr lang="tr-TR" sz="2000" b="1" dirty="0" smtClean="0">
              <a:latin typeface="Baskerville Old Face" pitchFamily="18" charset="0"/>
            </a:endParaRPr>
          </a:p>
          <a:p>
            <a:pPr>
              <a:buNone/>
            </a:pPr>
            <a:r>
              <a:rPr lang="tr-TR" sz="2000" b="1" dirty="0" smtClean="0">
                <a:latin typeface="Baskerville Old Face" pitchFamily="18" charset="0"/>
              </a:rPr>
              <a:t>Geliştirenler: </a:t>
            </a:r>
            <a:r>
              <a:rPr lang="tr-TR" sz="2000" dirty="0" smtClean="0">
                <a:latin typeface="Baskerville Old Face" pitchFamily="18" charset="0"/>
              </a:rPr>
              <a:t>D. S. </a:t>
            </a:r>
            <a:r>
              <a:rPr lang="tr-TR" sz="2000" dirty="0" err="1" smtClean="0">
                <a:latin typeface="Baskerville Old Face" pitchFamily="18" charset="0"/>
              </a:rPr>
              <a:t>Lamborn</a:t>
            </a:r>
            <a:r>
              <a:rPr lang="tr-TR" sz="2000" dirty="0" smtClean="0">
                <a:latin typeface="Baskerville Old Face" pitchFamily="18" charset="0"/>
              </a:rPr>
              <a:t>, S. N. </a:t>
            </a:r>
            <a:r>
              <a:rPr lang="tr-TR" sz="2000" dirty="0" err="1" smtClean="0">
                <a:latin typeface="Baskerville Old Face" pitchFamily="18" charset="0"/>
              </a:rPr>
              <a:t>Mounts</a:t>
            </a:r>
            <a:r>
              <a:rPr lang="tr-TR" sz="2000" dirty="0" smtClean="0">
                <a:latin typeface="Baskerville Old Face" pitchFamily="18" charset="0"/>
              </a:rPr>
              <a:t>, L. </a:t>
            </a:r>
            <a:r>
              <a:rPr lang="tr-TR" sz="2000" dirty="0" err="1" smtClean="0">
                <a:latin typeface="Baskerville Old Face" pitchFamily="18" charset="0"/>
              </a:rPr>
              <a:t>Steinberg</a:t>
            </a:r>
            <a:r>
              <a:rPr lang="tr-TR" sz="2000" dirty="0" smtClean="0">
                <a:latin typeface="Baskerville Old Face" pitchFamily="18" charset="0"/>
              </a:rPr>
              <a:t> ve M. S. </a:t>
            </a:r>
            <a:r>
              <a:rPr lang="tr-TR" sz="2000" dirty="0" err="1" smtClean="0">
                <a:latin typeface="Baskerville Old Face" pitchFamily="18" charset="0"/>
              </a:rPr>
              <a:t>Dornbusch</a:t>
            </a:r>
            <a:r>
              <a:rPr lang="tr-TR" sz="2000" dirty="0" smtClean="0">
                <a:latin typeface="Baskerville Old Face" pitchFamily="18" charset="0"/>
              </a:rPr>
              <a:t>.</a:t>
            </a:r>
            <a:endParaRPr lang="tr-TR" sz="2000" b="1" dirty="0" smtClean="0">
              <a:latin typeface="Baskerville Old Face" pitchFamily="18" charset="0"/>
            </a:endParaRPr>
          </a:p>
          <a:p>
            <a:pPr>
              <a:buNone/>
            </a:pPr>
            <a:r>
              <a:rPr lang="tr-TR" sz="2000" b="1" dirty="0" smtClean="0">
                <a:latin typeface="Baskerville Old Face" pitchFamily="18" charset="0"/>
              </a:rPr>
              <a:t>Uyarlayanlar: </a:t>
            </a:r>
            <a:r>
              <a:rPr lang="tr-TR" sz="2000" dirty="0" smtClean="0">
                <a:latin typeface="Baskerville Old Face" pitchFamily="18" charset="0"/>
              </a:rPr>
              <a:t>A. Yılmaz</a:t>
            </a:r>
            <a:endParaRPr lang="tr-TR" sz="2000" b="1" dirty="0" smtClean="0">
              <a:latin typeface="Baskerville Old Face" pitchFamily="18" charset="0"/>
            </a:endParaRP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Anne-babanın çocuklarına karşı tutumu</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Kağıt-kalem testi. Grup olarak uygulanabilir.</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Yetişkinler</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a:t>
            </a:r>
            <a:r>
              <a:rPr lang="tr-TR" sz="2000" dirty="0" smtClean="0">
                <a:latin typeface="Baskerville Old Face" pitchFamily="18" charset="0"/>
              </a:rPr>
              <a:t>  Ölçek, kabul/ilgi, kontrol/denetleme ve psikolojik özerklik olmak üzere üç boyuttan oluşur. Kabul/ilgi boyutu 9, kontrol/denetleme boyutu 8, psikolojik özerklik boyutunda 9 madde vardır.</a:t>
            </a:r>
          </a:p>
          <a:p>
            <a:pPr>
              <a:buNone/>
            </a:pPr>
            <a:r>
              <a:rPr lang="tr-TR" sz="2000" b="1" dirty="0" smtClean="0">
                <a:latin typeface="Baskerville Old Face" pitchFamily="18" charset="0"/>
              </a:rPr>
              <a:t>Materyali: </a:t>
            </a:r>
            <a:r>
              <a:rPr lang="tr-TR" sz="2000" dirty="0" smtClean="0">
                <a:latin typeface="Baskerville Old Face" pitchFamily="18" charset="0"/>
              </a:rPr>
              <a:t>Soru formu.</a:t>
            </a:r>
          </a:p>
        </p:txBody>
      </p:sp>
      <p:sp>
        <p:nvSpPr>
          <p:cNvPr id="4" name="3 Dikdörtgen"/>
          <p:cNvSpPr/>
          <p:nvPr/>
        </p:nvSpPr>
        <p:spPr>
          <a:xfrm>
            <a:off x="6876256" y="6381328"/>
            <a:ext cx="978153" cy="276999"/>
          </a:xfrm>
          <a:prstGeom prst="rect">
            <a:avLst/>
          </a:prstGeom>
        </p:spPr>
        <p:txBody>
          <a:bodyPr wrap="none">
            <a:spAutoFit/>
          </a:bodyPr>
          <a:lstStyle/>
          <a:p>
            <a:r>
              <a:rPr lang="tr-TR" sz="1200" dirty="0" smtClean="0">
                <a:latin typeface="Baskerville Old Face" pitchFamily="18" charset="0"/>
              </a:rPr>
              <a:t>(Öner, 2012)</a:t>
            </a:r>
            <a:endParaRPr lang="tr-TR" sz="12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76672"/>
            <a:ext cx="7239000" cy="5979064"/>
          </a:xfrm>
        </p:spPr>
        <p:txBody>
          <a:bodyPr>
            <a:normAutofit/>
          </a:bodyPr>
          <a:lstStyle/>
          <a:p>
            <a:pPr algn="ctr">
              <a:buNone/>
            </a:pPr>
            <a:r>
              <a:rPr lang="tr-TR" sz="2000" b="1" u="sng" dirty="0" smtClean="0">
                <a:latin typeface="Baskerville Old Face" pitchFamily="18" charset="0"/>
              </a:rPr>
              <a:t>Yeme Tutumu Testi</a:t>
            </a:r>
          </a:p>
          <a:p>
            <a:pPr>
              <a:buNone/>
            </a:pPr>
            <a:endParaRPr lang="tr-TR" sz="2000" b="1" dirty="0" smtClean="0">
              <a:latin typeface="Baskerville Old Face" pitchFamily="18" charset="0"/>
            </a:endParaRP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İngilizce</a:t>
            </a:r>
            <a:endParaRPr lang="tr-TR" sz="2000" b="1" dirty="0" smtClean="0">
              <a:latin typeface="Baskerville Old Face" pitchFamily="18" charset="0"/>
            </a:endParaRPr>
          </a:p>
          <a:p>
            <a:pPr>
              <a:buNone/>
            </a:pPr>
            <a:r>
              <a:rPr lang="tr-TR" sz="2000" b="1" dirty="0" smtClean="0">
                <a:latin typeface="Baskerville Old Face" pitchFamily="18" charset="0"/>
              </a:rPr>
              <a:t>Geliştirenler: </a:t>
            </a:r>
            <a:r>
              <a:rPr lang="tr-TR" sz="2000" dirty="0" smtClean="0">
                <a:latin typeface="Baskerville Old Face" pitchFamily="18" charset="0"/>
              </a:rPr>
              <a:t>D. M. </a:t>
            </a:r>
            <a:r>
              <a:rPr lang="tr-TR" sz="2000" dirty="0" err="1" smtClean="0">
                <a:latin typeface="Baskerville Old Face" pitchFamily="18" charset="0"/>
              </a:rPr>
              <a:t>Garner</a:t>
            </a:r>
            <a:r>
              <a:rPr lang="tr-TR" sz="2000" dirty="0" smtClean="0">
                <a:latin typeface="Baskerville Old Face" pitchFamily="18" charset="0"/>
              </a:rPr>
              <a:t> ve P. E. </a:t>
            </a:r>
            <a:r>
              <a:rPr lang="tr-TR" sz="2000" dirty="0" err="1" smtClean="0">
                <a:latin typeface="Baskerville Old Face" pitchFamily="18" charset="0"/>
              </a:rPr>
              <a:t>Görfinkel</a:t>
            </a:r>
            <a:endParaRPr lang="tr-TR" sz="2000" b="1" dirty="0" smtClean="0">
              <a:latin typeface="Baskerville Old Face" pitchFamily="18" charset="0"/>
            </a:endParaRPr>
          </a:p>
          <a:p>
            <a:pPr>
              <a:buNone/>
            </a:pPr>
            <a:r>
              <a:rPr lang="tr-TR" sz="2000" b="1" dirty="0" smtClean="0">
                <a:latin typeface="Baskerville Old Face" pitchFamily="18" charset="0"/>
              </a:rPr>
              <a:t>Uyarlayanlar: </a:t>
            </a:r>
            <a:r>
              <a:rPr lang="tr-TR" sz="2000" dirty="0" smtClean="0">
                <a:latin typeface="Baskerville Old Face" pitchFamily="18" charset="0"/>
              </a:rPr>
              <a:t>I. Savaşır, N. Erol ve O. Doğan</a:t>
            </a:r>
            <a:endParaRPr lang="tr-TR" sz="2000" b="1" dirty="0" smtClean="0">
              <a:latin typeface="Baskerville Old Face" pitchFamily="18" charset="0"/>
            </a:endParaRPr>
          </a:p>
          <a:p>
            <a:pPr>
              <a:buNone/>
            </a:pPr>
            <a:r>
              <a:rPr lang="tr-TR" sz="2000" b="1" dirty="0" smtClean="0">
                <a:latin typeface="Baskerville Old Face" pitchFamily="18" charset="0"/>
              </a:rPr>
              <a:t>Ölçtüğü davranış/nitelik: </a:t>
            </a:r>
            <a:r>
              <a:rPr lang="tr-TR" sz="2000" dirty="0" err="1" smtClean="0">
                <a:latin typeface="Baskerville Old Face" pitchFamily="18" charset="0"/>
              </a:rPr>
              <a:t>Anoreksiyası</a:t>
            </a:r>
            <a:r>
              <a:rPr lang="tr-TR" sz="2000" dirty="0" smtClean="0">
                <a:latin typeface="Baskerville Old Face" pitchFamily="18" charset="0"/>
              </a:rPr>
              <a:t> olan hastaların yemek yemekle ilgili davranış ve tutumları; normal bireylerde var olan yeme davranışlarındaki olası bozuklukların belirtileri.</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Kağıt-kalem testi</a:t>
            </a:r>
          </a:p>
          <a:p>
            <a:pPr>
              <a:buNone/>
            </a:pPr>
            <a:r>
              <a:rPr lang="tr-TR" sz="2000" b="1" dirty="0" smtClean="0">
                <a:latin typeface="Baskerville Old Face" pitchFamily="18" charset="0"/>
              </a:rPr>
              <a:t>Kimlere uygulandığı: </a:t>
            </a:r>
            <a:r>
              <a:rPr lang="tr-TR" sz="2000" dirty="0" smtClean="0">
                <a:latin typeface="Baskerville Old Face" pitchFamily="18" charset="0"/>
              </a:rPr>
              <a:t>Genç ve yetişkinler</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a:t>
            </a:r>
            <a:r>
              <a:rPr lang="tr-TR" sz="2000" dirty="0" smtClean="0">
                <a:latin typeface="Baskerville Old Face" pitchFamily="18" charset="0"/>
              </a:rPr>
              <a:t>  40 maddeden oluşur.</a:t>
            </a:r>
          </a:p>
          <a:p>
            <a:pPr>
              <a:buNone/>
            </a:pPr>
            <a:r>
              <a:rPr lang="tr-TR" sz="2000" b="1" dirty="0" smtClean="0">
                <a:latin typeface="Baskerville Old Face" pitchFamily="18" charset="0"/>
              </a:rPr>
              <a:t>Materyali: </a:t>
            </a:r>
            <a:r>
              <a:rPr lang="tr-TR" sz="2000" dirty="0" smtClean="0">
                <a:latin typeface="Baskerville Old Face" pitchFamily="18" charset="0"/>
              </a:rPr>
              <a:t>Soru formu, </a:t>
            </a:r>
            <a:r>
              <a:rPr lang="tr-TR" sz="2000" dirty="0" err="1" smtClean="0">
                <a:latin typeface="Baskerville Old Face" pitchFamily="18" charset="0"/>
              </a:rPr>
              <a:t>Likert</a:t>
            </a:r>
            <a:r>
              <a:rPr lang="tr-TR" sz="2000" dirty="0" smtClean="0">
                <a:latin typeface="Baskerville Old Face" pitchFamily="18" charset="0"/>
              </a:rPr>
              <a:t> tipi altı basamaklı yanıt formu.</a:t>
            </a:r>
          </a:p>
        </p:txBody>
      </p:sp>
      <p:sp>
        <p:nvSpPr>
          <p:cNvPr id="4" name="3 Dikdörtgen"/>
          <p:cNvSpPr/>
          <p:nvPr/>
        </p:nvSpPr>
        <p:spPr>
          <a:xfrm>
            <a:off x="6876256" y="6381328"/>
            <a:ext cx="978153" cy="276999"/>
          </a:xfrm>
          <a:prstGeom prst="rect">
            <a:avLst/>
          </a:prstGeom>
        </p:spPr>
        <p:txBody>
          <a:bodyPr wrap="none">
            <a:spAutoFit/>
          </a:bodyPr>
          <a:lstStyle/>
          <a:p>
            <a:r>
              <a:rPr lang="tr-TR" sz="1200" dirty="0" smtClean="0">
                <a:latin typeface="Baskerville Old Face" pitchFamily="18" charset="0"/>
              </a:rPr>
              <a:t>(Öner, 2012)</a:t>
            </a:r>
            <a:endParaRPr lang="tr-TR" sz="12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76672"/>
            <a:ext cx="7239000" cy="5979064"/>
          </a:xfrm>
        </p:spPr>
        <p:txBody>
          <a:bodyPr>
            <a:normAutofit/>
          </a:bodyPr>
          <a:lstStyle/>
          <a:p>
            <a:pPr algn="ctr">
              <a:buNone/>
            </a:pPr>
            <a:r>
              <a:rPr lang="tr-TR" sz="2000" b="1" u="sng" dirty="0" smtClean="0">
                <a:latin typeface="Baskerville Old Face" pitchFamily="18" charset="0"/>
              </a:rPr>
              <a:t>Yetişkin Eğitimine Karşı Tutum Ölçeği (YEKYÖ)</a:t>
            </a:r>
          </a:p>
          <a:p>
            <a:pPr>
              <a:buNone/>
            </a:pPr>
            <a:endParaRPr lang="tr-TR" sz="2000" b="1" dirty="0" smtClean="0">
              <a:latin typeface="Baskerville Old Face" pitchFamily="18" charset="0"/>
            </a:endParaRP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İngilizce</a:t>
            </a:r>
            <a:endParaRPr lang="tr-TR" sz="2000" b="1" dirty="0" smtClean="0">
              <a:latin typeface="Baskerville Old Face" pitchFamily="18" charset="0"/>
            </a:endParaRPr>
          </a:p>
          <a:p>
            <a:pPr>
              <a:buNone/>
            </a:pPr>
            <a:r>
              <a:rPr lang="tr-TR" sz="2000" b="1" dirty="0" smtClean="0">
                <a:latin typeface="Baskerville Old Face" pitchFamily="18" charset="0"/>
              </a:rPr>
              <a:t>Geliştirenler: </a:t>
            </a:r>
            <a:r>
              <a:rPr lang="tr-TR" sz="2000" dirty="0" smtClean="0">
                <a:latin typeface="Baskerville Old Face" pitchFamily="18" charset="0"/>
              </a:rPr>
              <a:t>G. G. </a:t>
            </a:r>
            <a:r>
              <a:rPr lang="tr-TR" sz="2000" dirty="0" err="1" smtClean="0">
                <a:latin typeface="Baskerville Old Face" pitchFamily="18" charset="0"/>
              </a:rPr>
              <a:t>Darkenwald</a:t>
            </a:r>
            <a:r>
              <a:rPr lang="tr-TR" sz="2000" dirty="0" smtClean="0">
                <a:latin typeface="Baskerville Old Face" pitchFamily="18" charset="0"/>
              </a:rPr>
              <a:t> ve S. B. </a:t>
            </a:r>
            <a:r>
              <a:rPr lang="tr-TR" sz="2000" dirty="0" err="1" smtClean="0">
                <a:latin typeface="Baskerville Old Face" pitchFamily="18" charset="0"/>
              </a:rPr>
              <a:t>Merriam</a:t>
            </a:r>
            <a:endParaRPr lang="tr-TR" sz="2000" b="1" dirty="0" smtClean="0">
              <a:latin typeface="Baskerville Old Face" pitchFamily="18" charset="0"/>
            </a:endParaRPr>
          </a:p>
          <a:p>
            <a:pPr>
              <a:buNone/>
            </a:pPr>
            <a:r>
              <a:rPr lang="tr-TR" sz="2000" b="1" dirty="0" smtClean="0">
                <a:latin typeface="Baskerville Old Face" pitchFamily="18" charset="0"/>
              </a:rPr>
              <a:t>Uyarlayanlar: </a:t>
            </a:r>
            <a:r>
              <a:rPr lang="tr-TR" sz="2000" dirty="0" smtClean="0">
                <a:latin typeface="Baskerville Old Face" pitchFamily="18" charset="0"/>
              </a:rPr>
              <a:t>Ç. </a:t>
            </a:r>
            <a:r>
              <a:rPr lang="tr-TR" sz="2000" dirty="0" err="1" smtClean="0">
                <a:latin typeface="Baskerville Old Face" pitchFamily="18" charset="0"/>
              </a:rPr>
              <a:t>Akgüner</a:t>
            </a:r>
            <a:endParaRPr lang="tr-TR" sz="2000" b="1" dirty="0" smtClean="0">
              <a:latin typeface="Baskerville Old Face" pitchFamily="18" charset="0"/>
            </a:endParaRP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Bireyin yetişkin eğitimine karşı tutumu</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Kağıt-kalem testi.</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15-60 yaş arasında, her eğitim seviyesinden birey</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a:t>
            </a:r>
            <a:r>
              <a:rPr lang="tr-TR" sz="2000" dirty="0" smtClean="0">
                <a:latin typeface="Baskerville Old Face" pitchFamily="18" charset="0"/>
              </a:rPr>
              <a:t>  Toplam 22 maddeden oluşur; yedi madde bir duruma karşı olan tavrı, geriye kalanlar da bir nesneye karşı olan tavrı ele alır.</a:t>
            </a:r>
          </a:p>
          <a:p>
            <a:pPr>
              <a:buNone/>
            </a:pPr>
            <a:r>
              <a:rPr lang="tr-TR" sz="2000" b="1" dirty="0" smtClean="0">
                <a:latin typeface="Baskerville Old Face" pitchFamily="18" charset="0"/>
              </a:rPr>
              <a:t>Materyali: </a:t>
            </a:r>
            <a:r>
              <a:rPr lang="tr-TR" sz="2000" dirty="0" smtClean="0">
                <a:latin typeface="Baskerville Old Face" pitchFamily="18" charset="0"/>
              </a:rPr>
              <a:t>Soru formu.</a:t>
            </a:r>
          </a:p>
        </p:txBody>
      </p:sp>
      <p:sp>
        <p:nvSpPr>
          <p:cNvPr id="4" name="3 Dikdörtgen"/>
          <p:cNvSpPr/>
          <p:nvPr/>
        </p:nvSpPr>
        <p:spPr>
          <a:xfrm>
            <a:off x="6876256" y="6381328"/>
            <a:ext cx="978153" cy="276999"/>
          </a:xfrm>
          <a:prstGeom prst="rect">
            <a:avLst/>
          </a:prstGeom>
        </p:spPr>
        <p:txBody>
          <a:bodyPr wrap="none">
            <a:spAutoFit/>
          </a:bodyPr>
          <a:lstStyle/>
          <a:p>
            <a:r>
              <a:rPr lang="tr-TR" sz="1200" dirty="0" smtClean="0">
                <a:latin typeface="Baskerville Old Face" pitchFamily="18" charset="0"/>
              </a:rPr>
              <a:t>(Öner, 2012)</a:t>
            </a:r>
            <a:endParaRPr lang="tr-TR" sz="12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404664"/>
            <a:ext cx="7239000" cy="5760640"/>
          </a:xfrm>
        </p:spPr>
        <p:txBody>
          <a:bodyPr>
            <a:normAutofit/>
          </a:bodyPr>
          <a:lstStyle/>
          <a:p>
            <a:pPr algn="ctr">
              <a:buNone/>
            </a:pPr>
            <a:r>
              <a:rPr lang="tr-TR" sz="2000" b="1" u="sng" dirty="0" smtClean="0">
                <a:latin typeface="Baskerville Old Face" pitchFamily="18" charset="0"/>
              </a:rPr>
              <a:t>Öğrenmeye İlişkin Tutum Ölçeği </a:t>
            </a:r>
          </a:p>
          <a:p>
            <a:pPr algn="ctr">
              <a:buNone/>
            </a:pPr>
            <a:endParaRPr lang="tr-TR" sz="2000" b="1" u="sng"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Türkçe</a:t>
            </a:r>
            <a:endParaRPr lang="tr-TR" sz="2000" b="1" dirty="0" smtClean="0">
              <a:latin typeface="Baskerville Old Face" pitchFamily="18" charset="0"/>
            </a:endParaRPr>
          </a:p>
          <a:p>
            <a:pPr>
              <a:buNone/>
            </a:pPr>
            <a:r>
              <a:rPr lang="tr-TR" sz="2000" b="1" dirty="0" smtClean="0">
                <a:latin typeface="Baskerville Old Face" pitchFamily="18" charset="0"/>
              </a:rPr>
              <a:t>Geliştirenler: </a:t>
            </a:r>
            <a:r>
              <a:rPr lang="tr-TR" sz="2000" dirty="0" smtClean="0">
                <a:latin typeface="Baskerville Old Face" pitchFamily="18" charset="0"/>
              </a:rPr>
              <a:t>A. Kara</a:t>
            </a:r>
            <a:endParaRPr lang="tr-TR" sz="2000" b="1" dirty="0" smtClean="0">
              <a:latin typeface="Baskerville Old Face" pitchFamily="18" charset="0"/>
            </a:endParaRP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Öğrenen bireylerin öğrenmeye ilişkin tutumları</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 kalem testi.</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Yetişkinlere.</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Ölçek toplamda 40 madde ve 4 alt boyuttan oluşmaktadır:</a:t>
            </a:r>
          </a:p>
          <a:p>
            <a:pPr>
              <a:buNone/>
            </a:pPr>
            <a:r>
              <a:rPr lang="tr-TR" sz="2000" dirty="0" smtClean="0">
                <a:latin typeface="Baskerville Old Face" pitchFamily="18" charset="0"/>
              </a:rPr>
              <a:t>	Öğrenmenin doğası (7 madde), öğrenmeye ilişkin beklentiler (9 madde), öğrenmeye açıklık (11 madde), öğrenmeye ilişkin kaygılar (13 madde).</a:t>
            </a:r>
          </a:p>
          <a:p>
            <a:pPr>
              <a:buNone/>
            </a:pPr>
            <a:r>
              <a:rPr lang="tr-TR" sz="2000" b="1" dirty="0" smtClean="0">
                <a:latin typeface="Baskerville Old Face" pitchFamily="18" charset="0"/>
              </a:rPr>
              <a:t>Materyali: </a:t>
            </a:r>
            <a:r>
              <a:rPr lang="tr-TR" sz="2000" dirty="0" smtClean="0">
                <a:latin typeface="Baskerville Old Face" pitchFamily="18" charset="0"/>
              </a:rPr>
              <a:t>Soru formu.</a:t>
            </a:r>
          </a:p>
        </p:txBody>
      </p:sp>
      <p:sp>
        <p:nvSpPr>
          <p:cNvPr id="4" name="3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457200" y="764704"/>
          <a:ext cx="7239000" cy="4752527"/>
        </p:xfrm>
        <a:graphic>
          <a:graphicData uri="http://schemas.openxmlformats.org/drawingml/2006/table">
            <a:tbl>
              <a:tblPr firstRow="1" bandRow="1">
                <a:tableStyleId>{5C22544A-7EE6-4342-B048-85BDC9FD1C3A}</a:tableStyleId>
              </a:tblPr>
              <a:tblGrid>
                <a:gridCol w="4330824"/>
                <a:gridCol w="648072"/>
                <a:gridCol w="504056"/>
                <a:gridCol w="504056"/>
                <a:gridCol w="576064"/>
                <a:gridCol w="675928"/>
              </a:tblGrid>
              <a:tr h="2159371">
                <a:tc>
                  <a:txBody>
                    <a:bodyPr/>
                    <a:lstStyle/>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r>
                        <a:rPr lang="tr-TR" sz="1400" dirty="0" smtClean="0">
                          <a:latin typeface="Baskerville Old Face" pitchFamily="18" charset="0"/>
                        </a:rPr>
                        <a:t>Öğrenmeye ilişkin tutum ölçeği</a:t>
                      </a:r>
                      <a:endParaRPr lang="tr-TR" sz="1400" dirty="0">
                        <a:latin typeface="Baskerville Old Face" pitchFamily="18" charset="0"/>
                      </a:endParaRPr>
                    </a:p>
                  </a:txBody>
                  <a:tcPr/>
                </a:tc>
                <a:tc>
                  <a:txBody>
                    <a:bodyPr/>
                    <a:lstStyle/>
                    <a:p>
                      <a:r>
                        <a:rPr lang="tr-TR" sz="1400" dirty="0" smtClean="0">
                          <a:latin typeface="Baskerville Old Face" pitchFamily="18" charset="0"/>
                        </a:rPr>
                        <a:t>Hiç katılmıyorum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Katılmıyorum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Kararsızım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Tamamen katılıyorum</a:t>
                      </a:r>
                      <a:endParaRPr lang="tr-TR" sz="1400" dirty="0">
                        <a:latin typeface="Baskerville Old Face" pitchFamily="18" charset="0"/>
                      </a:endParaRPr>
                    </a:p>
                  </a:txBody>
                  <a:tcPr vert="vert270"/>
                </a:tc>
              </a:tr>
              <a:tr h="499474">
                <a:tc>
                  <a:txBody>
                    <a:bodyPr/>
                    <a:lstStyle/>
                    <a:p>
                      <a:r>
                        <a:rPr lang="tr-TR" sz="1400" dirty="0" smtClean="0">
                          <a:latin typeface="Baskerville Old Face" pitchFamily="18" charset="0"/>
                        </a:rPr>
                        <a:t>Zeki olanlar daha rahat öğrenirler (Öğrenmenin doğası)</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697894">
                <a:tc>
                  <a:txBody>
                    <a:bodyPr/>
                    <a:lstStyle/>
                    <a:p>
                      <a:r>
                        <a:rPr lang="tr-TR" sz="1400" dirty="0" smtClean="0">
                          <a:latin typeface="Baskerville Old Face" pitchFamily="18" charset="0"/>
                        </a:rPr>
                        <a:t>Yeni konular öğrendikçe düşüncelerim farklılaşmaktadır.</a:t>
                      </a:r>
                    </a:p>
                    <a:p>
                      <a:r>
                        <a:rPr lang="tr-TR" sz="1400" dirty="0" smtClean="0">
                          <a:latin typeface="Baskerville Old Face" pitchFamily="18" charset="0"/>
                        </a:rPr>
                        <a:t>(Öğrenmeye ilişkin beklentiler)</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697894">
                <a:tc>
                  <a:txBody>
                    <a:bodyPr/>
                    <a:lstStyle/>
                    <a:p>
                      <a:r>
                        <a:rPr lang="tr-TR" sz="1400" dirty="0" smtClean="0">
                          <a:latin typeface="Baskerville Old Face" pitchFamily="18" charset="0"/>
                        </a:rPr>
                        <a:t>Deneyimlerimden ders almayı</a:t>
                      </a:r>
                      <a:r>
                        <a:rPr lang="tr-TR" sz="1400" baseline="0" dirty="0" smtClean="0">
                          <a:latin typeface="Baskerville Old Face" pitchFamily="18" charset="0"/>
                        </a:rPr>
                        <a:t> bilirim. (Öğrenmeye açıklık)</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697894">
                <a:tc>
                  <a:txBody>
                    <a:bodyPr/>
                    <a:lstStyle/>
                    <a:p>
                      <a:r>
                        <a:rPr lang="tr-TR" sz="1400" dirty="0" smtClean="0">
                          <a:latin typeface="Baskerville Old Face" pitchFamily="18" charset="0"/>
                        </a:rPr>
                        <a:t>Öğrendiklerimi</a:t>
                      </a:r>
                      <a:r>
                        <a:rPr lang="tr-TR" sz="1400" baseline="0" dirty="0" smtClean="0">
                          <a:latin typeface="Baskerville Old Face" pitchFamily="18" charset="0"/>
                        </a:rPr>
                        <a:t> çabuk unutmam beni tedirgin ediyor.</a:t>
                      </a:r>
                    </a:p>
                    <a:p>
                      <a:r>
                        <a:rPr lang="tr-TR" sz="1400" baseline="0" dirty="0" smtClean="0">
                          <a:latin typeface="Baskerville Old Face" pitchFamily="18" charset="0"/>
                        </a:rPr>
                        <a:t>(Öğrenmeye ilişkin kaygılar)</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bl>
          </a:graphicData>
        </a:graphic>
      </p:graphicFrame>
      <p:sp>
        <p:nvSpPr>
          <p:cNvPr id="5" name="4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76672"/>
            <a:ext cx="7239000" cy="5979064"/>
          </a:xfrm>
        </p:spPr>
        <p:txBody>
          <a:bodyPr>
            <a:normAutofit/>
          </a:bodyPr>
          <a:lstStyle/>
          <a:p>
            <a:pPr algn="ctr">
              <a:buNone/>
            </a:pPr>
            <a:r>
              <a:rPr lang="tr-TR" sz="2000" b="1" u="sng" dirty="0" smtClean="0">
                <a:latin typeface="Baskerville Old Face" pitchFamily="18" charset="0"/>
              </a:rPr>
              <a:t>Kopya Çekmeye İlişkin Tutum Ölçeği</a:t>
            </a:r>
          </a:p>
          <a:p>
            <a:pPr>
              <a:buNone/>
            </a:pPr>
            <a:endParaRPr lang="tr-TR" sz="2000" b="1" dirty="0" smtClean="0">
              <a:latin typeface="Baskerville Old Face" pitchFamily="18" charset="0"/>
            </a:endParaRP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Türkçe</a:t>
            </a:r>
            <a:endParaRPr lang="tr-TR" sz="2000" b="1" dirty="0" smtClean="0">
              <a:latin typeface="Baskerville Old Face" pitchFamily="18" charset="0"/>
            </a:endParaRPr>
          </a:p>
          <a:p>
            <a:pPr>
              <a:buNone/>
            </a:pPr>
            <a:r>
              <a:rPr lang="tr-TR" sz="2000" b="1" dirty="0" smtClean="0">
                <a:latin typeface="Baskerville Old Face" pitchFamily="18" charset="0"/>
              </a:rPr>
              <a:t>Geliştirenler: </a:t>
            </a:r>
            <a:r>
              <a:rPr lang="tr-TR" sz="2000" dirty="0" smtClean="0">
                <a:latin typeface="Baskerville Old Face" pitchFamily="18" charset="0"/>
              </a:rPr>
              <a:t>Ç. Semerci</a:t>
            </a:r>
            <a:endParaRPr lang="tr-TR" sz="2000" b="1" dirty="0" smtClean="0">
              <a:latin typeface="Baskerville Old Face" pitchFamily="18" charset="0"/>
            </a:endParaRP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Öğrencilerin kopya ile ilgili tutumları.</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 kalem testi.</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Öğrencilere.</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Ölçek 67 maddeden oluşan tek boyutlu bir ölçme aracıdır.</a:t>
            </a:r>
            <a:endParaRPr lang="tr-TR" sz="2000" b="1" dirty="0" smtClean="0">
              <a:latin typeface="Baskerville Old Face" pitchFamily="18" charset="0"/>
            </a:endParaRPr>
          </a:p>
          <a:p>
            <a:pPr>
              <a:buNone/>
            </a:pPr>
            <a:r>
              <a:rPr lang="tr-TR" sz="2000" b="1" dirty="0" smtClean="0">
                <a:latin typeface="Baskerville Old Face" pitchFamily="18" charset="0"/>
              </a:rPr>
              <a:t>Materyali: </a:t>
            </a:r>
            <a:r>
              <a:rPr lang="tr-TR" sz="2000" dirty="0" smtClean="0">
                <a:latin typeface="Baskerville Old Face" pitchFamily="18" charset="0"/>
              </a:rPr>
              <a:t>Soru formu.</a:t>
            </a:r>
          </a:p>
        </p:txBody>
      </p:sp>
      <p:sp>
        <p:nvSpPr>
          <p:cNvPr id="4" name="3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p:cNvGraphicFramePr>
          <p:nvPr/>
        </p:nvGraphicFramePr>
        <p:xfrm>
          <a:off x="467544" y="404664"/>
          <a:ext cx="7239000" cy="5644243"/>
        </p:xfrm>
        <a:graphic>
          <a:graphicData uri="http://schemas.openxmlformats.org/drawingml/2006/table">
            <a:tbl>
              <a:tblPr firstRow="1" bandRow="1">
                <a:tableStyleId>{5C22544A-7EE6-4342-B048-85BDC9FD1C3A}</a:tableStyleId>
              </a:tblPr>
              <a:tblGrid>
                <a:gridCol w="4330824"/>
                <a:gridCol w="648072"/>
                <a:gridCol w="504056"/>
                <a:gridCol w="504056"/>
                <a:gridCol w="576064"/>
                <a:gridCol w="675928"/>
              </a:tblGrid>
              <a:tr h="1954351">
                <a:tc>
                  <a:txBody>
                    <a:bodyPr/>
                    <a:lstStyle/>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r>
                        <a:rPr lang="tr-TR" sz="1400" dirty="0" smtClean="0">
                          <a:latin typeface="Baskerville Old Face" pitchFamily="18" charset="0"/>
                        </a:rPr>
                        <a:t>Kopya çekmeye ilişkin tutum ölçeği örnek maddeler</a:t>
                      </a:r>
                      <a:endParaRPr lang="tr-TR" sz="1400" dirty="0">
                        <a:latin typeface="Baskerville Old Face" pitchFamily="18" charset="0"/>
                      </a:endParaRPr>
                    </a:p>
                  </a:txBody>
                  <a:tcPr/>
                </a:tc>
                <a:tc>
                  <a:txBody>
                    <a:bodyPr/>
                    <a:lstStyle/>
                    <a:p>
                      <a:r>
                        <a:rPr lang="tr-TR" sz="1400" dirty="0" smtClean="0">
                          <a:latin typeface="Baskerville Old Face" pitchFamily="18" charset="0"/>
                        </a:rPr>
                        <a:t>Hiç katılmıyorum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Çoğunlukla katılmıyorum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Kısmen 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Çoğunlukla</a:t>
                      </a:r>
                      <a:r>
                        <a:rPr lang="tr-TR" sz="1400" baseline="0" dirty="0" smtClean="0">
                          <a:latin typeface="Baskerville Old Face" pitchFamily="18" charset="0"/>
                        </a:rPr>
                        <a:t> 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Tamamen katılıyorum</a:t>
                      </a:r>
                      <a:endParaRPr lang="tr-TR" sz="1400" dirty="0">
                        <a:latin typeface="Baskerville Old Face" pitchFamily="18" charset="0"/>
                      </a:endParaRPr>
                    </a:p>
                  </a:txBody>
                  <a:tcPr vert="vert270"/>
                </a:tc>
              </a:tr>
              <a:tr h="531727">
                <a:tc>
                  <a:txBody>
                    <a:bodyPr/>
                    <a:lstStyle/>
                    <a:p>
                      <a:r>
                        <a:rPr lang="tr-TR" sz="1400" dirty="0" smtClean="0">
                          <a:latin typeface="Baskerville Old Face" pitchFamily="18" charset="0"/>
                        </a:rPr>
                        <a:t>Ne zaman kopya çeksem içimde bir rahatsızlık hissediyorum.</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631633">
                <a:tc>
                  <a:txBody>
                    <a:bodyPr/>
                    <a:lstStyle/>
                    <a:p>
                      <a:r>
                        <a:rPr lang="tr-TR" sz="1400" dirty="0" smtClean="0">
                          <a:latin typeface="Baskerville Old Face" pitchFamily="18" charset="0"/>
                        </a:rPr>
                        <a:t>Bir insan ilkokuldan itibaren kopya çekiyorsa hayatın diğer kesimlerinde de sahtekarlık yapmakta sakınca görmez.</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631633">
                <a:tc>
                  <a:txBody>
                    <a:bodyPr/>
                    <a:lstStyle/>
                    <a:p>
                      <a:r>
                        <a:rPr lang="tr-TR" sz="1400" dirty="0" smtClean="0">
                          <a:latin typeface="Baskerville Old Face" pitchFamily="18" charset="0"/>
                        </a:rPr>
                        <a:t>Durum müsait</a:t>
                      </a:r>
                      <a:r>
                        <a:rPr lang="tr-TR" sz="1400" baseline="0" dirty="0" smtClean="0">
                          <a:latin typeface="Baskerville Old Face" pitchFamily="18" charset="0"/>
                        </a:rPr>
                        <a:t> ise kopya çekmemek akılsızlıktır.</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631633">
                <a:tc>
                  <a:txBody>
                    <a:bodyPr/>
                    <a:lstStyle/>
                    <a:p>
                      <a:r>
                        <a:rPr lang="tr-TR" sz="1400" dirty="0" smtClean="0">
                          <a:latin typeface="Baskerville Old Face" pitchFamily="18" charset="0"/>
                        </a:rPr>
                        <a:t>Hemen herkes kopya çektiğine göre kopya çekme kötü bir davranış</a:t>
                      </a:r>
                      <a:r>
                        <a:rPr lang="tr-TR" sz="1400" baseline="0" dirty="0" smtClean="0">
                          <a:latin typeface="Baskerville Old Face" pitchFamily="18" charset="0"/>
                        </a:rPr>
                        <a:t> olarak düşünülemez.</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631633">
                <a:tc>
                  <a:txBody>
                    <a:bodyPr/>
                    <a:lstStyle/>
                    <a:p>
                      <a:r>
                        <a:rPr lang="tr-TR" sz="1400" dirty="0" smtClean="0">
                          <a:latin typeface="Baskerville Old Face" pitchFamily="18" charset="0"/>
                        </a:rPr>
                        <a:t>Fırsat varken kopya</a:t>
                      </a:r>
                      <a:r>
                        <a:rPr lang="tr-TR" sz="1400" baseline="0" dirty="0" smtClean="0">
                          <a:latin typeface="Baskerville Old Face" pitchFamily="18" charset="0"/>
                        </a:rPr>
                        <a:t> çekmemek akılsızlıktır.</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631633">
                <a:tc>
                  <a:txBody>
                    <a:bodyPr/>
                    <a:lstStyle/>
                    <a:p>
                      <a:r>
                        <a:rPr lang="tr-TR" sz="1400" dirty="0" smtClean="0">
                          <a:latin typeface="Baskerville Old Face" pitchFamily="18" charset="0"/>
                        </a:rPr>
                        <a:t>Sınav sonucu ne olursa olsun kopya çekilmemelidir.</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bl>
          </a:graphicData>
        </a:graphic>
      </p:graphicFrame>
      <p:sp>
        <p:nvSpPr>
          <p:cNvPr id="5" name="4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692696"/>
            <a:ext cx="7239000" cy="5763040"/>
          </a:xfrm>
        </p:spPr>
        <p:txBody>
          <a:bodyPr>
            <a:normAutofit/>
          </a:bodyPr>
          <a:lstStyle/>
          <a:p>
            <a:pPr algn="ctr">
              <a:buNone/>
            </a:pPr>
            <a:r>
              <a:rPr lang="tr-TR" sz="2000" b="1" u="sng" dirty="0" smtClean="0">
                <a:latin typeface="Baskerville Old Face" pitchFamily="18" charset="0"/>
              </a:rPr>
              <a:t>Okul Zorbalığına İlişkin Öğretmen Tutumları Ölçeği</a:t>
            </a: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Türkçe</a:t>
            </a:r>
          </a:p>
          <a:p>
            <a:pPr>
              <a:buNone/>
            </a:pPr>
            <a:r>
              <a:rPr lang="tr-TR" sz="2000" b="1" dirty="0" smtClean="0">
                <a:latin typeface="Baskerville Old Face" pitchFamily="18" charset="0"/>
              </a:rPr>
              <a:t>Geliştirenler: </a:t>
            </a:r>
            <a:r>
              <a:rPr lang="tr-TR" sz="2000" dirty="0" smtClean="0">
                <a:latin typeface="Baskerville Old Face" pitchFamily="18" charset="0"/>
              </a:rPr>
              <a:t>B. Yeşilyaprak ve I. D. </a:t>
            </a:r>
            <a:r>
              <a:rPr lang="tr-TR" sz="2000" dirty="0" err="1" smtClean="0">
                <a:latin typeface="Baskerville Old Face" pitchFamily="18" charset="0"/>
              </a:rPr>
              <a:t>Balanuye</a:t>
            </a:r>
            <a:endParaRPr lang="tr-TR" sz="2000" b="1" dirty="0" smtClean="0">
              <a:latin typeface="Baskerville Old Face" pitchFamily="18" charset="0"/>
            </a:endParaRP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Öğretmenlerin okul zorbalığına ilişkin tutumları.</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 kalem testi.</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Yetişkinlere.</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Ölçek 25 maddeden ve dört alt boyuttan oluşmaktadır:</a:t>
            </a:r>
          </a:p>
          <a:p>
            <a:pPr>
              <a:buNone/>
            </a:pPr>
            <a:r>
              <a:rPr lang="tr-TR" sz="2000" b="1" dirty="0" smtClean="0">
                <a:latin typeface="Baskerville Old Face" pitchFamily="18" charset="0"/>
              </a:rPr>
              <a:t>	</a:t>
            </a:r>
            <a:r>
              <a:rPr lang="tr-TR" sz="2000" dirty="0" smtClean="0">
                <a:latin typeface="Baskerville Old Face" pitchFamily="18" charset="0"/>
              </a:rPr>
              <a:t>Önemsemez tutum (10 madde), insancıl tutum (7 madde), disiplinci tutum (4 madde), acımasız tutum (4 madde).</a:t>
            </a:r>
            <a:endParaRPr lang="tr-TR" sz="2000" b="1" dirty="0" smtClean="0">
              <a:latin typeface="Baskerville Old Face" pitchFamily="18" charset="0"/>
            </a:endParaRPr>
          </a:p>
          <a:p>
            <a:pPr>
              <a:buNone/>
            </a:pPr>
            <a:r>
              <a:rPr lang="tr-TR" sz="2000" b="1" dirty="0" smtClean="0">
                <a:latin typeface="Baskerville Old Face" pitchFamily="18" charset="0"/>
              </a:rPr>
              <a:t>Materyali: </a:t>
            </a:r>
            <a:r>
              <a:rPr lang="tr-TR" sz="2000" dirty="0" smtClean="0">
                <a:latin typeface="Baskerville Old Face" pitchFamily="18" charset="0"/>
              </a:rPr>
              <a:t>Soru formu.</a:t>
            </a:r>
          </a:p>
        </p:txBody>
      </p:sp>
      <p:sp>
        <p:nvSpPr>
          <p:cNvPr id="4" name="3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p:cNvGraphicFramePr>
          <p:nvPr/>
        </p:nvGraphicFramePr>
        <p:xfrm>
          <a:off x="467544" y="404664"/>
          <a:ext cx="7239000" cy="4380977"/>
        </p:xfrm>
        <a:graphic>
          <a:graphicData uri="http://schemas.openxmlformats.org/drawingml/2006/table">
            <a:tbl>
              <a:tblPr firstRow="1" bandRow="1">
                <a:tableStyleId>{5C22544A-7EE6-4342-B048-85BDC9FD1C3A}</a:tableStyleId>
              </a:tblPr>
              <a:tblGrid>
                <a:gridCol w="4330824"/>
                <a:gridCol w="648072"/>
                <a:gridCol w="504056"/>
                <a:gridCol w="504056"/>
                <a:gridCol w="576064"/>
                <a:gridCol w="675928"/>
              </a:tblGrid>
              <a:tr h="1954351">
                <a:tc>
                  <a:txBody>
                    <a:bodyPr/>
                    <a:lstStyle/>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r>
                        <a:rPr lang="tr-TR" sz="1400" dirty="0" smtClean="0">
                          <a:latin typeface="Baskerville Old Face" pitchFamily="18" charset="0"/>
                        </a:rPr>
                        <a:t>Okul zorbalığına ilişkin öğretmen tutumları ölçeği örnek maddeler</a:t>
                      </a:r>
                      <a:endParaRPr lang="tr-TR" sz="1400" dirty="0">
                        <a:latin typeface="Baskerville Old Face" pitchFamily="18" charset="0"/>
                      </a:endParaRPr>
                    </a:p>
                  </a:txBody>
                  <a:tcPr/>
                </a:tc>
                <a:tc>
                  <a:txBody>
                    <a:bodyPr/>
                    <a:lstStyle/>
                    <a:p>
                      <a:r>
                        <a:rPr lang="tr-TR" sz="1400" dirty="0" smtClean="0">
                          <a:latin typeface="Baskerville Old Face" pitchFamily="18" charset="0"/>
                        </a:rPr>
                        <a:t>Tamamen  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Fikrim yok</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Katılmıyorum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Hiç katılmıyorum</a:t>
                      </a:r>
                      <a:endParaRPr lang="tr-TR" sz="1400" dirty="0">
                        <a:latin typeface="Baskerville Old Face" pitchFamily="18" charset="0"/>
                      </a:endParaRPr>
                    </a:p>
                  </a:txBody>
                  <a:tcPr vert="vert270"/>
                </a:tc>
              </a:tr>
              <a:tr h="531727">
                <a:tc>
                  <a:txBody>
                    <a:bodyPr/>
                    <a:lstStyle/>
                    <a:p>
                      <a:r>
                        <a:rPr lang="tr-TR" sz="1400" dirty="0" smtClean="0">
                          <a:latin typeface="Baskerville Old Face" pitchFamily="18" charset="0"/>
                        </a:rPr>
                        <a:t>Zorbanın davranışı birkaç defa</a:t>
                      </a:r>
                      <a:r>
                        <a:rPr lang="tr-TR" sz="1400" baseline="0" dirty="0" smtClean="0">
                          <a:latin typeface="Baskerville Old Face" pitchFamily="18" charset="0"/>
                        </a:rPr>
                        <a:t> ile sınırlı kalıyorsa görmezden gelirim. (Önemsemez tutum)</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631633">
                <a:tc>
                  <a:txBody>
                    <a:bodyPr/>
                    <a:lstStyle/>
                    <a:p>
                      <a:r>
                        <a:rPr lang="tr-TR" sz="1400" dirty="0" smtClean="0">
                          <a:latin typeface="Baskerville Old Face" pitchFamily="18" charset="0"/>
                        </a:rPr>
                        <a:t>Zorbalığa</a:t>
                      </a:r>
                      <a:r>
                        <a:rPr lang="tr-TR" sz="1400" baseline="0" dirty="0" smtClean="0">
                          <a:latin typeface="Baskerville Old Face" pitchFamily="18" charset="0"/>
                        </a:rPr>
                        <a:t> uğrayan öğrenci için olduğu kadar zorba için de endişelenirim. (İnsancıl tutum)</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631633">
                <a:tc>
                  <a:txBody>
                    <a:bodyPr/>
                    <a:lstStyle/>
                    <a:p>
                      <a:r>
                        <a:rPr lang="tr-TR" sz="1400" dirty="0" smtClean="0">
                          <a:latin typeface="Baskerville Old Face" pitchFamily="18" charset="0"/>
                        </a:rPr>
                        <a:t>Zorbalık okulda esnek disiplin anlayışının uygulanmasında kaynaklanır. (Disiplinci tutum)</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631633">
                <a:tc>
                  <a:txBody>
                    <a:bodyPr/>
                    <a:lstStyle/>
                    <a:p>
                      <a:r>
                        <a:rPr lang="tr-TR" sz="1400" dirty="0" smtClean="0">
                          <a:latin typeface="Baskerville Old Face" pitchFamily="18" charset="0"/>
                        </a:rPr>
                        <a:t>Zorba fiziksel cezayı hakkeder.</a:t>
                      </a:r>
                      <a:r>
                        <a:rPr lang="tr-TR" sz="1400" baseline="0" dirty="0" smtClean="0">
                          <a:latin typeface="Baskerville Old Face" pitchFamily="18" charset="0"/>
                        </a:rPr>
                        <a:t> (Acımasız tutum)</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bl>
          </a:graphicData>
        </a:graphic>
      </p:graphicFrame>
      <p:sp>
        <p:nvSpPr>
          <p:cNvPr id="3" name="2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64704"/>
            <a:ext cx="7239000" cy="5691032"/>
          </a:xfrm>
        </p:spPr>
        <p:txBody>
          <a:bodyPr>
            <a:normAutofit lnSpcReduction="10000"/>
          </a:bodyPr>
          <a:lstStyle/>
          <a:p>
            <a:pPr algn="ctr">
              <a:buNone/>
            </a:pPr>
            <a:r>
              <a:rPr lang="tr-TR" sz="2000" b="1" u="sng" dirty="0" smtClean="0">
                <a:latin typeface="Baskerville Old Face" pitchFamily="18" charset="0"/>
              </a:rPr>
              <a:t>Eğitimcilerin Eğitim Araştırmalarına Yönelik Tutumları Ölçeği</a:t>
            </a: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Türkçe</a:t>
            </a:r>
            <a:endParaRPr lang="tr-TR" sz="2000" b="1" dirty="0" smtClean="0">
              <a:latin typeface="Baskerville Old Face" pitchFamily="18" charset="0"/>
            </a:endParaRPr>
          </a:p>
          <a:p>
            <a:pPr>
              <a:buNone/>
            </a:pPr>
            <a:r>
              <a:rPr lang="tr-TR" sz="2000" b="1" dirty="0" smtClean="0">
                <a:latin typeface="Baskerville Old Face" pitchFamily="18" charset="0"/>
              </a:rPr>
              <a:t>Geliştirenler: </a:t>
            </a:r>
            <a:r>
              <a:rPr lang="tr-TR" sz="2000" dirty="0" smtClean="0">
                <a:latin typeface="Baskerville Old Face" pitchFamily="18" charset="0"/>
              </a:rPr>
              <a:t>M. A. Öztürk</a:t>
            </a:r>
            <a:endParaRPr lang="tr-TR" sz="2000" b="1" dirty="0" smtClean="0">
              <a:latin typeface="Baskerville Old Face" pitchFamily="18" charset="0"/>
            </a:endParaRP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Eğitimcilerin eğitim araştırmalarına ilişkin tutumları.</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 kalem testi.</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Eğitimcilere.</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Ölçek 29 madde ve sekiz alt boyuttan oluşmaktadır:</a:t>
            </a:r>
          </a:p>
          <a:p>
            <a:pPr>
              <a:buNone/>
            </a:pPr>
            <a:r>
              <a:rPr lang="tr-TR" sz="2000" dirty="0" smtClean="0">
                <a:latin typeface="Baskerville Old Face" pitchFamily="18" charset="0"/>
              </a:rPr>
              <a:t>	Eğitimcilerin eğitim araştırmalarıyla ilgili eğitim almayı ne derece değerli buldukları (5 madde).</a:t>
            </a:r>
          </a:p>
          <a:p>
            <a:pPr>
              <a:buNone/>
            </a:pPr>
            <a:r>
              <a:rPr lang="tr-TR" sz="2000" dirty="0" smtClean="0">
                <a:latin typeface="Baskerville Old Face" pitchFamily="18" charset="0"/>
              </a:rPr>
              <a:t>	Eğitimcilerin eğitim araştırmalarını takip eden meslektaşlarının daha iyi eğitimciler olduğuna ne derece inandıkları (3 madde).</a:t>
            </a:r>
          </a:p>
          <a:p>
            <a:pPr>
              <a:buNone/>
            </a:pPr>
            <a:r>
              <a:rPr lang="tr-TR" sz="2000" dirty="0" smtClean="0">
                <a:latin typeface="Baskerville Old Face" pitchFamily="18" charset="0"/>
              </a:rPr>
              <a:t>	Eğitimcilerin kendi sınıf/okullarında araştırma yapmayı ne derece değerli buldukları (3 madde).</a:t>
            </a:r>
          </a:p>
        </p:txBody>
      </p:sp>
      <p:sp>
        <p:nvSpPr>
          <p:cNvPr id="4" name="3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76672"/>
            <a:ext cx="7239000" cy="5979064"/>
          </a:xfrm>
        </p:spPr>
        <p:txBody>
          <a:bodyPr>
            <a:normAutofit/>
          </a:bodyPr>
          <a:lstStyle/>
          <a:p>
            <a:pPr>
              <a:buNone/>
            </a:pPr>
            <a:r>
              <a:rPr lang="tr-TR" sz="2000" dirty="0" smtClean="0">
                <a:latin typeface="Baskerville Old Face" pitchFamily="18" charset="0"/>
              </a:rPr>
              <a:t>	Eğitimcilerin araştırma sonuçlarının gerçek yaşamdaki ortamlarda uygulanabilirliğine ne derece inandıkları (3 madde).</a:t>
            </a:r>
          </a:p>
          <a:p>
            <a:pPr>
              <a:buNone/>
            </a:pPr>
            <a:endParaRPr lang="tr-TR" sz="2000" dirty="0" smtClean="0">
              <a:latin typeface="Baskerville Old Face" pitchFamily="18" charset="0"/>
            </a:endParaRPr>
          </a:p>
          <a:p>
            <a:pPr>
              <a:buNone/>
            </a:pPr>
            <a:r>
              <a:rPr lang="tr-TR" sz="2000" dirty="0" smtClean="0">
                <a:latin typeface="Baskerville Old Face" pitchFamily="18" charset="0"/>
              </a:rPr>
              <a:t>	Eğitimcilerin araştırma raporlarının anlaşılabilirliğine ne derece inandıkları (4 madde).</a:t>
            </a:r>
          </a:p>
          <a:p>
            <a:pPr>
              <a:buNone/>
            </a:pPr>
            <a:endParaRPr lang="tr-TR" sz="2000" dirty="0" smtClean="0">
              <a:latin typeface="Baskerville Old Face" pitchFamily="18" charset="0"/>
            </a:endParaRPr>
          </a:p>
          <a:p>
            <a:pPr>
              <a:buNone/>
            </a:pPr>
            <a:r>
              <a:rPr lang="tr-TR" sz="2000" dirty="0" smtClean="0">
                <a:latin typeface="Baskerville Old Face" pitchFamily="18" charset="0"/>
              </a:rPr>
              <a:t>	Eğitimcilerin araştırma sonuçlarından yararlanmak için zaman ve kaynağa sahip olduklarına ne derece inandıkları (5 madde).</a:t>
            </a:r>
          </a:p>
          <a:p>
            <a:pPr>
              <a:buNone/>
            </a:pPr>
            <a:endParaRPr lang="tr-TR" sz="2000" dirty="0" smtClean="0">
              <a:latin typeface="Baskerville Old Face" pitchFamily="18" charset="0"/>
            </a:endParaRPr>
          </a:p>
          <a:p>
            <a:pPr>
              <a:buNone/>
            </a:pPr>
            <a:r>
              <a:rPr lang="tr-TR" sz="2000" dirty="0" smtClean="0">
                <a:latin typeface="Baskerville Old Face" pitchFamily="18" charset="0"/>
              </a:rPr>
              <a:t>	Eğitimcilerin kendi araştırma gayretlerini mesleki uygulamalarına ne derece dahil ettikleri (3 madde).</a:t>
            </a:r>
          </a:p>
          <a:p>
            <a:pPr>
              <a:buNone/>
            </a:pPr>
            <a:endParaRPr lang="tr-TR" sz="2000" dirty="0" smtClean="0">
              <a:latin typeface="Baskerville Old Face" pitchFamily="18" charset="0"/>
            </a:endParaRPr>
          </a:p>
          <a:p>
            <a:pPr>
              <a:buNone/>
            </a:pPr>
            <a:r>
              <a:rPr lang="tr-TR" sz="2000" dirty="0" smtClean="0">
                <a:latin typeface="Baskerville Old Face" pitchFamily="18" charset="0"/>
              </a:rPr>
              <a:t>	Eğitimcilerin araştırma sonuçlarını öğrenmek için ne derece zaman ve çaba harcadıkları (3 madde).</a:t>
            </a:r>
          </a:p>
          <a:p>
            <a:pPr>
              <a:buNone/>
            </a:pPr>
            <a:endParaRPr lang="tr-TR" sz="2000" dirty="0" smtClean="0">
              <a:latin typeface="Baskerville Old Face" pitchFamily="18" charset="0"/>
            </a:endParaRPr>
          </a:p>
          <a:p>
            <a:pPr>
              <a:buNone/>
            </a:pPr>
            <a:r>
              <a:rPr lang="tr-TR" sz="2000" dirty="0" smtClean="0">
                <a:latin typeface="Baskerville Old Face" pitchFamily="18" charset="0"/>
              </a:rPr>
              <a:t>	</a:t>
            </a:r>
            <a:r>
              <a:rPr lang="tr-TR" sz="2000" b="1" dirty="0" smtClean="0">
                <a:latin typeface="Baskerville Old Face" pitchFamily="18" charset="0"/>
              </a:rPr>
              <a:t>Materyali: </a:t>
            </a:r>
            <a:r>
              <a:rPr lang="tr-TR" sz="2000" dirty="0" smtClean="0">
                <a:latin typeface="Baskerville Old Face" pitchFamily="18" charset="0"/>
              </a:rPr>
              <a:t>Soru formu.</a:t>
            </a:r>
          </a:p>
          <a:p>
            <a:pPr>
              <a:buNone/>
            </a:pPr>
            <a:endParaRPr lang="tr-TR" sz="2000" dirty="0" smtClean="0">
              <a:latin typeface="Baskerville Old Face" pitchFamily="18" charset="0"/>
            </a:endParaRPr>
          </a:p>
          <a:p>
            <a:pPr>
              <a:buNone/>
            </a:pPr>
            <a:endParaRPr lang="tr-TR" sz="2000" dirty="0" smtClean="0">
              <a:latin typeface="Baskerville Old Face" pitchFamily="18" charset="0"/>
            </a:endParaRPr>
          </a:p>
        </p:txBody>
      </p:sp>
      <p:sp>
        <p:nvSpPr>
          <p:cNvPr id="4" name="3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Tablo"/>
          <p:cNvGraphicFramePr>
            <a:graphicFrameLocks noGrp="1"/>
          </p:cNvGraphicFramePr>
          <p:nvPr/>
        </p:nvGraphicFramePr>
        <p:xfrm>
          <a:off x="683568" y="476672"/>
          <a:ext cx="6912768" cy="5472607"/>
        </p:xfrm>
        <a:graphic>
          <a:graphicData uri="http://schemas.openxmlformats.org/drawingml/2006/table">
            <a:tbl>
              <a:tblPr firstRow="1" bandRow="1">
                <a:tableStyleId>{5C22544A-7EE6-4342-B048-85BDC9FD1C3A}</a:tableStyleId>
              </a:tblPr>
              <a:tblGrid>
                <a:gridCol w="5013847"/>
                <a:gridCol w="379828"/>
                <a:gridCol w="407963"/>
                <a:gridCol w="351692"/>
                <a:gridCol w="407964"/>
                <a:gridCol w="351474"/>
              </a:tblGrid>
              <a:tr h="408905">
                <a:tc gridSpan="6">
                  <a:txBody>
                    <a:bodyPr/>
                    <a:lstStyle/>
                    <a:p>
                      <a:r>
                        <a:rPr lang="tr-TR" sz="1400" dirty="0" smtClean="0">
                          <a:latin typeface="Baskerville Old Face" pitchFamily="18" charset="0"/>
                        </a:rPr>
                        <a:t>Eğitimcilerin Eğitim</a:t>
                      </a:r>
                      <a:r>
                        <a:rPr lang="tr-TR" sz="1400" baseline="0" dirty="0" smtClean="0">
                          <a:latin typeface="Baskerville Old Face" pitchFamily="18" charset="0"/>
                        </a:rPr>
                        <a:t> Araştırmalarına Yönelik Tutumları Ölçeği Örnek Maddeler</a:t>
                      </a:r>
                      <a:endParaRPr lang="tr-TR" sz="1400" dirty="0">
                        <a:latin typeface="Baskerville Old Face" pitchFamily="18" charset="0"/>
                      </a:endParaRP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571347">
                <a:tc gridSpan="6">
                  <a:txBody>
                    <a:bodyPr/>
                    <a:lstStyle/>
                    <a:p>
                      <a:r>
                        <a:rPr lang="tr-TR" sz="1400" dirty="0" smtClean="0">
                          <a:latin typeface="Baskerville Old Face" pitchFamily="18" charset="0"/>
                        </a:rPr>
                        <a:t>                Kesinlikle katılıyorum                                           Kesinlikle katılmıyorum</a:t>
                      </a:r>
                    </a:p>
                    <a:p>
                      <a:r>
                        <a:rPr lang="tr-TR" sz="1400" dirty="0" smtClean="0">
                          <a:latin typeface="Baskerville Old Face" pitchFamily="18" charset="0"/>
                        </a:rPr>
                        <a:t>          1                                    2</a:t>
                      </a:r>
                      <a:r>
                        <a:rPr lang="tr-TR" sz="1400" baseline="0" dirty="0" smtClean="0">
                          <a:latin typeface="Baskerville Old Face" pitchFamily="18" charset="0"/>
                        </a:rPr>
                        <a:t>                            3                             4                              5</a:t>
                      </a:r>
                      <a:endParaRPr lang="tr-TR" sz="1400" dirty="0">
                        <a:latin typeface="Baskerville Old Face" pitchFamily="18" charset="0"/>
                      </a:endParaRP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408905">
                <a:tc gridSpan="6">
                  <a:txBody>
                    <a:bodyPr/>
                    <a:lstStyle/>
                    <a:p>
                      <a:r>
                        <a:rPr lang="tr-TR" sz="1400" dirty="0" smtClean="0">
                          <a:latin typeface="Baskerville Old Face" pitchFamily="18" charset="0"/>
                        </a:rPr>
                        <a:t>Maddeler</a:t>
                      </a:r>
                      <a:endParaRPr lang="tr-TR" sz="1400" dirty="0">
                        <a:latin typeface="Baskerville Old Face" pitchFamily="18" charset="0"/>
                      </a:endParaRP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5713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400" dirty="0" smtClean="0">
                          <a:latin typeface="Baskerville Old Face" pitchFamily="18" charset="0"/>
                        </a:rPr>
                        <a:t>Eğitim araştırmalarıyla</a:t>
                      </a:r>
                      <a:r>
                        <a:rPr lang="tr-TR" sz="1400" baseline="0" dirty="0" smtClean="0">
                          <a:latin typeface="Baskerville Old Face" pitchFamily="18" charset="0"/>
                        </a:rPr>
                        <a:t> ilgili eğitim almaları, eğitimcilere mesleki uygulamalarını geliştirmede yardımcı olabilir.  (Faktör 1)</a:t>
                      </a:r>
                      <a:endParaRPr lang="tr-TR" sz="1400" dirty="0" smtClean="0">
                        <a:latin typeface="Baskerville Old Face" pitchFamily="18" charset="0"/>
                      </a:endParaRPr>
                    </a:p>
                  </a:txBody>
                  <a:tcPr>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tcPr>
                </a:tc>
              </a:tr>
              <a:tr h="5713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400" dirty="0" smtClean="0">
                          <a:latin typeface="Baskerville Old Face" pitchFamily="18" charset="0"/>
                        </a:rPr>
                        <a:t>Araştırmalarla ilgili okumalar yapma, kişinin mesleki  uygulamalarla ilgili sorunlarına ışık tutabilir.</a:t>
                      </a:r>
                      <a:r>
                        <a:rPr lang="tr-TR" sz="1400" baseline="0" dirty="0" smtClean="0">
                          <a:latin typeface="Baskerville Old Face" pitchFamily="18" charset="0"/>
                        </a:rPr>
                        <a:t> (Faktör 2)</a:t>
                      </a:r>
                      <a:endParaRPr lang="tr-TR" sz="1400" dirty="0" smtClean="0">
                        <a:latin typeface="Baskerville Old Face" pitchFamily="18" charset="0"/>
                      </a:endParaRPr>
                    </a:p>
                  </a:txBody>
                  <a:tcPr>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tcPr>
                </a:tc>
              </a:tr>
              <a:tr h="571347">
                <a:tc>
                  <a:txBody>
                    <a:bodyPr/>
                    <a:lstStyle/>
                    <a:p>
                      <a:r>
                        <a:rPr lang="tr-TR" sz="1400" dirty="0" smtClean="0">
                          <a:latin typeface="Baskerville Old Face" pitchFamily="18" charset="0"/>
                        </a:rPr>
                        <a:t>Kendi</a:t>
                      </a:r>
                      <a:r>
                        <a:rPr lang="tr-TR" sz="1400" baseline="0" dirty="0" smtClean="0">
                          <a:latin typeface="Baskerville Old Face" pitchFamily="18" charset="0"/>
                        </a:rPr>
                        <a:t> sınıf/okul deneyiminin dikkatlice analizi, eğitimciler için önemli bir öğrenme deneyimidir. (Faktör 3)</a:t>
                      </a:r>
                      <a:endParaRPr lang="tr-TR" sz="1400" dirty="0">
                        <a:latin typeface="Baskerville Old Face" pitchFamily="18" charset="0"/>
                      </a:endParaRPr>
                    </a:p>
                  </a:txBody>
                  <a:tcPr>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tcPr>
                </a:tc>
              </a:tr>
              <a:tr h="408905">
                <a:tc>
                  <a:txBody>
                    <a:bodyPr/>
                    <a:lstStyle/>
                    <a:p>
                      <a:r>
                        <a:rPr lang="tr-TR" sz="1400" dirty="0" smtClean="0">
                          <a:latin typeface="Baskerville Old Face" pitchFamily="18" charset="0"/>
                        </a:rPr>
                        <a:t>Araştırma raporlarında yapılan önerliler gerçekçi değiller. (Faktör 4)</a:t>
                      </a:r>
                      <a:endParaRPr lang="tr-TR" sz="1400" dirty="0">
                        <a:latin typeface="Baskerville Old Face" pitchFamily="18" charset="0"/>
                      </a:endParaRPr>
                    </a:p>
                  </a:txBody>
                  <a:tcPr>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tcPr>
                </a:tc>
              </a:tr>
              <a:tr h="571347">
                <a:tc>
                  <a:txBody>
                    <a:bodyPr/>
                    <a:lstStyle/>
                    <a:p>
                      <a:r>
                        <a:rPr lang="tr-TR" sz="1400" dirty="0" smtClean="0">
                          <a:latin typeface="Baskerville Old Face" pitchFamily="18" charset="0"/>
                        </a:rPr>
                        <a:t>Daha kolay</a:t>
                      </a:r>
                      <a:r>
                        <a:rPr lang="tr-TR" sz="1400" baseline="0" dirty="0" smtClean="0">
                          <a:latin typeface="Baskerville Old Face" pitchFamily="18" charset="0"/>
                        </a:rPr>
                        <a:t>  anlaşılabilselerdi daha fazla araştırma raporu okurdum. (Faktör  5)</a:t>
                      </a:r>
                      <a:endParaRPr lang="tr-TR" sz="1400" dirty="0">
                        <a:latin typeface="Baskerville Old Face" pitchFamily="18" charset="0"/>
                      </a:endParaRPr>
                    </a:p>
                  </a:txBody>
                  <a:tcPr>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tcPr>
                </a:tc>
              </a:tr>
              <a:tr h="408905">
                <a:tc>
                  <a:txBody>
                    <a:bodyPr/>
                    <a:lstStyle/>
                    <a:p>
                      <a:r>
                        <a:rPr lang="tr-TR" sz="1400" dirty="0" smtClean="0">
                          <a:latin typeface="Baskerville Old Face" pitchFamily="18" charset="0"/>
                        </a:rPr>
                        <a:t>Okulum akademik dergilere kolayca ulaşmamı</a:t>
                      </a:r>
                      <a:r>
                        <a:rPr lang="tr-TR" sz="1400" baseline="0" dirty="0" smtClean="0">
                          <a:latin typeface="Baskerville Old Face" pitchFamily="18" charset="0"/>
                        </a:rPr>
                        <a:t> sağlar. (Faktör 6)</a:t>
                      </a:r>
                    </a:p>
                  </a:txBody>
                  <a:tcPr>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tcPr>
                </a:tc>
              </a:tr>
              <a:tr h="408905">
                <a:tc>
                  <a:txBody>
                    <a:bodyPr/>
                    <a:lstStyle/>
                    <a:p>
                      <a:r>
                        <a:rPr lang="tr-TR" sz="1400" dirty="0" smtClean="0">
                          <a:latin typeface="Baskerville Old Face" pitchFamily="18" charset="0"/>
                        </a:rPr>
                        <a:t>Sınıf/okulumdaki</a:t>
                      </a:r>
                      <a:r>
                        <a:rPr lang="tr-TR" sz="1400" baseline="0" dirty="0" smtClean="0">
                          <a:latin typeface="Baskerville Old Face" pitchFamily="18" charset="0"/>
                        </a:rPr>
                        <a:t> gözlemlerim için bir günlük tutarım .(Faktör 7)</a:t>
                      </a:r>
                      <a:endParaRPr lang="tr-TR" sz="1400" dirty="0">
                        <a:latin typeface="Baskerville Old Face" pitchFamily="18" charset="0"/>
                      </a:endParaRPr>
                    </a:p>
                  </a:txBody>
                  <a:tcPr>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tcPr>
                </a:tc>
              </a:tr>
              <a:tr h="571347">
                <a:tc>
                  <a:txBody>
                    <a:bodyPr/>
                    <a:lstStyle/>
                    <a:p>
                      <a:r>
                        <a:rPr lang="tr-TR" sz="1400" dirty="0" smtClean="0">
                          <a:latin typeface="Baskerville Old Face" pitchFamily="18" charset="0"/>
                        </a:rPr>
                        <a:t>Kendi alanımdaki akademik</a:t>
                      </a:r>
                      <a:r>
                        <a:rPr lang="tr-TR" sz="1400" baseline="0" dirty="0" smtClean="0">
                          <a:latin typeface="Baskerville Old Face" pitchFamily="18" charset="0"/>
                        </a:rPr>
                        <a:t> dergileri düzenli olarak okurum. (Faktör 8)</a:t>
                      </a:r>
                      <a:endParaRPr lang="tr-TR" sz="1400" dirty="0">
                        <a:latin typeface="Baskerville Old Face" pitchFamily="18" charset="0"/>
                      </a:endParaRPr>
                    </a:p>
                  </a:txBody>
                  <a:tcPr>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lnL w="12700" cap="flat" cmpd="sng" algn="ctr">
                      <a:solidFill>
                        <a:schemeClr val="tx1"/>
                      </a:solidFill>
                      <a:prstDash val="solid"/>
                      <a:round/>
                      <a:headEnd type="none" w="med" len="med"/>
                      <a:tailEnd type="none" w="med" len="med"/>
                    </a:lnL>
                  </a:tcPr>
                </a:tc>
              </a:tr>
            </a:tbl>
          </a:graphicData>
        </a:graphic>
      </p:graphicFrame>
      <p:sp>
        <p:nvSpPr>
          <p:cNvPr id="8" name="7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76672"/>
            <a:ext cx="7239000" cy="5979064"/>
          </a:xfrm>
        </p:spPr>
        <p:txBody>
          <a:bodyPr>
            <a:normAutofit/>
          </a:bodyPr>
          <a:lstStyle/>
          <a:p>
            <a:pPr algn="ctr">
              <a:buNone/>
            </a:pPr>
            <a:r>
              <a:rPr lang="tr-TR" sz="2000" b="1" u="sng" dirty="0" smtClean="0">
                <a:latin typeface="Baskerville Old Face" pitchFamily="18" charset="0"/>
              </a:rPr>
              <a:t>Okula Karşı Tutum Ölçeği</a:t>
            </a: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Türkçe</a:t>
            </a:r>
            <a:endParaRPr lang="tr-TR" sz="2000" b="1" dirty="0" smtClean="0">
              <a:latin typeface="Baskerville Old Face" pitchFamily="18" charset="0"/>
            </a:endParaRPr>
          </a:p>
          <a:p>
            <a:pPr>
              <a:buNone/>
            </a:pPr>
            <a:r>
              <a:rPr lang="tr-TR" sz="2000" b="1" dirty="0" smtClean="0">
                <a:latin typeface="Baskerville Old Face" pitchFamily="18" charset="0"/>
              </a:rPr>
              <a:t>Geliştirenler: </a:t>
            </a:r>
            <a:r>
              <a:rPr lang="tr-TR" sz="2000" dirty="0" smtClean="0">
                <a:latin typeface="Baskerville Old Face" pitchFamily="18" charset="0"/>
              </a:rPr>
              <a:t>E. Erktin, R. </a:t>
            </a:r>
            <a:r>
              <a:rPr lang="tr-TR" sz="2000" dirty="0" err="1" smtClean="0">
                <a:latin typeface="Baskerville Old Face" pitchFamily="18" charset="0"/>
              </a:rPr>
              <a:t>Okcabol</a:t>
            </a:r>
            <a:r>
              <a:rPr lang="tr-TR" sz="2000" dirty="0" smtClean="0">
                <a:latin typeface="Baskerville Old Face" pitchFamily="18" charset="0"/>
              </a:rPr>
              <a:t> ve O. Ural</a:t>
            </a:r>
            <a:endParaRPr lang="tr-TR" sz="2000" b="1" dirty="0" smtClean="0">
              <a:latin typeface="Baskerville Old Face" pitchFamily="18" charset="0"/>
            </a:endParaRP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Okula karşı tutum.</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 kalem testi.</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İlköğretim öğrencilerine.</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Ölçek 29 maddeden ve beş alt boyuttan oluşmaktadır.</a:t>
            </a:r>
          </a:p>
          <a:p>
            <a:pPr>
              <a:buNone/>
            </a:pPr>
            <a:r>
              <a:rPr lang="tr-TR" sz="2000" dirty="0" smtClean="0">
                <a:latin typeface="Baskerville Old Face" pitchFamily="18" charset="0"/>
              </a:rPr>
              <a:t>Öğrenmeye yönelik tutum (8 madde), öğretmene yönelik tutum (8 madde), okula yönelik tutum (5 madde), okul yerleşkesi hakkında algılar (4 madde), ebeveyn-okul ilişkisi (4 madde).</a:t>
            </a:r>
          </a:p>
          <a:p>
            <a:pPr>
              <a:buNone/>
            </a:pPr>
            <a:r>
              <a:rPr lang="tr-TR" sz="2000" b="1" dirty="0" smtClean="0">
                <a:latin typeface="Baskerville Old Face" pitchFamily="18" charset="0"/>
              </a:rPr>
              <a:t>Materyali: </a:t>
            </a:r>
            <a:r>
              <a:rPr lang="tr-TR" sz="2000" dirty="0" smtClean="0">
                <a:latin typeface="Baskerville Old Face" pitchFamily="18" charset="0"/>
              </a:rPr>
              <a:t>Soru formu.</a:t>
            </a:r>
            <a:endParaRPr lang="tr-TR" sz="2000" b="1" dirty="0" smtClean="0">
              <a:latin typeface="Baskerville Old Face" pitchFamily="18" charset="0"/>
            </a:endParaRPr>
          </a:p>
        </p:txBody>
      </p:sp>
      <p:sp>
        <p:nvSpPr>
          <p:cNvPr id="4" name="3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39552" y="764704"/>
            <a:ext cx="7239000" cy="5184576"/>
          </a:xfrm>
        </p:spPr>
        <p:txBody>
          <a:bodyPr>
            <a:normAutofit/>
          </a:bodyPr>
          <a:lstStyle/>
          <a:p>
            <a:pPr algn="ctr">
              <a:buNone/>
            </a:pPr>
            <a:r>
              <a:rPr lang="tr-TR" sz="2000" b="1" u="sng" dirty="0" smtClean="0">
                <a:latin typeface="Baskerville Old Face" pitchFamily="18" charset="0"/>
              </a:rPr>
              <a:t>Sınıf içi İstenmeyen Öğrenci Davranışlarına Yönelik Öğretmen Tutumları Ölçeği</a:t>
            </a: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Türkçe</a:t>
            </a:r>
            <a:endParaRPr lang="tr-TR" sz="2000" b="1" dirty="0" smtClean="0">
              <a:latin typeface="Baskerville Old Face" pitchFamily="18" charset="0"/>
            </a:endParaRPr>
          </a:p>
          <a:p>
            <a:pPr>
              <a:buNone/>
            </a:pPr>
            <a:r>
              <a:rPr lang="tr-TR" sz="2000" b="1" dirty="0" smtClean="0">
                <a:latin typeface="Baskerville Old Face" pitchFamily="18" charset="0"/>
              </a:rPr>
              <a:t>Geliştirenler:</a:t>
            </a:r>
            <a:r>
              <a:rPr lang="tr-TR" sz="2000" dirty="0" smtClean="0">
                <a:latin typeface="Baskerville Old Face" pitchFamily="18" charset="0"/>
              </a:rPr>
              <a:t> F. </a:t>
            </a:r>
            <a:r>
              <a:rPr lang="tr-TR" sz="2000" dirty="0" err="1" smtClean="0">
                <a:latin typeface="Baskerville Old Face" pitchFamily="18" charset="0"/>
              </a:rPr>
              <a:t>Tanhan</a:t>
            </a:r>
            <a:r>
              <a:rPr lang="tr-TR" sz="2000" dirty="0" smtClean="0">
                <a:latin typeface="Baskerville Old Face" pitchFamily="18" charset="0"/>
              </a:rPr>
              <a:t> ve E. </a:t>
            </a:r>
            <a:r>
              <a:rPr lang="tr-TR" sz="2000" dirty="0" err="1" smtClean="0">
                <a:latin typeface="Baskerville Old Face" pitchFamily="18" charset="0"/>
              </a:rPr>
              <a:t>Şentürk</a:t>
            </a:r>
            <a:endParaRPr lang="tr-TR" sz="2000" b="1" dirty="0" smtClean="0">
              <a:latin typeface="Baskerville Old Face" pitchFamily="18" charset="0"/>
            </a:endParaRP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Sınıf içi istenmeyen davranışlara yönelik öğretmen tutumları.</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 kalem testi.</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Eğitimcilere.</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Ölçek 16 madde ve 2 alt boyuttan oluşmaktadır.</a:t>
            </a:r>
          </a:p>
          <a:p>
            <a:pPr>
              <a:buNone/>
            </a:pPr>
            <a:r>
              <a:rPr lang="tr-TR" sz="2000" dirty="0" smtClean="0">
                <a:latin typeface="Baskerville Old Face" pitchFamily="18" charset="0"/>
              </a:rPr>
              <a:t>Duyuşsal boyut (11 madde), davranışsal boyut (5 madde).</a:t>
            </a:r>
          </a:p>
          <a:p>
            <a:pPr>
              <a:buNone/>
            </a:pPr>
            <a:r>
              <a:rPr lang="tr-TR" sz="2000" b="1" dirty="0" smtClean="0">
                <a:latin typeface="Baskerville Old Face" pitchFamily="18" charset="0"/>
              </a:rPr>
              <a:t>Materyali:</a:t>
            </a:r>
            <a:r>
              <a:rPr lang="tr-TR" sz="2000" dirty="0" smtClean="0">
                <a:latin typeface="Baskerville Old Face" pitchFamily="18" charset="0"/>
              </a:rPr>
              <a:t> Soru formu.</a:t>
            </a:r>
          </a:p>
        </p:txBody>
      </p:sp>
      <p:sp>
        <p:nvSpPr>
          <p:cNvPr id="4" name="3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323528" y="692696"/>
          <a:ext cx="7272808" cy="4464498"/>
        </p:xfrm>
        <a:graphic>
          <a:graphicData uri="http://schemas.openxmlformats.org/drawingml/2006/table">
            <a:tbl>
              <a:tblPr firstRow="1" bandRow="1">
                <a:tableStyleId>{5C22544A-7EE6-4342-B048-85BDC9FD1C3A}</a:tableStyleId>
              </a:tblPr>
              <a:tblGrid>
                <a:gridCol w="4736044"/>
                <a:gridCol w="592548"/>
                <a:gridCol w="576064"/>
                <a:gridCol w="432048"/>
                <a:gridCol w="504056"/>
                <a:gridCol w="432048"/>
              </a:tblGrid>
              <a:tr h="2200538">
                <a:tc>
                  <a:txBody>
                    <a:bodyPr/>
                    <a:lstStyle/>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r>
                        <a:rPr lang="tr-TR" sz="1400" dirty="0" smtClean="0">
                          <a:latin typeface="Baskerville Old Face" pitchFamily="18" charset="0"/>
                        </a:rPr>
                        <a:t>Sınıf İçi İstenmeyen</a:t>
                      </a:r>
                      <a:r>
                        <a:rPr lang="tr-TR" sz="1400" baseline="0" dirty="0" smtClean="0">
                          <a:latin typeface="Baskerville Old Face" pitchFamily="18" charset="0"/>
                        </a:rPr>
                        <a:t> Öğrenci Davranışlarına Yönelik Öğretmen Tutumları Ölçeği Örnek Maddeler</a:t>
                      </a:r>
                      <a:endParaRPr lang="tr-TR" sz="1400" dirty="0">
                        <a:latin typeface="Baskerville Old Face" pitchFamily="18" charset="0"/>
                      </a:endParaRPr>
                    </a:p>
                  </a:txBody>
                  <a:tcPr/>
                </a:tc>
                <a:tc>
                  <a:txBody>
                    <a:bodyPr/>
                    <a:lstStyle/>
                    <a:p>
                      <a:r>
                        <a:rPr lang="tr-TR" sz="1400" dirty="0" smtClean="0">
                          <a:latin typeface="Baskerville Old Face" pitchFamily="18" charset="0"/>
                        </a:rPr>
                        <a:t>Hiç katılmıyorum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Az 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Orta düzeyde 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Büyük ölçüde</a:t>
                      </a:r>
                      <a:r>
                        <a:rPr lang="tr-TR" sz="1400" baseline="0" dirty="0" smtClean="0">
                          <a:latin typeface="Baskerville Old Face" pitchFamily="18" charset="0"/>
                        </a:rPr>
                        <a:t> 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Tamamen katılıyorum</a:t>
                      </a:r>
                      <a:endParaRPr lang="tr-TR" sz="1400" dirty="0">
                        <a:latin typeface="Baskerville Old Face" pitchFamily="18" charset="0"/>
                      </a:endParaRPr>
                    </a:p>
                  </a:txBody>
                  <a:tcPr vert="vert270"/>
                </a:tc>
              </a:tr>
              <a:tr h="659783">
                <a:tc>
                  <a:txBody>
                    <a:bodyPr/>
                    <a:lstStyle/>
                    <a:p>
                      <a:r>
                        <a:rPr lang="tr-TR" sz="1400" dirty="0" smtClean="0">
                          <a:latin typeface="Baskerville Old Face" pitchFamily="18" charset="0"/>
                        </a:rPr>
                        <a:t>Öğrencinin</a:t>
                      </a:r>
                      <a:r>
                        <a:rPr lang="tr-TR" sz="1400" baseline="0" dirty="0" smtClean="0">
                          <a:latin typeface="Baskerville Old Face" pitchFamily="18" charset="0"/>
                        </a:rPr>
                        <a:t> derse ödev yapmadan gelmesine tahammül edemem. (Duyuşsal boyut)</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472197">
                <a:tc>
                  <a:txBody>
                    <a:bodyPr/>
                    <a:lstStyle/>
                    <a:p>
                      <a:r>
                        <a:rPr lang="tr-TR" sz="1400" dirty="0" smtClean="0">
                          <a:latin typeface="Baskerville Old Face" pitchFamily="18" charset="0"/>
                        </a:rPr>
                        <a:t>Sınıf kurallarına uyulmadığında ceza veririm.</a:t>
                      </a:r>
                      <a:r>
                        <a:rPr lang="tr-TR" sz="1400" baseline="0" dirty="0" smtClean="0">
                          <a:latin typeface="Baskerville Old Face" pitchFamily="18" charset="0"/>
                        </a:rPr>
                        <a:t> (Davranışsal boyut)</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472197">
                <a:tc>
                  <a:txBody>
                    <a:bodyPr/>
                    <a:lstStyle/>
                    <a:p>
                      <a:r>
                        <a:rPr lang="tr-TR" sz="1400" dirty="0" smtClean="0">
                          <a:latin typeface="Baskerville Old Face" pitchFamily="18" charset="0"/>
                        </a:rPr>
                        <a:t>Derste gürültü yapıldığında gerilirim. (Duyuşsal boyut)</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659783">
                <a:tc>
                  <a:txBody>
                    <a:bodyPr/>
                    <a:lstStyle/>
                    <a:p>
                      <a:r>
                        <a:rPr lang="tr-TR" sz="1400" dirty="0" smtClean="0">
                          <a:latin typeface="Baskerville Old Face" pitchFamily="18" charset="0"/>
                        </a:rPr>
                        <a:t>Ders etkinliklerine katılmayan öğrencileri cezalandırırım. (Davranışsal boyut)</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bl>
          </a:graphicData>
        </a:graphic>
      </p:graphicFrame>
      <p:sp>
        <p:nvSpPr>
          <p:cNvPr id="5" name="4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7239000" cy="5547016"/>
          </a:xfrm>
        </p:spPr>
        <p:txBody>
          <a:bodyPr>
            <a:normAutofit/>
          </a:bodyPr>
          <a:lstStyle/>
          <a:p>
            <a:pPr algn="ctr">
              <a:buNone/>
            </a:pPr>
            <a:r>
              <a:rPr lang="tr-TR" sz="2000" b="1" u="sng" dirty="0" smtClean="0">
                <a:latin typeface="Baskerville Old Face" pitchFamily="18" charset="0"/>
              </a:rPr>
              <a:t>Romantizm ve Eş Seçimi Tutum Ölçeği</a:t>
            </a: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İngilizce</a:t>
            </a:r>
            <a:endParaRPr lang="tr-TR" sz="2000" b="1" dirty="0" smtClean="0">
              <a:latin typeface="Baskerville Old Face" pitchFamily="18" charset="0"/>
            </a:endParaRPr>
          </a:p>
          <a:p>
            <a:pPr>
              <a:buNone/>
            </a:pPr>
            <a:r>
              <a:rPr lang="tr-TR" sz="2000" b="1" dirty="0" smtClean="0">
                <a:latin typeface="Baskerville Old Face" pitchFamily="18" charset="0"/>
              </a:rPr>
              <a:t>Geliştirenler:</a:t>
            </a:r>
            <a:r>
              <a:rPr lang="tr-TR" sz="2000" dirty="0" smtClean="0">
                <a:latin typeface="Baskerville Old Face" pitchFamily="18" charset="0"/>
              </a:rPr>
              <a:t> N. P. </a:t>
            </a:r>
            <a:r>
              <a:rPr lang="tr-TR" sz="2000" dirty="0" err="1" smtClean="0">
                <a:latin typeface="Baskerville Old Face" pitchFamily="18" charset="0"/>
              </a:rPr>
              <a:t>Cobb</a:t>
            </a:r>
            <a:r>
              <a:rPr lang="tr-TR" sz="2000" dirty="0" smtClean="0">
                <a:latin typeface="Baskerville Old Face" pitchFamily="18" charset="0"/>
              </a:rPr>
              <a:t>, J. H. </a:t>
            </a:r>
            <a:r>
              <a:rPr lang="tr-TR" sz="2000" dirty="0" err="1" smtClean="0">
                <a:latin typeface="Baskerville Old Face" pitchFamily="18" charset="0"/>
              </a:rPr>
              <a:t>Larson</a:t>
            </a:r>
            <a:r>
              <a:rPr lang="tr-TR" sz="2000" dirty="0" smtClean="0">
                <a:latin typeface="Baskerville Old Face" pitchFamily="18" charset="0"/>
              </a:rPr>
              <a:t> ve W. L. Watson</a:t>
            </a:r>
          </a:p>
          <a:p>
            <a:pPr>
              <a:buNone/>
            </a:pPr>
            <a:r>
              <a:rPr lang="tr-TR" sz="2000" b="1" dirty="0" smtClean="0">
                <a:latin typeface="Baskerville Old Face" pitchFamily="18" charset="0"/>
              </a:rPr>
              <a:t>Uyarlayanlar:</a:t>
            </a:r>
            <a:r>
              <a:rPr lang="tr-TR" sz="2000" dirty="0" smtClean="0">
                <a:latin typeface="Baskerville Old Face" pitchFamily="18" charset="0"/>
              </a:rPr>
              <a:t>  H. C. Güngör, M. Yılmaz ve S. B. Çelik</a:t>
            </a: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Eş seçimi konusundaki sınırlayıcı inançlar.</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 kalem testi.</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Yetişkinlere.</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Ölçek 28 madde ve yedi alt boyuttan oluşmaktadır.</a:t>
            </a:r>
          </a:p>
          <a:p>
            <a:pPr>
              <a:buNone/>
            </a:pPr>
            <a:r>
              <a:rPr lang="tr-TR" sz="2000" dirty="0" smtClean="0">
                <a:latin typeface="Baskerville Old Face" pitchFamily="18" charset="0"/>
              </a:rPr>
              <a:t>Yalnız ve tek doğru (2 madde), aşk yeterli (6 madde), beraber yaşama (4 madde), tam güven (5 madde), idealleştirme (4 madde), çaba göstermeme (3 madde), zıt kutuplar (4 madde).</a:t>
            </a:r>
          </a:p>
          <a:p>
            <a:pPr>
              <a:buNone/>
            </a:pPr>
            <a:r>
              <a:rPr lang="tr-TR" sz="2000" b="1" dirty="0" smtClean="0">
                <a:latin typeface="Baskerville Old Face" pitchFamily="18" charset="0"/>
              </a:rPr>
              <a:t>Materyali: </a:t>
            </a:r>
            <a:r>
              <a:rPr lang="tr-TR" sz="2000" dirty="0" smtClean="0">
                <a:latin typeface="Baskerville Old Face" pitchFamily="18" charset="0"/>
              </a:rPr>
              <a:t>Soru formu.</a:t>
            </a:r>
          </a:p>
        </p:txBody>
      </p:sp>
      <p:sp>
        <p:nvSpPr>
          <p:cNvPr id="4" name="3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539552" y="404664"/>
          <a:ext cx="6840759" cy="5515104"/>
        </p:xfrm>
        <a:graphic>
          <a:graphicData uri="http://schemas.openxmlformats.org/drawingml/2006/table">
            <a:tbl>
              <a:tblPr firstRow="1" bandRow="1">
                <a:tableStyleId>{5C22544A-7EE6-4342-B048-85BDC9FD1C3A}</a:tableStyleId>
              </a:tblPr>
              <a:tblGrid>
                <a:gridCol w="4929527"/>
                <a:gridCol w="377287"/>
                <a:gridCol w="377287"/>
                <a:gridCol w="377287"/>
                <a:gridCol w="377287"/>
                <a:gridCol w="402084"/>
              </a:tblGrid>
              <a:tr h="1887984">
                <a:tc>
                  <a:txBody>
                    <a:bodyPr/>
                    <a:lstStyle/>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r>
                        <a:rPr lang="tr-TR" sz="1400" dirty="0" smtClean="0">
                          <a:latin typeface="Baskerville Old Face" pitchFamily="18" charset="0"/>
                        </a:rPr>
                        <a:t>Romantizm ve Eş Tutumu Ölçeği Örnek Maddeler</a:t>
                      </a:r>
                      <a:endParaRPr lang="tr-TR" sz="1400" dirty="0">
                        <a:latin typeface="Baskerville Old Face" pitchFamily="18" charset="0"/>
                      </a:endParaRPr>
                    </a:p>
                  </a:txBody>
                  <a:tcPr/>
                </a:tc>
                <a:tc>
                  <a:txBody>
                    <a:bodyPr/>
                    <a:lstStyle/>
                    <a:p>
                      <a:r>
                        <a:rPr lang="tr-TR" sz="1400" dirty="0" smtClean="0">
                          <a:latin typeface="Baskerville Old Face" pitchFamily="18" charset="0"/>
                        </a:rPr>
                        <a:t>Hiç katılmıyorum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Katılmıyorum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Kararsızım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Tamamen katılıyorum</a:t>
                      </a:r>
                      <a:endParaRPr lang="tr-TR" sz="1400" dirty="0">
                        <a:latin typeface="Baskerville Old Face" pitchFamily="18" charset="0"/>
                      </a:endParaRPr>
                    </a:p>
                  </a:txBody>
                  <a:tcPr vert="vert270"/>
                </a:tc>
              </a:tr>
              <a:tr h="370840">
                <a:tc>
                  <a:txBody>
                    <a:bodyPr/>
                    <a:lstStyle/>
                    <a:p>
                      <a:r>
                        <a:rPr lang="tr-TR" sz="1400" dirty="0" smtClean="0">
                          <a:latin typeface="Baskerville Old Face" pitchFamily="18" charset="0"/>
                        </a:rPr>
                        <a:t>Dünyada mutlu bir evlilik yapabileceğim birçok kişi var. (Yalnız ve tek doğru).</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Benim için gerçek olan tek bir aşk vardır, o da evleneceğim kişiyle olan aşktır. (Aşk yeterli)</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Evlilik öncesi birlikte yaşamak,</a:t>
                      </a:r>
                      <a:r>
                        <a:rPr lang="tr-TR" sz="1400" baseline="0" dirty="0" smtClean="0">
                          <a:latin typeface="Baskerville Old Face" pitchFamily="18" charset="0"/>
                        </a:rPr>
                        <a:t> mutlu evliliği artırabilme şansımızı arttıracaktır. (Beraber yaşama)</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Evliliğimin iyi yürüyeceğinden kesin olarak emin olmalıyım ki sevgilimle evlenmeyi düşünebileyim. (Tam</a:t>
                      </a:r>
                      <a:r>
                        <a:rPr lang="tr-TR" sz="1400" baseline="0" dirty="0" smtClean="0">
                          <a:latin typeface="Baskerville Old Face" pitchFamily="18" charset="0"/>
                        </a:rPr>
                        <a:t> güven)</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Sevdiğim kişi benim için tamamıyla ideal olmasa bile onunla evlenirim.</a:t>
                      </a:r>
                      <a:r>
                        <a:rPr lang="tr-TR" sz="1400" baseline="0" dirty="0" smtClean="0">
                          <a:latin typeface="Baskerville Old Face" pitchFamily="18" charset="0"/>
                        </a:rPr>
                        <a:t> (İdealleştirme)</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Evlenilecek doğru kişiyi bulma,</a:t>
                      </a:r>
                      <a:r>
                        <a:rPr lang="tr-TR" sz="1400" baseline="0" dirty="0" smtClean="0">
                          <a:latin typeface="Baskerville Old Face" pitchFamily="18" charset="0"/>
                        </a:rPr>
                        <a:t> çabadan daha çok biraz şans işidir. (Çaba göstermeme).</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Birbirine aşırı derecede</a:t>
                      </a:r>
                      <a:r>
                        <a:rPr lang="tr-TR" sz="1400" baseline="0" dirty="0" smtClean="0">
                          <a:latin typeface="Baskerville Old Face" pitchFamily="18" charset="0"/>
                        </a:rPr>
                        <a:t> benzer olan çiftlerin ilişkileri çok sıradan ve sıkıcıdır. (Zıt kutuplar)</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bl>
          </a:graphicData>
        </a:graphic>
      </p:graphicFrame>
      <p:sp>
        <p:nvSpPr>
          <p:cNvPr id="5" name="4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548680"/>
            <a:ext cx="7239000" cy="5782424"/>
          </a:xfrm>
        </p:spPr>
        <p:txBody>
          <a:bodyPr>
            <a:normAutofit/>
          </a:bodyPr>
          <a:lstStyle/>
          <a:p>
            <a:pPr algn="ctr">
              <a:buNone/>
            </a:pPr>
            <a:r>
              <a:rPr lang="tr-TR" sz="2000" b="1" u="sng" dirty="0" smtClean="0">
                <a:latin typeface="Baskerville Old Face" pitchFamily="18" charset="0"/>
              </a:rPr>
              <a:t>Lezbiyen ve Geylere Yönelik Tutum Ölçeği-Gözden Geçirilmiş Kısa Sürüm 1</a:t>
            </a: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İngilizce </a:t>
            </a:r>
            <a:endParaRPr lang="tr-TR" sz="2000" b="1" dirty="0" smtClean="0">
              <a:latin typeface="Baskerville Old Face" pitchFamily="18" charset="0"/>
            </a:endParaRPr>
          </a:p>
          <a:p>
            <a:pPr>
              <a:buNone/>
            </a:pPr>
            <a:r>
              <a:rPr lang="tr-TR" sz="2000" b="1" dirty="0" smtClean="0">
                <a:latin typeface="Baskerville Old Face" pitchFamily="18" charset="0"/>
              </a:rPr>
              <a:t>Geliştirenler:</a:t>
            </a:r>
            <a:r>
              <a:rPr lang="tr-TR" sz="2000" dirty="0" smtClean="0">
                <a:latin typeface="Baskerville Old Face" pitchFamily="18" charset="0"/>
              </a:rPr>
              <a:t> G. M. Herek</a:t>
            </a:r>
          </a:p>
          <a:p>
            <a:pPr>
              <a:buNone/>
            </a:pPr>
            <a:r>
              <a:rPr lang="tr-TR" sz="2000" b="1" dirty="0" smtClean="0">
                <a:latin typeface="Baskerville Old Face" pitchFamily="18" charset="0"/>
              </a:rPr>
              <a:t>Uyarlayanlar:</a:t>
            </a:r>
            <a:r>
              <a:rPr lang="tr-TR" sz="2000" dirty="0" smtClean="0">
                <a:latin typeface="Baskerville Old Face" pitchFamily="18" charset="0"/>
              </a:rPr>
              <a:t>  V. Duyan ve S. Gelbal</a:t>
            </a: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Bireylerin erkek ve kadın eşcinselliğine karşı tutumları.</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 kalem testi.</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Yetişkinlere.</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Ölçek 10 madde ve iki alt boyuttan oluşmaktadır.</a:t>
            </a:r>
          </a:p>
          <a:p>
            <a:pPr>
              <a:buNone/>
            </a:pPr>
            <a:r>
              <a:rPr lang="tr-TR" sz="2000" dirty="0" smtClean="0">
                <a:latin typeface="Baskerville Old Face" pitchFamily="18" charset="0"/>
              </a:rPr>
              <a:t>Erkeklerin eşcinselliğe yönelik tutumları (5 madde), kadınların eşcinselliğe yönelik tutumları (5 madde).</a:t>
            </a:r>
          </a:p>
          <a:p>
            <a:pPr>
              <a:buNone/>
            </a:pPr>
            <a:r>
              <a:rPr lang="tr-TR" sz="2000" b="1" dirty="0" smtClean="0">
                <a:latin typeface="Baskerville Old Face" pitchFamily="18" charset="0"/>
              </a:rPr>
              <a:t>Materyali: </a:t>
            </a:r>
            <a:r>
              <a:rPr lang="tr-TR" sz="2000" dirty="0" smtClean="0">
                <a:latin typeface="Baskerville Old Face" pitchFamily="18" charset="0"/>
              </a:rPr>
              <a:t>Soru formu.</a:t>
            </a:r>
          </a:p>
        </p:txBody>
      </p:sp>
      <p:sp>
        <p:nvSpPr>
          <p:cNvPr id="4" name="3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467544" y="1052736"/>
          <a:ext cx="7056782" cy="3133720"/>
        </p:xfrm>
        <a:graphic>
          <a:graphicData uri="http://schemas.openxmlformats.org/drawingml/2006/table">
            <a:tbl>
              <a:tblPr firstRow="1" bandRow="1">
                <a:tableStyleId>{5C22544A-7EE6-4342-B048-85BDC9FD1C3A}</a:tableStyleId>
              </a:tblPr>
              <a:tblGrid>
                <a:gridCol w="4945462"/>
                <a:gridCol w="416785"/>
                <a:gridCol w="416785"/>
                <a:gridCol w="416785"/>
                <a:gridCol w="416785"/>
                <a:gridCol w="444180"/>
              </a:tblGrid>
              <a:tr h="2392040">
                <a:tc>
                  <a:txBody>
                    <a:bodyPr/>
                    <a:lstStyle/>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r>
                        <a:rPr lang="tr-TR" sz="1400" dirty="0" smtClean="0">
                          <a:latin typeface="Baskerville Old Face" pitchFamily="18" charset="0"/>
                        </a:rPr>
                        <a:t>Lezbiyen ve Geylere Yönelik</a:t>
                      </a:r>
                      <a:r>
                        <a:rPr lang="tr-TR" sz="1400" baseline="0" dirty="0" smtClean="0">
                          <a:latin typeface="Baskerville Old Face" pitchFamily="18" charset="0"/>
                        </a:rPr>
                        <a:t> Tutum Ölçeği Örnek Maddeler</a:t>
                      </a:r>
                      <a:endParaRPr lang="tr-TR" sz="1400" dirty="0">
                        <a:latin typeface="Baskerville Old Face" pitchFamily="18" charset="0"/>
                      </a:endParaRPr>
                    </a:p>
                  </a:txBody>
                  <a:tcPr/>
                </a:tc>
                <a:tc>
                  <a:txBody>
                    <a:bodyPr/>
                    <a:lstStyle/>
                    <a:p>
                      <a:r>
                        <a:rPr lang="tr-TR" sz="1400" dirty="0" smtClean="0">
                          <a:latin typeface="Baskerville Old Face" pitchFamily="18" charset="0"/>
                        </a:rPr>
                        <a:t>Hiç katılmıyorum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Katılmıyorum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Kararsızım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Tamamen katılıyorum</a:t>
                      </a:r>
                      <a:endParaRPr lang="tr-TR" sz="1400" dirty="0">
                        <a:latin typeface="Baskerville Old Face" pitchFamily="18" charset="0"/>
                      </a:endParaRPr>
                    </a:p>
                  </a:txBody>
                  <a:tcPr vert="vert270"/>
                </a:tc>
              </a:tr>
              <a:tr h="370840">
                <a:tc>
                  <a:txBody>
                    <a:bodyPr/>
                    <a:lstStyle/>
                    <a:p>
                      <a:r>
                        <a:rPr lang="tr-TR" sz="1400" dirty="0" smtClean="0">
                          <a:latin typeface="Baskerville Old Face" pitchFamily="18" charset="0"/>
                        </a:rPr>
                        <a:t>Kadın eşcinsellerin (lezbiyenlerin) iğrenç olduğunu düşünüyorum.</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Erkek eşcinselliği bir sapkınlıktır.</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bl>
          </a:graphicData>
        </a:graphic>
      </p:graphicFrame>
      <p:sp>
        <p:nvSpPr>
          <p:cNvPr id="5" name="4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980728"/>
            <a:ext cx="7239000" cy="4846320"/>
          </a:xfrm>
        </p:spPr>
        <p:txBody>
          <a:bodyPr>
            <a:normAutofit/>
          </a:bodyPr>
          <a:lstStyle/>
          <a:p>
            <a:pPr algn="ctr">
              <a:buNone/>
            </a:pPr>
            <a:r>
              <a:rPr lang="tr-TR" sz="2000" b="1" u="sng" dirty="0" smtClean="0">
                <a:latin typeface="Baskerville Old Face" pitchFamily="18" charset="0"/>
              </a:rPr>
              <a:t>Eşcinsellik Tutum Ölçeği</a:t>
            </a: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Türkçe</a:t>
            </a:r>
            <a:endParaRPr lang="tr-TR" sz="2000" b="1" dirty="0" smtClean="0">
              <a:latin typeface="Baskerville Old Face" pitchFamily="18" charset="0"/>
            </a:endParaRPr>
          </a:p>
          <a:p>
            <a:pPr>
              <a:buNone/>
            </a:pPr>
            <a:r>
              <a:rPr lang="tr-TR" sz="2000" b="1" dirty="0" smtClean="0">
                <a:latin typeface="Baskerville Old Face" pitchFamily="18" charset="0"/>
              </a:rPr>
              <a:t>Geliştirenler:</a:t>
            </a:r>
            <a:r>
              <a:rPr lang="tr-TR" sz="2000" dirty="0" smtClean="0">
                <a:latin typeface="Baskerville Old Face" pitchFamily="18" charset="0"/>
              </a:rPr>
              <a:t> S. Doğan, M. Doğan, E. </a:t>
            </a:r>
            <a:r>
              <a:rPr lang="tr-TR" sz="2000" dirty="0" err="1" smtClean="0">
                <a:latin typeface="Baskerville Old Face" pitchFamily="18" charset="0"/>
              </a:rPr>
              <a:t>Beştepe</a:t>
            </a:r>
            <a:r>
              <a:rPr lang="tr-TR" sz="2000" dirty="0" smtClean="0">
                <a:latin typeface="Baskerville Old Face" pitchFamily="18" charset="0"/>
              </a:rPr>
              <a:t> ve E. Eker</a:t>
            </a: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Bireylerin eşcinselliğe yönelik bilgi ve tutumları.</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 kalem testi.</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Yetişkinlere.</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Ölçek 62 maddeden oluşan tek boyutlu bir ölçme aracıdır.</a:t>
            </a:r>
            <a:endParaRPr lang="tr-TR" sz="2000" b="1" dirty="0" smtClean="0">
              <a:latin typeface="Baskerville Old Face" pitchFamily="18" charset="0"/>
            </a:endParaRPr>
          </a:p>
          <a:p>
            <a:pPr>
              <a:buNone/>
            </a:pPr>
            <a:r>
              <a:rPr lang="tr-TR" sz="2000" b="1" dirty="0" smtClean="0">
                <a:latin typeface="Baskerville Old Face" pitchFamily="18" charset="0"/>
              </a:rPr>
              <a:t>Materyali: </a:t>
            </a:r>
            <a:r>
              <a:rPr lang="tr-TR" sz="2000" dirty="0" smtClean="0">
                <a:latin typeface="Baskerville Old Face" pitchFamily="18" charset="0"/>
              </a:rPr>
              <a:t>Soru formu.</a:t>
            </a:r>
          </a:p>
        </p:txBody>
      </p:sp>
      <p:sp>
        <p:nvSpPr>
          <p:cNvPr id="4" name="3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539552" y="1052736"/>
          <a:ext cx="6984779" cy="4030216"/>
        </p:xfrm>
        <a:graphic>
          <a:graphicData uri="http://schemas.openxmlformats.org/drawingml/2006/table">
            <a:tbl>
              <a:tblPr firstRow="1" bandRow="1">
                <a:tableStyleId>{5C22544A-7EE6-4342-B048-85BDC9FD1C3A}</a:tableStyleId>
              </a:tblPr>
              <a:tblGrid>
                <a:gridCol w="4783559"/>
                <a:gridCol w="440244"/>
                <a:gridCol w="440244"/>
                <a:gridCol w="440244"/>
                <a:gridCol w="440244"/>
                <a:gridCol w="440244"/>
              </a:tblGrid>
              <a:tr h="2176016">
                <a:tc>
                  <a:txBody>
                    <a:bodyPr/>
                    <a:lstStyle/>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r>
                        <a:rPr lang="tr-TR" sz="1400" dirty="0" smtClean="0">
                          <a:latin typeface="Baskerville Old Face" pitchFamily="18" charset="0"/>
                        </a:rPr>
                        <a:t>Eşcinsellik Tutum Ölçeği Örnek Maddeler</a:t>
                      </a:r>
                      <a:endParaRPr lang="tr-TR" sz="1400" dirty="0">
                        <a:latin typeface="Baskerville Old Face" pitchFamily="18" charset="0"/>
                      </a:endParaRPr>
                    </a:p>
                  </a:txBody>
                  <a:tcPr/>
                </a:tc>
                <a:tc>
                  <a:txBody>
                    <a:bodyPr/>
                    <a:lstStyle/>
                    <a:p>
                      <a:r>
                        <a:rPr lang="tr-TR" sz="1400" dirty="0" smtClean="0">
                          <a:latin typeface="Baskerville Old Face" pitchFamily="18" charset="0"/>
                        </a:rPr>
                        <a:t>Kesinlikle 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Katılmıyorum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Fikrim yok</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3katılıyorum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Kesinlikle katılıyorum</a:t>
                      </a:r>
                      <a:endParaRPr lang="tr-TR" sz="1400" dirty="0">
                        <a:latin typeface="Baskerville Old Face" pitchFamily="18" charset="0"/>
                      </a:endParaRPr>
                    </a:p>
                  </a:txBody>
                  <a:tcPr vert="vert270"/>
                </a:tc>
              </a:tr>
              <a:tr h="370840">
                <a:tc>
                  <a:txBody>
                    <a:bodyPr/>
                    <a:lstStyle/>
                    <a:p>
                      <a:r>
                        <a:rPr lang="tr-TR" sz="1400" dirty="0" smtClean="0">
                          <a:latin typeface="Baskerville Old Face" pitchFamily="18" charset="0"/>
                        </a:rPr>
                        <a:t>Kadın bir eşcinselle aynı iş yerinde çalışmaktan rahatsız olmam.</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Bir kişi hemcinsiyle cinsel ilişki yaşamamışsa eşcinsel değildir.</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Lezbiyen balerin</a:t>
                      </a:r>
                      <a:r>
                        <a:rPr lang="tr-TR" sz="1400" baseline="0" dirty="0" smtClean="0">
                          <a:latin typeface="Baskerville Old Face" pitchFamily="18" charset="0"/>
                        </a:rPr>
                        <a:t> olmaz.</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Futbolcular eşcinsel olabilir.</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Medya eşcinselliği</a:t>
                      </a:r>
                      <a:r>
                        <a:rPr lang="tr-TR" sz="1400" baseline="0" dirty="0" smtClean="0">
                          <a:latin typeface="Baskerville Old Face" pitchFamily="18" charset="0"/>
                        </a:rPr>
                        <a:t> yaygınlaştırmaktadır.</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bl>
          </a:graphicData>
        </a:graphic>
      </p:graphicFrame>
      <p:sp>
        <p:nvSpPr>
          <p:cNvPr id="5" name="4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836712"/>
            <a:ext cx="7239000" cy="5134352"/>
          </a:xfrm>
        </p:spPr>
        <p:txBody>
          <a:bodyPr>
            <a:normAutofit lnSpcReduction="10000"/>
          </a:bodyPr>
          <a:lstStyle/>
          <a:p>
            <a:pPr algn="ctr">
              <a:buNone/>
            </a:pPr>
            <a:r>
              <a:rPr lang="tr-TR" sz="2000" b="1" u="sng" dirty="0" smtClean="0">
                <a:latin typeface="Baskerville Old Face" pitchFamily="18" charset="0"/>
              </a:rPr>
              <a:t>Aşka İlişkin Tutumlar Ölçeği- Kısa Formu</a:t>
            </a: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İngilizce</a:t>
            </a:r>
          </a:p>
          <a:p>
            <a:pPr>
              <a:buNone/>
            </a:pPr>
            <a:r>
              <a:rPr lang="tr-TR" sz="2000" b="1" dirty="0" smtClean="0">
                <a:latin typeface="Baskerville Old Face" pitchFamily="18" charset="0"/>
              </a:rPr>
              <a:t>Geliştirenler:</a:t>
            </a:r>
            <a:r>
              <a:rPr lang="tr-TR" sz="2000" dirty="0" smtClean="0">
                <a:latin typeface="Baskerville Old Face" pitchFamily="18" charset="0"/>
              </a:rPr>
              <a:t> S. </a:t>
            </a:r>
            <a:r>
              <a:rPr lang="tr-TR" sz="2000" dirty="0" err="1" smtClean="0">
                <a:latin typeface="Baskerville Old Face" pitchFamily="18" charset="0"/>
              </a:rPr>
              <a:t>Hendrick</a:t>
            </a:r>
            <a:r>
              <a:rPr lang="tr-TR" sz="2000" dirty="0" smtClean="0">
                <a:latin typeface="Baskerville Old Face" pitchFamily="18" charset="0"/>
              </a:rPr>
              <a:t>, A. </a:t>
            </a:r>
            <a:r>
              <a:rPr lang="tr-TR" sz="2000" dirty="0" err="1" smtClean="0">
                <a:latin typeface="Baskerville Old Face" pitchFamily="18" charset="0"/>
              </a:rPr>
              <a:t>Dickle</a:t>
            </a:r>
            <a:r>
              <a:rPr lang="tr-TR" sz="2000" dirty="0" smtClean="0">
                <a:latin typeface="Baskerville Old Face" pitchFamily="18" charset="0"/>
              </a:rPr>
              <a:t> ve C. </a:t>
            </a:r>
            <a:r>
              <a:rPr lang="tr-TR" sz="2000" dirty="0" err="1" smtClean="0">
                <a:latin typeface="Baskerville Old Face" pitchFamily="18" charset="0"/>
              </a:rPr>
              <a:t>Hendrick</a:t>
            </a:r>
            <a:endParaRPr lang="tr-TR" sz="2000" dirty="0" smtClean="0">
              <a:latin typeface="Baskerville Old Face" pitchFamily="18" charset="0"/>
            </a:endParaRPr>
          </a:p>
          <a:p>
            <a:pPr>
              <a:buNone/>
            </a:pPr>
            <a:r>
              <a:rPr lang="tr-TR" sz="2000" b="1" dirty="0" smtClean="0">
                <a:latin typeface="Baskerville Old Face" pitchFamily="18" charset="0"/>
              </a:rPr>
              <a:t>Uyarlayanlar:</a:t>
            </a:r>
            <a:r>
              <a:rPr lang="tr-TR" sz="2000" dirty="0" smtClean="0">
                <a:latin typeface="Baskerville Old Face" pitchFamily="18" charset="0"/>
              </a:rPr>
              <a:t> A. </a:t>
            </a:r>
            <a:r>
              <a:rPr lang="tr-TR" sz="2000" dirty="0" err="1" smtClean="0">
                <a:latin typeface="Baskerville Old Face" pitchFamily="18" charset="0"/>
              </a:rPr>
              <a:t>Büyükşahin</a:t>
            </a:r>
            <a:r>
              <a:rPr lang="tr-TR" sz="2000" dirty="0" smtClean="0">
                <a:latin typeface="Baskerville Old Face" pitchFamily="18" charset="0"/>
              </a:rPr>
              <a:t> ve S. </a:t>
            </a:r>
            <a:r>
              <a:rPr lang="tr-TR" sz="2000" dirty="0" err="1" smtClean="0">
                <a:latin typeface="Baskerville Old Face" pitchFamily="18" charset="0"/>
              </a:rPr>
              <a:t>Hovardaoğlu</a:t>
            </a:r>
            <a:endParaRPr lang="tr-TR" sz="2000" dirty="0" smtClean="0">
              <a:latin typeface="Baskerville Old Face" pitchFamily="18" charset="0"/>
            </a:endParaRP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İnsanların ikili ilişkilerindeki aşk biçimlerini belirlemek.</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 kalem testi.</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Yetişkinlere.</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Ölçek 24 maddeden ve altı alt boyuttan oluşmaktadır.</a:t>
            </a:r>
          </a:p>
          <a:p>
            <a:pPr>
              <a:buNone/>
            </a:pPr>
            <a:r>
              <a:rPr lang="tr-TR" sz="2000" dirty="0" smtClean="0">
                <a:latin typeface="Baskerville Old Face" pitchFamily="18" charset="0"/>
              </a:rPr>
              <a:t>	Tutkulu aşk (4 madde), oyun gibi aşk (4 madde), arkadaşça aşk (4 madde), mantıklı aşk (4 madde), sahiplenici aşk (4 madde), özgeci aşk (4 madde).</a:t>
            </a:r>
          </a:p>
          <a:p>
            <a:pPr>
              <a:buNone/>
            </a:pPr>
            <a:r>
              <a:rPr lang="tr-TR" sz="2000" b="1" dirty="0" smtClean="0">
                <a:latin typeface="Baskerville Old Face" pitchFamily="18" charset="0"/>
              </a:rPr>
              <a:t>Materyali: </a:t>
            </a:r>
            <a:r>
              <a:rPr lang="tr-TR" sz="2000" dirty="0" smtClean="0">
                <a:latin typeface="Baskerville Old Face" pitchFamily="18" charset="0"/>
              </a:rPr>
              <a:t>Soru formu.</a:t>
            </a:r>
          </a:p>
        </p:txBody>
      </p:sp>
      <p:sp>
        <p:nvSpPr>
          <p:cNvPr id="4" name="3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467544" y="836712"/>
          <a:ext cx="7056781" cy="4683864"/>
        </p:xfrm>
        <a:graphic>
          <a:graphicData uri="http://schemas.openxmlformats.org/drawingml/2006/table">
            <a:tbl>
              <a:tblPr firstRow="1" bandRow="1">
                <a:tableStyleId>{5C22544A-7EE6-4342-B048-85BDC9FD1C3A}</a:tableStyleId>
              </a:tblPr>
              <a:tblGrid>
                <a:gridCol w="4824536"/>
                <a:gridCol w="504056"/>
                <a:gridCol w="432048"/>
                <a:gridCol w="432048"/>
                <a:gridCol w="419914"/>
                <a:gridCol w="444179"/>
              </a:tblGrid>
              <a:tr h="1656184">
                <a:tc>
                  <a:txBody>
                    <a:bodyPr/>
                    <a:lstStyle/>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r>
                        <a:rPr lang="tr-TR" sz="1400" dirty="0" smtClean="0">
                          <a:latin typeface="Baskerville Old Face" pitchFamily="18" charset="0"/>
                        </a:rPr>
                        <a:t>Aşka İlişkin</a:t>
                      </a:r>
                      <a:r>
                        <a:rPr lang="tr-TR" sz="1400" baseline="0" dirty="0" smtClean="0">
                          <a:latin typeface="Baskerville Old Face" pitchFamily="18" charset="0"/>
                        </a:rPr>
                        <a:t> Tutumlar Ölçeği-Kısa Formu Örnek Maddeler</a:t>
                      </a:r>
                    </a:p>
                  </a:txBody>
                  <a:tcPr/>
                </a:tc>
                <a:tc>
                  <a:txBody>
                    <a:bodyPr/>
                    <a:lstStyle/>
                    <a:p>
                      <a:r>
                        <a:rPr lang="tr-TR" sz="1400" dirty="0" smtClean="0">
                          <a:latin typeface="Baskerville Old Face" pitchFamily="18" charset="0"/>
                        </a:rPr>
                        <a:t>Kesinlikle yanlış</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Yanlış</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Karasızım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Doğru</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Kesinlikle doğru</a:t>
                      </a:r>
                      <a:endParaRPr lang="tr-TR" sz="1400" dirty="0">
                        <a:latin typeface="Baskerville Old Face" pitchFamily="18" charset="0"/>
                      </a:endParaRPr>
                    </a:p>
                  </a:txBody>
                  <a:tcPr vert="vert270"/>
                </a:tc>
              </a:tr>
              <a:tr h="370840">
                <a:tc>
                  <a:txBody>
                    <a:bodyPr/>
                    <a:lstStyle/>
                    <a:p>
                      <a:r>
                        <a:rPr lang="tr-TR" sz="1400" dirty="0" smtClean="0">
                          <a:latin typeface="Baskerville Old Face" pitchFamily="18" charset="0"/>
                        </a:rPr>
                        <a:t>Birlikte olduğum kişi ve ben fiziksel olarak tam bir uyum içerisindeyiz. (Tutkulu aşk)</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Onun benimle ilgili bilmediği</a:t>
                      </a:r>
                      <a:r>
                        <a:rPr lang="tr-TR" sz="1400" baseline="0" dirty="0" smtClean="0">
                          <a:latin typeface="Baskerville Old Face" pitchFamily="18" charset="0"/>
                        </a:rPr>
                        <a:t> şeylerin onu incitmeyeceğine inanıyorum. (Oyun gibi aşk)</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Arkadaşlığımız</a:t>
                      </a:r>
                      <a:r>
                        <a:rPr lang="tr-TR" sz="1400" baseline="0" dirty="0" smtClean="0">
                          <a:latin typeface="Baskerville Old Face" pitchFamily="18" charset="0"/>
                        </a:rPr>
                        <a:t> zamanla aşka dönüştü. (Arkadaşça aşk)</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Birlikte olduğum kişiyi seçerken göz önünde bulundurduğum</a:t>
                      </a:r>
                      <a:r>
                        <a:rPr lang="tr-TR" sz="1400" baseline="0" dirty="0" smtClean="0">
                          <a:latin typeface="Baskerville Old Face" pitchFamily="18" charset="0"/>
                        </a:rPr>
                        <a:t> temel şey, ailem üzerinde nasıl bir etki bırakacağıdır. (Mantıklı aşk).</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Birlikte olduğum kişi bana ilgi göstermediğinde,</a:t>
                      </a:r>
                      <a:r>
                        <a:rPr lang="tr-TR" sz="1400" baseline="0" dirty="0" smtClean="0">
                          <a:latin typeface="Baskerville Old Face" pitchFamily="18" charset="0"/>
                        </a:rPr>
                        <a:t> kendimi baştan aşağıya hasta hissederim. (Sahiplenici aşk)</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Birlikte olduğum kişi için her şeye</a:t>
                      </a:r>
                      <a:r>
                        <a:rPr lang="tr-TR" sz="1400" baseline="0" dirty="0" smtClean="0">
                          <a:latin typeface="Baskerville Old Face" pitchFamily="18" charset="0"/>
                        </a:rPr>
                        <a:t> katlanırım. (Özgeci aşk)</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bl>
          </a:graphicData>
        </a:graphic>
      </p:graphicFrame>
      <p:sp>
        <p:nvSpPr>
          <p:cNvPr id="5" name="4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39552" y="692696"/>
            <a:ext cx="7239000" cy="5472608"/>
          </a:xfrm>
        </p:spPr>
        <p:txBody>
          <a:bodyPr>
            <a:normAutofit lnSpcReduction="10000"/>
          </a:bodyPr>
          <a:lstStyle/>
          <a:p>
            <a:pPr algn="ctr">
              <a:buNone/>
            </a:pPr>
            <a:r>
              <a:rPr lang="tr-TR" sz="2000" b="1" u="sng" dirty="0" smtClean="0">
                <a:latin typeface="Baskerville Old Face" pitchFamily="18" charset="0"/>
              </a:rPr>
              <a:t>Toplumsal Cinsiyet Rolleri Tutum Ölçeği</a:t>
            </a:r>
          </a:p>
          <a:p>
            <a:pPr>
              <a:buNone/>
            </a:pPr>
            <a:endParaRPr lang="tr-TR" sz="2000" b="1" dirty="0" smtClean="0">
              <a:latin typeface="Baskerville Old Face" pitchFamily="18" charset="0"/>
            </a:endParaRP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Türkçe</a:t>
            </a:r>
            <a:endParaRPr lang="tr-TR" sz="2000" b="1" dirty="0" smtClean="0">
              <a:latin typeface="Baskerville Old Face" pitchFamily="18" charset="0"/>
            </a:endParaRPr>
          </a:p>
          <a:p>
            <a:pPr>
              <a:buNone/>
            </a:pPr>
            <a:r>
              <a:rPr lang="tr-TR" sz="2000" b="1" dirty="0" smtClean="0">
                <a:latin typeface="Baskerville Old Face" pitchFamily="18" charset="0"/>
              </a:rPr>
              <a:t>Geliştirenler:</a:t>
            </a:r>
            <a:r>
              <a:rPr lang="tr-TR" sz="2000" dirty="0" smtClean="0">
                <a:latin typeface="Baskerville Old Face" pitchFamily="18" charset="0"/>
              </a:rPr>
              <a:t>  S. </a:t>
            </a:r>
            <a:r>
              <a:rPr lang="tr-TR" sz="2000" dirty="0" err="1" smtClean="0">
                <a:latin typeface="Baskerville Old Face" pitchFamily="18" charset="0"/>
              </a:rPr>
              <a:t>Zeyneloğlu</a:t>
            </a:r>
            <a:r>
              <a:rPr lang="tr-TR" sz="2000" dirty="0" smtClean="0">
                <a:latin typeface="Baskerville Old Face" pitchFamily="18" charset="0"/>
              </a:rPr>
              <a:t> ve F. </a:t>
            </a:r>
            <a:r>
              <a:rPr lang="tr-TR" sz="2000" dirty="0" err="1" smtClean="0">
                <a:latin typeface="Baskerville Old Face" pitchFamily="18" charset="0"/>
              </a:rPr>
              <a:t>Terzioğlu</a:t>
            </a:r>
            <a:r>
              <a:rPr lang="tr-TR" sz="2000" dirty="0" smtClean="0">
                <a:latin typeface="Baskerville Old Face" pitchFamily="18" charset="0"/>
              </a:rPr>
              <a:t> </a:t>
            </a: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Üniversite öğrencilerinin toplumsal cinsiyet rollerine ilişkin tutumları.</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 kalem testi.</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Yetişkinlere.</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Ölçek 38 madde ve beş alt boyuttan oluşmaktadır.</a:t>
            </a:r>
          </a:p>
          <a:p>
            <a:pPr>
              <a:buNone/>
            </a:pPr>
            <a:r>
              <a:rPr lang="tr-TR" sz="2000" dirty="0" smtClean="0">
                <a:latin typeface="Baskerville Old Face" pitchFamily="18" charset="0"/>
              </a:rPr>
              <a:t>	Eşitlikçi cinsiyet rolü (8 madde), kadın cinsiyet rolü (8 madde), evlilikte cinsiyet rolü (8 madde), geleneksel cinsiyet rolü (8 madde), erkek cinsiyet rolü (6 madde).</a:t>
            </a:r>
          </a:p>
          <a:p>
            <a:pPr>
              <a:buNone/>
            </a:pPr>
            <a:r>
              <a:rPr lang="tr-TR" sz="2000" b="1" dirty="0" smtClean="0">
                <a:latin typeface="Baskerville Old Face" pitchFamily="18" charset="0"/>
              </a:rPr>
              <a:t>Materyali: </a:t>
            </a:r>
            <a:r>
              <a:rPr lang="tr-TR" sz="2000" dirty="0" smtClean="0">
                <a:latin typeface="Baskerville Old Face" pitchFamily="18" charset="0"/>
              </a:rPr>
              <a:t>Soru formu.</a:t>
            </a:r>
          </a:p>
        </p:txBody>
      </p:sp>
      <p:sp>
        <p:nvSpPr>
          <p:cNvPr id="4" name="3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539552" y="908720"/>
          <a:ext cx="6912768" cy="4276681"/>
        </p:xfrm>
        <a:graphic>
          <a:graphicData uri="http://schemas.openxmlformats.org/drawingml/2006/table">
            <a:tbl>
              <a:tblPr firstRow="1" bandRow="1">
                <a:tableStyleId>{5C22544A-7EE6-4342-B048-85BDC9FD1C3A}</a:tableStyleId>
              </a:tblPr>
              <a:tblGrid>
                <a:gridCol w="4672904"/>
                <a:gridCol w="414790"/>
                <a:gridCol w="414790"/>
                <a:gridCol w="497747"/>
                <a:gridCol w="497747"/>
                <a:gridCol w="414790"/>
              </a:tblGrid>
              <a:tr h="1946347">
                <a:tc>
                  <a:txBody>
                    <a:bodyPr/>
                    <a:lstStyle/>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r>
                        <a:rPr lang="tr-TR" sz="1400" dirty="0" smtClean="0">
                          <a:latin typeface="Baskerville Old Face" pitchFamily="18" charset="0"/>
                        </a:rPr>
                        <a:t>Toplumsal Cinsiyet Rolleri Tutum Ölçeği Örnek Maddeler</a:t>
                      </a:r>
                      <a:endParaRPr lang="tr-TR" sz="1400" dirty="0">
                        <a:latin typeface="Baskerville Old Face" pitchFamily="18" charset="0"/>
                      </a:endParaRPr>
                    </a:p>
                  </a:txBody>
                  <a:tcPr/>
                </a:tc>
                <a:tc>
                  <a:txBody>
                    <a:bodyPr/>
                    <a:lstStyle/>
                    <a:p>
                      <a:r>
                        <a:rPr lang="tr-TR" sz="1400" dirty="0" smtClean="0">
                          <a:latin typeface="Baskerville Old Face" pitchFamily="18" charset="0"/>
                        </a:rPr>
                        <a:t>Kesinlikle 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Katılmıyorum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Karasızım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Tamamen</a:t>
                      </a:r>
                      <a:r>
                        <a:rPr lang="tr-TR" sz="1400" baseline="0" dirty="0" smtClean="0">
                          <a:latin typeface="Baskerville Old Face" pitchFamily="18" charset="0"/>
                        </a:rPr>
                        <a:t>  katılıyorum</a:t>
                      </a:r>
                      <a:endParaRPr lang="tr-TR" sz="1400" dirty="0">
                        <a:latin typeface="Baskerville Old Face" pitchFamily="18" charset="0"/>
                      </a:endParaRPr>
                    </a:p>
                  </a:txBody>
                  <a:tcPr vert="vert270"/>
                </a:tc>
              </a:tr>
              <a:tr h="382304">
                <a:tc>
                  <a:txBody>
                    <a:bodyPr/>
                    <a:lstStyle/>
                    <a:p>
                      <a:r>
                        <a:rPr lang="tr-TR" sz="1400" dirty="0" smtClean="0">
                          <a:latin typeface="Baskerville Old Face" pitchFamily="18" charset="0"/>
                        </a:rPr>
                        <a:t>Bir erkek gerektiğinde</a:t>
                      </a:r>
                      <a:r>
                        <a:rPr lang="tr-TR" sz="1400" baseline="0" dirty="0" smtClean="0">
                          <a:latin typeface="Baskerville Old Face" pitchFamily="18" charset="0"/>
                        </a:rPr>
                        <a:t> karısını dövmelidir. (Erkek cinsiyet rolü)</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82304">
                <a:tc>
                  <a:txBody>
                    <a:bodyPr/>
                    <a:lstStyle/>
                    <a:p>
                      <a:r>
                        <a:rPr lang="tr-TR" sz="1400" dirty="0" smtClean="0">
                          <a:latin typeface="Baskerville Old Face" pitchFamily="18" charset="0"/>
                        </a:rPr>
                        <a:t>Evin reisi erkektir. (Geleneksel cinsiyet rolü)</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497370">
                <a:tc>
                  <a:txBody>
                    <a:bodyPr/>
                    <a:lstStyle/>
                    <a:p>
                      <a:r>
                        <a:rPr lang="tr-TR" sz="1400" dirty="0" smtClean="0">
                          <a:latin typeface="Baskerville Old Face" pitchFamily="18" charset="0"/>
                        </a:rPr>
                        <a:t>Erkeğin evde her dediği yapılmalıdır. (Evlilikte cinsiyet rolü)</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534178">
                <a:tc>
                  <a:txBody>
                    <a:bodyPr/>
                    <a:lstStyle/>
                    <a:p>
                      <a:r>
                        <a:rPr lang="tr-TR" sz="1400" dirty="0" smtClean="0">
                          <a:latin typeface="Baskerville Old Face" pitchFamily="18" charset="0"/>
                        </a:rPr>
                        <a:t>Bir kadın akşamları tek başına sokağa çıkabilmelidir. (Kadın</a:t>
                      </a:r>
                      <a:r>
                        <a:rPr lang="tr-TR" sz="1400" baseline="0" dirty="0" smtClean="0">
                          <a:latin typeface="Baskerville Old Face" pitchFamily="18" charset="0"/>
                        </a:rPr>
                        <a:t> cinsiyet rolü)</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534178">
                <a:tc>
                  <a:txBody>
                    <a:bodyPr/>
                    <a:lstStyle/>
                    <a:p>
                      <a:r>
                        <a:rPr lang="tr-TR" sz="1400" dirty="0" smtClean="0">
                          <a:latin typeface="Baskerville Old Face" pitchFamily="18" charset="0"/>
                        </a:rPr>
                        <a:t>Mesleki gelişme fırsatlarında</a:t>
                      </a:r>
                      <a:r>
                        <a:rPr lang="tr-TR" sz="1400" baseline="0" dirty="0" smtClean="0">
                          <a:latin typeface="Baskerville Old Face" pitchFamily="18" charset="0"/>
                        </a:rPr>
                        <a:t> kadınlara ve erkeklere eşit haklar tanınmalıdır. (Eşitlikçi cinsiyet rolü)</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bl>
          </a:graphicData>
        </a:graphic>
      </p:graphicFrame>
      <p:sp>
        <p:nvSpPr>
          <p:cNvPr id="5" name="4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7239000" cy="5763040"/>
          </a:xfrm>
        </p:spPr>
        <p:txBody>
          <a:bodyPr>
            <a:normAutofit/>
          </a:bodyPr>
          <a:lstStyle/>
          <a:p>
            <a:pPr algn="ctr">
              <a:buNone/>
            </a:pPr>
            <a:r>
              <a:rPr lang="tr-TR" sz="2000" b="1" u="sng" dirty="0" smtClean="0">
                <a:latin typeface="Baskerville Old Face" pitchFamily="18" charset="0"/>
              </a:rPr>
              <a:t>Ergenler İçin Şiddete Yönelik Tutum Ölçeği</a:t>
            </a: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Türkçe</a:t>
            </a:r>
            <a:endParaRPr lang="tr-TR" sz="2000" b="1" dirty="0" smtClean="0">
              <a:latin typeface="Baskerville Old Face" pitchFamily="18" charset="0"/>
            </a:endParaRPr>
          </a:p>
          <a:p>
            <a:pPr>
              <a:buNone/>
            </a:pPr>
            <a:r>
              <a:rPr lang="tr-TR" sz="2000" b="1" dirty="0" smtClean="0">
                <a:latin typeface="Baskerville Old Face" pitchFamily="18" charset="0"/>
              </a:rPr>
              <a:t>Geliştirenler:</a:t>
            </a:r>
            <a:r>
              <a:rPr lang="tr-TR" sz="2000" dirty="0" smtClean="0">
                <a:latin typeface="Baskerville Old Face" pitchFamily="18" charset="0"/>
              </a:rPr>
              <a:t>  H. Çetin</a:t>
            </a: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Ortaöğretim ve üniversite düzeyinde okuyan ergenlerin fiziksel şiddete yönelik tutumları.</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 kalem testi.</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Ergenlere.</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Ölçek 10 madde ve tek boyuttan oluşmaktadır.</a:t>
            </a:r>
            <a:endParaRPr lang="tr-TR" sz="2000" b="1" dirty="0" smtClean="0">
              <a:latin typeface="Baskerville Old Face" pitchFamily="18" charset="0"/>
            </a:endParaRPr>
          </a:p>
          <a:p>
            <a:pPr>
              <a:buNone/>
            </a:pPr>
            <a:r>
              <a:rPr lang="tr-TR" sz="2000" b="1" dirty="0" smtClean="0">
                <a:latin typeface="Baskerville Old Face" pitchFamily="18" charset="0"/>
              </a:rPr>
              <a:t>Materyali: </a:t>
            </a:r>
            <a:r>
              <a:rPr lang="tr-TR" sz="2000" dirty="0" smtClean="0">
                <a:latin typeface="Baskerville Old Face" pitchFamily="18" charset="0"/>
              </a:rPr>
              <a:t>Soru formu.</a:t>
            </a:r>
          </a:p>
        </p:txBody>
      </p:sp>
      <p:sp>
        <p:nvSpPr>
          <p:cNvPr id="4" name="3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827586" y="1397000"/>
          <a:ext cx="6792414" cy="3147824"/>
        </p:xfrm>
        <a:graphic>
          <a:graphicData uri="http://schemas.openxmlformats.org/drawingml/2006/table">
            <a:tbl>
              <a:tblPr firstRow="1" bandRow="1">
                <a:tableStyleId>{5C22544A-7EE6-4342-B048-85BDC9FD1C3A}</a:tableStyleId>
              </a:tblPr>
              <a:tblGrid>
                <a:gridCol w="4760191"/>
                <a:gridCol w="401171"/>
                <a:gridCol w="401171"/>
                <a:gridCol w="401171"/>
                <a:gridCol w="401171"/>
                <a:gridCol w="427539"/>
              </a:tblGrid>
              <a:tr h="1887984">
                <a:tc>
                  <a:txBody>
                    <a:bodyPr/>
                    <a:lstStyle/>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r>
                        <a:rPr lang="tr-TR" sz="1400" dirty="0" smtClean="0">
                          <a:latin typeface="Baskerville Old Face" pitchFamily="18" charset="0"/>
                        </a:rPr>
                        <a:t>Ergenler İçin Şiddete Yönelik</a:t>
                      </a:r>
                      <a:r>
                        <a:rPr lang="tr-TR" sz="1400" baseline="0" dirty="0" smtClean="0">
                          <a:latin typeface="Baskerville Old Face" pitchFamily="18" charset="0"/>
                        </a:rPr>
                        <a:t> Tutum Ölçeği Örnek Maddeler</a:t>
                      </a:r>
                      <a:endParaRPr lang="tr-TR" sz="1400" dirty="0">
                        <a:latin typeface="Baskerville Old Face" pitchFamily="18" charset="0"/>
                      </a:endParaRPr>
                    </a:p>
                  </a:txBody>
                  <a:tcPr/>
                </a:tc>
                <a:tc>
                  <a:txBody>
                    <a:bodyPr/>
                    <a:lstStyle/>
                    <a:p>
                      <a:r>
                        <a:rPr lang="tr-TR" sz="1400" dirty="0" smtClean="0">
                          <a:latin typeface="Baskerville Old Face" pitchFamily="18" charset="0"/>
                        </a:rPr>
                        <a:t>Hiç katılmıyorum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Katılmıyorum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Karasızım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Tamamen katılıyorum</a:t>
                      </a:r>
                      <a:endParaRPr lang="tr-TR" sz="1400" dirty="0">
                        <a:latin typeface="Baskerville Old Face" pitchFamily="18" charset="0"/>
                      </a:endParaRPr>
                    </a:p>
                  </a:txBody>
                  <a:tcPr vert="vert270"/>
                </a:tc>
              </a:tr>
              <a:tr h="370840">
                <a:tc>
                  <a:txBody>
                    <a:bodyPr/>
                    <a:lstStyle/>
                    <a:p>
                      <a:r>
                        <a:rPr lang="tr-TR" sz="1400" dirty="0" smtClean="0">
                          <a:latin typeface="Baskerville Old Face" pitchFamily="18" charset="0"/>
                        </a:rPr>
                        <a:t>Biri beni kızdırdığında onunla kavga ederim.</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Birilerine sinirlendiğimde ona vurmak</a:t>
                      </a:r>
                      <a:r>
                        <a:rPr lang="tr-TR" sz="1400" baseline="0" dirty="0" smtClean="0">
                          <a:latin typeface="Baskerville Old Face" pitchFamily="18" charset="0"/>
                        </a:rPr>
                        <a:t> beni rahatlatır.</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Kavga etmek insanların sorunlarını</a:t>
                      </a:r>
                      <a:r>
                        <a:rPr lang="tr-TR" sz="1400" baseline="0" dirty="0" smtClean="0">
                          <a:latin typeface="Baskerville Old Face" pitchFamily="18" charset="0"/>
                        </a:rPr>
                        <a:t> kısa zamanda çözmelerini sağlar.</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bl>
          </a:graphicData>
        </a:graphic>
      </p:graphicFrame>
      <p:sp>
        <p:nvSpPr>
          <p:cNvPr id="5" name="4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36712"/>
            <a:ext cx="7239000" cy="5619024"/>
          </a:xfrm>
        </p:spPr>
        <p:txBody>
          <a:bodyPr>
            <a:normAutofit/>
          </a:bodyPr>
          <a:lstStyle/>
          <a:p>
            <a:pPr algn="ctr">
              <a:buNone/>
            </a:pPr>
            <a:r>
              <a:rPr lang="tr-TR" sz="2000" b="1" u="sng" dirty="0" smtClean="0">
                <a:latin typeface="Baskerville Old Face" pitchFamily="18" charset="0"/>
              </a:rPr>
              <a:t>Meslekte Profesyonel Tutum Envanteri</a:t>
            </a: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Türkçe</a:t>
            </a:r>
            <a:endParaRPr lang="tr-TR" sz="2000" b="1" dirty="0" smtClean="0">
              <a:latin typeface="Baskerville Old Face" pitchFamily="18" charset="0"/>
            </a:endParaRPr>
          </a:p>
          <a:p>
            <a:pPr>
              <a:buNone/>
            </a:pPr>
            <a:r>
              <a:rPr lang="tr-TR" sz="2000" b="1" dirty="0" smtClean="0">
                <a:latin typeface="Baskerville Old Face" pitchFamily="18" charset="0"/>
              </a:rPr>
              <a:t>Geliştirenler:</a:t>
            </a:r>
            <a:r>
              <a:rPr lang="tr-TR" sz="2000" dirty="0" smtClean="0">
                <a:latin typeface="Baskerville Old Face" pitchFamily="18" charset="0"/>
              </a:rPr>
              <a:t> N. </a:t>
            </a:r>
            <a:r>
              <a:rPr lang="tr-TR" sz="2000" dirty="0" err="1" smtClean="0">
                <a:latin typeface="Baskerville Old Face" pitchFamily="18" charset="0"/>
              </a:rPr>
              <a:t>Erbil</a:t>
            </a:r>
            <a:r>
              <a:rPr lang="tr-TR" sz="2000" dirty="0" smtClean="0">
                <a:latin typeface="Baskerville Old Face" pitchFamily="18" charset="0"/>
              </a:rPr>
              <a:t> ve A. Bakır</a:t>
            </a: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Sağlık çalışanlarının meslekte profesyonelliklerinin değerlendirilmesi.</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 kalem testi.</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Yetişkinlere.</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Ölçek 32 madde ve tek boyuttan oluşmaktadır.</a:t>
            </a:r>
            <a:endParaRPr lang="tr-TR" sz="2000" b="1" dirty="0" smtClean="0">
              <a:latin typeface="Baskerville Old Face" pitchFamily="18" charset="0"/>
            </a:endParaRPr>
          </a:p>
          <a:p>
            <a:pPr>
              <a:buNone/>
            </a:pPr>
            <a:r>
              <a:rPr lang="tr-TR" sz="2000" b="1" dirty="0" smtClean="0">
                <a:latin typeface="Baskerville Old Face" pitchFamily="18" charset="0"/>
              </a:rPr>
              <a:t>Materyali: </a:t>
            </a:r>
            <a:r>
              <a:rPr lang="tr-TR" sz="2000" dirty="0" smtClean="0">
                <a:latin typeface="Baskerville Old Face" pitchFamily="18" charset="0"/>
              </a:rPr>
              <a:t>Soru formu.</a:t>
            </a:r>
          </a:p>
        </p:txBody>
      </p:sp>
      <p:sp>
        <p:nvSpPr>
          <p:cNvPr id="4" name="3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467544" y="836712"/>
          <a:ext cx="7152454" cy="3371344"/>
        </p:xfrm>
        <a:graphic>
          <a:graphicData uri="http://schemas.openxmlformats.org/drawingml/2006/table">
            <a:tbl>
              <a:tblPr firstRow="1" bandRow="1">
                <a:tableStyleId>{5C22544A-7EE6-4342-B048-85BDC9FD1C3A}</a:tableStyleId>
              </a:tblPr>
              <a:tblGrid>
                <a:gridCol w="4674561"/>
                <a:gridCol w="506923"/>
                <a:gridCol w="506923"/>
                <a:gridCol w="506923"/>
                <a:gridCol w="506923"/>
                <a:gridCol w="450201"/>
              </a:tblGrid>
              <a:tr h="1887984">
                <a:tc>
                  <a:txBody>
                    <a:bodyPr/>
                    <a:lstStyle/>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r>
                        <a:rPr lang="tr-TR" sz="1400" dirty="0" smtClean="0">
                          <a:latin typeface="Baskerville Old Face" pitchFamily="18" charset="0"/>
                        </a:rPr>
                        <a:t>Meslekte</a:t>
                      </a:r>
                      <a:r>
                        <a:rPr lang="tr-TR" sz="1400" baseline="0" dirty="0" smtClean="0">
                          <a:latin typeface="Baskerville Old Face" pitchFamily="18" charset="0"/>
                        </a:rPr>
                        <a:t> Profesyonel Tutum Envanteri Örnek Maddeler</a:t>
                      </a:r>
                    </a:p>
                  </a:txBody>
                  <a:tcPr/>
                </a:tc>
                <a:tc>
                  <a:txBody>
                    <a:bodyPr/>
                    <a:lstStyle/>
                    <a:p>
                      <a:r>
                        <a:rPr lang="tr-TR" sz="1400" dirty="0" smtClean="0">
                          <a:latin typeface="Baskerville Old Face" pitchFamily="18" charset="0"/>
                        </a:rPr>
                        <a:t>Bana hiç uymuyor</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Bana uyuyor</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Karasızım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Bana biraz uyuyor</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Bana tamamen uyuyor</a:t>
                      </a:r>
                      <a:endParaRPr lang="tr-TR" sz="1400" dirty="0">
                        <a:latin typeface="Baskerville Old Face" pitchFamily="18" charset="0"/>
                      </a:endParaRPr>
                    </a:p>
                  </a:txBody>
                  <a:tcPr vert="vert270"/>
                </a:tc>
              </a:tr>
              <a:tr h="370840">
                <a:tc>
                  <a:txBody>
                    <a:bodyPr/>
                    <a:lstStyle/>
                    <a:p>
                      <a:r>
                        <a:rPr lang="tr-TR" sz="1400" dirty="0" smtClean="0">
                          <a:latin typeface="Baskerville Old Face" pitchFamily="18" charset="0"/>
                        </a:rPr>
                        <a:t>Mesleğimle ilgili yeni çıkan</a:t>
                      </a:r>
                      <a:r>
                        <a:rPr lang="tr-TR" sz="1400" baseline="0" dirty="0" smtClean="0">
                          <a:latin typeface="Baskerville Old Face" pitchFamily="18" charset="0"/>
                        </a:rPr>
                        <a:t> uygulamaları öğrenmeye çalışırım.</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Mesleğimle ilgili bilimsel</a:t>
                      </a:r>
                      <a:r>
                        <a:rPr lang="tr-TR" sz="1400" baseline="0" dirty="0" smtClean="0">
                          <a:latin typeface="Baskerville Old Face" pitchFamily="18" charset="0"/>
                        </a:rPr>
                        <a:t> araştırma yaparım.</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Meslekte yükseköğrenimin</a:t>
                      </a:r>
                      <a:r>
                        <a:rPr lang="tr-TR" sz="1400" baseline="0" dirty="0" smtClean="0">
                          <a:latin typeface="Baskerville Old Face" pitchFamily="18" charset="0"/>
                        </a:rPr>
                        <a:t> gerekli olduğuna inanırım.</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İşimde disiplinliyim.</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bl>
          </a:graphicData>
        </a:graphic>
      </p:graphicFrame>
      <p:sp>
        <p:nvSpPr>
          <p:cNvPr id="5" name="4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1052736"/>
            <a:ext cx="7239000" cy="4846320"/>
          </a:xfrm>
        </p:spPr>
        <p:txBody>
          <a:bodyPr>
            <a:normAutofit/>
          </a:bodyPr>
          <a:lstStyle/>
          <a:p>
            <a:pPr algn="ctr">
              <a:buNone/>
            </a:pPr>
            <a:r>
              <a:rPr lang="tr-TR" sz="2000" b="1" u="sng" dirty="0" smtClean="0">
                <a:latin typeface="Baskerville Old Face" pitchFamily="18" charset="0"/>
              </a:rPr>
              <a:t>Yurtseverlik Tutum Ölçeği</a:t>
            </a: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İngilizce</a:t>
            </a:r>
            <a:endParaRPr lang="tr-TR" sz="2000" b="1" dirty="0" smtClean="0">
              <a:latin typeface="Baskerville Old Face" pitchFamily="18" charset="0"/>
            </a:endParaRPr>
          </a:p>
          <a:p>
            <a:pPr>
              <a:buNone/>
            </a:pPr>
            <a:r>
              <a:rPr lang="tr-TR" sz="2000" b="1" dirty="0" smtClean="0">
                <a:latin typeface="Baskerville Old Face" pitchFamily="18" charset="0"/>
              </a:rPr>
              <a:t>Geliştirenler:</a:t>
            </a:r>
            <a:r>
              <a:rPr lang="tr-TR" sz="2000" dirty="0" smtClean="0">
                <a:latin typeface="Baskerville Old Face" pitchFamily="18" charset="0"/>
              </a:rPr>
              <a:t> R.T. </a:t>
            </a:r>
            <a:r>
              <a:rPr lang="tr-TR" sz="2000" dirty="0" err="1" smtClean="0">
                <a:latin typeface="Baskerville Old Face" pitchFamily="18" charset="0"/>
              </a:rPr>
              <a:t>Schatz</a:t>
            </a:r>
            <a:r>
              <a:rPr lang="tr-TR" sz="2000" dirty="0" smtClean="0">
                <a:latin typeface="Baskerville Old Face" pitchFamily="18" charset="0"/>
              </a:rPr>
              <a:t>, E. </a:t>
            </a:r>
            <a:r>
              <a:rPr lang="tr-TR" sz="2000" dirty="0" err="1" smtClean="0">
                <a:latin typeface="Baskerville Old Face" pitchFamily="18" charset="0"/>
              </a:rPr>
              <a:t>Staub</a:t>
            </a:r>
            <a:r>
              <a:rPr lang="tr-TR" sz="2000" dirty="0" smtClean="0">
                <a:latin typeface="Baskerville Old Face" pitchFamily="18" charset="0"/>
              </a:rPr>
              <a:t> ve H. </a:t>
            </a:r>
            <a:r>
              <a:rPr lang="tr-TR" sz="2000" dirty="0" err="1" smtClean="0">
                <a:latin typeface="Baskerville Old Face" pitchFamily="18" charset="0"/>
              </a:rPr>
              <a:t>Lavine</a:t>
            </a:r>
            <a:endParaRPr lang="tr-TR" sz="2000" dirty="0" smtClean="0">
              <a:latin typeface="Baskerville Old Face" pitchFamily="18" charset="0"/>
            </a:endParaRPr>
          </a:p>
          <a:p>
            <a:pPr>
              <a:buNone/>
            </a:pPr>
            <a:r>
              <a:rPr lang="tr-TR" sz="2000" b="1" dirty="0" smtClean="0">
                <a:latin typeface="Baskerville Old Face" pitchFamily="18" charset="0"/>
              </a:rPr>
              <a:t>Uyarlayanlar:</a:t>
            </a:r>
            <a:r>
              <a:rPr lang="tr-TR" sz="2000" dirty="0" smtClean="0">
                <a:latin typeface="Baskerville Old Face" pitchFamily="18" charset="0"/>
              </a:rPr>
              <a:t> S. Yazıcı ve F. Yazıcı</a:t>
            </a: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Yurtseverlik tutumları.</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 kalem testi.</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Yetişkinlere.</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Ölçek 19 madde ve iki alt boyuttan oluşmaktadır.</a:t>
            </a:r>
          </a:p>
          <a:p>
            <a:pPr>
              <a:buNone/>
            </a:pPr>
            <a:r>
              <a:rPr lang="tr-TR" sz="2000" dirty="0" smtClean="0">
                <a:latin typeface="Baskerville Old Face" pitchFamily="18" charset="0"/>
              </a:rPr>
              <a:t>Kör yurtseverlik (12 madde), yapıcı yurtseverlik (7 madde).</a:t>
            </a:r>
          </a:p>
          <a:p>
            <a:pPr>
              <a:buNone/>
            </a:pPr>
            <a:r>
              <a:rPr lang="tr-TR" sz="2000" b="1" dirty="0" smtClean="0">
                <a:latin typeface="Baskerville Old Face" pitchFamily="18" charset="0"/>
              </a:rPr>
              <a:t>Materyali: </a:t>
            </a:r>
            <a:r>
              <a:rPr lang="tr-TR" sz="2000" dirty="0" smtClean="0">
                <a:latin typeface="Baskerville Old Face" pitchFamily="18" charset="0"/>
              </a:rPr>
              <a:t>Soru formu.</a:t>
            </a:r>
          </a:p>
        </p:txBody>
      </p:sp>
      <p:sp>
        <p:nvSpPr>
          <p:cNvPr id="4" name="3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755576" y="908720"/>
          <a:ext cx="6576392" cy="3816608"/>
        </p:xfrm>
        <a:graphic>
          <a:graphicData uri="http://schemas.openxmlformats.org/drawingml/2006/table">
            <a:tbl>
              <a:tblPr firstRow="1" bandRow="1">
                <a:tableStyleId>{5C22544A-7EE6-4342-B048-85BDC9FD1C3A}</a:tableStyleId>
              </a:tblPr>
              <a:tblGrid>
                <a:gridCol w="4375752"/>
                <a:gridCol w="388413"/>
                <a:gridCol w="466095"/>
                <a:gridCol w="466095"/>
                <a:gridCol w="466095"/>
                <a:gridCol w="413942"/>
              </a:tblGrid>
              <a:tr h="1743968">
                <a:tc>
                  <a:txBody>
                    <a:bodyPr/>
                    <a:lstStyle/>
                    <a:p>
                      <a:endParaRPr lang="tr-TR" sz="1400" dirty="0" smtClean="0">
                        <a:latin typeface="Baskerville Old Face" pitchFamily="18" charset="0"/>
                      </a:endParaRPr>
                    </a:p>
                    <a:p>
                      <a:endParaRPr lang="tr-TR" sz="1400" dirty="0" smtClean="0">
                        <a:latin typeface="Baskerville Old Face" pitchFamily="18" charset="0"/>
                      </a:endParaRPr>
                    </a:p>
                    <a:p>
                      <a:endParaRPr lang="tr-TR" sz="1400" dirty="0" smtClean="0">
                        <a:latin typeface="Baskerville Old Face" pitchFamily="18" charset="0"/>
                      </a:endParaRPr>
                    </a:p>
                    <a:p>
                      <a:r>
                        <a:rPr lang="tr-TR" sz="1400" dirty="0" smtClean="0">
                          <a:latin typeface="Baskerville Old Face" pitchFamily="18" charset="0"/>
                        </a:rPr>
                        <a:t>Yurt severlik Tutum Ölçeği Örnek Maddeler</a:t>
                      </a:r>
                      <a:endParaRPr lang="tr-TR" sz="1400" dirty="0">
                        <a:latin typeface="Baskerville Old Face" pitchFamily="18" charset="0"/>
                      </a:endParaRPr>
                    </a:p>
                  </a:txBody>
                  <a:tcPr/>
                </a:tc>
                <a:tc>
                  <a:txBody>
                    <a:bodyPr/>
                    <a:lstStyle/>
                    <a:p>
                      <a:r>
                        <a:rPr lang="tr-TR" sz="1400" dirty="0" smtClean="0">
                          <a:latin typeface="Baskerville Old Face" pitchFamily="18" charset="0"/>
                        </a:rPr>
                        <a:t>Hiç katılmıyorum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Katılmıyorum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Kararsızım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Kuvvetle katılıyorum</a:t>
                      </a:r>
                      <a:endParaRPr lang="tr-TR" sz="1400" dirty="0">
                        <a:latin typeface="Baskerville Old Face" pitchFamily="18" charset="0"/>
                      </a:endParaRPr>
                    </a:p>
                  </a:txBody>
                  <a:tcPr vert="vert270"/>
                </a:tc>
              </a:tr>
              <a:tr h="370840">
                <a:tc>
                  <a:txBody>
                    <a:bodyPr/>
                    <a:lstStyle/>
                    <a:p>
                      <a:r>
                        <a:rPr lang="tr-TR" sz="1400" dirty="0" smtClean="0">
                          <a:latin typeface="Baskerville Old Face" pitchFamily="18" charset="0"/>
                        </a:rPr>
                        <a:t>Türkiye’yi tüm kalbiyle desteklemeyen insanlar başka yerde</a:t>
                      </a:r>
                      <a:r>
                        <a:rPr lang="tr-TR" sz="1400" baseline="0" dirty="0" smtClean="0">
                          <a:latin typeface="Baskerville Old Face" pitchFamily="18" charset="0"/>
                        </a:rPr>
                        <a:t> yaşamalıdır. (Kör yurtseverlik)</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Haklı ya da haksız olsun ülkemi desteklerim.</a:t>
                      </a:r>
                      <a:r>
                        <a:rPr lang="tr-TR" sz="1400" baseline="0" dirty="0" smtClean="0">
                          <a:latin typeface="Baskerville Old Face" pitchFamily="18" charset="0"/>
                        </a:rPr>
                        <a:t> (Kör yurtseverlik)</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Türkiye’ye olan sevgimi olumlu değişim çabalarını destekleyerek gösteririm.</a:t>
                      </a:r>
                      <a:r>
                        <a:rPr lang="tr-TR" sz="1400" baseline="0" dirty="0" smtClean="0">
                          <a:latin typeface="Baskerville Old Face" pitchFamily="18" charset="0"/>
                        </a:rPr>
                        <a:t> (Yapıcı yurtseverlik)</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r h="370840">
                <a:tc>
                  <a:txBody>
                    <a:bodyPr/>
                    <a:lstStyle/>
                    <a:p>
                      <a:r>
                        <a:rPr lang="tr-TR" sz="1400" dirty="0" smtClean="0">
                          <a:latin typeface="Baskerville Old Face" pitchFamily="18" charset="0"/>
                        </a:rPr>
                        <a:t>Eğer Türkiye’yi seviyorsan onun sorunlarını farkına varmalı ve onları düzeltmeye çalışmalısın.</a:t>
                      </a:r>
                      <a:r>
                        <a:rPr lang="tr-TR" sz="1400" baseline="0" dirty="0" smtClean="0">
                          <a:latin typeface="Baskerville Old Face" pitchFamily="18" charset="0"/>
                        </a:rPr>
                        <a:t> (Yapıcı yurtseverlik)</a:t>
                      </a:r>
                      <a:endParaRPr lang="tr-TR" sz="1400" dirty="0">
                        <a:latin typeface="Baskerville Old Face" pitchFamily="18" charset="0"/>
                      </a:endParaRPr>
                    </a:p>
                  </a:txBody>
                  <a:tcPr/>
                </a:tc>
                <a:tc>
                  <a:txBody>
                    <a:bodyPr/>
                    <a:lstStyle/>
                    <a:p>
                      <a:r>
                        <a:rPr lang="tr-TR" sz="1400" dirty="0" smtClean="0">
                          <a:latin typeface="Baskerville Old Face" pitchFamily="18" charset="0"/>
                        </a:rPr>
                        <a:t>1</a:t>
                      </a:r>
                      <a:endParaRPr lang="tr-TR" sz="1400" dirty="0">
                        <a:latin typeface="Baskerville Old Face" pitchFamily="18" charset="0"/>
                      </a:endParaRPr>
                    </a:p>
                  </a:txBody>
                  <a:tcPr/>
                </a:tc>
                <a:tc>
                  <a:txBody>
                    <a:bodyPr/>
                    <a:lstStyle/>
                    <a:p>
                      <a:r>
                        <a:rPr lang="tr-TR" sz="1400" dirty="0" smtClean="0">
                          <a:latin typeface="Baskerville Old Face" pitchFamily="18" charset="0"/>
                        </a:rPr>
                        <a:t>2</a:t>
                      </a:r>
                      <a:endParaRPr lang="tr-TR" sz="1400" dirty="0">
                        <a:latin typeface="Baskerville Old Face" pitchFamily="18" charset="0"/>
                      </a:endParaRPr>
                    </a:p>
                  </a:txBody>
                  <a:tcPr/>
                </a:tc>
                <a:tc>
                  <a:txBody>
                    <a:bodyPr/>
                    <a:lstStyle/>
                    <a:p>
                      <a:r>
                        <a:rPr lang="tr-TR" sz="1400" dirty="0" smtClean="0">
                          <a:latin typeface="Baskerville Old Face" pitchFamily="18" charset="0"/>
                        </a:rPr>
                        <a:t>3</a:t>
                      </a:r>
                      <a:endParaRPr lang="tr-TR" sz="1400" dirty="0">
                        <a:latin typeface="Baskerville Old Face" pitchFamily="18" charset="0"/>
                      </a:endParaRPr>
                    </a:p>
                  </a:txBody>
                  <a:tcPr/>
                </a:tc>
                <a:tc>
                  <a:txBody>
                    <a:bodyPr/>
                    <a:lstStyle/>
                    <a:p>
                      <a:r>
                        <a:rPr lang="tr-TR" sz="1400" dirty="0" smtClean="0">
                          <a:latin typeface="Baskerville Old Face" pitchFamily="18" charset="0"/>
                        </a:rPr>
                        <a:t>4</a:t>
                      </a:r>
                      <a:endParaRPr lang="tr-TR" sz="1400" dirty="0">
                        <a:latin typeface="Baskerville Old Face" pitchFamily="18" charset="0"/>
                      </a:endParaRPr>
                    </a:p>
                  </a:txBody>
                  <a:tcPr/>
                </a:tc>
                <a:tc>
                  <a:txBody>
                    <a:bodyPr/>
                    <a:lstStyle/>
                    <a:p>
                      <a:r>
                        <a:rPr lang="tr-TR" sz="1400" dirty="0" smtClean="0">
                          <a:latin typeface="Baskerville Old Face" pitchFamily="18" charset="0"/>
                        </a:rPr>
                        <a:t>5</a:t>
                      </a:r>
                      <a:endParaRPr lang="tr-TR" sz="1400" dirty="0">
                        <a:latin typeface="Baskerville Old Face" pitchFamily="18" charset="0"/>
                      </a:endParaRPr>
                    </a:p>
                  </a:txBody>
                  <a:tcPr/>
                </a:tc>
              </a:tr>
            </a:tbl>
          </a:graphicData>
        </a:graphic>
      </p:graphicFrame>
      <p:sp>
        <p:nvSpPr>
          <p:cNvPr id="5" name="4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1196752"/>
            <a:ext cx="7239000" cy="4846320"/>
          </a:xfrm>
        </p:spPr>
        <p:txBody>
          <a:bodyPr>
            <a:normAutofit/>
          </a:bodyPr>
          <a:lstStyle/>
          <a:p>
            <a:pPr algn="ctr">
              <a:buNone/>
            </a:pPr>
            <a:r>
              <a:rPr lang="tr-TR" sz="2000" b="1" u="sng" dirty="0" smtClean="0">
                <a:latin typeface="Baskerville Old Face" pitchFamily="18" charset="0"/>
              </a:rPr>
              <a:t>Ok Dini Tutum Ölçeği</a:t>
            </a:r>
          </a:p>
          <a:p>
            <a:pPr>
              <a:buNone/>
            </a:pPr>
            <a:endParaRPr lang="tr-TR" sz="2000" b="1" dirty="0" smtClean="0">
              <a:latin typeface="Baskerville Old Face" pitchFamily="18" charset="0"/>
            </a:endParaRPr>
          </a:p>
          <a:p>
            <a:pPr>
              <a:buNone/>
            </a:pPr>
            <a:r>
              <a:rPr lang="tr-TR" sz="2000" b="1" dirty="0" smtClean="0">
                <a:latin typeface="Baskerville Old Face" pitchFamily="18" charset="0"/>
              </a:rPr>
              <a:t>Asıl formu: </a:t>
            </a:r>
            <a:r>
              <a:rPr lang="tr-TR" sz="2000" dirty="0" smtClean="0">
                <a:latin typeface="Baskerville Old Face" pitchFamily="18" charset="0"/>
              </a:rPr>
              <a:t>Türkçe</a:t>
            </a:r>
            <a:endParaRPr lang="tr-TR" sz="2000" b="1" dirty="0" smtClean="0">
              <a:latin typeface="Baskerville Old Face" pitchFamily="18" charset="0"/>
            </a:endParaRPr>
          </a:p>
          <a:p>
            <a:pPr>
              <a:buNone/>
            </a:pPr>
            <a:r>
              <a:rPr lang="tr-TR" sz="2000" b="1" dirty="0" smtClean="0">
                <a:latin typeface="Baskerville Old Face" pitchFamily="18" charset="0"/>
              </a:rPr>
              <a:t>Geliştirenler:</a:t>
            </a:r>
            <a:r>
              <a:rPr lang="tr-TR" sz="2000" dirty="0" smtClean="0">
                <a:latin typeface="Baskerville Old Face" pitchFamily="18" charset="0"/>
              </a:rPr>
              <a:t> Ü. Ok</a:t>
            </a:r>
          </a:p>
          <a:p>
            <a:pPr>
              <a:buNone/>
            </a:pPr>
            <a:r>
              <a:rPr lang="tr-TR" sz="2000" b="1" dirty="0" smtClean="0">
                <a:latin typeface="Baskerville Old Face" pitchFamily="18" charset="0"/>
              </a:rPr>
              <a:t>Ölçtüğü davranış/nitelik: </a:t>
            </a:r>
            <a:r>
              <a:rPr lang="tr-TR" sz="2000" dirty="0" smtClean="0">
                <a:latin typeface="Baskerville Old Face" pitchFamily="18" charset="0"/>
              </a:rPr>
              <a:t>Dini tutumların alt boyutlarıyla ilişkili özellikler.</a:t>
            </a:r>
            <a:endParaRPr lang="tr-TR" sz="2000" b="1" dirty="0" smtClean="0">
              <a:latin typeface="Baskerville Old Face" pitchFamily="18" charset="0"/>
            </a:endParaRPr>
          </a:p>
          <a:p>
            <a:pPr>
              <a:buNone/>
            </a:pPr>
            <a:r>
              <a:rPr lang="tr-TR" sz="2000" b="1" dirty="0" smtClean="0">
                <a:latin typeface="Baskerville Old Face" pitchFamily="18" charset="0"/>
              </a:rPr>
              <a:t>Ölçek türü: </a:t>
            </a:r>
            <a:r>
              <a:rPr lang="tr-TR" sz="2000" dirty="0" smtClean="0">
                <a:latin typeface="Baskerville Old Face" pitchFamily="18" charset="0"/>
              </a:rPr>
              <a:t>Kağıt kalem testi.</a:t>
            </a:r>
            <a:endParaRPr lang="tr-TR" sz="2000" b="1" dirty="0" smtClean="0">
              <a:latin typeface="Baskerville Old Face" pitchFamily="18" charset="0"/>
            </a:endParaRPr>
          </a:p>
          <a:p>
            <a:pPr>
              <a:buNone/>
            </a:pPr>
            <a:r>
              <a:rPr lang="tr-TR" sz="2000" b="1" dirty="0" smtClean="0">
                <a:latin typeface="Baskerville Old Face" pitchFamily="18" charset="0"/>
              </a:rPr>
              <a:t>Kimlere uygulandığı: </a:t>
            </a:r>
            <a:r>
              <a:rPr lang="tr-TR" sz="2000" dirty="0" smtClean="0">
                <a:latin typeface="Baskerville Old Face" pitchFamily="18" charset="0"/>
              </a:rPr>
              <a:t>Yetişkinlere.</a:t>
            </a:r>
            <a:endParaRPr lang="tr-TR" sz="2000" b="1" dirty="0" smtClean="0">
              <a:latin typeface="Baskerville Old Face" pitchFamily="18" charset="0"/>
            </a:endParaRPr>
          </a:p>
          <a:p>
            <a:pPr>
              <a:buNone/>
            </a:pPr>
            <a:r>
              <a:rPr lang="tr-TR" sz="2000" b="1" dirty="0" smtClean="0">
                <a:latin typeface="Baskerville Old Face" pitchFamily="18" charset="0"/>
              </a:rPr>
              <a:t>Uygulama süresi: </a:t>
            </a:r>
            <a:r>
              <a:rPr lang="tr-TR" sz="2000" dirty="0" smtClean="0">
                <a:latin typeface="Baskerville Old Face" pitchFamily="18" charset="0"/>
              </a:rPr>
              <a:t>Zaman sınırlaması yoktur.</a:t>
            </a:r>
            <a:endParaRPr lang="tr-TR" sz="2000" b="1" dirty="0" smtClean="0">
              <a:latin typeface="Baskerville Old Face" pitchFamily="18" charset="0"/>
            </a:endParaRPr>
          </a:p>
          <a:p>
            <a:pPr>
              <a:buNone/>
            </a:pPr>
            <a:r>
              <a:rPr lang="tr-TR" sz="2000" b="1" dirty="0" smtClean="0">
                <a:latin typeface="Baskerville Old Face" pitchFamily="18" charset="0"/>
              </a:rPr>
              <a:t>Kapsamı: </a:t>
            </a:r>
            <a:r>
              <a:rPr lang="tr-TR" sz="2000" dirty="0" smtClean="0">
                <a:latin typeface="Baskerville Old Face" pitchFamily="18" charset="0"/>
              </a:rPr>
              <a:t>Ölçek sekiz maddeden ve dört alt boyuttan oluşmaktadır.</a:t>
            </a:r>
          </a:p>
          <a:p>
            <a:pPr>
              <a:buNone/>
            </a:pPr>
            <a:r>
              <a:rPr lang="tr-TR" sz="2000" dirty="0" smtClean="0">
                <a:latin typeface="Baskerville Old Face" pitchFamily="18" charset="0"/>
              </a:rPr>
              <a:t>Bilişsel (2 madde), duygusal (2 madde), davranışsal (2 madde), Tanrı ile ilişkisel (2 madde).</a:t>
            </a:r>
          </a:p>
          <a:p>
            <a:pPr>
              <a:buNone/>
            </a:pPr>
            <a:r>
              <a:rPr lang="tr-TR" sz="2000" b="1" dirty="0" smtClean="0">
                <a:latin typeface="Baskerville Old Face" pitchFamily="18" charset="0"/>
              </a:rPr>
              <a:t>Materyali: </a:t>
            </a:r>
            <a:r>
              <a:rPr lang="tr-TR" sz="2000" dirty="0" smtClean="0">
                <a:latin typeface="Baskerville Old Face" pitchFamily="18" charset="0"/>
              </a:rPr>
              <a:t>Soru formu.</a:t>
            </a:r>
          </a:p>
        </p:txBody>
      </p:sp>
      <p:sp>
        <p:nvSpPr>
          <p:cNvPr id="4" name="3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539552" y="1340768"/>
          <a:ext cx="7104113" cy="3885312"/>
        </p:xfrm>
        <a:graphic>
          <a:graphicData uri="http://schemas.openxmlformats.org/drawingml/2006/table">
            <a:tbl>
              <a:tblPr firstRow="1" bandRow="1">
                <a:tableStyleId>{5C22544A-7EE6-4342-B048-85BDC9FD1C3A}</a:tableStyleId>
              </a:tblPr>
              <a:tblGrid>
                <a:gridCol w="4894715"/>
                <a:gridCol w="419581"/>
                <a:gridCol w="419581"/>
                <a:gridCol w="503497"/>
                <a:gridCol w="419581"/>
                <a:gridCol w="447158"/>
              </a:tblGrid>
              <a:tr h="1959992">
                <a:tc>
                  <a:txBody>
                    <a:bodyPr/>
                    <a:lstStyle/>
                    <a:p>
                      <a:r>
                        <a:rPr lang="tr-TR" sz="1400" dirty="0" smtClean="0">
                          <a:latin typeface="Baskerville Old Face" pitchFamily="18" charset="0"/>
                        </a:rPr>
                        <a:t>Ok-Dini</a:t>
                      </a:r>
                      <a:r>
                        <a:rPr lang="tr-TR" sz="1400" baseline="0" dirty="0" smtClean="0">
                          <a:latin typeface="Baskerville Old Face" pitchFamily="18" charset="0"/>
                        </a:rPr>
                        <a:t> Tutum Ölçeği Örnek Maddeler</a:t>
                      </a:r>
                      <a:endParaRPr lang="tr-TR" sz="1400" dirty="0">
                        <a:latin typeface="Baskerville Old Face" pitchFamily="18" charset="0"/>
                      </a:endParaRPr>
                    </a:p>
                  </a:txBody>
                  <a:tcPr/>
                </a:tc>
                <a:tc>
                  <a:txBody>
                    <a:bodyPr/>
                    <a:lstStyle/>
                    <a:p>
                      <a:r>
                        <a:rPr lang="tr-TR" sz="1400" dirty="0" smtClean="0">
                          <a:latin typeface="Baskerville Old Face" pitchFamily="18" charset="0"/>
                        </a:rPr>
                        <a:t>Hiç katılmıyorum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Az 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Yarı yarıya 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Çoğuna katılıyorum</a:t>
                      </a:r>
                      <a:endParaRPr lang="tr-TR" sz="1400" dirty="0">
                        <a:latin typeface="Baskerville Old Face" pitchFamily="18" charset="0"/>
                      </a:endParaRPr>
                    </a:p>
                  </a:txBody>
                  <a:tcPr vert="vert270"/>
                </a:tc>
                <a:tc>
                  <a:txBody>
                    <a:bodyPr/>
                    <a:lstStyle/>
                    <a:p>
                      <a:r>
                        <a:rPr lang="tr-TR" sz="1400" dirty="0" smtClean="0">
                          <a:latin typeface="Baskerville Old Face" pitchFamily="18" charset="0"/>
                        </a:rPr>
                        <a:t>Tamamen</a:t>
                      </a:r>
                      <a:r>
                        <a:rPr lang="tr-TR" sz="1400" baseline="0" dirty="0" smtClean="0">
                          <a:latin typeface="Baskerville Old Face" pitchFamily="18" charset="0"/>
                        </a:rPr>
                        <a:t> katılıyorum</a:t>
                      </a:r>
                      <a:endParaRPr lang="tr-TR" sz="1400" dirty="0">
                        <a:latin typeface="Baskerville Old Face" pitchFamily="18" charset="0"/>
                      </a:endParaRPr>
                    </a:p>
                  </a:txBody>
                  <a:tcPr vert="vert270"/>
                </a:tc>
              </a:tr>
              <a:tr h="370840">
                <a:tc>
                  <a:txBody>
                    <a:bodyPr/>
                    <a:lstStyle/>
                    <a:p>
                      <a:r>
                        <a:rPr lang="tr-TR" sz="1400" dirty="0" smtClean="0">
                          <a:latin typeface="Baskerville Old Face" pitchFamily="18" charset="0"/>
                        </a:rPr>
                        <a:t>Dini inancın insanlara yararından çok zararı olduğunu düşünüyorum. (Bilişsel)</a:t>
                      </a:r>
                      <a:endParaRPr lang="tr-TR" sz="1400" dirty="0">
                        <a:latin typeface="Baskerville Old Face" pitchFamily="18" charset="0"/>
                      </a:endParaRPr>
                    </a:p>
                  </a:txBody>
                  <a:tcPr/>
                </a:tc>
                <a:tc>
                  <a:txBody>
                    <a:bodyPr/>
                    <a:lstStyle/>
                    <a:p>
                      <a:endParaRPr lang="tr-TR" sz="1400">
                        <a:latin typeface="Baskerville Old Face" pitchFamily="18" charset="0"/>
                      </a:endParaRPr>
                    </a:p>
                  </a:txBody>
                  <a:tcPr/>
                </a:tc>
                <a:tc>
                  <a:txBody>
                    <a:bodyPr/>
                    <a:lstStyle/>
                    <a:p>
                      <a:endParaRPr lang="tr-TR" sz="1400">
                        <a:latin typeface="Baskerville Old Face" pitchFamily="18" charset="0"/>
                      </a:endParaRPr>
                    </a:p>
                  </a:txBody>
                  <a:tcPr/>
                </a:tc>
                <a:tc>
                  <a:txBody>
                    <a:bodyPr/>
                    <a:lstStyle/>
                    <a:p>
                      <a:endParaRPr lang="tr-TR" sz="1400">
                        <a:latin typeface="Baskerville Old Face" pitchFamily="18" charset="0"/>
                      </a:endParaRPr>
                    </a:p>
                  </a:txBody>
                  <a:tcPr/>
                </a:tc>
                <a:tc>
                  <a:txBody>
                    <a:bodyPr/>
                    <a:lstStyle/>
                    <a:p>
                      <a:endParaRPr lang="tr-TR" sz="1400">
                        <a:latin typeface="Baskerville Old Face" pitchFamily="18" charset="0"/>
                      </a:endParaRPr>
                    </a:p>
                  </a:txBody>
                  <a:tcPr/>
                </a:tc>
                <a:tc>
                  <a:txBody>
                    <a:bodyPr/>
                    <a:lstStyle/>
                    <a:p>
                      <a:endParaRPr lang="tr-TR" sz="1400">
                        <a:latin typeface="Baskerville Old Face" pitchFamily="18" charset="0"/>
                      </a:endParaRPr>
                    </a:p>
                  </a:txBody>
                  <a:tcPr/>
                </a:tc>
              </a:tr>
              <a:tr h="370840">
                <a:tc>
                  <a:txBody>
                    <a:bodyPr/>
                    <a:lstStyle/>
                    <a:p>
                      <a:r>
                        <a:rPr lang="tr-TR" sz="1400" dirty="0" smtClean="0">
                          <a:latin typeface="Baskerville Old Face" pitchFamily="18" charset="0"/>
                        </a:rPr>
                        <a:t>Dini etkinliklere katıldığımda gerçekten zevk alırım. (Duygusal)</a:t>
                      </a:r>
                      <a:endParaRPr lang="tr-TR" sz="1400" dirty="0">
                        <a:latin typeface="Baskerville Old Face" pitchFamily="18" charset="0"/>
                      </a:endParaRPr>
                    </a:p>
                  </a:txBody>
                  <a:tcPr/>
                </a:tc>
                <a:tc>
                  <a:txBody>
                    <a:bodyPr/>
                    <a:lstStyle/>
                    <a:p>
                      <a:endParaRPr lang="tr-TR" sz="1400">
                        <a:latin typeface="Baskerville Old Face" pitchFamily="18" charset="0"/>
                      </a:endParaRPr>
                    </a:p>
                  </a:txBody>
                  <a:tcPr/>
                </a:tc>
                <a:tc>
                  <a:txBody>
                    <a:bodyPr/>
                    <a:lstStyle/>
                    <a:p>
                      <a:endParaRPr lang="tr-TR" sz="1400">
                        <a:latin typeface="Baskerville Old Face" pitchFamily="18" charset="0"/>
                      </a:endParaRPr>
                    </a:p>
                  </a:txBody>
                  <a:tcPr/>
                </a:tc>
                <a:tc>
                  <a:txBody>
                    <a:bodyPr/>
                    <a:lstStyle/>
                    <a:p>
                      <a:endParaRPr lang="tr-TR" sz="1400">
                        <a:latin typeface="Baskerville Old Face" pitchFamily="18" charset="0"/>
                      </a:endParaRPr>
                    </a:p>
                  </a:txBody>
                  <a:tcPr/>
                </a:tc>
                <a:tc>
                  <a:txBody>
                    <a:bodyPr/>
                    <a:lstStyle/>
                    <a:p>
                      <a:endParaRPr lang="tr-TR" sz="1400">
                        <a:latin typeface="Baskerville Old Face" pitchFamily="18" charset="0"/>
                      </a:endParaRPr>
                    </a:p>
                  </a:txBody>
                  <a:tcPr/>
                </a:tc>
                <a:tc>
                  <a:txBody>
                    <a:bodyPr/>
                    <a:lstStyle/>
                    <a:p>
                      <a:endParaRPr lang="tr-TR" sz="1400">
                        <a:latin typeface="Baskerville Old Face" pitchFamily="18" charset="0"/>
                      </a:endParaRPr>
                    </a:p>
                  </a:txBody>
                  <a:tcPr/>
                </a:tc>
              </a:tr>
              <a:tr h="370840">
                <a:tc>
                  <a:txBody>
                    <a:bodyPr/>
                    <a:lstStyle/>
                    <a:p>
                      <a:r>
                        <a:rPr lang="tr-TR" sz="1400" dirty="0" smtClean="0">
                          <a:latin typeface="Baskerville Old Face" pitchFamily="18" charset="0"/>
                        </a:rPr>
                        <a:t>Yaşantımın dini değerlere uygun olup olmadığına</a:t>
                      </a:r>
                      <a:r>
                        <a:rPr lang="tr-TR" sz="1400" baseline="0" dirty="0" smtClean="0">
                          <a:latin typeface="Baskerville Old Face" pitchFamily="18" charset="0"/>
                        </a:rPr>
                        <a:t> dikkat ederim. (Davranışsal)</a:t>
                      </a:r>
                      <a:endParaRPr lang="tr-TR" sz="1400" dirty="0">
                        <a:latin typeface="Baskerville Old Face" pitchFamily="18" charset="0"/>
                      </a:endParaRPr>
                    </a:p>
                  </a:txBody>
                  <a:tcPr/>
                </a:tc>
                <a:tc>
                  <a:txBody>
                    <a:bodyPr/>
                    <a:lstStyle/>
                    <a:p>
                      <a:endParaRPr lang="tr-TR" sz="1400">
                        <a:latin typeface="Baskerville Old Face" pitchFamily="18" charset="0"/>
                      </a:endParaRPr>
                    </a:p>
                  </a:txBody>
                  <a:tcPr/>
                </a:tc>
                <a:tc>
                  <a:txBody>
                    <a:bodyPr/>
                    <a:lstStyle/>
                    <a:p>
                      <a:endParaRPr lang="tr-TR" sz="1400">
                        <a:latin typeface="Baskerville Old Face" pitchFamily="18" charset="0"/>
                      </a:endParaRPr>
                    </a:p>
                  </a:txBody>
                  <a:tcPr/>
                </a:tc>
                <a:tc>
                  <a:txBody>
                    <a:bodyPr/>
                    <a:lstStyle/>
                    <a:p>
                      <a:endParaRPr lang="tr-TR" sz="1400">
                        <a:latin typeface="Baskerville Old Face" pitchFamily="18" charset="0"/>
                      </a:endParaRPr>
                    </a:p>
                  </a:txBody>
                  <a:tcPr/>
                </a:tc>
                <a:tc>
                  <a:txBody>
                    <a:bodyPr/>
                    <a:lstStyle/>
                    <a:p>
                      <a:endParaRPr lang="tr-TR" sz="1400">
                        <a:latin typeface="Baskerville Old Face" pitchFamily="18" charset="0"/>
                      </a:endParaRPr>
                    </a:p>
                  </a:txBody>
                  <a:tcPr/>
                </a:tc>
                <a:tc>
                  <a:txBody>
                    <a:bodyPr/>
                    <a:lstStyle/>
                    <a:p>
                      <a:endParaRPr lang="tr-TR" sz="1400">
                        <a:latin typeface="Baskerville Old Face" pitchFamily="18" charset="0"/>
                      </a:endParaRPr>
                    </a:p>
                  </a:txBody>
                  <a:tcPr/>
                </a:tc>
              </a:tr>
              <a:tr h="370840">
                <a:tc>
                  <a:txBody>
                    <a:bodyPr/>
                    <a:lstStyle/>
                    <a:p>
                      <a:r>
                        <a:rPr lang="tr-TR" sz="1400" dirty="0" smtClean="0">
                          <a:latin typeface="Baskerville Old Face" pitchFamily="18" charset="0"/>
                        </a:rPr>
                        <a:t>Zor zamanlarda Allah’ın bana yardım ettiğini düşünüyorum. (Tanrı ile ilişkisel)</a:t>
                      </a:r>
                      <a:endParaRPr lang="tr-TR" sz="1400" dirty="0">
                        <a:latin typeface="Baskerville Old Face" pitchFamily="18" charset="0"/>
                      </a:endParaRPr>
                    </a:p>
                  </a:txBody>
                  <a:tcPr/>
                </a:tc>
                <a:tc>
                  <a:txBody>
                    <a:bodyPr/>
                    <a:lstStyle/>
                    <a:p>
                      <a:endParaRPr lang="tr-TR" sz="1400">
                        <a:latin typeface="Baskerville Old Face" pitchFamily="18" charset="0"/>
                      </a:endParaRPr>
                    </a:p>
                  </a:txBody>
                  <a:tcPr/>
                </a:tc>
                <a:tc>
                  <a:txBody>
                    <a:bodyPr/>
                    <a:lstStyle/>
                    <a:p>
                      <a:endParaRPr lang="tr-TR" sz="1400">
                        <a:latin typeface="Baskerville Old Face" pitchFamily="18" charset="0"/>
                      </a:endParaRPr>
                    </a:p>
                  </a:txBody>
                  <a:tcPr/>
                </a:tc>
                <a:tc>
                  <a:txBody>
                    <a:bodyPr/>
                    <a:lstStyle/>
                    <a:p>
                      <a:endParaRPr lang="tr-TR" sz="1400">
                        <a:latin typeface="Baskerville Old Face" pitchFamily="18" charset="0"/>
                      </a:endParaRPr>
                    </a:p>
                  </a:txBody>
                  <a:tcPr/>
                </a:tc>
                <a:tc>
                  <a:txBody>
                    <a:bodyPr/>
                    <a:lstStyle/>
                    <a:p>
                      <a:endParaRPr lang="tr-TR" sz="1400">
                        <a:latin typeface="Baskerville Old Face" pitchFamily="18" charset="0"/>
                      </a:endParaRPr>
                    </a:p>
                  </a:txBody>
                  <a:tcPr/>
                </a:tc>
                <a:tc>
                  <a:txBody>
                    <a:bodyPr/>
                    <a:lstStyle/>
                    <a:p>
                      <a:endParaRPr lang="tr-TR" sz="1400" dirty="0">
                        <a:latin typeface="Baskerville Old Face" pitchFamily="18" charset="0"/>
                      </a:endParaRPr>
                    </a:p>
                  </a:txBody>
                  <a:tcPr/>
                </a:tc>
              </a:tr>
            </a:tbl>
          </a:graphicData>
        </a:graphic>
      </p:graphicFrame>
      <p:sp>
        <p:nvSpPr>
          <p:cNvPr id="5" name="4 Metin kutusu"/>
          <p:cNvSpPr txBox="1"/>
          <p:nvPr/>
        </p:nvSpPr>
        <p:spPr>
          <a:xfrm>
            <a:off x="5652120" y="6237312"/>
            <a:ext cx="2304256" cy="307777"/>
          </a:xfrm>
          <a:prstGeom prst="rect">
            <a:avLst/>
          </a:prstGeom>
          <a:noFill/>
        </p:spPr>
        <p:txBody>
          <a:bodyPr wrap="square" rtlCol="0">
            <a:spAutoFit/>
          </a:bodyPr>
          <a:lstStyle/>
          <a:p>
            <a:r>
              <a:rPr lang="tr-TR" sz="1400" dirty="0" smtClean="0">
                <a:latin typeface="Baskerville Old Face" pitchFamily="18" charset="0"/>
              </a:rPr>
              <a:t>(Akın, 2012)</a:t>
            </a:r>
            <a:endParaRPr lang="tr-TR" sz="1400" dirty="0">
              <a:latin typeface="Baskerville Old Face" pitchFamily="18"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1484784"/>
            <a:ext cx="7239000" cy="4896544"/>
          </a:xfrm>
        </p:spPr>
        <p:txBody>
          <a:bodyPr>
            <a:normAutofit/>
          </a:bodyPr>
          <a:lstStyle/>
          <a:p>
            <a:pPr algn="just">
              <a:buNone/>
            </a:pPr>
            <a:r>
              <a:rPr lang="tr-TR" sz="2000" dirty="0" smtClean="0">
                <a:latin typeface="Baskerville Old Face" pitchFamily="18" charset="0"/>
              </a:rPr>
              <a:t>Akın, A. (Ed.) (2012). </a:t>
            </a:r>
            <a:r>
              <a:rPr lang="tr-TR" sz="2000" i="1" dirty="0" smtClean="0">
                <a:latin typeface="Baskerville Old Face" pitchFamily="18" charset="0"/>
              </a:rPr>
              <a:t>Psikoloji ve eğitimde kullanılan güncel ölçme 	araçları.</a:t>
            </a:r>
            <a:r>
              <a:rPr lang="tr-TR" sz="2000" dirty="0" smtClean="0">
                <a:latin typeface="Baskerville Old Face" pitchFamily="18" charset="0"/>
              </a:rPr>
              <a:t> Ankara: Nobel Akademik Yayıncılık.</a:t>
            </a:r>
          </a:p>
          <a:p>
            <a:pPr algn="just">
              <a:buNone/>
            </a:pPr>
            <a:endParaRPr lang="tr-TR" sz="2000" dirty="0" smtClean="0">
              <a:latin typeface="Baskerville Old Face" pitchFamily="18" charset="0"/>
            </a:endParaRPr>
          </a:p>
          <a:p>
            <a:pPr algn="just">
              <a:buNone/>
            </a:pPr>
            <a:r>
              <a:rPr lang="tr-TR" sz="2000" dirty="0" err="1" smtClean="0">
                <a:latin typeface="Baskerville Old Face" pitchFamily="18" charset="0"/>
              </a:rPr>
              <a:t>Edwars</a:t>
            </a:r>
            <a:r>
              <a:rPr lang="tr-TR" sz="2000" dirty="0" smtClean="0">
                <a:latin typeface="Baskerville Old Face" pitchFamily="18" charset="0"/>
              </a:rPr>
              <a:t>, A. L. (1957). </a:t>
            </a:r>
            <a:r>
              <a:rPr lang="tr-TR" sz="2000" i="1" dirty="0" err="1" smtClean="0">
                <a:latin typeface="Baskerville Old Face" pitchFamily="18" charset="0"/>
              </a:rPr>
              <a:t>Techniques</a:t>
            </a:r>
            <a:r>
              <a:rPr lang="tr-TR" sz="2000" i="1" dirty="0" smtClean="0">
                <a:latin typeface="Baskerville Old Face" pitchFamily="18" charset="0"/>
              </a:rPr>
              <a:t> of </a:t>
            </a:r>
            <a:r>
              <a:rPr lang="tr-TR" sz="2000" i="1" dirty="0" err="1" smtClean="0">
                <a:latin typeface="Baskerville Old Face" pitchFamily="18" charset="0"/>
              </a:rPr>
              <a:t>attitude</a:t>
            </a:r>
            <a:r>
              <a:rPr lang="tr-TR" sz="2000" i="1" dirty="0" smtClean="0">
                <a:latin typeface="Baskerville Old Face" pitchFamily="18" charset="0"/>
              </a:rPr>
              <a:t> </a:t>
            </a:r>
            <a:r>
              <a:rPr lang="tr-TR" sz="2000" i="1" dirty="0" err="1" smtClean="0">
                <a:latin typeface="Baskerville Old Face" pitchFamily="18" charset="0"/>
              </a:rPr>
              <a:t>scale</a:t>
            </a:r>
            <a:r>
              <a:rPr lang="tr-TR" sz="2000" i="1" dirty="0" smtClean="0">
                <a:latin typeface="Baskerville Old Face" pitchFamily="18" charset="0"/>
              </a:rPr>
              <a:t> </a:t>
            </a:r>
            <a:r>
              <a:rPr lang="tr-TR" sz="2000" i="1" dirty="0" err="1" smtClean="0">
                <a:latin typeface="Baskerville Old Face" pitchFamily="18" charset="0"/>
              </a:rPr>
              <a:t>construction</a:t>
            </a:r>
            <a:r>
              <a:rPr lang="tr-TR" sz="2000" i="1" dirty="0" smtClean="0">
                <a:latin typeface="Baskerville Old Face" pitchFamily="18" charset="0"/>
              </a:rPr>
              <a:t>.</a:t>
            </a:r>
            <a:r>
              <a:rPr lang="tr-TR" sz="2000" dirty="0" smtClean="0">
                <a:latin typeface="Baskerville Old Face" pitchFamily="18" charset="0"/>
              </a:rPr>
              <a:t>         	New  York: </a:t>
            </a:r>
            <a:r>
              <a:rPr lang="tr-TR" sz="2000" dirty="0" err="1" smtClean="0">
                <a:latin typeface="Baskerville Old Face" pitchFamily="18" charset="0"/>
              </a:rPr>
              <a:t>Appleton</a:t>
            </a:r>
            <a:r>
              <a:rPr lang="tr-TR" sz="2000" dirty="0" smtClean="0">
                <a:latin typeface="Baskerville Old Face" pitchFamily="18" charset="0"/>
              </a:rPr>
              <a:t>-</a:t>
            </a:r>
            <a:r>
              <a:rPr lang="tr-TR" sz="2000" dirty="0" err="1" smtClean="0">
                <a:latin typeface="Baskerville Old Face" pitchFamily="18" charset="0"/>
              </a:rPr>
              <a:t>Century</a:t>
            </a:r>
            <a:r>
              <a:rPr lang="tr-TR" sz="2000" dirty="0" smtClean="0">
                <a:latin typeface="Baskerville Old Face" pitchFamily="18" charset="0"/>
              </a:rPr>
              <a:t>-</a:t>
            </a:r>
            <a:r>
              <a:rPr lang="tr-TR" sz="2000" dirty="0" err="1" smtClean="0">
                <a:latin typeface="Baskerville Old Face" pitchFamily="18" charset="0"/>
              </a:rPr>
              <a:t>Crofts</a:t>
            </a:r>
            <a:r>
              <a:rPr lang="tr-TR" sz="2000" dirty="0" smtClean="0">
                <a:latin typeface="Baskerville Old Face" pitchFamily="18" charset="0"/>
              </a:rPr>
              <a:t>.</a:t>
            </a:r>
          </a:p>
          <a:p>
            <a:pPr algn="just">
              <a:buNone/>
            </a:pPr>
            <a:endParaRPr lang="tr-TR" sz="2000" dirty="0" smtClean="0">
              <a:latin typeface="Baskerville Old Face" pitchFamily="18" charset="0"/>
            </a:endParaRPr>
          </a:p>
          <a:p>
            <a:pPr algn="just">
              <a:buNone/>
            </a:pPr>
            <a:r>
              <a:rPr lang="tr-TR" sz="2000" dirty="0" smtClean="0">
                <a:latin typeface="Baskerville Old Face" pitchFamily="18" charset="0"/>
                <a:cs typeface="Times New Roman" pitchFamily="18" charset="0"/>
              </a:rPr>
              <a:t>Erkuş, A. (2012). </a:t>
            </a:r>
            <a:r>
              <a:rPr lang="tr-TR" sz="2000" i="1" dirty="0" smtClean="0">
                <a:latin typeface="Baskerville Old Face" pitchFamily="18" charset="0"/>
                <a:cs typeface="Times New Roman" pitchFamily="18" charset="0"/>
              </a:rPr>
              <a:t>Psikolojide Ölçme ve Ölçek Geliştirme-I.</a:t>
            </a:r>
            <a:r>
              <a:rPr lang="tr-TR" sz="2000" dirty="0" smtClean="0">
                <a:latin typeface="Baskerville Old Face" pitchFamily="18" charset="0"/>
                <a:cs typeface="Times New Roman" pitchFamily="18" charset="0"/>
              </a:rPr>
              <a:t> Ankara: 	</a:t>
            </a:r>
            <a:r>
              <a:rPr lang="tr-TR" sz="2000" dirty="0" err="1" smtClean="0">
                <a:latin typeface="Baskerville Old Face" pitchFamily="18" charset="0"/>
                <a:cs typeface="Times New Roman" pitchFamily="18" charset="0"/>
              </a:rPr>
              <a:t>Pegem</a:t>
            </a:r>
            <a:r>
              <a:rPr lang="tr-TR" sz="2000" dirty="0" smtClean="0">
                <a:latin typeface="Baskerville Old Face" pitchFamily="18" charset="0"/>
                <a:cs typeface="Times New Roman" pitchFamily="18" charset="0"/>
              </a:rPr>
              <a:t> Akademi. </a:t>
            </a:r>
          </a:p>
          <a:p>
            <a:pPr algn="just">
              <a:buNone/>
            </a:pPr>
            <a:endParaRPr lang="tr-TR" sz="2000" dirty="0" smtClean="0">
              <a:latin typeface="Baskerville Old Face" pitchFamily="18" charset="0"/>
              <a:cs typeface="Times New Roman" pitchFamily="18" charset="0"/>
            </a:endParaRPr>
          </a:p>
          <a:p>
            <a:pPr algn="just">
              <a:buNone/>
            </a:pPr>
            <a:r>
              <a:rPr lang="tr-TR" sz="2000" dirty="0" smtClean="0">
                <a:latin typeface="Baskerville Old Face" pitchFamily="18" charset="0"/>
              </a:rPr>
              <a:t>Kağıtçıbaşı, Ç. (2010). </a:t>
            </a:r>
            <a:r>
              <a:rPr lang="tr-TR" sz="2000" i="1" dirty="0" smtClean="0">
                <a:latin typeface="Baskerville Old Face" pitchFamily="18" charset="0"/>
              </a:rPr>
              <a:t>Günümüzde insan ve insanlar</a:t>
            </a:r>
            <a:r>
              <a:rPr lang="tr-TR" sz="2000" dirty="0" smtClean="0">
                <a:latin typeface="Baskerville Old Face" pitchFamily="18" charset="0"/>
              </a:rPr>
              <a:t>. İstanbul: Evrim 	Yayınevi.</a:t>
            </a:r>
          </a:p>
          <a:p>
            <a:pPr algn="just">
              <a:buNone/>
            </a:pPr>
            <a:endParaRPr lang="tr-TR" sz="2000" dirty="0" smtClean="0">
              <a:latin typeface="Baskerville Old Face" pitchFamily="18" charset="0"/>
            </a:endParaRPr>
          </a:p>
          <a:p>
            <a:pPr algn="just">
              <a:buNone/>
            </a:pPr>
            <a:endParaRPr lang="tr-TR" sz="2000" dirty="0" smtClean="0">
              <a:latin typeface="Baskerville Old Face" pitchFamily="18" charset="0"/>
              <a:cs typeface="Times New Roman" pitchFamily="18" charset="0"/>
            </a:endParaRPr>
          </a:p>
          <a:p>
            <a:pPr algn="just">
              <a:buNone/>
            </a:pPr>
            <a:endParaRPr lang="tr-TR" sz="2000" dirty="0" smtClean="0">
              <a:latin typeface="Baskerville Old Face" pitchFamily="18" charset="0"/>
              <a:cs typeface="Times New Roman" pitchFamily="18" charset="0"/>
            </a:endParaRPr>
          </a:p>
          <a:p>
            <a:pPr algn="just">
              <a:buNone/>
            </a:pPr>
            <a:endParaRPr lang="tr-TR" sz="2000" dirty="0" smtClean="0">
              <a:latin typeface="Baskerville Old Face" pitchFamily="18" charset="0"/>
            </a:endParaRPr>
          </a:p>
          <a:p>
            <a:pPr algn="just">
              <a:buNone/>
            </a:pPr>
            <a:endParaRPr lang="tr-TR" sz="2000" dirty="0" smtClean="0">
              <a:latin typeface="Baskerville Old Face" pitchFamily="18" charset="0"/>
            </a:endParaRPr>
          </a:p>
          <a:p>
            <a:pPr algn="just">
              <a:buNone/>
            </a:pPr>
            <a:endParaRPr lang="tr-TR" sz="2000" dirty="0" smtClean="0">
              <a:latin typeface="Baskerville Old Face" pitchFamily="18" charset="0"/>
            </a:endParaRPr>
          </a:p>
          <a:p>
            <a:pPr algn="just">
              <a:buNone/>
            </a:pPr>
            <a:endParaRPr lang="tr-TR" sz="2000" dirty="0" smtClean="0">
              <a:latin typeface="Baskerville Old Face" pitchFamily="18" charset="0"/>
            </a:endParaRPr>
          </a:p>
          <a:p>
            <a:pPr algn="just">
              <a:buNone/>
            </a:pPr>
            <a:endParaRPr lang="tr-TR" sz="2000" dirty="0" smtClean="0">
              <a:latin typeface="Baskerville Old Face" pitchFamily="18" charset="0"/>
            </a:endParaRPr>
          </a:p>
          <a:p>
            <a:pPr algn="just">
              <a:buNone/>
            </a:pPr>
            <a:endParaRPr lang="tr-TR" sz="2000" dirty="0" smtClean="0">
              <a:latin typeface="Baskerville Old Face" pitchFamily="18" charset="0"/>
              <a:cs typeface="Times New Roman" pitchFamily="18" charset="0"/>
            </a:endParaRPr>
          </a:p>
          <a:p>
            <a:pPr algn="just">
              <a:buNone/>
            </a:pPr>
            <a:endParaRPr lang="tr-TR" sz="2000" dirty="0" smtClean="0">
              <a:latin typeface="Baskerville Old Face" pitchFamily="18" charset="0"/>
              <a:cs typeface="Times New Roman" pitchFamily="18" charset="0"/>
            </a:endParaRPr>
          </a:p>
          <a:p>
            <a:pPr algn="just">
              <a:buNone/>
            </a:pPr>
            <a:endParaRPr lang="tr-TR" sz="2000" dirty="0" smtClean="0">
              <a:latin typeface="Baskerville Old Face" pitchFamily="18" charset="0"/>
            </a:endParaRPr>
          </a:p>
        </p:txBody>
      </p:sp>
      <p:sp>
        <p:nvSpPr>
          <p:cNvPr id="4" name="3 Metin kutusu"/>
          <p:cNvSpPr txBox="1"/>
          <p:nvPr/>
        </p:nvSpPr>
        <p:spPr>
          <a:xfrm>
            <a:off x="467544" y="404664"/>
            <a:ext cx="5904656" cy="523220"/>
          </a:xfrm>
          <a:prstGeom prst="rect">
            <a:avLst/>
          </a:prstGeom>
          <a:noFill/>
        </p:spPr>
        <p:txBody>
          <a:bodyPr wrap="square" rtlCol="0">
            <a:spAutoFit/>
          </a:bodyPr>
          <a:lstStyle/>
          <a:p>
            <a:r>
              <a:rPr lang="tr-TR" sz="2800" b="1" cap="all" dirty="0" smtClean="0">
                <a:ln w="500">
                  <a:solidFill>
                    <a:schemeClr val="tx2">
                      <a:shade val="20000"/>
                      <a:satMod val="120000"/>
                    </a:schemeClr>
                  </a:solidFill>
                </a:ln>
                <a:solidFill>
                  <a:schemeClr val="tx2">
                    <a:lumMod val="60000"/>
                    <a:lumOff val="40000"/>
                  </a:schemeClr>
                </a:solidFill>
                <a:latin typeface="Baskerville Old Face" pitchFamily="18" charset="0"/>
                <a:ea typeface="+mj-ea"/>
                <a:cs typeface="+mj-cs"/>
              </a:rPr>
              <a:t>KAYNAKÇA</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52736"/>
            <a:ext cx="7239000" cy="5403000"/>
          </a:xfrm>
        </p:spPr>
        <p:txBody>
          <a:bodyPr>
            <a:normAutofit/>
          </a:bodyPr>
          <a:lstStyle/>
          <a:p>
            <a:pPr algn="just">
              <a:buNone/>
            </a:pPr>
            <a:r>
              <a:rPr lang="tr-TR" sz="2000" dirty="0" smtClean="0">
                <a:latin typeface="Baskerville Old Face" pitchFamily="18" charset="0"/>
                <a:cs typeface="Times New Roman" pitchFamily="18" charset="0"/>
              </a:rPr>
              <a:t>Öner, N. (2012). </a:t>
            </a:r>
            <a:r>
              <a:rPr lang="tr-TR" sz="2000" i="1" dirty="0" smtClean="0">
                <a:latin typeface="Baskerville Old Face" pitchFamily="18" charset="0"/>
                <a:cs typeface="Times New Roman" pitchFamily="18" charset="0"/>
              </a:rPr>
              <a:t>Türkiye’de kullanılan psikolojik testlerden örnekler:  	Bir başvuru kaynağı.</a:t>
            </a:r>
            <a:r>
              <a:rPr lang="tr-TR" sz="2000" dirty="0" smtClean="0">
                <a:latin typeface="Baskerville Old Face" pitchFamily="18" charset="0"/>
                <a:cs typeface="Times New Roman" pitchFamily="18" charset="0"/>
              </a:rPr>
              <a:t> İstanbul: Boğaziçi Üniversitesi 	Yayınevi.</a:t>
            </a:r>
          </a:p>
          <a:p>
            <a:pPr algn="just">
              <a:buNone/>
            </a:pPr>
            <a:endParaRPr lang="tr-TR" sz="2000" dirty="0" smtClean="0">
              <a:latin typeface="Baskerville Old Face" pitchFamily="18" charset="0"/>
              <a:cs typeface="Times New Roman" pitchFamily="18" charset="0"/>
            </a:endParaRPr>
          </a:p>
          <a:p>
            <a:pPr algn="just">
              <a:buNone/>
            </a:pPr>
            <a:r>
              <a:rPr lang="tr-TR" sz="2000" dirty="0" smtClean="0">
                <a:latin typeface="Baskerville Old Face" pitchFamily="18" charset="0"/>
                <a:cs typeface="Times New Roman" pitchFamily="18" charset="0"/>
              </a:rPr>
              <a:t>Özgüven, E. (2011). </a:t>
            </a:r>
            <a:r>
              <a:rPr lang="tr-TR" sz="2000" i="1" dirty="0" smtClean="0">
                <a:latin typeface="Baskerville Old Face" pitchFamily="18" charset="0"/>
                <a:cs typeface="Times New Roman" pitchFamily="18" charset="0"/>
              </a:rPr>
              <a:t>Psikolojik testler.</a:t>
            </a:r>
            <a:r>
              <a:rPr lang="tr-TR" sz="2000" dirty="0" smtClean="0">
                <a:latin typeface="Baskerville Old Face" pitchFamily="18" charset="0"/>
                <a:cs typeface="Times New Roman" pitchFamily="18" charset="0"/>
              </a:rPr>
              <a:t> Ankara: PDREM Yayınları.</a:t>
            </a:r>
          </a:p>
          <a:p>
            <a:pPr algn="just">
              <a:buNone/>
            </a:pPr>
            <a:endParaRPr lang="tr-TR" sz="2000" dirty="0" smtClean="0">
              <a:latin typeface="Baskerville Old Face" pitchFamily="18" charset="0"/>
              <a:cs typeface="Times New Roman" pitchFamily="18" charset="0"/>
            </a:endParaRPr>
          </a:p>
          <a:p>
            <a:pPr algn="just">
              <a:buNone/>
            </a:pPr>
            <a:r>
              <a:rPr lang="tr-TR" sz="2000" dirty="0" err="1" smtClean="0">
                <a:latin typeface="Baskerville Old Face" pitchFamily="18" charset="0"/>
              </a:rPr>
              <a:t>Triandis</a:t>
            </a:r>
            <a:r>
              <a:rPr lang="tr-TR" sz="2000" dirty="0" smtClean="0">
                <a:latin typeface="Baskerville Old Face" pitchFamily="18" charset="0"/>
              </a:rPr>
              <a:t>, H. C. (1971). </a:t>
            </a:r>
            <a:r>
              <a:rPr lang="tr-TR" sz="2000" i="1" dirty="0" err="1" smtClean="0">
                <a:latin typeface="Baskerville Old Face" pitchFamily="18" charset="0"/>
              </a:rPr>
              <a:t>Attitude</a:t>
            </a:r>
            <a:r>
              <a:rPr lang="tr-TR" sz="2000" i="1" dirty="0" smtClean="0">
                <a:latin typeface="Baskerville Old Face" pitchFamily="18" charset="0"/>
              </a:rPr>
              <a:t> </a:t>
            </a:r>
            <a:r>
              <a:rPr lang="tr-TR" sz="2000" i="1" dirty="0" err="1" smtClean="0">
                <a:latin typeface="Baskerville Old Face" pitchFamily="18" charset="0"/>
              </a:rPr>
              <a:t>and</a:t>
            </a:r>
            <a:r>
              <a:rPr lang="tr-TR" sz="2000" i="1" dirty="0" smtClean="0">
                <a:latin typeface="Baskerville Old Face" pitchFamily="18" charset="0"/>
              </a:rPr>
              <a:t> </a:t>
            </a:r>
            <a:r>
              <a:rPr lang="tr-TR" sz="2000" i="1" dirty="0" err="1" smtClean="0">
                <a:latin typeface="Baskerville Old Face" pitchFamily="18" charset="0"/>
              </a:rPr>
              <a:t>attitude</a:t>
            </a:r>
            <a:r>
              <a:rPr lang="tr-TR" sz="2000" i="1" dirty="0" smtClean="0">
                <a:latin typeface="Baskerville Old Face" pitchFamily="18" charset="0"/>
              </a:rPr>
              <a:t> </a:t>
            </a:r>
            <a:r>
              <a:rPr lang="tr-TR" sz="2000" i="1" dirty="0" err="1" smtClean="0">
                <a:latin typeface="Baskerville Old Face" pitchFamily="18" charset="0"/>
              </a:rPr>
              <a:t>change</a:t>
            </a:r>
            <a:r>
              <a:rPr lang="tr-TR" sz="2000" i="1" dirty="0" smtClean="0">
                <a:latin typeface="Baskerville Old Face" pitchFamily="18" charset="0"/>
              </a:rPr>
              <a:t>.</a:t>
            </a:r>
            <a:r>
              <a:rPr lang="tr-TR" sz="2000" dirty="0" smtClean="0">
                <a:latin typeface="Baskerville Old Face" pitchFamily="18" charset="0"/>
              </a:rPr>
              <a:t> New York: John 	</a:t>
            </a:r>
            <a:r>
              <a:rPr lang="tr-TR" sz="2000" dirty="0" err="1" smtClean="0">
                <a:latin typeface="Baskerville Old Face" pitchFamily="18" charset="0"/>
              </a:rPr>
              <a:t>Wiley</a:t>
            </a:r>
            <a:r>
              <a:rPr lang="tr-TR" sz="2000" dirty="0" smtClean="0">
                <a:latin typeface="Baskerville Old Face" pitchFamily="18" charset="0"/>
              </a:rPr>
              <a:t> &amp; </a:t>
            </a:r>
            <a:r>
              <a:rPr lang="tr-TR" sz="2000" dirty="0" err="1" smtClean="0">
                <a:latin typeface="Baskerville Old Face" pitchFamily="18" charset="0"/>
              </a:rPr>
              <a:t>Sons</a:t>
            </a:r>
            <a:r>
              <a:rPr lang="tr-TR" sz="2000" dirty="0" smtClean="0">
                <a:latin typeface="Baskerville Old Face" pitchFamily="18" charset="0"/>
              </a:rPr>
              <a:t>.</a:t>
            </a:r>
          </a:p>
          <a:p>
            <a:pPr>
              <a:buNone/>
            </a:pPr>
            <a:endParaRPr lang="tr-TR" sz="2000" dirty="0" smtClean="0">
              <a:latin typeface="Baskerville Old Face"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Zengin">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Zengin">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Zengin">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4656</TotalTime>
  <Words>3945</Words>
  <Application>Microsoft Office PowerPoint</Application>
  <PresentationFormat>Ekran Gösterisi (4:3)</PresentationFormat>
  <Paragraphs>1107</Paragraphs>
  <Slides>78</Slides>
  <Notes>1</Notes>
  <HiddenSlides>0</HiddenSlides>
  <MMClips>0</MMClips>
  <ScaleCrop>false</ScaleCrop>
  <HeadingPairs>
    <vt:vector size="4" baseType="variant">
      <vt:variant>
        <vt:lpstr>Tema</vt:lpstr>
      </vt:variant>
      <vt:variant>
        <vt:i4>1</vt:i4>
      </vt:variant>
      <vt:variant>
        <vt:lpstr>Slayt Başlıkları</vt:lpstr>
      </vt:variant>
      <vt:variant>
        <vt:i4>78</vt:i4>
      </vt:variant>
    </vt:vector>
  </HeadingPairs>
  <TitlesOfParts>
    <vt:vector size="79" baseType="lpstr">
      <vt:lpstr>Zengin</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lpstr>Slayt 61</vt:lpstr>
      <vt:lpstr>Slayt 62</vt:lpstr>
      <vt:lpstr>Slayt 63</vt:lpstr>
      <vt:lpstr>Slayt 64</vt:lpstr>
      <vt:lpstr>Slayt 65</vt:lpstr>
      <vt:lpstr>Slayt 66</vt:lpstr>
      <vt:lpstr>Slayt 67</vt:lpstr>
      <vt:lpstr>Slayt 68</vt:lpstr>
      <vt:lpstr>Slayt 69</vt:lpstr>
      <vt:lpstr>Slayt 70</vt:lpstr>
      <vt:lpstr>Slayt 71</vt:lpstr>
      <vt:lpstr>Slayt 72</vt:lpstr>
      <vt:lpstr>Slayt 73</vt:lpstr>
      <vt:lpstr>Slayt 74</vt:lpstr>
      <vt:lpstr>Slayt 75</vt:lpstr>
      <vt:lpstr>Slayt 76</vt:lpstr>
      <vt:lpstr>Slayt 77</vt:lpstr>
      <vt:lpstr>Slayt 78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Mesleki danışma süreci</dc:title>
  <dc:creator>lenovo</dc:creator>
  <cp:lastModifiedBy>EXPER</cp:lastModifiedBy>
  <cp:revision>306</cp:revision>
  <dcterms:created xsi:type="dcterms:W3CDTF">2012-12-21T07:47:40Z</dcterms:created>
  <dcterms:modified xsi:type="dcterms:W3CDTF">2014-10-06T19:36:50Z</dcterms:modified>
</cp:coreProperties>
</file>