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331" r:id="rId2"/>
    <p:sldId id="332" r:id="rId3"/>
    <p:sldId id="256" r:id="rId4"/>
    <p:sldId id="257" r:id="rId5"/>
    <p:sldId id="258" r:id="rId6"/>
    <p:sldId id="259" r:id="rId7"/>
    <p:sldId id="293" r:id="rId8"/>
    <p:sldId id="327" r:id="rId9"/>
    <p:sldId id="260" r:id="rId10"/>
    <p:sldId id="261" r:id="rId11"/>
    <p:sldId id="262" r:id="rId12"/>
    <p:sldId id="264" r:id="rId13"/>
    <p:sldId id="265" r:id="rId14"/>
    <p:sldId id="266" r:id="rId15"/>
    <p:sldId id="294" r:id="rId16"/>
    <p:sldId id="295" r:id="rId17"/>
    <p:sldId id="296" r:id="rId18"/>
    <p:sldId id="300" r:id="rId19"/>
    <p:sldId id="297" r:id="rId20"/>
    <p:sldId id="298" r:id="rId21"/>
    <p:sldId id="299" r:id="rId22"/>
    <p:sldId id="322" r:id="rId23"/>
    <p:sldId id="323" r:id="rId24"/>
    <p:sldId id="301" r:id="rId25"/>
    <p:sldId id="302" r:id="rId26"/>
    <p:sldId id="303" r:id="rId27"/>
    <p:sldId id="304" r:id="rId28"/>
    <p:sldId id="305" r:id="rId29"/>
    <p:sldId id="306" r:id="rId30"/>
    <p:sldId id="307" r:id="rId31"/>
    <p:sldId id="308" r:id="rId32"/>
    <p:sldId id="309" r:id="rId33"/>
    <p:sldId id="310" r:id="rId34"/>
    <p:sldId id="311" r:id="rId35"/>
    <p:sldId id="328" r:id="rId36"/>
    <p:sldId id="312" r:id="rId37"/>
    <p:sldId id="313" r:id="rId38"/>
    <p:sldId id="314" r:id="rId39"/>
    <p:sldId id="315" r:id="rId40"/>
    <p:sldId id="316" r:id="rId41"/>
    <p:sldId id="317" r:id="rId42"/>
    <p:sldId id="318" r:id="rId43"/>
    <p:sldId id="319" r:id="rId44"/>
    <p:sldId id="320" r:id="rId45"/>
    <p:sldId id="270" r:id="rId46"/>
    <p:sldId id="324" r:id="rId47"/>
    <p:sldId id="325" r:id="rId48"/>
    <p:sldId id="326" r:id="rId49"/>
    <p:sldId id="267" r:id="rId50"/>
    <p:sldId id="268" r:id="rId51"/>
    <p:sldId id="269" r:id="rId52"/>
    <p:sldId id="271" r:id="rId53"/>
    <p:sldId id="272" r:id="rId54"/>
    <p:sldId id="290" r:id="rId55"/>
    <p:sldId id="292" r:id="rId56"/>
    <p:sldId id="273" r:id="rId57"/>
    <p:sldId id="274" r:id="rId58"/>
    <p:sldId id="275" r:id="rId59"/>
    <p:sldId id="276" r:id="rId60"/>
    <p:sldId id="277" r:id="rId61"/>
    <p:sldId id="278" r:id="rId62"/>
    <p:sldId id="279" r:id="rId63"/>
    <p:sldId id="280" r:id="rId64"/>
    <p:sldId id="281" r:id="rId65"/>
    <p:sldId id="282" r:id="rId66"/>
    <p:sldId id="283" r:id="rId67"/>
    <p:sldId id="284" r:id="rId68"/>
    <p:sldId id="285" r:id="rId69"/>
    <p:sldId id="286" r:id="rId70"/>
    <p:sldId id="287" r:id="rId71"/>
    <p:sldId id="288" r:id="rId72"/>
    <p:sldId id="289" r:id="rId73"/>
    <p:sldId id="291" r:id="rId7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1" d="100"/>
          <a:sy n="51" d="100"/>
        </p:scale>
        <p:origin x="446"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C113CE-A141-4BF3-8C65-4C9503E3527D}" type="datetimeFigureOut">
              <a:rPr lang="tr-TR" smtClean="0"/>
              <a:t>19.01.2020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5D5C90-1D29-4BE1-9261-88E0D33E4B6E}" type="slidenum">
              <a:rPr lang="tr-TR" smtClean="0"/>
              <a:t>‹#›</a:t>
            </a:fld>
            <a:endParaRPr lang="tr-TR"/>
          </a:p>
        </p:txBody>
      </p:sp>
    </p:spTree>
    <p:extLst>
      <p:ext uri="{BB962C8B-B14F-4D97-AF65-F5344CB8AC3E}">
        <p14:creationId xmlns:p14="http://schemas.microsoft.com/office/powerpoint/2010/main" val="3857285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C68C404B-423C-4873-A1DE-2FFE2DD52C93}" type="datetime1">
              <a:rPr lang="tr-TR" smtClean="0"/>
              <a:t>19.01.2020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6E504B6-9299-4800-B6CA-E6B332CA4CC4}" type="slidenum">
              <a:rPr lang="tr-TR" smtClean="0"/>
              <a:t>‹#›</a:t>
            </a:fld>
            <a:endParaRPr lang="tr-TR"/>
          </a:p>
        </p:txBody>
      </p:sp>
    </p:spTree>
    <p:extLst>
      <p:ext uri="{BB962C8B-B14F-4D97-AF65-F5344CB8AC3E}">
        <p14:creationId xmlns:p14="http://schemas.microsoft.com/office/powerpoint/2010/main" val="1241947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7D782F31-F8A9-4C0A-BC55-25E9820367AB}" type="datetime1">
              <a:rPr lang="tr-TR" smtClean="0"/>
              <a:t>19.01.2020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6E504B6-9299-4800-B6CA-E6B332CA4CC4}" type="slidenum">
              <a:rPr lang="tr-TR" smtClean="0"/>
              <a:t>‹#›</a:t>
            </a:fld>
            <a:endParaRPr lang="tr-TR"/>
          </a:p>
        </p:txBody>
      </p:sp>
    </p:spTree>
    <p:extLst>
      <p:ext uri="{BB962C8B-B14F-4D97-AF65-F5344CB8AC3E}">
        <p14:creationId xmlns:p14="http://schemas.microsoft.com/office/powerpoint/2010/main" val="2219466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5D18324C-F2B2-4758-81B0-6CADCF0FB783}" type="datetime1">
              <a:rPr lang="tr-TR" smtClean="0"/>
              <a:t>19.01.2020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6E504B6-9299-4800-B6CA-E6B332CA4CC4}" type="slidenum">
              <a:rPr lang="tr-TR" smtClean="0"/>
              <a:t>‹#›</a:t>
            </a:fld>
            <a:endParaRPr lang="tr-TR"/>
          </a:p>
        </p:txBody>
      </p:sp>
    </p:spTree>
    <p:extLst>
      <p:ext uri="{BB962C8B-B14F-4D97-AF65-F5344CB8AC3E}">
        <p14:creationId xmlns:p14="http://schemas.microsoft.com/office/powerpoint/2010/main" val="2378399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AE475417-5534-43A3-907B-5B102D92E762}" type="datetime1">
              <a:rPr lang="tr-TR" smtClean="0"/>
              <a:t>19.01.2020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6E504B6-9299-4800-B6CA-E6B332CA4CC4}" type="slidenum">
              <a:rPr lang="tr-TR" smtClean="0"/>
              <a:t>‹#›</a:t>
            </a:fld>
            <a:endParaRPr lang="tr-TR"/>
          </a:p>
        </p:txBody>
      </p:sp>
    </p:spTree>
    <p:extLst>
      <p:ext uri="{BB962C8B-B14F-4D97-AF65-F5344CB8AC3E}">
        <p14:creationId xmlns:p14="http://schemas.microsoft.com/office/powerpoint/2010/main" val="2921081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45898DA3-1A4A-490D-86CE-5DA6A97157A6}" type="datetime1">
              <a:rPr lang="tr-TR" smtClean="0"/>
              <a:t>19.01.2020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66E504B6-9299-4800-B6CA-E6B332CA4CC4}" type="slidenum">
              <a:rPr lang="tr-TR" smtClean="0"/>
              <a:t>‹#›</a:t>
            </a:fld>
            <a:endParaRPr lang="tr-TR"/>
          </a:p>
        </p:txBody>
      </p:sp>
    </p:spTree>
    <p:extLst>
      <p:ext uri="{BB962C8B-B14F-4D97-AF65-F5344CB8AC3E}">
        <p14:creationId xmlns:p14="http://schemas.microsoft.com/office/powerpoint/2010/main" val="2845765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F18323F1-92F8-4E54-B47B-E04176CC5C7D}" type="datetime1">
              <a:rPr lang="tr-TR" smtClean="0"/>
              <a:t>19.01.2020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66E504B6-9299-4800-B6CA-E6B332CA4CC4}" type="slidenum">
              <a:rPr lang="tr-TR" smtClean="0"/>
              <a:t>‹#›</a:t>
            </a:fld>
            <a:endParaRPr lang="tr-TR"/>
          </a:p>
        </p:txBody>
      </p:sp>
    </p:spTree>
    <p:extLst>
      <p:ext uri="{BB962C8B-B14F-4D97-AF65-F5344CB8AC3E}">
        <p14:creationId xmlns:p14="http://schemas.microsoft.com/office/powerpoint/2010/main" val="2421474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6365CAC1-8F9A-4977-BEB3-BF305D2D9948}" type="datetime1">
              <a:rPr lang="tr-TR" smtClean="0"/>
              <a:t>19.01.2020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66E504B6-9299-4800-B6CA-E6B332CA4CC4}" type="slidenum">
              <a:rPr lang="tr-TR" smtClean="0"/>
              <a:t>‹#›</a:t>
            </a:fld>
            <a:endParaRPr lang="tr-TR"/>
          </a:p>
        </p:txBody>
      </p:sp>
    </p:spTree>
    <p:extLst>
      <p:ext uri="{BB962C8B-B14F-4D97-AF65-F5344CB8AC3E}">
        <p14:creationId xmlns:p14="http://schemas.microsoft.com/office/powerpoint/2010/main" val="4024262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C8BC61C5-2BBE-4DE7-9242-D14646EE7C13}" type="datetime1">
              <a:rPr lang="tr-TR" smtClean="0"/>
              <a:t>19.01.2020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6E504B6-9299-4800-B6CA-E6B332CA4CC4}" type="slidenum">
              <a:rPr lang="tr-TR" smtClean="0"/>
              <a:t>‹#›</a:t>
            </a:fld>
            <a:endParaRPr lang="tr-TR"/>
          </a:p>
        </p:txBody>
      </p:sp>
    </p:spTree>
    <p:extLst>
      <p:ext uri="{BB962C8B-B14F-4D97-AF65-F5344CB8AC3E}">
        <p14:creationId xmlns:p14="http://schemas.microsoft.com/office/powerpoint/2010/main" val="1287208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031D1C8B-C735-41CA-8F4A-7D13492973B2}" type="datetime1">
              <a:rPr lang="tr-TR" smtClean="0"/>
              <a:t>19.01.2020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6E504B6-9299-4800-B6CA-E6B332CA4CC4}" type="slidenum">
              <a:rPr lang="tr-TR" smtClean="0"/>
              <a:t>‹#›</a:t>
            </a:fld>
            <a:endParaRPr lang="tr-TR"/>
          </a:p>
        </p:txBody>
      </p:sp>
    </p:spTree>
    <p:extLst>
      <p:ext uri="{BB962C8B-B14F-4D97-AF65-F5344CB8AC3E}">
        <p14:creationId xmlns:p14="http://schemas.microsoft.com/office/powerpoint/2010/main" val="2585534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20226D2F-B261-42B8-98DF-7FC374DAD631}" type="datetime1">
              <a:rPr lang="tr-TR" smtClean="0"/>
              <a:t>19.01.2020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6E504B6-9299-4800-B6CA-E6B332CA4CC4}" type="slidenum">
              <a:rPr lang="tr-TR" smtClean="0"/>
              <a:t>‹#›</a:t>
            </a:fld>
            <a:endParaRPr lang="tr-TR"/>
          </a:p>
        </p:txBody>
      </p:sp>
    </p:spTree>
    <p:extLst>
      <p:ext uri="{BB962C8B-B14F-4D97-AF65-F5344CB8AC3E}">
        <p14:creationId xmlns:p14="http://schemas.microsoft.com/office/powerpoint/2010/main" val="3161417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01018072-B85A-4BA4-A437-E29749350131}" type="datetime1">
              <a:rPr lang="tr-TR" smtClean="0"/>
              <a:t>19.01.2020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6E504B6-9299-4800-B6CA-E6B332CA4CC4}" type="slidenum">
              <a:rPr lang="tr-TR" smtClean="0"/>
              <a:t>‹#›</a:t>
            </a:fld>
            <a:endParaRPr lang="tr-TR"/>
          </a:p>
        </p:txBody>
      </p:sp>
    </p:spTree>
    <p:extLst>
      <p:ext uri="{BB962C8B-B14F-4D97-AF65-F5344CB8AC3E}">
        <p14:creationId xmlns:p14="http://schemas.microsoft.com/office/powerpoint/2010/main" val="2945527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E232E1-C23A-438C-9C23-F6F3CD88D5B0}" type="datetime1">
              <a:rPr lang="tr-TR" smtClean="0"/>
              <a:t>19.01.2020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E504B6-9299-4800-B6CA-E6B332CA4CC4}" type="slidenum">
              <a:rPr lang="tr-TR" smtClean="0"/>
              <a:t>‹#›</a:t>
            </a:fld>
            <a:endParaRPr lang="tr-TR"/>
          </a:p>
        </p:txBody>
      </p:sp>
    </p:spTree>
    <p:extLst>
      <p:ext uri="{BB962C8B-B14F-4D97-AF65-F5344CB8AC3E}">
        <p14:creationId xmlns:p14="http://schemas.microsoft.com/office/powerpoint/2010/main" val="4252626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ogretmenlericin.co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073962" y="2718777"/>
            <a:ext cx="6096000" cy="533400"/>
          </a:xfrm>
        </p:spPr>
        <p:txBody>
          <a:bodyPr>
            <a:normAutofit fontScale="92500"/>
          </a:bodyPr>
          <a:lstStyle/>
          <a:p>
            <a:pPr>
              <a:lnSpc>
                <a:spcPct val="90000"/>
              </a:lnSpc>
            </a:pPr>
            <a:r>
              <a:rPr lang="tr-TR" altLang="tr-TR" b="1" dirty="0"/>
              <a:t>TEMEL EĞİTİM SINIF ÖĞRETMENLİĞİ</a:t>
            </a:r>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EĞİTİM FAKÜLTESİ</a:t>
            </a:r>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3062139" y="4149081"/>
            <a:ext cx="6096000" cy="93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SNÖ 402 BİRLEŞTİRİLMİŞ SINIFLARDA ÖĞRETİM</a:t>
            </a:r>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Dr. </a:t>
            </a:r>
            <a:r>
              <a:rPr lang="tr-TR" altLang="tr-TR" sz="2000" b="1" i="1" dirty="0" err="1">
                <a:solidFill>
                  <a:schemeClr val="bg1">
                    <a:lumMod val="50000"/>
                  </a:schemeClr>
                </a:solidFill>
              </a:rPr>
              <a:t>Öğr</a:t>
            </a:r>
            <a:r>
              <a:rPr lang="tr-TR" altLang="tr-TR" sz="2000" b="1" i="1" dirty="0">
                <a:solidFill>
                  <a:schemeClr val="bg1">
                    <a:lumMod val="50000"/>
                  </a:schemeClr>
                </a:solidFill>
              </a:rPr>
              <a:t>. Üyesi Yaşar ÇELİK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a:extLst>
              <a:ext uri="{FF2B5EF4-FFF2-40B4-BE49-F238E27FC236}">
                <a16:creationId xmlns:a16="http://schemas.microsoft.com/office/drawing/2014/main" id="{F905258F-F96C-4DD7-B132-3E7AE9EEAAA2}"/>
              </a:ext>
            </a:extLst>
          </p:cNvPr>
          <p:cNvSpPr>
            <a:spLocks noGrp="1" noChangeArrowheads="1"/>
          </p:cNvSpPr>
          <p:nvPr>
            <p:ph type="subTitle" idx="1"/>
          </p:nvPr>
        </p:nvSpPr>
        <p:spPr>
          <a:xfrm>
            <a:off x="3779912" y="4221089"/>
            <a:ext cx="2350368" cy="969961"/>
          </a:xfrm>
        </p:spPr>
        <p:txBody>
          <a:bodyPr/>
          <a:lstStyle/>
          <a:p>
            <a:r>
              <a:rPr lang="tr-TR" altLang="tr-TR" sz="2800" i="1"/>
              <a:t>Hafta-XIV</a:t>
            </a:r>
            <a:endParaRPr lang="tr-TR" altLang="tr-TR" sz="2800" i="1" dirty="0"/>
          </a:p>
        </p:txBody>
      </p:sp>
      <p:pic>
        <p:nvPicPr>
          <p:cNvPr id="6148" name="Picture 4" descr="sunu">
            <a:extLst>
              <a:ext uri="{FF2B5EF4-FFF2-40B4-BE49-F238E27FC236}">
                <a16:creationId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CECEE48-2E7C-42F7-BDD0-3BE516D175F6}"/>
              </a:ext>
            </a:extLst>
          </p:cNvPr>
          <p:cNvSpPr txBox="1">
            <a:spLocks noChangeArrowheads="1"/>
          </p:cNvSpPr>
          <p:nvPr/>
        </p:nvSpPr>
        <p:spPr bwMode="auto">
          <a:xfrm>
            <a:off x="1547664" y="1412776"/>
            <a:ext cx="5867400"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a:t>SNÖ 402 BİRLEŞTİRİLMİŞ SINIFLARDA ÖĞRETİM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404665"/>
            <a:ext cx="7772400" cy="1512167"/>
          </a:xfrm>
        </p:spPr>
        <p:txBody>
          <a:bodyPr/>
          <a:lstStyle/>
          <a:p>
            <a:r>
              <a:rPr lang="tr-TR" dirty="0"/>
              <a:t>BİRLEŞTİRİLMİŞ SINIFLARDA ÖĞRETİM</a:t>
            </a:r>
          </a:p>
        </p:txBody>
      </p:sp>
      <p:sp>
        <p:nvSpPr>
          <p:cNvPr id="3" name="Alt Başlık 2"/>
          <p:cNvSpPr>
            <a:spLocks noGrp="1"/>
          </p:cNvSpPr>
          <p:nvPr>
            <p:ph type="subTitle" idx="1"/>
          </p:nvPr>
        </p:nvSpPr>
        <p:spPr/>
        <p:txBody>
          <a:bodyPr/>
          <a:lstStyle/>
          <a:p>
            <a:endParaRPr lang="tr-TR"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772816"/>
            <a:ext cx="8064895"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ayt Numarası Yer Tutucusu 3"/>
          <p:cNvSpPr>
            <a:spLocks noGrp="1"/>
          </p:cNvSpPr>
          <p:nvPr>
            <p:ph type="sldNum" sz="quarter" idx="12"/>
          </p:nvPr>
        </p:nvSpPr>
        <p:spPr/>
        <p:txBody>
          <a:bodyPr/>
          <a:lstStyle/>
          <a:p>
            <a:fld id="{66E504B6-9299-4800-B6CA-E6B332CA4CC4}" type="slidenum">
              <a:rPr lang="tr-TR" smtClean="0"/>
              <a:t>3</a:t>
            </a:fld>
            <a:endParaRPr lang="tr-TR"/>
          </a:p>
        </p:txBody>
      </p:sp>
    </p:spTree>
    <p:extLst>
      <p:ext uri="{BB962C8B-B14F-4D97-AF65-F5344CB8AC3E}">
        <p14:creationId xmlns:p14="http://schemas.microsoft.com/office/powerpoint/2010/main" val="3058154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BİRLEŞTİRİLMİŞ SINIFLARDA ÖĞRETİM</a:t>
            </a:r>
          </a:p>
        </p:txBody>
      </p:sp>
      <p:sp>
        <p:nvSpPr>
          <p:cNvPr id="3" name="İçerik Yer Tutucusu 2"/>
          <p:cNvSpPr>
            <a:spLocks noGrp="1"/>
          </p:cNvSpPr>
          <p:nvPr>
            <p:ph idx="1"/>
          </p:nvPr>
        </p:nvSpPr>
        <p:spPr/>
        <p:txBody>
          <a:bodyPr/>
          <a:lstStyle/>
          <a:p>
            <a:endParaRPr lang="tr-T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3" y="1772816"/>
            <a:ext cx="8064896" cy="3923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ayt Numarası Yer Tutucusu 3"/>
          <p:cNvSpPr>
            <a:spLocks noGrp="1"/>
          </p:cNvSpPr>
          <p:nvPr>
            <p:ph type="sldNum" sz="quarter" idx="12"/>
          </p:nvPr>
        </p:nvSpPr>
        <p:spPr/>
        <p:txBody>
          <a:bodyPr/>
          <a:lstStyle/>
          <a:p>
            <a:fld id="{66E504B6-9299-4800-B6CA-E6B332CA4CC4}" type="slidenum">
              <a:rPr lang="tr-TR" smtClean="0"/>
              <a:t>4</a:t>
            </a:fld>
            <a:endParaRPr lang="tr-TR"/>
          </a:p>
        </p:txBody>
      </p:sp>
    </p:spTree>
    <p:extLst>
      <p:ext uri="{BB962C8B-B14F-4D97-AF65-F5344CB8AC3E}">
        <p14:creationId xmlns:p14="http://schemas.microsoft.com/office/powerpoint/2010/main" val="2683237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BİRLEŞTİRİLMİŞ SINIFLARDA ÖĞRETİM</a:t>
            </a:r>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268760"/>
            <a:ext cx="8619198" cy="5174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ayt Numarası Yer Tutucusu 3"/>
          <p:cNvSpPr>
            <a:spLocks noGrp="1"/>
          </p:cNvSpPr>
          <p:nvPr>
            <p:ph type="sldNum" sz="quarter" idx="12"/>
          </p:nvPr>
        </p:nvSpPr>
        <p:spPr/>
        <p:txBody>
          <a:bodyPr/>
          <a:lstStyle/>
          <a:p>
            <a:fld id="{66E504B6-9299-4800-B6CA-E6B332CA4CC4}" type="slidenum">
              <a:rPr lang="tr-TR" smtClean="0"/>
              <a:t>5</a:t>
            </a:fld>
            <a:endParaRPr lang="tr-TR"/>
          </a:p>
        </p:txBody>
      </p:sp>
    </p:spTree>
    <p:extLst>
      <p:ext uri="{BB962C8B-B14F-4D97-AF65-F5344CB8AC3E}">
        <p14:creationId xmlns:p14="http://schemas.microsoft.com/office/powerpoint/2010/main" val="1156677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562074"/>
          </a:xfrm>
        </p:spPr>
        <p:txBody>
          <a:bodyPr>
            <a:normAutofit fontScale="90000"/>
          </a:bodyPr>
          <a:lstStyle/>
          <a:p>
            <a:r>
              <a:rPr lang="tr-TR" dirty="0">
                <a:solidFill>
                  <a:srgbClr val="FF0000"/>
                </a:solidFill>
              </a:rPr>
              <a:t>BİRLEŞTİRİLMİŞ SINIFLARDA ÖĞRETİM</a:t>
            </a:r>
          </a:p>
        </p:txBody>
      </p:sp>
      <p:sp>
        <p:nvSpPr>
          <p:cNvPr id="3" name="İçerik Yer Tutucusu 2"/>
          <p:cNvSpPr>
            <a:spLocks noGrp="1"/>
          </p:cNvSpPr>
          <p:nvPr>
            <p:ph sz="half" idx="1"/>
          </p:nvPr>
        </p:nvSpPr>
        <p:spPr>
          <a:xfrm>
            <a:off x="457200" y="908721"/>
            <a:ext cx="4038600" cy="4608512"/>
          </a:xfrm>
        </p:spPr>
        <p:txBody>
          <a:bodyPr/>
          <a:lstStyle/>
          <a:p>
            <a:pPr marL="0" indent="0">
              <a:buNone/>
            </a:pPr>
            <a:r>
              <a:rPr lang="tr-TR" b="1" dirty="0">
                <a:solidFill>
                  <a:srgbClr val="C00000"/>
                </a:solidFill>
              </a:rPr>
              <a:t>Birleştirilmiş sınıflarda öğretim </a:t>
            </a:r>
            <a:r>
              <a:rPr lang="tr-TR" dirty="0"/>
              <a:t>: Bir öğretmenin aynı anda birden fazla sınıfın/grubun öğreniminden, öğretiminden ve gelişiminden sorumlu olduğu öğretim biçimidir.</a:t>
            </a:r>
          </a:p>
          <a:p>
            <a:endParaRPr lang="tr-TR" dirty="0"/>
          </a:p>
          <a:p>
            <a:endParaRPr lang="tr-TR" dirty="0"/>
          </a:p>
        </p:txBody>
      </p:sp>
      <p:sp>
        <p:nvSpPr>
          <p:cNvPr id="5" name="İçerik Yer Tutucusu 4"/>
          <p:cNvSpPr>
            <a:spLocks noGrp="1"/>
          </p:cNvSpPr>
          <p:nvPr>
            <p:ph sz="half" idx="2"/>
          </p:nvPr>
        </p:nvSpPr>
        <p:spPr>
          <a:xfrm>
            <a:off x="4648202" y="1598477"/>
            <a:ext cx="4038600" cy="3629000"/>
          </a:xfrm>
        </p:spPr>
        <p:txBody>
          <a:bodyPr/>
          <a:lstStyle/>
          <a:p>
            <a:endParaRPr lang="tr-TR"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7" y="908720"/>
            <a:ext cx="3888432"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ayt Numarası Yer Tutucusu 5"/>
          <p:cNvSpPr>
            <a:spLocks noGrp="1"/>
          </p:cNvSpPr>
          <p:nvPr>
            <p:ph type="sldNum" sz="quarter" idx="12"/>
          </p:nvPr>
        </p:nvSpPr>
        <p:spPr/>
        <p:txBody>
          <a:bodyPr/>
          <a:lstStyle/>
          <a:p>
            <a:fld id="{66E504B6-9299-4800-B6CA-E6B332CA4CC4}" type="slidenum">
              <a:rPr lang="tr-TR" smtClean="0"/>
              <a:t>6</a:t>
            </a:fld>
            <a:endParaRPr lang="tr-TR"/>
          </a:p>
        </p:txBody>
      </p:sp>
    </p:spTree>
    <p:extLst>
      <p:ext uri="{BB962C8B-B14F-4D97-AF65-F5344CB8AC3E}">
        <p14:creationId xmlns:p14="http://schemas.microsoft.com/office/powerpoint/2010/main" val="2700322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Birleştirilmiş Sınıflarda Öğretim Fikri Nasıl Ortaya Çıktı? </a:t>
            </a:r>
          </a:p>
        </p:txBody>
      </p:sp>
      <p:sp>
        <p:nvSpPr>
          <p:cNvPr id="3" name="İçerik Yer Tutucusu 2"/>
          <p:cNvSpPr>
            <a:spLocks noGrp="1"/>
          </p:cNvSpPr>
          <p:nvPr>
            <p:ph idx="1"/>
          </p:nvPr>
        </p:nvSpPr>
        <p:spPr/>
        <p:txBody>
          <a:bodyPr>
            <a:normAutofit fontScale="85000" lnSpcReduction="10000"/>
          </a:bodyPr>
          <a:lstStyle/>
          <a:p>
            <a:r>
              <a:rPr lang="tr-TR" dirty="0"/>
              <a:t>Birleştirilmiş sınıf uygulamasının Türkiye dışındaki uygulanışı incelendiğinde 19. yüzyılın ikinci yarısında, Kuzey Amerika ve Avrupa’da birleştirilmiş sınıflar ilkokullarda yaygın olan model olmuştur. </a:t>
            </a:r>
          </a:p>
          <a:p>
            <a:r>
              <a:rPr lang="tr-TR" dirty="0"/>
              <a:t>Sanayi devrimi ve şehirleşme ile birlikte bu sistem, yerini homojen yaş ve seviyeleri içeren klasik sisteme bırakmıştır. </a:t>
            </a:r>
          </a:p>
          <a:p>
            <a:r>
              <a:rPr lang="tr-TR" dirty="0"/>
              <a:t>1960’ların sonlarında, eğitimin etkisinin artması ve kaynak yönetiminin iyileşmesiyle beraber, birleştirilmiş sınıflardan oluşan küçük okulları kaldırma girişimleri başlamıştır. </a:t>
            </a:r>
          </a:p>
        </p:txBody>
      </p:sp>
      <p:sp>
        <p:nvSpPr>
          <p:cNvPr id="4" name="Slayt Numarası Yer Tutucusu 3"/>
          <p:cNvSpPr>
            <a:spLocks noGrp="1"/>
          </p:cNvSpPr>
          <p:nvPr>
            <p:ph type="sldNum" sz="quarter" idx="12"/>
          </p:nvPr>
        </p:nvSpPr>
        <p:spPr/>
        <p:txBody>
          <a:bodyPr/>
          <a:lstStyle/>
          <a:p>
            <a:fld id="{66E504B6-9299-4800-B6CA-E6B332CA4CC4}" type="slidenum">
              <a:rPr lang="tr-TR" smtClean="0"/>
              <a:t>7</a:t>
            </a:fld>
            <a:endParaRPr lang="tr-TR"/>
          </a:p>
        </p:txBody>
      </p:sp>
    </p:spTree>
    <p:extLst>
      <p:ext uri="{BB962C8B-B14F-4D97-AF65-F5344CB8AC3E}">
        <p14:creationId xmlns:p14="http://schemas.microsoft.com/office/powerpoint/2010/main" val="3581858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4000" dirty="0">
                <a:solidFill>
                  <a:srgbClr val="FF0000"/>
                </a:solidFill>
              </a:rPr>
              <a:t>Birleştirilmiş Sınıflarda Öğretim Fikri Nasıl Ortaya Çıktı? </a:t>
            </a:r>
            <a:endParaRPr lang="tr-TR" sz="4000" dirty="0"/>
          </a:p>
        </p:txBody>
      </p:sp>
      <p:sp>
        <p:nvSpPr>
          <p:cNvPr id="3" name="İçerik Yer Tutucusu 2"/>
          <p:cNvSpPr>
            <a:spLocks noGrp="1"/>
          </p:cNvSpPr>
          <p:nvPr>
            <p:ph idx="1"/>
          </p:nvPr>
        </p:nvSpPr>
        <p:spPr/>
        <p:txBody>
          <a:bodyPr/>
          <a:lstStyle/>
          <a:p>
            <a:r>
              <a:rPr lang="tr-TR" dirty="0"/>
              <a:t>1980’lerden itibaren bu anlayış tersine dönmüş ve bu "küçük okullar« dünyanın her yerinde tekrar işlevsel hale getirilmeye başlanmıştır (Bayar, 2009). </a:t>
            </a:r>
          </a:p>
          <a:p>
            <a:r>
              <a:rPr lang="tr-TR" dirty="0"/>
              <a:t>Bugün AB ülkelerinin hemen hepsinde, ABD’de, Japonya ve Kanada gibi pek çok ülkede de birleştirilmiş sınıflar uygulaması yapılmaktadır.</a:t>
            </a:r>
          </a:p>
        </p:txBody>
      </p:sp>
    </p:spTree>
    <p:extLst>
      <p:ext uri="{BB962C8B-B14F-4D97-AF65-F5344CB8AC3E}">
        <p14:creationId xmlns:p14="http://schemas.microsoft.com/office/powerpoint/2010/main" val="2795582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C00000"/>
                </a:solidFill>
              </a:rPr>
              <a:t>Türkiye’de Birleştirilmiş Sınıf Uygulamasının Ortaya Çıkışı</a:t>
            </a:r>
          </a:p>
        </p:txBody>
      </p:sp>
      <p:sp>
        <p:nvSpPr>
          <p:cNvPr id="3" name="İçerik Yer Tutucusu 2"/>
          <p:cNvSpPr>
            <a:spLocks noGrp="1"/>
          </p:cNvSpPr>
          <p:nvPr>
            <p:ph idx="1"/>
          </p:nvPr>
        </p:nvSpPr>
        <p:spPr>
          <a:xfrm>
            <a:off x="457200" y="1556792"/>
            <a:ext cx="8229600" cy="4896544"/>
          </a:xfrm>
        </p:spPr>
        <p:txBody>
          <a:bodyPr>
            <a:normAutofit/>
          </a:bodyPr>
          <a:lstStyle/>
          <a:p>
            <a:endParaRPr lang="tr-TR" dirty="0"/>
          </a:p>
          <a:p>
            <a:r>
              <a:rPr lang="tr-TR" dirty="0"/>
              <a:t>1951 Yılında köy okullarımızı incelemek ve çözüm bulmak amacıyla çağrılan Amerikalı eğitimci Prof. K. </a:t>
            </a:r>
            <a:r>
              <a:rPr lang="tr-TR" dirty="0" err="1"/>
              <a:t>Wofford</a:t>
            </a:r>
            <a:r>
              <a:rPr lang="tr-TR" dirty="0"/>
              <a:t> bize çalışmaları sonunda sunduğu raporda «</a:t>
            </a:r>
            <a:r>
              <a:rPr lang="tr-TR" b="1" dirty="0">
                <a:solidFill>
                  <a:srgbClr val="7030A0"/>
                </a:solidFill>
              </a:rPr>
              <a:t>sınıf sistemi yerine «grup sistemi» </a:t>
            </a:r>
            <a:r>
              <a:rPr lang="tr-TR" dirty="0"/>
              <a:t>önermiştir. </a:t>
            </a:r>
          </a:p>
        </p:txBody>
      </p:sp>
      <p:sp>
        <p:nvSpPr>
          <p:cNvPr id="4" name="Slayt Numarası Yer Tutucusu 3"/>
          <p:cNvSpPr>
            <a:spLocks noGrp="1"/>
          </p:cNvSpPr>
          <p:nvPr>
            <p:ph type="sldNum" sz="quarter" idx="12"/>
          </p:nvPr>
        </p:nvSpPr>
        <p:spPr/>
        <p:txBody>
          <a:bodyPr/>
          <a:lstStyle/>
          <a:p>
            <a:fld id="{66E504B6-9299-4800-B6CA-E6B332CA4CC4}" type="slidenum">
              <a:rPr lang="tr-TR" smtClean="0"/>
              <a:t>9</a:t>
            </a:fld>
            <a:endParaRPr lang="tr-TR"/>
          </a:p>
        </p:txBody>
      </p:sp>
    </p:spTree>
    <p:extLst>
      <p:ext uri="{BB962C8B-B14F-4D97-AF65-F5344CB8AC3E}">
        <p14:creationId xmlns:p14="http://schemas.microsoft.com/office/powerpoint/2010/main" val="471663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Türkiye’de Birleştirilmiş Sınıf Uygulamasının Ortaya Çıkışı</a:t>
            </a:r>
          </a:p>
        </p:txBody>
      </p:sp>
      <p:sp>
        <p:nvSpPr>
          <p:cNvPr id="3" name="İçerik Yer Tutucusu 2"/>
          <p:cNvSpPr>
            <a:spLocks noGrp="1"/>
          </p:cNvSpPr>
          <p:nvPr>
            <p:ph idx="1"/>
          </p:nvPr>
        </p:nvSpPr>
        <p:spPr/>
        <p:txBody>
          <a:bodyPr>
            <a:normAutofit/>
          </a:bodyPr>
          <a:lstStyle/>
          <a:p>
            <a:r>
              <a:rPr lang="tr-TR" b="1" dirty="0">
                <a:solidFill>
                  <a:srgbClr val="7030A0"/>
                </a:solidFill>
              </a:rPr>
              <a:t>Bu sistemin amacı </a:t>
            </a:r>
            <a:r>
              <a:rPr lang="tr-TR" dirty="0"/>
              <a:t>1.2.3. sınıfları birlikte, 4.5. sınıfları da ayrı bir grup altında birleştirerek, her grup içinde her yıl, birbirine eşit güçlükte öğretim programları uygulamaktır.</a:t>
            </a:r>
          </a:p>
          <a:p>
            <a:r>
              <a:rPr lang="tr-TR" dirty="0"/>
              <a:t>Bu görüş önce 1962 </a:t>
            </a:r>
            <a:r>
              <a:rPr lang="tr-TR" dirty="0">
                <a:solidFill>
                  <a:srgbClr val="7030A0"/>
                </a:solidFill>
              </a:rPr>
              <a:t>«İlkokul Programı </a:t>
            </a:r>
            <a:r>
              <a:rPr lang="tr-TR" dirty="0" err="1">
                <a:solidFill>
                  <a:srgbClr val="7030A0"/>
                </a:solidFill>
              </a:rPr>
              <a:t>taslağı’nın</a:t>
            </a:r>
            <a:r>
              <a:rPr lang="tr-TR" dirty="0"/>
              <a:t>» daha sonra 1968 tarihli «</a:t>
            </a:r>
            <a:r>
              <a:rPr lang="tr-TR" dirty="0">
                <a:solidFill>
                  <a:srgbClr val="7030A0"/>
                </a:solidFill>
              </a:rPr>
              <a:t>İlkokul </a:t>
            </a:r>
            <a:r>
              <a:rPr lang="tr-TR" dirty="0" err="1">
                <a:solidFill>
                  <a:srgbClr val="7030A0"/>
                </a:solidFill>
              </a:rPr>
              <a:t>programı</a:t>
            </a:r>
            <a:r>
              <a:rPr lang="tr-TR" dirty="0" err="1"/>
              <a:t>»nın</a:t>
            </a:r>
            <a:r>
              <a:rPr lang="tr-TR" dirty="0"/>
              <a:t> hazırlanmasında temel alınmıştır.</a:t>
            </a:r>
          </a:p>
        </p:txBody>
      </p:sp>
      <p:sp>
        <p:nvSpPr>
          <p:cNvPr id="4" name="Slayt Numarası Yer Tutucusu 3"/>
          <p:cNvSpPr>
            <a:spLocks noGrp="1"/>
          </p:cNvSpPr>
          <p:nvPr>
            <p:ph type="sldNum" sz="quarter" idx="12"/>
          </p:nvPr>
        </p:nvSpPr>
        <p:spPr/>
        <p:txBody>
          <a:bodyPr/>
          <a:lstStyle/>
          <a:p>
            <a:fld id="{66E504B6-9299-4800-B6CA-E6B332CA4CC4}" type="slidenum">
              <a:rPr lang="tr-TR" smtClean="0"/>
              <a:t>10</a:t>
            </a:fld>
            <a:endParaRPr lang="tr-TR"/>
          </a:p>
        </p:txBody>
      </p:sp>
    </p:spTree>
    <p:extLst>
      <p:ext uri="{BB962C8B-B14F-4D97-AF65-F5344CB8AC3E}">
        <p14:creationId xmlns:p14="http://schemas.microsoft.com/office/powerpoint/2010/main" val="1192304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6406" y="332656"/>
            <a:ext cx="8229600" cy="1143000"/>
          </a:xfrm>
        </p:spPr>
        <p:txBody>
          <a:bodyPr>
            <a:normAutofit fontScale="90000"/>
          </a:bodyPr>
          <a:lstStyle/>
          <a:p>
            <a:r>
              <a:rPr lang="tr-TR" dirty="0">
                <a:solidFill>
                  <a:srgbClr val="FF0000"/>
                </a:solidFill>
              </a:rPr>
              <a:t>Birleştirilmiş sınıflarda Öğretimi Ortaya Çıkaran Nedenler</a:t>
            </a:r>
          </a:p>
        </p:txBody>
      </p:sp>
      <p:sp>
        <p:nvSpPr>
          <p:cNvPr id="3" name="İçerik Yer Tutucusu 2"/>
          <p:cNvSpPr>
            <a:spLocks noGrp="1"/>
          </p:cNvSpPr>
          <p:nvPr>
            <p:ph idx="1"/>
          </p:nvPr>
        </p:nvSpPr>
        <p:spPr>
          <a:xfrm>
            <a:off x="457200" y="1556792"/>
            <a:ext cx="8229600" cy="4569371"/>
          </a:xfrm>
        </p:spPr>
        <p:txBody>
          <a:bodyPr>
            <a:normAutofit/>
          </a:bodyPr>
          <a:lstStyle/>
          <a:p>
            <a:pPr marL="0" indent="0">
              <a:buNone/>
            </a:pPr>
            <a:endParaRPr lang="tr-TR" sz="24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406" y="1556792"/>
            <a:ext cx="8229600" cy="4569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ayt Numarası Yer Tutucusu 3"/>
          <p:cNvSpPr>
            <a:spLocks noGrp="1"/>
          </p:cNvSpPr>
          <p:nvPr>
            <p:ph type="sldNum" sz="quarter" idx="12"/>
          </p:nvPr>
        </p:nvSpPr>
        <p:spPr/>
        <p:txBody>
          <a:bodyPr/>
          <a:lstStyle/>
          <a:p>
            <a:fld id="{66E504B6-9299-4800-B6CA-E6B332CA4CC4}" type="slidenum">
              <a:rPr lang="tr-TR" smtClean="0"/>
              <a:t>11</a:t>
            </a:fld>
            <a:endParaRPr lang="tr-TR"/>
          </a:p>
        </p:txBody>
      </p:sp>
    </p:spTree>
    <p:extLst>
      <p:ext uri="{BB962C8B-B14F-4D97-AF65-F5344CB8AC3E}">
        <p14:creationId xmlns:p14="http://schemas.microsoft.com/office/powerpoint/2010/main" val="3048428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Birleştirilmiş Sınıflarda Öğretim Fikri Nasıl Ortaya Çıktı? </a:t>
            </a:r>
          </a:p>
        </p:txBody>
      </p:sp>
      <p:pic>
        <p:nvPicPr>
          <p:cNvPr id="4" name="İçerik Yer Tutucusu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0" y="1628800"/>
            <a:ext cx="9143999" cy="5229200"/>
          </a:xfrm>
          <a:prstGeom prst="rect">
            <a:avLst/>
          </a:prstGeom>
          <a:noFill/>
          <a:ln>
            <a:noFill/>
          </a:ln>
        </p:spPr>
      </p:pic>
      <p:sp>
        <p:nvSpPr>
          <p:cNvPr id="5" name="Slayt Numarası Yer Tutucusu 4"/>
          <p:cNvSpPr>
            <a:spLocks noGrp="1"/>
          </p:cNvSpPr>
          <p:nvPr>
            <p:ph type="sldNum" sz="quarter" idx="12"/>
          </p:nvPr>
        </p:nvSpPr>
        <p:spPr/>
        <p:txBody>
          <a:bodyPr/>
          <a:lstStyle/>
          <a:p>
            <a:fld id="{66E504B6-9299-4800-B6CA-E6B332CA4CC4}" type="slidenum">
              <a:rPr lang="tr-TR" smtClean="0"/>
              <a:t>12</a:t>
            </a:fld>
            <a:endParaRPr lang="tr-TR"/>
          </a:p>
        </p:txBody>
      </p:sp>
    </p:spTree>
    <p:extLst>
      <p:ext uri="{BB962C8B-B14F-4D97-AF65-F5344CB8AC3E}">
        <p14:creationId xmlns:p14="http://schemas.microsoft.com/office/powerpoint/2010/main" val="1594388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Birleştirilmiş Sınıflarda Öğretim Fikri Nasıl Ortaya Çıktı? </a:t>
            </a:r>
          </a:p>
        </p:txBody>
      </p:sp>
      <p:pic>
        <p:nvPicPr>
          <p:cNvPr id="4" name="İçerik Yer Tutucusu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600200"/>
            <a:ext cx="8280919" cy="4525963"/>
          </a:xfrm>
          <a:prstGeom prst="rect">
            <a:avLst/>
          </a:prstGeom>
          <a:noFill/>
          <a:ln>
            <a:noFill/>
          </a:ln>
        </p:spPr>
      </p:pic>
      <p:sp>
        <p:nvSpPr>
          <p:cNvPr id="5" name="Slayt Numarası Yer Tutucusu 4"/>
          <p:cNvSpPr>
            <a:spLocks noGrp="1"/>
          </p:cNvSpPr>
          <p:nvPr>
            <p:ph type="sldNum" sz="quarter" idx="12"/>
          </p:nvPr>
        </p:nvSpPr>
        <p:spPr/>
        <p:txBody>
          <a:bodyPr/>
          <a:lstStyle/>
          <a:p>
            <a:fld id="{66E504B6-9299-4800-B6CA-E6B332CA4CC4}" type="slidenum">
              <a:rPr lang="tr-TR" smtClean="0"/>
              <a:t>13</a:t>
            </a:fld>
            <a:endParaRPr lang="tr-TR"/>
          </a:p>
        </p:txBody>
      </p:sp>
    </p:spTree>
    <p:extLst>
      <p:ext uri="{BB962C8B-B14F-4D97-AF65-F5344CB8AC3E}">
        <p14:creationId xmlns:p14="http://schemas.microsoft.com/office/powerpoint/2010/main" val="1762193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Birleştirilmiş Sınıflarda Öğretim Fikri Nasıl Ortaya Çıktı? </a:t>
            </a:r>
          </a:p>
        </p:txBody>
      </p:sp>
      <p:sp>
        <p:nvSpPr>
          <p:cNvPr id="3" name="İçerik Yer Tutucusu 2"/>
          <p:cNvSpPr>
            <a:spLocks noGrp="1"/>
          </p:cNvSpPr>
          <p:nvPr>
            <p:ph idx="1"/>
          </p:nvPr>
        </p:nvSpPr>
        <p:spPr>
          <a:xfrm>
            <a:off x="457200" y="1412776"/>
            <a:ext cx="8229600" cy="4713387"/>
          </a:xfrm>
        </p:spPr>
        <p:txBody>
          <a:bodyPr/>
          <a:lstStyle/>
          <a:p>
            <a:r>
              <a:rPr lang="tr-TR" dirty="0"/>
              <a:t>Tablolardaki rakamlardan da anlaşılacağı üzere tarihi süreç içinde ülkemizde birleştirilmiş sınıf oluşumunda üç temel neden olduğu görülmektedir. Bunlar : </a:t>
            </a:r>
          </a:p>
          <a:p>
            <a:pPr marL="514350" indent="-514350">
              <a:buFont typeface="+mj-lt"/>
              <a:buAutoNum type="arabicPeriod"/>
            </a:pPr>
            <a:r>
              <a:rPr lang="tr-TR" dirty="0"/>
              <a:t>Okuldaki öğrenci sayısının azlığı</a:t>
            </a:r>
          </a:p>
          <a:p>
            <a:pPr marL="514350" indent="-514350">
              <a:buFont typeface="+mj-lt"/>
              <a:buAutoNum type="arabicPeriod"/>
            </a:pPr>
            <a:r>
              <a:rPr lang="tr-TR" dirty="0"/>
              <a:t>Yeterli sayıda öğretmen görevlendirilememiş olması</a:t>
            </a:r>
          </a:p>
          <a:p>
            <a:pPr marL="514350" indent="-514350">
              <a:buFont typeface="+mj-lt"/>
              <a:buAutoNum type="arabicPeriod"/>
            </a:pPr>
            <a:r>
              <a:rPr lang="tr-TR" dirty="0"/>
              <a:t>Yeterli sayıda derslik bulunamaması</a:t>
            </a:r>
          </a:p>
          <a:p>
            <a:endParaRPr lang="tr-TR" dirty="0"/>
          </a:p>
        </p:txBody>
      </p:sp>
      <p:sp>
        <p:nvSpPr>
          <p:cNvPr id="4" name="Slayt Numarası Yer Tutucusu 3"/>
          <p:cNvSpPr>
            <a:spLocks noGrp="1"/>
          </p:cNvSpPr>
          <p:nvPr>
            <p:ph type="sldNum" sz="quarter" idx="12"/>
          </p:nvPr>
        </p:nvSpPr>
        <p:spPr/>
        <p:txBody>
          <a:bodyPr/>
          <a:lstStyle/>
          <a:p>
            <a:fld id="{66E504B6-9299-4800-B6CA-E6B332CA4CC4}" type="slidenum">
              <a:rPr lang="tr-TR" smtClean="0"/>
              <a:t>14</a:t>
            </a:fld>
            <a:endParaRPr lang="tr-TR"/>
          </a:p>
        </p:txBody>
      </p:sp>
    </p:spTree>
    <p:extLst>
      <p:ext uri="{BB962C8B-B14F-4D97-AF65-F5344CB8AC3E}">
        <p14:creationId xmlns:p14="http://schemas.microsoft.com/office/powerpoint/2010/main" val="38747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Türkiye’de Birleştirilmiş sınıf Uygulamasının Mevcut Durumu</a:t>
            </a:r>
          </a:p>
        </p:txBody>
      </p:sp>
      <p:sp>
        <p:nvSpPr>
          <p:cNvPr id="3" name="İçerik Yer Tutucusu 2"/>
          <p:cNvSpPr>
            <a:spLocks noGrp="1"/>
          </p:cNvSpPr>
          <p:nvPr>
            <p:ph idx="1"/>
          </p:nvPr>
        </p:nvSpPr>
        <p:spPr>
          <a:xfrm>
            <a:off x="457200" y="1417638"/>
            <a:ext cx="8229600" cy="4819674"/>
          </a:xfrm>
        </p:spPr>
        <p:txBody>
          <a:bodyPr>
            <a:normAutofit fontScale="85000" lnSpcReduction="20000"/>
          </a:bodyPr>
          <a:lstStyle/>
          <a:p>
            <a:r>
              <a:rPr lang="tr-TR" dirty="0"/>
              <a:t>MEB’in </a:t>
            </a:r>
            <a:r>
              <a:rPr lang="tr-TR" b="1" dirty="0"/>
              <a:t>2016–2017</a:t>
            </a:r>
            <a:r>
              <a:rPr lang="tr-TR" dirty="0"/>
              <a:t> eğitim öğretim yılı verilerine göre; </a:t>
            </a:r>
          </a:p>
          <a:p>
            <a:r>
              <a:rPr lang="tr-TR" dirty="0"/>
              <a:t>135 bin 924  öğrencinin birleştirilmiş sınıf uygulamasına göre eğitim gördüğü ve bunlardan, </a:t>
            </a:r>
          </a:p>
          <a:p>
            <a:r>
              <a:rPr lang="tr-TR" dirty="0"/>
              <a:t>İki sınıf bir arada öğrenim gören öğrenci sayısı 98.732, öğretmen sayısı 4.423 olduğu,</a:t>
            </a:r>
          </a:p>
          <a:p>
            <a:r>
              <a:rPr lang="tr-TR" dirty="0"/>
              <a:t>Üç sınıf bir arada öğrenim gören öğrenci sayısı 6.627, öğretmen sayısı 449 olduğu,</a:t>
            </a:r>
          </a:p>
          <a:p>
            <a:r>
              <a:rPr lang="tr-TR" dirty="0"/>
              <a:t>Dört sınıf bir arada öğrenim gören öğrenci sayısının 31 bin 165 olduğu,</a:t>
            </a:r>
          </a:p>
          <a:p>
            <a:r>
              <a:rPr lang="tr-TR" dirty="0"/>
              <a:t>Birleştirilmiş Sınıflı Okullarda görev yapan   </a:t>
            </a:r>
            <a:r>
              <a:rPr lang="tr-TR" dirty="0">
                <a:hlinkClick r:id="rId2"/>
              </a:rPr>
              <a:t>öğretmen</a:t>
            </a:r>
            <a:r>
              <a:rPr lang="tr-TR" dirty="0"/>
              <a:t> sayısının toplamda 6 bin 603 olduğu,</a:t>
            </a:r>
          </a:p>
          <a:p>
            <a:r>
              <a:rPr lang="tr-TR" dirty="0"/>
              <a:t>tespit  edilmiştir.</a:t>
            </a:r>
          </a:p>
        </p:txBody>
      </p:sp>
      <p:sp>
        <p:nvSpPr>
          <p:cNvPr id="4" name="Slayt Numarası Yer Tutucusu 3"/>
          <p:cNvSpPr>
            <a:spLocks noGrp="1"/>
          </p:cNvSpPr>
          <p:nvPr>
            <p:ph type="sldNum" sz="quarter" idx="12"/>
          </p:nvPr>
        </p:nvSpPr>
        <p:spPr/>
        <p:txBody>
          <a:bodyPr/>
          <a:lstStyle/>
          <a:p>
            <a:fld id="{66E504B6-9299-4800-B6CA-E6B332CA4CC4}" type="slidenum">
              <a:rPr lang="tr-TR" smtClean="0"/>
              <a:t>15</a:t>
            </a:fld>
            <a:endParaRPr lang="tr-TR"/>
          </a:p>
        </p:txBody>
      </p:sp>
    </p:spTree>
    <p:extLst>
      <p:ext uri="{BB962C8B-B14F-4D97-AF65-F5344CB8AC3E}">
        <p14:creationId xmlns:p14="http://schemas.microsoft.com/office/powerpoint/2010/main" val="1941253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Türkiye’de Birleştirilmiş sınıf Uygulamasının Mevcut Durumu</a:t>
            </a:r>
          </a:p>
        </p:txBody>
      </p:sp>
      <p:sp>
        <p:nvSpPr>
          <p:cNvPr id="3" name="İçerik Yer Tutucusu 2"/>
          <p:cNvSpPr>
            <a:spLocks noGrp="1"/>
          </p:cNvSpPr>
          <p:nvPr>
            <p:ph idx="1"/>
          </p:nvPr>
        </p:nvSpPr>
        <p:spPr/>
        <p:txBody>
          <a:bodyPr>
            <a:normAutofit lnSpcReduction="10000"/>
          </a:bodyPr>
          <a:lstStyle/>
          <a:p>
            <a:r>
              <a:rPr lang="tr-TR" dirty="0"/>
              <a:t>Birleştirilmiş sınıf uygulamasını daha etkili ve verimli duruma getirmek için değişik dönemlerde çalışmalar yapılmış, programlar hazırlanmıştır. </a:t>
            </a:r>
          </a:p>
          <a:p>
            <a:r>
              <a:rPr lang="tr-TR" dirty="0"/>
              <a:t>2000–2001 eğitim öğretim yılına kadar “Birleştirilmiş Sınıflar Programı” ilkokul programı içinde ayrı bir program olarak yer almaktayken, 2000–2001 eğitim öğretim yılından itibaren değişikliğe gidilmiştir. </a:t>
            </a:r>
          </a:p>
        </p:txBody>
      </p:sp>
      <p:sp>
        <p:nvSpPr>
          <p:cNvPr id="4" name="Slayt Numarası Yer Tutucusu 3"/>
          <p:cNvSpPr>
            <a:spLocks noGrp="1"/>
          </p:cNvSpPr>
          <p:nvPr>
            <p:ph type="sldNum" sz="quarter" idx="12"/>
          </p:nvPr>
        </p:nvSpPr>
        <p:spPr/>
        <p:txBody>
          <a:bodyPr/>
          <a:lstStyle/>
          <a:p>
            <a:fld id="{66E504B6-9299-4800-B6CA-E6B332CA4CC4}" type="slidenum">
              <a:rPr lang="tr-TR" smtClean="0"/>
              <a:t>16</a:t>
            </a:fld>
            <a:endParaRPr lang="tr-TR"/>
          </a:p>
        </p:txBody>
      </p:sp>
    </p:spTree>
    <p:extLst>
      <p:ext uri="{BB962C8B-B14F-4D97-AF65-F5344CB8AC3E}">
        <p14:creationId xmlns:p14="http://schemas.microsoft.com/office/powerpoint/2010/main" val="2421055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Türkiye’de Birleştirilmiş sınıf Uygulamasının Mevcut Durumu</a:t>
            </a:r>
          </a:p>
        </p:txBody>
      </p:sp>
      <p:sp>
        <p:nvSpPr>
          <p:cNvPr id="3" name="İçerik Yer Tutucusu 2"/>
          <p:cNvSpPr>
            <a:spLocks noGrp="1"/>
          </p:cNvSpPr>
          <p:nvPr>
            <p:ph idx="1"/>
          </p:nvPr>
        </p:nvSpPr>
        <p:spPr/>
        <p:txBody>
          <a:bodyPr/>
          <a:lstStyle/>
          <a:p>
            <a:r>
              <a:rPr lang="tr-TR" dirty="0"/>
              <a:t>Talim ve Terbiye Kurulu'nun </a:t>
            </a:r>
            <a:r>
              <a:rPr lang="tr-TR" b="1" dirty="0"/>
              <a:t>18.05.2000 </a:t>
            </a:r>
            <a:r>
              <a:rPr lang="tr-TR" dirty="0"/>
              <a:t>tarih ve 122 sayılı kararıyla 2000–2001 eğitim öğretim yılından itibaren uygulamadan kaldırılan programların yerine, müstakil (bağımsız) sınıflarda uygulanan; "fen bilgisi", "sosyal bilgiler" ve "hayat bilgisi" programlarının birleştirilmiş sınıflarda da okutulması kararlaştırılmıştır.</a:t>
            </a:r>
          </a:p>
          <a:p>
            <a:endParaRPr lang="tr-TR" dirty="0"/>
          </a:p>
        </p:txBody>
      </p:sp>
      <p:sp>
        <p:nvSpPr>
          <p:cNvPr id="4" name="Slayt Numarası Yer Tutucusu 3"/>
          <p:cNvSpPr>
            <a:spLocks noGrp="1"/>
          </p:cNvSpPr>
          <p:nvPr>
            <p:ph type="sldNum" sz="quarter" idx="12"/>
          </p:nvPr>
        </p:nvSpPr>
        <p:spPr/>
        <p:txBody>
          <a:bodyPr/>
          <a:lstStyle/>
          <a:p>
            <a:fld id="{66E504B6-9299-4800-B6CA-E6B332CA4CC4}" type="slidenum">
              <a:rPr lang="tr-TR" smtClean="0"/>
              <a:t>17</a:t>
            </a:fld>
            <a:endParaRPr lang="tr-TR"/>
          </a:p>
        </p:txBody>
      </p:sp>
    </p:spTree>
    <p:extLst>
      <p:ext uri="{BB962C8B-B14F-4D97-AF65-F5344CB8AC3E}">
        <p14:creationId xmlns:p14="http://schemas.microsoft.com/office/powerpoint/2010/main" val="420619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6632"/>
            <a:ext cx="8229600" cy="720080"/>
          </a:xfrm>
        </p:spPr>
        <p:txBody>
          <a:bodyPr>
            <a:normAutofit fontScale="90000"/>
          </a:bodyPr>
          <a:lstStyle/>
          <a:p>
            <a:br>
              <a:rPr lang="tr-TR" dirty="0"/>
            </a:br>
            <a:r>
              <a:rPr lang="tr-TR" sz="3300" dirty="0">
                <a:solidFill>
                  <a:srgbClr val="FF0000"/>
                </a:solidFill>
              </a:rPr>
              <a:t>Birleştirilmiş Sınıf uygulamasının Mevcut Durumu</a:t>
            </a:r>
            <a:br>
              <a:rPr lang="tr-TR" sz="3100" dirty="0"/>
            </a:br>
            <a:endParaRPr lang="tr-TR" sz="3100" dirty="0"/>
          </a:p>
        </p:txBody>
      </p:sp>
      <p:sp>
        <p:nvSpPr>
          <p:cNvPr id="3" name="İçerik Yer Tutucusu 2"/>
          <p:cNvSpPr>
            <a:spLocks noGrp="1"/>
          </p:cNvSpPr>
          <p:nvPr>
            <p:ph idx="1"/>
          </p:nvPr>
        </p:nvSpPr>
        <p:spPr>
          <a:xfrm>
            <a:off x="323528" y="836712"/>
            <a:ext cx="8568952" cy="5616624"/>
          </a:xfrm>
        </p:spPr>
        <p:txBody>
          <a:bodyPr/>
          <a:lstStyle/>
          <a:p>
            <a:r>
              <a:rPr lang="tr-TR" b="1" dirty="0">
                <a:solidFill>
                  <a:srgbClr val="7030A0"/>
                </a:solidFill>
              </a:rPr>
              <a:t>Dönüşümlü İşlenen Dersler</a:t>
            </a:r>
          </a:p>
        </p:txBody>
      </p:sp>
      <p:sp>
        <p:nvSpPr>
          <p:cNvPr id="4" name="Slayt Numarası Yer Tutucusu 3"/>
          <p:cNvSpPr>
            <a:spLocks noGrp="1"/>
          </p:cNvSpPr>
          <p:nvPr>
            <p:ph type="sldNum" sz="quarter" idx="12"/>
          </p:nvPr>
        </p:nvSpPr>
        <p:spPr/>
        <p:txBody>
          <a:bodyPr/>
          <a:lstStyle/>
          <a:p>
            <a:fld id="{66E504B6-9299-4800-B6CA-E6B332CA4CC4}" type="slidenum">
              <a:rPr lang="tr-TR" smtClean="0"/>
              <a:t>18</a:t>
            </a:fld>
            <a:endParaRPr lang="tr-TR"/>
          </a:p>
        </p:txBody>
      </p:sp>
      <p:graphicFrame>
        <p:nvGraphicFramePr>
          <p:cNvPr id="5" name="Group 221"/>
          <p:cNvGraphicFramePr>
            <a:graphicFrameLocks noGrp="1"/>
          </p:cNvGraphicFramePr>
          <p:nvPr/>
        </p:nvGraphicFramePr>
        <p:xfrm>
          <a:off x="395288" y="2060575"/>
          <a:ext cx="8424862" cy="4392613"/>
        </p:xfrm>
        <a:graphic>
          <a:graphicData uri="http://schemas.openxmlformats.org/drawingml/2006/table">
            <a:tbl>
              <a:tblPr/>
              <a:tblGrid>
                <a:gridCol w="2786062">
                  <a:extLst>
                    <a:ext uri="{9D8B030D-6E8A-4147-A177-3AD203B41FA5}">
                      <a16:colId xmlns:a16="http://schemas.microsoft.com/office/drawing/2014/main" val="20000"/>
                    </a:ext>
                  </a:extLst>
                </a:gridCol>
                <a:gridCol w="3084513">
                  <a:extLst>
                    <a:ext uri="{9D8B030D-6E8A-4147-A177-3AD203B41FA5}">
                      <a16:colId xmlns:a16="http://schemas.microsoft.com/office/drawing/2014/main" val="20001"/>
                    </a:ext>
                  </a:extLst>
                </a:gridCol>
                <a:gridCol w="2554287">
                  <a:extLst>
                    <a:ext uri="{9D8B030D-6E8A-4147-A177-3AD203B41FA5}">
                      <a16:colId xmlns:a16="http://schemas.microsoft.com/office/drawing/2014/main" val="20002"/>
                    </a:ext>
                  </a:extLst>
                </a:gridCol>
              </a:tblGrid>
              <a:tr h="5492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0" u="none" strike="noStrike" cap="none" normalizeH="0" baseline="0" dirty="0">
                          <a:ln>
                            <a:noFill/>
                          </a:ln>
                          <a:solidFill>
                            <a:schemeClr val="tx1"/>
                          </a:solidFill>
                          <a:effectLst>
                            <a:outerShdw blurRad="38100" dist="38100" dir="2700000" algn="tl">
                              <a:srgbClr val="000000"/>
                            </a:outerShdw>
                          </a:effectLst>
                          <a:latin typeface="Tahoma" pitchFamily="34" charset="0"/>
                          <a:cs typeface="Times New Roman" pitchFamily="18" charset="0"/>
                        </a:rPr>
                        <a:t>2005</a:t>
                      </a:r>
                      <a:r>
                        <a:rPr kumimoji="0" lang="tr-TR" sz="2400" b="1" i="0" u="none" strike="noStrike" cap="none" normalizeH="0" baseline="0" dirty="0">
                          <a:ln>
                            <a:noFill/>
                          </a:ln>
                          <a:solidFill>
                            <a:schemeClr val="tx1"/>
                          </a:solidFill>
                          <a:effectLst>
                            <a:outerShdw blurRad="38100" dist="38100" dir="2700000" algn="tl">
                              <a:srgbClr val="000000"/>
                            </a:outerShdw>
                          </a:effectLst>
                          <a:latin typeface="Arial"/>
                          <a:cs typeface="Times New Roman" pitchFamily="18" charset="0"/>
                        </a:rPr>
                        <a:t>–</a:t>
                      </a:r>
                      <a:r>
                        <a:rPr kumimoji="0" lang="tr-TR" sz="2400" b="1" i="0" u="none" strike="noStrike" cap="none" normalizeH="0" baseline="0" dirty="0">
                          <a:ln>
                            <a:noFill/>
                          </a:ln>
                          <a:solidFill>
                            <a:schemeClr val="tx1"/>
                          </a:solidFill>
                          <a:effectLst>
                            <a:outerShdw blurRad="38100" dist="38100" dir="2700000" algn="tl">
                              <a:srgbClr val="000000"/>
                            </a:outerShdw>
                          </a:effectLst>
                          <a:latin typeface="Tahoma" pitchFamily="34" charset="0"/>
                          <a:cs typeface="Times New Roman" pitchFamily="18" charset="0"/>
                        </a:rPr>
                        <a:t>2006</a:t>
                      </a:r>
                      <a:r>
                        <a:rPr kumimoji="0" lang="tr-TR" sz="2400" b="0" i="0" u="none" strike="noStrike" cap="none" normalizeH="0" baseline="0" dirty="0">
                          <a:ln>
                            <a:noFill/>
                          </a:ln>
                          <a:solidFill>
                            <a:schemeClr val="tx1"/>
                          </a:solidFill>
                          <a:effectLst>
                            <a:outerShdw blurRad="38100" dist="38100" dir="2700000" algn="tl">
                              <a:srgbClr val="000000"/>
                            </a:outerShdw>
                          </a:effectLst>
                          <a:latin typeface="Tahoma" pitchFamily="34" charset="0"/>
                          <a:cs typeface="Arial" charset="0"/>
                        </a:rPr>
                        <a:t> </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tc>
                  <a:txBody>
                    <a:bodyPr/>
                    <a:lstStyle/>
                    <a:p>
                      <a:pPr marL="533400" marR="0" lvl="0" indent="-53340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0" u="none" strike="noStrike" cap="none" normalizeH="0" baseline="0" dirty="0">
                          <a:ln>
                            <a:noFill/>
                          </a:ln>
                          <a:solidFill>
                            <a:srgbClr val="630000"/>
                          </a:solidFill>
                          <a:effectLst>
                            <a:outerShdw blurRad="38100" dist="38100" dir="2700000" algn="tl">
                              <a:srgbClr val="000000"/>
                            </a:outerShdw>
                          </a:effectLst>
                          <a:latin typeface="Arial" charset="0"/>
                          <a:cs typeface="Times New Roman" pitchFamily="18" charset="0"/>
                        </a:rPr>
                        <a:t>1</a:t>
                      </a:r>
                      <a:r>
                        <a:rPr kumimoji="0" lang="tr-TR" sz="2400" b="1" i="0" u="none" strike="noStrike" cap="none" normalizeH="0" baseline="0" dirty="0">
                          <a:ln>
                            <a:noFill/>
                          </a:ln>
                          <a:solidFill>
                            <a:srgbClr val="630000"/>
                          </a:solidFill>
                          <a:effectLst>
                            <a:outerShdw blurRad="38100" dist="38100" dir="2700000" algn="tl">
                              <a:srgbClr val="000000"/>
                            </a:outerShdw>
                          </a:effectLst>
                          <a:latin typeface="Tahoma" pitchFamily="34" charset="0"/>
                          <a:cs typeface="Times New Roman" pitchFamily="18" charset="0"/>
                        </a:rPr>
                        <a:t>. sınıf (I. yıl)</a:t>
                      </a:r>
                      <a:r>
                        <a:rPr kumimoji="0" lang="tr-TR" sz="2400" b="0" i="0" u="none" strike="noStrike" cap="none" normalizeH="0" baseline="0" dirty="0">
                          <a:ln>
                            <a:noFill/>
                          </a:ln>
                          <a:solidFill>
                            <a:srgbClr val="000000"/>
                          </a:solidFill>
                          <a:effectLst>
                            <a:outerShdw blurRad="38100" dist="38100" dir="2700000" algn="tl">
                              <a:srgbClr val="FFFFFF"/>
                            </a:outerShdw>
                          </a:effectLst>
                          <a:latin typeface="Tahoma" pitchFamily="34" charset="0"/>
                          <a:cs typeface="Arial" charset="0"/>
                        </a:rPr>
                        <a:t> </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0" u="none" strike="noStrike" cap="none" normalizeH="0" baseline="0" dirty="0">
                          <a:ln>
                            <a:noFill/>
                          </a:ln>
                          <a:solidFill>
                            <a:schemeClr val="tx1"/>
                          </a:solidFill>
                          <a:effectLst>
                            <a:outerShdw blurRad="38100" dist="38100" dir="2700000" algn="tl">
                              <a:srgbClr val="000000"/>
                            </a:outerShdw>
                          </a:effectLst>
                          <a:latin typeface="Tahoma" pitchFamily="34" charset="0"/>
                          <a:cs typeface="Times New Roman" pitchFamily="18" charset="0"/>
                        </a:rPr>
                        <a:t>4. sınıf (I. yıl)</a:t>
                      </a:r>
                      <a:r>
                        <a:rPr kumimoji="0" lang="tr-TR" sz="2400" b="0" i="0" u="none" strike="noStrike" cap="none" normalizeH="0" baseline="0" dirty="0">
                          <a:ln>
                            <a:noFill/>
                          </a:ln>
                          <a:solidFill>
                            <a:srgbClr val="000000"/>
                          </a:solidFill>
                          <a:effectLst>
                            <a:outerShdw blurRad="38100" dist="38100" dir="2700000" algn="tl">
                              <a:srgbClr val="FFFFFF"/>
                            </a:outerShdw>
                          </a:effectLst>
                          <a:latin typeface="Tahoma" pitchFamily="34" charset="0"/>
                          <a:cs typeface="Arial" charset="0"/>
                        </a:rPr>
                        <a:t> </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extLst>
                  <a:ext uri="{0D108BD9-81ED-4DB2-BD59-A6C34878D82A}">
                    <a16:rowId xmlns:a16="http://schemas.microsoft.com/office/drawing/2014/main" val="10000"/>
                  </a:ext>
                </a:extLst>
              </a:tr>
              <a:tr h="5492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0" u="none" strike="noStrike" cap="none" normalizeH="0" baseline="0" dirty="0">
                          <a:ln>
                            <a:noFill/>
                          </a:ln>
                          <a:solidFill>
                            <a:schemeClr val="tx1"/>
                          </a:solidFill>
                          <a:effectLst>
                            <a:outerShdw blurRad="38100" dist="38100" dir="2700000" algn="tl">
                              <a:srgbClr val="000000"/>
                            </a:outerShdw>
                          </a:effectLst>
                          <a:latin typeface="Tahoma" pitchFamily="34" charset="0"/>
                          <a:cs typeface="Times New Roman" pitchFamily="18" charset="0"/>
                        </a:rPr>
                        <a:t>2006</a:t>
                      </a:r>
                      <a:r>
                        <a:rPr kumimoji="0" lang="tr-TR" sz="2400" b="1" i="0" u="none" strike="noStrike" cap="none" normalizeH="0" baseline="0" dirty="0">
                          <a:ln>
                            <a:noFill/>
                          </a:ln>
                          <a:solidFill>
                            <a:schemeClr val="tx1"/>
                          </a:solidFill>
                          <a:effectLst>
                            <a:outerShdw blurRad="38100" dist="38100" dir="2700000" algn="tl">
                              <a:srgbClr val="000000"/>
                            </a:outerShdw>
                          </a:effectLst>
                          <a:latin typeface="Arial"/>
                          <a:cs typeface="Times New Roman" pitchFamily="18" charset="0"/>
                        </a:rPr>
                        <a:t>–</a:t>
                      </a:r>
                      <a:r>
                        <a:rPr kumimoji="0" lang="tr-TR" sz="2400" b="1" i="0" u="none" strike="noStrike" cap="none" normalizeH="0" baseline="0" dirty="0">
                          <a:ln>
                            <a:noFill/>
                          </a:ln>
                          <a:solidFill>
                            <a:schemeClr val="tx1"/>
                          </a:solidFill>
                          <a:effectLst>
                            <a:outerShdw blurRad="38100" dist="38100" dir="2700000" algn="tl">
                              <a:srgbClr val="000000"/>
                            </a:outerShdw>
                          </a:effectLst>
                          <a:latin typeface="Tahoma" pitchFamily="34" charset="0"/>
                          <a:cs typeface="Times New Roman" pitchFamily="18" charset="0"/>
                        </a:rPr>
                        <a:t>2007</a:t>
                      </a:r>
                      <a:r>
                        <a:rPr kumimoji="0" lang="tr-TR" sz="2400" b="0" i="0" u="none" strike="noStrike" cap="none" normalizeH="0" baseline="0" dirty="0">
                          <a:ln>
                            <a:noFill/>
                          </a:ln>
                          <a:solidFill>
                            <a:schemeClr val="tx1"/>
                          </a:solidFill>
                          <a:effectLst>
                            <a:outerShdw blurRad="38100" dist="38100" dir="2700000" algn="tl">
                              <a:srgbClr val="000000"/>
                            </a:outerShdw>
                          </a:effectLst>
                          <a:latin typeface="Tahoma" pitchFamily="34" charset="0"/>
                          <a:cs typeface="Arial" charset="0"/>
                        </a:rPr>
                        <a:t> </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0" u="none" strike="noStrike" cap="none" normalizeH="0" baseline="0" dirty="0">
                          <a:ln>
                            <a:noFill/>
                          </a:ln>
                          <a:solidFill>
                            <a:srgbClr val="630000"/>
                          </a:solidFill>
                          <a:effectLst>
                            <a:outerShdw blurRad="38100" dist="38100" dir="2700000" algn="tl">
                              <a:srgbClr val="000000"/>
                            </a:outerShdw>
                          </a:effectLst>
                          <a:latin typeface="Tahoma" pitchFamily="34" charset="0"/>
                          <a:cs typeface="Times New Roman" pitchFamily="18" charset="0"/>
                        </a:rPr>
                        <a:t>2. sınıf (II. yıl)</a:t>
                      </a:r>
                      <a:endParaRPr kumimoji="0" lang="tr-TR" sz="2400" b="1" i="0" u="none" strike="noStrike" cap="none" normalizeH="0" baseline="0" dirty="0">
                        <a:ln>
                          <a:noFill/>
                        </a:ln>
                        <a:solidFill>
                          <a:srgbClr val="FF0000"/>
                        </a:solidFill>
                        <a:effectLst>
                          <a:outerShdw blurRad="38100" dist="38100" dir="2700000" algn="tl">
                            <a:srgbClr val="000000"/>
                          </a:outerShdw>
                        </a:effectLst>
                        <a:latin typeface="Tahoma" pitchFamily="34" charset="0"/>
                        <a:cs typeface="Times New Roman" pitchFamily="18" charset="0"/>
                      </a:endParaRP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0" u="none" strike="noStrike" cap="none" normalizeH="0" baseline="0" dirty="0">
                          <a:ln>
                            <a:noFill/>
                          </a:ln>
                          <a:solidFill>
                            <a:schemeClr val="tx1"/>
                          </a:solidFill>
                          <a:effectLst>
                            <a:outerShdw blurRad="38100" dist="38100" dir="2700000" algn="tl">
                              <a:srgbClr val="000000"/>
                            </a:outerShdw>
                          </a:effectLst>
                          <a:latin typeface="Tahoma" pitchFamily="34" charset="0"/>
                          <a:cs typeface="Arial" charset="0"/>
                        </a:rPr>
                        <a:t>5. sınıf (II. yıl)</a:t>
                      </a:r>
                      <a:r>
                        <a:rPr kumimoji="0" lang="tr-TR" sz="2400" b="0" i="0" u="none" strike="noStrike" cap="none" normalizeH="0" baseline="0" dirty="0">
                          <a:ln>
                            <a:noFill/>
                          </a:ln>
                          <a:solidFill>
                            <a:schemeClr val="tx1"/>
                          </a:solidFill>
                          <a:effectLst>
                            <a:outerShdw blurRad="38100" dist="38100" dir="2700000" algn="tl">
                              <a:srgbClr val="000000"/>
                            </a:outerShdw>
                          </a:effectLst>
                          <a:latin typeface="Tahoma" pitchFamily="34" charset="0"/>
                          <a:cs typeface="Arial" charset="0"/>
                        </a:rPr>
                        <a:t> </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extLst>
                  <a:ext uri="{0D108BD9-81ED-4DB2-BD59-A6C34878D82A}">
                    <a16:rowId xmlns:a16="http://schemas.microsoft.com/office/drawing/2014/main" val="10001"/>
                  </a:ext>
                </a:extLst>
              </a:tr>
              <a:tr h="5492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0" u="none" strike="noStrike" cap="none" normalizeH="0" baseline="0" dirty="0">
                          <a:ln>
                            <a:noFill/>
                          </a:ln>
                          <a:solidFill>
                            <a:schemeClr val="tx1"/>
                          </a:solidFill>
                          <a:effectLst>
                            <a:outerShdw blurRad="38100" dist="38100" dir="2700000" algn="tl">
                              <a:srgbClr val="000000"/>
                            </a:outerShdw>
                          </a:effectLst>
                          <a:latin typeface="Tahoma" pitchFamily="34" charset="0"/>
                          <a:cs typeface="Arial" charset="0"/>
                        </a:rPr>
                        <a:t>2007</a:t>
                      </a:r>
                      <a:r>
                        <a:rPr kumimoji="0" lang="tr-TR" sz="2400" b="1" i="0" u="none" strike="noStrike" cap="none" normalizeH="0" baseline="0" dirty="0">
                          <a:ln>
                            <a:noFill/>
                          </a:ln>
                          <a:solidFill>
                            <a:schemeClr val="tx1"/>
                          </a:solidFill>
                          <a:effectLst>
                            <a:outerShdw blurRad="38100" dist="38100" dir="2700000" algn="tl">
                              <a:srgbClr val="000000"/>
                            </a:outerShdw>
                          </a:effectLst>
                          <a:latin typeface="Arial"/>
                          <a:cs typeface="Arial" charset="0"/>
                        </a:rPr>
                        <a:t>–</a:t>
                      </a:r>
                      <a:r>
                        <a:rPr kumimoji="0" lang="tr-TR" sz="2400" b="1" i="0" u="none" strike="noStrike" cap="none" normalizeH="0" baseline="0" dirty="0">
                          <a:ln>
                            <a:noFill/>
                          </a:ln>
                          <a:solidFill>
                            <a:schemeClr val="tx1"/>
                          </a:solidFill>
                          <a:effectLst>
                            <a:outerShdw blurRad="38100" dist="38100" dir="2700000" algn="tl">
                              <a:srgbClr val="000000"/>
                            </a:outerShdw>
                          </a:effectLst>
                          <a:latin typeface="Tahoma" pitchFamily="34" charset="0"/>
                          <a:cs typeface="Arial" charset="0"/>
                        </a:rPr>
                        <a:t>2008</a:t>
                      </a:r>
                      <a:r>
                        <a:rPr kumimoji="0" lang="tr-TR" sz="2400" b="0" i="0" u="none" strike="noStrike" cap="none" normalizeH="0" baseline="0" dirty="0">
                          <a:ln>
                            <a:noFill/>
                          </a:ln>
                          <a:solidFill>
                            <a:schemeClr val="tx1"/>
                          </a:solidFill>
                          <a:effectLst>
                            <a:outerShdw blurRad="38100" dist="38100" dir="2700000" algn="tl">
                              <a:srgbClr val="000000"/>
                            </a:outerShdw>
                          </a:effectLst>
                          <a:latin typeface="Tahoma" pitchFamily="34" charset="0"/>
                          <a:cs typeface="Arial" charset="0"/>
                        </a:rPr>
                        <a:t> </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0" u="none" strike="noStrike" cap="none" normalizeH="0" baseline="0" dirty="0">
                          <a:ln>
                            <a:noFill/>
                          </a:ln>
                          <a:solidFill>
                            <a:srgbClr val="630000"/>
                          </a:solidFill>
                          <a:effectLst>
                            <a:outerShdw blurRad="38100" dist="38100" dir="2700000" algn="tl">
                              <a:srgbClr val="000000"/>
                            </a:outerShdw>
                          </a:effectLst>
                          <a:latin typeface="Tahoma" pitchFamily="34" charset="0"/>
                          <a:cs typeface="Times New Roman" pitchFamily="18" charset="0"/>
                        </a:rPr>
                        <a:t>3. sınıf (III. yıl)</a:t>
                      </a:r>
                      <a:endParaRPr kumimoji="0" lang="tr-TR" sz="2400" b="1" i="0" u="none" strike="noStrike" cap="none" normalizeH="0" baseline="0" dirty="0">
                        <a:ln>
                          <a:noFill/>
                        </a:ln>
                        <a:solidFill>
                          <a:srgbClr val="FF0000"/>
                        </a:solidFill>
                        <a:effectLst>
                          <a:outerShdw blurRad="38100" dist="38100" dir="2700000" algn="tl">
                            <a:srgbClr val="000000"/>
                          </a:outerShdw>
                        </a:effectLst>
                        <a:latin typeface="Tahoma" pitchFamily="34" charset="0"/>
                        <a:cs typeface="Times New Roman" pitchFamily="18" charset="0"/>
                      </a:endParaRP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0" u="none" strike="noStrike" cap="none" normalizeH="0" baseline="0" dirty="0">
                          <a:ln>
                            <a:noFill/>
                          </a:ln>
                          <a:solidFill>
                            <a:schemeClr val="tx1"/>
                          </a:solidFill>
                          <a:effectLst>
                            <a:outerShdw blurRad="38100" dist="38100" dir="2700000" algn="tl">
                              <a:srgbClr val="000000"/>
                            </a:outerShdw>
                          </a:effectLst>
                          <a:latin typeface="Tahoma" pitchFamily="34" charset="0"/>
                          <a:cs typeface="Arial" charset="0"/>
                        </a:rPr>
                        <a:t>4. sınıf (I. yıl)</a:t>
                      </a:r>
                      <a:r>
                        <a:rPr kumimoji="0" lang="tr-TR" sz="2400" b="0" i="0" u="none" strike="noStrike" cap="none" normalizeH="0" baseline="0" dirty="0">
                          <a:ln>
                            <a:noFill/>
                          </a:ln>
                          <a:solidFill>
                            <a:schemeClr val="tx1"/>
                          </a:solidFill>
                          <a:effectLst>
                            <a:outerShdw blurRad="38100" dist="38100" dir="2700000" algn="tl">
                              <a:srgbClr val="000000"/>
                            </a:outerShdw>
                          </a:effectLst>
                          <a:latin typeface="Tahoma" pitchFamily="34" charset="0"/>
                          <a:cs typeface="Arial" charset="0"/>
                        </a:rPr>
                        <a:t> </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extLst>
                  <a:ext uri="{0D108BD9-81ED-4DB2-BD59-A6C34878D82A}">
                    <a16:rowId xmlns:a16="http://schemas.microsoft.com/office/drawing/2014/main" val="10002"/>
                  </a:ext>
                </a:extLst>
              </a:tr>
              <a:tr h="5492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0" u="none" strike="noStrike" cap="none" normalizeH="0" baseline="0">
                          <a:ln>
                            <a:noFill/>
                          </a:ln>
                          <a:solidFill>
                            <a:schemeClr val="tx1"/>
                          </a:solidFill>
                          <a:effectLst>
                            <a:outerShdw blurRad="38100" dist="38100" dir="2700000" algn="tl">
                              <a:srgbClr val="000000"/>
                            </a:outerShdw>
                          </a:effectLst>
                          <a:latin typeface="Tahoma" pitchFamily="34" charset="0"/>
                          <a:cs typeface="Arial" charset="0"/>
                        </a:rPr>
                        <a:t>2008</a:t>
                      </a:r>
                      <a:r>
                        <a:rPr kumimoji="0" lang="tr-TR" sz="2400" b="1" i="0" u="none" strike="noStrike" cap="none" normalizeH="0" baseline="0">
                          <a:ln>
                            <a:noFill/>
                          </a:ln>
                          <a:solidFill>
                            <a:schemeClr val="tx1"/>
                          </a:solidFill>
                          <a:effectLst>
                            <a:outerShdw blurRad="38100" dist="38100" dir="2700000" algn="tl">
                              <a:srgbClr val="000000"/>
                            </a:outerShdw>
                          </a:effectLst>
                          <a:latin typeface="Arial"/>
                          <a:cs typeface="Arial" charset="0"/>
                        </a:rPr>
                        <a:t>–</a:t>
                      </a:r>
                      <a:r>
                        <a:rPr kumimoji="0" lang="tr-TR" sz="2400" b="1" i="0" u="none" strike="noStrike" cap="none" normalizeH="0" baseline="0">
                          <a:ln>
                            <a:noFill/>
                          </a:ln>
                          <a:solidFill>
                            <a:schemeClr val="tx1"/>
                          </a:solidFill>
                          <a:effectLst>
                            <a:outerShdw blurRad="38100" dist="38100" dir="2700000" algn="tl">
                              <a:srgbClr val="000000"/>
                            </a:outerShdw>
                          </a:effectLst>
                          <a:latin typeface="Tahoma" pitchFamily="34" charset="0"/>
                          <a:cs typeface="Arial" charset="0"/>
                        </a:rPr>
                        <a:t>2009</a:t>
                      </a:r>
                      <a:r>
                        <a:rPr kumimoji="0" lang="tr-TR" sz="2400" b="0" i="0" u="none" strike="noStrike" cap="none" normalizeH="0" baseline="0">
                          <a:ln>
                            <a:noFill/>
                          </a:ln>
                          <a:solidFill>
                            <a:schemeClr val="tx1"/>
                          </a:solidFill>
                          <a:effectLst>
                            <a:outerShdw blurRad="38100" dist="38100" dir="2700000" algn="tl">
                              <a:srgbClr val="000000"/>
                            </a:outerShdw>
                          </a:effectLst>
                          <a:latin typeface="Tahoma" pitchFamily="34" charset="0"/>
                          <a:cs typeface="Arial" charset="0"/>
                        </a:rPr>
                        <a:t> </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0" u="none" strike="noStrike" cap="none" normalizeH="0" baseline="0" dirty="0">
                          <a:ln>
                            <a:noFill/>
                          </a:ln>
                          <a:solidFill>
                            <a:srgbClr val="630000"/>
                          </a:solidFill>
                          <a:effectLst>
                            <a:outerShdw blurRad="38100" dist="38100" dir="2700000" algn="tl">
                              <a:srgbClr val="000000"/>
                            </a:outerShdw>
                          </a:effectLst>
                          <a:latin typeface="Tahoma" pitchFamily="34" charset="0"/>
                          <a:cs typeface="Times New Roman" pitchFamily="18" charset="0"/>
                        </a:rPr>
                        <a:t>1. sınıf (I. yıl)</a:t>
                      </a:r>
                      <a:endParaRPr kumimoji="0" lang="tr-TR" sz="2400" b="1" i="0" u="none" strike="noStrike" cap="none" normalizeH="0" baseline="0" dirty="0">
                        <a:ln>
                          <a:noFill/>
                        </a:ln>
                        <a:solidFill>
                          <a:srgbClr val="FF0000"/>
                        </a:solidFill>
                        <a:effectLst>
                          <a:outerShdw blurRad="38100" dist="38100" dir="2700000" algn="tl">
                            <a:srgbClr val="000000"/>
                          </a:outerShdw>
                        </a:effectLst>
                        <a:latin typeface="Tahoma" pitchFamily="34" charset="0"/>
                        <a:cs typeface="Times New Roman" pitchFamily="18" charset="0"/>
                      </a:endParaRP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0" u="none" strike="noStrike" cap="none" normalizeH="0" baseline="0" dirty="0">
                          <a:ln>
                            <a:noFill/>
                          </a:ln>
                          <a:solidFill>
                            <a:schemeClr val="tx1"/>
                          </a:solidFill>
                          <a:effectLst>
                            <a:outerShdw blurRad="38100" dist="38100" dir="2700000" algn="tl">
                              <a:srgbClr val="000000"/>
                            </a:outerShdw>
                          </a:effectLst>
                          <a:latin typeface="Tahoma" pitchFamily="34" charset="0"/>
                          <a:cs typeface="Arial" charset="0"/>
                        </a:rPr>
                        <a:t>5. sınıf (II. yıl)</a:t>
                      </a:r>
                      <a:r>
                        <a:rPr kumimoji="0" lang="tr-TR" sz="2400" b="0" i="0" u="none" strike="noStrike" cap="none" normalizeH="0" baseline="0" dirty="0">
                          <a:ln>
                            <a:noFill/>
                          </a:ln>
                          <a:solidFill>
                            <a:schemeClr val="tx1"/>
                          </a:solidFill>
                          <a:effectLst>
                            <a:outerShdw blurRad="38100" dist="38100" dir="2700000" algn="tl">
                              <a:srgbClr val="000000"/>
                            </a:outerShdw>
                          </a:effectLst>
                          <a:latin typeface="Tahoma" pitchFamily="34" charset="0"/>
                          <a:cs typeface="Arial" charset="0"/>
                        </a:rPr>
                        <a:t> </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extLst>
                  <a:ext uri="{0D108BD9-81ED-4DB2-BD59-A6C34878D82A}">
                    <a16:rowId xmlns:a16="http://schemas.microsoft.com/office/drawing/2014/main" val="10003"/>
                  </a:ext>
                </a:extLst>
              </a:tr>
              <a:tr h="5476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0" u="none" strike="noStrike" cap="none" normalizeH="0" baseline="0" dirty="0">
                          <a:ln>
                            <a:noFill/>
                          </a:ln>
                          <a:solidFill>
                            <a:schemeClr val="tx1"/>
                          </a:solidFill>
                          <a:effectLst>
                            <a:outerShdw blurRad="38100" dist="38100" dir="2700000" algn="tl">
                              <a:srgbClr val="000000"/>
                            </a:outerShdw>
                          </a:effectLst>
                          <a:latin typeface="Tahoma" pitchFamily="34" charset="0"/>
                          <a:cs typeface="Arial" charset="0"/>
                        </a:rPr>
                        <a:t>2009</a:t>
                      </a:r>
                      <a:r>
                        <a:rPr kumimoji="0" lang="tr-TR" sz="2400" b="1" i="0" u="none" strike="noStrike" cap="none" normalizeH="0" baseline="0" dirty="0">
                          <a:ln>
                            <a:noFill/>
                          </a:ln>
                          <a:solidFill>
                            <a:schemeClr val="tx1"/>
                          </a:solidFill>
                          <a:effectLst>
                            <a:outerShdw blurRad="38100" dist="38100" dir="2700000" algn="tl">
                              <a:srgbClr val="000000"/>
                            </a:outerShdw>
                          </a:effectLst>
                          <a:latin typeface="Arial"/>
                          <a:cs typeface="Arial" charset="0"/>
                        </a:rPr>
                        <a:t>–</a:t>
                      </a:r>
                      <a:r>
                        <a:rPr kumimoji="0" lang="tr-TR" sz="2400" b="1" i="0" u="none" strike="noStrike" cap="none" normalizeH="0" baseline="0" dirty="0">
                          <a:ln>
                            <a:noFill/>
                          </a:ln>
                          <a:solidFill>
                            <a:schemeClr val="tx1"/>
                          </a:solidFill>
                          <a:effectLst>
                            <a:outerShdw blurRad="38100" dist="38100" dir="2700000" algn="tl">
                              <a:srgbClr val="000000"/>
                            </a:outerShdw>
                          </a:effectLst>
                          <a:latin typeface="Tahoma" pitchFamily="34" charset="0"/>
                          <a:cs typeface="Arial" charset="0"/>
                        </a:rPr>
                        <a:t>2010</a:t>
                      </a:r>
                      <a:r>
                        <a:rPr kumimoji="0" lang="tr-TR" sz="2400" b="0" i="0" u="none" strike="noStrike" cap="none" normalizeH="0" baseline="0" dirty="0">
                          <a:ln>
                            <a:noFill/>
                          </a:ln>
                          <a:solidFill>
                            <a:schemeClr val="tx1"/>
                          </a:solidFill>
                          <a:effectLst>
                            <a:outerShdw blurRad="38100" dist="38100" dir="2700000" algn="tl">
                              <a:srgbClr val="000000"/>
                            </a:outerShdw>
                          </a:effectLst>
                          <a:latin typeface="Tahoma" pitchFamily="34" charset="0"/>
                          <a:cs typeface="Arial" charset="0"/>
                        </a:rPr>
                        <a:t> </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0" u="none" strike="noStrike" cap="none" normalizeH="0" baseline="0">
                          <a:ln>
                            <a:noFill/>
                          </a:ln>
                          <a:solidFill>
                            <a:srgbClr val="630000"/>
                          </a:solidFill>
                          <a:effectLst>
                            <a:outerShdw blurRad="38100" dist="38100" dir="2700000" algn="tl">
                              <a:srgbClr val="000000"/>
                            </a:outerShdw>
                          </a:effectLst>
                          <a:latin typeface="Tahoma" pitchFamily="34" charset="0"/>
                          <a:cs typeface="Times New Roman" pitchFamily="18" charset="0"/>
                        </a:rPr>
                        <a:t>2. sınıf (II. yıl)</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0" u="none" strike="noStrike" cap="none" normalizeH="0" baseline="0" dirty="0">
                          <a:ln>
                            <a:noFill/>
                          </a:ln>
                          <a:solidFill>
                            <a:schemeClr val="tx1"/>
                          </a:solidFill>
                          <a:effectLst>
                            <a:outerShdw blurRad="38100" dist="38100" dir="2700000" algn="tl">
                              <a:srgbClr val="000000"/>
                            </a:outerShdw>
                          </a:effectLst>
                          <a:latin typeface="Tahoma" pitchFamily="34" charset="0"/>
                          <a:cs typeface="Arial" charset="0"/>
                        </a:rPr>
                        <a:t>4. sınıf (I. yıl)</a:t>
                      </a:r>
                      <a:r>
                        <a:rPr kumimoji="0" lang="tr-TR" sz="2400" b="0" i="0" u="none" strike="noStrike" cap="none" normalizeH="0" baseline="0" dirty="0">
                          <a:ln>
                            <a:noFill/>
                          </a:ln>
                          <a:solidFill>
                            <a:schemeClr val="tx1"/>
                          </a:solidFill>
                          <a:effectLst>
                            <a:outerShdw blurRad="38100" dist="38100" dir="2700000" algn="tl">
                              <a:srgbClr val="000000"/>
                            </a:outerShdw>
                          </a:effectLst>
                          <a:latin typeface="Tahoma" pitchFamily="34" charset="0"/>
                          <a:cs typeface="Arial" charset="0"/>
                        </a:rPr>
                        <a:t> </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extLst>
                  <a:ext uri="{0D108BD9-81ED-4DB2-BD59-A6C34878D82A}">
                    <a16:rowId xmlns:a16="http://schemas.microsoft.com/office/drawing/2014/main" val="10004"/>
                  </a:ext>
                </a:extLst>
              </a:tr>
              <a:tr h="5492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0" u="none" strike="noStrike" cap="none" normalizeH="0" baseline="0">
                          <a:ln>
                            <a:noFill/>
                          </a:ln>
                          <a:solidFill>
                            <a:schemeClr val="tx1"/>
                          </a:solidFill>
                          <a:effectLst>
                            <a:outerShdw blurRad="38100" dist="38100" dir="2700000" algn="tl">
                              <a:srgbClr val="000000"/>
                            </a:outerShdw>
                          </a:effectLst>
                          <a:latin typeface="Tahoma" pitchFamily="34" charset="0"/>
                          <a:cs typeface="Arial" charset="0"/>
                        </a:rPr>
                        <a:t>2010</a:t>
                      </a:r>
                      <a:r>
                        <a:rPr kumimoji="0" lang="tr-TR" sz="2400" b="1" i="0" u="none" strike="noStrike" cap="none" normalizeH="0" baseline="0">
                          <a:ln>
                            <a:noFill/>
                          </a:ln>
                          <a:solidFill>
                            <a:schemeClr val="tx1"/>
                          </a:solidFill>
                          <a:effectLst>
                            <a:outerShdw blurRad="38100" dist="38100" dir="2700000" algn="tl">
                              <a:srgbClr val="000000"/>
                            </a:outerShdw>
                          </a:effectLst>
                          <a:latin typeface="Arial"/>
                          <a:cs typeface="Arial" charset="0"/>
                        </a:rPr>
                        <a:t>–</a:t>
                      </a:r>
                      <a:r>
                        <a:rPr kumimoji="0" lang="tr-TR" sz="2400" b="1" i="0" u="none" strike="noStrike" cap="none" normalizeH="0" baseline="0">
                          <a:ln>
                            <a:noFill/>
                          </a:ln>
                          <a:solidFill>
                            <a:schemeClr val="tx1"/>
                          </a:solidFill>
                          <a:effectLst>
                            <a:outerShdw blurRad="38100" dist="38100" dir="2700000" algn="tl">
                              <a:srgbClr val="000000"/>
                            </a:outerShdw>
                          </a:effectLst>
                          <a:latin typeface="Tahoma" pitchFamily="34" charset="0"/>
                          <a:cs typeface="Arial" charset="0"/>
                        </a:rPr>
                        <a:t>2011</a:t>
                      </a:r>
                      <a:r>
                        <a:rPr kumimoji="0" lang="tr-TR" sz="2400" b="0" i="0" u="none" strike="noStrike" cap="none" normalizeH="0" baseline="0">
                          <a:ln>
                            <a:noFill/>
                          </a:ln>
                          <a:solidFill>
                            <a:schemeClr val="tx1"/>
                          </a:solidFill>
                          <a:effectLst>
                            <a:outerShdw blurRad="38100" dist="38100" dir="2700000" algn="tl">
                              <a:srgbClr val="000000"/>
                            </a:outerShdw>
                          </a:effectLst>
                          <a:latin typeface="Tahoma" pitchFamily="34" charset="0"/>
                          <a:cs typeface="Arial" charset="0"/>
                        </a:rPr>
                        <a:t> </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0" u="none" strike="noStrike" cap="none" normalizeH="0" baseline="0" dirty="0">
                          <a:ln>
                            <a:noFill/>
                          </a:ln>
                          <a:solidFill>
                            <a:srgbClr val="630000"/>
                          </a:solidFill>
                          <a:effectLst>
                            <a:outerShdw blurRad="38100" dist="38100" dir="2700000" algn="tl">
                              <a:srgbClr val="000000"/>
                            </a:outerShdw>
                          </a:effectLst>
                          <a:latin typeface="Tahoma" pitchFamily="34" charset="0"/>
                          <a:cs typeface="Times New Roman" pitchFamily="18" charset="0"/>
                        </a:rPr>
                        <a:t>3. sınıf (III. yıl)</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0" u="none" strike="noStrike" cap="none" normalizeH="0" baseline="0" dirty="0">
                          <a:ln>
                            <a:noFill/>
                          </a:ln>
                          <a:solidFill>
                            <a:schemeClr val="tx1"/>
                          </a:solidFill>
                          <a:effectLst>
                            <a:outerShdw blurRad="38100" dist="38100" dir="2700000" algn="tl">
                              <a:srgbClr val="000000"/>
                            </a:outerShdw>
                          </a:effectLst>
                          <a:latin typeface="Tahoma" pitchFamily="34" charset="0"/>
                          <a:cs typeface="Arial" charset="0"/>
                        </a:rPr>
                        <a:t>5. sınıf (II. yıl)</a:t>
                      </a:r>
                      <a:r>
                        <a:rPr kumimoji="0" lang="tr-TR" sz="2400" b="0" i="0" u="none" strike="noStrike" cap="none" normalizeH="0" baseline="0" dirty="0">
                          <a:ln>
                            <a:noFill/>
                          </a:ln>
                          <a:solidFill>
                            <a:schemeClr val="tx1"/>
                          </a:solidFill>
                          <a:effectLst>
                            <a:outerShdw blurRad="38100" dist="38100" dir="2700000" algn="tl">
                              <a:srgbClr val="000000"/>
                            </a:outerShdw>
                          </a:effectLst>
                          <a:latin typeface="Tahoma" pitchFamily="34" charset="0"/>
                          <a:cs typeface="Arial" charset="0"/>
                        </a:rPr>
                        <a:t> </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extLst>
                  <a:ext uri="{0D108BD9-81ED-4DB2-BD59-A6C34878D82A}">
                    <a16:rowId xmlns:a16="http://schemas.microsoft.com/office/drawing/2014/main" val="10005"/>
                  </a:ext>
                </a:extLst>
              </a:tr>
              <a:tr h="5492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0" u="none" strike="noStrike" cap="none" normalizeH="0" baseline="0">
                          <a:ln>
                            <a:noFill/>
                          </a:ln>
                          <a:solidFill>
                            <a:schemeClr val="tx1"/>
                          </a:solidFill>
                          <a:effectLst>
                            <a:outerShdw blurRad="38100" dist="38100" dir="2700000" algn="tl">
                              <a:srgbClr val="000000"/>
                            </a:outerShdw>
                          </a:effectLst>
                          <a:latin typeface="Tahoma" pitchFamily="34" charset="0"/>
                          <a:cs typeface="Arial" charset="0"/>
                        </a:rPr>
                        <a:t>2011</a:t>
                      </a:r>
                      <a:r>
                        <a:rPr kumimoji="0" lang="tr-TR" sz="2400" b="1" i="0" u="none" strike="noStrike" cap="none" normalizeH="0" baseline="0">
                          <a:ln>
                            <a:noFill/>
                          </a:ln>
                          <a:solidFill>
                            <a:schemeClr val="tx1"/>
                          </a:solidFill>
                          <a:effectLst>
                            <a:outerShdw blurRad="38100" dist="38100" dir="2700000" algn="tl">
                              <a:srgbClr val="000000"/>
                            </a:outerShdw>
                          </a:effectLst>
                          <a:latin typeface="Arial"/>
                          <a:cs typeface="Arial" charset="0"/>
                        </a:rPr>
                        <a:t>–</a:t>
                      </a:r>
                      <a:r>
                        <a:rPr kumimoji="0" lang="tr-TR" sz="2400" b="1" i="0" u="none" strike="noStrike" cap="none" normalizeH="0" baseline="0">
                          <a:ln>
                            <a:noFill/>
                          </a:ln>
                          <a:solidFill>
                            <a:schemeClr val="tx1"/>
                          </a:solidFill>
                          <a:effectLst>
                            <a:outerShdw blurRad="38100" dist="38100" dir="2700000" algn="tl">
                              <a:srgbClr val="000000"/>
                            </a:outerShdw>
                          </a:effectLst>
                          <a:latin typeface="Tahoma" pitchFamily="34" charset="0"/>
                          <a:cs typeface="Arial" charset="0"/>
                        </a:rPr>
                        <a:t>2012</a:t>
                      </a:r>
                      <a:r>
                        <a:rPr kumimoji="0" lang="tr-TR" sz="2400" b="0" i="0" u="none" strike="noStrike" cap="none" normalizeH="0" baseline="0">
                          <a:ln>
                            <a:noFill/>
                          </a:ln>
                          <a:solidFill>
                            <a:schemeClr val="tx1"/>
                          </a:solidFill>
                          <a:effectLst>
                            <a:outerShdw blurRad="38100" dist="38100" dir="2700000" algn="tl">
                              <a:srgbClr val="000000"/>
                            </a:outerShdw>
                          </a:effectLst>
                          <a:latin typeface="Tahoma" pitchFamily="34" charset="0"/>
                          <a:cs typeface="Arial" charset="0"/>
                        </a:rPr>
                        <a:t> </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0" u="none" strike="noStrike" cap="none" normalizeH="0" baseline="0">
                          <a:ln>
                            <a:noFill/>
                          </a:ln>
                          <a:solidFill>
                            <a:srgbClr val="630000"/>
                          </a:solidFill>
                          <a:effectLst>
                            <a:outerShdw blurRad="38100" dist="38100" dir="2700000" algn="tl">
                              <a:srgbClr val="000000"/>
                            </a:outerShdw>
                          </a:effectLst>
                          <a:latin typeface="Tahoma" pitchFamily="34" charset="0"/>
                          <a:cs typeface="Times New Roman" pitchFamily="18" charset="0"/>
                        </a:rPr>
                        <a:t>1. sınıf (I. Yıl)</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0" u="none" strike="noStrike" cap="none" normalizeH="0" baseline="0" dirty="0">
                          <a:ln>
                            <a:noFill/>
                          </a:ln>
                          <a:solidFill>
                            <a:schemeClr val="tx1"/>
                          </a:solidFill>
                          <a:effectLst>
                            <a:outerShdw blurRad="38100" dist="38100" dir="2700000" algn="tl">
                              <a:srgbClr val="000000"/>
                            </a:outerShdw>
                          </a:effectLst>
                          <a:latin typeface="Tahoma" pitchFamily="34" charset="0"/>
                          <a:cs typeface="Arial" charset="0"/>
                        </a:rPr>
                        <a:t>4. sınıf (I. yıl)</a:t>
                      </a:r>
                      <a:r>
                        <a:rPr kumimoji="0" lang="tr-TR" sz="2400" b="0" i="0" u="none" strike="noStrike" cap="none" normalizeH="0" baseline="0" dirty="0">
                          <a:ln>
                            <a:noFill/>
                          </a:ln>
                          <a:solidFill>
                            <a:schemeClr val="tx1"/>
                          </a:solidFill>
                          <a:effectLst>
                            <a:outerShdw blurRad="38100" dist="38100" dir="2700000" algn="tl">
                              <a:srgbClr val="000000"/>
                            </a:outerShdw>
                          </a:effectLst>
                          <a:latin typeface="Tahoma" pitchFamily="34" charset="0"/>
                          <a:cs typeface="Arial" charset="0"/>
                        </a:rPr>
                        <a:t> </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extLst>
                  <a:ext uri="{0D108BD9-81ED-4DB2-BD59-A6C34878D82A}">
                    <a16:rowId xmlns:a16="http://schemas.microsoft.com/office/drawing/2014/main" val="10006"/>
                  </a:ext>
                </a:extLst>
              </a:tr>
              <a:tr h="5492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1" u="none" strike="noStrike" cap="none" normalizeH="0" baseline="0" dirty="0">
                          <a:ln>
                            <a:noFill/>
                          </a:ln>
                          <a:solidFill>
                            <a:srgbClr val="0000FF"/>
                          </a:solidFill>
                          <a:effectLst/>
                          <a:latin typeface="Tahoma" pitchFamily="34" charset="0"/>
                          <a:cs typeface="Arial" charset="0"/>
                        </a:rPr>
                        <a:t>2012</a:t>
                      </a:r>
                      <a:r>
                        <a:rPr kumimoji="0" lang="tr-TR" sz="2400" b="1" i="1" u="none" strike="noStrike" cap="none" normalizeH="0" baseline="0" dirty="0">
                          <a:ln>
                            <a:noFill/>
                          </a:ln>
                          <a:solidFill>
                            <a:srgbClr val="0000FF"/>
                          </a:solidFill>
                          <a:effectLst/>
                          <a:latin typeface="Arial"/>
                          <a:cs typeface="Arial" charset="0"/>
                        </a:rPr>
                        <a:t>–</a:t>
                      </a:r>
                      <a:r>
                        <a:rPr kumimoji="0" lang="tr-TR" sz="2400" b="1" i="1" u="none" strike="noStrike" cap="none" normalizeH="0" baseline="0" dirty="0">
                          <a:ln>
                            <a:noFill/>
                          </a:ln>
                          <a:solidFill>
                            <a:srgbClr val="0000FF"/>
                          </a:solidFill>
                          <a:effectLst/>
                          <a:latin typeface="Tahoma" pitchFamily="34" charset="0"/>
                          <a:cs typeface="Arial" charset="0"/>
                        </a:rPr>
                        <a:t>2013 </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1" u="none" strike="noStrike" cap="none" normalizeH="0" baseline="0" dirty="0">
                          <a:ln>
                            <a:noFill/>
                          </a:ln>
                          <a:solidFill>
                            <a:srgbClr val="0000FF"/>
                          </a:solidFill>
                          <a:effectLst/>
                          <a:latin typeface="Tahoma" pitchFamily="34" charset="0"/>
                          <a:cs typeface="Times New Roman" pitchFamily="18" charset="0"/>
                        </a:rPr>
                        <a:t>2. sınıf (II. yıl)</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tr-TR" sz="2400" b="1" i="1" u="none" strike="noStrike" cap="none" normalizeH="0" baseline="0" dirty="0">
                          <a:ln>
                            <a:noFill/>
                          </a:ln>
                          <a:solidFill>
                            <a:srgbClr val="0000FF"/>
                          </a:solidFill>
                          <a:effectLst/>
                          <a:latin typeface="Tahoma" pitchFamily="34" charset="0"/>
                          <a:cs typeface="Arial" charset="0"/>
                        </a:rPr>
                        <a:t>4. Sınıf</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rotWithShape="1">
                      <a:gsLst>
                        <a:gs pos="0">
                          <a:srgbClr val="FF9900"/>
                        </a:gs>
                        <a:gs pos="100000">
                          <a:schemeClr val="bg1"/>
                        </a:gs>
                      </a:gsLst>
                      <a:lin ang="2700000" scaled="1"/>
                    </a:gra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851260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Türkiye’de Birleştirilmiş sınıf Uygulamasının Mevcut Durumu</a:t>
            </a:r>
          </a:p>
        </p:txBody>
      </p:sp>
      <p:sp>
        <p:nvSpPr>
          <p:cNvPr id="3" name="İçerik Yer Tutucusu 2"/>
          <p:cNvSpPr>
            <a:spLocks noGrp="1"/>
          </p:cNvSpPr>
          <p:nvPr>
            <p:ph idx="1"/>
          </p:nvPr>
        </p:nvSpPr>
        <p:spPr>
          <a:xfrm>
            <a:off x="457200" y="1484784"/>
            <a:ext cx="8229600" cy="4641379"/>
          </a:xfrm>
        </p:spPr>
        <p:txBody>
          <a:bodyPr>
            <a:noAutofit/>
          </a:bodyPr>
          <a:lstStyle/>
          <a:p>
            <a:pPr marL="0" indent="0">
              <a:buNone/>
            </a:pPr>
            <a:r>
              <a:rPr lang="tr-TR" sz="2800" b="1" dirty="0"/>
              <a:t>Bu uygulama ile</a:t>
            </a:r>
          </a:p>
          <a:p>
            <a:pPr marL="0" indent="0">
              <a:buNone/>
            </a:pPr>
            <a:r>
              <a:rPr lang="tr-TR" sz="2800" dirty="0"/>
              <a:t>1. İlköğretim okullarında aynı programın uygulanması,</a:t>
            </a:r>
          </a:p>
          <a:p>
            <a:pPr marL="0" indent="0">
              <a:buNone/>
            </a:pPr>
            <a:r>
              <a:rPr lang="tr-TR" sz="2800" dirty="0"/>
              <a:t>2. Eğitim-öğretimde birlik ve bütünlüğün sağlanması,</a:t>
            </a:r>
          </a:p>
          <a:p>
            <a:pPr marL="0" indent="0">
              <a:buNone/>
            </a:pPr>
            <a:r>
              <a:rPr lang="tr-TR" sz="2800" dirty="0"/>
              <a:t>3. İlköğretim okullarında program farklılığından doğan sınıf uyumsuzluklarının ortadan kaldırılması,</a:t>
            </a:r>
          </a:p>
          <a:p>
            <a:pPr marL="0" indent="0">
              <a:buNone/>
            </a:pPr>
            <a:r>
              <a:rPr lang="tr-TR" sz="2800" dirty="0"/>
              <a:t>4. Ölçme ve değerlendirmede ve  üst öğrenime yönlendirmede bütünlüğün sağlanması</a:t>
            </a:r>
          </a:p>
          <a:p>
            <a:pPr marL="0" indent="0">
              <a:buNone/>
            </a:pPr>
            <a:r>
              <a:rPr lang="tr-TR" sz="2800" dirty="0"/>
              <a:t>hedeflenmiştir (Yıldırım, 2008).</a:t>
            </a:r>
          </a:p>
        </p:txBody>
      </p:sp>
      <p:sp>
        <p:nvSpPr>
          <p:cNvPr id="4" name="Slayt Numarası Yer Tutucusu 3"/>
          <p:cNvSpPr>
            <a:spLocks noGrp="1"/>
          </p:cNvSpPr>
          <p:nvPr>
            <p:ph type="sldNum" sz="quarter" idx="12"/>
          </p:nvPr>
        </p:nvSpPr>
        <p:spPr/>
        <p:txBody>
          <a:bodyPr/>
          <a:lstStyle/>
          <a:p>
            <a:fld id="{66E504B6-9299-4800-B6CA-E6B332CA4CC4}" type="slidenum">
              <a:rPr lang="tr-TR" smtClean="0"/>
              <a:t>19</a:t>
            </a:fld>
            <a:endParaRPr lang="tr-TR"/>
          </a:p>
        </p:txBody>
      </p:sp>
    </p:spTree>
    <p:extLst>
      <p:ext uri="{BB962C8B-B14F-4D97-AF65-F5344CB8AC3E}">
        <p14:creationId xmlns:p14="http://schemas.microsoft.com/office/powerpoint/2010/main" val="35060645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Türkiye’de Birleştirilmiş Sınıf Uygulamasının Mevcut Durumu</a:t>
            </a:r>
          </a:p>
        </p:txBody>
      </p:sp>
      <p:sp>
        <p:nvSpPr>
          <p:cNvPr id="3" name="İçerik Yer Tutucusu 2"/>
          <p:cNvSpPr>
            <a:spLocks noGrp="1"/>
          </p:cNvSpPr>
          <p:nvPr>
            <p:ph idx="1"/>
          </p:nvPr>
        </p:nvSpPr>
        <p:spPr/>
        <p:txBody>
          <a:bodyPr>
            <a:normAutofit lnSpcReduction="10000"/>
          </a:bodyPr>
          <a:lstStyle/>
          <a:p>
            <a:r>
              <a:rPr lang="tr-TR" dirty="0"/>
              <a:t>30.03.2012 tarih ve 6287 sayılı “İlköğretim ve Eğitim Kanunu ile Bazı Kanunlarda Değişiklik Yapılmasına Dair Kanun” gereği yapılan düzenlemeyle </a:t>
            </a:r>
            <a:r>
              <a:rPr lang="tr-TR" b="1" dirty="0"/>
              <a:t>1, 2, 3 ve 4. </a:t>
            </a:r>
            <a:r>
              <a:rPr lang="tr-TR" dirty="0"/>
              <a:t>sınıflar ilkokul; </a:t>
            </a:r>
            <a:r>
              <a:rPr lang="tr-TR" b="1" dirty="0"/>
              <a:t>5, 6, 7 ve 8.</a:t>
            </a:r>
            <a:r>
              <a:rPr lang="tr-TR" dirty="0"/>
              <a:t> sınıflar ortaokul kapsamında yer almaktadır. </a:t>
            </a:r>
          </a:p>
          <a:p>
            <a:r>
              <a:rPr lang="tr-TR" dirty="0"/>
              <a:t>Eğitim sistemindeki bu değişiklikle beraber ilköğretim kurumlarında uygulanan haftalık ders çizelgesi de yeniden oluşturulmuştur.</a:t>
            </a:r>
          </a:p>
        </p:txBody>
      </p:sp>
      <p:sp>
        <p:nvSpPr>
          <p:cNvPr id="4" name="Slayt Numarası Yer Tutucusu 3"/>
          <p:cNvSpPr>
            <a:spLocks noGrp="1"/>
          </p:cNvSpPr>
          <p:nvPr>
            <p:ph type="sldNum" sz="quarter" idx="12"/>
          </p:nvPr>
        </p:nvSpPr>
        <p:spPr/>
        <p:txBody>
          <a:bodyPr/>
          <a:lstStyle/>
          <a:p>
            <a:fld id="{66E504B6-9299-4800-B6CA-E6B332CA4CC4}" type="slidenum">
              <a:rPr lang="tr-TR" smtClean="0"/>
              <a:t>20</a:t>
            </a:fld>
            <a:endParaRPr lang="tr-TR"/>
          </a:p>
        </p:txBody>
      </p:sp>
    </p:spTree>
    <p:extLst>
      <p:ext uri="{BB962C8B-B14F-4D97-AF65-F5344CB8AC3E}">
        <p14:creationId xmlns:p14="http://schemas.microsoft.com/office/powerpoint/2010/main" val="825422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Türkiye’de Birleştirilmiş Sınıf Uygulamasının Mevcut Durumu</a:t>
            </a:r>
          </a:p>
        </p:txBody>
      </p:sp>
      <p:sp>
        <p:nvSpPr>
          <p:cNvPr id="3" name="İçerik Yer Tutucusu 2"/>
          <p:cNvSpPr>
            <a:spLocks noGrp="1"/>
          </p:cNvSpPr>
          <p:nvPr>
            <p:ph idx="1"/>
          </p:nvPr>
        </p:nvSpPr>
        <p:spPr>
          <a:xfrm>
            <a:off x="457200" y="1417638"/>
            <a:ext cx="8229600" cy="4938712"/>
          </a:xfrm>
        </p:spPr>
        <p:txBody>
          <a:bodyPr>
            <a:normAutofit fontScale="85000" lnSpcReduction="10000"/>
          </a:bodyPr>
          <a:lstStyle/>
          <a:p>
            <a:r>
              <a:rPr lang="tr-TR" dirty="0"/>
              <a:t>Buna göre Talim ve Terbiye Kurulu Başkanlığı’nın 25.06.2012 tarih ve 69 sayılı kararı ile kabul edilen İlköğretim Kurumları (İlkokul ve Ortaokul) Haftalık Ders Çizelgesinin 2012-2013 eğitim öğretim yılından itibaren 1. ve 5. sınıflardan başlanmak üzere kademeli olarak uygulanması kararlaştırılmıştır. </a:t>
            </a:r>
          </a:p>
          <a:p>
            <a:r>
              <a:rPr lang="tr-TR" dirty="0"/>
              <a:t>Bu nedenle 2012-2013 öğretim yılında ilkokulların 2, 3 ve 4. sınıflarında Talim ve Terbiye Kurulu Başkanlığı’nın 20.07.2010 tarih ve 75 sayılı kararı ile kabul edilen İlköğretim Okulu Haftalık Ders Çizelgesinin uygulanmasına devam edilmiş ve bu tarihten sonra uygulamadan kaldırılmıştır.</a:t>
            </a:r>
          </a:p>
        </p:txBody>
      </p:sp>
      <p:sp>
        <p:nvSpPr>
          <p:cNvPr id="4" name="Slayt Numarası Yer Tutucusu 3"/>
          <p:cNvSpPr>
            <a:spLocks noGrp="1"/>
          </p:cNvSpPr>
          <p:nvPr>
            <p:ph type="sldNum" sz="quarter" idx="12"/>
          </p:nvPr>
        </p:nvSpPr>
        <p:spPr/>
        <p:txBody>
          <a:bodyPr/>
          <a:lstStyle/>
          <a:p>
            <a:fld id="{66E504B6-9299-4800-B6CA-E6B332CA4CC4}" type="slidenum">
              <a:rPr lang="tr-TR" smtClean="0"/>
              <a:t>21</a:t>
            </a:fld>
            <a:endParaRPr lang="tr-TR"/>
          </a:p>
        </p:txBody>
      </p:sp>
    </p:spTree>
    <p:extLst>
      <p:ext uri="{BB962C8B-B14F-4D97-AF65-F5344CB8AC3E}">
        <p14:creationId xmlns:p14="http://schemas.microsoft.com/office/powerpoint/2010/main" val="11246872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normAutofit/>
          </a:bodyPr>
          <a:lstStyle/>
          <a:p>
            <a:r>
              <a:rPr lang="tr-TR" sz="3600" dirty="0">
                <a:solidFill>
                  <a:srgbClr val="FF0000"/>
                </a:solidFill>
              </a:rPr>
              <a:t>Birleştirilmiş Sınıflarda Öğretmenli Dersler</a:t>
            </a:r>
          </a:p>
        </p:txBody>
      </p:sp>
      <p:sp>
        <p:nvSpPr>
          <p:cNvPr id="3" name="İçerik Yer Tutucusu 2"/>
          <p:cNvSpPr>
            <a:spLocks noGrp="1"/>
          </p:cNvSpPr>
          <p:nvPr>
            <p:ph idx="1"/>
          </p:nvPr>
        </p:nvSpPr>
        <p:spPr>
          <a:xfrm>
            <a:off x="457200" y="1052736"/>
            <a:ext cx="8229600" cy="5073427"/>
          </a:xfrm>
        </p:spPr>
        <p:txBody>
          <a:bodyPr/>
          <a:lstStyle/>
          <a:p>
            <a:r>
              <a:rPr lang="tr-TR" dirty="0"/>
              <a:t>Birleştirilmiş sınıflı okullarda öğretmenin kendisinin yönettiği derslere “</a:t>
            </a:r>
            <a:r>
              <a:rPr lang="tr-TR" b="1" dirty="0"/>
              <a:t>öğretmenli dersler</a:t>
            </a:r>
            <a:r>
              <a:rPr lang="tr-TR" dirty="0"/>
              <a:t>” denir.</a:t>
            </a:r>
          </a:p>
          <a:p>
            <a:r>
              <a:rPr lang="tr-TR" dirty="0"/>
              <a:t>Öğretmenli dersler, öğretmenin öğrencilerle doğrudan doğruya ilgilendiği saatlerdir.</a:t>
            </a:r>
          </a:p>
          <a:p>
            <a:r>
              <a:rPr lang="tr-TR" dirty="0"/>
              <a:t> Öğretmenli derslerde öğretmen öğrencilere kılavuzluk eder, kazandırılmak istenen bilgi, tutum ve beceriyi kazandırıcı etkinlikleri öğrencilerle birlikte yapar (Erdem, 2006).</a:t>
            </a:r>
          </a:p>
        </p:txBody>
      </p:sp>
      <p:sp>
        <p:nvSpPr>
          <p:cNvPr id="4" name="Slayt Numarası Yer Tutucusu 3"/>
          <p:cNvSpPr>
            <a:spLocks noGrp="1"/>
          </p:cNvSpPr>
          <p:nvPr>
            <p:ph type="sldNum" sz="quarter" idx="12"/>
          </p:nvPr>
        </p:nvSpPr>
        <p:spPr/>
        <p:txBody>
          <a:bodyPr/>
          <a:lstStyle/>
          <a:p>
            <a:fld id="{66E504B6-9299-4800-B6CA-E6B332CA4CC4}" type="slidenum">
              <a:rPr lang="tr-TR" smtClean="0"/>
              <a:t>22</a:t>
            </a:fld>
            <a:endParaRPr lang="tr-TR"/>
          </a:p>
        </p:txBody>
      </p:sp>
    </p:spTree>
    <p:extLst>
      <p:ext uri="{BB962C8B-B14F-4D97-AF65-F5344CB8AC3E}">
        <p14:creationId xmlns:p14="http://schemas.microsoft.com/office/powerpoint/2010/main" val="27334406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normAutofit/>
          </a:bodyPr>
          <a:lstStyle/>
          <a:p>
            <a:r>
              <a:rPr lang="tr-TR" sz="3600" dirty="0">
                <a:solidFill>
                  <a:srgbClr val="FF0000"/>
                </a:solidFill>
              </a:rPr>
              <a:t>Birleştirilmiş Sınıflarda Öğretmenli Dersler</a:t>
            </a:r>
            <a:endParaRPr lang="tr-TR" sz="3600" dirty="0"/>
          </a:p>
        </p:txBody>
      </p:sp>
      <p:sp>
        <p:nvSpPr>
          <p:cNvPr id="3" name="İçerik Yer Tutucusu 2"/>
          <p:cNvSpPr>
            <a:spLocks noGrp="1"/>
          </p:cNvSpPr>
          <p:nvPr>
            <p:ph idx="1"/>
          </p:nvPr>
        </p:nvSpPr>
        <p:spPr>
          <a:xfrm>
            <a:off x="457200" y="1124744"/>
            <a:ext cx="8229600" cy="5001419"/>
          </a:xfrm>
        </p:spPr>
        <p:txBody>
          <a:bodyPr>
            <a:normAutofit fontScale="85000" lnSpcReduction="10000"/>
          </a:bodyPr>
          <a:lstStyle/>
          <a:p>
            <a:r>
              <a:rPr lang="tr-TR" dirty="0"/>
              <a:t>Bu derslerde öğrencilerin kendi kendilerine öğrenmeleri güç olan, karmaşık, zor ve öğrencilerin ilk defa karşılaştıkları konulara yer verilmelidir. </a:t>
            </a:r>
          </a:p>
          <a:p>
            <a:r>
              <a:rPr lang="tr-TR" dirty="0"/>
              <a:t>Önemli ve öncelikli olan konular öğretmenli derslere bırakılmalıdır.</a:t>
            </a:r>
          </a:p>
          <a:p>
            <a:r>
              <a:rPr lang="tr-TR" dirty="0"/>
              <a:t>Öğretmen bir konuyu, birkaç sınıfla ortak olarak işlediği takdirde, sınıf düzeylerini dikkate alarak; konu üzerinde her sınıfın seviyesine göre çalışmalıdır. </a:t>
            </a:r>
          </a:p>
          <a:p>
            <a:r>
              <a:rPr lang="tr-TR" dirty="0"/>
              <a:t>Öğrencilerin ödevli derslerde yapacakları çalışmalara yol gösterici bir strateji takip edilmelidir ve </a:t>
            </a:r>
            <a:r>
              <a:rPr lang="tr-TR" b="1" dirty="0"/>
              <a:t>ödevli saatlerde yaptıkları çalışmalar grupça değerlendirilmelidir.</a:t>
            </a:r>
          </a:p>
        </p:txBody>
      </p:sp>
      <p:sp>
        <p:nvSpPr>
          <p:cNvPr id="4" name="Slayt Numarası Yer Tutucusu 3"/>
          <p:cNvSpPr>
            <a:spLocks noGrp="1"/>
          </p:cNvSpPr>
          <p:nvPr>
            <p:ph type="sldNum" sz="quarter" idx="12"/>
          </p:nvPr>
        </p:nvSpPr>
        <p:spPr/>
        <p:txBody>
          <a:bodyPr/>
          <a:lstStyle/>
          <a:p>
            <a:fld id="{66E504B6-9299-4800-B6CA-E6B332CA4CC4}" type="slidenum">
              <a:rPr lang="tr-TR" smtClean="0"/>
              <a:t>23</a:t>
            </a:fld>
            <a:endParaRPr lang="tr-TR"/>
          </a:p>
        </p:txBody>
      </p:sp>
    </p:spTree>
    <p:extLst>
      <p:ext uri="{BB962C8B-B14F-4D97-AF65-F5344CB8AC3E}">
        <p14:creationId xmlns:p14="http://schemas.microsoft.com/office/powerpoint/2010/main" val="501511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Öğrencilerin Kendi Kendine Çalışmaları</a:t>
            </a:r>
          </a:p>
        </p:txBody>
      </p:sp>
      <p:sp>
        <p:nvSpPr>
          <p:cNvPr id="3" name="İçerik Yer Tutucusu 2"/>
          <p:cNvSpPr>
            <a:spLocks noGrp="1"/>
          </p:cNvSpPr>
          <p:nvPr>
            <p:ph idx="1"/>
          </p:nvPr>
        </p:nvSpPr>
        <p:spPr>
          <a:xfrm>
            <a:off x="457200" y="1196752"/>
            <a:ext cx="8229600" cy="4929411"/>
          </a:xfrm>
        </p:spPr>
        <p:txBody>
          <a:bodyPr>
            <a:normAutofit lnSpcReduction="10000"/>
          </a:bodyPr>
          <a:lstStyle/>
          <a:p>
            <a:r>
              <a:rPr lang="tr-TR" dirty="0"/>
              <a:t>Birleştirilmiş sınıflı okullarda öğrenciler, okuldaki zamanlarının bir bölümünü kendi kendilerine çalışarak geçirmek durumundadırlar. </a:t>
            </a:r>
          </a:p>
          <a:p>
            <a:r>
              <a:rPr lang="tr-TR" dirty="0"/>
              <a:t>Öğretmen bir grup öğrenci ile ilgilenirken, diğer bir grup kendi kendine çalışmak zorundadır.</a:t>
            </a:r>
          </a:p>
          <a:p>
            <a:r>
              <a:rPr lang="tr-TR" dirty="0"/>
              <a:t> Bu zorunluluktan dolayı, öğrencilerin kendi kendine çalışarak “öğrenmeyi öğrenmeleri” gerekmektedir.</a:t>
            </a:r>
          </a:p>
        </p:txBody>
      </p:sp>
      <p:sp>
        <p:nvSpPr>
          <p:cNvPr id="4" name="Slayt Numarası Yer Tutucusu 3"/>
          <p:cNvSpPr>
            <a:spLocks noGrp="1"/>
          </p:cNvSpPr>
          <p:nvPr>
            <p:ph type="sldNum" sz="quarter" idx="12"/>
          </p:nvPr>
        </p:nvSpPr>
        <p:spPr/>
        <p:txBody>
          <a:bodyPr/>
          <a:lstStyle/>
          <a:p>
            <a:fld id="{66E504B6-9299-4800-B6CA-E6B332CA4CC4}" type="slidenum">
              <a:rPr lang="tr-TR" smtClean="0"/>
              <a:t>24</a:t>
            </a:fld>
            <a:endParaRPr lang="tr-TR"/>
          </a:p>
        </p:txBody>
      </p:sp>
    </p:spTree>
    <p:extLst>
      <p:ext uri="{BB962C8B-B14F-4D97-AF65-F5344CB8AC3E}">
        <p14:creationId xmlns:p14="http://schemas.microsoft.com/office/powerpoint/2010/main" val="36834262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Öğrencilerin Kendi Kendine Çalışmaları</a:t>
            </a:r>
          </a:p>
        </p:txBody>
      </p:sp>
      <p:sp>
        <p:nvSpPr>
          <p:cNvPr id="3" name="İçerik Yer Tutucusu 2"/>
          <p:cNvSpPr>
            <a:spLocks noGrp="1"/>
          </p:cNvSpPr>
          <p:nvPr>
            <p:ph idx="1"/>
          </p:nvPr>
        </p:nvSpPr>
        <p:spPr>
          <a:xfrm>
            <a:off x="457200" y="1268760"/>
            <a:ext cx="8229600" cy="4857403"/>
          </a:xfrm>
        </p:spPr>
        <p:txBody>
          <a:bodyPr>
            <a:normAutofit fontScale="92500" lnSpcReduction="20000"/>
          </a:bodyPr>
          <a:lstStyle/>
          <a:p>
            <a:r>
              <a:rPr lang="tr-TR" dirty="0"/>
              <a:t>Hayatta, her bireyin kendi kendine çalışması, öğrenmesi, karşılaştığı sorunları kişisel çabasıyla çözmesi ve hayatını bu biçimde sürdürmesi esastır. </a:t>
            </a:r>
          </a:p>
          <a:p>
            <a:r>
              <a:rPr lang="tr-TR" dirty="0"/>
              <a:t>Okul aracılığı ile yaşama hazırlanan öğrencilere, okulda kendi kendine çalışma ve öğrenme, zamanını iyi kullanma davranışları kazandırılmalıdır. </a:t>
            </a:r>
          </a:p>
          <a:p>
            <a:r>
              <a:rPr lang="tr-TR" dirty="0"/>
              <a:t>Birleştirilmiş sınıflarda öğretmenin uygulamak zorunda olduğu kendi kendine çalışma zamanı iyi planlanırsa, kayıp zaman olmaktan çok, büyük bir kazanç ve fırsat olabilir.</a:t>
            </a:r>
          </a:p>
        </p:txBody>
      </p:sp>
      <p:sp>
        <p:nvSpPr>
          <p:cNvPr id="4" name="Slayt Numarası Yer Tutucusu 3"/>
          <p:cNvSpPr>
            <a:spLocks noGrp="1"/>
          </p:cNvSpPr>
          <p:nvPr>
            <p:ph type="sldNum" sz="quarter" idx="12"/>
          </p:nvPr>
        </p:nvSpPr>
        <p:spPr/>
        <p:txBody>
          <a:bodyPr/>
          <a:lstStyle/>
          <a:p>
            <a:fld id="{66E504B6-9299-4800-B6CA-E6B332CA4CC4}" type="slidenum">
              <a:rPr lang="tr-TR" smtClean="0"/>
              <a:t>25</a:t>
            </a:fld>
            <a:endParaRPr lang="tr-TR"/>
          </a:p>
        </p:txBody>
      </p:sp>
    </p:spTree>
    <p:extLst>
      <p:ext uri="{BB962C8B-B14F-4D97-AF65-F5344CB8AC3E}">
        <p14:creationId xmlns:p14="http://schemas.microsoft.com/office/powerpoint/2010/main" val="4119781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Öğrencilerin Kendi Kendine Çalışmaları</a:t>
            </a:r>
          </a:p>
        </p:txBody>
      </p:sp>
      <p:sp>
        <p:nvSpPr>
          <p:cNvPr id="3" name="İçerik Yer Tutucusu 2"/>
          <p:cNvSpPr>
            <a:spLocks noGrp="1"/>
          </p:cNvSpPr>
          <p:nvPr>
            <p:ph idx="1"/>
          </p:nvPr>
        </p:nvSpPr>
        <p:spPr>
          <a:xfrm>
            <a:off x="457200" y="1268760"/>
            <a:ext cx="8229600" cy="4857403"/>
          </a:xfrm>
        </p:spPr>
        <p:txBody>
          <a:bodyPr>
            <a:normAutofit fontScale="92500" lnSpcReduction="10000"/>
          </a:bodyPr>
          <a:lstStyle/>
          <a:p>
            <a:r>
              <a:rPr lang="tr-TR" dirty="0"/>
              <a:t>Birleştirilmiş sınıflarda kendi kendine çalışmalardan verimli sonuçlar alabilmek için öğrencilerin gerekli beceri ve alışkanlıkları kazanmış olmaları gerekir. </a:t>
            </a:r>
          </a:p>
          <a:p>
            <a:pPr marL="0" indent="0">
              <a:buNone/>
            </a:pPr>
            <a:r>
              <a:rPr lang="tr-TR" b="1" dirty="0"/>
              <a:t>Bu beceri ve alışkanlıklar şunlardır</a:t>
            </a:r>
            <a:r>
              <a:rPr lang="tr-TR" dirty="0"/>
              <a:t>:</a:t>
            </a:r>
          </a:p>
          <a:p>
            <a:pPr marL="0" indent="0">
              <a:buNone/>
            </a:pPr>
            <a:r>
              <a:rPr lang="tr-TR" dirty="0"/>
              <a:t>1. Planlı çalışmak, neyi nasıl yapacağını, nelerden yararlanacağını anlamış olmak,</a:t>
            </a:r>
          </a:p>
          <a:p>
            <a:pPr marL="0" indent="0">
              <a:buNone/>
            </a:pPr>
            <a:r>
              <a:rPr lang="tr-TR" dirty="0"/>
              <a:t>2. Bilginin kaynağını bulmak,</a:t>
            </a:r>
          </a:p>
          <a:p>
            <a:pPr marL="0" indent="0">
              <a:buNone/>
            </a:pPr>
            <a:r>
              <a:rPr lang="tr-TR" dirty="0"/>
              <a:t>3. Araştırma, gözlem, deney ve incelemenin nasıl yapılacağını bilmek,</a:t>
            </a:r>
          </a:p>
        </p:txBody>
      </p:sp>
      <p:sp>
        <p:nvSpPr>
          <p:cNvPr id="4" name="Slayt Numarası Yer Tutucusu 3"/>
          <p:cNvSpPr>
            <a:spLocks noGrp="1"/>
          </p:cNvSpPr>
          <p:nvPr>
            <p:ph type="sldNum" sz="quarter" idx="12"/>
          </p:nvPr>
        </p:nvSpPr>
        <p:spPr/>
        <p:txBody>
          <a:bodyPr/>
          <a:lstStyle/>
          <a:p>
            <a:fld id="{66E504B6-9299-4800-B6CA-E6B332CA4CC4}" type="slidenum">
              <a:rPr lang="tr-TR" smtClean="0"/>
              <a:t>26</a:t>
            </a:fld>
            <a:endParaRPr lang="tr-TR"/>
          </a:p>
        </p:txBody>
      </p:sp>
    </p:spTree>
    <p:extLst>
      <p:ext uri="{BB962C8B-B14F-4D97-AF65-F5344CB8AC3E}">
        <p14:creationId xmlns:p14="http://schemas.microsoft.com/office/powerpoint/2010/main" val="34356151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Öğrencilerin Kendi Kendine Çalışmaları</a:t>
            </a:r>
          </a:p>
        </p:txBody>
      </p:sp>
      <p:sp>
        <p:nvSpPr>
          <p:cNvPr id="3" name="İçerik Yer Tutucusu 2"/>
          <p:cNvSpPr>
            <a:spLocks noGrp="1"/>
          </p:cNvSpPr>
          <p:nvPr>
            <p:ph idx="1"/>
          </p:nvPr>
        </p:nvSpPr>
        <p:spPr>
          <a:xfrm>
            <a:off x="457200" y="1196752"/>
            <a:ext cx="8229600" cy="4929411"/>
          </a:xfrm>
        </p:spPr>
        <p:txBody>
          <a:bodyPr>
            <a:normAutofit/>
          </a:bodyPr>
          <a:lstStyle/>
          <a:p>
            <a:r>
              <a:rPr lang="tr-TR" dirty="0"/>
              <a:t>4. Kitaplıktan nasıl yararlanılacağını öğrenmek,</a:t>
            </a:r>
          </a:p>
          <a:p>
            <a:r>
              <a:rPr lang="tr-TR" dirty="0"/>
              <a:t>5. Kitap, defter, kalem ve araç-gereçlerini her an çalışmaya hazır bulundurmak,</a:t>
            </a:r>
          </a:p>
          <a:p>
            <a:r>
              <a:rPr lang="tr-TR" dirty="0"/>
              <a:t>6. Kitabın nasıl okunacağını bilmek,</a:t>
            </a:r>
          </a:p>
          <a:p>
            <a:r>
              <a:rPr lang="tr-TR" dirty="0"/>
              <a:t>7. Harita, atlas, sözlük, ansiklopedi ve benzeri kaynaklardan nasıl yararlanılacağını bilmek ve bunları kullanmak,</a:t>
            </a:r>
          </a:p>
          <a:p>
            <a:r>
              <a:rPr lang="tr-TR" dirty="0"/>
              <a:t>8. Resim, şekil, grafik vb. görsel kaynaklardan bilgi edinmenin yollarını öğrenmek,</a:t>
            </a:r>
          </a:p>
        </p:txBody>
      </p:sp>
      <p:sp>
        <p:nvSpPr>
          <p:cNvPr id="4" name="Slayt Numarası Yer Tutucusu 3"/>
          <p:cNvSpPr>
            <a:spLocks noGrp="1"/>
          </p:cNvSpPr>
          <p:nvPr>
            <p:ph type="sldNum" sz="quarter" idx="12"/>
          </p:nvPr>
        </p:nvSpPr>
        <p:spPr/>
        <p:txBody>
          <a:bodyPr/>
          <a:lstStyle/>
          <a:p>
            <a:fld id="{66E504B6-9299-4800-B6CA-E6B332CA4CC4}" type="slidenum">
              <a:rPr lang="tr-TR" smtClean="0"/>
              <a:t>27</a:t>
            </a:fld>
            <a:endParaRPr lang="tr-TR"/>
          </a:p>
        </p:txBody>
      </p:sp>
    </p:spTree>
    <p:extLst>
      <p:ext uri="{BB962C8B-B14F-4D97-AF65-F5344CB8AC3E}">
        <p14:creationId xmlns:p14="http://schemas.microsoft.com/office/powerpoint/2010/main" val="8484350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Öğrencilerin Kendi Kendine Çalışmaları</a:t>
            </a:r>
          </a:p>
        </p:txBody>
      </p:sp>
      <p:sp>
        <p:nvSpPr>
          <p:cNvPr id="3" name="İçerik Yer Tutucusu 2"/>
          <p:cNvSpPr>
            <a:spLocks noGrp="1"/>
          </p:cNvSpPr>
          <p:nvPr>
            <p:ph idx="1"/>
          </p:nvPr>
        </p:nvSpPr>
        <p:spPr/>
        <p:txBody>
          <a:bodyPr>
            <a:normAutofit fontScale="92500" lnSpcReduction="20000"/>
          </a:bodyPr>
          <a:lstStyle/>
          <a:p>
            <a:r>
              <a:rPr lang="tr-TR" dirty="0"/>
              <a:t>9. Sessiz okuma alışkanlığını kazanmak,</a:t>
            </a:r>
          </a:p>
          <a:p>
            <a:r>
              <a:rPr lang="tr-TR" dirty="0"/>
              <a:t>10. Düşüncelerini grafik, çizelge, harita, resim vb. yolları kullanarak açıklayabilmek,</a:t>
            </a:r>
          </a:p>
          <a:p>
            <a:r>
              <a:rPr lang="tr-TR" dirty="0"/>
              <a:t>11. Deney, gözlem, araştırma ve inceleme sonuçlarını düzenleyip, rapor hazırlayabilmek,</a:t>
            </a:r>
          </a:p>
          <a:p>
            <a:r>
              <a:rPr lang="tr-TR" dirty="0"/>
              <a:t>12. Çalışırken çevreyi ve özellikle grubundaki arkadaşlarını rahatsız etmemek,</a:t>
            </a:r>
          </a:p>
          <a:p>
            <a:r>
              <a:rPr lang="tr-TR" dirty="0"/>
              <a:t>13. Tertipli ve düzenli çalışmak,</a:t>
            </a:r>
          </a:p>
          <a:p>
            <a:r>
              <a:rPr lang="tr-TR" dirty="0"/>
              <a:t>14. Zamanı iyi değerlendirerek çalışmak,</a:t>
            </a:r>
          </a:p>
          <a:p>
            <a:r>
              <a:rPr lang="tr-TR" dirty="0"/>
              <a:t>15. Dikkatli ve sabırlı çalışmak.</a:t>
            </a:r>
          </a:p>
        </p:txBody>
      </p:sp>
      <p:sp>
        <p:nvSpPr>
          <p:cNvPr id="4" name="Slayt Numarası Yer Tutucusu 3"/>
          <p:cNvSpPr>
            <a:spLocks noGrp="1"/>
          </p:cNvSpPr>
          <p:nvPr>
            <p:ph type="sldNum" sz="quarter" idx="12"/>
          </p:nvPr>
        </p:nvSpPr>
        <p:spPr/>
        <p:txBody>
          <a:bodyPr/>
          <a:lstStyle/>
          <a:p>
            <a:fld id="{66E504B6-9299-4800-B6CA-E6B332CA4CC4}" type="slidenum">
              <a:rPr lang="tr-TR" smtClean="0"/>
              <a:t>28</a:t>
            </a:fld>
            <a:endParaRPr lang="tr-TR"/>
          </a:p>
        </p:txBody>
      </p:sp>
    </p:spTree>
    <p:extLst>
      <p:ext uri="{BB962C8B-B14F-4D97-AF65-F5344CB8AC3E}">
        <p14:creationId xmlns:p14="http://schemas.microsoft.com/office/powerpoint/2010/main" val="76042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normAutofit fontScale="90000"/>
          </a:bodyPr>
          <a:lstStyle/>
          <a:p>
            <a:r>
              <a:rPr lang="tr-TR" dirty="0">
                <a:solidFill>
                  <a:srgbClr val="FF0000"/>
                </a:solidFill>
              </a:rPr>
              <a:t>Öğrencilerin Kendi Kendine Çalışmaları</a:t>
            </a:r>
          </a:p>
        </p:txBody>
      </p:sp>
      <p:sp>
        <p:nvSpPr>
          <p:cNvPr id="3" name="İçerik Yer Tutucusu 2"/>
          <p:cNvSpPr>
            <a:spLocks noGrp="1"/>
          </p:cNvSpPr>
          <p:nvPr>
            <p:ph idx="1"/>
          </p:nvPr>
        </p:nvSpPr>
        <p:spPr>
          <a:xfrm>
            <a:off x="457200" y="836712"/>
            <a:ext cx="8229600" cy="5616624"/>
          </a:xfrm>
        </p:spPr>
        <p:txBody>
          <a:bodyPr>
            <a:noAutofit/>
          </a:bodyPr>
          <a:lstStyle/>
          <a:p>
            <a:r>
              <a:rPr lang="tr-TR" sz="2800" dirty="0"/>
              <a:t>Yeni program yaklaşımına uygun hazırlanan kitaplar, öğretmenlerinin işini oldukça kolaylaştırmaktadır. </a:t>
            </a:r>
          </a:p>
          <a:p>
            <a:r>
              <a:rPr lang="tr-TR" sz="2800" dirty="0"/>
              <a:t>Özellikle birleştirilmiş sınıf okutan öğretmenlerin işi daha da kolaylaşmaktadır. </a:t>
            </a:r>
          </a:p>
          <a:p>
            <a:r>
              <a:rPr lang="tr-TR" sz="2800" dirty="0"/>
              <a:t>2005–2006 öğretim yılından itibaren öğretmenin, </a:t>
            </a:r>
            <a:r>
              <a:rPr lang="tr-TR" sz="2800" b="1" dirty="0"/>
              <a:t>“öğretmen kılavuz  </a:t>
            </a:r>
            <a:r>
              <a:rPr lang="tr-TR" sz="2800" b="1" dirty="0" err="1"/>
              <a:t>kitabı”nın</a:t>
            </a:r>
            <a:r>
              <a:rPr lang="tr-TR" sz="2800" b="1" dirty="0"/>
              <a:t> yanında, “öğrenci ders kitabı” ve “öğrenci çalışma kitabı”</a:t>
            </a:r>
            <a:r>
              <a:rPr lang="tr-TR" sz="2800" dirty="0"/>
              <a:t> da bulunmaktaydı.</a:t>
            </a:r>
          </a:p>
          <a:p>
            <a:r>
              <a:rPr lang="tr-TR" sz="2800" dirty="0"/>
              <a:t> 2017-2018 eğitim-öğretim yılından itibaren  öğretmen </a:t>
            </a:r>
            <a:r>
              <a:rPr lang="tr-TR" sz="2800" dirty="0" err="1"/>
              <a:t>klavuz</a:t>
            </a:r>
            <a:r>
              <a:rPr lang="tr-TR" sz="2800" dirty="0"/>
              <a:t> kitapları kaldırılmıştır. Öğrenci çalışma kitabı ders kitabı ile birleştirilmiştir.</a:t>
            </a:r>
          </a:p>
          <a:p>
            <a:r>
              <a:rPr lang="tr-TR" sz="2800" dirty="0"/>
              <a:t>Dolayısıyla öğretmenin ödevli ders saatleri için etkinlik kâğıtları hazırlamasına fazla gerek kalmayacaktır.</a:t>
            </a:r>
          </a:p>
        </p:txBody>
      </p:sp>
      <p:sp>
        <p:nvSpPr>
          <p:cNvPr id="4" name="Slayt Numarası Yer Tutucusu 3"/>
          <p:cNvSpPr>
            <a:spLocks noGrp="1"/>
          </p:cNvSpPr>
          <p:nvPr>
            <p:ph type="sldNum" sz="quarter" idx="12"/>
          </p:nvPr>
        </p:nvSpPr>
        <p:spPr/>
        <p:txBody>
          <a:bodyPr/>
          <a:lstStyle/>
          <a:p>
            <a:fld id="{66E504B6-9299-4800-B6CA-E6B332CA4CC4}" type="slidenum">
              <a:rPr lang="tr-TR" smtClean="0"/>
              <a:t>29</a:t>
            </a:fld>
            <a:endParaRPr lang="tr-TR"/>
          </a:p>
        </p:txBody>
      </p:sp>
    </p:spTree>
    <p:extLst>
      <p:ext uri="{BB962C8B-B14F-4D97-AF65-F5344CB8AC3E}">
        <p14:creationId xmlns:p14="http://schemas.microsoft.com/office/powerpoint/2010/main" val="42080528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normAutofit fontScale="90000"/>
          </a:bodyPr>
          <a:lstStyle/>
          <a:p>
            <a:r>
              <a:rPr lang="tr-TR" dirty="0">
                <a:solidFill>
                  <a:srgbClr val="FF0000"/>
                </a:solidFill>
              </a:rPr>
              <a:t>Öğrencilerin Kendi Kendine Çalışmaları</a:t>
            </a:r>
          </a:p>
        </p:txBody>
      </p:sp>
      <p:sp>
        <p:nvSpPr>
          <p:cNvPr id="3" name="İçerik Yer Tutucusu 2"/>
          <p:cNvSpPr>
            <a:spLocks noGrp="1"/>
          </p:cNvSpPr>
          <p:nvPr>
            <p:ph idx="1"/>
          </p:nvPr>
        </p:nvSpPr>
        <p:spPr>
          <a:xfrm>
            <a:off x="457200" y="1196752"/>
            <a:ext cx="8229600" cy="4929411"/>
          </a:xfrm>
        </p:spPr>
        <p:txBody>
          <a:bodyPr>
            <a:normAutofit/>
          </a:bodyPr>
          <a:lstStyle/>
          <a:p>
            <a:r>
              <a:rPr lang="tr-TR" b="1" dirty="0"/>
              <a:t>Ödevli Ders Saatlerinde Yapılacak Ek Etkinlikler:</a:t>
            </a:r>
          </a:p>
          <a:p>
            <a:r>
              <a:rPr lang="tr-TR" b="1" dirty="0"/>
              <a:t>Yeni derse hazırlık</a:t>
            </a:r>
            <a:r>
              <a:rPr lang="tr-TR" dirty="0"/>
              <a:t>; evlerinde uygun çalışma ortamı bulamayan öğrencilere, ödevli derslerde, bir sonraki derste işlenecek konu ödev olarak verilir. </a:t>
            </a:r>
          </a:p>
          <a:p>
            <a:r>
              <a:rPr lang="tr-TR" dirty="0"/>
              <a:t>Böylece işlenecek olan konunun bu öğrenciler tarafından daha kolay anlaşılmasına yardımcı olunur.</a:t>
            </a:r>
          </a:p>
        </p:txBody>
      </p:sp>
      <p:sp>
        <p:nvSpPr>
          <p:cNvPr id="4" name="Slayt Numarası Yer Tutucusu 3"/>
          <p:cNvSpPr>
            <a:spLocks noGrp="1"/>
          </p:cNvSpPr>
          <p:nvPr>
            <p:ph type="sldNum" sz="quarter" idx="12"/>
          </p:nvPr>
        </p:nvSpPr>
        <p:spPr/>
        <p:txBody>
          <a:bodyPr/>
          <a:lstStyle/>
          <a:p>
            <a:fld id="{66E504B6-9299-4800-B6CA-E6B332CA4CC4}" type="slidenum">
              <a:rPr lang="tr-TR" smtClean="0"/>
              <a:t>30</a:t>
            </a:fld>
            <a:endParaRPr lang="tr-TR"/>
          </a:p>
        </p:txBody>
      </p:sp>
    </p:spTree>
    <p:extLst>
      <p:ext uri="{BB962C8B-B14F-4D97-AF65-F5344CB8AC3E}">
        <p14:creationId xmlns:p14="http://schemas.microsoft.com/office/powerpoint/2010/main" val="17752384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normAutofit fontScale="90000"/>
          </a:bodyPr>
          <a:lstStyle/>
          <a:p>
            <a:r>
              <a:rPr lang="tr-TR" dirty="0">
                <a:solidFill>
                  <a:srgbClr val="FF0000"/>
                </a:solidFill>
              </a:rPr>
              <a:t>Öğrencilerin Kendi Kendine Çalışmaları</a:t>
            </a:r>
          </a:p>
        </p:txBody>
      </p:sp>
      <p:sp>
        <p:nvSpPr>
          <p:cNvPr id="3" name="İçerik Yer Tutucusu 2"/>
          <p:cNvSpPr>
            <a:spLocks noGrp="1"/>
          </p:cNvSpPr>
          <p:nvPr>
            <p:ph idx="1"/>
          </p:nvPr>
        </p:nvSpPr>
        <p:spPr>
          <a:xfrm>
            <a:off x="457200" y="1052736"/>
            <a:ext cx="8229600" cy="5073427"/>
          </a:xfrm>
        </p:spPr>
        <p:txBody>
          <a:bodyPr>
            <a:normAutofit fontScale="92500"/>
          </a:bodyPr>
          <a:lstStyle/>
          <a:p>
            <a:r>
              <a:rPr lang="tr-TR" b="1" dirty="0"/>
              <a:t>Geçen derslerin tekrarı</a:t>
            </a:r>
            <a:r>
              <a:rPr lang="tr-TR" dirty="0"/>
              <a:t>; geçmiş konularla ilgili ödevler verilerek, ödevli derslerde öğrenciler kendi kendilerine çalıştırılır. </a:t>
            </a:r>
          </a:p>
          <a:p>
            <a:r>
              <a:rPr lang="tr-TR" dirty="0"/>
              <a:t>Bu çalışma, konuların tekrarlanmasını sağlar. Bu çalışmada çocuğa bıkkınlık veren ve onu ezberciliğe yönelten tekrarlardan kaçınılmalıdır. </a:t>
            </a:r>
          </a:p>
          <a:p>
            <a:r>
              <a:rPr lang="tr-TR" dirty="0"/>
              <a:t>Konu birkaç kez tekrarlanacaksa, hep aynı yöntemle tekrar edilmemelidir. </a:t>
            </a:r>
          </a:p>
          <a:p>
            <a:r>
              <a:rPr lang="tr-TR" dirty="0"/>
              <a:t>Tekrar, daima öğrencilerin ilgisine dayanmalı ve onları düşünmeye sevk etmelidir.</a:t>
            </a:r>
          </a:p>
        </p:txBody>
      </p:sp>
      <p:sp>
        <p:nvSpPr>
          <p:cNvPr id="4" name="Slayt Numarası Yer Tutucusu 3"/>
          <p:cNvSpPr>
            <a:spLocks noGrp="1"/>
          </p:cNvSpPr>
          <p:nvPr>
            <p:ph type="sldNum" sz="quarter" idx="12"/>
          </p:nvPr>
        </p:nvSpPr>
        <p:spPr/>
        <p:txBody>
          <a:bodyPr/>
          <a:lstStyle/>
          <a:p>
            <a:fld id="{66E504B6-9299-4800-B6CA-E6B332CA4CC4}" type="slidenum">
              <a:rPr lang="tr-TR" smtClean="0"/>
              <a:t>31</a:t>
            </a:fld>
            <a:endParaRPr lang="tr-TR"/>
          </a:p>
        </p:txBody>
      </p:sp>
    </p:spTree>
    <p:extLst>
      <p:ext uri="{BB962C8B-B14F-4D97-AF65-F5344CB8AC3E}">
        <p14:creationId xmlns:p14="http://schemas.microsoft.com/office/powerpoint/2010/main" val="8359165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Öğrencilerin Kendi Kendine Çalışmaları</a:t>
            </a:r>
          </a:p>
        </p:txBody>
      </p:sp>
      <p:sp>
        <p:nvSpPr>
          <p:cNvPr id="3" name="İçerik Yer Tutucusu 2"/>
          <p:cNvSpPr>
            <a:spLocks noGrp="1"/>
          </p:cNvSpPr>
          <p:nvPr>
            <p:ph idx="1"/>
          </p:nvPr>
        </p:nvSpPr>
        <p:spPr>
          <a:xfrm>
            <a:off x="457200" y="1268760"/>
            <a:ext cx="8229600" cy="4857403"/>
          </a:xfrm>
        </p:spPr>
        <p:txBody>
          <a:bodyPr>
            <a:normAutofit/>
          </a:bodyPr>
          <a:lstStyle/>
          <a:p>
            <a:r>
              <a:rPr lang="tr-TR" b="1" dirty="0"/>
              <a:t>Öğrenilen bilgilerin ölçülmesi</a:t>
            </a:r>
            <a:r>
              <a:rPr lang="tr-TR" dirty="0"/>
              <a:t>; öğrencilerin bilgilerini yoklamak için, öğretmen testler hazırlar. </a:t>
            </a:r>
          </a:p>
          <a:p>
            <a:r>
              <a:rPr lang="tr-TR" dirty="0"/>
              <a:t>Ödevli saatlerde bu testler öğrencilere verilir, cevaplandırıldıktan sonra toplanıp, değerlendirilir.</a:t>
            </a:r>
          </a:p>
          <a:p>
            <a:r>
              <a:rPr lang="tr-TR" b="1" dirty="0"/>
              <a:t>Okuma etkinlikleri</a:t>
            </a:r>
            <a:r>
              <a:rPr lang="tr-TR" dirty="0"/>
              <a:t>; zevk ve eğlence için kitap ve dergilerden hikâye, şiir, masal okumak, eğitsel bulmacalar çözmek.</a:t>
            </a:r>
          </a:p>
        </p:txBody>
      </p:sp>
      <p:sp>
        <p:nvSpPr>
          <p:cNvPr id="4" name="Slayt Numarası Yer Tutucusu 3"/>
          <p:cNvSpPr>
            <a:spLocks noGrp="1"/>
          </p:cNvSpPr>
          <p:nvPr>
            <p:ph type="sldNum" sz="quarter" idx="12"/>
          </p:nvPr>
        </p:nvSpPr>
        <p:spPr/>
        <p:txBody>
          <a:bodyPr/>
          <a:lstStyle/>
          <a:p>
            <a:fld id="{66E504B6-9299-4800-B6CA-E6B332CA4CC4}" type="slidenum">
              <a:rPr lang="tr-TR" smtClean="0"/>
              <a:t>32</a:t>
            </a:fld>
            <a:endParaRPr lang="tr-TR"/>
          </a:p>
        </p:txBody>
      </p:sp>
    </p:spTree>
    <p:extLst>
      <p:ext uri="{BB962C8B-B14F-4D97-AF65-F5344CB8AC3E}">
        <p14:creationId xmlns:p14="http://schemas.microsoft.com/office/powerpoint/2010/main" val="12639393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Öğrencilerin Kendi Kendine Çalışmaları</a:t>
            </a:r>
          </a:p>
        </p:txBody>
      </p:sp>
      <p:sp>
        <p:nvSpPr>
          <p:cNvPr id="3" name="İçerik Yer Tutucusu 2"/>
          <p:cNvSpPr>
            <a:spLocks noGrp="1"/>
          </p:cNvSpPr>
          <p:nvPr>
            <p:ph idx="1"/>
          </p:nvPr>
        </p:nvSpPr>
        <p:spPr>
          <a:xfrm>
            <a:off x="457200" y="1268760"/>
            <a:ext cx="8229600" cy="4857403"/>
          </a:xfrm>
        </p:spPr>
        <p:txBody>
          <a:bodyPr>
            <a:normAutofit fontScale="92500" lnSpcReduction="20000"/>
          </a:bodyPr>
          <a:lstStyle/>
          <a:p>
            <a:r>
              <a:rPr lang="tr-TR" b="1" dirty="0"/>
              <a:t>Yazma etkinlikleri</a:t>
            </a:r>
            <a:r>
              <a:rPr lang="tr-TR" dirty="0"/>
              <a:t>; ödevli derslerde, mektup, dilekçe, tutanak, okul gazetesi için haber, makale, öykü yazmak.</a:t>
            </a:r>
          </a:p>
          <a:p>
            <a:r>
              <a:rPr lang="tr-TR" dirty="0"/>
              <a:t> </a:t>
            </a:r>
            <a:r>
              <a:rPr lang="tr-TR" b="1" dirty="0"/>
              <a:t>Gezi, bayram tatilleri</a:t>
            </a:r>
            <a:r>
              <a:rPr lang="tr-TR" dirty="0"/>
              <a:t>, hafta sonu tatilleri ile ilgili gözlem ve anıları yazmak. </a:t>
            </a:r>
          </a:p>
          <a:p>
            <a:r>
              <a:rPr lang="tr-TR" b="1" dirty="0"/>
              <a:t>Derslik ve okulla ilgili işler yapmak</a:t>
            </a:r>
            <a:r>
              <a:rPr lang="tr-TR" dirty="0"/>
              <a:t>; temizlik yapmak, kitaplığı düzenlemek, araç- gereçleri yerleştirmek, bozuk olanları onarmak. </a:t>
            </a:r>
          </a:p>
          <a:p>
            <a:r>
              <a:rPr lang="tr-TR" b="1" dirty="0"/>
              <a:t>Sosyal etkinliklere hazırlık</a:t>
            </a:r>
            <a:r>
              <a:rPr lang="tr-TR" dirty="0"/>
              <a:t>, bayram hazırlıkları yapmak, sınıf ve okul müsamerelerine hazırlanmak, gezi hazırlıkları ve planını yapmak.</a:t>
            </a:r>
          </a:p>
        </p:txBody>
      </p:sp>
      <p:sp>
        <p:nvSpPr>
          <p:cNvPr id="4" name="Slayt Numarası Yer Tutucusu 3"/>
          <p:cNvSpPr>
            <a:spLocks noGrp="1"/>
          </p:cNvSpPr>
          <p:nvPr>
            <p:ph type="sldNum" sz="quarter" idx="12"/>
          </p:nvPr>
        </p:nvSpPr>
        <p:spPr/>
        <p:txBody>
          <a:bodyPr/>
          <a:lstStyle/>
          <a:p>
            <a:fld id="{66E504B6-9299-4800-B6CA-E6B332CA4CC4}" type="slidenum">
              <a:rPr lang="tr-TR" smtClean="0"/>
              <a:t>33</a:t>
            </a:fld>
            <a:endParaRPr lang="tr-TR"/>
          </a:p>
        </p:txBody>
      </p:sp>
    </p:spTree>
    <p:extLst>
      <p:ext uri="{BB962C8B-B14F-4D97-AF65-F5344CB8AC3E}">
        <p14:creationId xmlns:p14="http://schemas.microsoft.com/office/powerpoint/2010/main" val="15120168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Öğrencilerin Kendi Kendine Çalışmaları</a:t>
            </a:r>
          </a:p>
        </p:txBody>
      </p:sp>
      <p:sp>
        <p:nvSpPr>
          <p:cNvPr id="3" name="İçerik Yer Tutucusu 2"/>
          <p:cNvSpPr>
            <a:spLocks noGrp="1"/>
          </p:cNvSpPr>
          <p:nvPr>
            <p:ph idx="1"/>
          </p:nvPr>
        </p:nvSpPr>
        <p:spPr>
          <a:xfrm>
            <a:off x="457200" y="1268760"/>
            <a:ext cx="8229600" cy="4857403"/>
          </a:xfrm>
        </p:spPr>
        <p:txBody>
          <a:bodyPr>
            <a:normAutofit fontScale="85000" lnSpcReduction="10000"/>
          </a:bodyPr>
          <a:lstStyle/>
          <a:p>
            <a:r>
              <a:rPr lang="tr-TR" b="1" dirty="0"/>
              <a:t>Uygulama bahçesinde çalışmalar</a:t>
            </a:r>
            <a:r>
              <a:rPr lang="tr-TR" dirty="0"/>
              <a:t>; bahçeyi temizlemek, ekilecek alanları hazırlanmak, ağaçların bakımını yapmak. </a:t>
            </a:r>
          </a:p>
          <a:p>
            <a:r>
              <a:rPr lang="tr-TR" b="1" dirty="0"/>
              <a:t>Değerlendirme etkinlikleri</a:t>
            </a:r>
            <a:r>
              <a:rPr lang="tr-TR" dirty="0"/>
              <a:t>; okul gazetesine konulacak yazı, resim, şiir ile bayramlarda ve özel günlerde okunacak konuşma ve şiirlerin seçimini yapmak.</a:t>
            </a:r>
          </a:p>
          <a:p>
            <a:r>
              <a:rPr lang="tr-TR" b="1" dirty="0"/>
              <a:t>Bilgisayar ve bilgisayar bilgisayarlı öğretim programlarıyla yapılacak etkinlikler</a:t>
            </a:r>
          </a:p>
          <a:p>
            <a:r>
              <a:rPr lang="tr-TR" b="1" dirty="0"/>
              <a:t>Yaratıcı sanat çalışmaları; </a:t>
            </a:r>
            <a:r>
              <a:rPr lang="tr-TR" dirty="0"/>
              <a:t>çeşitli kağıt işleri, yapıştırma modelleri, çamur, oyun hamuru, tel ağaç işleri, oyma, dokuma, dikiş, örgü, dersliği süsleme vb.</a:t>
            </a:r>
          </a:p>
        </p:txBody>
      </p:sp>
      <p:sp>
        <p:nvSpPr>
          <p:cNvPr id="4" name="Slayt Numarası Yer Tutucusu 3"/>
          <p:cNvSpPr>
            <a:spLocks noGrp="1"/>
          </p:cNvSpPr>
          <p:nvPr>
            <p:ph type="sldNum" sz="quarter" idx="12"/>
          </p:nvPr>
        </p:nvSpPr>
        <p:spPr/>
        <p:txBody>
          <a:bodyPr/>
          <a:lstStyle/>
          <a:p>
            <a:fld id="{66E504B6-9299-4800-B6CA-E6B332CA4CC4}" type="slidenum">
              <a:rPr lang="tr-TR" smtClean="0"/>
              <a:t>34</a:t>
            </a:fld>
            <a:endParaRPr lang="tr-TR"/>
          </a:p>
        </p:txBody>
      </p:sp>
    </p:spTree>
    <p:extLst>
      <p:ext uri="{BB962C8B-B14F-4D97-AF65-F5344CB8AC3E}">
        <p14:creationId xmlns:p14="http://schemas.microsoft.com/office/powerpoint/2010/main" val="31221069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normAutofit/>
          </a:bodyPr>
          <a:lstStyle/>
          <a:p>
            <a:r>
              <a:rPr lang="tr-TR" sz="3200" dirty="0">
                <a:solidFill>
                  <a:srgbClr val="FF0000"/>
                </a:solidFill>
              </a:rPr>
              <a:t>Öğrencilerin Kendi Kendine Çalışmaları</a:t>
            </a:r>
            <a:endParaRPr lang="tr-TR" sz="3200" dirty="0"/>
          </a:p>
        </p:txBody>
      </p:sp>
      <p:sp>
        <p:nvSpPr>
          <p:cNvPr id="3" name="İçerik Yer Tutucusu 2"/>
          <p:cNvSpPr>
            <a:spLocks noGrp="1"/>
          </p:cNvSpPr>
          <p:nvPr>
            <p:ph idx="1"/>
          </p:nvPr>
        </p:nvSpPr>
        <p:spPr>
          <a:xfrm>
            <a:off x="457200" y="1196752"/>
            <a:ext cx="8229600" cy="4929411"/>
          </a:xfrm>
        </p:spPr>
        <p:txBody>
          <a:bodyPr>
            <a:normAutofit fontScale="92500"/>
          </a:bodyPr>
          <a:lstStyle/>
          <a:p>
            <a:r>
              <a:rPr lang="tr-TR" b="1" dirty="0"/>
              <a:t>İşlenen ünite ile ilgili çalışma ve deneyler;</a:t>
            </a:r>
          </a:p>
          <a:p>
            <a:r>
              <a:rPr lang="tr-TR" dirty="0"/>
              <a:t>Çeşitli fen araçlarının kullanılması ile ilgili denemeler yapmak</a:t>
            </a:r>
          </a:p>
          <a:p>
            <a:r>
              <a:rPr lang="tr-TR" dirty="0"/>
              <a:t>Koleksiyon içim materyal toplamak ve düzenlemek</a:t>
            </a:r>
          </a:p>
          <a:p>
            <a:r>
              <a:rPr lang="tr-TR" dirty="0"/>
              <a:t>Gazete ve dergilerden kesilen yazıları düzenlemek</a:t>
            </a:r>
          </a:p>
          <a:p>
            <a:r>
              <a:rPr lang="tr-TR" dirty="0"/>
              <a:t>Bülten tahtası hazırlamak</a:t>
            </a:r>
          </a:p>
          <a:p>
            <a:r>
              <a:rPr lang="tr-TR" dirty="0"/>
              <a:t>Okunan kitapların özetini yazmak</a:t>
            </a:r>
          </a:p>
          <a:p>
            <a:r>
              <a:rPr lang="tr-TR" dirty="0"/>
              <a:t>Çizgiler, grafikler ve modeller yapmak</a:t>
            </a:r>
          </a:p>
        </p:txBody>
      </p:sp>
      <p:sp>
        <p:nvSpPr>
          <p:cNvPr id="4" name="Slayt Numarası Yer Tutucusu 3"/>
          <p:cNvSpPr>
            <a:spLocks noGrp="1"/>
          </p:cNvSpPr>
          <p:nvPr>
            <p:ph type="sldNum" sz="quarter" idx="12"/>
          </p:nvPr>
        </p:nvSpPr>
        <p:spPr/>
        <p:txBody>
          <a:bodyPr/>
          <a:lstStyle/>
          <a:p>
            <a:fld id="{66E504B6-9299-4800-B6CA-E6B332CA4CC4}" type="slidenum">
              <a:rPr lang="tr-TR" smtClean="0"/>
              <a:t>35</a:t>
            </a:fld>
            <a:endParaRPr lang="tr-TR"/>
          </a:p>
        </p:txBody>
      </p:sp>
    </p:spTree>
    <p:extLst>
      <p:ext uri="{BB962C8B-B14F-4D97-AF65-F5344CB8AC3E}">
        <p14:creationId xmlns:p14="http://schemas.microsoft.com/office/powerpoint/2010/main" val="1026369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lstStyle/>
          <a:p>
            <a:r>
              <a:rPr lang="tr-TR" dirty="0">
                <a:solidFill>
                  <a:srgbClr val="FF0000"/>
                </a:solidFill>
              </a:rPr>
              <a:t>Seviye Gruplarıyla Çalışmalar</a:t>
            </a:r>
          </a:p>
        </p:txBody>
      </p:sp>
      <p:sp>
        <p:nvSpPr>
          <p:cNvPr id="3" name="İçerik Yer Tutucusu 2"/>
          <p:cNvSpPr>
            <a:spLocks noGrp="1"/>
          </p:cNvSpPr>
          <p:nvPr>
            <p:ph idx="1"/>
          </p:nvPr>
        </p:nvSpPr>
        <p:spPr>
          <a:xfrm>
            <a:off x="457200" y="1052736"/>
            <a:ext cx="8229600" cy="5073427"/>
          </a:xfrm>
        </p:spPr>
        <p:txBody>
          <a:bodyPr>
            <a:normAutofit lnSpcReduction="10000"/>
          </a:bodyPr>
          <a:lstStyle/>
          <a:p>
            <a:r>
              <a:rPr lang="tr-TR" dirty="0"/>
              <a:t>Belli bir bilgi ve beceri alanında birbirine yakın düzeyde bulunan öğrencilerin öğretim amacıyla birlikte çalışmak için oluşturdukları gruba “</a:t>
            </a:r>
            <a:r>
              <a:rPr lang="tr-TR" b="1" dirty="0"/>
              <a:t>seviye grubu</a:t>
            </a:r>
            <a:r>
              <a:rPr lang="tr-TR" dirty="0"/>
              <a:t>” denir. </a:t>
            </a:r>
          </a:p>
          <a:p>
            <a:r>
              <a:rPr lang="tr-TR" dirty="0"/>
              <a:t>Seviye gruplarında belli sayıda öğrenci olması gerekmez. </a:t>
            </a:r>
          </a:p>
          <a:p>
            <a:r>
              <a:rPr lang="tr-TR" dirty="0"/>
              <a:t>Birleştirilmiş sınıflarda seviye grupları her derse göre yapılır. </a:t>
            </a:r>
          </a:p>
          <a:p>
            <a:r>
              <a:rPr lang="tr-TR" dirty="0"/>
              <a:t>Öğrenci Türkçe dersinde farklı, matematik dersinde farklı bir grupta bulunabilir.</a:t>
            </a:r>
          </a:p>
        </p:txBody>
      </p:sp>
      <p:sp>
        <p:nvSpPr>
          <p:cNvPr id="4" name="Slayt Numarası Yer Tutucusu 3"/>
          <p:cNvSpPr>
            <a:spLocks noGrp="1"/>
          </p:cNvSpPr>
          <p:nvPr>
            <p:ph type="sldNum" sz="quarter" idx="12"/>
          </p:nvPr>
        </p:nvSpPr>
        <p:spPr/>
        <p:txBody>
          <a:bodyPr/>
          <a:lstStyle/>
          <a:p>
            <a:fld id="{66E504B6-9299-4800-B6CA-E6B332CA4CC4}" type="slidenum">
              <a:rPr lang="tr-TR" smtClean="0"/>
              <a:t>36</a:t>
            </a:fld>
            <a:endParaRPr lang="tr-TR"/>
          </a:p>
        </p:txBody>
      </p:sp>
    </p:spTree>
    <p:extLst>
      <p:ext uri="{BB962C8B-B14F-4D97-AF65-F5344CB8AC3E}">
        <p14:creationId xmlns:p14="http://schemas.microsoft.com/office/powerpoint/2010/main" val="11548147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lstStyle/>
          <a:p>
            <a:r>
              <a:rPr lang="tr-TR" dirty="0">
                <a:solidFill>
                  <a:srgbClr val="FF0000"/>
                </a:solidFill>
              </a:rPr>
              <a:t>Seviye Gruplarıyla Çalışmalar</a:t>
            </a:r>
          </a:p>
        </p:txBody>
      </p:sp>
      <p:sp>
        <p:nvSpPr>
          <p:cNvPr id="3" name="İçerik Yer Tutucusu 2"/>
          <p:cNvSpPr>
            <a:spLocks noGrp="1"/>
          </p:cNvSpPr>
          <p:nvPr>
            <p:ph idx="1"/>
          </p:nvPr>
        </p:nvSpPr>
        <p:spPr>
          <a:xfrm>
            <a:off x="457200" y="1124744"/>
            <a:ext cx="8229600" cy="5001419"/>
          </a:xfrm>
        </p:spPr>
        <p:txBody>
          <a:bodyPr>
            <a:normAutofit fontScale="92500" lnSpcReduction="20000"/>
          </a:bodyPr>
          <a:lstStyle/>
          <a:p>
            <a:pPr marL="0" indent="0">
              <a:buNone/>
            </a:pPr>
            <a:r>
              <a:rPr lang="tr-TR" b="1" dirty="0"/>
              <a:t>	Seviye Gruplarının Oluşturulma Nedenleri :</a:t>
            </a:r>
          </a:p>
          <a:p>
            <a:pPr marL="0" indent="0">
              <a:buNone/>
            </a:pPr>
            <a:r>
              <a:rPr lang="tr-TR" dirty="0"/>
              <a:t>1. Benzeşik kümelerde öğretim daha kolaydır.</a:t>
            </a:r>
          </a:p>
          <a:p>
            <a:pPr marL="0" indent="0">
              <a:buNone/>
            </a:pPr>
            <a:r>
              <a:rPr lang="tr-TR" dirty="0"/>
              <a:t>2. Her birey kendiliğinden her şeyi öğrenemeyeceğinden gruplama kaçınılmazdır.</a:t>
            </a:r>
          </a:p>
          <a:p>
            <a:pPr marL="0" indent="0">
              <a:buNone/>
            </a:pPr>
            <a:r>
              <a:rPr lang="tr-TR" dirty="0"/>
              <a:t>3. Öğrencilerin ilgi, tutum ve yeteneklerinin aynı olmaması, </a:t>
            </a:r>
            <a:r>
              <a:rPr lang="tr-TR" dirty="0" err="1"/>
              <a:t>sosyo</a:t>
            </a:r>
            <a:r>
              <a:rPr lang="tr-TR" dirty="0"/>
              <a:t>-ekonomik statüleri ve kalıtsal özelliklerinin farklılığı da seviye grupları oluşturmayı zorunlu kılmaktadır.</a:t>
            </a:r>
          </a:p>
          <a:p>
            <a:pPr marL="0" indent="0">
              <a:buNone/>
            </a:pPr>
            <a:r>
              <a:rPr lang="tr-TR" dirty="0"/>
              <a:t>Seviye grupları yapılırken, demokratik eğitim ve bireysel farklılıkların esası olan “</a:t>
            </a:r>
            <a:r>
              <a:rPr lang="tr-TR" b="1" dirty="0">
                <a:solidFill>
                  <a:srgbClr val="7030A0"/>
                </a:solidFill>
              </a:rPr>
              <a:t>her birey kendi yeti ve yeteneklerine göre eğitilmelidir.” </a:t>
            </a:r>
            <a:r>
              <a:rPr lang="tr-TR" dirty="0"/>
              <a:t>ilkesi göz önüne alınmalıdır. </a:t>
            </a:r>
          </a:p>
        </p:txBody>
      </p:sp>
      <p:sp>
        <p:nvSpPr>
          <p:cNvPr id="4" name="Slayt Numarası Yer Tutucusu 3"/>
          <p:cNvSpPr>
            <a:spLocks noGrp="1"/>
          </p:cNvSpPr>
          <p:nvPr>
            <p:ph type="sldNum" sz="quarter" idx="12"/>
          </p:nvPr>
        </p:nvSpPr>
        <p:spPr/>
        <p:txBody>
          <a:bodyPr/>
          <a:lstStyle/>
          <a:p>
            <a:fld id="{66E504B6-9299-4800-B6CA-E6B332CA4CC4}" type="slidenum">
              <a:rPr lang="tr-TR" smtClean="0"/>
              <a:t>37</a:t>
            </a:fld>
            <a:endParaRPr lang="tr-TR"/>
          </a:p>
        </p:txBody>
      </p:sp>
    </p:spTree>
    <p:extLst>
      <p:ext uri="{BB962C8B-B14F-4D97-AF65-F5344CB8AC3E}">
        <p14:creationId xmlns:p14="http://schemas.microsoft.com/office/powerpoint/2010/main" val="33640115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solidFill>
                  <a:srgbClr val="FF0000"/>
                </a:solidFill>
              </a:rPr>
              <a:t>İlköğretim Programı (1–4) Ünite ve Temalarının Birleştirilmiş Sınıflarda İşlenişine İlişkin Esaslar</a:t>
            </a:r>
          </a:p>
        </p:txBody>
      </p:sp>
      <p:sp>
        <p:nvSpPr>
          <p:cNvPr id="3" name="İçerik Yer Tutucusu 2"/>
          <p:cNvSpPr>
            <a:spLocks noGrp="1"/>
          </p:cNvSpPr>
          <p:nvPr>
            <p:ph idx="1"/>
          </p:nvPr>
        </p:nvSpPr>
        <p:spPr>
          <a:xfrm>
            <a:off x="457200" y="1412776"/>
            <a:ext cx="8229600" cy="4713387"/>
          </a:xfrm>
        </p:spPr>
        <p:txBody>
          <a:bodyPr/>
          <a:lstStyle/>
          <a:p>
            <a:r>
              <a:rPr lang="tr-TR" dirty="0"/>
              <a:t>Birleştirilmiş sınıf uygulaması, köye yönelik bir uygulamadır. </a:t>
            </a:r>
          </a:p>
          <a:p>
            <a:r>
              <a:rPr lang="tr-TR" dirty="0"/>
              <a:t>Öğretmenin başarılı olması köyü iyi tanımasına da bağlıdır. </a:t>
            </a:r>
          </a:p>
          <a:p>
            <a:r>
              <a:rPr lang="tr-TR" dirty="0"/>
              <a:t>Bunun için öğretmen, </a:t>
            </a:r>
            <a:r>
              <a:rPr lang="tr-TR" b="1" i="1" dirty="0"/>
              <a:t>köyün tarihçesini, coğrafi, ekonomik ve toplumsal yapısını, gelenek ve göreneklerini iyi incelemeli ve gözlemelidir.</a:t>
            </a:r>
          </a:p>
        </p:txBody>
      </p:sp>
      <p:sp>
        <p:nvSpPr>
          <p:cNvPr id="4" name="Slayt Numarası Yer Tutucusu 3"/>
          <p:cNvSpPr>
            <a:spLocks noGrp="1"/>
          </p:cNvSpPr>
          <p:nvPr>
            <p:ph type="sldNum" sz="quarter" idx="12"/>
          </p:nvPr>
        </p:nvSpPr>
        <p:spPr/>
        <p:txBody>
          <a:bodyPr/>
          <a:lstStyle/>
          <a:p>
            <a:fld id="{66E504B6-9299-4800-B6CA-E6B332CA4CC4}" type="slidenum">
              <a:rPr lang="tr-TR" smtClean="0"/>
              <a:t>38</a:t>
            </a:fld>
            <a:endParaRPr lang="tr-TR"/>
          </a:p>
        </p:txBody>
      </p:sp>
    </p:spTree>
    <p:extLst>
      <p:ext uri="{BB962C8B-B14F-4D97-AF65-F5344CB8AC3E}">
        <p14:creationId xmlns:p14="http://schemas.microsoft.com/office/powerpoint/2010/main" val="499220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994122"/>
          </a:xfrm>
        </p:spPr>
        <p:txBody>
          <a:bodyPr>
            <a:normAutofit/>
          </a:bodyPr>
          <a:lstStyle/>
          <a:p>
            <a:r>
              <a:rPr lang="tr-TR" sz="2800" dirty="0">
                <a:solidFill>
                  <a:srgbClr val="FF0000"/>
                </a:solidFill>
              </a:rPr>
              <a:t>İlköğretim Programı (1–4) Ünite ve Temalarının Birleştirilmiş Sınıflarda İşlenişine İlişkin Esaslar</a:t>
            </a:r>
          </a:p>
        </p:txBody>
      </p:sp>
      <p:sp>
        <p:nvSpPr>
          <p:cNvPr id="3" name="İçerik Yer Tutucusu 2"/>
          <p:cNvSpPr>
            <a:spLocks noGrp="1"/>
          </p:cNvSpPr>
          <p:nvPr>
            <p:ph idx="1"/>
          </p:nvPr>
        </p:nvSpPr>
        <p:spPr>
          <a:xfrm>
            <a:off x="457200" y="1340768"/>
            <a:ext cx="8229600" cy="4785395"/>
          </a:xfrm>
        </p:spPr>
        <p:txBody>
          <a:bodyPr>
            <a:normAutofit/>
          </a:bodyPr>
          <a:lstStyle/>
          <a:p>
            <a:r>
              <a:rPr lang="tr-TR" dirty="0"/>
              <a:t>Birleştirilmiş sınıf okutan öğretmen "A grubu" Hayat Bilgisi Üniteleri ile "B grubu" Sosyal Bilgiler ve Fen bilimleri ünitelerini tek bir grup olarak ele alıyorlardı fakat daha sonra her grupta kendi düzeyinde ders işlenmeye başlandı.</a:t>
            </a:r>
          </a:p>
        </p:txBody>
      </p:sp>
      <p:sp>
        <p:nvSpPr>
          <p:cNvPr id="4" name="Slayt Numarası Yer Tutucusu 3"/>
          <p:cNvSpPr>
            <a:spLocks noGrp="1"/>
          </p:cNvSpPr>
          <p:nvPr>
            <p:ph type="sldNum" sz="quarter" idx="12"/>
          </p:nvPr>
        </p:nvSpPr>
        <p:spPr/>
        <p:txBody>
          <a:bodyPr/>
          <a:lstStyle/>
          <a:p>
            <a:fld id="{66E504B6-9299-4800-B6CA-E6B332CA4CC4}" type="slidenum">
              <a:rPr lang="tr-TR" smtClean="0"/>
              <a:t>39</a:t>
            </a:fld>
            <a:endParaRPr lang="tr-TR"/>
          </a:p>
        </p:txBody>
      </p:sp>
    </p:spTree>
    <p:extLst>
      <p:ext uri="{BB962C8B-B14F-4D97-AF65-F5344CB8AC3E}">
        <p14:creationId xmlns:p14="http://schemas.microsoft.com/office/powerpoint/2010/main" val="42650588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solidFill>
                  <a:srgbClr val="FF0000"/>
                </a:solidFill>
              </a:rPr>
              <a:t>İlköğretim Programı (1–4) Ünite ve Temalarının Birleştirilmiş Sınıflarda İşlenişine İlişkin Esaslar</a:t>
            </a:r>
          </a:p>
        </p:txBody>
      </p:sp>
      <p:sp>
        <p:nvSpPr>
          <p:cNvPr id="3" name="İçerik Yer Tutucusu 2"/>
          <p:cNvSpPr>
            <a:spLocks noGrp="1"/>
          </p:cNvSpPr>
          <p:nvPr>
            <p:ph idx="1"/>
          </p:nvPr>
        </p:nvSpPr>
        <p:spPr>
          <a:xfrm>
            <a:off x="457200" y="1412776"/>
            <a:ext cx="8229600" cy="4713387"/>
          </a:xfrm>
        </p:spPr>
        <p:txBody>
          <a:bodyPr>
            <a:normAutofit/>
          </a:bodyPr>
          <a:lstStyle/>
          <a:p>
            <a:r>
              <a:rPr lang="tr-TR" dirty="0"/>
              <a:t>Her yıl okullarda kutlanacak bayramlar, belirli gün ve haftalar, çevrenin özelliklerini yansıtan olaylar, sırası geldikçe ilgili kazanımlarla birlikte ele alınmalıdır. </a:t>
            </a:r>
          </a:p>
          <a:p>
            <a:r>
              <a:rPr lang="tr-TR" dirty="0"/>
              <a:t>Birleştirilmiş sınıflarda öğretmen sadece A ya da sadece B grubunu okutuyorsa, bu öğretmen için öğretmenli ya da öğretmensiz ders saati yoktur. </a:t>
            </a:r>
          </a:p>
        </p:txBody>
      </p:sp>
      <p:sp>
        <p:nvSpPr>
          <p:cNvPr id="4" name="Slayt Numarası Yer Tutucusu 3"/>
          <p:cNvSpPr>
            <a:spLocks noGrp="1"/>
          </p:cNvSpPr>
          <p:nvPr>
            <p:ph type="sldNum" sz="quarter" idx="12"/>
          </p:nvPr>
        </p:nvSpPr>
        <p:spPr/>
        <p:txBody>
          <a:bodyPr/>
          <a:lstStyle/>
          <a:p>
            <a:fld id="{66E504B6-9299-4800-B6CA-E6B332CA4CC4}" type="slidenum">
              <a:rPr lang="tr-TR" smtClean="0"/>
              <a:t>40</a:t>
            </a:fld>
            <a:endParaRPr lang="tr-TR"/>
          </a:p>
        </p:txBody>
      </p:sp>
    </p:spTree>
    <p:extLst>
      <p:ext uri="{BB962C8B-B14F-4D97-AF65-F5344CB8AC3E}">
        <p14:creationId xmlns:p14="http://schemas.microsoft.com/office/powerpoint/2010/main" val="36304653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332656"/>
            <a:ext cx="8229600" cy="1143000"/>
          </a:xfrm>
        </p:spPr>
        <p:txBody>
          <a:bodyPr>
            <a:normAutofit/>
          </a:bodyPr>
          <a:lstStyle/>
          <a:p>
            <a:r>
              <a:rPr lang="tr-TR" sz="2800" dirty="0">
                <a:solidFill>
                  <a:srgbClr val="FF0000"/>
                </a:solidFill>
              </a:rPr>
              <a:t>İlköğretim Programı (1–4) Ünite ve Temalarının Birleştirilmiş Sınıflarda İşlenişine İlişkin Esaslar</a:t>
            </a:r>
          </a:p>
        </p:txBody>
      </p:sp>
      <p:sp>
        <p:nvSpPr>
          <p:cNvPr id="3" name="İçerik Yer Tutucusu 2"/>
          <p:cNvSpPr>
            <a:spLocks noGrp="1"/>
          </p:cNvSpPr>
          <p:nvPr>
            <p:ph idx="1"/>
          </p:nvPr>
        </p:nvSpPr>
        <p:spPr/>
        <p:txBody>
          <a:bodyPr/>
          <a:lstStyle/>
          <a:p>
            <a:r>
              <a:rPr lang="tr-TR" dirty="0"/>
              <a:t>Öğretmen, bir grupla aktif olarak ilgilenirken diğer grubun (ödevli grup) çalışmalarını sürekli izleyerek onlara gerekli yardımlarda bulunur. </a:t>
            </a:r>
          </a:p>
          <a:p>
            <a:r>
              <a:rPr lang="tr-TR" dirty="0"/>
              <a:t>Örneğin, öğretmen A grubunu okutuyor ve Türkçe dersinde 1. sınıflara bir sesin öğretimiyle ilgili bir etkinlik yaptırıyorsa, kendi kendine çalışan 2 ve 3. sınıf öğrencilerinin ödevlerini kontrol ederek düzeltmeler yapar.</a:t>
            </a:r>
          </a:p>
          <a:p>
            <a:endParaRPr lang="tr-TR" dirty="0"/>
          </a:p>
        </p:txBody>
      </p:sp>
      <p:sp>
        <p:nvSpPr>
          <p:cNvPr id="4" name="Slayt Numarası Yer Tutucusu 3"/>
          <p:cNvSpPr>
            <a:spLocks noGrp="1"/>
          </p:cNvSpPr>
          <p:nvPr>
            <p:ph type="sldNum" sz="quarter" idx="12"/>
          </p:nvPr>
        </p:nvSpPr>
        <p:spPr/>
        <p:txBody>
          <a:bodyPr/>
          <a:lstStyle/>
          <a:p>
            <a:fld id="{66E504B6-9299-4800-B6CA-E6B332CA4CC4}" type="slidenum">
              <a:rPr lang="tr-TR" smtClean="0"/>
              <a:t>41</a:t>
            </a:fld>
            <a:endParaRPr lang="tr-TR"/>
          </a:p>
        </p:txBody>
      </p:sp>
    </p:spTree>
    <p:extLst>
      <p:ext uri="{BB962C8B-B14F-4D97-AF65-F5344CB8AC3E}">
        <p14:creationId xmlns:p14="http://schemas.microsoft.com/office/powerpoint/2010/main" val="28418325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solidFill>
                  <a:srgbClr val="FF0000"/>
                </a:solidFill>
              </a:rPr>
              <a:t>İlköğretim Programı (1–4) Ünite ve Temalarının Birleştirilmiş Sınıflarda İşlenişine İlişkin Esaslar</a:t>
            </a:r>
          </a:p>
        </p:txBody>
      </p:sp>
      <p:sp>
        <p:nvSpPr>
          <p:cNvPr id="3" name="İçerik Yer Tutucusu 2"/>
          <p:cNvSpPr>
            <a:spLocks noGrp="1"/>
          </p:cNvSpPr>
          <p:nvPr>
            <p:ph idx="1"/>
          </p:nvPr>
        </p:nvSpPr>
        <p:spPr>
          <a:xfrm>
            <a:off x="457200" y="1412776"/>
            <a:ext cx="8229600" cy="4713387"/>
          </a:xfrm>
        </p:spPr>
        <p:txBody>
          <a:bodyPr>
            <a:normAutofit fontScale="92500" lnSpcReduction="10000"/>
          </a:bodyPr>
          <a:lstStyle/>
          <a:p>
            <a:r>
              <a:rPr lang="tr-TR" dirty="0"/>
              <a:t>Birleştirilmiş sınıflarda öğretmen hem A, hem de B grubunu birlikte okutuyorsa, </a:t>
            </a:r>
          </a:p>
          <a:p>
            <a:r>
              <a:rPr lang="tr-TR" dirty="0"/>
              <a:t>A grubunda işlediği Hayat Bilgisi üniteleri ile B grubunda işlediği Sosyal Bilgiler ile Fen bilimleri dersi üniteleri farklı olduğundan öğretmenli ve ödevli saatlerini öğrencilerin ihtiyaçları ve konuların niteliğine göre kullanmalıdır.</a:t>
            </a:r>
          </a:p>
          <a:p>
            <a:r>
              <a:rPr lang="tr-TR" b="1" i="1" dirty="0">
                <a:solidFill>
                  <a:srgbClr val="7030A0"/>
                </a:solidFill>
              </a:rPr>
              <a:t>Öğretmen, 1. sınıf öğrencilerine okuma ve yazma becerisi ile sayı kavramını kazandırmak için daha fazla zaman ayırmalıdır.</a:t>
            </a:r>
          </a:p>
        </p:txBody>
      </p:sp>
      <p:sp>
        <p:nvSpPr>
          <p:cNvPr id="4" name="Slayt Numarası Yer Tutucusu 3"/>
          <p:cNvSpPr>
            <a:spLocks noGrp="1"/>
          </p:cNvSpPr>
          <p:nvPr>
            <p:ph type="sldNum" sz="quarter" idx="12"/>
          </p:nvPr>
        </p:nvSpPr>
        <p:spPr/>
        <p:txBody>
          <a:bodyPr/>
          <a:lstStyle/>
          <a:p>
            <a:fld id="{66E504B6-9299-4800-B6CA-E6B332CA4CC4}" type="slidenum">
              <a:rPr lang="tr-TR" smtClean="0"/>
              <a:t>42</a:t>
            </a:fld>
            <a:endParaRPr lang="tr-TR"/>
          </a:p>
        </p:txBody>
      </p:sp>
    </p:spTree>
    <p:extLst>
      <p:ext uri="{BB962C8B-B14F-4D97-AF65-F5344CB8AC3E}">
        <p14:creationId xmlns:p14="http://schemas.microsoft.com/office/powerpoint/2010/main" val="24029912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solidFill>
                  <a:srgbClr val="FF0000"/>
                </a:solidFill>
              </a:rPr>
              <a:t>İlköğretim Programı (1–4) Ünite ve Temalarının Birleştirilmiş Sınıflarda İşlenişine İlişkin Esaslar</a:t>
            </a:r>
            <a:endParaRPr lang="tr-TR" sz="2800" dirty="0"/>
          </a:p>
        </p:txBody>
      </p:sp>
      <p:sp>
        <p:nvSpPr>
          <p:cNvPr id="3" name="İçerik Yer Tutucusu 2"/>
          <p:cNvSpPr>
            <a:spLocks noGrp="1"/>
          </p:cNvSpPr>
          <p:nvPr>
            <p:ph idx="1"/>
          </p:nvPr>
        </p:nvSpPr>
        <p:spPr/>
        <p:txBody>
          <a:bodyPr>
            <a:normAutofit fontScale="92500" lnSpcReduction="10000"/>
          </a:bodyPr>
          <a:lstStyle/>
          <a:p>
            <a:r>
              <a:rPr lang="tr-TR" dirty="0"/>
              <a:t>Özel beceri ve yetenek gerektiren dersler (resim, müzik, beden eğitimi) diğer derslerle bağlantılı olarak grupça işlenebileceği gibi, okulun tümüyle birlikte de işlenebilir. </a:t>
            </a:r>
          </a:p>
          <a:p>
            <a:r>
              <a:rPr lang="tr-TR" dirty="0"/>
              <a:t>Örneğin; beden eğitimi dersinde öğretmen, B grubu öğrencilerine bir etkinlik yaptırırken, A grubu öğrencileri yardımcı öğrenci nezaretinde başka bir etkinlik yapabilir. </a:t>
            </a:r>
          </a:p>
          <a:p>
            <a:r>
              <a:rPr lang="tr-TR" dirty="0"/>
              <a:t>Ya da müzik dersinde 23 Nisan Bayramında söylenecek bir şarkıyı hep birlikte çalıştırabilir.</a:t>
            </a:r>
          </a:p>
        </p:txBody>
      </p:sp>
      <p:sp>
        <p:nvSpPr>
          <p:cNvPr id="4" name="Slayt Numarası Yer Tutucusu 3"/>
          <p:cNvSpPr>
            <a:spLocks noGrp="1"/>
          </p:cNvSpPr>
          <p:nvPr>
            <p:ph type="sldNum" sz="quarter" idx="12"/>
          </p:nvPr>
        </p:nvSpPr>
        <p:spPr/>
        <p:txBody>
          <a:bodyPr/>
          <a:lstStyle/>
          <a:p>
            <a:fld id="{66E504B6-9299-4800-B6CA-E6B332CA4CC4}" type="slidenum">
              <a:rPr lang="tr-TR" smtClean="0"/>
              <a:t>43</a:t>
            </a:fld>
            <a:endParaRPr lang="tr-TR"/>
          </a:p>
        </p:txBody>
      </p:sp>
    </p:spTree>
    <p:extLst>
      <p:ext uri="{BB962C8B-B14F-4D97-AF65-F5344CB8AC3E}">
        <p14:creationId xmlns:p14="http://schemas.microsoft.com/office/powerpoint/2010/main" val="23137367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solidFill>
                  <a:srgbClr val="FF0000"/>
                </a:solidFill>
              </a:rPr>
              <a:t>İlköğretim Programı (1–4) Ünite ve Temalarının Birleştirilmiş Sınıflarda İşlenişine İlişkin Esaslar</a:t>
            </a:r>
            <a:endParaRPr lang="tr-TR" sz="2800" dirty="0"/>
          </a:p>
        </p:txBody>
      </p:sp>
      <p:sp>
        <p:nvSpPr>
          <p:cNvPr id="3" name="İçerik Yer Tutucusu 2"/>
          <p:cNvSpPr>
            <a:spLocks noGrp="1"/>
          </p:cNvSpPr>
          <p:nvPr>
            <p:ph idx="1"/>
          </p:nvPr>
        </p:nvSpPr>
        <p:spPr>
          <a:xfrm>
            <a:off x="457200" y="1340768"/>
            <a:ext cx="8229600" cy="4785395"/>
          </a:xfrm>
        </p:spPr>
        <p:txBody>
          <a:bodyPr>
            <a:normAutofit fontScale="92500" lnSpcReduction="20000"/>
          </a:bodyPr>
          <a:lstStyle/>
          <a:p>
            <a:r>
              <a:rPr lang="tr-TR" b="1" dirty="0">
                <a:solidFill>
                  <a:srgbClr val="7030A0"/>
                </a:solidFill>
              </a:rPr>
              <a:t>Yardımcı öğrenci birleştirilmiş sınıflarda öğretmene zaman kazandırır. </a:t>
            </a:r>
          </a:p>
          <a:p>
            <a:r>
              <a:rPr lang="tr-TR" b="1" dirty="0">
                <a:solidFill>
                  <a:srgbClr val="7030A0"/>
                </a:solidFill>
              </a:rPr>
              <a:t>Bu görevi üstlenen öğrenciler, sosyal yönden gelişme ve olgunlaşma fırsatı bulurlar. </a:t>
            </a:r>
          </a:p>
          <a:p>
            <a:r>
              <a:rPr lang="tr-TR" b="1" dirty="0">
                <a:solidFill>
                  <a:srgbClr val="7030A0"/>
                </a:solidFill>
              </a:rPr>
              <a:t>Küçüklere rehberlik etmeleri onların liderlik yeteneklerini geliştirir. </a:t>
            </a:r>
          </a:p>
          <a:p>
            <a:r>
              <a:rPr lang="tr-TR" dirty="0"/>
              <a:t>Özellikle tek öğretmenli birleştirilmiş sınıflarda; derslik, klasik sabit sıralar yerine imkanlar ölçüsünde küme çalışmalarına uygun sıra, masa, sandalye ve gerekli diğer malzemeler ile donatılmalıdır.</a:t>
            </a:r>
          </a:p>
        </p:txBody>
      </p:sp>
      <p:sp>
        <p:nvSpPr>
          <p:cNvPr id="4" name="Slayt Numarası Yer Tutucusu 3"/>
          <p:cNvSpPr>
            <a:spLocks noGrp="1"/>
          </p:cNvSpPr>
          <p:nvPr>
            <p:ph type="sldNum" sz="quarter" idx="12"/>
          </p:nvPr>
        </p:nvSpPr>
        <p:spPr/>
        <p:txBody>
          <a:bodyPr/>
          <a:lstStyle/>
          <a:p>
            <a:fld id="{66E504B6-9299-4800-B6CA-E6B332CA4CC4}" type="slidenum">
              <a:rPr lang="tr-TR" smtClean="0"/>
              <a:t>44</a:t>
            </a:fld>
            <a:endParaRPr lang="tr-TR"/>
          </a:p>
        </p:txBody>
      </p:sp>
    </p:spTree>
    <p:extLst>
      <p:ext uri="{BB962C8B-B14F-4D97-AF65-F5344CB8AC3E}">
        <p14:creationId xmlns:p14="http://schemas.microsoft.com/office/powerpoint/2010/main" val="5760373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Birleştirilmiş Sınıfları </a:t>
            </a:r>
            <a:r>
              <a:rPr lang="tr-TR" dirty="0" err="1">
                <a:solidFill>
                  <a:srgbClr val="FF0000"/>
                </a:solidFill>
              </a:rPr>
              <a:t>Otuşturma</a:t>
            </a:r>
            <a:r>
              <a:rPr lang="tr-TR" dirty="0">
                <a:solidFill>
                  <a:srgbClr val="FF0000"/>
                </a:solidFill>
              </a:rPr>
              <a:t> Biçimleri</a:t>
            </a: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810616377"/>
              </p:ext>
            </p:extLst>
          </p:nvPr>
        </p:nvGraphicFramePr>
        <p:xfrm>
          <a:off x="467544" y="1700809"/>
          <a:ext cx="8229600" cy="4658561"/>
        </p:xfrm>
        <a:graphic>
          <a:graphicData uri="http://schemas.openxmlformats.org/drawingml/2006/table">
            <a:tbl>
              <a:tblPr firstRow="1" bandRow="1">
                <a:tableStyleId>{5C22544A-7EE6-4342-B048-85BDC9FD1C3A}</a:tableStyleId>
              </a:tblPr>
              <a:tblGrid>
                <a:gridCol w="1954560">
                  <a:extLst>
                    <a:ext uri="{9D8B030D-6E8A-4147-A177-3AD203B41FA5}">
                      <a16:colId xmlns:a16="http://schemas.microsoft.com/office/drawing/2014/main" val="20000"/>
                    </a:ext>
                  </a:extLst>
                </a:gridCol>
                <a:gridCol w="133728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tblGrid>
              <a:tr h="1120595">
                <a:tc>
                  <a:txBody>
                    <a:bodyPr/>
                    <a:lstStyle/>
                    <a:p>
                      <a:r>
                        <a:rPr lang="tr-TR" dirty="0"/>
                        <a:t>Öğretmen sayısı</a:t>
                      </a:r>
                    </a:p>
                  </a:txBody>
                  <a:tcPr/>
                </a:tc>
                <a:tc>
                  <a:txBody>
                    <a:bodyPr/>
                    <a:lstStyle/>
                    <a:p>
                      <a:r>
                        <a:rPr lang="tr-TR" dirty="0"/>
                        <a:t>1.sınıf</a:t>
                      </a:r>
                    </a:p>
                  </a:txBody>
                  <a:tcPr/>
                </a:tc>
                <a:tc>
                  <a:txBody>
                    <a:bodyPr/>
                    <a:lstStyle/>
                    <a:p>
                      <a:r>
                        <a:rPr lang="tr-TR" dirty="0"/>
                        <a:t>2.sınıf</a:t>
                      </a:r>
                    </a:p>
                  </a:txBody>
                  <a:tcPr/>
                </a:tc>
                <a:tc>
                  <a:txBody>
                    <a:bodyPr/>
                    <a:lstStyle/>
                    <a:p>
                      <a:r>
                        <a:rPr lang="tr-TR" dirty="0"/>
                        <a:t>3.sınıf</a:t>
                      </a:r>
                    </a:p>
                  </a:txBody>
                  <a:tcPr/>
                </a:tc>
                <a:tc>
                  <a:txBody>
                    <a:bodyPr/>
                    <a:lstStyle/>
                    <a:p>
                      <a:r>
                        <a:rPr lang="tr-TR" dirty="0"/>
                        <a:t>4.sınıf</a:t>
                      </a:r>
                    </a:p>
                  </a:txBody>
                  <a:tcPr/>
                </a:tc>
                <a:extLst>
                  <a:ext uri="{0D108BD9-81ED-4DB2-BD59-A6C34878D82A}">
                    <a16:rowId xmlns:a16="http://schemas.microsoft.com/office/drawing/2014/main" val="10000"/>
                  </a:ext>
                </a:extLst>
              </a:tr>
              <a:tr h="1179322">
                <a:tc>
                  <a:txBody>
                    <a:bodyPr/>
                    <a:lstStyle/>
                    <a:p>
                      <a:r>
                        <a:rPr lang="tr-TR" dirty="0"/>
                        <a:t>1</a:t>
                      </a:r>
                    </a:p>
                  </a:txBody>
                  <a:tcPr/>
                </a:tc>
                <a:tc gridSpan="4">
                  <a:txBody>
                    <a:bodyPr/>
                    <a:lstStyle/>
                    <a:p>
                      <a:r>
                        <a:rPr lang="tr-TR" sz="2800" dirty="0"/>
                        <a:t>                     (1+2+3+4)</a:t>
                      </a:r>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extLst>
                  <a:ext uri="{0D108BD9-81ED-4DB2-BD59-A6C34878D82A}">
                    <a16:rowId xmlns:a16="http://schemas.microsoft.com/office/drawing/2014/main" val="10001"/>
                  </a:ext>
                </a:extLst>
              </a:tr>
              <a:tr h="1179322">
                <a:tc>
                  <a:txBody>
                    <a:bodyPr/>
                    <a:lstStyle/>
                    <a:p>
                      <a:r>
                        <a:rPr lang="tr-TR" dirty="0"/>
                        <a:t>2</a:t>
                      </a:r>
                    </a:p>
                  </a:txBody>
                  <a:tcPr/>
                </a:tc>
                <a:tc gridSpan="2">
                  <a:txBody>
                    <a:bodyPr/>
                    <a:lstStyle/>
                    <a:p>
                      <a:r>
                        <a:rPr lang="tr-TR" sz="2800" dirty="0"/>
                        <a:t>              (1+2)</a:t>
                      </a:r>
                    </a:p>
                  </a:txBody>
                  <a:tcPr/>
                </a:tc>
                <a:tc hMerge="1">
                  <a:txBody>
                    <a:bodyPr/>
                    <a:lstStyle/>
                    <a:p>
                      <a:endParaRPr lang="tr-TR" dirty="0"/>
                    </a:p>
                  </a:txBody>
                  <a:tcPr/>
                </a:tc>
                <a:tc gridSpan="2">
                  <a:txBody>
                    <a:bodyPr/>
                    <a:lstStyle/>
                    <a:p>
                      <a:r>
                        <a:rPr lang="tr-TR" sz="2800" dirty="0"/>
                        <a:t>              (3+4)</a:t>
                      </a:r>
                    </a:p>
                  </a:txBody>
                  <a:tcPr/>
                </a:tc>
                <a:tc hMerge="1">
                  <a:txBody>
                    <a:bodyPr/>
                    <a:lstStyle/>
                    <a:p>
                      <a:endParaRPr lang="tr-TR" dirty="0"/>
                    </a:p>
                  </a:txBody>
                  <a:tcPr/>
                </a:tc>
                <a:extLst>
                  <a:ext uri="{0D108BD9-81ED-4DB2-BD59-A6C34878D82A}">
                    <a16:rowId xmlns:a16="http://schemas.microsoft.com/office/drawing/2014/main" val="10002"/>
                  </a:ext>
                </a:extLst>
              </a:tr>
              <a:tr h="1179322">
                <a:tc>
                  <a:txBody>
                    <a:bodyPr/>
                    <a:lstStyle/>
                    <a:p>
                      <a:r>
                        <a:rPr lang="tr-TR" dirty="0"/>
                        <a:t>3</a:t>
                      </a:r>
                    </a:p>
                  </a:txBody>
                  <a:tcPr/>
                </a:tc>
                <a:tc>
                  <a:txBody>
                    <a:bodyPr/>
                    <a:lstStyle/>
                    <a:p>
                      <a:r>
                        <a:rPr lang="tr-TR" dirty="0"/>
                        <a:t>     </a:t>
                      </a:r>
                      <a:r>
                        <a:rPr lang="tr-TR" sz="2800" dirty="0"/>
                        <a:t> (1)</a:t>
                      </a:r>
                    </a:p>
                  </a:txBody>
                  <a:tcPr/>
                </a:tc>
                <a:tc gridSpan="2">
                  <a:txBody>
                    <a:bodyPr/>
                    <a:lstStyle/>
                    <a:p>
                      <a:r>
                        <a:rPr lang="tr-TR" sz="2800" dirty="0"/>
                        <a:t>                 (2+3)</a:t>
                      </a:r>
                    </a:p>
                  </a:txBody>
                  <a:tcPr/>
                </a:tc>
                <a:tc hMerge="1">
                  <a:txBody>
                    <a:bodyPr/>
                    <a:lstStyle/>
                    <a:p>
                      <a:endParaRPr lang="tr-TR" dirty="0"/>
                    </a:p>
                  </a:txBody>
                  <a:tcPr/>
                </a:tc>
                <a:tc>
                  <a:txBody>
                    <a:bodyPr/>
                    <a:lstStyle/>
                    <a:p>
                      <a:r>
                        <a:rPr lang="tr-TR" dirty="0"/>
                        <a:t>       </a:t>
                      </a:r>
                      <a:r>
                        <a:rPr lang="tr-TR" sz="2800" dirty="0"/>
                        <a:t> (4)</a:t>
                      </a:r>
                    </a:p>
                  </a:txBody>
                  <a:tcPr/>
                </a:tc>
                <a:extLst>
                  <a:ext uri="{0D108BD9-81ED-4DB2-BD59-A6C34878D82A}">
                    <a16:rowId xmlns:a16="http://schemas.microsoft.com/office/drawing/2014/main" val="10003"/>
                  </a:ext>
                </a:extLst>
              </a:tr>
            </a:tbl>
          </a:graphicData>
        </a:graphic>
      </p:graphicFrame>
      <p:sp>
        <p:nvSpPr>
          <p:cNvPr id="4" name="Slayt Numarası Yer Tutucusu 3"/>
          <p:cNvSpPr>
            <a:spLocks noGrp="1"/>
          </p:cNvSpPr>
          <p:nvPr>
            <p:ph type="sldNum" sz="quarter" idx="12"/>
          </p:nvPr>
        </p:nvSpPr>
        <p:spPr/>
        <p:txBody>
          <a:bodyPr/>
          <a:lstStyle/>
          <a:p>
            <a:fld id="{66E504B6-9299-4800-B6CA-E6B332CA4CC4}" type="slidenum">
              <a:rPr lang="tr-TR" smtClean="0"/>
              <a:t>45</a:t>
            </a:fld>
            <a:endParaRPr lang="tr-TR"/>
          </a:p>
        </p:txBody>
      </p:sp>
    </p:spTree>
    <p:extLst>
      <p:ext uri="{BB962C8B-B14F-4D97-AF65-F5344CB8AC3E}">
        <p14:creationId xmlns:p14="http://schemas.microsoft.com/office/powerpoint/2010/main" val="20260825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normAutofit/>
          </a:bodyPr>
          <a:lstStyle/>
          <a:p>
            <a:r>
              <a:rPr lang="tr-TR" sz="3600" dirty="0">
                <a:solidFill>
                  <a:srgbClr val="FF0000"/>
                </a:solidFill>
              </a:rPr>
              <a:t>Birleştirilmiş Sınıfları Oluşturma Biçimleri</a:t>
            </a:r>
            <a:endParaRPr lang="tr-TR" sz="3600" dirty="0"/>
          </a:p>
        </p:txBody>
      </p:sp>
      <p:sp>
        <p:nvSpPr>
          <p:cNvPr id="3" name="İçerik Yer Tutucusu 2"/>
          <p:cNvSpPr>
            <a:spLocks noGrp="1"/>
          </p:cNvSpPr>
          <p:nvPr>
            <p:ph idx="1"/>
          </p:nvPr>
        </p:nvSpPr>
        <p:spPr>
          <a:xfrm>
            <a:off x="457200" y="1052736"/>
            <a:ext cx="8229600" cy="5073427"/>
          </a:xfrm>
        </p:spPr>
        <p:txBody>
          <a:bodyPr/>
          <a:lstStyle/>
          <a:p>
            <a:r>
              <a:rPr lang="tr-TR" dirty="0"/>
              <a:t>Tek öğretmenli birleştirilmiş sınıflarda 1, 2, 3 ve 4. sınıf öğrencileri birleştirilerek bir öğretmen tarafından okutulur. </a:t>
            </a:r>
          </a:p>
          <a:p>
            <a:r>
              <a:rPr lang="tr-TR" dirty="0"/>
              <a:t>Yönetimi en zor olan birleştirilmiş sınıf biçimidir. </a:t>
            </a:r>
          </a:p>
          <a:p>
            <a:r>
              <a:rPr lang="tr-TR" dirty="0"/>
              <a:t>Bu tür sınıflarda kazanımların tümü için etkinlik yaptırmak diğer sınıflara göre daha güçtür.</a:t>
            </a:r>
          </a:p>
        </p:txBody>
      </p:sp>
      <p:sp>
        <p:nvSpPr>
          <p:cNvPr id="4" name="Slayt Numarası Yer Tutucusu 3"/>
          <p:cNvSpPr>
            <a:spLocks noGrp="1"/>
          </p:cNvSpPr>
          <p:nvPr>
            <p:ph type="sldNum" sz="quarter" idx="12"/>
          </p:nvPr>
        </p:nvSpPr>
        <p:spPr/>
        <p:txBody>
          <a:bodyPr/>
          <a:lstStyle/>
          <a:p>
            <a:fld id="{66E504B6-9299-4800-B6CA-E6B332CA4CC4}" type="slidenum">
              <a:rPr lang="tr-TR" smtClean="0"/>
              <a:t>46</a:t>
            </a:fld>
            <a:endParaRPr lang="tr-TR"/>
          </a:p>
        </p:txBody>
      </p:sp>
    </p:spTree>
    <p:extLst>
      <p:ext uri="{BB962C8B-B14F-4D97-AF65-F5344CB8AC3E}">
        <p14:creationId xmlns:p14="http://schemas.microsoft.com/office/powerpoint/2010/main" val="32499991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06090"/>
          </a:xfrm>
        </p:spPr>
        <p:txBody>
          <a:bodyPr>
            <a:normAutofit/>
          </a:bodyPr>
          <a:lstStyle/>
          <a:p>
            <a:r>
              <a:rPr lang="tr-TR" sz="3600" dirty="0">
                <a:solidFill>
                  <a:srgbClr val="FF0000"/>
                </a:solidFill>
              </a:rPr>
              <a:t>Birleştirilmiş Sınıfları Oluşturma Biçimleri</a:t>
            </a:r>
            <a:endParaRPr lang="tr-TR" sz="3600" dirty="0"/>
          </a:p>
        </p:txBody>
      </p:sp>
      <p:sp>
        <p:nvSpPr>
          <p:cNvPr id="3" name="İçerik Yer Tutucusu 2"/>
          <p:cNvSpPr>
            <a:spLocks noGrp="1"/>
          </p:cNvSpPr>
          <p:nvPr>
            <p:ph idx="1"/>
          </p:nvPr>
        </p:nvSpPr>
        <p:spPr>
          <a:xfrm>
            <a:off x="457200" y="980728"/>
            <a:ext cx="8229600" cy="5145435"/>
          </a:xfrm>
        </p:spPr>
        <p:txBody>
          <a:bodyPr>
            <a:normAutofit/>
          </a:bodyPr>
          <a:lstStyle/>
          <a:p>
            <a:r>
              <a:rPr lang="tr-TR" sz="3600" dirty="0"/>
              <a:t>İki öğretmenli birleştirilmiş sınıflarda normal koşullarda 1 ve 2. sınıf öğrencileri bir grup, 3 ve 4. sınıf öğrencileri bir grup olacak şekilde birleştirilmeleri önerilir. </a:t>
            </a:r>
          </a:p>
          <a:p>
            <a:r>
              <a:rPr lang="tr-TR" sz="3600" dirty="0"/>
              <a:t>Ancak öğrenci ve derslik sayısı gibi etkenler göz önünde bulundurularak farklı modeller düzenlenebilir (1) ve (2+3+4) ya da (1+2+3) ve (4) gibi.</a:t>
            </a:r>
          </a:p>
        </p:txBody>
      </p:sp>
      <p:sp>
        <p:nvSpPr>
          <p:cNvPr id="4" name="Slayt Numarası Yer Tutucusu 3"/>
          <p:cNvSpPr>
            <a:spLocks noGrp="1"/>
          </p:cNvSpPr>
          <p:nvPr>
            <p:ph type="sldNum" sz="quarter" idx="12"/>
          </p:nvPr>
        </p:nvSpPr>
        <p:spPr/>
        <p:txBody>
          <a:bodyPr/>
          <a:lstStyle/>
          <a:p>
            <a:fld id="{66E504B6-9299-4800-B6CA-E6B332CA4CC4}" type="slidenum">
              <a:rPr lang="tr-TR" smtClean="0"/>
              <a:t>47</a:t>
            </a:fld>
            <a:endParaRPr lang="tr-TR"/>
          </a:p>
        </p:txBody>
      </p:sp>
    </p:spTree>
    <p:extLst>
      <p:ext uri="{BB962C8B-B14F-4D97-AF65-F5344CB8AC3E}">
        <p14:creationId xmlns:p14="http://schemas.microsoft.com/office/powerpoint/2010/main" val="19992575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normAutofit/>
          </a:bodyPr>
          <a:lstStyle/>
          <a:p>
            <a:r>
              <a:rPr lang="tr-TR" sz="3600" dirty="0">
                <a:solidFill>
                  <a:srgbClr val="FF0000"/>
                </a:solidFill>
              </a:rPr>
              <a:t>Birleştirilmiş Sınıfları Oluşturma Biçimleri</a:t>
            </a:r>
            <a:endParaRPr lang="tr-TR" sz="3600" dirty="0"/>
          </a:p>
        </p:txBody>
      </p:sp>
      <p:sp>
        <p:nvSpPr>
          <p:cNvPr id="3" name="İçerik Yer Tutucusu 2"/>
          <p:cNvSpPr>
            <a:spLocks noGrp="1"/>
          </p:cNvSpPr>
          <p:nvPr>
            <p:ph idx="1"/>
          </p:nvPr>
        </p:nvSpPr>
        <p:spPr>
          <a:xfrm>
            <a:off x="457200" y="980728"/>
            <a:ext cx="8229600" cy="5145435"/>
          </a:xfrm>
        </p:spPr>
        <p:txBody>
          <a:bodyPr>
            <a:normAutofit/>
          </a:bodyPr>
          <a:lstStyle/>
          <a:p>
            <a:r>
              <a:rPr lang="tr-TR" sz="3600" dirty="0"/>
              <a:t>Üç öğretmenli birleştirilmiş sınıflarda normal koşullarda 1. sınıf bağımsız, 2 ve 3. sınıf öğrencileri bir grup, 4. sınıf bağımsız olacak şekilde uygulama yapılması önerilir. </a:t>
            </a:r>
          </a:p>
          <a:p>
            <a:r>
              <a:rPr lang="tr-TR" sz="3600" dirty="0"/>
              <a:t>Ancak öğrenci ve derslik sayısı gibi etkenler göz önünde bulundurularak farklı modeller düzenlenebilir (1+2) ve (3) ve (4) ya da (1) ve (2,+3) ve (4) gibi.</a:t>
            </a:r>
          </a:p>
        </p:txBody>
      </p:sp>
      <p:sp>
        <p:nvSpPr>
          <p:cNvPr id="4" name="Slayt Numarası Yer Tutucusu 3"/>
          <p:cNvSpPr>
            <a:spLocks noGrp="1"/>
          </p:cNvSpPr>
          <p:nvPr>
            <p:ph type="sldNum" sz="quarter" idx="12"/>
          </p:nvPr>
        </p:nvSpPr>
        <p:spPr/>
        <p:txBody>
          <a:bodyPr/>
          <a:lstStyle/>
          <a:p>
            <a:fld id="{66E504B6-9299-4800-B6CA-E6B332CA4CC4}" type="slidenum">
              <a:rPr lang="tr-TR" smtClean="0"/>
              <a:t>48</a:t>
            </a:fld>
            <a:endParaRPr lang="tr-TR"/>
          </a:p>
        </p:txBody>
      </p:sp>
    </p:spTree>
    <p:extLst>
      <p:ext uri="{BB962C8B-B14F-4D97-AF65-F5344CB8AC3E}">
        <p14:creationId xmlns:p14="http://schemas.microsoft.com/office/powerpoint/2010/main" val="23066353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06090"/>
          </a:xfrm>
        </p:spPr>
        <p:txBody>
          <a:bodyPr>
            <a:normAutofit/>
          </a:bodyPr>
          <a:lstStyle/>
          <a:p>
            <a:r>
              <a:rPr lang="tr-TR" sz="3200" dirty="0">
                <a:solidFill>
                  <a:srgbClr val="FF0000"/>
                </a:solidFill>
              </a:rPr>
              <a:t>Birleştirilmiş Sınıf Şekilleri(Üç sınıf bir arada)</a:t>
            </a:r>
          </a:p>
        </p:txBody>
      </p:sp>
      <p:sp>
        <p:nvSpPr>
          <p:cNvPr id="3" name="İçerik Yer Tutucusu 2"/>
          <p:cNvSpPr>
            <a:spLocks noGrp="1"/>
          </p:cNvSpPr>
          <p:nvPr>
            <p:ph idx="1"/>
          </p:nvPr>
        </p:nvSpPr>
        <p:spPr>
          <a:xfrm>
            <a:off x="457200" y="1124744"/>
            <a:ext cx="8229600" cy="5184576"/>
          </a:xfrm>
        </p:spPr>
        <p:txBody>
          <a:bodyPr/>
          <a:lstStyle/>
          <a:p>
            <a:pPr marL="0" indent="0">
              <a:buNone/>
            </a:pPr>
            <a:endParaRPr lang="tr-TR" dirty="0"/>
          </a:p>
        </p:txBody>
      </p:sp>
      <p:sp>
        <p:nvSpPr>
          <p:cNvPr id="4" name="Slayt Numarası Yer Tutucusu 3"/>
          <p:cNvSpPr>
            <a:spLocks noGrp="1"/>
          </p:cNvSpPr>
          <p:nvPr>
            <p:ph type="sldNum" sz="quarter" idx="12"/>
          </p:nvPr>
        </p:nvSpPr>
        <p:spPr/>
        <p:txBody>
          <a:bodyPr/>
          <a:lstStyle/>
          <a:p>
            <a:fld id="{66E504B6-9299-4800-B6CA-E6B332CA4CC4}" type="slidenum">
              <a:rPr lang="tr-TR" smtClean="0"/>
              <a:t>49</a:t>
            </a:fld>
            <a:endParaRPr lang="tr-TR"/>
          </a:p>
        </p:txBody>
      </p:sp>
      <p:sp>
        <p:nvSpPr>
          <p:cNvPr id="5" name="Rectangle 6"/>
          <p:cNvSpPr>
            <a:spLocks noChangeArrowheads="1"/>
          </p:cNvSpPr>
          <p:nvPr/>
        </p:nvSpPr>
        <p:spPr bwMode="auto">
          <a:xfrm>
            <a:off x="1524000" y="33528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3.SINIF</a:t>
            </a:r>
          </a:p>
        </p:txBody>
      </p:sp>
      <p:sp>
        <p:nvSpPr>
          <p:cNvPr id="6" name="Rectangle 7"/>
          <p:cNvSpPr>
            <a:spLocks noChangeArrowheads="1"/>
          </p:cNvSpPr>
          <p:nvPr/>
        </p:nvSpPr>
        <p:spPr bwMode="auto">
          <a:xfrm>
            <a:off x="1524000" y="41910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3.SINIF</a:t>
            </a:r>
          </a:p>
        </p:txBody>
      </p:sp>
      <p:sp>
        <p:nvSpPr>
          <p:cNvPr id="7" name="Rectangle 8"/>
          <p:cNvSpPr>
            <a:spLocks noChangeArrowheads="1"/>
          </p:cNvSpPr>
          <p:nvPr/>
        </p:nvSpPr>
        <p:spPr bwMode="auto">
          <a:xfrm>
            <a:off x="1524000" y="48768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3.SINIF</a:t>
            </a:r>
          </a:p>
        </p:txBody>
      </p:sp>
      <p:sp>
        <p:nvSpPr>
          <p:cNvPr id="8" name="Rectangle 9"/>
          <p:cNvSpPr>
            <a:spLocks noChangeArrowheads="1"/>
          </p:cNvSpPr>
          <p:nvPr/>
        </p:nvSpPr>
        <p:spPr bwMode="auto">
          <a:xfrm>
            <a:off x="1524000" y="54864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latin typeface="Arial"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3.SINIF</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latin typeface="Arial" charset="0"/>
            </a:endParaRPr>
          </a:p>
        </p:txBody>
      </p:sp>
      <p:sp>
        <p:nvSpPr>
          <p:cNvPr id="9" name="Rectangle 10"/>
          <p:cNvSpPr>
            <a:spLocks noChangeArrowheads="1"/>
          </p:cNvSpPr>
          <p:nvPr/>
        </p:nvSpPr>
        <p:spPr bwMode="auto">
          <a:xfrm>
            <a:off x="6629400" y="34290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1.SINIF</a:t>
            </a:r>
          </a:p>
        </p:txBody>
      </p:sp>
      <p:sp>
        <p:nvSpPr>
          <p:cNvPr id="10" name="Rectangle 11"/>
          <p:cNvSpPr>
            <a:spLocks noChangeArrowheads="1"/>
          </p:cNvSpPr>
          <p:nvPr/>
        </p:nvSpPr>
        <p:spPr bwMode="auto">
          <a:xfrm>
            <a:off x="6629400" y="41910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latin typeface="Arial"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1.SINIF</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latin typeface="Arial" charset="0"/>
            </a:endParaRPr>
          </a:p>
        </p:txBody>
      </p:sp>
      <p:sp>
        <p:nvSpPr>
          <p:cNvPr id="11" name="Rectangle 12"/>
          <p:cNvSpPr>
            <a:spLocks noChangeArrowheads="1"/>
          </p:cNvSpPr>
          <p:nvPr/>
        </p:nvSpPr>
        <p:spPr bwMode="auto">
          <a:xfrm>
            <a:off x="6629400" y="48768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latin typeface="Arial"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1.SINIF</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latin typeface="Arial" charset="0"/>
            </a:endParaRPr>
          </a:p>
        </p:txBody>
      </p:sp>
      <p:sp>
        <p:nvSpPr>
          <p:cNvPr id="12" name="Rectangle 13"/>
          <p:cNvSpPr>
            <a:spLocks noChangeArrowheads="1"/>
          </p:cNvSpPr>
          <p:nvPr/>
        </p:nvSpPr>
        <p:spPr bwMode="auto">
          <a:xfrm>
            <a:off x="6629400" y="55626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latin typeface="Arial"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1.SINIF</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latin typeface="Arial" charset="0"/>
            </a:endParaRPr>
          </a:p>
        </p:txBody>
      </p:sp>
      <p:sp>
        <p:nvSpPr>
          <p:cNvPr id="13" name="Rectangle 14"/>
          <p:cNvSpPr>
            <a:spLocks noChangeArrowheads="1"/>
          </p:cNvSpPr>
          <p:nvPr/>
        </p:nvSpPr>
        <p:spPr bwMode="auto">
          <a:xfrm>
            <a:off x="4038600" y="46482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2. SINIF</a:t>
            </a:r>
          </a:p>
        </p:txBody>
      </p:sp>
      <p:sp>
        <p:nvSpPr>
          <p:cNvPr id="14" name="Rectangle 15"/>
          <p:cNvSpPr>
            <a:spLocks noChangeArrowheads="1"/>
          </p:cNvSpPr>
          <p:nvPr/>
        </p:nvSpPr>
        <p:spPr bwMode="auto">
          <a:xfrm>
            <a:off x="4038600" y="53340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2.SINIF</a:t>
            </a:r>
          </a:p>
        </p:txBody>
      </p:sp>
      <p:sp>
        <p:nvSpPr>
          <p:cNvPr id="15" name="Line 16"/>
          <p:cNvSpPr>
            <a:spLocks noChangeShapeType="1"/>
          </p:cNvSpPr>
          <p:nvPr/>
        </p:nvSpPr>
        <p:spPr bwMode="auto">
          <a:xfrm flipH="1">
            <a:off x="1066800" y="1676400"/>
            <a:ext cx="762000" cy="6858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endParaRPr>
          </a:p>
        </p:txBody>
      </p:sp>
      <p:sp>
        <p:nvSpPr>
          <p:cNvPr id="16" name="Oval 17"/>
          <p:cNvSpPr>
            <a:spLocks noChangeArrowheads="1"/>
          </p:cNvSpPr>
          <p:nvPr/>
        </p:nvSpPr>
        <p:spPr bwMode="auto">
          <a:xfrm>
            <a:off x="3352800" y="2451100"/>
            <a:ext cx="3124200" cy="2057400"/>
          </a:xfrm>
          <a:prstGeom prst="ellipse">
            <a:avLst/>
          </a:prstGeom>
          <a:solidFill>
            <a:srgbClr val="A3B2C1"/>
          </a:solidFill>
          <a:ln w="9525">
            <a:solidFill>
              <a:srgbClr val="000000"/>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boşluk</a:t>
            </a:r>
          </a:p>
        </p:txBody>
      </p:sp>
      <p:sp>
        <p:nvSpPr>
          <p:cNvPr id="17" name="Rectangle 18"/>
          <p:cNvSpPr>
            <a:spLocks noChangeArrowheads="1"/>
          </p:cNvSpPr>
          <p:nvPr/>
        </p:nvSpPr>
        <p:spPr bwMode="auto">
          <a:xfrm>
            <a:off x="2209800" y="1196752"/>
            <a:ext cx="5257800" cy="860648"/>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ysClr val="windowText" lastClr="000000"/>
                </a:solidFill>
                <a:effectLst/>
                <a:uLnTx/>
                <a:uFillTx/>
                <a:latin typeface="Arial" charset="0"/>
              </a:rPr>
              <a:t>YAZI TAHTASI</a:t>
            </a:r>
          </a:p>
        </p:txBody>
      </p:sp>
      <p:sp>
        <p:nvSpPr>
          <p:cNvPr id="18" name="Rectangle 19"/>
          <p:cNvSpPr>
            <a:spLocks noChangeArrowheads="1"/>
          </p:cNvSpPr>
          <p:nvPr/>
        </p:nvSpPr>
        <p:spPr bwMode="auto">
          <a:xfrm>
            <a:off x="6781800" y="2514600"/>
            <a:ext cx="1752600" cy="4572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MASA</a:t>
            </a:r>
          </a:p>
        </p:txBody>
      </p:sp>
      <p:sp>
        <p:nvSpPr>
          <p:cNvPr id="19" name="Rectangle 20"/>
          <p:cNvSpPr>
            <a:spLocks noChangeArrowheads="1"/>
          </p:cNvSpPr>
          <p:nvPr/>
        </p:nvSpPr>
        <p:spPr bwMode="auto">
          <a:xfrm>
            <a:off x="8458200" y="3276600"/>
            <a:ext cx="228600" cy="21336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O</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latin typeface="Arial" charset="0"/>
            </a:endParaRPr>
          </a:p>
        </p:txBody>
      </p:sp>
      <p:sp>
        <p:nvSpPr>
          <p:cNvPr id="20" name="Rectangle 22"/>
          <p:cNvSpPr>
            <a:spLocks noChangeArrowheads="1"/>
          </p:cNvSpPr>
          <p:nvPr/>
        </p:nvSpPr>
        <p:spPr bwMode="auto">
          <a:xfrm>
            <a:off x="609600" y="3276600"/>
            <a:ext cx="228600" cy="21336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O</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latin typeface="Arial" charset="0"/>
            </a:endParaRPr>
          </a:p>
        </p:txBody>
      </p:sp>
    </p:spTree>
    <p:extLst>
      <p:ext uri="{BB962C8B-B14F-4D97-AF65-F5344CB8AC3E}">
        <p14:creationId xmlns:p14="http://schemas.microsoft.com/office/powerpoint/2010/main" val="30610650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solidFill>
                  <a:srgbClr val="FF0000"/>
                </a:solidFill>
              </a:rPr>
              <a:t>Birleştirilmiş Sınıf Şekilleri(Üç sınıf bir arada)</a:t>
            </a:r>
          </a:p>
        </p:txBody>
      </p:sp>
      <p:sp>
        <p:nvSpPr>
          <p:cNvPr id="3" name="İçerik Yer Tutucusu 2"/>
          <p:cNvSpPr>
            <a:spLocks noGrp="1"/>
          </p:cNvSpPr>
          <p:nvPr>
            <p:ph idx="1"/>
          </p:nvPr>
        </p:nvSpPr>
        <p:spPr/>
        <p:txBody>
          <a:bodyPr/>
          <a:lstStyle/>
          <a:p>
            <a:endParaRPr lang="tr-TR" dirty="0"/>
          </a:p>
        </p:txBody>
      </p:sp>
      <p:sp>
        <p:nvSpPr>
          <p:cNvPr id="4" name="Slayt Numarası Yer Tutucusu 3"/>
          <p:cNvSpPr>
            <a:spLocks noGrp="1"/>
          </p:cNvSpPr>
          <p:nvPr>
            <p:ph type="sldNum" sz="quarter" idx="12"/>
          </p:nvPr>
        </p:nvSpPr>
        <p:spPr/>
        <p:txBody>
          <a:bodyPr/>
          <a:lstStyle/>
          <a:p>
            <a:fld id="{66E504B6-9299-4800-B6CA-E6B332CA4CC4}" type="slidenum">
              <a:rPr lang="tr-TR" smtClean="0"/>
              <a:t>50</a:t>
            </a:fld>
            <a:endParaRPr lang="tr-TR"/>
          </a:p>
        </p:txBody>
      </p:sp>
      <p:sp>
        <p:nvSpPr>
          <p:cNvPr id="5" name="Rectangle 4"/>
          <p:cNvSpPr>
            <a:spLocks noChangeArrowheads="1"/>
          </p:cNvSpPr>
          <p:nvPr/>
        </p:nvSpPr>
        <p:spPr bwMode="auto">
          <a:xfrm>
            <a:off x="457200" y="1828800"/>
            <a:ext cx="8229600" cy="44196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latin typeface="Arial" charset="0"/>
            </a:endParaRPr>
          </a:p>
        </p:txBody>
      </p:sp>
      <p:sp>
        <p:nvSpPr>
          <p:cNvPr id="6" name="Rectangle 5"/>
          <p:cNvSpPr>
            <a:spLocks noChangeArrowheads="1"/>
          </p:cNvSpPr>
          <p:nvPr/>
        </p:nvSpPr>
        <p:spPr bwMode="auto">
          <a:xfrm>
            <a:off x="1676400" y="33528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FF3300"/>
                </a:solidFill>
                <a:effectLst/>
                <a:uLnTx/>
                <a:uFillTx/>
                <a:latin typeface="Arial" charset="0"/>
              </a:rPr>
              <a:t>3.SINIF</a:t>
            </a:r>
          </a:p>
        </p:txBody>
      </p:sp>
      <p:sp>
        <p:nvSpPr>
          <p:cNvPr id="7" name="Rectangle 6"/>
          <p:cNvSpPr>
            <a:spLocks noChangeArrowheads="1"/>
          </p:cNvSpPr>
          <p:nvPr/>
        </p:nvSpPr>
        <p:spPr bwMode="auto">
          <a:xfrm>
            <a:off x="1676400" y="41910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FF3300"/>
                </a:solidFill>
                <a:effectLst/>
                <a:uLnTx/>
                <a:uFillTx/>
                <a:latin typeface="Arial" charset="0"/>
              </a:rPr>
              <a:t>3.SINIF</a:t>
            </a:r>
          </a:p>
        </p:txBody>
      </p:sp>
      <p:sp>
        <p:nvSpPr>
          <p:cNvPr id="8" name="Rectangle 7"/>
          <p:cNvSpPr>
            <a:spLocks noChangeArrowheads="1"/>
          </p:cNvSpPr>
          <p:nvPr/>
        </p:nvSpPr>
        <p:spPr bwMode="auto">
          <a:xfrm>
            <a:off x="1676400" y="48768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FF3300"/>
                </a:solidFill>
                <a:effectLst/>
                <a:uLnTx/>
                <a:uFillTx/>
                <a:latin typeface="Arial" charset="0"/>
              </a:rPr>
              <a:t>2. VE 3. SINIF</a:t>
            </a:r>
          </a:p>
        </p:txBody>
      </p:sp>
      <p:sp>
        <p:nvSpPr>
          <p:cNvPr id="9" name="Rectangle 8"/>
          <p:cNvSpPr>
            <a:spLocks noChangeArrowheads="1"/>
          </p:cNvSpPr>
          <p:nvPr/>
        </p:nvSpPr>
        <p:spPr bwMode="auto">
          <a:xfrm>
            <a:off x="1676400" y="54864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dirty="0">
              <a:ln>
                <a:noFill/>
              </a:ln>
              <a:solidFill>
                <a:sysClr val="windowText" lastClr="000000"/>
              </a:solidFill>
              <a:effectLst/>
              <a:uLnTx/>
              <a:uFillTx/>
              <a:latin typeface="Arial"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rgbClr val="FF3300"/>
                </a:solidFill>
                <a:effectLst/>
                <a:uLnTx/>
                <a:uFillTx/>
                <a:latin typeface="Arial" charset="0"/>
              </a:rPr>
              <a:t>2. VE 3. SINIF</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dirty="0">
              <a:ln>
                <a:noFill/>
              </a:ln>
              <a:solidFill>
                <a:sysClr val="windowText" lastClr="000000"/>
              </a:solidFill>
              <a:effectLst/>
              <a:uLnTx/>
              <a:uFillTx/>
              <a:latin typeface="Arial" charset="0"/>
            </a:endParaRPr>
          </a:p>
        </p:txBody>
      </p:sp>
      <p:sp>
        <p:nvSpPr>
          <p:cNvPr id="10" name="Rectangle 9"/>
          <p:cNvSpPr>
            <a:spLocks noChangeArrowheads="1"/>
          </p:cNvSpPr>
          <p:nvPr/>
        </p:nvSpPr>
        <p:spPr bwMode="auto">
          <a:xfrm>
            <a:off x="6629400" y="34290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CC0000"/>
                </a:solidFill>
                <a:effectLst/>
                <a:uLnTx/>
                <a:uFillTx/>
                <a:latin typeface="Arial" charset="0"/>
              </a:rPr>
              <a:t>1. VE 2. SINIF</a:t>
            </a:r>
          </a:p>
        </p:txBody>
      </p:sp>
      <p:sp>
        <p:nvSpPr>
          <p:cNvPr id="11" name="Rectangle 10"/>
          <p:cNvSpPr>
            <a:spLocks noChangeArrowheads="1"/>
          </p:cNvSpPr>
          <p:nvPr/>
        </p:nvSpPr>
        <p:spPr bwMode="auto">
          <a:xfrm>
            <a:off x="6629400" y="41910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latin typeface="Arial"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CC0000"/>
                </a:solidFill>
                <a:effectLst/>
                <a:uLnTx/>
                <a:uFillTx/>
                <a:latin typeface="Arial" charset="0"/>
              </a:rPr>
              <a:t>1. VE 2. SINIF</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rgbClr val="000066"/>
              </a:solidFill>
              <a:effectLst/>
              <a:uLnTx/>
              <a:uFillTx/>
              <a:latin typeface="Arial" charset="0"/>
            </a:endParaRPr>
          </a:p>
        </p:txBody>
      </p:sp>
      <p:sp>
        <p:nvSpPr>
          <p:cNvPr id="12" name="Rectangle 11"/>
          <p:cNvSpPr>
            <a:spLocks noChangeArrowheads="1"/>
          </p:cNvSpPr>
          <p:nvPr/>
        </p:nvSpPr>
        <p:spPr bwMode="auto">
          <a:xfrm>
            <a:off x="6629400" y="48768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latin typeface="Arial"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CC0000"/>
                </a:solidFill>
                <a:effectLst/>
                <a:uLnTx/>
                <a:uFillTx/>
                <a:latin typeface="Arial" charset="0"/>
              </a:rPr>
              <a:t>1. VE 2. SINIF</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latin typeface="Arial" charset="0"/>
            </a:endParaRPr>
          </a:p>
        </p:txBody>
      </p:sp>
      <p:sp>
        <p:nvSpPr>
          <p:cNvPr id="13" name="Rectangle 12"/>
          <p:cNvSpPr>
            <a:spLocks noChangeArrowheads="1"/>
          </p:cNvSpPr>
          <p:nvPr/>
        </p:nvSpPr>
        <p:spPr bwMode="auto">
          <a:xfrm>
            <a:off x="6629400" y="55626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latin typeface="Arial"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CC0000"/>
                </a:solidFill>
                <a:effectLst/>
                <a:uLnTx/>
                <a:uFillTx/>
                <a:latin typeface="Arial" charset="0"/>
              </a:rPr>
              <a:t>1. VE 2. SINIF</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latin typeface="Arial" charset="0"/>
            </a:endParaRPr>
          </a:p>
        </p:txBody>
      </p:sp>
      <p:sp>
        <p:nvSpPr>
          <p:cNvPr id="14" name="Rectangle 13"/>
          <p:cNvSpPr>
            <a:spLocks noChangeArrowheads="1"/>
          </p:cNvSpPr>
          <p:nvPr/>
        </p:nvSpPr>
        <p:spPr bwMode="auto">
          <a:xfrm>
            <a:off x="4038600" y="46482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336699"/>
                </a:solidFill>
                <a:effectLst/>
                <a:uLnTx/>
                <a:uFillTx/>
                <a:latin typeface="Arial" charset="0"/>
              </a:rPr>
              <a:t>2. VE 3. SINIF</a:t>
            </a:r>
          </a:p>
        </p:txBody>
      </p:sp>
      <p:sp>
        <p:nvSpPr>
          <p:cNvPr id="15" name="Rectangle 14"/>
          <p:cNvSpPr>
            <a:spLocks noChangeArrowheads="1"/>
          </p:cNvSpPr>
          <p:nvPr/>
        </p:nvSpPr>
        <p:spPr bwMode="auto">
          <a:xfrm>
            <a:off x="4038600" y="53340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rgbClr val="336699"/>
                </a:solidFill>
                <a:effectLst/>
                <a:uLnTx/>
                <a:uFillTx/>
                <a:latin typeface="Arial" charset="0"/>
              </a:rPr>
              <a:t>2. VE 3. SINIF</a:t>
            </a:r>
          </a:p>
        </p:txBody>
      </p:sp>
      <p:sp>
        <p:nvSpPr>
          <p:cNvPr id="16" name="Line 15"/>
          <p:cNvSpPr>
            <a:spLocks noChangeShapeType="1"/>
          </p:cNvSpPr>
          <p:nvPr/>
        </p:nvSpPr>
        <p:spPr bwMode="auto">
          <a:xfrm flipH="1">
            <a:off x="1219200" y="1524000"/>
            <a:ext cx="762000" cy="6858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endParaRPr>
          </a:p>
        </p:txBody>
      </p:sp>
      <p:sp>
        <p:nvSpPr>
          <p:cNvPr id="17" name="Oval 16"/>
          <p:cNvSpPr>
            <a:spLocks noChangeArrowheads="1"/>
          </p:cNvSpPr>
          <p:nvPr/>
        </p:nvSpPr>
        <p:spPr bwMode="auto">
          <a:xfrm>
            <a:off x="3352800" y="2438400"/>
            <a:ext cx="3124200" cy="2057400"/>
          </a:xfrm>
          <a:prstGeom prst="ellipse">
            <a:avLst/>
          </a:prstGeom>
          <a:solidFill>
            <a:srgbClr val="A3B2C1"/>
          </a:solidFill>
          <a:ln w="9525">
            <a:solidFill>
              <a:srgbClr val="000000"/>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boşluk</a:t>
            </a:r>
          </a:p>
        </p:txBody>
      </p:sp>
      <p:sp>
        <p:nvSpPr>
          <p:cNvPr id="18" name="Rectangle 17"/>
          <p:cNvSpPr>
            <a:spLocks noChangeArrowheads="1"/>
          </p:cNvSpPr>
          <p:nvPr/>
        </p:nvSpPr>
        <p:spPr bwMode="auto">
          <a:xfrm>
            <a:off x="2971800" y="1196752"/>
            <a:ext cx="4191000" cy="632048"/>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ysClr val="windowText" lastClr="000000"/>
                </a:solidFill>
                <a:effectLst/>
                <a:uLnTx/>
                <a:uFillTx/>
                <a:latin typeface="Arial" charset="0"/>
              </a:rPr>
              <a:t>YAZI TAHTASI</a:t>
            </a:r>
          </a:p>
        </p:txBody>
      </p:sp>
      <p:sp>
        <p:nvSpPr>
          <p:cNvPr id="19" name="Rectangle 18"/>
          <p:cNvSpPr>
            <a:spLocks noChangeArrowheads="1"/>
          </p:cNvSpPr>
          <p:nvPr/>
        </p:nvSpPr>
        <p:spPr bwMode="auto">
          <a:xfrm>
            <a:off x="6781800" y="2514600"/>
            <a:ext cx="1752600" cy="4572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MASA</a:t>
            </a:r>
          </a:p>
        </p:txBody>
      </p:sp>
      <p:sp>
        <p:nvSpPr>
          <p:cNvPr id="20" name="Rectangle 19"/>
          <p:cNvSpPr>
            <a:spLocks noChangeArrowheads="1"/>
          </p:cNvSpPr>
          <p:nvPr/>
        </p:nvSpPr>
        <p:spPr bwMode="auto">
          <a:xfrm>
            <a:off x="8382000" y="3276600"/>
            <a:ext cx="228600" cy="21336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3333FF"/>
                </a:solidFill>
                <a:effectLst/>
                <a:uLnTx/>
                <a:uFillTx/>
                <a:latin typeface="Arial" charset="0"/>
              </a:rPr>
              <a:t>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3333FF"/>
                </a:solidFill>
                <a:effectLst/>
                <a:uLnTx/>
                <a:uFillTx/>
                <a:latin typeface="Arial" charset="0"/>
              </a:rPr>
              <a:t>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3333FF"/>
                </a:solidFill>
                <a:effectLst/>
                <a:uLnTx/>
                <a:uFillTx/>
                <a:latin typeface="Arial" charset="0"/>
              </a:rPr>
              <a:t>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3333FF"/>
                </a:solidFill>
                <a:effectLst/>
                <a:uLnTx/>
                <a:uFillTx/>
                <a:latin typeface="Arial" charset="0"/>
              </a:rPr>
              <a:t>O</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3333FF"/>
                </a:solidFill>
                <a:effectLst/>
                <a:uLnTx/>
                <a:uFillTx/>
                <a:latin typeface="Arial" charset="0"/>
              </a:rPr>
              <a:t>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3333FF"/>
                </a:solidFill>
                <a:effectLst/>
                <a:uLnTx/>
                <a:uFillTx/>
                <a:latin typeface="Arial" charset="0"/>
              </a:rPr>
              <a:t>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3333FF"/>
                </a:solidFill>
                <a:effectLst/>
                <a:uLnTx/>
                <a:uFillTx/>
                <a:latin typeface="Arial" charset="0"/>
              </a:rPr>
              <a:t>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rgbClr val="3333FF"/>
              </a:solidFill>
              <a:effectLst/>
              <a:uLnTx/>
              <a:uFillTx/>
              <a:latin typeface="Arial" charset="0"/>
            </a:endParaRPr>
          </a:p>
        </p:txBody>
      </p:sp>
      <p:sp>
        <p:nvSpPr>
          <p:cNvPr id="21" name="Rectangle 20"/>
          <p:cNvSpPr>
            <a:spLocks noChangeArrowheads="1"/>
          </p:cNvSpPr>
          <p:nvPr/>
        </p:nvSpPr>
        <p:spPr bwMode="auto">
          <a:xfrm>
            <a:off x="685800" y="3276600"/>
            <a:ext cx="228600" cy="21336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3333FF"/>
                </a:solidFill>
                <a:effectLst/>
                <a:uLnTx/>
                <a:uFillTx/>
                <a:latin typeface="Arial" charset="0"/>
              </a:rPr>
              <a:t>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3333FF"/>
                </a:solidFill>
                <a:effectLst/>
                <a:uLnTx/>
                <a:uFillTx/>
                <a:latin typeface="Arial" charset="0"/>
              </a:rPr>
              <a:t>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3333FF"/>
                </a:solidFill>
                <a:effectLst/>
                <a:uLnTx/>
                <a:uFillTx/>
                <a:latin typeface="Arial" charset="0"/>
              </a:rPr>
              <a:t>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3333FF"/>
                </a:solidFill>
                <a:effectLst/>
                <a:uLnTx/>
                <a:uFillTx/>
                <a:latin typeface="Arial" charset="0"/>
              </a:rPr>
              <a:t>O</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3333FF"/>
                </a:solidFill>
                <a:effectLst/>
                <a:uLnTx/>
                <a:uFillTx/>
                <a:latin typeface="Arial" charset="0"/>
              </a:rPr>
              <a:t>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3333FF"/>
                </a:solidFill>
                <a:effectLst/>
                <a:uLnTx/>
                <a:uFillTx/>
                <a:latin typeface="Arial" charset="0"/>
              </a:rPr>
              <a:t>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3333FF"/>
                </a:solidFill>
                <a:effectLst/>
                <a:uLnTx/>
                <a:uFillTx/>
                <a:latin typeface="Arial" charset="0"/>
              </a:rPr>
              <a:t>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rgbClr val="3333FF"/>
              </a:solidFill>
              <a:effectLst/>
              <a:uLnTx/>
              <a:uFillTx/>
              <a:latin typeface="Arial" charset="0"/>
            </a:endParaRPr>
          </a:p>
        </p:txBody>
      </p:sp>
      <p:sp>
        <p:nvSpPr>
          <p:cNvPr id="22" name="Rectangle 21"/>
          <p:cNvSpPr>
            <a:spLocks noChangeArrowheads="1"/>
          </p:cNvSpPr>
          <p:nvPr/>
        </p:nvSpPr>
        <p:spPr bwMode="auto">
          <a:xfrm>
            <a:off x="7696200" y="2057400"/>
            <a:ext cx="838200" cy="3048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DOLAP</a:t>
            </a:r>
          </a:p>
        </p:txBody>
      </p:sp>
    </p:spTree>
    <p:extLst>
      <p:ext uri="{BB962C8B-B14F-4D97-AF65-F5344CB8AC3E}">
        <p14:creationId xmlns:p14="http://schemas.microsoft.com/office/powerpoint/2010/main" val="22356668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solidFill>
                  <a:srgbClr val="FF0000"/>
                </a:solidFill>
              </a:rPr>
              <a:t>Birleştirilmiş Sınıf Şekilleri(Dört sınıf bir arada)</a:t>
            </a:r>
          </a:p>
        </p:txBody>
      </p:sp>
      <p:sp>
        <p:nvSpPr>
          <p:cNvPr id="3" name="İçerik Yer Tutucusu 2"/>
          <p:cNvSpPr>
            <a:spLocks noGrp="1"/>
          </p:cNvSpPr>
          <p:nvPr>
            <p:ph idx="1"/>
          </p:nvPr>
        </p:nvSpPr>
        <p:spPr/>
        <p:txBody>
          <a:bodyPr/>
          <a:lstStyle/>
          <a:p>
            <a:pPr marL="0" indent="0">
              <a:buNone/>
            </a:pPr>
            <a:endParaRPr lang="tr-TR" dirty="0"/>
          </a:p>
        </p:txBody>
      </p:sp>
      <p:sp>
        <p:nvSpPr>
          <p:cNvPr id="4" name="Slayt Numarası Yer Tutucusu 3"/>
          <p:cNvSpPr>
            <a:spLocks noGrp="1"/>
          </p:cNvSpPr>
          <p:nvPr>
            <p:ph type="sldNum" sz="quarter" idx="12"/>
          </p:nvPr>
        </p:nvSpPr>
        <p:spPr/>
        <p:txBody>
          <a:bodyPr/>
          <a:lstStyle/>
          <a:p>
            <a:fld id="{66E504B6-9299-4800-B6CA-E6B332CA4CC4}" type="slidenum">
              <a:rPr lang="tr-TR" smtClean="0"/>
              <a:t>51</a:t>
            </a:fld>
            <a:endParaRPr lang="tr-TR"/>
          </a:p>
        </p:txBody>
      </p:sp>
      <p:sp>
        <p:nvSpPr>
          <p:cNvPr id="7" name="Rectangle 7"/>
          <p:cNvSpPr>
            <a:spLocks noChangeArrowheads="1"/>
          </p:cNvSpPr>
          <p:nvPr/>
        </p:nvSpPr>
        <p:spPr bwMode="auto">
          <a:xfrm>
            <a:off x="914400" y="4648200"/>
            <a:ext cx="2376264" cy="5334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rgbClr val="FF3300"/>
                </a:solidFill>
                <a:effectLst/>
                <a:uLnTx/>
                <a:uFillTx/>
                <a:latin typeface="Arial" charset="0"/>
              </a:rPr>
              <a:t>3. VE 4. SINIF</a:t>
            </a:r>
          </a:p>
        </p:txBody>
      </p:sp>
      <p:sp>
        <p:nvSpPr>
          <p:cNvPr id="8" name="Rectangle 8"/>
          <p:cNvSpPr>
            <a:spLocks noChangeArrowheads="1"/>
          </p:cNvSpPr>
          <p:nvPr/>
        </p:nvSpPr>
        <p:spPr bwMode="auto">
          <a:xfrm>
            <a:off x="914400" y="5257800"/>
            <a:ext cx="2376264" cy="4572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rgbClr val="FF3300"/>
                </a:solidFill>
                <a:effectLst/>
                <a:uLnTx/>
                <a:uFillTx/>
                <a:latin typeface="Arial" charset="0"/>
              </a:rPr>
              <a:t>3. VE 4. SINIF</a:t>
            </a:r>
          </a:p>
        </p:txBody>
      </p:sp>
      <p:sp>
        <p:nvSpPr>
          <p:cNvPr id="9" name="Rectangle 9"/>
          <p:cNvSpPr>
            <a:spLocks noChangeArrowheads="1"/>
          </p:cNvSpPr>
          <p:nvPr/>
        </p:nvSpPr>
        <p:spPr bwMode="auto">
          <a:xfrm>
            <a:off x="6934200" y="34290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CC0000"/>
                </a:solidFill>
                <a:effectLst/>
                <a:uLnTx/>
                <a:uFillTx/>
                <a:latin typeface="Arial" charset="0"/>
              </a:rPr>
              <a:t>1. VE 2. SINIF</a:t>
            </a:r>
          </a:p>
        </p:txBody>
      </p:sp>
      <p:sp>
        <p:nvSpPr>
          <p:cNvPr id="10" name="Rectangle 10"/>
          <p:cNvSpPr>
            <a:spLocks noChangeArrowheads="1"/>
          </p:cNvSpPr>
          <p:nvPr/>
        </p:nvSpPr>
        <p:spPr bwMode="auto">
          <a:xfrm>
            <a:off x="6858000" y="41910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latin typeface="Arial"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CC0000"/>
                </a:solidFill>
                <a:effectLst/>
                <a:uLnTx/>
                <a:uFillTx/>
                <a:latin typeface="Arial" charset="0"/>
              </a:rPr>
              <a:t>1. VE 2. SINIF</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rgbClr val="000066"/>
              </a:solidFill>
              <a:effectLst/>
              <a:uLnTx/>
              <a:uFillTx/>
              <a:latin typeface="Arial" charset="0"/>
            </a:endParaRPr>
          </a:p>
        </p:txBody>
      </p:sp>
      <p:sp>
        <p:nvSpPr>
          <p:cNvPr id="11" name="Rectangle 11"/>
          <p:cNvSpPr>
            <a:spLocks noChangeArrowheads="1"/>
          </p:cNvSpPr>
          <p:nvPr/>
        </p:nvSpPr>
        <p:spPr bwMode="auto">
          <a:xfrm>
            <a:off x="6858000" y="48768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latin typeface="Arial"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CC0000"/>
                </a:solidFill>
                <a:effectLst/>
                <a:uLnTx/>
                <a:uFillTx/>
                <a:latin typeface="Arial" charset="0"/>
              </a:rPr>
              <a:t>1. VE 2. SINIF</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latin typeface="Arial" charset="0"/>
            </a:endParaRPr>
          </a:p>
        </p:txBody>
      </p:sp>
      <p:sp>
        <p:nvSpPr>
          <p:cNvPr id="12" name="Rectangle 12"/>
          <p:cNvSpPr>
            <a:spLocks noChangeArrowheads="1"/>
          </p:cNvSpPr>
          <p:nvPr/>
        </p:nvSpPr>
        <p:spPr bwMode="auto">
          <a:xfrm>
            <a:off x="6858000" y="5562600"/>
            <a:ext cx="15240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latin typeface="Arial"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CC0000"/>
                </a:solidFill>
                <a:effectLst/>
                <a:uLnTx/>
                <a:uFillTx/>
                <a:latin typeface="Arial" charset="0"/>
              </a:rPr>
              <a:t>1. VE 2. SINIF</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latin typeface="Arial" charset="0"/>
            </a:endParaRPr>
          </a:p>
        </p:txBody>
      </p:sp>
      <p:sp>
        <p:nvSpPr>
          <p:cNvPr id="13" name="Rectangle 13"/>
          <p:cNvSpPr>
            <a:spLocks noChangeArrowheads="1"/>
          </p:cNvSpPr>
          <p:nvPr/>
        </p:nvSpPr>
        <p:spPr bwMode="auto">
          <a:xfrm>
            <a:off x="3995936" y="4648200"/>
            <a:ext cx="2183191"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rgbClr val="336699"/>
                </a:solidFill>
                <a:effectLst/>
                <a:uLnTx/>
                <a:uFillTx/>
                <a:latin typeface="Arial" charset="0"/>
              </a:rPr>
              <a:t>2. VE 3. SINIF</a:t>
            </a:r>
          </a:p>
        </p:txBody>
      </p:sp>
      <p:sp>
        <p:nvSpPr>
          <p:cNvPr id="14" name="Rectangle 14"/>
          <p:cNvSpPr>
            <a:spLocks noChangeArrowheads="1"/>
          </p:cNvSpPr>
          <p:nvPr/>
        </p:nvSpPr>
        <p:spPr bwMode="auto">
          <a:xfrm>
            <a:off x="3995935" y="5334000"/>
            <a:ext cx="2183191"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rgbClr val="336699"/>
                </a:solidFill>
                <a:effectLst/>
                <a:uLnTx/>
                <a:uFillTx/>
                <a:latin typeface="Arial" charset="0"/>
              </a:rPr>
              <a:t>2. VE 3. SINIF</a:t>
            </a:r>
          </a:p>
        </p:txBody>
      </p:sp>
      <p:sp>
        <p:nvSpPr>
          <p:cNvPr id="15" name="Line 15"/>
          <p:cNvSpPr>
            <a:spLocks noChangeShapeType="1"/>
          </p:cNvSpPr>
          <p:nvPr/>
        </p:nvSpPr>
        <p:spPr bwMode="auto">
          <a:xfrm flipH="1">
            <a:off x="533400" y="1600200"/>
            <a:ext cx="762000" cy="6858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endParaRPr>
          </a:p>
        </p:txBody>
      </p:sp>
      <p:sp>
        <p:nvSpPr>
          <p:cNvPr id="16" name="Oval 16"/>
          <p:cNvSpPr>
            <a:spLocks noChangeArrowheads="1"/>
          </p:cNvSpPr>
          <p:nvPr/>
        </p:nvSpPr>
        <p:spPr bwMode="auto">
          <a:xfrm>
            <a:off x="2590800" y="2438400"/>
            <a:ext cx="3886200" cy="2057400"/>
          </a:xfrm>
          <a:prstGeom prst="ellipse">
            <a:avLst/>
          </a:prstGeom>
          <a:solidFill>
            <a:srgbClr val="A3B2C1"/>
          </a:solidFill>
          <a:ln w="9525">
            <a:solidFill>
              <a:srgbClr val="000000"/>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boşluk</a:t>
            </a:r>
          </a:p>
        </p:txBody>
      </p:sp>
      <p:sp>
        <p:nvSpPr>
          <p:cNvPr id="17" name="Rectangle 17"/>
          <p:cNvSpPr>
            <a:spLocks noChangeArrowheads="1"/>
          </p:cNvSpPr>
          <p:nvPr/>
        </p:nvSpPr>
        <p:spPr bwMode="auto">
          <a:xfrm>
            <a:off x="4648200" y="1600200"/>
            <a:ext cx="3429000" cy="4572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ysClr val="windowText" lastClr="000000"/>
                </a:solidFill>
                <a:effectLst/>
                <a:uLnTx/>
                <a:uFillTx/>
                <a:latin typeface="Arial" charset="0"/>
              </a:rPr>
              <a:t>YAZI TAHTASI</a:t>
            </a:r>
          </a:p>
        </p:txBody>
      </p:sp>
      <p:sp>
        <p:nvSpPr>
          <p:cNvPr id="18" name="Rectangle 18"/>
          <p:cNvSpPr>
            <a:spLocks noChangeArrowheads="1"/>
          </p:cNvSpPr>
          <p:nvPr/>
        </p:nvSpPr>
        <p:spPr bwMode="auto">
          <a:xfrm>
            <a:off x="6781800" y="2514600"/>
            <a:ext cx="1752600" cy="4572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MASA</a:t>
            </a:r>
          </a:p>
        </p:txBody>
      </p:sp>
      <p:sp>
        <p:nvSpPr>
          <p:cNvPr id="19" name="Rectangle 19"/>
          <p:cNvSpPr>
            <a:spLocks noChangeArrowheads="1"/>
          </p:cNvSpPr>
          <p:nvPr/>
        </p:nvSpPr>
        <p:spPr bwMode="auto">
          <a:xfrm>
            <a:off x="8763000" y="3276600"/>
            <a:ext cx="228600" cy="21336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ysClr val="windowText" lastClr="000000"/>
                </a:solidFill>
                <a:effectLst/>
                <a:uLnTx/>
                <a:uFillTx/>
                <a:latin typeface="Arial" charset="0"/>
              </a:rPr>
              <a:t>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ysClr val="windowText" lastClr="000000"/>
                </a:solidFill>
                <a:effectLst/>
                <a:uLnTx/>
                <a:uFillTx/>
                <a:latin typeface="Arial" charset="0"/>
              </a:rPr>
              <a:t>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ysClr val="windowText" lastClr="000000"/>
                </a:solidFill>
                <a:effectLst/>
                <a:uLnTx/>
                <a:uFillTx/>
                <a:latin typeface="Arial" charset="0"/>
              </a:rPr>
              <a:t>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ysClr val="windowText" lastClr="000000"/>
                </a:solidFill>
                <a:effectLst/>
                <a:uLnTx/>
                <a:uFillTx/>
                <a:latin typeface="Arial" charset="0"/>
              </a:rPr>
              <a:t>O</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ysClr val="windowText" lastClr="000000"/>
                </a:solidFill>
                <a:effectLst/>
                <a:uLnTx/>
                <a:uFillTx/>
                <a:latin typeface="Arial" charset="0"/>
              </a:rPr>
              <a:t>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ysClr val="windowText" lastClr="000000"/>
                </a:solidFill>
                <a:effectLst/>
                <a:uLnTx/>
                <a:uFillTx/>
                <a:latin typeface="Arial" charset="0"/>
              </a:rPr>
              <a:t>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ysClr val="windowText" lastClr="000000"/>
                </a:solidFill>
                <a:effectLst/>
                <a:uLnTx/>
                <a:uFillTx/>
                <a:latin typeface="Arial" charset="0"/>
              </a:rPr>
              <a:t>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dirty="0">
              <a:ln>
                <a:noFill/>
              </a:ln>
              <a:solidFill>
                <a:sysClr val="windowText" lastClr="000000"/>
              </a:solidFill>
              <a:effectLst/>
              <a:uLnTx/>
              <a:uFillTx/>
              <a:latin typeface="Arial" charset="0"/>
            </a:endParaRPr>
          </a:p>
        </p:txBody>
      </p:sp>
      <p:sp>
        <p:nvSpPr>
          <p:cNvPr id="20" name="Rectangle 20"/>
          <p:cNvSpPr>
            <a:spLocks noChangeArrowheads="1"/>
          </p:cNvSpPr>
          <p:nvPr/>
        </p:nvSpPr>
        <p:spPr bwMode="auto">
          <a:xfrm>
            <a:off x="457200" y="3276600"/>
            <a:ext cx="228600" cy="21336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O</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latin typeface="Arial" charset="0"/>
            </a:endParaRPr>
          </a:p>
        </p:txBody>
      </p:sp>
      <p:sp>
        <p:nvSpPr>
          <p:cNvPr id="21" name="Rectangle 21"/>
          <p:cNvSpPr>
            <a:spLocks noChangeArrowheads="1"/>
          </p:cNvSpPr>
          <p:nvPr/>
        </p:nvSpPr>
        <p:spPr bwMode="auto">
          <a:xfrm>
            <a:off x="8229600" y="2057400"/>
            <a:ext cx="838200" cy="3048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DOLAP</a:t>
            </a:r>
          </a:p>
        </p:txBody>
      </p:sp>
      <p:sp>
        <p:nvSpPr>
          <p:cNvPr id="22" name="Rectangle 22"/>
          <p:cNvSpPr>
            <a:spLocks noChangeArrowheads="1"/>
          </p:cNvSpPr>
          <p:nvPr/>
        </p:nvSpPr>
        <p:spPr bwMode="auto">
          <a:xfrm>
            <a:off x="1447800" y="1600200"/>
            <a:ext cx="2971800" cy="3810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ysClr val="windowText" lastClr="000000"/>
                </a:solidFill>
                <a:effectLst/>
                <a:uLnTx/>
                <a:uFillTx/>
                <a:latin typeface="Arial" charset="0"/>
              </a:rPr>
              <a:t>YAZI TAHTASI</a:t>
            </a:r>
          </a:p>
        </p:txBody>
      </p:sp>
      <p:sp>
        <p:nvSpPr>
          <p:cNvPr id="24" name="Rectangle 24"/>
          <p:cNvSpPr>
            <a:spLocks noChangeArrowheads="1"/>
          </p:cNvSpPr>
          <p:nvPr/>
        </p:nvSpPr>
        <p:spPr bwMode="auto">
          <a:xfrm>
            <a:off x="2514600" y="6096000"/>
            <a:ext cx="4191000" cy="228600"/>
          </a:xfrm>
          <a:prstGeom prst="rect">
            <a:avLst/>
          </a:prstGeom>
          <a:solidFill>
            <a:srgbClr val="A3B2C1"/>
          </a:solidFill>
          <a:ln w="952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ysClr val="windowText" lastClr="000000"/>
                </a:solidFill>
                <a:effectLst/>
                <a:uLnTx/>
                <a:uFillTx/>
                <a:latin typeface="Arial" charset="0"/>
              </a:rPr>
              <a:t>PANOLAR</a:t>
            </a:r>
          </a:p>
        </p:txBody>
      </p:sp>
    </p:spTree>
    <p:extLst>
      <p:ext uri="{BB962C8B-B14F-4D97-AF65-F5344CB8AC3E}">
        <p14:creationId xmlns:p14="http://schemas.microsoft.com/office/powerpoint/2010/main" val="30983911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Birleştirilmiş Sınıflarda Öğretimin Yararları</a:t>
            </a:r>
          </a:p>
        </p:txBody>
      </p:sp>
      <p:sp>
        <p:nvSpPr>
          <p:cNvPr id="3" name="İçerik Yer Tutucusu 2"/>
          <p:cNvSpPr>
            <a:spLocks noGrp="1"/>
          </p:cNvSpPr>
          <p:nvPr>
            <p:ph idx="1"/>
          </p:nvPr>
        </p:nvSpPr>
        <p:spPr>
          <a:xfrm>
            <a:off x="457200" y="1600200"/>
            <a:ext cx="8229600" cy="4997152"/>
          </a:xfrm>
        </p:spPr>
        <p:txBody>
          <a:bodyPr>
            <a:normAutofit fontScale="32500" lnSpcReduction="20000"/>
          </a:bodyPr>
          <a:lstStyle/>
          <a:p>
            <a:r>
              <a:rPr lang="tr-TR" sz="6200" dirty="0"/>
              <a:t>1. Birden çok sınıfa bir öğretmen görevlendirilerek, öğretmen kaynağı  akılcı biçimde kullanmakta ve ülke düzeyinde öğretmen ihtiyacını karşılamak kolaylaşmaktadır.</a:t>
            </a:r>
          </a:p>
          <a:p>
            <a:r>
              <a:rPr lang="tr-TR" sz="6200" dirty="0"/>
              <a:t> </a:t>
            </a:r>
          </a:p>
          <a:p>
            <a:r>
              <a:rPr lang="tr-TR" sz="6200" dirty="0"/>
              <a:t>2.Her yerleşim birimine beş derslikli okul yerine, bir iki derslikli okul yapılarak daha çok yerleşim birimine okul yapabilme olanağı doğmaktadır.</a:t>
            </a:r>
          </a:p>
          <a:p>
            <a:r>
              <a:rPr lang="tr-TR" sz="6200" dirty="0"/>
              <a:t> </a:t>
            </a:r>
          </a:p>
          <a:p>
            <a:r>
              <a:rPr lang="tr-TR" sz="6200" dirty="0"/>
              <a:t>3. Birden fazla sınıfın birleştirilerek </a:t>
            </a:r>
            <a:r>
              <a:rPr lang="tr-TR" sz="6200" b="1" dirty="0">
                <a:solidFill>
                  <a:srgbClr val="7030A0"/>
                </a:solidFill>
              </a:rPr>
              <a:t>farklı yaş, deneyim ve bilgiye sahip öğrencilerin bir araya getirilmesi, onların birbirlerinden öğrenme ve yardımlaşmalarına</a:t>
            </a:r>
            <a:r>
              <a:rPr lang="tr-TR" sz="6200" dirty="0"/>
              <a:t> imkan sağlamaktadır.</a:t>
            </a:r>
          </a:p>
          <a:p>
            <a:r>
              <a:rPr lang="tr-TR" sz="6200" dirty="0"/>
              <a:t> </a:t>
            </a:r>
          </a:p>
          <a:p>
            <a:r>
              <a:rPr lang="tr-TR" sz="6200" dirty="0"/>
              <a:t>4. Tek öğretmenli birleştirilmiş sınıflarda zamanın büyük bir bölümünü öğretmensiz ( ödevli ) ders saatleri biçiminde programlanmıştır.</a:t>
            </a:r>
          </a:p>
          <a:p>
            <a:r>
              <a:rPr lang="tr-TR" sz="6200" dirty="0"/>
              <a:t> </a:t>
            </a:r>
          </a:p>
          <a:p>
            <a:r>
              <a:rPr lang="tr-TR" sz="6200" dirty="0"/>
              <a:t>5. Birleştirilmiş sınıflarda öğretim iyi düzenlenir ve yürütülürse, öğrencileri ilgi duydukları ve yetenekli oldukları alalarda ve bireysel olarak geliştirmek ve bireysel farklılıklara öğretim ortamları hazırlamak mümkün olmaktadır.</a:t>
            </a:r>
          </a:p>
          <a:p>
            <a:r>
              <a:rPr lang="tr-TR" dirty="0"/>
              <a:t> </a:t>
            </a:r>
          </a:p>
        </p:txBody>
      </p:sp>
      <p:sp>
        <p:nvSpPr>
          <p:cNvPr id="4" name="Slayt Numarası Yer Tutucusu 3"/>
          <p:cNvSpPr>
            <a:spLocks noGrp="1"/>
          </p:cNvSpPr>
          <p:nvPr>
            <p:ph type="sldNum" sz="quarter" idx="12"/>
          </p:nvPr>
        </p:nvSpPr>
        <p:spPr/>
        <p:txBody>
          <a:bodyPr/>
          <a:lstStyle/>
          <a:p>
            <a:fld id="{66E504B6-9299-4800-B6CA-E6B332CA4CC4}" type="slidenum">
              <a:rPr lang="tr-TR" smtClean="0"/>
              <a:t>52</a:t>
            </a:fld>
            <a:endParaRPr lang="tr-TR"/>
          </a:p>
        </p:txBody>
      </p:sp>
    </p:spTree>
    <p:extLst>
      <p:ext uri="{BB962C8B-B14F-4D97-AF65-F5344CB8AC3E}">
        <p14:creationId xmlns:p14="http://schemas.microsoft.com/office/powerpoint/2010/main" val="4758352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Birleştirilmiş Sınıflarda Öğretimin Yararları</a:t>
            </a:r>
          </a:p>
        </p:txBody>
      </p:sp>
      <p:sp>
        <p:nvSpPr>
          <p:cNvPr id="3" name="İçerik Yer Tutucusu 2"/>
          <p:cNvSpPr>
            <a:spLocks noGrp="1"/>
          </p:cNvSpPr>
          <p:nvPr>
            <p:ph idx="1"/>
          </p:nvPr>
        </p:nvSpPr>
        <p:spPr/>
        <p:txBody>
          <a:bodyPr>
            <a:normAutofit fontScale="70000" lnSpcReduction="20000"/>
          </a:bodyPr>
          <a:lstStyle/>
          <a:p>
            <a:r>
              <a:rPr lang="tr-TR" dirty="0"/>
              <a:t>6. Yarış ve bireysel yükselme yerine yardımseverlik ve birlikte, iş yapma alışkanlığı</a:t>
            </a:r>
          </a:p>
          <a:p>
            <a:r>
              <a:rPr lang="tr-TR" dirty="0"/>
              <a:t> </a:t>
            </a:r>
          </a:p>
          <a:p>
            <a:r>
              <a:rPr lang="tr-TR" dirty="0"/>
              <a:t>7.  Sürekli bireysel kazanç yerine, paylaşım</a:t>
            </a:r>
          </a:p>
          <a:p>
            <a:r>
              <a:rPr lang="tr-TR" dirty="0"/>
              <a:t> </a:t>
            </a:r>
          </a:p>
          <a:p>
            <a:r>
              <a:rPr lang="tr-TR" dirty="0"/>
              <a:t>8. Şartlandırma yerine kişiliğin özgürce gelişmesi</a:t>
            </a:r>
          </a:p>
          <a:p>
            <a:r>
              <a:rPr lang="tr-TR" dirty="0"/>
              <a:t> </a:t>
            </a:r>
          </a:p>
          <a:p>
            <a:r>
              <a:rPr lang="tr-TR" dirty="0"/>
              <a:t>9. Hoşgörüsüzlük yerine farklılıklara karşı saygılı olma</a:t>
            </a:r>
          </a:p>
          <a:p>
            <a:r>
              <a:rPr lang="tr-TR" dirty="0"/>
              <a:t> </a:t>
            </a:r>
          </a:p>
          <a:p>
            <a:r>
              <a:rPr lang="tr-TR" dirty="0"/>
              <a:t>10. Sorgusuz uyum yerine eleştirel bakış</a:t>
            </a:r>
          </a:p>
          <a:p>
            <a:r>
              <a:rPr lang="tr-TR" dirty="0"/>
              <a:t> </a:t>
            </a:r>
          </a:p>
          <a:p>
            <a:r>
              <a:rPr lang="tr-TR" dirty="0"/>
              <a:t>11. Pasif kabullenme ve başkalarını izleme yerine, girişimcilik(</a:t>
            </a:r>
            <a:r>
              <a:rPr lang="tr-TR" sz="2600" dirty="0"/>
              <a:t>http://mebk12.meb.gov.tr/</a:t>
            </a:r>
            <a:r>
              <a:rPr lang="tr-TR" sz="2600" dirty="0" err="1"/>
              <a:t>meb_iys_dosyalar</a:t>
            </a:r>
            <a:r>
              <a:rPr lang="tr-TR" sz="2600" dirty="0"/>
              <a:t>/20/10/746075/</a:t>
            </a:r>
            <a:r>
              <a:rPr lang="tr-TR" sz="2600" dirty="0" err="1"/>
              <a:t>icerikler</a:t>
            </a:r>
            <a:r>
              <a:rPr lang="tr-TR" sz="2600" dirty="0"/>
              <a:t>/birlestirilmis-sinif-ogretiminin-yarar-ve-sakincalari_304586.html)</a:t>
            </a:r>
          </a:p>
        </p:txBody>
      </p:sp>
      <p:sp>
        <p:nvSpPr>
          <p:cNvPr id="4" name="Slayt Numarası Yer Tutucusu 3"/>
          <p:cNvSpPr>
            <a:spLocks noGrp="1"/>
          </p:cNvSpPr>
          <p:nvPr>
            <p:ph type="sldNum" sz="quarter" idx="12"/>
          </p:nvPr>
        </p:nvSpPr>
        <p:spPr/>
        <p:txBody>
          <a:bodyPr/>
          <a:lstStyle/>
          <a:p>
            <a:fld id="{66E504B6-9299-4800-B6CA-E6B332CA4CC4}" type="slidenum">
              <a:rPr lang="tr-TR" smtClean="0"/>
              <a:t>53</a:t>
            </a:fld>
            <a:endParaRPr lang="tr-TR"/>
          </a:p>
        </p:txBody>
      </p:sp>
    </p:spTree>
    <p:extLst>
      <p:ext uri="{BB962C8B-B14F-4D97-AF65-F5344CB8AC3E}">
        <p14:creationId xmlns:p14="http://schemas.microsoft.com/office/powerpoint/2010/main" val="21764897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Birleştirilmiş Sınıflarla Öğretim İçin İlkeler</a:t>
            </a:r>
          </a:p>
        </p:txBody>
      </p:sp>
      <p:sp>
        <p:nvSpPr>
          <p:cNvPr id="3" name="İçerik Yer Tutucusu 2"/>
          <p:cNvSpPr>
            <a:spLocks noGrp="1"/>
          </p:cNvSpPr>
          <p:nvPr>
            <p:ph idx="1"/>
          </p:nvPr>
        </p:nvSpPr>
        <p:spPr/>
        <p:txBody>
          <a:bodyPr>
            <a:normAutofit fontScale="77500" lnSpcReduction="20000"/>
          </a:bodyPr>
          <a:lstStyle/>
          <a:p>
            <a:r>
              <a:rPr lang="tr-TR" dirty="0"/>
              <a:t>Birleştirilmiş sınıflarda öğretim için öğretmen;</a:t>
            </a:r>
          </a:p>
          <a:p>
            <a:r>
              <a:rPr lang="tr-TR" dirty="0"/>
              <a:t> psikolojik yönden hazır olmalı,</a:t>
            </a:r>
          </a:p>
          <a:p>
            <a:r>
              <a:rPr lang="tr-TR" dirty="0"/>
              <a:t>sınıfındaki farklı düzeylerdeki öğrencilere göre değişik yöntem ve teknikleri uygulayabilecek bilgi, beceri ve anlayışa sahip olmalı,</a:t>
            </a:r>
          </a:p>
          <a:p>
            <a:r>
              <a:rPr lang="tr-TR" dirty="0"/>
              <a:t>Öğrencilere birleştirilmiş sınıfların olmazsa olmazı olan «kendi kendine çalışma alışkanlığı» kazandırabilmeli,</a:t>
            </a:r>
          </a:p>
          <a:p>
            <a:r>
              <a:rPr lang="tr-TR" dirty="0"/>
              <a:t>Birleştirilmiş sınıf uygulamasında öğrencinin aktif, araştırıcı ve inceleyici olmasını sağlayacak yöntemleri kullanmalı,</a:t>
            </a:r>
          </a:p>
          <a:p>
            <a:r>
              <a:rPr lang="tr-TR" dirty="0"/>
              <a:t>Öğretimde bireysel </a:t>
            </a:r>
            <a:r>
              <a:rPr lang="tr-TR" dirty="0" err="1"/>
              <a:t>farklılıları</a:t>
            </a:r>
            <a:r>
              <a:rPr lang="tr-TR" dirty="0"/>
              <a:t> dikkate almalı,</a:t>
            </a:r>
          </a:p>
          <a:p>
            <a:r>
              <a:rPr lang="tr-TR" dirty="0"/>
              <a:t>Sınıfın oturum düzenini öğrencilerin birbirleriyle ve öğretmenle etkileşimini sağlayacak şekilde düzenlemelidir.</a:t>
            </a:r>
          </a:p>
          <a:p>
            <a:endParaRPr lang="tr-TR" dirty="0"/>
          </a:p>
        </p:txBody>
      </p:sp>
      <p:sp>
        <p:nvSpPr>
          <p:cNvPr id="4" name="Slayt Numarası Yer Tutucusu 3"/>
          <p:cNvSpPr>
            <a:spLocks noGrp="1"/>
          </p:cNvSpPr>
          <p:nvPr>
            <p:ph type="sldNum" sz="quarter" idx="12"/>
          </p:nvPr>
        </p:nvSpPr>
        <p:spPr/>
        <p:txBody>
          <a:bodyPr/>
          <a:lstStyle/>
          <a:p>
            <a:fld id="{66E504B6-9299-4800-B6CA-E6B332CA4CC4}" type="slidenum">
              <a:rPr lang="tr-TR" smtClean="0"/>
              <a:t>54</a:t>
            </a:fld>
            <a:endParaRPr lang="tr-TR"/>
          </a:p>
        </p:txBody>
      </p:sp>
    </p:spTree>
    <p:extLst>
      <p:ext uri="{BB962C8B-B14F-4D97-AF65-F5344CB8AC3E}">
        <p14:creationId xmlns:p14="http://schemas.microsoft.com/office/powerpoint/2010/main" val="28369570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Birleştirilmiş Sınıflarla Öğretim İçin İlkeler</a:t>
            </a:r>
          </a:p>
        </p:txBody>
      </p:sp>
      <p:sp>
        <p:nvSpPr>
          <p:cNvPr id="3" name="İçerik Yer Tutucusu 2"/>
          <p:cNvSpPr>
            <a:spLocks noGrp="1"/>
          </p:cNvSpPr>
          <p:nvPr>
            <p:ph idx="1"/>
          </p:nvPr>
        </p:nvSpPr>
        <p:spPr/>
        <p:txBody>
          <a:bodyPr/>
          <a:lstStyle/>
          <a:p>
            <a:r>
              <a:rPr lang="tr-TR" dirty="0"/>
              <a:t>Birleştirilmiş sınıflarda okutulacak kitaplar, kullanılacak araç-gereçler, yapılacak faaliyetler vb. öğrencilerin </a:t>
            </a:r>
            <a:r>
              <a:rPr lang="tr-TR" b="1" dirty="0"/>
              <a:t>kendi kendilerine öğrenmelerini destekler nitelikte </a:t>
            </a:r>
            <a:r>
              <a:rPr lang="tr-TR" dirty="0"/>
              <a:t>olmalıdır.</a:t>
            </a:r>
          </a:p>
          <a:p>
            <a:r>
              <a:rPr lang="tr-TR" dirty="0"/>
              <a:t>Birleştirilmiş sınıflarda üniteler ve konular seçilirken farklı gruplar için seçiliyor olsalar bile mümkün mertebe </a:t>
            </a:r>
            <a:r>
              <a:rPr lang="tr-TR" b="1" dirty="0"/>
              <a:t>birbirini destekler nitelikte olmalı </a:t>
            </a:r>
          </a:p>
        </p:txBody>
      </p:sp>
      <p:sp>
        <p:nvSpPr>
          <p:cNvPr id="4" name="Slayt Numarası Yer Tutucusu 3"/>
          <p:cNvSpPr>
            <a:spLocks noGrp="1"/>
          </p:cNvSpPr>
          <p:nvPr>
            <p:ph type="sldNum" sz="quarter" idx="12"/>
          </p:nvPr>
        </p:nvSpPr>
        <p:spPr/>
        <p:txBody>
          <a:bodyPr/>
          <a:lstStyle/>
          <a:p>
            <a:fld id="{66E504B6-9299-4800-B6CA-E6B332CA4CC4}" type="slidenum">
              <a:rPr lang="tr-TR" smtClean="0"/>
              <a:t>55</a:t>
            </a:fld>
            <a:endParaRPr lang="tr-TR"/>
          </a:p>
        </p:txBody>
      </p:sp>
    </p:spTree>
    <p:extLst>
      <p:ext uri="{BB962C8B-B14F-4D97-AF65-F5344CB8AC3E}">
        <p14:creationId xmlns:p14="http://schemas.microsoft.com/office/powerpoint/2010/main" val="3254874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922114"/>
          </a:xfrm>
        </p:spPr>
        <p:txBody>
          <a:bodyPr>
            <a:normAutofit fontScale="90000"/>
          </a:bodyPr>
          <a:lstStyle/>
          <a:p>
            <a:r>
              <a:rPr lang="tr-TR" dirty="0">
                <a:solidFill>
                  <a:srgbClr val="FF0000"/>
                </a:solidFill>
              </a:rPr>
              <a:t>Birleştirilmiş Sınıflarda Öğretimin Sınırlılıkları</a:t>
            </a:r>
          </a:p>
        </p:txBody>
      </p:sp>
      <p:sp>
        <p:nvSpPr>
          <p:cNvPr id="3" name="İçerik Yer Tutucusu 2"/>
          <p:cNvSpPr>
            <a:spLocks noGrp="1"/>
          </p:cNvSpPr>
          <p:nvPr>
            <p:ph idx="1"/>
          </p:nvPr>
        </p:nvSpPr>
        <p:spPr>
          <a:xfrm>
            <a:off x="457200" y="1268760"/>
            <a:ext cx="8229600" cy="5400600"/>
          </a:xfrm>
        </p:spPr>
        <p:txBody>
          <a:bodyPr>
            <a:noAutofit/>
          </a:bodyPr>
          <a:lstStyle/>
          <a:p>
            <a:r>
              <a:rPr lang="tr-TR" sz="2400" dirty="0"/>
              <a:t>Öğretmenin görev, yetki ve sorumluluklarının boyutları artmaktadır.</a:t>
            </a:r>
          </a:p>
          <a:p>
            <a:r>
              <a:rPr lang="tr-TR" sz="2400" dirty="0"/>
              <a:t>Öğretmenlerin, öğrencilerin kendi kendilerine çalışmaya yönlendirebilmek ve bunu etkili olarak gerçekleştirebilmek için yapacağı hazırlık bir kat daha artmaktadır.</a:t>
            </a:r>
          </a:p>
          <a:p>
            <a:r>
              <a:rPr lang="tr-TR" sz="2400" dirty="0"/>
              <a:t>İlköğretim programlarının tüm hedeflerine ulaşabilmek güçleşmektedir</a:t>
            </a:r>
          </a:p>
          <a:p>
            <a:r>
              <a:rPr lang="tr-TR" sz="2400" dirty="0"/>
              <a:t>Öğretmenlerin tamamı birleştirilmiş sınıflarda öğretim konusunda yeterli bilgiye sahip değildirler</a:t>
            </a:r>
          </a:p>
          <a:p>
            <a:r>
              <a:rPr lang="tr-TR" sz="2400" dirty="0"/>
              <a:t>Denetim sisteminin yetersizliğinden kaynaklanabilecek sebeplerle, öğretmenlere birleştirilmiş sınıflarda öğretimle ilgili yeterince rehberlik yapılmayabilir</a:t>
            </a:r>
          </a:p>
          <a:p>
            <a:r>
              <a:rPr lang="tr-TR" sz="2400" dirty="0"/>
              <a:t>Yönetim bakımından köy okulları şartlarını ve yöneticiliğini bilmeyen öğretmenlerce yönetilebilmektedir.</a:t>
            </a:r>
          </a:p>
        </p:txBody>
      </p:sp>
      <p:sp>
        <p:nvSpPr>
          <p:cNvPr id="4" name="Slayt Numarası Yer Tutucusu 3"/>
          <p:cNvSpPr>
            <a:spLocks noGrp="1"/>
          </p:cNvSpPr>
          <p:nvPr>
            <p:ph type="sldNum" sz="quarter" idx="12"/>
          </p:nvPr>
        </p:nvSpPr>
        <p:spPr/>
        <p:txBody>
          <a:bodyPr/>
          <a:lstStyle/>
          <a:p>
            <a:fld id="{66E504B6-9299-4800-B6CA-E6B332CA4CC4}" type="slidenum">
              <a:rPr lang="tr-TR" smtClean="0"/>
              <a:t>56</a:t>
            </a:fld>
            <a:endParaRPr lang="tr-TR"/>
          </a:p>
        </p:txBody>
      </p:sp>
    </p:spTree>
    <p:extLst>
      <p:ext uri="{BB962C8B-B14F-4D97-AF65-F5344CB8AC3E}">
        <p14:creationId xmlns:p14="http://schemas.microsoft.com/office/powerpoint/2010/main" val="24927400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solidFill>
                  <a:srgbClr val="FF0000"/>
                </a:solidFill>
              </a:rPr>
              <a:t>ÖĞRENME-ÖĞRETME SÜRECİNİN İLKELERİ</a:t>
            </a:r>
          </a:p>
        </p:txBody>
      </p:sp>
      <p:sp>
        <p:nvSpPr>
          <p:cNvPr id="3" name="İçerik Yer Tutucusu 2"/>
          <p:cNvSpPr>
            <a:spLocks noGrp="1"/>
          </p:cNvSpPr>
          <p:nvPr>
            <p:ph idx="1"/>
          </p:nvPr>
        </p:nvSpPr>
        <p:spPr/>
        <p:txBody>
          <a:bodyPr/>
          <a:lstStyle/>
          <a:p>
            <a:r>
              <a:rPr lang="tr-TR" dirty="0"/>
              <a:t>A. Öğrenmeye hazır olma</a:t>
            </a:r>
          </a:p>
          <a:p>
            <a:r>
              <a:rPr lang="tr-TR" dirty="0"/>
              <a:t>B. Öğrenciye yol gösterme(İpuçları)</a:t>
            </a:r>
          </a:p>
          <a:p>
            <a:pPr marL="0" indent="0">
              <a:buNone/>
            </a:pPr>
            <a:r>
              <a:rPr lang="tr-TR" dirty="0"/>
              <a:t>	C. Katılma</a:t>
            </a:r>
          </a:p>
          <a:p>
            <a:r>
              <a:rPr lang="tr-TR" dirty="0"/>
              <a:t>D. Motive etme</a:t>
            </a:r>
          </a:p>
          <a:p>
            <a:r>
              <a:rPr lang="tr-TR" dirty="0"/>
              <a:t>E. Pekiştirme</a:t>
            </a:r>
          </a:p>
          <a:p>
            <a:r>
              <a:rPr lang="tr-TR" dirty="0"/>
              <a:t>D. Dönüt-Düzeltme</a:t>
            </a:r>
          </a:p>
        </p:txBody>
      </p:sp>
      <p:sp>
        <p:nvSpPr>
          <p:cNvPr id="4" name="Slayt Numarası Yer Tutucusu 3"/>
          <p:cNvSpPr>
            <a:spLocks noGrp="1"/>
          </p:cNvSpPr>
          <p:nvPr>
            <p:ph type="sldNum" sz="quarter" idx="12"/>
          </p:nvPr>
        </p:nvSpPr>
        <p:spPr/>
        <p:txBody>
          <a:bodyPr/>
          <a:lstStyle/>
          <a:p>
            <a:fld id="{66E504B6-9299-4800-B6CA-E6B332CA4CC4}" type="slidenum">
              <a:rPr lang="tr-TR" smtClean="0"/>
              <a:t>57</a:t>
            </a:fld>
            <a:endParaRPr lang="tr-TR"/>
          </a:p>
        </p:txBody>
      </p:sp>
    </p:spTree>
    <p:extLst>
      <p:ext uri="{BB962C8B-B14F-4D97-AF65-F5344CB8AC3E}">
        <p14:creationId xmlns:p14="http://schemas.microsoft.com/office/powerpoint/2010/main" val="31213424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solidFill>
                  <a:srgbClr val="FF0000"/>
                </a:solidFill>
              </a:rPr>
              <a:t>ÖĞRETİMDE TOPLULAŞTIRMA</a:t>
            </a:r>
          </a:p>
        </p:txBody>
      </p:sp>
      <p:sp>
        <p:nvSpPr>
          <p:cNvPr id="3" name="İçerik Yer Tutucusu 2"/>
          <p:cNvSpPr>
            <a:spLocks noGrp="1"/>
          </p:cNvSpPr>
          <p:nvPr>
            <p:ph idx="1"/>
          </p:nvPr>
        </p:nvSpPr>
        <p:spPr/>
        <p:txBody>
          <a:bodyPr>
            <a:normAutofit fontScale="92500" lnSpcReduction="20000"/>
          </a:bodyPr>
          <a:lstStyle/>
          <a:p>
            <a:r>
              <a:rPr lang="tr-TR" b="1" dirty="0"/>
              <a:t>Öğretimde toplulaştırma</a:t>
            </a:r>
            <a:r>
              <a:rPr lang="tr-TR" dirty="0"/>
              <a:t>, benzer ad ve içerikli derslerin «</a:t>
            </a:r>
            <a:r>
              <a:rPr lang="tr-TR" dirty="0">
                <a:solidFill>
                  <a:srgbClr val="7030A0"/>
                </a:solidFill>
              </a:rPr>
              <a:t>ana dersler</a:t>
            </a:r>
            <a:r>
              <a:rPr lang="tr-TR" dirty="0"/>
              <a:t>» altında bütünleştirilmesidir.</a:t>
            </a:r>
          </a:p>
          <a:p>
            <a:r>
              <a:rPr lang="tr-TR" dirty="0"/>
              <a:t>Çocuğun kavrayış gücünü göz önünde tutarak özellikle ilk ve orta okullarda ders konularını "üniteler" çevresinde toplama ya da ayrı ayrı okutulan dersleri gereken bağlantıları sağlayarak bir ders adı altında birleştirme, toplu öğretim.</a:t>
            </a:r>
          </a:p>
          <a:p>
            <a:r>
              <a:rPr lang="tr-TR" dirty="0"/>
              <a:t>Kapsam bakımından toplulaştırma ve </a:t>
            </a:r>
          </a:p>
          <a:p>
            <a:r>
              <a:rPr lang="tr-TR" dirty="0"/>
              <a:t>Öğretim Tekniği bakımından toplulaştırma</a:t>
            </a:r>
          </a:p>
          <a:p>
            <a:pPr marL="0" indent="0">
              <a:buNone/>
            </a:pPr>
            <a:r>
              <a:rPr lang="tr-TR" dirty="0"/>
              <a:t>    olmak üzere iki şekilde düzenlenmektedir.</a:t>
            </a:r>
          </a:p>
        </p:txBody>
      </p:sp>
      <p:sp>
        <p:nvSpPr>
          <p:cNvPr id="4" name="Slayt Numarası Yer Tutucusu 3"/>
          <p:cNvSpPr>
            <a:spLocks noGrp="1"/>
          </p:cNvSpPr>
          <p:nvPr>
            <p:ph type="sldNum" sz="quarter" idx="12"/>
          </p:nvPr>
        </p:nvSpPr>
        <p:spPr/>
        <p:txBody>
          <a:bodyPr/>
          <a:lstStyle/>
          <a:p>
            <a:fld id="{66E504B6-9299-4800-B6CA-E6B332CA4CC4}" type="slidenum">
              <a:rPr lang="tr-TR" smtClean="0"/>
              <a:t>58</a:t>
            </a:fld>
            <a:endParaRPr lang="tr-TR"/>
          </a:p>
        </p:txBody>
      </p:sp>
    </p:spTree>
    <p:extLst>
      <p:ext uri="{BB962C8B-B14F-4D97-AF65-F5344CB8AC3E}">
        <p14:creationId xmlns:p14="http://schemas.microsoft.com/office/powerpoint/2010/main" val="10138927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solidFill>
                  <a:srgbClr val="FF0000"/>
                </a:solidFill>
              </a:rPr>
              <a:t>ÖĞRETİMDE TOPLULAŞTIRMA</a:t>
            </a:r>
          </a:p>
        </p:txBody>
      </p:sp>
      <p:sp>
        <p:nvSpPr>
          <p:cNvPr id="3" name="İçerik Yer Tutucusu 2"/>
          <p:cNvSpPr>
            <a:spLocks noGrp="1"/>
          </p:cNvSpPr>
          <p:nvPr>
            <p:ph idx="1"/>
          </p:nvPr>
        </p:nvSpPr>
        <p:spPr/>
        <p:txBody>
          <a:bodyPr>
            <a:normAutofit fontScale="92500" lnSpcReduction="10000"/>
          </a:bodyPr>
          <a:lstStyle/>
          <a:p>
            <a:pPr marL="0" indent="0">
              <a:buNone/>
            </a:pPr>
            <a:r>
              <a:rPr lang="tr-TR" b="1" dirty="0"/>
              <a:t> Kapsam bakımından toplulaştırma</a:t>
            </a:r>
          </a:p>
          <a:p>
            <a:r>
              <a:rPr lang="tr-TR" dirty="0"/>
              <a:t> 1926 öncesi programlarda ilkokulun bütün sınıflarında dersler birbirinden bağımsız ayrı ayrı konularmış gibi gösterilmiş, aralarındaki bağıntı ve ilişkilere fazla dikkat edilmemiştir.</a:t>
            </a:r>
          </a:p>
          <a:p>
            <a:r>
              <a:rPr lang="tr-TR" dirty="0"/>
              <a:t>1926 programı ile dersler ve ders içerikleri arasında bağ kurulmaya özel bir önem verilmiştir</a:t>
            </a:r>
          </a:p>
          <a:p>
            <a:r>
              <a:rPr lang="tr-TR" dirty="0"/>
              <a:t>Bu anlayış, 1926 programının esasını teşkil eden </a:t>
            </a:r>
            <a:r>
              <a:rPr lang="tr-TR" dirty="0" err="1"/>
              <a:t>Dewey’in</a:t>
            </a:r>
            <a:r>
              <a:rPr lang="tr-TR" dirty="0"/>
              <a:t> «</a:t>
            </a:r>
            <a:r>
              <a:rPr lang="tr-TR" dirty="0">
                <a:solidFill>
                  <a:srgbClr val="7030A0"/>
                </a:solidFill>
              </a:rPr>
              <a:t>Hayat Bilgisi, toplu Tedris ve İş Okulu</a:t>
            </a:r>
            <a:r>
              <a:rPr lang="tr-TR" dirty="0"/>
              <a:t>» kavramlarından doğmuştur.</a:t>
            </a:r>
          </a:p>
          <a:p>
            <a:pPr marL="0" indent="0">
              <a:buNone/>
            </a:pPr>
            <a:endParaRPr lang="tr-TR" b="1" dirty="0"/>
          </a:p>
        </p:txBody>
      </p:sp>
      <p:sp>
        <p:nvSpPr>
          <p:cNvPr id="4" name="Slayt Numarası Yer Tutucusu 3"/>
          <p:cNvSpPr>
            <a:spLocks noGrp="1"/>
          </p:cNvSpPr>
          <p:nvPr>
            <p:ph type="sldNum" sz="quarter" idx="12"/>
          </p:nvPr>
        </p:nvSpPr>
        <p:spPr/>
        <p:txBody>
          <a:bodyPr/>
          <a:lstStyle/>
          <a:p>
            <a:fld id="{66E504B6-9299-4800-B6CA-E6B332CA4CC4}" type="slidenum">
              <a:rPr lang="tr-TR" smtClean="0"/>
              <a:t>59</a:t>
            </a:fld>
            <a:endParaRPr lang="tr-T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280" y="260648"/>
            <a:ext cx="1800200"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72761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solidFill>
                  <a:srgbClr val="FF0000"/>
                </a:solidFill>
              </a:rPr>
              <a:t>ÖĞRETİMDE TOPLULAŞTIRMA</a:t>
            </a:r>
          </a:p>
        </p:txBody>
      </p:sp>
      <p:sp>
        <p:nvSpPr>
          <p:cNvPr id="3" name="İçerik Yer Tutucusu 2"/>
          <p:cNvSpPr>
            <a:spLocks noGrp="1"/>
          </p:cNvSpPr>
          <p:nvPr>
            <p:ph idx="1"/>
          </p:nvPr>
        </p:nvSpPr>
        <p:spPr/>
        <p:txBody>
          <a:bodyPr/>
          <a:lstStyle/>
          <a:p>
            <a:r>
              <a:rPr lang="tr-TR" dirty="0"/>
              <a:t>1926 İlkokul programı ile 1. devrenin(1.2. ve 3. sınıflar) tüm dersleri ile ikinci devrenin bazı derslerinde (Türkçe, matematik, görsel sanatlar, beden eğitimi ) kapsam olarak toplulaştırmaya gidilmiştir.</a:t>
            </a:r>
          </a:p>
          <a:p>
            <a:r>
              <a:rPr lang="tr-TR" dirty="0"/>
              <a:t>İlkokulun II. Devresinde (4.5. sınıfta) toplulaştırmaya 1968 programı ile geçilmiştir.</a:t>
            </a:r>
          </a:p>
        </p:txBody>
      </p:sp>
      <p:sp>
        <p:nvSpPr>
          <p:cNvPr id="4" name="Slayt Numarası Yer Tutucusu 3"/>
          <p:cNvSpPr>
            <a:spLocks noGrp="1"/>
          </p:cNvSpPr>
          <p:nvPr>
            <p:ph type="sldNum" sz="quarter" idx="12"/>
          </p:nvPr>
        </p:nvSpPr>
        <p:spPr/>
        <p:txBody>
          <a:bodyPr/>
          <a:lstStyle/>
          <a:p>
            <a:fld id="{66E504B6-9299-4800-B6CA-E6B332CA4CC4}" type="slidenum">
              <a:rPr lang="tr-TR" smtClean="0"/>
              <a:t>60</a:t>
            </a:fld>
            <a:endParaRPr lang="tr-TR"/>
          </a:p>
        </p:txBody>
      </p:sp>
    </p:spTree>
    <p:extLst>
      <p:ext uri="{BB962C8B-B14F-4D97-AF65-F5344CB8AC3E}">
        <p14:creationId xmlns:p14="http://schemas.microsoft.com/office/powerpoint/2010/main" val="38829656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solidFill>
                  <a:srgbClr val="FF0000"/>
                </a:solidFill>
              </a:rPr>
              <a:t>ÖĞRETİMDE TOPLULAŞTIRMA</a:t>
            </a:r>
          </a:p>
        </p:txBody>
      </p:sp>
      <p:sp>
        <p:nvSpPr>
          <p:cNvPr id="3" name="İçerik Yer Tutucusu 2"/>
          <p:cNvSpPr>
            <a:spLocks noGrp="1"/>
          </p:cNvSpPr>
          <p:nvPr>
            <p:ph idx="1"/>
          </p:nvPr>
        </p:nvSpPr>
        <p:spPr/>
        <p:txBody>
          <a:bodyPr/>
          <a:lstStyle/>
          <a:p>
            <a:pPr marL="0" indent="0">
              <a:buNone/>
            </a:pPr>
            <a:r>
              <a:rPr lang="tr-TR" b="1" dirty="0"/>
              <a:t>Öğretim Tekniği Bakımından Toplulaştırma</a:t>
            </a:r>
          </a:p>
          <a:p>
            <a:r>
              <a:rPr lang="tr-TR" dirty="0"/>
              <a:t>Dersler arasında organik bağ kurma anlayışına dayanmaktadır</a:t>
            </a:r>
          </a:p>
          <a:p>
            <a:r>
              <a:rPr lang="tr-TR" dirty="0"/>
              <a:t>Bu uygulama mihver ders(ana ders) ile ifade ve beceri dersleri arasında anlamlı bir bağ kurma anlayışına dayanmaktadır</a:t>
            </a:r>
          </a:p>
        </p:txBody>
      </p:sp>
      <p:sp>
        <p:nvSpPr>
          <p:cNvPr id="4" name="Slayt Numarası Yer Tutucusu 3"/>
          <p:cNvSpPr>
            <a:spLocks noGrp="1"/>
          </p:cNvSpPr>
          <p:nvPr>
            <p:ph type="sldNum" sz="quarter" idx="12"/>
          </p:nvPr>
        </p:nvSpPr>
        <p:spPr/>
        <p:txBody>
          <a:bodyPr/>
          <a:lstStyle/>
          <a:p>
            <a:fld id="{66E504B6-9299-4800-B6CA-E6B332CA4CC4}" type="slidenum">
              <a:rPr lang="tr-TR" smtClean="0"/>
              <a:t>61</a:t>
            </a:fld>
            <a:endParaRPr lang="tr-TR"/>
          </a:p>
        </p:txBody>
      </p:sp>
    </p:spTree>
    <p:extLst>
      <p:ext uri="{BB962C8B-B14F-4D97-AF65-F5344CB8AC3E}">
        <p14:creationId xmlns:p14="http://schemas.microsoft.com/office/powerpoint/2010/main" val="26718068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solidFill>
                  <a:srgbClr val="FF0000"/>
                </a:solidFill>
              </a:rPr>
              <a:t>PROGRAMDA ÜNİTELER VE KONULAR</a:t>
            </a:r>
          </a:p>
        </p:txBody>
      </p:sp>
      <p:sp>
        <p:nvSpPr>
          <p:cNvPr id="3" name="İçerik Yer Tutucusu 2"/>
          <p:cNvSpPr>
            <a:spLocks noGrp="1"/>
          </p:cNvSpPr>
          <p:nvPr>
            <p:ph idx="1"/>
          </p:nvPr>
        </p:nvSpPr>
        <p:spPr/>
        <p:txBody>
          <a:bodyPr/>
          <a:lstStyle/>
          <a:p>
            <a:r>
              <a:rPr lang="tr-TR" dirty="0"/>
              <a:t>İlkokul programlarının ünite ve konularının seçiminde çeşitli dönemlerde farklı uygulamalara rastlanmaktadır.</a:t>
            </a:r>
          </a:p>
          <a:p>
            <a:r>
              <a:rPr lang="tr-TR" dirty="0"/>
              <a:t>2005 programı merkezi anlayışla ayrıntılı olarak hazırlanmış bir programdır.</a:t>
            </a:r>
          </a:p>
          <a:p>
            <a:r>
              <a:rPr lang="tr-TR" dirty="0"/>
              <a:t>Ancak öğretmene de programın uygulanmasında «</a:t>
            </a:r>
            <a:r>
              <a:rPr lang="tr-TR" dirty="0">
                <a:solidFill>
                  <a:srgbClr val="7030A0"/>
                </a:solidFill>
              </a:rPr>
              <a:t>esneklik</a:t>
            </a:r>
            <a:r>
              <a:rPr lang="tr-TR" dirty="0"/>
              <a:t>» tanıması yönüyle «</a:t>
            </a:r>
            <a:r>
              <a:rPr lang="tr-TR" dirty="0">
                <a:solidFill>
                  <a:srgbClr val="7030A0"/>
                </a:solidFill>
              </a:rPr>
              <a:t>çerçeve programı</a:t>
            </a:r>
            <a:r>
              <a:rPr lang="tr-TR" dirty="0"/>
              <a:t>» özelliği de taşımaktadır.</a:t>
            </a:r>
          </a:p>
        </p:txBody>
      </p:sp>
      <p:sp>
        <p:nvSpPr>
          <p:cNvPr id="4" name="Slayt Numarası Yer Tutucusu 3"/>
          <p:cNvSpPr>
            <a:spLocks noGrp="1"/>
          </p:cNvSpPr>
          <p:nvPr>
            <p:ph type="sldNum" sz="quarter" idx="12"/>
          </p:nvPr>
        </p:nvSpPr>
        <p:spPr/>
        <p:txBody>
          <a:bodyPr/>
          <a:lstStyle/>
          <a:p>
            <a:fld id="{66E504B6-9299-4800-B6CA-E6B332CA4CC4}" type="slidenum">
              <a:rPr lang="tr-TR" smtClean="0"/>
              <a:t>62</a:t>
            </a:fld>
            <a:endParaRPr lang="tr-TR"/>
          </a:p>
        </p:txBody>
      </p:sp>
    </p:spTree>
    <p:extLst>
      <p:ext uri="{BB962C8B-B14F-4D97-AF65-F5344CB8AC3E}">
        <p14:creationId xmlns:p14="http://schemas.microsoft.com/office/powerpoint/2010/main" val="9671916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FF0000"/>
                </a:solidFill>
              </a:rPr>
              <a:t>Çerçeve Program</a:t>
            </a:r>
          </a:p>
        </p:txBody>
      </p:sp>
      <p:sp>
        <p:nvSpPr>
          <p:cNvPr id="3" name="İçerik Yer Tutucusu 2"/>
          <p:cNvSpPr>
            <a:spLocks noGrp="1"/>
          </p:cNvSpPr>
          <p:nvPr>
            <p:ph idx="1"/>
          </p:nvPr>
        </p:nvSpPr>
        <p:spPr/>
        <p:txBody>
          <a:bodyPr>
            <a:normAutofit fontScale="85000" lnSpcReduction="10000"/>
          </a:bodyPr>
          <a:lstStyle/>
          <a:p>
            <a:r>
              <a:rPr lang="tr-TR" b="1" dirty="0"/>
              <a:t>Çerçeve program, </a:t>
            </a:r>
            <a:r>
              <a:rPr lang="tr-TR" dirty="0">
                <a:solidFill>
                  <a:srgbClr val="002060"/>
                </a:solidFill>
              </a:rPr>
              <a:t>uygulanacak programın ayrıntılara inilmeksizin genel hatları ile hazırlanması halidir.</a:t>
            </a:r>
          </a:p>
          <a:p>
            <a:r>
              <a:rPr lang="tr-TR" dirty="0">
                <a:solidFill>
                  <a:srgbClr val="002060"/>
                </a:solidFill>
              </a:rPr>
              <a:t>Çerçeve programlarda üniteler, yurt çapındaki ortak ihtiyaçları karşılamak üzere ana maddeler halinde düzenlenmektedir.</a:t>
            </a:r>
          </a:p>
          <a:p>
            <a:r>
              <a:rPr lang="tr-TR" dirty="0">
                <a:solidFill>
                  <a:srgbClr val="002060"/>
                </a:solidFill>
              </a:rPr>
              <a:t>Öğretimde çerçeve program, sosyal, kültürel, ekonomik, coğrafi vb. özellikler bakımından çok farklı bir alanda gerçekleştirilmeye çalışılan öğretim hizmetlerinin, hedef, ilke ve uygulama özellikleri bakımından bütünlüğünü sağlayabilmektir(</a:t>
            </a:r>
            <a:r>
              <a:rPr lang="tr-TR" sz="2800" dirty="0">
                <a:solidFill>
                  <a:srgbClr val="002060"/>
                </a:solidFill>
              </a:rPr>
              <a:t>Taşdemir, 2012 : 42</a:t>
            </a:r>
            <a:r>
              <a:rPr lang="tr-TR" dirty="0">
                <a:solidFill>
                  <a:srgbClr val="002060"/>
                </a:solidFill>
              </a:rPr>
              <a:t>)</a:t>
            </a:r>
          </a:p>
        </p:txBody>
      </p:sp>
      <p:sp>
        <p:nvSpPr>
          <p:cNvPr id="4" name="Slayt Numarası Yer Tutucusu 3"/>
          <p:cNvSpPr>
            <a:spLocks noGrp="1"/>
          </p:cNvSpPr>
          <p:nvPr>
            <p:ph type="sldNum" sz="quarter" idx="12"/>
          </p:nvPr>
        </p:nvSpPr>
        <p:spPr/>
        <p:txBody>
          <a:bodyPr/>
          <a:lstStyle/>
          <a:p>
            <a:fld id="{66E504B6-9299-4800-B6CA-E6B332CA4CC4}" type="slidenum">
              <a:rPr lang="tr-TR" smtClean="0"/>
              <a:t>63</a:t>
            </a:fld>
            <a:endParaRPr lang="tr-TR"/>
          </a:p>
        </p:txBody>
      </p:sp>
    </p:spTree>
    <p:extLst>
      <p:ext uri="{BB962C8B-B14F-4D97-AF65-F5344CB8AC3E}">
        <p14:creationId xmlns:p14="http://schemas.microsoft.com/office/powerpoint/2010/main" val="1457308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FF0000"/>
                </a:solidFill>
              </a:rPr>
              <a:t>Çerçeve Program</a:t>
            </a:r>
          </a:p>
        </p:txBody>
      </p:sp>
      <p:sp>
        <p:nvSpPr>
          <p:cNvPr id="3" name="İçerik Yer Tutucusu 2"/>
          <p:cNvSpPr>
            <a:spLocks noGrp="1"/>
          </p:cNvSpPr>
          <p:nvPr>
            <p:ph idx="1"/>
          </p:nvPr>
        </p:nvSpPr>
        <p:spPr/>
        <p:txBody>
          <a:bodyPr/>
          <a:lstStyle/>
          <a:p>
            <a:r>
              <a:rPr lang="tr-TR" dirty="0"/>
              <a:t>Çerçeve program gereği öğretmenlerin,  programda yer alan üniteleri sırasına göre işlemeleri gerekmez.</a:t>
            </a:r>
          </a:p>
          <a:p>
            <a:r>
              <a:rPr lang="tr-TR" dirty="0"/>
              <a:t>Bulunulan çevrenin ihtiyaçlarına göre yeni ünite ve konular oluşturulabileceği gibi, </a:t>
            </a:r>
          </a:p>
          <a:p>
            <a:r>
              <a:rPr lang="tr-TR" dirty="0"/>
              <a:t>Mevcut ünitelerden bazıları veya bazı kısımları işlenmeyebilir.</a:t>
            </a:r>
          </a:p>
        </p:txBody>
      </p:sp>
      <p:sp>
        <p:nvSpPr>
          <p:cNvPr id="4" name="Slayt Numarası Yer Tutucusu 3"/>
          <p:cNvSpPr>
            <a:spLocks noGrp="1"/>
          </p:cNvSpPr>
          <p:nvPr>
            <p:ph type="sldNum" sz="quarter" idx="12"/>
          </p:nvPr>
        </p:nvSpPr>
        <p:spPr/>
        <p:txBody>
          <a:bodyPr/>
          <a:lstStyle/>
          <a:p>
            <a:fld id="{66E504B6-9299-4800-B6CA-E6B332CA4CC4}" type="slidenum">
              <a:rPr lang="tr-TR" smtClean="0"/>
              <a:t>64</a:t>
            </a:fld>
            <a:endParaRPr lang="tr-TR"/>
          </a:p>
        </p:txBody>
      </p:sp>
    </p:spTree>
    <p:extLst>
      <p:ext uri="{BB962C8B-B14F-4D97-AF65-F5344CB8AC3E}">
        <p14:creationId xmlns:p14="http://schemas.microsoft.com/office/powerpoint/2010/main" val="38830928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2005 İlkokul Programlarının Temel Özellikleri</a:t>
            </a:r>
          </a:p>
        </p:txBody>
      </p:sp>
      <p:sp>
        <p:nvSpPr>
          <p:cNvPr id="3" name="İçerik Yer Tutucusu 2"/>
          <p:cNvSpPr>
            <a:spLocks noGrp="1"/>
          </p:cNvSpPr>
          <p:nvPr>
            <p:ph idx="1"/>
          </p:nvPr>
        </p:nvSpPr>
        <p:spPr/>
        <p:txBody>
          <a:bodyPr>
            <a:normAutofit lnSpcReduction="10000"/>
          </a:bodyPr>
          <a:lstStyle/>
          <a:p>
            <a:r>
              <a:rPr lang="tr-TR" dirty="0"/>
              <a:t>Öğrenen merkezli, bilişsel ve </a:t>
            </a:r>
            <a:r>
              <a:rPr lang="tr-TR" dirty="0" err="1"/>
              <a:t>yapılandırmacı</a:t>
            </a:r>
            <a:r>
              <a:rPr lang="tr-TR" dirty="0"/>
              <a:t> anlayış, disiplinler arası ve tematik yaklaşım ve sarmallık ilkelerinden yararlanıldığı ifade edilmiştir. </a:t>
            </a:r>
          </a:p>
          <a:p>
            <a:r>
              <a:rPr lang="tr-TR" dirty="0"/>
              <a:t>Programların farklı öğeleri yani temalar, kazanımlar,   beceriler,   etkinlikler,   kişisel   nitelikler   gibi   öğeleri   arasında   ilişki,   ilerleme, devamlılık, uygunluk, denge ve  tutarlılık sağlanmaya çalışılmıştır</a:t>
            </a:r>
          </a:p>
        </p:txBody>
      </p:sp>
      <p:sp>
        <p:nvSpPr>
          <p:cNvPr id="4" name="Slayt Numarası Yer Tutucusu 3"/>
          <p:cNvSpPr>
            <a:spLocks noGrp="1"/>
          </p:cNvSpPr>
          <p:nvPr>
            <p:ph type="sldNum" sz="quarter" idx="12"/>
          </p:nvPr>
        </p:nvSpPr>
        <p:spPr/>
        <p:txBody>
          <a:bodyPr/>
          <a:lstStyle/>
          <a:p>
            <a:fld id="{66E504B6-9299-4800-B6CA-E6B332CA4CC4}" type="slidenum">
              <a:rPr lang="tr-TR" smtClean="0"/>
              <a:t>65</a:t>
            </a:fld>
            <a:endParaRPr lang="tr-TR"/>
          </a:p>
        </p:txBody>
      </p:sp>
    </p:spTree>
    <p:extLst>
      <p:ext uri="{BB962C8B-B14F-4D97-AF65-F5344CB8AC3E}">
        <p14:creationId xmlns:p14="http://schemas.microsoft.com/office/powerpoint/2010/main" val="40440503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2005 İlkokul Programlarının Temel Özellikleri</a:t>
            </a:r>
          </a:p>
        </p:txBody>
      </p:sp>
      <p:sp>
        <p:nvSpPr>
          <p:cNvPr id="3" name="İçerik Yer Tutucusu 2"/>
          <p:cNvSpPr>
            <a:spLocks noGrp="1"/>
          </p:cNvSpPr>
          <p:nvPr>
            <p:ph idx="1"/>
          </p:nvPr>
        </p:nvSpPr>
        <p:spPr/>
        <p:txBody>
          <a:bodyPr/>
          <a:lstStyle/>
          <a:p>
            <a:r>
              <a:rPr lang="tr-TR" dirty="0"/>
              <a:t>2005 programlarıyla, katı, konu  merkezli,  davranışçı  programdan  zihinsel,  bilişsel  ve  yapılandırıcı  anlayışa  geçilmesi öngörülmüştür.</a:t>
            </a:r>
          </a:p>
          <a:p>
            <a:r>
              <a:rPr lang="tr-TR" dirty="0"/>
              <a:t>Programların öncelikli amacı, öğrencilerin temel yaşam becerilerini kazanmalarına ve olumlu kişisel nitelikler geliştirmelerine yardımcı olmaktır.</a:t>
            </a:r>
          </a:p>
          <a:p>
            <a:endParaRPr lang="tr-TR" dirty="0"/>
          </a:p>
        </p:txBody>
      </p:sp>
      <p:sp>
        <p:nvSpPr>
          <p:cNvPr id="4" name="Slayt Numarası Yer Tutucusu 3"/>
          <p:cNvSpPr>
            <a:spLocks noGrp="1"/>
          </p:cNvSpPr>
          <p:nvPr>
            <p:ph type="sldNum" sz="quarter" idx="12"/>
          </p:nvPr>
        </p:nvSpPr>
        <p:spPr/>
        <p:txBody>
          <a:bodyPr/>
          <a:lstStyle/>
          <a:p>
            <a:fld id="{66E504B6-9299-4800-B6CA-E6B332CA4CC4}" type="slidenum">
              <a:rPr lang="tr-TR" smtClean="0"/>
              <a:t>66</a:t>
            </a:fld>
            <a:endParaRPr lang="tr-TR"/>
          </a:p>
        </p:txBody>
      </p:sp>
    </p:spTree>
    <p:extLst>
      <p:ext uri="{BB962C8B-B14F-4D97-AF65-F5344CB8AC3E}">
        <p14:creationId xmlns:p14="http://schemas.microsoft.com/office/powerpoint/2010/main" val="30901870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FF0000"/>
                </a:solidFill>
              </a:rPr>
              <a:t>20005  Programları</a:t>
            </a:r>
            <a:endParaRPr lang="tr-TR" dirty="0"/>
          </a:p>
        </p:txBody>
      </p:sp>
      <p:sp>
        <p:nvSpPr>
          <p:cNvPr id="3" name="İçerik Yer Tutucusu 2"/>
          <p:cNvSpPr>
            <a:spLocks noGrp="1"/>
          </p:cNvSpPr>
          <p:nvPr>
            <p:ph idx="1"/>
          </p:nvPr>
        </p:nvSpPr>
        <p:spPr/>
        <p:txBody>
          <a:bodyPr/>
          <a:lstStyle/>
          <a:p>
            <a:r>
              <a:rPr lang="tr-TR" dirty="0"/>
              <a:t>Önceki programlarda yaygın biçimde kullanılan </a:t>
            </a:r>
            <a:r>
              <a:rPr lang="tr-TR" b="1" dirty="0">
                <a:solidFill>
                  <a:srgbClr val="002060"/>
                </a:solidFill>
              </a:rPr>
              <a:t>hedef davranışlar yerine </a:t>
            </a:r>
            <a:r>
              <a:rPr lang="tr-TR" dirty="0"/>
              <a:t>kullanılan kazanımlar, çocukların  doğrudan gözlenebilir davranışlarının yanı sıra, </a:t>
            </a:r>
            <a:r>
              <a:rPr lang="tr-TR" b="1" dirty="0"/>
              <a:t>bilgi, beceri, tutum ve değerleri de içeren ifadeler </a:t>
            </a:r>
            <a:r>
              <a:rPr lang="tr-TR" dirty="0"/>
              <a:t>olarak belirtilmiştir. </a:t>
            </a:r>
          </a:p>
          <a:p>
            <a:r>
              <a:rPr lang="tr-TR" dirty="0"/>
              <a:t>Kazanımlar belirlenirken konu bütünlüğünden çok, beceriler esas alınmıştır. </a:t>
            </a:r>
          </a:p>
        </p:txBody>
      </p:sp>
      <p:sp>
        <p:nvSpPr>
          <p:cNvPr id="4" name="Slayt Numarası Yer Tutucusu 3"/>
          <p:cNvSpPr>
            <a:spLocks noGrp="1"/>
          </p:cNvSpPr>
          <p:nvPr>
            <p:ph type="sldNum" sz="quarter" idx="12"/>
          </p:nvPr>
        </p:nvSpPr>
        <p:spPr/>
        <p:txBody>
          <a:bodyPr/>
          <a:lstStyle/>
          <a:p>
            <a:fld id="{66E504B6-9299-4800-B6CA-E6B332CA4CC4}" type="slidenum">
              <a:rPr lang="tr-TR" smtClean="0"/>
              <a:t>67</a:t>
            </a:fld>
            <a:endParaRPr lang="tr-TR"/>
          </a:p>
        </p:txBody>
      </p:sp>
    </p:spTree>
    <p:extLst>
      <p:ext uri="{BB962C8B-B14F-4D97-AF65-F5344CB8AC3E}">
        <p14:creationId xmlns:p14="http://schemas.microsoft.com/office/powerpoint/2010/main" val="30743602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FF0000"/>
                </a:solidFill>
              </a:rPr>
              <a:t>20005  Programları</a:t>
            </a:r>
          </a:p>
        </p:txBody>
      </p:sp>
      <p:sp>
        <p:nvSpPr>
          <p:cNvPr id="3" name="İçerik Yer Tutucusu 2"/>
          <p:cNvSpPr>
            <a:spLocks noGrp="1"/>
          </p:cNvSpPr>
          <p:nvPr>
            <p:ph idx="1"/>
          </p:nvPr>
        </p:nvSpPr>
        <p:spPr/>
        <p:txBody>
          <a:bodyPr/>
          <a:lstStyle/>
          <a:p>
            <a:r>
              <a:rPr lang="tr-TR" dirty="0"/>
              <a:t>Derslerin  kazanımları ile diğer derslere ait kazanımlar arasında ilişkiler gözetilmiştir.</a:t>
            </a:r>
          </a:p>
          <a:p>
            <a:r>
              <a:rPr lang="tr-TR" dirty="0"/>
              <a:t>Programda yer alan kazanımların, öğrenciler tarafından gerçekleştirilecek </a:t>
            </a:r>
            <a:r>
              <a:rPr lang="tr-TR" b="1" dirty="0"/>
              <a:t>etkinlikler </a:t>
            </a:r>
            <a:r>
              <a:rPr lang="tr-TR" dirty="0"/>
              <a:t>aracılığıyla elde edilmesi söz konusudur.</a:t>
            </a:r>
          </a:p>
          <a:p>
            <a:r>
              <a:rPr lang="tr-TR" dirty="0"/>
              <a:t>Bu nedenle de </a:t>
            </a:r>
            <a:r>
              <a:rPr lang="tr-TR" b="1" dirty="0"/>
              <a:t>öğrenme-öğretme etkinlikleri bu programın en kritik ögesidir.</a:t>
            </a:r>
            <a:r>
              <a:rPr lang="tr-TR" dirty="0"/>
              <a:t> </a:t>
            </a:r>
          </a:p>
          <a:p>
            <a:endParaRPr lang="tr-TR" dirty="0"/>
          </a:p>
        </p:txBody>
      </p:sp>
      <p:sp>
        <p:nvSpPr>
          <p:cNvPr id="4" name="Slayt Numarası Yer Tutucusu 3"/>
          <p:cNvSpPr>
            <a:spLocks noGrp="1"/>
          </p:cNvSpPr>
          <p:nvPr>
            <p:ph type="sldNum" sz="quarter" idx="12"/>
          </p:nvPr>
        </p:nvSpPr>
        <p:spPr/>
        <p:txBody>
          <a:bodyPr/>
          <a:lstStyle/>
          <a:p>
            <a:fld id="{66E504B6-9299-4800-B6CA-E6B332CA4CC4}" type="slidenum">
              <a:rPr lang="tr-TR" smtClean="0"/>
              <a:t>68</a:t>
            </a:fld>
            <a:endParaRPr lang="tr-TR"/>
          </a:p>
        </p:txBody>
      </p:sp>
    </p:spTree>
    <p:extLst>
      <p:ext uri="{BB962C8B-B14F-4D97-AF65-F5344CB8AC3E}">
        <p14:creationId xmlns:p14="http://schemas.microsoft.com/office/powerpoint/2010/main" val="32629983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4690864" cy="1143000"/>
          </a:xfrm>
        </p:spPr>
        <p:txBody>
          <a:bodyPr/>
          <a:lstStyle/>
          <a:p>
            <a:r>
              <a:rPr lang="tr-TR" dirty="0">
                <a:solidFill>
                  <a:srgbClr val="FF0000"/>
                </a:solidFill>
              </a:rPr>
              <a:t>20005  programları</a:t>
            </a:r>
          </a:p>
        </p:txBody>
      </p:sp>
      <p:sp>
        <p:nvSpPr>
          <p:cNvPr id="3" name="İçerik Yer Tutucusu 2"/>
          <p:cNvSpPr>
            <a:spLocks noGrp="1"/>
          </p:cNvSpPr>
          <p:nvPr>
            <p:ph idx="1"/>
          </p:nvPr>
        </p:nvSpPr>
        <p:spPr/>
        <p:txBody>
          <a:bodyPr>
            <a:normAutofit fontScale="92500" lnSpcReduction="20000"/>
          </a:bodyPr>
          <a:lstStyle/>
          <a:p>
            <a:r>
              <a:rPr lang="tr-TR" b="1" dirty="0"/>
              <a:t>Öğrencinin</a:t>
            </a:r>
            <a:r>
              <a:rPr lang="tr-TR" dirty="0"/>
              <a:t>, </a:t>
            </a:r>
          </a:p>
          <a:p>
            <a:r>
              <a:rPr lang="tr-TR" dirty="0"/>
              <a:t>kendisine sunulan bilgileri edilgen bir biçimde  öğrenmeye çalışması yerine,</a:t>
            </a:r>
          </a:p>
          <a:p>
            <a:r>
              <a:rPr lang="tr-TR" dirty="0"/>
              <a:t>öğrenme-öğretme  sürecine  aktif  olarak  katılması, </a:t>
            </a:r>
          </a:p>
          <a:p>
            <a:r>
              <a:rPr lang="tr-TR" dirty="0"/>
              <a:t>kendisine  sunulan  uyaranları  yorumlaması,</a:t>
            </a:r>
          </a:p>
          <a:p>
            <a:r>
              <a:rPr lang="tr-TR" dirty="0"/>
              <a:t>anlamlandırması  ve  bilgiyi  bizzat  kendisinin yapılandırılması   hedeflenmiş;</a:t>
            </a:r>
          </a:p>
          <a:p>
            <a:r>
              <a:rPr lang="tr-TR" dirty="0"/>
              <a:t>neden   sonuç   ilişkisine   dayalı   bir   anlayış   benimsenmiştir.</a:t>
            </a:r>
          </a:p>
        </p:txBody>
      </p:sp>
      <p:sp>
        <p:nvSpPr>
          <p:cNvPr id="4" name="Slayt Numarası Yer Tutucusu 3"/>
          <p:cNvSpPr>
            <a:spLocks noGrp="1"/>
          </p:cNvSpPr>
          <p:nvPr>
            <p:ph type="sldNum" sz="quarter" idx="12"/>
          </p:nvPr>
        </p:nvSpPr>
        <p:spPr/>
        <p:txBody>
          <a:bodyPr/>
          <a:lstStyle/>
          <a:p>
            <a:fld id="{66E504B6-9299-4800-B6CA-E6B332CA4CC4}" type="slidenum">
              <a:rPr lang="tr-TR" smtClean="0"/>
              <a:t>69</a:t>
            </a:fld>
            <a:endParaRPr lang="tr-T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04048" y="332657"/>
            <a:ext cx="3960440"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38861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2602632" cy="994122"/>
          </a:xfrm>
        </p:spPr>
        <p:txBody>
          <a:bodyPr>
            <a:normAutofit fontScale="90000"/>
          </a:bodyPr>
          <a:lstStyle/>
          <a:p>
            <a:r>
              <a:rPr lang="tr-TR" dirty="0">
                <a:solidFill>
                  <a:srgbClr val="FF0000"/>
                </a:solidFill>
              </a:rPr>
              <a:t>20005  Programları</a:t>
            </a:r>
          </a:p>
        </p:txBody>
      </p:sp>
      <p:sp>
        <p:nvSpPr>
          <p:cNvPr id="3" name="İçerik Yer Tutucusu 2"/>
          <p:cNvSpPr>
            <a:spLocks noGrp="1"/>
          </p:cNvSpPr>
          <p:nvPr>
            <p:ph idx="1"/>
          </p:nvPr>
        </p:nvSpPr>
        <p:spPr>
          <a:xfrm>
            <a:off x="539552" y="3284985"/>
            <a:ext cx="8274496" cy="3573016"/>
          </a:xfrm>
        </p:spPr>
        <p:txBody>
          <a:bodyPr>
            <a:normAutofit fontScale="92500" lnSpcReduction="20000"/>
          </a:bodyPr>
          <a:lstStyle/>
          <a:p>
            <a:pPr marL="0" indent="0">
              <a:buNone/>
            </a:pPr>
            <a:r>
              <a:rPr lang="en-US" b="1" dirty="0" err="1">
                <a:solidFill>
                  <a:srgbClr val="002060"/>
                </a:solidFill>
              </a:rPr>
              <a:t>Programlar</a:t>
            </a:r>
            <a:r>
              <a:rPr lang="en-US" b="1" dirty="0">
                <a:solidFill>
                  <a:srgbClr val="002060"/>
                </a:solidFill>
              </a:rPr>
              <a:t>,  </a:t>
            </a:r>
            <a:endParaRPr lang="tr-TR" b="1" dirty="0">
              <a:solidFill>
                <a:srgbClr val="002060"/>
              </a:solidFill>
            </a:endParaRPr>
          </a:p>
          <a:p>
            <a:r>
              <a:rPr lang="en-US" dirty="0" err="1">
                <a:solidFill>
                  <a:srgbClr val="002060"/>
                </a:solidFill>
              </a:rPr>
              <a:t>etkinliklerle</a:t>
            </a:r>
            <a:r>
              <a:rPr lang="en-US" dirty="0">
                <a:solidFill>
                  <a:srgbClr val="002060"/>
                </a:solidFill>
              </a:rPr>
              <a:t>   </a:t>
            </a:r>
            <a:r>
              <a:rPr lang="en-US" dirty="0" err="1">
                <a:solidFill>
                  <a:srgbClr val="002060"/>
                </a:solidFill>
              </a:rPr>
              <a:t>zenginleştirilerek</a:t>
            </a:r>
            <a:r>
              <a:rPr lang="en-US" dirty="0">
                <a:solidFill>
                  <a:srgbClr val="002060"/>
                </a:solidFill>
              </a:rPr>
              <a:t>  </a:t>
            </a:r>
            <a:r>
              <a:rPr lang="en-US" dirty="0" err="1">
                <a:solidFill>
                  <a:srgbClr val="002060"/>
                </a:solidFill>
              </a:rPr>
              <a:t>öğretmen</a:t>
            </a:r>
            <a:r>
              <a:rPr lang="en-US" dirty="0">
                <a:solidFill>
                  <a:srgbClr val="002060"/>
                </a:solidFill>
              </a:rPr>
              <a:t>  </a:t>
            </a:r>
            <a:r>
              <a:rPr lang="en-US" dirty="0" err="1">
                <a:solidFill>
                  <a:srgbClr val="002060"/>
                </a:solidFill>
              </a:rPr>
              <a:t>merkezlilikten</a:t>
            </a:r>
            <a:r>
              <a:rPr lang="en-US" dirty="0">
                <a:solidFill>
                  <a:srgbClr val="002060"/>
                </a:solidFill>
              </a:rPr>
              <a:t>  </a:t>
            </a:r>
            <a:r>
              <a:rPr lang="en-US" dirty="0" err="1">
                <a:solidFill>
                  <a:srgbClr val="002060"/>
                </a:solidFill>
              </a:rPr>
              <a:t>öğrenci</a:t>
            </a:r>
            <a:r>
              <a:rPr lang="en-US" dirty="0">
                <a:solidFill>
                  <a:srgbClr val="002060"/>
                </a:solidFill>
              </a:rPr>
              <a:t>  </a:t>
            </a:r>
            <a:r>
              <a:rPr lang="en-US" dirty="0" err="1">
                <a:solidFill>
                  <a:srgbClr val="002060"/>
                </a:solidFill>
              </a:rPr>
              <a:t>merkezli</a:t>
            </a:r>
            <a:r>
              <a:rPr lang="en-US" dirty="0">
                <a:solidFill>
                  <a:srgbClr val="002060"/>
                </a:solidFill>
              </a:rPr>
              <a:t>  </a:t>
            </a:r>
            <a:r>
              <a:rPr lang="en-US" dirty="0" err="1">
                <a:solidFill>
                  <a:srgbClr val="002060"/>
                </a:solidFill>
              </a:rPr>
              <a:t>hâle</a:t>
            </a:r>
            <a:r>
              <a:rPr lang="en-US" dirty="0">
                <a:solidFill>
                  <a:srgbClr val="002060"/>
                </a:solidFill>
              </a:rPr>
              <a:t> </a:t>
            </a:r>
            <a:r>
              <a:rPr lang="en-US" dirty="0" err="1">
                <a:solidFill>
                  <a:srgbClr val="002060"/>
                </a:solidFill>
              </a:rPr>
              <a:t>getirilmiş</a:t>
            </a:r>
            <a:r>
              <a:rPr lang="en-US" dirty="0">
                <a:solidFill>
                  <a:srgbClr val="002060"/>
                </a:solidFill>
              </a:rPr>
              <a:t>; </a:t>
            </a:r>
            <a:endParaRPr lang="tr-TR" dirty="0">
              <a:solidFill>
                <a:srgbClr val="002060"/>
              </a:solidFill>
            </a:endParaRPr>
          </a:p>
          <a:p>
            <a:r>
              <a:rPr lang="en-US" dirty="0" err="1">
                <a:solidFill>
                  <a:srgbClr val="002060"/>
                </a:solidFill>
              </a:rPr>
              <a:t>öğretmek</a:t>
            </a:r>
            <a:r>
              <a:rPr lang="en-US" dirty="0">
                <a:solidFill>
                  <a:srgbClr val="002060"/>
                </a:solidFill>
              </a:rPr>
              <a:t>” </a:t>
            </a:r>
            <a:r>
              <a:rPr lang="en-US" dirty="0" err="1">
                <a:solidFill>
                  <a:srgbClr val="002060"/>
                </a:solidFill>
              </a:rPr>
              <a:t>yerine</a:t>
            </a:r>
            <a:r>
              <a:rPr lang="en-US" dirty="0">
                <a:solidFill>
                  <a:srgbClr val="002060"/>
                </a:solidFill>
              </a:rPr>
              <a:t> “</a:t>
            </a:r>
            <a:r>
              <a:rPr lang="en-US" dirty="0" err="1">
                <a:solidFill>
                  <a:srgbClr val="002060"/>
                </a:solidFill>
              </a:rPr>
              <a:t>öğrenme”yi</a:t>
            </a:r>
            <a:r>
              <a:rPr lang="en-US" dirty="0">
                <a:solidFill>
                  <a:srgbClr val="002060"/>
                </a:solidFill>
              </a:rPr>
              <a:t> </a:t>
            </a:r>
            <a:r>
              <a:rPr lang="en-US" dirty="0" err="1">
                <a:solidFill>
                  <a:srgbClr val="002060"/>
                </a:solidFill>
              </a:rPr>
              <a:t>merkeze</a:t>
            </a:r>
            <a:r>
              <a:rPr lang="en-US" dirty="0">
                <a:solidFill>
                  <a:srgbClr val="002060"/>
                </a:solidFill>
              </a:rPr>
              <a:t> </a:t>
            </a:r>
            <a:r>
              <a:rPr lang="en-US" dirty="0" err="1">
                <a:solidFill>
                  <a:srgbClr val="002060"/>
                </a:solidFill>
              </a:rPr>
              <a:t>alan</a:t>
            </a:r>
            <a:r>
              <a:rPr lang="en-US" dirty="0">
                <a:solidFill>
                  <a:srgbClr val="002060"/>
                </a:solidFill>
              </a:rPr>
              <a:t> </a:t>
            </a:r>
            <a:r>
              <a:rPr lang="en-US" dirty="0" err="1">
                <a:solidFill>
                  <a:srgbClr val="002060"/>
                </a:solidFill>
              </a:rPr>
              <a:t>anlayış</a:t>
            </a:r>
            <a:r>
              <a:rPr lang="en-US" dirty="0">
                <a:solidFill>
                  <a:srgbClr val="002060"/>
                </a:solidFill>
              </a:rPr>
              <a:t> </a:t>
            </a:r>
            <a:r>
              <a:rPr lang="en-US" dirty="0" err="1">
                <a:solidFill>
                  <a:srgbClr val="002060"/>
                </a:solidFill>
              </a:rPr>
              <a:t>benimsenmiş</a:t>
            </a:r>
            <a:r>
              <a:rPr lang="en-US" dirty="0">
                <a:solidFill>
                  <a:srgbClr val="002060"/>
                </a:solidFill>
              </a:rPr>
              <a:t>, </a:t>
            </a:r>
            <a:endParaRPr lang="tr-TR" dirty="0">
              <a:solidFill>
                <a:srgbClr val="002060"/>
              </a:solidFill>
            </a:endParaRPr>
          </a:p>
          <a:p>
            <a:r>
              <a:rPr lang="en-US" dirty="0" err="1">
                <a:solidFill>
                  <a:srgbClr val="002060"/>
                </a:solidFill>
              </a:rPr>
              <a:t>çocuğun</a:t>
            </a:r>
            <a:r>
              <a:rPr lang="en-US" dirty="0">
                <a:solidFill>
                  <a:srgbClr val="002060"/>
                </a:solidFill>
              </a:rPr>
              <a:t> </a:t>
            </a:r>
            <a:r>
              <a:rPr lang="en-US" dirty="0" err="1">
                <a:solidFill>
                  <a:srgbClr val="002060"/>
                </a:solidFill>
              </a:rPr>
              <a:t>eğlenme</a:t>
            </a:r>
            <a:r>
              <a:rPr lang="en-US" dirty="0">
                <a:solidFill>
                  <a:srgbClr val="002060"/>
                </a:solidFill>
              </a:rPr>
              <a:t> </a:t>
            </a:r>
            <a:r>
              <a:rPr lang="en-US" dirty="0" err="1">
                <a:solidFill>
                  <a:srgbClr val="002060"/>
                </a:solidFill>
              </a:rPr>
              <a:t>gereksinimini</a:t>
            </a:r>
            <a:r>
              <a:rPr lang="en-US" dirty="0">
                <a:solidFill>
                  <a:srgbClr val="002060"/>
                </a:solidFill>
              </a:rPr>
              <a:t> de </a:t>
            </a:r>
            <a:r>
              <a:rPr lang="en-US" dirty="0" err="1">
                <a:solidFill>
                  <a:srgbClr val="002060"/>
                </a:solidFill>
              </a:rPr>
              <a:t>karşılayan</a:t>
            </a:r>
            <a:r>
              <a:rPr lang="en-US" dirty="0">
                <a:solidFill>
                  <a:srgbClr val="002060"/>
                </a:solidFill>
              </a:rPr>
              <a:t> </a:t>
            </a:r>
            <a:r>
              <a:rPr lang="en-US" dirty="0" err="1">
                <a:solidFill>
                  <a:srgbClr val="002060"/>
                </a:solidFill>
              </a:rPr>
              <a:t>ve</a:t>
            </a:r>
            <a:r>
              <a:rPr lang="en-US" dirty="0">
                <a:solidFill>
                  <a:srgbClr val="002060"/>
                </a:solidFill>
              </a:rPr>
              <a:t> </a:t>
            </a:r>
            <a:r>
              <a:rPr lang="en-US" dirty="0" err="1">
                <a:solidFill>
                  <a:srgbClr val="002060"/>
                </a:solidFill>
              </a:rPr>
              <a:t>çocukların</a:t>
            </a:r>
            <a:r>
              <a:rPr lang="en-US" dirty="0">
                <a:solidFill>
                  <a:srgbClr val="002060"/>
                </a:solidFill>
              </a:rPr>
              <a:t> </a:t>
            </a:r>
            <a:r>
              <a:rPr lang="en-US" dirty="0" err="1">
                <a:solidFill>
                  <a:srgbClr val="002060"/>
                </a:solidFill>
              </a:rPr>
              <a:t>zevkle</a:t>
            </a:r>
            <a:r>
              <a:rPr lang="en-US" dirty="0">
                <a:solidFill>
                  <a:srgbClr val="002060"/>
                </a:solidFill>
              </a:rPr>
              <a:t>  </a:t>
            </a:r>
            <a:r>
              <a:rPr lang="en-US" dirty="0" err="1">
                <a:solidFill>
                  <a:srgbClr val="002060"/>
                </a:solidFill>
              </a:rPr>
              <a:t>katıldıkları</a:t>
            </a:r>
            <a:r>
              <a:rPr lang="en-US" dirty="0">
                <a:solidFill>
                  <a:srgbClr val="002060"/>
                </a:solidFill>
              </a:rPr>
              <a:t> </a:t>
            </a:r>
            <a:r>
              <a:rPr lang="en-US" dirty="0" err="1">
                <a:solidFill>
                  <a:srgbClr val="002060"/>
                </a:solidFill>
              </a:rPr>
              <a:t>dersler</a:t>
            </a:r>
            <a:r>
              <a:rPr lang="en-US" dirty="0">
                <a:solidFill>
                  <a:srgbClr val="002060"/>
                </a:solidFill>
              </a:rPr>
              <a:t> </a:t>
            </a:r>
            <a:r>
              <a:rPr lang="en-US" dirty="0" err="1">
                <a:solidFill>
                  <a:srgbClr val="002060"/>
                </a:solidFill>
              </a:rPr>
              <a:t>biçiminde</a:t>
            </a:r>
            <a:r>
              <a:rPr lang="en-US" dirty="0">
                <a:solidFill>
                  <a:srgbClr val="002060"/>
                </a:solidFill>
              </a:rPr>
              <a:t> </a:t>
            </a:r>
            <a:r>
              <a:rPr lang="en-US" dirty="0" err="1">
                <a:solidFill>
                  <a:srgbClr val="002060"/>
                </a:solidFill>
              </a:rPr>
              <a:t>planlanmıştır</a:t>
            </a:r>
            <a:r>
              <a:rPr lang="en-US" dirty="0">
                <a:solidFill>
                  <a:srgbClr val="002060"/>
                </a:solidFill>
              </a:rPr>
              <a:t>. </a:t>
            </a:r>
            <a:endParaRPr lang="tr-TR" dirty="0">
              <a:solidFill>
                <a:srgbClr val="002060"/>
              </a:solidFill>
            </a:endParaRPr>
          </a:p>
        </p:txBody>
      </p:sp>
      <p:sp>
        <p:nvSpPr>
          <p:cNvPr id="4" name="Slayt Numarası Yer Tutucusu 3"/>
          <p:cNvSpPr>
            <a:spLocks noGrp="1"/>
          </p:cNvSpPr>
          <p:nvPr>
            <p:ph type="sldNum" sz="quarter" idx="12"/>
          </p:nvPr>
        </p:nvSpPr>
        <p:spPr/>
        <p:txBody>
          <a:bodyPr/>
          <a:lstStyle/>
          <a:p>
            <a:fld id="{66E504B6-9299-4800-B6CA-E6B332CA4CC4}" type="slidenum">
              <a:rPr lang="tr-TR" smtClean="0"/>
              <a:t>70</a:t>
            </a:fld>
            <a:endParaRPr lang="tr-T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332656"/>
            <a:ext cx="5754216"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40529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4978896" cy="1143000"/>
          </a:xfrm>
        </p:spPr>
        <p:txBody>
          <a:bodyPr/>
          <a:lstStyle/>
          <a:p>
            <a:r>
              <a:rPr lang="tr-TR" dirty="0">
                <a:solidFill>
                  <a:srgbClr val="FF0000"/>
                </a:solidFill>
              </a:rPr>
              <a:t>20005  Programları</a:t>
            </a:r>
          </a:p>
        </p:txBody>
      </p:sp>
      <p:sp>
        <p:nvSpPr>
          <p:cNvPr id="3" name="İçerik Yer Tutucusu 2"/>
          <p:cNvSpPr>
            <a:spLocks noGrp="1"/>
          </p:cNvSpPr>
          <p:nvPr>
            <p:ph idx="1"/>
          </p:nvPr>
        </p:nvSpPr>
        <p:spPr/>
        <p:txBody>
          <a:bodyPr>
            <a:normAutofit fontScale="92500" lnSpcReduction="10000"/>
          </a:bodyPr>
          <a:lstStyle/>
          <a:p>
            <a:endParaRPr lang="tr-TR" dirty="0"/>
          </a:p>
          <a:p>
            <a:r>
              <a:rPr lang="tr-TR" dirty="0"/>
              <a:t>İçerik ve etkinliklerin düzenlenmesinde </a:t>
            </a:r>
            <a:r>
              <a:rPr lang="tr-TR" b="1" dirty="0"/>
              <a:t>çoklu zeka kuramı</a:t>
            </a:r>
            <a:r>
              <a:rPr lang="tr-TR" dirty="0"/>
              <a:t>,  </a:t>
            </a:r>
            <a:r>
              <a:rPr lang="tr-TR" b="1" dirty="0"/>
              <a:t>öğrenme stilleri</a:t>
            </a:r>
            <a:r>
              <a:rPr lang="tr-TR" dirty="0"/>
              <a:t>, </a:t>
            </a:r>
            <a:r>
              <a:rPr lang="tr-TR" b="1" dirty="0"/>
              <a:t>etkin öğrenme </a:t>
            </a:r>
            <a:r>
              <a:rPr lang="tr-TR" dirty="0"/>
              <a:t>gibi kuramlardan  yararlanıldığı  belirtilmiştir. </a:t>
            </a:r>
          </a:p>
          <a:p>
            <a:r>
              <a:rPr lang="tr-TR" dirty="0"/>
              <a:t>Çocukların </a:t>
            </a:r>
            <a:r>
              <a:rPr lang="tr-TR" b="1" dirty="0"/>
              <a:t>temel yaşam becerileri</a:t>
            </a:r>
            <a:r>
              <a:rPr lang="tr-TR" dirty="0"/>
              <a:t>nin yanı sıra,   olumlu   kişisel   nitelikler   geliştirmeleri   amaçlanmış;   </a:t>
            </a:r>
          </a:p>
          <a:p>
            <a:r>
              <a:rPr lang="tr-TR" dirty="0"/>
              <a:t>öğrencilerin  </a:t>
            </a:r>
            <a:r>
              <a:rPr lang="tr-TR" b="1" dirty="0"/>
              <a:t> entelektüel   </a:t>
            </a:r>
            <a:r>
              <a:rPr lang="tr-TR" dirty="0"/>
              <a:t>olarak gelişmelerinin yanı sıra </a:t>
            </a:r>
            <a:r>
              <a:rPr lang="tr-TR" b="1" dirty="0"/>
              <a:t>beceri ve kişilik  gelişimine </a:t>
            </a:r>
            <a:r>
              <a:rPr lang="tr-TR" dirty="0"/>
              <a:t>de odaklanılmıştır. </a:t>
            </a:r>
          </a:p>
        </p:txBody>
      </p:sp>
      <p:sp>
        <p:nvSpPr>
          <p:cNvPr id="4" name="Slayt Numarası Yer Tutucusu 3"/>
          <p:cNvSpPr>
            <a:spLocks noGrp="1"/>
          </p:cNvSpPr>
          <p:nvPr>
            <p:ph type="sldNum" sz="quarter" idx="12"/>
          </p:nvPr>
        </p:nvSpPr>
        <p:spPr/>
        <p:txBody>
          <a:bodyPr/>
          <a:lstStyle/>
          <a:p>
            <a:fld id="{66E504B6-9299-4800-B6CA-E6B332CA4CC4}" type="slidenum">
              <a:rPr lang="tr-TR" smtClean="0"/>
              <a:t>71</a:t>
            </a:fld>
            <a:endParaRPr lang="tr-T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332657"/>
            <a:ext cx="3312368"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66625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5050904" cy="1143000"/>
          </a:xfrm>
        </p:spPr>
        <p:txBody>
          <a:bodyPr/>
          <a:lstStyle/>
          <a:p>
            <a:r>
              <a:rPr lang="tr-TR" dirty="0">
                <a:solidFill>
                  <a:srgbClr val="FF0000"/>
                </a:solidFill>
              </a:rPr>
              <a:t>20005  Programları</a:t>
            </a:r>
          </a:p>
        </p:txBody>
      </p:sp>
      <p:sp>
        <p:nvSpPr>
          <p:cNvPr id="3" name="İçerik Yer Tutucusu 2"/>
          <p:cNvSpPr>
            <a:spLocks noGrp="1"/>
          </p:cNvSpPr>
          <p:nvPr>
            <p:ph idx="1"/>
          </p:nvPr>
        </p:nvSpPr>
        <p:spPr/>
        <p:txBody>
          <a:bodyPr/>
          <a:lstStyle/>
          <a:p>
            <a:r>
              <a:rPr lang="tr-TR" dirty="0"/>
              <a:t>Ölçme değerlendirme anlayışında ise sadece sonuçları (ürünü) değil, süreci de  belirleyen bir anlayış belirlenmiştir </a:t>
            </a:r>
          </a:p>
          <a:p>
            <a:r>
              <a:rPr lang="tr-TR" dirty="0" err="1"/>
              <a:t>Ünitelendirilmiş</a:t>
            </a:r>
            <a:r>
              <a:rPr lang="tr-TR" dirty="0"/>
              <a:t> yıllık plan ve ders planı MEB tarafından hazırlanmıştır. </a:t>
            </a:r>
          </a:p>
          <a:p>
            <a:r>
              <a:rPr lang="tr-TR" dirty="0"/>
              <a:t>Söz konusu planların, öğretmenlerce kendi bulunduğu çevre şartlarına ve öğrencilerin düzeyine uyarlanması tavsiye edilmiştir</a:t>
            </a:r>
          </a:p>
          <a:p>
            <a:endParaRPr lang="tr-TR" dirty="0"/>
          </a:p>
        </p:txBody>
      </p:sp>
      <p:sp>
        <p:nvSpPr>
          <p:cNvPr id="4" name="Slayt Numarası Yer Tutucusu 3"/>
          <p:cNvSpPr>
            <a:spLocks noGrp="1"/>
          </p:cNvSpPr>
          <p:nvPr>
            <p:ph type="sldNum" sz="quarter" idx="12"/>
          </p:nvPr>
        </p:nvSpPr>
        <p:spPr/>
        <p:txBody>
          <a:bodyPr/>
          <a:lstStyle/>
          <a:p>
            <a:fld id="{66E504B6-9299-4800-B6CA-E6B332CA4CC4}" type="slidenum">
              <a:rPr lang="tr-TR" smtClean="0"/>
              <a:t>72</a:t>
            </a:fld>
            <a:endParaRPr lang="tr-T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260649"/>
            <a:ext cx="3096344"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84807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t>KAYNAKÇA</a:t>
            </a:r>
          </a:p>
        </p:txBody>
      </p:sp>
      <p:sp>
        <p:nvSpPr>
          <p:cNvPr id="3" name="İçerik Yer Tutucusu 2"/>
          <p:cNvSpPr>
            <a:spLocks noGrp="1"/>
          </p:cNvSpPr>
          <p:nvPr>
            <p:ph idx="1"/>
          </p:nvPr>
        </p:nvSpPr>
        <p:spPr>
          <a:xfrm>
            <a:off x="457200" y="1340768"/>
            <a:ext cx="8229600" cy="5112568"/>
          </a:xfrm>
        </p:spPr>
        <p:txBody>
          <a:bodyPr>
            <a:normAutofit lnSpcReduction="10000"/>
          </a:bodyPr>
          <a:lstStyle/>
          <a:p>
            <a:r>
              <a:rPr lang="tr-TR" dirty="0"/>
              <a:t>Erdem A. R. (2010). Birleştirilmiş sınıflarda Öğretim, Anı Yayıncılık: Ankara.</a:t>
            </a:r>
          </a:p>
          <a:p>
            <a:r>
              <a:rPr lang="tr-TR" dirty="0"/>
              <a:t>Öztürk, H. İ.  (2007). Birleştirilmiş sınıflarda Öğretim Şahin, Çavuş (Ed.) (2007). Birleştirilmiş sınıflarda Öğretim, </a:t>
            </a:r>
            <a:r>
              <a:rPr lang="tr-TR" dirty="0" err="1"/>
              <a:t>Pegem</a:t>
            </a:r>
            <a:r>
              <a:rPr lang="tr-TR" dirty="0"/>
              <a:t>: Ankara.</a:t>
            </a:r>
          </a:p>
          <a:p>
            <a:r>
              <a:rPr lang="tr-TR" dirty="0"/>
              <a:t>Akbaşlı, S. </a:t>
            </a:r>
            <a:r>
              <a:rPr lang="tr-TR" dirty="0" err="1"/>
              <a:t>Pilten</a:t>
            </a:r>
            <a:r>
              <a:rPr lang="tr-TR" dirty="0"/>
              <a:t>, Ö. (1999). Birleştirilmiş Sınıflarda Öğretim, Mikro Yayınları, Konya. </a:t>
            </a:r>
          </a:p>
          <a:p>
            <a:r>
              <a:rPr lang="tr-TR"/>
              <a:t>Taşdemir </a:t>
            </a:r>
            <a:r>
              <a:rPr lang="tr-TR" dirty="0"/>
              <a:t>M. (2008). Birleştirilmiş Sınıflarla Öğretimde Öğretmen El Kitabı, Ankara.</a:t>
            </a:r>
          </a:p>
        </p:txBody>
      </p:sp>
      <p:sp>
        <p:nvSpPr>
          <p:cNvPr id="4" name="Slayt Numarası Yer Tutucusu 3"/>
          <p:cNvSpPr>
            <a:spLocks noGrp="1"/>
          </p:cNvSpPr>
          <p:nvPr>
            <p:ph type="sldNum" sz="quarter" idx="12"/>
          </p:nvPr>
        </p:nvSpPr>
        <p:spPr/>
        <p:txBody>
          <a:bodyPr/>
          <a:lstStyle/>
          <a:p>
            <a:fld id="{66E504B6-9299-4800-B6CA-E6B332CA4CC4}" type="slidenum">
              <a:rPr lang="tr-TR" smtClean="0"/>
              <a:t>73</a:t>
            </a:fld>
            <a:endParaRPr lang="tr-TR"/>
          </a:p>
        </p:txBody>
      </p:sp>
    </p:spTree>
    <p:extLst>
      <p:ext uri="{BB962C8B-B14F-4D97-AF65-F5344CB8AC3E}">
        <p14:creationId xmlns:p14="http://schemas.microsoft.com/office/powerpoint/2010/main" val="2055323352"/>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701</TotalTime>
  <Words>4160</Words>
  <Application>Microsoft Office PowerPoint</Application>
  <PresentationFormat>Ekran Gösterisi (4:3)</PresentationFormat>
  <Paragraphs>503</Paragraphs>
  <Slides>73</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73</vt:i4>
      </vt:variant>
    </vt:vector>
  </HeadingPairs>
  <TitlesOfParts>
    <vt:vector size="78" baseType="lpstr">
      <vt:lpstr>Arial</vt:lpstr>
      <vt:lpstr>Calibri</vt:lpstr>
      <vt:lpstr>Tahoma</vt:lpstr>
      <vt:lpstr>Wingdings</vt:lpstr>
      <vt:lpstr>Ofis Teması</vt:lpstr>
      <vt:lpstr>PowerPoint Sunusu</vt:lpstr>
      <vt:lpstr>PowerPoint Sunusu</vt:lpstr>
      <vt:lpstr>BİRLEŞTİRİLMİŞ SINIFLARDA ÖĞRETİM</vt:lpstr>
      <vt:lpstr>BİRLEŞTİRİLMİŞ SINIFLARDA ÖĞRETİM</vt:lpstr>
      <vt:lpstr>BİRLEŞTİRİLMİŞ SINIFLARDA ÖĞRETİM</vt:lpstr>
      <vt:lpstr>BİRLEŞTİRİLMİŞ SINIFLARDA ÖĞRETİM</vt:lpstr>
      <vt:lpstr>Birleştirilmiş Sınıflarda Öğretim Fikri Nasıl Ortaya Çıktı? </vt:lpstr>
      <vt:lpstr>Birleştirilmiş Sınıflarda Öğretim Fikri Nasıl Ortaya Çıktı? </vt:lpstr>
      <vt:lpstr>Türkiye’de Birleştirilmiş Sınıf Uygulamasının Ortaya Çıkışı</vt:lpstr>
      <vt:lpstr>Türkiye’de Birleştirilmiş Sınıf Uygulamasının Ortaya Çıkışı</vt:lpstr>
      <vt:lpstr>Birleştirilmiş sınıflarda Öğretimi Ortaya Çıkaran Nedenler</vt:lpstr>
      <vt:lpstr>Birleştirilmiş Sınıflarda Öğretim Fikri Nasıl Ortaya Çıktı? </vt:lpstr>
      <vt:lpstr>Birleştirilmiş Sınıflarda Öğretim Fikri Nasıl Ortaya Çıktı? </vt:lpstr>
      <vt:lpstr>Birleştirilmiş Sınıflarda Öğretim Fikri Nasıl Ortaya Çıktı? </vt:lpstr>
      <vt:lpstr>Türkiye’de Birleştirilmiş sınıf Uygulamasının Mevcut Durumu</vt:lpstr>
      <vt:lpstr>Türkiye’de Birleştirilmiş sınıf Uygulamasının Mevcut Durumu</vt:lpstr>
      <vt:lpstr>Türkiye’de Birleştirilmiş sınıf Uygulamasının Mevcut Durumu</vt:lpstr>
      <vt:lpstr> Birleştirilmiş Sınıf uygulamasının Mevcut Durumu </vt:lpstr>
      <vt:lpstr>Türkiye’de Birleştirilmiş sınıf Uygulamasının Mevcut Durumu</vt:lpstr>
      <vt:lpstr>Türkiye’de Birleştirilmiş Sınıf Uygulamasının Mevcut Durumu</vt:lpstr>
      <vt:lpstr>Türkiye’de Birleştirilmiş Sınıf Uygulamasının Mevcut Durumu</vt:lpstr>
      <vt:lpstr>Birleştirilmiş Sınıflarda Öğretmenli Dersler</vt:lpstr>
      <vt:lpstr>Birleştirilmiş Sınıflarda Öğretmenli Dersler</vt:lpstr>
      <vt:lpstr>Öğrencilerin Kendi Kendine Çalışmaları</vt:lpstr>
      <vt:lpstr>Öğrencilerin Kendi Kendine Çalışmaları</vt:lpstr>
      <vt:lpstr>Öğrencilerin Kendi Kendine Çalışmaları</vt:lpstr>
      <vt:lpstr>Öğrencilerin Kendi Kendine Çalışmaları</vt:lpstr>
      <vt:lpstr>Öğrencilerin Kendi Kendine Çalışmaları</vt:lpstr>
      <vt:lpstr>Öğrencilerin Kendi Kendine Çalışmaları</vt:lpstr>
      <vt:lpstr>Öğrencilerin Kendi Kendine Çalışmaları</vt:lpstr>
      <vt:lpstr>Öğrencilerin Kendi Kendine Çalışmaları</vt:lpstr>
      <vt:lpstr>Öğrencilerin Kendi Kendine Çalışmaları</vt:lpstr>
      <vt:lpstr>Öğrencilerin Kendi Kendine Çalışmaları</vt:lpstr>
      <vt:lpstr>Öğrencilerin Kendi Kendine Çalışmaları</vt:lpstr>
      <vt:lpstr>Öğrencilerin Kendi Kendine Çalışmaları</vt:lpstr>
      <vt:lpstr>Seviye Gruplarıyla Çalışmalar</vt:lpstr>
      <vt:lpstr>Seviye Gruplarıyla Çalışmalar</vt:lpstr>
      <vt:lpstr>İlköğretim Programı (1–4) Ünite ve Temalarının Birleştirilmiş Sınıflarda İşlenişine İlişkin Esaslar</vt:lpstr>
      <vt:lpstr>İlköğretim Programı (1–4) Ünite ve Temalarının Birleştirilmiş Sınıflarda İşlenişine İlişkin Esaslar</vt:lpstr>
      <vt:lpstr>İlköğretim Programı (1–4) Ünite ve Temalarının Birleştirilmiş Sınıflarda İşlenişine İlişkin Esaslar</vt:lpstr>
      <vt:lpstr>İlköğretim Programı (1–4) Ünite ve Temalarının Birleştirilmiş Sınıflarda İşlenişine İlişkin Esaslar</vt:lpstr>
      <vt:lpstr>İlköğretim Programı (1–4) Ünite ve Temalarının Birleştirilmiş Sınıflarda İşlenişine İlişkin Esaslar</vt:lpstr>
      <vt:lpstr>İlköğretim Programı (1–4) Ünite ve Temalarının Birleştirilmiş Sınıflarda İşlenişine İlişkin Esaslar</vt:lpstr>
      <vt:lpstr>İlköğretim Programı (1–4) Ünite ve Temalarının Birleştirilmiş Sınıflarda İşlenişine İlişkin Esaslar</vt:lpstr>
      <vt:lpstr>Birleştirilmiş Sınıfları Otuşturma Biçimleri</vt:lpstr>
      <vt:lpstr>Birleştirilmiş Sınıfları Oluşturma Biçimleri</vt:lpstr>
      <vt:lpstr>Birleştirilmiş Sınıfları Oluşturma Biçimleri</vt:lpstr>
      <vt:lpstr>Birleştirilmiş Sınıfları Oluşturma Biçimleri</vt:lpstr>
      <vt:lpstr>Birleştirilmiş Sınıf Şekilleri(Üç sınıf bir arada)</vt:lpstr>
      <vt:lpstr>Birleştirilmiş Sınıf Şekilleri(Üç sınıf bir arada)</vt:lpstr>
      <vt:lpstr>Birleştirilmiş Sınıf Şekilleri(Dört sınıf bir arada)</vt:lpstr>
      <vt:lpstr>Birleştirilmiş Sınıflarda Öğretimin Yararları</vt:lpstr>
      <vt:lpstr>Birleştirilmiş Sınıflarda Öğretimin Yararları</vt:lpstr>
      <vt:lpstr>Birleştirilmiş Sınıflarla Öğretim İçin İlkeler</vt:lpstr>
      <vt:lpstr>Birleştirilmiş Sınıflarla Öğretim İçin İlkeler</vt:lpstr>
      <vt:lpstr>Birleştirilmiş Sınıflarda Öğretimin Sınırlılıkları</vt:lpstr>
      <vt:lpstr>ÖĞRENME-ÖĞRETME SÜRECİNİN İLKELERİ</vt:lpstr>
      <vt:lpstr>ÖĞRETİMDE TOPLULAŞTIRMA</vt:lpstr>
      <vt:lpstr>ÖĞRETİMDE TOPLULAŞTIRMA</vt:lpstr>
      <vt:lpstr>ÖĞRETİMDE TOPLULAŞTIRMA</vt:lpstr>
      <vt:lpstr>ÖĞRETİMDE TOPLULAŞTIRMA</vt:lpstr>
      <vt:lpstr>PROGRAMDA ÜNİTELER VE KONULAR</vt:lpstr>
      <vt:lpstr>Çerçeve Program</vt:lpstr>
      <vt:lpstr>Çerçeve Program</vt:lpstr>
      <vt:lpstr>2005 İlkokul Programlarının Temel Özellikleri</vt:lpstr>
      <vt:lpstr>2005 İlkokul Programlarının Temel Özellikleri</vt:lpstr>
      <vt:lpstr>20005  Programları</vt:lpstr>
      <vt:lpstr>20005  Programları</vt:lpstr>
      <vt:lpstr>20005  programları</vt:lpstr>
      <vt:lpstr>20005  Programları</vt:lpstr>
      <vt:lpstr>20005  Programları</vt:lpstr>
      <vt:lpstr>20005  Programları</vt:lpstr>
      <vt:lpstr>KAYNAKÇA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BİRLEŞTİRİLMİŞ SINIFLARDA ÖĞRETİM</dc:title>
  <dc:creator>yasarc</dc:creator>
  <cp:lastModifiedBy>DELL</cp:lastModifiedBy>
  <cp:revision>83</cp:revision>
  <dcterms:created xsi:type="dcterms:W3CDTF">2014-02-13T19:27:26Z</dcterms:created>
  <dcterms:modified xsi:type="dcterms:W3CDTF">2020-01-19T20:58:46Z</dcterms:modified>
</cp:coreProperties>
</file>