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6" r:id="rId9"/>
    <p:sldId id="269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7" autoAdjust="0"/>
  </p:normalViewPr>
  <p:slideViewPr>
    <p:cSldViewPr>
      <p:cViewPr>
        <p:scale>
          <a:sx n="66" d="100"/>
          <a:sy n="66" d="100"/>
        </p:scale>
        <p:origin x="-1488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8574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REKREASYON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YAŞAR DOĞU SPOR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b="1" dirty="0" smtClean="0"/>
              <a:t>ANE-448 DAĞCILIK EĞİTİMİ</a:t>
            </a: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Öğretim Üyesi Yener AKSOY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b="1" dirty="0" smtClean="0"/>
              <a:t>DÜĞÜMLER</a:t>
            </a:r>
            <a:endParaRPr lang="tr-TR" altLang="tr-TR" sz="44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Hafta-9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sz="3200" b="1" dirty="0" smtClean="0"/>
              <a:t>ANE-448 DAĞCILIK EĞİTİMİ</a:t>
            </a:r>
          </a:p>
          <a:p>
            <a:pPr>
              <a:lnSpc>
                <a:spcPct val="90000"/>
              </a:lnSpc>
            </a:pP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428728" y="928670"/>
            <a:ext cx="6858000" cy="2387600"/>
          </a:xfrm>
        </p:spPr>
        <p:txBody>
          <a:bodyPr/>
          <a:lstStyle/>
          <a:p>
            <a:r>
              <a:rPr lang="tr-TR" altLang="tr-TR" sz="4000" b="1" dirty="0" smtClean="0"/>
              <a:t>DÜĞÜMLER</a:t>
            </a:r>
            <a:endParaRPr lang="tr-TR" sz="4000" b="1" dirty="0"/>
          </a:p>
        </p:txBody>
      </p:sp>
    </p:spTree>
    <p:extLst>
      <p:ext uri="{BB962C8B-B14F-4D97-AF65-F5344CB8AC3E}">
        <p14:creationId xmlns="" xmlns:p14="http://schemas.microsoft.com/office/powerpoint/2010/main" val="3882767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357158" y="785794"/>
            <a:ext cx="78581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Düğümler </a:t>
            </a:r>
          </a:p>
          <a:p>
            <a:r>
              <a:rPr lang="tr-TR" dirty="0" smtClean="0"/>
              <a:t>Düğümler, ipi çok sayıda özel amaç için kullanılmasını sağlar.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Kendinizi ipe bağlamanıza, dağa bağlamanıza, iki ipi iniş için birbirine bağlamanıza, ipe tırmanmak için ip ve perlonlar kullanmanıza ve bunlar gibi daha birçok işlevin yerine getirilmesine yardımcı olur.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Tek </a:t>
            </a:r>
            <a:r>
              <a:rPr lang="tr-TR" dirty="0" smtClean="0"/>
              <a:t>ipteki düğümlerin ipi zayıflatmasını karşılaştırılması aşağıdaki gibidir. </a:t>
            </a:r>
          </a:p>
          <a:p>
            <a:pPr>
              <a:buFont typeface="Arial" pitchFamily="34" charset="0"/>
              <a:buChar char="•"/>
            </a:pP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Düğüm </a:t>
            </a:r>
            <a:r>
              <a:rPr lang="tr-TR" dirty="0" smtClean="0"/>
              <a:t>yoksa % 100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Çifte balıkçı % 65 – 70 </a:t>
            </a:r>
          </a:p>
          <a:p>
            <a:pPr>
              <a:buFont typeface="Arial" pitchFamily="34" charset="0"/>
              <a:buChar char="•"/>
            </a:pPr>
            <a:r>
              <a:rPr lang="tr-TR" dirty="0" err="1" smtClean="0"/>
              <a:t>Bulin</a:t>
            </a:r>
            <a:r>
              <a:rPr lang="tr-TR" dirty="0" smtClean="0"/>
              <a:t> düğümü % 70 – 75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Perlon düğümü % 60 – 70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Sekizli düğümü % 75 – 80 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Tam kazık bağı % 60 – 65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Balıkçı düğümü % 60 – 65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Kördüğüm % 60 – 65 </a:t>
            </a:r>
            <a:endParaRPr lang="tr-TR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214290"/>
            <a:ext cx="8229600" cy="5715040"/>
          </a:xfrm>
        </p:spPr>
        <p:txBody>
          <a:bodyPr/>
          <a:lstStyle/>
          <a:p>
            <a:pPr algn="ctr">
              <a:buNone/>
            </a:pPr>
            <a:r>
              <a:rPr lang="tr-TR" sz="1800" b="1" dirty="0" smtClean="0"/>
              <a:t>Düğüm çeşitleri </a:t>
            </a:r>
          </a:p>
          <a:p>
            <a:pPr>
              <a:buNone/>
            </a:pPr>
            <a:r>
              <a:rPr lang="tr-TR" sz="1800" dirty="0" smtClean="0"/>
              <a:t>	Düğümler </a:t>
            </a:r>
            <a:r>
              <a:rPr lang="tr-TR" sz="1800" dirty="0" smtClean="0"/>
              <a:t>yapılarına ve çalışma sistemine göre ikiye ayrılırlar. </a:t>
            </a:r>
          </a:p>
          <a:p>
            <a:r>
              <a:rPr lang="tr-TR" sz="1800" dirty="0" smtClean="0"/>
              <a:t>1. Kördüğüm </a:t>
            </a:r>
          </a:p>
          <a:p>
            <a:r>
              <a:rPr lang="tr-TR" sz="1800" dirty="0" smtClean="0"/>
              <a:t>2. Camadan </a:t>
            </a:r>
          </a:p>
          <a:p>
            <a:r>
              <a:rPr lang="tr-TR" sz="1800" dirty="0" smtClean="0"/>
              <a:t>3. Çift Balıkçı </a:t>
            </a:r>
          </a:p>
          <a:p>
            <a:r>
              <a:rPr lang="tr-TR" sz="1800" dirty="0" smtClean="0"/>
              <a:t>4. Sekizli </a:t>
            </a:r>
          </a:p>
          <a:p>
            <a:r>
              <a:rPr lang="tr-TR" sz="1800" dirty="0" smtClean="0"/>
              <a:t>5. Açık Sekizli </a:t>
            </a:r>
          </a:p>
          <a:p>
            <a:r>
              <a:rPr lang="tr-TR" sz="1800" dirty="0" smtClean="0"/>
              <a:t>6. Tam kazık </a:t>
            </a:r>
          </a:p>
          <a:p>
            <a:r>
              <a:rPr lang="tr-TR" sz="1800" dirty="0" smtClean="0"/>
              <a:t>7. Yarım kazık </a:t>
            </a:r>
          </a:p>
          <a:p>
            <a:r>
              <a:rPr lang="tr-TR" sz="1800" dirty="0" smtClean="0"/>
              <a:t>8. </a:t>
            </a:r>
            <a:r>
              <a:rPr lang="tr-TR" sz="1800" dirty="0" err="1" smtClean="0"/>
              <a:t>Bulin</a:t>
            </a:r>
            <a:r>
              <a:rPr lang="tr-TR" sz="1800" dirty="0" smtClean="0"/>
              <a:t> </a:t>
            </a:r>
          </a:p>
          <a:p>
            <a:r>
              <a:rPr lang="tr-TR" sz="1800" dirty="0" smtClean="0"/>
              <a:t>9. İp ortası (</a:t>
            </a:r>
            <a:r>
              <a:rPr lang="tr-TR" sz="1800" dirty="0" err="1" smtClean="0"/>
              <a:t>Alpine</a:t>
            </a:r>
            <a:r>
              <a:rPr lang="tr-TR" sz="1800" dirty="0" smtClean="0"/>
              <a:t> </a:t>
            </a:r>
            <a:r>
              <a:rPr lang="tr-TR" sz="1800" dirty="0" err="1" smtClean="0"/>
              <a:t>Butterfly</a:t>
            </a:r>
            <a:r>
              <a:rPr lang="tr-TR" sz="1800" dirty="0" smtClean="0"/>
              <a:t>) </a:t>
            </a:r>
          </a:p>
          <a:p>
            <a:r>
              <a:rPr lang="tr-TR" sz="1800" dirty="0" smtClean="0"/>
              <a:t>10. </a:t>
            </a:r>
            <a:r>
              <a:rPr lang="tr-TR" sz="1800" dirty="0" err="1" smtClean="0"/>
              <a:t>Prusik</a:t>
            </a:r>
            <a:r>
              <a:rPr lang="tr-TR" sz="1800" dirty="0" smtClean="0"/>
              <a:t> </a:t>
            </a:r>
          </a:p>
          <a:p>
            <a:r>
              <a:rPr lang="tr-TR" sz="1800" dirty="0" smtClean="0"/>
              <a:t>11. Perlon bant </a:t>
            </a:r>
          </a:p>
          <a:p>
            <a:pPr>
              <a:buNone/>
            </a:pPr>
            <a:endParaRPr lang="tr-TR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0"/>
            <a:ext cx="8229600" cy="5072098"/>
          </a:xfrm>
        </p:spPr>
        <p:txBody>
          <a:bodyPr/>
          <a:lstStyle/>
          <a:p>
            <a:pPr>
              <a:buNone/>
            </a:pPr>
            <a:r>
              <a:rPr lang="tr-TR" sz="1600" b="1" dirty="0" smtClean="0"/>
              <a:t>	Kördüğüm </a:t>
            </a:r>
            <a:endParaRPr lang="tr-TR" sz="1600" b="1" dirty="0" smtClean="0"/>
          </a:p>
          <a:p>
            <a:pPr>
              <a:buNone/>
            </a:pPr>
            <a:r>
              <a:rPr lang="tr-TR" sz="1600" dirty="0" smtClean="0"/>
              <a:t>	Kördüğüm </a:t>
            </a:r>
            <a:r>
              <a:rPr lang="tr-TR" sz="1600" dirty="0" smtClean="0"/>
              <a:t>halkası, genellikle </a:t>
            </a:r>
            <a:r>
              <a:rPr lang="tr-TR" sz="1600" dirty="0" err="1" smtClean="0"/>
              <a:t>prusikle</a:t>
            </a:r>
            <a:r>
              <a:rPr lang="tr-TR" sz="1600" dirty="0" smtClean="0"/>
              <a:t> tırmanış için ayak bağı yapmak veya çift kat ip veya perlondan bir halka elde etmek için atılır. </a:t>
            </a:r>
            <a:endParaRPr lang="tr-TR" sz="1600" dirty="0" smtClean="0"/>
          </a:p>
          <a:p>
            <a:pPr>
              <a:buNone/>
            </a:pPr>
            <a:endParaRPr lang="tr-TR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71546"/>
            <a:ext cx="4013461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52008" y="857232"/>
            <a:ext cx="2821798" cy="164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428596" y="2500305"/>
            <a:ext cx="83582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Camadan düğümü </a:t>
            </a:r>
          </a:p>
          <a:p>
            <a:r>
              <a:rPr lang="tr-TR" dirty="0" smtClean="0"/>
              <a:t>Çok amaçlı kullanılan camadan bağı, genellikle sarılan bir dağ ipini bağlamakta kullanılır. </a:t>
            </a:r>
          </a:p>
          <a:p>
            <a:r>
              <a:rPr lang="tr-TR" dirty="0" smtClean="0"/>
              <a:t>Emniyetsiz düğüm olduğundan hayati öneme sahip yerlerde kullanılmaz. Hayati öneme sahip yerlerde kullanılması gerekli ise, düğüm sonu iplerinin ana ipe tek veya çift balıkçı düğümüyle bağlanması tavsiye edilmektedir. </a:t>
            </a:r>
            <a:endParaRPr lang="tr-T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4500570"/>
            <a:ext cx="592935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264320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1285860"/>
            <a:ext cx="256077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285860"/>
            <a:ext cx="242889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2214554"/>
            <a:ext cx="336177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Dikdörtgen"/>
          <p:cNvSpPr/>
          <p:nvPr/>
        </p:nvSpPr>
        <p:spPr>
          <a:xfrm>
            <a:off x="500034" y="3214686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Sekizli düğümü </a:t>
            </a:r>
          </a:p>
          <a:p>
            <a:r>
              <a:rPr lang="tr-TR" dirty="0" smtClean="0"/>
              <a:t>Sekizli düğümü, ağırlık bindikten sonra istenildiğinde kolayca çözülebilecek kuvvetli bir düğümdür. </a:t>
            </a:r>
            <a:endParaRPr lang="tr-TR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1604" y="4214818"/>
            <a:ext cx="738186" cy="1974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4214818"/>
            <a:ext cx="729235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7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4214818"/>
            <a:ext cx="731076" cy="1908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43372" y="4214818"/>
            <a:ext cx="738186" cy="1922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12 Dikdörtgen"/>
          <p:cNvSpPr/>
          <p:nvPr/>
        </p:nvSpPr>
        <p:spPr>
          <a:xfrm>
            <a:off x="428596" y="214290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Çift balıkçı düğümü </a:t>
            </a:r>
          </a:p>
          <a:p>
            <a:r>
              <a:rPr lang="tr-TR" dirty="0" smtClean="0"/>
              <a:t>Çifte balıkçı düğümü, ip inişi yapılmadan önce, iki ayrı ipi birbirine bağlamak için kullanılan en güvenli ve tavsiye edilecek düğümdür. </a:t>
            </a:r>
            <a:endParaRPr lang="tr-TR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sz="1400" b="1" dirty="0" smtClean="0"/>
              <a:t>	Açık </a:t>
            </a:r>
            <a:r>
              <a:rPr lang="tr-TR" sz="1400" b="1" dirty="0" smtClean="0"/>
              <a:t>sekizli düğümü </a:t>
            </a:r>
            <a:endParaRPr lang="tr-TR" sz="1400" b="1" dirty="0" smtClean="0"/>
          </a:p>
          <a:p>
            <a:pPr>
              <a:buNone/>
            </a:pPr>
            <a:r>
              <a:rPr lang="tr-TR" sz="1400" b="1" dirty="0" smtClean="0"/>
              <a:t>	</a:t>
            </a:r>
            <a:r>
              <a:rPr lang="tr-TR" sz="1400" dirty="0" smtClean="0"/>
              <a:t>Açık </a:t>
            </a:r>
            <a:r>
              <a:rPr lang="tr-TR" sz="1400" dirty="0" smtClean="0"/>
              <a:t>sekizli düğümü, ipin tek ucu ile bir emniyet kemerine bağlanmak için mükemmel bir düğümdür. Kalan ip artığı kördüğüm ile sabitlenmelidir. Bu düğüm, bir ipi emniyet noktasına sabitlenmek için de kullanılır. </a:t>
            </a:r>
            <a:endParaRPr lang="tr-TR" sz="1400" dirty="0"/>
          </a:p>
        </p:txBody>
      </p:sp>
      <p:pic>
        <p:nvPicPr>
          <p:cNvPr id="3075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71810"/>
            <a:ext cx="14400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071810"/>
            <a:ext cx="14400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8" name="Picture 6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3071810"/>
            <a:ext cx="14400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9" name="Picture 7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3071810"/>
            <a:ext cx="14400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80" name="Picture 8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3071810"/>
            <a:ext cx="14400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81" name="Picture 9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00958" y="3071810"/>
            <a:ext cx="14400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714356"/>
            <a:ext cx="8229600" cy="3714776"/>
          </a:xfrm>
        </p:spPr>
        <p:txBody>
          <a:bodyPr/>
          <a:lstStyle/>
          <a:p>
            <a:pPr>
              <a:buNone/>
            </a:pPr>
            <a:r>
              <a:rPr lang="tr-TR" sz="1600" b="1" dirty="0" smtClean="0"/>
              <a:t>	</a:t>
            </a:r>
            <a:r>
              <a:rPr lang="tr-TR" sz="1600" b="1" dirty="0" err="1" smtClean="0"/>
              <a:t>Bulin</a:t>
            </a:r>
            <a:r>
              <a:rPr lang="tr-TR" sz="1600" b="1" dirty="0" smtClean="0"/>
              <a:t> </a:t>
            </a:r>
            <a:r>
              <a:rPr lang="tr-TR" sz="1600" b="1" dirty="0" smtClean="0"/>
              <a:t>düğümü </a:t>
            </a:r>
          </a:p>
          <a:p>
            <a:pPr>
              <a:buNone/>
            </a:pPr>
            <a:r>
              <a:rPr lang="tr-TR" sz="1600" dirty="0" smtClean="0"/>
              <a:t>	Bu </a:t>
            </a:r>
            <a:r>
              <a:rPr lang="tr-TR" sz="1600" dirty="0" smtClean="0"/>
              <a:t>düğüm, tırmanış ipinin ucunda, bir ağaç veya diğer bir sabit noktaya bağlanabilecek kaymayan bir ip halkası yaratır. İpin başta kalan artığı, halkanın iç kısmına bakmalıdır; eğer bu ip halkanın dışında kalırsa düğüm zayıf olur. İp artığını kördüğümle sabitleyin. </a:t>
            </a:r>
            <a:endParaRPr lang="tr-TR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857224" y="2428868"/>
            <a:ext cx="732472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785786" y="928670"/>
            <a:ext cx="6858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İp ortası düğümü (</a:t>
            </a:r>
            <a:r>
              <a:rPr lang="tr-TR" sz="1600" b="1" dirty="0" err="1" smtClean="0"/>
              <a:t>Alpine</a:t>
            </a:r>
            <a:r>
              <a:rPr lang="tr-TR" sz="1600" b="1" dirty="0" smtClean="0"/>
              <a:t> </a:t>
            </a:r>
            <a:r>
              <a:rPr lang="tr-TR" sz="1600" b="1" dirty="0" err="1" smtClean="0"/>
              <a:t>Butterfly</a:t>
            </a:r>
            <a:r>
              <a:rPr lang="tr-TR" sz="1600" b="1" dirty="0" smtClean="0"/>
              <a:t>) </a:t>
            </a:r>
          </a:p>
          <a:p>
            <a:r>
              <a:rPr lang="tr-TR" sz="1600" dirty="0" smtClean="0"/>
              <a:t>Kelebek düğümü faydalı bir özelliği, ipin her iki tarafından veya halkasından da çekilmesine dayanıp, açılmamasıdır. Bu düğüm, halkasından bir kilitli karabina ile birleştirilir. </a:t>
            </a:r>
            <a:endParaRPr lang="tr-TR" sz="17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285992"/>
            <a:ext cx="38100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sz="1800" b="1" dirty="0" smtClean="0"/>
              <a:t>	Kravat </a:t>
            </a:r>
            <a:r>
              <a:rPr lang="tr-TR" sz="1800" b="1" dirty="0" smtClean="0"/>
              <a:t>düğümü (üzengi düğümü) </a:t>
            </a:r>
          </a:p>
          <a:p>
            <a:pPr>
              <a:buNone/>
            </a:pPr>
            <a:r>
              <a:rPr lang="tr-TR" sz="1800" dirty="0" smtClean="0"/>
              <a:t>	Kravat </a:t>
            </a:r>
            <a:r>
              <a:rPr lang="tr-TR" sz="1800" dirty="0" smtClean="0"/>
              <a:t>düğümü, yarısına kadar çakılmış kaya ve buz sikkelerini yarıdan bağlamak amacı ile kullanılan basit düğümdür. </a:t>
            </a:r>
            <a:endParaRPr lang="tr-TR" sz="1800" dirty="0" smtClean="0"/>
          </a:p>
          <a:p>
            <a:pPr>
              <a:buNone/>
            </a:pPr>
            <a:endParaRPr lang="tr-TR" sz="1700" dirty="0"/>
          </a:p>
        </p:txBody>
      </p:sp>
      <p:pic>
        <p:nvPicPr>
          <p:cNvPr id="6147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928934"/>
            <a:ext cx="180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928934"/>
            <a:ext cx="180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9" name="Picture 5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928934"/>
            <a:ext cx="180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50" name="Picture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2928934"/>
            <a:ext cx="180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sz="1600" b="1" dirty="0" smtClean="0"/>
              <a:t>	Tam </a:t>
            </a:r>
            <a:r>
              <a:rPr lang="tr-TR" sz="1600" b="1" dirty="0" smtClean="0"/>
              <a:t>kazık düğümü </a:t>
            </a:r>
          </a:p>
          <a:p>
            <a:pPr>
              <a:buNone/>
            </a:pPr>
            <a:r>
              <a:rPr lang="tr-TR" sz="1600" dirty="0" smtClean="0"/>
              <a:t>	Tam </a:t>
            </a:r>
            <a:r>
              <a:rPr lang="tr-TR" sz="1600" dirty="0" smtClean="0"/>
              <a:t>kazık bağı, sabit bir emniyete bağlı bir karabinaya hızla bağlanmak için kullanılır. Tam kazık kullanıldığında, emniyetçi emniyetten çıkmadan emniyet noktası ile kendisi arasındaki mesafeyi kolayca ayarlayabilir. </a:t>
            </a:r>
            <a:endParaRPr lang="tr-TR" sz="1600" dirty="0"/>
          </a:p>
        </p:txBody>
      </p:sp>
      <p:pic>
        <p:nvPicPr>
          <p:cNvPr id="7170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714620"/>
            <a:ext cx="180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714620"/>
            <a:ext cx="180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2714620"/>
            <a:ext cx="180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sz="1800" b="1" dirty="0" smtClean="0"/>
              <a:t>	Perlon </a:t>
            </a:r>
            <a:r>
              <a:rPr lang="tr-TR" sz="1800" b="1" dirty="0" smtClean="0"/>
              <a:t>düğümü </a:t>
            </a:r>
          </a:p>
          <a:p>
            <a:pPr>
              <a:buNone/>
            </a:pPr>
            <a:r>
              <a:rPr lang="tr-TR" sz="1800" dirty="0" smtClean="0"/>
              <a:t>	Perlon </a:t>
            </a:r>
            <a:r>
              <a:rPr lang="tr-TR" sz="1800" dirty="0" smtClean="0"/>
              <a:t>düğümü, uzun bir perlon bandı bir ekspres bant veya halka oluşturulmakta kullanılır. Düğümden çıkan uçların 6 cm olduğundan emin olmalısınız. </a:t>
            </a:r>
            <a:endParaRPr lang="tr-TR" sz="1800" dirty="0"/>
          </a:p>
        </p:txBody>
      </p:sp>
      <p:pic>
        <p:nvPicPr>
          <p:cNvPr id="8194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85992"/>
            <a:ext cx="1500198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285992"/>
            <a:ext cx="1500198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6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2285992"/>
            <a:ext cx="1440000" cy="1952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7" name="Picture 5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2285992"/>
            <a:ext cx="1571636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sz="1500" b="1" dirty="0" smtClean="0"/>
              <a:t>	</a:t>
            </a:r>
            <a:r>
              <a:rPr lang="tr-TR" sz="1500" b="1" dirty="0" err="1" smtClean="0"/>
              <a:t>Prusik</a:t>
            </a:r>
            <a:r>
              <a:rPr lang="tr-TR" sz="1500" b="1" dirty="0" smtClean="0"/>
              <a:t> </a:t>
            </a:r>
            <a:r>
              <a:rPr lang="tr-TR" sz="1500" b="1" dirty="0" smtClean="0"/>
              <a:t>düğümü </a:t>
            </a:r>
          </a:p>
          <a:p>
            <a:pPr>
              <a:buNone/>
            </a:pPr>
            <a:r>
              <a:rPr lang="tr-TR" sz="1500" dirty="0" smtClean="0"/>
              <a:t>	</a:t>
            </a:r>
            <a:r>
              <a:rPr lang="tr-TR" sz="1500" dirty="0" err="1" smtClean="0"/>
              <a:t>Prusik</a:t>
            </a:r>
            <a:r>
              <a:rPr lang="tr-TR" sz="1500" dirty="0" smtClean="0"/>
              <a:t> </a:t>
            </a:r>
            <a:r>
              <a:rPr lang="tr-TR" sz="1500" dirty="0" smtClean="0"/>
              <a:t>düğümü, yardımcı ip kullanılarak ana ipin çevresinde birkaç kere sarılarak atılır ve kullanılır hale gelir. </a:t>
            </a:r>
          </a:p>
          <a:p>
            <a:pPr>
              <a:buNone/>
            </a:pPr>
            <a:r>
              <a:rPr lang="tr-TR" sz="1500" dirty="0" smtClean="0"/>
              <a:t>	Bu </a:t>
            </a:r>
            <a:r>
              <a:rPr lang="tr-TR" sz="1500" dirty="0" smtClean="0"/>
              <a:t>düğüm genellikle bir halka haline getirilen 5 veya 7 mm. Yardımcı ipin, ana ipe iki veya üç kez dolanması ile atılmaktadır. İp donup buzlanmış veya yük ağırsa, birkaç kez daha dolamak tutuşu arttırır. </a:t>
            </a:r>
          </a:p>
          <a:p>
            <a:pPr>
              <a:buNone/>
            </a:pPr>
            <a:r>
              <a:rPr lang="tr-TR" sz="1500" dirty="0" smtClean="0"/>
              <a:t>	Kullanılan </a:t>
            </a:r>
            <a:r>
              <a:rPr lang="tr-TR" sz="1500" dirty="0" smtClean="0"/>
              <a:t>yardımcı ip, tırmanış ipinden daha küçük çaplı olmalıdır; çap farkı arttıkça tutma da artacaktır. </a:t>
            </a:r>
          </a:p>
          <a:p>
            <a:pPr>
              <a:buNone/>
            </a:pPr>
            <a:r>
              <a:rPr lang="tr-TR" sz="1500" dirty="0" smtClean="0"/>
              <a:t>	Bu </a:t>
            </a:r>
            <a:r>
              <a:rPr lang="tr-TR" sz="1500" dirty="0" smtClean="0"/>
              <a:t>düğüm yardımı ile tırmanış ipine iki ip halkası tutturulur ise, ipte tırmanarak yükselebilirsiniz. </a:t>
            </a:r>
            <a:r>
              <a:rPr lang="tr-TR" sz="1500" dirty="0" err="1" smtClean="0"/>
              <a:t>Prusik</a:t>
            </a:r>
            <a:r>
              <a:rPr lang="tr-TR" sz="1500" dirty="0" smtClean="0"/>
              <a:t> düğümü, kurtarmalarda insan indirmek ve çekmekte faydalıdır. </a:t>
            </a:r>
            <a:endParaRPr lang="tr-TR" sz="15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214686"/>
            <a:ext cx="441315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sz="1600" b="1" dirty="0" smtClean="0"/>
              <a:t>Fransız </a:t>
            </a:r>
            <a:r>
              <a:rPr lang="tr-TR" sz="1600" b="1" dirty="0" err="1" smtClean="0"/>
              <a:t>Prusiği</a:t>
            </a:r>
            <a:r>
              <a:rPr lang="tr-TR" sz="1600" b="1" dirty="0" smtClean="0"/>
              <a:t> (</a:t>
            </a:r>
            <a:r>
              <a:rPr lang="tr-TR" sz="1600" b="1" dirty="0" err="1" smtClean="0"/>
              <a:t>Autoblock</a:t>
            </a:r>
            <a:r>
              <a:rPr lang="tr-TR" sz="1600" b="1" dirty="0" smtClean="0"/>
              <a:t>) </a:t>
            </a:r>
          </a:p>
          <a:p>
            <a:pPr>
              <a:buNone/>
            </a:pPr>
            <a:r>
              <a:rPr lang="tr-TR" sz="1600" dirty="0" smtClean="0"/>
              <a:t>Bağlanması ve çözmesi kolaydır. Yük altında serbest bırakılabilir. </a:t>
            </a:r>
          </a:p>
          <a:p>
            <a:pPr>
              <a:buNone/>
            </a:pPr>
            <a:r>
              <a:rPr lang="tr-TR" sz="1600" dirty="0" smtClean="0"/>
              <a:t>Yükselirken kullanıldığında kayma eğilimi göstermesi dezavantajıdır. </a:t>
            </a:r>
            <a:endParaRPr lang="tr-TR" sz="1600" dirty="0" smtClean="0"/>
          </a:p>
          <a:p>
            <a:pPr>
              <a:buNone/>
            </a:pPr>
            <a:r>
              <a:rPr lang="sv-SE" sz="1600" dirty="0" smtClean="0"/>
              <a:t>En iyi iniş yaparken kullanılır. </a:t>
            </a:r>
            <a:endParaRPr lang="tr-TR" sz="16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786058"/>
            <a:ext cx="422591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929198"/>
          </a:xfrm>
        </p:spPr>
        <p:txBody>
          <a:bodyPr/>
          <a:lstStyle/>
          <a:p>
            <a:pPr>
              <a:buNone/>
            </a:pPr>
            <a:r>
              <a:rPr lang="tr-TR" sz="1600" b="1" dirty="0" smtClean="0"/>
              <a:t>	</a:t>
            </a:r>
            <a:r>
              <a:rPr lang="tr-TR" sz="1600" b="1" dirty="0" err="1" smtClean="0"/>
              <a:t>Bachmann</a:t>
            </a:r>
            <a:r>
              <a:rPr lang="tr-TR" sz="1600" b="1" dirty="0" smtClean="0"/>
              <a:t> </a:t>
            </a:r>
            <a:r>
              <a:rPr lang="tr-TR" sz="1600" b="1" dirty="0" smtClean="0"/>
              <a:t>düğümü / Fransız </a:t>
            </a:r>
            <a:r>
              <a:rPr lang="tr-TR" sz="1600" b="1" dirty="0" err="1" smtClean="0"/>
              <a:t>prusiği</a:t>
            </a:r>
            <a:r>
              <a:rPr lang="tr-TR" sz="1600" b="1" dirty="0" smtClean="0"/>
              <a:t> </a:t>
            </a:r>
          </a:p>
          <a:p>
            <a:pPr>
              <a:buNone/>
            </a:pPr>
            <a:r>
              <a:rPr lang="tr-TR" sz="1600" dirty="0" smtClean="0"/>
              <a:t>	Bu </a:t>
            </a:r>
            <a:r>
              <a:rPr lang="tr-TR" sz="1600" dirty="0" smtClean="0"/>
              <a:t>düğüm de </a:t>
            </a:r>
            <a:r>
              <a:rPr lang="tr-TR" sz="1600" dirty="0" err="1" smtClean="0"/>
              <a:t>prusik</a:t>
            </a:r>
            <a:r>
              <a:rPr lang="tr-TR" sz="1600" dirty="0" smtClean="0"/>
              <a:t> düğümü ile aynı amaçla kullanılır. Fransız </a:t>
            </a:r>
            <a:r>
              <a:rPr lang="tr-TR" sz="1600" dirty="0" err="1" smtClean="0"/>
              <a:t>prusiği</a:t>
            </a:r>
            <a:r>
              <a:rPr lang="tr-TR" sz="1600" dirty="0" smtClean="0"/>
              <a:t> bir karabina çevresinden ipe dolandığı için, gevşeme ve kayma işini bir </a:t>
            </a:r>
            <a:r>
              <a:rPr lang="tr-TR" sz="1600" dirty="0" err="1" smtClean="0"/>
              <a:t>prusik</a:t>
            </a:r>
            <a:r>
              <a:rPr lang="tr-TR" sz="1600" dirty="0" smtClean="0"/>
              <a:t> düğümünden çok daha kolay hale getirir. Dikey kurtarma sırasında yaralı bir dağcıyı indirir iken çok faydalı olabilir. </a:t>
            </a:r>
            <a:endParaRPr lang="tr-TR" sz="1600" dirty="0"/>
          </a:p>
        </p:txBody>
      </p:sp>
      <p:pic>
        <p:nvPicPr>
          <p:cNvPr id="11266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3116"/>
            <a:ext cx="252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143116"/>
            <a:ext cx="252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143116"/>
            <a:ext cx="252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Dikdörtgen"/>
          <p:cNvSpPr/>
          <p:nvPr/>
        </p:nvSpPr>
        <p:spPr>
          <a:xfrm>
            <a:off x="357158" y="428604"/>
            <a:ext cx="8286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err="1" smtClean="0"/>
              <a:t>Klemheist</a:t>
            </a:r>
            <a:r>
              <a:rPr lang="tr-TR" b="1" dirty="0" smtClean="0"/>
              <a:t> sıkıştırma düğümü </a:t>
            </a:r>
          </a:p>
          <a:p>
            <a:r>
              <a:rPr lang="tr-TR" dirty="0" err="1" smtClean="0"/>
              <a:t>Klemheist</a:t>
            </a:r>
            <a:r>
              <a:rPr lang="tr-TR" dirty="0" smtClean="0"/>
              <a:t> düğümü, </a:t>
            </a:r>
            <a:r>
              <a:rPr lang="tr-TR" dirty="0" err="1" smtClean="0"/>
              <a:t>prusik</a:t>
            </a:r>
            <a:r>
              <a:rPr lang="tr-TR" dirty="0" smtClean="0"/>
              <a:t> düğümüne bir diğer seçenektir ve avantajı da yardımcı ip yerine, perlon bant ile yapılabilmesidir. </a:t>
            </a:r>
          </a:p>
          <a:p>
            <a:r>
              <a:rPr lang="tr-TR" dirty="0" smtClean="0"/>
              <a:t>İp veya perlon bant ana ipin çevresine sarmal şekilde sarılır ve sonra da en üstte kalan başlangıç halkasının içinden geçirilir. </a:t>
            </a:r>
          </a:p>
          <a:p>
            <a:r>
              <a:rPr lang="tr-TR" dirty="0" smtClean="0"/>
              <a:t>Bağlanmış bu bağ gevşeme, kaydırma ve sıkıştırma bakımından daha üstündür. Bu bağ, ayrıca bir karabinanın çevresinden bağlanarak iyi bir tutunma da sağlar. </a:t>
            </a:r>
            <a:endParaRPr lang="tr-TR" dirty="0"/>
          </a:p>
        </p:txBody>
      </p:sp>
      <p:pic>
        <p:nvPicPr>
          <p:cNvPr id="12290" name="Picture 2"/>
          <p:cNvPicPr>
            <a:picLocks noGrp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643182"/>
            <a:ext cx="216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1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643182"/>
            <a:ext cx="216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2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643182"/>
            <a:ext cx="216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sz="1600" b="1" dirty="0" smtClean="0"/>
              <a:t>	Yarım </a:t>
            </a:r>
            <a:r>
              <a:rPr lang="tr-TR" sz="1600" b="1" dirty="0" smtClean="0"/>
              <a:t>kazık / İtalyan düğümü </a:t>
            </a:r>
          </a:p>
          <a:p>
            <a:pPr>
              <a:buNone/>
            </a:pPr>
            <a:r>
              <a:rPr lang="tr-TR" sz="1600" dirty="0" smtClean="0"/>
              <a:t>	Yarım </a:t>
            </a:r>
            <a:r>
              <a:rPr lang="tr-TR" sz="1600" dirty="0" smtClean="0"/>
              <a:t>kazık bağı, ipte sürtünme sağlamak amacı ile karabinaya atılan basit bir bağdır. </a:t>
            </a:r>
          </a:p>
          <a:p>
            <a:pPr>
              <a:buNone/>
            </a:pPr>
            <a:r>
              <a:rPr lang="tr-TR" sz="1600" dirty="0" smtClean="0"/>
              <a:t>	Lider </a:t>
            </a:r>
            <a:r>
              <a:rPr lang="tr-TR" sz="1600" dirty="0" smtClean="0"/>
              <a:t>tırmanan bir dağcıyı bu yöntemle mükemmel bir şekilde emniyete alabilir veya bir dağcıyı yine bu yöntem ile indirebilirsiniz. Çünkü karabinadan ip verebilir veya ip alabilirsiniz. </a:t>
            </a:r>
          </a:p>
          <a:p>
            <a:pPr>
              <a:buNone/>
            </a:pPr>
            <a:r>
              <a:rPr lang="tr-TR" sz="1600" dirty="0" smtClean="0"/>
              <a:t>	Düğüm </a:t>
            </a:r>
            <a:r>
              <a:rPr lang="tr-TR" sz="1600" dirty="0" smtClean="0"/>
              <a:t>kaygandır, rahat hareket edebilir. Durdurmak için ipin diğer ucuna kuvvet uygulamanız yeterli olacaktır. </a:t>
            </a:r>
          </a:p>
          <a:p>
            <a:pPr>
              <a:buNone/>
            </a:pPr>
            <a:r>
              <a:rPr lang="tr-TR" sz="1600" dirty="0" smtClean="0"/>
              <a:t>	İp </a:t>
            </a:r>
            <a:r>
              <a:rPr lang="tr-TR" sz="1600" dirty="0" smtClean="0"/>
              <a:t>inişinde, diğer iple iniş yöntemlerine göre ipi daha çok burar ve büker. </a:t>
            </a:r>
          </a:p>
          <a:p>
            <a:pPr>
              <a:buNone/>
            </a:pPr>
            <a:r>
              <a:rPr lang="tr-TR" sz="1600" dirty="0" smtClean="0"/>
              <a:t>	Bu </a:t>
            </a:r>
            <a:r>
              <a:rPr lang="tr-TR" sz="1600" dirty="0" smtClean="0"/>
              <a:t>düğüm, bir armudi şekilli kilitli karabina ile kullanılır. </a:t>
            </a:r>
            <a:endParaRPr lang="tr-TR" sz="1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643314"/>
            <a:ext cx="615775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163</TotalTime>
  <Words>343</Words>
  <Application>Microsoft Office PowerPoint</Application>
  <PresentationFormat>Ekran Gösterisi (4:3)</PresentationFormat>
  <Paragraphs>78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sunum_sablon</vt:lpstr>
      <vt:lpstr>Slayt 1</vt:lpstr>
      <vt:lpstr>DÜĞÜMLER</vt:lpstr>
      <vt:lpstr>DÜĞÜMLER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</vt:vector>
  </TitlesOfParts>
  <Company>UltraXP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UltraXP</dc:creator>
  <cp:lastModifiedBy>user</cp:lastModifiedBy>
  <cp:revision>23</cp:revision>
  <cp:lastPrinted>1601-01-01T00:00:00Z</cp:lastPrinted>
  <dcterms:created xsi:type="dcterms:W3CDTF">2020-01-17T14:13:22Z</dcterms:created>
  <dcterms:modified xsi:type="dcterms:W3CDTF">2020-03-19T16:47:32Z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