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5"/>
  </p:handoutMasterIdLst>
  <p:sldIdLst>
    <p:sldId id="320"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68" d="100"/>
          <a:sy n="68" d="100"/>
        </p:scale>
        <p:origin x="-12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22.01.2020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REKREASYON</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REK 201- </a:t>
            </a:r>
            <a:r>
              <a:rPr lang="tr-TR" altLang="tr-TR" b="1" i="1" dirty="0" err="1" smtClean="0"/>
              <a:t>Rekreasyonel</a:t>
            </a:r>
            <a:r>
              <a:rPr lang="tr-TR" altLang="tr-TR" b="1" i="1" dirty="0" smtClean="0"/>
              <a:t> Kaynaklar ve Spor</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Öğretim Üyesi Yener AKSOY</a:t>
            </a:r>
            <a:endParaRPr lang="tr-TR" altLang="tr-TR" sz="2000" b="1"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REKREASYONDA İNSAN KAYNAKLARI</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Hafta-8</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REK 201- </a:t>
            </a:r>
            <a:r>
              <a:rPr lang="tr-TR" altLang="tr-TR" sz="3200" b="1" i="1" dirty="0" err="1" smtClean="0"/>
              <a:t>Rekreasyonel</a:t>
            </a:r>
            <a:r>
              <a:rPr lang="tr-TR" altLang="tr-TR" sz="3200" b="1" i="1" dirty="0" smtClean="0"/>
              <a:t> Kaynaklar ve Spor</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00E25B02-C838-4A47-AA06-22A1D1279A58}"/>
              </a:ext>
            </a:extLst>
          </p:cNvPr>
          <p:cNvSpPr>
            <a:spLocks noGrp="1"/>
          </p:cNvSpPr>
          <p:nvPr>
            <p:ph type="ctrTitle"/>
          </p:nvPr>
        </p:nvSpPr>
        <p:spPr>
          <a:xfrm>
            <a:off x="1571625" y="2283884"/>
            <a:ext cx="6000750" cy="2290233"/>
          </a:xfrm>
        </p:spPr>
        <p:txBody>
          <a:bodyPr>
            <a:normAutofit fontScale="90000"/>
          </a:bodyPr>
          <a:lstStyle/>
          <a:p>
            <a:r>
              <a:rPr lang="tr-TR" b="1" dirty="0">
                <a:solidFill>
                  <a:srgbClr val="002060"/>
                </a:solidFill>
              </a:rPr>
              <a:t>REKREASYONDA İNSAN           KAYNAKLARI</a:t>
            </a:r>
          </a:p>
        </p:txBody>
      </p:sp>
    </p:spTree>
    <p:extLst>
      <p:ext uri="{BB962C8B-B14F-4D97-AF65-F5344CB8AC3E}">
        <p14:creationId xmlns="" xmlns:p14="http://schemas.microsoft.com/office/powerpoint/2010/main" val="427688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A1D1152-C303-4886-B99D-E2C00FC0319B}"/>
              </a:ext>
            </a:extLst>
          </p:cNvPr>
          <p:cNvSpPr>
            <a:spLocks noGrp="1"/>
          </p:cNvSpPr>
          <p:nvPr>
            <p:ph sz="half" idx="1"/>
          </p:nvPr>
        </p:nvSpPr>
        <p:spPr>
          <a:xfrm>
            <a:off x="709613" y="1099820"/>
            <a:ext cx="7724775" cy="3749040"/>
          </a:xfrm>
        </p:spPr>
        <p:txBody>
          <a:bodyPr>
            <a:normAutofit fontScale="92500" lnSpcReduction="10000"/>
          </a:bodyPr>
          <a:lstStyle/>
          <a:p>
            <a:pPr algn="ctr"/>
            <a:r>
              <a:rPr lang="tr-TR" sz="2800" b="1" dirty="0">
                <a:solidFill>
                  <a:schemeClr val="accent1">
                    <a:lumMod val="50000"/>
                  </a:schemeClr>
                </a:solidFill>
                <a:latin typeface="Times New Roman" panose="02020603050405020304" pitchFamily="18" charset="0"/>
                <a:cs typeface="Times New Roman" panose="02020603050405020304" pitchFamily="18" charset="0"/>
              </a:rPr>
              <a:t>Rekabetin artması nedeniyle, işletmelerin kullandıkları kaynaklar oldukça kısıtlı hale gelmiştir. Bu nedenle işletmeler kaynak kullanımında dikkatli bir planlama yapmak zorundadır. Ayrıca kaynakların kullanımında yönetimin ayrı bir önemi bulunmaktadır. İşletmeler sahip oldukları kısıtlı kaynakları ektin olarak mal ya da hizmete çevirerek müşterilerin beklentilerini en iyi şekilde karşılama çabasındadırlar.</a:t>
            </a:r>
          </a:p>
        </p:txBody>
      </p:sp>
    </p:spTree>
    <p:extLst>
      <p:ext uri="{BB962C8B-B14F-4D97-AF65-F5344CB8AC3E}">
        <p14:creationId xmlns="" xmlns:p14="http://schemas.microsoft.com/office/powerpoint/2010/main" val="1655752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7F93A5D-9B75-459C-AE81-AB86417E5E12}"/>
              </a:ext>
            </a:extLst>
          </p:cNvPr>
          <p:cNvSpPr>
            <a:spLocks noGrp="1"/>
          </p:cNvSpPr>
          <p:nvPr>
            <p:ph idx="1"/>
          </p:nvPr>
        </p:nvSpPr>
        <p:spPr>
          <a:xfrm>
            <a:off x="800100" y="985520"/>
            <a:ext cx="7543800" cy="3931920"/>
          </a:xfrm>
        </p:spPr>
        <p:txBody>
          <a:bodyPr>
            <a:normAutofit/>
          </a:bodyPr>
          <a:lstStyle/>
          <a:p>
            <a:r>
              <a:rPr lang="tr-TR" sz="2800" b="1" dirty="0">
                <a:solidFill>
                  <a:schemeClr val="accent1">
                    <a:lumMod val="50000"/>
                  </a:schemeClr>
                </a:solidFill>
                <a:latin typeface="Times New Roman" panose="02020603050405020304" pitchFamily="18" charset="0"/>
                <a:cs typeface="Times New Roman" panose="02020603050405020304" pitchFamily="18" charset="0"/>
              </a:rPr>
              <a:t>Günümüzde teknolojik gelişmelerin artmasına rağmen, işletmelerde ve özellikle hizmet işletmelerinde insan kaynağı önemini korumaktadır. Hizmet sektörü, üretici ile tüketiciyi karşı karşıya getirmesinden dolayı insan kaynağının özellikleri önem kazanmaktadır.</a:t>
            </a:r>
          </a:p>
        </p:txBody>
      </p:sp>
    </p:spTree>
    <p:extLst>
      <p:ext uri="{BB962C8B-B14F-4D97-AF65-F5344CB8AC3E}">
        <p14:creationId xmlns="" xmlns:p14="http://schemas.microsoft.com/office/powerpoint/2010/main" val="1727117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87DE286-2D2A-4CE2-8D3D-CF5BFA3FC958}"/>
              </a:ext>
            </a:extLst>
          </p:cNvPr>
          <p:cNvSpPr>
            <a:spLocks noGrp="1"/>
          </p:cNvSpPr>
          <p:nvPr>
            <p:ph idx="1"/>
          </p:nvPr>
        </p:nvSpPr>
        <p:spPr>
          <a:xfrm>
            <a:off x="800100" y="521455"/>
            <a:ext cx="7543800" cy="3931920"/>
          </a:xfrm>
        </p:spPr>
        <p:txBody>
          <a:bodyPr>
            <a:normAutofit fontScale="92500" lnSpcReduction="20000"/>
          </a:bodyPr>
          <a:lstStyle/>
          <a:p>
            <a:r>
              <a:rPr lang="tr-TR" sz="2800" b="1" dirty="0">
                <a:solidFill>
                  <a:schemeClr val="accent1">
                    <a:lumMod val="50000"/>
                  </a:schemeClr>
                </a:solidFill>
                <a:latin typeface="Times New Roman" panose="02020603050405020304" pitchFamily="18" charset="0"/>
                <a:cs typeface="Times New Roman" panose="02020603050405020304" pitchFamily="18" charset="0"/>
              </a:rPr>
              <a:t>İnsan kaynakları yönetiminin temel amacı insan kaynaklarının en etkin ve en verimli şekilde çalışmasını sağlamaktır. İşletme fonksiyonlarındaki etkinlik ve verimlilik, çalışan personelin niteliğine ve niceliğine bağlıdır. Bu nedenle işlerin yürütülmesinde ihtiyaç duyulan personelin işe alınmasından, işe akdinin sona erdirilmesine kadar olan tüm süreçte yaşanacak tüm sorunların çözümünde etkili yol ve yöntemleri içeren , bütün bu eylemleri kapsamına alan bir işleve sahiptir.</a:t>
            </a:r>
          </a:p>
        </p:txBody>
      </p:sp>
    </p:spTree>
    <p:extLst>
      <p:ext uri="{BB962C8B-B14F-4D97-AF65-F5344CB8AC3E}">
        <p14:creationId xmlns="" xmlns:p14="http://schemas.microsoft.com/office/powerpoint/2010/main" val="1346943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70E5DE5-654C-45E7-92D3-AD0B99B04DE8}"/>
              </a:ext>
            </a:extLst>
          </p:cNvPr>
          <p:cNvSpPr>
            <a:spLocks noGrp="1"/>
          </p:cNvSpPr>
          <p:nvPr>
            <p:ph idx="1"/>
          </p:nvPr>
        </p:nvSpPr>
        <p:spPr>
          <a:xfrm>
            <a:off x="800100" y="1608849"/>
            <a:ext cx="7543800" cy="2295886"/>
          </a:xfrm>
        </p:spPr>
        <p:txBody>
          <a:bodyPr>
            <a:normAutofit fontScale="85000" lnSpcReduction="10000"/>
          </a:bodyPr>
          <a:lstStyle/>
          <a:p>
            <a:r>
              <a:rPr lang="tr-TR" sz="2800" b="1" dirty="0">
                <a:solidFill>
                  <a:schemeClr val="accent1">
                    <a:lumMod val="50000"/>
                  </a:schemeClr>
                </a:solidFill>
                <a:latin typeface="Times New Roman" panose="02020603050405020304" pitchFamily="18" charset="0"/>
                <a:cs typeface="Times New Roman" panose="02020603050405020304" pitchFamily="18" charset="0"/>
              </a:rPr>
              <a:t>Hizmet sektöründe insan kaynağı , işletmeler için telafisi olmayan bir özelliğe sahiptir ve en önemli maliyet kalemini oluşturmaktadır. Bu nedenle rekreasyon faaliyetlerde insan kaynağının etkin şekil planlanması , faaliyetlerin düzenli bir şekilde ve en az maliyetlerle ilerlemesini sağlamaktadır.</a:t>
            </a:r>
          </a:p>
        </p:txBody>
      </p:sp>
    </p:spTree>
    <p:extLst>
      <p:ext uri="{BB962C8B-B14F-4D97-AF65-F5344CB8AC3E}">
        <p14:creationId xmlns="" xmlns:p14="http://schemas.microsoft.com/office/powerpoint/2010/main" val="1324747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B3EB596-AE23-453A-99F1-6F372436F4E8}"/>
              </a:ext>
            </a:extLst>
          </p:cNvPr>
          <p:cNvSpPr>
            <a:spLocks noGrp="1"/>
          </p:cNvSpPr>
          <p:nvPr>
            <p:ph idx="1"/>
          </p:nvPr>
        </p:nvSpPr>
        <p:spPr>
          <a:xfrm>
            <a:off x="800100" y="1188720"/>
            <a:ext cx="7543800" cy="3931920"/>
          </a:xfrm>
        </p:spPr>
        <p:txBody>
          <a:bodyPr>
            <a:normAutofit/>
          </a:bodyPr>
          <a:lstStyle/>
          <a:p>
            <a:r>
              <a:rPr lang="tr-TR" sz="2800" b="1" dirty="0">
                <a:solidFill>
                  <a:schemeClr val="accent1">
                    <a:lumMod val="50000"/>
                  </a:schemeClr>
                </a:solidFill>
                <a:latin typeface="Times New Roman" panose="02020603050405020304" pitchFamily="18" charset="0"/>
                <a:cs typeface="Times New Roman" panose="02020603050405020304" pitchFamily="18" charset="0"/>
              </a:rPr>
              <a:t>Özellikle insanların boş zamanlarını değerlendirmek amacıyla kurulan işletmelerde hizmet üretimi esnasında en çok gereksinim duyulan kaynaklardan biri insan kaynağıdır. Daha önceki ünitelerde de değinildiği gibi , rekreasyon işletmeleri insanların boş zamanlarını değerlendirmek amacıyla ve insanların boş zamanlarında kendilerini geliştirmeleri amacıyla çeşitli hizmetler sunmaktadır.</a:t>
            </a:r>
          </a:p>
        </p:txBody>
      </p:sp>
    </p:spTree>
    <p:extLst>
      <p:ext uri="{BB962C8B-B14F-4D97-AF65-F5344CB8AC3E}">
        <p14:creationId xmlns="" xmlns:p14="http://schemas.microsoft.com/office/powerpoint/2010/main" val="232736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BAF402F3-7EA9-4A11-976A-8BE15B7CEC71}"/>
              </a:ext>
            </a:extLst>
          </p:cNvPr>
          <p:cNvSpPr>
            <a:spLocks noGrp="1"/>
          </p:cNvSpPr>
          <p:nvPr>
            <p:ph idx="1"/>
          </p:nvPr>
        </p:nvSpPr>
        <p:spPr>
          <a:xfrm>
            <a:off x="800100" y="1979554"/>
            <a:ext cx="7543800" cy="2172317"/>
          </a:xfrm>
        </p:spPr>
        <p:txBody>
          <a:bodyPr>
            <a:normAutofit/>
          </a:bodyPr>
          <a:lstStyle/>
          <a:p>
            <a:r>
              <a:rPr lang="tr-TR" sz="2800" b="1" dirty="0">
                <a:solidFill>
                  <a:schemeClr val="accent1">
                    <a:lumMod val="50000"/>
                  </a:schemeClr>
                </a:solidFill>
                <a:latin typeface="Times New Roman" panose="02020603050405020304" pitchFamily="18" charset="0"/>
                <a:cs typeface="Times New Roman" panose="02020603050405020304" pitchFamily="18" charset="0"/>
              </a:rPr>
              <a:t>Bir hizmet işlenmesi olan rekreasyon işletmelerinde insan unsuru müşterilerin , yüksek tatmin sağlaması açısından önem taşımaktadır. Bu ünitede rekreasyon işletmelerin uygulanması gereken insan kaynakları yönetimi kavramı ele alınacaktır.</a:t>
            </a:r>
          </a:p>
        </p:txBody>
      </p:sp>
    </p:spTree>
    <p:extLst>
      <p:ext uri="{BB962C8B-B14F-4D97-AF65-F5344CB8AC3E}">
        <p14:creationId xmlns="" xmlns:p14="http://schemas.microsoft.com/office/powerpoint/2010/main" val="658787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27B516F-30AB-46CF-9750-3720D7669AB4}"/>
              </a:ext>
            </a:extLst>
          </p:cNvPr>
          <p:cNvSpPr>
            <a:spLocks noGrp="1"/>
          </p:cNvSpPr>
          <p:nvPr>
            <p:ph type="title"/>
          </p:nvPr>
        </p:nvSpPr>
        <p:spPr/>
        <p:txBody>
          <a:bodyPr>
            <a:normAutofit fontScale="90000"/>
          </a:bodyPr>
          <a:lstStyle/>
          <a:p>
            <a:r>
              <a:rPr lang="tr-TR" b="1" dirty="0">
                <a:solidFill>
                  <a:srgbClr val="C00000"/>
                </a:solidFill>
              </a:rPr>
              <a:t>REKREASYON İŞLETMELERİNDE İNSAN KAYNAKLARI</a:t>
            </a:r>
          </a:p>
        </p:txBody>
      </p:sp>
      <p:sp>
        <p:nvSpPr>
          <p:cNvPr id="3" name="İçerik Yer Tutucusu 2">
            <a:extLst>
              <a:ext uri="{FF2B5EF4-FFF2-40B4-BE49-F238E27FC236}">
                <a16:creationId xmlns="" xmlns:a16="http://schemas.microsoft.com/office/drawing/2014/main" id="{01F2CCED-572A-4289-A912-FEC512B0BF53}"/>
              </a:ext>
            </a:extLst>
          </p:cNvPr>
          <p:cNvSpPr>
            <a:spLocks noGrp="1"/>
          </p:cNvSpPr>
          <p:nvPr>
            <p:ph idx="1"/>
          </p:nvPr>
        </p:nvSpPr>
        <p:spPr/>
        <p:txBody>
          <a:bodyPr>
            <a:normAutofit/>
          </a:bodyPr>
          <a:lstStyle/>
          <a:p>
            <a:pPr marL="0" indent="0">
              <a:buNone/>
            </a:pPr>
            <a:r>
              <a:rPr lang="tr-TR" sz="2800" b="1" dirty="0">
                <a:solidFill>
                  <a:schemeClr val="accent1">
                    <a:lumMod val="50000"/>
                  </a:schemeClr>
                </a:solidFill>
              </a:rPr>
              <a:t>İnsan kaynağı, kurumların ya da firmaların amaç ve hedeflerine uygun gerçekleştirmek durumunda oldukları mal ve hizmetleri üretmek için kullanmak zorunda oldukları en önemli kaynaklardan biridir şeklinde tanımlanmaktadır.</a:t>
            </a:r>
          </a:p>
          <a:p>
            <a:pPr marL="0" indent="0">
              <a:buNone/>
            </a:pPr>
            <a:r>
              <a:rPr lang="tr-TR" sz="2800" b="1" dirty="0">
                <a:solidFill>
                  <a:schemeClr val="accent1">
                    <a:lumMod val="50000"/>
                  </a:schemeClr>
                </a:solidFill>
              </a:rPr>
              <a:t>Rekreasyon işletmelerinin insan işletmeler için önemli bir değer oluşturmaktadır. İşletmenin amaçlarına ulaşabilmesi, başarı ya da başarısız şekilde insan kaynağının kullanılmasına bağlıdır.</a:t>
            </a:r>
          </a:p>
        </p:txBody>
      </p:sp>
    </p:spTree>
    <p:extLst>
      <p:ext uri="{BB962C8B-B14F-4D97-AF65-F5344CB8AC3E}">
        <p14:creationId xmlns="" xmlns:p14="http://schemas.microsoft.com/office/powerpoint/2010/main" val="5699720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70E9CC3-E211-4C92-9DA4-D6EEF8267978}"/>
              </a:ext>
            </a:extLst>
          </p:cNvPr>
          <p:cNvSpPr>
            <a:spLocks noGrp="1"/>
          </p:cNvSpPr>
          <p:nvPr>
            <p:ph idx="1"/>
          </p:nvPr>
        </p:nvSpPr>
        <p:spPr>
          <a:xfrm>
            <a:off x="800100" y="719163"/>
            <a:ext cx="7543800" cy="3931920"/>
          </a:xfrm>
        </p:spPr>
        <p:txBody>
          <a:bodyPr>
            <a:normAutofit fontScale="92500" lnSpcReduction="20000"/>
          </a:bodyPr>
          <a:lstStyle/>
          <a:p>
            <a:pPr marL="0" indent="0">
              <a:buNone/>
            </a:pPr>
            <a:r>
              <a:rPr lang="tr-TR" sz="2800" b="1" dirty="0">
                <a:solidFill>
                  <a:schemeClr val="accent1">
                    <a:lumMod val="50000"/>
                  </a:schemeClr>
                </a:solidFill>
              </a:rPr>
              <a:t>Rekreasyon işletmeleri de insan odaklı bir hizmet sunmaktadır. Bu nedenle büyük ya da küçük ölçekli işletmelerde insan kaynaklarının yönetimi temel rol oynamaktadır.</a:t>
            </a:r>
          </a:p>
          <a:p>
            <a:pPr marL="0" indent="0">
              <a:buNone/>
            </a:pPr>
            <a:endParaRPr lang="tr-TR" sz="2800" b="1" dirty="0">
              <a:solidFill>
                <a:schemeClr val="accent1">
                  <a:lumMod val="50000"/>
                </a:schemeClr>
              </a:solidFill>
            </a:endParaRPr>
          </a:p>
          <a:p>
            <a:pPr marL="0" indent="0">
              <a:buNone/>
            </a:pPr>
            <a:r>
              <a:rPr lang="tr-TR" sz="2800" b="1" dirty="0">
                <a:solidFill>
                  <a:schemeClr val="accent1">
                    <a:lumMod val="50000"/>
                  </a:schemeClr>
                </a:solidFill>
              </a:rPr>
              <a:t>Yönetim ve örgüt tanımlarında üç önemli unsur yer almaktadır.</a:t>
            </a:r>
          </a:p>
          <a:p>
            <a:pPr marL="0" indent="0">
              <a:buNone/>
            </a:pPr>
            <a:r>
              <a:rPr lang="tr-TR" sz="2800" b="1" dirty="0">
                <a:solidFill>
                  <a:schemeClr val="accent1">
                    <a:lumMod val="50000"/>
                  </a:schemeClr>
                </a:solidFill>
              </a:rPr>
              <a:t>Bunlar; </a:t>
            </a:r>
          </a:p>
          <a:p>
            <a:r>
              <a:rPr lang="tr-TR" sz="2800" b="1" dirty="0">
                <a:solidFill>
                  <a:schemeClr val="accent1">
                    <a:lumMod val="50000"/>
                  </a:schemeClr>
                </a:solidFill>
              </a:rPr>
              <a:t>Başarılması gereken amaçlar,</a:t>
            </a:r>
          </a:p>
          <a:p>
            <a:r>
              <a:rPr lang="tr-TR" sz="2800" b="1" dirty="0">
                <a:solidFill>
                  <a:schemeClr val="accent1">
                    <a:lumMod val="50000"/>
                  </a:schemeClr>
                </a:solidFill>
              </a:rPr>
              <a:t>kısıtlı kaynakların koordinasyonu</a:t>
            </a:r>
          </a:p>
          <a:p>
            <a:r>
              <a:rPr lang="tr-TR" sz="2800" b="1" dirty="0">
                <a:solidFill>
                  <a:schemeClr val="accent1">
                    <a:lumMod val="50000"/>
                  </a:schemeClr>
                </a:solidFill>
              </a:rPr>
              <a:t>ve insandır</a:t>
            </a:r>
          </a:p>
          <a:p>
            <a:endParaRPr lang="tr-TR" sz="2800" b="1" dirty="0">
              <a:solidFill>
                <a:schemeClr val="accent1">
                  <a:lumMod val="50000"/>
                </a:schemeClr>
              </a:solidFill>
            </a:endParaRPr>
          </a:p>
        </p:txBody>
      </p:sp>
    </p:spTree>
    <p:extLst>
      <p:ext uri="{BB962C8B-B14F-4D97-AF65-F5344CB8AC3E}">
        <p14:creationId xmlns="" xmlns:p14="http://schemas.microsoft.com/office/powerpoint/2010/main" val="28243439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E59124DF-CB40-4D65-B0D4-11B9CD3BBB8D}"/>
              </a:ext>
            </a:extLst>
          </p:cNvPr>
          <p:cNvSpPr>
            <a:spLocks noGrp="1"/>
          </p:cNvSpPr>
          <p:nvPr>
            <p:ph idx="1"/>
          </p:nvPr>
        </p:nvSpPr>
        <p:spPr>
          <a:xfrm>
            <a:off x="800100" y="867444"/>
            <a:ext cx="7543800" cy="3931920"/>
          </a:xfrm>
        </p:spPr>
        <p:txBody>
          <a:bodyPr>
            <a:normAutofit/>
          </a:bodyPr>
          <a:lstStyle/>
          <a:p>
            <a:r>
              <a:rPr lang="tr-TR" sz="2800" b="1" dirty="0">
                <a:solidFill>
                  <a:schemeClr val="accent1">
                    <a:lumMod val="50000"/>
                  </a:schemeClr>
                </a:solidFill>
              </a:rPr>
              <a:t>Rekreasyon işletmelerinde genel olarak üç temel insan kaynağından söz etmek mümkündür. Bunlar;</a:t>
            </a:r>
          </a:p>
          <a:p>
            <a:pPr marL="0" indent="0">
              <a:buNone/>
            </a:pPr>
            <a:endParaRPr lang="tr-TR" sz="2800" b="1" dirty="0">
              <a:solidFill>
                <a:schemeClr val="accent1">
                  <a:lumMod val="50000"/>
                </a:schemeClr>
              </a:solidFill>
            </a:endParaRPr>
          </a:p>
          <a:p>
            <a:r>
              <a:rPr lang="tr-TR" sz="2800" b="1" dirty="0">
                <a:solidFill>
                  <a:schemeClr val="accent1">
                    <a:lumMod val="50000"/>
                  </a:schemeClr>
                </a:solidFill>
              </a:rPr>
              <a:t>Gönüllüler</a:t>
            </a:r>
          </a:p>
          <a:p>
            <a:r>
              <a:rPr lang="tr-TR" sz="2800" b="1" dirty="0">
                <a:solidFill>
                  <a:schemeClr val="accent1">
                    <a:lumMod val="50000"/>
                  </a:schemeClr>
                </a:solidFill>
              </a:rPr>
              <a:t>Profesyoneller</a:t>
            </a:r>
          </a:p>
          <a:p>
            <a:r>
              <a:rPr lang="tr-TR" sz="2800" b="1" dirty="0">
                <a:solidFill>
                  <a:schemeClr val="accent1">
                    <a:lumMod val="50000"/>
                  </a:schemeClr>
                </a:solidFill>
              </a:rPr>
              <a:t>Müşteriler</a:t>
            </a:r>
          </a:p>
        </p:txBody>
      </p:sp>
    </p:spTree>
    <p:extLst>
      <p:ext uri="{BB962C8B-B14F-4D97-AF65-F5344CB8AC3E}">
        <p14:creationId xmlns="" xmlns:p14="http://schemas.microsoft.com/office/powerpoint/2010/main" val="2366936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82A43823-98AE-4806-A6BC-58D51747B985}"/>
              </a:ext>
            </a:extLst>
          </p:cNvPr>
          <p:cNvSpPr>
            <a:spLocks noGrp="1"/>
          </p:cNvSpPr>
          <p:nvPr>
            <p:ph type="title"/>
          </p:nvPr>
        </p:nvSpPr>
        <p:spPr/>
        <p:txBody>
          <a:bodyPr>
            <a:normAutofit/>
          </a:bodyPr>
          <a:lstStyle/>
          <a:p>
            <a:r>
              <a:rPr lang="tr-TR" sz="6600" dirty="0">
                <a:solidFill>
                  <a:srgbClr val="C00000"/>
                </a:solidFill>
              </a:rPr>
              <a:t>Gönüllüler</a:t>
            </a:r>
          </a:p>
        </p:txBody>
      </p:sp>
      <p:sp>
        <p:nvSpPr>
          <p:cNvPr id="3" name="İçerik Yer Tutucusu 2">
            <a:extLst>
              <a:ext uri="{FF2B5EF4-FFF2-40B4-BE49-F238E27FC236}">
                <a16:creationId xmlns="" xmlns:a16="http://schemas.microsoft.com/office/drawing/2014/main" id="{07CD92C9-B189-4F19-AF4B-E6127634908B}"/>
              </a:ext>
            </a:extLst>
          </p:cNvPr>
          <p:cNvSpPr>
            <a:spLocks noGrp="1"/>
          </p:cNvSpPr>
          <p:nvPr>
            <p:ph idx="1"/>
          </p:nvPr>
        </p:nvSpPr>
        <p:spPr/>
        <p:txBody>
          <a:bodyPr>
            <a:normAutofit/>
          </a:bodyPr>
          <a:lstStyle/>
          <a:p>
            <a:r>
              <a:rPr lang="tr-TR" sz="2800" b="1" dirty="0">
                <a:solidFill>
                  <a:schemeClr val="accent1">
                    <a:lumMod val="50000"/>
                  </a:schemeClr>
                </a:solidFill>
              </a:rPr>
              <a:t>Gönüllüler, rekreasyon işletmeleri için önemli bir insan kaynağı oluşturmaktadır. Çeşitli etkinlikler ve uygulamalarda işletmeler, gönüllülerin desteklerini kullanmaktadırlar. İşletme gerek kar amaçlı olsun gerekse kar amacı gütmeyen bir yapıda olsun, gönüllüler bu tür etkinlikler için çeşitli katkılar sağlamaktadır.</a:t>
            </a:r>
          </a:p>
        </p:txBody>
      </p:sp>
    </p:spTree>
    <p:extLst>
      <p:ext uri="{BB962C8B-B14F-4D97-AF65-F5344CB8AC3E}">
        <p14:creationId xmlns="" xmlns:p14="http://schemas.microsoft.com/office/powerpoint/2010/main" val="2910016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B666D2D1-8D2C-483B-8847-7AD886A11AF4}"/>
              </a:ext>
            </a:extLst>
          </p:cNvPr>
          <p:cNvSpPr>
            <a:spLocks noGrp="1"/>
          </p:cNvSpPr>
          <p:nvPr>
            <p:ph type="title"/>
          </p:nvPr>
        </p:nvSpPr>
        <p:spPr>
          <a:xfrm>
            <a:off x="800100" y="401294"/>
            <a:ext cx="7543800" cy="1371600"/>
          </a:xfrm>
        </p:spPr>
        <p:txBody>
          <a:bodyPr>
            <a:normAutofit/>
          </a:bodyPr>
          <a:lstStyle/>
          <a:p>
            <a:r>
              <a:rPr lang="tr-TR" sz="6600" dirty="0">
                <a:solidFill>
                  <a:srgbClr val="C00000"/>
                </a:solidFill>
              </a:rPr>
              <a:t>Profesyoneller</a:t>
            </a:r>
          </a:p>
        </p:txBody>
      </p:sp>
      <p:sp>
        <p:nvSpPr>
          <p:cNvPr id="3" name="İçerik Yer Tutucusu 2">
            <a:extLst>
              <a:ext uri="{FF2B5EF4-FFF2-40B4-BE49-F238E27FC236}">
                <a16:creationId xmlns="" xmlns:a16="http://schemas.microsoft.com/office/drawing/2014/main" id="{6D4AE424-D175-4F70-92F6-2ECC93A93B8E}"/>
              </a:ext>
            </a:extLst>
          </p:cNvPr>
          <p:cNvSpPr>
            <a:spLocks noGrp="1"/>
          </p:cNvSpPr>
          <p:nvPr>
            <p:ph idx="1"/>
          </p:nvPr>
        </p:nvSpPr>
        <p:spPr>
          <a:xfrm>
            <a:off x="800100" y="1772894"/>
            <a:ext cx="7543800" cy="3931920"/>
          </a:xfrm>
        </p:spPr>
        <p:txBody>
          <a:bodyPr>
            <a:normAutofit fontScale="92500" lnSpcReduction="10000"/>
          </a:bodyPr>
          <a:lstStyle/>
          <a:p>
            <a:r>
              <a:rPr lang="tr-TR" sz="2800" b="1" dirty="0">
                <a:solidFill>
                  <a:schemeClr val="accent1">
                    <a:lumMod val="50000"/>
                  </a:schemeClr>
                </a:solidFill>
              </a:rPr>
              <a:t>Profesyoneller, işletmelerin belirli ücretler karşılığında çalıştırdıkları kişileri kapsamaktadır. Rekreasyon işletmelerinde profesyonel olarak çalışan kişiler iki başlık altında ele alınmaktadır. Bunlar tam zamanlı personel ve saatlik çalışan personeldir.</a:t>
            </a:r>
          </a:p>
          <a:p>
            <a:pPr marL="0" indent="0">
              <a:buNone/>
            </a:pPr>
            <a:r>
              <a:rPr lang="tr-TR" sz="6600" dirty="0">
                <a:solidFill>
                  <a:srgbClr val="C00000"/>
                </a:solidFill>
              </a:rPr>
              <a:t>Müşteriler</a:t>
            </a:r>
          </a:p>
          <a:p>
            <a:pPr marL="0" indent="0">
              <a:buNone/>
            </a:pPr>
            <a:r>
              <a:rPr lang="tr-TR" sz="2800" b="1" dirty="0">
                <a:solidFill>
                  <a:schemeClr val="accent1">
                    <a:lumMod val="50000"/>
                  </a:schemeClr>
                </a:solidFill>
              </a:rPr>
              <a:t>Müşteriler, rekreasyon </a:t>
            </a:r>
            <a:r>
              <a:rPr lang="tr-TR" sz="2800" b="1" dirty="0" smtClean="0">
                <a:solidFill>
                  <a:schemeClr val="accent1">
                    <a:lumMod val="50000"/>
                  </a:schemeClr>
                </a:solidFill>
              </a:rPr>
              <a:t>organizasyonları </a:t>
            </a:r>
            <a:r>
              <a:rPr lang="tr-TR" sz="2800" b="1" dirty="0">
                <a:solidFill>
                  <a:schemeClr val="accent1">
                    <a:lumMod val="50000"/>
                  </a:schemeClr>
                </a:solidFill>
              </a:rPr>
              <a:t>hizmet işletmeleri olması nedeniyle, ürettikleri hizmetleri tüketen müşterileri önemli bir insan kaynağını oluşturmaktadır.</a:t>
            </a:r>
          </a:p>
          <a:p>
            <a:endParaRPr lang="tr-TR" sz="2800" b="1" dirty="0">
              <a:solidFill>
                <a:srgbClr val="C00000"/>
              </a:solidFill>
            </a:endParaRPr>
          </a:p>
        </p:txBody>
      </p:sp>
    </p:spTree>
    <p:extLst>
      <p:ext uri="{BB962C8B-B14F-4D97-AF65-F5344CB8AC3E}">
        <p14:creationId xmlns="" xmlns:p14="http://schemas.microsoft.com/office/powerpoint/2010/main" val="2824771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91C5B2F-2A7E-42EC-BDBB-F4065C67BFA1}"/>
              </a:ext>
            </a:extLst>
          </p:cNvPr>
          <p:cNvSpPr>
            <a:spLocks noGrp="1"/>
          </p:cNvSpPr>
          <p:nvPr>
            <p:ph type="title"/>
          </p:nvPr>
        </p:nvSpPr>
        <p:spPr/>
        <p:txBody>
          <a:bodyPr>
            <a:normAutofit/>
          </a:bodyPr>
          <a:lstStyle/>
          <a:p>
            <a:r>
              <a:rPr lang="tr-TR" dirty="0">
                <a:solidFill>
                  <a:srgbClr val="C00000"/>
                </a:solidFill>
              </a:rPr>
              <a:t>İNSAN KAYNAKLARI YÖNETİMİ</a:t>
            </a:r>
          </a:p>
        </p:txBody>
      </p:sp>
      <p:sp>
        <p:nvSpPr>
          <p:cNvPr id="3" name="İçerik Yer Tutucusu 2">
            <a:extLst>
              <a:ext uri="{FF2B5EF4-FFF2-40B4-BE49-F238E27FC236}">
                <a16:creationId xmlns="" xmlns:a16="http://schemas.microsoft.com/office/drawing/2014/main" id="{3CC6E7CE-0973-41E3-BFAE-82C260D5941E}"/>
              </a:ext>
            </a:extLst>
          </p:cNvPr>
          <p:cNvSpPr>
            <a:spLocks noGrp="1"/>
          </p:cNvSpPr>
          <p:nvPr>
            <p:ph idx="1"/>
          </p:nvPr>
        </p:nvSpPr>
        <p:spPr/>
        <p:txBody>
          <a:bodyPr>
            <a:normAutofit/>
          </a:bodyPr>
          <a:lstStyle/>
          <a:p>
            <a:r>
              <a:rPr lang="tr-TR" sz="2800" b="1" dirty="0">
                <a:solidFill>
                  <a:schemeClr val="accent1">
                    <a:lumMod val="50000"/>
                  </a:schemeClr>
                </a:solidFill>
              </a:rPr>
              <a:t>Her işletme belirlediği amaçlara ulaşabilmek için çaba harcamaktadır. Endüstrileşen dünya, daha küresel ve bilgiye dayalı bir hal almaya başlamıştır. Bu nedenle işletmelerin amaçlarının gerçekleştirmesinde en önemli unsur insan haline gelmiştir. İşletmenin sahip olduğu teknoloji düzeyi ne kadar yukarıda olsa da hedef ve amaçlarına ulaşmadaki en önemli etken girdisidir.</a:t>
            </a:r>
          </a:p>
        </p:txBody>
      </p:sp>
    </p:spTree>
    <p:extLst>
      <p:ext uri="{BB962C8B-B14F-4D97-AF65-F5344CB8AC3E}">
        <p14:creationId xmlns="" xmlns:p14="http://schemas.microsoft.com/office/powerpoint/2010/main" val="4943664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AE2C382-06A6-410A-A18C-52960F219844}"/>
              </a:ext>
            </a:extLst>
          </p:cNvPr>
          <p:cNvSpPr>
            <a:spLocks noGrp="1"/>
          </p:cNvSpPr>
          <p:nvPr>
            <p:ph idx="1"/>
          </p:nvPr>
        </p:nvSpPr>
        <p:spPr>
          <a:xfrm>
            <a:off x="800100" y="669736"/>
            <a:ext cx="7543800" cy="5286221"/>
          </a:xfrm>
        </p:spPr>
        <p:txBody>
          <a:bodyPr>
            <a:normAutofit/>
          </a:bodyPr>
          <a:lstStyle/>
          <a:p>
            <a:r>
              <a:rPr lang="tr-TR" sz="2800" b="1" dirty="0">
                <a:solidFill>
                  <a:schemeClr val="accent1">
                    <a:lumMod val="50000"/>
                  </a:schemeClr>
                </a:solidFill>
              </a:rPr>
              <a:t>İşletmenin sahip olduğu teknoloji düzeyi ne kadar yukarıda olsa da hedef ve amaçlarına ulaşmada en önemli etken insan girdisidir. Sermaye ve arazi gibi tüm üretim faktörlerinin haricinde insan faktörü, yaşayan ve aktif bir faktördür ve diğer tüm pasif faktörleri aktif hale getirmektedir. İnsan kaynağı bir işletmede çalışan tüm bireyleri kapsamaktadır. İnsan kaynakları yönetimi, işletmelerde yönetim sürecinin insan kaynağına yönetilmesi ile ilgili olan bölümünü oluşturmaktadır. İnsan kaynakları yönetimi, etkin bir anlamda amaçlara ulaşabilmek için yetkin iş gücünün sağlanması, geliştirilmesi ve elde tutulması sanatı olarak tanımlanmaktadır.</a:t>
            </a:r>
          </a:p>
        </p:txBody>
      </p:sp>
    </p:spTree>
    <p:extLst>
      <p:ext uri="{BB962C8B-B14F-4D97-AF65-F5344CB8AC3E}">
        <p14:creationId xmlns="" xmlns:p14="http://schemas.microsoft.com/office/powerpoint/2010/main" val="4280094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DC62ADC3-D3AE-4F6A-8B04-8D41959581B9}"/>
              </a:ext>
            </a:extLst>
          </p:cNvPr>
          <p:cNvSpPr>
            <a:spLocks noGrp="1"/>
          </p:cNvSpPr>
          <p:nvPr>
            <p:ph type="title"/>
          </p:nvPr>
        </p:nvSpPr>
        <p:spPr/>
        <p:txBody>
          <a:bodyPr>
            <a:normAutofit fontScale="90000"/>
          </a:bodyPr>
          <a:lstStyle/>
          <a:p>
            <a:r>
              <a:rPr lang="tr-TR" dirty="0"/>
              <a:t>İnsan kaynakları yönetiminin </a:t>
            </a:r>
            <a:r>
              <a:rPr lang="tr-TR" dirty="0" smtClean="0"/>
              <a:t>işletmeye </a:t>
            </a:r>
            <a:r>
              <a:rPr lang="tr-TR" dirty="0"/>
              <a:t>getireceği faydalar şu şekilde sıralanabilir;</a:t>
            </a:r>
          </a:p>
        </p:txBody>
      </p:sp>
      <p:sp>
        <p:nvSpPr>
          <p:cNvPr id="3" name="İçerik Yer Tutucusu 2">
            <a:extLst>
              <a:ext uri="{FF2B5EF4-FFF2-40B4-BE49-F238E27FC236}">
                <a16:creationId xmlns="" xmlns:a16="http://schemas.microsoft.com/office/drawing/2014/main" id="{D78C33F0-07E2-45BC-8D5B-F33371C29CB5}"/>
              </a:ext>
            </a:extLst>
          </p:cNvPr>
          <p:cNvSpPr>
            <a:spLocks noGrp="1"/>
          </p:cNvSpPr>
          <p:nvPr>
            <p:ph idx="1"/>
          </p:nvPr>
        </p:nvSpPr>
        <p:spPr/>
        <p:txBody>
          <a:bodyPr>
            <a:normAutofit/>
          </a:bodyPr>
          <a:lstStyle/>
          <a:p>
            <a:r>
              <a:rPr lang="tr-TR" sz="2800" b="1" dirty="0">
                <a:solidFill>
                  <a:schemeClr val="accent1">
                    <a:lumMod val="50000"/>
                  </a:schemeClr>
                </a:solidFill>
              </a:rPr>
              <a:t>İnsan kaynaklarını bilinçli yönetmek, işletme önemi bir yatırımdır ve karlılığı beraberinde getirir.</a:t>
            </a:r>
          </a:p>
          <a:p>
            <a:r>
              <a:rPr lang="tr-TR" sz="2800" b="1" dirty="0">
                <a:solidFill>
                  <a:schemeClr val="accent1">
                    <a:lumMod val="50000"/>
                  </a:schemeClr>
                </a:solidFill>
              </a:rPr>
              <a:t>İnsan kaynakları yönetimi işletmenin sürekli gelişimini sağlar.</a:t>
            </a:r>
          </a:p>
          <a:p>
            <a:r>
              <a:rPr lang="tr-TR" sz="2800" b="1" dirty="0">
                <a:solidFill>
                  <a:schemeClr val="accent1">
                    <a:lumMod val="50000"/>
                  </a:schemeClr>
                </a:solidFill>
              </a:rPr>
              <a:t>İnsan kaynakları yönetimi iş güvenliği ve iş sağlığı gibi konularda insan kaynağına katkıda bulunur.</a:t>
            </a:r>
          </a:p>
          <a:p>
            <a:r>
              <a:rPr lang="tr-TR" sz="2800" b="1" dirty="0">
                <a:solidFill>
                  <a:schemeClr val="accent1">
                    <a:lumMod val="50000"/>
                  </a:schemeClr>
                </a:solidFill>
              </a:rPr>
              <a:t>İnsan kaynakları yönetimi, değişime açık ve sürekli başarıyı hedefleyen insan kaynağının oluşturulmasına yardımcı olur.</a:t>
            </a:r>
          </a:p>
        </p:txBody>
      </p:sp>
    </p:spTree>
    <p:extLst>
      <p:ext uri="{BB962C8B-B14F-4D97-AF65-F5344CB8AC3E}">
        <p14:creationId xmlns="" xmlns:p14="http://schemas.microsoft.com/office/powerpoint/2010/main" val="36693588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623AE10E-010C-4003-B21A-D8583690E44E}"/>
              </a:ext>
            </a:extLst>
          </p:cNvPr>
          <p:cNvSpPr>
            <a:spLocks noGrp="1"/>
          </p:cNvSpPr>
          <p:nvPr>
            <p:ph type="title"/>
          </p:nvPr>
        </p:nvSpPr>
        <p:spPr>
          <a:xfrm>
            <a:off x="800100" y="642595"/>
            <a:ext cx="7543800" cy="914357"/>
          </a:xfrm>
        </p:spPr>
        <p:txBody>
          <a:bodyPr>
            <a:noAutofit/>
          </a:bodyPr>
          <a:lstStyle/>
          <a:p>
            <a:r>
              <a:rPr lang="tr-TR" sz="3600" b="1" dirty="0">
                <a:solidFill>
                  <a:srgbClr val="C00000"/>
                </a:solidFill>
              </a:rPr>
              <a:t>İnsan kaynakları yönetiminin özellikleri şu şekilde sıralanabilir:</a:t>
            </a:r>
          </a:p>
        </p:txBody>
      </p:sp>
      <p:sp>
        <p:nvSpPr>
          <p:cNvPr id="3" name="İçerik Yer Tutucusu 2">
            <a:extLst>
              <a:ext uri="{FF2B5EF4-FFF2-40B4-BE49-F238E27FC236}">
                <a16:creationId xmlns="" xmlns:a16="http://schemas.microsoft.com/office/drawing/2014/main" id="{21381C82-F932-456A-8CF2-1B76B5088776}"/>
              </a:ext>
            </a:extLst>
          </p:cNvPr>
          <p:cNvSpPr>
            <a:spLocks noGrp="1"/>
          </p:cNvSpPr>
          <p:nvPr>
            <p:ph idx="1"/>
          </p:nvPr>
        </p:nvSpPr>
        <p:spPr>
          <a:xfrm>
            <a:off x="800100" y="1556952"/>
            <a:ext cx="7543800" cy="4478089"/>
          </a:xfrm>
        </p:spPr>
        <p:txBody>
          <a:bodyPr>
            <a:normAutofit lnSpcReduction="10000"/>
          </a:bodyPr>
          <a:lstStyle/>
          <a:p>
            <a:r>
              <a:rPr lang="tr-TR" sz="2800" b="1" dirty="0">
                <a:solidFill>
                  <a:schemeClr val="bg2">
                    <a:lumMod val="50000"/>
                  </a:schemeClr>
                </a:solidFill>
              </a:rPr>
              <a:t>Geniş kapsamlı fonksiyon: </a:t>
            </a:r>
            <a:r>
              <a:rPr lang="tr-TR" sz="2800" b="1" dirty="0">
                <a:solidFill>
                  <a:schemeClr val="accent1">
                    <a:lumMod val="50000"/>
                  </a:schemeClr>
                </a:solidFill>
              </a:rPr>
              <a:t>İnsan kaynakları yönetimi her seviye ve her tür insan kaynağını kapsamaktadır</a:t>
            </a:r>
          </a:p>
          <a:p>
            <a:r>
              <a:rPr lang="tr-TR" sz="2800" b="1" dirty="0">
                <a:solidFill>
                  <a:schemeClr val="bg2">
                    <a:lumMod val="50000"/>
                  </a:schemeClr>
                </a:solidFill>
              </a:rPr>
              <a:t>Yönetim sürecinin bütünleyici bir parçasıdır</a:t>
            </a:r>
            <a:r>
              <a:rPr lang="tr-TR" sz="2800" b="1" dirty="0">
                <a:solidFill>
                  <a:schemeClr val="accent1">
                    <a:lumMod val="50000"/>
                  </a:schemeClr>
                </a:solidFill>
              </a:rPr>
              <a:t>: İnsan kaynakları yönetiminin bütünü yönetim sürecinin tamamlayıcı bir parçasıdır.</a:t>
            </a:r>
          </a:p>
          <a:p>
            <a:r>
              <a:rPr lang="tr-TR" sz="2800" b="1" dirty="0">
                <a:solidFill>
                  <a:schemeClr val="bg2">
                    <a:lumMod val="50000"/>
                  </a:schemeClr>
                </a:solidFill>
              </a:rPr>
              <a:t>İnsan odaklılık: </a:t>
            </a:r>
            <a:r>
              <a:rPr lang="tr-TR" sz="2800" b="1" dirty="0">
                <a:solidFill>
                  <a:schemeClr val="accent1">
                    <a:lumMod val="50000"/>
                  </a:schemeClr>
                </a:solidFill>
              </a:rPr>
              <a:t>İnsan kaynakları yönetimi insan odaklı bir fonksiyondur.</a:t>
            </a:r>
          </a:p>
          <a:p>
            <a:r>
              <a:rPr lang="tr-TR" sz="2800" b="1" dirty="0">
                <a:solidFill>
                  <a:schemeClr val="bg2">
                    <a:lumMod val="50000"/>
                  </a:schemeClr>
                </a:solidFill>
              </a:rPr>
              <a:t>Birey odaklılık: </a:t>
            </a:r>
            <a:r>
              <a:rPr lang="tr-TR" sz="2800" b="1" dirty="0">
                <a:solidFill>
                  <a:schemeClr val="accent1">
                    <a:lumMod val="50000"/>
                  </a:schemeClr>
                </a:solidFill>
              </a:rPr>
              <a:t>İnsan kaynakları yönetimi insan kaynağının becerisi, kapasitesi, bilgisi, potansiyelini geliştirmeyle ilgilenmektedir.</a:t>
            </a:r>
          </a:p>
        </p:txBody>
      </p:sp>
    </p:spTree>
    <p:extLst>
      <p:ext uri="{BB962C8B-B14F-4D97-AF65-F5344CB8AC3E}">
        <p14:creationId xmlns="" xmlns:p14="http://schemas.microsoft.com/office/powerpoint/2010/main" val="37657166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5F69E9F6-27D7-4158-98AB-EB619D1E29D6}"/>
              </a:ext>
            </a:extLst>
          </p:cNvPr>
          <p:cNvSpPr>
            <a:spLocks noGrp="1"/>
          </p:cNvSpPr>
          <p:nvPr>
            <p:ph idx="1"/>
          </p:nvPr>
        </p:nvSpPr>
        <p:spPr>
          <a:xfrm>
            <a:off x="800100" y="1065153"/>
            <a:ext cx="7543800" cy="3931920"/>
          </a:xfrm>
        </p:spPr>
        <p:txBody>
          <a:bodyPr>
            <a:normAutofit lnSpcReduction="10000"/>
          </a:bodyPr>
          <a:lstStyle/>
          <a:p>
            <a:r>
              <a:rPr lang="tr-TR" sz="2800" b="1" dirty="0">
                <a:solidFill>
                  <a:schemeClr val="bg2">
                    <a:lumMod val="50000"/>
                  </a:schemeClr>
                </a:solidFill>
              </a:rPr>
              <a:t>Sürekliliği olan bir süreçtir: </a:t>
            </a:r>
            <a:r>
              <a:rPr lang="tr-TR" sz="2800" b="1" dirty="0">
                <a:solidFill>
                  <a:schemeClr val="accent1">
                    <a:lumMod val="50000"/>
                  </a:schemeClr>
                </a:solidFill>
              </a:rPr>
              <a:t>İnsan kaynakları yönetimi sürekliliği olan ve  devam eden bir süreçtir.</a:t>
            </a:r>
          </a:p>
          <a:p>
            <a:r>
              <a:rPr lang="tr-TR" sz="2800" b="1" dirty="0">
                <a:solidFill>
                  <a:schemeClr val="bg2">
                    <a:lumMod val="50000"/>
                  </a:schemeClr>
                </a:solidFill>
              </a:rPr>
              <a:t>Hat sorumluluğu ve kadro fonksiyonu</a:t>
            </a:r>
            <a:r>
              <a:rPr lang="tr-TR" sz="2800" b="1" dirty="0">
                <a:solidFill>
                  <a:schemeClr val="accent1">
                    <a:lumMod val="50000"/>
                  </a:schemeClr>
                </a:solidFill>
              </a:rPr>
              <a:t>: İnsan kaynakları yönetimi tüm hat yöneticilerine karşı sorumluğu ve tavsiye boyutunda fonksiyona sahiptir.</a:t>
            </a:r>
          </a:p>
          <a:p>
            <a:r>
              <a:rPr lang="tr-TR" sz="2800" b="1" dirty="0">
                <a:solidFill>
                  <a:schemeClr val="bg2">
                    <a:lumMod val="50000"/>
                  </a:schemeClr>
                </a:solidFill>
              </a:rPr>
              <a:t>Yayılma fonksiyonu: </a:t>
            </a:r>
            <a:r>
              <a:rPr lang="tr-TR" sz="2800" b="1" dirty="0">
                <a:solidFill>
                  <a:schemeClr val="accent1">
                    <a:lumMod val="50000"/>
                  </a:schemeClr>
                </a:solidFill>
              </a:rPr>
              <a:t>İnsan kaynakları yönetimi her tür organizasyonda uygulanmaktadır.</a:t>
            </a:r>
          </a:p>
          <a:p>
            <a:r>
              <a:rPr lang="tr-TR" sz="2800" b="1" dirty="0">
                <a:solidFill>
                  <a:schemeClr val="bg2">
                    <a:lumMod val="50000"/>
                  </a:schemeClr>
                </a:solidFill>
              </a:rPr>
              <a:t>Gelişim odaklılık: </a:t>
            </a:r>
            <a:r>
              <a:rPr lang="tr-TR" sz="2800" b="1" dirty="0">
                <a:solidFill>
                  <a:schemeClr val="accent1">
                    <a:lumMod val="50000"/>
                  </a:schemeClr>
                </a:solidFill>
              </a:rPr>
              <a:t>İnsan kaynakları yönetimi organizasyondaki çalışanların gelişimi ile ilgilenmektedir.</a:t>
            </a:r>
          </a:p>
        </p:txBody>
      </p:sp>
    </p:spTree>
    <p:extLst>
      <p:ext uri="{BB962C8B-B14F-4D97-AF65-F5344CB8AC3E}">
        <p14:creationId xmlns="" xmlns:p14="http://schemas.microsoft.com/office/powerpoint/2010/main" val="3563315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5CB3971B-0C46-47D2-82C6-E77667D54A4F}"/>
              </a:ext>
            </a:extLst>
          </p:cNvPr>
          <p:cNvSpPr>
            <a:spLocks noGrp="1"/>
          </p:cNvSpPr>
          <p:nvPr>
            <p:ph type="title"/>
          </p:nvPr>
        </p:nvSpPr>
        <p:spPr/>
        <p:txBody>
          <a:bodyPr>
            <a:normAutofit fontScale="90000"/>
          </a:bodyPr>
          <a:lstStyle/>
          <a:p>
            <a:r>
              <a:rPr lang="tr-TR" b="1" dirty="0">
                <a:solidFill>
                  <a:srgbClr val="C00000"/>
                </a:solidFill>
              </a:rPr>
              <a:t>İNSAN KAYNAKLARI YÖNETİMİNİN AMAÇLARI VE ÖNEMİ</a:t>
            </a:r>
          </a:p>
        </p:txBody>
      </p:sp>
      <p:sp>
        <p:nvSpPr>
          <p:cNvPr id="3" name="İçerik Yer Tutucusu 2">
            <a:extLst>
              <a:ext uri="{FF2B5EF4-FFF2-40B4-BE49-F238E27FC236}">
                <a16:creationId xmlns="" xmlns:a16="http://schemas.microsoft.com/office/drawing/2014/main" id="{1C4427C7-3E80-4944-A4A9-8D54D0C7422C}"/>
              </a:ext>
            </a:extLst>
          </p:cNvPr>
          <p:cNvSpPr>
            <a:spLocks noGrp="1"/>
          </p:cNvSpPr>
          <p:nvPr>
            <p:ph idx="1"/>
          </p:nvPr>
        </p:nvSpPr>
        <p:spPr/>
        <p:txBody>
          <a:bodyPr>
            <a:normAutofit/>
          </a:bodyPr>
          <a:lstStyle/>
          <a:p>
            <a:r>
              <a:rPr lang="tr-TR" sz="2800" b="1" dirty="0">
                <a:solidFill>
                  <a:schemeClr val="accent1">
                    <a:lumMod val="50000"/>
                  </a:schemeClr>
                </a:solidFill>
              </a:rPr>
              <a:t>İşletmelerde etkin ve verimli insan kaynağının sağlanması yönetimin en önemli amaçları arasında yer almaktadır. Bunun yanında insan kaynağına refah ve iyi düzeyde bir iş ortamının yaratılması da insan kaynağının amaçları arasında yer almaktadır.</a:t>
            </a:r>
          </a:p>
        </p:txBody>
      </p:sp>
    </p:spTree>
    <p:extLst>
      <p:ext uri="{BB962C8B-B14F-4D97-AF65-F5344CB8AC3E}">
        <p14:creationId xmlns="" xmlns:p14="http://schemas.microsoft.com/office/powerpoint/2010/main" val="26031147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560D9454-FB14-47EA-9649-97DBD28846D7}"/>
              </a:ext>
            </a:extLst>
          </p:cNvPr>
          <p:cNvSpPr>
            <a:spLocks noGrp="1"/>
          </p:cNvSpPr>
          <p:nvPr>
            <p:ph type="title"/>
          </p:nvPr>
        </p:nvSpPr>
        <p:spPr/>
        <p:txBody>
          <a:bodyPr>
            <a:normAutofit fontScale="90000"/>
          </a:bodyPr>
          <a:lstStyle/>
          <a:p>
            <a:r>
              <a:rPr lang="tr-TR" b="1" dirty="0">
                <a:solidFill>
                  <a:srgbClr val="C00000"/>
                </a:solidFill>
              </a:rPr>
              <a:t>İnsan kaynakları yönetiminin amaçları şu şekilde sıralanabilir:</a:t>
            </a:r>
            <a:br>
              <a:rPr lang="tr-TR" b="1" dirty="0">
                <a:solidFill>
                  <a:srgbClr val="C00000"/>
                </a:solidFill>
              </a:rPr>
            </a:br>
            <a:endParaRPr lang="tr-TR" dirty="0">
              <a:solidFill>
                <a:srgbClr val="C00000"/>
              </a:solidFill>
            </a:endParaRPr>
          </a:p>
        </p:txBody>
      </p:sp>
      <p:sp>
        <p:nvSpPr>
          <p:cNvPr id="3" name="İçerik Yer Tutucusu 2">
            <a:extLst>
              <a:ext uri="{FF2B5EF4-FFF2-40B4-BE49-F238E27FC236}">
                <a16:creationId xmlns="" xmlns:a16="http://schemas.microsoft.com/office/drawing/2014/main" id="{663F1E11-EE4F-4464-A33E-4DFE606CD83E}"/>
              </a:ext>
            </a:extLst>
          </p:cNvPr>
          <p:cNvSpPr>
            <a:spLocks noGrp="1"/>
          </p:cNvSpPr>
          <p:nvPr>
            <p:ph idx="1"/>
          </p:nvPr>
        </p:nvSpPr>
        <p:spPr/>
        <p:txBody>
          <a:bodyPr>
            <a:normAutofit/>
          </a:bodyPr>
          <a:lstStyle/>
          <a:p>
            <a:r>
              <a:rPr lang="tr-TR" sz="2800" b="1" dirty="0">
                <a:solidFill>
                  <a:schemeClr val="accent1">
                    <a:lumMod val="50000"/>
                  </a:schemeClr>
                </a:solidFill>
              </a:rPr>
              <a:t>İşletmeye rekabet avantajı sağlayacak insanların bir değer olarak yönetilmesi,</a:t>
            </a:r>
          </a:p>
          <a:p>
            <a:r>
              <a:rPr lang="tr-TR" sz="2800" b="1" dirty="0">
                <a:solidFill>
                  <a:schemeClr val="accent1">
                    <a:lumMod val="50000"/>
                  </a:schemeClr>
                </a:solidFill>
              </a:rPr>
              <a:t>İnsan kaynakları yönetimi politikaları ile işletme strateji ve politikalarını birleştirilmesi,</a:t>
            </a:r>
          </a:p>
          <a:p>
            <a:r>
              <a:rPr lang="tr-TR" sz="2800" b="1" dirty="0">
                <a:solidFill>
                  <a:schemeClr val="accent1">
                    <a:lumMod val="50000"/>
                  </a:schemeClr>
                </a:solidFill>
              </a:rPr>
              <a:t>Değişime çabuk cevap veren esnek ve yatay işletme yapısı oluşturulması,</a:t>
            </a:r>
          </a:p>
          <a:p>
            <a:r>
              <a:rPr lang="tr-TR" sz="2800" b="1" dirty="0">
                <a:solidFill>
                  <a:schemeClr val="accent1">
                    <a:lumMod val="50000"/>
                  </a:schemeClr>
                </a:solidFill>
              </a:rPr>
              <a:t>İşletme sınırları içerisinde takım çalışması ve birlik duygusunun geliştirilmesi,</a:t>
            </a:r>
          </a:p>
        </p:txBody>
      </p:sp>
    </p:spTree>
    <p:extLst>
      <p:ext uri="{BB962C8B-B14F-4D97-AF65-F5344CB8AC3E}">
        <p14:creationId xmlns="" xmlns:p14="http://schemas.microsoft.com/office/powerpoint/2010/main" val="32296117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DE140BF7-F4A9-4DD3-8D6D-91B76E973A0B}"/>
              </a:ext>
            </a:extLst>
          </p:cNvPr>
          <p:cNvSpPr>
            <a:spLocks noGrp="1"/>
          </p:cNvSpPr>
          <p:nvPr>
            <p:ph idx="1"/>
          </p:nvPr>
        </p:nvSpPr>
        <p:spPr>
          <a:xfrm>
            <a:off x="800100" y="867444"/>
            <a:ext cx="7543800" cy="5039086"/>
          </a:xfrm>
        </p:spPr>
        <p:txBody>
          <a:bodyPr>
            <a:normAutofit/>
          </a:bodyPr>
          <a:lstStyle/>
          <a:p>
            <a:r>
              <a:rPr lang="tr-TR" sz="2800" b="1" dirty="0">
                <a:solidFill>
                  <a:schemeClr val="accent1">
                    <a:lumMod val="50000"/>
                  </a:schemeClr>
                </a:solidFill>
              </a:rPr>
              <a:t>İşletme genelinde müşteri odaklı bir felsefe geliştirmesi,</a:t>
            </a:r>
          </a:p>
          <a:p>
            <a:r>
              <a:rPr lang="tr-TR" sz="2800" b="1" dirty="0">
                <a:solidFill>
                  <a:schemeClr val="accent1">
                    <a:lumMod val="50000"/>
                  </a:schemeClr>
                </a:solidFill>
              </a:rPr>
              <a:t>Çalışanların kişisel gelişim ve öğrenmelerinin güçlendirilmesi,</a:t>
            </a:r>
          </a:p>
          <a:p>
            <a:r>
              <a:rPr lang="tr-TR" sz="2800" b="1" dirty="0">
                <a:solidFill>
                  <a:schemeClr val="accent1">
                    <a:lumMod val="50000"/>
                  </a:schemeClr>
                </a:solidFill>
              </a:rPr>
              <a:t>Performans destekli ödüllendirme stratejilerinin geliştirilmesi,</a:t>
            </a:r>
          </a:p>
          <a:p>
            <a:r>
              <a:rPr lang="tr-TR" sz="2800" b="1" dirty="0">
                <a:solidFill>
                  <a:schemeClr val="accent1">
                    <a:lumMod val="50000"/>
                  </a:schemeClr>
                </a:solidFill>
              </a:rPr>
              <a:t>İletişimin gelişmesiyle çalışanların daha fazla katılımının sağlanması,</a:t>
            </a:r>
          </a:p>
          <a:p>
            <a:r>
              <a:rPr lang="tr-TR" sz="2800" b="1" dirty="0">
                <a:solidFill>
                  <a:schemeClr val="accent1">
                    <a:lumMod val="50000"/>
                  </a:schemeClr>
                </a:solidFill>
              </a:rPr>
              <a:t>Çalışanların sorumluluğunun yüksek olduğu bir işletmenin geliştirilmesi,</a:t>
            </a:r>
          </a:p>
          <a:p>
            <a:r>
              <a:rPr lang="tr-TR" sz="2800" b="1" dirty="0">
                <a:solidFill>
                  <a:schemeClr val="accent1">
                    <a:lumMod val="50000"/>
                  </a:schemeClr>
                </a:solidFill>
              </a:rPr>
              <a:t>Temel örgütsel amaçlara ulaşabilmek için motive edilmiş insan kaynağının yaratılması ve aktif hale getirilmesi,</a:t>
            </a:r>
          </a:p>
          <a:p>
            <a:pPr marL="0" indent="0">
              <a:buNone/>
            </a:pPr>
            <a:endParaRPr lang="tr-TR" sz="2800" b="1" dirty="0">
              <a:solidFill>
                <a:schemeClr val="accent1">
                  <a:lumMod val="50000"/>
                </a:schemeClr>
              </a:solidFill>
            </a:endParaRPr>
          </a:p>
        </p:txBody>
      </p:sp>
    </p:spTree>
    <p:extLst>
      <p:ext uri="{BB962C8B-B14F-4D97-AF65-F5344CB8AC3E}">
        <p14:creationId xmlns="" xmlns:p14="http://schemas.microsoft.com/office/powerpoint/2010/main" val="778910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a:extLst>
              <a:ext uri="{FF2B5EF4-FFF2-40B4-BE49-F238E27FC236}">
                <a16:creationId xmlns="" xmlns:a16="http://schemas.microsoft.com/office/drawing/2014/main" id="{A59D905A-3BC1-4780-933B-08713BE19686}"/>
              </a:ext>
            </a:extLst>
          </p:cNvPr>
          <p:cNvSpPr>
            <a:spLocks noGrp="1"/>
          </p:cNvSpPr>
          <p:nvPr>
            <p:ph idx="1"/>
          </p:nvPr>
        </p:nvSpPr>
        <p:spPr>
          <a:xfrm>
            <a:off x="800100" y="715963"/>
            <a:ext cx="7543800" cy="5319712"/>
          </a:xfrm>
        </p:spPr>
        <p:txBody>
          <a:bodyPr>
            <a:normAutofit/>
          </a:bodyPr>
          <a:lstStyle/>
          <a:p>
            <a:r>
              <a:rPr lang="tr-TR" sz="2800" b="1" dirty="0">
                <a:solidFill>
                  <a:schemeClr val="accent1">
                    <a:lumMod val="50000"/>
                  </a:schemeClr>
                </a:solidFill>
              </a:rPr>
              <a:t>İşletmenin tüm üyeleri arasında arzu edilen bir çalışma ortamının ve örgütsel yapının kurulması,</a:t>
            </a:r>
          </a:p>
          <a:p>
            <a:r>
              <a:rPr lang="tr-TR" sz="2800" b="1" dirty="0">
                <a:solidFill>
                  <a:schemeClr val="accent1">
                    <a:lumMod val="50000"/>
                  </a:schemeClr>
                </a:solidFill>
              </a:rPr>
              <a:t>İşletmenin büyümesine paralel olarak çalışanları veya  işletme içi gruplara gelişim fırsatının sağlanması,</a:t>
            </a:r>
          </a:p>
          <a:p>
            <a:r>
              <a:rPr lang="tr-TR" sz="2800" b="1" dirty="0">
                <a:solidFill>
                  <a:schemeClr val="accent1">
                    <a:lumMod val="50000"/>
                  </a:schemeClr>
                </a:solidFill>
              </a:rPr>
              <a:t>İnsan kaynağı gruplar için tatmin edici maaş ve diğer ödemelerin belirlenmesi,</a:t>
            </a:r>
          </a:p>
          <a:p>
            <a:r>
              <a:rPr lang="tr-TR" sz="2800" b="1" dirty="0">
                <a:solidFill>
                  <a:schemeClr val="accent1">
                    <a:lumMod val="50000"/>
                  </a:schemeClr>
                </a:solidFill>
              </a:rPr>
              <a:t>Çeşitli faaliyetlerle insan kaynağının moral seviyesinin ve kişiler arası ilişkilerin geliştirilmesi</a:t>
            </a:r>
          </a:p>
        </p:txBody>
      </p:sp>
    </p:spTree>
    <p:extLst>
      <p:ext uri="{BB962C8B-B14F-4D97-AF65-F5344CB8AC3E}">
        <p14:creationId xmlns="" xmlns:p14="http://schemas.microsoft.com/office/powerpoint/2010/main" val="1150750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613B2D91-82B4-4298-B1FF-7F7BF6D2EE99}"/>
              </a:ext>
            </a:extLst>
          </p:cNvPr>
          <p:cNvSpPr>
            <a:spLocks noGrp="1"/>
          </p:cNvSpPr>
          <p:nvPr>
            <p:ph type="title"/>
          </p:nvPr>
        </p:nvSpPr>
        <p:spPr>
          <a:xfrm>
            <a:off x="800100" y="430016"/>
            <a:ext cx="7543800" cy="1791773"/>
          </a:xfrm>
        </p:spPr>
        <p:txBody>
          <a:bodyPr>
            <a:noAutofit/>
          </a:bodyPr>
          <a:lstStyle/>
          <a:p>
            <a:r>
              <a:rPr lang="tr-TR" sz="2800" b="1" dirty="0">
                <a:solidFill>
                  <a:schemeClr val="tx1">
                    <a:lumMod val="95000"/>
                    <a:lumOff val="5000"/>
                  </a:schemeClr>
                </a:solidFill>
              </a:rPr>
              <a:t>İnsan kaynakları yönetimi, işletmedeki insan kaynağından işletme amaçları doğrultusunda en etkin ve en verimli şekilde faydalanmayı amaçlamaktadır.</a:t>
            </a:r>
          </a:p>
        </p:txBody>
      </p:sp>
      <p:sp>
        <p:nvSpPr>
          <p:cNvPr id="3" name="İçerik Yer Tutucusu 2">
            <a:extLst>
              <a:ext uri="{FF2B5EF4-FFF2-40B4-BE49-F238E27FC236}">
                <a16:creationId xmlns="" xmlns:a16="http://schemas.microsoft.com/office/drawing/2014/main" id="{79930E4A-C800-44AF-9FCE-F9866648384A}"/>
              </a:ext>
            </a:extLst>
          </p:cNvPr>
          <p:cNvSpPr>
            <a:spLocks noGrp="1"/>
          </p:cNvSpPr>
          <p:nvPr>
            <p:ph idx="1"/>
          </p:nvPr>
        </p:nvSpPr>
        <p:spPr>
          <a:xfrm>
            <a:off x="800100" y="2221788"/>
            <a:ext cx="7543800" cy="3931920"/>
          </a:xfrm>
        </p:spPr>
        <p:txBody>
          <a:bodyPr>
            <a:normAutofit/>
          </a:bodyPr>
          <a:lstStyle/>
          <a:p>
            <a:r>
              <a:rPr lang="tr-TR" sz="2400" b="1" dirty="0">
                <a:solidFill>
                  <a:schemeClr val="accent2">
                    <a:lumMod val="50000"/>
                  </a:schemeClr>
                </a:solidFill>
              </a:rPr>
              <a:t>İnsan kaynakları yönetiminin temel amaçları şu şekilde açıklanabilir:</a:t>
            </a:r>
          </a:p>
          <a:p>
            <a:r>
              <a:rPr lang="tr-TR" sz="2400" b="1" dirty="0">
                <a:solidFill>
                  <a:schemeClr val="accent2">
                    <a:lumMod val="50000"/>
                  </a:schemeClr>
                </a:solidFill>
              </a:rPr>
              <a:t>Toplumsal amaçlar, toplumun ihtiyaç duyduğu etik ve sosyal sorumluluklarla ilgili olan amaçlardır.</a:t>
            </a:r>
          </a:p>
          <a:p>
            <a:r>
              <a:rPr lang="tr-TR" sz="2400" b="1" dirty="0">
                <a:solidFill>
                  <a:schemeClr val="accent2">
                    <a:lumMod val="50000"/>
                  </a:schemeClr>
                </a:solidFill>
              </a:rPr>
              <a:t>Örgütsel amaçlar, insan kaynakları yönetimi bölümünün işletme içerisinde etkinliği artırmaya yönelik amaçlardır.</a:t>
            </a:r>
          </a:p>
          <a:p>
            <a:r>
              <a:rPr lang="tr-TR" sz="2400" b="1" dirty="0">
                <a:solidFill>
                  <a:schemeClr val="accent2">
                    <a:lumMod val="50000"/>
                  </a:schemeClr>
                </a:solidFill>
              </a:rPr>
              <a:t>Fonksiyonel amaçlar, insan kaynakları yönetimi bölümünün işletmenin amaçlarına ulaşmasına katkı sağlayacak amaçlardır</a:t>
            </a:r>
            <a:r>
              <a:rPr lang="tr-TR" sz="2800" b="1" dirty="0">
                <a:solidFill>
                  <a:schemeClr val="accent2">
                    <a:lumMod val="50000"/>
                  </a:schemeClr>
                </a:solidFill>
              </a:rPr>
              <a:t>.</a:t>
            </a:r>
          </a:p>
          <a:p>
            <a:r>
              <a:rPr lang="tr-TR" sz="2400" b="1" dirty="0">
                <a:solidFill>
                  <a:schemeClr val="accent2">
                    <a:lumMod val="50000"/>
                  </a:schemeClr>
                </a:solidFill>
              </a:rPr>
              <a:t>Kişisel amaçlar, bireylerin kişisel hedeflerine ulaşmasına yardımcı olarak işletmeye olan katkılarını artıracak amaçlardı.</a:t>
            </a:r>
          </a:p>
          <a:p>
            <a:endParaRPr lang="tr-TR" sz="2800" b="1" dirty="0">
              <a:solidFill>
                <a:schemeClr val="accent2">
                  <a:lumMod val="50000"/>
                </a:schemeClr>
              </a:solidFill>
            </a:endParaRPr>
          </a:p>
        </p:txBody>
      </p:sp>
    </p:spTree>
    <p:extLst>
      <p:ext uri="{BB962C8B-B14F-4D97-AF65-F5344CB8AC3E}">
        <p14:creationId xmlns="" xmlns:p14="http://schemas.microsoft.com/office/powerpoint/2010/main" val="767929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C1082091-1576-4304-BB8D-5E15829ED8A7}"/>
              </a:ext>
            </a:extLst>
          </p:cNvPr>
          <p:cNvSpPr>
            <a:spLocks noGrp="1"/>
          </p:cNvSpPr>
          <p:nvPr>
            <p:ph idx="1"/>
          </p:nvPr>
        </p:nvSpPr>
        <p:spPr>
          <a:xfrm>
            <a:off x="800100" y="867444"/>
            <a:ext cx="7543800" cy="3931920"/>
          </a:xfrm>
        </p:spPr>
        <p:txBody>
          <a:bodyPr>
            <a:normAutofit/>
          </a:bodyPr>
          <a:lstStyle/>
          <a:p>
            <a:r>
              <a:rPr lang="tr-TR" sz="3200" b="1" dirty="0">
                <a:solidFill>
                  <a:srgbClr val="C00000"/>
                </a:solidFill>
              </a:rPr>
              <a:t>İnsan kaynakları yönetiminin en temel işlevleri şu şekilde sıralanabilir:</a:t>
            </a:r>
          </a:p>
          <a:p>
            <a:r>
              <a:rPr lang="tr-TR" sz="2800" b="1" dirty="0">
                <a:solidFill>
                  <a:schemeClr val="accent1">
                    <a:lumMod val="50000"/>
                  </a:schemeClr>
                </a:solidFill>
              </a:rPr>
              <a:t>İnsan kaynağı ihtiyacını belirlemek ve planlamak</a:t>
            </a:r>
          </a:p>
          <a:p>
            <a:r>
              <a:rPr lang="tr-TR" sz="2800" b="1" dirty="0">
                <a:solidFill>
                  <a:schemeClr val="accent1">
                    <a:lumMod val="50000"/>
                  </a:schemeClr>
                </a:solidFill>
              </a:rPr>
              <a:t>İş tanımları ve gerekleri için iş analizi yapmak</a:t>
            </a:r>
          </a:p>
          <a:p>
            <a:r>
              <a:rPr lang="tr-TR" sz="2800" b="1" dirty="0">
                <a:solidFill>
                  <a:schemeClr val="accent1">
                    <a:lumMod val="50000"/>
                  </a:schemeClr>
                </a:solidFill>
              </a:rPr>
              <a:t>Personel bulmak, seçmek ve işe almak</a:t>
            </a:r>
          </a:p>
          <a:p>
            <a:r>
              <a:rPr lang="tr-TR" sz="2800" b="1" dirty="0">
                <a:solidFill>
                  <a:schemeClr val="accent1">
                    <a:lumMod val="50000"/>
                  </a:schemeClr>
                </a:solidFill>
              </a:rPr>
              <a:t>Eğitim</a:t>
            </a:r>
          </a:p>
          <a:p>
            <a:r>
              <a:rPr lang="tr-TR" sz="2800" b="1" dirty="0">
                <a:solidFill>
                  <a:schemeClr val="accent1">
                    <a:lumMod val="50000"/>
                  </a:schemeClr>
                </a:solidFill>
              </a:rPr>
              <a:t>Performans değerlemesi yapmak</a:t>
            </a:r>
          </a:p>
          <a:p>
            <a:endParaRPr lang="tr-TR" sz="2800" b="1" dirty="0">
              <a:solidFill>
                <a:schemeClr val="accent1">
                  <a:lumMod val="50000"/>
                </a:schemeClr>
              </a:solidFill>
            </a:endParaRPr>
          </a:p>
        </p:txBody>
      </p:sp>
    </p:spTree>
    <p:extLst>
      <p:ext uri="{BB962C8B-B14F-4D97-AF65-F5344CB8AC3E}">
        <p14:creationId xmlns="" xmlns:p14="http://schemas.microsoft.com/office/powerpoint/2010/main" val="25179451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7298656-DAAA-4E7D-A077-E894E1076485}"/>
              </a:ext>
            </a:extLst>
          </p:cNvPr>
          <p:cNvSpPr>
            <a:spLocks noGrp="1"/>
          </p:cNvSpPr>
          <p:nvPr>
            <p:ph type="title"/>
          </p:nvPr>
        </p:nvSpPr>
        <p:spPr/>
        <p:txBody>
          <a:bodyPr>
            <a:normAutofit fontScale="90000"/>
          </a:bodyPr>
          <a:lstStyle/>
          <a:p>
            <a:r>
              <a:rPr lang="tr-TR" sz="6000" dirty="0">
                <a:solidFill>
                  <a:srgbClr val="C00000"/>
                </a:solidFill>
              </a:rPr>
              <a:t>İNSAN KAYNAĞI PLANLAMASI</a:t>
            </a:r>
          </a:p>
        </p:txBody>
      </p:sp>
      <p:sp>
        <p:nvSpPr>
          <p:cNvPr id="3" name="İçerik Yer Tutucusu 2">
            <a:extLst>
              <a:ext uri="{FF2B5EF4-FFF2-40B4-BE49-F238E27FC236}">
                <a16:creationId xmlns="" xmlns:a16="http://schemas.microsoft.com/office/drawing/2014/main" id="{E0ED52EF-5F86-4F86-81F0-F61D748CD741}"/>
              </a:ext>
            </a:extLst>
          </p:cNvPr>
          <p:cNvSpPr>
            <a:spLocks noGrp="1"/>
          </p:cNvSpPr>
          <p:nvPr>
            <p:ph idx="1"/>
          </p:nvPr>
        </p:nvSpPr>
        <p:spPr/>
        <p:txBody>
          <a:bodyPr>
            <a:normAutofit/>
          </a:bodyPr>
          <a:lstStyle/>
          <a:p>
            <a:r>
              <a:rPr lang="tr-TR" sz="2800" b="1" dirty="0">
                <a:solidFill>
                  <a:schemeClr val="accent1">
                    <a:lumMod val="50000"/>
                  </a:schemeClr>
                </a:solidFill>
              </a:rPr>
              <a:t>İnsan kaynağı planlaması örgütün gelecekte ihtiyaç duyacağı personelin nitelik ve nicelik açısından önceden belirlenmesi ve bu ihtiyacın nasıl ve ne derecede karşılanabileceğinin saptanması faaliyetlerinin tümüdür. İnsan kaynağı planlaması örgütün aşırı ya da eksik personelle çalışmasını önlemekte, çevresel değişimlere örgütün uyum sağlayabilmesi için personelle ilgili faaliyetleri yönlendirmektedir. İnsan kaynakları planlamasının amacı; doğru işe doğru türde ve doğru sayıda çalışanı tanımlayıp, iş planlarını ve stratejileri geliştirmektir.</a:t>
            </a:r>
          </a:p>
        </p:txBody>
      </p:sp>
    </p:spTree>
    <p:extLst>
      <p:ext uri="{BB962C8B-B14F-4D97-AF65-F5344CB8AC3E}">
        <p14:creationId xmlns="" xmlns:p14="http://schemas.microsoft.com/office/powerpoint/2010/main" val="12129391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3B4627F-D22C-4F6B-9FC9-AAECC75B31F6}"/>
              </a:ext>
            </a:extLst>
          </p:cNvPr>
          <p:cNvSpPr>
            <a:spLocks noGrp="1"/>
          </p:cNvSpPr>
          <p:nvPr>
            <p:ph idx="1"/>
          </p:nvPr>
        </p:nvSpPr>
        <p:spPr>
          <a:xfrm>
            <a:off x="800100" y="1361715"/>
            <a:ext cx="7543800" cy="4050545"/>
          </a:xfrm>
        </p:spPr>
        <p:txBody>
          <a:bodyPr>
            <a:normAutofit/>
          </a:bodyPr>
          <a:lstStyle/>
          <a:p>
            <a:r>
              <a:rPr lang="tr-TR" sz="3600" b="1" dirty="0">
                <a:solidFill>
                  <a:srgbClr val="C00000"/>
                </a:solidFill>
              </a:rPr>
              <a:t>İnsan kaynakları planlaması prensipleri şu şekilde açıklanmaktadır:</a:t>
            </a:r>
          </a:p>
          <a:p>
            <a:r>
              <a:rPr lang="tr-TR" sz="2800" b="1" dirty="0">
                <a:solidFill>
                  <a:schemeClr val="accent1">
                    <a:lumMod val="50000"/>
                  </a:schemeClr>
                </a:solidFill>
              </a:rPr>
              <a:t>Gelecekte oluşacak insan ihtiyacını tahmin etmek(talep tahmini)</a:t>
            </a:r>
          </a:p>
          <a:p>
            <a:r>
              <a:rPr lang="tr-TR" sz="2800" b="1" dirty="0">
                <a:solidFill>
                  <a:schemeClr val="accent1">
                    <a:lumMod val="50000"/>
                  </a:schemeClr>
                </a:solidFill>
              </a:rPr>
              <a:t>Gelecekte ulaşılabilecek insanların tahmini(arz tahmini)</a:t>
            </a:r>
          </a:p>
          <a:p>
            <a:r>
              <a:rPr lang="tr-TR" sz="2800" b="1" dirty="0">
                <a:solidFill>
                  <a:schemeClr val="accent1">
                    <a:lumMod val="50000"/>
                  </a:schemeClr>
                </a:solidFill>
              </a:rPr>
              <a:t>Arz ve talebi birleştirecek planların oluşturulması</a:t>
            </a:r>
          </a:p>
        </p:txBody>
      </p:sp>
    </p:spTree>
    <p:extLst>
      <p:ext uri="{BB962C8B-B14F-4D97-AF65-F5344CB8AC3E}">
        <p14:creationId xmlns="" xmlns:p14="http://schemas.microsoft.com/office/powerpoint/2010/main" val="21009610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976CC91D-C0B2-41B1-93A5-99D9B79ABFB9}"/>
              </a:ext>
            </a:extLst>
          </p:cNvPr>
          <p:cNvSpPr>
            <a:spLocks noGrp="1"/>
          </p:cNvSpPr>
          <p:nvPr>
            <p:ph type="title"/>
          </p:nvPr>
        </p:nvSpPr>
        <p:spPr/>
        <p:txBody>
          <a:bodyPr>
            <a:noAutofit/>
          </a:bodyPr>
          <a:lstStyle/>
          <a:p>
            <a:r>
              <a:rPr lang="tr-TR" sz="3200" b="1" dirty="0">
                <a:solidFill>
                  <a:srgbClr val="C00000"/>
                </a:solidFill>
              </a:rPr>
              <a:t>İnsan kaynakları planlamasının amacı organizasyonun yapısına göre değişiklik göstermektedir. Genel olarak ele alındığında amaçlar şu şekilde sıralanabilir:</a:t>
            </a:r>
          </a:p>
        </p:txBody>
      </p:sp>
      <p:sp>
        <p:nvSpPr>
          <p:cNvPr id="3" name="İçerik Yer Tutucusu 2">
            <a:extLst>
              <a:ext uri="{FF2B5EF4-FFF2-40B4-BE49-F238E27FC236}">
                <a16:creationId xmlns="" xmlns:a16="http://schemas.microsoft.com/office/drawing/2014/main" id="{CB2A05A2-26D2-4182-82EE-323E1C9E2E6E}"/>
              </a:ext>
            </a:extLst>
          </p:cNvPr>
          <p:cNvSpPr>
            <a:spLocks noGrp="1"/>
          </p:cNvSpPr>
          <p:nvPr>
            <p:ph idx="1"/>
          </p:nvPr>
        </p:nvSpPr>
        <p:spPr/>
        <p:txBody>
          <a:bodyPr>
            <a:normAutofit/>
          </a:bodyPr>
          <a:lstStyle/>
          <a:p>
            <a:r>
              <a:rPr lang="tr-TR" sz="2800" b="1" dirty="0">
                <a:solidFill>
                  <a:schemeClr val="accent1">
                    <a:lumMod val="50000"/>
                  </a:schemeClr>
                </a:solidFill>
              </a:rPr>
              <a:t>İnsan kaynakları ihtiyacının tahmin edilmesi,</a:t>
            </a:r>
          </a:p>
          <a:p>
            <a:r>
              <a:rPr lang="tr-TR" sz="2800" b="1" dirty="0">
                <a:solidFill>
                  <a:schemeClr val="accent1">
                    <a:lumMod val="50000"/>
                  </a:schemeClr>
                </a:solidFill>
              </a:rPr>
              <a:t>Değişimin etkili şekilde yönetilmesi,</a:t>
            </a:r>
          </a:p>
          <a:p>
            <a:r>
              <a:rPr lang="tr-TR" sz="2800" b="1" dirty="0">
                <a:solidFill>
                  <a:schemeClr val="accent1">
                    <a:lumMod val="50000"/>
                  </a:schemeClr>
                </a:solidFill>
              </a:rPr>
              <a:t>Örgütsel amaçların gerçekleştirilmesi,</a:t>
            </a:r>
          </a:p>
          <a:p>
            <a:r>
              <a:rPr lang="tr-TR" sz="2800" b="1" dirty="0">
                <a:solidFill>
                  <a:schemeClr val="accent1">
                    <a:lumMod val="50000"/>
                  </a:schemeClr>
                </a:solidFill>
              </a:rPr>
              <a:t>Çalışanların teşvik edilmesi,</a:t>
            </a:r>
          </a:p>
          <a:p>
            <a:r>
              <a:rPr lang="tr-TR" sz="2800" b="1" dirty="0">
                <a:solidFill>
                  <a:schemeClr val="accent1">
                    <a:lumMod val="50000"/>
                  </a:schemeClr>
                </a:solidFill>
              </a:rPr>
              <a:t>İnsan kaynağından etkin şekilde faydalanmak,</a:t>
            </a:r>
          </a:p>
          <a:p>
            <a:r>
              <a:rPr lang="tr-TR" sz="2800" b="1" dirty="0">
                <a:solidFill>
                  <a:schemeClr val="accent1">
                    <a:lumMod val="50000"/>
                  </a:schemeClr>
                </a:solidFill>
              </a:rPr>
              <a:t>Gereken sayıdaki, uygun yetenekteki ve deneyimli insanların işletmeye çekilmesi ve elde tutması,</a:t>
            </a:r>
          </a:p>
        </p:txBody>
      </p:sp>
    </p:spTree>
    <p:extLst>
      <p:ext uri="{BB962C8B-B14F-4D97-AF65-F5344CB8AC3E}">
        <p14:creationId xmlns="" xmlns:p14="http://schemas.microsoft.com/office/powerpoint/2010/main" val="27956101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E10A1012-A22D-4A02-B717-288C9B9B7D4A}"/>
              </a:ext>
            </a:extLst>
          </p:cNvPr>
          <p:cNvSpPr>
            <a:spLocks noGrp="1"/>
          </p:cNvSpPr>
          <p:nvPr>
            <p:ph idx="1"/>
          </p:nvPr>
        </p:nvSpPr>
        <p:spPr>
          <a:xfrm>
            <a:off x="800100" y="1057738"/>
            <a:ext cx="7543800" cy="4742524"/>
          </a:xfrm>
        </p:spPr>
        <p:txBody>
          <a:bodyPr>
            <a:normAutofit/>
          </a:bodyPr>
          <a:lstStyle/>
          <a:p>
            <a:r>
              <a:rPr lang="tr-TR" sz="3200" b="1" dirty="0">
                <a:solidFill>
                  <a:schemeClr val="accent1">
                    <a:lumMod val="50000"/>
                  </a:schemeClr>
                </a:solidFill>
              </a:rPr>
              <a:t>Potansiyel fazla ya da eksik iş gücü problemlerinin tahmin edilmesi,</a:t>
            </a:r>
          </a:p>
          <a:p>
            <a:r>
              <a:rPr lang="tr-TR" sz="3200" b="1" dirty="0">
                <a:solidFill>
                  <a:schemeClr val="accent1">
                    <a:lumMod val="50000"/>
                  </a:schemeClr>
                </a:solidFill>
              </a:rPr>
              <a:t>Beklenmedik ve değişken iş çevresine cevap verebilecek organizasyon yapısının oluşturulması,</a:t>
            </a:r>
          </a:p>
          <a:p>
            <a:r>
              <a:rPr lang="tr-TR" sz="3200" b="1" dirty="0">
                <a:solidFill>
                  <a:schemeClr val="accent1">
                    <a:lumMod val="50000"/>
                  </a:schemeClr>
                </a:solidFill>
              </a:rPr>
              <a:t>İyi eğitimli ve esnek bir iş gücü yapısının geliştirilmesi,</a:t>
            </a:r>
          </a:p>
          <a:p>
            <a:r>
              <a:rPr lang="tr-TR" sz="3200" b="1" dirty="0">
                <a:solidFill>
                  <a:schemeClr val="accent1">
                    <a:lumMod val="50000"/>
                  </a:schemeClr>
                </a:solidFill>
              </a:rPr>
              <a:t>Daha esnek çalışma sistemleri geliştirerek çalışanların işletmeye sağladığı faydaların artırılması.</a:t>
            </a:r>
          </a:p>
        </p:txBody>
      </p:sp>
    </p:spTree>
    <p:extLst>
      <p:ext uri="{BB962C8B-B14F-4D97-AF65-F5344CB8AC3E}">
        <p14:creationId xmlns="" xmlns:p14="http://schemas.microsoft.com/office/powerpoint/2010/main" val="31769360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7AC5F47B-7E20-4BDA-88A0-6ABF64AE3DA5}"/>
              </a:ext>
            </a:extLst>
          </p:cNvPr>
          <p:cNvSpPr>
            <a:spLocks noGrp="1"/>
          </p:cNvSpPr>
          <p:nvPr>
            <p:ph type="title"/>
          </p:nvPr>
        </p:nvSpPr>
        <p:spPr/>
        <p:txBody>
          <a:bodyPr>
            <a:normAutofit/>
          </a:bodyPr>
          <a:lstStyle/>
          <a:p>
            <a:r>
              <a:rPr lang="tr-TR" sz="5400" b="1" dirty="0">
                <a:solidFill>
                  <a:srgbClr val="C00000"/>
                </a:solidFill>
              </a:rPr>
              <a:t>İş Analizi</a:t>
            </a:r>
          </a:p>
        </p:txBody>
      </p:sp>
      <p:sp>
        <p:nvSpPr>
          <p:cNvPr id="3" name="İçerik Yer Tutucusu 2">
            <a:extLst>
              <a:ext uri="{FF2B5EF4-FFF2-40B4-BE49-F238E27FC236}">
                <a16:creationId xmlns="" xmlns:a16="http://schemas.microsoft.com/office/drawing/2014/main" id="{15CC3CFA-0844-4AA2-A50E-F8D0E78438DC}"/>
              </a:ext>
            </a:extLst>
          </p:cNvPr>
          <p:cNvSpPr>
            <a:spLocks noGrp="1"/>
          </p:cNvSpPr>
          <p:nvPr>
            <p:ph idx="1"/>
          </p:nvPr>
        </p:nvSpPr>
        <p:spPr/>
        <p:txBody>
          <a:bodyPr>
            <a:normAutofit/>
          </a:bodyPr>
          <a:lstStyle/>
          <a:p>
            <a:r>
              <a:rPr lang="tr-TR" sz="2800" b="1" dirty="0">
                <a:solidFill>
                  <a:schemeClr val="accent1">
                    <a:lumMod val="50000"/>
                  </a:schemeClr>
                </a:solidFill>
              </a:rPr>
              <a:t>İş analizi, işin özellikleri hakkında güvenilir bilgilerin sistematik olarak toplanması ve değerlendirilmesi olarak tanımlanmaktadır.</a:t>
            </a:r>
          </a:p>
          <a:p>
            <a:r>
              <a:rPr lang="tr-TR" sz="2800" b="1" dirty="0">
                <a:solidFill>
                  <a:schemeClr val="accent1">
                    <a:lumMod val="50000"/>
                  </a:schemeClr>
                </a:solidFill>
              </a:rPr>
              <a:t>İş analizi, çalışanların işlevleri, kullandıkları yöntem ve teknikleri, kullandıkları alet ve makineleri, ürettikleri mal ve hizmetleri ve işleri için gerekli olan bilgi, yetenek ve nitelikleri hakkında veri toplanması sürecidir.</a:t>
            </a:r>
          </a:p>
        </p:txBody>
      </p:sp>
    </p:spTree>
    <p:extLst>
      <p:ext uri="{BB962C8B-B14F-4D97-AF65-F5344CB8AC3E}">
        <p14:creationId xmlns="" xmlns:p14="http://schemas.microsoft.com/office/powerpoint/2010/main" val="40023557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3E0DC0A-4F5A-431E-88DC-E3A9DDC335D6}"/>
              </a:ext>
            </a:extLst>
          </p:cNvPr>
          <p:cNvSpPr>
            <a:spLocks noGrp="1"/>
          </p:cNvSpPr>
          <p:nvPr>
            <p:ph type="title"/>
          </p:nvPr>
        </p:nvSpPr>
        <p:spPr/>
        <p:txBody>
          <a:bodyPr>
            <a:normAutofit/>
          </a:bodyPr>
          <a:lstStyle/>
          <a:p>
            <a:r>
              <a:rPr lang="tr-TR" sz="5400" dirty="0">
                <a:solidFill>
                  <a:srgbClr val="C00000"/>
                </a:solidFill>
              </a:rPr>
              <a:t>İş Tanımı</a:t>
            </a:r>
          </a:p>
        </p:txBody>
      </p:sp>
      <p:sp>
        <p:nvSpPr>
          <p:cNvPr id="3" name="İçerik Yer Tutucusu 2">
            <a:extLst>
              <a:ext uri="{FF2B5EF4-FFF2-40B4-BE49-F238E27FC236}">
                <a16:creationId xmlns="" xmlns:a16="http://schemas.microsoft.com/office/drawing/2014/main" id="{810DC0FF-FEBA-41FC-B767-95325543552C}"/>
              </a:ext>
            </a:extLst>
          </p:cNvPr>
          <p:cNvSpPr>
            <a:spLocks noGrp="1"/>
          </p:cNvSpPr>
          <p:nvPr>
            <p:ph idx="1"/>
          </p:nvPr>
        </p:nvSpPr>
        <p:spPr/>
        <p:txBody>
          <a:bodyPr>
            <a:normAutofit/>
          </a:bodyPr>
          <a:lstStyle/>
          <a:p>
            <a:r>
              <a:rPr lang="tr-TR" sz="2800" b="1" dirty="0">
                <a:solidFill>
                  <a:schemeClr val="accent1">
                    <a:lumMod val="50000"/>
                  </a:schemeClr>
                </a:solidFill>
              </a:rPr>
              <a:t>İş analizi tamamlandıktan sonra toplanan verilerin sistematik hale getirilmesi gerektiğinden her işin kapsamına giren eylem ve işlemler, sorumluluk ve görevler ile çalışma koşulları özet bir şekilde yazılı olarak ifade edilir. Bu yazılı ifadeyi oluşturan yapı iş tanımlarıdır. İş tanımı, uygun pozisyondaki bir kişi tarafından yapılacak iş ile ilgili görevlerin tanımlandığı iş durumunu ifade etmektedir.</a:t>
            </a:r>
          </a:p>
        </p:txBody>
      </p:sp>
    </p:spTree>
    <p:extLst>
      <p:ext uri="{BB962C8B-B14F-4D97-AF65-F5344CB8AC3E}">
        <p14:creationId xmlns="" xmlns:p14="http://schemas.microsoft.com/office/powerpoint/2010/main" val="3565944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F9B114BF-A0C8-47C6-94D2-01548F4EECF8}"/>
              </a:ext>
            </a:extLst>
          </p:cNvPr>
          <p:cNvSpPr>
            <a:spLocks noGrp="1"/>
          </p:cNvSpPr>
          <p:nvPr>
            <p:ph type="title"/>
          </p:nvPr>
        </p:nvSpPr>
        <p:spPr/>
        <p:txBody>
          <a:bodyPr>
            <a:normAutofit fontScale="90000"/>
          </a:bodyPr>
          <a:lstStyle/>
          <a:p>
            <a:r>
              <a:rPr lang="tr-TR" dirty="0"/>
              <a:t>İş tanımı hazırlanırken dikkat edilecek hususlar şu şekildedir:</a:t>
            </a:r>
          </a:p>
        </p:txBody>
      </p:sp>
      <p:sp>
        <p:nvSpPr>
          <p:cNvPr id="3" name="İçerik Yer Tutucusu 2">
            <a:extLst>
              <a:ext uri="{FF2B5EF4-FFF2-40B4-BE49-F238E27FC236}">
                <a16:creationId xmlns="" xmlns:a16="http://schemas.microsoft.com/office/drawing/2014/main" id="{EFECF3CF-8AF9-4CE0-9BEC-0B52087522C2}"/>
              </a:ext>
            </a:extLst>
          </p:cNvPr>
          <p:cNvSpPr>
            <a:spLocks noGrp="1"/>
          </p:cNvSpPr>
          <p:nvPr>
            <p:ph idx="1"/>
          </p:nvPr>
        </p:nvSpPr>
        <p:spPr/>
        <p:txBody>
          <a:bodyPr>
            <a:normAutofit/>
          </a:bodyPr>
          <a:lstStyle/>
          <a:p>
            <a:r>
              <a:rPr lang="tr-TR" sz="2800" b="1" dirty="0">
                <a:solidFill>
                  <a:schemeClr val="accent1">
                    <a:lumMod val="50000"/>
                  </a:schemeClr>
                </a:solidFill>
              </a:rPr>
              <a:t>İşi yapan değil iş tanımlanmalıdır.</a:t>
            </a:r>
          </a:p>
          <a:p>
            <a:r>
              <a:rPr lang="tr-TR" sz="2800" b="1" dirty="0">
                <a:solidFill>
                  <a:schemeClr val="accent1">
                    <a:lumMod val="50000"/>
                  </a:schemeClr>
                </a:solidFill>
              </a:rPr>
              <a:t>İş tanımları oluştururken kişisel yargılardan uzak durulmalıdır.</a:t>
            </a:r>
          </a:p>
          <a:p>
            <a:r>
              <a:rPr lang="tr-TR" sz="2800" b="1" dirty="0">
                <a:solidFill>
                  <a:schemeClr val="accent1">
                    <a:lumMod val="50000"/>
                  </a:schemeClr>
                </a:solidFill>
              </a:rPr>
              <a:t>İş çok fazla ayrıntılı olarak tanımlanmamalıdır.</a:t>
            </a:r>
          </a:p>
          <a:p>
            <a:r>
              <a:rPr lang="tr-TR" sz="2800" b="1" dirty="0">
                <a:solidFill>
                  <a:schemeClr val="accent1">
                    <a:lumMod val="50000"/>
                  </a:schemeClr>
                </a:solidFill>
              </a:rPr>
              <a:t>İş tanımlarında kullanılan cümleler kısa ve öz olmalıdır.</a:t>
            </a:r>
          </a:p>
          <a:p>
            <a:r>
              <a:rPr lang="tr-TR" sz="2800" b="1" dirty="0">
                <a:solidFill>
                  <a:schemeClr val="accent1">
                    <a:lumMod val="50000"/>
                  </a:schemeClr>
                </a:solidFill>
              </a:rPr>
              <a:t>Mesleki terimler açıklanmalıdır.</a:t>
            </a:r>
          </a:p>
          <a:p>
            <a:r>
              <a:rPr lang="tr-TR" sz="2800" b="1" dirty="0">
                <a:solidFill>
                  <a:schemeClr val="accent1">
                    <a:lumMod val="50000"/>
                  </a:schemeClr>
                </a:solidFill>
              </a:rPr>
              <a:t>İşin tam olarak ne olduğu belirtilmelidir. </a:t>
            </a:r>
          </a:p>
        </p:txBody>
      </p:sp>
    </p:spTree>
    <p:extLst>
      <p:ext uri="{BB962C8B-B14F-4D97-AF65-F5344CB8AC3E}">
        <p14:creationId xmlns="" xmlns:p14="http://schemas.microsoft.com/office/powerpoint/2010/main" val="3693737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E6928D3-75CD-4A1E-9947-15FD2CA19490}"/>
              </a:ext>
            </a:extLst>
          </p:cNvPr>
          <p:cNvSpPr>
            <a:spLocks noGrp="1"/>
          </p:cNvSpPr>
          <p:nvPr>
            <p:ph type="title"/>
          </p:nvPr>
        </p:nvSpPr>
        <p:spPr/>
        <p:txBody>
          <a:bodyPr>
            <a:normAutofit/>
          </a:bodyPr>
          <a:lstStyle/>
          <a:p>
            <a:r>
              <a:rPr lang="tr-TR" sz="5400" dirty="0">
                <a:solidFill>
                  <a:srgbClr val="C00000"/>
                </a:solidFill>
              </a:rPr>
              <a:t>İş Gerekleri</a:t>
            </a:r>
          </a:p>
        </p:txBody>
      </p:sp>
      <p:sp>
        <p:nvSpPr>
          <p:cNvPr id="3" name="İçerik Yer Tutucusu 2">
            <a:extLst>
              <a:ext uri="{FF2B5EF4-FFF2-40B4-BE49-F238E27FC236}">
                <a16:creationId xmlns="" xmlns:a16="http://schemas.microsoft.com/office/drawing/2014/main" id="{947D7CCD-41B3-4A02-A669-C9B4448918D6}"/>
              </a:ext>
            </a:extLst>
          </p:cNvPr>
          <p:cNvSpPr>
            <a:spLocks noGrp="1"/>
          </p:cNvSpPr>
          <p:nvPr>
            <p:ph idx="1"/>
          </p:nvPr>
        </p:nvSpPr>
        <p:spPr/>
        <p:txBody>
          <a:bodyPr>
            <a:normAutofit/>
          </a:bodyPr>
          <a:lstStyle/>
          <a:p>
            <a:r>
              <a:rPr lang="tr-TR" sz="2800" b="1" dirty="0">
                <a:solidFill>
                  <a:schemeClr val="accent1">
                    <a:lumMod val="50000"/>
                  </a:schemeClr>
                </a:solidFill>
              </a:rPr>
              <a:t>İşi uygun görüldüğü şekilde yerine getirebilmek için o işte çalışan kişide bulunması gereken özellikler iş gereklerini oluşturmaktadır. İş tanımlarında yer alan belirli görev ve sorumlulukları, diğer bir ifadeyle çalışanın başarımı için sahip olması gereken özellikler iş gerekleri olarak isimlendirilmektedir.</a:t>
            </a:r>
          </a:p>
        </p:txBody>
      </p:sp>
    </p:spTree>
    <p:extLst>
      <p:ext uri="{BB962C8B-B14F-4D97-AF65-F5344CB8AC3E}">
        <p14:creationId xmlns="" xmlns:p14="http://schemas.microsoft.com/office/powerpoint/2010/main" val="13255464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7DDD4021-BBDD-4D17-A8DE-D31EC327F9ED}"/>
              </a:ext>
            </a:extLst>
          </p:cNvPr>
          <p:cNvSpPr>
            <a:spLocks noGrp="1"/>
          </p:cNvSpPr>
          <p:nvPr>
            <p:ph type="title"/>
          </p:nvPr>
        </p:nvSpPr>
        <p:spPr/>
        <p:txBody>
          <a:bodyPr/>
          <a:lstStyle/>
          <a:p>
            <a:r>
              <a:rPr lang="tr-TR" dirty="0"/>
              <a:t>Personel Bulma, İşe Alma Ve Yerleştirme</a:t>
            </a:r>
          </a:p>
        </p:txBody>
      </p:sp>
      <p:sp>
        <p:nvSpPr>
          <p:cNvPr id="3" name="İçerik Yer Tutucusu 2">
            <a:extLst>
              <a:ext uri="{FF2B5EF4-FFF2-40B4-BE49-F238E27FC236}">
                <a16:creationId xmlns="" xmlns:a16="http://schemas.microsoft.com/office/drawing/2014/main" id="{F68004F3-8039-4E4B-9465-B7B9D0084C55}"/>
              </a:ext>
            </a:extLst>
          </p:cNvPr>
          <p:cNvSpPr>
            <a:spLocks noGrp="1"/>
          </p:cNvSpPr>
          <p:nvPr>
            <p:ph idx="1"/>
          </p:nvPr>
        </p:nvSpPr>
        <p:spPr/>
        <p:txBody>
          <a:bodyPr>
            <a:normAutofit/>
          </a:bodyPr>
          <a:lstStyle/>
          <a:p>
            <a:r>
              <a:rPr lang="tr-TR" sz="2800" b="1" dirty="0">
                <a:solidFill>
                  <a:schemeClr val="accent1">
                    <a:lumMod val="50000"/>
                  </a:schemeClr>
                </a:solidFill>
              </a:rPr>
              <a:t>Personel bulma; potansiyel adayları işletmeye çekme süreci olarak tanımlanmaktadır. Başarılı bir personel bulma faaliyeti, yönetebilecek düzeydeki adayların aday havuzuna dahil edilmesiyle gerçekleşmektedir. Personel bulma ve işe almanın genel amacı en düşük maliyetle, işletmenin ihtiyacını karşılayacak insan kaynağına sayı ve kalite olarak ulaşabilmektir.</a:t>
            </a:r>
          </a:p>
        </p:txBody>
      </p:sp>
    </p:spTree>
    <p:extLst>
      <p:ext uri="{BB962C8B-B14F-4D97-AF65-F5344CB8AC3E}">
        <p14:creationId xmlns="" xmlns:p14="http://schemas.microsoft.com/office/powerpoint/2010/main" val="30998471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8B771E8-E711-4FCB-B2C0-AC330FD733BF}"/>
              </a:ext>
            </a:extLst>
          </p:cNvPr>
          <p:cNvSpPr>
            <a:spLocks noGrp="1"/>
          </p:cNvSpPr>
          <p:nvPr>
            <p:ph type="title"/>
          </p:nvPr>
        </p:nvSpPr>
        <p:spPr/>
        <p:txBody>
          <a:bodyPr>
            <a:normAutofit fontScale="90000"/>
          </a:bodyPr>
          <a:lstStyle/>
          <a:p>
            <a:r>
              <a:rPr lang="tr-TR" dirty="0">
                <a:solidFill>
                  <a:srgbClr val="C00000"/>
                </a:solidFill>
              </a:rPr>
              <a:t>Personel seçme ve işe alma sürecinin üç aşaması bulunmaktadır:</a:t>
            </a:r>
          </a:p>
        </p:txBody>
      </p:sp>
      <p:sp>
        <p:nvSpPr>
          <p:cNvPr id="3" name="İçerik Yer Tutucusu 2">
            <a:extLst>
              <a:ext uri="{FF2B5EF4-FFF2-40B4-BE49-F238E27FC236}">
                <a16:creationId xmlns="" xmlns:a16="http://schemas.microsoft.com/office/drawing/2014/main" id="{32BF1266-F200-41B9-959A-E74446E7EC0F}"/>
              </a:ext>
            </a:extLst>
          </p:cNvPr>
          <p:cNvSpPr>
            <a:spLocks noGrp="1"/>
          </p:cNvSpPr>
          <p:nvPr>
            <p:ph idx="1"/>
          </p:nvPr>
        </p:nvSpPr>
        <p:spPr/>
        <p:txBody>
          <a:bodyPr>
            <a:normAutofit lnSpcReduction="10000"/>
          </a:bodyPr>
          <a:lstStyle/>
          <a:p>
            <a:r>
              <a:rPr lang="tr-TR" sz="2800" b="1" dirty="0">
                <a:solidFill>
                  <a:schemeClr val="accent1">
                    <a:lumMod val="50000"/>
                  </a:schemeClr>
                </a:solidFill>
              </a:rPr>
              <a:t>İhtiyaçların belirlenmesi, iş tanımlarının, iş gereklerinin tanımlanması ve işin koşullarının belirlenmesini içerir.</a:t>
            </a:r>
          </a:p>
          <a:p>
            <a:r>
              <a:rPr lang="tr-TR" sz="2800" b="1" dirty="0">
                <a:solidFill>
                  <a:schemeClr val="accent1">
                    <a:lumMod val="50000"/>
                  </a:schemeClr>
                </a:solidFill>
              </a:rPr>
              <a:t>Adayların işletmeye çekilmesi, işletme içi ve dışı aday kaynaklarının gözden geçirilmesi, değerlendirilmesi ve ajans veya danışmanlık şirketleri tarafından tanıtımın yapılmasıdır.</a:t>
            </a:r>
          </a:p>
          <a:p>
            <a:r>
              <a:rPr lang="tr-TR" sz="2800" b="1" dirty="0">
                <a:solidFill>
                  <a:schemeClr val="accent1">
                    <a:lumMod val="50000"/>
                  </a:schemeClr>
                </a:solidFill>
              </a:rPr>
              <a:t>Adayların seçilmesi, başvuruların alınması, görüşme, test, adayların değerlendirilmesi, değerlendirme merkezleri, işin önerilmesi, referansların incelenmesi ve iş anlaşmasının hazırlanmasıdır.</a:t>
            </a:r>
          </a:p>
        </p:txBody>
      </p:sp>
    </p:spTree>
    <p:extLst>
      <p:ext uri="{BB962C8B-B14F-4D97-AF65-F5344CB8AC3E}">
        <p14:creationId xmlns="" xmlns:p14="http://schemas.microsoft.com/office/powerpoint/2010/main" val="39945288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8B95E98-0275-4465-8314-14694E9065CB}"/>
              </a:ext>
            </a:extLst>
          </p:cNvPr>
          <p:cNvSpPr>
            <a:spLocks noGrp="1"/>
          </p:cNvSpPr>
          <p:nvPr>
            <p:ph type="title"/>
          </p:nvPr>
        </p:nvSpPr>
        <p:spPr/>
        <p:txBody>
          <a:bodyPr>
            <a:normAutofit fontScale="90000"/>
          </a:bodyPr>
          <a:lstStyle/>
          <a:p>
            <a:r>
              <a:rPr lang="tr-TR" dirty="0"/>
              <a:t>Personel bulma süreci işe alma sürecinin başlangıcı olarak görülmektedir.</a:t>
            </a:r>
          </a:p>
        </p:txBody>
      </p:sp>
      <p:sp>
        <p:nvSpPr>
          <p:cNvPr id="3" name="İçerik Yer Tutucusu 2">
            <a:extLst>
              <a:ext uri="{FF2B5EF4-FFF2-40B4-BE49-F238E27FC236}">
                <a16:creationId xmlns="" xmlns:a16="http://schemas.microsoft.com/office/drawing/2014/main" id="{6FC7ED23-7FC8-411A-9B0B-C982EB7883EF}"/>
              </a:ext>
            </a:extLst>
          </p:cNvPr>
          <p:cNvSpPr>
            <a:spLocks noGrp="1"/>
          </p:cNvSpPr>
          <p:nvPr>
            <p:ph idx="1"/>
          </p:nvPr>
        </p:nvSpPr>
        <p:spPr>
          <a:xfrm>
            <a:off x="800100" y="2523249"/>
            <a:ext cx="7543800" cy="3931920"/>
          </a:xfrm>
        </p:spPr>
        <p:txBody>
          <a:bodyPr>
            <a:normAutofit/>
          </a:bodyPr>
          <a:lstStyle/>
          <a:p>
            <a:r>
              <a:rPr lang="tr-TR" sz="2800" b="1" dirty="0">
                <a:solidFill>
                  <a:schemeClr val="accent1">
                    <a:lumMod val="50000"/>
                  </a:schemeClr>
                </a:solidFill>
              </a:rPr>
              <a:t>Personel bulma işlemi, personel seçimi sürecinden önceki adımı oluşturmaktadır. Bu süreçte muhtemel adayların bulunacağı kaynakların belirlenmesi, adayların bulunması ve işletmeye çekilmesi faaliyetleri yerine getirilmektedir.</a:t>
            </a:r>
          </a:p>
          <a:p>
            <a:r>
              <a:rPr lang="tr-TR" sz="2800" b="1" dirty="0">
                <a:solidFill>
                  <a:schemeClr val="accent1">
                    <a:lumMod val="50000"/>
                  </a:schemeClr>
                </a:solidFill>
              </a:rPr>
              <a:t>Personel seçim süreci ise adaylar arasında en uygun adayın bulunması süreci olarak tanımlanmaktadır.</a:t>
            </a:r>
          </a:p>
        </p:txBody>
      </p:sp>
    </p:spTree>
    <p:extLst>
      <p:ext uri="{BB962C8B-B14F-4D97-AF65-F5344CB8AC3E}">
        <p14:creationId xmlns="" xmlns:p14="http://schemas.microsoft.com/office/powerpoint/2010/main" val="40054026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B5C355B-5EA8-4B6B-B6F7-7407B67127C6}"/>
              </a:ext>
            </a:extLst>
          </p:cNvPr>
          <p:cNvSpPr>
            <a:spLocks noGrp="1"/>
          </p:cNvSpPr>
          <p:nvPr>
            <p:ph type="title"/>
          </p:nvPr>
        </p:nvSpPr>
        <p:spPr>
          <a:xfrm>
            <a:off x="800100" y="457200"/>
            <a:ext cx="7543800" cy="1371600"/>
          </a:xfrm>
        </p:spPr>
        <p:txBody>
          <a:bodyPr>
            <a:normAutofit fontScale="90000"/>
          </a:bodyPr>
          <a:lstStyle/>
          <a:p>
            <a:r>
              <a:rPr lang="tr-TR" dirty="0">
                <a:solidFill>
                  <a:srgbClr val="C00000"/>
                </a:solidFill>
              </a:rPr>
              <a:t>İşletmelerde personel bulma sürecinin amaçları şu şekilde sıralanabilir:</a:t>
            </a:r>
          </a:p>
        </p:txBody>
      </p:sp>
      <p:sp>
        <p:nvSpPr>
          <p:cNvPr id="3" name="İçerik Yer Tutucusu 2">
            <a:extLst>
              <a:ext uri="{FF2B5EF4-FFF2-40B4-BE49-F238E27FC236}">
                <a16:creationId xmlns="" xmlns:a16="http://schemas.microsoft.com/office/drawing/2014/main" id="{5A8E09B6-B39A-4273-AF2B-4C0CD2296D3A}"/>
              </a:ext>
            </a:extLst>
          </p:cNvPr>
          <p:cNvSpPr>
            <a:spLocks noGrp="1"/>
          </p:cNvSpPr>
          <p:nvPr>
            <p:ph idx="1"/>
          </p:nvPr>
        </p:nvSpPr>
        <p:spPr>
          <a:xfrm>
            <a:off x="800100" y="1828800"/>
            <a:ext cx="7543800" cy="4572000"/>
          </a:xfrm>
        </p:spPr>
        <p:txBody>
          <a:bodyPr>
            <a:normAutofit/>
          </a:bodyPr>
          <a:lstStyle/>
          <a:p>
            <a:r>
              <a:rPr lang="tr-TR" sz="2800" b="1" dirty="0">
                <a:solidFill>
                  <a:schemeClr val="accent1">
                    <a:lumMod val="50000"/>
                  </a:schemeClr>
                </a:solidFill>
              </a:rPr>
              <a:t>Örgütün şimdiki ve gelecekteki stratejilerine uygun deneyimde ve yetenekte insanları işletmeye çekebilmek,</a:t>
            </a:r>
          </a:p>
          <a:p>
            <a:r>
              <a:rPr lang="tr-TR" sz="2800" b="1" dirty="0">
                <a:solidFill>
                  <a:schemeClr val="accent1">
                    <a:lumMod val="50000"/>
                  </a:schemeClr>
                </a:solidFill>
              </a:rPr>
              <a:t>Örgütün her seviyesine taze kan bulmak,</a:t>
            </a:r>
          </a:p>
          <a:p>
            <a:r>
              <a:rPr lang="tr-TR" sz="2800" b="1" dirty="0">
                <a:solidFill>
                  <a:schemeClr val="accent1">
                    <a:lumMod val="50000"/>
                  </a:schemeClr>
                </a:solidFill>
              </a:rPr>
              <a:t>Yetenekli insanların işletmeye çekilebilmesi için bir örgüt kültürünü geliştirmek,</a:t>
            </a:r>
          </a:p>
          <a:p>
            <a:r>
              <a:rPr lang="tr-TR" sz="2800" b="1" dirty="0">
                <a:solidFill>
                  <a:schemeClr val="accent1">
                    <a:lumMod val="50000"/>
                  </a:schemeClr>
                </a:solidFill>
              </a:rPr>
              <a:t>İşletmenin değerlerine uygun kişiler araştırmak ve bulmak,</a:t>
            </a:r>
          </a:p>
          <a:p>
            <a:r>
              <a:rPr lang="tr-TR" sz="2800" b="1" dirty="0">
                <a:solidFill>
                  <a:schemeClr val="accent1">
                    <a:lumMod val="50000"/>
                  </a:schemeClr>
                </a:solidFill>
              </a:rPr>
              <a:t>Modern yetenek geliştirme alanları araştırmak,</a:t>
            </a:r>
          </a:p>
          <a:p>
            <a:r>
              <a:rPr lang="tr-TR" sz="2800" b="1" dirty="0">
                <a:solidFill>
                  <a:schemeClr val="accent1">
                    <a:lumMod val="50000"/>
                  </a:schemeClr>
                </a:solidFill>
              </a:rPr>
              <a:t>Potansiyel iş pozisyonları için insan kaynağını tahmin etmek ya da bulmak</a:t>
            </a:r>
          </a:p>
        </p:txBody>
      </p:sp>
    </p:spTree>
    <p:extLst>
      <p:ext uri="{BB962C8B-B14F-4D97-AF65-F5344CB8AC3E}">
        <p14:creationId xmlns="" xmlns:p14="http://schemas.microsoft.com/office/powerpoint/2010/main" val="8357759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CA1217FB-AA8F-4355-9839-D2E77872B053}"/>
              </a:ext>
            </a:extLst>
          </p:cNvPr>
          <p:cNvSpPr>
            <a:spLocks noGrp="1"/>
          </p:cNvSpPr>
          <p:nvPr>
            <p:ph idx="1"/>
          </p:nvPr>
        </p:nvSpPr>
        <p:spPr>
          <a:xfrm>
            <a:off x="800100" y="494270"/>
            <a:ext cx="7543800" cy="5540770"/>
          </a:xfrm>
        </p:spPr>
        <p:txBody>
          <a:bodyPr>
            <a:normAutofit/>
          </a:bodyPr>
          <a:lstStyle/>
          <a:p>
            <a:pPr marL="0" indent="0" algn="ctr">
              <a:buNone/>
            </a:pPr>
            <a:r>
              <a:rPr lang="tr-TR" sz="2000" b="1" dirty="0">
                <a:solidFill>
                  <a:schemeClr val="accent1">
                    <a:lumMod val="50000"/>
                  </a:schemeClr>
                </a:solidFill>
              </a:rPr>
              <a:t>Örgütsel/İş/Hedefler/Strateji</a:t>
            </a:r>
          </a:p>
          <a:p>
            <a:pPr marL="0" indent="0" algn="ctr">
              <a:buNone/>
            </a:pPr>
            <a:r>
              <a:rPr lang="tr-TR" sz="2000" b="1" dirty="0">
                <a:solidFill>
                  <a:schemeClr val="accent1">
                    <a:lumMod val="50000"/>
                  </a:schemeClr>
                </a:solidFill>
              </a:rPr>
              <a:t>Örgütsel/İş Plan/Strateji</a:t>
            </a:r>
          </a:p>
          <a:p>
            <a:pPr marL="0" indent="0" algn="ctr">
              <a:buNone/>
            </a:pPr>
            <a:r>
              <a:rPr lang="tr-TR" sz="2000" b="1" dirty="0">
                <a:solidFill>
                  <a:schemeClr val="accent1">
                    <a:lumMod val="50000"/>
                  </a:schemeClr>
                </a:solidFill>
              </a:rPr>
              <a:t>İnsan Kaynakları/Plan/Strateji</a:t>
            </a:r>
          </a:p>
          <a:p>
            <a:pPr marL="0" indent="0" algn="ctr">
              <a:buNone/>
            </a:pPr>
            <a:endParaRPr lang="tr-TR" sz="2000" b="1" dirty="0">
              <a:solidFill>
                <a:schemeClr val="accent1">
                  <a:lumMod val="50000"/>
                </a:schemeClr>
              </a:solidFill>
            </a:endParaRPr>
          </a:p>
          <a:p>
            <a:pPr marL="0" indent="0">
              <a:buNone/>
            </a:pPr>
            <a:r>
              <a:rPr lang="tr-TR" sz="2000" b="1" dirty="0">
                <a:solidFill>
                  <a:schemeClr val="accent1">
                    <a:lumMod val="50000"/>
                  </a:schemeClr>
                </a:solidFill>
              </a:rPr>
              <a:t>İnsan Kaynağı Talebi                Örgütsel/İş/Plan/Strateji                 İnsan Kaynağı Arzı</a:t>
            </a:r>
          </a:p>
          <a:p>
            <a:pPr marL="0" indent="0">
              <a:buNone/>
            </a:pPr>
            <a:endParaRPr lang="tr-TR" sz="2000" b="1" dirty="0">
              <a:solidFill>
                <a:schemeClr val="accent1">
                  <a:lumMod val="50000"/>
                </a:schemeClr>
              </a:solidFill>
            </a:endParaRPr>
          </a:p>
          <a:p>
            <a:pPr marL="0" indent="0">
              <a:buNone/>
            </a:pPr>
            <a:endParaRPr lang="tr-TR" sz="2000" b="1" dirty="0">
              <a:solidFill>
                <a:schemeClr val="accent1">
                  <a:lumMod val="50000"/>
                </a:schemeClr>
              </a:solidFill>
            </a:endParaRPr>
          </a:p>
          <a:p>
            <a:pPr marL="0" indent="0">
              <a:buNone/>
            </a:pPr>
            <a:endParaRPr lang="tr-TR" sz="2000" b="1" dirty="0">
              <a:solidFill>
                <a:schemeClr val="accent1">
                  <a:lumMod val="50000"/>
                </a:schemeClr>
              </a:solidFill>
            </a:endParaRPr>
          </a:p>
          <a:p>
            <a:pPr marL="0" indent="0">
              <a:buNone/>
            </a:pPr>
            <a:endParaRPr lang="tr-TR" sz="2000" b="1" dirty="0">
              <a:solidFill>
                <a:schemeClr val="accent1">
                  <a:lumMod val="50000"/>
                </a:schemeClr>
              </a:solidFill>
            </a:endParaRPr>
          </a:p>
          <a:p>
            <a:pPr marL="0" indent="0">
              <a:buNone/>
            </a:pPr>
            <a:endParaRPr lang="tr-TR" sz="2000" b="1" dirty="0">
              <a:solidFill>
                <a:schemeClr val="accent1">
                  <a:lumMod val="50000"/>
                </a:schemeClr>
              </a:solidFill>
            </a:endParaRPr>
          </a:p>
          <a:p>
            <a:pPr marL="0" indent="0" algn="ctr">
              <a:buNone/>
            </a:pPr>
            <a:r>
              <a:rPr lang="tr-TR" sz="2000" b="1" dirty="0">
                <a:solidFill>
                  <a:schemeClr val="accent1">
                    <a:lumMod val="50000"/>
                  </a:schemeClr>
                </a:solidFill>
              </a:rPr>
              <a:t> Kaynaklar: İç kaynaklar ya da dış kaynaklar</a:t>
            </a:r>
          </a:p>
          <a:p>
            <a:pPr marL="0" indent="0">
              <a:buNone/>
            </a:pPr>
            <a:r>
              <a:rPr lang="tr-TR" sz="2000" b="1" dirty="0">
                <a:solidFill>
                  <a:schemeClr val="accent1">
                    <a:lumMod val="50000"/>
                  </a:schemeClr>
                </a:solidFill>
              </a:rPr>
              <a:t>     </a:t>
            </a:r>
          </a:p>
        </p:txBody>
      </p:sp>
      <p:sp>
        <p:nvSpPr>
          <p:cNvPr id="24" name="Ok: Yukarı Bükülü 23">
            <a:extLst>
              <a:ext uri="{FF2B5EF4-FFF2-40B4-BE49-F238E27FC236}">
                <a16:creationId xmlns="" xmlns:a16="http://schemas.microsoft.com/office/drawing/2014/main" id="{108E66BB-7D92-4C5C-AE71-3AD6E7274A94}"/>
              </a:ext>
            </a:extLst>
          </p:cNvPr>
          <p:cNvSpPr/>
          <p:nvPr/>
        </p:nvSpPr>
        <p:spPr>
          <a:xfrm rot="5400000">
            <a:off x="3218109" y="958016"/>
            <a:ext cx="246952" cy="21674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Ok: Yukarı Bükülü 24">
            <a:extLst>
              <a:ext uri="{FF2B5EF4-FFF2-40B4-BE49-F238E27FC236}">
                <a16:creationId xmlns="" xmlns:a16="http://schemas.microsoft.com/office/drawing/2014/main" id="{9D1C63B4-E49C-4B75-B551-61B09251093B}"/>
              </a:ext>
            </a:extLst>
          </p:cNvPr>
          <p:cNvSpPr/>
          <p:nvPr/>
        </p:nvSpPr>
        <p:spPr>
          <a:xfrm rot="5400000">
            <a:off x="3017132" y="1395024"/>
            <a:ext cx="246949" cy="21674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Ok: Aşağı 27">
            <a:extLst>
              <a:ext uri="{FF2B5EF4-FFF2-40B4-BE49-F238E27FC236}">
                <a16:creationId xmlns="" xmlns:a16="http://schemas.microsoft.com/office/drawing/2014/main" id="{E38DE39D-D068-4A5C-A8CE-16C5F5C2A58D}"/>
              </a:ext>
            </a:extLst>
          </p:cNvPr>
          <p:cNvSpPr/>
          <p:nvPr/>
        </p:nvSpPr>
        <p:spPr>
          <a:xfrm>
            <a:off x="4500563" y="1790700"/>
            <a:ext cx="142875" cy="330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Ok: Sağ 28">
            <a:extLst>
              <a:ext uri="{FF2B5EF4-FFF2-40B4-BE49-F238E27FC236}">
                <a16:creationId xmlns="" xmlns:a16="http://schemas.microsoft.com/office/drawing/2014/main" id="{E35E3CCC-B66D-4ECD-9C57-E3F77951EE6D}"/>
              </a:ext>
            </a:extLst>
          </p:cNvPr>
          <p:cNvSpPr/>
          <p:nvPr/>
        </p:nvSpPr>
        <p:spPr>
          <a:xfrm>
            <a:off x="2815487" y="2249022"/>
            <a:ext cx="313174" cy="246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Ok: Sağ 29">
            <a:extLst>
              <a:ext uri="{FF2B5EF4-FFF2-40B4-BE49-F238E27FC236}">
                <a16:creationId xmlns="" xmlns:a16="http://schemas.microsoft.com/office/drawing/2014/main" id="{9407603E-1070-4577-96D5-5F6DD75AED65}"/>
              </a:ext>
            </a:extLst>
          </p:cNvPr>
          <p:cNvSpPr/>
          <p:nvPr/>
        </p:nvSpPr>
        <p:spPr>
          <a:xfrm rot="10800000">
            <a:off x="5676900" y="2249022"/>
            <a:ext cx="313636" cy="246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Akış Çizelgesi: İşlem 30">
            <a:extLst>
              <a:ext uri="{FF2B5EF4-FFF2-40B4-BE49-F238E27FC236}">
                <a16:creationId xmlns="" xmlns:a16="http://schemas.microsoft.com/office/drawing/2014/main" id="{623DB7DD-3B0B-4502-ADFC-7470E8292464}"/>
              </a:ext>
            </a:extLst>
          </p:cNvPr>
          <p:cNvSpPr/>
          <p:nvPr/>
        </p:nvSpPr>
        <p:spPr>
          <a:xfrm>
            <a:off x="1266825" y="3145824"/>
            <a:ext cx="6172200" cy="9271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Temin Etme     (Yeniden) Eğitim       Tekrar Düzenlemek     Azaltma</a:t>
            </a:r>
          </a:p>
        </p:txBody>
      </p:sp>
      <p:cxnSp>
        <p:nvCxnSpPr>
          <p:cNvPr id="33" name="Düz Bağlayıcı 32">
            <a:extLst>
              <a:ext uri="{FF2B5EF4-FFF2-40B4-BE49-F238E27FC236}">
                <a16:creationId xmlns="" xmlns:a16="http://schemas.microsoft.com/office/drawing/2014/main" id="{DD5CFC0A-C243-4E8C-9390-CBACDF13FB40}"/>
              </a:ext>
            </a:extLst>
          </p:cNvPr>
          <p:cNvCxnSpPr/>
          <p:nvPr/>
        </p:nvCxnSpPr>
        <p:spPr>
          <a:xfrm>
            <a:off x="3032233" y="3163055"/>
            <a:ext cx="0" cy="9271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5" name="Düz Bağlayıcı 34">
            <a:extLst>
              <a:ext uri="{FF2B5EF4-FFF2-40B4-BE49-F238E27FC236}">
                <a16:creationId xmlns="" xmlns:a16="http://schemas.microsoft.com/office/drawing/2014/main" id="{6A89BBE3-D8BC-459F-9907-C00FC3082AEC}"/>
              </a:ext>
            </a:extLst>
          </p:cNvPr>
          <p:cNvCxnSpPr>
            <a:stCxn id="31" idx="0"/>
            <a:endCxn id="31" idx="2"/>
          </p:cNvCxnSpPr>
          <p:nvPr/>
        </p:nvCxnSpPr>
        <p:spPr>
          <a:xfrm>
            <a:off x="4352925" y="3145824"/>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Düz Bağlayıcı 36">
            <a:extLst>
              <a:ext uri="{FF2B5EF4-FFF2-40B4-BE49-F238E27FC236}">
                <a16:creationId xmlns="" xmlns:a16="http://schemas.microsoft.com/office/drawing/2014/main" id="{775A1E72-E58F-42E3-BC49-60166CD76989}"/>
              </a:ext>
            </a:extLst>
          </p:cNvPr>
          <p:cNvCxnSpPr/>
          <p:nvPr/>
        </p:nvCxnSpPr>
        <p:spPr>
          <a:xfrm>
            <a:off x="5970795" y="3145824"/>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Düz Ok Bağlayıcısı 41">
            <a:extLst>
              <a:ext uri="{FF2B5EF4-FFF2-40B4-BE49-F238E27FC236}">
                <a16:creationId xmlns="" xmlns:a16="http://schemas.microsoft.com/office/drawing/2014/main" id="{9B852CBC-631C-43CC-82A4-86E29FA42256}"/>
              </a:ext>
            </a:extLst>
          </p:cNvPr>
          <p:cNvCxnSpPr/>
          <p:nvPr/>
        </p:nvCxnSpPr>
        <p:spPr>
          <a:xfrm flipH="1">
            <a:off x="2724150" y="2495972"/>
            <a:ext cx="1066800" cy="539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Düz Ok Bağlayıcısı 43">
            <a:extLst>
              <a:ext uri="{FF2B5EF4-FFF2-40B4-BE49-F238E27FC236}">
                <a16:creationId xmlns="" xmlns:a16="http://schemas.microsoft.com/office/drawing/2014/main" id="{DAD34AEC-D337-4C27-84B6-FB90F9D3EFF8}"/>
              </a:ext>
            </a:extLst>
          </p:cNvPr>
          <p:cNvCxnSpPr/>
          <p:nvPr/>
        </p:nvCxnSpPr>
        <p:spPr>
          <a:xfrm flipH="1">
            <a:off x="3984270" y="2571461"/>
            <a:ext cx="257175" cy="539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a:extLst>
              <a:ext uri="{FF2B5EF4-FFF2-40B4-BE49-F238E27FC236}">
                <a16:creationId xmlns="" xmlns:a16="http://schemas.microsoft.com/office/drawing/2014/main" id="{BE69D781-DC47-4D92-80B5-C93473A2B5FE}"/>
              </a:ext>
            </a:extLst>
          </p:cNvPr>
          <p:cNvCxnSpPr/>
          <p:nvPr/>
        </p:nvCxnSpPr>
        <p:spPr>
          <a:xfrm>
            <a:off x="4658597" y="2551234"/>
            <a:ext cx="293045" cy="539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Düz Ok Bağlayıcısı 47">
            <a:extLst>
              <a:ext uri="{FF2B5EF4-FFF2-40B4-BE49-F238E27FC236}">
                <a16:creationId xmlns="" xmlns:a16="http://schemas.microsoft.com/office/drawing/2014/main" id="{B7C61D95-E2DB-4333-AC5C-EAACF486EC82}"/>
              </a:ext>
            </a:extLst>
          </p:cNvPr>
          <p:cNvCxnSpPr/>
          <p:nvPr/>
        </p:nvCxnSpPr>
        <p:spPr>
          <a:xfrm>
            <a:off x="5144047" y="2551234"/>
            <a:ext cx="1085303" cy="484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Düz Ok Bağlayıcısı 49">
            <a:extLst>
              <a:ext uri="{FF2B5EF4-FFF2-40B4-BE49-F238E27FC236}">
                <a16:creationId xmlns="" xmlns:a16="http://schemas.microsoft.com/office/drawing/2014/main" id="{1E348BFD-30C8-4A79-A8BD-E2EC78E1CE53}"/>
              </a:ext>
            </a:extLst>
          </p:cNvPr>
          <p:cNvCxnSpPr/>
          <p:nvPr/>
        </p:nvCxnSpPr>
        <p:spPr>
          <a:xfrm flipH="1" flipV="1">
            <a:off x="2815486" y="4216400"/>
            <a:ext cx="1080239"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Düz Ok Bağlayıcısı 51">
            <a:extLst>
              <a:ext uri="{FF2B5EF4-FFF2-40B4-BE49-F238E27FC236}">
                <a16:creationId xmlns="" xmlns:a16="http://schemas.microsoft.com/office/drawing/2014/main" id="{231C71CC-37AF-45AB-A00C-C9F977BCB64B}"/>
              </a:ext>
            </a:extLst>
          </p:cNvPr>
          <p:cNvCxnSpPr>
            <a:cxnSpLocks/>
          </p:cNvCxnSpPr>
          <p:nvPr/>
        </p:nvCxnSpPr>
        <p:spPr>
          <a:xfrm flipH="1" flipV="1">
            <a:off x="3984270" y="4216400"/>
            <a:ext cx="368655" cy="562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Düz Ok Bağlayıcısı 53">
            <a:extLst>
              <a:ext uri="{FF2B5EF4-FFF2-40B4-BE49-F238E27FC236}">
                <a16:creationId xmlns="" xmlns:a16="http://schemas.microsoft.com/office/drawing/2014/main" id="{2DD29656-8DEF-4E4B-A356-177C9541FE2E}"/>
              </a:ext>
            </a:extLst>
          </p:cNvPr>
          <p:cNvCxnSpPr/>
          <p:nvPr/>
        </p:nvCxnSpPr>
        <p:spPr>
          <a:xfrm flipV="1">
            <a:off x="4643438" y="4216400"/>
            <a:ext cx="308204"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Düz Ok Bağlayıcısı 56">
            <a:extLst>
              <a:ext uri="{FF2B5EF4-FFF2-40B4-BE49-F238E27FC236}">
                <a16:creationId xmlns="" xmlns:a16="http://schemas.microsoft.com/office/drawing/2014/main" id="{E4D85454-8B69-4EEC-9CAF-A65A936CEF8A}"/>
              </a:ext>
            </a:extLst>
          </p:cNvPr>
          <p:cNvCxnSpPr>
            <a:cxnSpLocks/>
          </p:cNvCxnSpPr>
          <p:nvPr/>
        </p:nvCxnSpPr>
        <p:spPr>
          <a:xfrm flipV="1">
            <a:off x="5257800" y="4183449"/>
            <a:ext cx="870058" cy="595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7861885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a:extLst>
              <a:ext uri="{FF2B5EF4-FFF2-40B4-BE49-F238E27FC236}">
                <a16:creationId xmlns="" xmlns:a16="http://schemas.microsoft.com/office/drawing/2014/main" id="{CC97E06C-40EE-4E1A-95F4-4EF6E9A4CDB7}"/>
              </a:ext>
            </a:extLst>
          </p:cNvPr>
          <p:cNvSpPr>
            <a:spLocks noGrp="1"/>
          </p:cNvSpPr>
          <p:nvPr>
            <p:ph idx="1"/>
          </p:nvPr>
        </p:nvSpPr>
        <p:spPr>
          <a:xfrm>
            <a:off x="800100" y="927101"/>
            <a:ext cx="7543800" cy="4359275"/>
          </a:xfrm>
        </p:spPr>
        <p:txBody>
          <a:bodyPr>
            <a:normAutofit/>
          </a:bodyPr>
          <a:lstStyle/>
          <a:p>
            <a:r>
              <a:rPr lang="tr-TR" sz="2800" b="1" dirty="0">
                <a:solidFill>
                  <a:srgbClr val="C00000"/>
                </a:solidFill>
              </a:rPr>
              <a:t>İşletme içi  kaynaklar : </a:t>
            </a:r>
            <a:r>
              <a:rPr lang="tr-TR" sz="2800" b="1" dirty="0">
                <a:solidFill>
                  <a:schemeClr val="accent1">
                    <a:lumMod val="50000"/>
                  </a:schemeClr>
                </a:solidFill>
              </a:rPr>
              <a:t>Kurumda halihazırda bulunan personel , kurumun ihtiyaç duyduğu personel açığının kapatılmasında başvurulabilecek bir kaynaktır bu durumda personelin kurumdaki pozisyonu değiştirilerek yeni eleman almadan işlemeden çalışan kişilerin potansiyelinden yararlanılmaktadır. Bunun yanında önemli bir pozisyona yükseltme yapılarak boşalan daha önemsiz pozisyon için yeni eleman alınması yapılmaktadır.</a:t>
            </a:r>
          </a:p>
        </p:txBody>
      </p:sp>
    </p:spTree>
    <p:extLst>
      <p:ext uri="{BB962C8B-B14F-4D97-AF65-F5344CB8AC3E}">
        <p14:creationId xmlns="" xmlns:p14="http://schemas.microsoft.com/office/powerpoint/2010/main" val="35361513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49BF379E-B0B9-4DD4-81F0-91A4F879C2A7}"/>
              </a:ext>
            </a:extLst>
          </p:cNvPr>
          <p:cNvSpPr>
            <a:spLocks noGrp="1"/>
          </p:cNvSpPr>
          <p:nvPr>
            <p:ph type="title"/>
          </p:nvPr>
        </p:nvSpPr>
        <p:spPr>
          <a:xfrm>
            <a:off x="800100" y="413994"/>
            <a:ext cx="7543800" cy="1371600"/>
          </a:xfrm>
        </p:spPr>
        <p:txBody>
          <a:bodyPr>
            <a:normAutofit/>
          </a:bodyPr>
          <a:lstStyle/>
          <a:p>
            <a:r>
              <a:rPr lang="tr-TR" sz="4000" dirty="0">
                <a:solidFill>
                  <a:srgbClr val="C00000"/>
                </a:solidFill>
              </a:rPr>
              <a:t>Personel bulma sürecinde işletme içi kaynaklardan yararlanmanın avantajları  şu şekilde sıralanabilir: </a:t>
            </a:r>
          </a:p>
        </p:txBody>
      </p:sp>
      <p:sp>
        <p:nvSpPr>
          <p:cNvPr id="3" name="İçerik Yer Tutucusu 2">
            <a:extLst>
              <a:ext uri="{FF2B5EF4-FFF2-40B4-BE49-F238E27FC236}">
                <a16:creationId xmlns="" xmlns:a16="http://schemas.microsoft.com/office/drawing/2014/main" id="{EE54B57E-1DE0-40A7-A4A6-EDABE8AA99FD}"/>
              </a:ext>
            </a:extLst>
          </p:cNvPr>
          <p:cNvSpPr>
            <a:spLocks noGrp="1"/>
          </p:cNvSpPr>
          <p:nvPr>
            <p:ph idx="1"/>
          </p:nvPr>
        </p:nvSpPr>
        <p:spPr>
          <a:xfrm>
            <a:off x="800100" y="1785594"/>
            <a:ext cx="7543800" cy="4475506"/>
          </a:xfrm>
        </p:spPr>
        <p:txBody>
          <a:bodyPr>
            <a:noAutofit/>
          </a:bodyPr>
          <a:lstStyle/>
          <a:p>
            <a:r>
              <a:rPr lang="tr-TR" sz="2000" b="1" dirty="0">
                <a:solidFill>
                  <a:schemeClr val="accent1">
                    <a:lumMod val="50000"/>
                  </a:schemeClr>
                </a:solidFill>
              </a:rPr>
              <a:t>İşletme içi kaynaklardan yaralanma bir tür motivasyon aracı olarak kullanılmaktır.</a:t>
            </a:r>
          </a:p>
          <a:p>
            <a:r>
              <a:rPr lang="tr-TR" sz="2000" b="1" dirty="0">
                <a:solidFill>
                  <a:schemeClr val="accent1">
                    <a:lumMod val="50000"/>
                  </a:schemeClr>
                </a:solidFill>
              </a:rPr>
              <a:t>Çalışanların modelleri geliştirilmektedir</a:t>
            </a:r>
          </a:p>
          <a:p>
            <a:r>
              <a:rPr lang="tr-TR" sz="2000" b="1" dirty="0">
                <a:solidFill>
                  <a:schemeClr val="accent1">
                    <a:lumMod val="50000"/>
                  </a:schemeClr>
                </a:solidFill>
              </a:rPr>
              <a:t> İşletme içindeki adayların uygunluğu, işletme dışındaki adayların uygunluğundan daha iyi değerlendirilmektedir </a:t>
            </a:r>
          </a:p>
          <a:p>
            <a:r>
              <a:rPr lang="tr-TR" sz="2000" b="1" dirty="0">
                <a:solidFill>
                  <a:schemeClr val="accent1">
                    <a:lumMod val="50000"/>
                  </a:schemeClr>
                </a:solidFill>
              </a:rPr>
              <a:t>Mevut çalışanların bağlılığı , sorumlukları ve aitlik hissi ile güvenliği geliştirilmektedir </a:t>
            </a:r>
          </a:p>
          <a:p>
            <a:r>
              <a:rPr lang="tr-TR" sz="2000" b="1" dirty="0">
                <a:solidFill>
                  <a:schemeClr val="accent1">
                    <a:lumMod val="50000"/>
                  </a:schemeClr>
                </a:solidFill>
              </a:rPr>
              <a:t>Çalışanların psikolojik ihtiyaçları yükselme fırsatı sağlayarak karşılanmaktadır </a:t>
            </a:r>
          </a:p>
          <a:p>
            <a:r>
              <a:rPr lang="tr-TR" sz="2000" b="1" dirty="0">
                <a:solidFill>
                  <a:schemeClr val="accent1">
                    <a:lumMod val="50000"/>
                  </a:schemeClr>
                </a:solidFill>
              </a:rPr>
              <a:t>Çalışanların ekonomik ihtiyaçların daha yüksek maaşla karşılanmaktadır </a:t>
            </a:r>
          </a:p>
          <a:p>
            <a:r>
              <a:rPr lang="tr-TR" sz="2000" b="1" dirty="0">
                <a:solidFill>
                  <a:schemeClr val="accent1">
                    <a:lumMod val="50000"/>
                  </a:schemeClr>
                </a:solidFill>
              </a:rPr>
              <a:t>Seçim maliyetleri en aza indirilmektedir </a:t>
            </a:r>
          </a:p>
          <a:p>
            <a:r>
              <a:rPr lang="tr-TR" sz="2000" b="1" dirty="0">
                <a:solidFill>
                  <a:schemeClr val="accent1">
                    <a:lumMod val="50000"/>
                  </a:schemeClr>
                </a:solidFill>
              </a:rPr>
              <a:t>Eğitim, başlatma , uyum ve adaptasyon maliyetler azaltılmaktadır</a:t>
            </a:r>
          </a:p>
          <a:p>
            <a:r>
              <a:rPr lang="tr-TR" sz="2000" b="1" dirty="0">
                <a:solidFill>
                  <a:schemeClr val="accent1">
                    <a:lumMod val="50000"/>
                  </a:schemeClr>
                </a:solidFill>
              </a:rPr>
              <a:t>Çalışanlara yönelik sosyal sorumluluk yerine getirilmektedir </a:t>
            </a:r>
          </a:p>
          <a:p>
            <a:r>
              <a:rPr lang="tr-TR" sz="2000" b="1" dirty="0">
                <a:solidFill>
                  <a:schemeClr val="accent1">
                    <a:lumMod val="50000"/>
                  </a:schemeClr>
                </a:solidFill>
              </a:rPr>
              <a:t>Çalışanların istikrarı sağlanmaktadır </a:t>
            </a:r>
          </a:p>
        </p:txBody>
      </p:sp>
    </p:spTree>
    <p:extLst>
      <p:ext uri="{BB962C8B-B14F-4D97-AF65-F5344CB8AC3E}">
        <p14:creationId xmlns="" xmlns:p14="http://schemas.microsoft.com/office/powerpoint/2010/main" val="152102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a:extLst>
              <a:ext uri="{FF2B5EF4-FFF2-40B4-BE49-F238E27FC236}">
                <a16:creationId xmlns="" xmlns:a16="http://schemas.microsoft.com/office/drawing/2014/main" id="{4374E81D-44DD-48A5-9641-CF905234A0A1}"/>
              </a:ext>
            </a:extLst>
          </p:cNvPr>
          <p:cNvSpPr>
            <a:spLocks noGrp="1"/>
          </p:cNvSpPr>
          <p:nvPr>
            <p:ph idx="1"/>
          </p:nvPr>
        </p:nvSpPr>
        <p:spPr>
          <a:xfrm>
            <a:off x="800100" y="668338"/>
            <a:ext cx="7543800" cy="4843462"/>
          </a:xfrm>
        </p:spPr>
        <p:txBody>
          <a:bodyPr>
            <a:normAutofit/>
          </a:bodyPr>
          <a:lstStyle/>
          <a:p>
            <a:r>
              <a:rPr lang="tr-TR" sz="2800" b="1" dirty="0">
                <a:solidFill>
                  <a:srgbClr val="C00000"/>
                </a:solidFill>
              </a:rPr>
              <a:t>İşletme dışı kaynaklar: </a:t>
            </a:r>
            <a:r>
              <a:rPr lang="tr-TR" sz="2800" b="1" dirty="0">
                <a:solidFill>
                  <a:schemeClr val="accent1">
                    <a:lumMod val="50000"/>
                  </a:schemeClr>
                </a:solidFill>
              </a:rPr>
              <a:t>Personel teminimde başvurulacak bir diğer kaynakta işletme dışı  kaynaklardır. İşletmenin personele ihtiyaç duyduğu her anda işletme içi kaynaklar faydalı olmaya bilir bu nedenle işletmeler bu tür ihtiyaçları doğduğunda işletme dışı kaynaklardan faydalanmaktadır işletme yeni kurulmuş yada büyümesi gerektiği durumda ortaya çıkan yeni işler işletme dışındaki kaynaklardan yararlanıla bilir işletme dışı kaynakların kullanılması işletme bünyesinde oluşan , iş açıklarının işletme adına çalışmayan kişilerden karşılanmasıdır. </a:t>
            </a:r>
          </a:p>
        </p:txBody>
      </p:sp>
    </p:spTree>
    <p:extLst>
      <p:ext uri="{BB962C8B-B14F-4D97-AF65-F5344CB8AC3E}">
        <p14:creationId xmlns="" xmlns:p14="http://schemas.microsoft.com/office/powerpoint/2010/main" val="8077422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16E185C-FB02-492A-BB24-2E54B32AF3D5}"/>
              </a:ext>
            </a:extLst>
          </p:cNvPr>
          <p:cNvSpPr>
            <a:spLocks noGrp="1"/>
          </p:cNvSpPr>
          <p:nvPr>
            <p:ph type="title"/>
          </p:nvPr>
        </p:nvSpPr>
        <p:spPr/>
        <p:txBody>
          <a:bodyPr>
            <a:normAutofit/>
          </a:bodyPr>
          <a:lstStyle/>
          <a:p>
            <a:r>
              <a:rPr lang="tr-TR" sz="4000" dirty="0">
                <a:solidFill>
                  <a:srgbClr val="C00000"/>
                </a:solidFill>
              </a:rPr>
              <a:t>Personel bulma sürecinde dış kaynaktan yararlanmanın avantajları bunlardır:</a:t>
            </a:r>
          </a:p>
        </p:txBody>
      </p:sp>
      <p:sp>
        <p:nvSpPr>
          <p:cNvPr id="3" name="İçerik Yer Tutucusu 2">
            <a:extLst>
              <a:ext uri="{FF2B5EF4-FFF2-40B4-BE49-F238E27FC236}">
                <a16:creationId xmlns="" xmlns:a16="http://schemas.microsoft.com/office/drawing/2014/main" id="{A84E85F4-9028-4BB6-9537-69F85173DBE7}"/>
              </a:ext>
            </a:extLst>
          </p:cNvPr>
          <p:cNvSpPr>
            <a:spLocks noGrp="1"/>
          </p:cNvSpPr>
          <p:nvPr>
            <p:ph idx="1"/>
          </p:nvPr>
        </p:nvSpPr>
        <p:spPr/>
        <p:txBody>
          <a:bodyPr>
            <a:normAutofit fontScale="92500"/>
          </a:bodyPr>
          <a:lstStyle/>
          <a:p>
            <a:r>
              <a:rPr lang="tr-TR" sz="2400" b="1" dirty="0">
                <a:solidFill>
                  <a:schemeClr val="accent1">
                    <a:lumMod val="50000"/>
                  </a:schemeClr>
                </a:solidFill>
              </a:rPr>
              <a:t>İşletmeye yeni bakış açısı ve yeni fikirlerinin gelmesi sağlanmaktadır</a:t>
            </a:r>
          </a:p>
          <a:p>
            <a:r>
              <a:rPr lang="tr-TR" sz="2400" b="1" dirty="0">
                <a:solidFill>
                  <a:schemeClr val="accent1">
                    <a:lumMod val="50000"/>
                  </a:schemeClr>
                </a:solidFill>
              </a:rPr>
              <a:t>Personel eğitim maliyeti azalmaktadır</a:t>
            </a:r>
          </a:p>
          <a:p>
            <a:r>
              <a:rPr lang="tr-TR" sz="2400" b="1" dirty="0">
                <a:solidFill>
                  <a:schemeClr val="accent1">
                    <a:lumMod val="50000"/>
                  </a:schemeClr>
                </a:solidFill>
              </a:rPr>
              <a:t>Daha geniş seçenekler bulunmaktadır </a:t>
            </a:r>
          </a:p>
          <a:p>
            <a:r>
              <a:rPr lang="tr-TR" sz="2400" b="1" dirty="0">
                <a:solidFill>
                  <a:schemeClr val="accent1">
                    <a:lumMod val="50000"/>
                  </a:schemeClr>
                </a:solidFill>
              </a:rPr>
              <a:t>Verilen iş ilanları aynı zamanda tanıtım araçları olarak kullanılmaktadır </a:t>
            </a:r>
          </a:p>
          <a:p>
            <a:r>
              <a:rPr lang="tr-TR" sz="2400" b="1" dirty="0">
                <a:solidFill>
                  <a:schemeClr val="accent1">
                    <a:lumMod val="50000"/>
                  </a:schemeClr>
                </a:solidFill>
              </a:rPr>
              <a:t>İşletme içinde yükseltmelerden dolayı ortaya çıkacak çalışmalar önlenmektedir </a:t>
            </a:r>
          </a:p>
          <a:p>
            <a:r>
              <a:rPr lang="tr-TR" sz="2400" b="1" dirty="0">
                <a:solidFill>
                  <a:schemeClr val="accent1">
                    <a:lumMod val="50000"/>
                  </a:schemeClr>
                </a:solidFill>
              </a:rPr>
              <a:t>İşletmelerin personel bulma sürecinde yararlanabileceği dış kaynaklar şu şekilde sırlanabilir </a:t>
            </a:r>
          </a:p>
          <a:p>
            <a:r>
              <a:rPr lang="tr-TR" sz="2400" b="1" dirty="0">
                <a:solidFill>
                  <a:schemeClr val="accent1">
                    <a:lumMod val="50000"/>
                  </a:schemeClr>
                </a:solidFill>
              </a:rPr>
              <a:t>Her seviyede eğitim kurumları </a:t>
            </a:r>
          </a:p>
          <a:p>
            <a:r>
              <a:rPr lang="tr-TR" sz="2400" b="1" dirty="0">
                <a:solidFill>
                  <a:schemeClr val="accent1">
                    <a:lumMod val="50000"/>
                  </a:schemeClr>
                </a:solidFill>
              </a:rPr>
              <a:t>Rakipler ve diğer firmalar  </a:t>
            </a:r>
          </a:p>
          <a:p>
            <a:endParaRPr lang="tr-TR" dirty="0"/>
          </a:p>
        </p:txBody>
      </p:sp>
    </p:spTree>
    <p:extLst>
      <p:ext uri="{BB962C8B-B14F-4D97-AF65-F5344CB8AC3E}">
        <p14:creationId xmlns="" xmlns:p14="http://schemas.microsoft.com/office/powerpoint/2010/main" val="22478872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5174E469-1D28-4A34-98C7-67707379D0AE}"/>
              </a:ext>
            </a:extLst>
          </p:cNvPr>
          <p:cNvSpPr>
            <a:spLocks noGrp="1"/>
          </p:cNvSpPr>
          <p:nvPr>
            <p:ph idx="1"/>
          </p:nvPr>
        </p:nvSpPr>
        <p:spPr>
          <a:xfrm>
            <a:off x="800100" y="1003300"/>
            <a:ext cx="7543800" cy="5308600"/>
          </a:xfrm>
        </p:spPr>
        <p:txBody>
          <a:bodyPr>
            <a:normAutofit/>
          </a:bodyPr>
          <a:lstStyle/>
          <a:p>
            <a:r>
              <a:rPr lang="tr-TR" sz="2400" b="1" dirty="0">
                <a:solidFill>
                  <a:schemeClr val="accent1">
                    <a:lumMod val="50000"/>
                  </a:schemeClr>
                </a:solidFill>
              </a:rPr>
              <a:t>İşe alma, insan kaynakları yönetiminin personel bulma cabaları sonucunda nitelikli adaylardan oluşan grubun içinden işe en uygun olan kişilerin seçilmesi ile uyum sağlayacak kişileri tercih etme yoluna gitmedir ancak bu şekilde çalışanlar arasında farklılıklar azalmakta , yeni fikirler ve bakış acılarının doğması engeller uygun özellikler ve yetenekler taşıyan personellerin belirlenmesidir. Diğer bir ifadeyle işin nitelikleri ile iş yapacak kişinin özellikleri arasında uyum yakalamaktadır. İşe alma süreci işletmeye personel seçme sürecidir. Etkin bir işe alma süreci işletmeye bir çok fayda sağlamaktadır. Doğru kişinin işe alınması diğer insan kaynakları faaliyetlerini etkinliğine artırmakta ve bir çok problemin önlenmesini sağlamaktadır.</a:t>
            </a:r>
          </a:p>
        </p:txBody>
      </p:sp>
    </p:spTree>
    <p:extLst>
      <p:ext uri="{BB962C8B-B14F-4D97-AF65-F5344CB8AC3E}">
        <p14:creationId xmlns="" xmlns:p14="http://schemas.microsoft.com/office/powerpoint/2010/main" val="32230990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DD3180C-C039-499B-8765-9D8C68E69121}"/>
              </a:ext>
            </a:extLst>
          </p:cNvPr>
          <p:cNvSpPr>
            <a:spLocks noGrp="1"/>
          </p:cNvSpPr>
          <p:nvPr>
            <p:ph type="title"/>
          </p:nvPr>
        </p:nvSpPr>
        <p:spPr/>
        <p:txBody>
          <a:bodyPr>
            <a:normAutofit fontScale="90000"/>
          </a:bodyPr>
          <a:lstStyle/>
          <a:p>
            <a:r>
              <a:rPr lang="tr-TR" dirty="0"/>
              <a:t> İşe alma sürecinin aşamaları şu şekilde sıralanabilir </a:t>
            </a:r>
            <a:br>
              <a:rPr lang="tr-TR" dirty="0"/>
            </a:br>
            <a:endParaRPr lang="tr-TR" dirty="0"/>
          </a:p>
        </p:txBody>
      </p:sp>
      <p:sp>
        <p:nvSpPr>
          <p:cNvPr id="3" name="İçerik Yer Tutucusu 2">
            <a:extLst>
              <a:ext uri="{FF2B5EF4-FFF2-40B4-BE49-F238E27FC236}">
                <a16:creationId xmlns="" xmlns:a16="http://schemas.microsoft.com/office/drawing/2014/main" id="{B596CF46-3929-4960-A427-B045F2A2709E}"/>
              </a:ext>
            </a:extLst>
          </p:cNvPr>
          <p:cNvSpPr>
            <a:spLocks noGrp="1"/>
          </p:cNvSpPr>
          <p:nvPr>
            <p:ph idx="1"/>
          </p:nvPr>
        </p:nvSpPr>
        <p:spPr/>
        <p:txBody>
          <a:bodyPr>
            <a:normAutofit/>
          </a:bodyPr>
          <a:lstStyle/>
          <a:p>
            <a:r>
              <a:rPr lang="tr-TR" sz="2800" b="1" dirty="0">
                <a:solidFill>
                  <a:schemeClr val="accent1">
                    <a:lumMod val="50000"/>
                  </a:schemeClr>
                </a:solidFill>
              </a:rPr>
              <a:t>Başvurularının alınması</a:t>
            </a:r>
          </a:p>
          <a:p>
            <a:r>
              <a:rPr lang="tr-TR" sz="2800" b="1" dirty="0">
                <a:solidFill>
                  <a:schemeClr val="accent1">
                    <a:lumMod val="50000"/>
                  </a:schemeClr>
                </a:solidFill>
              </a:rPr>
              <a:t>İşe alma testleri </a:t>
            </a:r>
          </a:p>
          <a:p>
            <a:r>
              <a:rPr lang="tr-TR" sz="2800" b="1" dirty="0">
                <a:solidFill>
                  <a:schemeClr val="accent1">
                    <a:lumMod val="50000"/>
                  </a:schemeClr>
                </a:solidFill>
              </a:rPr>
              <a:t>Görüşmeler</a:t>
            </a:r>
          </a:p>
          <a:p>
            <a:r>
              <a:rPr lang="tr-TR" sz="2800" b="1" dirty="0">
                <a:solidFill>
                  <a:schemeClr val="accent1">
                    <a:lumMod val="50000"/>
                  </a:schemeClr>
                </a:solidFill>
              </a:rPr>
              <a:t>Referans kontrolü </a:t>
            </a:r>
          </a:p>
          <a:p>
            <a:r>
              <a:rPr lang="tr-TR" sz="2800" b="1" dirty="0" smtClean="0">
                <a:solidFill>
                  <a:schemeClr val="accent1">
                    <a:lumMod val="50000"/>
                  </a:schemeClr>
                </a:solidFill>
              </a:rPr>
              <a:t>Sağlık </a:t>
            </a:r>
            <a:r>
              <a:rPr lang="tr-TR" sz="2800" b="1" dirty="0">
                <a:solidFill>
                  <a:schemeClr val="accent1">
                    <a:lumMod val="50000"/>
                  </a:schemeClr>
                </a:solidFill>
              </a:rPr>
              <a:t>kontrolü</a:t>
            </a:r>
          </a:p>
          <a:p>
            <a:r>
              <a:rPr lang="tr-TR" sz="2800" b="1" dirty="0">
                <a:solidFill>
                  <a:schemeClr val="accent1">
                    <a:lumMod val="50000"/>
                  </a:schemeClr>
                </a:solidFill>
              </a:rPr>
              <a:t>İşe yerleştirme</a:t>
            </a:r>
          </a:p>
        </p:txBody>
      </p:sp>
    </p:spTree>
    <p:extLst>
      <p:ext uri="{BB962C8B-B14F-4D97-AF65-F5344CB8AC3E}">
        <p14:creationId xmlns="" xmlns:p14="http://schemas.microsoft.com/office/powerpoint/2010/main" val="40832104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4071F94B-4F55-4C18-865D-BA99D99FAC76}"/>
              </a:ext>
            </a:extLst>
          </p:cNvPr>
          <p:cNvSpPr>
            <a:spLocks noGrp="1"/>
          </p:cNvSpPr>
          <p:nvPr>
            <p:ph type="title"/>
          </p:nvPr>
        </p:nvSpPr>
        <p:spPr/>
        <p:txBody>
          <a:bodyPr/>
          <a:lstStyle/>
          <a:p>
            <a:r>
              <a:rPr lang="tr-TR" b="1" dirty="0"/>
              <a:t>Personel eğitimi </a:t>
            </a:r>
            <a:endParaRPr lang="tr-TR" dirty="0"/>
          </a:p>
        </p:txBody>
      </p:sp>
      <p:sp>
        <p:nvSpPr>
          <p:cNvPr id="3" name="İçerik Yer Tutucusu 2">
            <a:extLst>
              <a:ext uri="{FF2B5EF4-FFF2-40B4-BE49-F238E27FC236}">
                <a16:creationId xmlns="" xmlns:a16="http://schemas.microsoft.com/office/drawing/2014/main" id="{69D8D098-1A1C-479A-97FC-11283094E0C8}"/>
              </a:ext>
            </a:extLst>
          </p:cNvPr>
          <p:cNvSpPr>
            <a:spLocks noGrp="1"/>
          </p:cNvSpPr>
          <p:nvPr>
            <p:ph idx="1"/>
          </p:nvPr>
        </p:nvSpPr>
        <p:spPr/>
        <p:txBody>
          <a:bodyPr>
            <a:normAutofit/>
          </a:bodyPr>
          <a:lstStyle/>
          <a:p>
            <a:r>
              <a:rPr lang="tr-TR" sz="2800" b="1" dirty="0">
                <a:solidFill>
                  <a:schemeClr val="accent1">
                    <a:lumMod val="50000"/>
                  </a:schemeClr>
                </a:solidFill>
              </a:rPr>
              <a:t>Eğitim, işletmedeki insan kaynakların etkinliğinin ve verimliliğinin artırılmasında kullanılan faaliyetlerden en önemlisidir. Çalışan davranışlarından istenen yönde değiştirmek amacıyla gerekli bilgi, beceri ve tutumalar , personel eğitimi yoluyla kazandırılmaktadır. </a:t>
            </a:r>
          </a:p>
        </p:txBody>
      </p:sp>
    </p:spTree>
    <p:extLst>
      <p:ext uri="{BB962C8B-B14F-4D97-AF65-F5344CB8AC3E}">
        <p14:creationId xmlns="" xmlns:p14="http://schemas.microsoft.com/office/powerpoint/2010/main" val="22451906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6C6ADDE4-1412-42FB-8518-CDC206B90187}"/>
              </a:ext>
            </a:extLst>
          </p:cNvPr>
          <p:cNvSpPr>
            <a:spLocks noGrp="1"/>
          </p:cNvSpPr>
          <p:nvPr>
            <p:ph type="title"/>
          </p:nvPr>
        </p:nvSpPr>
        <p:spPr>
          <a:xfrm>
            <a:off x="800100" y="822960"/>
            <a:ext cx="7543800" cy="1092200"/>
          </a:xfrm>
        </p:spPr>
        <p:txBody>
          <a:bodyPr>
            <a:normAutofit fontScale="90000"/>
          </a:bodyPr>
          <a:lstStyle/>
          <a:p>
            <a:r>
              <a:rPr lang="tr-TR" sz="4000" dirty="0">
                <a:solidFill>
                  <a:srgbClr val="C00000"/>
                </a:solidFill>
              </a:rPr>
              <a:t>İşletmelerde personel eğitimin üç temel amacı bulunmaktadır:</a:t>
            </a:r>
            <a:r>
              <a:rPr lang="tr-TR" dirty="0">
                <a:solidFill>
                  <a:srgbClr val="C00000"/>
                </a:solidFill>
              </a:rPr>
              <a:t/>
            </a:r>
            <a:br>
              <a:rPr lang="tr-TR" dirty="0">
                <a:solidFill>
                  <a:srgbClr val="C00000"/>
                </a:solidFill>
              </a:rPr>
            </a:br>
            <a:endParaRPr lang="tr-TR" dirty="0">
              <a:solidFill>
                <a:srgbClr val="C00000"/>
              </a:solidFill>
            </a:endParaRPr>
          </a:p>
        </p:txBody>
      </p:sp>
      <p:sp>
        <p:nvSpPr>
          <p:cNvPr id="3" name="İçerik Yer Tutucusu 2">
            <a:extLst>
              <a:ext uri="{FF2B5EF4-FFF2-40B4-BE49-F238E27FC236}">
                <a16:creationId xmlns="" xmlns:a16="http://schemas.microsoft.com/office/drawing/2014/main" id="{03F0B7A5-E8C5-462B-9364-CC66AAEC6E88}"/>
              </a:ext>
            </a:extLst>
          </p:cNvPr>
          <p:cNvSpPr>
            <a:spLocks noGrp="1"/>
          </p:cNvSpPr>
          <p:nvPr>
            <p:ph idx="1"/>
          </p:nvPr>
        </p:nvSpPr>
        <p:spPr/>
        <p:txBody>
          <a:bodyPr/>
          <a:lstStyle/>
          <a:p>
            <a:r>
              <a:rPr lang="tr-TR" sz="2800" b="1" dirty="0">
                <a:solidFill>
                  <a:schemeClr val="accent1">
                    <a:lumMod val="50000"/>
                  </a:schemeClr>
                </a:solidFill>
              </a:rPr>
              <a:t>Belirlenen standartların altında kalmış personelin çabasını artırarak hedeflere ulaşılmasını sağlamak,</a:t>
            </a:r>
          </a:p>
          <a:p>
            <a:r>
              <a:rPr lang="tr-TR" sz="2800" b="1" dirty="0">
                <a:solidFill>
                  <a:schemeClr val="accent1">
                    <a:lumMod val="50000"/>
                  </a:schemeClr>
                </a:solidFill>
              </a:rPr>
              <a:t>Davranış bozukluğu gösteren personelin örgüte uyumunu arttırmak , </a:t>
            </a:r>
          </a:p>
          <a:p>
            <a:r>
              <a:rPr lang="tr-TR" sz="2800" b="1" dirty="0">
                <a:solidFill>
                  <a:schemeClr val="accent1">
                    <a:lumMod val="50000"/>
                  </a:schemeClr>
                </a:solidFill>
              </a:rPr>
              <a:t>Çalışanlara kendilerine gerçekleştirme imkânı sağlayarak, onların iş duyumunu artırmak.</a:t>
            </a:r>
          </a:p>
          <a:p>
            <a:endParaRPr lang="tr-TR" dirty="0"/>
          </a:p>
        </p:txBody>
      </p:sp>
    </p:spTree>
    <p:extLst>
      <p:ext uri="{BB962C8B-B14F-4D97-AF65-F5344CB8AC3E}">
        <p14:creationId xmlns="" xmlns:p14="http://schemas.microsoft.com/office/powerpoint/2010/main" val="13162960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EFCD4658-D371-431C-9AA0-E69335CD591B}"/>
              </a:ext>
            </a:extLst>
          </p:cNvPr>
          <p:cNvSpPr>
            <a:spLocks noGrp="1"/>
          </p:cNvSpPr>
          <p:nvPr>
            <p:ph type="title"/>
          </p:nvPr>
        </p:nvSpPr>
        <p:spPr/>
        <p:txBody>
          <a:bodyPr>
            <a:normAutofit fontScale="90000"/>
          </a:bodyPr>
          <a:lstStyle/>
          <a:p>
            <a:r>
              <a:rPr lang="tr-TR" sz="4400" dirty="0">
                <a:solidFill>
                  <a:srgbClr val="C00000"/>
                </a:solidFill>
              </a:rPr>
              <a:t>İşletimlerde personel eğitime ihtiyaç duyulmasını nedenleri su şekilde sıralanabilir: </a:t>
            </a:r>
            <a:r>
              <a:rPr lang="tr-TR" dirty="0"/>
              <a:t/>
            </a:r>
            <a:br>
              <a:rPr lang="tr-TR" dirty="0"/>
            </a:br>
            <a:endParaRPr lang="tr-TR" dirty="0"/>
          </a:p>
        </p:txBody>
      </p:sp>
      <p:sp>
        <p:nvSpPr>
          <p:cNvPr id="3" name="İçerik Yer Tutucusu 2">
            <a:extLst>
              <a:ext uri="{FF2B5EF4-FFF2-40B4-BE49-F238E27FC236}">
                <a16:creationId xmlns="" xmlns:a16="http://schemas.microsoft.com/office/drawing/2014/main" id="{04A2B0A5-82AE-4BC9-8026-B5AD63BCA4CA}"/>
              </a:ext>
            </a:extLst>
          </p:cNvPr>
          <p:cNvSpPr>
            <a:spLocks noGrp="1"/>
          </p:cNvSpPr>
          <p:nvPr>
            <p:ph idx="1"/>
          </p:nvPr>
        </p:nvSpPr>
        <p:spPr>
          <a:xfrm>
            <a:off x="800100" y="1772920"/>
            <a:ext cx="7543800" cy="4442486"/>
          </a:xfrm>
        </p:spPr>
        <p:txBody>
          <a:bodyPr>
            <a:normAutofit/>
          </a:bodyPr>
          <a:lstStyle/>
          <a:p>
            <a:r>
              <a:rPr lang="tr-TR" sz="2000" b="1" dirty="0">
                <a:solidFill>
                  <a:schemeClr val="accent1">
                    <a:lumMod val="50000"/>
                  </a:schemeClr>
                </a:solidFill>
              </a:rPr>
              <a:t>İşletmelerde yaşanan genişleme ya da küçülme, </a:t>
            </a:r>
          </a:p>
          <a:p>
            <a:r>
              <a:rPr lang="tr-TR" sz="2000" b="1" dirty="0">
                <a:solidFill>
                  <a:schemeClr val="accent1">
                    <a:lumMod val="50000"/>
                  </a:schemeClr>
                </a:solidFill>
              </a:rPr>
              <a:t>Yeni teknolojik gelişmeler,</a:t>
            </a:r>
          </a:p>
          <a:p>
            <a:r>
              <a:rPr lang="tr-TR" sz="2000" b="1" dirty="0">
                <a:solidFill>
                  <a:schemeClr val="accent1">
                    <a:lumMod val="50000"/>
                  </a:schemeClr>
                </a:solidFill>
              </a:rPr>
              <a:t>Çalışanların bir başka göreve yükseltilmesi ya da transferi,</a:t>
            </a:r>
          </a:p>
          <a:p>
            <a:r>
              <a:rPr lang="tr-TR" sz="2000" b="1" dirty="0">
                <a:solidFill>
                  <a:schemeClr val="accent1">
                    <a:lumMod val="50000"/>
                  </a:schemeClr>
                </a:solidFill>
              </a:rPr>
              <a:t>İş koşullarında ve ortamında yaşanan değişimler,</a:t>
            </a:r>
          </a:p>
          <a:p>
            <a:r>
              <a:rPr lang="tr-TR" sz="2000" b="1" dirty="0">
                <a:solidFill>
                  <a:schemeClr val="accent1">
                    <a:lumMod val="50000"/>
                  </a:schemeClr>
                </a:solidFill>
              </a:rPr>
              <a:t>Yeni iş ve görevlerin oluşturulması,</a:t>
            </a:r>
          </a:p>
          <a:p>
            <a:r>
              <a:rPr lang="tr-TR" sz="2000" b="1" dirty="0">
                <a:solidFill>
                  <a:schemeClr val="accent1">
                    <a:lumMod val="50000"/>
                  </a:schemeClr>
                </a:solidFill>
              </a:rPr>
              <a:t>İşten ayrılanların yerinin doldurulması,</a:t>
            </a:r>
          </a:p>
          <a:p>
            <a:r>
              <a:rPr lang="tr-TR" sz="2000" b="1" dirty="0">
                <a:solidFill>
                  <a:schemeClr val="accent1">
                    <a:lumMod val="50000"/>
                  </a:schemeClr>
                </a:solidFill>
              </a:rPr>
              <a:t>Özel projelerin yürütülmesi,</a:t>
            </a:r>
          </a:p>
          <a:p>
            <a:r>
              <a:rPr lang="tr-TR" sz="2000" b="1" dirty="0">
                <a:solidFill>
                  <a:schemeClr val="accent1">
                    <a:lumMod val="50000"/>
                  </a:schemeClr>
                </a:solidFill>
              </a:rPr>
              <a:t>Yeni pazarlara girilmesi,</a:t>
            </a:r>
          </a:p>
          <a:p>
            <a:r>
              <a:rPr lang="tr-TR" sz="2000" b="1" dirty="0">
                <a:solidFill>
                  <a:schemeClr val="accent1">
                    <a:lumMod val="50000"/>
                  </a:schemeClr>
                </a:solidFill>
              </a:rPr>
              <a:t>Müşteri şikayetlerinin artması, </a:t>
            </a:r>
          </a:p>
          <a:p>
            <a:r>
              <a:rPr lang="tr-TR" sz="2000" b="1" dirty="0">
                <a:solidFill>
                  <a:schemeClr val="accent1">
                    <a:lumMod val="50000"/>
                  </a:schemeClr>
                </a:solidFill>
              </a:rPr>
              <a:t>Rekabet gücünün zayıflaması,</a:t>
            </a:r>
          </a:p>
          <a:p>
            <a:endParaRPr lang="tr-TR" dirty="0"/>
          </a:p>
        </p:txBody>
      </p:sp>
    </p:spTree>
    <p:extLst>
      <p:ext uri="{BB962C8B-B14F-4D97-AF65-F5344CB8AC3E}">
        <p14:creationId xmlns="" xmlns:p14="http://schemas.microsoft.com/office/powerpoint/2010/main" val="13084535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9AD86E4-CFC0-4709-8C5F-C7D606DE7F34}"/>
              </a:ext>
            </a:extLst>
          </p:cNvPr>
          <p:cNvSpPr>
            <a:spLocks noGrp="1"/>
          </p:cNvSpPr>
          <p:nvPr>
            <p:ph type="title"/>
          </p:nvPr>
        </p:nvSpPr>
        <p:spPr>
          <a:xfrm>
            <a:off x="800100" y="533400"/>
            <a:ext cx="7543800" cy="1722120"/>
          </a:xfrm>
        </p:spPr>
        <p:txBody>
          <a:bodyPr>
            <a:noAutofit/>
          </a:bodyPr>
          <a:lstStyle/>
          <a:p>
            <a:r>
              <a:rPr lang="tr-TR" sz="2000" b="1" dirty="0">
                <a:solidFill>
                  <a:schemeClr val="accent1">
                    <a:lumMod val="50000"/>
                  </a:schemeClr>
                </a:solidFill>
              </a:rPr>
              <a:t> </a:t>
            </a:r>
            <a:r>
              <a:rPr lang="tr-TR" sz="2000" b="1" dirty="0">
                <a:solidFill>
                  <a:srgbClr val="C00000"/>
                </a:solidFill>
              </a:rPr>
              <a:t>İş başında eğitim: </a:t>
            </a:r>
            <a:r>
              <a:rPr lang="tr-TR" sz="2000" b="1" dirty="0">
                <a:solidFill>
                  <a:schemeClr val="accent1">
                    <a:lumMod val="50000"/>
                  </a:schemeClr>
                </a:solidFill>
              </a:rPr>
              <a:t>İş başında eğitim yöntemi çok sık kulanılan egtım yontemıdır . bu tur egıtım yontemı genel olarak yonetıcılerın gozetımınde gerceklestırılmektedır personelın ısınden ayrılmadan , mevcut ısını yaparken egıtılmesıne esas alan iş basında eğitim yonetımı calısanları , ekip arkadaşların yada yonecılerın gozlemlenmesı ve onların davranışlarının taklit edilmesi seklinde gerçekleşmektedir.</a:t>
            </a:r>
            <a:br>
              <a:rPr lang="tr-TR" sz="2000" b="1" dirty="0">
                <a:solidFill>
                  <a:schemeClr val="accent1">
                    <a:lumMod val="50000"/>
                  </a:schemeClr>
                </a:solidFill>
              </a:rPr>
            </a:br>
            <a:endParaRPr lang="tr-TR" sz="2000" b="1" dirty="0">
              <a:solidFill>
                <a:schemeClr val="accent1">
                  <a:lumMod val="50000"/>
                </a:schemeClr>
              </a:solidFill>
            </a:endParaRPr>
          </a:p>
        </p:txBody>
      </p:sp>
      <p:sp>
        <p:nvSpPr>
          <p:cNvPr id="3" name="İçerik Yer Tutucusu 2">
            <a:extLst>
              <a:ext uri="{FF2B5EF4-FFF2-40B4-BE49-F238E27FC236}">
                <a16:creationId xmlns="" xmlns:a16="http://schemas.microsoft.com/office/drawing/2014/main" id="{FB82D5C9-62DB-43B7-BF8E-3CF8F94B192B}"/>
              </a:ext>
            </a:extLst>
          </p:cNvPr>
          <p:cNvSpPr>
            <a:spLocks noGrp="1"/>
          </p:cNvSpPr>
          <p:nvPr>
            <p:ph idx="1"/>
          </p:nvPr>
        </p:nvSpPr>
        <p:spPr>
          <a:xfrm>
            <a:off x="800100" y="2255520"/>
            <a:ext cx="7543800" cy="3931920"/>
          </a:xfrm>
        </p:spPr>
        <p:txBody>
          <a:bodyPr>
            <a:normAutofit/>
          </a:bodyPr>
          <a:lstStyle/>
          <a:p>
            <a:r>
              <a:rPr lang="tr-TR" sz="2000" b="1" dirty="0">
                <a:solidFill>
                  <a:srgbClr val="C00000"/>
                </a:solidFill>
              </a:rPr>
              <a:t> İş basında eğitim yönteminin şu şekilde sıralanabilir:</a:t>
            </a:r>
          </a:p>
          <a:p>
            <a:r>
              <a:rPr lang="tr-TR" sz="2000" b="1" dirty="0">
                <a:solidFill>
                  <a:schemeClr val="accent1">
                    <a:lumMod val="50000"/>
                  </a:schemeClr>
                </a:solidFill>
              </a:rPr>
              <a:t>İşin yaparak öğrenilmesi en etkili yöntemdir</a:t>
            </a:r>
          </a:p>
          <a:p>
            <a:r>
              <a:rPr lang="tr-TR" sz="2000" b="1" dirty="0">
                <a:solidFill>
                  <a:schemeClr val="accent1">
                    <a:lumMod val="50000"/>
                  </a:schemeClr>
                </a:solidFill>
              </a:rPr>
              <a:t>Kişinin öğrenme isteği iş başında daha kolay yaratılabilir.</a:t>
            </a:r>
          </a:p>
          <a:p>
            <a:r>
              <a:rPr lang="tr-TR" sz="2000" b="1" dirty="0">
                <a:solidFill>
                  <a:schemeClr val="accent1">
                    <a:lumMod val="50000"/>
                  </a:schemeClr>
                </a:solidFill>
              </a:rPr>
              <a:t>Yöneticilerin gözetiminde olduğu için katılımcılar öğrenme için daha fazla çaba harcamaktadır.</a:t>
            </a:r>
          </a:p>
          <a:p>
            <a:r>
              <a:rPr lang="tr-TR" sz="2000" b="1" dirty="0">
                <a:solidFill>
                  <a:schemeClr val="accent1">
                    <a:lumMod val="50000"/>
                  </a:schemeClr>
                </a:solidFill>
              </a:rPr>
              <a:t>Katılımcıların eksik ve zayıf yönleri derhal düzeltilebilir</a:t>
            </a:r>
          </a:p>
          <a:p>
            <a:r>
              <a:rPr lang="tr-TR" sz="2000" b="1" dirty="0">
                <a:solidFill>
                  <a:schemeClr val="accent1">
                    <a:lumMod val="50000"/>
                  </a:schemeClr>
                </a:solidFill>
              </a:rPr>
              <a:t>Eğitim sırasında gerçek iş ortamı ve iş araçları kullanılacağından daha etkili bir iş aracı kullanılmaktadır</a:t>
            </a:r>
          </a:p>
          <a:p>
            <a:r>
              <a:rPr lang="tr-TR" sz="2000" b="1" dirty="0">
                <a:solidFill>
                  <a:schemeClr val="accent1">
                    <a:lumMod val="50000"/>
                  </a:schemeClr>
                </a:solidFill>
              </a:rPr>
              <a:t>Öğrenilen konuların hemen uygulama olanağı bulunmaktadır</a:t>
            </a:r>
          </a:p>
          <a:p>
            <a:endParaRPr lang="tr-TR" sz="2400" b="1" dirty="0">
              <a:solidFill>
                <a:schemeClr val="accent1">
                  <a:lumMod val="50000"/>
                </a:schemeClr>
              </a:solidFill>
            </a:endParaRPr>
          </a:p>
        </p:txBody>
      </p:sp>
    </p:spTree>
    <p:extLst>
      <p:ext uri="{BB962C8B-B14F-4D97-AF65-F5344CB8AC3E}">
        <p14:creationId xmlns="" xmlns:p14="http://schemas.microsoft.com/office/powerpoint/2010/main" val="16616822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66396416-6233-40A0-90F4-C8C76F0F9171}"/>
              </a:ext>
            </a:extLst>
          </p:cNvPr>
          <p:cNvSpPr>
            <a:spLocks noGrp="1"/>
          </p:cNvSpPr>
          <p:nvPr>
            <p:ph type="title"/>
          </p:nvPr>
        </p:nvSpPr>
        <p:spPr>
          <a:xfrm>
            <a:off x="800100" y="1048994"/>
            <a:ext cx="7543800" cy="1371600"/>
          </a:xfrm>
        </p:spPr>
        <p:txBody>
          <a:bodyPr>
            <a:normAutofit/>
          </a:bodyPr>
          <a:lstStyle/>
          <a:p>
            <a:r>
              <a:rPr lang="tr-TR" sz="5400" dirty="0">
                <a:solidFill>
                  <a:srgbClr val="C00000"/>
                </a:solidFill>
              </a:rPr>
              <a:t>Performans Değerlendirmesi</a:t>
            </a:r>
          </a:p>
        </p:txBody>
      </p:sp>
      <p:sp>
        <p:nvSpPr>
          <p:cNvPr id="3" name="İçerik Yer Tutucusu 2">
            <a:extLst>
              <a:ext uri="{FF2B5EF4-FFF2-40B4-BE49-F238E27FC236}">
                <a16:creationId xmlns="" xmlns:a16="http://schemas.microsoft.com/office/drawing/2014/main" id="{38B02E26-7F65-4347-9D05-2F59AA415D16}"/>
              </a:ext>
            </a:extLst>
          </p:cNvPr>
          <p:cNvSpPr>
            <a:spLocks noGrp="1"/>
          </p:cNvSpPr>
          <p:nvPr>
            <p:ph idx="1"/>
          </p:nvPr>
        </p:nvSpPr>
        <p:spPr>
          <a:xfrm>
            <a:off x="800100" y="3124200"/>
            <a:ext cx="7543800" cy="1960880"/>
          </a:xfrm>
        </p:spPr>
        <p:txBody>
          <a:bodyPr>
            <a:normAutofit/>
          </a:bodyPr>
          <a:lstStyle/>
          <a:p>
            <a:r>
              <a:rPr lang="tr-TR" sz="2800" b="1" dirty="0">
                <a:solidFill>
                  <a:schemeClr val="accent1">
                    <a:lumMod val="50000"/>
                  </a:schemeClr>
                </a:solidFill>
              </a:rPr>
              <a:t>Performans değerlemesi ; işletmelerde çalışanların etkinliklerini önceden saptanan ölçülerle karşılaştırma, ölçme, değerleme yoluyla belirleme süreci olarak tanımlanmaktadır.</a:t>
            </a:r>
          </a:p>
        </p:txBody>
      </p:sp>
    </p:spTree>
    <p:extLst>
      <p:ext uri="{BB962C8B-B14F-4D97-AF65-F5344CB8AC3E}">
        <p14:creationId xmlns="" xmlns:p14="http://schemas.microsoft.com/office/powerpoint/2010/main" val="37687445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5F7E0EC4-1C21-4581-B928-D3F8847D3775}"/>
              </a:ext>
            </a:extLst>
          </p:cNvPr>
          <p:cNvSpPr>
            <a:spLocks noGrp="1"/>
          </p:cNvSpPr>
          <p:nvPr>
            <p:ph type="title"/>
          </p:nvPr>
        </p:nvSpPr>
        <p:spPr/>
        <p:txBody>
          <a:bodyPr>
            <a:normAutofit fontScale="90000"/>
          </a:bodyPr>
          <a:lstStyle/>
          <a:p>
            <a:r>
              <a:rPr lang="tr-TR" sz="4000" dirty="0">
                <a:solidFill>
                  <a:srgbClr val="C00000"/>
                </a:solidFill>
              </a:rPr>
              <a:t>Etkin bir performans değerleme sisteminin oluşturulması işletmelere şu faydalar sağlamaktadır:</a:t>
            </a:r>
          </a:p>
        </p:txBody>
      </p:sp>
      <p:sp>
        <p:nvSpPr>
          <p:cNvPr id="3" name="İçerik Yer Tutucusu 2">
            <a:extLst>
              <a:ext uri="{FF2B5EF4-FFF2-40B4-BE49-F238E27FC236}">
                <a16:creationId xmlns="" xmlns:a16="http://schemas.microsoft.com/office/drawing/2014/main" id="{1018FA52-32CA-4BD1-925F-AB64028F22C9}"/>
              </a:ext>
            </a:extLst>
          </p:cNvPr>
          <p:cNvSpPr>
            <a:spLocks noGrp="1"/>
          </p:cNvSpPr>
          <p:nvPr>
            <p:ph idx="1"/>
          </p:nvPr>
        </p:nvSpPr>
        <p:spPr>
          <a:xfrm>
            <a:off x="800100" y="2420620"/>
            <a:ext cx="7543800" cy="3167380"/>
          </a:xfrm>
        </p:spPr>
        <p:txBody>
          <a:bodyPr/>
          <a:lstStyle/>
          <a:p>
            <a:r>
              <a:rPr lang="tr-TR" sz="2400" b="1" dirty="0">
                <a:solidFill>
                  <a:schemeClr val="accent1">
                    <a:lumMod val="50000"/>
                  </a:schemeClr>
                </a:solidFill>
              </a:rPr>
              <a:t>İşletmede kaynakların etkin şekilde kullanılması </a:t>
            </a:r>
          </a:p>
          <a:p>
            <a:r>
              <a:rPr lang="tr-TR" sz="2400" b="1" dirty="0">
                <a:solidFill>
                  <a:schemeClr val="accent1">
                    <a:lumMod val="50000"/>
                  </a:schemeClr>
                </a:solidFill>
              </a:rPr>
              <a:t>Çalışanların ve yöneticilerin ödüllendirilmesi </a:t>
            </a:r>
          </a:p>
          <a:p>
            <a:r>
              <a:rPr lang="tr-TR" sz="2400" b="1" dirty="0">
                <a:solidFill>
                  <a:schemeClr val="accent1">
                    <a:lumMod val="50000"/>
                  </a:schemeClr>
                </a:solidFill>
              </a:rPr>
              <a:t>Çalışanlara ve yöneticilere işle ilgi geri bildirimin sağlanması</a:t>
            </a:r>
          </a:p>
          <a:p>
            <a:r>
              <a:rPr lang="tr-TR" sz="2400" b="1" dirty="0">
                <a:solidFill>
                  <a:schemeClr val="accent1">
                    <a:lumMod val="50000"/>
                  </a:schemeClr>
                </a:solidFill>
              </a:rPr>
              <a:t>Gruplar ve kişilerarası adil ilişkilerin oluşturulması ve sürdürülmesi </a:t>
            </a:r>
          </a:p>
          <a:p>
            <a:r>
              <a:rPr lang="tr-TR" sz="2400" b="1" dirty="0">
                <a:solidFill>
                  <a:schemeClr val="accent1">
                    <a:lumMod val="50000"/>
                  </a:schemeClr>
                </a:solidFill>
              </a:rPr>
              <a:t>Çalışanların gelişimi ve yönlendirilmesinin sağlanması </a:t>
            </a:r>
          </a:p>
          <a:p>
            <a:endParaRPr lang="tr-TR" dirty="0"/>
          </a:p>
        </p:txBody>
      </p:sp>
    </p:spTree>
    <p:extLst>
      <p:ext uri="{BB962C8B-B14F-4D97-AF65-F5344CB8AC3E}">
        <p14:creationId xmlns="" xmlns:p14="http://schemas.microsoft.com/office/powerpoint/2010/main" val="40469393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47AC8C40-48BD-4F58-963E-2FB8F8D4DC37}"/>
              </a:ext>
            </a:extLst>
          </p:cNvPr>
          <p:cNvSpPr>
            <a:spLocks noGrp="1"/>
          </p:cNvSpPr>
          <p:nvPr>
            <p:ph type="title"/>
          </p:nvPr>
        </p:nvSpPr>
        <p:spPr/>
        <p:txBody>
          <a:bodyPr>
            <a:normAutofit fontScale="90000"/>
          </a:bodyPr>
          <a:lstStyle/>
          <a:p>
            <a:r>
              <a:rPr lang="tr-TR" sz="3600" dirty="0">
                <a:solidFill>
                  <a:srgbClr val="C00000"/>
                </a:solidFill>
              </a:rPr>
              <a:t>Etkili bir performans değerleme sisteminde performans kriterleri belirlenirken şu hususlara dikkat edilmesi gerekmektedir;</a:t>
            </a:r>
          </a:p>
        </p:txBody>
      </p:sp>
      <p:sp>
        <p:nvSpPr>
          <p:cNvPr id="3" name="İçerik Yer Tutucusu 2">
            <a:extLst>
              <a:ext uri="{FF2B5EF4-FFF2-40B4-BE49-F238E27FC236}">
                <a16:creationId xmlns="" xmlns:a16="http://schemas.microsoft.com/office/drawing/2014/main" id="{AC848751-1EAD-4898-BD42-2CF8C8DCD623}"/>
              </a:ext>
            </a:extLst>
          </p:cNvPr>
          <p:cNvSpPr>
            <a:spLocks noGrp="1"/>
          </p:cNvSpPr>
          <p:nvPr>
            <p:ph idx="1"/>
          </p:nvPr>
        </p:nvSpPr>
        <p:spPr/>
        <p:txBody>
          <a:bodyPr>
            <a:normAutofit/>
          </a:bodyPr>
          <a:lstStyle/>
          <a:p>
            <a:r>
              <a:rPr lang="tr-TR" sz="2400" b="1" dirty="0">
                <a:solidFill>
                  <a:schemeClr val="accent1">
                    <a:lumMod val="50000"/>
                  </a:schemeClr>
                </a:solidFill>
              </a:rPr>
              <a:t>Performans kriterleri işletmenin hedef ve amaçları ile paralellik göstermelidir.</a:t>
            </a:r>
          </a:p>
          <a:p>
            <a:r>
              <a:rPr lang="tr-TR" sz="2400" b="1" dirty="0">
                <a:solidFill>
                  <a:schemeClr val="accent1">
                    <a:lumMod val="50000"/>
                  </a:schemeClr>
                </a:solidFill>
              </a:rPr>
              <a:t>Kriterlerin belirlenirken çalışanların katkısı sağlamalıdır </a:t>
            </a:r>
          </a:p>
          <a:p>
            <a:r>
              <a:rPr lang="tr-TR" sz="2400" b="1" dirty="0">
                <a:solidFill>
                  <a:schemeClr val="accent1">
                    <a:lumMod val="50000"/>
                  </a:schemeClr>
                </a:solidFill>
              </a:rPr>
              <a:t>Kriterler gözlemlenebilir ve tarafsız şekilde ölçülebilmelidir.</a:t>
            </a:r>
          </a:p>
          <a:p>
            <a:r>
              <a:rPr lang="tr-TR" sz="2400" b="1" dirty="0">
                <a:solidFill>
                  <a:schemeClr val="accent1">
                    <a:lumMod val="50000"/>
                  </a:schemeClr>
                </a:solidFill>
              </a:rPr>
              <a:t>Kriterler tutarlı olmalıdır ve farklı zamanlarda farklı kişilere uygulanırken tutarlı bilgiler sağlamalıdır </a:t>
            </a:r>
          </a:p>
          <a:p>
            <a:r>
              <a:rPr lang="tr-TR" sz="2400" b="1" dirty="0">
                <a:solidFill>
                  <a:schemeClr val="accent1">
                    <a:lumMod val="50000"/>
                  </a:schemeClr>
                </a:solidFill>
              </a:rPr>
              <a:t>Kriterler işin düzeyini ve sorumluluk alanına uygun olmalıdır</a:t>
            </a:r>
          </a:p>
          <a:p>
            <a:r>
              <a:rPr lang="tr-TR" sz="2400" b="1" dirty="0">
                <a:solidFill>
                  <a:schemeClr val="accent1">
                    <a:lumMod val="50000"/>
                  </a:schemeClr>
                </a:solidFill>
              </a:rPr>
              <a:t>Kriterler birbiriyle çakışmamalıdır.</a:t>
            </a:r>
          </a:p>
        </p:txBody>
      </p:sp>
    </p:spTree>
    <p:extLst>
      <p:ext uri="{BB962C8B-B14F-4D97-AF65-F5344CB8AC3E}">
        <p14:creationId xmlns="" xmlns:p14="http://schemas.microsoft.com/office/powerpoint/2010/main" val="33227718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B7C0B455-DD2A-43C3-B969-CDCF6E0E8FC2}"/>
              </a:ext>
            </a:extLst>
          </p:cNvPr>
          <p:cNvSpPr>
            <a:spLocks noGrp="1"/>
          </p:cNvSpPr>
          <p:nvPr>
            <p:ph type="title"/>
          </p:nvPr>
        </p:nvSpPr>
        <p:spPr>
          <a:xfrm>
            <a:off x="800100" y="673100"/>
            <a:ext cx="7543800" cy="1709420"/>
          </a:xfrm>
        </p:spPr>
        <p:txBody>
          <a:bodyPr>
            <a:normAutofit fontScale="90000"/>
          </a:bodyPr>
          <a:lstStyle/>
          <a:p>
            <a:r>
              <a:rPr lang="tr-TR" dirty="0">
                <a:solidFill>
                  <a:srgbClr val="C00000"/>
                </a:solidFill>
              </a:rPr>
              <a:t>Performans değerleme sisteminin genel amaçları şu şekilde sıralanabilir:</a:t>
            </a:r>
            <a:r>
              <a:rPr lang="tr-TR" dirty="0"/>
              <a:t/>
            </a:r>
            <a:br>
              <a:rPr lang="tr-TR" dirty="0"/>
            </a:br>
            <a:endParaRPr lang="tr-TR" dirty="0"/>
          </a:p>
        </p:txBody>
      </p:sp>
      <p:sp>
        <p:nvSpPr>
          <p:cNvPr id="3" name="İçerik Yer Tutucusu 2">
            <a:extLst>
              <a:ext uri="{FF2B5EF4-FFF2-40B4-BE49-F238E27FC236}">
                <a16:creationId xmlns="" xmlns:a16="http://schemas.microsoft.com/office/drawing/2014/main" id="{D3CAF273-8616-46EE-88A6-97907E910EDA}"/>
              </a:ext>
            </a:extLst>
          </p:cNvPr>
          <p:cNvSpPr>
            <a:spLocks noGrp="1"/>
          </p:cNvSpPr>
          <p:nvPr>
            <p:ph idx="1"/>
          </p:nvPr>
        </p:nvSpPr>
        <p:spPr>
          <a:xfrm>
            <a:off x="800100" y="1912620"/>
            <a:ext cx="7543800" cy="3776980"/>
          </a:xfrm>
        </p:spPr>
        <p:txBody>
          <a:bodyPr>
            <a:normAutofit fontScale="92500" lnSpcReduction="10000"/>
          </a:bodyPr>
          <a:lstStyle/>
          <a:p>
            <a:r>
              <a:rPr lang="tr-TR" sz="2400" b="1" dirty="0">
                <a:solidFill>
                  <a:schemeClr val="accent1">
                    <a:lumMod val="50000"/>
                  </a:schemeClr>
                </a:solidFill>
              </a:rPr>
              <a:t>Çalışanların yaptığı işte ne kadar başarılı olduğu saptanır </a:t>
            </a:r>
          </a:p>
          <a:p>
            <a:r>
              <a:rPr lang="tr-TR" sz="2400" b="1" dirty="0">
                <a:solidFill>
                  <a:schemeClr val="accent1">
                    <a:lumMod val="50000"/>
                  </a:schemeClr>
                </a:solidFill>
              </a:rPr>
              <a:t>Terfi ve transfer için çalışanlar arasında seçim yapılır</a:t>
            </a:r>
          </a:p>
          <a:p>
            <a:r>
              <a:rPr lang="tr-TR" sz="2400" b="1" dirty="0">
                <a:solidFill>
                  <a:schemeClr val="accent1">
                    <a:lumMod val="50000"/>
                  </a:schemeClr>
                </a:solidFill>
              </a:rPr>
              <a:t>Ücret standartlarının saptanır</a:t>
            </a:r>
          </a:p>
          <a:p>
            <a:r>
              <a:rPr lang="tr-TR" sz="2400" b="1" dirty="0">
                <a:solidFill>
                  <a:schemeClr val="accent1">
                    <a:lumMod val="50000"/>
                  </a:schemeClr>
                </a:solidFill>
              </a:rPr>
              <a:t>Eğitim gereksinimleri saptanır</a:t>
            </a:r>
          </a:p>
          <a:p>
            <a:r>
              <a:rPr lang="tr-TR" sz="2400" b="1" dirty="0">
                <a:solidFill>
                  <a:schemeClr val="accent1">
                    <a:lumMod val="50000"/>
                  </a:schemeClr>
                </a:solidFill>
              </a:rPr>
              <a:t>Çalışanların örgüte yaptığı göreli katkılar belirlenir</a:t>
            </a:r>
          </a:p>
          <a:p>
            <a:r>
              <a:rPr lang="tr-TR" sz="2400" b="1" dirty="0">
                <a:solidFill>
                  <a:schemeClr val="accent1">
                    <a:lumMod val="50000"/>
                  </a:schemeClr>
                </a:solidFill>
              </a:rPr>
              <a:t>Memnuniyetsiz çalışanların performansların iyileştirilmesi sağlanır</a:t>
            </a:r>
          </a:p>
          <a:p>
            <a:pPr marL="0" indent="0">
              <a:buNone/>
            </a:pPr>
            <a:r>
              <a:rPr lang="tr-TR" sz="2400" b="1" dirty="0">
                <a:solidFill>
                  <a:schemeClr val="accent1">
                    <a:lumMod val="50000"/>
                  </a:schemeClr>
                </a:solidFill>
              </a:rPr>
              <a:t>   </a:t>
            </a:r>
            <a:r>
              <a:rPr lang="tr-TR" dirty="0"/>
              <a:t> </a:t>
            </a:r>
            <a:r>
              <a:rPr lang="tr-TR" sz="2400" b="1" dirty="0">
                <a:solidFill>
                  <a:schemeClr val="accent2">
                    <a:lumMod val="50000"/>
                  </a:schemeClr>
                </a:solidFill>
              </a:rPr>
              <a:t>Performans değerleme faaliyetlerinin amacına ulaşabilmesi, devamlı ve güvenilir olabilmesi için bir performans sisteminin kurulması ve bunun tüm çalışanlara tanıtılması gerekmektedir</a:t>
            </a:r>
            <a:r>
              <a:rPr lang="tr-TR" sz="2600" b="1" dirty="0">
                <a:solidFill>
                  <a:schemeClr val="accent2">
                    <a:lumMod val="50000"/>
                  </a:schemeClr>
                </a:solidFill>
              </a:rPr>
              <a:t>.</a:t>
            </a:r>
          </a:p>
          <a:p>
            <a:endParaRPr lang="tr-TR" sz="2400" b="1" dirty="0">
              <a:solidFill>
                <a:schemeClr val="accent1">
                  <a:lumMod val="50000"/>
                </a:schemeClr>
              </a:solidFill>
            </a:endParaRPr>
          </a:p>
          <a:p>
            <a:endParaRPr lang="tr-TR" dirty="0"/>
          </a:p>
        </p:txBody>
      </p:sp>
    </p:spTree>
    <p:extLst>
      <p:ext uri="{BB962C8B-B14F-4D97-AF65-F5344CB8AC3E}">
        <p14:creationId xmlns="" xmlns:p14="http://schemas.microsoft.com/office/powerpoint/2010/main" val="11061617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5B3A48B2-F496-4786-9471-3DDD4463E427}"/>
              </a:ext>
            </a:extLst>
          </p:cNvPr>
          <p:cNvSpPr>
            <a:spLocks noGrp="1"/>
          </p:cNvSpPr>
          <p:nvPr>
            <p:ph type="title"/>
          </p:nvPr>
        </p:nvSpPr>
        <p:spPr/>
        <p:txBody>
          <a:bodyPr>
            <a:normAutofit fontScale="90000"/>
          </a:bodyPr>
          <a:lstStyle/>
          <a:p>
            <a:r>
              <a:rPr lang="tr-TR" dirty="0"/>
              <a:t> </a:t>
            </a:r>
            <a:r>
              <a:rPr lang="tr-TR" sz="4000" dirty="0">
                <a:solidFill>
                  <a:srgbClr val="C00000"/>
                </a:solidFill>
              </a:rPr>
              <a:t>Performans değerleme sisteminin oluşturulması aşamasında dikkat edilmesi gereken hususlar şu şekilde sıralanabilir:</a:t>
            </a:r>
          </a:p>
        </p:txBody>
      </p:sp>
      <p:sp>
        <p:nvSpPr>
          <p:cNvPr id="3" name="İçerik Yer Tutucusu 2">
            <a:extLst>
              <a:ext uri="{FF2B5EF4-FFF2-40B4-BE49-F238E27FC236}">
                <a16:creationId xmlns="" xmlns:a16="http://schemas.microsoft.com/office/drawing/2014/main" id="{D4C3C543-F396-4D30-B55A-8313B074308F}"/>
              </a:ext>
            </a:extLst>
          </p:cNvPr>
          <p:cNvSpPr>
            <a:spLocks noGrp="1"/>
          </p:cNvSpPr>
          <p:nvPr>
            <p:ph idx="1"/>
          </p:nvPr>
        </p:nvSpPr>
        <p:spPr/>
        <p:txBody>
          <a:bodyPr/>
          <a:lstStyle/>
          <a:p>
            <a:r>
              <a:rPr lang="tr-TR" sz="2400" b="1" dirty="0">
                <a:solidFill>
                  <a:schemeClr val="accent1">
                    <a:lumMod val="50000"/>
                  </a:schemeClr>
                </a:solidFill>
              </a:rPr>
              <a:t>Adil olmalıdır</a:t>
            </a:r>
          </a:p>
          <a:p>
            <a:r>
              <a:rPr lang="tr-TR" sz="2400" b="1" dirty="0">
                <a:solidFill>
                  <a:schemeClr val="accent1">
                    <a:lumMod val="50000"/>
                  </a:schemeClr>
                </a:solidFill>
              </a:rPr>
              <a:t>Performans değerleme sistemi geliştirici olmalıdır</a:t>
            </a:r>
          </a:p>
          <a:p>
            <a:r>
              <a:rPr lang="tr-TR" sz="2400" b="1" dirty="0">
                <a:solidFill>
                  <a:schemeClr val="accent1">
                    <a:lumMod val="50000"/>
                  </a:schemeClr>
                </a:solidFill>
              </a:rPr>
              <a:t>Performans değerleme sistemi geçerli ve güvenilir olmalıdır</a:t>
            </a:r>
          </a:p>
          <a:p>
            <a:r>
              <a:rPr lang="tr-TR" sz="2400" b="1" dirty="0">
                <a:solidFill>
                  <a:schemeClr val="accent1">
                    <a:lumMod val="50000"/>
                  </a:schemeClr>
                </a:solidFill>
              </a:rPr>
              <a:t>Kapsamlı ve sürekli olmalıdır </a:t>
            </a:r>
          </a:p>
          <a:p>
            <a:r>
              <a:rPr lang="tr-TR" sz="2400" b="1" dirty="0">
                <a:solidFill>
                  <a:schemeClr val="accent1">
                    <a:lumMod val="50000"/>
                  </a:schemeClr>
                </a:solidFill>
              </a:rPr>
              <a:t>Başarı kriterleri daha önceden belirlenmiş olmalıdır</a:t>
            </a:r>
          </a:p>
          <a:p>
            <a:r>
              <a:rPr lang="tr-TR" sz="2400" b="1" dirty="0">
                <a:solidFill>
                  <a:schemeClr val="accent1">
                    <a:lumMod val="50000"/>
                  </a:schemeClr>
                </a:solidFill>
              </a:rPr>
              <a:t>Bir işin en iyi biçimde yapılmasında etken olan faktörler de değerlendirilmelidir</a:t>
            </a:r>
          </a:p>
          <a:p>
            <a:r>
              <a:rPr lang="tr-TR" sz="2400" b="1" dirty="0">
                <a:solidFill>
                  <a:schemeClr val="accent1">
                    <a:lumMod val="50000"/>
                  </a:schemeClr>
                </a:solidFill>
              </a:rPr>
              <a:t>Basit ve anlaşılır olmalıdır</a:t>
            </a:r>
          </a:p>
          <a:p>
            <a:endParaRPr lang="tr-TR" dirty="0"/>
          </a:p>
        </p:txBody>
      </p:sp>
    </p:spTree>
    <p:extLst>
      <p:ext uri="{BB962C8B-B14F-4D97-AF65-F5344CB8AC3E}">
        <p14:creationId xmlns="" xmlns:p14="http://schemas.microsoft.com/office/powerpoint/2010/main" val="32054472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E07F3F3E-EC77-4147-8145-258D8E010D1A}"/>
              </a:ext>
            </a:extLst>
          </p:cNvPr>
          <p:cNvSpPr>
            <a:spLocks noGrp="1"/>
          </p:cNvSpPr>
          <p:nvPr>
            <p:ph type="title"/>
          </p:nvPr>
        </p:nvSpPr>
        <p:spPr>
          <a:xfrm>
            <a:off x="800100" y="137160"/>
            <a:ext cx="7543800" cy="1371600"/>
          </a:xfrm>
        </p:spPr>
        <p:txBody>
          <a:bodyPr/>
          <a:lstStyle/>
          <a:p>
            <a:r>
              <a:rPr lang="tr-TR" dirty="0">
                <a:solidFill>
                  <a:srgbClr val="C00000"/>
                </a:solidFill>
              </a:rPr>
              <a:t>Performans Değerleme Yöntemleri</a:t>
            </a:r>
          </a:p>
        </p:txBody>
      </p:sp>
      <p:sp>
        <p:nvSpPr>
          <p:cNvPr id="3" name="İçerik Yer Tutucusu 2">
            <a:extLst>
              <a:ext uri="{FF2B5EF4-FFF2-40B4-BE49-F238E27FC236}">
                <a16:creationId xmlns="" xmlns:a16="http://schemas.microsoft.com/office/drawing/2014/main" id="{D53B8B19-7FEC-4D21-BF7F-5A083B194E23}"/>
              </a:ext>
            </a:extLst>
          </p:cNvPr>
          <p:cNvSpPr>
            <a:spLocks noGrp="1"/>
          </p:cNvSpPr>
          <p:nvPr>
            <p:ph idx="1"/>
          </p:nvPr>
        </p:nvSpPr>
        <p:spPr>
          <a:xfrm>
            <a:off x="800100" y="1508760"/>
            <a:ext cx="7543800" cy="4345940"/>
          </a:xfrm>
        </p:spPr>
        <p:txBody>
          <a:bodyPr>
            <a:noAutofit/>
          </a:bodyPr>
          <a:lstStyle/>
          <a:p>
            <a:r>
              <a:rPr lang="tr-TR" sz="2400" b="1" dirty="0">
                <a:solidFill>
                  <a:schemeClr val="accent1">
                    <a:lumMod val="50000"/>
                  </a:schemeClr>
                </a:solidFill>
              </a:rPr>
              <a:t>İşletmeler çalışanların performanslarını değerlendirmek için çeşitli yöntemler kullanmaktadır. Bu yöntemler işletmenin içinde bulunduğu sektörün yapısına , işletmelerin iş tanımlarına, insan kaynağı özelliklerine , işletmelerin kültürüne,  hedef ve beklentilerine göre farklılık göstermektedir. İşletmelerde performans değerleme aracı olarak birbirinden farklı yöntemler kullanılmaktadır. Bu yöntemler işletmenin hizmet ettiği sektörün yapısına, işetmenin sahip olduğu iş tanımlarına , iş gücü özelliklerine kültürüne, hedef ve beklentilerine göre değişiklik göstermektedir. Performans değerleme yöntemleri günümüzde yönetim anlayışı açısından temel olarak geleneksel ve çağdaş yöntemler olarak ikiye ayrılmaktadır.</a:t>
            </a:r>
          </a:p>
        </p:txBody>
      </p:sp>
    </p:spTree>
    <p:extLst>
      <p:ext uri="{BB962C8B-B14F-4D97-AF65-F5344CB8AC3E}">
        <p14:creationId xmlns="" xmlns:p14="http://schemas.microsoft.com/office/powerpoint/2010/main" val="39218692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B7F9B919-A4F6-44BB-81AE-F2BA581D465A}"/>
              </a:ext>
            </a:extLst>
          </p:cNvPr>
          <p:cNvSpPr>
            <a:spLocks noGrp="1"/>
          </p:cNvSpPr>
          <p:nvPr>
            <p:ph type="title"/>
          </p:nvPr>
        </p:nvSpPr>
        <p:spPr/>
        <p:txBody>
          <a:bodyPr>
            <a:normAutofit fontScale="90000"/>
          </a:bodyPr>
          <a:lstStyle/>
          <a:p>
            <a:r>
              <a:rPr lang="tr-TR" dirty="0">
                <a:solidFill>
                  <a:srgbClr val="C00000"/>
                </a:solidFill>
              </a:rPr>
              <a:t>Geleneksel Performans Değerleme Yöntemleri</a:t>
            </a:r>
          </a:p>
        </p:txBody>
      </p:sp>
      <p:sp>
        <p:nvSpPr>
          <p:cNvPr id="3" name="İçerik Yer Tutucusu 2">
            <a:extLst>
              <a:ext uri="{FF2B5EF4-FFF2-40B4-BE49-F238E27FC236}">
                <a16:creationId xmlns="" xmlns:a16="http://schemas.microsoft.com/office/drawing/2014/main" id="{E15564EA-E293-42CA-A5C9-B2F28ACC1F96}"/>
              </a:ext>
            </a:extLst>
          </p:cNvPr>
          <p:cNvSpPr>
            <a:spLocks noGrp="1"/>
          </p:cNvSpPr>
          <p:nvPr>
            <p:ph idx="1"/>
          </p:nvPr>
        </p:nvSpPr>
        <p:spPr/>
        <p:txBody>
          <a:bodyPr>
            <a:normAutofit/>
          </a:bodyPr>
          <a:lstStyle/>
          <a:p>
            <a:r>
              <a:rPr lang="tr-TR" sz="2400" b="1" dirty="0">
                <a:solidFill>
                  <a:schemeClr val="accent1">
                    <a:lumMod val="50000"/>
                  </a:schemeClr>
                </a:solidFill>
              </a:rPr>
              <a:t>Geleneksel performans değerleme yöntemleri ağırlıklı olarak alt kademe çalışanlarının başarılarını ölçmeye yönelik uygulamaktadır. Performans değerleme yöntemleri yönetim akımlarından çok etkilenmiştir klasik yaklaşmalardaki performans değerleme yöntemleri daha çok biçimsel olup belli kalıplar içinde uygulandığı bilinmektedir.</a:t>
            </a:r>
          </a:p>
          <a:p>
            <a:endParaRPr lang="tr-TR" sz="2400" b="1" dirty="0">
              <a:solidFill>
                <a:schemeClr val="accent1">
                  <a:lumMod val="50000"/>
                </a:schemeClr>
              </a:solidFill>
            </a:endParaRPr>
          </a:p>
          <a:p>
            <a:r>
              <a:rPr lang="tr-TR" sz="2400" b="1" dirty="0">
                <a:solidFill>
                  <a:schemeClr val="accent1">
                    <a:lumMod val="50000"/>
                  </a:schemeClr>
                </a:solidFill>
              </a:rPr>
              <a:t>Geleneksel performans değerleme yöntemleri şu şekilde sıralanmaktadır.</a:t>
            </a:r>
          </a:p>
        </p:txBody>
      </p:sp>
    </p:spTree>
    <p:extLst>
      <p:ext uri="{BB962C8B-B14F-4D97-AF65-F5344CB8AC3E}">
        <p14:creationId xmlns="" xmlns:p14="http://schemas.microsoft.com/office/powerpoint/2010/main" val="23209206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A4F41E6C-F2E0-44D8-AA84-A00C9A8269C4}"/>
              </a:ext>
            </a:extLst>
          </p:cNvPr>
          <p:cNvSpPr>
            <a:spLocks noGrp="1"/>
          </p:cNvSpPr>
          <p:nvPr>
            <p:ph idx="1"/>
          </p:nvPr>
        </p:nvSpPr>
        <p:spPr>
          <a:xfrm>
            <a:off x="657225" y="680720"/>
            <a:ext cx="7543800" cy="6177280"/>
          </a:xfrm>
        </p:spPr>
        <p:txBody>
          <a:bodyPr>
            <a:normAutofit/>
          </a:bodyPr>
          <a:lstStyle/>
          <a:p>
            <a:r>
              <a:rPr lang="tr-TR" sz="2200" b="1" dirty="0">
                <a:solidFill>
                  <a:srgbClr val="C00000"/>
                </a:solidFill>
              </a:rPr>
              <a:t>1-Sıralama Yönetimi: </a:t>
            </a:r>
            <a:r>
              <a:rPr lang="tr-TR" sz="2200" b="1" dirty="0">
                <a:solidFill>
                  <a:schemeClr val="accent1">
                    <a:lumMod val="50000"/>
                  </a:schemeClr>
                </a:solidFill>
              </a:rPr>
              <a:t>Çalışanın performansını bit bütün olarak </a:t>
            </a:r>
            <a:r>
              <a:rPr lang="tr-TR" sz="2200" b="1" dirty="0" smtClean="0">
                <a:solidFill>
                  <a:schemeClr val="accent1">
                    <a:lumMod val="50000"/>
                  </a:schemeClr>
                </a:solidFill>
              </a:rPr>
              <a:t>görüldüğü </a:t>
            </a:r>
            <a:r>
              <a:rPr lang="tr-TR" sz="2200" b="1" dirty="0">
                <a:solidFill>
                  <a:schemeClr val="accent1">
                    <a:lumMod val="50000"/>
                  </a:schemeClr>
                </a:solidFill>
              </a:rPr>
              <a:t>bir yönetimdir. Basit sıralama yönetiminde çalışanlar performanslarına göre iyiden en kötüye doğru sıralanmaktadır.</a:t>
            </a:r>
          </a:p>
          <a:p>
            <a:r>
              <a:rPr lang="tr-TR" sz="2200" b="1" dirty="0">
                <a:solidFill>
                  <a:srgbClr val="C00000"/>
                </a:solidFill>
              </a:rPr>
              <a:t>2-İkili Karşılaştırma Yöntemi: </a:t>
            </a:r>
            <a:r>
              <a:rPr lang="tr-TR" sz="2200" b="1" dirty="0">
                <a:solidFill>
                  <a:schemeClr val="accent1">
                    <a:lumMod val="50000"/>
                  </a:schemeClr>
                </a:solidFill>
              </a:rPr>
              <a:t>Çalışanlar ikili gruplar halinde karşılaştırılarak performans değerlemesi yapılmaktadır.</a:t>
            </a:r>
          </a:p>
          <a:p>
            <a:r>
              <a:rPr lang="tr-TR" sz="2200" b="1" dirty="0">
                <a:solidFill>
                  <a:srgbClr val="C00000"/>
                </a:solidFill>
              </a:rPr>
              <a:t>3-Grafik Değerleme Yöntemi</a:t>
            </a:r>
            <a:r>
              <a:rPr lang="tr-TR" sz="2200" dirty="0">
                <a:solidFill>
                  <a:srgbClr val="C00000"/>
                </a:solidFill>
              </a:rPr>
              <a:t>: </a:t>
            </a:r>
            <a:r>
              <a:rPr lang="tr-TR" sz="2200" b="1" dirty="0">
                <a:solidFill>
                  <a:schemeClr val="accent1">
                    <a:lumMod val="50000"/>
                  </a:schemeClr>
                </a:solidFill>
              </a:rPr>
              <a:t>Bu yöntemde çalışanların performansları önceden belirlenen değerleme ölçekleri ile değerlendirilmektedir. Değerlemenin çok boyutlu yapılması ve sayısal temele dayanması en önemli avantajları içerisinde yer almaktadır.</a:t>
            </a:r>
          </a:p>
          <a:p>
            <a:r>
              <a:rPr lang="tr-TR" sz="2200" b="1" dirty="0">
                <a:solidFill>
                  <a:srgbClr val="C00000"/>
                </a:solidFill>
              </a:rPr>
              <a:t>4-Zorunlu Dağıtım Yöntemi: </a:t>
            </a:r>
            <a:r>
              <a:rPr lang="tr-TR" sz="2200" b="1" dirty="0">
                <a:solidFill>
                  <a:schemeClr val="accent1">
                    <a:lumMod val="50000"/>
                  </a:schemeClr>
                </a:solidFill>
              </a:rPr>
              <a:t>Yöneticilere verilen ifadelerden çalışanların performanslarını değerlemesi istenmektedir. İfadelere göre alınan puanlara göre çalışanların performansları ortaya çıkarmaktadır.</a:t>
            </a:r>
          </a:p>
          <a:p>
            <a:r>
              <a:rPr lang="tr-TR" sz="2200" b="1" dirty="0">
                <a:solidFill>
                  <a:srgbClr val="C00000"/>
                </a:solidFill>
              </a:rPr>
              <a:t>5-Kritik Olay Yöntemi: </a:t>
            </a:r>
            <a:r>
              <a:rPr lang="tr-TR" sz="2200" b="1" dirty="0">
                <a:solidFill>
                  <a:schemeClr val="accent1">
                    <a:lumMod val="50000"/>
                  </a:schemeClr>
                </a:solidFill>
              </a:rPr>
              <a:t>Bu yöntem çalışanların sürekli gözlenmesine dayanmaktadır. Çalışanların genel iş başındaki davranışları yerine, kritik olaylarda göstermiş olduğu davranışlar değerleme kapsamına alınmaktadır.</a:t>
            </a:r>
          </a:p>
          <a:p>
            <a:endParaRPr lang="tr-TR" sz="2200" b="1" dirty="0">
              <a:solidFill>
                <a:schemeClr val="accent1">
                  <a:lumMod val="50000"/>
                </a:schemeClr>
              </a:solidFill>
            </a:endParaRPr>
          </a:p>
          <a:p>
            <a:endParaRPr lang="tr-TR" sz="2200" dirty="0"/>
          </a:p>
        </p:txBody>
      </p:sp>
    </p:spTree>
    <p:extLst>
      <p:ext uri="{BB962C8B-B14F-4D97-AF65-F5344CB8AC3E}">
        <p14:creationId xmlns="" xmlns:p14="http://schemas.microsoft.com/office/powerpoint/2010/main" val="3120150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E160BFD-C77B-4E64-ADC4-00392DC8B1FE}"/>
              </a:ext>
            </a:extLst>
          </p:cNvPr>
          <p:cNvSpPr>
            <a:spLocks noGrp="1"/>
          </p:cNvSpPr>
          <p:nvPr>
            <p:ph type="title"/>
          </p:nvPr>
        </p:nvSpPr>
        <p:spPr/>
        <p:txBody>
          <a:bodyPr>
            <a:normAutofit fontScale="90000"/>
          </a:bodyPr>
          <a:lstStyle/>
          <a:p>
            <a:r>
              <a:rPr lang="tr-TR" dirty="0">
                <a:solidFill>
                  <a:srgbClr val="C00000"/>
                </a:solidFill>
              </a:rPr>
              <a:t>Modern Performans Değerleme Yöntemleri</a:t>
            </a:r>
          </a:p>
        </p:txBody>
      </p:sp>
      <p:sp>
        <p:nvSpPr>
          <p:cNvPr id="3" name="İçerik Yer Tutucusu 2">
            <a:extLst>
              <a:ext uri="{FF2B5EF4-FFF2-40B4-BE49-F238E27FC236}">
                <a16:creationId xmlns="" xmlns:a16="http://schemas.microsoft.com/office/drawing/2014/main" id="{3AE6186B-1E05-45C3-AB12-4817AEF8338C}"/>
              </a:ext>
            </a:extLst>
          </p:cNvPr>
          <p:cNvSpPr>
            <a:spLocks noGrp="1"/>
          </p:cNvSpPr>
          <p:nvPr>
            <p:ph idx="1"/>
          </p:nvPr>
        </p:nvSpPr>
        <p:spPr/>
        <p:txBody>
          <a:bodyPr>
            <a:normAutofit/>
          </a:bodyPr>
          <a:lstStyle/>
          <a:p>
            <a:r>
              <a:rPr lang="tr-TR" sz="2400" b="1" dirty="0">
                <a:solidFill>
                  <a:schemeClr val="accent1">
                    <a:lumMod val="50000"/>
                  </a:schemeClr>
                </a:solidFill>
              </a:rPr>
              <a:t>İş dünyasının gelişmesine insan kaynağının önemini artması ile birlikte çalışanların güdülenmesi, tatmin düzeyi ve örgüt etkinliğinin artması gibi konular önem kazanmıştır. Bunun yanında çalışanların kişilik özellikleri, bireyler arası ilişkileri ve kültürel yapıları işletmenin amaçlarına ulaşmasında öne çıkarmaktadır. Modern değerleme yöntemleri geleneksel yöntemlerin aksine çalışanların çok boyutlu ve çok yönlü değerlendirilmesine imkan tanımaktadır.</a:t>
            </a:r>
          </a:p>
        </p:txBody>
      </p:sp>
    </p:spTree>
    <p:extLst>
      <p:ext uri="{BB962C8B-B14F-4D97-AF65-F5344CB8AC3E}">
        <p14:creationId xmlns="" xmlns:p14="http://schemas.microsoft.com/office/powerpoint/2010/main" val="27119657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A2A9DF-4941-475C-A36B-E24BA7CB97FC}"/>
              </a:ext>
            </a:extLst>
          </p:cNvPr>
          <p:cNvSpPr>
            <a:spLocks noGrp="1"/>
          </p:cNvSpPr>
          <p:nvPr>
            <p:ph type="title"/>
          </p:nvPr>
        </p:nvSpPr>
        <p:spPr/>
        <p:txBody>
          <a:bodyPr>
            <a:normAutofit fontScale="90000"/>
          </a:bodyPr>
          <a:lstStyle/>
          <a:p>
            <a:r>
              <a:rPr lang="tr-TR" dirty="0"/>
              <a:t>Modern performans değerleme yöntemleri şu şekilde sıralanmaktadır:</a:t>
            </a:r>
          </a:p>
        </p:txBody>
      </p:sp>
      <p:sp>
        <p:nvSpPr>
          <p:cNvPr id="3" name="İçerik Yer Tutucusu 2">
            <a:extLst>
              <a:ext uri="{FF2B5EF4-FFF2-40B4-BE49-F238E27FC236}">
                <a16:creationId xmlns="" xmlns:a16="http://schemas.microsoft.com/office/drawing/2014/main" id="{CB50C6D3-C58F-4323-AD20-8CC751B9784F}"/>
              </a:ext>
            </a:extLst>
          </p:cNvPr>
          <p:cNvSpPr>
            <a:spLocks noGrp="1"/>
          </p:cNvSpPr>
          <p:nvPr>
            <p:ph idx="1"/>
          </p:nvPr>
        </p:nvSpPr>
        <p:spPr/>
        <p:txBody>
          <a:bodyPr>
            <a:normAutofit lnSpcReduction="10000"/>
          </a:bodyPr>
          <a:lstStyle/>
          <a:p>
            <a:r>
              <a:rPr lang="tr-TR" sz="2000" b="1" dirty="0">
                <a:solidFill>
                  <a:srgbClr val="C00000"/>
                </a:solidFill>
              </a:rPr>
              <a:t>Kendi Kendini Değerleme Yöntemi: </a:t>
            </a:r>
            <a:r>
              <a:rPr lang="tr-TR" sz="2000" b="1" dirty="0">
                <a:solidFill>
                  <a:schemeClr val="accent1">
                    <a:lumMod val="50000"/>
                  </a:schemeClr>
                </a:solidFill>
              </a:rPr>
              <a:t>Çalışanlara kendilerini değerleme fırsatı verilerek performansları hakkında düşüncelerini değerleme sürecine yansıtması beklemektedir bunun yanında çalışanların kendini savunma duygusundan da uzaklaşması sağlamaktadır.</a:t>
            </a:r>
          </a:p>
          <a:p>
            <a:r>
              <a:rPr lang="tr-TR" sz="2000" b="1" dirty="0">
                <a:solidFill>
                  <a:srgbClr val="C00000"/>
                </a:solidFill>
              </a:rPr>
              <a:t>Davranışsal Temellere Dayalı Dereceleme Ölçekleri: </a:t>
            </a:r>
            <a:r>
              <a:rPr lang="tr-TR" sz="2000" b="1" dirty="0">
                <a:solidFill>
                  <a:schemeClr val="accent1">
                    <a:lumMod val="50000"/>
                  </a:schemeClr>
                </a:solidFill>
              </a:rPr>
              <a:t>Çalışanların performanslarının farklı boyutlara(kişilik özellikleri, işe ilişkin davranışları ve işin sonucu) dayanarak değerleme yapılan bir yöntemdir.</a:t>
            </a:r>
          </a:p>
          <a:p>
            <a:r>
              <a:rPr lang="tr-TR" sz="2000" b="1" dirty="0">
                <a:solidFill>
                  <a:srgbClr val="C00000"/>
                </a:solidFill>
              </a:rPr>
              <a:t>Amaçlar Göre Yönetim: </a:t>
            </a:r>
            <a:r>
              <a:rPr lang="tr-TR" sz="2000" b="1" dirty="0">
                <a:solidFill>
                  <a:schemeClr val="accent1">
                    <a:lumMod val="50000"/>
                  </a:schemeClr>
                </a:solidFill>
              </a:rPr>
              <a:t>Çalışanların kişilik özeliklerinin değerlendirilmesi yerine amaçlara ulaşma düzeylerine göre değerleme yapılan yönetimdir. Bu yönetimin temel amacı bireysel performans ile örgütsel hedefler arasındaki uyumu sağlamaktır</a:t>
            </a:r>
          </a:p>
          <a:p>
            <a:r>
              <a:rPr lang="tr-TR" sz="2000" b="1" dirty="0">
                <a:solidFill>
                  <a:srgbClr val="C00000"/>
                </a:solidFill>
              </a:rPr>
              <a:t>360 Derece Geri Bildirim:</a:t>
            </a:r>
            <a:r>
              <a:rPr lang="tr-TR" sz="2000" b="1" dirty="0">
                <a:solidFill>
                  <a:schemeClr val="accent1">
                    <a:lumMod val="50000"/>
                  </a:schemeClr>
                </a:solidFill>
              </a:rPr>
              <a:t> Çalışanların üst-ast ve aynı seviyedeki kişiler tarafından değerlendirildiği ve çalışanlara performanslarını geliştirme imkanı sunmak için geri bildirim verilen bir yönetimdir </a:t>
            </a:r>
          </a:p>
          <a:p>
            <a:endParaRPr lang="tr-TR" dirty="0"/>
          </a:p>
        </p:txBody>
      </p:sp>
    </p:spTree>
    <p:extLst>
      <p:ext uri="{BB962C8B-B14F-4D97-AF65-F5344CB8AC3E}">
        <p14:creationId xmlns="" xmlns:p14="http://schemas.microsoft.com/office/powerpoint/2010/main" val="26999891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A0C43A32-F995-4DB5-BD5B-960213FF86FB}"/>
              </a:ext>
            </a:extLst>
          </p:cNvPr>
          <p:cNvSpPr>
            <a:spLocks noGrp="1"/>
          </p:cNvSpPr>
          <p:nvPr>
            <p:ph type="title"/>
          </p:nvPr>
        </p:nvSpPr>
        <p:spPr>
          <a:xfrm>
            <a:off x="800100" y="109194"/>
            <a:ext cx="7543800" cy="1371600"/>
          </a:xfrm>
        </p:spPr>
        <p:txBody>
          <a:bodyPr/>
          <a:lstStyle/>
          <a:p>
            <a:r>
              <a:rPr lang="tr-TR" dirty="0">
                <a:solidFill>
                  <a:srgbClr val="C00000"/>
                </a:solidFill>
              </a:rPr>
              <a:t>İşe alım sürecinde 5 temel kriter:</a:t>
            </a:r>
          </a:p>
        </p:txBody>
      </p:sp>
      <p:sp>
        <p:nvSpPr>
          <p:cNvPr id="3" name="İçerik Yer Tutucusu 2">
            <a:extLst>
              <a:ext uri="{FF2B5EF4-FFF2-40B4-BE49-F238E27FC236}">
                <a16:creationId xmlns="" xmlns:a16="http://schemas.microsoft.com/office/drawing/2014/main" id="{378A469A-6700-4005-A31F-A164B45B37DC}"/>
              </a:ext>
            </a:extLst>
          </p:cNvPr>
          <p:cNvSpPr>
            <a:spLocks noGrp="1"/>
          </p:cNvSpPr>
          <p:nvPr>
            <p:ph idx="1"/>
          </p:nvPr>
        </p:nvSpPr>
        <p:spPr>
          <a:xfrm>
            <a:off x="800100" y="1315720"/>
            <a:ext cx="7543800" cy="4361180"/>
          </a:xfrm>
        </p:spPr>
        <p:txBody>
          <a:bodyPr>
            <a:normAutofit fontScale="92500"/>
          </a:bodyPr>
          <a:lstStyle/>
          <a:p>
            <a:r>
              <a:rPr lang="tr-TR" sz="2400" b="1" dirty="0">
                <a:solidFill>
                  <a:schemeClr val="accent1">
                    <a:lumMod val="50000"/>
                  </a:schemeClr>
                </a:solidFill>
              </a:rPr>
              <a:t>Eğer doğru kişiyi işe almak istiyorsanız , nasıl bir kişi aradığınızdan tam anlamıyla emin olmalısınız  işi en iyi yapabilecek adayın eğitimi ve tecrübeleri kadar önemli olan, çalışma isteği ve karakter özelikleri de o kişinin doğru kişi olup olmadığını gösterir.</a:t>
            </a:r>
          </a:p>
          <a:p>
            <a:r>
              <a:rPr lang="tr-TR" sz="2400" b="1" dirty="0">
                <a:solidFill>
                  <a:schemeClr val="accent1">
                    <a:lumMod val="50000"/>
                  </a:schemeClr>
                </a:solidFill>
              </a:rPr>
              <a:t>İş tanımını yapmamız size belli alanlarda çok yardımcı olacaktır.</a:t>
            </a:r>
          </a:p>
          <a:p>
            <a:r>
              <a:rPr lang="tr-TR" sz="2400" b="1" dirty="0">
                <a:solidFill>
                  <a:schemeClr val="accent1">
                    <a:lumMod val="50000"/>
                  </a:schemeClr>
                </a:solidFill>
              </a:rPr>
              <a:t>İşe alım yönteminizi şekillendirir ve doğru insanların başvuru yapması sağlamanıza yardımcı olur. Önceliğiniz gereği şirketiniz adına güzel bir izlenim bırakmanızı sağlar.</a:t>
            </a:r>
          </a:p>
          <a:p>
            <a:r>
              <a:rPr lang="tr-TR" sz="2400" b="1" dirty="0">
                <a:solidFill>
                  <a:schemeClr val="accent1">
                    <a:lumMod val="50000"/>
                  </a:schemeClr>
                </a:solidFill>
              </a:rPr>
              <a:t>Özgeçmişleri inceleme sürecinde ve doğru adayı seçmenizde size yardımcı olur.</a:t>
            </a:r>
          </a:p>
          <a:p>
            <a:r>
              <a:rPr lang="tr-TR" sz="2400" b="1" dirty="0">
                <a:solidFill>
                  <a:schemeClr val="accent1">
                    <a:lumMod val="50000"/>
                  </a:schemeClr>
                </a:solidFill>
              </a:rPr>
              <a:t>İhtiyacınız olan kişiyi seçmenizi sağlayacak mülakat soruları hazırlamanızı sağlar.</a:t>
            </a:r>
          </a:p>
        </p:txBody>
      </p:sp>
    </p:spTree>
    <p:extLst>
      <p:ext uri="{BB962C8B-B14F-4D97-AF65-F5344CB8AC3E}">
        <p14:creationId xmlns="" xmlns:p14="http://schemas.microsoft.com/office/powerpoint/2010/main" val="25001754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8D0CDE1B-29B7-4A9B-A8B3-C98DF452260D}"/>
              </a:ext>
            </a:extLst>
          </p:cNvPr>
          <p:cNvSpPr>
            <a:spLocks noGrp="1"/>
          </p:cNvSpPr>
          <p:nvPr>
            <p:ph type="title"/>
          </p:nvPr>
        </p:nvSpPr>
        <p:spPr/>
        <p:txBody>
          <a:bodyPr>
            <a:normAutofit fontScale="90000"/>
          </a:bodyPr>
          <a:lstStyle/>
          <a:p>
            <a:r>
              <a:rPr lang="tr-TR" dirty="0">
                <a:solidFill>
                  <a:srgbClr val="C00000"/>
                </a:solidFill>
              </a:rPr>
              <a:t>Bütün işe alım stratejileri 5 temele dayanmalıdır:</a:t>
            </a:r>
          </a:p>
        </p:txBody>
      </p:sp>
      <p:sp>
        <p:nvSpPr>
          <p:cNvPr id="3" name="İçerik Yer Tutucusu 2">
            <a:extLst>
              <a:ext uri="{FF2B5EF4-FFF2-40B4-BE49-F238E27FC236}">
                <a16:creationId xmlns="" xmlns:a16="http://schemas.microsoft.com/office/drawing/2014/main" id="{532EDC15-C994-421C-AFB2-E1F48820D347}"/>
              </a:ext>
            </a:extLst>
          </p:cNvPr>
          <p:cNvSpPr>
            <a:spLocks noGrp="1"/>
          </p:cNvSpPr>
          <p:nvPr>
            <p:ph idx="1"/>
          </p:nvPr>
        </p:nvSpPr>
        <p:spPr>
          <a:xfrm>
            <a:off x="800100" y="2611120"/>
            <a:ext cx="7543800" cy="3931920"/>
          </a:xfrm>
        </p:spPr>
        <p:txBody>
          <a:bodyPr>
            <a:normAutofit/>
          </a:bodyPr>
          <a:lstStyle/>
          <a:p>
            <a:r>
              <a:rPr lang="tr-TR" sz="2400" b="1" dirty="0">
                <a:solidFill>
                  <a:schemeClr val="accent1">
                    <a:lumMod val="50000"/>
                  </a:schemeClr>
                </a:solidFill>
              </a:rPr>
              <a:t>1-İşin Tanımı: Aday İşinde Ne Yapacak?</a:t>
            </a:r>
          </a:p>
          <a:p>
            <a:r>
              <a:rPr lang="tr-TR" sz="2400" b="1" dirty="0">
                <a:solidFill>
                  <a:schemeClr val="accent1">
                    <a:lumMod val="50000"/>
                  </a:schemeClr>
                </a:solidFill>
              </a:rPr>
              <a:t>2-İş Tecrübeleri: Bu İş İçin Nasıl Bir Tecrübe Gerekli?</a:t>
            </a:r>
          </a:p>
          <a:p>
            <a:r>
              <a:rPr lang="tr-TR" sz="2400" b="1" dirty="0">
                <a:solidFill>
                  <a:schemeClr val="accent1">
                    <a:lumMod val="50000"/>
                  </a:schemeClr>
                </a:solidFill>
              </a:rPr>
              <a:t>3-Yetenekler: Aday Hangi Yeteneklere Sahip Olmalı?</a:t>
            </a:r>
          </a:p>
          <a:p>
            <a:r>
              <a:rPr lang="tr-TR" sz="2400" b="1" dirty="0">
                <a:solidFill>
                  <a:schemeClr val="accent1">
                    <a:lumMod val="50000"/>
                  </a:schemeClr>
                </a:solidFill>
              </a:rPr>
              <a:t>4-Tarz: Aday İşinde Nasıl Başarılı Olur?</a:t>
            </a:r>
          </a:p>
          <a:p>
            <a:r>
              <a:rPr lang="tr-TR" sz="2400" b="1" dirty="0">
                <a:solidFill>
                  <a:schemeClr val="accent1">
                    <a:lumMod val="50000"/>
                  </a:schemeClr>
                </a:solidFill>
              </a:rPr>
              <a:t>5-Mizaç: Nasıl Bir Karakter Firmanıza Uyum Sağlayabilir?</a:t>
            </a:r>
          </a:p>
          <a:p>
            <a:endParaRPr lang="tr-TR" sz="2400" b="1" dirty="0"/>
          </a:p>
          <a:p>
            <a:endParaRPr lang="tr-TR" sz="2400" b="1" dirty="0"/>
          </a:p>
          <a:p>
            <a:endParaRPr lang="tr-TR" sz="2400" b="1" dirty="0"/>
          </a:p>
        </p:txBody>
      </p:sp>
    </p:spTree>
    <p:extLst>
      <p:ext uri="{BB962C8B-B14F-4D97-AF65-F5344CB8AC3E}">
        <p14:creationId xmlns="" xmlns:p14="http://schemas.microsoft.com/office/powerpoint/2010/main" val="37823624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88D2619-8C2E-49DB-91AB-175764E67D75}"/>
              </a:ext>
            </a:extLst>
          </p:cNvPr>
          <p:cNvSpPr>
            <a:spLocks noGrp="1"/>
          </p:cNvSpPr>
          <p:nvPr>
            <p:ph type="title"/>
          </p:nvPr>
        </p:nvSpPr>
        <p:spPr>
          <a:xfrm>
            <a:off x="800100" y="137160"/>
            <a:ext cx="7543800" cy="1371600"/>
          </a:xfrm>
        </p:spPr>
        <p:txBody>
          <a:bodyPr/>
          <a:lstStyle/>
          <a:p>
            <a:r>
              <a:rPr lang="tr-TR" dirty="0"/>
              <a:t>Sorular:</a:t>
            </a:r>
          </a:p>
        </p:txBody>
      </p:sp>
      <p:sp>
        <p:nvSpPr>
          <p:cNvPr id="3" name="İçerik Yer Tutucusu 2">
            <a:extLst>
              <a:ext uri="{FF2B5EF4-FFF2-40B4-BE49-F238E27FC236}">
                <a16:creationId xmlns="" xmlns:a16="http://schemas.microsoft.com/office/drawing/2014/main" id="{85927EAA-1264-4C03-9C54-9D49D1C45B30}"/>
              </a:ext>
            </a:extLst>
          </p:cNvPr>
          <p:cNvSpPr>
            <a:spLocks noGrp="1"/>
          </p:cNvSpPr>
          <p:nvPr>
            <p:ph idx="1"/>
          </p:nvPr>
        </p:nvSpPr>
        <p:spPr>
          <a:xfrm>
            <a:off x="800100" y="1463040"/>
            <a:ext cx="7543800" cy="4975860"/>
          </a:xfrm>
        </p:spPr>
        <p:txBody>
          <a:bodyPr/>
          <a:lstStyle/>
          <a:p>
            <a:r>
              <a:rPr lang="tr-TR" sz="3600" b="1" dirty="0">
                <a:solidFill>
                  <a:srgbClr val="C00000"/>
                </a:solidFill>
              </a:rPr>
              <a:t>1- İnsan kaynakları yönetiminin amaçları?</a:t>
            </a:r>
          </a:p>
          <a:p>
            <a:r>
              <a:rPr lang="tr-TR" sz="3600" b="1" dirty="0">
                <a:solidFill>
                  <a:srgbClr val="C00000"/>
                </a:solidFill>
              </a:rPr>
              <a:t>2- Rekreasyon işletmelerinde üç temel insan kaynağı?</a:t>
            </a:r>
          </a:p>
          <a:p>
            <a:r>
              <a:rPr lang="tr-TR" sz="3600" b="1" dirty="0">
                <a:solidFill>
                  <a:srgbClr val="C00000"/>
                </a:solidFill>
              </a:rPr>
              <a:t>3- İnsan kaynakları planlaması prensipleri nelerdir?</a:t>
            </a:r>
          </a:p>
          <a:p>
            <a:r>
              <a:rPr lang="tr-TR" sz="3600" b="1" dirty="0">
                <a:solidFill>
                  <a:srgbClr val="C00000"/>
                </a:solidFill>
              </a:rPr>
              <a:t>4- İşe alma sürecinin aşamaları nelerdir?</a:t>
            </a:r>
          </a:p>
          <a:p>
            <a:r>
              <a:rPr lang="tr-TR" sz="3600" b="1" dirty="0">
                <a:solidFill>
                  <a:srgbClr val="C00000"/>
                </a:solidFill>
              </a:rPr>
              <a:t>5- İşe alım stratejileri nelerdir?</a:t>
            </a:r>
          </a:p>
          <a:p>
            <a:endParaRPr lang="tr-TR" dirty="0"/>
          </a:p>
        </p:txBody>
      </p:sp>
    </p:spTree>
    <p:extLst>
      <p:ext uri="{BB962C8B-B14F-4D97-AF65-F5344CB8AC3E}">
        <p14:creationId xmlns="" xmlns:p14="http://schemas.microsoft.com/office/powerpoint/2010/main" val="27429995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7020D44D-553A-4AB5-A98D-71CBA1553383}"/>
              </a:ext>
            </a:extLst>
          </p:cNvPr>
          <p:cNvSpPr>
            <a:spLocks noGrp="1"/>
          </p:cNvSpPr>
          <p:nvPr>
            <p:ph type="title"/>
          </p:nvPr>
        </p:nvSpPr>
        <p:spPr/>
        <p:txBody>
          <a:bodyPr/>
          <a:lstStyle/>
          <a:p>
            <a:r>
              <a:rPr lang="tr-TR" dirty="0"/>
              <a:t>Cevaplar:</a:t>
            </a:r>
          </a:p>
        </p:txBody>
      </p:sp>
      <p:sp>
        <p:nvSpPr>
          <p:cNvPr id="3" name="İçerik Yer Tutucusu 2">
            <a:extLst>
              <a:ext uri="{FF2B5EF4-FFF2-40B4-BE49-F238E27FC236}">
                <a16:creationId xmlns="" xmlns:a16="http://schemas.microsoft.com/office/drawing/2014/main" id="{A3229BC2-9E00-4A26-9859-9F7DAF442E2D}"/>
              </a:ext>
            </a:extLst>
          </p:cNvPr>
          <p:cNvSpPr>
            <a:spLocks noGrp="1"/>
          </p:cNvSpPr>
          <p:nvPr>
            <p:ph idx="1"/>
          </p:nvPr>
        </p:nvSpPr>
        <p:spPr/>
        <p:txBody>
          <a:bodyPr/>
          <a:lstStyle/>
          <a:p>
            <a:r>
              <a:rPr lang="tr-TR" sz="2400" b="1" dirty="0">
                <a:solidFill>
                  <a:schemeClr val="accent1">
                    <a:lumMod val="50000"/>
                  </a:schemeClr>
                </a:solidFill>
              </a:rPr>
              <a:t>1-Çalışanların verimini artırmak, personelin ücret dağıtımını düzenlemek, çalışanların özlük haklarını düzenlemek, çalışanların performanslarını değerlemek</a:t>
            </a:r>
          </a:p>
          <a:p>
            <a:r>
              <a:rPr lang="tr-TR" sz="2400" b="1" dirty="0">
                <a:solidFill>
                  <a:schemeClr val="accent1">
                    <a:lumMod val="50000"/>
                  </a:schemeClr>
                </a:solidFill>
              </a:rPr>
              <a:t>2- Gönüllüler, Profesyoneller, Müşteriler</a:t>
            </a:r>
          </a:p>
          <a:p>
            <a:r>
              <a:rPr lang="tr-TR" sz="2400" b="1" dirty="0">
                <a:solidFill>
                  <a:schemeClr val="accent1">
                    <a:lumMod val="50000"/>
                  </a:schemeClr>
                </a:solidFill>
              </a:rPr>
              <a:t>3- Talep tahmini, arz tahmini, Arz ve talebi birleştirecek planların oluşturulması</a:t>
            </a:r>
          </a:p>
          <a:p>
            <a:r>
              <a:rPr lang="tr-TR" sz="2400" b="1" dirty="0">
                <a:solidFill>
                  <a:schemeClr val="accent1">
                    <a:lumMod val="50000"/>
                  </a:schemeClr>
                </a:solidFill>
              </a:rPr>
              <a:t>4-Başvurularının alınması, İşe alma testleri, Görüşmeler, Referans kontrolü, </a:t>
            </a:r>
            <a:r>
              <a:rPr lang="tr-TR" sz="2400" b="1" dirty="0" smtClean="0">
                <a:solidFill>
                  <a:schemeClr val="accent1">
                    <a:lumMod val="50000"/>
                  </a:schemeClr>
                </a:solidFill>
              </a:rPr>
              <a:t>Sağlık </a:t>
            </a:r>
            <a:r>
              <a:rPr lang="tr-TR" sz="2400" b="1" dirty="0">
                <a:solidFill>
                  <a:schemeClr val="accent1">
                    <a:lumMod val="50000"/>
                  </a:schemeClr>
                </a:solidFill>
              </a:rPr>
              <a:t>kontrolü, İşe yerleştirme</a:t>
            </a:r>
          </a:p>
          <a:p>
            <a:r>
              <a:rPr lang="tr-TR" sz="2400" b="1" dirty="0">
                <a:solidFill>
                  <a:schemeClr val="accent1">
                    <a:lumMod val="50000"/>
                  </a:schemeClr>
                </a:solidFill>
              </a:rPr>
              <a:t>5- İşin Tanımı, İş Tecrübeleri, Yetenekler, Tarz, Mizaç</a:t>
            </a:r>
          </a:p>
          <a:p>
            <a:endParaRPr lang="tr-TR" sz="2400" b="1" dirty="0">
              <a:solidFill>
                <a:schemeClr val="tx1">
                  <a:lumMod val="95000"/>
                  <a:lumOff val="5000"/>
                </a:schemeClr>
              </a:solidFill>
            </a:endParaRPr>
          </a:p>
          <a:p>
            <a:endParaRPr lang="tr-TR" dirty="0"/>
          </a:p>
        </p:txBody>
      </p:sp>
    </p:spTree>
    <p:extLst>
      <p:ext uri="{BB962C8B-B14F-4D97-AF65-F5344CB8AC3E}">
        <p14:creationId xmlns="" xmlns:p14="http://schemas.microsoft.com/office/powerpoint/2010/main" val="42523287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8670" y="746760"/>
            <a:ext cx="7543800" cy="5349240"/>
          </a:xfrm>
        </p:spPr>
        <p:txBody>
          <a:bodyPr>
            <a:normAutofit/>
          </a:bodyPr>
          <a:lstStyle/>
          <a:p>
            <a:pPr marL="0" indent="0">
              <a:buNone/>
            </a:pPr>
            <a:r>
              <a:rPr lang="tr-TR" sz="2800" b="1" dirty="0" smtClean="0">
                <a:latin typeface="Times New Roman" pitchFamily="18" charset="0"/>
                <a:cs typeface="Times New Roman" pitchFamily="18" charset="0"/>
              </a:rPr>
              <a:t>                               </a:t>
            </a:r>
            <a:r>
              <a:rPr lang="tr-TR" sz="40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HAZIRLAYANLAR</a:t>
            </a:r>
          </a:p>
          <a:p>
            <a:endParaRPr lang="tr-TR" sz="2800" b="1" dirty="0" smtClean="0">
              <a:latin typeface="Times New Roman" pitchFamily="18" charset="0"/>
              <a:cs typeface="Times New Roman" pitchFamily="18" charset="0"/>
            </a:endParaRPr>
          </a:p>
          <a:p>
            <a:r>
              <a:rPr lang="tr-TR" sz="2800" b="1" u="sng" dirty="0" smtClean="0">
                <a:latin typeface="Times New Roman" pitchFamily="18" charset="0"/>
                <a:cs typeface="Times New Roman" pitchFamily="18" charset="0"/>
              </a:rPr>
              <a:t>Mert Onur AKAYRANCI</a:t>
            </a:r>
          </a:p>
          <a:p>
            <a:r>
              <a:rPr lang="tr-TR" sz="2800" b="1" u="sng" dirty="0" smtClean="0">
                <a:latin typeface="Times New Roman" pitchFamily="18" charset="0"/>
                <a:cs typeface="Times New Roman" pitchFamily="18" charset="0"/>
              </a:rPr>
              <a:t>Uğur ORAN</a:t>
            </a:r>
          </a:p>
          <a:p>
            <a:r>
              <a:rPr lang="tr-TR" sz="2800" b="1" u="sng" dirty="0" smtClean="0">
                <a:latin typeface="Times New Roman" pitchFamily="18" charset="0"/>
                <a:cs typeface="Times New Roman" pitchFamily="18" charset="0"/>
              </a:rPr>
              <a:t>Yusuf ŞAHİN</a:t>
            </a:r>
          </a:p>
          <a:p>
            <a:r>
              <a:rPr lang="tr-TR" sz="2800" b="1" u="sng" dirty="0" smtClean="0">
                <a:latin typeface="Times New Roman" pitchFamily="18" charset="0"/>
                <a:cs typeface="Times New Roman" pitchFamily="18" charset="0"/>
              </a:rPr>
              <a:t>Ali TOPTAŞ</a:t>
            </a:r>
          </a:p>
          <a:p>
            <a:r>
              <a:rPr lang="tr-TR" sz="2800" b="1" u="sng" dirty="0" smtClean="0">
                <a:latin typeface="Times New Roman" pitchFamily="18" charset="0"/>
                <a:cs typeface="Times New Roman" pitchFamily="18" charset="0"/>
              </a:rPr>
              <a:t>Özcan ÇAKIR</a:t>
            </a:r>
            <a:endParaRPr lang="tr-TR" sz="2800" b="1" u="sng" dirty="0">
              <a:latin typeface="Times New Roman" pitchFamily="18" charset="0"/>
              <a:cs typeface="Times New Roman" pitchFamily="18" charset="0"/>
            </a:endParaRPr>
          </a:p>
        </p:txBody>
      </p:sp>
    </p:spTree>
    <p:extLst>
      <p:ext uri="{BB962C8B-B14F-4D97-AF65-F5344CB8AC3E}">
        <p14:creationId xmlns="" xmlns:p14="http://schemas.microsoft.com/office/powerpoint/2010/main" val="1401244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0</TotalTime>
  <Words>3432</Words>
  <Application>Microsoft Office PowerPoint</Application>
  <PresentationFormat>Ekran Gösterisi (4:3)</PresentationFormat>
  <Paragraphs>277</Paragraphs>
  <Slides>63</Slides>
  <Notes>0</Notes>
  <HiddenSlides>0</HiddenSlides>
  <MMClips>0</MMClips>
  <ScaleCrop>false</ScaleCrop>
  <HeadingPairs>
    <vt:vector size="4" baseType="variant">
      <vt:variant>
        <vt:lpstr>Tema</vt:lpstr>
      </vt:variant>
      <vt:variant>
        <vt:i4>1</vt:i4>
      </vt:variant>
      <vt:variant>
        <vt:lpstr>Slayt Başlıkları</vt:lpstr>
      </vt:variant>
      <vt:variant>
        <vt:i4>63</vt:i4>
      </vt:variant>
    </vt:vector>
  </HeadingPairs>
  <TitlesOfParts>
    <vt:vector size="64" baseType="lpstr">
      <vt:lpstr>sunum_sablon</vt:lpstr>
      <vt:lpstr>Slayt 1</vt:lpstr>
      <vt:lpstr>REKREASYONDA İNSAN KAYNAKLARI</vt:lpstr>
      <vt:lpstr>REKREASYONDA İNSAN           KAYNAKLARI</vt:lpstr>
      <vt:lpstr>Slayt 4</vt:lpstr>
      <vt:lpstr>Slayt 5</vt:lpstr>
      <vt:lpstr>Slayt 6</vt:lpstr>
      <vt:lpstr>Slayt 7</vt:lpstr>
      <vt:lpstr>Slayt 8</vt:lpstr>
      <vt:lpstr>Slayt 9</vt:lpstr>
      <vt:lpstr>REKREASYON İŞLETMELERİNDE İNSAN KAYNAKLARI</vt:lpstr>
      <vt:lpstr>Slayt 11</vt:lpstr>
      <vt:lpstr>Slayt 12</vt:lpstr>
      <vt:lpstr>Gönüllüler</vt:lpstr>
      <vt:lpstr>Profesyoneller</vt:lpstr>
      <vt:lpstr>İNSAN KAYNAKLARI YÖNETİMİ</vt:lpstr>
      <vt:lpstr>Slayt 16</vt:lpstr>
      <vt:lpstr>İnsan kaynakları yönetiminin işletmeye getireceği faydalar şu şekilde sıralanabilir;</vt:lpstr>
      <vt:lpstr>İnsan kaynakları yönetiminin özellikleri şu şekilde sıralanabilir:</vt:lpstr>
      <vt:lpstr>Slayt 19</vt:lpstr>
      <vt:lpstr>İNSAN KAYNAKLARI YÖNETİMİNİN AMAÇLARI VE ÖNEMİ</vt:lpstr>
      <vt:lpstr>İnsan kaynakları yönetiminin amaçları şu şekilde sıralanabilir: </vt:lpstr>
      <vt:lpstr>Slayt 22</vt:lpstr>
      <vt:lpstr>Slayt 23</vt:lpstr>
      <vt:lpstr>İnsan kaynakları yönetimi, işletmedeki insan kaynağından işletme amaçları doğrultusunda en etkin ve en verimli şekilde faydalanmayı amaçlamaktadır.</vt:lpstr>
      <vt:lpstr>Slayt 25</vt:lpstr>
      <vt:lpstr>İNSAN KAYNAĞI PLANLAMASI</vt:lpstr>
      <vt:lpstr>Slayt 27</vt:lpstr>
      <vt:lpstr>İnsan kaynakları planlamasının amacı organizasyonun yapısına göre değişiklik göstermektedir. Genel olarak ele alındığında amaçlar şu şekilde sıralanabilir:</vt:lpstr>
      <vt:lpstr>Slayt 29</vt:lpstr>
      <vt:lpstr>İş Analizi</vt:lpstr>
      <vt:lpstr>İş Tanımı</vt:lpstr>
      <vt:lpstr>İş tanımı hazırlanırken dikkat edilecek hususlar şu şekildedir:</vt:lpstr>
      <vt:lpstr>İş Gerekleri</vt:lpstr>
      <vt:lpstr>Personel Bulma, İşe Alma Ve Yerleştirme</vt:lpstr>
      <vt:lpstr>Personel seçme ve işe alma sürecinin üç aşaması bulunmaktadır:</vt:lpstr>
      <vt:lpstr>Personel bulma süreci işe alma sürecinin başlangıcı olarak görülmektedir.</vt:lpstr>
      <vt:lpstr>İşletmelerde personel bulma sürecinin amaçları şu şekilde sıralanabilir:</vt:lpstr>
      <vt:lpstr>Slayt 38</vt:lpstr>
      <vt:lpstr>Slayt 39</vt:lpstr>
      <vt:lpstr>Personel bulma sürecinde işletme içi kaynaklardan yararlanmanın avantajları  şu şekilde sıralanabilir: </vt:lpstr>
      <vt:lpstr>Slayt 41</vt:lpstr>
      <vt:lpstr>Personel bulma sürecinde dış kaynaktan yararlanmanın avantajları bunlardır:</vt:lpstr>
      <vt:lpstr>Slayt 43</vt:lpstr>
      <vt:lpstr> İşe alma sürecinin aşamaları şu şekilde sıralanabilir  </vt:lpstr>
      <vt:lpstr>Personel eğitimi </vt:lpstr>
      <vt:lpstr>İşletmelerde personel eğitimin üç temel amacı bulunmaktadır: </vt:lpstr>
      <vt:lpstr>İşletimlerde personel eğitime ihtiyaç duyulmasını nedenleri su şekilde sıralanabilir:  </vt:lpstr>
      <vt:lpstr> İş başında eğitim: İş başında eğitim yöntemi çok sık kulanılan egtım yontemıdır . bu tur egıtım yontemı genel olarak yonetıcılerın gozetımınde gerceklestırılmektedır personelın ısınden ayrılmadan , mevcut ısını yaparken egıtılmesıne esas alan iş basında eğitim yonetımı calısanları , ekip arkadaşların yada yonecılerın gozlemlenmesı ve onların davranışlarının taklit edilmesi seklinde gerçekleşmektedir. </vt:lpstr>
      <vt:lpstr>Performans Değerlendirmesi</vt:lpstr>
      <vt:lpstr>Etkin bir performans değerleme sisteminin oluşturulması işletmelere şu faydalar sağlamaktadır:</vt:lpstr>
      <vt:lpstr>Etkili bir performans değerleme sisteminde performans kriterleri belirlenirken şu hususlara dikkat edilmesi gerekmektedir;</vt:lpstr>
      <vt:lpstr>Performans değerleme sisteminin genel amaçları şu şekilde sıralanabilir: </vt:lpstr>
      <vt:lpstr> Performans değerleme sisteminin oluşturulması aşamasında dikkat edilmesi gereken hususlar şu şekilde sıralanabilir:</vt:lpstr>
      <vt:lpstr>Performans Değerleme Yöntemleri</vt:lpstr>
      <vt:lpstr>Geleneksel Performans Değerleme Yöntemleri</vt:lpstr>
      <vt:lpstr>Slayt 56</vt:lpstr>
      <vt:lpstr>Modern Performans Değerleme Yöntemleri</vt:lpstr>
      <vt:lpstr>Modern performans değerleme yöntemleri şu şekilde sıralanmaktadır:</vt:lpstr>
      <vt:lpstr>İşe alım sürecinde 5 temel kriter:</vt:lpstr>
      <vt:lpstr>Bütün işe alım stratejileri 5 temele dayanmalıdır:</vt:lpstr>
      <vt:lpstr>Sorular:</vt:lpstr>
      <vt:lpstr>Cevaplar:</vt:lpstr>
      <vt:lpstr>Slayt 63</vt:lpstr>
    </vt:vector>
  </TitlesOfParts>
  <Company>UltraXP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UltraXP</dc:creator>
  <cp:lastModifiedBy>UltraXP</cp:lastModifiedBy>
  <cp:revision>5</cp:revision>
  <cp:lastPrinted>1601-01-01T00:00:00Z</cp:lastPrinted>
  <dcterms:created xsi:type="dcterms:W3CDTF">2020-01-17T14:13:22Z</dcterms:created>
  <dcterms:modified xsi:type="dcterms:W3CDTF">2020-01-22T17:16:04Z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