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5"/>
  </p:handoutMasterIdLst>
  <p:sldIdLst>
    <p:sldId id="269" r:id="rId2"/>
    <p:sldId id="270" r:id="rId3"/>
    <p:sldId id="259" r:id="rId4"/>
    <p:sldId id="271" r:id="rId5"/>
    <p:sldId id="272" r:id="rId6"/>
    <p:sldId id="273" r:id="rId7"/>
    <p:sldId id="274" r:id="rId8"/>
    <p:sldId id="275" r:id="rId9"/>
    <p:sldId id="276" r:id="rId10"/>
    <p:sldId id="277" r:id="rId11"/>
    <p:sldId id="278" r:id="rId12"/>
    <p:sldId id="279" r:id="rId13"/>
    <p:sldId id="280" r:id="rId1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68" d="100"/>
          <a:sy n="68" d="100"/>
        </p:scale>
        <p:origin x="-12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14.02.2020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BEDEN EĞİTİMİ VE SPOR ÖĞRETMENLİĞİ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BSÖ 302- Beceri Öğrenimi</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Öğretim Üyesi Yener AKSOY</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PSİKOMOTOR YETENEKLER (TEPKİ HIZI,EŞGÜDÜM,ESNEKLİK)</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79912" y="4437112"/>
            <a:ext cx="1676400" cy="762000"/>
          </a:xfrm>
        </p:spPr>
        <p:txBody>
          <a:bodyPr/>
          <a:lstStyle/>
          <a:p>
            <a:r>
              <a:rPr lang="tr-TR" altLang="tr-TR" sz="2800" i="1" dirty="0" smtClean="0"/>
              <a:t>Hafta-12</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91680" y="3429000"/>
            <a:ext cx="5867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BSÖ 302- Beceri Öğrenimi</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Rot="1" noChangeArrowheads="1"/>
          </p:cNvSpPr>
          <p:nvPr>
            <p:ph type="subTitle" idx="1"/>
          </p:nvPr>
        </p:nvSpPr>
        <p:spPr>
          <a:xfrm>
            <a:off x="1331913" y="2060575"/>
            <a:ext cx="6400800" cy="1752600"/>
          </a:xfrm>
        </p:spPr>
        <p:txBody>
          <a:bodyPr/>
          <a:lstStyle/>
          <a:p>
            <a:pPr>
              <a:lnSpc>
                <a:spcPct val="90000"/>
              </a:lnSpc>
              <a:defRPr/>
            </a:pPr>
            <a:r>
              <a:rPr lang="tr-TR" altLang="tr-TR" sz="2800" dirty="0" smtClean="0"/>
              <a:t>PSİKOMOTOR YETENEKLER (TEPKİ HIZI,EŞGÜDÜM,ESNEKLİK)</a:t>
            </a:r>
          </a:p>
        </p:txBody>
      </p:sp>
      <p:sp>
        <p:nvSpPr>
          <p:cNvPr id="15364" name="Rectangle 4"/>
          <p:cNvSpPr>
            <a:spLocks noRot="1" noChangeArrowheads="1"/>
          </p:cNvSpPr>
          <p:nvPr/>
        </p:nvSpPr>
        <p:spPr bwMode="auto">
          <a:xfrm>
            <a:off x="971550" y="4005263"/>
            <a:ext cx="64008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spcBef>
                <a:spcPct val="20000"/>
              </a:spcBef>
              <a:buClr>
                <a:schemeClr val="hlink"/>
              </a:buClr>
              <a:buFont typeface="Wingdings" pitchFamily="2" charset="2"/>
              <a:defRPr sz="3200">
                <a:solidFill>
                  <a:schemeClr val="tx1"/>
                </a:solidFill>
                <a:effectLst>
                  <a:outerShdw blurRad="38100" dist="38100" dir="2700000" algn="tl">
                    <a:srgbClr val="000000"/>
                  </a:outerShdw>
                </a:effectLst>
                <a:latin typeface="Arial" charset="0"/>
                <a:cs typeface="Arial" charset="0"/>
              </a:defRPr>
            </a:lvl1pPr>
            <a:lvl2pPr algn="ctr">
              <a:spcBef>
                <a:spcPct val="20000"/>
              </a:spcBef>
              <a:defRPr sz="2800">
                <a:solidFill>
                  <a:schemeClr val="tx1"/>
                </a:solidFill>
                <a:effectLst>
                  <a:outerShdw blurRad="38100" dist="38100" dir="2700000" algn="tl">
                    <a:srgbClr val="000000"/>
                  </a:outerShdw>
                </a:effectLst>
                <a:latin typeface="Arial" charset="0"/>
                <a:cs typeface="Arial" charset="0"/>
              </a:defRPr>
            </a:lvl2pPr>
            <a:lvl3pPr algn="ctr">
              <a:spcBef>
                <a:spcPct val="20000"/>
              </a:spcBef>
              <a:buClr>
                <a:schemeClr val="hlink"/>
              </a:buClr>
              <a:buFont typeface="Wingdings" pitchFamily="2" charset="2"/>
              <a:defRPr sz="2400">
                <a:solidFill>
                  <a:schemeClr val="tx1"/>
                </a:solidFill>
                <a:effectLst>
                  <a:outerShdw blurRad="38100" dist="38100" dir="2700000" algn="tl">
                    <a:srgbClr val="000000"/>
                  </a:outerShdw>
                </a:effectLst>
                <a:latin typeface="Arial" charset="0"/>
                <a:cs typeface="Arial" charset="0"/>
              </a:defRPr>
            </a:lvl3pPr>
            <a:lvl4pPr algn="ctr">
              <a:spcBef>
                <a:spcPct val="20000"/>
              </a:spcBef>
              <a:defRPr sz="2000">
                <a:solidFill>
                  <a:schemeClr val="tx1"/>
                </a:solidFill>
                <a:effectLst>
                  <a:outerShdw blurRad="38100" dist="38100" dir="2700000" algn="tl">
                    <a:srgbClr val="000000"/>
                  </a:outerShdw>
                </a:effectLst>
                <a:latin typeface="Arial" charset="0"/>
                <a:cs typeface="Arial" charset="0"/>
              </a:defRPr>
            </a:lvl4pPr>
            <a:lvl5pPr algn="ct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5pPr>
            <a:lvl6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6pPr>
            <a:lvl7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7pPr>
            <a:lvl8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8pPr>
            <a:lvl9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9pPr>
          </a:lstStyle>
          <a:p>
            <a:pPr>
              <a:lnSpc>
                <a:spcPct val="90000"/>
              </a:lnSpc>
              <a:defRPr/>
            </a:pPr>
            <a:endParaRPr lang="tr-TR" altLang="tr-TR"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tletizm takoz Ã§Ä±kÄ±ÅÄ± ile ilgili gÃ¶rsel sonucu"/>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19672" y="894926"/>
            <a:ext cx="5984212" cy="598421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Dikdörtgen 3"/>
          <p:cNvSpPr/>
          <p:nvPr/>
        </p:nvSpPr>
        <p:spPr>
          <a:xfrm>
            <a:off x="3419872" y="2370"/>
            <a:ext cx="2667718" cy="1446550"/>
          </a:xfrm>
          <a:prstGeom prst="rect">
            <a:avLst/>
          </a:prstGeom>
        </p:spPr>
        <p:txBody>
          <a:bodyPr wrap="none">
            <a:spAutoFit/>
          </a:bodyPr>
          <a:lstStyle/>
          <a:p>
            <a:r>
              <a:rPr lang="tr-TR" sz="4400" b="1" i="1" dirty="0" smtClean="0">
                <a:solidFill>
                  <a:srgbClr val="FF0000"/>
                </a:solidFill>
              </a:rPr>
              <a:t>TEPKİ HIZI</a:t>
            </a:r>
          </a:p>
          <a:p>
            <a:endParaRPr lang="tr-TR" sz="4400" i="1" dirty="0">
              <a:solidFill>
                <a:srgbClr val="FF0000"/>
              </a:solidFill>
            </a:endParaRPr>
          </a:p>
        </p:txBody>
      </p:sp>
    </p:spTree>
    <p:extLst>
      <p:ext uri="{BB962C8B-B14F-4D97-AF65-F5344CB8AC3E}">
        <p14:creationId xmlns="" xmlns:p14="http://schemas.microsoft.com/office/powerpoint/2010/main" val="3190906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692696"/>
            <a:ext cx="9144000" cy="2862322"/>
          </a:xfrm>
          <a:prstGeom prst="rect">
            <a:avLst/>
          </a:prstGeom>
        </p:spPr>
        <p:txBody>
          <a:bodyPr wrap="square">
            <a:spAutoFit/>
          </a:bodyPr>
          <a:lstStyle/>
          <a:p>
            <a:r>
              <a:rPr lang="tr-TR" sz="3600" b="1" i="1" dirty="0" smtClean="0"/>
              <a:t>  İnsanların </a:t>
            </a:r>
            <a:r>
              <a:rPr lang="tr-TR" sz="3600" b="1" i="1" dirty="0"/>
              <a:t>duyu organlarını harekete geçiren ve insanda bir tepkiye yol açan iç ve dış durum değişikliğine uyarıcı; dışarıdan ya da içeriden gelen uyarıcılara karşı organizmanın gösterdiği davranış tepki olarak tanımlanır.</a:t>
            </a:r>
          </a:p>
        </p:txBody>
      </p:sp>
    </p:spTree>
    <p:extLst>
      <p:ext uri="{BB962C8B-B14F-4D97-AF65-F5344CB8AC3E}">
        <p14:creationId xmlns="" xmlns:p14="http://schemas.microsoft.com/office/powerpoint/2010/main" val="3582639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9144000" cy="3970318"/>
          </a:xfrm>
          <a:prstGeom prst="rect">
            <a:avLst/>
          </a:prstGeom>
        </p:spPr>
        <p:txBody>
          <a:bodyPr wrap="square">
            <a:spAutoFit/>
          </a:bodyPr>
          <a:lstStyle/>
          <a:p>
            <a:r>
              <a:rPr lang="tr-TR" sz="2800" b="1" i="1" dirty="0" smtClean="0"/>
              <a:t>  Harekete </a:t>
            </a:r>
            <a:r>
              <a:rPr lang="tr-TR" sz="2800" b="1" i="1" dirty="0"/>
              <a:t>hazır olma şeklinde ifade edilebilecek olan tepki hızı için vücudun, dışarıdan aldığı uyarıcılara karşı tepki göstermeye hazır olması gereklidir (etki-tepki süreci). Etki ile bu etkiye yapılan tepki arasında geçen zaman, reaksiyon zamanıdır. Reaksiyon zamanı ne kadar kısa olursa </a:t>
            </a:r>
            <a:r>
              <a:rPr lang="tr-TR" sz="2800" b="1" i="1" dirty="0" err="1"/>
              <a:t>psiko</a:t>
            </a:r>
            <a:r>
              <a:rPr lang="tr-TR" sz="2800" b="1" i="1" dirty="0"/>
              <a:t>-motor öğrenme de o kadar hızlı olur. </a:t>
            </a:r>
            <a:r>
              <a:rPr lang="tr-TR" sz="2800" b="1" i="1" dirty="0" err="1"/>
              <a:t>Psiko</a:t>
            </a:r>
            <a:r>
              <a:rPr lang="tr-TR" sz="2800" b="1" i="1" dirty="0"/>
              <a:t>-motor öğrenmede genel olarak bütün vücudun tepkiye hazır olması gereklidir. Özellikle kolların, bacakların ve elin tepki yapabilecek olgunluğa ulaşması gerekir.</a:t>
            </a:r>
          </a:p>
        </p:txBody>
      </p:sp>
    </p:spTree>
    <p:extLst>
      <p:ext uri="{BB962C8B-B14F-4D97-AF65-F5344CB8AC3E}">
        <p14:creationId xmlns="" xmlns:p14="http://schemas.microsoft.com/office/powerpoint/2010/main" val="3514961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332656"/>
            <a:ext cx="9144000" cy="4524315"/>
          </a:xfrm>
          <a:prstGeom prst="rect">
            <a:avLst/>
          </a:prstGeom>
        </p:spPr>
        <p:txBody>
          <a:bodyPr wrap="square">
            <a:spAutoFit/>
          </a:bodyPr>
          <a:lstStyle/>
          <a:p>
            <a:r>
              <a:rPr lang="tr-TR" sz="3200" b="1" i="1" dirty="0" smtClean="0"/>
              <a:t>  </a:t>
            </a:r>
            <a:r>
              <a:rPr lang="tr-TR" sz="3200" b="1" i="1" dirty="0" err="1" smtClean="0"/>
              <a:t>Psiko</a:t>
            </a:r>
            <a:r>
              <a:rPr lang="tr-TR" sz="3200" b="1" i="1" dirty="0" smtClean="0"/>
              <a:t>-motor </a:t>
            </a:r>
            <a:r>
              <a:rPr lang="tr-TR" sz="3200" b="1" i="1" dirty="0"/>
              <a:t>davranışların, kendine özgü bir yapılış hızı vardır. Bir davranışın gerektiğinden az hızda veya çok hızda yapılması hâlinde organizma tehlikeye girebilir. Örneğin, bir makinenin çalışmasını öğrenecek bir öğrencinin gereken hızda hareket edememesi, onun kolunun veya hayatının tehlikeye girmesine sebep olabilir. </a:t>
            </a:r>
            <a:r>
              <a:rPr lang="tr-TR" sz="3200" b="1" i="1" dirty="0" err="1"/>
              <a:t>Psiko</a:t>
            </a:r>
            <a:r>
              <a:rPr lang="tr-TR" sz="3200" b="1" i="1" dirty="0"/>
              <a:t>-motor öğrenmede özellikle kolun ve parmakların gereken hızı kazanması çok önemlidir.</a:t>
            </a:r>
          </a:p>
        </p:txBody>
      </p:sp>
    </p:spTree>
    <p:extLst>
      <p:ext uri="{BB962C8B-B14F-4D97-AF65-F5344CB8AC3E}">
        <p14:creationId xmlns="" xmlns:p14="http://schemas.microsoft.com/office/powerpoint/2010/main" val="15002163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979712" y="-11484"/>
            <a:ext cx="5601149" cy="707886"/>
          </a:xfrm>
          <a:prstGeom prst="rect">
            <a:avLst/>
          </a:prstGeom>
        </p:spPr>
        <p:txBody>
          <a:bodyPr wrap="none">
            <a:spAutoFit/>
          </a:bodyPr>
          <a:lstStyle/>
          <a:p>
            <a:r>
              <a:rPr lang="tr-TR" sz="4000" b="1" i="1" dirty="0" smtClean="0">
                <a:solidFill>
                  <a:srgbClr val="FF0000"/>
                </a:solidFill>
              </a:rPr>
              <a:t>Eşgüdüm </a:t>
            </a:r>
            <a:r>
              <a:rPr lang="tr-TR" sz="4000" b="1" i="1" dirty="0">
                <a:solidFill>
                  <a:srgbClr val="FF0000"/>
                </a:solidFill>
              </a:rPr>
              <a:t>(Koordinasyon)</a:t>
            </a:r>
            <a:endParaRPr lang="tr-TR" sz="4000" i="1" dirty="0">
              <a:solidFill>
                <a:srgbClr val="FF0000"/>
              </a:solidFill>
            </a:endParaRPr>
          </a:p>
        </p:txBody>
      </p:sp>
      <p:pic>
        <p:nvPicPr>
          <p:cNvPr id="6146" name="Picture 2" descr="eÅgÃ¼dÃ¼m ile ilgili gÃ¶rsel sonucu"/>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9072" y="1340768"/>
            <a:ext cx="8236161" cy="46805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47440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116632"/>
            <a:ext cx="9144000" cy="5078313"/>
          </a:xfrm>
          <a:prstGeom prst="rect">
            <a:avLst/>
          </a:prstGeom>
        </p:spPr>
        <p:txBody>
          <a:bodyPr wrap="square">
            <a:spAutoFit/>
          </a:bodyPr>
          <a:lstStyle/>
          <a:p>
            <a:r>
              <a:rPr lang="tr-TR" sz="3600" b="1" i="1" dirty="0" smtClean="0"/>
              <a:t>  Eş </a:t>
            </a:r>
            <a:r>
              <a:rPr lang="tr-TR" sz="3600" b="1" i="1" dirty="0"/>
              <a:t>güdüm (koordinasyon), belli bir amaca ulaşmak için bilinçli </a:t>
            </a:r>
            <a:r>
              <a:rPr lang="tr-TR" sz="3600" b="1" i="1" dirty="0" err="1"/>
              <a:t>psiko</a:t>
            </a:r>
            <a:r>
              <a:rPr lang="tr-TR" sz="3600" b="1" i="1" dirty="0"/>
              <a:t>-motor hareketlerin devamlılığı, ahenkli ve uyumlu çalışması olarak tanımlanabilir.</a:t>
            </a:r>
          </a:p>
          <a:p>
            <a:r>
              <a:rPr lang="tr-TR" sz="3600" b="1" i="1" dirty="0" err="1"/>
              <a:t>Psiko</a:t>
            </a:r>
            <a:r>
              <a:rPr lang="tr-TR" sz="3600" b="1" i="1" dirty="0"/>
              <a:t>-motor öğrenmenin pek çoğu birden fazla organın çalışmasını gerektirir. En yalın bir davranışta bile göz, el, kol veya ayağın, gövde ile ayağın veya iki elin bir düzen içinde çalışması oldukça zordur.</a:t>
            </a:r>
          </a:p>
        </p:txBody>
      </p:sp>
    </p:spTree>
    <p:extLst>
      <p:ext uri="{BB962C8B-B14F-4D97-AF65-F5344CB8AC3E}">
        <p14:creationId xmlns="" xmlns:p14="http://schemas.microsoft.com/office/powerpoint/2010/main" val="3787227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116632"/>
            <a:ext cx="9144000" cy="4832092"/>
          </a:xfrm>
          <a:prstGeom prst="rect">
            <a:avLst/>
          </a:prstGeom>
        </p:spPr>
        <p:txBody>
          <a:bodyPr wrap="square">
            <a:spAutoFit/>
          </a:bodyPr>
          <a:lstStyle/>
          <a:p>
            <a:r>
              <a:rPr lang="tr-TR" sz="2800" b="1" i="1" dirty="0" smtClean="0"/>
              <a:t>  Çocuk</a:t>
            </a:r>
            <a:r>
              <a:rPr lang="tr-TR" sz="2800" b="1" i="1" dirty="0"/>
              <a:t>, öğrenilecek davranışları yapacak organları arasında yeterli koordinasyonu kuramıyorsa, o davranışı öğrenemez. Bu nedenle organlar arasındaki yeterli koordinasyonun gelişimi, bedensel olgunluğa ve alıştırmalara bağlıdır. Organlar arasındaki eş güdümün artması, bedensel olgunluk arttıkça ve etkinlikle ilgili alıştırmalar çoğaldıkça sağlanacaktır. Örneğin, beş-altı yaşlarında yapılan ve basit bir etkinlik gibi gözlenen sanatsal etkinliklerde gözün, parmakların, elin, bileğin ve gövdenin eş güdüm içerisinde çalışması organlar arasındaki koordinasyonun arttığını gösterir.</a:t>
            </a:r>
          </a:p>
        </p:txBody>
      </p:sp>
    </p:spTree>
    <p:extLst>
      <p:ext uri="{BB962C8B-B14F-4D97-AF65-F5344CB8AC3E}">
        <p14:creationId xmlns="" xmlns:p14="http://schemas.microsoft.com/office/powerpoint/2010/main" val="1366011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771800" y="4741"/>
            <a:ext cx="3179075" cy="1754326"/>
          </a:xfrm>
          <a:prstGeom prst="rect">
            <a:avLst/>
          </a:prstGeom>
        </p:spPr>
        <p:txBody>
          <a:bodyPr wrap="none">
            <a:spAutoFit/>
          </a:bodyPr>
          <a:lstStyle/>
          <a:p>
            <a:r>
              <a:rPr lang="tr-TR" sz="5400" b="1" i="1" dirty="0" smtClean="0">
                <a:solidFill>
                  <a:srgbClr val="FF0000"/>
                </a:solidFill>
              </a:rPr>
              <a:t>ESNEKLİK</a:t>
            </a:r>
          </a:p>
          <a:p>
            <a:endParaRPr lang="tr-TR" sz="5400" dirty="0"/>
          </a:p>
        </p:txBody>
      </p:sp>
      <p:pic>
        <p:nvPicPr>
          <p:cNvPr id="7170" name="Picture 2" descr="ESNEKLÄ°K ile ilgili gÃ¶rsel sonucu"/>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99592" y="905599"/>
            <a:ext cx="7332776" cy="41246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63866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161" y="404664"/>
            <a:ext cx="9144000" cy="4031873"/>
          </a:xfrm>
          <a:prstGeom prst="rect">
            <a:avLst/>
          </a:prstGeom>
        </p:spPr>
        <p:txBody>
          <a:bodyPr wrap="square">
            <a:spAutoFit/>
          </a:bodyPr>
          <a:lstStyle/>
          <a:p>
            <a:r>
              <a:rPr lang="tr-TR" sz="3200" b="1" i="1" dirty="0" smtClean="0"/>
              <a:t>  Vücudun </a:t>
            </a:r>
            <a:r>
              <a:rPr lang="tr-TR" sz="3200" b="1" i="1" dirty="0"/>
              <a:t>gerektiği zaman öne, yana, geriye ve istenen yönlere eğilmesi, yani esnek olması gereklidir. Gövdenin, bacakların yeterli esnekliğe sahip olmadığı zamanlarda </a:t>
            </a:r>
            <a:r>
              <a:rPr lang="tr-TR" sz="3200" b="1" i="1" dirty="0" err="1"/>
              <a:t>psiko</a:t>
            </a:r>
            <a:r>
              <a:rPr lang="tr-TR" sz="3200" b="1" i="1" dirty="0"/>
              <a:t>-motor davranışları öğrenmek mümkün değildir. Özellikle ilk çocukluk döneminde kemikler kıkırdaksı yapıda olduklarından vücut daha da esnektir. Kemikler geliştikçe vücut esnekliği azalır.</a:t>
            </a:r>
          </a:p>
        </p:txBody>
      </p:sp>
    </p:spTree>
    <p:extLst>
      <p:ext uri="{BB962C8B-B14F-4D97-AF65-F5344CB8AC3E}">
        <p14:creationId xmlns="" xmlns:p14="http://schemas.microsoft.com/office/powerpoint/2010/main" val="3976836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764704"/>
            <a:ext cx="9144000" cy="2862322"/>
          </a:xfrm>
          <a:prstGeom prst="rect">
            <a:avLst/>
          </a:prstGeom>
        </p:spPr>
        <p:txBody>
          <a:bodyPr wrap="square">
            <a:spAutoFit/>
          </a:bodyPr>
          <a:lstStyle/>
          <a:p>
            <a:r>
              <a:rPr lang="tr-TR" sz="3600" b="1" i="1" dirty="0" smtClean="0"/>
              <a:t>  Esneklik</a:t>
            </a:r>
            <a:r>
              <a:rPr lang="tr-TR" sz="3600" b="1" i="1" dirty="0"/>
              <a:t>, beş-sekiz yaşlarında sabit kalır. Özellikle on iki-on üç yaşlarında doruk noktaya ulaşır. Cinsiyet esneklikte önemlidir. Kız çocuklar, erkek çocuklara oranla daha esnektir.</a:t>
            </a:r>
          </a:p>
        </p:txBody>
      </p:sp>
    </p:spTree>
    <p:extLst>
      <p:ext uri="{BB962C8B-B14F-4D97-AF65-F5344CB8AC3E}">
        <p14:creationId xmlns="" xmlns:p14="http://schemas.microsoft.com/office/powerpoint/2010/main" val="273370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TotalTime>
  <Words>431</Words>
  <Application>Microsoft Office PowerPoint</Application>
  <PresentationFormat>Ekran Gösterisi (4:3)</PresentationFormat>
  <Paragraphs>19</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sunum_sablon</vt:lpstr>
      <vt:lpstr>Slayt 1</vt:lpstr>
      <vt:lpstr>PSİKOMOTOR YETENEKLER (TEPKİ HIZI,EŞGÜDÜM,ESNEKLİK)</vt:lpstr>
      <vt:lpstr>Slayt 3</vt:lpstr>
      <vt:lpstr>Slayt 4</vt:lpstr>
      <vt:lpstr>Slayt 5</vt:lpstr>
      <vt:lpstr>Slayt 6</vt:lpstr>
      <vt:lpstr>Slayt 7</vt:lpstr>
      <vt:lpstr>Slayt 8</vt:lpstr>
      <vt:lpstr>Slayt 9</vt:lpstr>
      <vt:lpstr>Slayt 10</vt:lpstr>
      <vt:lpstr>Slayt 11</vt:lpstr>
      <vt:lpstr>Slayt 12</vt:lpstr>
      <vt:lpstr>Slayt 13</vt:lpstr>
    </vt:vector>
  </TitlesOfParts>
  <Company>UltraXP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UltraXP</dc:creator>
  <cp:lastModifiedBy>UltraXP</cp:lastModifiedBy>
  <cp:revision>15</cp:revision>
  <cp:lastPrinted>1601-01-01T00:00:00Z</cp:lastPrinted>
  <dcterms:created xsi:type="dcterms:W3CDTF">2020-01-17T14:13:22Z</dcterms:created>
  <dcterms:modified xsi:type="dcterms:W3CDTF">2020-02-14T09:23:37Z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