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71"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20.03.2020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sunu kapak">
            <a:extLst>
              <a:ext uri="{FF2B5EF4-FFF2-40B4-BE49-F238E27FC236}">
                <a16:creationId xmlns:a16="http://schemas.microsoft.com/office/drawing/2014/main" id="{EB1B2EB6-53AD-44FF-94F3-49498F10C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8">
            <a:extLst>
              <a:ext uri="{FF2B5EF4-FFF2-40B4-BE49-F238E27FC236}">
                <a16:creationId xmlns:a16="http://schemas.microsoft.com/office/drawing/2014/main" id="{B225D16B-BC3A-47C4-84C8-B913F3F3AD66}"/>
              </a:ext>
            </a:extLst>
          </p:cNvPr>
          <p:cNvSpPr>
            <a:spLocks noGrp="1" noChangeArrowheads="1"/>
          </p:cNvSpPr>
          <p:nvPr>
            <p:ph type="subTitle" idx="1"/>
          </p:nvPr>
        </p:nvSpPr>
        <p:spPr>
          <a:xfrm>
            <a:off x="3714750" y="3278981"/>
            <a:ext cx="3429000" cy="300038"/>
          </a:xfrm>
        </p:spPr>
        <p:txBody>
          <a:bodyPr>
            <a:normAutofit fontScale="77500" lnSpcReduction="20000"/>
          </a:bodyPr>
          <a:lstStyle/>
          <a:p>
            <a:pPr>
              <a:lnSpc>
                <a:spcPct val="90000"/>
              </a:lnSpc>
            </a:pPr>
            <a:r>
              <a:rPr lang="tr-TR" altLang="tr-TR" b="1" dirty="0"/>
              <a:t>ANTRENÖRLÜK EĞİTİMİ </a:t>
            </a:r>
          </a:p>
        </p:txBody>
      </p:sp>
      <p:sp>
        <p:nvSpPr>
          <p:cNvPr id="13316" name="Rectangle 8">
            <a:extLst>
              <a:ext uri="{FF2B5EF4-FFF2-40B4-BE49-F238E27FC236}">
                <a16:creationId xmlns:a16="http://schemas.microsoft.com/office/drawing/2014/main" id="{D5668C30-8A90-4F82-90AE-1E3C2BB4389A}"/>
              </a:ext>
            </a:extLst>
          </p:cNvPr>
          <p:cNvSpPr txBox="1">
            <a:spLocks noChangeArrowheads="1"/>
          </p:cNvSpPr>
          <p:nvPr/>
        </p:nvSpPr>
        <p:spPr bwMode="auto">
          <a:xfrm>
            <a:off x="3629025" y="2143125"/>
            <a:ext cx="34290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1435" tIns="25718" rIns="51435" bIns="25718"/>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a:spcBef>
                <a:spcPct val="20000"/>
              </a:spcBef>
              <a:buChar char="•"/>
              <a:defRPr sz="2400">
                <a:solidFill>
                  <a:schemeClr val="tx1"/>
                </a:solidFill>
                <a:latin typeface="Arial" panose="020B0604020202020204" pitchFamily="34" charset="0"/>
                <a:cs typeface="Arial" panose="020B0604020202020204" pitchFamily="34" charset="0"/>
              </a:defRPr>
            </a:lvl3pPr>
            <a:lvl4pPr>
              <a:spcBef>
                <a:spcPct val="20000"/>
              </a:spcBef>
              <a:buChar char="–"/>
              <a:defRPr sz="2000">
                <a:solidFill>
                  <a:schemeClr val="tx1"/>
                </a:solidFill>
                <a:latin typeface="Arial" panose="020B0604020202020204" pitchFamily="34" charset="0"/>
                <a:cs typeface="Arial" panose="020B0604020202020204" pitchFamily="34" charset="0"/>
              </a:defRPr>
            </a:lvl4pPr>
            <a:lvl5pPr>
              <a:spcBef>
                <a:spcPct val="20000"/>
              </a:spcBef>
              <a:buChar char="»"/>
              <a:defRPr sz="2000">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buFontTx/>
              <a:buNone/>
            </a:pPr>
            <a:r>
              <a:rPr lang="tr-TR" altLang="tr-TR" sz="1800" b="1" dirty="0"/>
              <a:t>YAŞAR DOĞU SPOR BİLİMLERİ FAKÜLTESİ</a:t>
            </a:r>
          </a:p>
        </p:txBody>
      </p:sp>
      <p:sp>
        <p:nvSpPr>
          <p:cNvPr id="13317" name="Rectangle 8">
            <a:extLst>
              <a:ext uri="{FF2B5EF4-FFF2-40B4-BE49-F238E27FC236}">
                <a16:creationId xmlns:a16="http://schemas.microsoft.com/office/drawing/2014/main" id="{0BD94B47-DF51-4DBF-BF0D-7229B6783FAE}"/>
              </a:ext>
            </a:extLst>
          </p:cNvPr>
          <p:cNvSpPr txBox="1">
            <a:spLocks noChangeArrowheads="1"/>
          </p:cNvSpPr>
          <p:nvPr/>
        </p:nvSpPr>
        <p:spPr bwMode="auto">
          <a:xfrm>
            <a:off x="3714750" y="4157662"/>
            <a:ext cx="34290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1435" tIns="25718" rIns="51435" bIns="25718"/>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a:spcBef>
                <a:spcPct val="20000"/>
              </a:spcBef>
              <a:buChar char="•"/>
              <a:defRPr sz="2400">
                <a:solidFill>
                  <a:schemeClr val="tx1"/>
                </a:solidFill>
                <a:latin typeface="Arial" panose="020B0604020202020204" pitchFamily="34" charset="0"/>
                <a:cs typeface="Arial" panose="020B0604020202020204" pitchFamily="34" charset="0"/>
              </a:defRPr>
            </a:lvl3pPr>
            <a:lvl4pPr>
              <a:spcBef>
                <a:spcPct val="20000"/>
              </a:spcBef>
              <a:buChar char="–"/>
              <a:defRPr sz="2000">
                <a:solidFill>
                  <a:schemeClr val="tx1"/>
                </a:solidFill>
                <a:latin typeface="Arial" panose="020B0604020202020204" pitchFamily="34" charset="0"/>
                <a:cs typeface="Arial" panose="020B0604020202020204" pitchFamily="34" charset="0"/>
              </a:defRPr>
            </a:lvl4pPr>
            <a:lvl5pPr>
              <a:spcBef>
                <a:spcPct val="20000"/>
              </a:spcBef>
              <a:buChar char="»"/>
              <a:defRPr sz="2000">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buFontTx/>
              <a:buNone/>
            </a:pPr>
            <a:r>
              <a:rPr lang="tr-TR" altLang="tr-TR" sz="1350" b="1" i="1" dirty="0"/>
              <a:t>ANT106 - SPOR FİZYOLOJİSİ</a:t>
            </a:r>
          </a:p>
        </p:txBody>
      </p:sp>
      <p:sp>
        <p:nvSpPr>
          <p:cNvPr id="8" name="Rectangle 8">
            <a:extLst>
              <a:ext uri="{FF2B5EF4-FFF2-40B4-BE49-F238E27FC236}">
                <a16:creationId xmlns:a16="http://schemas.microsoft.com/office/drawing/2014/main" id="{D5178E8E-48D8-46AB-A55F-21B966B19661}"/>
              </a:ext>
            </a:extLst>
          </p:cNvPr>
          <p:cNvSpPr txBox="1">
            <a:spLocks noChangeArrowheads="1"/>
          </p:cNvSpPr>
          <p:nvPr/>
        </p:nvSpPr>
        <p:spPr bwMode="auto">
          <a:xfrm>
            <a:off x="3714750" y="4500562"/>
            <a:ext cx="3429000" cy="300038"/>
          </a:xfrm>
          <a:prstGeom prst="rect">
            <a:avLst/>
          </a:prstGeom>
          <a:noFill/>
          <a:ln>
            <a:noFill/>
          </a:ln>
          <a:effectLst/>
        </p:spPr>
        <p:txBody>
          <a:bodyPr lIns="51435" tIns="25718" rIns="51435" bIns="25718"/>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lnSpc>
                <a:spcPct val="90000"/>
              </a:lnSpc>
              <a:defRPr/>
            </a:pPr>
            <a:r>
              <a:rPr lang="tr-TR" altLang="tr-TR" sz="1125" b="1" i="1" dirty="0">
                <a:solidFill>
                  <a:schemeClr val="bg1">
                    <a:lumMod val="50000"/>
                  </a:schemeClr>
                </a:solidFill>
              </a:rPr>
              <a:t>Doç. Dr. Yıldırım KAYACAN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KAS FİZYOLOJİSİ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Hafta-2</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617406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a:t>ANT106 - SPOR FİZYOLOJİSİ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p:txBody>
          <a:bodyPr/>
          <a:lstStyle/>
          <a:p>
            <a:r>
              <a:rPr lang="tr-TR" dirty="0"/>
              <a:t>GENEL FONKSİYONLARI</a:t>
            </a:r>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p:txBody>
          <a:bodyPr/>
          <a:lstStyle/>
          <a:p>
            <a:r>
              <a:rPr lang="tr-TR" sz="2400" dirty="0"/>
              <a:t>MİYOSİTLERDEN OLUŞUR</a:t>
            </a:r>
          </a:p>
          <a:p>
            <a:r>
              <a:rPr lang="tr-TR" sz="2400" dirty="0"/>
              <a:t>HAREKET</a:t>
            </a:r>
          </a:p>
          <a:p>
            <a:r>
              <a:rPr lang="tr-TR" sz="2400" dirty="0"/>
              <a:t>POSTÜRÜN SAĞLANMASI/SÜRDÜRÜLMESİ</a:t>
            </a:r>
          </a:p>
          <a:p>
            <a:r>
              <a:rPr lang="tr-TR" sz="2400" dirty="0"/>
              <a:t>SOLUNUM</a:t>
            </a:r>
          </a:p>
          <a:p>
            <a:r>
              <a:rPr lang="tr-TR" sz="2400" dirty="0"/>
              <a:t>ISI ÜRETİMİ</a:t>
            </a:r>
          </a:p>
          <a:p>
            <a:r>
              <a:rPr lang="tr-TR" sz="2400" dirty="0"/>
              <a:t>İLETİŞİM ARACI</a:t>
            </a:r>
          </a:p>
          <a:p>
            <a:r>
              <a:rPr lang="tr-TR" sz="2400" dirty="0"/>
              <a:t>ORGAN VE DAMARLARIN ÇALIŞMASI (KASILMA GEVŞEME)</a:t>
            </a:r>
          </a:p>
          <a:p>
            <a:r>
              <a:rPr lang="tr-TR" sz="2400" dirty="0"/>
              <a:t>KAN POMPALANMASI</a:t>
            </a:r>
          </a:p>
          <a:p>
            <a:endParaRPr lang="tr-TR"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CE5FD8-8A0F-4683-A32A-7D11A67EFC47}"/>
              </a:ext>
            </a:extLst>
          </p:cNvPr>
          <p:cNvSpPr>
            <a:spLocks noGrp="1"/>
          </p:cNvSpPr>
          <p:nvPr>
            <p:ph type="title"/>
          </p:nvPr>
        </p:nvSpPr>
        <p:spPr/>
        <p:txBody>
          <a:bodyPr/>
          <a:lstStyle/>
          <a:p>
            <a:r>
              <a:rPr lang="tr-TR" dirty="0"/>
              <a:t>GENEL ÖZELLİKLERİ</a:t>
            </a:r>
          </a:p>
        </p:txBody>
      </p:sp>
      <p:sp>
        <p:nvSpPr>
          <p:cNvPr id="3" name="İçerik Yer Tutucusu 2">
            <a:extLst>
              <a:ext uri="{FF2B5EF4-FFF2-40B4-BE49-F238E27FC236}">
                <a16:creationId xmlns:a16="http://schemas.microsoft.com/office/drawing/2014/main" id="{65F6FD6A-36B6-478B-BFF4-C222407F4B4B}"/>
              </a:ext>
            </a:extLst>
          </p:cNvPr>
          <p:cNvSpPr>
            <a:spLocks noGrp="1"/>
          </p:cNvSpPr>
          <p:nvPr>
            <p:ph idx="1"/>
          </p:nvPr>
        </p:nvSpPr>
        <p:spPr/>
        <p:txBody>
          <a:bodyPr/>
          <a:lstStyle/>
          <a:p>
            <a:r>
              <a:rPr lang="tr-TR" dirty="0"/>
              <a:t>KASILMA: </a:t>
            </a:r>
            <a:r>
              <a:rPr lang="tr-TR" dirty="0" err="1"/>
              <a:t>Contractility</a:t>
            </a:r>
            <a:r>
              <a:rPr lang="tr-TR" dirty="0"/>
              <a:t> </a:t>
            </a:r>
          </a:p>
          <a:p>
            <a:r>
              <a:rPr lang="tr-TR" dirty="0"/>
              <a:t>UYARANA CEVAP : </a:t>
            </a:r>
            <a:r>
              <a:rPr lang="tr-TR" dirty="0" err="1"/>
              <a:t>Excitability</a:t>
            </a:r>
            <a:r>
              <a:rPr lang="tr-TR" dirty="0"/>
              <a:t> </a:t>
            </a:r>
          </a:p>
          <a:p>
            <a:r>
              <a:rPr lang="tr-TR" dirty="0"/>
              <a:t>UZAYABİLME: </a:t>
            </a:r>
            <a:r>
              <a:rPr lang="tr-TR" dirty="0" err="1"/>
              <a:t>Extensibility</a:t>
            </a:r>
            <a:r>
              <a:rPr lang="tr-TR" dirty="0"/>
              <a:t> </a:t>
            </a:r>
          </a:p>
          <a:p>
            <a:r>
              <a:rPr lang="tr-TR" dirty="0"/>
              <a:t>ESNEKLİK/ELASTİKİYET: </a:t>
            </a:r>
            <a:r>
              <a:rPr lang="tr-TR" dirty="0" err="1"/>
              <a:t>Elasticity</a:t>
            </a:r>
            <a:r>
              <a:rPr lang="tr-TR" dirty="0"/>
              <a:t> </a:t>
            </a:r>
          </a:p>
          <a:p>
            <a:endParaRPr lang="tr-TR" dirty="0"/>
          </a:p>
          <a:p>
            <a:endParaRPr lang="tr-TR" dirty="0"/>
          </a:p>
        </p:txBody>
      </p:sp>
    </p:spTree>
    <p:extLst>
      <p:ext uri="{BB962C8B-B14F-4D97-AF65-F5344CB8AC3E}">
        <p14:creationId xmlns:p14="http://schemas.microsoft.com/office/powerpoint/2010/main" val="2132751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F4CE3F-BDFF-4D95-A714-70F4D2AFD300}"/>
              </a:ext>
            </a:extLst>
          </p:cNvPr>
          <p:cNvSpPr>
            <a:spLocks noGrp="1"/>
          </p:cNvSpPr>
          <p:nvPr>
            <p:ph type="title"/>
          </p:nvPr>
        </p:nvSpPr>
        <p:spPr/>
        <p:txBody>
          <a:bodyPr/>
          <a:lstStyle/>
          <a:p>
            <a:r>
              <a:rPr lang="tr-TR" dirty="0"/>
              <a:t>GENEL ÖZELLİKLER 2</a:t>
            </a:r>
          </a:p>
        </p:txBody>
      </p:sp>
      <p:sp>
        <p:nvSpPr>
          <p:cNvPr id="3" name="İçerik Yer Tutucusu 2">
            <a:extLst>
              <a:ext uri="{FF2B5EF4-FFF2-40B4-BE49-F238E27FC236}">
                <a16:creationId xmlns:a16="http://schemas.microsoft.com/office/drawing/2014/main" id="{D23EEB44-D6BB-4DF8-A415-E77D59AED11E}"/>
              </a:ext>
            </a:extLst>
          </p:cNvPr>
          <p:cNvSpPr>
            <a:spLocks noGrp="1"/>
          </p:cNvSpPr>
          <p:nvPr>
            <p:ph idx="1"/>
          </p:nvPr>
        </p:nvSpPr>
        <p:spPr>
          <a:xfrm>
            <a:off x="457200" y="1417638"/>
            <a:ext cx="8229600" cy="4525963"/>
          </a:xfrm>
        </p:spPr>
        <p:txBody>
          <a:bodyPr/>
          <a:lstStyle/>
          <a:p>
            <a:r>
              <a:rPr lang="tr-TR" sz="1600" dirty="0"/>
              <a:t>Bir kas, kas lifi (kas fiberi) olarak adlandırılan binlerce silindirik uzun hücreden yapılmıştır.</a:t>
            </a:r>
          </a:p>
          <a:p>
            <a:r>
              <a:rPr lang="tr-TR" sz="1600" dirty="0"/>
              <a:t>Kas dokusu üç katmana bağlanır: (a) </a:t>
            </a:r>
            <a:r>
              <a:rPr lang="tr-TR" sz="1600" dirty="0" err="1"/>
              <a:t>endomizyum</a:t>
            </a:r>
            <a:r>
              <a:rPr lang="tr-TR" sz="1600" dirty="0"/>
              <a:t> bireysel kas liflerini çevreler, (b) </a:t>
            </a:r>
            <a:r>
              <a:rPr lang="tr-TR" sz="1600" dirty="0" err="1"/>
              <a:t>perimizyum</a:t>
            </a:r>
            <a:r>
              <a:rPr lang="tr-TR" sz="1600" dirty="0"/>
              <a:t>: lif demetlerini fasiküller içine toplar ve (c) </a:t>
            </a:r>
            <a:r>
              <a:rPr lang="tr-TR" sz="1600" dirty="0" err="1"/>
              <a:t>epimizyum</a:t>
            </a:r>
            <a:r>
              <a:rPr lang="tr-TR" sz="1600" dirty="0"/>
              <a:t>: Kasın etrafında kılıf.</a:t>
            </a:r>
          </a:p>
          <a:p>
            <a:r>
              <a:rPr lang="tr-TR" sz="1600" dirty="0"/>
              <a:t>Her kas lifi </a:t>
            </a:r>
            <a:r>
              <a:rPr lang="tr-TR" sz="1600" dirty="0" err="1"/>
              <a:t>sarkolemma</a:t>
            </a:r>
            <a:r>
              <a:rPr lang="tr-TR" sz="1600" dirty="0"/>
              <a:t> denilen bir plazma zarı ile çevrilidir. Bu </a:t>
            </a:r>
            <a:r>
              <a:rPr lang="tr-TR" sz="1600" dirty="0" err="1"/>
              <a:t>membran</a:t>
            </a:r>
            <a:r>
              <a:rPr lang="tr-TR" sz="1600" dirty="0"/>
              <a:t> (zar), hücredeki aktif ve pasif transportun kontrolünde etkilidir.</a:t>
            </a:r>
          </a:p>
          <a:p>
            <a:r>
              <a:rPr lang="tr-TR" sz="1600" dirty="0"/>
              <a:t>Kas hücrelerinin zarına </a:t>
            </a:r>
            <a:r>
              <a:rPr lang="tr-TR" sz="1600" b="1" dirty="0" err="1"/>
              <a:t>sarkolemma</a:t>
            </a:r>
            <a:r>
              <a:rPr lang="tr-TR" sz="1600" dirty="0"/>
              <a:t>, sitoplazmasına </a:t>
            </a:r>
            <a:r>
              <a:rPr lang="tr-TR" sz="1600" b="1" dirty="0" err="1"/>
              <a:t>sarkoplazma</a:t>
            </a:r>
            <a:r>
              <a:rPr lang="tr-TR" sz="1600" dirty="0"/>
              <a:t> ve </a:t>
            </a:r>
            <a:r>
              <a:rPr lang="tr-TR" sz="1600" dirty="0" err="1"/>
              <a:t>endoplazmik</a:t>
            </a:r>
            <a:r>
              <a:rPr lang="tr-TR" sz="1600" dirty="0"/>
              <a:t> </a:t>
            </a:r>
            <a:r>
              <a:rPr lang="tr-TR" sz="1600" dirty="0" err="1"/>
              <a:t>retikulumuna</a:t>
            </a:r>
            <a:r>
              <a:rPr lang="tr-TR" sz="1600" dirty="0"/>
              <a:t> </a:t>
            </a:r>
            <a:br>
              <a:rPr lang="tr-TR" sz="1600" dirty="0"/>
            </a:br>
            <a:r>
              <a:rPr lang="tr-TR" sz="1600" dirty="0"/>
              <a:t> </a:t>
            </a:r>
            <a:r>
              <a:rPr lang="tr-TR" sz="1600" b="1" dirty="0" err="1"/>
              <a:t>sarkoplazmik</a:t>
            </a:r>
            <a:r>
              <a:rPr lang="tr-TR" sz="1600" b="1" dirty="0"/>
              <a:t> </a:t>
            </a:r>
            <a:r>
              <a:rPr lang="tr-TR" sz="1600" b="1" dirty="0" err="1"/>
              <a:t>retikulum</a:t>
            </a:r>
            <a:r>
              <a:rPr lang="tr-TR" sz="1600" b="1" dirty="0"/>
              <a:t> </a:t>
            </a:r>
            <a:r>
              <a:rPr lang="tr-TR" sz="1600" dirty="0"/>
              <a:t>adı verilir.</a:t>
            </a:r>
          </a:p>
          <a:p>
            <a:r>
              <a:rPr lang="tr-TR" sz="1600" dirty="0"/>
              <a:t>Kas hücrelerinde kasılma ve gevşemeden sorumlu olan </a:t>
            </a:r>
            <a:r>
              <a:rPr lang="tr-TR" sz="1600" b="1" dirty="0" err="1"/>
              <a:t>miyofibril</a:t>
            </a:r>
            <a:r>
              <a:rPr lang="tr-TR" sz="1600" b="1" dirty="0"/>
              <a:t> </a:t>
            </a:r>
            <a:r>
              <a:rPr lang="tr-TR" sz="1600" dirty="0"/>
              <a:t>adı verilen proteinler bulunur. Yetişkin bir kas lifi içinde yaklaşık 2000 </a:t>
            </a:r>
            <a:r>
              <a:rPr lang="tr-TR" sz="1600" dirty="0" err="1"/>
              <a:t>myofibril</a:t>
            </a:r>
            <a:r>
              <a:rPr lang="tr-TR" sz="1600" dirty="0"/>
              <a:t> vardır. Bunlardan ince ve uzun olanına </a:t>
            </a:r>
            <a:r>
              <a:rPr lang="tr-TR" sz="1600" b="1" dirty="0" err="1"/>
              <a:t>aktin</a:t>
            </a:r>
            <a:r>
              <a:rPr lang="tr-TR" sz="1600" dirty="0"/>
              <a:t>, kalın ve kısa olanına </a:t>
            </a:r>
            <a:r>
              <a:rPr lang="tr-TR" sz="1600" b="1" dirty="0" err="1"/>
              <a:t>miyozin</a:t>
            </a:r>
            <a:r>
              <a:rPr lang="tr-TR" sz="1600" dirty="0"/>
              <a:t> denir.</a:t>
            </a:r>
          </a:p>
          <a:p>
            <a:endParaRPr lang="tr-TR" sz="1600" dirty="0"/>
          </a:p>
          <a:p>
            <a:r>
              <a:rPr lang="tr-TR" sz="1600" dirty="0" err="1"/>
              <a:t>Sarkolemmanın</a:t>
            </a:r>
            <a:r>
              <a:rPr lang="tr-TR" sz="1600" dirty="0"/>
              <a:t> hücre içine doğru yaptığı </a:t>
            </a:r>
            <a:r>
              <a:rPr lang="tr-TR" sz="1600" dirty="0" err="1"/>
              <a:t>Transvers</a:t>
            </a:r>
            <a:r>
              <a:rPr lang="tr-TR" sz="1600" dirty="0"/>
              <a:t> şekilli </a:t>
            </a:r>
            <a:r>
              <a:rPr lang="tr-TR" sz="1600" dirty="0" err="1"/>
              <a:t>invaginasyonlara</a:t>
            </a:r>
            <a:r>
              <a:rPr lang="tr-TR" sz="1600" dirty="0"/>
              <a:t> T </a:t>
            </a:r>
            <a:r>
              <a:rPr lang="tr-TR" sz="1600" dirty="0" err="1"/>
              <a:t>tubul</a:t>
            </a:r>
            <a:r>
              <a:rPr lang="tr-TR" sz="1600" dirty="0"/>
              <a:t> denmektedir. Görevleri aksiyon potansiyelinin hücre içine yayımını kolaylaştırmaktır. T </a:t>
            </a:r>
            <a:r>
              <a:rPr lang="tr-TR" sz="1600" dirty="0" err="1"/>
              <a:t>Tubul</a:t>
            </a:r>
            <a:r>
              <a:rPr lang="tr-TR" sz="1600" dirty="0"/>
              <a:t> her iki yanında bulunan </a:t>
            </a:r>
            <a:r>
              <a:rPr lang="tr-TR" sz="1600" dirty="0" err="1"/>
              <a:t>sarkoplazmik</a:t>
            </a:r>
            <a:r>
              <a:rPr lang="tr-TR" sz="1600" dirty="0"/>
              <a:t> </a:t>
            </a:r>
            <a:r>
              <a:rPr lang="tr-TR" sz="1600" dirty="0" err="1"/>
              <a:t>retikulum</a:t>
            </a:r>
            <a:r>
              <a:rPr lang="tr-TR" sz="1600" dirty="0"/>
              <a:t> parçaları ile </a:t>
            </a:r>
            <a:r>
              <a:rPr lang="tr-TR" sz="1600" dirty="0" err="1"/>
              <a:t>Triad</a:t>
            </a:r>
            <a:r>
              <a:rPr lang="tr-TR" sz="1600" dirty="0"/>
              <a:t> adı verilen yapıları oluşturmaktadır.</a:t>
            </a:r>
          </a:p>
          <a:p>
            <a:br>
              <a:rPr lang="tr-TR" sz="1600" dirty="0"/>
            </a:br>
            <a:r>
              <a:rPr lang="tr-TR" sz="1600" dirty="0"/>
              <a:t> </a:t>
            </a:r>
          </a:p>
          <a:p>
            <a:endParaRPr lang="tr-TR" sz="1600" dirty="0"/>
          </a:p>
          <a:p>
            <a:endParaRPr lang="tr-TR" sz="1600" dirty="0"/>
          </a:p>
          <a:p>
            <a:endParaRPr lang="tr-TR" sz="1600" dirty="0"/>
          </a:p>
        </p:txBody>
      </p:sp>
    </p:spTree>
    <p:extLst>
      <p:ext uri="{BB962C8B-B14F-4D97-AF65-F5344CB8AC3E}">
        <p14:creationId xmlns:p14="http://schemas.microsoft.com/office/powerpoint/2010/main" val="3037484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8BC8D-64C5-4647-B4DC-C347A05399F3}"/>
              </a:ext>
            </a:extLst>
          </p:cNvPr>
          <p:cNvSpPr>
            <a:spLocks noGrp="1"/>
          </p:cNvSpPr>
          <p:nvPr>
            <p:ph type="title"/>
          </p:nvPr>
        </p:nvSpPr>
        <p:spPr/>
        <p:txBody>
          <a:bodyPr/>
          <a:lstStyle/>
          <a:p>
            <a:r>
              <a:rPr lang="tr-TR" dirty="0"/>
              <a:t>KASIN ORGANİZASYONU</a:t>
            </a:r>
          </a:p>
        </p:txBody>
      </p:sp>
      <p:pic>
        <p:nvPicPr>
          <p:cNvPr id="4" name="İçerik Yer Tutucusu 3">
            <a:extLst>
              <a:ext uri="{FF2B5EF4-FFF2-40B4-BE49-F238E27FC236}">
                <a16:creationId xmlns:a16="http://schemas.microsoft.com/office/drawing/2014/main" id="{DC604D46-E734-4D6B-9430-3EEEA4071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000" t="6746" r="3684" b="6533"/>
          <a:stretch/>
        </p:blipFill>
        <p:spPr>
          <a:xfrm>
            <a:off x="973559" y="1600200"/>
            <a:ext cx="7196882" cy="4525963"/>
          </a:xfrm>
          <a:prstGeom prst="rect">
            <a:avLst/>
          </a:prstGeom>
        </p:spPr>
      </p:pic>
    </p:spTree>
    <p:extLst>
      <p:ext uri="{BB962C8B-B14F-4D97-AF65-F5344CB8AC3E}">
        <p14:creationId xmlns:p14="http://schemas.microsoft.com/office/powerpoint/2010/main" val="1431900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126895-6F7A-47A6-9149-409CD623D231}"/>
              </a:ext>
            </a:extLst>
          </p:cNvPr>
          <p:cNvSpPr>
            <a:spLocks noGrp="1"/>
          </p:cNvSpPr>
          <p:nvPr>
            <p:ph type="title"/>
          </p:nvPr>
        </p:nvSpPr>
        <p:spPr/>
        <p:txBody>
          <a:bodyPr/>
          <a:lstStyle/>
          <a:p>
            <a:r>
              <a:rPr lang="tr-TR" dirty="0"/>
              <a:t>KASIN ORGANİZASYONU 2</a:t>
            </a:r>
          </a:p>
        </p:txBody>
      </p:sp>
      <p:pic>
        <p:nvPicPr>
          <p:cNvPr id="4" name="İçerik Yer Tutucusu 3">
            <a:extLst>
              <a:ext uri="{FF2B5EF4-FFF2-40B4-BE49-F238E27FC236}">
                <a16:creationId xmlns:a16="http://schemas.microsoft.com/office/drawing/2014/main" id="{6D3E4D3D-27FC-45AE-9588-C15F2B477B8C}"/>
              </a:ext>
            </a:extLst>
          </p:cNvPr>
          <p:cNvPicPr>
            <a:picLocks noGrp="1" noChangeAspect="1"/>
          </p:cNvPicPr>
          <p:nvPr>
            <p:ph idx="1"/>
          </p:nvPr>
        </p:nvPicPr>
        <p:blipFill>
          <a:blip r:embed="rId2"/>
          <a:stretch>
            <a:fillRect/>
          </a:stretch>
        </p:blipFill>
        <p:spPr>
          <a:xfrm>
            <a:off x="457200" y="2204920"/>
            <a:ext cx="8229600" cy="3316522"/>
          </a:xfrm>
          <a:prstGeom prst="rect">
            <a:avLst/>
          </a:prstGeom>
        </p:spPr>
      </p:pic>
    </p:spTree>
    <p:extLst>
      <p:ext uri="{BB962C8B-B14F-4D97-AF65-F5344CB8AC3E}">
        <p14:creationId xmlns:p14="http://schemas.microsoft.com/office/powerpoint/2010/main" val="420877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4E3FB6-37B9-4D6A-AA7E-81B36A8FC0CE}"/>
              </a:ext>
            </a:extLst>
          </p:cNvPr>
          <p:cNvSpPr>
            <a:spLocks noGrp="1"/>
          </p:cNvSpPr>
          <p:nvPr>
            <p:ph type="title"/>
          </p:nvPr>
        </p:nvSpPr>
        <p:spPr/>
        <p:txBody>
          <a:bodyPr/>
          <a:lstStyle/>
          <a:p>
            <a:r>
              <a:rPr lang="tr-TR" dirty="0"/>
              <a:t>KAS FİBER TİPLERİ</a:t>
            </a:r>
          </a:p>
        </p:txBody>
      </p:sp>
      <p:pic>
        <p:nvPicPr>
          <p:cNvPr id="4" name="İçerik Yer Tutucusu 10">
            <a:extLst>
              <a:ext uri="{FF2B5EF4-FFF2-40B4-BE49-F238E27FC236}">
                <a16:creationId xmlns:a16="http://schemas.microsoft.com/office/drawing/2014/main" id="{35E71CA2-2556-4E9D-AE29-AFD5E9FB55B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7608" t="8292" r="1206" b="4579"/>
          <a:stretch/>
        </p:blipFill>
        <p:spPr>
          <a:xfrm>
            <a:off x="823333" y="1600200"/>
            <a:ext cx="7497334" cy="4525963"/>
          </a:xfrm>
          <a:prstGeom prst="rect">
            <a:avLst/>
          </a:prstGeom>
        </p:spPr>
      </p:pic>
    </p:spTree>
    <p:extLst>
      <p:ext uri="{BB962C8B-B14F-4D97-AF65-F5344CB8AC3E}">
        <p14:creationId xmlns:p14="http://schemas.microsoft.com/office/powerpoint/2010/main" val="1786462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C1C84B-8059-4FCD-847C-C565E2CB46BA}"/>
              </a:ext>
            </a:extLst>
          </p:cNvPr>
          <p:cNvSpPr>
            <a:spLocks noGrp="1"/>
          </p:cNvSpPr>
          <p:nvPr>
            <p:ph type="title"/>
          </p:nvPr>
        </p:nvSpPr>
        <p:spPr/>
        <p:txBody>
          <a:bodyPr/>
          <a:lstStyle/>
          <a:p>
            <a:r>
              <a:rPr lang="tr-TR" dirty="0"/>
              <a:t>İSKELET KASI</a:t>
            </a:r>
          </a:p>
        </p:txBody>
      </p:sp>
      <p:sp>
        <p:nvSpPr>
          <p:cNvPr id="3" name="İçerik Yer Tutucusu 2">
            <a:extLst>
              <a:ext uri="{FF2B5EF4-FFF2-40B4-BE49-F238E27FC236}">
                <a16:creationId xmlns:a16="http://schemas.microsoft.com/office/drawing/2014/main" id="{C0CEC05C-D5AB-4D77-AB8E-275D9AE60442}"/>
              </a:ext>
            </a:extLst>
          </p:cNvPr>
          <p:cNvSpPr>
            <a:spLocks noGrp="1"/>
          </p:cNvSpPr>
          <p:nvPr>
            <p:ph idx="1"/>
          </p:nvPr>
        </p:nvSpPr>
        <p:spPr>
          <a:xfrm>
            <a:off x="5014392" y="1600201"/>
            <a:ext cx="3672408" cy="4141788"/>
          </a:xfrm>
        </p:spPr>
        <p:txBody>
          <a:bodyPr/>
          <a:lstStyle/>
          <a:p>
            <a:pPr marL="630000" lvl="1" indent="-306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Vücudun %40’ı iskelet, %10’u düz ve kalp kasıdır.</a:t>
            </a:r>
            <a:endParaRPr lang="en-US" altLang="tr-TR" sz="1400" dirty="0">
              <a:solidFill>
                <a:srgbClr val="3D3D3D"/>
              </a:solidFill>
              <a:latin typeface="Comic Sans MS" panose="030F0702030302020204" pitchFamily="66" charset="0"/>
            </a:endParaRPr>
          </a:p>
          <a:p>
            <a:pPr marL="630000" lvl="1" indent="-306000" algn="just" defTabSz="457200" fontAlgn="auto">
              <a:spcAft>
                <a:spcPts val="600"/>
              </a:spcAft>
              <a:buClr>
                <a:srgbClr val="903163"/>
              </a:buClr>
              <a:buSzPct val="92000"/>
              <a:buFont typeface="Wingdings 2" panose="05020102010507070707" pitchFamily="18" charset="2"/>
              <a:buChar char=""/>
            </a:pPr>
            <a:endParaRPr lang="tr-TR" altLang="tr-TR" sz="1400" dirty="0">
              <a:solidFill>
                <a:srgbClr val="3D3D3D"/>
              </a:solidFill>
              <a:latin typeface="Comic Sans MS" panose="030F0702030302020204" pitchFamily="66" charset="0"/>
            </a:endParaRPr>
          </a:p>
          <a:p>
            <a:pPr marL="630000" lvl="1" indent="-306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Kas hücrelerinin çapı 10-80 </a:t>
            </a:r>
            <a:r>
              <a:rPr lang="el-GR" altLang="tr-TR" sz="1400" dirty="0">
                <a:solidFill>
                  <a:srgbClr val="3D3D3D"/>
                </a:solidFill>
                <a:latin typeface="Comic Sans MS" panose="030F0702030302020204" pitchFamily="66" charset="0"/>
                <a:cs typeface="Arial" panose="020B0604020202020204" pitchFamily="34" charset="0"/>
              </a:rPr>
              <a:t>μ</a:t>
            </a:r>
            <a:r>
              <a:rPr lang="tr-TR" altLang="tr-TR" sz="1400" dirty="0">
                <a:solidFill>
                  <a:srgbClr val="3D3D3D"/>
                </a:solidFill>
                <a:latin typeface="Comic Sans MS" panose="030F0702030302020204" pitchFamily="66" charset="0"/>
                <a:cs typeface="Arial" panose="020B0604020202020204" pitchFamily="34" charset="0"/>
              </a:rPr>
              <a:t>m (Çok çekirdeklidir)</a:t>
            </a:r>
            <a:endParaRPr lang="tr-TR" altLang="tr-TR" sz="1400" dirty="0">
              <a:solidFill>
                <a:srgbClr val="3D3D3D"/>
              </a:solidFill>
              <a:latin typeface="Comic Sans MS" panose="030F0702030302020204" pitchFamily="66" charset="0"/>
            </a:endParaRPr>
          </a:p>
          <a:p>
            <a:pPr marL="630000" lvl="1" indent="-306000" algn="just" defTabSz="457200" fontAlgn="auto">
              <a:spcAft>
                <a:spcPts val="600"/>
              </a:spcAft>
              <a:buClr>
                <a:srgbClr val="903163"/>
              </a:buClr>
              <a:buSzPct val="92000"/>
              <a:buFont typeface="Wingdings 2" panose="05020102010507070707" pitchFamily="18" charset="2"/>
              <a:buChar char=""/>
            </a:pPr>
            <a:endParaRPr lang="tr-TR" altLang="tr-TR" sz="1400" dirty="0">
              <a:solidFill>
                <a:srgbClr val="3D3D3D"/>
              </a:solidFill>
              <a:latin typeface="Comic Sans MS" panose="030F0702030302020204" pitchFamily="66" charset="0"/>
            </a:endParaRPr>
          </a:p>
          <a:p>
            <a:pPr marL="630000" lvl="1" indent="-306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%2’si dışında her lif orta bölgesinde sonlanan tek bir sinir ile </a:t>
            </a:r>
            <a:r>
              <a:rPr lang="tr-TR" altLang="tr-TR" sz="1400" dirty="0" err="1">
                <a:solidFill>
                  <a:srgbClr val="3D3D3D"/>
                </a:solidFill>
                <a:latin typeface="Comic Sans MS" panose="030F0702030302020204" pitchFamily="66" charset="0"/>
              </a:rPr>
              <a:t>innerve</a:t>
            </a:r>
            <a:r>
              <a:rPr lang="tr-TR" altLang="tr-TR" sz="1400" dirty="0">
                <a:solidFill>
                  <a:srgbClr val="3D3D3D"/>
                </a:solidFill>
                <a:latin typeface="Comic Sans MS" panose="030F0702030302020204" pitchFamily="66" charset="0"/>
              </a:rPr>
              <a:t> edilir.</a:t>
            </a:r>
          </a:p>
          <a:p>
            <a:pPr marL="630000" lvl="1" indent="-306000" algn="just" defTabSz="457200" fontAlgn="auto">
              <a:spcAft>
                <a:spcPts val="600"/>
              </a:spcAft>
              <a:buClr>
                <a:srgbClr val="903163"/>
              </a:buClr>
              <a:buSzPct val="92000"/>
              <a:buFont typeface="Wingdings 2" panose="05020102010507070707" pitchFamily="18" charset="2"/>
              <a:buChar char=""/>
            </a:pPr>
            <a:endParaRPr lang="tr-TR" altLang="tr-TR" sz="1400" dirty="0">
              <a:solidFill>
                <a:srgbClr val="3D3D3D"/>
              </a:solidFill>
              <a:latin typeface="Comic Sans MS" panose="030F0702030302020204" pitchFamily="66" charset="0"/>
            </a:endParaRPr>
          </a:p>
          <a:p>
            <a:pPr marL="630000" lvl="1" indent="-306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Her </a:t>
            </a:r>
            <a:r>
              <a:rPr lang="tr-TR" altLang="tr-TR" sz="1400" dirty="0" err="1">
                <a:solidFill>
                  <a:srgbClr val="3D3D3D"/>
                </a:solidFill>
                <a:latin typeface="Comic Sans MS" panose="030F0702030302020204" pitchFamily="66" charset="0"/>
              </a:rPr>
              <a:t>miyofibrilde</a:t>
            </a:r>
            <a:r>
              <a:rPr lang="tr-TR" altLang="tr-TR" sz="1400" dirty="0">
                <a:solidFill>
                  <a:srgbClr val="3D3D3D"/>
                </a:solidFill>
                <a:latin typeface="Comic Sans MS" panose="030F0702030302020204" pitchFamily="66" charset="0"/>
              </a:rPr>
              <a:t>:</a:t>
            </a:r>
          </a:p>
          <a:p>
            <a:pPr marL="900000" lvl="2" indent="-270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1500 </a:t>
            </a:r>
            <a:r>
              <a:rPr lang="tr-TR" altLang="tr-TR" sz="1400" dirty="0" err="1">
                <a:solidFill>
                  <a:srgbClr val="3D3D3D"/>
                </a:solidFill>
                <a:latin typeface="Comic Sans MS" panose="030F0702030302020204" pitchFamily="66" charset="0"/>
              </a:rPr>
              <a:t>miyozin</a:t>
            </a:r>
            <a:endParaRPr lang="tr-TR" altLang="tr-TR" sz="1400" dirty="0">
              <a:solidFill>
                <a:srgbClr val="3D3D3D"/>
              </a:solidFill>
              <a:latin typeface="Comic Sans MS" panose="030F0702030302020204" pitchFamily="66" charset="0"/>
            </a:endParaRPr>
          </a:p>
          <a:p>
            <a:pPr marL="900000" lvl="2" indent="-270000" algn="just" defTabSz="457200" fontAlgn="auto">
              <a:spcAft>
                <a:spcPts val="600"/>
              </a:spcAft>
              <a:buClr>
                <a:srgbClr val="903163"/>
              </a:buClr>
              <a:buSzPct val="92000"/>
              <a:buFont typeface="Wingdings 2" panose="05020102010507070707" pitchFamily="18" charset="2"/>
              <a:buChar char=""/>
            </a:pPr>
            <a:r>
              <a:rPr lang="tr-TR" altLang="tr-TR" sz="1400" dirty="0">
                <a:solidFill>
                  <a:srgbClr val="3D3D3D"/>
                </a:solidFill>
                <a:latin typeface="Comic Sans MS" panose="030F0702030302020204" pitchFamily="66" charset="0"/>
              </a:rPr>
              <a:t>3000 </a:t>
            </a:r>
            <a:r>
              <a:rPr lang="tr-TR" altLang="tr-TR" sz="1400" dirty="0" err="1">
                <a:solidFill>
                  <a:srgbClr val="3D3D3D"/>
                </a:solidFill>
                <a:latin typeface="Comic Sans MS" panose="030F0702030302020204" pitchFamily="66" charset="0"/>
              </a:rPr>
              <a:t>aktin</a:t>
            </a:r>
            <a:r>
              <a:rPr lang="tr-TR" altLang="tr-TR" sz="1400" dirty="0">
                <a:solidFill>
                  <a:srgbClr val="3D3D3D"/>
                </a:solidFill>
                <a:latin typeface="Comic Sans MS" panose="030F0702030302020204" pitchFamily="66" charset="0"/>
              </a:rPr>
              <a:t> </a:t>
            </a:r>
            <a:r>
              <a:rPr lang="tr-TR" altLang="tr-TR" sz="1400" dirty="0" err="1">
                <a:solidFill>
                  <a:srgbClr val="3D3D3D"/>
                </a:solidFill>
                <a:latin typeface="Comic Sans MS" panose="030F0702030302020204" pitchFamily="66" charset="0"/>
              </a:rPr>
              <a:t>filamenti</a:t>
            </a:r>
            <a:r>
              <a:rPr lang="tr-TR" altLang="tr-TR" sz="1400" dirty="0">
                <a:solidFill>
                  <a:srgbClr val="3D3D3D"/>
                </a:solidFill>
                <a:latin typeface="Comic Sans MS" panose="030F0702030302020204" pitchFamily="66" charset="0"/>
              </a:rPr>
              <a:t> vardır.</a:t>
            </a:r>
            <a:endParaRPr lang="en-US" altLang="tr-TR" sz="1400" dirty="0">
              <a:solidFill>
                <a:srgbClr val="3D3D3D"/>
              </a:solidFill>
              <a:latin typeface="Comic Sans MS" panose="030F0702030302020204" pitchFamily="66" charset="0"/>
            </a:endParaRPr>
          </a:p>
          <a:p>
            <a:pPr marL="306000" lvl="0" indent="-306000" algn="just" defTabSz="457200" fontAlgn="auto">
              <a:spcAft>
                <a:spcPts val="600"/>
              </a:spcAft>
              <a:buClr>
                <a:srgbClr val="903163"/>
              </a:buClr>
              <a:buSzPct val="92000"/>
              <a:buFont typeface="Wingdings 2" panose="05020102010507070707" pitchFamily="18" charset="2"/>
              <a:buChar char=""/>
            </a:pPr>
            <a:endParaRPr lang="en-US" altLang="tr-TR" sz="1400" dirty="0">
              <a:solidFill>
                <a:srgbClr val="3D3D3D"/>
              </a:solidFill>
              <a:latin typeface="Comic Sans MS" panose="030F0702030302020204" pitchFamily="66" charset="0"/>
            </a:endParaRPr>
          </a:p>
          <a:p>
            <a:endParaRPr lang="tr-TR" dirty="0"/>
          </a:p>
        </p:txBody>
      </p:sp>
      <p:pic>
        <p:nvPicPr>
          <p:cNvPr id="4" name="Picture 4">
            <a:extLst>
              <a:ext uri="{FF2B5EF4-FFF2-40B4-BE49-F238E27FC236}">
                <a16:creationId xmlns:a16="http://schemas.microsoft.com/office/drawing/2014/main" id="{9992B7F8-2ABF-4F3F-B397-837E4A75D1F0}"/>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t="2449" b="6386"/>
          <a:stretch>
            <a:fillRect/>
          </a:stretch>
        </p:blipFill>
        <p:spPr>
          <a:xfrm>
            <a:off x="251520" y="1417638"/>
            <a:ext cx="4320480" cy="43243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4079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3078BA-92EB-4B6E-88D1-FAD34197B61F}"/>
              </a:ext>
            </a:extLst>
          </p:cNvPr>
          <p:cNvSpPr>
            <a:spLocks noGrp="1"/>
          </p:cNvSpPr>
          <p:nvPr>
            <p:ph type="title"/>
          </p:nvPr>
        </p:nvSpPr>
        <p:spPr/>
        <p:txBody>
          <a:bodyPr/>
          <a:lstStyle/>
          <a:p>
            <a:r>
              <a:rPr lang="tr-TR" dirty="0"/>
              <a:t>KALP KASI</a:t>
            </a:r>
          </a:p>
        </p:txBody>
      </p:sp>
      <p:pic>
        <p:nvPicPr>
          <p:cNvPr id="4" name="İçerik Yer Tutucusu 4">
            <a:extLst>
              <a:ext uri="{FF2B5EF4-FFF2-40B4-BE49-F238E27FC236}">
                <a16:creationId xmlns:a16="http://schemas.microsoft.com/office/drawing/2014/main" id="{AEA68E61-0957-4D49-9F86-DC2F1BDEE6E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087" r="5283"/>
          <a:stretch/>
        </p:blipFill>
        <p:spPr>
          <a:xfrm>
            <a:off x="728067" y="1600200"/>
            <a:ext cx="7687865" cy="4525963"/>
          </a:xfrm>
          <a:prstGeom prst="rect">
            <a:avLst/>
          </a:prstGeom>
        </p:spPr>
      </p:pic>
    </p:spTree>
    <p:extLst>
      <p:ext uri="{BB962C8B-B14F-4D97-AF65-F5344CB8AC3E}">
        <p14:creationId xmlns:p14="http://schemas.microsoft.com/office/powerpoint/2010/main" val="131447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DBCF25-9E32-4874-A741-35D2B8877B1B}"/>
              </a:ext>
            </a:extLst>
          </p:cNvPr>
          <p:cNvSpPr>
            <a:spLocks noGrp="1"/>
          </p:cNvSpPr>
          <p:nvPr>
            <p:ph type="title"/>
          </p:nvPr>
        </p:nvSpPr>
        <p:spPr/>
        <p:txBody>
          <a:bodyPr/>
          <a:lstStyle/>
          <a:p>
            <a:r>
              <a:rPr lang="tr-TR" sz="4000" dirty="0"/>
              <a:t>KASLARIN KARŞILAŞTIRILMASI</a:t>
            </a:r>
          </a:p>
        </p:txBody>
      </p:sp>
      <p:pic>
        <p:nvPicPr>
          <p:cNvPr id="4" name="İçerik Yer Tutucusu 3">
            <a:extLst>
              <a:ext uri="{FF2B5EF4-FFF2-40B4-BE49-F238E27FC236}">
                <a16:creationId xmlns:a16="http://schemas.microsoft.com/office/drawing/2014/main" id="{0F60A2A8-DEFE-4F03-9314-325F47BA2353}"/>
              </a:ext>
            </a:extLst>
          </p:cNvPr>
          <p:cNvPicPr>
            <a:picLocks noGrp="1" noChangeAspect="1"/>
          </p:cNvPicPr>
          <p:nvPr>
            <p:ph idx="1"/>
          </p:nvPr>
        </p:nvPicPr>
        <p:blipFill rotWithShape="1">
          <a:blip r:embed="rId2"/>
          <a:srcRect l="29426" t="32452" r="14220" b="16636"/>
          <a:stretch/>
        </p:blipFill>
        <p:spPr>
          <a:xfrm>
            <a:off x="683568" y="1417638"/>
            <a:ext cx="7488832" cy="4315618"/>
          </a:xfrm>
          <a:prstGeom prst="rect">
            <a:avLst/>
          </a:prstGeom>
        </p:spPr>
      </p:pic>
    </p:spTree>
    <p:extLst>
      <p:ext uri="{BB962C8B-B14F-4D97-AF65-F5344CB8AC3E}">
        <p14:creationId xmlns:p14="http://schemas.microsoft.com/office/powerpoint/2010/main" val="283931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541D08-EF59-431A-9F8E-B4B55E61B598}"/>
              </a:ext>
            </a:extLst>
          </p:cNvPr>
          <p:cNvSpPr>
            <a:spLocks noGrp="1"/>
          </p:cNvSpPr>
          <p:nvPr>
            <p:ph type="title"/>
          </p:nvPr>
        </p:nvSpPr>
        <p:spPr/>
        <p:txBody>
          <a:bodyPr/>
          <a:lstStyle/>
          <a:p>
            <a:r>
              <a:rPr lang="tr-TR" sz="3200" dirty="0"/>
              <a:t>İSKELET KASININ ÜÇ TİPİNİN ÖZELLİKLERİ</a:t>
            </a:r>
          </a:p>
        </p:txBody>
      </p:sp>
      <p:pic>
        <p:nvPicPr>
          <p:cNvPr id="4" name="İçerik Yer Tutucusu 3">
            <a:extLst>
              <a:ext uri="{FF2B5EF4-FFF2-40B4-BE49-F238E27FC236}">
                <a16:creationId xmlns:a16="http://schemas.microsoft.com/office/drawing/2014/main" id="{EC609708-08BF-4D6A-86BD-E93AB928577D}"/>
              </a:ext>
            </a:extLst>
          </p:cNvPr>
          <p:cNvPicPr>
            <a:picLocks noGrp="1" noChangeAspect="1"/>
          </p:cNvPicPr>
          <p:nvPr>
            <p:ph idx="1"/>
          </p:nvPr>
        </p:nvPicPr>
        <p:blipFill>
          <a:blip r:embed="rId2"/>
          <a:stretch>
            <a:fillRect/>
          </a:stretch>
        </p:blipFill>
        <p:spPr>
          <a:xfrm>
            <a:off x="457200" y="2060848"/>
            <a:ext cx="8229600" cy="3533913"/>
          </a:xfrm>
          <a:prstGeom prst="rect">
            <a:avLst/>
          </a:prstGeom>
        </p:spPr>
      </p:pic>
    </p:spTree>
    <p:extLst>
      <p:ext uri="{BB962C8B-B14F-4D97-AF65-F5344CB8AC3E}">
        <p14:creationId xmlns:p14="http://schemas.microsoft.com/office/powerpoint/2010/main" val="3732674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1B669FA-5458-4082-AE98-CDE34A8CFA6E}"/>
              </a:ext>
            </a:extLst>
          </p:cNvPr>
          <p:cNvSpPr>
            <a:spLocks noGrp="1"/>
          </p:cNvSpPr>
          <p:nvPr>
            <p:ph idx="1"/>
          </p:nvPr>
        </p:nvSpPr>
        <p:spPr/>
        <p:txBody>
          <a:bodyPr/>
          <a:lstStyle/>
          <a:p>
            <a:pPr marL="306000" lvl="0" indent="-306000" defTabSz="457200" fontAlgn="auto">
              <a:spcAft>
                <a:spcPts val="600"/>
              </a:spcAft>
              <a:buClr>
                <a:srgbClr val="903163"/>
              </a:buClr>
              <a:buSzPct val="92000"/>
              <a:buFont typeface="Wingdings 2" panose="05020102010507070707" pitchFamily="18" charset="2"/>
              <a:buChar char=""/>
            </a:pPr>
            <a:r>
              <a:rPr lang="tr-TR" sz="1800" dirty="0" err="1">
                <a:solidFill>
                  <a:srgbClr val="3D3D3D"/>
                </a:solidFill>
                <a:latin typeface="Gill Sans MT" panose="020B0502020104020203"/>
              </a:rPr>
              <a:t>Glikolitik</a:t>
            </a:r>
            <a:r>
              <a:rPr lang="tr-TR" sz="1800" dirty="0">
                <a:solidFill>
                  <a:srgbClr val="3D3D3D"/>
                </a:solidFill>
                <a:latin typeface="Gill Sans MT" panose="020B0502020104020203"/>
              </a:rPr>
              <a:t> lifler genellikle </a:t>
            </a:r>
            <a:r>
              <a:rPr lang="tr-TR" sz="1800" dirty="0" err="1">
                <a:solidFill>
                  <a:srgbClr val="3D3D3D"/>
                </a:solidFill>
                <a:latin typeface="Gill Sans MT" panose="020B0502020104020203"/>
              </a:rPr>
              <a:t>oksidatif</a:t>
            </a:r>
            <a:r>
              <a:rPr lang="tr-TR" sz="1800" dirty="0">
                <a:solidFill>
                  <a:srgbClr val="3D3D3D"/>
                </a:solidFill>
                <a:latin typeface="Gill Sans MT" panose="020B0502020104020203"/>
              </a:rPr>
              <a:t> liflerden çok daha büyük çaplara sahiptir.</a:t>
            </a:r>
          </a:p>
          <a:p>
            <a:pPr marL="306000" lvl="0" indent="-306000" defTabSz="457200" fontAlgn="auto">
              <a:spcAft>
                <a:spcPts val="600"/>
              </a:spcAft>
              <a:buClr>
                <a:srgbClr val="903163"/>
              </a:buClr>
              <a:buSzPct val="92000"/>
              <a:buFont typeface="Wingdings 2" panose="05020102010507070707" pitchFamily="18" charset="2"/>
              <a:buChar char=""/>
            </a:pPr>
            <a:r>
              <a:rPr lang="tr-TR" sz="1800" dirty="0">
                <a:solidFill>
                  <a:srgbClr val="3D3D3D"/>
                </a:solidFill>
                <a:latin typeface="Gill Sans MT" panose="020B0502020104020203"/>
              </a:rPr>
              <a:t>enine kesit alanının birimi başına, kalın ve ince </a:t>
            </a:r>
            <a:r>
              <a:rPr lang="tr-TR" sz="1800" dirty="0" err="1">
                <a:solidFill>
                  <a:srgbClr val="3D3D3D"/>
                </a:solidFill>
                <a:latin typeface="Gill Sans MT" panose="020B0502020104020203"/>
              </a:rPr>
              <a:t>filamentlerin</a:t>
            </a:r>
            <a:r>
              <a:rPr lang="tr-TR" sz="1800" dirty="0">
                <a:solidFill>
                  <a:srgbClr val="3D3D3D"/>
                </a:solidFill>
                <a:latin typeface="Gill Sans MT" panose="020B0502020104020203"/>
              </a:rPr>
              <a:t> sayısı bütün iskelet kas tiplerinde aynıdır. Bu nedenle, bir kas lifi çapı büyüdükçe, kuvvet üretmek için paralel olarak etki eden toplam kalın ve ince </a:t>
            </a:r>
            <a:r>
              <a:rPr lang="tr-TR" sz="1800" dirty="0" err="1">
                <a:solidFill>
                  <a:srgbClr val="3D3D3D"/>
                </a:solidFill>
                <a:latin typeface="Gill Sans MT" panose="020B0502020104020203"/>
              </a:rPr>
              <a:t>filamentlerin</a:t>
            </a:r>
            <a:r>
              <a:rPr lang="tr-TR" sz="1800" dirty="0">
                <a:solidFill>
                  <a:srgbClr val="3D3D3D"/>
                </a:solidFill>
                <a:latin typeface="Gill Sans MT" panose="020B0502020104020203"/>
              </a:rPr>
              <a:t> toplam sayısı da artar ve geliştirebileceği maksimum gerilim artar (daha fazla kuvvet). Buna göre, ortalama saha büyük çaplı bir </a:t>
            </a:r>
            <a:r>
              <a:rPr lang="tr-TR" sz="1800" dirty="0" err="1">
                <a:solidFill>
                  <a:srgbClr val="3D3D3D"/>
                </a:solidFill>
                <a:latin typeface="Gill Sans MT" panose="020B0502020104020203"/>
              </a:rPr>
              <a:t>glikolitik</a:t>
            </a:r>
            <a:r>
              <a:rPr lang="tr-TR" sz="1800" dirty="0">
                <a:solidFill>
                  <a:srgbClr val="3D3D3D"/>
                </a:solidFill>
                <a:latin typeface="Gill Sans MT" panose="020B0502020104020203"/>
              </a:rPr>
              <a:t> tip, kasıldığında ortalama </a:t>
            </a:r>
            <a:r>
              <a:rPr lang="tr-TR" sz="1800" dirty="0" err="1">
                <a:solidFill>
                  <a:srgbClr val="3D3D3D"/>
                </a:solidFill>
                <a:latin typeface="Gill Sans MT" panose="020B0502020104020203"/>
              </a:rPr>
              <a:t>oksidatif</a:t>
            </a:r>
            <a:r>
              <a:rPr lang="tr-TR" sz="1800" dirty="0">
                <a:solidFill>
                  <a:srgbClr val="3D3D3D"/>
                </a:solidFill>
                <a:latin typeface="Gill Sans MT" panose="020B0502020104020203"/>
              </a:rPr>
              <a:t> liften daha fazla gerginlik geliştirir.</a:t>
            </a:r>
          </a:p>
          <a:p>
            <a:endParaRPr lang="tr-TR" dirty="0"/>
          </a:p>
        </p:txBody>
      </p:sp>
    </p:spTree>
    <p:extLst>
      <p:ext uri="{BB962C8B-B14F-4D97-AF65-F5344CB8AC3E}">
        <p14:creationId xmlns:p14="http://schemas.microsoft.com/office/powerpoint/2010/main" val="384687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453B17-202B-4C34-9392-198110325810}"/>
              </a:ext>
            </a:extLst>
          </p:cNvPr>
          <p:cNvSpPr>
            <a:spLocks noGrp="1"/>
          </p:cNvSpPr>
          <p:nvPr>
            <p:ph type="title"/>
          </p:nvPr>
        </p:nvSpPr>
        <p:spPr/>
        <p:txBody>
          <a:bodyPr/>
          <a:lstStyle/>
          <a:p>
            <a:r>
              <a:rPr lang="tr-TR" dirty="0"/>
              <a:t>KASILMA TÜRLERİ</a:t>
            </a:r>
          </a:p>
        </p:txBody>
      </p:sp>
      <p:sp>
        <p:nvSpPr>
          <p:cNvPr id="3" name="İçerik Yer Tutucusu 2">
            <a:extLst>
              <a:ext uri="{FF2B5EF4-FFF2-40B4-BE49-F238E27FC236}">
                <a16:creationId xmlns:a16="http://schemas.microsoft.com/office/drawing/2014/main" id="{F46CC93F-A06A-472B-BF4D-A859E3801FD2}"/>
              </a:ext>
            </a:extLst>
          </p:cNvPr>
          <p:cNvSpPr>
            <a:spLocks noGrp="1"/>
          </p:cNvSpPr>
          <p:nvPr>
            <p:ph idx="1"/>
          </p:nvPr>
        </p:nvSpPr>
        <p:spPr>
          <a:xfrm>
            <a:off x="448234" y="1267733"/>
            <a:ext cx="8229600" cy="4525963"/>
          </a:xfrm>
        </p:spPr>
        <p:txBody>
          <a:bodyPr/>
          <a:lstStyle/>
          <a:p>
            <a:r>
              <a:rPr lang="tr-TR" sz="1800" dirty="0"/>
              <a:t>İskelet kasları tarafından yapılan üç büyük kasılma profili bulunmaktadır. (</a:t>
            </a:r>
            <a:r>
              <a:rPr lang="tr-TR" sz="1800" dirty="0" err="1"/>
              <a:t>Eksentrik</a:t>
            </a:r>
            <a:r>
              <a:rPr lang="tr-TR" sz="1800" dirty="0"/>
              <a:t>, </a:t>
            </a:r>
            <a:r>
              <a:rPr lang="tr-TR" sz="1800" dirty="0" err="1"/>
              <a:t>konsantrik</a:t>
            </a:r>
            <a:r>
              <a:rPr lang="tr-TR" sz="1800" dirty="0"/>
              <a:t> ve </a:t>
            </a:r>
            <a:r>
              <a:rPr lang="tr-TR" sz="1800" dirty="0" err="1"/>
              <a:t>izometrik</a:t>
            </a:r>
            <a:r>
              <a:rPr lang="tr-TR" sz="1800" dirty="0"/>
              <a:t>)</a:t>
            </a:r>
          </a:p>
          <a:p>
            <a:r>
              <a:rPr lang="tr-TR" sz="1800" dirty="0" err="1"/>
              <a:t>İzometrik</a:t>
            </a:r>
            <a:r>
              <a:rPr lang="tr-TR" sz="1800" dirty="0"/>
              <a:t> kasılma: </a:t>
            </a:r>
            <a:r>
              <a:rPr lang="tr-TR" sz="1800" dirty="0" err="1"/>
              <a:t>Kuadriseps</a:t>
            </a:r>
            <a:r>
              <a:rPr lang="tr-TR" sz="1800" dirty="0"/>
              <a:t> kasıyla </a:t>
            </a:r>
            <a:r>
              <a:rPr lang="tr-TR" sz="1800" dirty="0" err="1"/>
              <a:t>leg-press</a:t>
            </a:r>
            <a:r>
              <a:rPr lang="tr-TR" sz="1800" dirty="0"/>
              <a:t> hareketiyle ağır bir kütleyi hareket </a:t>
            </a:r>
            <a:r>
              <a:rPr lang="tr-TR" sz="1800" dirty="0" err="1"/>
              <a:t>ettirmete</a:t>
            </a:r>
            <a:r>
              <a:rPr lang="tr-TR" sz="1800" dirty="0"/>
              <a:t> çalışır ancak kütle hareket ettirilemez. Kas güç üretir ancak ağırlığın üstesinden gelmek için yeterli olmadığı için boyu </a:t>
            </a:r>
            <a:r>
              <a:rPr lang="tr-TR" sz="1800" dirty="0" err="1"/>
              <a:t>kısalmaz.c</a:t>
            </a:r>
            <a:endParaRPr lang="tr-TR" sz="1800" dirty="0"/>
          </a:p>
          <a:p>
            <a:r>
              <a:rPr lang="tr-TR" sz="1800" dirty="0" err="1"/>
              <a:t>Konsantrik</a:t>
            </a:r>
            <a:r>
              <a:rPr lang="tr-TR" sz="1800" dirty="0"/>
              <a:t> eylem, bir kas aktif ve kısaldığında meydana gelir; örneğin, </a:t>
            </a:r>
            <a:r>
              <a:rPr lang="tr-TR" sz="1800" dirty="0" err="1"/>
              <a:t>biseps</a:t>
            </a:r>
            <a:r>
              <a:rPr lang="tr-TR" sz="1800" dirty="0"/>
              <a:t> kıvrımı sırasında </a:t>
            </a:r>
            <a:r>
              <a:rPr lang="tr-TR" sz="1800" dirty="0" err="1"/>
              <a:t>biseps</a:t>
            </a:r>
            <a:r>
              <a:rPr lang="tr-TR" sz="1800" dirty="0"/>
              <a:t> kısaltılır ve halterin kaldırılması için yeterli kuvvet </a:t>
            </a:r>
            <a:r>
              <a:rPr lang="tr-TR" sz="1800" dirty="0" err="1"/>
              <a:t>uygular.a</a:t>
            </a:r>
            <a:endParaRPr lang="tr-TR" sz="1800" dirty="0"/>
          </a:p>
          <a:p>
            <a:r>
              <a:rPr lang="tr-TR" sz="1800" dirty="0"/>
              <a:t>Eksantrik etki, kas aktif ve kısaldığında ortaya çıkar. Halter alçalırken, </a:t>
            </a:r>
            <a:r>
              <a:rPr lang="tr-TR" sz="1800" dirty="0" err="1"/>
              <a:t>biseps</a:t>
            </a:r>
            <a:r>
              <a:rPr lang="tr-TR" sz="1800" dirty="0"/>
              <a:t> hareketin kontrol edilmesini sağlamak için kuvvet </a:t>
            </a:r>
            <a:r>
              <a:rPr lang="tr-TR" sz="1800" dirty="0" err="1"/>
              <a:t>uygular.b</a:t>
            </a:r>
            <a:endParaRPr lang="tr-TR" sz="1800" dirty="0"/>
          </a:p>
          <a:p>
            <a:endParaRPr lang="tr-TR" sz="1800" dirty="0"/>
          </a:p>
        </p:txBody>
      </p:sp>
      <p:pic>
        <p:nvPicPr>
          <p:cNvPr id="4" name="Resim 3">
            <a:extLst>
              <a:ext uri="{FF2B5EF4-FFF2-40B4-BE49-F238E27FC236}">
                <a16:creationId xmlns:a16="http://schemas.microsoft.com/office/drawing/2014/main" id="{F8ED264F-3D39-4535-A53B-8B3A3A5501CD}"/>
              </a:ext>
            </a:extLst>
          </p:cNvPr>
          <p:cNvPicPr>
            <a:picLocks noChangeAspect="1"/>
          </p:cNvPicPr>
          <p:nvPr/>
        </p:nvPicPr>
        <p:blipFill>
          <a:blip r:embed="rId2"/>
          <a:stretch>
            <a:fillRect/>
          </a:stretch>
        </p:blipFill>
        <p:spPr>
          <a:xfrm>
            <a:off x="1209149" y="4307171"/>
            <a:ext cx="6725701" cy="1858133"/>
          </a:xfrm>
          <a:prstGeom prst="rect">
            <a:avLst/>
          </a:prstGeom>
        </p:spPr>
      </p:pic>
    </p:spTree>
    <p:extLst>
      <p:ext uri="{BB962C8B-B14F-4D97-AF65-F5344CB8AC3E}">
        <p14:creationId xmlns:p14="http://schemas.microsoft.com/office/powerpoint/2010/main" val="80094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E174A2-920A-427D-B815-2CD497398512}"/>
              </a:ext>
            </a:extLst>
          </p:cNvPr>
          <p:cNvSpPr>
            <a:spLocks noGrp="1"/>
          </p:cNvSpPr>
          <p:nvPr>
            <p:ph idx="1"/>
          </p:nvPr>
        </p:nvSpPr>
        <p:spPr>
          <a:xfrm>
            <a:off x="457200" y="1988840"/>
            <a:ext cx="8229600" cy="4137323"/>
          </a:xfrm>
        </p:spPr>
        <p:txBody>
          <a:bodyPr/>
          <a:lstStyle/>
          <a:p>
            <a:pPr marL="306000" lvl="0" indent="-306000" defTabSz="457200" fontAlgn="auto">
              <a:spcAft>
                <a:spcPts val="600"/>
              </a:spcAft>
              <a:buClr>
                <a:srgbClr val="903163"/>
              </a:buClr>
              <a:buSzPct val="92000"/>
              <a:buFont typeface="Wingdings 2" panose="05020102010507070707" pitchFamily="18" charset="2"/>
              <a:buChar char=""/>
            </a:pPr>
            <a:r>
              <a:rPr lang="tr-TR" sz="1800" dirty="0">
                <a:solidFill>
                  <a:srgbClr val="3D3D3D"/>
                </a:solidFill>
                <a:latin typeface="Gill Sans MT" panose="020B0502020104020203"/>
              </a:rPr>
              <a:t>Aksiyon potansiyelinin başlaması ve yayılması hakkında biraz bilgi sahibi olmak için, sinir ve kas liflerinin ve bunların zarlarının elektrokimyasal doğasına bakmamız gerekir. Sinir ve kas hücreleri de dahil olmak üzere tüm hücreler bir hücre içi sıvı (ICF) içerir. Sinirlerde, sıvı </a:t>
            </a:r>
            <a:r>
              <a:rPr lang="tr-TR" sz="1800" dirty="0" err="1">
                <a:solidFill>
                  <a:srgbClr val="3D3D3D"/>
                </a:solidFill>
                <a:latin typeface="Gill Sans MT" panose="020B0502020104020203"/>
              </a:rPr>
              <a:t>aksoplazmadır</a:t>
            </a:r>
            <a:r>
              <a:rPr lang="tr-TR" sz="1800" dirty="0">
                <a:solidFill>
                  <a:srgbClr val="3D3D3D"/>
                </a:solidFill>
                <a:latin typeface="Gill Sans MT" panose="020B0502020104020203"/>
              </a:rPr>
              <a:t>; kaslarda </a:t>
            </a:r>
            <a:r>
              <a:rPr lang="tr-TR" sz="1800" dirty="0" err="1">
                <a:solidFill>
                  <a:srgbClr val="3D3D3D"/>
                </a:solidFill>
                <a:latin typeface="Gill Sans MT" panose="020B0502020104020203"/>
              </a:rPr>
              <a:t>sarkoplazmadır</a:t>
            </a:r>
            <a:r>
              <a:rPr lang="tr-TR" sz="1800" dirty="0">
                <a:solidFill>
                  <a:srgbClr val="3D3D3D"/>
                </a:solidFill>
                <a:latin typeface="Gill Sans MT" panose="020B0502020104020203"/>
              </a:rPr>
              <a:t>.</a:t>
            </a:r>
          </a:p>
          <a:p>
            <a:pPr marL="306000" lvl="0" indent="-306000" defTabSz="457200" fontAlgn="auto">
              <a:spcAft>
                <a:spcPts val="600"/>
              </a:spcAft>
              <a:buClr>
                <a:srgbClr val="903163"/>
              </a:buClr>
              <a:buSzPct val="92000"/>
              <a:buFont typeface="Wingdings 2" panose="05020102010507070707" pitchFamily="18" charset="2"/>
              <a:buChar char=""/>
            </a:pPr>
            <a:endParaRPr lang="tr-TR" sz="1800" dirty="0">
              <a:solidFill>
                <a:srgbClr val="3D3D3D"/>
              </a:solidFill>
              <a:latin typeface="Gill Sans MT" panose="020B0502020104020203"/>
            </a:endParaRPr>
          </a:p>
          <a:p>
            <a:endParaRPr lang="tr-TR" dirty="0"/>
          </a:p>
        </p:txBody>
      </p:sp>
    </p:spTree>
    <p:extLst>
      <p:ext uri="{BB962C8B-B14F-4D97-AF65-F5344CB8AC3E}">
        <p14:creationId xmlns:p14="http://schemas.microsoft.com/office/powerpoint/2010/main" val="366049935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26</TotalTime>
  <Words>538</Words>
  <Application>Microsoft Office PowerPoint</Application>
  <PresentationFormat>Ekran Gösterisi (4:3)</PresentationFormat>
  <Paragraphs>55</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Comic Sans MS</vt:lpstr>
      <vt:lpstr>Gill Sans MT</vt:lpstr>
      <vt:lpstr>Wingdings 2</vt:lpstr>
      <vt:lpstr>Varsayılan Tasarım</vt:lpstr>
      <vt:lpstr>PowerPoint Sunusu</vt:lpstr>
      <vt:lpstr>KAS FİZYOLOJİSİ</vt:lpstr>
      <vt:lpstr>GENEL FONKSİYONLARI</vt:lpstr>
      <vt:lpstr>GENEL ÖZELLİKLERİ</vt:lpstr>
      <vt:lpstr>GENEL ÖZELLİKLER 2</vt:lpstr>
      <vt:lpstr>KASIN ORGANİZASYONU</vt:lpstr>
      <vt:lpstr>KASIN ORGANİZASYONU 2</vt:lpstr>
      <vt:lpstr>KAS FİBER TİPLERİ</vt:lpstr>
      <vt:lpstr>İSKELET KASI</vt:lpstr>
      <vt:lpstr>KALP KASI</vt:lpstr>
      <vt:lpstr>KASLARIN KARŞILAŞTIRILMASI</vt:lpstr>
      <vt:lpstr>İSKELET KASININ ÜÇ TİPİNİN ÖZELLİKLERİ</vt:lpstr>
      <vt:lpstr>PowerPoint Sunusu</vt:lpstr>
      <vt:lpstr>KASILMA TÜRLERİ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Günay Çerit</dc:creator>
  <cp:lastModifiedBy>Günay ÇERİT</cp:lastModifiedBy>
  <cp:revision>5</cp:revision>
  <cp:lastPrinted>1601-01-01T00:00:00Z</cp:lastPrinted>
  <dcterms:created xsi:type="dcterms:W3CDTF">2020-01-16T19:45:35Z</dcterms:created>
  <dcterms:modified xsi:type="dcterms:W3CDTF">2020-03-20T08:31:22Z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