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14" r:id="rId2"/>
    <p:sldId id="301" r:id="rId3"/>
    <p:sldId id="257" r:id="rId4"/>
    <p:sldId id="258" r:id="rId5"/>
    <p:sldId id="259" r:id="rId6"/>
    <p:sldId id="260" r:id="rId7"/>
    <p:sldId id="276" r:id="rId8"/>
    <p:sldId id="261" r:id="rId9"/>
    <p:sldId id="262" r:id="rId10"/>
    <p:sldId id="263" r:id="rId11"/>
    <p:sldId id="277"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8" r:id="rId25"/>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4" autoAdjust="0"/>
    <p:restoredTop sz="94660"/>
  </p:normalViewPr>
  <p:slideViewPr>
    <p:cSldViewPr>
      <p:cViewPr varScale="1">
        <p:scale>
          <a:sx n="68" d="100"/>
          <a:sy n="68" d="100"/>
        </p:scale>
        <p:origin x="140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2210988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3703818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3891860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1527638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3248129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051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682662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2658218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98030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2285597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fld id="{52F68862-044C-443D-A92F-38D0DF40BB36}" type="datetimeFigureOut">
              <a:rPr lang="tr-TR" smtClean="0"/>
              <a:pPr/>
              <a:t>23.03.2020</a:t>
            </a:fld>
            <a:endParaRPr 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1925506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52F68862-044C-443D-A92F-38D0DF40BB36}" type="datetimeFigureOut">
              <a:rPr lang="tr-TR" smtClean="0"/>
              <a:pPr/>
              <a:t>23.03.2020</a:t>
            </a:fld>
            <a:endParaRPr 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787A597-2256-48E3-B5B2-FB2F4C3D07F2}" type="slidenum">
              <a:rPr lang="tr-TR" smtClean="0"/>
              <a:pPr/>
              <a:t>‹#›</a:t>
            </a:fld>
            <a:endParaRPr lang="tr-TR"/>
          </a:p>
        </p:txBody>
      </p:sp>
    </p:spTree>
    <p:extLst>
      <p:ext uri="{BB962C8B-B14F-4D97-AF65-F5344CB8AC3E}">
        <p14:creationId xmlns:p14="http://schemas.microsoft.com/office/powerpoint/2010/main" val="35620837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9" descr="sunu kapak">
            <a:extLst>
              <a:ext uri="{FF2B5EF4-FFF2-40B4-BE49-F238E27FC236}">
                <a16:creationId xmlns:a16="http://schemas.microsoft.com/office/drawing/2014/main" id="{EB1B2EB6-53AD-44FF-94F3-49498F10CE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8">
            <a:extLst>
              <a:ext uri="{FF2B5EF4-FFF2-40B4-BE49-F238E27FC236}">
                <a16:creationId xmlns:a16="http://schemas.microsoft.com/office/drawing/2014/main" id="{B225D16B-BC3A-47C4-84C8-B913F3F3AD66}"/>
              </a:ext>
            </a:extLst>
          </p:cNvPr>
          <p:cNvSpPr>
            <a:spLocks noGrp="1" noChangeArrowheads="1"/>
          </p:cNvSpPr>
          <p:nvPr>
            <p:ph type="subTitle" idx="1"/>
          </p:nvPr>
        </p:nvSpPr>
        <p:spPr>
          <a:xfrm>
            <a:off x="3714750" y="3278981"/>
            <a:ext cx="3953594" cy="300037"/>
          </a:xfrm>
        </p:spPr>
        <p:txBody>
          <a:bodyPr>
            <a:normAutofit fontScale="55000" lnSpcReduction="20000"/>
          </a:bodyPr>
          <a:lstStyle/>
          <a:p>
            <a:pPr>
              <a:lnSpc>
                <a:spcPct val="90000"/>
              </a:lnSpc>
            </a:pPr>
            <a:r>
              <a:rPr lang="tr-TR" altLang="tr-TR" b="1" dirty="0"/>
              <a:t>BEDEN EĞİTİMİ VE SPOR BÖLÜMÜ-LİSANS</a:t>
            </a:r>
          </a:p>
        </p:txBody>
      </p:sp>
      <p:sp>
        <p:nvSpPr>
          <p:cNvPr id="13316" name="Rectangle 8">
            <a:extLst>
              <a:ext uri="{FF2B5EF4-FFF2-40B4-BE49-F238E27FC236}">
                <a16:creationId xmlns:a16="http://schemas.microsoft.com/office/drawing/2014/main" id="{D5668C30-8A90-4F82-90AE-1E3C2BB4389A}"/>
              </a:ext>
            </a:extLst>
          </p:cNvPr>
          <p:cNvSpPr txBox="1">
            <a:spLocks noChangeArrowheads="1"/>
          </p:cNvSpPr>
          <p:nvPr/>
        </p:nvSpPr>
        <p:spPr bwMode="auto">
          <a:xfrm>
            <a:off x="3629024" y="2143125"/>
            <a:ext cx="3953593"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1435" tIns="25718" rIns="51435" bIns="25718"/>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a:spcBef>
                <a:spcPct val="20000"/>
              </a:spcBef>
              <a:buChar char="•"/>
              <a:defRPr sz="2400">
                <a:solidFill>
                  <a:schemeClr val="tx1"/>
                </a:solidFill>
                <a:latin typeface="Arial" panose="020B0604020202020204" pitchFamily="34" charset="0"/>
                <a:cs typeface="Arial" panose="020B0604020202020204" pitchFamily="34" charset="0"/>
              </a:defRPr>
            </a:lvl3pPr>
            <a:lvl4pPr>
              <a:spcBef>
                <a:spcPct val="20000"/>
              </a:spcBef>
              <a:buChar char="–"/>
              <a:defRPr sz="2000">
                <a:solidFill>
                  <a:schemeClr val="tx1"/>
                </a:solidFill>
                <a:latin typeface="Arial" panose="020B0604020202020204" pitchFamily="34" charset="0"/>
                <a:cs typeface="Arial" panose="020B0604020202020204" pitchFamily="34" charset="0"/>
              </a:defRPr>
            </a:lvl4pPr>
            <a:lvl5pPr>
              <a:spcBef>
                <a:spcPct val="20000"/>
              </a:spcBef>
              <a:buChar char="»"/>
              <a:defRPr sz="2000">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buFontTx/>
              <a:buNone/>
            </a:pPr>
            <a:r>
              <a:rPr lang="tr-TR" altLang="tr-TR" sz="1800" b="1" dirty="0"/>
              <a:t>YAŞAR DOĞU SPOR BİLİMLERİ FAKÜLTESİ</a:t>
            </a:r>
          </a:p>
        </p:txBody>
      </p:sp>
      <p:sp>
        <p:nvSpPr>
          <p:cNvPr id="13317" name="Rectangle 8">
            <a:extLst>
              <a:ext uri="{FF2B5EF4-FFF2-40B4-BE49-F238E27FC236}">
                <a16:creationId xmlns:a16="http://schemas.microsoft.com/office/drawing/2014/main" id="{0BD94B47-DF51-4DBF-BF0D-7229B6783FAE}"/>
              </a:ext>
            </a:extLst>
          </p:cNvPr>
          <p:cNvSpPr txBox="1">
            <a:spLocks noChangeArrowheads="1"/>
          </p:cNvSpPr>
          <p:nvPr/>
        </p:nvSpPr>
        <p:spPr bwMode="auto">
          <a:xfrm>
            <a:off x="3714750" y="4157662"/>
            <a:ext cx="3429000"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1435" tIns="25718" rIns="51435" bIns="25718"/>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a:spcBef>
                <a:spcPct val="20000"/>
              </a:spcBef>
              <a:buChar char="•"/>
              <a:defRPr sz="2400">
                <a:solidFill>
                  <a:schemeClr val="tx1"/>
                </a:solidFill>
                <a:latin typeface="Arial" panose="020B0604020202020204" pitchFamily="34" charset="0"/>
                <a:cs typeface="Arial" panose="020B0604020202020204" pitchFamily="34" charset="0"/>
              </a:defRPr>
            </a:lvl3pPr>
            <a:lvl4pPr>
              <a:spcBef>
                <a:spcPct val="20000"/>
              </a:spcBef>
              <a:buChar char="–"/>
              <a:defRPr sz="2000">
                <a:solidFill>
                  <a:schemeClr val="tx1"/>
                </a:solidFill>
                <a:latin typeface="Arial" panose="020B0604020202020204" pitchFamily="34" charset="0"/>
                <a:cs typeface="Arial" panose="020B0604020202020204" pitchFamily="34" charset="0"/>
              </a:defRPr>
            </a:lvl4pPr>
            <a:lvl5pPr>
              <a:spcBef>
                <a:spcPct val="20000"/>
              </a:spcBef>
              <a:buChar char="»"/>
              <a:defRPr sz="2000">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buFontTx/>
              <a:buNone/>
            </a:pPr>
            <a:r>
              <a:rPr lang="tr-TR" altLang="tr-TR" sz="1350" b="1" i="1" dirty="0"/>
              <a:t>BSÖ201, Egzersiz Fizyolojisi</a:t>
            </a:r>
          </a:p>
        </p:txBody>
      </p:sp>
      <p:sp>
        <p:nvSpPr>
          <p:cNvPr id="8" name="Rectangle 8">
            <a:extLst>
              <a:ext uri="{FF2B5EF4-FFF2-40B4-BE49-F238E27FC236}">
                <a16:creationId xmlns:a16="http://schemas.microsoft.com/office/drawing/2014/main" id="{D5178E8E-48D8-46AB-A55F-21B966B19661}"/>
              </a:ext>
            </a:extLst>
          </p:cNvPr>
          <p:cNvSpPr txBox="1">
            <a:spLocks noChangeArrowheads="1"/>
          </p:cNvSpPr>
          <p:nvPr/>
        </p:nvSpPr>
        <p:spPr bwMode="auto">
          <a:xfrm>
            <a:off x="3714750" y="4500562"/>
            <a:ext cx="3429000" cy="300038"/>
          </a:xfrm>
          <a:prstGeom prst="rect">
            <a:avLst/>
          </a:prstGeom>
          <a:noFill/>
          <a:ln>
            <a:noFill/>
          </a:ln>
          <a:effectLst/>
        </p:spPr>
        <p:txBody>
          <a:bodyPr lIns="51435" tIns="25718" rIns="51435" bIns="25718"/>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hangingPunct="1">
              <a:lnSpc>
                <a:spcPct val="90000"/>
              </a:lnSpc>
              <a:defRPr/>
            </a:pPr>
            <a:r>
              <a:rPr lang="tr-TR" altLang="tr-TR" sz="1125" b="1" i="1" dirty="0">
                <a:solidFill>
                  <a:schemeClr val="bg1">
                    <a:lumMod val="50000"/>
                  </a:schemeClr>
                </a:solidFill>
              </a:rPr>
              <a:t>Doç. Dr. Yıldırım KAYACAN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1657350" y="1714501"/>
            <a:ext cx="5829300" cy="1102519"/>
          </a:xfrm>
        </p:spPr>
        <p:txBody>
          <a:bodyPr anchor="ctr"/>
          <a:lstStyle/>
          <a:p>
            <a:r>
              <a:rPr lang="tr-TR" altLang="tr-TR" sz="3300" dirty="0"/>
              <a:t>HÜCRE</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943350" y="3919106"/>
            <a:ext cx="1257300" cy="571500"/>
          </a:xfrm>
        </p:spPr>
        <p:txBody>
          <a:bodyPr/>
          <a:lstStyle/>
          <a:p>
            <a:r>
              <a:rPr lang="tr-TR" altLang="tr-TR" sz="2100" i="1" dirty="0"/>
              <a:t>Hafta-1</a:t>
            </a:r>
          </a:p>
        </p:txBody>
      </p:sp>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907704" y="3075547"/>
            <a:ext cx="5328592"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BSÖ201, Egzersiz Fizyolojisi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5487888"/>
          </a:xfrm>
        </p:spPr>
        <p:txBody>
          <a:bodyPr/>
          <a:lstStyle/>
          <a:p>
            <a:pPr>
              <a:buNone/>
            </a:pPr>
            <a:r>
              <a:rPr lang="tr-TR" sz="2400" dirty="0">
                <a:latin typeface="Times New Roman" pitchFamily="18" charset="0"/>
                <a:cs typeface="Times New Roman" pitchFamily="18" charset="0"/>
              </a:rPr>
              <a:t>		</a:t>
            </a:r>
          </a:p>
          <a:p>
            <a:pPr>
              <a:buNone/>
            </a:pPr>
            <a:r>
              <a:rPr lang="tr-TR" sz="2400" dirty="0">
                <a:latin typeface="Times New Roman" pitchFamily="18" charset="0"/>
                <a:cs typeface="Times New Roman" pitchFamily="18" charset="0"/>
              </a:rPr>
              <a:t>		Hücre, canlının canlılık özelliklerini taşıyan, yapı ve görev bakımından en küçük parçasıdır. Hücreye </a:t>
            </a:r>
            <a:r>
              <a:rPr lang="tr-TR" sz="2400" b="1" dirty="0">
                <a:latin typeface="Times New Roman" pitchFamily="18" charset="0"/>
                <a:cs typeface="Times New Roman" pitchFamily="18" charset="0"/>
              </a:rPr>
              <a:t>göze</a:t>
            </a:r>
            <a:r>
              <a:rPr lang="tr-TR" sz="2400" dirty="0">
                <a:latin typeface="Times New Roman" pitchFamily="18" charset="0"/>
                <a:cs typeface="Times New Roman" pitchFamily="18" charset="0"/>
              </a:rPr>
              <a:t> de denilebilir. Atomların molekülleri, moleküllerin makromolekülleri, makromoleküllerin makromoleküler yapıları oluşturmasıyla, dokuların en küçük yapı taşları olan ve yaşamın tüm özelliklerini sergileyen hücreler oluşmaktadır. Genel olarak tüm hücreler temelde aynı yapıya sahiptirler. Fakat bulundukları dokuya ve dolayısıyla fonksiyonlara bağlı olarak bazı farklılıklar gösterirler. </a:t>
            </a:r>
          </a:p>
          <a:p>
            <a:pPr>
              <a:buNone/>
            </a:pPr>
            <a:endParaRPr lang="tr-TR"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0"/>
            <a:ext cx="8229600" cy="5343872"/>
          </a:xfrm>
        </p:spPr>
        <p:txBody>
          <a:bodyPr/>
          <a:lstStyle/>
          <a:p>
            <a:pPr>
              <a:buNone/>
            </a:pPr>
            <a:r>
              <a:rPr lang="tr-TR" dirty="0">
                <a:latin typeface="Times New Roman" pitchFamily="18" charset="0"/>
                <a:cs typeface="Times New Roman" pitchFamily="18" charset="0"/>
              </a:rPr>
              <a:t>		Canlıların temel yapı ve işlevsel birimi hücredir. Bütün canlılar bir ya da daha fazla hücreden meydana gelmiştir. Kalıtım materyali hücrede bulunur. </a:t>
            </a:r>
            <a:r>
              <a:rPr lang="tr-TR" b="1" dirty="0">
                <a:latin typeface="Times New Roman" pitchFamily="18" charset="0"/>
                <a:cs typeface="Times New Roman" pitchFamily="18" charset="0"/>
              </a:rPr>
              <a:t>Modern Hücre Teorisi</a:t>
            </a:r>
            <a:r>
              <a:rPr lang="tr-TR" dirty="0">
                <a:latin typeface="Times New Roman" pitchFamily="18" charset="0"/>
                <a:cs typeface="Times New Roman" pitchFamily="18" charset="0"/>
              </a:rPr>
              <a:t>'ne göre yeni hücreler var olan hücrelerin çoğalması ile oluşur. </a:t>
            </a:r>
            <a:br>
              <a:rPr lang="tr-TR" dirty="0">
                <a:latin typeface="Times New Roman" pitchFamily="18" charset="0"/>
                <a:cs typeface="Times New Roman" pitchFamily="18" charset="0"/>
              </a:rPr>
            </a:br>
            <a:br>
              <a:rPr lang="tr-TR" dirty="0">
                <a:latin typeface="Times New Roman" pitchFamily="18" charset="0"/>
                <a:cs typeface="Times New Roman" pitchFamily="18" charset="0"/>
              </a:rPr>
            </a:br>
            <a:r>
              <a:rPr lang="tr-TR" dirty="0">
                <a:latin typeface="Times New Roman" pitchFamily="18" charset="0"/>
                <a:cs typeface="Times New Roman" pitchFamily="18" charset="0"/>
              </a:rPr>
              <a:t>	Bu teoriyi şöyle açıklayabiliriz: Canlılarda gördüğümüz her türlü yapısal ve işlevsel faaliyeti hücrede görebiliriz. Yani bir hücre büyüme, boşaltım, üreme, hareket gibi, canlılığa özel işlevleri tek başına yerine getirebilir. </a:t>
            </a:r>
            <a:br>
              <a:rPr lang="tr-TR" dirty="0">
                <a:latin typeface="Times New Roman" pitchFamily="18" charset="0"/>
                <a:cs typeface="Times New Roman" pitchFamily="18" charset="0"/>
              </a:rPr>
            </a:br>
            <a:endParaRPr lang="tr-TR"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692696"/>
            <a:ext cx="4139952" cy="5976664"/>
          </a:xfrm>
        </p:spPr>
        <p:txBody>
          <a:bodyPr>
            <a:normAutofit fontScale="85000" lnSpcReduction="10000"/>
          </a:bodyPr>
          <a:lstStyle/>
          <a:p>
            <a:pPr>
              <a:buNone/>
            </a:pPr>
            <a:r>
              <a:rPr lang="tr-TR" dirty="0">
                <a:latin typeface="Times New Roman" pitchFamily="18" charset="0"/>
                <a:cs typeface="Times New Roman" pitchFamily="18" charset="0"/>
              </a:rPr>
              <a:t>		Bütün canlılar hücrelerin bir araya gelmesiyle oluşmuştur. Canlılığın en büyük özelliklerinden birisi hücresel yapıya sahip olmalarıdır. </a:t>
            </a:r>
          </a:p>
          <a:p>
            <a:pPr>
              <a:buNone/>
            </a:pPr>
            <a:r>
              <a:rPr lang="tr-TR" dirty="0">
                <a:latin typeface="Times New Roman" pitchFamily="18" charset="0"/>
                <a:cs typeface="Times New Roman" pitchFamily="18" charset="0"/>
              </a:rPr>
              <a:t>		Hücreler, basit bir tanımla zar içerisindeki </a:t>
            </a:r>
            <a:r>
              <a:rPr lang="tr-TR" u="sng" dirty="0">
                <a:latin typeface="Times New Roman" pitchFamily="18" charset="0"/>
                <a:cs typeface="Times New Roman" pitchFamily="18" charset="0"/>
              </a:rPr>
              <a:t>sitoplazma</a:t>
            </a:r>
            <a:r>
              <a:rPr lang="tr-TR" dirty="0">
                <a:latin typeface="Times New Roman" pitchFamily="18" charset="0"/>
                <a:cs typeface="Times New Roman" pitchFamily="18" charset="0"/>
              </a:rPr>
              <a:t> ve genetik bilgiyi çevreleyen bir </a:t>
            </a:r>
            <a:r>
              <a:rPr lang="tr-TR" u="sng" dirty="0">
                <a:latin typeface="Times New Roman" pitchFamily="18" charset="0"/>
                <a:cs typeface="Times New Roman" pitchFamily="18" charset="0"/>
              </a:rPr>
              <a:t>çekirdekten</a:t>
            </a:r>
            <a:r>
              <a:rPr lang="tr-TR" dirty="0">
                <a:latin typeface="Times New Roman" pitchFamily="18" charset="0"/>
                <a:cs typeface="Times New Roman" pitchFamily="18" charset="0"/>
              </a:rPr>
              <a:t> meydana gelir ve ancak mikroskop yardımı ile görülebilirler.</a:t>
            </a:r>
          </a:p>
          <a:p>
            <a:pPr>
              <a:buNone/>
            </a:pPr>
            <a:r>
              <a:rPr lang="tr-TR" dirty="0">
                <a:latin typeface="Times New Roman" pitchFamily="18" charset="0"/>
                <a:cs typeface="Times New Roman" pitchFamily="18" charset="0"/>
              </a:rPr>
              <a:t>		</a:t>
            </a:r>
          </a:p>
          <a:p>
            <a:pPr>
              <a:buNone/>
            </a:pPr>
            <a:endParaRPr lang="tr-TR" dirty="0">
              <a:latin typeface="Times New Roman" pitchFamily="18" charset="0"/>
              <a:cs typeface="Times New Roman" pitchFamily="18" charset="0"/>
            </a:endParaRPr>
          </a:p>
        </p:txBody>
      </p:sp>
      <p:pic>
        <p:nvPicPr>
          <p:cNvPr id="4" name="3 Resim" descr="hucrenin-bolumleri_.png"/>
          <p:cNvPicPr>
            <a:picLocks noChangeAspect="1"/>
          </p:cNvPicPr>
          <p:nvPr/>
        </p:nvPicPr>
        <p:blipFill>
          <a:blip r:embed="rId2" cstate="print"/>
          <a:stretch>
            <a:fillRect/>
          </a:stretch>
        </p:blipFill>
        <p:spPr>
          <a:xfrm>
            <a:off x="3707904" y="764704"/>
            <a:ext cx="5436096" cy="50405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116632"/>
            <a:ext cx="8784976" cy="5472608"/>
          </a:xfrm>
        </p:spPr>
        <p:txBody>
          <a:bodyPr/>
          <a:lstStyle/>
          <a:p>
            <a:pPr>
              <a:buNone/>
            </a:pPr>
            <a:r>
              <a:rPr lang="tr-TR" sz="2800" dirty="0">
                <a:latin typeface="Times New Roman" pitchFamily="18" charset="0"/>
                <a:cs typeface="Times New Roman" pitchFamily="18" charset="0"/>
              </a:rPr>
              <a:t>		Anorganik ve organik evrim süreci dışında hiçbir hücre, durduk yerde ortaya çıkmaz. Ancak var olan hücrelerin mitoz veya mayoz bölünme geçirmesiyle oluşur. </a:t>
            </a:r>
          </a:p>
          <a:p>
            <a:pPr>
              <a:buNone/>
            </a:pPr>
            <a:r>
              <a:rPr lang="tr-TR" sz="2800" dirty="0">
                <a:latin typeface="Times New Roman" pitchFamily="18" charset="0"/>
                <a:cs typeface="Times New Roman" pitchFamily="18" charset="0"/>
              </a:rPr>
              <a:t>		Mitoz bölünme, bir hücreden aynı özellikleri taşıyan iki yavru hücrenin meydana gelmesidir. Büyüme ve gelişme sırasında vücut hücrelerimiz bolca mitoz bölünme geçirerek çoğalırlar. </a:t>
            </a:r>
            <a:br>
              <a:rPr lang="tr-TR" sz="2800" dirty="0">
                <a:latin typeface="Times New Roman" pitchFamily="18" charset="0"/>
                <a:cs typeface="Times New Roman" pitchFamily="18" charset="0"/>
              </a:rPr>
            </a:br>
            <a:r>
              <a:rPr lang="tr-TR" sz="2800" dirty="0">
                <a:latin typeface="Times New Roman" pitchFamily="18" charset="0"/>
                <a:cs typeface="Times New Roman" pitchFamily="18" charset="0"/>
              </a:rPr>
              <a:t>	Mayoz bölünme ise, bir hücreden dört yavru hücrenin meydana gelmesidir. Üreme hücrelerinde görülen bir bölünme şeklidir. Canlıların çeşitlenmesine ve farklı özellikler kazanmasına olanak sağlar.</a:t>
            </a:r>
          </a:p>
          <a:p>
            <a:pPr>
              <a:buNone/>
            </a:pPr>
            <a:endParaRPr lang="tr-TR" sz="28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descr="hücrelerdeki farklı ve benzer yapılar (tablo).png"/>
          <p:cNvPicPr>
            <a:picLocks noChangeAspect="1"/>
          </p:cNvPicPr>
          <p:nvPr/>
        </p:nvPicPr>
        <p:blipFill>
          <a:blip r:embed="rId2" cstate="print"/>
          <a:stretch>
            <a:fillRect/>
          </a:stretch>
        </p:blipFill>
        <p:spPr>
          <a:xfrm>
            <a:off x="0" y="0"/>
            <a:ext cx="9144000" cy="685799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636680"/>
          </a:xfrm>
        </p:spPr>
        <p:txBody>
          <a:bodyPr>
            <a:normAutofit fontScale="90000"/>
          </a:bodyPr>
          <a:lstStyle/>
          <a:p>
            <a:pPr algn="ctr"/>
            <a:r>
              <a:rPr lang="tr-TR" dirty="0">
                <a:latin typeface="Times New Roman" pitchFamily="18" charset="0"/>
                <a:cs typeface="Times New Roman" pitchFamily="18" charset="0"/>
              </a:rPr>
              <a:t>Hücre Zarı</a:t>
            </a:r>
          </a:p>
        </p:txBody>
      </p:sp>
      <p:sp>
        <p:nvSpPr>
          <p:cNvPr id="3" name="2 İçerik Yer Tutucusu"/>
          <p:cNvSpPr>
            <a:spLocks noGrp="1"/>
          </p:cNvSpPr>
          <p:nvPr>
            <p:ph idx="1"/>
          </p:nvPr>
        </p:nvSpPr>
        <p:spPr>
          <a:xfrm>
            <a:off x="251520" y="1052736"/>
            <a:ext cx="8568952" cy="4911824"/>
          </a:xfrm>
        </p:spPr>
        <p:txBody>
          <a:bodyPr/>
          <a:lstStyle/>
          <a:p>
            <a:pPr>
              <a:buNone/>
            </a:pPr>
            <a:r>
              <a:rPr lang="tr-TR" dirty="0">
                <a:latin typeface="Times New Roman" pitchFamily="18" charset="0"/>
                <a:cs typeface="Times New Roman" pitchFamily="18" charset="0"/>
              </a:rPr>
              <a:t>		"Plazma zarı" da denir. Hücreyi dış ortamdan ayıran, seçici geçirgen canlı yapıdır. Hücre zarı hücreye şekil vermekle kalmaz, besin maddelerinin ve artık maddelerin hücreye giriş çıkışını da ayarlar. Zar aynı zamanda hücrenin koruyucusudur.</a:t>
            </a:r>
          </a:p>
          <a:p>
            <a:pPr>
              <a:buNone/>
            </a:pPr>
            <a:r>
              <a:rPr lang="tr-TR" dirty="0">
                <a:latin typeface="Times New Roman" pitchFamily="18" charset="0"/>
                <a:cs typeface="Times New Roman" pitchFamily="18" charset="0"/>
              </a:rPr>
              <a:t>		1972 yılında Singer ve Nicolson'ın akıcı-mozaik zar modeli ortaya kondu. Bu modele göre zarın yapısında %65 protein, %33 lipit, %2 karbonhidrat bulunmaktaydı.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908720"/>
            <a:ext cx="4211960" cy="5616624"/>
          </a:xfrm>
        </p:spPr>
        <p:txBody>
          <a:bodyPr>
            <a:normAutofit fontScale="77500" lnSpcReduction="20000"/>
          </a:bodyPr>
          <a:lstStyle/>
          <a:p>
            <a:pPr>
              <a:buNone/>
            </a:pPr>
            <a:r>
              <a:rPr lang="tr-TR" dirty="0">
                <a:latin typeface="Times New Roman" pitchFamily="18" charset="0"/>
                <a:cs typeface="Times New Roman" pitchFamily="18" charset="0"/>
              </a:rPr>
              <a:t>		Hücre zarı, gözenekli ve yarı geçirgen yapıya sahiptir. Esas yapı taşları lipid ve proteinlerdir. 	Her hücrenin protein yağ ve karbonhidrat oranları birbirlerinden farklı olduğu için her hücre zarı, o hücreye özgüdür. </a:t>
            </a:r>
          </a:p>
          <a:p>
            <a:pPr>
              <a:buNone/>
            </a:pPr>
            <a:r>
              <a:rPr lang="tr-TR" dirty="0">
                <a:latin typeface="Times New Roman" pitchFamily="18" charset="0"/>
                <a:cs typeface="Times New Roman" pitchFamily="18" charset="0"/>
              </a:rPr>
              <a:t>		Hücreye gelen bütün kimyasal maddeler ve elektriksel iletiler hücre zarı ile alınır.Hücre zarının yapısında protein, yağ ve karbonhidrat bulunur.</a:t>
            </a:r>
          </a:p>
        </p:txBody>
      </p:sp>
      <p:pic>
        <p:nvPicPr>
          <p:cNvPr id="4" name="3 Resim" descr="hücre zarının yapısı.png"/>
          <p:cNvPicPr>
            <a:picLocks noChangeAspect="1"/>
          </p:cNvPicPr>
          <p:nvPr/>
        </p:nvPicPr>
        <p:blipFill>
          <a:blip r:embed="rId2" cstate="print"/>
          <a:stretch>
            <a:fillRect/>
          </a:stretch>
        </p:blipFill>
        <p:spPr>
          <a:xfrm>
            <a:off x="4211960" y="980728"/>
            <a:ext cx="4680520" cy="49685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564672"/>
          </a:xfrm>
        </p:spPr>
        <p:txBody>
          <a:bodyPr>
            <a:normAutofit fontScale="90000"/>
          </a:bodyPr>
          <a:lstStyle/>
          <a:p>
            <a:pPr algn="ctr"/>
            <a:r>
              <a:rPr lang="tr-TR" dirty="0">
                <a:latin typeface="Times New Roman" pitchFamily="18" charset="0"/>
                <a:cs typeface="Times New Roman" pitchFamily="18" charset="0"/>
              </a:rPr>
              <a:t>Hücre Zarının Görevleri</a:t>
            </a:r>
          </a:p>
        </p:txBody>
      </p:sp>
      <p:sp>
        <p:nvSpPr>
          <p:cNvPr id="3" name="2 İçerik Yer Tutucusu"/>
          <p:cNvSpPr>
            <a:spLocks noGrp="1"/>
          </p:cNvSpPr>
          <p:nvPr>
            <p:ph idx="1"/>
          </p:nvPr>
        </p:nvSpPr>
        <p:spPr>
          <a:xfrm>
            <a:off x="457200" y="1412776"/>
            <a:ext cx="8229600" cy="4911824"/>
          </a:xfrm>
        </p:spPr>
        <p:txBody>
          <a:bodyPr>
            <a:normAutofit fontScale="92500" lnSpcReduction="10000"/>
          </a:bodyPr>
          <a:lstStyle/>
          <a:p>
            <a:r>
              <a:rPr lang="tr-TR" dirty="0">
                <a:latin typeface="Times New Roman" pitchFamily="18" charset="0"/>
                <a:cs typeface="Times New Roman" pitchFamily="18" charset="0"/>
              </a:rPr>
              <a:t>Sitoplazmayı çevreleyerek hücreye şekil verir ve dağılmasını engeller.</a:t>
            </a:r>
          </a:p>
          <a:p>
            <a:pPr lvl="0"/>
            <a:r>
              <a:rPr lang="tr-TR" dirty="0">
                <a:latin typeface="Times New Roman" pitchFamily="18" charset="0"/>
                <a:cs typeface="Times New Roman" pitchFamily="18" charset="0"/>
              </a:rPr>
              <a:t>Madde alış verişini düzenler.</a:t>
            </a:r>
          </a:p>
          <a:p>
            <a:pPr lvl="0"/>
            <a:r>
              <a:rPr lang="tr-TR" dirty="0">
                <a:latin typeface="Times New Roman" pitchFamily="18" charset="0"/>
                <a:cs typeface="Times New Roman" pitchFamily="18" charset="0"/>
              </a:rPr>
              <a:t>Salgı görevi vardır.</a:t>
            </a:r>
          </a:p>
          <a:p>
            <a:pPr lvl="0"/>
            <a:r>
              <a:rPr lang="tr-TR" dirty="0">
                <a:latin typeface="Times New Roman" pitchFamily="18" charset="0"/>
                <a:cs typeface="Times New Roman" pitchFamily="18" charset="0"/>
              </a:rPr>
              <a:t>Enzimleri taşıyıcı görevi vardır.</a:t>
            </a:r>
          </a:p>
          <a:p>
            <a:pPr lvl="0"/>
            <a:r>
              <a:rPr lang="tr-TR" dirty="0">
                <a:latin typeface="Times New Roman" pitchFamily="18" charset="0"/>
                <a:cs typeface="Times New Roman" pitchFamily="18" charset="0"/>
              </a:rPr>
              <a:t>Uyarı iletimi yapar.</a:t>
            </a:r>
          </a:p>
          <a:p>
            <a:pPr lvl="0"/>
            <a:r>
              <a:rPr lang="tr-TR" dirty="0">
                <a:latin typeface="Times New Roman" pitchFamily="18" charset="0"/>
                <a:cs typeface="Times New Roman" pitchFamily="18" charset="0"/>
              </a:rPr>
              <a:t>Hücrelerin birbirlerini tanımalarını sağlar.</a:t>
            </a:r>
          </a:p>
          <a:p>
            <a:pPr lvl="0"/>
            <a:r>
              <a:rPr lang="tr-TR" dirty="0">
                <a:latin typeface="Times New Roman" pitchFamily="18" charset="0"/>
                <a:cs typeface="Times New Roman" pitchFamily="18" charset="0"/>
              </a:rPr>
              <a:t>Hücre zarında bulunan periferal ve integral proteinler hücre içine madde alınmasında ve hücrelerin birbirini tanımasında yardımcı olurlar.</a:t>
            </a:r>
          </a:p>
          <a:p>
            <a:endParaRPr lang="tr-TR"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descr="periferal ve integral protein.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48680"/>
            <a:ext cx="8229600" cy="648072"/>
          </a:xfrm>
        </p:spPr>
        <p:txBody>
          <a:bodyPr>
            <a:normAutofit fontScale="90000"/>
          </a:bodyPr>
          <a:lstStyle/>
          <a:p>
            <a:pPr algn="ctr"/>
            <a:r>
              <a:rPr lang="tr-TR" dirty="0">
                <a:latin typeface="Times New Roman" pitchFamily="18" charset="0"/>
                <a:cs typeface="Times New Roman" pitchFamily="18" charset="0"/>
              </a:rPr>
              <a:t>Sitoplazma</a:t>
            </a:r>
          </a:p>
        </p:txBody>
      </p:sp>
      <p:sp>
        <p:nvSpPr>
          <p:cNvPr id="3" name="2 İçerik Yer Tutucusu"/>
          <p:cNvSpPr>
            <a:spLocks noGrp="1"/>
          </p:cNvSpPr>
          <p:nvPr>
            <p:ph idx="1"/>
          </p:nvPr>
        </p:nvSpPr>
        <p:spPr>
          <a:xfrm>
            <a:off x="457200" y="1268760"/>
            <a:ext cx="8229600" cy="5055840"/>
          </a:xfrm>
        </p:spPr>
        <p:txBody>
          <a:bodyPr>
            <a:normAutofit fontScale="85000" lnSpcReduction="10000"/>
          </a:bodyPr>
          <a:lstStyle/>
          <a:p>
            <a:pPr>
              <a:buNone/>
            </a:pPr>
            <a:r>
              <a:rPr lang="tr-TR" dirty="0">
                <a:latin typeface="Times New Roman" pitchFamily="18" charset="0"/>
                <a:cs typeface="Times New Roman" pitchFamily="18" charset="0"/>
              </a:rPr>
              <a:t>		Hücre zarı ile çekirdek arasını dolduran canlı sıvıdır. Büyük bir kısmı sudur. İçerisinde organel denilen çeşitli görevleri üstlenmiş ve özelleşmiş yapılar bulunmaktadır. </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	Sitoplazma inorganik maddeler (çeşitli iyonlar metal tuzları, asit ve bazlar), organik maddeler, (protein, yağ, karbonhidrat, nükleik asitler, hormonlar) ve %60-95 arasında değişen sudan ibarettir. </a:t>
            </a:r>
          </a:p>
          <a:p>
            <a:pPr>
              <a:buNone/>
            </a:pPr>
            <a:r>
              <a:rPr lang="tr-TR" dirty="0">
                <a:latin typeface="Times New Roman" pitchFamily="18" charset="0"/>
                <a:cs typeface="Times New Roman" pitchFamily="18" charset="0"/>
              </a:rPr>
              <a:t>		Sitoplazmanın içerisinde çeşitli canlı yapılar (organeller) ve cansız yapılar (inklüzyon cisimcikleri) bulunur. Canlı hücre maddesine </a:t>
            </a:r>
            <a:r>
              <a:rPr lang="tr-TR" b="1" dirty="0">
                <a:latin typeface="Times New Roman" pitchFamily="18" charset="0"/>
                <a:cs typeface="Times New Roman" pitchFamily="18" charset="0"/>
              </a:rPr>
              <a:t>“protoplazma”</a:t>
            </a:r>
            <a:r>
              <a:rPr lang="tr-TR" dirty="0">
                <a:latin typeface="Times New Roman" pitchFamily="18" charset="0"/>
                <a:cs typeface="Times New Roman" pitchFamily="18" charset="0"/>
              </a:rPr>
              <a:t> denir. Protoplazma, yapı bakımından sitoplazma ve çekirdekten oluşur.</a:t>
            </a:r>
          </a:p>
          <a:p>
            <a:pPr>
              <a:buNone/>
            </a:pPr>
            <a:endParaRPr lang="tr-TR"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25016"/>
            <a:ext cx="8229600" cy="5487888"/>
          </a:xfrm>
        </p:spPr>
        <p:txBody>
          <a:bodyPr>
            <a:normAutofit fontScale="77500" lnSpcReduction="20000"/>
          </a:bodyPr>
          <a:lstStyle/>
          <a:p>
            <a:pPr>
              <a:buNone/>
            </a:pPr>
            <a:r>
              <a:rPr lang="tr-TR" dirty="0">
                <a:latin typeface="Times New Roman" pitchFamily="18" charset="0"/>
                <a:cs typeface="Times New Roman" pitchFamily="18" charset="0"/>
              </a:rPr>
              <a:t>		Büyük oranda sudan ibaret olduğu halde ne sıvı ne de katı özellik gösterir yani </a:t>
            </a:r>
            <a:r>
              <a:rPr lang="tr-TR" u="sng" dirty="0">
                <a:latin typeface="Times New Roman" pitchFamily="18" charset="0"/>
                <a:cs typeface="Times New Roman" pitchFamily="18" charset="0"/>
              </a:rPr>
              <a:t>kolloidal (yarı sıvı)</a:t>
            </a:r>
            <a:r>
              <a:rPr lang="tr-TR" dirty="0">
                <a:latin typeface="Times New Roman" pitchFamily="18" charset="0"/>
                <a:cs typeface="Times New Roman" pitchFamily="18" charset="0"/>
              </a:rPr>
              <a:t> yapıdadır. Sitoplazma çözünmüş ve dağılmış tanecikler içerir. Bu çözünen taneciklerin miktarı hücre türüne göre değişiklik gösterir. İçinde bulunan genel </a:t>
            </a:r>
            <a:r>
              <a:rPr lang="tr-TR" dirty="0" err="1">
                <a:latin typeface="Times New Roman" pitchFamily="18" charset="0"/>
                <a:cs typeface="Times New Roman" pitchFamily="18" charset="0"/>
              </a:rPr>
              <a:t>organeller</a:t>
            </a:r>
            <a:r>
              <a:rPr lang="tr-TR" dirty="0">
                <a:latin typeface="Times New Roman" pitchFamily="18" charset="0"/>
                <a:cs typeface="Times New Roman" pitchFamily="18" charset="0"/>
              </a:rPr>
              <a:t> şunlardır:</a:t>
            </a:r>
          </a:p>
          <a:p>
            <a:pPr lvl="0"/>
            <a:r>
              <a:rPr lang="tr-TR" dirty="0">
                <a:latin typeface="Times New Roman" pitchFamily="18" charset="0"/>
                <a:cs typeface="Times New Roman" pitchFamily="18" charset="0"/>
              </a:rPr>
              <a:t>endoplazmik retikulum</a:t>
            </a:r>
          </a:p>
          <a:p>
            <a:pPr lvl="0"/>
            <a:r>
              <a:rPr lang="tr-TR" dirty="0">
                <a:latin typeface="Times New Roman" pitchFamily="18" charset="0"/>
                <a:cs typeface="Times New Roman" pitchFamily="18" charset="0"/>
              </a:rPr>
              <a:t>mitokondri</a:t>
            </a:r>
          </a:p>
          <a:p>
            <a:pPr lvl="0"/>
            <a:r>
              <a:rPr lang="tr-TR" dirty="0">
                <a:latin typeface="Times New Roman" pitchFamily="18" charset="0"/>
                <a:cs typeface="Times New Roman" pitchFamily="18" charset="0"/>
              </a:rPr>
              <a:t>lizozom</a:t>
            </a:r>
          </a:p>
          <a:p>
            <a:pPr lvl="0"/>
            <a:r>
              <a:rPr lang="tr-TR" dirty="0">
                <a:latin typeface="Times New Roman" pitchFamily="18" charset="0"/>
                <a:cs typeface="Times New Roman" pitchFamily="18" charset="0"/>
              </a:rPr>
              <a:t>ribozom</a:t>
            </a:r>
          </a:p>
          <a:p>
            <a:pPr lvl="0"/>
            <a:r>
              <a:rPr lang="tr-TR" dirty="0" err="1">
                <a:latin typeface="Times New Roman" pitchFamily="18" charset="0"/>
                <a:cs typeface="Times New Roman" pitchFamily="18" charset="0"/>
              </a:rPr>
              <a:t>golgi</a:t>
            </a:r>
            <a:r>
              <a:rPr lang="tr-TR" dirty="0">
                <a:latin typeface="Times New Roman" pitchFamily="18" charset="0"/>
                <a:cs typeface="Times New Roman" pitchFamily="18" charset="0"/>
              </a:rPr>
              <a:t> aygıtı</a:t>
            </a:r>
          </a:p>
          <a:p>
            <a:pPr lvl="0"/>
            <a:r>
              <a:rPr lang="tr-TR" dirty="0">
                <a:latin typeface="Times New Roman" pitchFamily="18" charset="0"/>
                <a:cs typeface="Times New Roman" pitchFamily="18" charset="0"/>
              </a:rPr>
              <a:t>plastitler</a:t>
            </a:r>
          </a:p>
          <a:p>
            <a:pPr lvl="0"/>
            <a:r>
              <a:rPr lang="tr-TR" dirty="0">
                <a:latin typeface="Times New Roman" pitchFamily="18" charset="0"/>
                <a:cs typeface="Times New Roman" pitchFamily="18" charset="0"/>
              </a:rPr>
              <a:t>kloroplast</a:t>
            </a:r>
          </a:p>
          <a:p>
            <a:pPr lvl="0"/>
            <a:r>
              <a:rPr lang="tr-TR" dirty="0">
                <a:latin typeface="Times New Roman" pitchFamily="18" charset="0"/>
                <a:cs typeface="Times New Roman" pitchFamily="18" charset="0"/>
              </a:rPr>
              <a:t>koful</a:t>
            </a:r>
          </a:p>
          <a:p>
            <a:pPr lvl="0"/>
            <a:r>
              <a:rPr lang="tr-TR" dirty="0" err="1">
                <a:latin typeface="Times New Roman" pitchFamily="18" charset="0"/>
                <a:cs typeface="Times New Roman" pitchFamily="18" charset="0"/>
              </a:rPr>
              <a:t>sentrozom</a:t>
            </a:r>
            <a:endParaRPr lang="tr-TR" dirty="0">
              <a:latin typeface="Times New Roman" pitchFamily="18" charset="0"/>
              <a:cs typeface="Times New Roman" pitchFamily="18" charset="0"/>
            </a:endParaRPr>
          </a:p>
          <a:p>
            <a:pPr>
              <a:buNone/>
            </a:pPr>
            <a:endParaRPr lang="tr-TR" dirty="0">
              <a:latin typeface="Times New Roman" pitchFamily="18" charset="0"/>
              <a:cs typeface="Times New Roman" pitchFamily="18" charset="0"/>
            </a:endParaRPr>
          </a:p>
        </p:txBody>
      </p:sp>
      <p:pic>
        <p:nvPicPr>
          <p:cNvPr id="4" name="3 Resim" descr="Sitoplazma.jpg"/>
          <p:cNvPicPr>
            <a:picLocks noChangeAspect="1"/>
          </p:cNvPicPr>
          <p:nvPr/>
        </p:nvPicPr>
        <p:blipFill>
          <a:blip r:embed="rId2" cstate="print"/>
          <a:stretch>
            <a:fillRect/>
          </a:stretch>
        </p:blipFill>
        <p:spPr>
          <a:xfrm>
            <a:off x="3059832" y="2492896"/>
            <a:ext cx="5328592" cy="306459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564672"/>
          </a:xfrm>
        </p:spPr>
        <p:txBody>
          <a:bodyPr>
            <a:normAutofit fontScale="90000"/>
          </a:bodyPr>
          <a:lstStyle/>
          <a:p>
            <a:pPr algn="ctr"/>
            <a:r>
              <a:rPr lang="tr-TR" dirty="0">
                <a:latin typeface="Times New Roman" pitchFamily="18" charset="0"/>
                <a:cs typeface="Times New Roman" pitchFamily="18" charset="0"/>
              </a:rPr>
              <a:t>Çekirdek</a:t>
            </a:r>
          </a:p>
        </p:txBody>
      </p:sp>
      <p:sp>
        <p:nvSpPr>
          <p:cNvPr id="3" name="2 İçerik Yer Tutucusu"/>
          <p:cNvSpPr>
            <a:spLocks noGrp="1"/>
          </p:cNvSpPr>
          <p:nvPr>
            <p:ph idx="1"/>
          </p:nvPr>
        </p:nvSpPr>
        <p:spPr>
          <a:xfrm>
            <a:off x="0" y="1268760"/>
            <a:ext cx="9144000" cy="5328592"/>
          </a:xfrm>
        </p:spPr>
        <p:txBody>
          <a:bodyPr/>
          <a:lstStyle/>
          <a:p>
            <a:pPr>
              <a:buNone/>
            </a:pPr>
            <a:r>
              <a:rPr lang="tr-TR" sz="2800" dirty="0">
                <a:latin typeface="Times New Roman" pitchFamily="18" charset="0"/>
                <a:cs typeface="Times New Roman" pitchFamily="18" charset="0"/>
              </a:rPr>
              <a:t>		Hücre çekirdeği yani Nükleus, tanecikli ve lifli bir yapıya sahiptir. Hücreyi yönetir. Çekirdek zarı, nükleoplazma, kromozom ve çekirdekçikten oluşmaktadır. </a:t>
            </a:r>
          </a:p>
          <a:p>
            <a:pPr>
              <a:buNone/>
            </a:pPr>
            <a:r>
              <a:rPr lang="tr-TR" sz="2800" dirty="0">
                <a:latin typeface="Times New Roman" pitchFamily="18" charset="0"/>
                <a:cs typeface="Times New Roman" pitchFamily="18" charset="0"/>
              </a:rPr>
              <a:t>		Çekirdek zarı iki tabaka halinde ve çok gözenekli bir yapıya sahiptir. Nükleoplazma ise çekirdeğin özü olup özellikle protein ve tuzlar içerir. İşlevi hücrenin yaşamını sürdürmek ve çalışmasını düzenlemektir. Çekirdek ölecek olursa, hücre de ölür. Çekirdek ayrıca hücre ana maddesi içindeki birçok küçük organelin birbirleriyle uyumlu olarak çalışmasını sağlar. Çekirdeğin hücre bölünmesinde rolü vardır.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hucrenin-bolumleri_.pn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60648"/>
            <a:ext cx="8229600" cy="724648"/>
          </a:xfrm>
        </p:spPr>
        <p:txBody>
          <a:bodyPr>
            <a:normAutofit fontScale="90000"/>
          </a:bodyPr>
          <a:lstStyle/>
          <a:p>
            <a:pPr algn="ctr"/>
            <a:r>
              <a:rPr lang="tr-TR" dirty="0">
                <a:latin typeface="Times New Roman" pitchFamily="18" charset="0"/>
                <a:cs typeface="Times New Roman" pitchFamily="18" charset="0"/>
              </a:rPr>
              <a:t>Organeller</a:t>
            </a:r>
          </a:p>
        </p:txBody>
      </p:sp>
      <p:sp>
        <p:nvSpPr>
          <p:cNvPr id="3" name="2 İçerik Yer Tutucusu"/>
          <p:cNvSpPr>
            <a:spLocks noGrp="1"/>
          </p:cNvSpPr>
          <p:nvPr>
            <p:ph idx="1"/>
          </p:nvPr>
        </p:nvSpPr>
        <p:spPr>
          <a:xfrm>
            <a:off x="0" y="1124744"/>
            <a:ext cx="9144000" cy="5500702"/>
          </a:xfrm>
        </p:spPr>
        <p:txBody>
          <a:bodyPr/>
          <a:lstStyle/>
          <a:p>
            <a:pPr>
              <a:buNone/>
            </a:pPr>
            <a:r>
              <a:rPr lang="tr-TR" dirty="0">
                <a:latin typeface="Times New Roman" pitchFamily="18" charset="0"/>
                <a:cs typeface="Times New Roman" pitchFamily="18" charset="0"/>
              </a:rPr>
              <a:t>		Vücut için organ ne ise hücre için de organel odur. </a:t>
            </a:r>
            <a:r>
              <a:rPr lang="tr-TR" u="sng" dirty="0">
                <a:latin typeface="Times New Roman" pitchFamily="18" charset="0"/>
                <a:cs typeface="Times New Roman" pitchFamily="18" charset="0"/>
              </a:rPr>
              <a:t>Organelle</a:t>
            </a:r>
            <a:r>
              <a:rPr lang="tr-TR" dirty="0">
                <a:latin typeface="Times New Roman" pitchFamily="18" charset="0"/>
                <a:cs typeface="Times New Roman" pitchFamily="18" charset="0"/>
              </a:rPr>
              <a:t> sözcüğünden dilimize girmiştir. "-elle" son eki küçültme eki olup Türkçedeki "-cık" ekinin karşılığıdır. Türkçedeki tam karşılığıyla organcık(küçük organ) demektir. </a:t>
            </a:r>
          </a:p>
          <a:p>
            <a:pPr>
              <a:buNone/>
            </a:pPr>
            <a:r>
              <a:rPr lang="tr-TR" dirty="0">
                <a:latin typeface="Times New Roman" pitchFamily="18" charset="0"/>
                <a:cs typeface="Times New Roman" pitchFamily="18" charset="0"/>
              </a:rPr>
              <a:t>		Özellikle karmaşık yapıdaki ökaryot hücrelerde birçok organel çeşidi bulunur. Organeller mikroskobun bulunuşundan sonra gözlemlenmeye ve tanımlanmaya başlanmıştır. </a:t>
            </a:r>
          </a:p>
          <a:p>
            <a:pPr algn="r">
              <a:buNone/>
            </a:pPr>
            <a:endParaRPr lang="tr-TR"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0" y="642918"/>
            <a:ext cx="4429124" cy="6215082"/>
          </a:xfrm>
        </p:spPr>
        <p:txBody>
          <a:bodyPr>
            <a:normAutofit fontScale="70000" lnSpcReduction="20000"/>
          </a:bodyPr>
          <a:lstStyle/>
          <a:p>
            <a:r>
              <a:rPr lang="tr-TR" b="1" dirty="0">
                <a:latin typeface="Times New Roman" pitchFamily="18" charset="0"/>
                <a:cs typeface="Times New Roman" pitchFamily="18" charset="0"/>
              </a:rPr>
              <a:t>Ökaryotik bir hücrenin yapısı</a:t>
            </a:r>
            <a:r>
              <a:rPr lang="tr-TR" dirty="0">
                <a:latin typeface="Times New Roman" pitchFamily="18" charset="0"/>
                <a:cs typeface="Times New Roman" pitchFamily="18" charset="0"/>
              </a:rPr>
              <a:t>: </a:t>
            </a:r>
          </a:p>
          <a:p>
            <a:r>
              <a:rPr lang="tr-TR" b="1" dirty="0">
                <a:latin typeface="Times New Roman" pitchFamily="18" charset="0"/>
                <a:cs typeface="Times New Roman" pitchFamily="18" charset="0"/>
              </a:rPr>
              <a:t>1)</a:t>
            </a:r>
            <a:r>
              <a:rPr lang="tr-TR" dirty="0">
                <a:latin typeface="Times New Roman" pitchFamily="18" charset="0"/>
                <a:cs typeface="Times New Roman" pitchFamily="18" charset="0"/>
              </a:rPr>
              <a:t>Çekirdekçik </a:t>
            </a:r>
          </a:p>
          <a:p>
            <a:r>
              <a:rPr lang="tr-TR" b="1" dirty="0">
                <a:latin typeface="Times New Roman" pitchFamily="18" charset="0"/>
                <a:cs typeface="Times New Roman" pitchFamily="18" charset="0"/>
              </a:rPr>
              <a:t>2)</a:t>
            </a:r>
            <a:r>
              <a:rPr lang="tr-TR" dirty="0">
                <a:latin typeface="Times New Roman" pitchFamily="18" charset="0"/>
                <a:cs typeface="Times New Roman" pitchFamily="18" charset="0"/>
              </a:rPr>
              <a:t> Çekirdek </a:t>
            </a:r>
          </a:p>
          <a:p>
            <a:r>
              <a:rPr lang="tr-TR" b="1" dirty="0">
                <a:latin typeface="Times New Roman" pitchFamily="18" charset="0"/>
                <a:cs typeface="Times New Roman" pitchFamily="18" charset="0"/>
              </a:rPr>
              <a:t>3)</a:t>
            </a:r>
            <a:r>
              <a:rPr lang="tr-TR" dirty="0">
                <a:latin typeface="Times New Roman" pitchFamily="18" charset="0"/>
                <a:cs typeface="Times New Roman" pitchFamily="18" charset="0"/>
              </a:rPr>
              <a:t>Ribozom </a:t>
            </a:r>
          </a:p>
          <a:p>
            <a:r>
              <a:rPr lang="tr-TR" b="1" dirty="0">
                <a:latin typeface="Times New Roman" pitchFamily="18" charset="0"/>
                <a:cs typeface="Times New Roman" pitchFamily="18" charset="0"/>
              </a:rPr>
              <a:t>4)</a:t>
            </a:r>
            <a:r>
              <a:rPr lang="tr-TR" dirty="0">
                <a:latin typeface="Times New Roman" pitchFamily="18" charset="0"/>
                <a:cs typeface="Times New Roman" pitchFamily="18" charset="0"/>
              </a:rPr>
              <a:t>Vezikül </a:t>
            </a:r>
          </a:p>
          <a:p>
            <a:r>
              <a:rPr lang="tr-TR" b="1" dirty="0">
                <a:latin typeface="Times New Roman" pitchFamily="18" charset="0"/>
                <a:cs typeface="Times New Roman" pitchFamily="18" charset="0"/>
              </a:rPr>
              <a:t>5)</a:t>
            </a:r>
            <a:r>
              <a:rPr lang="tr-TR" dirty="0">
                <a:latin typeface="Times New Roman" pitchFamily="18" charset="0"/>
                <a:cs typeface="Times New Roman" pitchFamily="18" charset="0"/>
              </a:rPr>
              <a:t>Granüllü (Tanecikli) Endoplazmik Retikulum </a:t>
            </a:r>
          </a:p>
          <a:p>
            <a:r>
              <a:rPr lang="tr-TR" b="1" dirty="0">
                <a:latin typeface="Times New Roman" pitchFamily="18" charset="0"/>
                <a:cs typeface="Times New Roman" pitchFamily="18" charset="0"/>
              </a:rPr>
              <a:t>6)</a:t>
            </a:r>
            <a:r>
              <a:rPr lang="tr-TR" dirty="0" err="1">
                <a:latin typeface="Times New Roman" pitchFamily="18" charset="0"/>
                <a:cs typeface="Times New Roman" pitchFamily="18" charset="0"/>
              </a:rPr>
              <a:t>Golgi</a:t>
            </a:r>
            <a:r>
              <a:rPr lang="tr-TR" dirty="0">
                <a:latin typeface="Times New Roman" pitchFamily="18" charset="0"/>
                <a:cs typeface="Times New Roman" pitchFamily="18" charset="0"/>
              </a:rPr>
              <a:t> Aygıtı </a:t>
            </a:r>
          </a:p>
          <a:p>
            <a:r>
              <a:rPr lang="tr-TR" b="1" dirty="0">
                <a:latin typeface="Times New Roman" pitchFamily="18" charset="0"/>
                <a:cs typeface="Times New Roman" pitchFamily="18" charset="0"/>
              </a:rPr>
              <a:t>7)</a:t>
            </a:r>
            <a:r>
              <a:rPr lang="tr-TR" dirty="0" err="1">
                <a:latin typeface="Times New Roman" pitchFamily="18" charset="0"/>
                <a:cs typeface="Times New Roman" pitchFamily="18" charset="0"/>
              </a:rPr>
              <a:t>Sitoiskelet</a:t>
            </a:r>
            <a:endParaRPr lang="tr-TR" dirty="0">
              <a:latin typeface="Times New Roman" pitchFamily="18" charset="0"/>
              <a:cs typeface="Times New Roman" pitchFamily="18" charset="0"/>
            </a:endParaRPr>
          </a:p>
          <a:p>
            <a:r>
              <a:rPr lang="tr-TR" b="1" dirty="0">
                <a:latin typeface="Times New Roman" pitchFamily="18" charset="0"/>
                <a:cs typeface="Times New Roman" pitchFamily="18" charset="0"/>
              </a:rPr>
              <a:t>8)</a:t>
            </a:r>
            <a:r>
              <a:rPr lang="tr-TR" dirty="0">
                <a:latin typeface="Times New Roman" pitchFamily="18" charset="0"/>
                <a:cs typeface="Times New Roman" pitchFamily="18" charset="0"/>
              </a:rPr>
              <a:t>Granülsüz (Düz) Endoplazmik Retikulum </a:t>
            </a:r>
          </a:p>
          <a:p>
            <a:r>
              <a:rPr lang="tr-TR" b="1" dirty="0">
                <a:latin typeface="Times New Roman" pitchFamily="18" charset="0"/>
                <a:cs typeface="Times New Roman" pitchFamily="18" charset="0"/>
              </a:rPr>
              <a:t>9)</a:t>
            </a:r>
            <a:r>
              <a:rPr lang="tr-TR" dirty="0">
                <a:latin typeface="Times New Roman" pitchFamily="18" charset="0"/>
                <a:cs typeface="Times New Roman" pitchFamily="18" charset="0"/>
              </a:rPr>
              <a:t>Mitokondriler </a:t>
            </a:r>
          </a:p>
          <a:p>
            <a:r>
              <a:rPr lang="tr-TR" b="1" dirty="0">
                <a:latin typeface="Times New Roman" pitchFamily="18" charset="0"/>
                <a:cs typeface="Times New Roman" pitchFamily="18" charset="0"/>
              </a:rPr>
              <a:t>10)</a:t>
            </a:r>
            <a:r>
              <a:rPr lang="tr-TR" dirty="0">
                <a:latin typeface="Times New Roman" pitchFamily="18" charset="0"/>
                <a:cs typeface="Times New Roman" pitchFamily="18" charset="0"/>
              </a:rPr>
              <a:t>Koful </a:t>
            </a:r>
          </a:p>
          <a:p>
            <a:r>
              <a:rPr lang="tr-TR" b="1" dirty="0">
                <a:latin typeface="Times New Roman" pitchFamily="18" charset="0"/>
                <a:cs typeface="Times New Roman" pitchFamily="18" charset="0"/>
              </a:rPr>
              <a:t>11)</a:t>
            </a:r>
            <a:r>
              <a:rPr lang="tr-TR" dirty="0">
                <a:latin typeface="Times New Roman" pitchFamily="18" charset="0"/>
                <a:cs typeface="Times New Roman" pitchFamily="18" charset="0"/>
              </a:rPr>
              <a:t>Sitoplazma </a:t>
            </a:r>
          </a:p>
          <a:p>
            <a:r>
              <a:rPr lang="tr-TR" b="1" dirty="0">
                <a:latin typeface="Times New Roman" pitchFamily="18" charset="0"/>
                <a:cs typeface="Times New Roman" pitchFamily="18" charset="0"/>
              </a:rPr>
              <a:t>12)</a:t>
            </a:r>
            <a:r>
              <a:rPr lang="tr-TR" dirty="0" err="1">
                <a:latin typeface="Times New Roman" pitchFamily="18" charset="0"/>
                <a:cs typeface="Times New Roman" pitchFamily="18" charset="0"/>
              </a:rPr>
              <a:t>Lizozom</a:t>
            </a:r>
            <a:r>
              <a:rPr lang="tr-TR" dirty="0">
                <a:latin typeface="Times New Roman" pitchFamily="18" charset="0"/>
                <a:cs typeface="Times New Roman" pitchFamily="18" charset="0"/>
              </a:rPr>
              <a:t> </a:t>
            </a:r>
          </a:p>
          <a:p>
            <a:r>
              <a:rPr lang="tr-TR" b="1" dirty="0">
                <a:latin typeface="Times New Roman" pitchFamily="18" charset="0"/>
                <a:cs typeface="Times New Roman" pitchFamily="18" charset="0"/>
              </a:rPr>
              <a:t>13)</a:t>
            </a:r>
            <a:r>
              <a:rPr lang="tr-TR" dirty="0" err="1">
                <a:latin typeface="Times New Roman" pitchFamily="18" charset="0"/>
                <a:cs typeface="Times New Roman" pitchFamily="18" charset="0"/>
              </a:rPr>
              <a:t>Sentriyoller</a:t>
            </a:r>
            <a:r>
              <a:rPr lang="tr-TR" dirty="0">
                <a:latin typeface="Times New Roman" pitchFamily="18" charset="0"/>
                <a:cs typeface="Times New Roman" pitchFamily="18" charset="0"/>
              </a:rPr>
              <a:t> (Sentrozom)</a:t>
            </a:r>
          </a:p>
          <a:p>
            <a:pPr>
              <a:buNone/>
            </a:pPr>
            <a:endParaRPr lang="tr-TR" dirty="0">
              <a:latin typeface="Times New Roman" pitchFamily="18" charset="0"/>
              <a:cs typeface="Times New Roman" pitchFamily="18" charset="0"/>
            </a:endParaRPr>
          </a:p>
        </p:txBody>
      </p:sp>
      <p:pic>
        <p:nvPicPr>
          <p:cNvPr id="6" name="5 Resim" descr="hucre.svg.png"/>
          <p:cNvPicPr>
            <a:picLocks noChangeAspect="1"/>
          </p:cNvPicPr>
          <p:nvPr/>
        </p:nvPicPr>
        <p:blipFill>
          <a:blip r:embed="rId2"/>
          <a:stretch>
            <a:fillRect/>
          </a:stretch>
        </p:blipFill>
        <p:spPr>
          <a:xfrm>
            <a:off x="3929058" y="476672"/>
            <a:ext cx="5000660" cy="53578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188640"/>
            <a:ext cx="8229600" cy="653210"/>
          </a:xfrm>
        </p:spPr>
        <p:txBody>
          <a:bodyPr>
            <a:normAutofit fontScale="90000"/>
          </a:bodyPr>
          <a:lstStyle/>
          <a:p>
            <a:pPr algn="ctr"/>
            <a:r>
              <a:rPr lang="tr-TR" dirty="0">
                <a:latin typeface="Times New Roman" pitchFamily="18" charset="0"/>
                <a:cs typeface="Times New Roman" pitchFamily="18" charset="0"/>
              </a:rPr>
              <a:t>Mitokondri</a:t>
            </a:r>
          </a:p>
        </p:txBody>
      </p:sp>
      <p:sp>
        <p:nvSpPr>
          <p:cNvPr id="3" name="2 İçerik Yer Tutucusu"/>
          <p:cNvSpPr>
            <a:spLocks noGrp="1"/>
          </p:cNvSpPr>
          <p:nvPr>
            <p:ph idx="1"/>
          </p:nvPr>
        </p:nvSpPr>
        <p:spPr>
          <a:xfrm>
            <a:off x="0" y="980728"/>
            <a:ext cx="4429124" cy="5429264"/>
          </a:xfrm>
        </p:spPr>
        <p:txBody>
          <a:bodyPr>
            <a:normAutofit fontScale="77500" lnSpcReduction="20000"/>
          </a:bodyPr>
          <a:lstStyle/>
          <a:p>
            <a:pPr>
              <a:buNone/>
            </a:pPr>
            <a:r>
              <a:rPr lang="tr-TR" dirty="0">
                <a:latin typeface="Times New Roman" pitchFamily="18" charset="0"/>
                <a:cs typeface="Times New Roman" pitchFamily="18" charset="0"/>
              </a:rPr>
              <a:t>		2-3 mikron uzunluğunda 0,5 mikron çapında elektron mikroskobuyla kolayca görülebilen elips biçiminde parçalardır. Sosis veya çomak biçimindedir. Mitokondrinin yapısında 2 zar bulunur. </a:t>
            </a:r>
            <a:r>
              <a:rPr lang="tr-TR" b="1" u="sng" dirty="0">
                <a:latin typeface="Times New Roman" pitchFamily="18" charset="0"/>
                <a:cs typeface="Times New Roman" pitchFamily="18" charset="0"/>
              </a:rPr>
              <a:t>Hücrenin enerji meydana getirici üniteleridir</a:t>
            </a:r>
            <a:r>
              <a:rPr lang="tr-TR" u="sng" dirty="0">
                <a:latin typeface="Times New Roman" pitchFamily="18" charset="0"/>
                <a:cs typeface="Times New Roman" pitchFamily="18" charset="0"/>
              </a:rPr>
              <a:t>. </a:t>
            </a:r>
            <a:r>
              <a:rPr lang="tr-TR" dirty="0">
                <a:latin typeface="Times New Roman" pitchFamily="18" charset="0"/>
                <a:cs typeface="Times New Roman" pitchFamily="18" charset="0"/>
              </a:rPr>
              <a:t>Hücre solunumunun sitrik asit devri (Krebs döngüsü) burada gerçekleşir. Organik moleküllerden kimyasal bağların kopmasıyla açığa çıkan enerji burada </a:t>
            </a:r>
            <a:r>
              <a:rPr lang="tr-TR" u="sng" dirty="0">
                <a:latin typeface="Times New Roman" pitchFamily="18" charset="0"/>
                <a:cs typeface="Times New Roman" pitchFamily="18" charset="0"/>
              </a:rPr>
              <a:t>ATP</a:t>
            </a:r>
            <a:r>
              <a:rPr lang="tr-TR" dirty="0">
                <a:latin typeface="Times New Roman" pitchFamily="18" charset="0"/>
                <a:cs typeface="Times New Roman" pitchFamily="18" charset="0"/>
              </a:rPr>
              <a:t> şekline çevrilir.</a:t>
            </a:r>
          </a:p>
          <a:p>
            <a:pPr>
              <a:buNone/>
            </a:pPr>
            <a:endParaRPr lang="tr-TR" dirty="0">
              <a:latin typeface="Times New Roman" pitchFamily="18" charset="0"/>
              <a:cs typeface="Times New Roman" pitchFamily="18" charset="0"/>
            </a:endParaRPr>
          </a:p>
        </p:txBody>
      </p:sp>
      <p:pic>
        <p:nvPicPr>
          <p:cNvPr id="4" name="3 Resim" descr="mitokondri.jpg"/>
          <p:cNvPicPr>
            <a:picLocks noChangeAspect="1"/>
          </p:cNvPicPr>
          <p:nvPr/>
        </p:nvPicPr>
        <p:blipFill>
          <a:blip r:embed="rId2"/>
          <a:stretch>
            <a:fillRect/>
          </a:stretch>
        </p:blipFill>
        <p:spPr>
          <a:xfrm>
            <a:off x="4429124" y="980728"/>
            <a:ext cx="4500594" cy="485778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653210"/>
          </a:xfrm>
        </p:spPr>
        <p:txBody>
          <a:bodyPr>
            <a:normAutofit fontScale="90000"/>
          </a:bodyPr>
          <a:lstStyle/>
          <a:p>
            <a:pPr algn="ctr"/>
            <a:r>
              <a:rPr lang="tr-TR" dirty="0">
                <a:latin typeface="Times New Roman" pitchFamily="18" charset="0"/>
                <a:cs typeface="Times New Roman" pitchFamily="18" charset="0"/>
              </a:rPr>
              <a:t>Lizozomlar</a:t>
            </a:r>
          </a:p>
        </p:txBody>
      </p:sp>
      <p:sp>
        <p:nvSpPr>
          <p:cNvPr id="3" name="2 İçerik Yer Tutucusu"/>
          <p:cNvSpPr>
            <a:spLocks noGrp="1"/>
          </p:cNvSpPr>
          <p:nvPr>
            <p:ph idx="1"/>
          </p:nvPr>
        </p:nvSpPr>
        <p:spPr>
          <a:xfrm>
            <a:off x="0" y="692696"/>
            <a:ext cx="4500562" cy="5429264"/>
          </a:xfrm>
        </p:spPr>
        <p:txBody>
          <a:bodyPr/>
          <a:lstStyle/>
          <a:p>
            <a:pPr>
              <a:buNone/>
            </a:pPr>
            <a:r>
              <a:rPr lang="tr-TR" dirty="0">
                <a:latin typeface="Times New Roman" pitchFamily="18" charset="0"/>
                <a:cs typeface="Times New Roman" pitchFamily="18" charset="0"/>
              </a:rPr>
              <a:t>	Tek katlı zarla çevrili, içerisinde sindirim enzimleri bulunduran organeldir. </a:t>
            </a:r>
          </a:p>
          <a:p>
            <a:pPr>
              <a:buNone/>
            </a:pPr>
            <a:r>
              <a:rPr lang="tr-TR" dirty="0">
                <a:latin typeface="Times New Roman" pitchFamily="18" charset="0"/>
                <a:cs typeface="Times New Roman" pitchFamily="18" charset="0"/>
              </a:rPr>
              <a:t>		Birçok genetik hastalıkta </a:t>
            </a:r>
            <a:r>
              <a:rPr lang="tr-TR" u="sng" dirty="0">
                <a:latin typeface="Times New Roman" pitchFamily="18" charset="0"/>
                <a:cs typeface="Times New Roman" pitchFamily="18" charset="0"/>
              </a:rPr>
              <a:t>lizozomal enzimlerin </a:t>
            </a:r>
            <a:r>
              <a:rPr lang="tr-TR" dirty="0">
                <a:latin typeface="Times New Roman" pitchFamily="18" charset="0"/>
                <a:cs typeface="Times New Roman" pitchFamily="18" charset="0"/>
              </a:rPr>
              <a:t>yokluğu gösterilmiştir; etkilenmiş hücrelerde sindirilemeyen materyal hücrenin genişlemesine ve normal hücresel işlevlerin bozulmasına neden olur.</a:t>
            </a:r>
          </a:p>
        </p:txBody>
      </p:sp>
      <p:pic>
        <p:nvPicPr>
          <p:cNvPr id="4" name="3 Resim" descr="Lizozom.jpg"/>
          <p:cNvPicPr>
            <a:picLocks noChangeAspect="1"/>
          </p:cNvPicPr>
          <p:nvPr/>
        </p:nvPicPr>
        <p:blipFill>
          <a:blip r:embed="rId2"/>
          <a:stretch>
            <a:fillRect/>
          </a:stretch>
        </p:blipFill>
        <p:spPr>
          <a:xfrm>
            <a:off x="4500562" y="1412776"/>
            <a:ext cx="4214842" cy="42862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260648"/>
            <a:ext cx="8229600" cy="724648"/>
          </a:xfrm>
        </p:spPr>
        <p:txBody>
          <a:bodyPr>
            <a:normAutofit fontScale="90000"/>
          </a:bodyPr>
          <a:lstStyle/>
          <a:p>
            <a:pPr algn="ctr"/>
            <a:r>
              <a:rPr lang="tr-TR" dirty="0">
                <a:latin typeface="Times New Roman" pitchFamily="18" charset="0"/>
                <a:cs typeface="Times New Roman" pitchFamily="18" charset="0"/>
              </a:rPr>
              <a:t>Golgi Cisimciği</a:t>
            </a:r>
          </a:p>
        </p:txBody>
      </p:sp>
      <p:sp>
        <p:nvSpPr>
          <p:cNvPr id="3" name="2 İçerik Yer Tutucusu"/>
          <p:cNvSpPr>
            <a:spLocks noGrp="1"/>
          </p:cNvSpPr>
          <p:nvPr>
            <p:ph idx="1"/>
          </p:nvPr>
        </p:nvSpPr>
        <p:spPr>
          <a:xfrm>
            <a:off x="0" y="1052736"/>
            <a:ext cx="4429124" cy="5429264"/>
          </a:xfrm>
        </p:spPr>
        <p:txBody>
          <a:bodyPr>
            <a:normAutofit fontScale="77500" lnSpcReduction="20000"/>
          </a:bodyPr>
          <a:lstStyle/>
          <a:p>
            <a:pPr>
              <a:buNone/>
            </a:pPr>
            <a:r>
              <a:rPr lang="tr-TR" dirty="0">
                <a:latin typeface="Times New Roman" pitchFamily="18" charset="0"/>
                <a:cs typeface="Times New Roman" pitchFamily="18" charset="0"/>
              </a:rPr>
              <a:t>		Golgi cisimciği, aygıtı ya da kompleksi, zarımsı tüp ve keseciklerin bir araya gelmesiyle meydana gelir. 	Genellikle çekirdeğe yakındır. Bilhassa aktif salgı yapan bez hücrelerinde göze çarpar. </a:t>
            </a:r>
          </a:p>
          <a:p>
            <a:pPr>
              <a:buNone/>
            </a:pPr>
            <a:r>
              <a:rPr lang="tr-TR" dirty="0">
                <a:latin typeface="Times New Roman" pitchFamily="18" charset="0"/>
                <a:cs typeface="Times New Roman" pitchFamily="18" charset="0"/>
              </a:rPr>
              <a:t>		Asıl görevinin, hücrenin salgıladığı proteinleri depolamak olduğuna inanılmaktadır. Paketleme ve salgı görevi yapar. </a:t>
            </a:r>
          </a:p>
          <a:p>
            <a:pPr>
              <a:buNone/>
            </a:pPr>
            <a:r>
              <a:rPr lang="tr-TR" dirty="0">
                <a:latin typeface="Times New Roman" pitchFamily="18" charset="0"/>
                <a:cs typeface="Times New Roman" pitchFamily="18" charset="0"/>
              </a:rPr>
              <a:t>		Salgı bezlerinin hücrelerinde sayıları daha fazladır. Örn; ter bezleri, gibi salgı bezleri bunlara örnektir.</a:t>
            </a:r>
          </a:p>
        </p:txBody>
      </p:sp>
      <p:pic>
        <p:nvPicPr>
          <p:cNvPr id="4" name="3 Resim" descr="golgi aygıtı.jpg"/>
          <p:cNvPicPr>
            <a:picLocks noChangeAspect="1"/>
          </p:cNvPicPr>
          <p:nvPr/>
        </p:nvPicPr>
        <p:blipFill>
          <a:blip r:embed="rId2"/>
          <a:stretch>
            <a:fillRect/>
          </a:stretch>
        </p:blipFill>
        <p:spPr>
          <a:xfrm>
            <a:off x="4429124" y="908720"/>
            <a:ext cx="4500594" cy="52149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581772"/>
          </a:xfrm>
        </p:spPr>
        <p:txBody>
          <a:bodyPr>
            <a:normAutofit fontScale="90000"/>
          </a:bodyPr>
          <a:lstStyle/>
          <a:p>
            <a:pPr algn="ctr"/>
            <a:r>
              <a:rPr lang="tr-TR" b="1" dirty="0">
                <a:latin typeface="Times New Roman" pitchFamily="18" charset="0"/>
                <a:cs typeface="Times New Roman" pitchFamily="18" charset="0"/>
              </a:rPr>
              <a:t>Endoplazmik Retikulum</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0" y="908720"/>
            <a:ext cx="4214810" cy="5500702"/>
          </a:xfrm>
        </p:spPr>
        <p:txBody>
          <a:bodyPr>
            <a:normAutofit fontScale="62500" lnSpcReduction="20000"/>
          </a:bodyPr>
          <a:lstStyle/>
          <a:p>
            <a:pPr>
              <a:buNone/>
            </a:pPr>
            <a:r>
              <a:rPr lang="tr-TR" dirty="0">
                <a:latin typeface="Times New Roman" pitchFamily="18" charset="0"/>
                <a:cs typeface="Times New Roman" pitchFamily="18" charset="0"/>
              </a:rPr>
              <a:t>		Sitoplazmada besin dolaşımını, yağ ve hormon sentezini sağlayan, hücre zarı ve çekirdek zarı arasında yer almış bir sıra karışık kanallar sistemidir. </a:t>
            </a:r>
          </a:p>
          <a:p>
            <a:pPr>
              <a:buNone/>
            </a:pPr>
            <a:endParaRPr lang="tr-TR" dirty="0">
              <a:latin typeface="Times New Roman" pitchFamily="18" charset="0"/>
              <a:cs typeface="Times New Roman" pitchFamily="18" charset="0"/>
            </a:endParaRPr>
          </a:p>
          <a:p>
            <a:pPr>
              <a:buNone/>
            </a:pPr>
            <a:r>
              <a:rPr lang="tr-TR" dirty="0">
                <a:latin typeface="Times New Roman" pitchFamily="18" charset="0"/>
                <a:cs typeface="Times New Roman" pitchFamily="18" charset="0"/>
              </a:rPr>
              <a:t>		Üzerinde ribozom bulunmayanlarına "taneciksiz (granülsüz) endoplazmik retikulum" denir ki, burası steroid hormon salgılayan hücrelerde steroid yapımının, diğer hücrelerde ise zehirsizleştirme olayının gerçekleştiği yerdir.Granüllü E.R üzerinde küçük tanecikli ribozomlar bulunduğu için protein sentezi,granülsüz E.R ise yağ sentezi yapar.Ayrıca besin depo etmez.</a:t>
            </a:r>
          </a:p>
        </p:txBody>
      </p:sp>
      <p:pic>
        <p:nvPicPr>
          <p:cNvPr id="4" name="3 Resim" descr="Endoplazmik Retikulum.jpg"/>
          <p:cNvPicPr>
            <a:picLocks noChangeAspect="1"/>
          </p:cNvPicPr>
          <p:nvPr/>
        </p:nvPicPr>
        <p:blipFill>
          <a:blip r:embed="rId2"/>
          <a:stretch>
            <a:fillRect/>
          </a:stretch>
        </p:blipFill>
        <p:spPr>
          <a:xfrm>
            <a:off x="4214810" y="908720"/>
            <a:ext cx="4929190" cy="500066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581772"/>
          </a:xfrm>
        </p:spPr>
        <p:txBody>
          <a:bodyPr>
            <a:normAutofit fontScale="90000"/>
          </a:bodyPr>
          <a:lstStyle/>
          <a:p>
            <a:pPr algn="ctr"/>
            <a:r>
              <a:rPr lang="tr-TR" b="1" dirty="0">
                <a:latin typeface="Times New Roman" pitchFamily="18" charset="0"/>
                <a:cs typeface="Times New Roman" pitchFamily="18" charset="0"/>
              </a:rPr>
              <a:t>Ribozom</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0" y="1428736"/>
            <a:ext cx="4143372" cy="5429264"/>
          </a:xfrm>
        </p:spPr>
        <p:txBody>
          <a:bodyPr/>
          <a:lstStyle/>
          <a:p>
            <a:pPr>
              <a:buNone/>
            </a:pPr>
            <a:r>
              <a:rPr lang="tr-TR" dirty="0"/>
              <a:t>	</a:t>
            </a:r>
            <a:r>
              <a:rPr lang="tr-TR" dirty="0">
                <a:latin typeface="Times New Roman" pitchFamily="18" charset="0"/>
                <a:cs typeface="Times New Roman" pitchFamily="18" charset="0"/>
              </a:rPr>
              <a:t>Ribozomlar hücre içi protein sentezler. Hücre içindeki en küçük organeldir. Hücrenin demirbaş organelidir çünkü hem prokaryot hücrede hem de ökaryot hücrede bulunur.</a:t>
            </a:r>
          </a:p>
          <a:p>
            <a:pPr>
              <a:buNone/>
            </a:pPr>
            <a:endParaRPr lang="tr-TR" dirty="0"/>
          </a:p>
        </p:txBody>
      </p:sp>
      <p:pic>
        <p:nvPicPr>
          <p:cNvPr id="4" name="3 Resim" descr="ribozom.jpg"/>
          <p:cNvPicPr>
            <a:picLocks noChangeAspect="1"/>
          </p:cNvPicPr>
          <p:nvPr/>
        </p:nvPicPr>
        <p:blipFill>
          <a:blip r:embed="rId2"/>
          <a:stretch>
            <a:fillRect/>
          </a:stretch>
        </p:blipFill>
        <p:spPr>
          <a:xfrm>
            <a:off x="4214810" y="1928802"/>
            <a:ext cx="4619625" cy="33432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116632"/>
            <a:ext cx="8229600" cy="796086"/>
          </a:xfrm>
        </p:spPr>
        <p:txBody>
          <a:bodyPr>
            <a:normAutofit/>
          </a:bodyPr>
          <a:lstStyle/>
          <a:p>
            <a:pPr algn="ctr"/>
            <a:r>
              <a:rPr lang="tr-TR" b="1" dirty="0">
                <a:latin typeface="Times New Roman" pitchFamily="18" charset="0"/>
                <a:cs typeface="Times New Roman" pitchFamily="18" charset="0"/>
              </a:rPr>
              <a:t>Koful (Vakuol)</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0" y="1052736"/>
            <a:ext cx="4643438" cy="5286388"/>
          </a:xfrm>
        </p:spPr>
        <p:txBody>
          <a:bodyPr>
            <a:normAutofit fontScale="77500" lnSpcReduction="20000"/>
          </a:bodyPr>
          <a:lstStyle/>
          <a:p>
            <a:pPr>
              <a:buNone/>
            </a:pPr>
            <a:r>
              <a:rPr lang="tr-TR" dirty="0">
                <a:latin typeface="Times New Roman" pitchFamily="18" charset="0"/>
                <a:cs typeface="Times New Roman" pitchFamily="18" charset="0"/>
              </a:rPr>
              <a:t>		Kofullar, içleri kendilerine has bir özsu ile dolu yapılar olup bitki hücrelerinde hayvan hücrelerinden daha fazla bulunur. </a:t>
            </a:r>
          </a:p>
          <a:p>
            <a:pPr>
              <a:buNone/>
            </a:pPr>
            <a:r>
              <a:rPr lang="tr-TR" dirty="0">
                <a:latin typeface="Times New Roman" pitchFamily="18" charset="0"/>
                <a:cs typeface="Times New Roman" pitchFamily="18" charset="0"/>
              </a:rPr>
              <a:t>		Genç hücrelerde küçük, yaşlı hücrelerde ise tek tek ve büyüktür. </a:t>
            </a:r>
          </a:p>
          <a:p>
            <a:pPr>
              <a:buNone/>
            </a:pPr>
            <a:r>
              <a:rPr lang="tr-TR" dirty="0">
                <a:latin typeface="Times New Roman" pitchFamily="18" charset="0"/>
                <a:cs typeface="Times New Roman" pitchFamily="18" charset="0"/>
              </a:rPr>
              <a:t>		Madde depolayıcı kesecikler olup farklı hücrelerde değişik maddeleri depolar. Tek hücrelilerin beslenme ve boşaltımında, bitkilerin su depolamasında, hayvanların besin depolamasında kullanılır.</a:t>
            </a:r>
          </a:p>
          <a:p>
            <a:pPr>
              <a:buNone/>
            </a:pPr>
            <a:endParaRPr lang="tr-TR" dirty="0">
              <a:latin typeface="Times New Roman" pitchFamily="18" charset="0"/>
              <a:cs typeface="Times New Roman" pitchFamily="18" charset="0"/>
            </a:endParaRPr>
          </a:p>
        </p:txBody>
      </p:sp>
      <p:pic>
        <p:nvPicPr>
          <p:cNvPr id="4" name="3 Resim" descr="koful.jpg"/>
          <p:cNvPicPr>
            <a:picLocks noChangeAspect="1"/>
          </p:cNvPicPr>
          <p:nvPr/>
        </p:nvPicPr>
        <p:blipFill>
          <a:blip r:embed="rId2"/>
          <a:stretch>
            <a:fillRect/>
          </a:stretch>
        </p:blipFill>
        <p:spPr>
          <a:xfrm>
            <a:off x="4643438" y="1124744"/>
            <a:ext cx="4286250" cy="464347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653210"/>
          </a:xfrm>
        </p:spPr>
        <p:txBody>
          <a:bodyPr>
            <a:normAutofit fontScale="90000"/>
          </a:bodyPr>
          <a:lstStyle/>
          <a:p>
            <a:pPr algn="ctr"/>
            <a:r>
              <a:rPr lang="tr-TR" dirty="0">
                <a:latin typeface="Times New Roman" pitchFamily="18" charset="0"/>
                <a:cs typeface="Times New Roman" pitchFamily="18" charset="0"/>
              </a:rPr>
              <a:t>Rakamlarla Hücre</a:t>
            </a:r>
          </a:p>
        </p:txBody>
      </p:sp>
      <p:sp>
        <p:nvSpPr>
          <p:cNvPr id="3" name="2 İçerik Yer Tutucusu"/>
          <p:cNvSpPr>
            <a:spLocks noGrp="1"/>
          </p:cNvSpPr>
          <p:nvPr>
            <p:ph idx="1"/>
          </p:nvPr>
        </p:nvSpPr>
        <p:spPr>
          <a:xfrm>
            <a:off x="428596" y="1052736"/>
            <a:ext cx="8229600" cy="4929222"/>
          </a:xfrm>
        </p:spPr>
        <p:txBody>
          <a:bodyPr>
            <a:normAutofit fontScale="77500" lnSpcReduction="20000"/>
          </a:bodyPr>
          <a:lstStyle/>
          <a:p>
            <a:pPr lvl="0"/>
            <a:r>
              <a:rPr lang="tr-TR" dirty="0">
                <a:latin typeface="Times New Roman" pitchFamily="18" charset="0"/>
                <a:cs typeface="Times New Roman" pitchFamily="18" charset="0"/>
              </a:rPr>
              <a:t>Bir insandaki toplam hücre sayısı 100 trilyon.</a:t>
            </a:r>
          </a:p>
          <a:p>
            <a:pPr lvl="0"/>
            <a:r>
              <a:rPr lang="tr-TR" dirty="0">
                <a:latin typeface="Times New Roman" pitchFamily="18" charset="0"/>
                <a:cs typeface="Times New Roman" pitchFamily="18" charset="0"/>
              </a:rPr>
              <a:t>Bir insandaki farklı hücre çeşitleri 210 kadar.</a:t>
            </a:r>
          </a:p>
          <a:p>
            <a:pPr lvl="0"/>
            <a:r>
              <a:rPr lang="tr-TR" dirty="0">
                <a:latin typeface="Times New Roman" pitchFamily="18" charset="0"/>
                <a:cs typeface="Times New Roman" pitchFamily="18" charset="0"/>
              </a:rPr>
              <a:t>Her saniye ölen hücre sayısı yaklaşık 50 milyon.</a:t>
            </a:r>
          </a:p>
          <a:p>
            <a:pPr lvl="0"/>
            <a:r>
              <a:rPr lang="tr-TR" dirty="0">
                <a:latin typeface="Times New Roman" pitchFamily="18" charset="0"/>
                <a:cs typeface="Times New Roman" pitchFamily="18" charset="0"/>
              </a:rPr>
              <a:t>Her saniye yeni yaratılan hücre sayısı yaklaşık 50 milyon.</a:t>
            </a:r>
          </a:p>
          <a:p>
            <a:pPr lvl="0"/>
            <a:r>
              <a:rPr lang="tr-TR" dirty="0">
                <a:latin typeface="Times New Roman" pitchFamily="18" charset="0"/>
                <a:cs typeface="Times New Roman" pitchFamily="18" charset="0"/>
              </a:rPr>
              <a:t>Toplam sinir hücresi sayısı 30 milyar (Bir sinekte 100 bin, fare beyninde ise 10 milyon sinir hücresi vardır).</a:t>
            </a:r>
          </a:p>
          <a:p>
            <a:pPr lvl="0"/>
            <a:r>
              <a:rPr lang="tr-TR" dirty="0">
                <a:latin typeface="Times New Roman" pitchFamily="18" charset="0"/>
                <a:cs typeface="Times New Roman" pitchFamily="18" charset="0"/>
              </a:rPr>
              <a:t>Normal halde günlük ölen sinir hücresi sayısı 50.000-100.000</a:t>
            </a:r>
          </a:p>
          <a:p>
            <a:pPr lvl="0"/>
            <a:r>
              <a:rPr lang="tr-TR" dirty="0">
                <a:latin typeface="Times New Roman" pitchFamily="18" charset="0"/>
                <a:cs typeface="Times New Roman" pitchFamily="18" charset="0"/>
              </a:rPr>
              <a:t>Sinir hücreleri ömür boyu çalışırlar.</a:t>
            </a:r>
          </a:p>
          <a:p>
            <a:r>
              <a:rPr lang="tr-TR" dirty="0">
                <a:latin typeface="Times New Roman" pitchFamily="18" charset="0"/>
                <a:cs typeface="Times New Roman" pitchFamily="18" charset="0"/>
              </a:rPr>
              <a:t>Bölünerek sayılarını artıramayan hücreler yumurta hücresi, beyin ve sinir hücreleri, kıl soğancığı hücresi, ter bezi hücreleri.</a:t>
            </a:r>
          </a:p>
          <a:p>
            <a:pPr lvl="0"/>
            <a:endParaRPr lang="tr-TR" dirty="0">
              <a:latin typeface="Times New Roman" pitchFamily="18" charset="0"/>
              <a:cs typeface="Times New Roman" pitchFamily="18" charset="0"/>
            </a:endParaRPr>
          </a:p>
          <a:p>
            <a:endParaRPr lang="tr-TR"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Tem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83371D9A-6810-47BF-B68F-5CB504A3B0EF}" vid="{8D0DF3DE-1F93-4AA7-A783-46115ED891B5}"/>
    </a:ext>
  </a:extLst>
</a:theme>
</file>

<file path=docProps/app.xml><?xml version="1.0" encoding="utf-8"?>
<Properties xmlns="http://schemas.openxmlformats.org/officeDocument/2006/extended-properties" xmlns:vt="http://schemas.openxmlformats.org/officeDocument/2006/docPropsVTypes">
  <Template>Tema1</Template>
  <TotalTime>158</TotalTime>
  <Words>1314</Words>
  <Application>Microsoft Office PowerPoint</Application>
  <PresentationFormat>Ekran Gösterisi (4:3)</PresentationFormat>
  <Paragraphs>89</Paragraphs>
  <Slides>24</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24</vt:i4>
      </vt:variant>
    </vt:vector>
  </HeadingPairs>
  <TitlesOfParts>
    <vt:vector size="27" baseType="lpstr">
      <vt:lpstr>Arial</vt:lpstr>
      <vt:lpstr>Times New Roman</vt:lpstr>
      <vt:lpstr>Tema1</vt:lpstr>
      <vt:lpstr>PowerPoint Sunusu</vt:lpstr>
      <vt:lpstr>HÜCRE</vt:lpstr>
      <vt:lpstr>PowerPoint Sunusu</vt:lpstr>
      <vt:lpstr>PowerPoint Sunusu</vt:lpstr>
      <vt:lpstr>PowerPoint Sunusu</vt:lpstr>
      <vt:lpstr>PowerPoint Sunusu</vt:lpstr>
      <vt:lpstr>PowerPoint Sunusu</vt:lpstr>
      <vt:lpstr>Hücre Zarı</vt:lpstr>
      <vt:lpstr>PowerPoint Sunusu</vt:lpstr>
      <vt:lpstr>Hücre Zarının Görevleri</vt:lpstr>
      <vt:lpstr>PowerPoint Sunusu</vt:lpstr>
      <vt:lpstr>Sitoplazma</vt:lpstr>
      <vt:lpstr>PowerPoint Sunusu</vt:lpstr>
      <vt:lpstr>Çekirdek</vt:lpstr>
      <vt:lpstr>PowerPoint Sunusu</vt:lpstr>
      <vt:lpstr>Organeller</vt:lpstr>
      <vt:lpstr>PowerPoint Sunusu</vt:lpstr>
      <vt:lpstr>Mitokondri</vt:lpstr>
      <vt:lpstr>Lizozomlar</vt:lpstr>
      <vt:lpstr>Golgi Cisimciği</vt:lpstr>
      <vt:lpstr>Endoplazmik Retikulum</vt:lpstr>
      <vt:lpstr>Ribozom</vt:lpstr>
      <vt:lpstr>Koful (Vakuol)</vt:lpstr>
      <vt:lpstr>Rakamlarla Hücre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HÜCRE</dc:title>
  <dc:creator>PC</dc:creator>
  <cp:lastModifiedBy>Günay ÇERİT</cp:lastModifiedBy>
  <cp:revision>22</cp:revision>
  <dcterms:created xsi:type="dcterms:W3CDTF">2017-03-03T17:48:01Z</dcterms:created>
  <dcterms:modified xsi:type="dcterms:W3CDTF">2020-03-22T23:26:45Z</dcterms:modified>
</cp:coreProperties>
</file>