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566"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effectLst>
                  <a:outerShdw blurRad="38100" dist="38100" dir="2700000" algn="tl">
                    <a:srgbClr val="000000">
                      <a:alpha val="43137"/>
                    </a:srgbClr>
                  </a:outerShdw>
                </a:effectLst>
                <a:latin typeface="+mn-lt"/>
              </a:rPr>
              <a:t>{</a:t>
            </a: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tr-TR"/>
              <a:t>Asıl başlık stili için tıklatın</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15" name="Date Placeholder 14"/>
          <p:cNvSpPr>
            <a:spLocks noGrp="1"/>
          </p:cNvSpPr>
          <p:nvPr>
            <p:ph type="dt" sz="half" idx="10"/>
          </p:nvPr>
        </p:nvSpPr>
        <p:spPr/>
        <p:txBody>
          <a:bodyPr/>
          <a:lstStyle/>
          <a:p>
            <a:fld id="{A23720DD-5B6D-40BF-8493-A6B52D484E6B}" type="datetimeFigureOut">
              <a:rPr lang="tr-TR" smtClean="0"/>
              <a:t>10.11.2020</a:t>
            </a:fld>
            <a:endParaRPr lang="tr-TR"/>
          </a:p>
        </p:txBody>
      </p:sp>
      <p:sp>
        <p:nvSpPr>
          <p:cNvPr id="16" name="Slide Number Placeholder 15"/>
          <p:cNvSpPr>
            <a:spLocks noGrp="1"/>
          </p:cNvSpPr>
          <p:nvPr>
            <p:ph type="sldNum" sz="quarter" idx="11"/>
          </p:nvPr>
        </p:nvSpPr>
        <p:spPr/>
        <p:txBody>
          <a:bodyPr/>
          <a:lstStyle/>
          <a:p>
            <a:fld id="{F302176B-0E47-46AC-8F43-DAB4B8A37D06}" type="slidenum">
              <a:rPr lang="tr-TR" smtClean="0"/>
              <a:t>‹#›</a:t>
            </a:fld>
            <a:endParaRPr lang="tr-TR"/>
          </a:p>
        </p:txBody>
      </p:sp>
      <p:sp>
        <p:nvSpPr>
          <p:cNvPr id="17" name="Footer Placeholder 16"/>
          <p:cNvSpPr>
            <a:spLocks noGrp="1"/>
          </p:cNvSpPr>
          <p:nvPr>
            <p:ph type="ftr" sz="quarter" idx="12"/>
          </p:nvPr>
        </p:nvSpPr>
        <p:spPr/>
        <p:txBody>
          <a:bodyPr/>
          <a:lstStyle/>
          <a:p>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13" name="Title 12"/>
          <p:cNvSpPr>
            <a:spLocks noGrp="1"/>
          </p:cNvSpPr>
          <p:nvPr>
            <p:ph type="title"/>
          </p:nvPr>
        </p:nvSpPr>
        <p:spPr/>
        <p:txBody>
          <a:bodyPr/>
          <a:lstStyle/>
          <a:p>
            <a:r>
              <a:rPr lang="tr-TR"/>
              <a:t>Asıl başlık stili için tıklatın</a:t>
            </a:r>
            <a:endParaRPr lang="en-US"/>
          </a:p>
        </p:txBody>
      </p:sp>
      <p:sp>
        <p:nvSpPr>
          <p:cNvPr id="14" name="Date Placeholder 13"/>
          <p:cNvSpPr>
            <a:spLocks noGrp="1"/>
          </p:cNvSpPr>
          <p:nvPr>
            <p:ph type="dt" sz="half" idx="10"/>
          </p:nvPr>
        </p:nvSpPr>
        <p:spPr/>
        <p:txBody>
          <a:bodyPr/>
          <a:lstStyle/>
          <a:p>
            <a:fld id="{A23720DD-5B6D-40BF-8493-A6B52D484E6B}" type="datetimeFigureOut">
              <a:rPr lang="tr-TR" smtClean="0"/>
              <a:t>10.11.2020</a:t>
            </a:fld>
            <a:endParaRPr lang="tr-TR"/>
          </a:p>
        </p:txBody>
      </p:sp>
      <p:sp>
        <p:nvSpPr>
          <p:cNvPr id="15" name="Slide Number Placeholder 14"/>
          <p:cNvSpPr>
            <a:spLocks noGrp="1"/>
          </p:cNvSpPr>
          <p:nvPr>
            <p:ph type="sldNum" sz="quarter" idx="11"/>
          </p:nvPr>
        </p:nvSpPr>
        <p:spPr/>
        <p:txBody>
          <a:bodyPr/>
          <a:lstStyle/>
          <a:p>
            <a:fld id="{F302176B-0E47-46AC-8F43-DAB4B8A37D06}" type="slidenum">
              <a:rPr lang="tr-TR" smtClean="0"/>
              <a:t>‹#›</a:t>
            </a:fld>
            <a:endParaRPr lang="tr-TR"/>
          </a:p>
        </p:txBody>
      </p:sp>
      <p:sp>
        <p:nvSpPr>
          <p:cNvPr id="16" name="Footer Placeholder 15"/>
          <p:cNvSpPr>
            <a:spLocks noGrp="1"/>
          </p:cNvSpPr>
          <p:nvPr>
            <p:ph type="ftr" sz="quarter" idx="12"/>
          </p:nvPr>
        </p:nvSpPr>
        <p:spPr/>
        <p:txBody>
          <a:bodyPr/>
          <a:lstStyle/>
          <a:p>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effectLst>
                  <a:outerShdw blurRad="38100" dist="38100" dir="2700000" algn="tl">
                    <a:srgbClr val="000000">
                      <a:alpha val="43137"/>
                    </a:srgbClr>
                  </a:outerShdw>
                </a:effectLst>
                <a:latin typeface="+mn-lt"/>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12" name="Date Placeholder 11"/>
          <p:cNvSpPr>
            <a:spLocks noGrp="1"/>
          </p:cNvSpPr>
          <p:nvPr>
            <p:ph type="dt" sz="half" idx="10"/>
          </p:nvPr>
        </p:nvSpPr>
        <p:spPr/>
        <p:txBody>
          <a:bodyPr/>
          <a:lstStyle/>
          <a:p>
            <a:fld id="{A23720DD-5B6D-40BF-8493-A6B52D484E6B}" type="datetimeFigureOut">
              <a:rPr lang="tr-TR" smtClean="0"/>
              <a:t>10.11.2020</a:t>
            </a:fld>
            <a:endParaRPr lang="tr-TR"/>
          </a:p>
        </p:txBody>
      </p:sp>
      <p:sp>
        <p:nvSpPr>
          <p:cNvPr id="13" name="Slide Number Placeholder 12"/>
          <p:cNvSpPr>
            <a:spLocks noGrp="1"/>
          </p:cNvSpPr>
          <p:nvPr>
            <p:ph type="sldNum" sz="quarter" idx="11"/>
          </p:nvPr>
        </p:nvSpPr>
        <p:spPr/>
        <p:txBody>
          <a:bodyPr/>
          <a:lstStyle/>
          <a:p>
            <a:fld id="{F302176B-0E47-46AC-8F43-DAB4B8A37D06}" type="slidenum">
              <a:rPr lang="tr-TR" smtClean="0"/>
              <a:t>‹#›</a:t>
            </a:fld>
            <a:endParaRPr lang="tr-TR"/>
          </a:p>
        </p:txBody>
      </p:sp>
      <p:sp>
        <p:nvSpPr>
          <p:cNvPr id="14" name="Footer Placeholder 13"/>
          <p:cNvSpPr>
            <a:spLocks noGrp="1"/>
          </p:cNvSpPr>
          <p:nvPr>
            <p:ph type="ftr" sz="quarter" idx="12"/>
          </p:nvPr>
        </p:nvSpPr>
        <p:spPr/>
        <p:txBody>
          <a:bodyPr/>
          <a:lstStyle/>
          <a:p>
            <a:endParaRPr lang="tr-T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tr-TR"/>
              <a:t>Asıl başlık stili için tıklatın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A23720DD-5B6D-40BF-8493-A6B52D484E6B}" type="datetimeFigureOut">
              <a:rPr lang="tr-TR" smtClean="0"/>
              <a:t>10.11.2020</a:t>
            </a:fld>
            <a:endParaRPr lang="tr-TR"/>
          </a:p>
        </p:txBody>
      </p:sp>
      <p:sp>
        <p:nvSpPr>
          <p:cNvPr id="9" name="Slide Number Placeholder 8"/>
          <p:cNvSpPr>
            <a:spLocks noGrp="1"/>
          </p:cNvSpPr>
          <p:nvPr>
            <p:ph type="sldNum" sz="quarter" idx="11"/>
          </p:nvPr>
        </p:nvSpPr>
        <p:spPr/>
        <p:txBody>
          <a:bodyPr/>
          <a:lstStyle/>
          <a:p>
            <a:fld id="{F302176B-0E47-46AC-8F43-DAB4B8A37D06}" type="slidenum">
              <a:rPr lang="tr-TR" smtClean="0"/>
              <a:t>‹#›</a:t>
            </a:fld>
            <a:endParaRPr lang="tr-TR"/>
          </a:p>
        </p:txBody>
      </p:sp>
      <p:sp>
        <p:nvSpPr>
          <p:cNvPr id="10" name="Footer Placeholder 9"/>
          <p:cNvSpPr>
            <a:spLocks noGrp="1"/>
          </p:cNvSpPr>
          <p:nvPr>
            <p:ph type="ftr" sz="quarter" idx="12"/>
          </p:nvPr>
        </p:nvSpPr>
        <p:spPr/>
        <p:txBody>
          <a:bodyPr/>
          <a:lstStyle/>
          <a:p>
            <a:endParaRPr lang="tr-TR"/>
          </a:p>
        </p:txBody>
      </p:sp>
      <p:sp>
        <p:nvSpPr>
          <p:cNvPr id="11" name="Title 10"/>
          <p:cNvSpPr>
            <a:spLocks noGrp="1"/>
          </p:cNvSpPr>
          <p:nvPr>
            <p:ph type="title"/>
          </p:nvPr>
        </p:nvSpPr>
        <p:spPr/>
        <p:txBody>
          <a:bodyPr/>
          <a:lstStyle/>
          <a:p>
            <a:r>
              <a:rPr lang="tr-TR"/>
              <a:t>Asıl başlık stili için tıklatın</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2" name="Title 11"/>
          <p:cNvSpPr>
            <a:spLocks noGrp="1"/>
          </p:cNvSpPr>
          <p:nvPr>
            <p:ph type="title"/>
          </p:nvPr>
        </p:nvSpPr>
        <p:spPr/>
        <p:txBody>
          <a:bodyPr/>
          <a:lstStyle/>
          <a:p>
            <a:r>
              <a:rPr lang="tr-TR"/>
              <a:t>Asıl başlık stili için tıklatın</a:t>
            </a:r>
            <a:endParaRPr lang="en-US" dirty="0"/>
          </a:p>
        </p:txBody>
      </p:sp>
      <p:sp>
        <p:nvSpPr>
          <p:cNvPr id="14" name="Date Placeholder 13"/>
          <p:cNvSpPr>
            <a:spLocks noGrp="1"/>
          </p:cNvSpPr>
          <p:nvPr>
            <p:ph type="dt" sz="half" idx="10"/>
          </p:nvPr>
        </p:nvSpPr>
        <p:spPr/>
        <p:txBody>
          <a:bodyPr/>
          <a:lstStyle/>
          <a:p>
            <a:fld id="{A23720DD-5B6D-40BF-8493-A6B52D484E6B}" type="datetimeFigureOut">
              <a:rPr lang="tr-TR" smtClean="0"/>
              <a:t>10.11.2020</a:t>
            </a:fld>
            <a:endParaRPr lang="tr-TR"/>
          </a:p>
        </p:txBody>
      </p:sp>
      <p:sp>
        <p:nvSpPr>
          <p:cNvPr id="15" name="Slide Number Placeholder 14"/>
          <p:cNvSpPr>
            <a:spLocks noGrp="1"/>
          </p:cNvSpPr>
          <p:nvPr>
            <p:ph type="sldNum" sz="quarter" idx="11"/>
          </p:nvPr>
        </p:nvSpPr>
        <p:spPr/>
        <p:txBody>
          <a:bodyPr/>
          <a:lstStyle/>
          <a:p>
            <a:fld id="{F302176B-0E47-46AC-8F43-DAB4B8A37D06}" type="slidenum">
              <a:rPr lang="tr-TR" smtClean="0"/>
              <a:t>‹#›</a:t>
            </a:fld>
            <a:endParaRPr lang="tr-TR"/>
          </a:p>
        </p:txBody>
      </p:sp>
      <p:sp>
        <p:nvSpPr>
          <p:cNvPr id="16" name="Footer Placeholder 15"/>
          <p:cNvSpPr>
            <a:spLocks noGrp="1"/>
          </p:cNvSpPr>
          <p:nvPr>
            <p:ph type="ftr" sz="quarter" idx="12"/>
          </p:nvPr>
        </p:nvSpPr>
        <p:spPr/>
        <p:txBody>
          <a:bodyPr/>
          <a:lstStyle/>
          <a:p>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tr-TR"/>
              <a:t>Asıl başlık stili için tıklatın</a:t>
            </a:r>
            <a:endParaRPr lang="en-US"/>
          </a:p>
        </p:txBody>
      </p:sp>
      <p:sp>
        <p:nvSpPr>
          <p:cNvPr id="7" name="Date Placeholder 6"/>
          <p:cNvSpPr>
            <a:spLocks noGrp="1"/>
          </p:cNvSpPr>
          <p:nvPr>
            <p:ph type="dt" sz="half" idx="10"/>
          </p:nvPr>
        </p:nvSpPr>
        <p:spPr/>
        <p:txBody>
          <a:bodyPr/>
          <a:lstStyle/>
          <a:p>
            <a:fld id="{A23720DD-5B6D-40BF-8493-A6B52D484E6B}" type="datetimeFigureOut">
              <a:rPr lang="tr-TR" smtClean="0"/>
              <a:t>10.11.2020</a:t>
            </a:fld>
            <a:endParaRPr lang="tr-TR"/>
          </a:p>
        </p:txBody>
      </p:sp>
      <p:sp>
        <p:nvSpPr>
          <p:cNvPr id="8" name="Slide Number Placeholder 7"/>
          <p:cNvSpPr>
            <a:spLocks noGrp="1"/>
          </p:cNvSpPr>
          <p:nvPr>
            <p:ph type="sldNum" sz="quarter" idx="11"/>
          </p:nvPr>
        </p:nvSpPr>
        <p:spPr/>
        <p:txBody>
          <a:bodyPr/>
          <a:lstStyle/>
          <a:p>
            <a:fld id="{F302176B-0E47-46AC-8F43-DAB4B8A37D06}" type="slidenum">
              <a:rPr lang="tr-TR" smtClean="0"/>
              <a:t>‹#›</a:t>
            </a:fld>
            <a:endParaRPr lang="tr-TR"/>
          </a:p>
        </p:txBody>
      </p:sp>
      <p:sp>
        <p:nvSpPr>
          <p:cNvPr id="9" name="Footer Placeholder 8"/>
          <p:cNvSpPr>
            <a:spLocks noGrp="1"/>
          </p:cNvSpPr>
          <p:nvPr>
            <p:ph type="ftr" sz="quarter" idx="12"/>
          </p:nvPr>
        </p:nvSpPr>
        <p:spPr/>
        <p:txBody>
          <a:bodyPr/>
          <a:lstStyle/>
          <a:p>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23720DD-5B6D-40BF-8493-A6B52D484E6B}" type="datetimeFigureOut">
              <a:rPr lang="tr-TR" smtClean="0"/>
              <a:t>10.11.2020</a:t>
            </a:fld>
            <a:endParaRPr lang="tr-TR"/>
          </a:p>
        </p:txBody>
      </p:sp>
      <p:sp>
        <p:nvSpPr>
          <p:cNvPr id="6" name="Slide Number Placeholder 5"/>
          <p:cNvSpPr>
            <a:spLocks noGrp="1"/>
          </p:cNvSpPr>
          <p:nvPr>
            <p:ph type="sldNum" sz="quarter" idx="11"/>
          </p:nvPr>
        </p:nvSpPr>
        <p:spPr/>
        <p:txBody>
          <a:bodyPr/>
          <a:lstStyle/>
          <a:p>
            <a:fld id="{F302176B-0E47-46AC-8F43-DAB4B8A37D06}" type="slidenum">
              <a:rPr lang="tr-TR" smtClean="0"/>
              <a:t>‹#›</a:t>
            </a:fld>
            <a:endParaRPr lang="tr-TR"/>
          </a:p>
        </p:txBody>
      </p:sp>
      <p:sp>
        <p:nvSpPr>
          <p:cNvPr id="7" name="Footer Placeholder 6"/>
          <p:cNvSpPr>
            <a:spLocks noGrp="1"/>
          </p:cNvSpPr>
          <p:nvPr>
            <p:ph type="ftr" sz="quarter" idx="12"/>
          </p:nvPr>
        </p:nvSpPr>
        <p:spPr/>
        <p:txBody>
          <a:bodyPr/>
          <a:lstStyle/>
          <a:p>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effectLst>
                  <a:outerShdw blurRad="38100" dist="38100" dir="2700000" algn="tl">
                    <a:srgbClr val="000000">
                      <a:alpha val="43137"/>
                    </a:srgbClr>
                  </a:outerShdw>
                </a:effectLst>
                <a:latin typeface="+mn-lt"/>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15" name="Date Placeholder 14"/>
          <p:cNvSpPr>
            <a:spLocks noGrp="1"/>
          </p:cNvSpPr>
          <p:nvPr>
            <p:ph type="dt" sz="half" idx="10"/>
          </p:nvPr>
        </p:nvSpPr>
        <p:spPr/>
        <p:txBody>
          <a:bodyPr/>
          <a:lstStyle/>
          <a:p>
            <a:fld id="{A23720DD-5B6D-40BF-8493-A6B52D484E6B}" type="datetimeFigureOut">
              <a:rPr lang="tr-TR" smtClean="0"/>
              <a:t>10.11.2020</a:t>
            </a:fld>
            <a:endParaRPr lang="tr-TR"/>
          </a:p>
        </p:txBody>
      </p:sp>
      <p:sp>
        <p:nvSpPr>
          <p:cNvPr id="16" name="Slide Number Placeholder 15"/>
          <p:cNvSpPr>
            <a:spLocks noGrp="1"/>
          </p:cNvSpPr>
          <p:nvPr>
            <p:ph type="sldNum" sz="quarter" idx="11"/>
          </p:nvPr>
        </p:nvSpPr>
        <p:spPr/>
        <p:txBody>
          <a:bodyPr/>
          <a:lstStyle/>
          <a:p>
            <a:fld id="{F302176B-0E47-46AC-8F43-DAB4B8A37D06}" type="slidenum">
              <a:rPr lang="tr-TR" smtClean="0"/>
              <a:t>‹#›</a:t>
            </a:fld>
            <a:endParaRPr lang="tr-TR"/>
          </a:p>
        </p:txBody>
      </p:sp>
      <p:sp>
        <p:nvSpPr>
          <p:cNvPr id="17" name="Footer Placeholder 16"/>
          <p:cNvSpPr>
            <a:spLocks noGrp="1"/>
          </p:cNvSpPr>
          <p:nvPr>
            <p:ph type="ftr" sz="quarter" idx="12"/>
          </p:nvPr>
        </p:nvSpPr>
        <p:spPr/>
        <p:txBody>
          <a:bodyPr/>
          <a:lstStyle/>
          <a:p>
            <a:endParaRPr lang="tr-TR"/>
          </a:p>
        </p:txBody>
      </p:sp>
      <p:sp>
        <p:nvSpPr>
          <p:cNvPr id="18" name="Title 17"/>
          <p:cNvSpPr>
            <a:spLocks noGrp="1"/>
          </p:cNvSpPr>
          <p:nvPr>
            <p:ph type="title"/>
          </p:nvPr>
        </p:nvSpPr>
        <p:spPr/>
        <p:txBody>
          <a:bodyPr/>
          <a:lstStyle/>
          <a:p>
            <a:r>
              <a:rPr lang="tr-TR"/>
              <a:t>Asıl başlık stili için tıklatın</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1" name="Title 10"/>
          <p:cNvSpPr>
            <a:spLocks noGrp="1"/>
          </p:cNvSpPr>
          <p:nvPr>
            <p:ph type="title"/>
          </p:nvPr>
        </p:nvSpPr>
        <p:spPr/>
        <p:txBody>
          <a:bodyPr/>
          <a:lstStyle/>
          <a:p>
            <a:r>
              <a:rPr lang="tr-TR"/>
              <a:t>Asıl başlık stili için tıklatın</a:t>
            </a:r>
            <a:endParaRPr lang="en-US"/>
          </a:p>
        </p:txBody>
      </p:sp>
      <p:sp>
        <p:nvSpPr>
          <p:cNvPr id="13" name="Date Placeholder 12"/>
          <p:cNvSpPr>
            <a:spLocks noGrp="1"/>
          </p:cNvSpPr>
          <p:nvPr>
            <p:ph type="dt" sz="half" idx="10"/>
          </p:nvPr>
        </p:nvSpPr>
        <p:spPr/>
        <p:txBody>
          <a:bodyPr/>
          <a:lstStyle/>
          <a:p>
            <a:fld id="{A23720DD-5B6D-40BF-8493-A6B52D484E6B}" type="datetimeFigureOut">
              <a:rPr lang="tr-TR" smtClean="0"/>
              <a:t>10.11.2020</a:t>
            </a:fld>
            <a:endParaRPr lang="tr-TR"/>
          </a:p>
        </p:txBody>
      </p:sp>
      <p:sp>
        <p:nvSpPr>
          <p:cNvPr id="14" name="Slide Number Placeholder 13"/>
          <p:cNvSpPr>
            <a:spLocks noGrp="1"/>
          </p:cNvSpPr>
          <p:nvPr>
            <p:ph type="sldNum" sz="quarter" idx="11"/>
          </p:nvPr>
        </p:nvSpPr>
        <p:spPr/>
        <p:txBody>
          <a:bodyPr/>
          <a:lstStyle/>
          <a:p>
            <a:fld id="{F302176B-0E47-46AC-8F43-DAB4B8A37D06}" type="slidenum">
              <a:rPr lang="tr-TR" smtClean="0"/>
              <a:t>‹#›</a:t>
            </a:fld>
            <a:endParaRPr lang="tr-TR"/>
          </a:p>
        </p:txBody>
      </p:sp>
      <p:sp>
        <p:nvSpPr>
          <p:cNvPr id="15" name="Footer Placeholder 14"/>
          <p:cNvSpPr>
            <a:spLocks noGrp="1"/>
          </p:cNvSpPr>
          <p:nvPr>
            <p:ph type="ftr" sz="quarter" idx="12"/>
          </p:nvPr>
        </p:nvSpPr>
        <p:spPr/>
        <p:txBody>
          <a:bodyPr/>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10.11.2020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10.11.2020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tr-TR"/>
              <a:t>Asıl başlık stili için tıklatın</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A23720DD-5B6D-40BF-8493-A6B52D484E6B}" type="datetimeFigureOut">
              <a:rPr lang="tr-TR" smtClean="0"/>
              <a:t>10.11.2020</a:t>
            </a:fld>
            <a:endParaRPr lang="tr-T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tr-T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F302176B-0E47-46AC-8F43-DAB4B8A37D06}" type="slidenum">
              <a:rPr lang="tr-TR" smtClean="0"/>
              <a:t>‹#›</a:t>
            </a:fld>
            <a:endParaRPr lang="tr-TR"/>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755576" y="836712"/>
            <a:ext cx="7543800" cy="2152650"/>
          </a:xfrm>
        </p:spPr>
        <p:txBody>
          <a:bodyPr/>
          <a:lstStyle/>
          <a:p>
            <a:r>
              <a:rPr lang="tr-TR" dirty="0"/>
              <a:t>BAĞLANMA TERAPİSİ	</a:t>
            </a:r>
          </a:p>
        </p:txBody>
      </p:sp>
      <p:sp>
        <p:nvSpPr>
          <p:cNvPr id="3" name="Alt Başlık 2"/>
          <p:cNvSpPr>
            <a:spLocks noGrp="1"/>
          </p:cNvSpPr>
          <p:nvPr>
            <p:ph type="subTitle" idx="1"/>
          </p:nvPr>
        </p:nvSpPr>
        <p:spPr>
          <a:xfrm>
            <a:off x="2123728" y="3573016"/>
            <a:ext cx="6172200" cy="685800"/>
          </a:xfrm>
        </p:spPr>
        <p:txBody>
          <a:bodyPr>
            <a:normAutofit fontScale="92500" lnSpcReduction="10000"/>
          </a:bodyPr>
          <a:lstStyle/>
          <a:p>
            <a:r>
              <a:rPr lang="tr-TR" dirty="0"/>
              <a:t>ÖĞR. ÜYESİ PROF. DR. YÜCEL ÖKSÜZ</a:t>
            </a:r>
          </a:p>
          <a:p>
            <a:r>
              <a:rPr lang="tr-TR" dirty="0"/>
              <a:t>HAZIRLAYAN MUSTAFA BAYRAKTAR</a:t>
            </a:r>
          </a:p>
          <a:p>
            <a:endParaRPr lang="tr-TR" dirty="0"/>
          </a:p>
        </p:txBody>
      </p:sp>
    </p:spTree>
    <p:extLst>
      <p:ext uri="{BB962C8B-B14F-4D97-AF65-F5344CB8AC3E}">
        <p14:creationId xmlns:p14="http://schemas.microsoft.com/office/powerpoint/2010/main" val="3499182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685801"/>
            <a:ext cx="7690048" cy="5767535"/>
          </a:xfrm>
        </p:spPr>
        <p:txBody>
          <a:bodyPr>
            <a:normAutofit/>
          </a:bodyPr>
          <a:lstStyle/>
          <a:p>
            <a:pPr algn="just"/>
            <a:r>
              <a:rPr lang="tr-TR" dirty="0" err="1"/>
              <a:t>Ann</a:t>
            </a:r>
            <a:r>
              <a:rPr lang="tr-TR" dirty="0"/>
              <a:t> M. </a:t>
            </a:r>
            <a:r>
              <a:rPr lang="tr-TR" dirty="0" err="1"/>
              <a:t>Jernberg</a:t>
            </a:r>
            <a:r>
              <a:rPr lang="tr-TR" dirty="0"/>
              <a:t> (1928-1993)</a:t>
            </a:r>
          </a:p>
          <a:p>
            <a:pPr algn="just"/>
            <a:r>
              <a:rPr lang="tr-TR" dirty="0"/>
              <a:t>1960 yılında Chicago Üniversitesinden doktora derecesini alan Dr. </a:t>
            </a:r>
            <a:r>
              <a:rPr lang="tr-TR" dirty="0" err="1"/>
              <a:t>Jernberg</a:t>
            </a:r>
            <a:r>
              <a:rPr lang="tr-TR" dirty="0"/>
              <a:t> 1967 yılında Chicago </a:t>
            </a:r>
            <a:r>
              <a:rPr lang="tr-TR" dirty="0" err="1"/>
              <a:t>Head</a:t>
            </a:r>
            <a:r>
              <a:rPr lang="tr-TR" dirty="0"/>
              <a:t> Start ruh sağlığı programının yöneticiliğine atanmış ve program kapsamında okul öncesi çocuklarla ilgilenmiştir. Ancak program kapsamında çeşitli imkansızlıklardan dolayı çok az sayıda çocuğa hizmet verebilmesi Dr. </a:t>
            </a:r>
            <a:r>
              <a:rPr lang="tr-TR" dirty="0" err="1"/>
              <a:t>Jernberg’in</a:t>
            </a:r>
            <a:r>
              <a:rPr lang="tr-TR" dirty="0"/>
              <a:t> yüzlerce çocuğun psikolojik ihtiyaçlarını karşılamaya yönelik başka bir yöntem bulması gerektiğini düşündürmüş ve ebeveyn-çocuk merkezi programını başlatarak ekibiyle yılda beş bin çocuğa hizmet vermiştir. Bu program kapsamında geliştirdiği eğlence ve ilişkiye odaklı etkileşimli, fiziksel, kişisel ve eğlenceli bir yöntem olan </a:t>
            </a:r>
            <a:r>
              <a:rPr lang="tr-TR" dirty="0" err="1"/>
              <a:t>theraplay</a:t>
            </a:r>
            <a:r>
              <a:rPr lang="tr-TR" dirty="0"/>
              <a:t> isimli oyun terapisi yaklaşımını oluşturmuştur. Yıllarca ABD ve Kanada’da oyun terapisi üzerine eğitimler vermiştir.</a:t>
            </a:r>
          </a:p>
          <a:p>
            <a:pPr algn="just"/>
            <a:endParaRPr lang="tr-TR" dirty="0"/>
          </a:p>
        </p:txBody>
      </p:sp>
    </p:spTree>
    <p:extLst>
      <p:ext uri="{BB962C8B-B14F-4D97-AF65-F5344CB8AC3E}">
        <p14:creationId xmlns:p14="http://schemas.microsoft.com/office/powerpoint/2010/main" val="28895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685801"/>
            <a:ext cx="7690048" cy="5767535"/>
          </a:xfrm>
        </p:spPr>
        <p:txBody>
          <a:bodyPr>
            <a:normAutofit/>
          </a:bodyPr>
          <a:lstStyle/>
          <a:p>
            <a:pPr algn="just"/>
            <a:r>
              <a:rPr lang="tr-TR" dirty="0" err="1"/>
              <a:t>Phyllis</a:t>
            </a:r>
            <a:r>
              <a:rPr lang="tr-TR" dirty="0"/>
              <a:t> B. </a:t>
            </a:r>
            <a:r>
              <a:rPr lang="tr-TR" dirty="0" err="1"/>
              <a:t>Booth</a:t>
            </a:r>
            <a:r>
              <a:rPr lang="tr-TR" dirty="0"/>
              <a:t> (1926- )</a:t>
            </a:r>
          </a:p>
          <a:p>
            <a:pPr algn="just"/>
            <a:r>
              <a:rPr lang="tr-TR" dirty="0"/>
              <a:t>1966 yılında Chicago Üniversitesinde klinik psikoloji alanında doktorasını tamamlayan Dr. </a:t>
            </a:r>
            <a:r>
              <a:rPr lang="tr-TR" dirty="0" err="1"/>
              <a:t>Booth</a:t>
            </a:r>
            <a:r>
              <a:rPr lang="tr-TR" dirty="0"/>
              <a:t>, Chicago </a:t>
            </a:r>
            <a:r>
              <a:rPr lang="tr-TR" dirty="0" err="1"/>
              <a:t>Theraplay</a:t>
            </a:r>
            <a:r>
              <a:rPr lang="tr-TR" dirty="0"/>
              <a:t> Enstitüsünün yöneticisidir.  1969-70 yıllarında Londra </a:t>
            </a:r>
            <a:r>
              <a:rPr lang="tr-TR" dirty="0" err="1"/>
              <a:t>Tavistock</a:t>
            </a:r>
            <a:r>
              <a:rPr lang="tr-TR" dirty="0"/>
              <a:t> Kliniğinde John </a:t>
            </a:r>
            <a:r>
              <a:rPr lang="tr-TR" dirty="0" err="1"/>
              <a:t>Bowlby</a:t>
            </a:r>
            <a:r>
              <a:rPr lang="tr-TR" dirty="0"/>
              <a:t> ve D. W. </a:t>
            </a:r>
            <a:r>
              <a:rPr lang="tr-TR" dirty="0" err="1"/>
              <a:t>Winnicot</a:t>
            </a:r>
            <a:r>
              <a:rPr lang="tr-TR" dirty="0"/>
              <a:t> gözetiminde çalışan </a:t>
            </a:r>
            <a:r>
              <a:rPr lang="tr-TR" dirty="0" err="1"/>
              <a:t>Booth</a:t>
            </a:r>
            <a:r>
              <a:rPr lang="tr-TR" dirty="0"/>
              <a:t> 1981 yılında Chicago Aile Enstitüsünde iki yıl süren aile terapisi eğitimini tamamlamıştır. Anaokulu öğretmeni olarak meslek hayatına başlayan </a:t>
            </a:r>
            <a:r>
              <a:rPr lang="tr-TR" dirty="0" err="1"/>
              <a:t>Booth</a:t>
            </a:r>
            <a:r>
              <a:rPr lang="tr-TR" dirty="0"/>
              <a:t> 1967 yılında Chicago </a:t>
            </a:r>
            <a:r>
              <a:rPr lang="tr-TR" dirty="0" err="1"/>
              <a:t>Head</a:t>
            </a:r>
            <a:r>
              <a:rPr lang="tr-TR" dirty="0"/>
              <a:t> Start programında Dr. </a:t>
            </a:r>
            <a:r>
              <a:rPr lang="tr-TR" dirty="0" err="1"/>
              <a:t>Jernberg’in</a:t>
            </a:r>
            <a:r>
              <a:rPr lang="tr-TR" dirty="0"/>
              <a:t> ekibinde yer almış ve uzun yıllar birlikte çalışmışlardır.</a:t>
            </a:r>
          </a:p>
          <a:p>
            <a:pPr marL="18288" indent="0" algn="just">
              <a:buNone/>
            </a:pPr>
            <a:endParaRPr lang="tr-TR" dirty="0"/>
          </a:p>
        </p:txBody>
      </p:sp>
    </p:spTree>
    <p:extLst>
      <p:ext uri="{BB962C8B-B14F-4D97-AF65-F5344CB8AC3E}">
        <p14:creationId xmlns:p14="http://schemas.microsoft.com/office/powerpoint/2010/main" val="3546574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685801"/>
            <a:ext cx="7690048" cy="5767535"/>
          </a:xfrm>
        </p:spPr>
        <p:txBody>
          <a:bodyPr>
            <a:normAutofit/>
          </a:bodyPr>
          <a:lstStyle/>
          <a:p>
            <a:pPr marL="18288" indent="0" algn="just">
              <a:buNone/>
            </a:pPr>
            <a:r>
              <a:rPr lang="tr-TR" dirty="0"/>
              <a:t>Terry M. </a:t>
            </a:r>
            <a:r>
              <a:rPr lang="tr-TR" dirty="0" err="1"/>
              <a:t>Levy</a:t>
            </a:r>
            <a:endParaRPr lang="tr-TR" dirty="0"/>
          </a:p>
          <a:p>
            <a:pPr marL="18288" indent="0" algn="just">
              <a:buNone/>
            </a:pPr>
            <a:r>
              <a:rPr lang="tr-TR" dirty="0"/>
              <a:t>İlk olarak Florida Aile Yaşam Merkezinin ve Miami Psikoterapi Enstitüsünün kurucu ve yöneticiliğini yapan Dr. Terry </a:t>
            </a:r>
            <a:r>
              <a:rPr lang="tr-TR" dirty="0" err="1"/>
              <a:t>Levy</a:t>
            </a:r>
            <a:r>
              <a:rPr lang="tr-TR" dirty="0"/>
              <a:t> daha sonra Uluslararası Çocukta Bağlanma Tedavisi ve Eğitimi Derneğini kurmuştur. 30 yılı aşkın bir süredir psikoterapist, eğitmen ve danışman olarak çalışan Dr. </a:t>
            </a:r>
            <a:r>
              <a:rPr lang="tr-TR" dirty="0" err="1"/>
              <a:t>Levy</a:t>
            </a:r>
            <a:r>
              <a:rPr lang="tr-TR" dirty="0"/>
              <a:t> şu anda Michael </a:t>
            </a:r>
            <a:r>
              <a:rPr lang="tr-TR" dirty="0" err="1"/>
              <a:t>Orlans</a:t>
            </a:r>
            <a:r>
              <a:rPr lang="tr-TR" dirty="0"/>
              <a:t> ile birlikte </a:t>
            </a:r>
            <a:r>
              <a:rPr lang="tr-TR" dirty="0" err="1"/>
              <a:t>Evergreen</a:t>
            </a:r>
            <a:r>
              <a:rPr lang="tr-TR" dirty="0"/>
              <a:t> Psikoterapi Merkezi ve Bağlanma Tedavi ve Eğitim Enstitüsünün yöneticisidir.</a:t>
            </a:r>
          </a:p>
          <a:p>
            <a:pPr marL="18288" indent="0" algn="just">
              <a:buNone/>
            </a:pPr>
            <a:endParaRPr lang="tr-TR" dirty="0"/>
          </a:p>
          <a:p>
            <a:pPr marL="18288" indent="0" algn="just">
              <a:buNone/>
            </a:pPr>
            <a:r>
              <a:rPr lang="tr-TR" dirty="0"/>
              <a:t>Michael </a:t>
            </a:r>
            <a:r>
              <a:rPr lang="tr-TR" dirty="0" err="1"/>
              <a:t>Orlans</a:t>
            </a:r>
            <a:endParaRPr lang="tr-TR" dirty="0"/>
          </a:p>
          <a:p>
            <a:pPr marL="18288" indent="0" algn="just">
              <a:buNone/>
            </a:pPr>
            <a:r>
              <a:rPr lang="tr-TR" dirty="0"/>
              <a:t>Michael </a:t>
            </a:r>
            <a:r>
              <a:rPr lang="tr-TR" dirty="0" err="1"/>
              <a:t>Orlans</a:t>
            </a:r>
            <a:r>
              <a:rPr lang="tr-TR" dirty="0"/>
              <a:t> uluslararası bir yazar ve eğitmendir. Çocuklar, yetişkinler ve ailelerle 32 yılı aşkın klinik deneyimi olan </a:t>
            </a:r>
            <a:r>
              <a:rPr lang="tr-TR" dirty="0" err="1"/>
              <a:t>Orlans</a:t>
            </a:r>
            <a:r>
              <a:rPr lang="tr-TR" dirty="0"/>
              <a:t>, </a:t>
            </a:r>
            <a:r>
              <a:rPr lang="tr-TR" dirty="0" err="1"/>
              <a:t>Evergreen</a:t>
            </a:r>
            <a:r>
              <a:rPr lang="tr-TR" dirty="0"/>
              <a:t> Psikoterapi Merkezi ve Bağlanma Tedavi ve Eğitim Enstitüsünün yöneticilerinden biridir. </a:t>
            </a:r>
          </a:p>
          <a:p>
            <a:pPr marL="18288" indent="0" algn="just">
              <a:buNone/>
            </a:pPr>
            <a:endParaRPr lang="tr-TR" dirty="0"/>
          </a:p>
        </p:txBody>
      </p:sp>
    </p:spTree>
    <p:extLst>
      <p:ext uri="{BB962C8B-B14F-4D97-AF65-F5344CB8AC3E}">
        <p14:creationId xmlns:p14="http://schemas.microsoft.com/office/powerpoint/2010/main" val="2302520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685801"/>
            <a:ext cx="7690048" cy="5767535"/>
          </a:xfrm>
        </p:spPr>
        <p:txBody>
          <a:bodyPr>
            <a:normAutofit/>
          </a:bodyPr>
          <a:lstStyle/>
          <a:p>
            <a:pPr marL="18288" indent="0" algn="just">
              <a:buNone/>
            </a:pPr>
            <a:r>
              <a:rPr lang="tr-TR" dirty="0"/>
              <a:t>Bağlanma Kuramı</a:t>
            </a:r>
          </a:p>
          <a:p>
            <a:pPr marL="18288" indent="0" algn="just">
              <a:buNone/>
            </a:pPr>
            <a:r>
              <a:rPr lang="tr-TR" dirty="0"/>
              <a:t>İlk olarak John </a:t>
            </a:r>
            <a:r>
              <a:rPr lang="tr-TR" dirty="0" err="1"/>
              <a:t>Bowlby</a:t>
            </a:r>
            <a:r>
              <a:rPr lang="tr-TR" dirty="0"/>
              <a:t> tarafından ortaya atılan bağlanma kuramı, neden bilimi olarak da bilinen etiyoloji, nesne ilişkileri kuramı ve </a:t>
            </a:r>
            <a:r>
              <a:rPr lang="tr-TR" dirty="0" err="1"/>
              <a:t>psikodinamik</a:t>
            </a:r>
            <a:r>
              <a:rPr lang="tr-TR" dirty="0"/>
              <a:t> yaklaşımların etkisiyle şekillenmiş bir kişilik gelişimi kuramıdır (</a:t>
            </a:r>
            <a:r>
              <a:rPr lang="tr-TR" dirty="0" err="1"/>
              <a:t>Bretherton</a:t>
            </a:r>
            <a:r>
              <a:rPr lang="tr-TR" dirty="0"/>
              <a:t>, 2000). Temel güven duygusunu oluşturan bağlanma anne ile bebek arasındaki ilişkinin türü, niteliği ve sürekliliğine bağlıdır. Özetle bağlanma, bebeğin kendisine en yakın durumdaki bakım veren kişiyle kurduğu iletişimde kullandığı, genellikle yaşamın ilk dokuz ayında ortaya çıkan ve gelişen davranışlar bütünüdür (</a:t>
            </a:r>
            <a:r>
              <a:rPr lang="tr-TR" dirty="0" err="1"/>
              <a:t>Bowlby</a:t>
            </a:r>
            <a:r>
              <a:rPr lang="tr-TR" dirty="0"/>
              <a:t>, 2012).</a:t>
            </a:r>
          </a:p>
        </p:txBody>
      </p:sp>
    </p:spTree>
    <p:extLst>
      <p:ext uri="{BB962C8B-B14F-4D97-AF65-F5344CB8AC3E}">
        <p14:creationId xmlns:p14="http://schemas.microsoft.com/office/powerpoint/2010/main" val="1631924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685801"/>
            <a:ext cx="7690048" cy="5767535"/>
          </a:xfrm>
        </p:spPr>
        <p:txBody>
          <a:bodyPr>
            <a:normAutofit/>
          </a:bodyPr>
          <a:lstStyle/>
          <a:p>
            <a:pPr marL="18288" indent="0" algn="just">
              <a:buNone/>
            </a:pPr>
            <a:r>
              <a:rPr lang="tr-TR" dirty="0"/>
              <a:t>Anne ile bebek arasında oluşan davranış örüntüsünü tanımlayan bağlanma, yaşamın ilk zamanlarında başlayan, çevreyle kurulan etkileşim sonucunda gelişen, duygusal yönü olan, karşılıklı ve olumlu bir ilişkinin varlığını ifade etmektedir. Ayrıca bebeğin bakım veren kişiyi arama ve yakınlık kurma arayışı ile kendini gösteren ve özellikle stres durumlarında belirgin hale gelen, devamlılığı olan bir bağ olarak da tanımlanmaktadır (</a:t>
            </a:r>
            <a:r>
              <a:rPr lang="tr-TR" dirty="0" err="1"/>
              <a:t>Bowlby</a:t>
            </a:r>
            <a:r>
              <a:rPr lang="tr-TR" dirty="0"/>
              <a:t>, 2012). </a:t>
            </a:r>
          </a:p>
        </p:txBody>
      </p:sp>
    </p:spTree>
    <p:extLst>
      <p:ext uri="{BB962C8B-B14F-4D97-AF65-F5344CB8AC3E}">
        <p14:creationId xmlns:p14="http://schemas.microsoft.com/office/powerpoint/2010/main" val="526802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685801"/>
            <a:ext cx="7690048" cy="5767535"/>
          </a:xfrm>
        </p:spPr>
        <p:txBody>
          <a:bodyPr>
            <a:normAutofit/>
          </a:bodyPr>
          <a:lstStyle/>
          <a:p>
            <a:pPr marL="18288" indent="0" algn="just">
              <a:buNone/>
            </a:pPr>
            <a:r>
              <a:rPr lang="tr-TR" dirty="0"/>
              <a:t>İçsel Çalışan Modeller</a:t>
            </a:r>
          </a:p>
          <a:p>
            <a:pPr marL="18288" indent="0" algn="just">
              <a:buNone/>
            </a:pPr>
            <a:r>
              <a:rPr lang="tr-TR" dirty="0"/>
              <a:t>Bakım veren ya da annenin çocuğuna karşı oluşturduğu tepkiler, onun yakınlık kurma isteğine verdiği davranış ve cevaplar çocukta “bilişsel temsiller” olarak kodlanır. Bağlanma kuramında ise bu bilişsel temsiller “içsel çalışan modeller” olarak ifade edilmektedir (</a:t>
            </a:r>
            <a:r>
              <a:rPr lang="tr-TR" dirty="0" err="1"/>
              <a:t>Bowlby</a:t>
            </a:r>
            <a:r>
              <a:rPr lang="tr-TR" dirty="0"/>
              <a:t>, 2012). İçsel çalışan modeller, bebeğin kendine ve başkalarına yönelik zihinsel bilişlerini oluşturur. Bu bilişler bakım veren konumundaki annenin davranış ve tutumlarıyla yakından alakalıdır. Bebeğin ihtiyaçları bakım veren kişi tarafından eksiksizce zamanında karşılanır, destekleyici ve olumlu davranışlar sergilerse bebekte bakım verene yönelik güvenilir, destekleyici ve ulaşılabilir olduğuna dair bilişsel temsiller oluşur</a:t>
            </a:r>
          </a:p>
        </p:txBody>
      </p:sp>
    </p:spTree>
    <p:extLst>
      <p:ext uri="{BB962C8B-B14F-4D97-AF65-F5344CB8AC3E}">
        <p14:creationId xmlns:p14="http://schemas.microsoft.com/office/powerpoint/2010/main" val="975435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685801"/>
            <a:ext cx="7690048" cy="5767535"/>
          </a:xfrm>
        </p:spPr>
        <p:txBody>
          <a:bodyPr>
            <a:normAutofit fontScale="92500"/>
          </a:bodyPr>
          <a:lstStyle/>
          <a:p>
            <a:pPr marL="18288" indent="0" algn="just">
              <a:buNone/>
            </a:pPr>
            <a:r>
              <a:rPr lang="tr-TR" dirty="0"/>
              <a:t>Yetişkinlikte Bağlanma</a:t>
            </a:r>
          </a:p>
          <a:p>
            <a:pPr marL="18288" indent="0" algn="just">
              <a:buNone/>
            </a:pPr>
            <a:r>
              <a:rPr lang="tr-TR" dirty="0"/>
              <a:t>Bağlanmanın ömür boyu devam eden bir süreç olduğunun anlaşılması yetişkinlik dönemindeki bağlanma stillerinin araştırılması gereğini ortaya çıkarmıştır. Nitekim </a:t>
            </a:r>
            <a:r>
              <a:rPr lang="tr-TR" dirty="0" err="1"/>
              <a:t>Bartholomew</a:t>
            </a:r>
            <a:r>
              <a:rPr lang="tr-TR" dirty="0"/>
              <a:t> ve </a:t>
            </a:r>
            <a:r>
              <a:rPr lang="tr-TR" dirty="0" err="1"/>
              <a:t>Horowitz</a:t>
            </a:r>
            <a:r>
              <a:rPr lang="tr-TR" dirty="0"/>
              <a:t> (1991) bireyin kendine ve diğerlerine karşı değerlendirmelerinin merkezde olduğu «dörtlü bağlanma modeli‘‘</a:t>
            </a:r>
            <a:r>
              <a:rPr lang="tr-TR" dirty="0" err="1"/>
              <a:t>ni</a:t>
            </a:r>
            <a:r>
              <a:rPr lang="tr-TR" dirty="0"/>
              <a:t> ortaya koymuştur. Bu modele göre bireyin kendine ve diğerlerine yönelik algıları olumlu ve olumsuz olarak değişmekte ve sonuçta güvenli, saplantılı, kayıtsız ve korkulu olmak üzere dört farklı bağlanma stili oluşmaktadır. Olumlu benlik modeline sahip kişi özsaygısı yüksek ve sevilebilir olduğunu düşünen biridir. Benlik modelinin olumsuz olması ise düşük özsaygı ve sürekli başkalarından kabul görme beklentisini içermektedir. Başkaları modeli olumlu olan bireyler, diğerlerine güvenme ve onlardan destek görme ihtiyaçlarının farkındadır. Olumsuz başkaları modeli ise, diğerleriyle yakınlık kurmaktan kaçınma, onlara karşı kayıtsız olma ve ilişkilerle alakalı olumsuz beklentilere sahip olmak gibi davranış örüntülerini ortaya çıkarmaktadır (Sümer ve Güngör, 1999).</a:t>
            </a:r>
          </a:p>
        </p:txBody>
      </p:sp>
    </p:spTree>
    <p:extLst>
      <p:ext uri="{BB962C8B-B14F-4D97-AF65-F5344CB8AC3E}">
        <p14:creationId xmlns:p14="http://schemas.microsoft.com/office/powerpoint/2010/main" val="1637776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685801"/>
            <a:ext cx="7690048" cy="5767535"/>
          </a:xfrm>
        </p:spPr>
        <p:txBody>
          <a:bodyPr>
            <a:normAutofit/>
          </a:bodyPr>
          <a:lstStyle/>
          <a:p>
            <a:pPr marL="18288" indent="0" algn="just">
              <a:buNone/>
            </a:pPr>
            <a:r>
              <a:rPr lang="tr-TR" dirty="0"/>
              <a:t>Güvenli Bağlanma: Bireyin benlik modeli ve başkalarına ilişkin algılarının ikisi birden olumlu ise, güvenli bağlanma stiline sahiptir. Bu bağlanma stilindeki kişiler ikili ilişkilerinde güven duyma ve yakınlık kurma konularında sorun yaşamazken kendilerini de değerli bir birey olarak görürler (</a:t>
            </a:r>
            <a:r>
              <a:rPr lang="tr-TR" dirty="0" err="1"/>
              <a:t>Bartholomew</a:t>
            </a:r>
            <a:r>
              <a:rPr lang="tr-TR" dirty="0"/>
              <a:t> ve </a:t>
            </a:r>
            <a:r>
              <a:rPr lang="tr-TR" dirty="0" err="1"/>
              <a:t>Shaver</a:t>
            </a:r>
            <a:r>
              <a:rPr lang="tr-TR" dirty="0"/>
              <a:t>, 1998). Güvenli bağlanma, sevilebilir ve güvenilir biri olma ve diğer insanları kabul edici tutumu yansıtmaktadır. Güvenli bağlanan bireyler terk edilme kaygısı yaşamazlar hem yakınlık kurabilir hem de özerkliklerini ortaya koyabilirler.</a:t>
            </a:r>
          </a:p>
        </p:txBody>
      </p:sp>
    </p:spTree>
    <p:extLst>
      <p:ext uri="{BB962C8B-B14F-4D97-AF65-F5344CB8AC3E}">
        <p14:creationId xmlns:p14="http://schemas.microsoft.com/office/powerpoint/2010/main" val="2512169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685801"/>
            <a:ext cx="7690048" cy="5767535"/>
          </a:xfrm>
        </p:spPr>
        <p:txBody>
          <a:bodyPr>
            <a:normAutofit/>
          </a:bodyPr>
          <a:lstStyle/>
          <a:p>
            <a:pPr marL="18288" indent="0" algn="just">
              <a:buNone/>
            </a:pPr>
            <a:r>
              <a:rPr lang="tr-TR" dirty="0"/>
              <a:t>Saplantılı Bağlanma: Kendine yönelik değerlendirmesi olumsuz olan ancak diğerlerini olumlu gören bireylerde bu bağlanma stili görülmektedir. Saplantılı bağlanan kişiler kendilerine güvenmedikleri için diğerlerinin onayını ve kabul duygusunu aşırı önemserler (</a:t>
            </a:r>
            <a:r>
              <a:rPr lang="tr-TR" dirty="0" err="1"/>
              <a:t>Bartholomew</a:t>
            </a:r>
            <a:r>
              <a:rPr lang="tr-TR" dirty="0"/>
              <a:t> ve </a:t>
            </a:r>
            <a:r>
              <a:rPr lang="tr-TR" dirty="0" err="1"/>
              <a:t>Shaver</a:t>
            </a:r>
            <a:r>
              <a:rPr lang="tr-TR" dirty="0"/>
              <a:t>, 1998). Benlik modelinin olumsuz olması özgüven eksikliğinin yanı sıra değersizlik duygularını da ortaya çıkarmaktadır. Bu bağlanma stiline sahip kişiler yakın ilişkilerinde takıntılı davranışlar göstermektedir (Bahadır, 2006). Saplantılı bağlanma stiline sahip bireyler, ilişkilerinden gerçekçi olmayan beklentilere sahiptir.</a:t>
            </a:r>
          </a:p>
        </p:txBody>
      </p:sp>
    </p:spTree>
    <p:extLst>
      <p:ext uri="{BB962C8B-B14F-4D97-AF65-F5344CB8AC3E}">
        <p14:creationId xmlns:p14="http://schemas.microsoft.com/office/powerpoint/2010/main" val="390232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685801"/>
            <a:ext cx="7690048" cy="5767535"/>
          </a:xfrm>
        </p:spPr>
        <p:txBody>
          <a:bodyPr>
            <a:normAutofit/>
          </a:bodyPr>
          <a:lstStyle/>
          <a:p>
            <a:pPr marL="18288" indent="0" algn="just">
              <a:buNone/>
            </a:pPr>
            <a:r>
              <a:rPr lang="tr-TR" dirty="0"/>
              <a:t>Kayıtsız Bağlanma: Olumlu benlik modeli ve olumsuz başkaları modelinin birleşiminden oluşan bu bağlanma stilindeki bireyler, diğer kişilerle yakınlık kurmaktan kaçınırlar. Özerkliğe aşırı önem veren bu kişiler; başkalarına ihtiyaç duymayı ve yakın ilişkilerin önemine karşı çıkarlar (</a:t>
            </a:r>
            <a:r>
              <a:rPr lang="tr-TR" dirty="0" err="1"/>
              <a:t>Bartholomew</a:t>
            </a:r>
            <a:r>
              <a:rPr lang="tr-TR" dirty="0"/>
              <a:t> ve </a:t>
            </a:r>
            <a:r>
              <a:rPr lang="tr-TR" dirty="0" err="1"/>
              <a:t>Horowitz</a:t>
            </a:r>
            <a:r>
              <a:rPr lang="tr-TR" dirty="0"/>
              <a:t>, 1991). Benlik değerini korumanın yolunun diğer insanlarla ilişki kurmamaktan geçtiğini savunan kayıtsız bağlanan bireyler, bu şekilde davranarak kendilerini hayal kırıklığına uğramaktan koruduklarını düşünmektedirler (West ve George, 2002). Kayıtsız bağlanan bireyler yaşamlarını çoğunlukla işlerine ve hobilerine zaman ayırarak geçirirler (</a:t>
            </a:r>
            <a:r>
              <a:rPr lang="tr-TR" dirty="0" err="1"/>
              <a:t>Bartholomew</a:t>
            </a:r>
            <a:r>
              <a:rPr lang="tr-TR" dirty="0"/>
              <a:t>, 1990).</a:t>
            </a:r>
          </a:p>
        </p:txBody>
      </p:sp>
    </p:spTree>
    <p:extLst>
      <p:ext uri="{BB962C8B-B14F-4D97-AF65-F5344CB8AC3E}">
        <p14:creationId xmlns:p14="http://schemas.microsoft.com/office/powerpoint/2010/main" val="2129870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685801"/>
            <a:ext cx="7690048" cy="5767535"/>
          </a:xfrm>
        </p:spPr>
        <p:txBody>
          <a:bodyPr>
            <a:normAutofit/>
          </a:bodyPr>
          <a:lstStyle/>
          <a:p>
            <a:pPr marL="18288" indent="0" algn="just">
              <a:buNone/>
            </a:pPr>
            <a:r>
              <a:rPr lang="tr-TR" dirty="0"/>
              <a:t>Korkulu Bağlanma: Olumsuz diğerleri ve olumsuz benlik modelinin birleşiminden oluşan bu bağlanma stili, reddedilme ve kaybetmenin acısını yaşamamak için diğer bireylerden kaçınırlar. Korkulu bağlanan bireyler güvenli bağlanan kişilerin tam tersi davranışlar sergilerler (</a:t>
            </a:r>
            <a:r>
              <a:rPr lang="tr-TR" dirty="0" err="1"/>
              <a:t>Bartholomew</a:t>
            </a:r>
            <a:r>
              <a:rPr lang="tr-TR" dirty="0"/>
              <a:t> ve </a:t>
            </a:r>
            <a:r>
              <a:rPr lang="tr-TR" dirty="0" err="1"/>
              <a:t>Shaver</a:t>
            </a:r>
            <a:r>
              <a:rPr lang="tr-TR" dirty="0"/>
              <a:t>, 1998). Bu bireyler kendilerini başkasının sevgisine layık olarak görmez, değersizlik duyguları içerisinde başkalarını da güvenilmez ve reddedici şekilde düşünürler.</a:t>
            </a:r>
          </a:p>
        </p:txBody>
      </p:sp>
    </p:spTree>
    <p:extLst>
      <p:ext uri="{BB962C8B-B14F-4D97-AF65-F5344CB8AC3E}">
        <p14:creationId xmlns:p14="http://schemas.microsoft.com/office/powerpoint/2010/main" val="3369113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685801"/>
            <a:ext cx="7690048" cy="5767535"/>
          </a:xfrm>
        </p:spPr>
        <p:txBody>
          <a:bodyPr>
            <a:normAutofit/>
          </a:bodyPr>
          <a:lstStyle/>
          <a:p>
            <a:pPr marL="18288" indent="0" algn="just">
              <a:buNone/>
            </a:pPr>
            <a:r>
              <a:rPr lang="tr-TR" dirty="0"/>
              <a:t>Çocuklarda Bağlanma Terapisi</a:t>
            </a:r>
          </a:p>
          <a:p>
            <a:pPr marL="18288" indent="0" algn="just">
              <a:buNone/>
            </a:pPr>
            <a:r>
              <a:rPr lang="tr-TR" dirty="0"/>
              <a:t>Bağlanma Terapisi, ebeveyn ile çocuk arasında geçen yaşam etkileşimlerini sağlamayı ve özellikle ebeveynin çocuğa yönelik duyarlılığını artırmayı ve tepki verme biçimini düzenlemeyi içerir. Ebeveyn-çocuk etkileşimine dayalı yaklaşım, ebeveynin çocuğu problemlerini daha çok farkında olmasına yardımcı olmayı ve ebeveynin çocuğa duyarlı tepki vermesini engelleyen faktörler üzerinde çalışmayı içerir. Bunun amacı ebeveynin çocuk için güvenli bir üs olma kapasitesini geliştirme, sonrasında ise çocuğun ebeveynini güvenli bir üs olarak algılamasını kolaylaştırmaktır. </a:t>
            </a:r>
          </a:p>
          <a:p>
            <a:pPr marL="18288" indent="0" algn="just">
              <a:buNone/>
            </a:pPr>
            <a:endParaRPr lang="tr-TR" dirty="0"/>
          </a:p>
        </p:txBody>
      </p:sp>
    </p:spTree>
    <p:extLst>
      <p:ext uri="{BB962C8B-B14F-4D97-AF65-F5344CB8AC3E}">
        <p14:creationId xmlns:p14="http://schemas.microsoft.com/office/powerpoint/2010/main" val="631844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685801"/>
            <a:ext cx="7690048" cy="5767535"/>
          </a:xfrm>
        </p:spPr>
        <p:txBody>
          <a:bodyPr>
            <a:normAutofit/>
          </a:bodyPr>
          <a:lstStyle/>
          <a:p>
            <a:pPr marL="18288" indent="0" algn="just">
              <a:buNone/>
            </a:pPr>
            <a:r>
              <a:rPr lang="tr-TR" dirty="0"/>
              <a:t>Bağlanma Temelli Müdahaleler</a:t>
            </a:r>
          </a:p>
          <a:p>
            <a:pPr marL="18288" indent="0" algn="just">
              <a:buNone/>
            </a:pPr>
            <a:r>
              <a:rPr lang="tr-TR" dirty="0"/>
              <a:t>Bağlanma Bozukluğu olan çocuklarında tedavisinde bağlanma terapisi kapsamında Düzeltici Bağlanma Terapisi, </a:t>
            </a:r>
            <a:r>
              <a:rPr lang="tr-TR" dirty="0" err="1"/>
              <a:t>Theraplay</a:t>
            </a:r>
            <a:r>
              <a:rPr lang="tr-TR" dirty="0"/>
              <a:t> ve Tutma Terapisi kullanılmaktadır. Bu tedavi yöntemini kullanan psikolojik danışmanın temel amacı, çocuk-ebeveyn ilişkisinde güvenli bağlanmayı kolaylaştırmak, çocuğun sevme korkusunu çözümlemek ve sevilmesini sağlamaktır (</a:t>
            </a:r>
            <a:r>
              <a:rPr lang="tr-TR" dirty="0" err="1"/>
              <a:t>Levy</a:t>
            </a:r>
            <a:r>
              <a:rPr lang="tr-TR" dirty="0"/>
              <a:t> ve </a:t>
            </a:r>
            <a:r>
              <a:rPr lang="tr-TR" dirty="0" err="1"/>
              <a:t>Orlans</a:t>
            </a:r>
            <a:r>
              <a:rPr lang="tr-TR" dirty="0"/>
              <a:t>, 1998).</a:t>
            </a:r>
          </a:p>
          <a:p>
            <a:pPr marL="18288" indent="0" algn="just">
              <a:buNone/>
            </a:pPr>
            <a:endParaRPr lang="tr-TR" dirty="0"/>
          </a:p>
        </p:txBody>
      </p:sp>
    </p:spTree>
    <p:extLst>
      <p:ext uri="{BB962C8B-B14F-4D97-AF65-F5344CB8AC3E}">
        <p14:creationId xmlns:p14="http://schemas.microsoft.com/office/powerpoint/2010/main" val="1207808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685801"/>
            <a:ext cx="7690048" cy="5767535"/>
          </a:xfrm>
        </p:spPr>
        <p:txBody>
          <a:bodyPr>
            <a:normAutofit/>
          </a:bodyPr>
          <a:lstStyle/>
          <a:p>
            <a:pPr marL="18288" indent="0" algn="just">
              <a:buNone/>
            </a:pPr>
            <a:r>
              <a:rPr lang="tr-TR" dirty="0"/>
              <a:t>Bağlanma Kuramına dayalı bağlanma terapisinin altı temel ilkesi vardır (</a:t>
            </a:r>
            <a:r>
              <a:rPr lang="tr-TR" dirty="0" err="1"/>
              <a:t>Pearson</a:t>
            </a:r>
            <a:r>
              <a:rPr lang="tr-TR" dirty="0"/>
              <a:t>, 2002):</a:t>
            </a:r>
          </a:p>
          <a:p>
            <a:pPr marL="18288" indent="0" algn="just">
              <a:buNone/>
            </a:pPr>
            <a:r>
              <a:rPr lang="tr-TR" dirty="0"/>
              <a:t>1.	Ebeveynlerin kendi bağlanma öykülerini düzenlemelerine yardımcı olma.</a:t>
            </a:r>
          </a:p>
          <a:p>
            <a:pPr marL="18288" indent="0" algn="just">
              <a:buNone/>
            </a:pPr>
            <a:r>
              <a:rPr lang="tr-TR" dirty="0"/>
              <a:t>2.	Ebeveynler arasında bağlanmayı ve iletişimi güçlendirme.</a:t>
            </a:r>
          </a:p>
          <a:p>
            <a:pPr marL="18288" indent="0" algn="just">
              <a:buNone/>
            </a:pPr>
            <a:r>
              <a:rPr lang="tr-TR" dirty="0"/>
              <a:t>3.	Çocuğun yeni içsel çalışan modeller geliştirmesine yardımcı olma.</a:t>
            </a:r>
          </a:p>
          <a:p>
            <a:pPr marL="18288" indent="0" algn="just">
              <a:buNone/>
            </a:pPr>
            <a:r>
              <a:rPr lang="tr-TR" dirty="0"/>
              <a:t>4.	Çocuk ve ebeveyne düzeltici duygusal deneyim sağlama.</a:t>
            </a:r>
          </a:p>
          <a:p>
            <a:pPr marL="18288" indent="0" algn="just">
              <a:buNone/>
            </a:pPr>
            <a:r>
              <a:rPr lang="tr-TR" dirty="0"/>
              <a:t>5.	Çocuk ve </a:t>
            </a:r>
            <a:r>
              <a:rPr lang="tr-TR" dirty="0" err="1"/>
              <a:t>beveynin</a:t>
            </a:r>
            <a:r>
              <a:rPr lang="tr-TR" dirty="0"/>
              <a:t> birbirlerine daha duyarlı yönelmelerine yardımcı olma.</a:t>
            </a:r>
          </a:p>
          <a:p>
            <a:pPr marL="18288" indent="0" algn="just">
              <a:buNone/>
            </a:pPr>
            <a:r>
              <a:rPr lang="tr-TR" dirty="0"/>
              <a:t>6.	Ebeveynlere çocuklarında güvenli bağlanma sağlayacak yeni ebeveynlik yollarını öğrenmelerine yardımcı olma.</a:t>
            </a:r>
          </a:p>
          <a:p>
            <a:pPr marL="18288" indent="0" algn="just">
              <a:buNone/>
            </a:pPr>
            <a:endParaRPr lang="tr-TR" dirty="0"/>
          </a:p>
        </p:txBody>
      </p:sp>
    </p:spTree>
    <p:extLst>
      <p:ext uri="{BB962C8B-B14F-4D97-AF65-F5344CB8AC3E}">
        <p14:creationId xmlns:p14="http://schemas.microsoft.com/office/powerpoint/2010/main" val="781589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685801"/>
            <a:ext cx="7690048" cy="5767535"/>
          </a:xfrm>
        </p:spPr>
        <p:txBody>
          <a:bodyPr>
            <a:normAutofit/>
          </a:bodyPr>
          <a:lstStyle/>
          <a:p>
            <a:pPr marL="18288" indent="0" algn="just">
              <a:buNone/>
            </a:pPr>
            <a:r>
              <a:rPr lang="tr-TR" dirty="0" err="1"/>
              <a:t>Levy</a:t>
            </a:r>
            <a:r>
              <a:rPr lang="tr-TR" dirty="0"/>
              <a:t> ve </a:t>
            </a:r>
            <a:r>
              <a:rPr lang="tr-TR" dirty="0" err="1"/>
              <a:t>Orlans</a:t>
            </a:r>
            <a:r>
              <a:rPr lang="tr-TR" dirty="0"/>
              <a:t> (2000)’e göre bağlanma bozukluğu yaşanan ailelerin özellikleri şöyle sıralanmıştır:</a:t>
            </a:r>
          </a:p>
          <a:p>
            <a:pPr marL="18288" indent="0" algn="just">
              <a:buNone/>
            </a:pPr>
            <a:r>
              <a:rPr lang="tr-TR" dirty="0"/>
              <a:t>1.	Bağlanma figürünün kaybı</a:t>
            </a:r>
          </a:p>
          <a:p>
            <a:pPr marL="18288" indent="0" algn="just">
              <a:buNone/>
            </a:pPr>
            <a:r>
              <a:rPr lang="tr-TR" dirty="0"/>
              <a:t>2.	Aile üyelerinden birinin bağlanma figürüyle sadece kendisinin ortaklık kurmasını istemesi</a:t>
            </a:r>
          </a:p>
          <a:p>
            <a:pPr marL="18288" indent="0" algn="just">
              <a:buNone/>
            </a:pPr>
            <a:r>
              <a:rPr lang="tr-TR" dirty="0"/>
              <a:t>3.	Uygun bağlanma figürü olmaması sebebiyle uygun olmayan bağlanma figürüne sahip olma</a:t>
            </a:r>
          </a:p>
          <a:p>
            <a:pPr marL="18288" indent="0" algn="just">
              <a:buNone/>
            </a:pPr>
            <a:r>
              <a:rPr lang="tr-TR" dirty="0"/>
              <a:t>4.	Bakıcı-çocuk arasında ya da bakıcıların kendi arasında çözümlenemeyen çatışmaların olması</a:t>
            </a:r>
          </a:p>
          <a:p>
            <a:pPr marL="18288" indent="0" algn="just">
              <a:buNone/>
            </a:pPr>
            <a:r>
              <a:rPr lang="tr-TR" dirty="0"/>
              <a:t>5.	Bakıcının çözümlenmemiş bağlanma çatışmalarının olması.</a:t>
            </a:r>
          </a:p>
          <a:p>
            <a:pPr marL="18288" indent="0" algn="just">
              <a:buNone/>
            </a:pPr>
            <a:endParaRPr lang="tr-TR" dirty="0"/>
          </a:p>
        </p:txBody>
      </p:sp>
    </p:spTree>
    <p:extLst>
      <p:ext uri="{BB962C8B-B14F-4D97-AF65-F5344CB8AC3E}">
        <p14:creationId xmlns:p14="http://schemas.microsoft.com/office/powerpoint/2010/main" val="22834077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685801"/>
            <a:ext cx="7690048" cy="5767535"/>
          </a:xfrm>
        </p:spPr>
        <p:txBody>
          <a:bodyPr>
            <a:normAutofit/>
          </a:bodyPr>
          <a:lstStyle/>
          <a:p>
            <a:pPr marL="18288" indent="0" algn="just">
              <a:buNone/>
            </a:pPr>
            <a:r>
              <a:rPr lang="tr-TR" dirty="0"/>
              <a:t>Düzeltici Bağlanma Terapisi</a:t>
            </a:r>
          </a:p>
          <a:p>
            <a:pPr marL="18288" indent="0" algn="just">
              <a:buNone/>
            </a:pPr>
            <a:r>
              <a:rPr lang="tr-TR" dirty="0"/>
              <a:t>Düzeltici Bağlanma Terapisinin temel amacı ebeveyn-çocuk güvenli bağlanmasının duygusal, fiziksel ve kişilerarası özelliklerini yeniden düzenlemektir. Ebeveyn-çocuk ilişkisinde güvenli bağlanmayı sağlayan bu özellikler psikolojik danışman-çocuk ilişkisinde sağlanır. Ebeveynler terapiye dahil olduklarında, psikolojik danışman-çocuk arasında sağlanan güvenli bağlanma ebeveyn-çocuk ilişkisine taşınır (</a:t>
            </a:r>
            <a:r>
              <a:rPr lang="tr-TR" dirty="0" err="1"/>
              <a:t>Levy</a:t>
            </a:r>
            <a:r>
              <a:rPr lang="tr-TR" dirty="0"/>
              <a:t> ve </a:t>
            </a:r>
            <a:r>
              <a:rPr lang="tr-TR" dirty="0" err="1"/>
              <a:t>Orlans</a:t>
            </a:r>
            <a:r>
              <a:rPr lang="tr-TR" dirty="0"/>
              <a:t>, 1998).</a:t>
            </a:r>
          </a:p>
          <a:p>
            <a:pPr marL="18288" indent="0" algn="just">
              <a:buNone/>
            </a:pPr>
            <a:endParaRPr lang="tr-TR" dirty="0"/>
          </a:p>
        </p:txBody>
      </p:sp>
    </p:spTree>
    <p:extLst>
      <p:ext uri="{BB962C8B-B14F-4D97-AF65-F5344CB8AC3E}">
        <p14:creationId xmlns:p14="http://schemas.microsoft.com/office/powerpoint/2010/main" val="4067641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İçerik Yer Tutucusu 2"/>
          <p:cNvGraphicFramePr>
            <a:graphicFrameLocks noGrp="1"/>
          </p:cNvGraphicFramePr>
          <p:nvPr>
            <p:ph idx="1"/>
            <p:extLst>
              <p:ext uri="{D42A27DB-BD31-4B8C-83A1-F6EECF244321}">
                <p14:modId xmlns:p14="http://schemas.microsoft.com/office/powerpoint/2010/main" val="2769165457"/>
              </p:ext>
            </p:extLst>
          </p:nvPr>
        </p:nvGraphicFramePr>
        <p:xfrm>
          <a:off x="971600" y="1916832"/>
          <a:ext cx="7128792" cy="4104454"/>
        </p:xfrm>
        <a:graphic>
          <a:graphicData uri="http://schemas.openxmlformats.org/drawingml/2006/table">
            <a:tbl>
              <a:tblPr firstRow="1" firstCol="1" bandRow="1">
                <a:tableStyleId>{5C22544A-7EE6-4342-B048-85BDC9FD1C3A}</a:tableStyleId>
              </a:tblPr>
              <a:tblGrid>
                <a:gridCol w="2058466">
                  <a:extLst>
                    <a:ext uri="{9D8B030D-6E8A-4147-A177-3AD203B41FA5}">
                      <a16:colId xmlns:a16="http://schemas.microsoft.com/office/drawing/2014/main" val="20000"/>
                    </a:ext>
                  </a:extLst>
                </a:gridCol>
                <a:gridCol w="5070326">
                  <a:extLst>
                    <a:ext uri="{9D8B030D-6E8A-4147-A177-3AD203B41FA5}">
                      <a16:colId xmlns:a16="http://schemas.microsoft.com/office/drawing/2014/main" val="20001"/>
                    </a:ext>
                  </a:extLst>
                </a:gridCol>
              </a:tblGrid>
              <a:tr h="742486">
                <a:tc>
                  <a:txBody>
                    <a:bodyPr/>
                    <a:lstStyle/>
                    <a:p>
                      <a:pPr algn="just">
                        <a:lnSpc>
                          <a:spcPct val="150000"/>
                        </a:lnSpc>
                        <a:spcAft>
                          <a:spcPts val="0"/>
                        </a:spcAft>
                      </a:pPr>
                      <a:r>
                        <a:rPr lang="tr-TR" sz="1200" dirty="0">
                          <a:effectLst/>
                        </a:rPr>
                        <a:t>Çocuk</a:t>
                      </a:r>
                      <a:endParaRPr lang="tr-TR" sz="1200" dirty="0">
                        <a:effectLst/>
                        <a:latin typeface="Times New Roman"/>
                        <a:ea typeface="Calibri"/>
                        <a:cs typeface="Times New Roman"/>
                      </a:endParaRPr>
                    </a:p>
                  </a:txBody>
                  <a:tcPr marL="68580" marR="68580" marT="0" marB="0"/>
                </a:tc>
                <a:tc>
                  <a:txBody>
                    <a:bodyPr/>
                    <a:lstStyle/>
                    <a:p>
                      <a:pPr algn="just">
                        <a:lnSpc>
                          <a:spcPct val="150000"/>
                        </a:lnSpc>
                        <a:spcAft>
                          <a:spcPts val="0"/>
                        </a:spcAft>
                      </a:pPr>
                      <a:r>
                        <a:rPr lang="tr-TR" sz="1200">
                          <a:effectLst/>
                        </a:rPr>
                        <a:t>Psikososyal travma ve bozulan bağlanmaya odaklanılır. İçsel çalışan model ve prososyal beceriler geliştirilir.</a:t>
                      </a:r>
                      <a:endParaRPr lang="tr-TR" sz="1200">
                        <a:effectLst/>
                        <a:latin typeface="Times New Roman"/>
                        <a:ea typeface="Calibri"/>
                        <a:cs typeface="Times New Roman"/>
                      </a:endParaRPr>
                    </a:p>
                  </a:txBody>
                  <a:tcPr marL="68580" marR="68580" marT="0" marB="0"/>
                </a:tc>
                <a:extLst>
                  <a:ext uri="{0D108BD9-81ED-4DB2-BD59-A6C34878D82A}">
                    <a16:rowId xmlns:a16="http://schemas.microsoft.com/office/drawing/2014/main" val="10000"/>
                  </a:ext>
                </a:extLst>
              </a:tr>
              <a:tr h="1134510">
                <a:tc>
                  <a:txBody>
                    <a:bodyPr/>
                    <a:lstStyle/>
                    <a:p>
                      <a:pPr algn="just">
                        <a:lnSpc>
                          <a:spcPct val="150000"/>
                        </a:lnSpc>
                        <a:spcAft>
                          <a:spcPts val="0"/>
                        </a:spcAft>
                      </a:pPr>
                      <a:r>
                        <a:rPr lang="tr-TR" sz="1200" dirty="0">
                          <a:effectLst/>
                        </a:rPr>
                        <a:t>Ebeveyn-Çocuk İlişkisi</a:t>
                      </a:r>
                      <a:endParaRPr lang="tr-TR" sz="1200" dirty="0">
                        <a:effectLst/>
                        <a:latin typeface="Times New Roman"/>
                        <a:ea typeface="Calibri"/>
                        <a:cs typeface="Times New Roman"/>
                      </a:endParaRPr>
                    </a:p>
                  </a:txBody>
                  <a:tcPr marL="68580" marR="68580" marT="0" marB="0"/>
                </a:tc>
                <a:tc>
                  <a:txBody>
                    <a:bodyPr/>
                    <a:lstStyle/>
                    <a:p>
                      <a:pPr algn="just">
                        <a:lnSpc>
                          <a:spcPct val="150000"/>
                        </a:lnSpc>
                        <a:spcAft>
                          <a:spcPts val="0"/>
                        </a:spcAft>
                      </a:pPr>
                      <a:r>
                        <a:rPr lang="tr-TR" sz="1200">
                          <a:effectLst/>
                        </a:rPr>
                        <a:t>Güven, duygusal yakınlık ve olumlu karşılıklılık içeren güvenli bağlanma örüntülerine sahip olunmasına yardım edilir.</a:t>
                      </a:r>
                      <a:endParaRPr lang="tr-TR" sz="1200">
                        <a:effectLst/>
                        <a:latin typeface="Times New Roman"/>
                        <a:ea typeface="Calibri"/>
                        <a:cs typeface="Times New Roman"/>
                      </a:endParaRPr>
                    </a:p>
                  </a:txBody>
                  <a:tcPr marL="68580" marR="68580" marT="0" marB="0"/>
                </a:tc>
                <a:extLst>
                  <a:ext uri="{0D108BD9-81ED-4DB2-BD59-A6C34878D82A}">
                    <a16:rowId xmlns:a16="http://schemas.microsoft.com/office/drawing/2014/main" val="10001"/>
                  </a:ext>
                </a:extLst>
              </a:tr>
              <a:tr h="742486">
                <a:tc>
                  <a:txBody>
                    <a:bodyPr/>
                    <a:lstStyle/>
                    <a:p>
                      <a:pPr algn="just">
                        <a:lnSpc>
                          <a:spcPct val="150000"/>
                        </a:lnSpc>
                        <a:spcAft>
                          <a:spcPts val="0"/>
                        </a:spcAft>
                      </a:pPr>
                      <a:r>
                        <a:rPr lang="tr-TR" sz="1200">
                          <a:effectLst/>
                        </a:rPr>
                        <a:t>Aile Dinamikleri</a:t>
                      </a:r>
                      <a:endParaRPr lang="tr-TR" sz="1200">
                        <a:effectLst/>
                        <a:latin typeface="Times New Roman"/>
                        <a:ea typeface="Calibri"/>
                        <a:cs typeface="Times New Roman"/>
                      </a:endParaRPr>
                    </a:p>
                  </a:txBody>
                  <a:tcPr marL="68580" marR="68580" marT="0" marB="0"/>
                </a:tc>
                <a:tc>
                  <a:txBody>
                    <a:bodyPr/>
                    <a:lstStyle/>
                    <a:p>
                      <a:pPr algn="just">
                        <a:lnSpc>
                          <a:spcPct val="150000"/>
                        </a:lnSpc>
                        <a:spcAft>
                          <a:spcPts val="0"/>
                        </a:spcAft>
                      </a:pPr>
                      <a:r>
                        <a:rPr lang="tr-TR" sz="1200" dirty="0">
                          <a:effectLst/>
                        </a:rPr>
                        <a:t>Olumsuz ilişki örüntüleri değiştirilir, destek ve olumlu duygusal ortam güçlendirilir.</a:t>
                      </a:r>
                      <a:endParaRPr lang="tr-TR" sz="1200" dirty="0">
                        <a:effectLst/>
                        <a:latin typeface="Times New Roman"/>
                        <a:ea typeface="Calibri"/>
                        <a:cs typeface="Times New Roman"/>
                      </a:endParaRPr>
                    </a:p>
                  </a:txBody>
                  <a:tcPr marL="68580" marR="68580" marT="0" marB="0"/>
                </a:tc>
                <a:extLst>
                  <a:ext uri="{0D108BD9-81ED-4DB2-BD59-A6C34878D82A}">
                    <a16:rowId xmlns:a16="http://schemas.microsoft.com/office/drawing/2014/main" val="10002"/>
                  </a:ext>
                </a:extLst>
              </a:tr>
              <a:tr h="742486">
                <a:tc>
                  <a:txBody>
                    <a:bodyPr/>
                    <a:lstStyle/>
                    <a:p>
                      <a:pPr algn="just">
                        <a:lnSpc>
                          <a:spcPct val="150000"/>
                        </a:lnSpc>
                        <a:spcAft>
                          <a:spcPts val="0"/>
                        </a:spcAft>
                      </a:pPr>
                      <a:r>
                        <a:rPr lang="tr-TR" sz="1200">
                          <a:effectLst/>
                        </a:rPr>
                        <a:t>Ebeveynler </a:t>
                      </a:r>
                      <a:endParaRPr lang="tr-TR" sz="1200">
                        <a:effectLst/>
                        <a:latin typeface="Times New Roman"/>
                        <a:ea typeface="Calibri"/>
                        <a:cs typeface="Times New Roman"/>
                      </a:endParaRPr>
                    </a:p>
                  </a:txBody>
                  <a:tcPr marL="68580" marR="68580" marT="0" marB="0"/>
                </a:tc>
                <a:tc>
                  <a:txBody>
                    <a:bodyPr/>
                    <a:lstStyle/>
                    <a:p>
                      <a:pPr algn="just">
                        <a:lnSpc>
                          <a:spcPct val="150000"/>
                        </a:lnSpc>
                        <a:spcAft>
                          <a:spcPts val="0"/>
                        </a:spcAft>
                      </a:pPr>
                      <a:r>
                        <a:rPr lang="tr-TR" sz="1200" dirty="0">
                          <a:effectLst/>
                        </a:rPr>
                        <a:t>Etkili kişisel ve kişilerarası fonksiyonları engelleyen aile temelli konular üzerinde durulur.</a:t>
                      </a:r>
                      <a:endParaRPr lang="tr-TR" sz="1200" dirty="0">
                        <a:effectLst/>
                        <a:latin typeface="Times New Roman"/>
                        <a:ea typeface="Calibri"/>
                        <a:cs typeface="Times New Roman"/>
                      </a:endParaRPr>
                    </a:p>
                  </a:txBody>
                  <a:tcPr marL="68580" marR="68580" marT="0" marB="0"/>
                </a:tc>
                <a:extLst>
                  <a:ext uri="{0D108BD9-81ED-4DB2-BD59-A6C34878D82A}">
                    <a16:rowId xmlns:a16="http://schemas.microsoft.com/office/drawing/2014/main" val="10003"/>
                  </a:ext>
                </a:extLst>
              </a:tr>
              <a:tr h="742486">
                <a:tc>
                  <a:txBody>
                    <a:bodyPr/>
                    <a:lstStyle/>
                    <a:p>
                      <a:pPr algn="just">
                        <a:lnSpc>
                          <a:spcPct val="150000"/>
                        </a:lnSpc>
                        <a:spcAft>
                          <a:spcPts val="0"/>
                        </a:spcAft>
                      </a:pPr>
                      <a:r>
                        <a:rPr lang="tr-TR" sz="1200">
                          <a:effectLst/>
                        </a:rPr>
                        <a:t>Ebeveynlik Becerileri</a:t>
                      </a:r>
                      <a:endParaRPr lang="tr-TR" sz="1200">
                        <a:effectLst/>
                        <a:latin typeface="Times New Roman"/>
                        <a:ea typeface="Calibri"/>
                        <a:cs typeface="Times New Roman"/>
                      </a:endParaRPr>
                    </a:p>
                  </a:txBody>
                  <a:tcPr marL="68580" marR="68580" marT="0" marB="0"/>
                </a:tc>
                <a:tc>
                  <a:txBody>
                    <a:bodyPr/>
                    <a:lstStyle/>
                    <a:p>
                      <a:pPr algn="just">
                        <a:lnSpc>
                          <a:spcPct val="150000"/>
                        </a:lnSpc>
                        <a:spcAft>
                          <a:spcPts val="0"/>
                        </a:spcAft>
                      </a:pPr>
                      <a:r>
                        <a:rPr lang="tr-TR" sz="1200" dirty="0">
                          <a:effectLst/>
                        </a:rPr>
                        <a:t>Düzeltici bağlanma ebeveynlik kavramları, tutumları ve becerileri öğretilir.</a:t>
                      </a:r>
                      <a:endParaRPr lang="tr-TR" sz="1200" dirty="0">
                        <a:effectLst/>
                        <a:latin typeface="Times New Roman"/>
                        <a:ea typeface="Calibri"/>
                        <a:cs typeface="Times New Roman"/>
                      </a:endParaRPr>
                    </a:p>
                  </a:txBody>
                  <a:tcPr marL="68580" marR="68580" marT="0" marB="0"/>
                </a:tc>
                <a:extLst>
                  <a:ext uri="{0D108BD9-81ED-4DB2-BD59-A6C34878D82A}">
                    <a16:rowId xmlns:a16="http://schemas.microsoft.com/office/drawing/2014/main" val="10004"/>
                  </a:ext>
                </a:extLst>
              </a:tr>
            </a:tbl>
          </a:graphicData>
        </a:graphic>
      </p:graphicFrame>
      <p:sp>
        <p:nvSpPr>
          <p:cNvPr id="4" name="Rectangle 3"/>
          <p:cNvSpPr>
            <a:spLocks noChangeArrowheads="1"/>
          </p:cNvSpPr>
          <p:nvPr/>
        </p:nvSpPr>
        <p:spPr bwMode="auto">
          <a:xfrm>
            <a:off x="755576" y="1052736"/>
            <a:ext cx="717600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Arial" pitchFamily="34" charset="0"/>
                <a:ea typeface="Calibri" pitchFamily="34" charset="0"/>
                <a:cs typeface="Times New Roman" pitchFamily="18" charset="0"/>
              </a:rPr>
              <a:t>Düzeltici Bağlanma Terapisinin Odağı (</a:t>
            </a:r>
            <a:r>
              <a:rPr kumimoji="0" lang="tr-TR" sz="20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Levy</a:t>
            </a:r>
            <a:r>
              <a:rPr kumimoji="0" lang="tr-TR" sz="20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ve </a:t>
            </a:r>
            <a:r>
              <a:rPr kumimoji="0" lang="tr-TR" sz="20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Orlans</a:t>
            </a:r>
            <a:r>
              <a:rPr kumimoji="0" lang="tr-TR" sz="20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2000).</a:t>
            </a:r>
            <a:endParaRPr kumimoji="0" lang="tr-TR" sz="32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288242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95536" y="685801"/>
            <a:ext cx="7834064" cy="5839543"/>
          </a:xfrm>
        </p:spPr>
        <p:txBody>
          <a:bodyPr/>
          <a:lstStyle/>
          <a:p>
            <a:r>
              <a:rPr lang="tr-TR" dirty="0"/>
              <a:t>Düzeltici Bağlanma Terapisi sürecinde kurulan ilişkinin temel özellikleri (</a:t>
            </a:r>
            <a:r>
              <a:rPr lang="tr-TR" dirty="0" err="1"/>
              <a:t>Levy</a:t>
            </a:r>
            <a:r>
              <a:rPr lang="tr-TR" dirty="0"/>
              <a:t> ve </a:t>
            </a:r>
            <a:r>
              <a:rPr lang="tr-TR" dirty="0" err="1"/>
              <a:t>Orlans</a:t>
            </a:r>
            <a:r>
              <a:rPr lang="tr-TR" dirty="0"/>
              <a:t>, 2003): </a:t>
            </a:r>
          </a:p>
          <a:p>
            <a:r>
              <a:rPr lang="tr-TR" dirty="0"/>
              <a:t>1.	Yapı</a:t>
            </a:r>
          </a:p>
          <a:p>
            <a:r>
              <a:rPr lang="tr-TR" dirty="0"/>
              <a:t>2.	Uyum sağlama</a:t>
            </a:r>
          </a:p>
          <a:p>
            <a:r>
              <a:rPr lang="tr-TR" dirty="0"/>
              <a:t>3.	Empati	</a:t>
            </a:r>
          </a:p>
          <a:p>
            <a:r>
              <a:rPr lang="tr-TR" dirty="0"/>
              <a:t>4.	Olumlu Etkileme</a:t>
            </a:r>
          </a:p>
          <a:p>
            <a:r>
              <a:rPr lang="tr-TR" dirty="0"/>
              <a:t>5.	Destekleme</a:t>
            </a:r>
          </a:p>
          <a:p>
            <a:r>
              <a:rPr lang="tr-TR" dirty="0"/>
              <a:t>6.	Karşılıklı İlişki</a:t>
            </a:r>
          </a:p>
          <a:p>
            <a:r>
              <a:rPr lang="tr-TR" dirty="0"/>
              <a:t>7.	Ebeveynlik Becerileri</a:t>
            </a:r>
          </a:p>
        </p:txBody>
      </p:sp>
    </p:spTree>
    <p:extLst>
      <p:ext uri="{BB962C8B-B14F-4D97-AF65-F5344CB8AC3E}">
        <p14:creationId xmlns:p14="http://schemas.microsoft.com/office/powerpoint/2010/main" val="1005209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95536" y="685801"/>
            <a:ext cx="7834064" cy="5839543"/>
          </a:xfrm>
        </p:spPr>
        <p:txBody>
          <a:bodyPr/>
          <a:lstStyle/>
          <a:p>
            <a:pPr marL="18288" indent="0" algn="just">
              <a:buNone/>
            </a:pPr>
            <a:r>
              <a:rPr lang="tr-TR" dirty="0"/>
              <a:t>Bağlanma bozukluğu yaşayan çocuklara etkili ebeveynlik, güvenli ebeveyn-çocuk bağlanmasını sağlayan temel yapı taşıdır. Bu anlamda etkili ebeveynliğin temel hedefleri şöyledir (</a:t>
            </a:r>
            <a:r>
              <a:rPr lang="tr-TR" dirty="0" err="1"/>
              <a:t>Levy</a:t>
            </a:r>
            <a:r>
              <a:rPr lang="tr-TR" dirty="0"/>
              <a:t> ve </a:t>
            </a:r>
            <a:r>
              <a:rPr lang="tr-TR" dirty="0" err="1"/>
              <a:t>Orlans</a:t>
            </a:r>
            <a:r>
              <a:rPr lang="tr-TR" dirty="0"/>
              <a:t>, 2000):</a:t>
            </a:r>
          </a:p>
          <a:p>
            <a:pPr marL="18288" indent="0" algn="just">
              <a:buNone/>
            </a:pPr>
            <a:endParaRPr lang="tr-TR" dirty="0"/>
          </a:p>
          <a:p>
            <a:pPr marL="18288" indent="0" algn="just">
              <a:buNone/>
            </a:pPr>
            <a:r>
              <a:rPr lang="tr-TR" dirty="0"/>
              <a:t>1.	Güvenli bağlanma ve karşılıklı ilişkiler kurma kapasitesinin genişletilmesi</a:t>
            </a:r>
          </a:p>
          <a:p>
            <a:pPr marL="18288" indent="0" algn="just">
              <a:buNone/>
            </a:pPr>
            <a:r>
              <a:rPr lang="tr-TR" dirty="0"/>
              <a:t>2.	Sağlıklı seçimler yapma, problem çözme ve felaketleri etkili şekilde yönetebilmek için gerekli içsel kaynakların geliştirilmesi</a:t>
            </a:r>
          </a:p>
          <a:p>
            <a:pPr marL="18288" indent="0" algn="just">
              <a:buNone/>
            </a:pPr>
            <a:r>
              <a:rPr lang="tr-TR" dirty="0"/>
              <a:t>3.	Olumlu ve gerçekçi benlik duygusunu geliştirme</a:t>
            </a:r>
          </a:p>
          <a:p>
            <a:pPr marL="18288" indent="0" algn="just">
              <a:buNone/>
            </a:pPr>
            <a:r>
              <a:rPr lang="tr-TR" dirty="0"/>
              <a:t>4.	Duygularını tanıma, yönetme ve ifade etmeyi öğrenme</a:t>
            </a:r>
          </a:p>
          <a:p>
            <a:pPr marL="18288" indent="0" algn="just">
              <a:buNone/>
            </a:pPr>
            <a:r>
              <a:rPr lang="tr-TR" dirty="0"/>
              <a:t>5.	</a:t>
            </a:r>
            <a:r>
              <a:rPr lang="tr-TR" dirty="0" err="1"/>
              <a:t>Özdisiplin</a:t>
            </a:r>
            <a:endParaRPr lang="tr-TR" dirty="0"/>
          </a:p>
          <a:p>
            <a:pPr marL="18288" indent="0" algn="just">
              <a:buNone/>
            </a:pPr>
            <a:r>
              <a:rPr lang="tr-TR" dirty="0"/>
              <a:t>6.	Yaşamda anlam yaratma ve eğlenme kapasitesini geliştirme</a:t>
            </a:r>
          </a:p>
          <a:p>
            <a:pPr algn="just"/>
            <a:endParaRPr lang="tr-TR" dirty="0"/>
          </a:p>
        </p:txBody>
      </p:sp>
    </p:spTree>
    <p:extLst>
      <p:ext uri="{BB962C8B-B14F-4D97-AF65-F5344CB8AC3E}">
        <p14:creationId xmlns:p14="http://schemas.microsoft.com/office/powerpoint/2010/main" val="1633803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95536" y="685801"/>
            <a:ext cx="7834064" cy="5839543"/>
          </a:xfrm>
        </p:spPr>
        <p:txBody>
          <a:bodyPr/>
          <a:lstStyle/>
          <a:p>
            <a:pPr marL="18288" indent="0" algn="just">
              <a:buNone/>
            </a:pPr>
            <a:r>
              <a:rPr lang="tr-TR" dirty="0" err="1"/>
              <a:t>Theraplay</a:t>
            </a:r>
            <a:endParaRPr lang="tr-TR" dirty="0"/>
          </a:p>
          <a:p>
            <a:pPr marL="18288" indent="0" algn="just">
              <a:buNone/>
            </a:pPr>
            <a:r>
              <a:rPr lang="tr-TR" dirty="0" err="1"/>
              <a:t>Theraplay</a:t>
            </a:r>
            <a:r>
              <a:rPr lang="tr-TR" dirty="0"/>
              <a:t> eğlenceye ve ilişki odaklı, etkileşime dayalı fiziksel, kişisel ve eğlenceli bir tedavi yöntemidir. Kısa süreli bir oyun terapi çeşidi olan </a:t>
            </a:r>
            <a:r>
              <a:rPr lang="tr-TR" dirty="0" err="1"/>
              <a:t>theraplayin</a:t>
            </a:r>
            <a:r>
              <a:rPr lang="tr-TR" dirty="0"/>
              <a:t> amacı, bağlanmayı güçlendirme, </a:t>
            </a:r>
            <a:r>
              <a:rPr lang="tr-TR" dirty="0" err="1"/>
              <a:t>özdüzenlemeyi</a:t>
            </a:r>
            <a:r>
              <a:rPr lang="tr-TR" dirty="0"/>
              <a:t> artırma, güven oluşturma ve ebeveynlerin tedavi boyunca geliştirilen sağlıklı etkileşimlerini devam ettirmeyi sağlamaktır (</a:t>
            </a:r>
            <a:r>
              <a:rPr lang="tr-TR" dirty="0" err="1"/>
              <a:t>Booth</a:t>
            </a:r>
            <a:r>
              <a:rPr lang="tr-TR" dirty="0"/>
              <a:t> ve </a:t>
            </a:r>
            <a:r>
              <a:rPr lang="tr-TR" dirty="0" err="1"/>
              <a:t>Jernberg</a:t>
            </a:r>
            <a:r>
              <a:rPr lang="tr-TR" dirty="0"/>
              <a:t>, 2010).</a:t>
            </a:r>
          </a:p>
          <a:p>
            <a:pPr marL="18288" indent="0" algn="just">
              <a:buNone/>
            </a:pPr>
            <a:r>
              <a:rPr lang="tr-TR" dirty="0" err="1"/>
              <a:t>Theraplay</a:t>
            </a:r>
            <a:r>
              <a:rPr lang="tr-TR" dirty="0"/>
              <a:t> temelde 18-24 oturumdan oluşur ve oturumlar haftada bir kez 45 dakika şeklinde planlanır. </a:t>
            </a:r>
            <a:r>
              <a:rPr lang="tr-TR" dirty="0" err="1"/>
              <a:t>Theraplay</a:t>
            </a:r>
            <a:r>
              <a:rPr lang="tr-TR" dirty="0"/>
              <a:t> yönteminde tedavi üç süreçten oluşur; Değerlendirme, tedavi ve izleme.</a:t>
            </a:r>
          </a:p>
          <a:p>
            <a:pPr marL="18288" indent="0" algn="just">
              <a:buNone/>
            </a:pPr>
            <a:r>
              <a:rPr lang="tr-TR" dirty="0"/>
              <a:t>Değerlendirme kısmında ebeveyn ve çocuğa tutum ölçeği uygulanır. </a:t>
            </a:r>
            <a:r>
              <a:rPr lang="tr-TR" dirty="0" err="1"/>
              <a:t>Aienin</a:t>
            </a:r>
            <a:r>
              <a:rPr lang="tr-TR" dirty="0"/>
              <a:t> şu anki yapısı ve geçmişi hakkında bilgi alınırken bir yandan da ebeveyn-çocuk arasındaki etkileşimin niteliği gözlemlenir.</a:t>
            </a:r>
          </a:p>
          <a:p>
            <a:pPr algn="just"/>
            <a:endParaRPr lang="tr-TR" dirty="0"/>
          </a:p>
        </p:txBody>
      </p:sp>
    </p:spTree>
    <p:extLst>
      <p:ext uri="{BB962C8B-B14F-4D97-AF65-F5344CB8AC3E}">
        <p14:creationId xmlns:p14="http://schemas.microsoft.com/office/powerpoint/2010/main" val="24793071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23528" y="6896"/>
            <a:ext cx="7834064" cy="4111351"/>
          </a:xfrm>
        </p:spPr>
        <p:txBody>
          <a:bodyPr/>
          <a:lstStyle/>
          <a:p>
            <a:r>
              <a:rPr lang="tr-TR" dirty="0"/>
              <a:t>Tutma Terapisi</a:t>
            </a:r>
          </a:p>
          <a:p>
            <a:pPr algn="just"/>
            <a:r>
              <a:rPr lang="tr-TR" dirty="0"/>
              <a:t>Tutma terapisi ilk olarak 1967 yılında otistik çocuklarda kızgınlığı azaltma terapisi olarak isimlendirilmiştir. Erken dönemde bağlanma problemi yaşamış ve birden fazla bakıcıya sahip bağlanma bozukluğu yaşayan çocuklarda ebeveynlerine sağlıklı bağlanma geliştirmelerini sağlamaya yöneliktir (</a:t>
            </a:r>
            <a:r>
              <a:rPr lang="tr-TR" dirty="0" err="1"/>
              <a:t>Cline</a:t>
            </a:r>
            <a:r>
              <a:rPr lang="tr-TR" dirty="0"/>
              <a:t>, 1991).</a:t>
            </a:r>
          </a:p>
          <a:p>
            <a:endParaRPr lang="tr-T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2996951"/>
            <a:ext cx="2646363" cy="3554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83386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95536" y="685801"/>
            <a:ext cx="7834064" cy="5839543"/>
          </a:xfrm>
        </p:spPr>
        <p:txBody>
          <a:bodyPr/>
          <a:lstStyle/>
          <a:p>
            <a:pPr algn="just"/>
            <a:r>
              <a:rPr lang="tr-TR" dirty="0"/>
              <a:t>Tutma terapisinde çocuk kucağa yatırılır ve başı yastıkla desteklenir. Terapist çocuğun ellerini tutar, çocuğun yüzüne doğru eğilir ve göz kontağı kurmaya çalışır. Çocuk bu pozisyonda geçmişte ve yakın zamanda yaşadığı şeyleri tekrar yaşar. Terapist konuşurken çocuğun geçmişte yaşadığına inandığı atmosferi tekrar yaşatmayı planlar. Bu, çocuğun geçmişte yaşadıklarının aynısını yaşamaya yöneliktir. Terapist bu süreçte aynı zamanda empati ve destek sağlar.</a:t>
            </a:r>
          </a:p>
          <a:p>
            <a:pPr algn="just"/>
            <a:r>
              <a:rPr lang="tr-TR" dirty="0"/>
              <a:t>Tutulan çocuk dört aşamadan geçer. Öfke ve direnç, diğerlerinin kontrolünü kabul etme, üzüntü ve acı, güven ve güvenli bağlanmanın gelişimi. </a:t>
            </a:r>
            <a:r>
              <a:rPr lang="tr-TR" dirty="0" err="1"/>
              <a:t>Terapötik</a:t>
            </a:r>
            <a:r>
              <a:rPr lang="tr-TR" dirty="0"/>
              <a:t> tutma bakım beslenme, ilgi ve güven ihtiyacının yeterince karşılanması deneyimini sağlar. Çocuklar bunu deneyimlediklerinde sevgi dolu ve güvenilir bir ebeveyn tarafından etkilenilmeye, anlaşılmaya ve kontrol edilmeye izin verir (</a:t>
            </a:r>
            <a:r>
              <a:rPr lang="tr-TR" dirty="0" err="1"/>
              <a:t>Howe</a:t>
            </a:r>
            <a:r>
              <a:rPr lang="tr-TR" dirty="0"/>
              <a:t> ve </a:t>
            </a:r>
            <a:r>
              <a:rPr lang="tr-TR" dirty="0" err="1"/>
              <a:t>Feranley</a:t>
            </a:r>
            <a:r>
              <a:rPr lang="tr-TR" dirty="0"/>
              <a:t>, 1999).</a:t>
            </a:r>
          </a:p>
          <a:p>
            <a:pPr algn="just"/>
            <a:endParaRPr lang="tr-TR" dirty="0"/>
          </a:p>
        </p:txBody>
      </p:sp>
    </p:spTree>
    <p:extLst>
      <p:ext uri="{BB962C8B-B14F-4D97-AF65-F5344CB8AC3E}">
        <p14:creationId xmlns:p14="http://schemas.microsoft.com/office/powerpoint/2010/main" val="3499890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95536" y="685801"/>
            <a:ext cx="7834064" cy="5839543"/>
          </a:xfrm>
        </p:spPr>
        <p:txBody>
          <a:bodyPr>
            <a:normAutofit lnSpcReduction="10000"/>
          </a:bodyPr>
          <a:lstStyle/>
          <a:p>
            <a:pPr algn="just"/>
            <a:r>
              <a:rPr lang="tr-TR" dirty="0"/>
              <a:t>Yetişkinlerde Bağlanma Terapisi</a:t>
            </a:r>
          </a:p>
          <a:p>
            <a:pPr algn="just"/>
            <a:r>
              <a:rPr lang="tr-TR" dirty="0"/>
              <a:t>Terapi sürecinin genel amaçları şu şekildedir (</a:t>
            </a:r>
            <a:r>
              <a:rPr lang="tr-TR" dirty="0" err="1"/>
              <a:t>Levy</a:t>
            </a:r>
            <a:r>
              <a:rPr lang="tr-TR" dirty="0"/>
              <a:t> ve </a:t>
            </a:r>
            <a:r>
              <a:rPr lang="tr-TR" dirty="0" err="1"/>
              <a:t>Orlans</a:t>
            </a:r>
            <a:r>
              <a:rPr lang="tr-TR" dirty="0"/>
              <a:t>, 2000);</a:t>
            </a:r>
          </a:p>
          <a:p>
            <a:pPr algn="just"/>
            <a:r>
              <a:rPr lang="tr-TR" dirty="0"/>
              <a:t>1.	Gelecekteki tüm duygusal ilişkilere örnek olacak temel güven duygusunu geliştirme</a:t>
            </a:r>
          </a:p>
          <a:p>
            <a:pPr algn="just"/>
            <a:r>
              <a:rPr lang="tr-TR" dirty="0"/>
              <a:t>2.	Sağlıklı bilişsel ve sosyal gelişimi sağlayacak emniyetli ve güvenli çevreyi keşfetme</a:t>
            </a:r>
          </a:p>
          <a:p>
            <a:pPr algn="just"/>
            <a:r>
              <a:rPr lang="tr-TR" dirty="0"/>
              <a:t>3.	Dürtü ve duyguları etkili şekilde yönetmeyi sağlayan öz-düzenleme becerisini geliştirmeyi sağlama</a:t>
            </a:r>
          </a:p>
          <a:p>
            <a:pPr algn="just"/>
            <a:r>
              <a:rPr lang="tr-TR" dirty="0"/>
              <a:t>4.	Yeterlik, öz-değer ve bağımlı/özerk arasında dengeyi sağlayacak kimlik gelişimini sağlama</a:t>
            </a:r>
          </a:p>
          <a:p>
            <a:pPr algn="just"/>
            <a:r>
              <a:rPr lang="tr-TR" dirty="0"/>
              <a:t>5.	Empati, şefkat ve vicdanı içeren temel ahlaki yapıyı kurma</a:t>
            </a:r>
          </a:p>
          <a:p>
            <a:pPr algn="just"/>
            <a:r>
              <a:rPr lang="tr-TR" dirty="0"/>
              <a:t>6.	Kendisine, bakıcılara, diğerlerine ve genelde yaşama ilişkin bilişsel değerlendirmeleri içeren temel bir inanç sistemi geliştirme</a:t>
            </a:r>
          </a:p>
          <a:p>
            <a:pPr algn="just"/>
            <a:r>
              <a:rPr lang="tr-TR" dirty="0"/>
              <a:t>7.	Stres ve travmalara karşı direnç geliştirme</a:t>
            </a:r>
          </a:p>
          <a:p>
            <a:pPr algn="just"/>
            <a:endParaRPr lang="tr-TR" dirty="0"/>
          </a:p>
        </p:txBody>
      </p:sp>
    </p:spTree>
    <p:extLst>
      <p:ext uri="{BB962C8B-B14F-4D97-AF65-F5344CB8AC3E}">
        <p14:creationId xmlns:p14="http://schemas.microsoft.com/office/powerpoint/2010/main" val="1716726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95536" y="685801"/>
            <a:ext cx="7834064" cy="5839543"/>
          </a:xfrm>
        </p:spPr>
        <p:txBody>
          <a:bodyPr>
            <a:normAutofit/>
          </a:bodyPr>
          <a:lstStyle/>
          <a:p>
            <a:pPr algn="just"/>
            <a:r>
              <a:rPr lang="tr-TR" dirty="0"/>
              <a:t>Temel Müdahaleler</a:t>
            </a:r>
          </a:p>
          <a:p>
            <a:pPr algn="just"/>
            <a:r>
              <a:rPr lang="tr-TR" dirty="0"/>
              <a:t>Duygusal Deneyimin Yansıtılması</a:t>
            </a:r>
          </a:p>
          <a:p>
            <a:pPr algn="just"/>
            <a:r>
              <a:rPr lang="tr-TR" dirty="0"/>
              <a:t>Psikolojik danışman temel duyguları işler ve yeniden formüle eder; her bir danışanın ilişkisel deneyimini anlamaya çalışır ve bu deneyimdeki temel unsurları yansıtmaya çalışır.</a:t>
            </a:r>
          </a:p>
          <a:p>
            <a:pPr marL="18288" indent="0" algn="just">
              <a:buNone/>
            </a:pPr>
            <a:endParaRPr lang="tr-TR" dirty="0"/>
          </a:p>
          <a:p>
            <a:pPr algn="just"/>
            <a:r>
              <a:rPr lang="tr-TR" dirty="0"/>
              <a:t>Doğrulama</a:t>
            </a:r>
          </a:p>
          <a:p>
            <a:pPr algn="just"/>
            <a:r>
              <a:rPr lang="tr-TR" dirty="0"/>
              <a:t>Doğrulama bireyin meşru ve kabul edilebilir deneyimlerini çalıştırmaya davet eder. Bu müdahalenin temel amacı, </a:t>
            </a:r>
            <a:r>
              <a:rPr lang="tr-TR" dirty="0" err="1"/>
              <a:t>terapötik</a:t>
            </a:r>
            <a:r>
              <a:rPr lang="tr-TR" dirty="0"/>
              <a:t> birlikteliği güçlendirmektir.</a:t>
            </a:r>
          </a:p>
          <a:p>
            <a:pPr algn="just"/>
            <a:endParaRPr lang="tr-TR" dirty="0"/>
          </a:p>
        </p:txBody>
      </p:sp>
    </p:spTree>
    <p:extLst>
      <p:ext uri="{BB962C8B-B14F-4D97-AF65-F5344CB8AC3E}">
        <p14:creationId xmlns:p14="http://schemas.microsoft.com/office/powerpoint/2010/main" val="40404141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95536" y="685801"/>
            <a:ext cx="7834064" cy="5839543"/>
          </a:xfrm>
        </p:spPr>
        <p:txBody>
          <a:bodyPr>
            <a:normAutofit/>
          </a:bodyPr>
          <a:lstStyle/>
          <a:p>
            <a:pPr algn="just"/>
            <a:r>
              <a:rPr lang="tr-TR" dirty="0"/>
              <a:t>Açığa Çıkarıcı Tepki Verme</a:t>
            </a:r>
          </a:p>
          <a:p>
            <a:pPr algn="just"/>
            <a:r>
              <a:rPr lang="tr-TR" dirty="0"/>
              <a:t>Deneyimlerin yeniden düzenlenmesini kolaylaştıracak öğelerin tanımlanması, deneyimlerin net olmayan yanlarını açık hale getirme, duygusal bağlanmayı cesaretlendirme amaçlı açık uçlu sorular yönelterek danışanın </a:t>
            </a:r>
            <a:r>
              <a:rPr lang="tr-TR" dirty="0" err="1"/>
              <a:t>içgörü</a:t>
            </a:r>
            <a:r>
              <a:rPr lang="tr-TR" dirty="0"/>
              <a:t> kazanmasına yardımcı olmaktır.</a:t>
            </a:r>
          </a:p>
          <a:p>
            <a:pPr algn="just"/>
            <a:endParaRPr lang="tr-TR" dirty="0"/>
          </a:p>
          <a:p>
            <a:pPr algn="just"/>
            <a:r>
              <a:rPr lang="tr-TR" dirty="0"/>
              <a:t>Üzerinde Durma/Vurgulama</a:t>
            </a:r>
          </a:p>
          <a:p>
            <a:pPr algn="just"/>
            <a:r>
              <a:rPr lang="tr-TR" dirty="0"/>
              <a:t>Psikolojik danışman, partnere yönelik tepkileri düzenleyecek temel deneyimleri vurgulama, etkileşimi yeniden düzenleyecek deneyimleri netleştirme amacıyla tekrarlamalar, fotoğraflar, metaforlar kullanarak danışanın deneyiminin doğasını ve yapısının nasıl olduğunu açıklamaya çalışılır.</a:t>
            </a:r>
          </a:p>
          <a:p>
            <a:pPr algn="just"/>
            <a:endParaRPr lang="tr-TR" dirty="0"/>
          </a:p>
        </p:txBody>
      </p:sp>
    </p:spTree>
    <p:extLst>
      <p:ext uri="{BB962C8B-B14F-4D97-AF65-F5344CB8AC3E}">
        <p14:creationId xmlns:p14="http://schemas.microsoft.com/office/powerpoint/2010/main" val="35170271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95536" y="685801"/>
            <a:ext cx="7834064" cy="5839543"/>
          </a:xfrm>
        </p:spPr>
        <p:txBody>
          <a:bodyPr>
            <a:normAutofit/>
          </a:bodyPr>
          <a:lstStyle/>
          <a:p>
            <a:pPr algn="just"/>
            <a:r>
              <a:rPr lang="tr-TR" dirty="0"/>
              <a:t>İzleme, Yansıtma ve Etkileşimleri Yeniden Oluşturma</a:t>
            </a:r>
          </a:p>
          <a:p>
            <a:pPr algn="just"/>
            <a:r>
              <a:rPr lang="tr-TR" dirty="0"/>
              <a:t>Bu müdahale ile psikolojik danışman danışanın yaşadıklarını net olarak görebilmesi için etkileşimlere ve örüntülere ayna tutar. </a:t>
            </a:r>
          </a:p>
          <a:p>
            <a:pPr marL="18288" indent="0" algn="just">
              <a:buNone/>
            </a:pPr>
            <a:endParaRPr lang="tr-TR" dirty="0"/>
          </a:p>
          <a:p>
            <a:pPr algn="just"/>
            <a:r>
              <a:rPr lang="tr-TR" dirty="0"/>
              <a:t>Yeniden Yapılandırma ve Etkileşimleri Şekillendirme</a:t>
            </a:r>
          </a:p>
          <a:p>
            <a:pPr algn="just"/>
            <a:r>
              <a:rPr lang="tr-TR" dirty="0"/>
              <a:t>Psikolojik danışman olumsuz etkileşim örüntülerini açıklama, yeni etkileşimsel durumlar ve yeni bir diyalog türü yaratma, olumlu döngüler oluşturma amaçlı danışanın şu anki tepkilerine odaklanır.</a:t>
            </a:r>
          </a:p>
          <a:p>
            <a:pPr algn="just"/>
            <a:endParaRPr lang="tr-TR" dirty="0"/>
          </a:p>
        </p:txBody>
      </p:sp>
    </p:spTree>
    <p:extLst>
      <p:ext uri="{BB962C8B-B14F-4D97-AF65-F5344CB8AC3E}">
        <p14:creationId xmlns:p14="http://schemas.microsoft.com/office/powerpoint/2010/main" val="2500854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95536" y="685801"/>
            <a:ext cx="7834064" cy="5839543"/>
          </a:xfrm>
        </p:spPr>
        <p:txBody>
          <a:bodyPr>
            <a:normAutofit/>
          </a:bodyPr>
          <a:lstStyle/>
          <a:p>
            <a:pPr algn="just"/>
            <a:r>
              <a:rPr lang="tr-TR" dirty="0"/>
              <a:t>Öyküsel Bağlanma Terapisi</a:t>
            </a:r>
          </a:p>
          <a:p>
            <a:pPr algn="just"/>
            <a:r>
              <a:rPr lang="tr-TR" dirty="0"/>
              <a:t>Öyküsel bağlanma terapisi yetişkin popülasyonunda alkol ve madde bağımlılığı, yeme bozuklukları, kayıp ve yas, travma ve çiftlerle danışma sürecinde kullanılmaktadır. Öyküsel bağlanma terapisinin amacı, kişilerin ve ailelerin daha doyurucu ve otantik öyküler inşa etmelerine yardımcı olmaktır. Bu süreç </a:t>
            </a:r>
            <a:r>
              <a:rPr lang="tr-TR" dirty="0" err="1"/>
              <a:t>terapötik</a:t>
            </a:r>
            <a:r>
              <a:rPr lang="tr-TR" dirty="0"/>
              <a:t> iletişim ile başlar, işbirliğine dayalı yaklaşım, sorunları tanımlama ve dışsallaştırma, öykünün anlam ve önemini yeniden inşa eder ve sonunda kişinin yaşamına dair yeni bir bakış açısı kazanmasıyla alternatif öykü üretilir (</a:t>
            </a:r>
            <a:r>
              <a:rPr lang="tr-TR" dirty="0" err="1"/>
              <a:t>Nichols</a:t>
            </a:r>
            <a:r>
              <a:rPr lang="tr-TR" dirty="0"/>
              <a:t> ve </a:t>
            </a:r>
            <a:r>
              <a:rPr lang="tr-TR" dirty="0" err="1"/>
              <a:t>Schwartz</a:t>
            </a:r>
            <a:r>
              <a:rPr lang="tr-TR" dirty="0"/>
              <a:t>, 2006).</a:t>
            </a:r>
          </a:p>
          <a:p>
            <a:pPr algn="just"/>
            <a:endParaRPr lang="tr-TR" dirty="0"/>
          </a:p>
        </p:txBody>
      </p:sp>
    </p:spTree>
    <p:extLst>
      <p:ext uri="{BB962C8B-B14F-4D97-AF65-F5344CB8AC3E}">
        <p14:creationId xmlns:p14="http://schemas.microsoft.com/office/powerpoint/2010/main" val="38315597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95536" y="685801"/>
            <a:ext cx="7834064" cy="5839543"/>
          </a:xfrm>
        </p:spPr>
        <p:txBody>
          <a:bodyPr>
            <a:normAutofit/>
          </a:bodyPr>
          <a:lstStyle/>
          <a:p>
            <a:pPr algn="just"/>
            <a:r>
              <a:rPr lang="tr-TR" dirty="0"/>
              <a:t>Bağlanma Terapisi Vaka Örneği</a:t>
            </a:r>
          </a:p>
          <a:p>
            <a:pPr algn="just"/>
            <a:r>
              <a:rPr lang="tr-TR" dirty="0"/>
              <a:t>Bahadır, 2,5 yaşında erkek çocuk; konuşmama ve insanlara tepki vermeme şikâyetleriyle, anne ve babası tarafından kliniğe getirildi Ailesinden alınan öyküye göre, bebekliğinden itibaren sosyal tepkilerinin kısıtlı olduğu, 12 aylıkken yürüdüğü, 13 aylıkken birkaç kelime söylediği, ancak şimdi bu becerilerini de yitirdiği öğrenildi. Bahadır’ın anne ve babasının ikinci evliliğinden olan ilk ve tek çocuk olduğu, her iki ebeveynin de, önceki evliliklerinden çocukları bulunduğu (annenin 10 yaşında kızı, babanın da 6 ve 10 yaşlarında iki oğlu) ve Bahadır da dâhil olmak üzere, dört çocuğun aynı evde yaşadığı öğrenildi. Anne ve baba arasında evlilikle ilgili sorunlar yaşandığı, annenin son altı aydır “kaygı bozukluğu” tanısıyla tedavi görmekte olduğu, anne ve babanın evde Bahadır ile kaliteli bir paylaşım içerisine giremedikleri görülmektedir.</a:t>
            </a:r>
          </a:p>
        </p:txBody>
      </p:sp>
    </p:spTree>
    <p:extLst>
      <p:ext uri="{BB962C8B-B14F-4D97-AF65-F5344CB8AC3E}">
        <p14:creationId xmlns:p14="http://schemas.microsoft.com/office/powerpoint/2010/main" val="19417239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95536" y="685801"/>
            <a:ext cx="7834064" cy="5839543"/>
          </a:xfrm>
        </p:spPr>
        <p:txBody>
          <a:bodyPr>
            <a:normAutofit/>
          </a:bodyPr>
          <a:lstStyle/>
          <a:p>
            <a:pPr marL="18288" indent="0" algn="just">
              <a:buNone/>
            </a:pPr>
            <a:r>
              <a:rPr lang="tr-TR" dirty="0"/>
              <a:t>Bahadır’ın göz temasının sınırlı olduğu, sözel komut almadığı, konuşamadığı, çevreyle ilgilenmediği, sosyal iletişim ve etkileşime sınırlı girdiği tespit edildi.</a:t>
            </a:r>
          </a:p>
          <a:p>
            <a:pPr marL="18288" indent="0" algn="just">
              <a:buNone/>
            </a:pPr>
            <a:r>
              <a:rPr lang="tr-TR" dirty="0"/>
              <a:t>Bahadır yoğun bir özel eğitim programına alındı, anne ve babası evlilik terapistine yönlendirildi ve Bahadır ile olan paylaşımlarının uygun şekilde zenginleştirilmesine çalışıldı. Tedavinin ilk altı ayındaki ruhsal değerlendirmesinde, iletişim ve etkileşiminin arttığı, kelime dağarcığının zenginleştiği, sosyal ilgi ve jestlerinde artış olduğu tespit edildi. Bundan sonra altı ayda bir yapılan takiplerinde, ruhsal ve sosyal yönden yaşıtlarının düzeyini giderek yakaladığı görüldü. Şu anda, 6,5 yaşında olup, tamamen normal ruhsal gelişme tablosunda olduğu tespit edildi.</a:t>
            </a:r>
          </a:p>
          <a:p>
            <a:pPr marL="18288" indent="0" algn="just">
              <a:buNone/>
            </a:pPr>
            <a:endParaRPr lang="tr-TR" dirty="0"/>
          </a:p>
          <a:p>
            <a:pPr marL="18288" indent="0" algn="just">
              <a:buNone/>
            </a:pPr>
            <a:r>
              <a:rPr lang="tr-TR" dirty="0"/>
              <a:t>Kaynak: </a:t>
            </a:r>
            <a:r>
              <a:rPr lang="tr-TR" dirty="0" err="1"/>
              <a:t>Güvendeğer</a:t>
            </a:r>
            <a:r>
              <a:rPr lang="tr-TR" dirty="0"/>
              <a:t>, N. (2005). Bebeklik ve küçük çocukluk döneminin tepkisel bağlanma bozukluğu: 3 </a:t>
            </a:r>
            <a:r>
              <a:rPr lang="tr-TR" dirty="0" err="1"/>
              <a:t>vak’a</a:t>
            </a:r>
            <a:r>
              <a:rPr lang="tr-TR" dirty="0"/>
              <a:t> sunumu. </a:t>
            </a:r>
            <a:r>
              <a:rPr lang="tr-TR" i="1" dirty="0"/>
              <a:t>Yeni </a:t>
            </a:r>
            <a:r>
              <a:rPr lang="tr-TR" i="1" dirty="0" err="1"/>
              <a:t>Symposium</a:t>
            </a:r>
            <a:r>
              <a:rPr lang="tr-TR" i="1" dirty="0"/>
              <a:t>, 43 (1), 20-23.</a:t>
            </a:r>
            <a:endParaRPr lang="tr-TR" dirty="0"/>
          </a:p>
        </p:txBody>
      </p:sp>
    </p:spTree>
    <p:extLst>
      <p:ext uri="{BB962C8B-B14F-4D97-AF65-F5344CB8AC3E}">
        <p14:creationId xmlns:p14="http://schemas.microsoft.com/office/powerpoint/2010/main" val="23381561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lstStyle/>
          <a:p>
            <a:r>
              <a:rPr lang="tr-TR" dirty="0"/>
              <a:t>Beni dinlediğiniz için teşekkür ederim.</a:t>
            </a:r>
          </a:p>
        </p:txBody>
      </p:sp>
    </p:spTree>
    <p:extLst>
      <p:ext uri="{BB962C8B-B14F-4D97-AF65-F5344CB8AC3E}">
        <p14:creationId xmlns:p14="http://schemas.microsoft.com/office/powerpoint/2010/main" val="38265800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oğal">
  <a:themeElements>
    <a:clrScheme name="Doğ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Doğ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Doğ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17</TotalTime>
  <Words>2527</Words>
  <Application>Microsoft Office PowerPoint</Application>
  <PresentationFormat>Ekran Gösterisi (4:3)</PresentationFormat>
  <Paragraphs>111</Paragraphs>
  <Slides>31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31</vt:i4>
      </vt:variant>
    </vt:vector>
  </HeadingPairs>
  <TitlesOfParts>
    <vt:vector size="36" baseType="lpstr">
      <vt:lpstr>Arial</vt:lpstr>
      <vt:lpstr>Palatino Linotype</vt:lpstr>
      <vt:lpstr>Times New Roman</vt:lpstr>
      <vt:lpstr>Wingdings</vt:lpstr>
      <vt:lpstr>Doğal</vt:lpstr>
      <vt:lpstr>BAĞLANMA TERAPİSİ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Beni dinlediğiniz için teşekkür ederim.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BAĞLANMA TERAPİSİ</dc:title>
  <dc:creator>Mustafa Bayraktar</dc:creator>
  <cp:lastModifiedBy>YÜCEL</cp:lastModifiedBy>
  <cp:revision>8</cp:revision>
  <dcterms:created xsi:type="dcterms:W3CDTF">2020-11-08T11:26:21Z</dcterms:created>
  <dcterms:modified xsi:type="dcterms:W3CDTF">2020-11-10T12:18:23Z</dcterms:modified>
</cp:coreProperties>
</file>