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74" d="100"/>
          <a:sy n="74" d="100"/>
        </p:scale>
        <p:origin x="56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BCE08E-7B66-4D55-9888-ADF306486978}"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tr-TR"/>
        </a:p>
      </dgm:t>
    </dgm:pt>
    <dgm:pt modelId="{1E168895-ED16-4E86-9A0B-BCB17CC57104}">
      <dgm:prSet phldrT="[Metin]"/>
      <dgm:spPr/>
      <dgm:t>
        <a:bodyPr/>
        <a:lstStyle/>
        <a:p>
          <a:r>
            <a:rPr lang="tr-TR" dirty="0" smtClean="0"/>
            <a:t>ekosistem</a:t>
          </a:r>
          <a:endParaRPr lang="tr-TR" dirty="0"/>
        </a:p>
      </dgm:t>
    </dgm:pt>
    <dgm:pt modelId="{6A47DDDF-B23F-4109-A099-EF131EF7F1B5}" type="parTrans" cxnId="{2FAE5669-9414-4B34-BA26-47F7C39DBCEB}">
      <dgm:prSet/>
      <dgm:spPr/>
      <dgm:t>
        <a:bodyPr/>
        <a:lstStyle/>
        <a:p>
          <a:endParaRPr lang="tr-TR"/>
        </a:p>
      </dgm:t>
    </dgm:pt>
    <dgm:pt modelId="{E649E9F1-4CDF-429C-8A26-C89885CB3A72}" type="sibTrans" cxnId="{2FAE5669-9414-4B34-BA26-47F7C39DBCEB}">
      <dgm:prSet/>
      <dgm:spPr/>
      <dgm:t>
        <a:bodyPr/>
        <a:lstStyle/>
        <a:p>
          <a:endParaRPr lang="tr-TR"/>
        </a:p>
      </dgm:t>
    </dgm:pt>
    <dgm:pt modelId="{FC471024-5EF3-4711-9945-6BD434575C3F}">
      <dgm:prSet phldrT="[Metin]"/>
      <dgm:spPr/>
      <dgm:t>
        <a:bodyPr/>
        <a:lstStyle/>
        <a:p>
          <a:r>
            <a:rPr lang="tr-TR" dirty="0" smtClean="0"/>
            <a:t>Sağlama hizmetleri</a:t>
          </a:r>
          <a:endParaRPr lang="tr-TR" dirty="0"/>
        </a:p>
      </dgm:t>
    </dgm:pt>
    <dgm:pt modelId="{568CB447-12C0-47DD-867C-CAE8F3A22517}" type="parTrans" cxnId="{61843631-014B-440D-9D20-10206542FB3D}">
      <dgm:prSet/>
      <dgm:spPr/>
      <dgm:t>
        <a:bodyPr/>
        <a:lstStyle/>
        <a:p>
          <a:endParaRPr lang="tr-TR"/>
        </a:p>
      </dgm:t>
    </dgm:pt>
    <dgm:pt modelId="{8E58587E-8C83-4B08-9B15-6C4729886E19}" type="sibTrans" cxnId="{61843631-014B-440D-9D20-10206542FB3D}">
      <dgm:prSet/>
      <dgm:spPr/>
      <dgm:t>
        <a:bodyPr/>
        <a:lstStyle/>
        <a:p>
          <a:endParaRPr lang="tr-TR"/>
        </a:p>
      </dgm:t>
    </dgm:pt>
    <dgm:pt modelId="{8156A444-D70F-4D95-9E1E-A4EEAD2EC404}">
      <dgm:prSet phldrT="[Metin]"/>
      <dgm:spPr/>
      <dgm:t>
        <a:bodyPr/>
        <a:lstStyle/>
        <a:p>
          <a:r>
            <a:rPr lang="tr-TR" dirty="0" smtClean="0"/>
            <a:t>Destekleme hizmetleri</a:t>
          </a:r>
          <a:endParaRPr lang="tr-TR" dirty="0"/>
        </a:p>
      </dgm:t>
    </dgm:pt>
    <dgm:pt modelId="{D61E5BB6-4372-49D2-80A0-1C3B43A16D5F}" type="parTrans" cxnId="{5F424DDE-64C2-4E62-A908-2FC6CA410F2A}">
      <dgm:prSet/>
      <dgm:spPr/>
      <dgm:t>
        <a:bodyPr/>
        <a:lstStyle/>
        <a:p>
          <a:endParaRPr lang="tr-TR"/>
        </a:p>
      </dgm:t>
    </dgm:pt>
    <dgm:pt modelId="{ACF59F4F-716B-4B4C-9E68-3C009595B6A2}" type="sibTrans" cxnId="{5F424DDE-64C2-4E62-A908-2FC6CA410F2A}">
      <dgm:prSet/>
      <dgm:spPr/>
      <dgm:t>
        <a:bodyPr/>
        <a:lstStyle/>
        <a:p>
          <a:endParaRPr lang="tr-TR"/>
        </a:p>
      </dgm:t>
    </dgm:pt>
    <dgm:pt modelId="{9F9DA6D1-0222-458E-A17C-9FD984F4B0BC}">
      <dgm:prSet phldrT="[Metin]"/>
      <dgm:spPr/>
      <dgm:t>
        <a:bodyPr/>
        <a:lstStyle/>
        <a:p>
          <a:r>
            <a:rPr lang="tr-TR" dirty="0" smtClean="0"/>
            <a:t>Kültürel hizmetler</a:t>
          </a:r>
          <a:endParaRPr lang="tr-TR" dirty="0"/>
        </a:p>
      </dgm:t>
    </dgm:pt>
    <dgm:pt modelId="{EE5383E1-E114-41DC-B73D-E745FEE39B06}" type="parTrans" cxnId="{D26A46C4-BA18-4ED8-9A8A-E7609A1AC08E}">
      <dgm:prSet/>
      <dgm:spPr/>
      <dgm:t>
        <a:bodyPr/>
        <a:lstStyle/>
        <a:p>
          <a:endParaRPr lang="tr-TR"/>
        </a:p>
      </dgm:t>
    </dgm:pt>
    <dgm:pt modelId="{0AD04095-9D64-4843-8119-FDE29585E1B0}" type="sibTrans" cxnId="{D26A46C4-BA18-4ED8-9A8A-E7609A1AC08E}">
      <dgm:prSet/>
      <dgm:spPr/>
      <dgm:t>
        <a:bodyPr/>
        <a:lstStyle/>
        <a:p>
          <a:endParaRPr lang="tr-TR"/>
        </a:p>
      </dgm:t>
    </dgm:pt>
    <dgm:pt modelId="{84EDBEEE-8D38-48D7-BDFE-DF447DFEBD94}">
      <dgm:prSet phldrT="[Metin]"/>
      <dgm:spPr/>
      <dgm:t>
        <a:bodyPr/>
        <a:lstStyle/>
        <a:p>
          <a:r>
            <a:rPr lang="tr-TR" dirty="0" smtClean="0"/>
            <a:t>Düzenleme hizmetleri</a:t>
          </a:r>
          <a:endParaRPr lang="tr-TR" dirty="0"/>
        </a:p>
      </dgm:t>
    </dgm:pt>
    <dgm:pt modelId="{D7E25851-74D2-4EDE-8B4F-ADDCAC2E4594}" type="parTrans" cxnId="{B11DA2C4-001E-46F7-AAF4-08AD0B36A945}">
      <dgm:prSet/>
      <dgm:spPr/>
      <dgm:t>
        <a:bodyPr/>
        <a:lstStyle/>
        <a:p>
          <a:endParaRPr lang="tr-TR"/>
        </a:p>
      </dgm:t>
    </dgm:pt>
    <dgm:pt modelId="{F49F04FE-7551-4B1F-A2F5-5E65706AF782}" type="sibTrans" cxnId="{B11DA2C4-001E-46F7-AAF4-08AD0B36A945}">
      <dgm:prSet/>
      <dgm:spPr/>
      <dgm:t>
        <a:bodyPr/>
        <a:lstStyle/>
        <a:p>
          <a:endParaRPr lang="tr-TR"/>
        </a:p>
      </dgm:t>
    </dgm:pt>
    <dgm:pt modelId="{F42EB3A3-0B94-4A51-A21E-6CE87D25A1EE}" type="pres">
      <dgm:prSet presAssocID="{12BCE08E-7B66-4D55-9888-ADF306486978}" presName="Name0" presStyleCnt="0">
        <dgm:presLayoutVars>
          <dgm:chMax val="1"/>
          <dgm:dir/>
          <dgm:animLvl val="ctr"/>
          <dgm:resizeHandles val="exact"/>
        </dgm:presLayoutVars>
      </dgm:prSet>
      <dgm:spPr/>
      <dgm:t>
        <a:bodyPr/>
        <a:lstStyle/>
        <a:p>
          <a:endParaRPr lang="tr-TR"/>
        </a:p>
      </dgm:t>
    </dgm:pt>
    <dgm:pt modelId="{B8C0BB5E-73B5-4345-A71B-A6F1D8ED49EE}" type="pres">
      <dgm:prSet presAssocID="{1E168895-ED16-4E86-9A0B-BCB17CC57104}" presName="centerShape" presStyleLbl="node0" presStyleIdx="0" presStyleCnt="1" custLinFactNeighborX="2682" custLinFactNeighborY="1166"/>
      <dgm:spPr/>
      <dgm:t>
        <a:bodyPr/>
        <a:lstStyle/>
        <a:p>
          <a:endParaRPr lang="tr-TR"/>
        </a:p>
      </dgm:t>
    </dgm:pt>
    <dgm:pt modelId="{FD113C75-4658-4D25-8148-B9CE25B8F633}" type="pres">
      <dgm:prSet presAssocID="{FC471024-5EF3-4711-9945-6BD434575C3F}" presName="node" presStyleLbl="node1" presStyleIdx="0" presStyleCnt="4">
        <dgm:presLayoutVars>
          <dgm:bulletEnabled val="1"/>
        </dgm:presLayoutVars>
      </dgm:prSet>
      <dgm:spPr/>
      <dgm:t>
        <a:bodyPr/>
        <a:lstStyle/>
        <a:p>
          <a:endParaRPr lang="tr-TR"/>
        </a:p>
      </dgm:t>
    </dgm:pt>
    <dgm:pt modelId="{58B8C903-04C3-42C6-A0C4-62A532252202}" type="pres">
      <dgm:prSet presAssocID="{FC471024-5EF3-4711-9945-6BD434575C3F}" presName="dummy" presStyleCnt="0"/>
      <dgm:spPr/>
    </dgm:pt>
    <dgm:pt modelId="{4B21B7DF-3603-42EE-85A9-4B7EDF4261B8}" type="pres">
      <dgm:prSet presAssocID="{8E58587E-8C83-4B08-9B15-6C4729886E19}" presName="sibTrans" presStyleLbl="sibTrans2D1" presStyleIdx="0" presStyleCnt="4"/>
      <dgm:spPr/>
      <dgm:t>
        <a:bodyPr/>
        <a:lstStyle/>
        <a:p>
          <a:endParaRPr lang="tr-TR"/>
        </a:p>
      </dgm:t>
    </dgm:pt>
    <dgm:pt modelId="{D41EA7E0-198B-42F9-9607-3073BC72E6AD}" type="pres">
      <dgm:prSet presAssocID="{8156A444-D70F-4D95-9E1E-A4EEAD2EC404}" presName="node" presStyleLbl="node1" presStyleIdx="1" presStyleCnt="4">
        <dgm:presLayoutVars>
          <dgm:bulletEnabled val="1"/>
        </dgm:presLayoutVars>
      </dgm:prSet>
      <dgm:spPr/>
      <dgm:t>
        <a:bodyPr/>
        <a:lstStyle/>
        <a:p>
          <a:endParaRPr lang="tr-TR"/>
        </a:p>
      </dgm:t>
    </dgm:pt>
    <dgm:pt modelId="{C8463F11-27F7-4BFA-9879-CBE2CCA6ADA6}" type="pres">
      <dgm:prSet presAssocID="{8156A444-D70F-4D95-9E1E-A4EEAD2EC404}" presName="dummy" presStyleCnt="0"/>
      <dgm:spPr/>
    </dgm:pt>
    <dgm:pt modelId="{ADA18495-1E16-48DA-9ABD-BB7534DC0962}" type="pres">
      <dgm:prSet presAssocID="{ACF59F4F-716B-4B4C-9E68-3C009595B6A2}" presName="sibTrans" presStyleLbl="sibTrans2D1" presStyleIdx="1" presStyleCnt="4"/>
      <dgm:spPr/>
      <dgm:t>
        <a:bodyPr/>
        <a:lstStyle/>
        <a:p>
          <a:endParaRPr lang="tr-TR"/>
        </a:p>
      </dgm:t>
    </dgm:pt>
    <dgm:pt modelId="{8800CD88-2C9F-4BCF-AF30-E477EB71807B}" type="pres">
      <dgm:prSet presAssocID="{9F9DA6D1-0222-458E-A17C-9FD984F4B0BC}" presName="node" presStyleLbl="node1" presStyleIdx="2" presStyleCnt="4">
        <dgm:presLayoutVars>
          <dgm:bulletEnabled val="1"/>
        </dgm:presLayoutVars>
      </dgm:prSet>
      <dgm:spPr/>
      <dgm:t>
        <a:bodyPr/>
        <a:lstStyle/>
        <a:p>
          <a:endParaRPr lang="tr-TR"/>
        </a:p>
      </dgm:t>
    </dgm:pt>
    <dgm:pt modelId="{B41FBAC0-D0F0-4AA7-9ABF-298A0635344F}" type="pres">
      <dgm:prSet presAssocID="{9F9DA6D1-0222-458E-A17C-9FD984F4B0BC}" presName="dummy" presStyleCnt="0"/>
      <dgm:spPr/>
    </dgm:pt>
    <dgm:pt modelId="{A8583E3B-CC53-4E3A-B947-1033E9AEB450}" type="pres">
      <dgm:prSet presAssocID="{0AD04095-9D64-4843-8119-FDE29585E1B0}" presName="sibTrans" presStyleLbl="sibTrans2D1" presStyleIdx="2" presStyleCnt="4"/>
      <dgm:spPr/>
      <dgm:t>
        <a:bodyPr/>
        <a:lstStyle/>
        <a:p>
          <a:endParaRPr lang="tr-TR"/>
        </a:p>
      </dgm:t>
    </dgm:pt>
    <dgm:pt modelId="{04B9C04F-7B86-48A8-8DC5-EDFAF668B576}" type="pres">
      <dgm:prSet presAssocID="{84EDBEEE-8D38-48D7-BDFE-DF447DFEBD94}" presName="node" presStyleLbl="node1" presStyleIdx="3" presStyleCnt="4">
        <dgm:presLayoutVars>
          <dgm:bulletEnabled val="1"/>
        </dgm:presLayoutVars>
      </dgm:prSet>
      <dgm:spPr/>
      <dgm:t>
        <a:bodyPr/>
        <a:lstStyle/>
        <a:p>
          <a:endParaRPr lang="tr-TR"/>
        </a:p>
      </dgm:t>
    </dgm:pt>
    <dgm:pt modelId="{EC42CBFC-8867-4657-BEB2-A32015AF0CC1}" type="pres">
      <dgm:prSet presAssocID="{84EDBEEE-8D38-48D7-BDFE-DF447DFEBD94}" presName="dummy" presStyleCnt="0"/>
      <dgm:spPr/>
    </dgm:pt>
    <dgm:pt modelId="{A7695269-B8DD-410E-88C2-2C7331B5C50C}" type="pres">
      <dgm:prSet presAssocID="{F49F04FE-7551-4B1F-A2F5-5E65706AF782}" presName="sibTrans" presStyleLbl="sibTrans2D1" presStyleIdx="3" presStyleCnt="4"/>
      <dgm:spPr/>
      <dgm:t>
        <a:bodyPr/>
        <a:lstStyle/>
        <a:p>
          <a:endParaRPr lang="tr-TR"/>
        </a:p>
      </dgm:t>
    </dgm:pt>
  </dgm:ptLst>
  <dgm:cxnLst>
    <dgm:cxn modelId="{0FCA00F9-BFA0-43BA-BBD7-1FBC4AFC9D1B}" type="presOf" srcId="{8E58587E-8C83-4B08-9B15-6C4729886E19}" destId="{4B21B7DF-3603-42EE-85A9-4B7EDF4261B8}" srcOrd="0" destOrd="0" presId="urn:microsoft.com/office/officeart/2005/8/layout/radial6"/>
    <dgm:cxn modelId="{E9D99C61-35D7-4C3E-87C2-1E2C3887CD53}" type="presOf" srcId="{F49F04FE-7551-4B1F-A2F5-5E65706AF782}" destId="{A7695269-B8DD-410E-88C2-2C7331B5C50C}" srcOrd="0" destOrd="0" presId="urn:microsoft.com/office/officeart/2005/8/layout/radial6"/>
    <dgm:cxn modelId="{61791077-572E-4B11-B420-38925C309E05}" type="presOf" srcId="{9F9DA6D1-0222-458E-A17C-9FD984F4B0BC}" destId="{8800CD88-2C9F-4BCF-AF30-E477EB71807B}" srcOrd="0" destOrd="0" presId="urn:microsoft.com/office/officeart/2005/8/layout/radial6"/>
    <dgm:cxn modelId="{61843631-014B-440D-9D20-10206542FB3D}" srcId="{1E168895-ED16-4E86-9A0B-BCB17CC57104}" destId="{FC471024-5EF3-4711-9945-6BD434575C3F}" srcOrd="0" destOrd="0" parTransId="{568CB447-12C0-47DD-867C-CAE8F3A22517}" sibTransId="{8E58587E-8C83-4B08-9B15-6C4729886E19}"/>
    <dgm:cxn modelId="{5F424DDE-64C2-4E62-A908-2FC6CA410F2A}" srcId="{1E168895-ED16-4E86-9A0B-BCB17CC57104}" destId="{8156A444-D70F-4D95-9E1E-A4EEAD2EC404}" srcOrd="1" destOrd="0" parTransId="{D61E5BB6-4372-49D2-80A0-1C3B43A16D5F}" sibTransId="{ACF59F4F-716B-4B4C-9E68-3C009595B6A2}"/>
    <dgm:cxn modelId="{D26A46C4-BA18-4ED8-9A8A-E7609A1AC08E}" srcId="{1E168895-ED16-4E86-9A0B-BCB17CC57104}" destId="{9F9DA6D1-0222-458E-A17C-9FD984F4B0BC}" srcOrd="2" destOrd="0" parTransId="{EE5383E1-E114-41DC-B73D-E745FEE39B06}" sibTransId="{0AD04095-9D64-4843-8119-FDE29585E1B0}"/>
    <dgm:cxn modelId="{E1B97BE6-DCF0-45E3-9089-E71D53DDF0F2}" type="presOf" srcId="{8156A444-D70F-4D95-9E1E-A4EEAD2EC404}" destId="{D41EA7E0-198B-42F9-9607-3073BC72E6AD}" srcOrd="0" destOrd="0" presId="urn:microsoft.com/office/officeart/2005/8/layout/radial6"/>
    <dgm:cxn modelId="{8A3F74D2-167E-4C1D-9E14-AF20D6FA3BEC}" type="presOf" srcId="{1E168895-ED16-4E86-9A0B-BCB17CC57104}" destId="{B8C0BB5E-73B5-4345-A71B-A6F1D8ED49EE}" srcOrd="0" destOrd="0" presId="urn:microsoft.com/office/officeart/2005/8/layout/radial6"/>
    <dgm:cxn modelId="{457B00F5-94A8-4459-89E7-DADE29181D39}" type="presOf" srcId="{0AD04095-9D64-4843-8119-FDE29585E1B0}" destId="{A8583E3B-CC53-4E3A-B947-1033E9AEB450}" srcOrd="0" destOrd="0" presId="urn:microsoft.com/office/officeart/2005/8/layout/radial6"/>
    <dgm:cxn modelId="{2FAE5669-9414-4B34-BA26-47F7C39DBCEB}" srcId="{12BCE08E-7B66-4D55-9888-ADF306486978}" destId="{1E168895-ED16-4E86-9A0B-BCB17CC57104}" srcOrd="0" destOrd="0" parTransId="{6A47DDDF-B23F-4109-A099-EF131EF7F1B5}" sibTransId="{E649E9F1-4CDF-429C-8A26-C89885CB3A72}"/>
    <dgm:cxn modelId="{8100558C-DEA0-4AC1-A5C8-55778F394F0B}" type="presOf" srcId="{ACF59F4F-716B-4B4C-9E68-3C009595B6A2}" destId="{ADA18495-1E16-48DA-9ABD-BB7534DC0962}" srcOrd="0" destOrd="0" presId="urn:microsoft.com/office/officeart/2005/8/layout/radial6"/>
    <dgm:cxn modelId="{B11DA2C4-001E-46F7-AAF4-08AD0B36A945}" srcId="{1E168895-ED16-4E86-9A0B-BCB17CC57104}" destId="{84EDBEEE-8D38-48D7-BDFE-DF447DFEBD94}" srcOrd="3" destOrd="0" parTransId="{D7E25851-74D2-4EDE-8B4F-ADDCAC2E4594}" sibTransId="{F49F04FE-7551-4B1F-A2F5-5E65706AF782}"/>
    <dgm:cxn modelId="{CCFFE35C-8669-457C-AECF-773DC4AB377B}" type="presOf" srcId="{12BCE08E-7B66-4D55-9888-ADF306486978}" destId="{F42EB3A3-0B94-4A51-A21E-6CE87D25A1EE}" srcOrd="0" destOrd="0" presId="urn:microsoft.com/office/officeart/2005/8/layout/radial6"/>
    <dgm:cxn modelId="{4A4A90DE-E0EA-4854-9D57-A0F3B83BAE48}" type="presOf" srcId="{84EDBEEE-8D38-48D7-BDFE-DF447DFEBD94}" destId="{04B9C04F-7B86-48A8-8DC5-EDFAF668B576}" srcOrd="0" destOrd="0" presId="urn:microsoft.com/office/officeart/2005/8/layout/radial6"/>
    <dgm:cxn modelId="{33C9C3E9-7D41-497E-B735-1BC4541E98E5}" type="presOf" srcId="{FC471024-5EF3-4711-9945-6BD434575C3F}" destId="{FD113C75-4658-4D25-8148-B9CE25B8F633}" srcOrd="0" destOrd="0" presId="urn:microsoft.com/office/officeart/2005/8/layout/radial6"/>
    <dgm:cxn modelId="{463ACB5F-A5C2-4E05-BE4F-C8CC9B886EE9}" type="presParOf" srcId="{F42EB3A3-0B94-4A51-A21E-6CE87D25A1EE}" destId="{B8C0BB5E-73B5-4345-A71B-A6F1D8ED49EE}" srcOrd="0" destOrd="0" presId="urn:microsoft.com/office/officeart/2005/8/layout/radial6"/>
    <dgm:cxn modelId="{264D5437-0DCB-4757-877B-A321BA43BB30}" type="presParOf" srcId="{F42EB3A3-0B94-4A51-A21E-6CE87D25A1EE}" destId="{FD113C75-4658-4D25-8148-B9CE25B8F633}" srcOrd="1" destOrd="0" presId="urn:microsoft.com/office/officeart/2005/8/layout/radial6"/>
    <dgm:cxn modelId="{951DAC17-FE2D-465C-8DB8-3D475598618A}" type="presParOf" srcId="{F42EB3A3-0B94-4A51-A21E-6CE87D25A1EE}" destId="{58B8C903-04C3-42C6-A0C4-62A532252202}" srcOrd="2" destOrd="0" presId="urn:microsoft.com/office/officeart/2005/8/layout/radial6"/>
    <dgm:cxn modelId="{968DE69F-214D-48A7-B1BE-0A0E9E3C98CA}" type="presParOf" srcId="{F42EB3A3-0B94-4A51-A21E-6CE87D25A1EE}" destId="{4B21B7DF-3603-42EE-85A9-4B7EDF4261B8}" srcOrd="3" destOrd="0" presId="urn:microsoft.com/office/officeart/2005/8/layout/radial6"/>
    <dgm:cxn modelId="{EAF0F813-F651-4A48-87CE-9693DB0C27C8}" type="presParOf" srcId="{F42EB3A3-0B94-4A51-A21E-6CE87D25A1EE}" destId="{D41EA7E0-198B-42F9-9607-3073BC72E6AD}" srcOrd="4" destOrd="0" presId="urn:microsoft.com/office/officeart/2005/8/layout/radial6"/>
    <dgm:cxn modelId="{1D7D2774-21B8-4A62-A944-B5C73A32F51F}" type="presParOf" srcId="{F42EB3A3-0B94-4A51-A21E-6CE87D25A1EE}" destId="{C8463F11-27F7-4BFA-9879-CBE2CCA6ADA6}" srcOrd="5" destOrd="0" presId="urn:microsoft.com/office/officeart/2005/8/layout/radial6"/>
    <dgm:cxn modelId="{8A913BDC-ABA5-4E8A-B6C0-DCC8C429A58D}" type="presParOf" srcId="{F42EB3A3-0B94-4A51-A21E-6CE87D25A1EE}" destId="{ADA18495-1E16-48DA-9ABD-BB7534DC0962}" srcOrd="6" destOrd="0" presId="urn:microsoft.com/office/officeart/2005/8/layout/radial6"/>
    <dgm:cxn modelId="{C97F2ECA-DD53-48C9-8FEB-48917445F012}" type="presParOf" srcId="{F42EB3A3-0B94-4A51-A21E-6CE87D25A1EE}" destId="{8800CD88-2C9F-4BCF-AF30-E477EB71807B}" srcOrd="7" destOrd="0" presId="urn:microsoft.com/office/officeart/2005/8/layout/radial6"/>
    <dgm:cxn modelId="{CD2184BF-521B-42AE-A049-3E10DF743C3C}" type="presParOf" srcId="{F42EB3A3-0B94-4A51-A21E-6CE87D25A1EE}" destId="{B41FBAC0-D0F0-4AA7-9ABF-298A0635344F}" srcOrd="8" destOrd="0" presId="urn:microsoft.com/office/officeart/2005/8/layout/radial6"/>
    <dgm:cxn modelId="{07599C33-8CE5-404A-B322-3F631A9D5614}" type="presParOf" srcId="{F42EB3A3-0B94-4A51-A21E-6CE87D25A1EE}" destId="{A8583E3B-CC53-4E3A-B947-1033E9AEB450}" srcOrd="9" destOrd="0" presId="urn:microsoft.com/office/officeart/2005/8/layout/radial6"/>
    <dgm:cxn modelId="{B8F27BAA-C2CB-492A-B441-380090AFDA1E}" type="presParOf" srcId="{F42EB3A3-0B94-4A51-A21E-6CE87D25A1EE}" destId="{04B9C04F-7B86-48A8-8DC5-EDFAF668B576}" srcOrd="10" destOrd="0" presId="urn:microsoft.com/office/officeart/2005/8/layout/radial6"/>
    <dgm:cxn modelId="{8A32DE83-9DF1-4541-AF4F-09B485958821}" type="presParOf" srcId="{F42EB3A3-0B94-4A51-A21E-6CE87D25A1EE}" destId="{EC42CBFC-8867-4657-BEB2-A32015AF0CC1}" srcOrd="11" destOrd="0" presId="urn:microsoft.com/office/officeart/2005/8/layout/radial6"/>
    <dgm:cxn modelId="{9B8B592E-0065-4F88-92C6-E3A645E443C0}" type="presParOf" srcId="{F42EB3A3-0B94-4A51-A21E-6CE87D25A1EE}" destId="{A7695269-B8DD-410E-88C2-2C7331B5C50C}"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695269-B8DD-410E-88C2-2C7331B5C50C}">
      <dsp:nvSpPr>
        <dsp:cNvPr id="0" name=""/>
        <dsp:cNvSpPr/>
      </dsp:nvSpPr>
      <dsp:spPr>
        <a:xfrm>
          <a:off x="3458254" y="791254"/>
          <a:ext cx="5275490" cy="5275490"/>
        </a:xfrm>
        <a:prstGeom prst="blockArc">
          <a:avLst>
            <a:gd name="adj1" fmla="val 10800000"/>
            <a:gd name="adj2" fmla="val 1620000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8583E3B-CC53-4E3A-B947-1033E9AEB450}">
      <dsp:nvSpPr>
        <dsp:cNvPr id="0" name=""/>
        <dsp:cNvSpPr/>
      </dsp:nvSpPr>
      <dsp:spPr>
        <a:xfrm>
          <a:off x="3458254" y="791254"/>
          <a:ext cx="5275490" cy="5275490"/>
        </a:xfrm>
        <a:prstGeom prst="blockArc">
          <a:avLst>
            <a:gd name="adj1" fmla="val 5400000"/>
            <a:gd name="adj2" fmla="val 1080000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DA18495-1E16-48DA-9ABD-BB7534DC0962}">
      <dsp:nvSpPr>
        <dsp:cNvPr id="0" name=""/>
        <dsp:cNvSpPr/>
      </dsp:nvSpPr>
      <dsp:spPr>
        <a:xfrm>
          <a:off x="3458254" y="791254"/>
          <a:ext cx="5275490" cy="5275490"/>
        </a:xfrm>
        <a:prstGeom prst="blockArc">
          <a:avLst>
            <a:gd name="adj1" fmla="val 0"/>
            <a:gd name="adj2" fmla="val 540000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B21B7DF-3603-42EE-85A9-4B7EDF4261B8}">
      <dsp:nvSpPr>
        <dsp:cNvPr id="0" name=""/>
        <dsp:cNvSpPr/>
      </dsp:nvSpPr>
      <dsp:spPr>
        <a:xfrm>
          <a:off x="3458254" y="791254"/>
          <a:ext cx="5275490" cy="5275490"/>
        </a:xfrm>
        <a:prstGeom prst="blockArc">
          <a:avLst>
            <a:gd name="adj1" fmla="val 16200000"/>
            <a:gd name="adj2" fmla="val 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C0BB5E-73B5-4345-A71B-A6F1D8ED49EE}">
      <dsp:nvSpPr>
        <dsp:cNvPr id="0" name=""/>
        <dsp:cNvSpPr/>
      </dsp:nvSpPr>
      <dsp:spPr>
        <a:xfrm>
          <a:off x="5019767" y="2274647"/>
          <a:ext cx="2428874" cy="242887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tr-TR" sz="3100" kern="1200" dirty="0" smtClean="0"/>
            <a:t>ekosistem</a:t>
          </a:r>
          <a:endParaRPr lang="tr-TR" sz="3100" kern="1200" dirty="0"/>
        </a:p>
      </dsp:txBody>
      <dsp:txXfrm>
        <a:off x="5375467" y="2630347"/>
        <a:ext cx="1717474" cy="1717474"/>
      </dsp:txXfrm>
    </dsp:sp>
    <dsp:sp modelId="{FD113C75-4658-4D25-8148-B9CE25B8F633}">
      <dsp:nvSpPr>
        <dsp:cNvPr id="0" name=""/>
        <dsp:cNvSpPr/>
      </dsp:nvSpPr>
      <dsp:spPr>
        <a:xfrm>
          <a:off x="5245893" y="2356"/>
          <a:ext cx="1700212" cy="17002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tr-TR" sz="1800" kern="1200" dirty="0" smtClean="0"/>
            <a:t>Sağlama hizmetleri</a:t>
          </a:r>
          <a:endParaRPr lang="tr-TR" sz="1800" kern="1200" dirty="0"/>
        </a:p>
      </dsp:txBody>
      <dsp:txXfrm>
        <a:off x="5494883" y="251346"/>
        <a:ext cx="1202232" cy="1202232"/>
      </dsp:txXfrm>
    </dsp:sp>
    <dsp:sp modelId="{D41EA7E0-198B-42F9-9607-3073BC72E6AD}">
      <dsp:nvSpPr>
        <dsp:cNvPr id="0" name=""/>
        <dsp:cNvSpPr/>
      </dsp:nvSpPr>
      <dsp:spPr>
        <a:xfrm>
          <a:off x="7822431" y="2578893"/>
          <a:ext cx="1700212" cy="17002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tr-TR" sz="1800" kern="1200" dirty="0" smtClean="0"/>
            <a:t>Destekleme hizmetleri</a:t>
          </a:r>
          <a:endParaRPr lang="tr-TR" sz="1800" kern="1200" dirty="0"/>
        </a:p>
      </dsp:txBody>
      <dsp:txXfrm>
        <a:off x="8071421" y="2827883"/>
        <a:ext cx="1202232" cy="1202232"/>
      </dsp:txXfrm>
    </dsp:sp>
    <dsp:sp modelId="{8800CD88-2C9F-4BCF-AF30-E477EB71807B}">
      <dsp:nvSpPr>
        <dsp:cNvPr id="0" name=""/>
        <dsp:cNvSpPr/>
      </dsp:nvSpPr>
      <dsp:spPr>
        <a:xfrm>
          <a:off x="5245893" y="5155431"/>
          <a:ext cx="1700212" cy="17002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tr-TR" sz="1800" kern="1200" dirty="0" smtClean="0"/>
            <a:t>Kültürel hizmetler</a:t>
          </a:r>
          <a:endParaRPr lang="tr-TR" sz="1800" kern="1200" dirty="0"/>
        </a:p>
      </dsp:txBody>
      <dsp:txXfrm>
        <a:off x="5494883" y="5404421"/>
        <a:ext cx="1202232" cy="1202232"/>
      </dsp:txXfrm>
    </dsp:sp>
    <dsp:sp modelId="{04B9C04F-7B86-48A8-8DC5-EDFAF668B576}">
      <dsp:nvSpPr>
        <dsp:cNvPr id="0" name=""/>
        <dsp:cNvSpPr/>
      </dsp:nvSpPr>
      <dsp:spPr>
        <a:xfrm>
          <a:off x="2669356" y="2578893"/>
          <a:ext cx="1700212" cy="17002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tr-TR" sz="1800" kern="1200" dirty="0" smtClean="0"/>
            <a:t>Düzenleme hizmetleri</a:t>
          </a:r>
          <a:endParaRPr lang="tr-TR" sz="1800" kern="1200" dirty="0"/>
        </a:p>
      </dsp:txBody>
      <dsp:txXfrm>
        <a:off x="2918346" y="2827883"/>
        <a:ext cx="1202232" cy="1202232"/>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34941A0F-B157-4726-9CED-10B7B210FD0B}" type="datetimeFigureOut">
              <a:rPr lang="tr-TR" smtClean="0"/>
              <a:t>21.09.2022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4007981-BF6F-4703-9FF1-2AF47BDB0155}" type="slidenum">
              <a:rPr lang="tr-TR" smtClean="0"/>
              <a:t>‹#›</a:t>
            </a:fld>
            <a:endParaRPr lang="tr-TR"/>
          </a:p>
        </p:txBody>
      </p:sp>
    </p:spTree>
    <p:extLst>
      <p:ext uri="{BB962C8B-B14F-4D97-AF65-F5344CB8AC3E}">
        <p14:creationId xmlns:p14="http://schemas.microsoft.com/office/powerpoint/2010/main" val="1518324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4941A0F-B157-4726-9CED-10B7B210FD0B}" type="datetimeFigureOut">
              <a:rPr lang="tr-TR" smtClean="0"/>
              <a:t>21.09.2022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4007981-BF6F-4703-9FF1-2AF47BDB0155}" type="slidenum">
              <a:rPr lang="tr-TR" smtClean="0"/>
              <a:t>‹#›</a:t>
            </a:fld>
            <a:endParaRPr lang="tr-TR"/>
          </a:p>
        </p:txBody>
      </p:sp>
    </p:spTree>
    <p:extLst>
      <p:ext uri="{BB962C8B-B14F-4D97-AF65-F5344CB8AC3E}">
        <p14:creationId xmlns:p14="http://schemas.microsoft.com/office/powerpoint/2010/main" val="1716849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34941A0F-B157-4726-9CED-10B7B210FD0B}" type="datetimeFigureOut">
              <a:rPr lang="tr-TR" smtClean="0"/>
              <a:t>21.09.2022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4007981-BF6F-4703-9FF1-2AF47BDB0155}" type="slidenum">
              <a:rPr lang="tr-TR" smtClean="0"/>
              <a:t>‹#›</a:t>
            </a:fld>
            <a:endParaRPr lang="tr-TR"/>
          </a:p>
        </p:txBody>
      </p:sp>
    </p:spTree>
    <p:extLst>
      <p:ext uri="{BB962C8B-B14F-4D97-AF65-F5344CB8AC3E}">
        <p14:creationId xmlns:p14="http://schemas.microsoft.com/office/powerpoint/2010/main" val="2461596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34941A0F-B157-4726-9CED-10B7B210FD0B}" type="datetimeFigureOut">
              <a:rPr lang="tr-TR" smtClean="0"/>
              <a:t>21.09.2022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4007981-BF6F-4703-9FF1-2AF47BDB0155}" type="slidenum">
              <a:rPr lang="tr-TR" smtClean="0"/>
              <a:t>‹#›</a:t>
            </a:fld>
            <a:endParaRPr lang="tr-TR"/>
          </a:p>
        </p:txBody>
      </p:sp>
    </p:spTree>
    <p:extLst>
      <p:ext uri="{BB962C8B-B14F-4D97-AF65-F5344CB8AC3E}">
        <p14:creationId xmlns:p14="http://schemas.microsoft.com/office/powerpoint/2010/main" val="675930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34941A0F-B157-4726-9CED-10B7B210FD0B}" type="datetimeFigureOut">
              <a:rPr lang="tr-TR" smtClean="0"/>
              <a:t>21.09.2022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64007981-BF6F-4703-9FF1-2AF47BDB0155}" type="slidenum">
              <a:rPr lang="tr-TR" smtClean="0"/>
              <a:t>‹#›</a:t>
            </a:fld>
            <a:endParaRPr lang="tr-TR"/>
          </a:p>
        </p:txBody>
      </p:sp>
    </p:spTree>
    <p:extLst>
      <p:ext uri="{BB962C8B-B14F-4D97-AF65-F5344CB8AC3E}">
        <p14:creationId xmlns:p14="http://schemas.microsoft.com/office/powerpoint/2010/main" val="3161617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34941A0F-B157-4726-9CED-10B7B210FD0B}" type="datetimeFigureOut">
              <a:rPr lang="tr-TR" smtClean="0"/>
              <a:t>21.09.2022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64007981-BF6F-4703-9FF1-2AF47BDB0155}" type="slidenum">
              <a:rPr lang="tr-TR" smtClean="0"/>
              <a:t>‹#›</a:t>
            </a:fld>
            <a:endParaRPr lang="tr-TR"/>
          </a:p>
        </p:txBody>
      </p:sp>
    </p:spTree>
    <p:extLst>
      <p:ext uri="{BB962C8B-B14F-4D97-AF65-F5344CB8AC3E}">
        <p14:creationId xmlns:p14="http://schemas.microsoft.com/office/powerpoint/2010/main" val="178660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4941A0F-B157-4726-9CED-10B7B210FD0B}" type="datetimeFigureOut">
              <a:rPr lang="tr-TR" smtClean="0"/>
              <a:t>21.09.2022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64007981-BF6F-4703-9FF1-2AF47BDB0155}" type="slidenum">
              <a:rPr lang="tr-TR" smtClean="0"/>
              <a:t>‹#›</a:t>
            </a:fld>
            <a:endParaRPr lang="tr-TR"/>
          </a:p>
        </p:txBody>
      </p:sp>
    </p:spTree>
    <p:extLst>
      <p:ext uri="{BB962C8B-B14F-4D97-AF65-F5344CB8AC3E}">
        <p14:creationId xmlns:p14="http://schemas.microsoft.com/office/powerpoint/2010/main" val="3855694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4941A0F-B157-4726-9CED-10B7B210FD0B}" type="datetimeFigureOut">
              <a:rPr lang="tr-TR" smtClean="0"/>
              <a:t>21.09.2022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4007981-BF6F-4703-9FF1-2AF47BDB0155}" type="slidenum">
              <a:rPr lang="tr-TR" smtClean="0"/>
              <a:t>‹#›</a:t>
            </a:fld>
            <a:endParaRPr lang="tr-TR"/>
          </a:p>
        </p:txBody>
      </p:sp>
    </p:spTree>
    <p:extLst>
      <p:ext uri="{BB962C8B-B14F-4D97-AF65-F5344CB8AC3E}">
        <p14:creationId xmlns:p14="http://schemas.microsoft.com/office/powerpoint/2010/main" val="3442585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4941A0F-B157-4726-9CED-10B7B210FD0B}" type="datetimeFigureOut">
              <a:rPr lang="tr-TR" smtClean="0"/>
              <a:t>21.09.2022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4007981-BF6F-4703-9FF1-2AF47BDB0155}" type="slidenum">
              <a:rPr lang="tr-TR" smtClean="0"/>
              <a:t>‹#›</a:t>
            </a:fld>
            <a:endParaRPr lang="tr-TR"/>
          </a:p>
        </p:txBody>
      </p:sp>
    </p:spTree>
    <p:extLst>
      <p:ext uri="{BB962C8B-B14F-4D97-AF65-F5344CB8AC3E}">
        <p14:creationId xmlns:p14="http://schemas.microsoft.com/office/powerpoint/2010/main" val="158323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4941A0F-B157-4726-9CED-10B7B210FD0B}" type="datetimeFigureOut">
              <a:rPr lang="tr-TR" smtClean="0"/>
              <a:t>21.09.2022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4007981-BF6F-4703-9FF1-2AF47BDB0155}" type="slidenum">
              <a:rPr lang="tr-TR" smtClean="0"/>
              <a:t>‹#›</a:t>
            </a:fld>
            <a:endParaRPr lang="tr-TR"/>
          </a:p>
        </p:txBody>
      </p:sp>
    </p:spTree>
    <p:extLst>
      <p:ext uri="{BB962C8B-B14F-4D97-AF65-F5344CB8AC3E}">
        <p14:creationId xmlns:p14="http://schemas.microsoft.com/office/powerpoint/2010/main" val="3580619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4941A0F-B157-4726-9CED-10B7B210FD0B}" type="datetimeFigureOut">
              <a:rPr lang="tr-TR" smtClean="0"/>
              <a:t>21.09.2022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4007981-BF6F-4703-9FF1-2AF47BDB0155}" type="slidenum">
              <a:rPr lang="tr-TR" smtClean="0"/>
              <a:t>‹#›</a:t>
            </a:fld>
            <a:endParaRPr lang="tr-TR"/>
          </a:p>
        </p:txBody>
      </p:sp>
    </p:spTree>
    <p:extLst>
      <p:ext uri="{BB962C8B-B14F-4D97-AF65-F5344CB8AC3E}">
        <p14:creationId xmlns:p14="http://schemas.microsoft.com/office/powerpoint/2010/main" val="2067614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941A0F-B157-4726-9CED-10B7B210FD0B}" type="datetimeFigureOut">
              <a:rPr lang="tr-TR" smtClean="0"/>
              <a:t>21.09.2022</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007981-BF6F-4703-9FF1-2AF47BDB0155}" type="slidenum">
              <a:rPr lang="tr-TR" smtClean="0"/>
              <a:t>‹#›</a:t>
            </a:fld>
            <a:endParaRPr lang="tr-TR"/>
          </a:p>
        </p:txBody>
      </p:sp>
    </p:spTree>
    <p:extLst>
      <p:ext uri="{BB962C8B-B14F-4D97-AF65-F5344CB8AC3E}">
        <p14:creationId xmlns:p14="http://schemas.microsoft.com/office/powerpoint/2010/main" val="3055676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en.wikipedia.org/wiki/File:Honeybee_(Apis_mellifera)_pollinating_Avocado_cv.jpg" TargetMode="Externa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hyperlink" Target="https://en.wikipedia.org/wiki/File:Upland_bog_which_forms_the_official_source_of_the_Severn_-_geograph.org.uk_-_1126228.jp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nwf.org/Educational-Resources/Wildlife-Guide/Birds" TargetMode="External"/><Relationship Id="rId2" Type="http://schemas.openxmlformats.org/officeDocument/2006/relationships/hyperlink" Target="https://www.nwf.org/Educational-Resources/Wildlife-Guide/Threats-to-Wildlife/Climate-Change" TargetMode="External"/><Relationship Id="rId1" Type="http://schemas.openxmlformats.org/officeDocument/2006/relationships/slideLayout" Target="../slideLayouts/slideLayout2.xml"/><Relationship Id="rId6" Type="http://schemas.openxmlformats.org/officeDocument/2006/relationships/hyperlink" Target="https://www.nwf.org/Educational-Resources/Wildlife-Guide/Understanding-Conservation/Biodiversity" TargetMode="External"/><Relationship Id="rId5" Type="http://schemas.openxmlformats.org/officeDocument/2006/relationships/hyperlink" Target="https://www.nwf.org/Educational-Resources/Wildlife-Guide/Mammals" TargetMode="External"/><Relationship Id="rId4" Type="http://schemas.openxmlformats.org/officeDocument/2006/relationships/hyperlink" Target="https://www.nwf.org/Educational-Resources/Wildlife-Guide/Fish"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en.wikipedia.org/wiki/Flood" TargetMode="External"/><Relationship Id="rId3" Type="http://schemas.openxmlformats.org/officeDocument/2006/relationships/hyperlink" Target="https://en.wikipedia.org/wiki/Pollination" TargetMode="External"/><Relationship Id="rId7" Type="http://schemas.openxmlformats.org/officeDocument/2006/relationships/hyperlink" Target="https://en.wikipedia.org/wiki/Carbon_sequestration" TargetMode="External"/><Relationship Id="rId12" Type="http://schemas.openxmlformats.org/officeDocument/2006/relationships/image" Target="../media/image6.jpeg"/><Relationship Id="rId2" Type="http://schemas.openxmlformats.org/officeDocument/2006/relationships/hyperlink" Target="https://en.wikipedia.org/wiki/Avocado" TargetMode="External"/><Relationship Id="rId1" Type="http://schemas.openxmlformats.org/officeDocument/2006/relationships/slideLayout" Target="../slideLayouts/slideLayout2.xml"/><Relationship Id="rId6" Type="http://schemas.openxmlformats.org/officeDocument/2006/relationships/hyperlink" Target="https://en.wikipedia.org/wiki/River_Severn" TargetMode="External"/><Relationship Id="rId11" Type="http://schemas.openxmlformats.org/officeDocument/2006/relationships/hyperlink" Target="https://en.wikipedia.org/wiki/File:Mothugudem_road_near_Chintoor.jpg" TargetMode="External"/><Relationship Id="rId5" Type="http://schemas.openxmlformats.org/officeDocument/2006/relationships/hyperlink" Target="https://en.wikipedia.org/wiki/Bog" TargetMode="External"/><Relationship Id="rId10" Type="http://schemas.openxmlformats.org/officeDocument/2006/relationships/hyperlink" Target="https://en.wikipedia.org/wiki/Social_forestry_in_India" TargetMode="External"/><Relationship Id="rId4" Type="http://schemas.openxmlformats.org/officeDocument/2006/relationships/hyperlink" Target="https://en.wikipedia.org/wiki/Wales" TargetMode="External"/><Relationship Id="rId9" Type="http://schemas.openxmlformats.org/officeDocument/2006/relationships/hyperlink" Target="https://en.wikipedia.org/wiki/India"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en.wikipedia.org/wiki/Environmentalists" TargetMode="External"/><Relationship Id="rId13" Type="http://schemas.openxmlformats.org/officeDocument/2006/relationships/hyperlink" Target="https://en.wikipedia.org/wiki/Marine_ecosystem" TargetMode="External"/><Relationship Id="rId18" Type="http://schemas.openxmlformats.org/officeDocument/2006/relationships/hyperlink" Target="https://en.wikipedia.org/wiki/Nutrient_cycle" TargetMode="External"/><Relationship Id="rId3" Type="http://schemas.openxmlformats.org/officeDocument/2006/relationships/hyperlink" Target="https://en.wikipedia.org/wiki/Agroecosystem" TargetMode="External"/><Relationship Id="rId7" Type="http://schemas.openxmlformats.org/officeDocument/2006/relationships/hyperlink" Target="https://en.wikipedia.org/wiki/Drinking_water" TargetMode="External"/><Relationship Id="rId12" Type="http://schemas.openxmlformats.org/officeDocument/2006/relationships/hyperlink" Target="https://en.wikipedia.org/wiki/Estuary" TargetMode="External"/><Relationship Id="rId17" Type="http://schemas.openxmlformats.org/officeDocument/2006/relationships/hyperlink" Target="https://en.wikipedia.org/wiki/Tourism" TargetMode="External"/><Relationship Id="rId2" Type="http://schemas.openxmlformats.org/officeDocument/2006/relationships/hyperlink" Target="https://en.wikipedia.org/wiki/Ecosystems" TargetMode="External"/><Relationship Id="rId16" Type="http://schemas.openxmlformats.org/officeDocument/2006/relationships/hyperlink" Target="https://en.wikipedia.org/wiki/Recreation" TargetMode="External"/><Relationship Id="rId1" Type="http://schemas.openxmlformats.org/officeDocument/2006/relationships/slideLayout" Target="../slideLayouts/slideLayout2.xml"/><Relationship Id="rId6" Type="http://schemas.openxmlformats.org/officeDocument/2006/relationships/hyperlink" Target="https://en.wikipedia.org/wiki/Aquatic_ecosystem" TargetMode="External"/><Relationship Id="rId11" Type="http://schemas.openxmlformats.org/officeDocument/2006/relationships/hyperlink" Target="https://en.wikipedia.org/wiki/Decision-making" TargetMode="External"/><Relationship Id="rId5" Type="http://schemas.openxmlformats.org/officeDocument/2006/relationships/hyperlink" Target="https://en.wikipedia.org/wiki/Grassland_ecosystem" TargetMode="External"/><Relationship Id="rId15" Type="http://schemas.openxmlformats.org/officeDocument/2006/relationships/hyperlink" Target="https://en.wikipedia.org/wiki/Fresh_water" TargetMode="External"/><Relationship Id="rId10" Type="http://schemas.openxmlformats.org/officeDocument/2006/relationships/hyperlink" Target="https://en.wikipedia.org/wiki/Oxygen" TargetMode="External"/><Relationship Id="rId19" Type="http://schemas.openxmlformats.org/officeDocument/2006/relationships/hyperlink" Target="https://en.wikipedia.org/wiki/Primary_production" TargetMode="External"/><Relationship Id="rId4" Type="http://schemas.openxmlformats.org/officeDocument/2006/relationships/hyperlink" Target="https://en.wikipedia.org/wiki/Forest_ecosystem" TargetMode="External"/><Relationship Id="rId9" Type="http://schemas.openxmlformats.org/officeDocument/2006/relationships/hyperlink" Target="https://en.wikipedia.org/wiki/Nutrient_cycles" TargetMode="External"/><Relationship Id="rId14" Type="http://schemas.openxmlformats.org/officeDocument/2006/relationships/hyperlink" Target="https://en.wikipedia.org/wiki/Waste_treatment"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hyperlink" Target="https://en.wikipedia.org/wiki/Millennium_Ecosystem_Assessment" TargetMode="External"/><Relationship Id="rId7" Type="http://schemas.openxmlformats.org/officeDocument/2006/relationships/hyperlink" Target="https://en.wikipedia.org/wiki/File:Dungbeetle.jpg" TargetMode="External"/><Relationship Id="rId2" Type="http://schemas.openxmlformats.org/officeDocument/2006/relationships/hyperlink" Target="https://en.wikipedia.org/wiki/Ecosystem" TargetMode="External"/><Relationship Id="rId1" Type="http://schemas.openxmlformats.org/officeDocument/2006/relationships/slideLayout" Target="../slideLayouts/slideLayout2.xml"/><Relationship Id="rId6" Type="http://schemas.openxmlformats.org/officeDocument/2006/relationships/hyperlink" Target="https://en.wikipedia.org/wiki/Detritivore" TargetMode="External"/><Relationship Id="rId5" Type="http://schemas.openxmlformats.org/officeDocument/2006/relationships/hyperlink" Target="https://en.wikipedia.org/wiki/Dung_beetle" TargetMode="External"/><Relationship Id="rId4" Type="http://schemas.openxmlformats.org/officeDocument/2006/relationships/hyperlink" Target="https://en.wikipedia.org/wiki/The_Economics_of_Ecosystems_and_Biodiversity"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Erosion" TargetMode="External"/><Relationship Id="rId2" Type="http://schemas.openxmlformats.org/officeDocument/2006/relationships/hyperlink" Target="https://en.wikipedia.org/wiki/Climate_change" TargetMode="External"/><Relationship Id="rId1" Type="http://schemas.openxmlformats.org/officeDocument/2006/relationships/slideLayout" Target="../slideLayouts/slideLayout2.xml"/><Relationship Id="rId4" Type="http://schemas.openxmlformats.org/officeDocument/2006/relationships/hyperlink" Target="https://en.wikipedia.org/wiki/Natural_hazard"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en.wikipedia.org/wiki/Ecosystem_service#cite_note-11" TargetMode="External"/><Relationship Id="rId3" Type="http://schemas.openxmlformats.org/officeDocument/2006/relationships/hyperlink" Target="https://en.wikipedia.org/wiki/Ecotourism" TargetMode="External"/><Relationship Id="rId7" Type="http://schemas.openxmlformats.org/officeDocument/2006/relationships/hyperlink" Target="https://en.wikipedia.org/wiki/Ecosystem_service#cite_note-10" TargetMode="External"/><Relationship Id="rId2" Type="http://schemas.openxmlformats.org/officeDocument/2006/relationships/hyperlink" Target="https://en.wikipedia.org/wiki/Recreation" TargetMode="External"/><Relationship Id="rId1" Type="http://schemas.openxmlformats.org/officeDocument/2006/relationships/slideLayout" Target="../slideLayouts/slideLayout2.xml"/><Relationship Id="rId6" Type="http://schemas.openxmlformats.org/officeDocument/2006/relationships/hyperlink" Target="https://en.wikipedia.org/wiki/Ecosystem_service#cite_note-9" TargetMode="External"/><Relationship Id="rId5" Type="http://schemas.openxmlformats.org/officeDocument/2006/relationships/hyperlink" Target="https://en.wikipedia.org/wiki/Ecosystem_service#cite_note-8" TargetMode="External"/><Relationship Id="rId4" Type="http://schemas.openxmlformats.org/officeDocument/2006/relationships/hyperlink" Target="https://en.wikipedia.org/wiki/Scientific_discovery" TargetMode="External"/><Relationship Id="rId9" Type="http://schemas.openxmlformats.org/officeDocument/2006/relationships/hyperlink" Target="https://en.wikipedia.org/wiki/Ecosystem_service#cite_note-12"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en.wikipedia.org/wiki/Primary_production" TargetMode="External"/><Relationship Id="rId2" Type="http://schemas.openxmlformats.org/officeDocument/2006/relationships/hyperlink" Target="https://en.wikipedia.org/wiki/Nutrient_cycle" TargetMode="External"/><Relationship Id="rId1" Type="http://schemas.openxmlformats.org/officeDocument/2006/relationships/slideLayout" Target="../slideLayouts/slideLayout2.xml"/><Relationship Id="rId5" Type="http://schemas.openxmlformats.org/officeDocument/2006/relationships/hyperlink" Target="https://en.wikipedia.org/wiki/Habitat" TargetMode="External"/><Relationship Id="rId4" Type="http://schemas.openxmlformats.org/officeDocument/2006/relationships/hyperlink" Target="https://en.wikipedia.org/wiki/Soil_formation"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en.wikipedia.org/wiki/Habitat" TargetMode="External"/><Relationship Id="rId13" Type="http://schemas.openxmlformats.org/officeDocument/2006/relationships/hyperlink" Target="https://en.wikipedia.org/wiki/Resilience_(ecology)" TargetMode="External"/><Relationship Id="rId3" Type="http://schemas.openxmlformats.org/officeDocument/2006/relationships/hyperlink" Target="https://en.wikipedia.org/wiki/Natural_environment" TargetMode="External"/><Relationship Id="rId7" Type="http://schemas.openxmlformats.org/officeDocument/2006/relationships/hyperlink" Target="https://en.wikipedia.org/wiki/Erosion" TargetMode="External"/><Relationship Id="rId12" Type="http://schemas.openxmlformats.org/officeDocument/2006/relationships/hyperlink" Target="https://en.wikipedia.org/wiki/Ecosystem_service#cite_note-Balvanera-15" TargetMode="External"/><Relationship Id="rId2" Type="http://schemas.openxmlformats.org/officeDocument/2006/relationships/hyperlink" Target="https://en.wikipedia.org/wiki/Ecology" TargetMode="External"/><Relationship Id="rId1" Type="http://schemas.openxmlformats.org/officeDocument/2006/relationships/slideLayout" Target="../slideLayouts/slideLayout2.xml"/><Relationship Id="rId6" Type="http://schemas.openxmlformats.org/officeDocument/2006/relationships/hyperlink" Target="https://en.wikipedia.org/wiki/Detritus" TargetMode="External"/><Relationship Id="rId11" Type="http://schemas.openxmlformats.org/officeDocument/2006/relationships/hyperlink" Target="https://en.wikipedia.org/wiki/Natural_landscape" TargetMode="External"/><Relationship Id="rId5" Type="http://schemas.openxmlformats.org/officeDocument/2006/relationships/hyperlink" Target="https://en.wikipedia.org/wiki/Landscapes" TargetMode="External"/><Relationship Id="rId10" Type="http://schemas.openxmlformats.org/officeDocument/2006/relationships/hyperlink" Target="https://en.wikipedia.org/wiki/Species" TargetMode="External"/><Relationship Id="rId4" Type="http://schemas.openxmlformats.org/officeDocument/2006/relationships/hyperlink" Target="https://en.wikipedia.org/wiki/Microbes" TargetMode="External"/><Relationship Id="rId9" Type="http://schemas.openxmlformats.org/officeDocument/2006/relationships/hyperlink" Target="https://en.wikipedia.org/wiki/Ecosystem_service#cite_note-Kremen_2005-14" TargetMode="External"/><Relationship Id="rId14" Type="http://schemas.openxmlformats.org/officeDocument/2006/relationships/hyperlink" Target="https://en.wikipedia.org/wiki/Biodiversity"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en.wikipedia.org/wiki/Ecotron" TargetMode="External"/><Relationship Id="rId7" Type="http://schemas.openxmlformats.org/officeDocument/2006/relationships/hyperlink" Target="https://en.wikipedia.org/wiki/Biodiversity#Ecosystem_services" TargetMode="External"/><Relationship Id="rId2" Type="http://schemas.openxmlformats.org/officeDocument/2006/relationships/hyperlink" Target="https://en.wikipedia.org/wiki/Disturbance_(ecology)" TargetMode="External"/><Relationship Id="rId1" Type="http://schemas.openxmlformats.org/officeDocument/2006/relationships/slideLayout" Target="../slideLayouts/slideLayout2.xml"/><Relationship Id="rId6" Type="http://schemas.openxmlformats.org/officeDocument/2006/relationships/hyperlink" Target="https://en.wikipedia.org/wiki/Symbiotic_bacteria" TargetMode="External"/><Relationship Id="rId5" Type="http://schemas.openxmlformats.org/officeDocument/2006/relationships/hyperlink" Target="https://en.wikipedia.org/wiki/Earthworms" TargetMode="External"/><Relationship Id="rId4" Type="http://schemas.openxmlformats.org/officeDocument/2006/relationships/hyperlink" Target="https://en.wikipedia.org/wiki/Biotic_component"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en.wikipedia.org/wiki/Tourism" TargetMode="External"/><Relationship Id="rId13" Type="http://schemas.openxmlformats.org/officeDocument/2006/relationships/hyperlink" Target="https://en.wikipedia.org/wiki/Marine_life" TargetMode="External"/><Relationship Id="rId18" Type="http://schemas.openxmlformats.org/officeDocument/2006/relationships/hyperlink" Target="https://en.wikipedia.org/wiki/Biodiversity" TargetMode="External"/><Relationship Id="rId3" Type="http://schemas.openxmlformats.org/officeDocument/2006/relationships/hyperlink" Target="https://en.wikipedia.org/wiki/Marine_coastal_ecosystem" TargetMode="External"/><Relationship Id="rId21" Type="http://schemas.openxmlformats.org/officeDocument/2006/relationships/hyperlink" Target="https://en.wikipedia.org/wiki/Coral_reef" TargetMode="External"/><Relationship Id="rId7" Type="http://schemas.openxmlformats.org/officeDocument/2006/relationships/hyperlink" Target="https://en.wikipedia.org/wiki/Recreation" TargetMode="External"/><Relationship Id="rId12" Type="http://schemas.openxmlformats.org/officeDocument/2006/relationships/hyperlink" Target="https://en.wikipedia.org/wiki/Brackish_water" TargetMode="External"/><Relationship Id="rId17" Type="http://schemas.openxmlformats.org/officeDocument/2006/relationships/hyperlink" Target="https://en.wikipedia.org/wiki/Food_chain" TargetMode="External"/><Relationship Id="rId2" Type="http://schemas.openxmlformats.org/officeDocument/2006/relationships/hyperlink" Target="https://en.wikipedia.org/wiki/Estuary" TargetMode="External"/><Relationship Id="rId16" Type="http://schemas.openxmlformats.org/officeDocument/2006/relationships/hyperlink" Target="https://en.wikipedia.org/wiki/Beach" TargetMode="External"/><Relationship Id="rId20" Type="http://schemas.openxmlformats.org/officeDocument/2006/relationships/hyperlink" Target="https://en.wikipedia.org/wiki/Seagrass" TargetMode="External"/><Relationship Id="rId1" Type="http://schemas.openxmlformats.org/officeDocument/2006/relationships/slideLayout" Target="../slideLayouts/slideLayout2.xml"/><Relationship Id="rId6" Type="http://schemas.openxmlformats.org/officeDocument/2006/relationships/hyperlink" Target="https://en.wikipedia.org/wiki/Fresh_water" TargetMode="External"/><Relationship Id="rId11" Type="http://schemas.openxmlformats.org/officeDocument/2006/relationships/hyperlink" Target="https://en.wikipedia.org/wiki/Seawater" TargetMode="External"/><Relationship Id="rId5" Type="http://schemas.openxmlformats.org/officeDocument/2006/relationships/hyperlink" Target="https://en.wikipedia.org/wiki/Waste_treatment" TargetMode="External"/><Relationship Id="rId15" Type="http://schemas.openxmlformats.org/officeDocument/2006/relationships/hyperlink" Target="https://en.wikipedia.org/wiki/Mangroves" TargetMode="External"/><Relationship Id="rId10" Type="http://schemas.openxmlformats.org/officeDocument/2006/relationships/hyperlink" Target="https://en.wikipedia.org/wiki/Primary_production" TargetMode="External"/><Relationship Id="rId19" Type="http://schemas.openxmlformats.org/officeDocument/2006/relationships/hyperlink" Target="https://en.wikipedia.org/wiki/Wetland" TargetMode="External"/><Relationship Id="rId4" Type="http://schemas.openxmlformats.org/officeDocument/2006/relationships/hyperlink" Target="https://en.wikipedia.org/wiki/Marine_ecosystem" TargetMode="External"/><Relationship Id="rId9" Type="http://schemas.openxmlformats.org/officeDocument/2006/relationships/hyperlink" Target="https://en.wikipedia.org/wiki/Nutrient_cycle" TargetMode="External"/><Relationship Id="rId14" Type="http://schemas.openxmlformats.org/officeDocument/2006/relationships/hyperlink" Target="https://en.wikipedia.org/wiki/Salt_marsh" TargetMode="External"/><Relationship Id="rId22" Type="http://schemas.openxmlformats.org/officeDocument/2006/relationships/hyperlink" Target="https://en.wikipedia.org/wiki/Bird_migration"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en.wikipedia.org/wiki/Ecosystem_service#cite_note-davidsuzuki.org-26" TargetMode="External"/><Relationship Id="rId2" Type="http://schemas.openxmlformats.org/officeDocument/2006/relationships/hyperlink" Target="https://en.wikipedia.org/wiki/Ecosystem_service#cite_note-25"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n.wikipedia.org/wiki/Ecosystem_service#cite_note-:0-31" TargetMode="External"/><Relationship Id="rId3" Type="http://schemas.openxmlformats.org/officeDocument/2006/relationships/hyperlink" Target="https://en.wikipedia.org/wiki/Saltwater_swamp" TargetMode="External"/><Relationship Id="rId7" Type="http://schemas.openxmlformats.org/officeDocument/2006/relationships/hyperlink" Target="https://en.wikipedia.org/wiki/Ecosystem_service#cite_note-30" TargetMode="External"/><Relationship Id="rId2" Type="http://schemas.openxmlformats.org/officeDocument/2006/relationships/hyperlink" Target="https://en.wikipedia.org/wiki/Wetland" TargetMode="External"/><Relationship Id="rId1" Type="http://schemas.openxmlformats.org/officeDocument/2006/relationships/slideLayout" Target="../slideLayouts/slideLayout2.xml"/><Relationship Id="rId6" Type="http://schemas.openxmlformats.org/officeDocument/2006/relationships/hyperlink" Target="https://en.wikipedia.org/wiki/Ecosystem_service#cite_note-29" TargetMode="External"/><Relationship Id="rId5" Type="http://schemas.openxmlformats.org/officeDocument/2006/relationships/hyperlink" Target="https://en.wikipedia.org/wiki/Mangrove" TargetMode="External"/><Relationship Id="rId10" Type="http://schemas.openxmlformats.org/officeDocument/2006/relationships/hyperlink" Target="https://en.wikipedia.org/wiki/Food_and_Agriculture_Organization" TargetMode="External"/><Relationship Id="rId4" Type="http://schemas.openxmlformats.org/officeDocument/2006/relationships/hyperlink" Target="https://en.wikipedia.org/wiki/Salt_marsh" TargetMode="External"/><Relationship Id="rId9" Type="http://schemas.openxmlformats.org/officeDocument/2006/relationships/hyperlink" Target="https://en.wikipedia.org/wiki/Ecosystem_service#cite_note-:1-32"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en.wikipedia.org/wiki/Ecosystem_service#cite_note-37" TargetMode="External"/><Relationship Id="rId2" Type="http://schemas.openxmlformats.org/officeDocument/2006/relationships/hyperlink" Target="https://en.wikipedia.org/wiki/Ecosystem_service#cite_note-ReferenceA-34" TargetMode="Externa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hyperlink" Target="https://en.wikipedia.org/wiki/File:Tourism_on_Greek_Beaches.jpg"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en.wikipedia.org/wiki/Ecosystem_service#cite_note-43" TargetMode="External"/><Relationship Id="rId3" Type="http://schemas.openxmlformats.org/officeDocument/2006/relationships/hyperlink" Target="https://en.wikipedia.org/wiki/Small_Island_Developing_States" TargetMode="External"/><Relationship Id="rId7" Type="http://schemas.openxmlformats.org/officeDocument/2006/relationships/hyperlink" Target="https://en.wikipedia.org/wiki/Ecosystem_service#cite_note-42" TargetMode="External"/><Relationship Id="rId2" Type="http://schemas.openxmlformats.org/officeDocument/2006/relationships/hyperlink" Target="https://en.wikipedia.org/wiki/Sustainable_Development_Goal_14" TargetMode="External"/><Relationship Id="rId1" Type="http://schemas.openxmlformats.org/officeDocument/2006/relationships/slideLayout" Target="../slideLayouts/slideLayout2.xml"/><Relationship Id="rId6" Type="http://schemas.openxmlformats.org/officeDocument/2006/relationships/hyperlink" Target="https://en.wikipedia.org/wiki/Ecosystem_service#cite_note-41" TargetMode="External"/><Relationship Id="rId11" Type="http://schemas.openxmlformats.org/officeDocument/2006/relationships/image" Target="../media/image9.jpeg"/><Relationship Id="rId5" Type="http://schemas.openxmlformats.org/officeDocument/2006/relationships/hyperlink" Target="https://en.wikipedia.org/wiki/Ecosystem_service#cite_note-davidsuzuki.org-26" TargetMode="External"/><Relationship Id="rId10" Type="http://schemas.openxmlformats.org/officeDocument/2006/relationships/hyperlink" Target="https://en.wikipedia.org/wiki/File:Example_of_Biologically_Mediated_Habitats.jpg" TargetMode="External"/><Relationship Id="rId4" Type="http://schemas.openxmlformats.org/officeDocument/2006/relationships/hyperlink" Target="https://en.wikipedia.org/wiki/Ecosystem_service#cite_note-40" TargetMode="External"/><Relationship Id="rId9" Type="http://schemas.openxmlformats.org/officeDocument/2006/relationships/hyperlink" Target="https://en.wikipedia.org/wiki/Ecosystem_service#cite_note-44"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en.wikipedia.org/wiki/Ecological_economics" TargetMode="External"/><Relationship Id="rId13" Type="http://schemas.openxmlformats.org/officeDocument/2006/relationships/hyperlink" Target="https://en.wikipedia.org/wiki/Sustainable_urban_drainage_system" TargetMode="External"/><Relationship Id="rId3" Type="http://schemas.openxmlformats.org/officeDocument/2006/relationships/hyperlink" Target="https://en.wikipedia.org/wiki/Ecosystem_service#cite_note-46" TargetMode="External"/><Relationship Id="rId7" Type="http://schemas.openxmlformats.org/officeDocument/2006/relationships/hyperlink" Target="https://en.wikipedia.org/wiki/Environmental_economics" TargetMode="External"/><Relationship Id="rId12" Type="http://schemas.openxmlformats.org/officeDocument/2006/relationships/hyperlink" Target="https://en.wikipedia.org/wiki/The_Economics_of_Ecosystems_and_Biodiversity" TargetMode="External"/><Relationship Id="rId2" Type="http://schemas.openxmlformats.org/officeDocument/2006/relationships/hyperlink" Target="https://en.wikipedia.org/wiki/Ecosystem_service#cite_note-45" TargetMode="External"/><Relationship Id="rId1" Type="http://schemas.openxmlformats.org/officeDocument/2006/relationships/slideLayout" Target="../slideLayouts/slideLayout2.xml"/><Relationship Id="rId6" Type="http://schemas.openxmlformats.org/officeDocument/2006/relationships/hyperlink" Target="https://en.wikipedia.org/wiki/Ecosystem_service#cite_note-49" TargetMode="External"/><Relationship Id="rId11" Type="http://schemas.openxmlformats.org/officeDocument/2006/relationships/hyperlink" Target="https://en.wikipedia.org/wiki/Deep_ecology" TargetMode="External"/><Relationship Id="rId5" Type="http://schemas.openxmlformats.org/officeDocument/2006/relationships/hyperlink" Target="https://en.wikipedia.org/wiki/Ecosystem_service#cite_note-48" TargetMode="External"/><Relationship Id="rId15" Type="http://schemas.openxmlformats.org/officeDocument/2006/relationships/image" Target="../media/image10.jpeg"/><Relationship Id="rId10" Type="http://schemas.openxmlformats.org/officeDocument/2006/relationships/hyperlink" Target="https://en.wikipedia.org/wiki/Environmental_ethics" TargetMode="External"/><Relationship Id="rId4" Type="http://schemas.openxmlformats.org/officeDocument/2006/relationships/hyperlink" Target="https://en.wikipedia.org/wiki/Ecosystem_service#cite_note-47" TargetMode="External"/><Relationship Id="rId9" Type="http://schemas.openxmlformats.org/officeDocument/2006/relationships/hyperlink" Target="https://en.wikipedia.org/wiki/Payment_for_ecosystem_services" TargetMode="External"/><Relationship Id="rId14" Type="http://schemas.openxmlformats.org/officeDocument/2006/relationships/hyperlink" Target="https://en.wikipedia.org/wiki/File:Suds_pond_at_Cromar_Drive_-_geograph.org.uk_-_1756832.jpg"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en.wikipedia.org/wiki/Ecosystem_service#cite_note-54" TargetMode="External"/><Relationship Id="rId13" Type="http://schemas.openxmlformats.org/officeDocument/2006/relationships/hyperlink" Target="https://en.wikipedia.org/wiki/Water_purification" TargetMode="External"/><Relationship Id="rId18" Type="http://schemas.openxmlformats.org/officeDocument/2006/relationships/hyperlink" Target="https://en.wikipedia.org/wiki/Ecosystem_service#cite_note-57" TargetMode="External"/><Relationship Id="rId3" Type="http://schemas.openxmlformats.org/officeDocument/2006/relationships/hyperlink" Target="https://en.wikipedia.org/wiki/Tragedy_of_the_commons" TargetMode="External"/><Relationship Id="rId7" Type="http://schemas.openxmlformats.org/officeDocument/2006/relationships/hyperlink" Target="https://en.wikipedia.org/wiki/Ecosystem_service#cite_note-53" TargetMode="External"/><Relationship Id="rId12" Type="http://schemas.openxmlformats.org/officeDocument/2006/relationships/hyperlink" Target="https://en.wikipedia.org/wiki/Restoration_Ecology" TargetMode="External"/><Relationship Id="rId17" Type="http://schemas.openxmlformats.org/officeDocument/2006/relationships/hyperlink" Target="https://en.wikipedia.org/wiki/Ecosystem_service#cite_note-56" TargetMode="External"/><Relationship Id="rId2" Type="http://schemas.openxmlformats.org/officeDocument/2006/relationships/hyperlink" Target="https://en.wikipedia.org/wiki/Ecosystem_service#cite_note-50" TargetMode="External"/><Relationship Id="rId16" Type="http://schemas.openxmlformats.org/officeDocument/2006/relationships/hyperlink" Target="https://en.wikipedia.org/wiki/Ecotourism" TargetMode="External"/><Relationship Id="rId1" Type="http://schemas.openxmlformats.org/officeDocument/2006/relationships/slideLayout" Target="../slideLayouts/slideLayout2.xml"/><Relationship Id="rId6" Type="http://schemas.openxmlformats.org/officeDocument/2006/relationships/hyperlink" Target="https://en.wikipedia.org/wiki/Ecosystem_service#cite_note-Daily_et_al._2000.-52" TargetMode="External"/><Relationship Id="rId11" Type="http://schemas.openxmlformats.org/officeDocument/2006/relationships/hyperlink" Target="https://en.wikipedia.org/wiki/Catskill_Watershed" TargetMode="External"/><Relationship Id="rId5" Type="http://schemas.openxmlformats.org/officeDocument/2006/relationships/hyperlink" Target="https://en.wikipedia.org/wiki/Economics" TargetMode="External"/><Relationship Id="rId15" Type="http://schemas.openxmlformats.org/officeDocument/2006/relationships/hyperlink" Target="https://en.wikipedia.org/wiki/Fishery" TargetMode="External"/><Relationship Id="rId10" Type="http://schemas.openxmlformats.org/officeDocument/2006/relationships/hyperlink" Target="https://en.wikipedia.org/wiki/Wetland" TargetMode="External"/><Relationship Id="rId4" Type="http://schemas.openxmlformats.org/officeDocument/2006/relationships/hyperlink" Target="https://en.wikipedia.org/wiki/Ecosystem_service#cite_note-51" TargetMode="External"/><Relationship Id="rId9" Type="http://schemas.openxmlformats.org/officeDocument/2006/relationships/hyperlink" Target="https://en.wikipedia.org/wiki/Ecosystem_service#cite_note-55" TargetMode="External"/><Relationship Id="rId14" Type="http://schemas.openxmlformats.org/officeDocument/2006/relationships/hyperlink" Target="https://en.wikipedia.org/wiki/Water_quality"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en.wikipedia.org/wiki/Ecosystem_service#cite_note-Daily_2000-68" TargetMode="External"/><Relationship Id="rId13" Type="http://schemas.openxmlformats.org/officeDocument/2006/relationships/hyperlink" Target="https://en.wikipedia.org/wiki/Deforestation" TargetMode="External"/><Relationship Id="rId18" Type="http://schemas.openxmlformats.org/officeDocument/2006/relationships/hyperlink" Target="https://en.wikipedia.org/wiki/Ecosystem_service#cite_note-70" TargetMode="External"/><Relationship Id="rId26" Type="http://schemas.openxmlformats.org/officeDocument/2006/relationships/hyperlink" Target="https://en.wikipedia.org/wiki/Ecosystem_service#cite_note-75" TargetMode="External"/><Relationship Id="rId3" Type="http://schemas.openxmlformats.org/officeDocument/2006/relationships/hyperlink" Target="https://en.wikipedia.org/wiki/Environmental_impacts" TargetMode="External"/><Relationship Id="rId21" Type="http://schemas.openxmlformats.org/officeDocument/2006/relationships/hyperlink" Target="https://en.wikipedia.org/wiki/Ecosystem_service#cite_note-72" TargetMode="External"/><Relationship Id="rId7" Type="http://schemas.openxmlformats.org/officeDocument/2006/relationships/hyperlink" Target="https://en.wikipedia.org/wiki/Socio-economic" TargetMode="External"/><Relationship Id="rId12" Type="http://schemas.openxmlformats.org/officeDocument/2006/relationships/hyperlink" Target="https://en.wikipedia.org/wiki/Land_rights" TargetMode="External"/><Relationship Id="rId17" Type="http://schemas.openxmlformats.org/officeDocument/2006/relationships/hyperlink" Target="https://en.wikipedia.org/wiki/Landscapes" TargetMode="External"/><Relationship Id="rId25" Type="http://schemas.openxmlformats.org/officeDocument/2006/relationships/hyperlink" Target="https://en.wikipedia.org/wiki/Sustainable_Development_Goal_15" TargetMode="External"/><Relationship Id="rId2" Type="http://schemas.openxmlformats.org/officeDocument/2006/relationships/hyperlink" Target="https://en.wikipedia.org/wiki/Resource_consumption" TargetMode="External"/><Relationship Id="rId16" Type="http://schemas.openxmlformats.org/officeDocument/2006/relationships/hyperlink" Target="https://en.wikipedia.org/wiki/Biodiversity" TargetMode="External"/><Relationship Id="rId20" Type="http://schemas.openxmlformats.org/officeDocument/2006/relationships/hyperlink" Target="https://en.wikipedia.org/wiki/Shellfish" TargetMode="External"/><Relationship Id="rId1" Type="http://schemas.openxmlformats.org/officeDocument/2006/relationships/slideLayout" Target="../slideLayouts/slideLayout2.xml"/><Relationship Id="rId6" Type="http://schemas.openxmlformats.org/officeDocument/2006/relationships/hyperlink" Target="https://en.wikipedia.org/wiki/Ecosystem_health" TargetMode="External"/><Relationship Id="rId11" Type="http://schemas.openxmlformats.org/officeDocument/2006/relationships/hyperlink" Target="https://en.wikipedia.org/wiki/Developing_countries" TargetMode="External"/><Relationship Id="rId24" Type="http://schemas.openxmlformats.org/officeDocument/2006/relationships/hyperlink" Target="https://en.wikipedia.org/wiki/Ecosystem_service#cite_note-74" TargetMode="External"/><Relationship Id="rId5" Type="http://schemas.openxmlformats.org/officeDocument/2006/relationships/hyperlink" Target="https://en.wikipedia.org/wiki/Common_pool_resources" TargetMode="External"/><Relationship Id="rId15" Type="http://schemas.openxmlformats.org/officeDocument/2006/relationships/hyperlink" Target="https://en.wikipedia.org/wiki/Biodiversity_hotspot" TargetMode="External"/><Relationship Id="rId23" Type="http://schemas.openxmlformats.org/officeDocument/2006/relationships/hyperlink" Target="https://en.wikipedia.org/wiki/Nutrient_pollution" TargetMode="External"/><Relationship Id="rId10" Type="http://schemas.openxmlformats.org/officeDocument/2006/relationships/hyperlink" Target="https://en.wikipedia.org/wiki/Restoration_ecology" TargetMode="External"/><Relationship Id="rId19" Type="http://schemas.openxmlformats.org/officeDocument/2006/relationships/hyperlink" Target="https://en.wikipedia.org/wiki/Ecosystem_service#cite_note-71" TargetMode="External"/><Relationship Id="rId4" Type="http://schemas.openxmlformats.org/officeDocument/2006/relationships/hyperlink" Target="https://en.wikipedia.org/wiki/Ecosystem_service#cite_note-60" TargetMode="External"/><Relationship Id="rId9" Type="http://schemas.openxmlformats.org/officeDocument/2006/relationships/hyperlink" Target="https://en.wikipedia.org/wiki/Pollination" TargetMode="External"/><Relationship Id="rId14" Type="http://schemas.openxmlformats.org/officeDocument/2006/relationships/hyperlink" Target="https://en.wikipedia.org/wiki/Ecosystem_service#cite_note-ODI1-69" TargetMode="External"/><Relationship Id="rId22" Type="http://schemas.openxmlformats.org/officeDocument/2006/relationships/hyperlink" Target="https://en.wikipedia.org/wiki/Ecosystem_service#cite_note-73"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s://en.wikipedia.org/wiki/Climate_change_mitigation" TargetMode="External"/><Relationship Id="rId3" Type="http://schemas.openxmlformats.org/officeDocument/2006/relationships/hyperlink" Target="https://en.wikipedia.org/wiki/Effects_of_climate_change" TargetMode="External"/><Relationship Id="rId7" Type="http://schemas.openxmlformats.org/officeDocument/2006/relationships/hyperlink" Target="https://en.wikipedia.org/wiki/Storm_surges" TargetMode="External"/><Relationship Id="rId2" Type="http://schemas.openxmlformats.org/officeDocument/2006/relationships/hyperlink" Target="https://en.wikipedia.org/wiki/Ecosystem-based_adaptation" TargetMode="External"/><Relationship Id="rId1" Type="http://schemas.openxmlformats.org/officeDocument/2006/relationships/slideLayout" Target="../slideLayouts/slideLayout2.xml"/><Relationship Id="rId6" Type="http://schemas.openxmlformats.org/officeDocument/2006/relationships/hyperlink" Target="https://en.wikipedia.org/wiki/Millennium_Development_Goals" TargetMode="External"/><Relationship Id="rId5" Type="http://schemas.openxmlformats.org/officeDocument/2006/relationships/hyperlink" Target="https://en.wikipedia.org/wiki/Ecosystem_service#cite_note-ebaflagship.org-76" TargetMode="External"/><Relationship Id="rId10" Type="http://schemas.openxmlformats.org/officeDocument/2006/relationships/hyperlink" Target="https://en.wikipedia.org/wiki/Ecosystem_service#cite_note-77" TargetMode="External"/><Relationship Id="rId4" Type="http://schemas.openxmlformats.org/officeDocument/2006/relationships/hyperlink" Target="https://en.wikipedia.org/wiki/Convention_on_Biological_Diversity" TargetMode="External"/><Relationship Id="rId9" Type="http://schemas.openxmlformats.org/officeDocument/2006/relationships/hyperlink" Target="https://en.wikipedia.org/wiki/Adaptation_to_global_warming"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en.wikipedia.org/wiki/Project_stakeholder" TargetMode="External"/><Relationship Id="rId13" Type="http://schemas.openxmlformats.org/officeDocument/2006/relationships/hyperlink" Target="https://en.wikipedia.org/wiki/Ecosystem_service#cite_note-79" TargetMode="External"/><Relationship Id="rId18" Type="http://schemas.openxmlformats.org/officeDocument/2006/relationships/hyperlink" Target="https://en.wikipedia.org/wiki/Ecosystem_service#cite_note-81" TargetMode="External"/><Relationship Id="rId3" Type="http://schemas.openxmlformats.org/officeDocument/2006/relationships/hyperlink" Target="https://en.wikipedia.org/wiki/Technology" TargetMode="External"/><Relationship Id="rId21" Type="http://schemas.openxmlformats.org/officeDocument/2006/relationships/hyperlink" Target="https://en.wikipedia.org/wiki/Ecosystem_service#cite_note-83" TargetMode="External"/><Relationship Id="rId7" Type="http://schemas.openxmlformats.org/officeDocument/2006/relationships/hyperlink" Target="https://en.wikipedia.org/wiki/Non-governmental_organization" TargetMode="External"/><Relationship Id="rId12" Type="http://schemas.openxmlformats.org/officeDocument/2006/relationships/hyperlink" Target="https://en.wikipedia.org/wiki/Software_agent" TargetMode="External"/><Relationship Id="rId17" Type="http://schemas.openxmlformats.org/officeDocument/2006/relationships/hyperlink" Target="https://en.wikipedia.org/wiki/Bayes_network" TargetMode="External"/><Relationship Id="rId2" Type="http://schemas.openxmlformats.org/officeDocument/2006/relationships/hyperlink" Target="https://en.wikipedia.org/wiki/Ecology" TargetMode="External"/><Relationship Id="rId16" Type="http://schemas.openxmlformats.org/officeDocument/2006/relationships/hyperlink" Target="https://en.wikipedia.org/wiki/Decision_support_system" TargetMode="External"/><Relationship Id="rId20" Type="http://schemas.openxmlformats.org/officeDocument/2006/relationships/hyperlink" Target="https://en.wikipedia.org/wiki/Ecosystem_service#cite_note-82" TargetMode="External"/><Relationship Id="rId1" Type="http://schemas.openxmlformats.org/officeDocument/2006/relationships/slideLayout" Target="../slideLayouts/slideLayout2.xml"/><Relationship Id="rId6" Type="http://schemas.openxmlformats.org/officeDocument/2006/relationships/hyperlink" Target="https://en.wikipedia.org/wiki/Regulatory_agencies" TargetMode="External"/><Relationship Id="rId11" Type="http://schemas.openxmlformats.org/officeDocument/2006/relationships/hyperlink" Target="https://en.wikipedia.org/wiki/Ecosystem_service#cite_note-78" TargetMode="External"/><Relationship Id="rId5" Type="http://schemas.openxmlformats.org/officeDocument/2006/relationships/hyperlink" Target="https://en.wikipedia.org/wiki/Economy" TargetMode="External"/><Relationship Id="rId15" Type="http://schemas.openxmlformats.org/officeDocument/2006/relationships/hyperlink" Target="https://en.wikipedia.org/wiki/Ecosystem_service#cite_note-80" TargetMode="External"/><Relationship Id="rId23" Type="http://schemas.openxmlformats.org/officeDocument/2006/relationships/hyperlink" Target="https://en.wikipedia.org/wiki/Ecosystem_service#cite_note-84" TargetMode="External"/><Relationship Id="rId10" Type="http://schemas.openxmlformats.org/officeDocument/2006/relationships/hyperlink" Target="https://en.wikipedia.org/wiki/Multi-objective_optimization" TargetMode="External"/><Relationship Id="rId19" Type="http://schemas.openxmlformats.org/officeDocument/2006/relationships/hyperlink" Target="https://en.wikipedia.org/wiki/Remote_sensing" TargetMode="External"/><Relationship Id="rId4" Type="http://schemas.openxmlformats.org/officeDocument/2006/relationships/hyperlink" Target="https://en.wikipedia.org/wiki/Society" TargetMode="External"/><Relationship Id="rId9" Type="http://schemas.openxmlformats.org/officeDocument/2006/relationships/hyperlink" Target="https://en.wikipedia.org/wiki/Spatial_planning" TargetMode="External"/><Relationship Id="rId14" Type="http://schemas.openxmlformats.org/officeDocument/2006/relationships/hyperlink" Target="https://en.wikipedia.org/wiki/Monte_Carlo_method" TargetMode="External"/><Relationship Id="rId22" Type="http://schemas.openxmlformats.org/officeDocument/2006/relationships/hyperlink" Target="https://en.wikipedia.org/wiki/GIS" TargetMode="External"/></Relationships>
</file>

<file path=ppt/slides/_rels/slide34.xml.rels><?xml version="1.0" encoding="UTF-8" standalone="yes"?>
<Relationships xmlns="http://schemas.openxmlformats.org/package/2006/relationships"><Relationship Id="rId26" Type="http://schemas.openxmlformats.org/officeDocument/2006/relationships/hyperlink" Target="https://en.wikipedia.org/wiki/Flood" TargetMode="External"/><Relationship Id="rId21" Type="http://schemas.openxmlformats.org/officeDocument/2006/relationships/hyperlink" Target="https://en.wikipedia.org/wiki/Ecosystem_service#cite_note-92" TargetMode="External"/><Relationship Id="rId34" Type="http://schemas.openxmlformats.org/officeDocument/2006/relationships/hyperlink" Target="https://en.wikipedia.org/wiki/Ecosystem_service#cite_note-Daily_et_al._2000.-52" TargetMode="External"/><Relationship Id="rId42" Type="http://schemas.openxmlformats.org/officeDocument/2006/relationships/hyperlink" Target="https://en.wikipedia.org/wiki/Absorption_(chemistry)" TargetMode="External"/><Relationship Id="rId47" Type="http://schemas.openxmlformats.org/officeDocument/2006/relationships/hyperlink" Target="https://en.wikipedia.org/wiki/Natural_capital" TargetMode="External"/><Relationship Id="rId50" Type="http://schemas.openxmlformats.org/officeDocument/2006/relationships/hyperlink" Target="https://en.wikipedia.org/wiki/Food_production" TargetMode="External"/><Relationship Id="rId55" Type="http://schemas.openxmlformats.org/officeDocument/2006/relationships/hyperlink" Target="https://en.wikipedia.org/wiki/California_oak_woodland" TargetMode="External"/><Relationship Id="rId63" Type="http://schemas.openxmlformats.org/officeDocument/2006/relationships/hyperlink" Target="https://en.wikipedia.org/wiki/Payment_for_ecosystem_services" TargetMode="External"/><Relationship Id="rId7" Type="http://schemas.openxmlformats.org/officeDocument/2006/relationships/hyperlink" Target="https://en.wikipedia.org/wiki/Erosion" TargetMode="External"/><Relationship Id="rId2" Type="http://schemas.openxmlformats.org/officeDocument/2006/relationships/hyperlink" Target="https://en.wikipedia.org/wiki/Homo_sapiens" TargetMode="External"/><Relationship Id="rId16" Type="http://schemas.openxmlformats.org/officeDocument/2006/relationships/hyperlink" Target="https://en.wikipedia.org/wiki/William_Vogt" TargetMode="External"/><Relationship Id="rId29" Type="http://schemas.openxmlformats.org/officeDocument/2006/relationships/hyperlink" Target="https://en.wikipedia.org/wiki/Socio-economic" TargetMode="External"/><Relationship Id="rId11" Type="http://schemas.openxmlformats.org/officeDocument/2006/relationships/hyperlink" Target="https://en.wikipedia.org/wiki/Soil_fertility" TargetMode="External"/><Relationship Id="rId24" Type="http://schemas.openxmlformats.org/officeDocument/2006/relationships/hyperlink" Target="https://en.wikipedia.org/wiki/Fisheries" TargetMode="External"/><Relationship Id="rId32" Type="http://schemas.openxmlformats.org/officeDocument/2006/relationships/hyperlink" Target="https://en.wikipedia.org/wiki/Robert_Costanza" TargetMode="External"/><Relationship Id="rId37" Type="http://schemas.openxmlformats.org/officeDocument/2006/relationships/hyperlink" Target="https://en.wikipedia.org/wiki/Eglin_Air_Force_Base" TargetMode="External"/><Relationship Id="rId40" Type="http://schemas.openxmlformats.org/officeDocument/2006/relationships/hyperlink" Target="https://en.wikipedia.org/wiki/Catskill_Park" TargetMode="External"/><Relationship Id="rId45" Type="http://schemas.openxmlformats.org/officeDocument/2006/relationships/hyperlink" Target="https://en.wikipedia.org/wiki/Microorganisms" TargetMode="External"/><Relationship Id="rId53" Type="http://schemas.openxmlformats.org/officeDocument/2006/relationships/hyperlink" Target="https://en.wikipedia.org/wiki/Intensive_farming" TargetMode="External"/><Relationship Id="rId58" Type="http://schemas.openxmlformats.org/officeDocument/2006/relationships/hyperlink" Target="https://en.wikipedia.org/wiki/Hydroelectric_power" TargetMode="External"/><Relationship Id="rId66" Type="http://schemas.openxmlformats.org/officeDocument/2006/relationships/hyperlink" Target="https://en.wikipedia.org/wiki/Ecosystem_service#cite_note-104" TargetMode="External"/><Relationship Id="rId5" Type="http://schemas.openxmlformats.org/officeDocument/2006/relationships/hyperlink" Target="https://en.wikipedia.org/wiki/Ecosystem_service#cite_note-85" TargetMode="External"/><Relationship Id="rId61" Type="http://schemas.openxmlformats.org/officeDocument/2006/relationships/hyperlink" Target="https://en.wikipedia.org/wiki/Vittel" TargetMode="External"/><Relationship Id="rId19" Type="http://schemas.openxmlformats.org/officeDocument/2006/relationships/hyperlink" Target="https://en.wikipedia.org/wiki/Ecosystem_service#cite_note-91" TargetMode="External"/><Relationship Id="rId14" Type="http://schemas.openxmlformats.org/officeDocument/2006/relationships/hyperlink" Target="https://en.wikipedia.org/wiki/Henry_Fairfield_Osborn,_Jr" TargetMode="External"/><Relationship Id="rId22" Type="http://schemas.openxmlformats.org/officeDocument/2006/relationships/hyperlink" Target="https://en.wikipedia.org/wiki/Paul_R._Ehrlich" TargetMode="External"/><Relationship Id="rId27" Type="http://schemas.openxmlformats.org/officeDocument/2006/relationships/hyperlink" Target="https://en.wikipedia.org/wiki/Ecosystem_service#cite_note-94" TargetMode="External"/><Relationship Id="rId30" Type="http://schemas.openxmlformats.org/officeDocument/2006/relationships/hyperlink" Target="https://en.wikipedia.org/wiki/Conservation_ethic" TargetMode="External"/><Relationship Id="rId35" Type="http://schemas.openxmlformats.org/officeDocument/2006/relationships/hyperlink" Target="https://en.wikipedia.org/wiki/Ecosystem_service#cite_note-97" TargetMode="External"/><Relationship Id="rId43" Type="http://schemas.openxmlformats.org/officeDocument/2006/relationships/hyperlink" Target="https://en.wikipedia.org/wiki/Filtration" TargetMode="External"/><Relationship Id="rId48" Type="http://schemas.openxmlformats.org/officeDocument/2006/relationships/hyperlink" Target="https://en.wikipedia.org/wiki/Water_filtration" TargetMode="External"/><Relationship Id="rId56" Type="http://schemas.openxmlformats.org/officeDocument/2006/relationships/hyperlink" Target="https://en.wikipedia.org/wiki/Farm" TargetMode="External"/><Relationship Id="rId64" Type="http://schemas.openxmlformats.org/officeDocument/2006/relationships/hyperlink" Target="https://en.wikipedia.org/wiki/Ecosystem_service#cite_note-102" TargetMode="External"/><Relationship Id="rId8" Type="http://schemas.openxmlformats.org/officeDocument/2006/relationships/hyperlink" Target="https://en.wikipedia.org/wiki/Plato" TargetMode="External"/><Relationship Id="rId51" Type="http://schemas.openxmlformats.org/officeDocument/2006/relationships/hyperlink" Target="https://en.wikipedia.org/wiki/Crops" TargetMode="External"/><Relationship Id="rId3" Type="http://schemas.openxmlformats.org/officeDocument/2006/relationships/hyperlink" Target="https://en.wikipedia.org/wiki/E._F._Schumacher" TargetMode="External"/><Relationship Id="rId12" Type="http://schemas.openxmlformats.org/officeDocument/2006/relationships/hyperlink" Target="https://en.wikipedia.org/wiki/Ecosystem_service#cite_note-88" TargetMode="External"/><Relationship Id="rId17" Type="http://schemas.openxmlformats.org/officeDocument/2006/relationships/hyperlink" Target="https://en.wikipedia.org/wiki/Ecosystem_service#cite_note-90" TargetMode="External"/><Relationship Id="rId25" Type="http://schemas.openxmlformats.org/officeDocument/2006/relationships/hyperlink" Target="https://en.wikipedia.org/wiki/Climate" TargetMode="External"/><Relationship Id="rId33" Type="http://schemas.openxmlformats.org/officeDocument/2006/relationships/hyperlink" Target="https://en.wikipedia.org/wiki/Ecosystem_service#cite_note-Brown2007-96" TargetMode="External"/><Relationship Id="rId38" Type="http://schemas.openxmlformats.org/officeDocument/2006/relationships/hyperlink" Target="https://en.wikipedia.org/wiki/United_States_Environmental_Protection_Agency" TargetMode="External"/><Relationship Id="rId46" Type="http://schemas.openxmlformats.org/officeDocument/2006/relationships/hyperlink" Target="https://en.wikipedia.org/wiki/Water_quality" TargetMode="External"/><Relationship Id="rId59" Type="http://schemas.openxmlformats.org/officeDocument/2006/relationships/hyperlink" Target="https://en.wikipedia.org/wiki/Spatial_analysis" TargetMode="External"/><Relationship Id="rId20" Type="http://schemas.openxmlformats.org/officeDocument/2006/relationships/hyperlink" Target="https://en.wikipedia.org/wiki/Paul_Sears" TargetMode="External"/><Relationship Id="rId41" Type="http://schemas.openxmlformats.org/officeDocument/2006/relationships/hyperlink" Target="https://en.wikipedia.org/wiki/Drainage_basin" TargetMode="External"/><Relationship Id="rId54" Type="http://schemas.openxmlformats.org/officeDocument/2006/relationships/hyperlink" Target="https://en.wikipedia.org/wiki/Chaparral" TargetMode="External"/><Relationship Id="rId62" Type="http://schemas.openxmlformats.org/officeDocument/2006/relationships/hyperlink" Target="https://en.wikipedia.org/wiki/Ecosystem_service#cite_note-101" TargetMode="External"/><Relationship Id="rId1" Type="http://schemas.openxmlformats.org/officeDocument/2006/relationships/slideLayout" Target="../slideLayouts/slideLayout2.xml"/><Relationship Id="rId6" Type="http://schemas.openxmlformats.org/officeDocument/2006/relationships/hyperlink" Target="https://en.wikipedia.org/wiki/Deforestation" TargetMode="External"/><Relationship Id="rId15" Type="http://schemas.openxmlformats.org/officeDocument/2006/relationships/hyperlink" Target="https://en.wikipedia.org/wiki/Ecosystem_service#cite_note-89" TargetMode="External"/><Relationship Id="rId23" Type="http://schemas.openxmlformats.org/officeDocument/2006/relationships/hyperlink" Target="https://en.wikipedia.org/wiki/Ecosystem_service#cite_note-93" TargetMode="External"/><Relationship Id="rId28" Type="http://schemas.openxmlformats.org/officeDocument/2006/relationships/hyperlink" Target="https://en.wikipedia.org/wiki/Ecosystem_service#cite_note-95" TargetMode="External"/><Relationship Id="rId36" Type="http://schemas.openxmlformats.org/officeDocument/2006/relationships/hyperlink" Target="https://en.wikipedia.org/wiki/Ecosystem_service#cite_note-duke-98" TargetMode="External"/><Relationship Id="rId49" Type="http://schemas.openxmlformats.org/officeDocument/2006/relationships/hyperlink" Target="https://en.wikipedia.org/wiki/Ecosystem_service#cite_note-99" TargetMode="External"/><Relationship Id="rId57" Type="http://schemas.openxmlformats.org/officeDocument/2006/relationships/hyperlink" Target="https://en.wikipedia.org/wiki/Yangtze_River" TargetMode="External"/><Relationship Id="rId10" Type="http://schemas.openxmlformats.org/officeDocument/2006/relationships/hyperlink" Target="https://en.wikipedia.org/wiki/Ecosystem_service#cite_note-87" TargetMode="External"/><Relationship Id="rId31" Type="http://schemas.openxmlformats.org/officeDocument/2006/relationships/hyperlink" Target="https://en.wikipedia.org/wiki/Gretchen_Daily" TargetMode="External"/><Relationship Id="rId44" Type="http://schemas.openxmlformats.org/officeDocument/2006/relationships/hyperlink" Target="https://en.wikipedia.org/wiki/Abiotic" TargetMode="External"/><Relationship Id="rId52" Type="http://schemas.openxmlformats.org/officeDocument/2006/relationships/hyperlink" Target="https://en.wikipedia.org/wiki/Ecosystem_service#cite_note-Kremen_2005-14" TargetMode="External"/><Relationship Id="rId60" Type="http://schemas.openxmlformats.org/officeDocument/2006/relationships/hyperlink" Target="https://en.wikipedia.org/wiki/Ecosystem_service#cite_note-100" TargetMode="External"/><Relationship Id="rId65" Type="http://schemas.openxmlformats.org/officeDocument/2006/relationships/hyperlink" Target="https://en.wikipedia.org/wiki/Ecosystem_service#cite_note-103" TargetMode="External"/><Relationship Id="rId4" Type="http://schemas.openxmlformats.org/officeDocument/2006/relationships/hyperlink" Target="https://en.wikipedia.org/wiki/Small_Is_Beautiful" TargetMode="External"/><Relationship Id="rId9" Type="http://schemas.openxmlformats.org/officeDocument/2006/relationships/hyperlink" Target="https://en.wikipedia.org/wiki/Ecosystem_service#cite_note-Daily1997-86" TargetMode="External"/><Relationship Id="rId13" Type="http://schemas.openxmlformats.org/officeDocument/2006/relationships/hyperlink" Target="https://en.wikipedia.org/wiki/Wikipedia:Citing_sources" TargetMode="External"/><Relationship Id="rId18" Type="http://schemas.openxmlformats.org/officeDocument/2006/relationships/hyperlink" Target="https://en.wikipedia.org/wiki/Aldo_Leopold" TargetMode="External"/><Relationship Id="rId39" Type="http://schemas.openxmlformats.org/officeDocument/2006/relationships/hyperlink" Target="https://en.wikipedia.org/wiki/New_York_City"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hyperlink" Target="https://www.frontiersin.org/articles/10.3389/fevo.2014.00087/full#B35" TargetMode="External"/><Relationship Id="rId13" Type="http://schemas.openxmlformats.org/officeDocument/2006/relationships/hyperlink" Target="https://www.frontiersin.org/articles/10.3389/fevo.2014.00087/full#B134" TargetMode="External"/><Relationship Id="rId18" Type="http://schemas.openxmlformats.org/officeDocument/2006/relationships/hyperlink" Target="https://www.frontiersin.org/articles/10.3389/fevo.2014.00087/full#B43" TargetMode="External"/><Relationship Id="rId3" Type="http://schemas.openxmlformats.org/officeDocument/2006/relationships/hyperlink" Target="https://www.frontiersin.org/articles/10.3389/fevo.2014.00087/full#B36" TargetMode="External"/><Relationship Id="rId21" Type="http://schemas.openxmlformats.org/officeDocument/2006/relationships/hyperlink" Target="https://www.frontiersin.org/articles/10.3389/fevo.2014.00087/full#B105" TargetMode="External"/><Relationship Id="rId7" Type="http://schemas.openxmlformats.org/officeDocument/2006/relationships/hyperlink" Target="https://www.frontiersin.org/articles/10.3389/fevo.2014.00087/full#B123" TargetMode="External"/><Relationship Id="rId12" Type="http://schemas.openxmlformats.org/officeDocument/2006/relationships/hyperlink" Target="https://www.frontiersin.org/articles/10.3389/fevo.2014.00087/full#B12" TargetMode="External"/><Relationship Id="rId17" Type="http://schemas.openxmlformats.org/officeDocument/2006/relationships/hyperlink" Target="https://www.frontiersin.org/articles/10.3389/fevo.2014.00087/full#B26" TargetMode="External"/><Relationship Id="rId25" Type="http://schemas.openxmlformats.org/officeDocument/2006/relationships/hyperlink" Target="https://www.frontiersin.org/articles/10.3389/fevo.2014.00087/full#B55" TargetMode="External"/><Relationship Id="rId2" Type="http://schemas.openxmlformats.org/officeDocument/2006/relationships/hyperlink" Target="https://www.frontiersin.org/articles/10.3389/fevo.2014.00087/full#B132" TargetMode="External"/><Relationship Id="rId16" Type="http://schemas.openxmlformats.org/officeDocument/2006/relationships/hyperlink" Target="https://www.frontiersin.org/articles/10.3389/fevo.2014.00087/full#B56" TargetMode="External"/><Relationship Id="rId20" Type="http://schemas.openxmlformats.org/officeDocument/2006/relationships/hyperlink" Target="https://www.frontiersin.org/articles/10.3389/fevo.2014.00087/full#B84" TargetMode="External"/><Relationship Id="rId1" Type="http://schemas.openxmlformats.org/officeDocument/2006/relationships/slideLayout" Target="../slideLayouts/slideLayout2.xml"/><Relationship Id="rId6" Type="http://schemas.openxmlformats.org/officeDocument/2006/relationships/hyperlink" Target="https://www.frontiersin.org/articles/10.3389/fevo.2014.00087/full#B39" TargetMode="External"/><Relationship Id="rId11" Type="http://schemas.openxmlformats.org/officeDocument/2006/relationships/hyperlink" Target="https://www.frontiersin.org/articles/10.3389/fevo.2014.00087/full#B28" TargetMode="External"/><Relationship Id="rId24" Type="http://schemas.openxmlformats.org/officeDocument/2006/relationships/hyperlink" Target="https://www.frontiersin.org/articles/10.3389/fevo.2014.00087/full#B119" TargetMode="External"/><Relationship Id="rId5" Type="http://schemas.openxmlformats.org/officeDocument/2006/relationships/hyperlink" Target="https://www.frontiersin.org/articles/10.3389/fevo.2014.00087/full#B30" TargetMode="External"/><Relationship Id="rId15" Type="http://schemas.openxmlformats.org/officeDocument/2006/relationships/hyperlink" Target="https://www.frontiersin.org/articles/10.3389/fevo.2014.00087/full#B29" TargetMode="External"/><Relationship Id="rId23" Type="http://schemas.openxmlformats.org/officeDocument/2006/relationships/hyperlink" Target="https://www.frontiersin.org/articles/10.3389/fevo.2014.00087/full#B100" TargetMode="External"/><Relationship Id="rId10" Type="http://schemas.openxmlformats.org/officeDocument/2006/relationships/hyperlink" Target="https://www.frontiersin.org/articles/10.3389/fevo.2014.00087/full#B113" TargetMode="External"/><Relationship Id="rId19" Type="http://schemas.openxmlformats.org/officeDocument/2006/relationships/hyperlink" Target="https://www.frontiersin.org/articles/10.3389/fevo.2014.00087/full#B82" TargetMode="External"/><Relationship Id="rId4" Type="http://schemas.openxmlformats.org/officeDocument/2006/relationships/hyperlink" Target="https://www.frontiersin.org/articles/10.3389/fevo.2014.00087/full#B24" TargetMode="External"/><Relationship Id="rId9" Type="http://schemas.openxmlformats.org/officeDocument/2006/relationships/hyperlink" Target="https://www.frontiersin.org/articles/10.3389/fevo.2014.00087/full#B131" TargetMode="External"/><Relationship Id="rId14" Type="http://schemas.openxmlformats.org/officeDocument/2006/relationships/hyperlink" Target="https://www.frontiersin.org/articles/10.3389/fevo.2014.00087/full#B45" TargetMode="External"/><Relationship Id="rId22" Type="http://schemas.openxmlformats.org/officeDocument/2006/relationships/hyperlink" Target="https://www.frontiersin.org/articles/10.3389/fevo.2014.00087/full#B18" TargetMode="External"/></Relationships>
</file>

<file path=ppt/slides/_rels/slide37.xml.rels><?xml version="1.0" encoding="UTF-8" standalone="yes"?>
<Relationships xmlns="http://schemas.openxmlformats.org/package/2006/relationships"><Relationship Id="rId8" Type="http://schemas.openxmlformats.org/officeDocument/2006/relationships/hyperlink" Target="https://www.frontiersin.org/articles/10.3389/fevo.2014.00087/full#B37" TargetMode="External"/><Relationship Id="rId3" Type="http://schemas.openxmlformats.org/officeDocument/2006/relationships/hyperlink" Target="https://www.frontiersin.org/articles/10.3389/fevo.2014.00087/full#B13" TargetMode="External"/><Relationship Id="rId7" Type="http://schemas.openxmlformats.org/officeDocument/2006/relationships/hyperlink" Target="https://www.frontiersin.org/articles/10.3389/fevo.2014.00087/full#B114" TargetMode="External"/><Relationship Id="rId2" Type="http://schemas.openxmlformats.org/officeDocument/2006/relationships/hyperlink" Target="https://www.frontiersin.org/articles/10.3389/fevo.2014.00087/full#B27" TargetMode="External"/><Relationship Id="rId1" Type="http://schemas.openxmlformats.org/officeDocument/2006/relationships/slideLayout" Target="../slideLayouts/slideLayout2.xml"/><Relationship Id="rId6" Type="http://schemas.openxmlformats.org/officeDocument/2006/relationships/hyperlink" Target="https://www.frontiersin.org/articles/10.3389/fevo.2014.00087/full#B83" TargetMode="External"/><Relationship Id="rId5" Type="http://schemas.openxmlformats.org/officeDocument/2006/relationships/hyperlink" Target="https://www.frontiersin.org/articles/10.3389/fevo.2014.00087/full#B50" TargetMode="External"/><Relationship Id="rId10" Type="http://schemas.openxmlformats.org/officeDocument/2006/relationships/hyperlink" Target="https://www.frontiersin.org/articles/10.3389/fevo.2014.00087/full#T1" TargetMode="External"/><Relationship Id="rId4" Type="http://schemas.openxmlformats.org/officeDocument/2006/relationships/hyperlink" Target="https://www.frontiersin.org/articles/10.3389/fevo.2014.00087/full#B107" TargetMode="External"/><Relationship Id="rId9" Type="http://schemas.openxmlformats.org/officeDocument/2006/relationships/hyperlink" Target="https://www.frontiersin.org/articles/10.3389/fevo.2014.00087/full#B47"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frontiersin.org/files/Articles/122327/fevo-02-00087-HTML/image_m/fevo-02-00087-t001.jpg"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s://www.frontiersin.org/articles/10.3389/fevo.2014.00087/full#B68" TargetMode="External"/><Relationship Id="rId13" Type="http://schemas.openxmlformats.org/officeDocument/2006/relationships/hyperlink" Target="https://www.frontiersin.org/articles/10.3389/fevo.2014.00087/full#B49" TargetMode="External"/><Relationship Id="rId3" Type="http://schemas.openxmlformats.org/officeDocument/2006/relationships/hyperlink" Target="https://www.frontiersin.org/articles/10.3389/fevo.2014.00087/full#B26" TargetMode="External"/><Relationship Id="rId7" Type="http://schemas.openxmlformats.org/officeDocument/2006/relationships/hyperlink" Target="https://www.frontiersin.org/articles/10.3389/fevo.2014.00087/full#B10" TargetMode="External"/><Relationship Id="rId12" Type="http://schemas.openxmlformats.org/officeDocument/2006/relationships/hyperlink" Target="https://www.frontiersin.org/articles/10.3389/fevo.2014.00087/full#B50" TargetMode="External"/><Relationship Id="rId2" Type="http://schemas.openxmlformats.org/officeDocument/2006/relationships/hyperlink" Target="https://www.frontiersin.org/articles/10.3389/fevo.2014.00087/full#B132" TargetMode="External"/><Relationship Id="rId16" Type="http://schemas.openxmlformats.org/officeDocument/2006/relationships/hyperlink" Target="https://www.frontiersin.org/articles/10.3389/fevo.2014.00087/full#B57" TargetMode="External"/><Relationship Id="rId1" Type="http://schemas.openxmlformats.org/officeDocument/2006/relationships/slideLayout" Target="../slideLayouts/slideLayout2.xml"/><Relationship Id="rId6" Type="http://schemas.openxmlformats.org/officeDocument/2006/relationships/hyperlink" Target="https://www.frontiersin.org/articles/10.3389/fevo.2014.00087/full#B90" TargetMode="External"/><Relationship Id="rId11" Type="http://schemas.openxmlformats.org/officeDocument/2006/relationships/hyperlink" Target="https://www.frontiersin.org/articles/10.3389/fevo.2014.00087/full#T2" TargetMode="External"/><Relationship Id="rId5" Type="http://schemas.openxmlformats.org/officeDocument/2006/relationships/hyperlink" Target="https://www.frontiersin.org/articles/10.3389/fevo.2014.00087/full#B42" TargetMode="External"/><Relationship Id="rId15" Type="http://schemas.openxmlformats.org/officeDocument/2006/relationships/hyperlink" Target="https://www.frontiersin.org/articles/10.3389/fevo.2014.00087/full#B61" TargetMode="External"/><Relationship Id="rId10" Type="http://schemas.openxmlformats.org/officeDocument/2006/relationships/hyperlink" Target="https://www.frontiersin.org/articles/10.3389/fevo.2014.00087/full#B126" TargetMode="External"/><Relationship Id="rId4" Type="http://schemas.openxmlformats.org/officeDocument/2006/relationships/hyperlink" Target="https://www.frontiersin.org/articles/10.3389/fevo.2014.00087/full#B128" TargetMode="External"/><Relationship Id="rId9" Type="http://schemas.openxmlformats.org/officeDocument/2006/relationships/hyperlink" Target="https://www.frontiersin.org/articles/10.3389/fevo.2014.00087/full#B9" TargetMode="External"/><Relationship Id="rId14" Type="http://schemas.openxmlformats.org/officeDocument/2006/relationships/hyperlink" Target="https://www.frontiersin.org/articles/10.3389/fevo.2014.00087/full#B5"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frontiersin.org/files/Articles/122327/fevo-02-00087-HTML/image_m/fevo-02-00087-t002.jpg"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3" Type="http://schemas.openxmlformats.org/officeDocument/2006/relationships/hyperlink" Target="https://www.frontiersin.org/articles/10.3389/fevo.2014.00087/full#B117" TargetMode="External"/><Relationship Id="rId18" Type="http://schemas.openxmlformats.org/officeDocument/2006/relationships/hyperlink" Target="https://www.frontiersin.org/articles/10.3389/fevo.2014.00087/full#T2" TargetMode="External"/><Relationship Id="rId26" Type="http://schemas.openxmlformats.org/officeDocument/2006/relationships/hyperlink" Target="https://www.frontiersin.org/articles/10.3389/fevo.2014.00087/full#B112" TargetMode="External"/><Relationship Id="rId3" Type="http://schemas.openxmlformats.org/officeDocument/2006/relationships/hyperlink" Target="https://www.frontiersin.org/articles/10.3389/fevo.2014.00087/full#B43" TargetMode="External"/><Relationship Id="rId21" Type="http://schemas.openxmlformats.org/officeDocument/2006/relationships/hyperlink" Target="https://www.frontiersin.org/articles/10.3389/fevo.2014.00087/full#B41" TargetMode="External"/><Relationship Id="rId34" Type="http://schemas.openxmlformats.org/officeDocument/2006/relationships/hyperlink" Target="https://www.frontiersin.org/articles/10.3389/fevo.2014.00087/full#B129" TargetMode="External"/><Relationship Id="rId7" Type="http://schemas.openxmlformats.org/officeDocument/2006/relationships/hyperlink" Target="https://www.frontiersin.org/articles/10.3389/fevo.2014.00087/full#B52" TargetMode="External"/><Relationship Id="rId12" Type="http://schemas.openxmlformats.org/officeDocument/2006/relationships/hyperlink" Target="https://www.frontiersin.org/articles/10.3389/fevo.2014.00087/full#B133" TargetMode="External"/><Relationship Id="rId17" Type="http://schemas.openxmlformats.org/officeDocument/2006/relationships/hyperlink" Target="https://www.frontiersin.org/articles/10.3389/fevo.2014.00087/full#B5" TargetMode="External"/><Relationship Id="rId25" Type="http://schemas.openxmlformats.org/officeDocument/2006/relationships/hyperlink" Target="https://www.frontiersin.org/articles/10.3389/fevo.2014.00087/full#B7" TargetMode="External"/><Relationship Id="rId33" Type="http://schemas.openxmlformats.org/officeDocument/2006/relationships/hyperlink" Target="https://www.frontiersin.org/articles/10.3389/fevo.2014.00087/full#B102" TargetMode="External"/><Relationship Id="rId2" Type="http://schemas.openxmlformats.org/officeDocument/2006/relationships/hyperlink" Target="https://www.frontiersin.org/articles/10.3389/fevo.2014.00087/full#B17" TargetMode="External"/><Relationship Id="rId16" Type="http://schemas.openxmlformats.org/officeDocument/2006/relationships/hyperlink" Target="https://www.frontiersin.org/articles/10.3389/fevo.2014.00087/full#B90" TargetMode="External"/><Relationship Id="rId20" Type="http://schemas.openxmlformats.org/officeDocument/2006/relationships/hyperlink" Target="https://www.frontiersin.org/articles/10.3389/fevo.2014.00087/full#B6" TargetMode="External"/><Relationship Id="rId29" Type="http://schemas.openxmlformats.org/officeDocument/2006/relationships/hyperlink" Target="https://www.frontiersin.org/articles/10.3389/fevo.2014.00087/full#B20" TargetMode="External"/><Relationship Id="rId1" Type="http://schemas.openxmlformats.org/officeDocument/2006/relationships/slideLayout" Target="../slideLayouts/slideLayout2.xml"/><Relationship Id="rId6" Type="http://schemas.openxmlformats.org/officeDocument/2006/relationships/hyperlink" Target="https://www.frontiersin.org/articles/10.3389/fevo.2014.00087/full#B71" TargetMode="External"/><Relationship Id="rId11" Type="http://schemas.openxmlformats.org/officeDocument/2006/relationships/hyperlink" Target="https://www.frontiersin.org/articles/10.3389/fevo.2014.00087/full#B62" TargetMode="External"/><Relationship Id="rId24" Type="http://schemas.openxmlformats.org/officeDocument/2006/relationships/hyperlink" Target="https://www.frontiersin.org/articles/10.3389/fevo.2014.00087/full#B93" TargetMode="External"/><Relationship Id="rId32" Type="http://schemas.openxmlformats.org/officeDocument/2006/relationships/hyperlink" Target="https://www.frontiersin.org/articles/10.3389/fevo.2014.00087/full#B108" TargetMode="External"/><Relationship Id="rId5" Type="http://schemas.openxmlformats.org/officeDocument/2006/relationships/hyperlink" Target="https://www.frontiersin.org/articles/10.3389/fevo.2014.00087/full#B125" TargetMode="External"/><Relationship Id="rId15" Type="http://schemas.openxmlformats.org/officeDocument/2006/relationships/hyperlink" Target="https://www.frontiersin.org/articles/10.3389/fevo.2014.00087/full#B78" TargetMode="External"/><Relationship Id="rId23" Type="http://schemas.openxmlformats.org/officeDocument/2006/relationships/hyperlink" Target="https://www.frontiersin.org/articles/10.3389/fevo.2014.00087/full#B67" TargetMode="External"/><Relationship Id="rId28" Type="http://schemas.openxmlformats.org/officeDocument/2006/relationships/hyperlink" Target="https://www.frontiersin.org/articles/10.3389/fevo.2014.00087/full#B64" TargetMode="External"/><Relationship Id="rId10" Type="http://schemas.openxmlformats.org/officeDocument/2006/relationships/hyperlink" Target="https://www.frontiersin.org/articles/10.3389/fevo.2014.00087/full#B14" TargetMode="External"/><Relationship Id="rId19" Type="http://schemas.openxmlformats.org/officeDocument/2006/relationships/hyperlink" Target="https://www.frontiersin.org/articles/10.3389/fevo.2014.00087/full#B32" TargetMode="External"/><Relationship Id="rId31" Type="http://schemas.openxmlformats.org/officeDocument/2006/relationships/hyperlink" Target="https://www.frontiersin.org/articles/10.3389/fevo.2014.00087/full#B72" TargetMode="External"/><Relationship Id="rId4" Type="http://schemas.openxmlformats.org/officeDocument/2006/relationships/hyperlink" Target="https://www.frontiersin.org/articles/10.3389/fevo.2014.00087/full#B59" TargetMode="External"/><Relationship Id="rId9" Type="http://schemas.openxmlformats.org/officeDocument/2006/relationships/hyperlink" Target="https://www.frontiersin.org/articles/10.3389/fevo.2014.00087/full#B34" TargetMode="External"/><Relationship Id="rId14" Type="http://schemas.openxmlformats.org/officeDocument/2006/relationships/hyperlink" Target="https://www.frontiersin.org/articles/10.3389/fevo.2014.00087/full#B66" TargetMode="External"/><Relationship Id="rId22" Type="http://schemas.openxmlformats.org/officeDocument/2006/relationships/hyperlink" Target="https://www.frontiersin.org/articles/10.3389/fevo.2014.00087/full#B99" TargetMode="External"/><Relationship Id="rId27" Type="http://schemas.openxmlformats.org/officeDocument/2006/relationships/hyperlink" Target="https://www.frontiersin.org/articles/10.3389/fevo.2014.00087/full#B63" TargetMode="External"/><Relationship Id="rId30" Type="http://schemas.openxmlformats.org/officeDocument/2006/relationships/hyperlink" Target="https://www.frontiersin.org/articles/10.3389/fevo.2014.00087/full#B1" TargetMode="External"/><Relationship Id="rId8" Type="http://schemas.openxmlformats.org/officeDocument/2006/relationships/hyperlink" Target="https://www.frontiersin.org/articles/10.3389/fevo.2014.00087/full#B110"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www.frontiersin.org/articles/10.3389/fevo.2014.00087/full#B4" TargetMode="External"/><Relationship Id="rId3" Type="http://schemas.openxmlformats.org/officeDocument/2006/relationships/hyperlink" Target="https://www.frontiersin.org/articles/10.3389/fevo.2014.00087/full#B96" TargetMode="External"/><Relationship Id="rId7" Type="http://schemas.openxmlformats.org/officeDocument/2006/relationships/hyperlink" Target="https://www.frontiersin.org/articles/10.3389/fevo.2014.00087/full#B109" TargetMode="External"/><Relationship Id="rId12" Type="http://schemas.openxmlformats.org/officeDocument/2006/relationships/hyperlink" Target="https://www.frontiersin.org/articles/10.3389/fevo.2014.00087/full#B73" TargetMode="External"/><Relationship Id="rId2" Type="http://schemas.openxmlformats.org/officeDocument/2006/relationships/hyperlink" Target="https://www.frontiersin.org/articles/10.3389/fevo.2014.00087/full#B21" TargetMode="External"/><Relationship Id="rId1" Type="http://schemas.openxmlformats.org/officeDocument/2006/relationships/slideLayout" Target="../slideLayouts/slideLayout2.xml"/><Relationship Id="rId6" Type="http://schemas.openxmlformats.org/officeDocument/2006/relationships/hyperlink" Target="https://www.frontiersin.org/articles/10.3389/fevo.2014.00087/full#B83" TargetMode="External"/><Relationship Id="rId11" Type="http://schemas.openxmlformats.org/officeDocument/2006/relationships/hyperlink" Target="https://www.frontiersin.org/articles/10.3389/fevo.2014.00087/full#F1" TargetMode="External"/><Relationship Id="rId5" Type="http://schemas.openxmlformats.org/officeDocument/2006/relationships/hyperlink" Target="https://www.frontiersin.org/articles/10.3389/fevo.2014.00087/full#B11" TargetMode="External"/><Relationship Id="rId10" Type="http://schemas.openxmlformats.org/officeDocument/2006/relationships/hyperlink" Target="https://www.frontiersin.org/articles/10.3389/fevo.2014.00087/full#B75" TargetMode="External"/><Relationship Id="rId4" Type="http://schemas.openxmlformats.org/officeDocument/2006/relationships/hyperlink" Target="https://www.frontiersin.org/articles/10.3389/fevo.2014.00087/full#B134" TargetMode="External"/><Relationship Id="rId9" Type="http://schemas.openxmlformats.org/officeDocument/2006/relationships/hyperlink" Target="https://www.frontiersin.org/articles/10.3389/fevo.2014.00087/full#B53"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www.frontiersin.org/articles/10.3389/fevo.2014.00087/full#F1" TargetMode="External"/><Relationship Id="rId2" Type="http://schemas.openxmlformats.org/officeDocument/2006/relationships/hyperlink" Target="https://www.frontiersin.org/articles/10.3389/fevo.2014.00087/full#B106" TargetMode="External"/><Relationship Id="rId1" Type="http://schemas.openxmlformats.org/officeDocument/2006/relationships/slideLayout" Target="../slideLayouts/slideLayout2.xml"/><Relationship Id="rId6" Type="http://schemas.openxmlformats.org/officeDocument/2006/relationships/hyperlink" Target="https://www.frontiersin.org/articles/10.3389/fevo.2014.00087/full#B108" TargetMode="External"/><Relationship Id="rId5" Type="http://schemas.openxmlformats.org/officeDocument/2006/relationships/hyperlink" Target="https://www.frontiersin.org/articles/10.3389/fevo.2014.00087/full#B49" TargetMode="External"/><Relationship Id="rId4" Type="http://schemas.openxmlformats.org/officeDocument/2006/relationships/hyperlink" Target="https://www.frontiersin.org/articles/10.3389/fevo.2014.00087/full#B5"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frontiersin.org/files/Articles/122327/fevo-02-00087-HTML/image_m/fevo-02-00087-g001.jpg"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hyperlink" Target="https://www.frontiersin.org/articles/10.3389/fevo.2014.00087/full#B48" TargetMode="External"/><Relationship Id="rId13" Type="http://schemas.openxmlformats.org/officeDocument/2006/relationships/hyperlink" Target="https://www.frontiersin.org/articles/10.3389/fevo.2014.00087/full#B31" TargetMode="External"/><Relationship Id="rId18" Type="http://schemas.openxmlformats.org/officeDocument/2006/relationships/hyperlink" Target="https://www.frontiersin.org/articles/10.3389/fevo.2014.00087/full#B89" TargetMode="External"/><Relationship Id="rId3" Type="http://schemas.openxmlformats.org/officeDocument/2006/relationships/hyperlink" Target="https://www.frontiersin.org/articles/10.3389/fevo.2014.00087/full#B106" TargetMode="External"/><Relationship Id="rId21" Type="http://schemas.openxmlformats.org/officeDocument/2006/relationships/hyperlink" Target="https://www.frontiersin.org/articles/10.3389/fevo.2014.00087/full#B54" TargetMode="External"/><Relationship Id="rId7" Type="http://schemas.openxmlformats.org/officeDocument/2006/relationships/hyperlink" Target="https://www.frontiersin.org/articles/10.3389/fevo.2014.00087/full#B75" TargetMode="External"/><Relationship Id="rId12" Type="http://schemas.openxmlformats.org/officeDocument/2006/relationships/hyperlink" Target="https://www.frontiersin.org/articles/10.3389/fevo.2014.00087/full#F2" TargetMode="External"/><Relationship Id="rId17" Type="http://schemas.openxmlformats.org/officeDocument/2006/relationships/hyperlink" Target="https://www.frontiersin.org/articles/10.3389/fevo.2014.00087/full#B86" TargetMode="External"/><Relationship Id="rId2" Type="http://schemas.openxmlformats.org/officeDocument/2006/relationships/hyperlink" Target="https://www.frontiersin.org/articles/10.3389/fevo.2014.00087/full#B113" TargetMode="External"/><Relationship Id="rId16" Type="http://schemas.openxmlformats.org/officeDocument/2006/relationships/hyperlink" Target="https://www.frontiersin.org/articles/10.3389/fevo.2014.00087/full#B85" TargetMode="External"/><Relationship Id="rId20" Type="http://schemas.openxmlformats.org/officeDocument/2006/relationships/hyperlink" Target="https://www.frontiersin.org/articles/10.3389/fevo.2014.00087/full#B76" TargetMode="External"/><Relationship Id="rId1" Type="http://schemas.openxmlformats.org/officeDocument/2006/relationships/slideLayout" Target="../slideLayouts/slideLayout2.xml"/><Relationship Id="rId6" Type="http://schemas.openxmlformats.org/officeDocument/2006/relationships/hyperlink" Target="https://www.frontiersin.org/articles/10.3389/fevo.2014.00087/full#B87" TargetMode="External"/><Relationship Id="rId11" Type="http://schemas.openxmlformats.org/officeDocument/2006/relationships/hyperlink" Target="https://www.frontiersin.org/articles/10.3389/fevo.2014.00087/full#B125" TargetMode="External"/><Relationship Id="rId5" Type="http://schemas.openxmlformats.org/officeDocument/2006/relationships/hyperlink" Target="https://www.frontiersin.org/articles/10.3389/fevo.2014.00087/full#B103" TargetMode="External"/><Relationship Id="rId15" Type="http://schemas.openxmlformats.org/officeDocument/2006/relationships/hyperlink" Target="https://www.frontiersin.org/articles/10.3389/fevo.2014.00087/full#B46" TargetMode="External"/><Relationship Id="rId10" Type="http://schemas.openxmlformats.org/officeDocument/2006/relationships/hyperlink" Target="http://www.naturalcapitalproject.org/" TargetMode="External"/><Relationship Id="rId19" Type="http://schemas.openxmlformats.org/officeDocument/2006/relationships/hyperlink" Target="https://www.frontiersin.org/articles/10.3389/fevo.2014.00087/full#B104" TargetMode="External"/><Relationship Id="rId4" Type="http://schemas.openxmlformats.org/officeDocument/2006/relationships/hyperlink" Target="https://www.frontiersin.org/articles/10.3389/fevo.2014.00087/full#B122" TargetMode="External"/><Relationship Id="rId9" Type="http://schemas.openxmlformats.org/officeDocument/2006/relationships/hyperlink" Target="https://www.frontiersin.org/articles/10.3389/fevo.2014.00087/full#B83" TargetMode="External"/><Relationship Id="rId14" Type="http://schemas.openxmlformats.org/officeDocument/2006/relationships/hyperlink" Target="https://www.frontiersin.org/articles/10.3389/fevo.2014.00087/full#B98"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frontiersin.org/files/Articles/122327/fevo-02-00087-HTML/image_m/fevo-02-00087-g002.jpg"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hyperlink" Target="https://www.frontiersin.org/articles/10.3389/fevo.2014.00087/full#B124" TargetMode="External"/><Relationship Id="rId3" Type="http://schemas.openxmlformats.org/officeDocument/2006/relationships/hyperlink" Target="https://www.frontiersin.org/articles/10.3389/fevo.2014.00087/full#B8" TargetMode="External"/><Relationship Id="rId7" Type="http://schemas.openxmlformats.org/officeDocument/2006/relationships/hyperlink" Target="https://www.frontiersin.org/articles/10.3389/fevo.2014.00087/full#B15" TargetMode="External"/><Relationship Id="rId2" Type="http://schemas.openxmlformats.org/officeDocument/2006/relationships/hyperlink" Target="https://www.frontiersin.org/articles/10.3389/fevo.2014.00087/full#B79" TargetMode="External"/><Relationship Id="rId1" Type="http://schemas.openxmlformats.org/officeDocument/2006/relationships/slideLayout" Target="../slideLayouts/slideLayout2.xml"/><Relationship Id="rId6" Type="http://schemas.openxmlformats.org/officeDocument/2006/relationships/hyperlink" Target="https://www.frontiersin.org/articles/10.3389/fevo.2014.00087/full#B69" TargetMode="External"/><Relationship Id="rId11" Type="http://schemas.openxmlformats.org/officeDocument/2006/relationships/hyperlink" Target="https://www.frontiersin.org/articles/10.3389/fevo.2014.00087/full#B81" TargetMode="External"/><Relationship Id="rId5" Type="http://schemas.openxmlformats.org/officeDocument/2006/relationships/hyperlink" Target="https://www.frontiersin.org/articles/10.3389/fevo.2014.00087/full#B25" TargetMode="External"/><Relationship Id="rId10" Type="http://schemas.openxmlformats.org/officeDocument/2006/relationships/hyperlink" Target="https://www.frontiersin.org/articles/10.3389/fevo.2014.00087/full#F3" TargetMode="External"/><Relationship Id="rId4" Type="http://schemas.openxmlformats.org/officeDocument/2006/relationships/hyperlink" Target="https://www.frontiersin.org/articles/10.3389/fevo.2014.00087/full#B80" TargetMode="External"/><Relationship Id="rId9" Type="http://schemas.openxmlformats.org/officeDocument/2006/relationships/hyperlink" Target="https://www.frontiersin.org/articles/10.3389/fevo.2014.00087/full#B16"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frontiersin.org/files/Articles/122327/fevo-02-00087-HTML/image_m/fevo-02-00087-g003.jpg"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hyperlink" Target="https://www.frontiersin.org/articles/10.3389/fevo.2014.00087/full#B97" TargetMode="External"/><Relationship Id="rId13" Type="http://schemas.openxmlformats.org/officeDocument/2006/relationships/hyperlink" Target="https://www.frontiersin.org/articles/10.3389/fevo.2014.00087/full#B118" TargetMode="External"/><Relationship Id="rId18" Type="http://schemas.openxmlformats.org/officeDocument/2006/relationships/hyperlink" Target="https://www.frontiersin.org/articles/10.3389/fevo.2014.00087/full#B125" TargetMode="External"/><Relationship Id="rId3" Type="http://schemas.openxmlformats.org/officeDocument/2006/relationships/hyperlink" Target="https://www.frontiersin.org/articles/10.3389/fevo.2014.00087/full#B81" TargetMode="External"/><Relationship Id="rId21" Type="http://schemas.openxmlformats.org/officeDocument/2006/relationships/hyperlink" Target="https://www.frontiersin.org/articles/10.3389/fevo.2014.00087/full#B35" TargetMode="External"/><Relationship Id="rId7" Type="http://schemas.openxmlformats.org/officeDocument/2006/relationships/hyperlink" Target="https://www.frontiersin.org/articles/10.3389/fevo.2014.00087/full#B70" TargetMode="External"/><Relationship Id="rId12" Type="http://schemas.openxmlformats.org/officeDocument/2006/relationships/hyperlink" Target="https://www.frontiersin.org/articles/10.3389/fevo.2014.00087/full#B33" TargetMode="External"/><Relationship Id="rId17" Type="http://schemas.openxmlformats.org/officeDocument/2006/relationships/hyperlink" Target="https://www.frontiersin.org/articles/10.3389/fevo.2014.00087/full#B120" TargetMode="External"/><Relationship Id="rId25" Type="http://schemas.openxmlformats.org/officeDocument/2006/relationships/hyperlink" Target="https://www.frontiersin.org/articles/10.3389/fevo.2014.00087/full#B44" TargetMode="External"/><Relationship Id="rId2" Type="http://schemas.openxmlformats.org/officeDocument/2006/relationships/hyperlink" Target="https://www.frontiersin.org/articles/10.3389/fevo.2014.00087/full#B16" TargetMode="External"/><Relationship Id="rId16" Type="http://schemas.openxmlformats.org/officeDocument/2006/relationships/hyperlink" Target="https://www.frontiersin.org/articles/10.3389/fevo.2014.00087/full#B88" TargetMode="External"/><Relationship Id="rId20" Type="http://schemas.openxmlformats.org/officeDocument/2006/relationships/hyperlink" Target="https://www.frontiersin.org/articles/10.3389/fevo.2014.00087/full#B3" TargetMode="External"/><Relationship Id="rId1" Type="http://schemas.openxmlformats.org/officeDocument/2006/relationships/slideLayout" Target="../slideLayouts/slideLayout2.xml"/><Relationship Id="rId6" Type="http://schemas.openxmlformats.org/officeDocument/2006/relationships/hyperlink" Target="https://www.frontiersin.org/articles/10.3389/fevo.2014.00087/full#B45" TargetMode="External"/><Relationship Id="rId11" Type="http://schemas.openxmlformats.org/officeDocument/2006/relationships/hyperlink" Target="https://www.frontiersin.org/articles/10.3389/fevo.2014.00087/full#B127" TargetMode="External"/><Relationship Id="rId24" Type="http://schemas.openxmlformats.org/officeDocument/2006/relationships/hyperlink" Target="https://www.frontiersin.org/articles/10.3389/fevo.2014.00087/full#B116" TargetMode="External"/><Relationship Id="rId5" Type="http://schemas.openxmlformats.org/officeDocument/2006/relationships/hyperlink" Target="https://www.frontiersin.org/articles/10.3389/fevo.2014.00087/full#B58" TargetMode="External"/><Relationship Id="rId15" Type="http://schemas.openxmlformats.org/officeDocument/2006/relationships/hyperlink" Target="https://www.frontiersin.org/articles/10.3389/fevo.2014.00087/full#B22" TargetMode="External"/><Relationship Id="rId23" Type="http://schemas.openxmlformats.org/officeDocument/2006/relationships/hyperlink" Target="https://www.frontiersin.org/articles/10.3389/fevo.2014.00087/full#B94" TargetMode="External"/><Relationship Id="rId10" Type="http://schemas.openxmlformats.org/officeDocument/2006/relationships/hyperlink" Target="https://www.frontiersin.org/articles/10.3389/fevo.2014.00087/full#B77" TargetMode="External"/><Relationship Id="rId19" Type="http://schemas.openxmlformats.org/officeDocument/2006/relationships/hyperlink" Target="https://www.frontiersin.org/articles/10.3389/fevo.2014.00087/full#B95" TargetMode="External"/><Relationship Id="rId4" Type="http://schemas.openxmlformats.org/officeDocument/2006/relationships/hyperlink" Target="https://www.frontiersin.org/articles/10.3389/fevo.2014.00087/full#B69" TargetMode="External"/><Relationship Id="rId9" Type="http://schemas.openxmlformats.org/officeDocument/2006/relationships/hyperlink" Target="https://www.frontiersin.org/articles/10.3389/fevo.2014.00087/full#B65" TargetMode="External"/><Relationship Id="rId14" Type="http://schemas.openxmlformats.org/officeDocument/2006/relationships/hyperlink" Target="https://www.frontiersin.org/articles/10.3389/fevo.2014.00087/full#B121" TargetMode="External"/><Relationship Id="rId22" Type="http://schemas.openxmlformats.org/officeDocument/2006/relationships/hyperlink" Target="https://www.frontiersin.org/articles/10.3389/fevo.2014.00087/full#B38"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www.millenniumassessment.org/en/Index.aspx"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3" Type="http://schemas.openxmlformats.org/officeDocument/2006/relationships/hyperlink" Target="https://ecologicalprocesses.springeropen.com/articles/10.1186/s13717-020-00241-w#ref-CR59" TargetMode="External"/><Relationship Id="rId18" Type="http://schemas.openxmlformats.org/officeDocument/2006/relationships/hyperlink" Target="https://ecologicalprocesses.springeropen.com/articles/10.1186/s13717-020-00241-w#ref-CR75" TargetMode="External"/><Relationship Id="rId26" Type="http://schemas.openxmlformats.org/officeDocument/2006/relationships/hyperlink" Target="https://ecologicalprocesses.springeropen.com/articles/10.1186/s13717-020-00241-w#ref-CR77" TargetMode="External"/><Relationship Id="rId3" Type="http://schemas.openxmlformats.org/officeDocument/2006/relationships/hyperlink" Target="https://ecologicalprocesses.springeropen.com/articles/10.1186/s13717-020-00241-w#ref-CR17" TargetMode="External"/><Relationship Id="rId21" Type="http://schemas.openxmlformats.org/officeDocument/2006/relationships/hyperlink" Target="https://ecologicalprocesses.springeropen.com/articles/10.1186/s13717-020-00241-w#ref-CR73" TargetMode="External"/><Relationship Id="rId34" Type="http://schemas.openxmlformats.org/officeDocument/2006/relationships/hyperlink" Target="https://ecologicalprocesses.springeropen.com/articles/10.1186/s13717-020-00241-w#ref-CR58" TargetMode="External"/><Relationship Id="rId7" Type="http://schemas.openxmlformats.org/officeDocument/2006/relationships/hyperlink" Target="https://ecologicalprocesses.springeropen.com/articles/10.1186/s13717-020-00241-w#ref-CR71" TargetMode="External"/><Relationship Id="rId12" Type="http://schemas.openxmlformats.org/officeDocument/2006/relationships/hyperlink" Target="https://ecologicalprocesses.springeropen.com/articles/10.1186/s13717-020-00241-w#ref-CR47" TargetMode="External"/><Relationship Id="rId17" Type="http://schemas.openxmlformats.org/officeDocument/2006/relationships/hyperlink" Target="https://ecologicalprocesses.springeropen.com/articles/10.1186/s13717-020-00241-w#ref-CR72" TargetMode="External"/><Relationship Id="rId25" Type="http://schemas.openxmlformats.org/officeDocument/2006/relationships/hyperlink" Target="https://ecologicalprocesses.springeropen.com/articles/10.1186/s13717-020-00241-w#ref-CR56" TargetMode="External"/><Relationship Id="rId33" Type="http://schemas.openxmlformats.org/officeDocument/2006/relationships/hyperlink" Target="https://ecologicalprocesses.springeropen.com/articles/10.1186/s13717-020-00241-w#ref-CR78" TargetMode="External"/><Relationship Id="rId2" Type="http://schemas.openxmlformats.org/officeDocument/2006/relationships/hyperlink" Target="https://ecologicalprocesses.springeropen.com/articles/10.1186/s13717-020-00241-w#ref-CR15" TargetMode="External"/><Relationship Id="rId16" Type="http://schemas.openxmlformats.org/officeDocument/2006/relationships/hyperlink" Target="https://ecologicalprocesses.springeropen.com/articles/10.1186/s13717-020-00241-w#ref-CR37" TargetMode="External"/><Relationship Id="rId20" Type="http://schemas.openxmlformats.org/officeDocument/2006/relationships/hyperlink" Target="https://ecologicalprocesses.springeropen.com/articles/10.1186/s13717-020-00241-w#ref-CR84" TargetMode="External"/><Relationship Id="rId29" Type="http://schemas.openxmlformats.org/officeDocument/2006/relationships/hyperlink" Target="https://ecologicalprocesses.springeropen.com/articles/10.1186/s13717-020-00241-w#ref-CR61" TargetMode="External"/><Relationship Id="rId1" Type="http://schemas.openxmlformats.org/officeDocument/2006/relationships/slideLayout" Target="../slideLayouts/slideLayout2.xml"/><Relationship Id="rId6" Type="http://schemas.openxmlformats.org/officeDocument/2006/relationships/hyperlink" Target="https://ecologicalprocesses.springeropen.com/articles/10.1186/s13717-020-00241-w#ref-CR25" TargetMode="External"/><Relationship Id="rId11" Type="http://schemas.openxmlformats.org/officeDocument/2006/relationships/hyperlink" Target="https://ecologicalprocesses.springeropen.com/articles/10.1186/s13717-020-00241-w#ref-CR32" TargetMode="External"/><Relationship Id="rId24" Type="http://schemas.openxmlformats.org/officeDocument/2006/relationships/hyperlink" Target="https://ecologicalprocesses.springeropen.com/articles/10.1186/s13717-020-00241-w#ref-CR12" TargetMode="External"/><Relationship Id="rId32" Type="http://schemas.openxmlformats.org/officeDocument/2006/relationships/hyperlink" Target="https://ecologicalprocesses.springeropen.com/articles/10.1186/s13717-020-00241-w#ref-CR83" TargetMode="External"/><Relationship Id="rId5" Type="http://schemas.openxmlformats.org/officeDocument/2006/relationships/hyperlink" Target="https://ecologicalprocesses.springeropen.com/articles/10.1186/s13717-020-00241-w#ref-CR9" TargetMode="External"/><Relationship Id="rId15" Type="http://schemas.openxmlformats.org/officeDocument/2006/relationships/hyperlink" Target="https://ecologicalprocesses.springeropen.com/articles/10.1186/s13717-020-00241-w#ref-CR85" TargetMode="External"/><Relationship Id="rId23" Type="http://schemas.openxmlformats.org/officeDocument/2006/relationships/hyperlink" Target="https://ecologicalprocesses.springeropen.com/articles/10.1186/s13717-020-00241-w#ref-CR57" TargetMode="External"/><Relationship Id="rId28" Type="http://schemas.openxmlformats.org/officeDocument/2006/relationships/hyperlink" Target="https://ecologicalprocesses.springeropen.com/articles/10.1186/s13717-020-00241-w#ref-CR23" TargetMode="External"/><Relationship Id="rId36" Type="http://schemas.openxmlformats.org/officeDocument/2006/relationships/hyperlink" Target="https://ecologicalprocesses.springeropen.com/articles/10.1186/s13717-020-00241-w#ref-CR24" TargetMode="External"/><Relationship Id="rId10" Type="http://schemas.openxmlformats.org/officeDocument/2006/relationships/hyperlink" Target="https://ecologicalprocesses.springeropen.com/articles/10.1186/s13717-020-00241-w#ref-CR80" TargetMode="External"/><Relationship Id="rId19" Type="http://schemas.openxmlformats.org/officeDocument/2006/relationships/hyperlink" Target="https://ecologicalprocesses.springeropen.com/articles/10.1186/s13717-020-00241-w#ref-CR79" TargetMode="External"/><Relationship Id="rId31" Type="http://schemas.openxmlformats.org/officeDocument/2006/relationships/hyperlink" Target="https://ecologicalprocesses.springeropen.com/articles/10.1186/s13717-020-00241-w#ref-CR5" TargetMode="External"/><Relationship Id="rId4" Type="http://schemas.openxmlformats.org/officeDocument/2006/relationships/hyperlink" Target="https://ecologicalprocesses.springeropen.com/articles/10.1186/s13717-020-00241-w#ref-CR50" TargetMode="External"/><Relationship Id="rId9" Type="http://schemas.openxmlformats.org/officeDocument/2006/relationships/hyperlink" Target="https://ecologicalprocesses.springeropen.com/articles/10.1186/s13717-020-00241-w#ref-CR19" TargetMode="External"/><Relationship Id="rId14" Type="http://schemas.openxmlformats.org/officeDocument/2006/relationships/hyperlink" Target="https://ecologicalprocesses.springeropen.com/articles/10.1186/s13717-020-00241-w#ref-CR76" TargetMode="External"/><Relationship Id="rId22" Type="http://schemas.openxmlformats.org/officeDocument/2006/relationships/hyperlink" Target="https://ecologicalprocesses.springeropen.com/articles/10.1186/s13717-020-00241-w#ref-CR38" TargetMode="External"/><Relationship Id="rId27" Type="http://schemas.openxmlformats.org/officeDocument/2006/relationships/hyperlink" Target="https://ecologicalprocesses.springeropen.com/articles/10.1186/s13717-020-00241-w#ref-CR43" TargetMode="External"/><Relationship Id="rId30" Type="http://schemas.openxmlformats.org/officeDocument/2006/relationships/hyperlink" Target="https://ecologicalprocesses.springeropen.com/articles/10.1186/s13717-020-00241-w#ref-CR22" TargetMode="External"/><Relationship Id="rId35" Type="http://schemas.openxmlformats.org/officeDocument/2006/relationships/hyperlink" Target="https://ecologicalprocesses.springeropen.com/articles/10.1186/s13717-020-00241-w#ref-CR2" TargetMode="External"/><Relationship Id="rId8" Type="http://schemas.openxmlformats.org/officeDocument/2006/relationships/hyperlink" Target="https://ecologicalprocesses.springeropen.com/articles/10.1186/s13717-020-00241-w#ref-CR8"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s://ecologicalprocesses.springeropen.com/articles/10.1186/s13717-020-00241-w#ref-CR34" TargetMode="External"/><Relationship Id="rId3" Type="http://schemas.openxmlformats.org/officeDocument/2006/relationships/hyperlink" Target="https://ecologicalprocesses.springeropen.com/articles/10.1186/s13717-020-00241-w#ref-CR30" TargetMode="External"/><Relationship Id="rId7" Type="http://schemas.openxmlformats.org/officeDocument/2006/relationships/hyperlink" Target="https://ecologicalprocesses.springeropen.com/articles/10.1186/s13717-020-00241-w#ref-CR60" TargetMode="External"/><Relationship Id="rId2" Type="http://schemas.openxmlformats.org/officeDocument/2006/relationships/hyperlink" Target="https://ecologicalprocesses.springeropen.com/articles/10.1186/s13717-020-00241-w#ref-CR63" TargetMode="External"/><Relationship Id="rId1" Type="http://schemas.openxmlformats.org/officeDocument/2006/relationships/slideLayout" Target="../slideLayouts/slideLayout2.xml"/><Relationship Id="rId6" Type="http://schemas.openxmlformats.org/officeDocument/2006/relationships/hyperlink" Target="https://ecologicalprocesses.springeropen.com/articles/10.1186/s13717-020-00241-w#ref-CR68" TargetMode="External"/><Relationship Id="rId5" Type="http://schemas.openxmlformats.org/officeDocument/2006/relationships/hyperlink" Target="https://ecologicalprocesses.springeropen.com/articles/10.1186/s13717-020-00241-w#ref-CR59" TargetMode="External"/><Relationship Id="rId4" Type="http://schemas.openxmlformats.org/officeDocument/2006/relationships/hyperlink" Target="https://ecologicalprocesses.springeropen.com/articles/10.1186/s13717-020-00241-w#ref-CR52"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ecologicalprocesses.springeropen.com/articles/10.1186/s13717-020-00241-w/figures/3"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ecologicalprocesses.springeropen.com/articles/10.1186/s13717-020-00241-w/figures/4"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www.pnas.org/doi/10.1073/pnas.0808772106#core-B35" TargetMode="External"/><Relationship Id="rId2" Type="http://schemas.openxmlformats.org/officeDocument/2006/relationships/hyperlink" Target="https://www.pnas.org/doi/10.1073/pnas.0808772106#F3" TargetMode="Externa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hyperlink" Target="https://www.pnas.org/doi/10.1073/pnas.0808772106#core-B13" TargetMode="External"/></Relationships>
</file>

<file path=ppt/slides/_rels/slide6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hyperlink" Target="https://www.pnas.org/doi/10.1073/pnas.0808772106#core-B7" TargetMode="External"/><Relationship Id="rId3" Type="http://schemas.openxmlformats.org/officeDocument/2006/relationships/hyperlink" Target="https://www.pnas.org/doi/10.1073/pnas.0808772106#core-B1" TargetMode="External"/><Relationship Id="rId7" Type="http://schemas.openxmlformats.org/officeDocument/2006/relationships/hyperlink" Target="https://www.pnas.org/doi/10.1073/pnas.0808772106#F4" TargetMode="External"/><Relationship Id="rId2" Type="http://schemas.openxmlformats.org/officeDocument/2006/relationships/hyperlink" Target="https://www.pnas.org/doi/10.1073/pnas.0808772106#core-B48" TargetMode="External"/><Relationship Id="rId1" Type="http://schemas.openxmlformats.org/officeDocument/2006/relationships/slideLayout" Target="../slideLayouts/slideLayout2.xml"/><Relationship Id="rId6" Type="http://schemas.openxmlformats.org/officeDocument/2006/relationships/hyperlink" Target="https://www.pnas.org/doi/10.1073/pnas.0808772106#core-B35" TargetMode="External"/><Relationship Id="rId11" Type="http://schemas.openxmlformats.org/officeDocument/2006/relationships/hyperlink" Target="https://www.pnas.org/doi/10.1073/pnas.0808772106#core-B50" TargetMode="External"/><Relationship Id="rId5" Type="http://schemas.openxmlformats.org/officeDocument/2006/relationships/hyperlink" Target="https://www.pnas.org/doi/10.1073/pnas.0808772106#core-B15" TargetMode="External"/><Relationship Id="rId10" Type="http://schemas.openxmlformats.org/officeDocument/2006/relationships/hyperlink" Target="https://www.pnas.org/doi/10.1073/pnas.0808772106#core-B49" TargetMode="External"/><Relationship Id="rId4" Type="http://schemas.openxmlformats.org/officeDocument/2006/relationships/hyperlink" Target="https://www.pnas.org/doi/10.1073/pnas.0808772106#core-B6" TargetMode="External"/><Relationship Id="rId9" Type="http://schemas.openxmlformats.org/officeDocument/2006/relationships/hyperlink" Target="https://www.pnas.org/doi/10.1073/pnas.0808772106#core-B33"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www.pnas.org/doi/10.1073/pnas.0808772106#core-B13" TargetMode="External"/><Relationship Id="rId2" Type="http://schemas.openxmlformats.org/officeDocument/2006/relationships/hyperlink" Target="https://www.pnas.org/doi/10.1073/pnas.0808772106#core-B12" TargetMode="Externa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hyperlink" Target="https://www.pnas.org/doi/10.1073/pnas.0808772106#core-B60" TargetMode="External"/><Relationship Id="rId4" Type="http://schemas.openxmlformats.org/officeDocument/2006/relationships/hyperlink" Target="https://www.pnas.org/doi/10.1073/pnas.0808772106#core-B14" TargetMode="External"/></Relationships>
</file>

<file path=ppt/slides/_rels/slide6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EKOSİSTEM SERVİSLERİ NEDİR</a:t>
            </a:r>
            <a:endParaRPr lang="tr-TR" dirty="0"/>
          </a:p>
        </p:txBody>
      </p:sp>
      <p:sp>
        <p:nvSpPr>
          <p:cNvPr id="3" name="Alt Başlık 2"/>
          <p:cNvSpPr>
            <a:spLocks noGrp="1"/>
          </p:cNvSpPr>
          <p:nvPr>
            <p:ph type="subTitle" idx="1"/>
          </p:nvPr>
        </p:nvSpPr>
        <p:spPr/>
        <p:txBody>
          <a:bodyPr/>
          <a:lstStyle/>
          <a:p>
            <a:r>
              <a:rPr lang="tr-TR" dirty="0" smtClean="0"/>
              <a:t>Prof. Dr. Yüksel Ardalı</a:t>
            </a:r>
          </a:p>
          <a:p>
            <a:r>
              <a:rPr lang="tr-TR" dirty="0" err="1" smtClean="0"/>
              <a:t>Ondokuz</a:t>
            </a:r>
            <a:r>
              <a:rPr lang="tr-TR" dirty="0" smtClean="0"/>
              <a:t> Mayıs Üniversitesi, Çevre Mühendisliği Bölümü</a:t>
            </a:r>
            <a:endParaRPr lang="tr-TR" dirty="0"/>
          </a:p>
        </p:txBody>
      </p:sp>
    </p:spTree>
    <p:extLst>
      <p:ext uri="{BB962C8B-B14F-4D97-AF65-F5344CB8AC3E}">
        <p14:creationId xmlns:p14="http://schemas.microsoft.com/office/powerpoint/2010/main" val="3248040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EKOKSİSTEM SERVİSLERİ</a:t>
            </a:r>
            <a:endParaRPr lang="tr-TR" dirty="0"/>
          </a:p>
        </p:txBody>
      </p:sp>
      <p:sp>
        <p:nvSpPr>
          <p:cNvPr id="3" name="İçerik Yer Tutucusu 2"/>
          <p:cNvSpPr>
            <a:spLocks noGrp="1"/>
          </p:cNvSpPr>
          <p:nvPr>
            <p:ph idx="1"/>
          </p:nvPr>
        </p:nvSpPr>
        <p:spPr/>
        <p:txBody>
          <a:bodyPr/>
          <a:lstStyle/>
          <a:p>
            <a:r>
              <a:rPr lang="tr-TR" dirty="0" smtClean="0"/>
              <a:t>«Doğal ekosistemlerin ve bunların parçası olan türlerin insan yaşamını sürdürmeye ve gerçekleştirmeye yardımcı olduğu çok çeşitli koşullar ve süreçler» (Daily ve ark. 1997)</a:t>
            </a:r>
          </a:p>
          <a:p>
            <a:endParaRPr lang="tr-TR" dirty="0"/>
          </a:p>
          <a:p>
            <a:r>
              <a:rPr lang="tr-TR" dirty="0" smtClean="0"/>
              <a:t>Bu tanımı akılda tutarak, doğal ekosistemlerin insan toplumlarına sağladığı olası faydalar nelerdir?</a:t>
            </a:r>
            <a:endParaRPr lang="tr-TR" dirty="0"/>
          </a:p>
        </p:txBody>
      </p:sp>
    </p:spTree>
    <p:extLst>
      <p:ext uri="{BB962C8B-B14F-4D97-AF65-F5344CB8AC3E}">
        <p14:creationId xmlns:p14="http://schemas.microsoft.com/office/powerpoint/2010/main" val="2795537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02075282"/>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59154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Sağlama Hizmetleri</a:t>
            </a:r>
            <a:br>
              <a:rPr lang="tr-TR" dirty="0" smtClean="0"/>
            </a:br>
            <a:endParaRPr lang="tr-TR" dirty="0"/>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rotWithShape="1">
          <a:blip r:embed="rId2"/>
          <a:srcRect l="62096" t="29533" r="6089" b="28213"/>
          <a:stretch/>
        </p:blipFill>
        <p:spPr>
          <a:xfrm>
            <a:off x="838200" y="1825625"/>
            <a:ext cx="5361841" cy="4021383"/>
          </a:xfrm>
          <a:prstGeom prst="rect">
            <a:avLst/>
          </a:prstGeom>
        </p:spPr>
      </p:pic>
    </p:spTree>
    <p:extLst>
      <p:ext uri="{BB962C8B-B14F-4D97-AF65-F5344CB8AC3E}">
        <p14:creationId xmlns:p14="http://schemas.microsoft.com/office/powerpoint/2010/main" val="4075824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pic>
        <p:nvPicPr>
          <p:cNvPr id="5" name="İçerik Yer Tutucusu 4"/>
          <p:cNvPicPr>
            <a:picLocks noGrp="1" noChangeAspect="1"/>
          </p:cNvPicPr>
          <p:nvPr>
            <p:ph idx="1"/>
          </p:nvPr>
        </p:nvPicPr>
        <p:blipFill rotWithShape="1">
          <a:blip r:embed="rId2"/>
          <a:srcRect l="57007" t="21688" r="2306" b="26077"/>
          <a:stretch/>
        </p:blipFill>
        <p:spPr>
          <a:xfrm>
            <a:off x="-1" y="0"/>
            <a:ext cx="12192001" cy="6724108"/>
          </a:xfrm>
          <a:prstGeom prst="rect">
            <a:avLst/>
          </a:prstGeom>
        </p:spPr>
      </p:pic>
    </p:spTree>
    <p:extLst>
      <p:ext uri="{BB962C8B-B14F-4D97-AF65-F5344CB8AC3E}">
        <p14:creationId xmlns:p14="http://schemas.microsoft.com/office/powerpoint/2010/main" val="3496163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0"/>
            <a:ext cx="10515600" cy="653778"/>
          </a:xfrm>
        </p:spPr>
        <p:txBody>
          <a:bodyPr>
            <a:normAutofit fontScale="90000"/>
          </a:bodyPr>
          <a:lstStyle/>
          <a:p>
            <a:r>
              <a:rPr lang="tr-TR" dirty="0" smtClean="0"/>
              <a:t>Yiyecek-Gıda</a:t>
            </a:r>
            <a:endParaRPr lang="tr-TR" dirty="0"/>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855626608"/>
              </p:ext>
            </p:extLst>
          </p:nvPr>
        </p:nvGraphicFramePr>
        <p:xfrm>
          <a:off x="420189" y="653778"/>
          <a:ext cx="10515600" cy="2225040"/>
        </p:xfrm>
        <a:graphic>
          <a:graphicData uri="http://schemas.openxmlformats.org/drawingml/2006/table">
            <a:tbl>
              <a:tblPr firstRow="1" bandRow="1">
                <a:tableStyleId>{5C22544A-7EE6-4342-B048-85BDC9FD1C3A}</a:tableStyleId>
              </a:tblPr>
              <a:tblGrid>
                <a:gridCol w="3505200"/>
                <a:gridCol w="3505200"/>
                <a:gridCol w="3505200"/>
              </a:tblGrid>
              <a:tr h="370840">
                <a:tc>
                  <a:txBody>
                    <a:bodyPr/>
                    <a:lstStyle/>
                    <a:p>
                      <a:r>
                        <a:rPr lang="tr-TR" dirty="0" smtClean="0"/>
                        <a:t>Hayvan</a:t>
                      </a:r>
                      <a:endParaRPr lang="tr-TR" dirty="0"/>
                    </a:p>
                  </a:txBody>
                  <a:tcPr/>
                </a:tc>
                <a:tc>
                  <a:txBody>
                    <a:bodyPr/>
                    <a:lstStyle/>
                    <a:p>
                      <a:r>
                        <a:rPr lang="tr-TR" dirty="0" smtClean="0"/>
                        <a:t>Bitki</a:t>
                      </a:r>
                      <a:endParaRPr lang="tr-TR" dirty="0"/>
                    </a:p>
                  </a:txBody>
                  <a:tcPr/>
                </a:tc>
                <a:tc>
                  <a:txBody>
                    <a:bodyPr/>
                    <a:lstStyle/>
                    <a:p>
                      <a:r>
                        <a:rPr lang="tr-TR" dirty="0" smtClean="0"/>
                        <a:t>Diğerleri</a:t>
                      </a:r>
                      <a:endParaRPr lang="tr-TR" dirty="0"/>
                    </a:p>
                  </a:txBody>
                  <a:tcPr/>
                </a:tc>
              </a:tr>
              <a:tr h="370840">
                <a:tc>
                  <a:txBody>
                    <a:bodyPr/>
                    <a:lstStyle/>
                    <a:p>
                      <a:r>
                        <a:rPr lang="tr-TR" dirty="0" smtClean="0"/>
                        <a:t>Et</a:t>
                      </a:r>
                      <a:endParaRPr lang="tr-TR" dirty="0"/>
                    </a:p>
                  </a:txBody>
                  <a:tcPr/>
                </a:tc>
                <a:tc>
                  <a:txBody>
                    <a:bodyPr/>
                    <a:lstStyle/>
                    <a:p>
                      <a:r>
                        <a:rPr lang="tr-TR" dirty="0" smtClean="0"/>
                        <a:t>Tohum</a:t>
                      </a:r>
                      <a:endParaRPr lang="tr-TR" dirty="0"/>
                    </a:p>
                  </a:txBody>
                  <a:tcPr/>
                </a:tc>
                <a:tc>
                  <a:txBody>
                    <a:bodyPr/>
                    <a:lstStyle/>
                    <a:p>
                      <a:r>
                        <a:rPr lang="tr-TR" dirty="0" smtClean="0"/>
                        <a:t>Çok hücreli mantar</a:t>
                      </a:r>
                      <a:endParaRPr lang="tr-TR" dirty="0"/>
                    </a:p>
                  </a:txBody>
                  <a:tcPr/>
                </a:tc>
              </a:tr>
              <a:tr h="370840">
                <a:tc>
                  <a:txBody>
                    <a:bodyPr/>
                    <a:lstStyle/>
                    <a:p>
                      <a:r>
                        <a:rPr lang="tr-TR" dirty="0" smtClean="0"/>
                        <a:t>Süt</a:t>
                      </a:r>
                      <a:endParaRPr lang="tr-TR" dirty="0"/>
                    </a:p>
                  </a:txBody>
                  <a:tcPr/>
                </a:tc>
                <a:tc>
                  <a:txBody>
                    <a:bodyPr/>
                    <a:lstStyle/>
                    <a:p>
                      <a:r>
                        <a:rPr lang="tr-TR" dirty="0" smtClean="0"/>
                        <a:t>Meyve</a:t>
                      </a:r>
                      <a:endParaRPr lang="tr-TR" dirty="0"/>
                    </a:p>
                  </a:txBody>
                  <a:tcPr/>
                </a:tc>
                <a:tc>
                  <a:txBody>
                    <a:bodyPr/>
                    <a:lstStyle/>
                    <a:p>
                      <a:r>
                        <a:rPr lang="tr-TR" dirty="0" smtClean="0"/>
                        <a:t>Tek hücreli mantar</a:t>
                      </a:r>
                      <a:endParaRPr lang="tr-TR" dirty="0"/>
                    </a:p>
                  </a:txBody>
                  <a:tcPr/>
                </a:tc>
              </a:tr>
              <a:tr h="370840">
                <a:tc>
                  <a:txBody>
                    <a:bodyPr/>
                    <a:lstStyle/>
                    <a:p>
                      <a:r>
                        <a:rPr lang="tr-TR" dirty="0" smtClean="0"/>
                        <a:t>Bal</a:t>
                      </a:r>
                      <a:endParaRPr lang="tr-TR" dirty="0"/>
                    </a:p>
                  </a:txBody>
                  <a:tcPr/>
                </a:tc>
                <a:tc>
                  <a:txBody>
                    <a:bodyPr/>
                    <a:lstStyle/>
                    <a:p>
                      <a:r>
                        <a:rPr lang="tr-TR" dirty="0" smtClean="0"/>
                        <a:t>Çiçek</a:t>
                      </a:r>
                      <a:endParaRPr lang="tr-TR" dirty="0"/>
                    </a:p>
                  </a:txBody>
                  <a:tcPr/>
                </a:tc>
                <a:tc>
                  <a:txBody>
                    <a:bodyPr/>
                    <a:lstStyle/>
                    <a:p>
                      <a:r>
                        <a:rPr lang="tr-TR" dirty="0" smtClean="0"/>
                        <a:t>Bakteri</a:t>
                      </a:r>
                      <a:endParaRPr lang="tr-TR" dirty="0"/>
                    </a:p>
                  </a:txBody>
                  <a:tcPr/>
                </a:tc>
              </a:tr>
              <a:tr h="370840">
                <a:tc>
                  <a:txBody>
                    <a:bodyPr/>
                    <a:lstStyle/>
                    <a:p>
                      <a:r>
                        <a:rPr lang="tr-TR" dirty="0" smtClean="0"/>
                        <a:t>Yumurta</a:t>
                      </a:r>
                      <a:endParaRPr lang="tr-TR" dirty="0"/>
                    </a:p>
                  </a:txBody>
                  <a:tcPr/>
                </a:tc>
                <a:tc>
                  <a:txBody>
                    <a:bodyPr/>
                    <a:lstStyle/>
                    <a:p>
                      <a:r>
                        <a:rPr lang="tr-TR" dirty="0" smtClean="0"/>
                        <a:t>Yaprak</a:t>
                      </a:r>
                      <a:endParaRPr lang="tr-TR" dirty="0"/>
                    </a:p>
                  </a:txBody>
                  <a:tcPr/>
                </a:tc>
                <a:tc>
                  <a:txBody>
                    <a:bodyPr/>
                    <a:lstStyle/>
                    <a:p>
                      <a:r>
                        <a:rPr lang="tr-TR" dirty="0" smtClean="0"/>
                        <a:t>Deniz</a:t>
                      </a:r>
                      <a:r>
                        <a:rPr lang="tr-TR" baseline="0" dirty="0" smtClean="0"/>
                        <a:t> </a:t>
                      </a:r>
                      <a:r>
                        <a:rPr lang="tr-TR" dirty="0" smtClean="0"/>
                        <a:t>yosunu</a:t>
                      </a:r>
                      <a:endParaRPr lang="tr-TR" dirty="0"/>
                    </a:p>
                  </a:txBody>
                  <a:tcPr/>
                </a:tc>
              </a:tr>
              <a:tr h="370840">
                <a:tc>
                  <a:txBody>
                    <a:bodyPr/>
                    <a:lstStyle/>
                    <a:p>
                      <a:endParaRPr lang="tr-TR" dirty="0"/>
                    </a:p>
                  </a:txBody>
                  <a:tcPr/>
                </a:tc>
                <a:tc>
                  <a:txBody>
                    <a:bodyPr/>
                    <a:lstStyle/>
                    <a:p>
                      <a:r>
                        <a:rPr lang="tr-TR" dirty="0" smtClean="0"/>
                        <a:t>kök</a:t>
                      </a:r>
                      <a:endParaRPr lang="tr-TR" dirty="0"/>
                    </a:p>
                  </a:txBody>
                  <a:tcPr/>
                </a:tc>
                <a:tc>
                  <a:txBody>
                    <a:bodyPr/>
                    <a:lstStyle/>
                    <a:p>
                      <a:endParaRPr lang="tr-TR" dirty="0"/>
                    </a:p>
                  </a:txBody>
                  <a:tcPr/>
                </a:tc>
              </a:tr>
            </a:tbl>
          </a:graphicData>
        </a:graphic>
      </p:graphicFrame>
      <p:sp>
        <p:nvSpPr>
          <p:cNvPr id="6" name="Metin kutusu 5"/>
          <p:cNvSpPr txBox="1"/>
          <p:nvPr/>
        </p:nvSpPr>
        <p:spPr>
          <a:xfrm>
            <a:off x="838200" y="3187337"/>
            <a:ext cx="8201297" cy="369332"/>
          </a:xfrm>
          <a:prstGeom prst="rect">
            <a:avLst/>
          </a:prstGeom>
          <a:noFill/>
        </p:spPr>
        <p:txBody>
          <a:bodyPr wrap="square" rtlCol="0">
            <a:spAutoFit/>
          </a:bodyPr>
          <a:lstStyle/>
          <a:p>
            <a:r>
              <a:rPr lang="tr-TR" dirty="0" smtClean="0"/>
              <a:t>YEM</a:t>
            </a:r>
            <a:endParaRPr lang="tr-TR" dirty="0"/>
          </a:p>
        </p:txBody>
      </p:sp>
      <p:graphicFrame>
        <p:nvGraphicFramePr>
          <p:cNvPr id="7" name="Tablo 6"/>
          <p:cNvGraphicFramePr>
            <a:graphicFrameLocks noGrp="1"/>
          </p:cNvGraphicFramePr>
          <p:nvPr>
            <p:extLst>
              <p:ext uri="{D42A27DB-BD31-4B8C-83A1-F6EECF244321}">
                <p14:modId xmlns:p14="http://schemas.microsoft.com/office/powerpoint/2010/main" val="499004667"/>
              </p:ext>
            </p:extLst>
          </p:nvPr>
        </p:nvGraphicFramePr>
        <p:xfrm>
          <a:off x="333829" y="3907003"/>
          <a:ext cx="8127999" cy="1854200"/>
        </p:xfrm>
        <a:graphic>
          <a:graphicData uri="http://schemas.openxmlformats.org/drawingml/2006/table">
            <a:tbl>
              <a:tblPr firstRow="1" bandRow="1">
                <a:tableStyleId>{5C22544A-7EE6-4342-B048-85BDC9FD1C3A}</a:tableStyleId>
              </a:tblPr>
              <a:tblGrid>
                <a:gridCol w="2709333"/>
                <a:gridCol w="2709333"/>
                <a:gridCol w="2709333"/>
              </a:tblGrid>
              <a:tr h="370840">
                <a:tc>
                  <a:txBody>
                    <a:bodyPr/>
                    <a:lstStyle/>
                    <a:p>
                      <a:r>
                        <a:rPr lang="tr-TR" dirty="0" smtClean="0"/>
                        <a:t>Hayvan</a:t>
                      </a:r>
                      <a:endParaRPr lang="tr-TR" dirty="0"/>
                    </a:p>
                  </a:txBody>
                  <a:tcPr/>
                </a:tc>
                <a:tc>
                  <a:txBody>
                    <a:bodyPr/>
                    <a:lstStyle/>
                    <a:p>
                      <a:r>
                        <a:rPr lang="tr-TR" dirty="0" smtClean="0"/>
                        <a:t>Bitki</a:t>
                      </a:r>
                      <a:endParaRPr lang="tr-TR" dirty="0"/>
                    </a:p>
                  </a:txBody>
                  <a:tcPr/>
                </a:tc>
                <a:tc>
                  <a:txBody>
                    <a:bodyPr/>
                    <a:lstStyle/>
                    <a:p>
                      <a:r>
                        <a:rPr lang="tr-TR" dirty="0" smtClean="0"/>
                        <a:t>Diğerleri</a:t>
                      </a:r>
                      <a:endParaRPr lang="tr-TR" dirty="0"/>
                    </a:p>
                  </a:txBody>
                  <a:tcPr/>
                </a:tc>
              </a:tr>
              <a:tr h="370840">
                <a:tc>
                  <a:txBody>
                    <a:bodyPr/>
                    <a:lstStyle/>
                    <a:p>
                      <a:r>
                        <a:rPr lang="tr-TR" dirty="0" smtClean="0"/>
                        <a:t>Balık</a:t>
                      </a:r>
                      <a:endParaRPr lang="tr-TR" dirty="0"/>
                    </a:p>
                  </a:txBody>
                  <a:tcPr/>
                </a:tc>
                <a:tc>
                  <a:txBody>
                    <a:bodyPr/>
                    <a:lstStyle/>
                    <a:p>
                      <a:r>
                        <a:rPr lang="tr-TR" dirty="0" smtClean="0"/>
                        <a:t>Mısır</a:t>
                      </a:r>
                      <a:endParaRPr lang="tr-TR" dirty="0"/>
                    </a:p>
                  </a:txBody>
                  <a:tcPr/>
                </a:tc>
                <a:tc>
                  <a:txBody>
                    <a:bodyPr/>
                    <a:lstStyle/>
                    <a:p>
                      <a:r>
                        <a:rPr lang="tr-TR" dirty="0" smtClean="0"/>
                        <a:t>Deniz Yosunu</a:t>
                      </a:r>
                      <a:endParaRPr lang="tr-TR" dirty="0"/>
                    </a:p>
                  </a:txBody>
                  <a:tcPr/>
                </a:tc>
              </a:tr>
              <a:tr h="370840">
                <a:tc>
                  <a:txBody>
                    <a:bodyPr/>
                    <a:lstStyle/>
                    <a:p>
                      <a:r>
                        <a:rPr lang="tr-TR" dirty="0" smtClean="0"/>
                        <a:t>Şeker kamışı</a:t>
                      </a:r>
                      <a:endParaRPr lang="tr-TR" dirty="0"/>
                    </a:p>
                  </a:txBody>
                  <a:tcPr/>
                </a:tc>
                <a:tc>
                  <a:txBody>
                    <a:bodyPr/>
                    <a:lstStyle/>
                    <a:p>
                      <a:r>
                        <a:rPr lang="tr-TR" dirty="0" smtClean="0"/>
                        <a:t>Soya fasulyesi</a:t>
                      </a:r>
                      <a:endParaRPr lang="tr-TR" dirty="0"/>
                    </a:p>
                  </a:txBody>
                  <a:tcPr/>
                </a:tc>
                <a:tc>
                  <a:txBody>
                    <a:bodyPr/>
                    <a:lstStyle/>
                    <a:p>
                      <a:endParaRPr lang="tr-TR" dirty="0"/>
                    </a:p>
                  </a:txBody>
                  <a:tcPr/>
                </a:tc>
              </a:tr>
              <a:tr h="370840">
                <a:tc>
                  <a:txBody>
                    <a:bodyPr/>
                    <a:lstStyle/>
                    <a:p>
                      <a:r>
                        <a:rPr lang="tr-TR" dirty="0" smtClean="0"/>
                        <a:t>Et/kemik tozu</a:t>
                      </a:r>
                      <a:endParaRPr lang="tr-TR" dirty="0"/>
                    </a:p>
                  </a:txBody>
                  <a:tcPr/>
                </a:tc>
                <a:tc>
                  <a:txBody>
                    <a:bodyPr/>
                    <a:lstStyle/>
                    <a:p>
                      <a:r>
                        <a:rPr lang="tr-TR" dirty="0" smtClean="0"/>
                        <a:t>Yulaf</a:t>
                      </a:r>
                      <a:endParaRPr lang="tr-TR" dirty="0"/>
                    </a:p>
                  </a:txBody>
                  <a:tcPr/>
                </a:tc>
                <a:tc>
                  <a:txBody>
                    <a:bodyPr/>
                    <a:lstStyle/>
                    <a:p>
                      <a:endParaRPr lang="tr-TR" dirty="0"/>
                    </a:p>
                  </a:txBody>
                  <a:tcPr/>
                </a:tc>
              </a:tr>
              <a:tr h="370840">
                <a:tc>
                  <a:txBody>
                    <a:bodyPr/>
                    <a:lstStyle/>
                    <a:p>
                      <a:r>
                        <a:rPr lang="tr-TR" dirty="0" smtClean="0"/>
                        <a:t>Dışkı</a:t>
                      </a:r>
                      <a:endParaRPr lang="tr-TR" dirty="0"/>
                    </a:p>
                  </a:txBody>
                  <a:tcPr/>
                </a:tc>
                <a:tc>
                  <a:txBody>
                    <a:bodyPr/>
                    <a:lstStyle/>
                    <a:p>
                      <a:r>
                        <a:rPr lang="tr-TR" dirty="0" smtClean="0"/>
                        <a:t>Arpa</a:t>
                      </a:r>
                      <a:endParaRPr lang="tr-TR" dirty="0"/>
                    </a:p>
                  </a:txBody>
                  <a:tcPr/>
                </a:tc>
                <a:tc>
                  <a:txBody>
                    <a:bodyPr/>
                    <a:lstStyle/>
                    <a:p>
                      <a:endParaRPr lang="tr-TR" dirty="0"/>
                    </a:p>
                  </a:txBody>
                  <a:tcPr/>
                </a:tc>
              </a:tr>
            </a:tbl>
          </a:graphicData>
        </a:graphic>
      </p:graphicFrame>
    </p:spTree>
    <p:extLst>
      <p:ext uri="{BB962C8B-B14F-4D97-AF65-F5344CB8AC3E}">
        <p14:creationId xmlns:p14="http://schemas.microsoft.com/office/powerpoint/2010/main" val="834954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Fiber</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657949069"/>
              </p:ext>
            </p:extLst>
          </p:nvPr>
        </p:nvGraphicFramePr>
        <p:xfrm>
          <a:off x="838200" y="1825625"/>
          <a:ext cx="10515600" cy="2225040"/>
        </p:xfrm>
        <a:graphic>
          <a:graphicData uri="http://schemas.openxmlformats.org/drawingml/2006/table">
            <a:tbl>
              <a:tblPr firstRow="1" bandRow="1">
                <a:tableStyleId>{5C22544A-7EE6-4342-B048-85BDC9FD1C3A}</a:tableStyleId>
              </a:tblPr>
              <a:tblGrid>
                <a:gridCol w="3505200"/>
                <a:gridCol w="3505200"/>
                <a:gridCol w="3505200"/>
              </a:tblGrid>
              <a:tr h="370840">
                <a:tc>
                  <a:txBody>
                    <a:bodyPr/>
                    <a:lstStyle/>
                    <a:p>
                      <a:r>
                        <a:rPr lang="tr-TR" dirty="0" smtClean="0"/>
                        <a:t>Hayvan</a:t>
                      </a:r>
                      <a:endParaRPr lang="tr-TR" dirty="0"/>
                    </a:p>
                  </a:txBody>
                  <a:tcPr/>
                </a:tc>
                <a:tc>
                  <a:txBody>
                    <a:bodyPr/>
                    <a:lstStyle/>
                    <a:p>
                      <a:r>
                        <a:rPr lang="tr-TR" dirty="0" smtClean="0"/>
                        <a:t>Bitki</a:t>
                      </a:r>
                      <a:endParaRPr lang="tr-TR" dirty="0"/>
                    </a:p>
                  </a:txBody>
                  <a:tcPr/>
                </a:tc>
                <a:tc>
                  <a:txBody>
                    <a:bodyPr/>
                    <a:lstStyle/>
                    <a:p>
                      <a:r>
                        <a:rPr lang="tr-TR" dirty="0" smtClean="0"/>
                        <a:t>Diğer</a:t>
                      </a:r>
                      <a:endParaRPr lang="tr-TR" dirty="0"/>
                    </a:p>
                  </a:txBody>
                  <a:tcPr/>
                </a:tc>
              </a:tr>
              <a:tr h="370840">
                <a:tc>
                  <a:txBody>
                    <a:bodyPr/>
                    <a:lstStyle/>
                    <a:p>
                      <a:r>
                        <a:rPr lang="tr-TR" dirty="0" err="1" smtClean="0"/>
                        <a:t>Kollajen</a:t>
                      </a:r>
                      <a:endParaRPr lang="tr-TR" dirty="0"/>
                    </a:p>
                  </a:txBody>
                  <a:tcPr/>
                </a:tc>
                <a:tc>
                  <a:txBody>
                    <a:bodyPr/>
                    <a:lstStyle/>
                    <a:p>
                      <a:r>
                        <a:rPr lang="tr-TR" dirty="0" smtClean="0"/>
                        <a:t>Pamuk</a:t>
                      </a:r>
                      <a:endParaRPr lang="tr-TR" dirty="0"/>
                    </a:p>
                  </a:txBody>
                  <a:tcPr/>
                </a:tc>
                <a:tc>
                  <a:txBody>
                    <a:bodyPr/>
                    <a:lstStyle/>
                    <a:p>
                      <a:r>
                        <a:rPr lang="tr-TR" dirty="0" smtClean="0"/>
                        <a:t>Deniz yosunu</a:t>
                      </a:r>
                      <a:endParaRPr lang="tr-TR" dirty="0"/>
                    </a:p>
                  </a:txBody>
                  <a:tcPr/>
                </a:tc>
              </a:tr>
              <a:tr h="370840">
                <a:tc>
                  <a:txBody>
                    <a:bodyPr/>
                    <a:lstStyle/>
                    <a:p>
                      <a:r>
                        <a:rPr lang="tr-TR" dirty="0" smtClean="0"/>
                        <a:t>kuş tüyü</a:t>
                      </a:r>
                      <a:endParaRPr lang="tr-TR" dirty="0"/>
                    </a:p>
                  </a:txBody>
                  <a:tcPr/>
                </a:tc>
                <a:tc>
                  <a:txBody>
                    <a:bodyPr/>
                    <a:lstStyle/>
                    <a:p>
                      <a:r>
                        <a:rPr lang="tr-TR" dirty="0" smtClean="0"/>
                        <a:t>Kenevir</a:t>
                      </a:r>
                      <a:endParaRPr lang="tr-TR" dirty="0"/>
                    </a:p>
                  </a:txBody>
                  <a:tcPr/>
                </a:tc>
                <a:tc>
                  <a:txBody>
                    <a:bodyPr/>
                    <a:lstStyle/>
                    <a:p>
                      <a:endParaRPr lang="tr-TR" dirty="0"/>
                    </a:p>
                  </a:txBody>
                  <a:tcPr/>
                </a:tc>
              </a:tr>
              <a:tr h="370840">
                <a:tc>
                  <a:txBody>
                    <a:bodyPr/>
                    <a:lstStyle/>
                    <a:p>
                      <a:r>
                        <a:rPr lang="tr-TR" dirty="0" smtClean="0"/>
                        <a:t>Kürk</a:t>
                      </a:r>
                      <a:endParaRPr lang="tr-TR" dirty="0"/>
                    </a:p>
                  </a:txBody>
                  <a:tcPr/>
                </a:tc>
                <a:tc>
                  <a:txBody>
                    <a:bodyPr/>
                    <a:lstStyle/>
                    <a:p>
                      <a:r>
                        <a:rPr lang="tr-TR" dirty="0" smtClean="0"/>
                        <a:t>Bambu</a:t>
                      </a:r>
                      <a:endParaRPr lang="tr-TR" dirty="0"/>
                    </a:p>
                  </a:txBody>
                  <a:tcPr/>
                </a:tc>
                <a:tc>
                  <a:txBody>
                    <a:bodyPr/>
                    <a:lstStyle/>
                    <a:p>
                      <a:endParaRPr lang="tr-TR" dirty="0"/>
                    </a:p>
                  </a:txBody>
                  <a:tcPr/>
                </a:tc>
              </a:tr>
              <a:tr h="370840">
                <a:tc>
                  <a:txBody>
                    <a:bodyPr/>
                    <a:lstStyle/>
                    <a:p>
                      <a:r>
                        <a:rPr lang="tr-TR" dirty="0" smtClean="0"/>
                        <a:t>ipek</a:t>
                      </a:r>
                      <a:endParaRPr lang="tr-TR" dirty="0"/>
                    </a:p>
                  </a:txBody>
                  <a:tcPr/>
                </a:tc>
                <a:tc>
                  <a:txBody>
                    <a:bodyPr/>
                    <a:lstStyle/>
                    <a:p>
                      <a:r>
                        <a:rPr lang="tr-TR" dirty="0" err="1" smtClean="0"/>
                        <a:t>Sisal</a:t>
                      </a:r>
                      <a:endParaRPr lang="tr-TR" dirty="0"/>
                    </a:p>
                  </a:txBody>
                  <a:tcPr/>
                </a:tc>
                <a:tc>
                  <a:txBody>
                    <a:bodyPr/>
                    <a:lstStyle/>
                    <a:p>
                      <a:endParaRPr lang="tr-TR" dirty="0"/>
                    </a:p>
                  </a:txBody>
                  <a:tcPr/>
                </a:tc>
              </a:tr>
              <a:tr h="370840">
                <a:tc>
                  <a:txBody>
                    <a:bodyPr/>
                    <a:lstStyle/>
                    <a:p>
                      <a:endParaRPr lang="tr-TR" dirty="0"/>
                    </a:p>
                  </a:txBody>
                  <a:tcPr/>
                </a:tc>
                <a:tc>
                  <a:txBody>
                    <a:bodyPr/>
                    <a:lstStyle/>
                    <a:p>
                      <a:r>
                        <a:rPr lang="tr-TR" dirty="0" smtClean="0"/>
                        <a:t>Jüt</a:t>
                      </a:r>
                      <a:endParaRPr lang="tr-TR" dirty="0"/>
                    </a:p>
                  </a:txBody>
                  <a:tcPr/>
                </a:tc>
                <a:tc>
                  <a:txBody>
                    <a:bodyPr/>
                    <a:lstStyle/>
                    <a:p>
                      <a:endParaRPr lang="tr-TR" dirty="0"/>
                    </a:p>
                  </a:txBody>
                  <a:tcPr/>
                </a:tc>
              </a:tr>
            </a:tbl>
          </a:graphicData>
        </a:graphic>
      </p:graphicFrame>
    </p:spTree>
    <p:extLst>
      <p:ext uri="{BB962C8B-B14F-4D97-AF65-F5344CB8AC3E}">
        <p14:creationId xmlns:p14="http://schemas.microsoft.com/office/powerpoint/2010/main" val="176209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Fuel</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153215963"/>
              </p:ext>
            </p:extLst>
          </p:nvPr>
        </p:nvGraphicFramePr>
        <p:xfrm>
          <a:off x="838200" y="1825625"/>
          <a:ext cx="10515600" cy="1854200"/>
        </p:xfrm>
        <a:graphic>
          <a:graphicData uri="http://schemas.openxmlformats.org/drawingml/2006/table">
            <a:tbl>
              <a:tblPr firstRow="1" bandRow="1">
                <a:tableStyleId>{5C22544A-7EE6-4342-B048-85BDC9FD1C3A}</a:tableStyleId>
              </a:tblPr>
              <a:tblGrid>
                <a:gridCol w="3505200"/>
                <a:gridCol w="3505200"/>
                <a:gridCol w="3505200"/>
              </a:tblGrid>
              <a:tr h="370840">
                <a:tc>
                  <a:txBody>
                    <a:bodyPr/>
                    <a:lstStyle/>
                    <a:p>
                      <a:r>
                        <a:rPr lang="tr-TR" dirty="0" smtClean="0"/>
                        <a:t>Hayvan</a:t>
                      </a:r>
                      <a:endParaRPr lang="tr-TR" dirty="0"/>
                    </a:p>
                  </a:txBody>
                  <a:tcPr/>
                </a:tc>
                <a:tc>
                  <a:txBody>
                    <a:bodyPr/>
                    <a:lstStyle/>
                    <a:p>
                      <a:r>
                        <a:rPr lang="tr-TR" dirty="0" smtClean="0"/>
                        <a:t>Bitki</a:t>
                      </a:r>
                      <a:endParaRPr lang="tr-TR" dirty="0"/>
                    </a:p>
                  </a:txBody>
                  <a:tcPr/>
                </a:tc>
                <a:tc>
                  <a:txBody>
                    <a:bodyPr/>
                    <a:lstStyle/>
                    <a:p>
                      <a:r>
                        <a:rPr lang="tr-TR" dirty="0" smtClean="0"/>
                        <a:t>Diğer</a:t>
                      </a:r>
                      <a:endParaRPr lang="tr-TR" dirty="0"/>
                    </a:p>
                  </a:txBody>
                  <a:tcPr/>
                </a:tc>
              </a:tr>
              <a:tr h="370840">
                <a:tc>
                  <a:txBody>
                    <a:bodyPr/>
                    <a:lstStyle/>
                    <a:p>
                      <a:r>
                        <a:rPr lang="tr-TR" dirty="0" smtClean="0"/>
                        <a:t>Gübre</a:t>
                      </a:r>
                      <a:endParaRPr lang="tr-TR" dirty="0"/>
                    </a:p>
                  </a:txBody>
                  <a:tcPr/>
                </a:tc>
                <a:tc>
                  <a:txBody>
                    <a:bodyPr/>
                    <a:lstStyle/>
                    <a:p>
                      <a:r>
                        <a:rPr lang="tr-TR" dirty="0" err="1" smtClean="0"/>
                        <a:t>Biyokütle</a:t>
                      </a:r>
                      <a:endParaRPr lang="tr-TR" dirty="0"/>
                    </a:p>
                  </a:txBody>
                  <a:tcPr/>
                </a:tc>
                <a:tc>
                  <a:txBody>
                    <a:bodyPr/>
                    <a:lstStyle/>
                    <a:p>
                      <a:r>
                        <a:rPr lang="tr-TR" dirty="0" err="1" smtClean="0"/>
                        <a:t>Mikroalg</a:t>
                      </a:r>
                      <a:endParaRPr lang="tr-TR" dirty="0"/>
                    </a:p>
                  </a:txBody>
                  <a:tcPr/>
                </a:tc>
              </a:tr>
              <a:tr h="370840">
                <a:tc>
                  <a:txBody>
                    <a:bodyPr/>
                    <a:lstStyle/>
                    <a:p>
                      <a:r>
                        <a:rPr lang="tr-TR" dirty="0" smtClean="0"/>
                        <a:t>Yağ</a:t>
                      </a:r>
                      <a:endParaRPr lang="tr-TR" dirty="0"/>
                    </a:p>
                  </a:txBody>
                  <a:tcPr/>
                </a:tc>
                <a:tc>
                  <a:txBody>
                    <a:bodyPr/>
                    <a:lstStyle/>
                    <a:p>
                      <a:r>
                        <a:rPr lang="tr-TR" dirty="0" smtClean="0"/>
                        <a:t>Bitkisel yağ</a:t>
                      </a:r>
                      <a:endParaRPr lang="tr-TR" dirty="0"/>
                    </a:p>
                  </a:txBody>
                  <a:tcPr/>
                </a:tc>
                <a:tc>
                  <a:txBody>
                    <a:bodyPr/>
                    <a:lstStyle/>
                    <a:p>
                      <a:endParaRPr lang="tr-TR" dirty="0"/>
                    </a:p>
                  </a:txBody>
                  <a:tcPr/>
                </a:tc>
              </a:tr>
              <a:tr h="370840">
                <a:tc>
                  <a:txBody>
                    <a:bodyPr/>
                    <a:lstStyle/>
                    <a:p>
                      <a:endParaRPr lang="tr-TR" dirty="0"/>
                    </a:p>
                  </a:txBody>
                  <a:tcPr/>
                </a:tc>
                <a:tc>
                  <a:txBody>
                    <a:bodyPr/>
                    <a:lstStyle/>
                    <a:p>
                      <a:r>
                        <a:rPr lang="tr-TR" dirty="0" smtClean="0"/>
                        <a:t>Odun kömürü </a:t>
                      </a:r>
                      <a:endParaRPr lang="tr-TR" dirty="0"/>
                    </a:p>
                  </a:txBody>
                  <a:tcPr/>
                </a:tc>
                <a:tc>
                  <a:txBody>
                    <a:bodyPr/>
                    <a:lstStyle/>
                    <a:p>
                      <a:endParaRPr lang="tr-TR" dirty="0"/>
                    </a:p>
                  </a:txBody>
                  <a:tcPr/>
                </a:tc>
              </a:tr>
              <a:tr h="370840">
                <a:tc>
                  <a:txBody>
                    <a:bodyPr/>
                    <a:lstStyle/>
                    <a:p>
                      <a:endParaRPr lang="tr-TR" dirty="0"/>
                    </a:p>
                  </a:txBody>
                  <a:tcPr/>
                </a:tc>
                <a:tc>
                  <a:txBody>
                    <a:bodyPr/>
                    <a:lstStyle/>
                    <a:p>
                      <a:r>
                        <a:rPr lang="tr-TR" dirty="0" smtClean="0"/>
                        <a:t>Fosil yakıtlar</a:t>
                      </a:r>
                      <a:endParaRPr lang="tr-TR" dirty="0"/>
                    </a:p>
                  </a:txBody>
                  <a:tcPr/>
                </a:tc>
                <a:tc>
                  <a:txBody>
                    <a:bodyPr/>
                    <a:lstStyle/>
                    <a:p>
                      <a:endParaRPr lang="tr-TR" dirty="0"/>
                    </a:p>
                  </a:txBody>
                  <a:tcPr/>
                </a:tc>
              </a:tr>
            </a:tbl>
          </a:graphicData>
        </a:graphic>
      </p:graphicFrame>
    </p:spTree>
    <p:extLst>
      <p:ext uri="{BB962C8B-B14F-4D97-AF65-F5344CB8AC3E}">
        <p14:creationId xmlns:p14="http://schemas.microsoft.com/office/powerpoint/2010/main" val="3127879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ilaçlar</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477791698"/>
              </p:ext>
            </p:extLst>
          </p:nvPr>
        </p:nvGraphicFramePr>
        <p:xfrm>
          <a:off x="838200" y="1825625"/>
          <a:ext cx="10515600" cy="2225040"/>
        </p:xfrm>
        <a:graphic>
          <a:graphicData uri="http://schemas.openxmlformats.org/drawingml/2006/table">
            <a:tbl>
              <a:tblPr firstRow="1" bandRow="1">
                <a:tableStyleId>{5C22544A-7EE6-4342-B048-85BDC9FD1C3A}</a:tableStyleId>
              </a:tblPr>
              <a:tblGrid>
                <a:gridCol w="3505200"/>
                <a:gridCol w="3505200"/>
                <a:gridCol w="3505200"/>
              </a:tblGrid>
              <a:tr h="370840">
                <a:tc>
                  <a:txBody>
                    <a:bodyPr/>
                    <a:lstStyle/>
                    <a:p>
                      <a:r>
                        <a:rPr lang="tr-TR" dirty="0" smtClean="0"/>
                        <a:t>Hayvan</a:t>
                      </a:r>
                      <a:endParaRPr lang="tr-TR" dirty="0"/>
                    </a:p>
                  </a:txBody>
                  <a:tcPr/>
                </a:tc>
                <a:tc>
                  <a:txBody>
                    <a:bodyPr/>
                    <a:lstStyle/>
                    <a:p>
                      <a:r>
                        <a:rPr lang="tr-TR" dirty="0" smtClean="0"/>
                        <a:t>Bitki</a:t>
                      </a:r>
                      <a:endParaRPr lang="tr-TR" dirty="0"/>
                    </a:p>
                  </a:txBody>
                  <a:tcPr/>
                </a:tc>
                <a:tc>
                  <a:txBody>
                    <a:bodyPr/>
                    <a:lstStyle/>
                    <a:p>
                      <a:r>
                        <a:rPr lang="tr-TR" dirty="0" smtClean="0"/>
                        <a:t>Diğerleri</a:t>
                      </a:r>
                      <a:endParaRPr lang="tr-TR" dirty="0"/>
                    </a:p>
                  </a:txBody>
                  <a:tcPr/>
                </a:tc>
              </a:tr>
              <a:tr h="370840">
                <a:tc>
                  <a:txBody>
                    <a:bodyPr/>
                    <a:lstStyle/>
                    <a:p>
                      <a:r>
                        <a:rPr lang="tr-TR" dirty="0" smtClean="0"/>
                        <a:t>Deri</a:t>
                      </a:r>
                      <a:endParaRPr lang="tr-TR" dirty="0"/>
                    </a:p>
                  </a:txBody>
                  <a:tcPr/>
                </a:tc>
                <a:tc>
                  <a:txBody>
                    <a:bodyPr/>
                    <a:lstStyle/>
                    <a:p>
                      <a:r>
                        <a:rPr lang="tr-TR" dirty="0" err="1" smtClean="0"/>
                        <a:t>Diüretik</a:t>
                      </a:r>
                      <a:endParaRPr lang="tr-TR" dirty="0"/>
                    </a:p>
                  </a:txBody>
                  <a:tcPr/>
                </a:tc>
                <a:tc>
                  <a:txBody>
                    <a:bodyPr/>
                    <a:lstStyle/>
                    <a:p>
                      <a:r>
                        <a:rPr lang="tr-TR" dirty="0" err="1" smtClean="0"/>
                        <a:t>Mikroalg</a:t>
                      </a:r>
                      <a:endParaRPr lang="tr-TR"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Safra taşları</a:t>
                      </a:r>
                    </a:p>
                  </a:txBody>
                  <a:tcPr/>
                </a:tc>
                <a:tc>
                  <a:txBody>
                    <a:bodyPr/>
                    <a:lstStyle/>
                    <a:p>
                      <a:r>
                        <a:rPr lang="tr-TR" dirty="0" smtClean="0"/>
                        <a:t>Ateş düşürücü</a:t>
                      </a:r>
                      <a:endParaRPr lang="tr-TR" dirty="0"/>
                    </a:p>
                  </a:txBody>
                  <a:tcPr/>
                </a:tc>
                <a:tc>
                  <a:txBody>
                    <a:bodyPr/>
                    <a:lstStyle/>
                    <a:p>
                      <a:r>
                        <a:rPr lang="tr-TR" dirty="0" smtClean="0"/>
                        <a:t>Mikroorganizma</a:t>
                      </a:r>
                      <a:endParaRPr lang="tr-TR" dirty="0"/>
                    </a:p>
                  </a:txBody>
                  <a:tcPr/>
                </a:tc>
              </a:tr>
              <a:tr h="370840">
                <a:tc>
                  <a:txBody>
                    <a:bodyPr/>
                    <a:lstStyle/>
                    <a:p>
                      <a:r>
                        <a:rPr lang="tr-TR" dirty="0" smtClean="0"/>
                        <a:t>Zehir</a:t>
                      </a:r>
                      <a:endParaRPr lang="tr-TR" dirty="0"/>
                    </a:p>
                  </a:txBody>
                  <a:tcPr/>
                </a:tc>
                <a:tc>
                  <a:txBody>
                    <a:bodyPr/>
                    <a:lstStyle/>
                    <a:p>
                      <a:r>
                        <a:rPr lang="tr-TR" dirty="0" smtClean="0"/>
                        <a:t>Terletici</a:t>
                      </a:r>
                      <a:endParaRPr lang="tr-TR" dirty="0"/>
                    </a:p>
                  </a:txBody>
                  <a:tcPr/>
                </a:tc>
                <a:tc>
                  <a:txBody>
                    <a:bodyPr/>
                    <a:lstStyle/>
                    <a:p>
                      <a:endParaRPr lang="tr-TR" dirty="0"/>
                    </a:p>
                  </a:txBody>
                  <a:tcPr/>
                </a:tc>
              </a:tr>
              <a:tr h="370840">
                <a:tc>
                  <a:txBody>
                    <a:bodyPr/>
                    <a:lstStyle/>
                    <a:p>
                      <a:r>
                        <a:rPr lang="tr-TR" dirty="0" smtClean="0"/>
                        <a:t>İdrar</a:t>
                      </a:r>
                      <a:endParaRPr lang="tr-TR" dirty="0"/>
                    </a:p>
                  </a:txBody>
                  <a:tcPr/>
                </a:tc>
                <a:tc>
                  <a:txBody>
                    <a:bodyPr/>
                    <a:lstStyle/>
                    <a:p>
                      <a:r>
                        <a:rPr lang="tr-TR" dirty="0" smtClean="0"/>
                        <a:t>Balgam söktürücü</a:t>
                      </a:r>
                      <a:endParaRPr lang="tr-TR" dirty="0"/>
                    </a:p>
                  </a:txBody>
                  <a:tcPr/>
                </a:tc>
                <a:tc>
                  <a:txBody>
                    <a:bodyPr/>
                    <a:lstStyle/>
                    <a:p>
                      <a:endParaRPr lang="tr-TR" dirty="0"/>
                    </a:p>
                  </a:txBody>
                  <a:tcPr/>
                </a:tc>
              </a:tr>
              <a:tr h="370840">
                <a:tc>
                  <a:txBody>
                    <a:bodyPr/>
                    <a:lstStyle/>
                    <a:p>
                      <a:r>
                        <a:rPr lang="tr-TR" dirty="0" smtClean="0"/>
                        <a:t>insülin</a:t>
                      </a:r>
                      <a:endParaRPr lang="tr-TR" dirty="0"/>
                    </a:p>
                  </a:txBody>
                  <a:tcPr/>
                </a:tc>
                <a:tc>
                  <a:txBody>
                    <a:bodyPr/>
                    <a:lstStyle/>
                    <a:p>
                      <a:endParaRPr lang="tr-TR" dirty="0"/>
                    </a:p>
                  </a:txBody>
                  <a:tcPr/>
                </a:tc>
                <a:tc>
                  <a:txBody>
                    <a:bodyPr/>
                    <a:lstStyle/>
                    <a:p>
                      <a:endParaRPr lang="tr-TR" dirty="0"/>
                    </a:p>
                  </a:txBody>
                  <a:tcPr/>
                </a:tc>
              </a:tr>
            </a:tbl>
          </a:graphicData>
        </a:graphic>
      </p:graphicFrame>
    </p:spTree>
    <p:extLst>
      <p:ext uri="{BB962C8B-B14F-4D97-AF65-F5344CB8AC3E}">
        <p14:creationId xmlns:p14="http://schemas.microsoft.com/office/powerpoint/2010/main" val="47845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Diğerleri</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455053069"/>
              </p:ext>
            </p:extLst>
          </p:nvPr>
        </p:nvGraphicFramePr>
        <p:xfrm>
          <a:off x="838200" y="1825625"/>
          <a:ext cx="10515600" cy="2304415"/>
        </p:xfrm>
        <a:graphic>
          <a:graphicData uri="http://schemas.openxmlformats.org/drawingml/2006/table">
            <a:tbl>
              <a:tblPr firstRow="1" bandRow="1">
                <a:tableStyleId>{5C22544A-7EE6-4342-B048-85BDC9FD1C3A}</a:tableStyleId>
              </a:tblPr>
              <a:tblGrid>
                <a:gridCol w="3505200"/>
                <a:gridCol w="3505200"/>
                <a:gridCol w="3505200"/>
              </a:tblGrid>
              <a:tr h="551815">
                <a:tc>
                  <a:txBody>
                    <a:bodyPr/>
                    <a:lstStyle/>
                    <a:p>
                      <a:r>
                        <a:rPr lang="tr-TR" dirty="0" smtClean="0"/>
                        <a:t>Hayvan</a:t>
                      </a:r>
                      <a:endParaRPr lang="tr-TR" dirty="0"/>
                    </a:p>
                  </a:txBody>
                  <a:tcPr/>
                </a:tc>
                <a:tc>
                  <a:txBody>
                    <a:bodyPr/>
                    <a:lstStyle/>
                    <a:p>
                      <a:r>
                        <a:rPr lang="tr-TR" dirty="0" smtClean="0"/>
                        <a:t>Bitki</a:t>
                      </a:r>
                      <a:endParaRPr lang="tr-TR" dirty="0"/>
                    </a:p>
                  </a:txBody>
                  <a:tcPr/>
                </a:tc>
                <a:tc>
                  <a:txBody>
                    <a:bodyPr/>
                    <a:lstStyle/>
                    <a:p>
                      <a:r>
                        <a:rPr lang="tr-TR" dirty="0" smtClean="0"/>
                        <a:t>Diğerleri</a:t>
                      </a:r>
                      <a:endParaRPr lang="tr-TR" dirty="0"/>
                    </a:p>
                  </a:txBody>
                  <a:tcPr/>
                </a:tc>
              </a:tr>
              <a:tr h="370840">
                <a:tc>
                  <a:txBody>
                    <a:bodyPr/>
                    <a:lstStyle/>
                    <a:p>
                      <a:r>
                        <a:rPr lang="tr-TR" dirty="0" smtClean="0"/>
                        <a:t>Bal mumu</a:t>
                      </a:r>
                      <a:endParaRPr lang="tr-TR" dirty="0"/>
                    </a:p>
                  </a:txBody>
                  <a:tcPr/>
                </a:tc>
                <a:tc>
                  <a:txBody>
                    <a:bodyPr/>
                    <a:lstStyle/>
                    <a:p>
                      <a:r>
                        <a:rPr lang="tr-TR" dirty="0" smtClean="0"/>
                        <a:t>Reçine</a:t>
                      </a:r>
                      <a:endParaRPr lang="tr-TR" dirty="0"/>
                    </a:p>
                  </a:txBody>
                  <a:tcPr/>
                </a:tc>
                <a:tc>
                  <a:txBody>
                    <a:bodyPr/>
                    <a:lstStyle/>
                    <a:p>
                      <a:r>
                        <a:rPr lang="tr-TR" dirty="0" err="1" smtClean="0"/>
                        <a:t>Biyopestisitler</a:t>
                      </a:r>
                      <a:endParaRPr lang="tr-TR" dirty="0"/>
                    </a:p>
                  </a:txBody>
                  <a:tcPr/>
                </a:tc>
              </a:tr>
              <a:tr h="370840">
                <a:tc>
                  <a:txBody>
                    <a:bodyPr/>
                    <a:lstStyle/>
                    <a:p>
                      <a:r>
                        <a:rPr lang="tr-TR" dirty="0" smtClean="0"/>
                        <a:t>Lanolin</a:t>
                      </a:r>
                      <a:endParaRPr lang="tr-TR" dirty="0"/>
                    </a:p>
                  </a:txBody>
                  <a:tcPr/>
                </a:tc>
                <a:tc>
                  <a:txBody>
                    <a:bodyPr/>
                    <a:lstStyle/>
                    <a:p>
                      <a:r>
                        <a:rPr lang="tr-TR" dirty="0" smtClean="0"/>
                        <a:t>Mum</a:t>
                      </a:r>
                      <a:endParaRPr lang="tr-TR" dirty="0"/>
                    </a:p>
                  </a:txBody>
                  <a:tcPr/>
                </a:tc>
                <a:tc>
                  <a:txBody>
                    <a:bodyPr/>
                    <a:lstStyle/>
                    <a:p>
                      <a:r>
                        <a:rPr lang="tr-TR" dirty="0" err="1" smtClean="0"/>
                        <a:t>Biyoremediasyon</a:t>
                      </a:r>
                      <a:endParaRPr lang="tr-TR" dirty="0"/>
                    </a:p>
                  </a:txBody>
                  <a:tcPr/>
                </a:tc>
              </a:tr>
              <a:tr h="370840">
                <a:tc>
                  <a:txBody>
                    <a:bodyPr/>
                    <a:lstStyle/>
                    <a:p>
                      <a:r>
                        <a:rPr lang="tr-TR" dirty="0" smtClean="0"/>
                        <a:t>Don</a:t>
                      </a:r>
                      <a:r>
                        <a:rPr lang="tr-TR" baseline="0" dirty="0" smtClean="0"/>
                        <a:t> yağı</a:t>
                      </a:r>
                      <a:endParaRPr lang="tr-TR" dirty="0"/>
                    </a:p>
                  </a:txBody>
                  <a:tcPr/>
                </a:tc>
                <a:tc>
                  <a:txBody>
                    <a:bodyPr/>
                    <a:lstStyle/>
                    <a:p>
                      <a:r>
                        <a:rPr lang="tr-TR" dirty="0" smtClean="0"/>
                        <a:t>Boya</a:t>
                      </a:r>
                      <a:endParaRPr lang="tr-TR" dirty="0"/>
                    </a:p>
                  </a:txBody>
                  <a:tcPr/>
                </a:tc>
                <a:tc>
                  <a:txBody>
                    <a:bodyPr/>
                    <a:lstStyle/>
                    <a:p>
                      <a:r>
                        <a:rPr lang="tr-TR" dirty="0" smtClean="0"/>
                        <a:t>Deniz yosunu</a:t>
                      </a:r>
                      <a:endParaRPr lang="tr-TR" dirty="0"/>
                    </a:p>
                  </a:txBody>
                  <a:tcPr/>
                </a:tc>
              </a:tr>
              <a:tr h="370840">
                <a:tc>
                  <a:txBody>
                    <a:bodyPr/>
                    <a:lstStyle/>
                    <a:p>
                      <a:endParaRPr lang="tr-TR" dirty="0"/>
                    </a:p>
                  </a:txBody>
                  <a:tcPr/>
                </a:tc>
                <a:tc>
                  <a:txBody>
                    <a:bodyPr/>
                    <a:lstStyle/>
                    <a:p>
                      <a:r>
                        <a:rPr lang="tr-TR" dirty="0" smtClean="0"/>
                        <a:t>Deodorant</a:t>
                      </a:r>
                      <a:endParaRPr lang="tr-TR" dirty="0"/>
                    </a:p>
                  </a:txBody>
                  <a:tcPr/>
                </a:tc>
                <a:tc>
                  <a:txBody>
                    <a:bodyPr/>
                    <a:lstStyle/>
                    <a:p>
                      <a:r>
                        <a:rPr lang="tr-TR" dirty="0" smtClean="0"/>
                        <a:t>Ağaç </a:t>
                      </a:r>
                    </a:p>
                    <a:p>
                      <a:endParaRPr lang="tr-TR" dirty="0"/>
                    </a:p>
                  </a:txBody>
                  <a:tcPr/>
                </a:tc>
              </a:tr>
            </a:tbl>
          </a:graphicData>
        </a:graphic>
      </p:graphicFrame>
    </p:spTree>
    <p:extLst>
      <p:ext uri="{BB962C8B-B14F-4D97-AF65-F5344CB8AC3E}">
        <p14:creationId xmlns:p14="http://schemas.microsoft.com/office/powerpoint/2010/main" val="3128985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Düzenleyici ve Destekleyici Servisler</a:t>
            </a:r>
            <a:endParaRPr lang="tr-TR" dirty="0"/>
          </a:p>
        </p:txBody>
      </p:sp>
      <p:pic>
        <p:nvPicPr>
          <p:cNvPr id="4" name="İçerik Yer Tutucusu 3"/>
          <p:cNvPicPr>
            <a:picLocks noGrp="1" noChangeAspect="1"/>
          </p:cNvPicPr>
          <p:nvPr>
            <p:ph idx="1"/>
          </p:nvPr>
        </p:nvPicPr>
        <p:blipFill rotWithShape="1">
          <a:blip r:embed="rId2"/>
          <a:srcRect l="63449" t="30093" r="7731" b="29679"/>
          <a:stretch/>
        </p:blipFill>
        <p:spPr>
          <a:xfrm>
            <a:off x="1776548" y="1489165"/>
            <a:ext cx="6766561" cy="5333643"/>
          </a:xfrm>
          <a:prstGeom prst="rect">
            <a:avLst/>
          </a:prstGeom>
        </p:spPr>
      </p:pic>
    </p:spTree>
    <p:extLst>
      <p:ext uri="{BB962C8B-B14F-4D97-AF65-F5344CB8AC3E}">
        <p14:creationId xmlns:p14="http://schemas.microsoft.com/office/powerpoint/2010/main" val="3444147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Faydaları</a:t>
            </a:r>
            <a:endParaRPr lang="tr-TR" dirty="0"/>
          </a:p>
        </p:txBody>
      </p:sp>
      <p:sp>
        <p:nvSpPr>
          <p:cNvPr id="3" name="İçerik Yer Tutucusu 2"/>
          <p:cNvSpPr>
            <a:spLocks noGrp="1"/>
          </p:cNvSpPr>
          <p:nvPr>
            <p:ph idx="1"/>
          </p:nvPr>
        </p:nvSpPr>
        <p:spPr/>
        <p:txBody>
          <a:bodyPr>
            <a:normAutofit fontScale="92500" lnSpcReduction="20000"/>
          </a:bodyPr>
          <a:lstStyle/>
          <a:p>
            <a:r>
              <a:rPr lang="tr-TR" dirty="0" smtClean="0"/>
              <a:t>Hava ve suyun temizlenmesi</a:t>
            </a:r>
          </a:p>
          <a:p>
            <a:r>
              <a:rPr lang="tr-TR" dirty="0" smtClean="0"/>
              <a:t>Kuraklık ve sel baskınlarını azaltması</a:t>
            </a:r>
          </a:p>
          <a:p>
            <a:r>
              <a:rPr lang="tr-TR" dirty="0" smtClean="0"/>
              <a:t>Toprağın korunması ve oluşumu ile toprak verimliliğinin arttırılması</a:t>
            </a:r>
          </a:p>
          <a:p>
            <a:r>
              <a:rPr lang="tr-TR" dirty="0" smtClean="0"/>
              <a:t>Atıkların </a:t>
            </a:r>
            <a:r>
              <a:rPr lang="tr-TR" dirty="0" err="1" smtClean="0"/>
              <a:t>detoksifikasyonu</a:t>
            </a:r>
            <a:r>
              <a:rPr lang="tr-TR" dirty="0" smtClean="0"/>
              <a:t> ve parçalanması</a:t>
            </a:r>
          </a:p>
          <a:p>
            <a:r>
              <a:rPr lang="tr-TR" dirty="0" smtClean="0"/>
              <a:t>Ürünlerin </a:t>
            </a:r>
            <a:r>
              <a:rPr lang="tr-TR" dirty="0" err="1" smtClean="0"/>
              <a:t>pollenlenmesi</a:t>
            </a:r>
            <a:r>
              <a:rPr lang="tr-TR" dirty="0" smtClean="0"/>
              <a:t> ve doğal vejetasyon</a:t>
            </a:r>
          </a:p>
          <a:p>
            <a:r>
              <a:rPr lang="tr-TR" dirty="0" smtClean="0"/>
              <a:t>Tohumların yayılması</a:t>
            </a:r>
          </a:p>
          <a:p>
            <a:r>
              <a:rPr lang="tr-TR" dirty="0" err="1" smtClean="0"/>
              <a:t>Nutrient</a:t>
            </a:r>
            <a:r>
              <a:rPr lang="tr-TR" dirty="0" smtClean="0"/>
              <a:t> döngüsü ve hareketi</a:t>
            </a:r>
          </a:p>
          <a:p>
            <a:r>
              <a:rPr lang="tr-TR" dirty="0" smtClean="0"/>
              <a:t>Potansiyel tarımsal alanda zararlıların kontrolü</a:t>
            </a:r>
          </a:p>
          <a:p>
            <a:r>
              <a:rPr lang="tr-TR" dirty="0" err="1" smtClean="0"/>
              <a:t>Biyoçeşitliliğin</a:t>
            </a:r>
            <a:r>
              <a:rPr lang="tr-TR" dirty="0" smtClean="0"/>
              <a:t> korunması</a:t>
            </a:r>
          </a:p>
          <a:p>
            <a:r>
              <a:rPr lang="tr-TR" dirty="0" smtClean="0"/>
              <a:t>Erozyonla kıyıların korunması</a:t>
            </a:r>
          </a:p>
          <a:p>
            <a:endParaRPr lang="tr-TR" dirty="0"/>
          </a:p>
        </p:txBody>
      </p:sp>
      <p:pic>
        <p:nvPicPr>
          <p:cNvPr id="4" name="Resim 3" descr="https://upload.wikimedia.org/wikipedia/commons/thumb/2/26/Honeybee_%28Apis_mellifera%29_pollinating_Avocado_cv.jpg/220px-Honeybee_%28Apis_mellifera%29_pollinating_Avocado_cv.jp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9014943" y="227459"/>
            <a:ext cx="2095500" cy="1895475"/>
          </a:xfrm>
          <a:prstGeom prst="rect">
            <a:avLst/>
          </a:prstGeom>
          <a:noFill/>
          <a:ln>
            <a:noFill/>
          </a:ln>
        </p:spPr>
      </p:pic>
      <p:pic>
        <p:nvPicPr>
          <p:cNvPr id="5" name="Resim 4" descr="https://upload.wikimedia.org/wikipedia/commons/thumb/4/41/Upland_bog_which_forms_the_official_source_of_the_Severn_-_geograph.org.uk_-_1126228.jpg/220px-Upland_bog_which_forms_the_official_source_of_the_Severn_-_geograph.org.uk_-_1126228.jpg">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8705850" y="3215481"/>
            <a:ext cx="2095500" cy="1571625"/>
          </a:xfrm>
          <a:prstGeom prst="rect">
            <a:avLst/>
          </a:prstGeom>
          <a:noFill/>
          <a:ln>
            <a:noFill/>
          </a:ln>
        </p:spPr>
      </p:pic>
    </p:spTree>
    <p:extLst>
      <p:ext uri="{BB962C8B-B14F-4D97-AF65-F5344CB8AC3E}">
        <p14:creationId xmlns:p14="http://schemas.microsoft.com/office/powerpoint/2010/main" val="1117596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dirty="0"/>
              <a:t>Yaban hayatı Amerika'nın mirası, kültürü ve kalbi için önemlidir ve onu çocuklarımıza bir miras olarak korumak istiyoruz.</a:t>
            </a:r>
          </a:p>
          <a:p>
            <a:r>
              <a:rPr lang="tr-TR" dirty="0"/>
              <a:t>Doğal dünyanın yaşamlarımızı zenginleştirdiği tüm yollara bir değer biçemeseniz de, güçlü ve sağlıklı ekosistemlere sahip bir dünyada yaşamanın birçok somut faydası vardır. Yaban hayatı ve doğal ekosistemlerin bir sonucu olarak daha güçlü bir ekonomiye, çeşitli gıda ürünlerine ve tıbbi araştırmalardaki ilerlemelere sahibiz.</a:t>
            </a:r>
          </a:p>
          <a:p>
            <a:r>
              <a:rPr lang="tr-TR" dirty="0"/>
              <a:t>Doğanın insanlar için değeri uzun zamandır bilinmektedir, ancak son yıllarda bu çeşitli faydaları tanımlamak için ekosistem hizmetleri kavramı geliştirilmiştir. Bir ekosistem hizmeti, vahşi yaşamın veya ekosistemlerin insanlara sağladığı herhangi bir olumlu faydadır. Faydalar doğrudan veya dolaylı olabilir - küçük veya büyük.</a:t>
            </a:r>
          </a:p>
          <a:p>
            <a:endParaRPr lang="tr-TR" dirty="0"/>
          </a:p>
        </p:txBody>
      </p:sp>
    </p:spTree>
    <p:extLst>
      <p:ext uri="{BB962C8B-B14F-4D97-AF65-F5344CB8AC3E}">
        <p14:creationId xmlns:p14="http://schemas.microsoft.com/office/powerpoint/2010/main" val="3313911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500062"/>
            <a:ext cx="10515600" cy="1325563"/>
          </a:xfrm>
        </p:spPr>
        <p:txBody>
          <a:bodyPr/>
          <a:lstStyle/>
          <a:p>
            <a:r>
              <a:rPr lang="tr-TR" dirty="0"/>
              <a:t>Dört Tür Ekosistem </a:t>
            </a:r>
            <a:r>
              <a:rPr lang="tr-TR" dirty="0" smtClean="0"/>
              <a:t>Hizmeti</a:t>
            </a:r>
            <a:endParaRPr lang="tr-TR" dirty="0"/>
          </a:p>
        </p:txBody>
      </p:sp>
      <p:sp>
        <p:nvSpPr>
          <p:cNvPr id="3" name="İçerik Yer Tutucusu 2"/>
          <p:cNvSpPr>
            <a:spLocks noGrp="1"/>
          </p:cNvSpPr>
          <p:nvPr>
            <p:ph idx="1"/>
          </p:nvPr>
        </p:nvSpPr>
        <p:spPr/>
        <p:txBody>
          <a:bodyPr>
            <a:normAutofit fontScale="47500" lnSpcReduction="20000"/>
          </a:bodyPr>
          <a:lstStyle/>
          <a:p>
            <a:r>
              <a:rPr lang="tr-TR" dirty="0" smtClean="0"/>
              <a:t>İnsan </a:t>
            </a:r>
            <a:r>
              <a:rPr lang="tr-TR" dirty="0"/>
              <a:t>eylemlerinin ekosistemler ve insan refahı üzerindeki etkisini analiz etmeye yönelik BM sponsorluğundaki büyük bir çaba olan Binyıl Ekosistem Değerlendirmesi (MA), ekosistem hizmetlerinin dört ana kategorisini belirledi: tedarik, düzenleme, kültürel ve destekleyici hizmetler.</a:t>
            </a:r>
          </a:p>
          <a:p>
            <a:r>
              <a:rPr lang="tr-TR" b="1" dirty="0"/>
              <a:t>1. Tedarik Hizmetleri</a:t>
            </a:r>
            <a:r>
              <a:rPr lang="tr-TR" dirty="0"/>
              <a:t/>
            </a:r>
            <a:br>
              <a:rPr lang="tr-TR" dirty="0"/>
            </a:br>
            <a:r>
              <a:rPr lang="tr-TR" dirty="0"/>
              <a:t>İnsanlardan doğa tarafından sağlanan bir hizmeti tanımlamaları istendiğinde, çoğu kişinin aklına yiyecek gelir. Meyveler, sebzeler, ağaçlar, balıklar ve çiftlik hayvanları, ekosistemlerin doğrudan ürünleri olarak bizim için mevcuttur. Tedarik hizmeti, insanlara doğadan elde edilebilecek her türlü faydadır. Yiyecekle birlikte diğer tedarik hizmetleri türleri arasında içme suyu, kereste, odun yakıtı, doğal gaz, yağlar, giysi ve diğer malzemelere dönüştürülebilen bitkiler ve tıbbi faydalar yer alır.</a:t>
            </a:r>
          </a:p>
          <a:p>
            <a:r>
              <a:rPr lang="tr-TR" b="1" dirty="0"/>
              <a:t>2. Düzenleyici Hizmetler</a:t>
            </a:r>
            <a:r>
              <a:rPr lang="tr-TR" dirty="0"/>
              <a:t/>
            </a:r>
            <a:br>
              <a:rPr lang="tr-TR" dirty="0"/>
            </a:br>
            <a:r>
              <a:rPr lang="tr-TR" dirty="0"/>
              <a:t>Ekosistemler, insanlar için yaşamı mümkün kılan temel hizmetlerin birçoğunu sağlar. Bitkiler havayı temizler ve suyu filtreler, bakteriler atıkları ayrıştırır, arılar çiçekleri tozlaştırır ve ağaç kökleri erozyonu önlemek için toprağı yerinde tutar. Tüm bu süreçler, ekosistemleri temiz, sürdürülebilir, işlevsel ve değişime dayanıklı hale getirmek için birlikte çalışır. Düzenleyici bir hizmet, doğal olayları yöneten ekosistem süreçleri tarafından sağlanan faydadır. Düzenleme hizmetleri arasında tozlaşma, ayrışma, su arıtma, erozyon ve taşkın kontrolü ve karbon depolama ve iklim düzenlemesi yer alır.</a:t>
            </a:r>
          </a:p>
          <a:p>
            <a:r>
              <a:rPr lang="tr-TR" b="1" dirty="0"/>
              <a:t>3. Kültürel Hizmetler</a:t>
            </a:r>
            <a:r>
              <a:rPr lang="tr-TR" dirty="0"/>
              <a:t/>
            </a:r>
            <a:br>
              <a:rPr lang="tr-TR" dirty="0"/>
            </a:br>
            <a:r>
              <a:rPr lang="tr-TR" dirty="0"/>
              <a:t>Biz doğayla etkileşime girip onu değiştirdikçe, doğal dünya da bizi değiştirmiştir. Hayatımızda sürekli var olan bir güç olarak kültürel, entelektüel ve sosyal gelişimimize rehberlik etmiştir. Ekosistemlerin insan zihni için önemi, eski uygarlıkların mağara duvarlarına hayvan, bitki ve hava durumu resimleri çizerek insanlığın başlangıcına kadar uzanabilir. Kültürel hizmet, ekosistemlerin yerel, ulusal ve küresel kültürlerde nasıl bir rol oynadığı da dahil olmak üzere insanların gelişimine ve kültürel ilerlemesine katkıda bulunan maddi olmayan bir faydadır; bilginin inşası ve fikirlerin yayılması; doğa ile etkileşimlerden doğan yaratıcılık (müzik, sanat, mimari); ve rekreasyon.</a:t>
            </a:r>
          </a:p>
          <a:p>
            <a:r>
              <a:rPr lang="tr-TR" b="1" dirty="0"/>
              <a:t>4. Destekleyici Hizmetler</a:t>
            </a:r>
            <a:r>
              <a:rPr lang="tr-TR" dirty="0"/>
              <a:t/>
            </a:r>
            <a:br>
              <a:rPr lang="tr-TR" dirty="0"/>
            </a:br>
            <a:r>
              <a:rPr lang="tr-TR" dirty="0"/>
              <a:t>Doğal dünya o kadar çok hizmet sunar ki bazen en temel olanı gözden kaçırırız. Ekosistemler, fotosentez, besin döngüsü, toprak oluşumu ve su döngüsü gibi altta yatan doğal süreçlerin tutarlılığı olmadan sürdürülemezdi. Bu süreçler, tüm ekosistemleri ve insanları bırakın, Dünya'nın temel yaşam formlarını sürdürmesine izin verir. Destekleyici hizmetler olmadan, geçici, düzenleyici ve kültürel hizmetler olmazdı.</a:t>
            </a:r>
          </a:p>
          <a:p>
            <a:endParaRPr lang="tr-TR" dirty="0"/>
          </a:p>
        </p:txBody>
      </p:sp>
    </p:spTree>
    <p:extLst>
      <p:ext uri="{BB962C8B-B14F-4D97-AF65-F5344CB8AC3E}">
        <p14:creationId xmlns:p14="http://schemas.microsoft.com/office/powerpoint/2010/main" val="168497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Odak Noktası: Sulak </a:t>
            </a:r>
            <a:r>
              <a:rPr lang="tr-TR" dirty="0" smtClean="0"/>
              <a:t>Alanlar</a:t>
            </a:r>
            <a:endParaRPr lang="tr-TR" dirty="0"/>
          </a:p>
        </p:txBody>
      </p:sp>
      <p:sp>
        <p:nvSpPr>
          <p:cNvPr id="3" name="İçerik Yer Tutucusu 2"/>
          <p:cNvSpPr>
            <a:spLocks noGrp="1"/>
          </p:cNvSpPr>
          <p:nvPr>
            <p:ph idx="1"/>
          </p:nvPr>
        </p:nvSpPr>
        <p:spPr/>
        <p:txBody>
          <a:bodyPr>
            <a:normAutofit fontScale="92500" lnSpcReduction="10000"/>
          </a:bodyPr>
          <a:lstStyle/>
          <a:p>
            <a:r>
              <a:rPr lang="tr-TR" dirty="0" smtClean="0"/>
              <a:t>Sulak </a:t>
            </a:r>
            <a:r>
              <a:rPr lang="tr-TR" dirty="0"/>
              <a:t>alanlar, Amerika Birleşik Devletleri'ndeki en tehdit altındaki ekosistemlerden biridir. Birleşik </a:t>
            </a:r>
            <a:r>
              <a:rPr lang="tr-TR" dirty="0" err="1"/>
              <a:t>Devletler'deki</a:t>
            </a:r>
            <a:r>
              <a:rPr lang="tr-TR" dirty="0"/>
              <a:t> sulak alanların yüzde 50'sinden fazlasını kaybettik. Sulak alanların sağladığı bazı hizmetlere kısa bir bakış, bunların insanlar için ne kadar önemli olduğunu ve onları korumak ve eski haline getirmek için neden çalışmamız gerektiğini gösterir.</a:t>
            </a:r>
          </a:p>
          <a:p>
            <a:r>
              <a:rPr lang="tr-TR" dirty="0"/>
              <a:t>Gıda için güvendiğimiz balıkların çoğu, yaşam döngülerinin en azından bir kısmını sulak alan habitatlarında geçirir. Sulak alanlar sel sularını tutar ve kontrol eder. Sulak alan bitkileri sudaki besinleri ve kimyasalları emer ve doğal bir filtreleme sistemi görevi görür. Sulak alan bitkileri ve toprakları, serbest bırakılırsa </a:t>
            </a:r>
            <a:r>
              <a:rPr lang="tr-TR" dirty="0">
                <a:hlinkClick r:id="rId2"/>
              </a:rPr>
              <a:t>iklim değişikliğine</a:t>
            </a:r>
            <a:r>
              <a:rPr lang="tr-TR" dirty="0"/>
              <a:t> katkıda bulunacak büyük miktarlarda karbon depolar. Sulak alanlar aynı zamanda göçmen </a:t>
            </a:r>
            <a:r>
              <a:rPr lang="tr-TR" dirty="0">
                <a:hlinkClick r:id="rId3"/>
              </a:rPr>
              <a:t>kuşlar</a:t>
            </a:r>
            <a:r>
              <a:rPr lang="tr-TR" dirty="0"/>
              <a:t> , </a:t>
            </a:r>
            <a:r>
              <a:rPr lang="tr-TR" dirty="0">
                <a:hlinkClick r:id="rId4"/>
              </a:rPr>
              <a:t>balıklar</a:t>
            </a:r>
            <a:r>
              <a:rPr lang="tr-TR" dirty="0"/>
              <a:t> ve </a:t>
            </a:r>
            <a:r>
              <a:rPr lang="tr-TR" dirty="0">
                <a:hlinkClick r:id="rId5"/>
              </a:rPr>
              <a:t>memeliler</a:t>
            </a:r>
            <a:r>
              <a:rPr lang="tr-TR" dirty="0"/>
              <a:t> için hayati bir yaşam alanıdır ve bunların kaybı, rekreasyon ve </a:t>
            </a:r>
            <a:r>
              <a:rPr lang="tr-TR" dirty="0" err="1">
                <a:hlinkClick r:id="rId6"/>
              </a:rPr>
              <a:t>biyoçeşitliliği</a:t>
            </a:r>
            <a:r>
              <a:rPr lang="tr-TR" dirty="0"/>
              <a:t> etkiler .</a:t>
            </a:r>
          </a:p>
          <a:p>
            <a:endParaRPr lang="tr-TR" dirty="0"/>
          </a:p>
        </p:txBody>
      </p:sp>
    </p:spTree>
    <p:extLst>
      <p:ext uri="{BB962C8B-B14F-4D97-AF65-F5344CB8AC3E}">
        <p14:creationId xmlns:p14="http://schemas.microsoft.com/office/powerpoint/2010/main" val="293206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Ekosistem</a:t>
            </a:r>
            <a:endParaRPr lang="tr-TR" dirty="0"/>
          </a:p>
        </p:txBody>
      </p:sp>
      <p:sp>
        <p:nvSpPr>
          <p:cNvPr id="3" name="İçerik Yer Tutucusu 2"/>
          <p:cNvSpPr>
            <a:spLocks noGrp="1"/>
          </p:cNvSpPr>
          <p:nvPr>
            <p:ph idx="1"/>
          </p:nvPr>
        </p:nvSpPr>
        <p:spPr/>
        <p:txBody>
          <a:bodyPr/>
          <a:lstStyle/>
          <a:p>
            <a:r>
              <a:rPr lang="tr-TR" u="sng" dirty="0">
                <a:hlinkClick r:id="rId2" tooltip="Avokado"/>
              </a:rPr>
              <a:t>Avokado</a:t>
            </a:r>
            <a:r>
              <a:rPr lang="tr-TR" dirty="0"/>
              <a:t> mahsulünde bal arısı . </a:t>
            </a:r>
            <a:r>
              <a:rPr lang="tr-TR" u="sng" dirty="0">
                <a:hlinkClick r:id="rId3" tooltip="tozlaşma"/>
              </a:rPr>
              <a:t>Tozlaşma</a:t>
            </a:r>
            <a:r>
              <a:rPr lang="tr-TR" dirty="0"/>
              <a:t> sadece bir tür ekosistem hizmetidir.</a:t>
            </a:r>
          </a:p>
          <a:p>
            <a:r>
              <a:rPr lang="tr-TR" u="sng" dirty="0" smtClean="0">
                <a:hlinkClick r:id="rId4" tooltip="Wales"/>
              </a:rPr>
              <a:t>Galler'deki</a:t>
            </a:r>
            <a:r>
              <a:rPr lang="tr-TR" dirty="0"/>
              <a:t> dağlık </a:t>
            </a:r>
            <a:r>
              <a:rPr lang="tr-TR" u="sng" dirty="0">
                <a:hlinkClick r:id="rId5" tooltip="Bataklık"/>
              </a:rPr>
              <a:t>bataklık</a:t>
            </a:r>
            <a:r>
              <a:rPr lang="tr-TR" dirty="0"/>
              <a:t> , </a:t>
            </a:r>
            <a:r>
              <a:rPr lang="tr-TR" u="sng" dirty="0" err="1">
                <a:hlinkClick r:id="rId6" tooltip="River Severn"/>
              </a:rPr>
              <a:t>Severn</a:t>
            </a:r>
            <a:r>
              <a:rPr lang="tr-TR" u="sng" dirty="0">
                <a:hlinkClick r:id="rId6" tooltip="River Severn"/>
              </a:rPr>
              <a:t> Nehri'nin</a:t>
            </a:r>
            <a:r>
              <a:rPr lang="tr-TR" dirty="0"/>
              <a:t> resmi kaynağını oluşturur . Sağlıklı bataklıklar </a:t>
            </a:r>
            <a:r>
              <a:rPr lang="tr-TR" u="sng" dirty="0">
                <a:hlinkClick r:id="rId7" tooltip="Carbon sequestration"/>
              </a:rPr>
              <a:t>karbonu</a:t>
            </a:r>
            <a:r>
              <a:rPr lang="tr-TR" dirty="0"/>
              <a:t> tutar, suyu tutar, böylece </a:t>
            </a:r>
            <a:r>
              <a:rPr lang="tr-TR" u="sng" dirty="0">
                <a:hlinkClick r:id="rId8" tooltip="Flood"/>
              </a:rPr>
              <a:t>sel</a:t>
            </a:r>
            <a:r>
              <a:rPr lang="tr-TR" dirty="0"/>
              <a:t> riskini azaltır ve bozulmuş habitatlardan daha iyi temizlenmiş su sağlar.</a:t>
            </a:r>
          </a:p>
          <a:p>
            <a:r>
              <a:rPr lang="tr-TR" u="sng" dirty="0">
                <a:hlinkClick r:id="rId9" tooltip="Hindistan"/>
              </a:rPr>
              <a:t>Hindistan'ın</a:t>
            </a:r>
            <a:r>
              <a:rPr lang="tr-TR" dirty="0"/>
              <a:t> </a:t>
            </a:r>
            <a:r>
              <a:rPr lang="tr-TR" dirty="0" err="1"/>
              <a:t>Andhra</a:t>
            </a:r>
            <a:r>
              <a:rPr lang="tr-TR" dirty="0"/>
              <a:t> </a:t>
            </a:r>
            <a:r>
              <a:rPr lang="tr-TR" dirty="0" err="1"/>
              <a:t>Pradesh</a:t>
            </a:r>
            <a:r>
              <a:rPr lang="tr-TR" dirty="0"/>
              <a:t> kentindeki </a:t>
            </a:r>
            <a:r>
              <a:rPr lang="tr-TR" u="sng" dirty="0">
                <a:hlinkClick r:id="rId10" tooltip="Social forestry in India"/>
              </a:rPr>
              <a:t>sosyal ormancılık</a:t>
            </a:r>
            <a:r>
              <a:rPr lang="tr-TR" dirty="0"/>
              <a:t> , gezginlere yakıt, toprak koruması, gölge ve hatta refah sağlıyor.</a:t>
            </a:r>
          </a:p>
          <a:p>
            <a:endParaRPr lang="tr-TR" dirty="0"/>
          </a:p>
        </p:txBody>
      </p:sp>
      <p:pic>
        <p:nvPicPr>
          <p:cNvPr id="4" name="Resim 3" descr="https://upload.wikimedia.org/wikipedia/commons/thumb/e/e7/Mothugudem_road_near_Chintoor.jpg/220px-Mothugudem_road_near_Chintoor.jpg">
            <a:hlinkClick r:id="rId11"/>
          </p:cNvPr>
          <p:cNvPicPr/>
          <p:nvPr/>
        </p:nvPicPr>
        <p:blipFill>
          <a:blip r:embed="rId12">
            <a:extLst>
              <a:ext uri="{28A0092B-C50C-407E-A947-70E740481C1C}">
                <a14:useLocalDpi xmlns:a14="http://schemas.microsoft.com/office/drawing/2010/main" val="0"/>
              </a:ext>
            </a:extLst>
          </a:blip>
          <a:srcRect/>
          <a:stretch>
            <a:fillRect/>
          </a:stretch>
        </p:blipFill>
        <p:spPr bwMode="auto">
          <a:xfrm>
            <a:off x="9258300" y="4921250"/>
            <a:ext cx="2095500" cy="1390650"/>
          </a:xfrm>
          <a:prstGeom prst="rect">
            <a:avLst/>
          </a:prstGeom>
          <a:noFill/>
          <a:ln>
            <a:noFill/>
          </a:ln>
        </p:spPr>
      </p:pic>
    </p:spTree>
    <p:extLst>
      <p:ext uri="{BB962C8B-B14F-4D97-AF65-F5344CB8AC3E}">
        <p14:creationId xmlns:p14="http://schemas.microsoft.com/office/powerpoint/2010/main" val="3837285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12192000" cy="1325563"/>
          </a:xfrm>
        </p:spPr>
        <p:txBody>
          <a:bodyPr>
            <a:normAutofit/>
          </a:bodyPr>
          <a:lstStyle/>
          <a:p>
            <a:r>
              <a:rPr lang="tr-TR" sz="3200" b="1" dirty="0"/>
              <a:t>Ekosistem hizmetleri, doğal çevre ve sağlıklı </a:t>
            </a:r>
            <a:r>
              <a:rPr lang="tr-TR" sz="3200" u="sng" dirty="0" smtClean="0">
                <a:hlinkClick r:id="rId2" tooltip="ekosistemler"/>
              </a:rPr>
              <a:t>ekosiste</a:t>
            </a:r>
            <a:r>
              <a:rPr lang="tr-TR" sz="3200" u="sng" dirty="0" smtClean="0"/>
              <a:t>mler</a:t>
            </a:r>
            <a:endParaRPr lang="tr-TR" sz="3200" dirty="0"/>
          </a:p>
        </p:txBody>
      </p:sp>
      <p:sp>
        <p:nvSpPr>
          <p:cNvPr id="3" name="İçerik Yer Tutucusu 2"/>
          <p:cNvSpPr>
            <a:spLocks noGrp="1"/>
          </p:cNvSpPr>
          <p:nvPr>
            <p:ph idx="1"/>
          </p:nvPr>
        </p:nvSpPr>
        <p:spPr/>
        <p:txBody>
          <a:bodyPr>
            <a:normAutofit fontScale="62500" lnSpcReduction="20000"/>
          </a:bodyPr>
          <a:lstStyle/>
          <a:p>
            <a:r>
              <a:rPr lang="tr-TR" b="1" dirty="0"/>
              <a:t>Ekosistem hizmetleri, doğal çevre ve sağlıklı </a:t>
            </a:r>
            <a:r>
              <a:rPr lang="tr-TR" u="sng" dirty="0">
                <a:hlinkClick r:id="rId2" tooltip="ekosistemler"/>
              </a:rPr>
              <a:t>ekosistemler</a:t>
            </a:r>
            <a:r>
              <a:rPr lang="tr-TR" dirty="0"/>
              <a:t> tarafından insanlara sağlanan çok sayıda ve çeşitli faydalardır. Bu tür ekosistemler, örneğin </a:t>
            </a:r>
            <a:r>
              <a:rPr lang="tr-TR" u="sng" dirty="0" err="1">
                <a:hlinkClick r:id="rId3" tooltip="tarımsal ekosistem"/>
              </a:rPr>
              <a:t>agro</a:t>
            </a:r>
            <a:r>
              <a:rPr lang="tr-TR" u="sng" dirty="0">
                <a:hlinkClick r:id="rId3" tooltip="tarımsal ekosistem"/>
              </a:rPr>
              <a:t>-ekosistemleri</a:t>
            </a:r>
            <a:r>
              <a:rPr lang="tr-TR" dirty="0"/>
              <a:t>, </a:t>
            </a:r>
            <a:r>
              <a:rPr lang="tr-TR" u="sng" dirty="0">
                <a:hlinkClick r:id="rId4" tooltip="Orman ekosistemi"/>
              </a:rPr>
              <a:t>orman ekosistemini</a:t>
            </a:r>
            <a:r>
              <a:rPr lang="tr-TR" dirty="0"/>
              <a:t>, </a:t>
            </a:r>
            <a:r>
              <a:rPr lang="tr-TR" u="sng" dirty="0">
                <a:hlinkClick r:id="rId5" tooltip="otlak ekosistemi"/>
              </a:rPr>
              <a:t>otlak ekosistemlerini</a:t>
            </a:r>
            <a:r>
              <a:rPr lang="tr-TR" dirty="0"/>
              <a:t> ve </a:t>
            </a:r>
            <a:r>
              <a:rPr lang="tr-TR" u="sng" dirty="0">
                <a:hlinkClick r:id="rId6" tooltip="su ekosistemi"/>
              </a:rPr>
              <a:t>su ekosistemlerini</a:t>
            </a:r>
            <a:r>
              <a:rPr lang="tr-TR" dirty="0"/>
              <a:t> içerir. Sağlıklı ilişkiler içinde işleyen bu ekosistemler, mahsullerin doğal tozlaşması, temiz hava, aşırı hava koşullarının hafifletilmesi ve insanın zihinsel ve fiziksel refahı gibi şeyler sunar. Toplu olarak, bu faydalar 'ekosistem hizmetleri' olarak bilinir hale geliyor ve genellikle gıda temini, temiz </a:t>
            </a:r>
            <a:r>
              <a:rPr lang="tr-TR" u="sng" dirty="0">
                <a:hlinkClick r:id="rId7" tooltip="İçme suyu"/>
              </a:rPr>
              <a:t>içme suyu temini</a:t>
            </a:r>
            <a:r>
              <a:rPr lang="tr-TR" dirty="0"/>
              <a:t>, ayrışmanın ayrılmaz bir parçası atıkların ve gıda ekosistemlerinin esnekliği ve üretkenliği.</a:t>
            </a:r>
          </a:p>
          <a:p>
            <a:r>
              <a:rPr lang="tr-TR" dirty="0"/>
              <a:t>Bilim adamları ve </a:t>
            </a:r>
            <a:r>
              <a:rPr lang="tr-TR" u="sng" dirty="0">
                <a:hlinkClick r:id="rId8" tooltip="çevreciler"/>
              </a:rPr>
              <a:t>çevreciler</a:t>
            </a:r>
            <a:r>
              <a:rPr lang="tr-TR" dirty="0"/>
              <a:t>, ekosistem hizmetlerini on yıllardır örtük olarak tartışırken, 2000'lerin başındaki Binyıl Ekosistem Değerlendirmesi (MA) bu kavramı popüler hale getirdi. Orada, ekosistem hizmetleri dört geniş kategoride gruplandırılmıştır: yiyecek ve su üretimi gibi </a:t>
            </a:r>
            <a:r>
              <a:rPr lang="tr-TR" i="1" dirty="0"/>
              <a:t>tedarik; </a:t>
            </a:r>
            <a:r>
              <a:rPr lang="tr-TR" dirty="0"/>
              <a:t>iklim ve hastalık kontrolü gibi </a:t>
            </a:r>
            <a:r>
              <a:rPr lang="tr-TR" i="1" dirty="0"/>
              <a:t>düzenleyici; </a:t>
            </a:r>
            <a:r>
              <a:rPr lang="tr-TR" u="sng" dirty="0">
                <a:hlinkClick r:id="rId9" tooltip="Nutrient cycles"/>
              </a:rPr>
              <a:t>besin döngüleri</a:t>
            </a:r>
            <a:r>
              <a:rPr lang="tr-TR" dirty="0"/>
              <a:t> ve </a:t>
            </a:r>
            <a:r>
              <a:rPr lang="tr-TR" u="sng" dirty="0">
                <a:hlinkClick r:id="rId10" tooltip="Oxygen"/>
              </a:rPr>
              <a:t>oksijen</a:t>
            </a:r>
            <a:r>
              <a:rPr lang="tr-TR" dirty="0"/>
              <a:t> üretimi gibi </a:t>
            </a:r>
            <a:r>
              <a:rPr lang="tr-TR" i="1" dirty="0"/>
              <a:t>destekleyici; </a:t>
            </a:r>
            <a:r>
              <a:rPr lang="tr-TR" dirty="0"/>
              <a:t>ve </a:t>
            </a:r>
            <a:r>
              <a:rPr lang="tr-TR" i="1" dirty="0"/>
              <a:t>kültürel</a:t>
            </a:r>
            <a:r>
              <a:rPr lang="tr-TR" dirty="0"/>
              <a:t> , manevi ve eğlence faydaları gibi. </a:t>
            </a:r>
            <a:r>
              <a:rPr lang="tr-TR" u="sng" dirty="0">
                <a:hlinkClick r:id="rId11" tooltip="Decision-making"/>
              </a:rPr>
              <a:t>Karar vericileri</a:t>
            </a:r>
            <a:r>
              <a:rPr lang="tr-TR" dirty="0"/>
              <a:t> bilgilendirmeye yardımcı olmak için, birçok ekosistem hizmeti, insan yapımı altyapı ve hizmetlere eşdeğer karşılaştırmalar yapmak için değerlendirilmektedir.</a:t>
            </a:r>
          </a:p>
          <a:p>
            <a:r>
              <a:rPr lang="tr-TR" u="sng" dirty="0">
                <a:hlinkClick r:id="rId12" tooltip="Haliç"/>
              </a:rPr>
              <a:t>Haliç</a:t>
            </a:r>
            <a:r>
              <a:rPr lang="tr-TR" dirty="0"/>
              <a:t> ve kıyı ekosistemlerinin her ikisi de </a:t>
            </a:r>
            <a:r>
              <a:rPr lang="tr-TR" u="sng" dirty="0">
                <a:hlinkClick r:id="rId13" tooltip="Deniz ekosistemi"/>
              </a:rPr>
              <a:t>deniz ekosistemleridir</a:t>
            </a:r>
            <a:r>
              <a:rPr lang="tr-TR" dirty="0"/>
              <a:t> . Bu ekosistemler birlikte, dört ekosistem hizmeti kategorisini çeşitli şekillerde gerçekleştirir: "Düzenleme hizmetleri", iklim düzenlemesinin yanı sıra </a:t>
            </a:r>
            <a:r>
              <a:rPr lang="tr-TR" u="sng" dirty="0">
                <a:hlinkClick r:id="rId14" tooltip="Atık arıtma"/>
              </a:rPr>
              <a:t>atık arıtma</a:t>
            </a:r>
            <a:r>
              <a:rPr lang="tr-TR" dirty="0"/>
              <a:t> ve hastalık düzenlemesi ve tampon bölgeleri içerir. "Tedarik hizmetleri", keresteler, deniz ürünleri </a:t>
            </a:r>
            <a:r>
              <a:rPr lang="tr-TR" u="sng" dirty="0">
                <a:hlinkClick r:id="rId15" tooltip="temiz su"/>
              </a:rPr>
              <a:t>tatlı su</a:t>
            </a:r>
            <a:r>
              <a:rPr lang="tr-TR" dirty="0"/>
              <a:t>, hammaddeler ve biyokimyasal ve genetik kaynaklar gibi orman ürünlerini içerir. Kıyı ekosistemlerinin "kültürel hizmetleri", ilham verici yönleri, </a:t>
            </a:r>
            <a:r>
              <a:rPr lang="tr-TR" u="sng" dirty="0">
                <a:hlinkClick r:id="rId16" tooltip="Yeniden yaratma"/>
              </a:rPr>
              <a:t>rekreasyon</a:t>
            </a:r>
            <a:r>
              <a:rPr lang="tr-TR" dirty="0"/>
              <a:t> ve </a:t>
            </a:r>
            <a:r>
              <a:rPr lang="tr-TR" u="sng" dirty="0">
                <a:hlinkClick r:id="rId17" tooltip="Turizm"/>
              </a:rPr>
              <a:t>turizmi</a:t>
            </a:r>
            <a:r>
              <a:rPr lang="tr-TR" dirty="0"/>
              <a:t> , bilim ve eğitimi içerir. Kıyı ekosistemlerinin "destekleyici hizmetleri" arasında </a:t>
            </a:r>
            <a:r>
              <a:rPr lang="tr-TR" u="sng" dirty="0">
                <a:hlinkClick r:id="rId18" tooltip="besin döngüsü"/>
              </a:rPr>
              <a:t>besin döngüsü</a:t>
            </a:r>
            <a:r>
              <a:rPr lang="tr-TR" dirty="0"/>
              <a:t>, biyolojik olarak aracılık edilen habitatlar ve </a:t>
            </a:r>
            <a:r>
              <a:rPr lang="tr-TR" u="sng" dirty="0">
                <a:hlinkClick r:id="rId19" tooltip="Birincil üretim"/>
              </a:rPr>
              <a:t>birincil üretim</a:t>
            </a:r>
            <a:r>
              <a:rPr lang="tr-TR" dirty="0"/>
              <a:t>.</a:t>
            </a:r>
          </a:p>
          <a:p>
            <a:endParaRPr lang="tr-TR" dirty="0"/>
          </a:p>
        </p:txBody>
      </p:sp>
    </p:spTree>
    <p:extLst>
      <p:ext uri="{BB962C8B-B14F-4D97-AF65-F5344CB8AC3E}">
        <p14:creationId xmlns:p14="http://schemas.microsoft.com/office/powerpoint/2010/main" val="2573904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10515600" cy="579549"/>
          </a:xfrm>
        </p:spPr>
        <p:txBody>
          <a:bodyPr>
            <a:normAutofit fontScale="90000"/>
          </a:bodyPr>
          <a:lstStyle/>
          <a:p>
            <a:r>
              <a:rPr lang="tr-TR" u="sng" dirty="0"/>
              <a:t>Ekosistem hizmetleri</a:t>
            </a:r>
            <a:endParaRPr lang="tr-TR" dirty="0"/>
          </a:p>
        </p:txBody>
      </p:sp>
      <p:sp>
        <p:nvSpPr>
          <p:cNvPr id="3" name="İçerik Yer Tutucusu 2"/>
          <p:cNvSpPr>
            <a:spLocks noGrp="1"/>
          </p:cNvSpPr>
          <p:nvPr>
            <p:ph idx="1"/>
          </p:nvPr>
        </p:nvSpPr>
        <p:spPr>
          <a:xfrm>
            <a:off x="0" y="579549"/>
            <a:ext cx="11024315" cy="4275786"/>
          </a:xfrm>
        </p:spPr>
        <p:txBody>
          <a:bodyPr>
            <a:normAutofit fontScale="77500" lnSpcReduction="20000"/>
          </a:bodyPr>
          <a:lstStyle/>
          <a:p>
            <a:r>
              <a:rPr lang="tr-TR" u="sng" dirty="0">
                <a:hlinkClick r:id="rId2" tooltip="Ekosistem"/>
              </a:rPr>
              <a:t>Ekosistem hizmetleri veya 'eko-hizmetler', ekosistemler</a:t>
            </a:r>
            <a:r>
              <a:rPr lang="tr-TR" dirty="0"/>
              <a:t> tarafından insanlara sağlanan mal ve hizmetler olarak tanımlanmaktadır. 2006 </a:t>
            </a:r>
            <a:r>
              <a:rPr lang="tr-TR" u="sng" dirty="0">
                <a:hlinkClick r:id="rId3" tooltip="Milenyum Ekosistem Değerlendirmesi"/>
              </a:rPr>
              <a:t>Binyıl Ekosistem </a:t>
            </a:r>
            <a:r>
              <a:rPr lang="tr-TR" u="sng" dirty="0" err="1">
                <a:hlinkClick r:id="rId3" tooltip="Milenyum Ekosistem Değerlendirmesi"/>
              </a:rPr>
              <a:t>Değerlendirmesi'ne</a:t>
            </a:r>
            <a:r>
              <a:rPr lang="tr-TR" dirty="0"/>
              <a:t> (MA) göre, ekosistem hizmetleri "insanların ekosistemlerden elde ettiği faydalardır". MA ayrıca aşağıda tartışılan dört ekosistem hizmeti kategorisini (destekleme, tedarik etme, düzenleme ve kültürel) tanımladı. Basit bir ifadeyle, gıda malzemeleri, su, kereste, lifler ve ilaçların sağlanması.</a:t>
            </a:r>
          </a:p>
          <a:p>
            <a:r>
              <a:rPr lang="tr-TR" dirty="0"/>
              <a:t>2010 yılına kadar, literatürde ekosistem hizmetlerinin çeşitli çalışma tanımları ve tanımları gelişti</a:t>
            </a:r>
            <a:r>
              <a:rPr lang="tr-TR" dirty="0" smtClean="0"/>
              <a:t>.</a:t>
            </a:r>
          </a:p>
          <a:p>
            <a:r>
              <a:rPr lang="tr-TR" dirty="0" smtClean="0"/>
              <a:t>Ekosistem </a:t>
            </a:r>
            <a:r>
              <a:rPr lang="tr-TR" dirty="0"/>
              <a:t>hizmetleri denetimlerinde mükerrer sayımı önlemek için, örneğin, </a:t>
            </a:r>
            <a:r>
              <a:rPr lang="tr-TR" u="sng" dirty="0" err="1">
                <a:hlinkClick r:id="rId4" tooltip="Ekosistemlerin Ekonomisi ve Biyoçeşitlilik"/>
              </a:rPr>
              <a:t>The</a:t>
            </a:r>
            <a:r>
              <a:rPr lang="tr-TR" u="sng" dirty="0">
                <a:hlinkClick r:id="rId4" tooltip="Ekosistemlerin Ekonomisi ve Biyoçeşitlilik"/>
              </a:rPr>
              <a:t> </a:t>
            </a:r>
            <a:r>
              <a:rPr lang="tr-TR" u="sng" dirty="0" err="1">
                <a:hlinkClick r:id="rId4" tooltip="Ekosistemlerin Ekonomisi ve Biyoçeşitlilik"/>
              </a:rPr>
              <a:t>Economics</a:t>
            </a:r>
            <a:r>
              <a:rPr lang="tr-TR" u="sng" dirty="0">
                <a:hlinkClick r:id="rId4" tooltip="Ekosistemlerin Ekonomisi ve Biyoçeşitlilik"/>
              </a:rPr>
              <a:t> of </a:t>
            </a:r>
            <a:r>
              <a:rPr lang="tr-TR" u="sng" dirty="0" err="1">
                <a:hlinkClick r:id="rId4" tooltip="Ekosistemlerin Ekonomisi ve Biyoçeşitlilik"/>
              </a:rPr>
              <a:t>Ecosystems</a:t>
            </a:r>
            <a:r>
              <a:rPr lang="tr-TR" u="sng" dirty="0">
                <a:hlinkClick r:id="rId4" tooltip="Ekosistemlerin Ekonomisi ve Biyoçeşitlilik"/>
              </a:rPr>
              <a:t> </a:t>
            </a:r>
            <a:r>
              <a:rPr lang="tr-TR" u="sng" dirty="0" err="1">
                <a:hlinkClick r:id="rId4" tooltip="Ekosistemlerin Ekonomisi ve Biyoçeşitlilik"/>
              </a:rPr>
              <a:t>and</a:t>
            </a:r>
            <a:r>
              <a:rPr lang="tr-TR" u="sng" dirty="0">
                <a:hlinkClick r:id="rId4" tooltip="Ekosistemlerin Ekonomisi ve Biyoçeşitlilik"/>
              </a:rPr>
              <a:t> </a:t>
            </a:r>
            <a:r>
              <a:rPr lang="tr-TR" u="sng" dirty="0" err="1">
                <a:hlinkClick r:id="rId4" tooltip="Ekosistemlerin Ekonomisi ve Biyoçeşitlilik"/>
              </a:rPr>
              <a:t>Biodiversity</a:t>
            </a:r>
            <a:r>
              <a:rPr lang="tr-TR" dirty="0"/>
              <a:t> (TEEB), </a:t>
            </a:r>
            <a:r>
              <a:rPr lang="tr-TR" dirty="0" err="1"/>
              <a:t>MA'daki</a:t>
            </a:r>
            <a:r>
              <a:rPr lang="tr-TR" dirty="0"/>
              <a:t> "Destek </a:t>
            </a:r>
            <a:r>
              <a:rPr lang="tr-TR" dirty="0" err="1"/>
              <a:t>Hizmetleri"ni</a:t>
            </a:r>
            <a:r>
              <a:rPr lang="tr-TR" dirty="0"/>
              <a:t> "Habitat Hizmetleri" ve "ekosistem işlevleri" ile değiştirmiştir. ekosistem yapısı ile bir ekosistemin mal ve hizmet sağlama kapasitesini destekleyen süreçler arasındaki etkileşimler</a:t>
            </a:r>
            <a:r>
              <a:rPr lang="tr-TR" dirty="0" smtClean="0"/>
              <a:t>".</a:t>
            </a:r>
          </a:p>
          <a:p>
            <a:r>
              <a:rPr lang="tr-TR" dirty="0"/>
              <a:t>Bu </a:t>
            </a:r>
            <a:r>
              <a:rPr lang="tr-TR" u="sng" dirty="0">
                <a:hlinkClick r:id="rId5" tooltip="Bokböceği"/>
              </a:rPr>
              <a:t>bok böceği gibi </a:t>
            </a:r>
            <a:r>
              <a:rPr lang="tr-TR" u="sng" dirty="0" err="1">
                <a:hlinkClick r:id="rId6" tooltip="detritivor"/>
              </a:rPr>
              <a:t>detritivorlar</a:t>
            </a:r>
            <a:r>
              <a:rPr lang="tr-TR" dirty="0"/>
              <a:t> , hayvan atıklarını birincil üreticiler tarafından yeniden kullanılabilecek organik maddelere dönüştürmeye yardımcı olur</a:t>
            </a:r>
            <a:r>
              <a:rPr lang="tr-TR" dirty="0" smtClean="0"/>
              <a:t>.</a:t>
            </a:r>
            <a:endParaRPr lang="tr-TR" dirty="0"/>
          </a:p>
        </p:txBody>
      </p:sp>
      <p:pic>
        <p:nvPicPr>
          <p:cNvPr id="4" name="Resim 3" descr="https://upload.wikimedia.org/wikipedia/commons/thumb/3/31/Dungbeetle.jpg/220px-Dungbeetle.jpg">
            <a:hlinkClick r:id="rId7"/>
          </p:cNvPr>
          <p:cNvPicPr/>
          <p:nvPr/>
        </p:nvPicPr>
        <p:blipFill>
          <a:blip r:embed="rId8">
            <a:extLst>
              <a:ext uri="{28A0092B-C50C-407E-A947-70E740481C1C}">
                <a14:useLocalDpi xmlns:a14="http://schemas.microsoft.com/office/drawing/2010/main" val="0"/>
              </a:ext>
            </a:extLst>
          </a:blip>
          <a:srcRect/>
          <a:stretch>
            <a:fillRect/>
          </a:stretch>
        </p:blipFill>
        <p:spPr bwMode="auto">
          <a:xfrm>
            <a:off x="3876272" y="4855335"/>
            <a:ext cx="2095500" cy="1590675"/>
          </a:xfrm>
          <a:prstGeom prst="rect">
            <a:avLst/>
          </a:prstGeom>
          <a:noFill/>
          <a:ln>
            <a:noFill/>
          </a:ln>
        </p:spPr>
      </p:pic>
    </p:spTree>
    <p:extLst>
      <p:ext uri="{BB962C8B-B14F-4D97-AF65-F5344CB8AC3E}">
        <p14:creationId xmlns:p14="http://schemas.microsoft.com/office/powerpoint/2010/main" val="1854412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r>
              <a:rPr lang="tr-TR" dirty="0"/>
              <a:t>Bilimsel kuruluş tarafından dört farklı ekosistem hizmeti türü ayırt edilmiştir: düzenleyici hizmetler, tedarik hizmetleri, kültürel hizmetler ve destekleyici hizmetler. Bir ekosistem, dört tür hizmeti de aynı anda sunmaz; ancak herhangi bir ekosistemin karmaşık doğası göz önüne alındığında, genellikle insanların bu hizmetlerin bir kombinasyonundan yararlandığı varsayılır. Çeşitli ekosistem türleri (ormanlar, denizler, mercan resifleri, </a:t>
            </a:r>
            <a:r>
              <a:rPr lang="tr-TR" dirty="0" err="1"/>
              <a:t>mangrovlar</a:t>
            </a:r>
            <a:r>
              <a:rPr lang="tr-TR" dirty="0"/>
              <a:t> vb.) tarafından sunulan hizmetler, doğası ve sonucu olarak farklılık gösterir. Aslında, bazı hizmetler komşu insan popülasyonlarının geçimini (tatlı su, gıda veya estetik değer vb. gibi) doğrudan etkilerken, diğer hizmetler insanların dolaylı olarak etkilendiği genel çevre koşullarını ( </a:t>
            </a:r>
            <a:r>
              <a:rPr lang="tr-TR" u="sng" dirty="0">
                <a:hlinkClick r:id="rId2" tooltip="İklim değişikliği"/>
              </a:rPr>
              <a:t>iklim değişikliği</a:t>
            </a:r>
            <a:r>
              <a:rPr lang="tr-TR" dirty="0"/>
              <a:t> , </a:t>
            </a:r>
            <a:r>
              <a:rPr lang="tr-TR" u="sng" dirty="0">
                <a:hlinkClick r:id="rId3" tooltip="Erozyon"/>
              </a:rPr>
              <a:t>erozyon gibi) </a:t>
            </a:r>
            <a:r>
              <a:rPr lang="tr-TR" u="sng" dirty="0" err="1">
                <a:hlinkClick r:id="rId3" tooltip="Erozyon"/>
              </a:rPr>
              <a:t>etkiler.</a:t>
            </a:r>
            <a:r>
              <a:rPr lang="tr-TR" dirty="0" err="1"/>
              <a:t>düzenleme</a:t>
            </a:r>
            <a:r>
              <a:rPr lang="tr-TR" dirty="0"/>
              <a:t> veya </a:t>
            </a:r>
            <a:r>
              <a:rPr lang="tr-TR" u="sng" dirty="0">
                <a:hlinkClick r:id="rId4" tooltip="Doğal tehlike"/>
              </a:rPr>
              <a:t>doğal tehlike</a:t>
            </a:r>
            <a:r>
              <a:rPr lang="tr-TR" dirty="0"/>
              <a:t> düzenlemesi, vb</a:t>
            </a:r>
            <a:r>
              <a:rPr lang="tr-TR" dirty="0" smtClean="0"/>
              <a:t>.).</a:t>
            </a:r>
            <a:endParaRPr lang="tr-TR" dirty="0"/>
          </a:p>
          <a:p>
            <a:r>
              <a:rPr lang="tr-TR" dirty="0"/>
              <a:t>Milenyum Ekosistem Değerlendirmesi raporu 2005, ekosistem hizmetlerini insanların ekosistemlerden elde ettiği faydalar olarak tanımladı ve dört ekosistem hizmeti kategorisini ayırt etti; burada destekleyici hizmetler diğer üç kategorideki hizmetlerin temeli olarak kabul edildi</a:t>
            </a:r>
            <a:r>
              <a:rPr lang="tr-TR" dirty="0" smtClean="0"/>
              <a:t>.</a:t>
            </a:r>
            <a:endParaRPr lang="tr-TR" dirty="0"/>
          </a:p>
        </p:txBody>
      </p:sp>
    </p:spTree>
    <p:extLst>
      <p:ext uri="{BB962C8B-B14F-4D97-AF65-F5344CB8AC3E}">
        <p14:creationId xmlns:p14="http://schemas.microsoft.com/office/powerpoint/2010/main" val="2131258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Kültürel hizmetler</a:t>
            </a:r>
            <a:endParaRPr lang="tr-TR" dirty="0"/>
          </a:p>
        </p:txBody>
      </p:sp>
      <p:sp>
        <p:nvSpPr>
          <p:cNvPr id="3" name="İçerik Yer Tutucusu 2"/>
          <p:cNvSpPr>
            <a:spLocks noGrp="1"/>
          </p:cNvSpPr>
          <p:nvPr>
            <p:ph idx="1"/>
          </p:nvPr>
        </p:nvSpPr>
        <p:spPr/>
        <p:txBody>
          <a:bodyPr>
            <a:normAutofit fontScale="55000" lnSpcReduction="20000"/>
          </a:bodyPr>
          <a:lstStyle/>
          <a:p>
            <a:r>
              <a:rPr lang="tr-TR" b="1" dirty="0"/>
              <a:t> </a:t>
            </a:r>
            <a:r>
              <a:rPr lang="tr-TR" dirty="0" smtClean="0"/>
              <a:t>kültürel </a:t>
            </a:r>
            <a:r>
              <a:rPr lang="tr-TR" dirty="0"/>
              <a:t>(kitaplarda, filmlerde, resimde, folklorda, ulusal sembollerde, reklamlarda vb. motif olarak doğanın kullanımı dahil)</a:t>
            </a:r>
          </a:p>
          <a:p>
            <a:pPr lvl="0"/>
            <a:r>
              <a:rPr lang="tr-TR" dirty="0"/>
              <a:t>manevi ve tarihi (dini veya miras değeri veya doğal için doğanın kullanımı dahil)</a:t>
            </a:r>
          </a:p>
          <a:p>
            <a:pPr lvl="0"/>
            <a:r>
              <a:rPr lang="tr-TR" u="sng" dirty="0">
                <a:hlinkClick r:id="rId2" tooltip="Yeniden yaratma"/>
              </a:rPr>
              <a:t>eğlence</a:t>
            </a:r>
            <a:r>
              <a:rPr lang="tr-TR" dirty="0"/>
              <a:t> deneyimleri ( </a:t>
            </a:r>
            <a:r>
              <a:rPr lang="tr-TR" u="sng" dirty="0" err="1">
                <a:hlinkClick r:id="rId3" tooltip="ekoturizm"/>
              </a:rPr>
              <a:t>ekoturizm</a:t>
            </a:r>
            <a:r>
              <a:rPr lang="tr-TR" dirty="0"/>
              <a:t> , açık hava sporları ve rekreasyon dahil)</a:t>
            </a:r>
          </a:p>
          <a:p>
            <a:pPr lvl="0"/>
            <a:r>
              <a:rPr lang="tr-TR" dirty="0"/>
              <a:t>bilim ve eğitim (okul gezileri için doğal sistemlerin kullanımı ve </a:t>
            </a:r>
            <a:r>
              <a:rPr lang="tr-TR" u="sng" dirty="0">
                <a:hlinkClick r:id="rId4" tooltip="Bilimsel keşif"/>
              </a:rPr>
              <a:t>bilimsel keşif</a:t>
            </a:r>
            <a:r>
              <a:rPr lang="tr-TR" dirty="0"/>
              <a:t> dahil )</a:t>
            </a:r>
          </a:p>
          <a:p>
            <a:pPr lvl="0"/>
            <a:r>
              <a:rPr lang="tr-TR" dirty="0" err="1"/>
              <a:t>Terapötik</a:t>
            </a:r>
            <a:r>
              <a:rPr lang="tr-TR" dirty="0"/>
              <a:t> (</a:t>
            </a:r>
            <a:r>
              <a:rPr lang="tr-TR" dirty="0" err="1"/>
              <a:t>Ekoterapi</a:t>
            </a:r>
            <a:r>
              <a:rPr lang="tr-TR" dirty="0"/>
              <a:t>, sosyal ormancılık ve hayvan destekli terapi dahil)</a:t>
            </a:r>
          </a:p>
          <a:p>
            <a:r>
              <a:rPr lang="tr-TR" dirty="0"/>
              <a:t>2012 itibariyle, kültürel ekosistem hizmetleri kavramının nasıl </a:t>
            </a:r>
            <a:r>
              <a:rPr lang="tr-TR" dirty="0" err="1"/>
              <a:t>işlevselleştirilebileceği</a:t>
            </a:r>
            <a:r>
              <a:rPr lang="tr-TR" dirty="0"/>
              <a:t>, peyzaj estetiği, kültürel miras, açık hava rekreasyonu ve tanımlanacak manevi önemi ekosistem hizmetleri yaklaşımına nasıl uyabileceği konusunda bir tartışma vardı. </a:t>
            </a:r>
            <a:r>
              <a:rPr lang="tr-TR" u="sng" baseline="30000" dirty="0">
                <a:hlinkClick r:id="rId5"/>
              </a:rPr>
              <a:t>[8]</a:t>
            </a:r>
            <a:r>
              <a:rPr lang="tr-TR" dirty="0"/>
              <a:t> ekolojik yapıları ve işlevleri kültürel değerler ve faydalarla açıkça ilişkilendiren modellere oy verenler. Benzer şekilde, kültürel ekosistem hizmetleri kavramının üç argümana dayanan temel bir eleştirisi yapılmıştır: </a:t>
            </a:r>
            <a:r>
              <a:rPr lang="tr-TR" u="sng" baseline="30000" dirty="0">
                <a:hlinkClick r:id="rId6"/>
              </a:rPr>
              <a:t>[9]</a:t>
            </a:r>
            <a:endParaRPr lang="tr-TR" dirty="0"/>
          </a:p>
          <a:p>
            <a:pPr lvl="0"/>
            <a:r>
              <a:rPr lang="tr-TR" dirty="0"/>
              <a:t>Doğal/ekili çevreye bağlı olan önemli kültürel değerler, ekolojik yapı ve işlevleri belirlemek için evrensel bilimsel parametreleri kullanan yöntemlerle ele alınamayan bir alanın benzersiz karakterine dayanır.</a:t>
            </a:r>
          </a:p>
          <a:p>
            <a:pPr lvl="0"/>
            <a:r>
              <a:rPr lang="tr-TR" dirty="0"/>
              <a:t>Doğal/ekili bir çevrenin sembolik anlamları ve kültürel değerleri varsa, bu değerlerin nesnesi ekosistemler değil, dağlar, göller, ormanlar gibi şekillendirilmiş fenomenler ve esas olarak sembolik manzaralardır. </a:t>
            </a:r>
            <a:r>
              <a:rPr lang="tr-TR" u="sng" baseline="30000" dirty="0">
                <a:hlinkClick r:id="rId7"/>
              </a:rPr>
              <a:t>[10]</a:t>
            </a:r>
            <a:endParaRPr lang="tr-TR" dirty="0"/>
          </a:p>
          <a:p>
            <a:pPr lvl="0"/>
            <a:r>
              <a:rPr lang="tr-TR" dirty="0"/>
              <a:t>Kültürel değerler, ekosistemler tarafından üretilen özelliklerden değil, belirli bir sembolik deneyim çerçevesi içinde belirli bir görme biçiminin ürünüdür. </a:t>
            </a:r>
            <a:r>
              <a:rPr lang="tr-TR" u="sng" baseline="30000" dirty="0">
                <a:hlinkClick r:id="rId8"/>
              </a:rPr>
              <a:t>[11]</a:t>
            </a:r>
            <a:endParaRPr lang="tr-TR" dirty="0"/>
          </a:p>
          <a:p>
            <a:r>
              <a:rPr lang="tr-TR" dirty="0"/>
              <a:t>Ekosistem Hizmetlerinin Ortak Uluslararası Sınıflandırması (CICES), Destek Hizmetlerinin diğer Tedarik ve Düzenleme Hizmetleriyle iki kez sayılmasını önlemek için muhasebe sistemlerine (Ulusal sayımlar vb.) göre geliştirilmiş bir sınıflandırma şemasıdır. </a:t>
            </a:r>
            <a:r>
              <a:rPr lang="tr-TR" u="sng" baseline="30000" dirty="0">
                <a:hlinkClick r:id="rId9"/>
              </a:rPr>
              <a:t>[12]</a:t>
            </a:r>
            <a:endParaRPr lang="tr-TR" dirty="0"/>
          </a:p>
          <a:p>
            <a:endParaRPr lang="tr-TR" dirty="0"/>
          </a:p>
        </p:txBody>
      </p:sp>
    </p:spTree>
    <p:extLst>
      <p:ext uri="{BB962C8B-B14F-4D97-AF65-F5344CB8AC3E}">
        <p14:creationId xmlns:p14="http://schemas.microsoft.com/office/powerpoint/2010/main" val="1242395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Destekleyici hizmetler </a:t>
            </a:r>
            <a:endParaRPr lang="tr-TR" dirty="0"/>
          </a:p>
        </p:txBody>
      </p:sp>
      <p:sp>
        <p:nvSpPr>
          <p:cNvPr id="3" name="İçerik Yer Tutucusu 2"/>
          <p:cNvSpPr>
            <a:spLocks noGrp="1"/>
          </p:cNvSpPr>
          <p:nvPr>
            <p:ph idx="1"/>
          </p:nvPr>
        </p:nvSpPr>
        <p:spPr/>
        <p:txBody>
          <a:bodyPr/>
          <a:lstStyle/>
          <a:p>
            <a:r>
              <a:rPr lang="tr-TR" dirty="0" smtClean="0"/>
              <a:t>Bunlar</a:t>
            </a:r>
            <a:r>
              <a:rPr lang="tr-TR" dirty="0"/>
              <a:t>, bazı kategorilerde düzenleyici hizmetlerle gereksiz olabilir, ancak bunlarla sınırlı olmamak üzere, </a:t>
            </a:r>
            <a:r>
              <a:rPr lang="tr-TR" u="sng" dirty="0">
                <a:hlinkClick r:id="rId2" tooltip="besin döngüsü"/>
              </a:rPr>
              <a:t>besin döngüsü</a:t>
            </a:r>
            <a:r>
              <a:rPr lang="tr-TR" dirty="0"/>
              <a:t> , </a:t>
            </a:r>
            <a:r>
              <a:rPr lang="tr-TR" u="sng" dirty="0">
                <a:hlinkClick r:id="rId3" tooltip="Birincil üretim"/>
              </a:rPr>
              <a:t>birincil üretim</a:t>
            </a:r>
            <a:r>
              <a:rPr lang="tr-TR" dirty="0"/>
              <a:t> , </a:t>
            </a:r>
            <a:r>
              <a:rPr lang="tr-TR" u="sng" dirty="0">
                <a:hlinkClick r:id="rId4" tooltip="toprak oluşumu"/>
              </a:rPr>
              <a:t>toprak oluşumu</a:t>
            </a:r>
            <a:r>
              <a:rPr lang="tr-TR" dirty="0"/>
              <a:t> , </a:t>
            </a:r>
            <a:r>
              <a:rPr lang="tr-TR" u="sng" dirty="0">
                <a:hlinkClick r:id="rId5" tooltip="Doğal ortam"/>
              </a:rPr>
              <a:t>habitat</a:t>
            </a:r>
            <a:r>
              <a:rPr lang="tr-TR" dirty="0"/>
              <a:t> sağlanması gibi hizmetleri içerir. Bu hizmetler, ekosistemlerin gıda temini, taşkın düzenlemesi ve su arıtma gibi hizmetleri sağlamaya devam etmesini mümkün kılar. </a:t>
            </a:r>
            <a:r>
              <a:rPr lang="tr-TR" dirty="0" err="1"/>
              <a:t>Slade</a:t>
            </a:r>
            <a:r>
              <a:rPr lang="tr-TR" dirty="0"/>
              <a:t> et al</a:t>
            </a:r>
            <a:r>
              <a:rPr lang="tr-TR" dirty="0" smtClean="0"/>
              <a:t>.</a:t>
            </a:r>
            <a:r>
              <a:rPr lang="tr-TR" dirty="0"/>
              <a:t> daha fazla sayıda türün daha fazla ekosistem hizmetini en üst düzeye çıkaracağı durumu özetlemektedir.</a:t>
            </a:r>
          </a:p>
        </p:txBody>
      </p:sp>
    </p:spTree>
    <p:extLst>
      <p:ext uri="{BB962C8B-B14F-4D97-AF65-F5344CB8AC3E}">
        <p14:creationId xmlns:p14="http://schemas.microsoft.com/office/powerpoint/2010/main" val="926570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10515600" cy="613669"/>
          </a:xfrm>
        </p:spPr>
        <p:txBody>
          <a:bodyPr>
            <a:normAutofit fontScale="90000"/>
          </a:bodyPr>
          <a:lstStyle/>
          <a:p>
            <a:r>
              <a:rPr lang="tr-TR" dirty="0"/>
              <a:t>Ekoloji </a:t>
            </a:r>
          </a:p>
        </p:txBody>
      </p:sp>
      <p:sp>
        <p:nvSpPr>
          <p:cNvPr id="3" name="İçerik Yer Tutucusu 2"/>
          <p:cNvSpPr>
            <a:spLocks noGrp="1"/>
          </p:cNvSpPr>
          <p:nvPr>
            <p:ph idx="1"/>
          </p:nvPr>
        </p:nvSpPr>
        <p:spPr>
          <a:xfrm>
            <a:off x="-1" y="613669"/>
            <a:ext cx="11990231" cy="6121982"/>
          </a:xfrm>
        </p:spPr>
        <p:txBody>
          <a:bodyPr>
            <a:normAutofit fontScale="55000" lnSpcReduction="20000"/>
          </a:bodyPr>
          <a:lstStyle/>
          <a:p>
            <a:endParaRPr lang="tr-TR" dirty="0"/>
          </a:p>
          <a:p>
            <a:r>
              <a:rPr lang="tr-TR" dirty="0" smtClean="0"/>
              <a:t>Ekosistem </a:t>
            </a:r>
            <a:r>
              <a:rPr lang="tr-TR" dirty="0"/>
              <a:t>hizmetlerinin anlaşılması, </a:t>
            </a:r>
            <a:r>
              <a:rPr lang="tr-TR" u="sng" dirty="0">
                <a:hlinkClick r:id="rId2" tooltip="Ekoloji"/>
              </a:rPr>
              <a:t>ekolojide</a:t>
            </a:r>
            <a:r>
              <a:rPr lang="tr-TR" dirty="0"/>
              <a:t> , organizmaların ve </a:t>
            </a:r>
            <a:r>
              <a:rPr lang="tr-TR" u="sng" dirty="0">
                <a:hlinkClick r:id="rId3" tooltip="Doğal çevre"/>
              </a:rPr>
              <a:t>çevrenin</a:t>
            </a:r>
            <a:r>
              <a:rPr lang="tr-TR" dirty="0"/>
              <a:t> temel ilkelerini ve etkileşimlerini tanımlayan güçlü bir temel gerektirir . Bu varlıkların etkileşime girdiği ölçekler </a:t>
            </a:r>
            <a:r>
              <a:rPr lang="tr-TR" u="sng" dirty="0">
                <a:hlinkClick r:id="rId4" tooltip="Mikroplar"/>
              </a:rPr>
              <a:t>mikroplardan </a:t>
            </a:r>
            <a:r>
              <a:rPr lang="tr-TR" u="sng" dirty="0">
                <a:hlinkClick r:id="rId5" tooltip="Manzaralar"/>
              </a:rPr>
              <a:t>manzaralara</a:t>
            </a:r>
            <a:r>
              <a:rPr lang="tr-TR" dirty="0"/>
              <a:t> , milisaniyelerden milyonlarca yıla kadar değişebildiğinden , geriye kalan en büyük zorluklardan biri, aralarındaki enerji ve malzeme akışının tanımlayıcı </a:t>
            </a:r>
            <a:r>
              <a:rPr lang="tr-TR" dirty="0" err="1"/>
              <a:t>karakterizasyonudur</a:t>
            </a:r>
            <a:r>
              <a:rPr lang="tr-TR" dirty="0"/>
              <a:t>. Örneğin, bir orman tabanının alanı, üzerindeki </a:t>
            </a:r>
            <a:r>
              <a:rPr lang="tr-TR" u="sng" dirty="0">
                <a:hlinkClick r:id="rId6" tooltip="döküntü"/>
              </a:rPr>
              <a:t>döküntüler</a:t>
            </a:r>
            <a:r>
              <a:rPr lang="tr-TR" dirty="0"/>
              <a:t> , topraktaki mikro organizmalar ve toprağın kendisinin özelliklerinin tümü, o ormanın karbon tutma, su arıtma ve </a:t>
            </a:r>
            <a:r>
              <a:rPr lang="tr-TR" u="sng" dirty="0">
                <a:hlinkClick r:id="rId7" tooltip="Erozyon"/>
              </a:rPr>
              <a:t>erozyon gibi ekosistem hizmetleri sağlama yeteneklerine katkıda </a:t>
            </a:r>
            <a:r>
              <a:rPr lang="tr-TR" u="sng" dirty="0" err="1">
                <a:hlinkClick r:id="rId7" tooltip="Erozyon"/>
              </a:rPr>
              <a:t>bulunacaktır.</a:t>
            </a:r>
            <a:r>
              <a:rPr lang="tr-TR" dirty="0" err="1"/>
              <a:t>Havza</a:t>
            </a:r>
            <a:r>
              <a:rPr lang="tr-TR" dirty="0"/>
              <a:t> içindeki diğer alanların önlenmesi. Birden fazla hizmetin bir araya getirilmesinin genellikle mümkün olduğunu ve hedeflenen hedeflerin faydaları güvence altına alındığında, yan faydaların da olabileceğini unutmayın; aynı orman, aynı zamanda ekosistem hizmetleri olan insan rekreasyonunun yanı sıra diğer organizmalar için </a:t>
            </a:r>
            <a:r>
              <a:rPr lang="tr-TR" u="sng" dirty="0">
                <a:hlinkClick r:id="rId8" tooltip="Doğal ortam"/>
              </a:rPr>
              <a:t>yaşam alanı sağlayabilir.</a:t>
            </a:r>
            <a:endParaRPr lang="tr-TR" dirty="0"/>
          </a:p>
          <a:p>
            <a:r>
              <a:rPr lang="tr-TR" dirty="0"/>
              <a:t>Dünya ekosistemlerinin karmaşıklığı, organizmalar, süreçler ve çevreleri arasındaki ilişkilerin nasıl iç içe geçtiğini anlamaya çalışan bilim insanları için bir zorluk teşkil ediyor. İnsan ekolojisi ile ilgili olduğu için, ekosistem hizmetlerinin incelenmesi için önerilen bir araştırma gündemi </a:t>
            </a:r>
            <a:r>
              <a:rPr lang="tr-TR" u="sng" baseline="30000" dirty="0">
                <a:hlinkClick r:id="rId9"/>
              </a:rPr>
              <a:t>[14]</a:t>
            </a:r>
            <a:r>
              <a:rPr lang="tr-TR" dirty="0"/>
              <a:t> aşağıdaki adımları içerir:</a:t>
            </a:r>
          </a:p>
          <a:p>
            <a:pPr lvl="0"/>
            <a:r>
              <a:rPr lang="tr-TR" i="1" dirty="0"/>
              <a:t>ekosistem hizmet sağlayıcılarının</a:t>
            </a:r>
            <a:r>
              <a:rPr lang="tr-TR" dirty="0"/>
              <a:t> ( </a:t>
            </a:r>
            <a:r>
              <a:rPr lang="tr-TR" i="1" dirty="0" err="1"/>
              <a:t>ESP'ler</a:t>
            </a:r>
            <a:r>
              <a:rPr lang="tr-TR" dirty="0"/>
              <a:t> ) - belirli ekosistem hizmetlerini sağlayan </a:t>
            </a:r>
            <a:r>
              <a:rPr lang="tr-TR" u="sng" dirty="0">
                <a:hlinkClick r:id="rId10" tooltip="Türler"/>
              </a:rPr>
              <a:t>türler veya popülasyonlar - ve bunların işlevsel rollerinin ve ilişkilerinin tanımlanması;</a:t>
            </a:r>
            <a:endParaRPr lang="tr-TR" dirty="0"/>
          </a:p>
          <a:p>
            <a:pPr lvl="0"/>
            <a:r>
              <a:rPr lang="tr-TR" dirty="0"/>
              <a:t>işlevi stabilize eden telafi edici tepkiler ve onu aşındırabilecek rastgele olmayan yok olma dizileri gibi, </a:t>
            </a:r>
            <a:r>
              <a:rPr lang="tr-TR" dirty="0" err="1"/>
              <a:t>ESP'lerin</a:t>
            </a:r>
            <a:r>
              <a:rPr lang="tr-TR" dirty="0"/>
              <a:t> </a:t>
            </a:r>
            <a:r>
              <a:rPr lang="tr-TR" u="sng" dirty="0">
                <a:hlinkClick r:id="rId11" tooltip="Doğal manzara"/>
              </a:rPr>
              <a:t>doğal peyzajlarında nasıl işlev gördüğünü etkileyen topluluk yapısı yönlerinin belirlenmesi;</a:t>
            </a:r>
            <a:endParaRPr lang="tr-TR" dirty="0"/>
          </a:p>
          <a:p>
            <a:pPr lvl="0"/>
            <a:r>
              <a:rPr lang="tr-TR" dirty="0"/>
              <a:t>hizmetlerin sağlanmasını etkileyen temel çevresel (</a:t>
            </a:r>
            <a:r>
              <a:rPr lang="tr-TR" dirty="0" err="1"/>
              <a:t>abiyotik</a:t>
            </a:r>
            <a:r>
              <a:rPr lang="tr-TR" dirty="0"/>
              <a:t>) faktörlerin değerlendirilmesi;</a:t>
            </a:r>
          </a:p>
          <a:p>
            <a:pPr lvl="0"/>
            <a:r>
              <a:rPr lang="tr-TR" dirty="0" err="1"/>
              <a:t>ESP'lerin</a:t>
            </a:r>
            <a:r>
              <a:rPr lang="tr-TR" dirty="0"/>
              <a:t> ve hizmetlerinin üzerinde çalıştığı </a:t>
            </a:r>
            <a:r>
              <a:rPr lang="tr-TR" dirty="0" err="1"/>
              <a:t>mekansal</a:t>
            </a:r>
            <a:r>
              <a:rPr lang="tr-TR" dirty="0"/>
              <a:t> ve zamansal ölçeklerin ölçümü.</a:t>
            </a:r>
          </a:p>
          <a:p>
            <a:r>
              <a:rPr lang="tr-TR" dirty="0"/>
              <a:t>Son zamanlarda, farklı türlerin verimlilikleri ve bollukları açısından göreceli önemini ölçerek ESP işlevselliğinin değerlendirmesini iyileştirmek ve standart hale getirmek için bir teknik geliştirilmiştir. </a:t>
            </a:r>
            <a:r>
              <a:rPr lang="tr-TR" u="sng" baseline="30000" dirty="0">
                <a:hlinkClick r:id="rId12"/>
              </a:rPr>
              <a:t>[15]</a:t>
            </a:r>
            <a:r>
              <a:rPr lang="tr-TR" dirty="0"/>
              <a:t>Bu tür parametreler, türlerin çevredeki değişikliklere (yani avcılar, kaynak mevcudiyeti, iklim) nasıl tepki verdiğine dair göstergeler sağlar ve ekosistem hizmetlerinin sağlanmasında orantısız derecede önemli olan türlerin belirlenmesi için faydalıdır. Bununla birlikte, kritik bir dezavantaj, tekniğin, bir ekosistemin korunmasında genellikle hem karmaşık hem de temel olan ve kolayca öncelik olarak tespit edilmeyen türleri içerebilen etkileşimlerin etkilerini hesaba katmamasıdır. Öyle olsa bile, bir ekosistemin işlevsel yapısını tahmin etmek ve onu bireysel tür özellikleriyle ilgili bilgilerle birleştirmek, çevresel değişim sırasında bir ekosistemin </a:t>
            </a:r>
            <a:r>
              <a:rPr lang="tr-TR" u="sng" dirty="0">
                <a:hlinkClick r:id="rId13" tooltip="Esneklik (ekoloji)"/>
              </a:rPr>
              <a:t>esnekliğini</a:t>
            </a:r>
            <a:r>
              <a:rPr lang="tr-TR" dirty="0"/>
              <a:t> anlamamıza yardımcı olabilir .</a:t>
            </a:r>
          </a:p>
          <a:p>
            <a:r>
              <a:rPr lang="tr-TR" u="sng" dirty="0">
                <a:hlinkClick r:id="rId14" tooltip="biyoçeşitlilik"/>
              </a:rPr>
              <a:t>Birçok </a:t>
            </a:r>
            <a:r>
              <a:rPr lang="tr-TR" u="sng" dirty="0" err="1">
                <a:hlinkClick r:id="rId14" tooltip="biyoçeşitlilik"/>
              </a:rPr>
              <a:t>ekolog</a:t>
            </a:r>
            <a:r>
              <a:rPr lang="tr-TR" u="sng" dirty="0">
                <a:hlinkClick r:id="rId14" tooltip="biyoçeşitlilik"/>
              </a:rPr>
              <a:t>, ekosistem hizmetlerinin sağlanmasının biyolojik çeşitlilik</a:t>
            </a:r>
            <a:r>
              <a:rPr lang="tr-TR" dirty="0"/>
              <a:t> ile dengelenebileceğine de inanmaktadır . Artan </a:t>
            </a:r>
            <a:r>
              <a:rPr lang="tr-TR" dirty="0" err="1"/>
              <a:t>biyoçeşitlilik</a:t>
            </a:r>
            <a:r>
              <a:rPr lang="tr-TR" dirty="0"/>
              <a:t> aynı zamanda topluma sunulan ekosistem hizmetlerinin çeşitliliğine de fayda sağlar. </a:t>
            </a:r>
            <a:r>
              <a:rPr lang="tr-TR" dirty="0" err="1"/>
              <a:t>Biyoçeşitlilik</a:t>
            </a:r>
            <a:r>
              <a:rPr lang="tr-TR" dirty="0"/>
              <a:t> ve bir ekosistemin istikrarı arasındaki ilişkiyi anlamak, doğal kaynakların ve hizmetlerinin yönetimi için esastır.</a:t>
            </a:r>
          </a:p>
          <a:p>
            <a:endParaRPr lang="tr-TR" dirty="0"/>
          </a:p>
        </p:txBody>
      </p:sp>
    </p:spTree>
    <p:extLst>
      <p:ext uri="{BB962C8B-B14F-4D97-AF65-F5344CB8AC3E}">
        <p14:creationId xmlns:p14="http://schemas.microsoft.com/office/powerpoint/2010/main" val="3036863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48803" y="1"/>
            <a:ext cx="10515600" cy="682580"/>
          </a:xfrm>
        </p:spPr>
        <p:txBody>
          <a:bodyPr>
            <a:normAutofit fontScale="90000"/>
          </a:bodyPr>
          <a:lstStyle/>
          <a:p>
            <a:r>
              <a:rPr lang="tr-TR" b="1" dirty="0" err="1"/>
              <a:t>Artıklık</a:t>
            </a:r>
            <a:r>
              <a:rPr lang="tr-TR" b="1" dirty="0"/>
              <a:t> hipotezi </a:t>
            </a:r>
            <a:endParaRPr lang="tr-TR" dirty="0"/>
          </a:p>
        </p:txBody>
      </p:sp>
      <p:sp>
        <p:nvSpPr>
          <p:cNvPr id="3" name="İçerik Yer Tutucusu 2"/>
          <p:cNvSpPr>
            <a:spLocks noGrp="1"/>
          </p:cNvSpPr>
          <p:nvPr>
            <p:ph idx="1"/>
          </p:nvPr>
        </p:nvSpPr>
        <p:spPr>
          <a:xfrm>
            <a:off x="0" y="811369"/>
            <a:ext cx="11353800" cy="5365594"/>
          </a:xfrm>
        </p:spPr>
        <p:txBody>
          <a:bodyPr>
            <a:normAutofit fontScale="62500" lnSpcReduction="20000"/>
          </a:bodyPr>
          <a:lstStyle/>
          <a:p>
            <a:r>
              <a:rPr lang="tr-TR" dirty="0" smtClean="0"/>
              <a:t>Ekolojik </a:t>
            </a:r>
            <a:r>
              <a:rPr lang="tr-TR" dirty="0"/>
              <a:t>fazlalık kavramına bazen </a:t>
            </a:r>
            <a:r>
              <a:rPr lang="tr-TR" i="1" dirty="0"/>
              <a:t>işlevsel telafi</a:t>
            </a:r>
            <a:r>
              <a:rPr lang="tr-TR" dirty="0"/>
              <a:t> denir ve bir ekosistemde birden fazla türün belirli bir rolü yerine getirdiğini varsayar. Daha spesifik olarak, ekosistemde toplam istikrarı korumak için koşullar zorlandığında hizmet sağlamadaki etkinliğini artıran belirli bir tür ile karakterize edilir. Bununla birlikte, telafi edici bir türe artan bağımlılık, ekosistem üzerinde ek stres yaratır ve genellikle sonraki </a:t>
            </a:r>
            <a:r>
              <a:rPr lang="tr-TR" u="sng" dirty="0">
                <a:hlinkClick r:id="rId2" tooltip="Rahatsızlık (ekoloji)"/>
              </a:rPr>
              <a:t>bozulmaya</a:t>
            </a:r>
            <a:r>
              <a:rPr lang="tr-TR" dirty="0"/>
              <a:t> karşı duyarlılığını arttırır.  Fazlalık hipotezi, "tür fazlalığı ekosistemin dayanıklılığını artırır" şeklinde özetlenebilir. </a:t>
            </a:r>
          </a:p>
          <a:p>
            <a:r>
              <a:rPr lang="tr-TR" dirty="0"/>
              <a:t>Başka bir fikir, her türün kaybının bir ekosistemin işlevi üzerindeki üstel etkisini karşılaştırmak için bir uçak kanadındaki perçin benzetmesini kullanır; buna bazen </a:t>
            </a:r>
            <a:r>
              <a:rPr lang="tr-TR" i="1" dirty="0"/>
              <a:t>perçin patlaması</a:t>
            </a:r>
            <a:r>
              <a:rPr lang="tr-TR" dirty="0"/>
              <a:t> denir.  Yalnızca bir tür yok olursa, bir bütün olarak ekosistemin verimliliğinin kaybı nispeten küçüktür; bununla birlikte, birkaç tür kaybolursa, sistem çok fazla perçin kaybeden bir uçağa benzer şekilde esasen çöker. Hipotez, türlerin rollerinde göreceli olarak uzmanlaştığını ve birbirlerini telafi etme yeteneklerinin </a:t>
            </a:r>
            <a:r>
              <a:rPr lang="tr-TR" dirty="0" err="1"/>
              <a:t>artıklık</a:t>
            </a:r>
            <a:r>
              <a:rPr lang="tr-TR" dirty="0"/>
              <a:t> hipotezinden daha az olduğunu varsayar. Sonuç olarak, herhangi bir türün kaybı ekosistemin performansı için kritik öneme sahiptir. Temel fark, tür kaybının toplam ekosistem işleyişini etkileme hızıdır.</a:t>
            </a:r>
          </a:p>
          <a:p>
            <a:r>
              <a:rPr lang="tr-TR" b="1" dirty="0"/>
              <a:t>Portföy etkisi </a:t>
            </a:r>
          </a:p>
          <a:p>
            <a:r>
              <a:rPr lang="tr-TR" i="1" dirty="0"/>
              <a:t>Portföy etkisi</a:t>
            </a:r>
            <a:r>
              <a:rPr lang="tr-TR" dirty="0"/>
              <a:t> olarak bilinen üçüncü bir açıklama, </a:t>
            </a:r>
            <a:r>
              <a:rPr lang="tr-TR" dirty="0" err="1"/>
              <a:t>biyoçeşitliliği</a:t>
            </a:r>
            <a:r>
              <a:rPr lang="tr-TR" dirty="0"/>
              <a:t>, çeşitlendirmenin yatırımın oynaklığını veya bu durumda ekosistem hizmetlerinin istikrarsızlığı riskini en aza indirdiği stok varlıklarıyla karşılaştırır. Bu, bir türler grubunun belirli bir çevresel bozulmaya farklı tepkiler sergileyeceği </a:t>
            </a:r>
            <a:r>
              <a:rPr lang="tr-TR" i="1" dirty="0"/>
              <a:t>tepki çeşitliliği</a:t>
            </a:r>
            <a:r>
              <a:rPr lang="tr-TR" dirty="0"/>
              <a:t> fikriyle ilgilidir. Birlikte düşünüldüğünde, bir hizmetin bütünlüğünü koruyan dengeleyici bir işlev oluştururlar.</a:t>
            </a:r>
          </a:p>
          <a:p>
            <a:r>
              <a:rPr lang="tr-TR" dirty="0"/>
              <a:t>Çeşitli deneyler bu hipotezleri hem sahada hem de laboratuvarda test etti. </a:t>
            </a:r>
            <a:r>
              <a:rPr lang="tr-TR" u="sng" dirty="0">
                <a:hlinkClick r:id="rId3" tooltip="ekotron"/>
              </a:rPr>
              <a:t>Doğanın birçok </a:t>
            </a:r>
            <a:r>
              <a:rPr lang="tr-TR" u="sng" dirty="0" err="1">
                <a:hlinkClick r:id="rId4" tooltip="biyotik bileşen"/>
              </a:rPr>
              <a:t>biyotik</a:t>
            </a:r>
            <a:r>
              <a:rPr lang="tr-TR" dirty="0"/>
              <a:t> ve </a:t>
            </a:r>
            <a:r>
              <a:rPr lang="tr-TR" dirty="0" err="1"/>
              <a:t>abiyotik</a:t>
            </a:r>
            <a:r>
              <a:rPr lang="tr-TR" dirty="0"/>
              <a:t> faktörünün </a:t>
            </a:r>
            <a:r>
              <a:rPr lang="tr-TR" dirty="0" err="1"/>
              <a:t>simüle</a:t>
            </a:r>
            <a:r>
              <a:rPr lang="tr-TR" dirty="0"/>
              <a:t> edilebildiği Birleşik </a:t>
            </a:r>
            <a:r>
              <a:rPr lang="tr-TR" dirty="0" err="1"/>
              <a:t>Krallık'taki</a:t>
            </a:r>
            <a:r>
              <a:rPr lang="tr-TR" dirty="0"/>
              <a:t> bir laboratuvar olan </a:t>
            </a:r>
            <a:r>
              <a:rPr lang="tr-TR" dirty="0" err="1"/>
              <a:t>ECOTRON'da</a:t>
            </a:r>
            <a:r>
              <a:rPr lang="tr-TR" dirty="0"/>
              <a:t> , çalışmalar </a:t>
            </a:r>
            <a:r>
              <a:rPr lang="tr-TR" u="sng" dirty="0">
                <a:hlinkClick r:id="rId5" tooltip="solucanlar"/>
              </a:rPr>
              <a:t>solucanların</a:t>
            </a:r>
            <a:r>
              <a:rPr lang="tr-TR" dirty="0"/>
              <a:t> ve </a:t>
            </a:r>
            <a:r>
              <a:rPr lang="tr-TR" u="sng" dirty="0" err="1">
                <a:hlinkClick r:id="rId6" tooltip="simbiyotik bakteri"/>
              </a:rPr>
              <a:t>simbiyotik</a:t>
            </a:r>
            <a:r>
              <a:rPr lang="tr-TR" u="sng" dirty="0">
                <a:hlinkClick r:id="rId6" tooltip="simbiyotik bakteri"/>
              </a:rPr>
              <a:t> bakterilerin</a:t>
            </a:r>
            <a:r>
              <a:rPr lang="tr-TR" dirty="0"/>
              <a:t> bitki kökleri üzerindeki etkilerine odaklandı </a:t>
            </a:r>
            <a:r>
              <a:rPr lang="tr-TR" dirty="0" smtClean="0"/>
              <a:t>.</a:t>
            </a:r>
            <a:r>
              <a:rPr lang="tr-TR" dirty="0"/>
              <a:t> </a:t>
            </a:r>
            <a:r>
              <a:rPr lang="tr-TR" dirty="0" smtClean="0"/>
              <a:t>Bu </a:t>
            </a:r>
            <a:r>
              <a:rPr lang="tr-TR" dirty="0"/>
              <a:t>laboratuvar deneyleri, perçin hipotezini destekliyor gibi görünüyor. Ancak, Minnesota'daki </a:t>
            </a:r>
            <a:r>
              <a:rPr lang="tr-TR" dirty="0" err="1"/>
              <a:t>Cedar</a:t>
            </a:r>
            <a:r>
              <a:rPr lang="tr-TR" dirty="0"/>
              <a:t> </a:t>
            </a:r>
            <a:r>
              <a:rPr lang="tr-TR" dirty="0" err="1"/>
              <a:t>Creek</a:t>
            </a:r>
            <a:r>
              <a:rPr lang="tr-TR" dirty="0"/>
              <a:t> </a:t>
            </a:r>
            <a:r>
              <a:rPr lang="tr-TR" dirty="0" err="1"/>
              <a:t>Reserve'deki</a:t>
            </a:r>
            <a:r>
              <a:rPr lang="tr-TR" dirty="0"/>
              <a:t> otlaklar üzerine yapılan bir araştırma, diğer birçok saha çalışmasında olduğu gibi </a:t>
            </a:r>
            <a:r>
              <a:rPr lang="tr-TR" dirty="0" err="1"/>
              <a:t>artıklık</a:t>
            </a:r>
            <a:r>
              <a:rPr lang="tr-TR" dirty="0"/>
              <a:t> hipotezini desteklemektedir. </a:t>
            </a:r>
            <a:r>
              <a:rPr lang="tr-TR" dirty="0" smtClean="0"/>
              <a:t>Ayrıca </a:t>
            </a:r>
            <a:r>
              <a:rPr lang="tr-TR" dirty="0"/>
              <a:t>bakınız: </a:t>
            </a:r>
            <a:r>
              <a:rPr lang="tr-TR" u="sng" dirty="0" err="1">
                <a:hlinkClick r:id="rId7" tooltip="biyoçeşitlilik"/>
              </a:rPr>
              <a:t>Biyoçeşitlilik#Ekosistem</a:t>
            </a:r>
            <a:r>
              <a:rPr lang="tr-TR" u="sng" dirty="0">
                <a:hlinkClick r:id="rId7" tooltip="biyoçeşitlilik"/>
              </a:rPr>
              <a:t> hizmetleri</a:t>
            </a:r>
            <a:r>
              <a:rPr lang="tr-TR" dirty="0"/>
              <a:t> .</a:t>
            </a:r>
          </a:p>
          <a:p>
            <a:endParaRPr lang="tr-TR" dirty="0"/>
          </a:p>
        </p:txBody>
      </p:sp>
    </p:spTree>
    <p:extLst>
      <p:ext uri="{BB962C8B-B14F-4D97-AF65-F5344CB8AC3E}">
        <p14:creationId xmlns:p14="http://schemas.microsoft.com/office/powerpoint/2010/main" val="3597588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ekosistem</a:t>
            </a:r>
            <a:endParaRPr lang="tr-TR" dirty="0"/>
          </a:p>
        </p:txBody>
      </p:sp>
      <p:sp>
        <p:nvSpPr>
          <p:cNvPr id="3" name="İçerik Yer Tutucusu 2"/>
          <p:cNvSpPr>
            <a:spLocks noGrp="1"/>
          </p:cNvSpPr>
          <p:nvPr>
            <p:ph idx="1"/>
          </p:nvPr>
        </p:nvSpPr>
        <p:spPr/>
        <p:txBody>
          <a:bodyPr>
            <a:normAutofit fontScale="77500" lnSpcReduction="20000"/>
          </a:bodyPr>
          <a:lstStyle/>
          <a:p>
            <a:r>
              <a:rPr lang="tr-TR" u="sng" dirty="0">
                <a:hlinkClick r:id="rId2" tooltip="Haliç"/>
              </a:rPr>
              <a:t>Haliç</a:t>
            </a:r>
            <a:r>
              <a:rPr lang="tr-TR" dirty="0"/>
              <a:t> ve </a:t>
            </a:r>
            <a:r>
              <a:rPr lang="tr-TR" u="sng" dirty="0">
                <a:hlinkClick r:id="rId3" tooltip="Deniz kıyı ekosistemi"/>
              </a:rPr>
              <a:t>deniz kıyı ekosistemlerinin</a:t>
            </a:r>
            <a:r>
              <a:rPr lang="tr-TR" dirty="0"/>
              <a:t> her ikisi de </a:t>
            </a:r>
            <a:r>
              <a:rPr lang="tr-TR" u="sng" dirty="0">
                <a:hlinkClick r:id="rId4" tooltip="Deniz ekosistemi"/>
              </a:rPr>
              <a:t>deniz ekosistemleridir</a:t>
            </a:r>
            <a:r>
              <a:rPr lang="tr-TR" dirty="0"/>
              <a:t> . Bu ekosistemler birlikte, dört ekosistem hizmeti kategorisini çeşitli şekillerde gerçekleştirir: "Düzenleme hizmetleri", iklim düzenlemesinin yanı sıra </a:t>
            </a:r>
            <a:r>
              <a:rPr lang="tr-TR" u="sng" dirty="0">
                <a:hlinkClick r:id="rId5" tooltip="Atık arıtma"/>
              </a:rPr>
              <a:t>atık arıtma</a:t>
            </a:r>
            <a:r>
              <a:rPr lang="tr-TR" dirty="0"/>
              <a:t> ve hastalık düzenlemesi ve tampon bölgeleri içerir. "Tedarik hizmetleri", orman ürünleri, deniz ürünleri, </a:t>
            </a:r>
            <a:r>
              <a:rPr lang="tr-TR" u="sng" dirty="0">
                <a:hlinkClick r:id="rId6" tooltip="temiz su"/>
              </a:rPr>
              <a:t>tatlı su</a:t>
            </a:r>
            <a:r>
              <a:rPr lang="tr-TR" dirty="0"/>
              <a:t> , hammaddeler, biyokimyasal ve genetik kaynakları içerir. Kıyı ekosistemlerinin "kültürel hizmetleri", ilham verici yönleri, </a:t>
            </a:r>
            <a:r>
              <a:rPr lang="tr-TR" u="sng" dirty="0">
                <a:hlinkClick r:id="rId7" tooltip="Yeniden yaratma"/>
              </a:rPr>
              <a:t>rekreasyon</a:t>
            </a:r>
            <a:r>
              <a:rPr lang="tr-TR" dirty="0"/>
              <a:t> ve </a:t>
            </a:r>
            <a:r>
              <a:rPr lang="tr-TR" u="sng" dirty="0">
                <a:hlinkClick r:id="rId8" tooltip="Turizm"/>
              </a:rPr>
              <a:t>turizmi</a:t>
            </a:r>
            <a:r>
              <a:rPr lang="tr-TR" dirty="0"/>
              <a:t> , bilim ve eğitimi içerir. Kıyı ekosistemlerinin "destekleyici hizmetleri" arasında </a:t>
            </a:r>
            <a:r>
              <a:rPr lang="tr-TR" u="sng" dirty="0">
                <a:hlinkClick r:id="rId9" tooltip="besin döngüsü"/>
              </a:rPr>
              <a:t>besin döngüsü</a:t>
            </a:r>
            <a:r>
              <a:rPr lang="tr-TR" dirty="0"/>
              <a:t> ,</a:t>
            </a:r>
            <a:r>
              <a:rPr lang="tr-TR" u="sng" dirty="0">
                <a:hlinkClick r:id="rId10" tooltip="Birincil üretim"/>
              </a:rPr>
              <a:t>birincil üretim</a:t>
            </a:r>
            <a:r>
              <a:rPr lang="tr-TR" dirty="0"/>
              <a:t> .</a:t>
            </a:r>
          </a:p>
          <a:p>
            <a:r>
              <a:rPr lang="tr-TR" dirty="0"/>
              <a:t>Kıyılar ve bunların kıyıdaki ve açıktaki bitişik alanları, yerel bir ekosistemin önemli bir parçasıdır. Haliçlerde tatlı su ve </a:t>
            </a:r>
            <a:r>
              <a:rPr lang="tr-TR" u="sng" dirty="0">
                <a:hlinkClick r:id="rId11" tooltip="deniz suyu"/>
              </a:rPr>
              <a:t>tuzlu su</a:t>
            </a:r>
            <a:r>
              <a:rPr lang="tr-TR" dirty="0"/>
              <a:t> ( </a:t>
            </a:r>
            <a:r>
              <a:rPr lang="tr-TR" u="sng" dirty="0">
                <a:hlinkClick r:id="rId12" tooltip="acı su"/>
              </a:rPr>
              <a:t>acı su ) karışımı </a:t>
            </a:r>
            <a:r>
              <a:rPr lang="tr-TR" u="sng" dirty="0">
                <a:hlinkClick r:id="rId13" tooltip="Deniz yaşamı"/>
              </a:rPr>
              <a:t>deniz yaşamı</a:t>
            </a:r>
            <a:r>
              <a:rPr lang="tr-TR" dirty="0"/>
              <a:t> için birçok besin maddesi sağlar . </a:t>
            </a:r>
            <a:r>
              <a:rPr lang="tr-TR" u="sng" dirty="0">
                <a:hlinkClick r:id="rId14" tooltip="Tuz bataklığı"/>
              </a:rPr>
              <a:t>Tuzlu bataklıklar</a:t>
            </a:r>
            <a:r>
              <a:rPr lang="tr-TR" dirty="0"/>
              <a:t> , </a:t>
            </a:r>
            <a:r>
              <a:rPr lang="tr-TR" u="sng" dirty="0" err="1">
                <a:hlinkClick r:id="rId15" tooltip="mangrovlar"/>
              </a:rPr>
              <a:t>mangrovlar</a:t>
            </a:r>
            <a:r>
              <a:rPr lang="tr-TR" dirty="0"/>
              <a:t> ve </a:t>
            </a:r>
            <a:r>
              <a:rPr lang="tr-TR" u="sng" dirty="0">
                <a:hlinkClick r:id="rId16" tooltip="Sahil"/>
              </a:rPr>
              <a:t>kumsallar</a:t>
            </a:r>
            <a:r>
              <a:rPr lang="tr-TR" dirty="0"/>
              <a:t> da </a:t>
            </a:r>
            <a:r>
              <a:rPr lang="tr-TR" u="sng" dirty="0">
                <a:hlinkClick r:id="rId17" tooltip="Besin zinciri"/>
              </a:rPr>
              <a:t>besin zinciri</a:t>
            </a:r>
            <a:r>
              <a:rPr lang="tr-TR" dirty="0"/>
              <a:t> için çok önemli olan çeşitli bitki, hayvan ve böcekleri destekler . </a:t>
            </a:r>
            <a:r>
              <a:rPr lang="tr-TR" u="sng" dirty="0">
                <a:hlinkClick r:id="rId18" tooltip="biyoçeşitlilik"/>
              </a:rPr>
              <a:t>Biyolojik çeşitliliğin</a:t>
            </a:r>
            <a:r>
              <a:rPr lang="tr-TR" dirty="0"/>
              <a:t> yüksek seviyesi, binlerce yıldır insan aktivitesini çeken yüksek seviyede biyolojik aktivite yaratır. </a:t>
            </a:r>
            <a:r>
              <a:rPr lang="tr-TR" u="sng" dirty="0">
                <a:hlinkClick r:id="rId19" tooltip="sulak alan"/>
              </a:rPr>
              <a:t>Kıyılar ayrıca, haliçler, sulak alan</a:t>
            </a:r>
            <a:r>
              <a:rPr lang="tr-TR" dirty="0"/>
              <a:t> , </a:t>
            </a:r>
            <a:r>
              <a:rPr lang="tr-TR" u="sng" dirty="0">
                <a:hlinkClick r:id="rId20" tooltip="deniz otu"/>
              </a:rPr>
              <a:t>deniz otu</a:t>
            </a:r>
            <a:r>
              <a:rPr lang="tr-TR" dirty="0"/>
              <a:t> , </a:t>
            </a:r>
            <a:r>
              <a:rPr lang="tr-TR" u="sng" dirty="0">
                <a:hlinkClick r:id="rId21" tooltip="Mercan resifi"/>
              </a:rPr>
              <a:t>mercan resifleri</a:t>
            </a:r>
            <a:r>
              <a:rPr lang="tr-TR" dirty="0"/>
              <a:t> de dahil olmak üzere organizmaların yaşaması için gerekli malzemeleri oluşturur., ve </a:t>
            </a:r>
            <a:r>
              <a:rPr lang="tr-TR" dirty="0" err="1"/>
              <a:t>mangrovlar</a:t>
            </a:r>
            <a:r>
              <a:rPr lang="tr-TR" dirty="0"/>
              <a:t>. </a:t>
            </a:r>
            <a:r>
              <a:rPr lang="tr-TR" u="sng" dirty="0">
                <a:hlinkClick r:id="rId22" tooltip="kuş göçü"/>
              </a:rPr>
              <a:t>Kıyılar göçmen kuşlar</a:t>
            </a:r>
            <a:r>
              <a:rPr lang="tr-TR" dirty="0"/>
              <a:t> , deniz kaplumbağaları, deniz memelileri ve mercan resifleri için yaşam alanı sağlar . </a:t>
            </a:r>
          </a:p>
          <a:p>
            <a:endParaRPr lang="tr-TR" dirty="0"/>
          </a:p>
        </p:txBody>
      </p:sp>
    </p:spTree>
    <p:extLst>
      <p:ext uri="{BB962C8B-B14F-4D97-AF65-F5344CB8AC3E}">
        <p14:creationId xmlns:p14="http://schemas.microsoft.com/office/powerpoint/2010/main" val="4168621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Düzenleme hizmetleri</a:t>
            </a:r>
            <a:endParaRPr lang="tr-TR" dirty="0"/>
          </a:p>
        </p:txBody>
      </p:sp>
      <p:sp>
        <p:nvSpPr>
          <p:cNvPr id="3" name="İçerik Yer Tutucusu 2"/>
          <p:cNvSpPr>
            <a:spLocks noGrp="1"/>
          </p:cNvSpPr>
          <p:nvPr>
            <p:ph idx="1"/>
          </p:nvPr>
        </p:nvSpPr>
        <p:spPr/>
        <p:txBody>
          <a:bodyPr>
            <a:normAutofit fontScale="55000" lnSpcReduction="20000"/>
          </a:bodyPr>
          <a:lstStyle/>
          <a:p>
            <a:r>
              <a:rPr lang="tr-TR" b="1" dirty="0"/>
              <a:t> </a:t>
            </a:r>
          </a:p>
          <a:p>
            <a:r>
              <a:rPr lang="tr-TR" dirty="0"/>
              <a:t>Düzenleyici hizmetler, "ekosistem süreçlerinin düzenlenmesinden elde edilen faydalardır". </a:t>
            </a:r>
            <a:r>
              <a:rPr lang="tr-TR" u="sng" baseline="30000" dirty="0">
                <a:hlinkClick r:id="rId2"/>
              </a:rPr>
              <a:t>[25]</a:t>
            </a:r>
            <a:r>
              <a:rPr lang="tr-TR" dirty="0"/>
              <a:t> Kıyı ve nehir ağzı ekosistemleri söz konusu olduğunda, bu hizmetler iklim düzenlemesi, atık arıtma ve hastalık kontrolü ve doğal tehlike düzenlemesini içerir.</a:t>
            </a:r>
          </a:p>
          <a:p>
            <a:r>
              <a:rPr lang="tr-TR" b="1" dirty="0"/>
              <a:t>İklim düzenlemesi </a:t>
            </a:r>
          </a:p>
          <a:p>
            <a:r>
              <a:rPr lang="tr-TR" dirty="0"/>
              <a:t>Deniz ekosistemlerinin hem </a:t>
            </a:r>
            <a:r>
              <a:rPr lang="tr-TR" dirty="0" err="1"/>
              <a:t>biyotik</a:t>
            </a:r>
            <a:r>
              <a:rPr lang="tr-TR" dirty="0"/>
              <a:t> hem de </a:t>
            </a:r>
            <a:r>
              <a:rPr lang="tr-TR" dirty="0" err="1"/>
              <a:t>abiyotik</a:t>
            </a:r>
            <a:r>
              <a:rPr lang="tr-TR" dirty="0"/>
              <a:t> toplulukları, iklim düzenlemesinde rol oynar. Atmosferdeki gazlar söz konusu olduğunda sünger görevi görürler ve yüksek seviyelerde CO2 ve diğer sera gazlarını </a:t>
            </a:r>
            <a:r>
              <a:rPr lang="tr-TR" baseline="-25000" dirty="0"/>
              <a:t>(</a:t>
            </a:r>
            <a:r>
              <a:rPr lang="tr-TR" dirty="0"/>
              <a:t> metan ve azot oksit) tutarlar. Deniz bitkileri ayrıca fotosentez amacıyla CO </a:t>
            </a:r>
            <a:r>
              <a:rPr lang="tr-TR" baseline="-25000" dirty="0"/>
              <a:t>2 kullanır ve atmosferik CO 2'nin azaltılmasına yardımcı olur.</a:t>
            </a:r>
            <a:r>
              <a:rPr lang="tr-TR" dirty="0"/>
              <a:t>. Okyanuslar ve denizler, atmosferden ısıyı emer ve su akıntıları aracılığıyla yeniden dağıtır ve buharlaşma ve ışığın yansıması gibi atmosferik süreçler, üstteki atmosferin soğumasını ve ısınmasını sağlar. Okyanus sıcaklıkları bu nedenle dünyanın herhangi bir yerindeki atmosferik sıcaklıkların düzenlenmesi için zorunludur: "okyanus olmadan, Dünya gündüz saatlerinde dayanılmaz derecede sıcak ve geceleri donmamışsa dondurucu soğuk olurdu". </a:t>
            </a:r>
            <a:r>
              <a:rPr lang="tr-TR" u="sng" baseline="30000" dirty="0">
                <a:hlinkClick r:id="rId3"/>
              </a:rPr>
              <a:t>[26]</a:t>
            </a:r>
            <a:endParaRPr lang="tr-TR" dirty="0"/>
          </a:p>
          <a:p>
            <a:r>
              <a:rPr lang="tr-TR" b="1" dirty="0"/>
              <a:t>Atık arıtma ve hastalık düzenlemesi </a:t>
            </a:r>
          </a:p>
          <a:p>
            <a:r>
              <a:rPr lang="tr-TR" dirty="0"/>
              <a:t>Deniz ekosisteminin sunduğu bir diğer hizmet ise atıkların arıtılarak hastalıkların düzenlenmesine yardımcı olmaktır. Atıklar, deniz ekosistemleri boyunca taşınarak seyreltilebilir ve </a:t>
            </a:r>
            <a:r>
              <a:rPr lang="tr-TR" dirty="0" err="1"/>
              <a:t>detoksifiye</a:t>
            </a:r>
            <a:r>
              <a:rPr lang="tr-TR" dirty="0"/>
              <a:t> edilebilir; kirleticiler çevreden uzaklaştırılır ve deniz ekosistemlerinde depolanır, gömülür veya geri dönüştürülür: "Deniz ekosistemleri, suyu filtreleyen, </a:t>
            </a:r>
            <a:r>
              <a:rPr lang="tr-TR" dirty="0" err="1"/>
              <a:t>ötrofikasyonun</a:t>
            </a:r>
            <a:r>
              <a:rPr lang="tr-TR" dirty="0"/>
              <a:t> etkilerini azaltan/sınırlandıran ve </a:t>
            </a:r>
            <a:r>
              <a:rPr lang="tr-TR" dirty="0" err="1"/>
              <a:t>toksik</a:t>
            </a:r>
            <a:r>
              <a:rPr lang="tr-TR" dirty="0"/>
              <a:t> hidrokarbonları karbon gibi temel bileşenlerine ayıran </a:t>
            </a:r>
            <a:r>
              <a:rPr lang="tr-TR" dirty="0" err="1"/>
              <a:t>mikrobiyal</a:t>
            </a:r>
            <a:r>
              <a:rPr lang="tr-TR" dirty="0"/>
              <a:t> topluluklar aracılığıyla organik atıkları parçalar. dioksit, azot, fosfor ve su". </a:t>
            </a:r>
            <a:r>
              <a:rPr lang="tr-TR" u="sng" baseline="30000" dirty="0">
                <a:hlinkClick r:id="rId3"/>
              </a:rPr>
              <a:t>[26]</a:t>
            </a:r>
            <a:r>
              <a:rPr lang="tr-TR" dirty="0"/>
              <a:t> Atıkların büyük hacimlerde su ile seyreltilmesi ve su akıntıları ile hareket etmesi, deniz ürünlerinde hastalıkların düzenlenmesine ve </a:t>
            </a:r>
            <a:r>
              <a:rPr lang="tr-TR" dirty="0" err="1"/>
              <a:t>toksik</a:t>
            </a:r>
            <a:r>
              <a:rPr lang="tr-TR" dirty="0"/>
              <a:t> maddelerin azalmasına yol açmaktadır.</a:t>
            </a:r>
          </a:p>
          <a:p>
            <a:endParaRPr lang="tr-TR" dirty="0"/>
          </a:p>
        </p:txBody>
      </p:sp>
    </p:spTree>
    <p:extLst>
      <p:ext uri="{BB962C8B-B14F-4D97-AF65-F5344CB8AC3E}">
        <p14:creationId xmlns:p14="http://schemas.microsoft.com/office/powerpoint/2010/main" val="2185429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ekosistem</a:t>
            </a:r>
            <a:endParaRPr lang="tr-TR" dirty="0"/>
          </a:p>
        </p:txBody>
      </p:sp>
      <p:sp>
        <p:nvSpPr>
          <p:cNvPr id="3" name="İçerik Yer Tutucusu 2"/>
          <p:cNvSpPr>
            <a:spLocks noGrp="1"/>
          </p:cNvSpPr>
          <p:nvPr>
            <p:ph idx="1"/>
          </p:nvPr>
        </p:nvSpPr>
        <p:spPr/>
        <p:txBody>
          <a:bodyPr>
            <a:normAutofit fontScale="32500" lnSpcReduction="20000"/>
          </a:bodyPr>
          <a:lstStyle/>
          <a:p>
            <a:r>
              <a:rPr lang="tr-TR" dirty="0"/>
              <a:t> </a:t>
            </a:r>
          </a:p>
          <a:p>
            <a:r>
              <a:rPr lang="tr-TR" b="1" dirty="0"/>
              <a:t>Tampon bölgeler </a:t>
            </a:r>
            <a:r>
              <a:rPr lang="tr-TR" b="1" i="1" dirty="0"/>
              <a:t> </a:t>
            </a:r>
            <a:endParaRPr lang="tr-TR" b="1" dirty="0"/>
          </a:p>
          <a:p>
            <a:r>
              <a:rPr lang="tr-TR" dirty="0"/>
              <a:t>Kıyı ve nehir ağzı ekosistemleri, sel, siklon, gelgit dalgalanmaları ve fırtınalar gibi doğal tehlikelere ve çevresel rahatsızlıklara karşı tampon bölge görevi görür. Oynadıkları rol, "etkinin bir kısmını [emmek] ve böylece arazi üzerindeki etkisini [azaltmak]" tır. </a:t>
            </a:r>
            <a:r>
              <a:rPr lang="tr-TR" u="sng" dirty="0">
                <a:hlinkClick r:id="rId2" tooltip="sulak alan"/>
              </a:rPr>
              <a:t>Sulak alanlar</a:t>
            </a:r>
            <a:r>
              <a:rPr lang="tr-TR" dirty="0"/>
              <a:t> (</a:t>
            </a:r>
            <a:r>
              <a:rPr lang="tr-TR" u="sng" dirty="0">
                <a:hlinkClick r:id="rId3" tooltip="tuzlu su bataklığı"/>
              </a:rPr>
              <a:t>tuzlu su bataklıkları</a:t>
            </a:r>
            <a:r>
              <a:rPr lang="tr-TR" dirty="0"/>
              <a:t>, </a:t>
            </a:r>
            <a:r>
              <a:rPr lang="tr-TR" u="sng" dirty="0">
                <a:hlinkClick r:id="rId4" tooltip="Tuz bataklığı"/>
              </a:rPr>
              <a:t>tuz bataklıkları</a:t>
            </a:r>
            <a:r>
              <a:rPr lang="tr-TR" dirty="0"/>
              <a:t>) ve desteklediği bitki örtüsü – ağaçlar, kök hasırları, vb. – büyük miktarda suyu (yüzey suyu, kar erimesi, yağmur, yeraltı suyu) tutar ve ardından yavaşça salıverir. Onları geri döndürerek sel olasılığını azaltır. </a:t>
            </a:r>
            <a:r>
              <a:rPr lang="tr-TR" u="sng" dirty="0" err="1">
                <a:hlinkClick r:id="rId5" tooltip="Mangrov"/>
              </a:rPr>
              <a:t>Mangrov</a:t>
            </a:r>
            <a:r>
              <a:rPr lang="tr-TR" dirty="0" err="1"/>
              <a:t>ormanlar</a:t>
            </a:r>
            <a:r>
              <a:rPr lang="tr-TR" dirty="0"/>
              <a:t>, kıyı şeridini gelgit erozyonundan veya akıntıların neden olduğu erozyondan korur; Hindistan'ı vuran 1999 siklonundan sonra incelenen bir süreç. </a:t>
            </a:r>
            <a:r>
              <a:rPr lang="tr-TR" dirty="0" err="1"/>
              <a:t>Mangrov</a:t>
            </a:r>
            <a:r>
              <a:rPr lang="tr-TR" dirty="0"/>
              <a:t> ormanlarıyla çevrili köyler, </a:t>
            </a:r>
            <a:r>
              <a:rPr lang="tr-TR" dirty="0" err="1"/>
              <a:t>mangrovlarla</a:t>
            </a:r>
            <a:r>
              <a:rPr lang="tr-TR" dirty="0"/>
              <a:t> korunmayan diğer köylere göre daha az zarar gördü.</a:t>
            </a:r>
          </a:p>
          <a:p>
            <a:r>
              <a:rPr lang="tr-TR" b="1" dirty="0"/>
              <a:t>Tedarik hizmetleri </a:t>
            </a:r>
          </a:p>
          <a:p>
            <a:r>
              <a:rPr lang="tr-TR" dirty="0"/>
              <a:t>Tedarik hizmetleri, "ekosistemlerden elde edilen ürünlerin" tamamından oluşur.</a:t>
            </a:r>
          </a:p>
          <a:p>
            <a:r>
              <a:rPr lang="tr-TR" b="1" dirty="0"/>
              <a:t>Orman ürünleri </a:t>
            </a:r>
          </a:p>
          <a:p>
            <a:r>
              <a:rPr lang="tr-TR" dirty="0"/>
              <a:t>Ormanlar, yuvarlak ağaç, biçilmiş ağaç, paneller ve mühendislik ahşabı, örneğin çapraz lamine ahşap, ayrıca kağıt hamuru ve kağıt dahil olmak üzere çok çeşitli türde ve çeşitlilikte ahşap ürünler üretir. </a:t>
            </a:r>
            <a:r>
              <a:rPr lang="tr-TR" u="sng" baseline="30000" dirty="0">
                <a:hlinkClick r:id="rId6"/>
              </a:rPr>
              <a:t>[29]</a:t>
            </a:r>
            <a:r>
              <a:rPr lang="tr-TR" dirty="0"/>
              <a:t> Ormancılık faaliyetleri, kereste üretiminin yanı sıra, yakacak odun, odun kömürü, odun yongaları ve işlenmemiş biçimde kullanılan yuvarlak odun gibi az işlenen ürünlerle de sonuçlanabilir. </a:t>
            </a:r>
            <a:r>
              <a:rPr lang="tr-TR" u="sng" baseline="30000" dirty="0">
                <a:hlinkClick r:id="rId7"/>
              </a:rPr>
              <a:t>[30]</a:t>
            </a:r>
            <a:r>
              <a:rPr lang="tr-TR" dirty="0"/>
              <a:t> Tüm büyük odun bazlı ürünlerin küresel üretimi ve ticareti 2018'de şimdiye kadarki en yüksek değerlerini kaydetti. </a:t>
            </a:r>
            <a:r>
              <a:rPr lang="tr-TR" u="sng" baseline="30000" dirty="0">
                <a:hlinkClick r:id="rId8"/>
              </a:rPr>
              <a:t>[31]</a:t>
            </a:r>
            <a:r>
              <a:rPr lang="tr-TR" dirty="0"/>
              <a:t> Yuvarlak odun, kereste, odun bazlı paneller, odun hamuru, odun kömürü ve </a:t>
            </a:r>
            <a:r>
              <a:rPr lang="tr-TR" dirty="0" err="1"/>
              <a:t>pelet</a:t>
            </a:r>
            <a:r>
              <a:rPr lang="tr-TR" dirty="0"/>
              <a:t> üretimi, ithalatı ve ihracatı </a:t>
            </a:r>
            <a:r>
              <a:rPr lang="tr-TR" u="sng" baseline="30000" dirty="0">
                <a:hlinkClick r:id="rId9"/>
              </a:rPr>
              <a:t>[32 ] ]</a:t>
            </a:r>
            <a:r>
              <a:rPr lang="tr-TR" u="sng" dirty="0">
                <a:hlinkClick r:id="rId10" tooltip="Gıda ve Tarım Örgütü"/>
              </a:rPr>
              <a:t> FAO'nun</a:t>
            </a:r>
            <a:r>
              <a:rPr lang="tr-TR" dirty="0"/>
              <a:t> küresel orman ürünleri istatistiklerini raporlamaya başladığı 1947'den bu yana maksimum miktarları . 2018 yılında, ana ağaç bazlı ürün gruplarının üretimindeki büyüme yüzde 1 (ahşap bazlı paneller) ile yüzde 5 (endüstriyel yuvarlak odun) arasında değişmektedir. En hızlı büyüme, muhtemelen bu bölgelerdeki pozitif ekonomik büyüme nedeniyle Asya-Pasifik, Kuzey Amerika ve Avrupa bölgelerinde gerçekleşti.  </a:t>
            </a:r>
          </a:p>
          <a:p>
            <a:r>
              <a:rPr lang="tr-TR" dirty="0"/>
              <a:t>Ormanlar ayrıca yem, aromatik ve tıbbi bitkiler ve yabani gıdalar dahil olmak üzere odun dışı orman ürünleri sağlar. Dünya çapında yaklaşık 1 milyar insan bir dereceye kadar yabani et, yenilebilir böcekler, yenilebilir bitki ürünleri, mantar ve balık gibi yabani gıdalara bağımlıdır. genellikle yüksek düzeyde temel mikro besin içerir. </a:t>
            </a:r>
            <a:r>
              <a:rPr lang="tr-TR" u="sng" baseline="30000" dirty="0">
                <a:hlinkClick r:id="rId9"/>
              </a:rPr>
              <a:t>[32]</a:t>
            </a:r>
            <a:r>
              <a:rPr lang="tr-TR" dirty="0"/>
              <a:t> Bir besin kaynağı olarak orman gıdalarının değeri, düşük ve orta gelirli ülkelerle sınırlı değildir; Avrupa Birliği'nde (AB) 100 milyondan fazla insan düzenli olarak yabani gıda </a:t>
            </a:r>
            <a:r>
              <a:rPr lang="tr-TR" dirty="0" err="1"/>
              <a:t>tüketiyor.Hem</a:t>
            </a:r>
            <a:r>
              <a:rPr lang="tr-TR" dirty="0"/>
              <a:t> kentsel hem de kırsal ortamlarda yaklaşık 2,4 milyar insan yemek pişirmek için odun bazlı enerji kullanıyor.</a:t>
            </a:r>
          </a:p>
          <a:p>
            <a:r>
              <a:rPr lang="tr-TR" b="1" dirty="0"/>
              <a:t>Deniz ürünleri </a:t>
            </a:r>
          </a:p>
          <a:p>
            <a:r>
              <a:rPr lang="tr-TR" dirty="0"/>
              <a:t>Deniz ekosistemleri insanlara şunları sağlar: vahşi ve kültürlü deniz ürünleri, tatlı su, lif ve yakıt ile biyokimyasal ve genetik kaynaklar. </a:t>
            </a:r>
          </a:p>
          <a:p>
            <a:r>
              <a:rPr lang="tr-TR" dirty="0"/>
              <a:t>İnsanlar, besleyici bir ürün olarak veya diğer sektörlerde kullanım için deniz kaynaklı çok sayıda ürünü tüketmektedir: "Dünya çapında bir milyardan fazla insan veya dünya nüfusunun altıda biri, ana hayvan kaynağı olarak balığa güvenmektedir. 2000 yılında, deniz ve kıyı balıkçılığı dünya gıda üretiminin yüzde 12'sini oluşturuyordu". Balıklar ve diğer yenilebilir deniz ürünleri – özellikle balık, kabuklu deniz ürünleri, karaca ve deniz yosunları – kıyı boyunca yaşayan popülasyonlar için yerel kültürel diyetlerin, normların ve geleneklerin ana unsurlarını oluşturur. Çok uygun bir örnek, çoğunlukla farklı balık ve deniz yosunlarından oluşan Japonya'nın ulusal yemeği olan </a:t>
            </a:r>
            <a:r>
              <a:rPr lang="tr-TR" dirty="0" err="1"/>
              <a:t>suşi</a:t>
            </a:r>
            <a:r>
              <a:rPr lang="tr-TR" dirty="0"/>
              <a:t> olabilir.</a:t>
            </a:r>
          </a:p>
          <a:p>
            <a:endParaRPr lang="tr-TR" dirty="0"/>
          </a:p>
        </p:txBody>
      </p:sp>
    </p:spTree>
    <p:extLst>
      <p:ext uri="{BB962C8B-B14F-4D97-AF65-F5344CB8AC3E}">
        <p14:creationId xmlns:p14="http://schemas.microsoft.com/office/powerpoint/2010/main" val="1779176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10515600" cy="1325563"/>
          </a:xfrm>
        </p:spPr>
        <p:txBody>
          <a:bodyPr/>
          <a:lstStyle/>
          <a:p>
            <a:r>
              <a:rPr lang="tr-TR" dirty="0" smtClean="0"/>
              <a:t>Ekosistem</a:t>
            </a:r>
            <a:endParaRPr lang="tr-TR" dirty="0"/>
          </a:p>
        </p:txBody>
      </p:sp>
      <p:sp>
        <p:nvSpPr>
          <p:cNvPr id="3" name="İçerik Yer Tutucusu 2"/>
          <p:cNvSpPr>
            <a:spLocks noGrp="1"/>
          </p:cNvSpPr>
          <p:nvPr>
            <p:ph idx="1"/>
          </p:nvPr>
        </p:nvSpPr>
        <p:spPr>
          <a:xfrm>
            <a:off x="129862" y="1027135"/>
            <a:ext cx="10515600" cy="4351338"/>
          </a:xfrm>
        </p:spPr>
        <p:txBody>
          <a:bodyPr>
            <a:normAutofit fontScale="32500" lnSpcReduction="20000"/>
          </a:bodyPr>
          <a:lstStyle/>
          <a:p>
            <a:r>
              <a:rPr lang="tr-TR" b="1" dirty="0"/>
              <a:t>Tatlı su </a:t>
            </a:r>
          </a:p>
          <a:p>
            <a:r>
              <a:rPr lang="tr-TR" dirty="0"/>
              <a:t>Tuzlarda yüksek oranda konsantre olmayan su kütlelerine 'tatlı su' kütleleri denir. Tatlı su, göllerden, nehirlerden ve akarsulardan akabilir; ancak en belirgin olarak donmuş halde veya toprak nemi olarak veya derin yeraltında gömülü olarak bulunur. Tatlı su sadece insanların hayatta kalması için değil, aynı zamanda mevcut tüm hayvan türlerinin, bitkilerin hayatta kalması için de önemlidir. </a:t>
            </a:r>
          </a:p>
          <a:p>
            <a:r>
              <a:rPr lang="tr-TR" b="1" dirty="0"/>
              <a:t>Hammaddeler </a:t>
            </a:r>
          </a:p>
          <a:p>
            <a:r>
              <a:rPr lang="tr-TR" dirty="0"/>
              <a:t>Deniz canlıları bize giysi, yapı malzemeleri (mercan resiflerinden çıkarılan kireç), süs eşyaları ve kişisel kullanım eşyaları (</a:t>
            </a:r>
            <a:r>
              <a:rPr lang="tr-TR" dirty="0" err="1"/>
              <a:t>luffa</a:t>
            </a:r>
            <a:r>
              <a:rPr lang="tr-TR" dirty="0"/>
              <a:t>, sanat ve mücevher) üretimi için gerekli hammaddeleri sağlar.</a:t>
            </a:r>
          </a:p>
          <a:p>
            <a:r>
              <a:rPr lang="tr-TR" dirty="0"/>
              <a:t>"Deniz memelilerinin giyim, gaz enerji üretimi için tortular, bina inşaatı için kireç (mercan resiflerinden çıkarılan) ve barınak için </a:t>
            </a:r>
            <a:r>
              <a:rPr lang="tr-TR" dirty="0" err="1"/>
              <a:t>mangrov</a:t>
            </a:r>
            <a:r>
              <a:rPr lang="tr-TR" dirty="0"/>
              <a:t> ve kıyı ormanlarının kerestesi, deniz organizmalarının daha bilinen kullanımlarından bazılarıdır. </a:t>
            </a:r>
          </a:p>
          <a:p>
            <a:r>
              <a:rPr lang="tr-TR" dirty="0"/>
              <a:t>Ham deniz malzemeleri, temel olmayan mallar için de kullanılır, süs eşyalarındaki kabuklar ve mercanlar </a:t>
            </a:r>
            <a:r>
              <a:rPr lang="tr-TR" dirty="0" err="1"/>
              <a:t>gibi".İnsanlar</a:t>
            </a:r>
            <a:r>
              <a:rPr lang="tr-TR" dirty="0"/>
              <a:t> ayrıca yenilenebilir enerji üretimi için deniz ortamlarındaki süreçlere atıfta bulundular: örneğin bir türbinin çalıştırılması için bir enerji kaynağı olarak dalgaların gücünü veya gelgit gücünü </a:t>
            </a:r>
            <a:r>
              <a:rPr lang="tr-TR" dirty="0" err="1"/>
              <a:t>kullanmak.Okyanuslar</a:t>
            </a:r>
            <a:r>
              <a:rPr lang="tr-TR" dirty="0"/>
              <a:t> ve denizler, açık deniz petrol ve gaz tesisleri, açık deniz rüzgar çiftlikleri için alanlar olarak kullanılmaktadır.</a:t>
            </a:r>
          </a:p>
          <a:p>
            <a:r>
              <a:rPr lang="tr-TR" b="1" dirty="0"/>
              <a:t>Biyokimyasal ve genetik kaynaklar </a:t>
            </a:r>
          </a:p>
          <a:p>
            <a:r>
              <a:rPr lang="tr-TR" dirty="0"/>
              <a:t>Biyokimyasal kaynaklar, ilaçlarda, </a:t>
            </a:r>
            <a:r>
              <a:rPr lang="tr-TR" dirty="0" err="1"/>
              <a:t>farmasötiklerde</a:t>
            </a:r>
            <a:r>
              <a:rPr lang="tr-TR" dirty="0"/>
              <a:t>, kozmetiklerde ve diğer biyokimyasal ürünlerde kullanılmak üzere deniz organizmalarından elde edilen bileşiklerdir. Genetik kaynaklar, daha sonra hayvan ve bitki ıslahı ve biyolojik alandaki teknolojik ilerlemeler için kullanılacak olan deniz organizmalarında bulunan genetik bilgilerdir. Bu kaynaklar ya doğrudan bir organizmadan alınır - örneğin bir omega3 kaynağı olarak balık yağı gibi - ya da yenilikçi insan yapımı ürünler için bir model olarak kullanılır: "süngerlerin özelliklerine dayanan fiber optik teknolojisinin inşası gibi. ... Karasal ürünlerle karşılaştırıldığında, deniz kaynaklı ürünler, muhtemelen deniz organizmalarının çevredeki deniz suyunda seyreltilmelerine rağmen güçlerini korumak zorunda olmaları nedeniyle, daha yüksek </a:t>
            </a:r>
            <a:r>
              <a:rPr lang="tr-TR" dirty="0" err="1"/>
              <a:t>biyoaktif</a:t>
            </a:r>
            <a:r>
              <a:rPr lang="tr-TR" dirty="0"/>
              <a:t> olma eğilimindedir". </a:t>
            </a:r>
            <a:r>
              <a:rPr lang="tr-TR" u="sng" baseline="30000" dirty="0">
                <a:hlinkClick r:id="rId2"/>
              </a:rPr>
              <a:t>[34]</a:t>
            </a:r>
            <a:endParaRPr lang="tr-TR" dirty="0"/>
          </a:p>
          <a:p>
            <a:r>
              <a:rPr lang="tr-TR" b="1" dirty="0"/>
              <a:t>Kültürel hizmetler </a:t>
            </a:r>
          </a:p>
          <a:p>
            <a:r>
              <a:rPr lang="tr-TR" dirty="0"/>
              <a:t>Kültürel hizmetler maddi olmayan dünyayla ilgilidir, çünkü parasal olarak kolayca ölçülemeyen eğlence, estetik, bilişsel ve ruhsal faaliyetlere fayda sağlarlar. </a:t>
            </a:r>
            <a:r>
              <a:rPr lang="tr-TR" u="sng" baseline="30000" dirty="0">
                <a:hlinkClick r:id="rId3"/>
              </a:rPr>
              <a:t>[37]</a:t>
            </a:r>
            <a:endParaRPr lang="tr-TR" dirty="0"/>
          </a:p>
          <a:p>
            <a:r>
              <a:rPr lang="tr-TR" b="1" dirty="0"/>
              <a:t>İlham verici </a:t>
            </a:r>
          </a:p>
          <a:p>
            <a:r>
              <a:rPr lang="tr-TR" dirty="0"/>
              <a:t>Deniz ortamları birçok kişi tarafından sanat, müzik, mimari, gelenekler için ilham kaynağı olarak kullanılmıştır... Su ortamları ruhsal olarak önemlidir, çünkü birçok insan onları gençleşme ve bakış açısı değişikliği için bir araç olarak görür. Birçoğu, özellikle de çocukluklarından beri yakınında yaşıyorlarsa, suyu kişiliklerinin bir parçası olarak görürler: onu sevgi dolu anılarla ve geçmiş deneyimlerle ilişkilendirirler. Su kütlelerinin yakınında uzun süre yaşamak, bölgedeki insanların ve kültürün yaşamında bir ritüel haline gelen belirli bir dizi su aktivitesi ile sonuçlanır. </a:t>
            </a:r>
          </a:p>
        </p:txBody>
      </p:sp>
      <p:pic>
        <p:nvPicPr>
          <p:cNvPr id="4" name="Resim 3" descr="https://upload.wikimedia.org/wikipedia/commons/thumb/c/cf/Tourism_on_Greek_Beaches.jpg/220px-Tourism_on_Greek_Beaches.jpg">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4339912" y="4446229"/>
            <a:ext cx="2095500" cy="1571625"/>
          </a:xfrm>
          <a:prstGeom prst="rect">
            <a:avLst/>
          </a:prstGeom>
          <a:noFill/>
          <a:ln>
            <a:noFill/>
          </a:ln>
        </p:spPr>
      </p:pic>
    </p:spTree>
    <p:extLst>
      <p:ext uri="{BB962C8B-B14F-4D97-AF65-F5344CB8AC3E}">
        <p14:creationId xmlns:p14="http://schemas.microsoft.com/office/powerpoint/2010/main" val="1496600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10515600" cy="553792"/>
          </a:xfrm>
        </p:spPr>
        <p:txBody>
          <a:bodyPr>
            <a:normAutofit fontScale="90000"/>
          </a:bodyPr>
          <a:lstStyle/>
          <a:p>
            <a:r>
              <a:rPr lang="tr-TR" dirty="0" smtClean="0"/>
              <a:t>Ekosistem</a:t>
            </a:r>
            <a:endParaRPr lang="tr-TR" dirty="0"/>
          </a:p>
        </p:txBody>
      </p:sp>
      <p:sp>
        <p:nvSpPr>
          <p:cNvPr id="3" name="İçerik Yer Tutucusu 2"/>
          <p:cNvSpPr>
            <a:spLocks noGrp="1"/>
          </p:cNvSpPr>
          <p:nvPr>
            <p:ph idx="1"/>
          </p:nvPr>
        </p:nvSpPr>
        <p:spPr>
          <a:xfrm>
            <a:off x="168499" y="553793"/>
            <a:ext cx="10515600" cy="4351338"/>
          </a:xfrm>
        </p:spPr>
        <p:txBody>
          <a:bodyPr>
            <a:normAutofit fontScale="40000" lnSpcReduction="20000"/>
          </a:bodyPr>
          <a:lstStyle/>
          <a:p>
            <a:r>
              <a:rPr lang="tr-TR" b="1" dirty="0"/>
              <a:t>Rekreasyon ve turizm </a:t>
            </a:r>
          </a:p>
          <a:p>
            <a:r>
              <a:rPr lang="tr-TR" dirty="0"/>
              <a:t>Deniz sporları kıyı toplulukları arasında çok popülerdir: sörf, şnorkelle yüzme, balina gözlemciliği, kano, eğlence amaçlı balık tutma...pek çok turist ayrıca bu aktiviteleri deneyimleyebilmek ve yakınlarda dinlenebilmek için denize, nehirlere veya göllere yakın tatil yerlerine seyahat eder. su. Birleşmiş Milletler </a:t>
            </a:r>
            <a:r>
              <a:rPr lang="tr-TR" u="sng" dirty="0">
                <a:hlinkClick r:id="rId2" tooltip="Sürdürülebilir Kalkınma Hedefi 14"/>
              </a:rPr>
              <a:t>Sürdürülebilir Kalkınma Hedefi 14. özellikle </a:t>
            </a:r>
            <a:r>
              <a:rPr lang="tr-TR" u="sng" dirty="0">
                <a:hlinkClick r:id="rId3" tooltip="Küçük Ada Gelişmekte Olan Devletler"/>
              </a:rPr>
              <a:t>Gelişmekte Olan Küçük Ada Devletlerinde</a:t>
            </a:r>
            <a:r>
              <a:rPr lang="tr-TR" dirty="0"/>
              <a:t> sürdürülebilir turizm için ekosistem hizmetlerinin kullanımını artırmayı amaçlayan hedeflere sahiptir . </a:t>
            </a:r>
            <a:r>
              <a:rPr lang="tr-TR" u="sng" baseline="30000" dirty="0">
                <a:hlinkClick r:id="rId4"/>
              </a:rPr>
              <a:t>[40]</a:t>
            </a:r>
            <a:endParaRPr lang="tr-TR" dirty="0"/>
          </a:p>
          <a:p>
            <a:r>
              <a:rPr lang="tr-TR" b="1" dirty="0"/>
              <a:t>Bilim ve eğitim </a:t>
            </a:r>
          </a:p>
          <a:p>
            <a:r>
              <a:rPr lang="tr-TR" dirty="0"/>
              <a:t>Deniz süreçlerinden, çevrelerden ve organizmalardan günlük eylemlerimize ve bilimsel alana uygulanabilecek çok şey öğrenilebilir. Okyanus dünyası hakkında henüz çok şey bilinmese de: "deniz ortamının olağanüstü karmaşıklığı ve karmaşıklığı ve büyük uzaysal ölçeklerden, zaman gecikmelerinden ve kümülatif etkilerden nasıl etkilendiği". </a:t>
            </a:r>
            <a:r>
              <a:rPr lang="tr-TR" u="sng" baseline="30000" dirty="0">
                <a:hlinkClick r:id="rId5"/>
              </a:rPr>
              <a:t>[26]</a:t>
            </a:r>
            <a:endParaRPr lang="tr-TR" dirty="0"/>
          </a:p>
          <a:p>
            <a:r>
              <a:rPr lang="tr-TR" b="1" dirty="0"/>
              <a:t>Destekleyici hizmetler </a:t>
            </a:r>
          </a:p>
          <a:p>
            <a:r>
              <a:rPr lang="tr-TR" dirty="0"/>
              <a:t>Destekleyici hizmetler, diğer ekosistem hizmetlerinin var olmasını sağlayan hizmetlerdir. İnsanlar üzerinde uzun süre devam eden dolaylı etkileri vardır. Çeşitli hizmetler hem destekleyici hizmetler hem de düzenleyici/kültürel/sağlayıcı hizmetler olarak düşünülebilir. </a:t>
            </a:r>
            <a:r>
              <a:rPr lang="tr-TR" u="sng" baseline="30000" dirty="0">
                <a:hlinkClick r:id="rId6"/>
              </a:rPr>
              <a:t>[41]</a:t>
            </a:r>
            <a:endParaRPr lang="tr-TR" dirty="0"/>
          </a:p>
          <a:p>
            <a:r>
              <a:rPr lang="tr-TR" b="1" dirty="0"/>
              <a:t>Besin döngüsü </a:t>
            </a:r>
          </a:p>
          <a:p>
            <a:r>
              <a:rPr lang="tr-TR" dirty="0"/>
              <a:t>Besin döngüsü, besinlerin bir ekosistemde </a:t>
            </a:r>
            <a:r>
              <a:rPr lang="tr-TR" dirty="0" err="1"/>
              <a:t>biyotik</a:t>
            </a:r>
            <a:r>
              <a:rPr lang="tr-TR" dirty="0"/>
              <a:t> ve </a:t>
            </a:r>
            <a:r>
              <a:rPr lang="tr-TR" dirty="0" err="1"/>
              <a:t>abiyotik</a:t>
            </a:r>
            <a:r>
              <a:rPr lang="tr-TR" dirty="0"/>
              <a:t> süreçlerle hareketidir. </a:t>
            </a:r>
            <a:r>
              <a:rPr lang="tr-TR" u="sng" baseline="30000" dirty="0">
                <a:hlinkClick r:id="rId7"/>
              </a:rPr>
              <a:t>[42]</a:t>
            </a:r>
            <a:r>
              <a:rPr lang="tr-TR" dirty="0"/>
              <a:t> Okyanus, karbon, azot ve fosfor gibi bu besinler için geniş bir depolama havuzudur. Besinler, deniz besin ağının temel organizmaları tarafından emilir ve böylece bir organizmadan diğerine ve bir ekosistemden diğerine aktarılır. Besinler, ölüp ayrışırken organizmaların yaşam döngüsü boyunca geri dönüştürülür ve besinleri komşu ortama bırakır. "Bütün canlılar hayatta kalmak için sürekli bir besin kaynağı gerektirdiğinden, besin döngüsü hizmeti sonunda diğer tüm ekosistem hizmetlerini etkiler".</a:t>
            </a:r>
          </a:p>
          <a:p>
            <a:r>
              <a:rPr lang="tr-TR" b="1" dirty="0"/>
              <a:t>Biyolojik olarak aracılık edilen habitatlar </a:t>
            </a:r>
          </a:p>
          <a:p>
            <a:r>
              <a:rPr lang="tr-TR" dirty="0"/>
              <a:t>Biyolojik aracılı habitatlar, yaşayan deniz yapılarının diğer organizmalara sunduğu habitatlar olarak tanımlanmaktadır. </a:t>
            </a:r>
            <a:r>
              <a:rPr lang="tr-TR" u="sng" baseline="30000" dirty="0">
                <a:hlinkClick r:id="rId8"/>
              </a:rPr>
              <a:t>[43]</a:t>
            </a:r>
            <a:r>
              <a:rPr lang="tr-TR" dirty="0"/>
              <a:t> Bunların yalnızca bir yaşam alanı olarak hizmet etmek amacıyla evrimleşmiş olması gerekmez, doğal olarak büyürken yaşam alanları haline gelmesi gerekir. Örneğin, mercan resifleri ve </a:t>
            </a:r>
            <a:r>
              <a:rPr lang="tr-TR" dirty="0" err="1"/>
              <a:t>mangrov</a:t>
            </a:r>
            <a:r>
              <a:rPr lang="tr-TR" dirty="0"/>
              <a:t> ormanları çok sayıda balık, deniz yosunu ve kabuklu deniz ürünlerine ev sahipliği yapar... Bu habitatların önemi, deniz ürünleri ve hizmetlerinin sağlanmasına yardımcı olarak farklı türler arasında etkileşime izin vermeleridir. Ayrıca, besin kaynağı ve yırtıcı hayvanlara karşı bir barınak olarak hizmet ettikleri için, deniz türlerinin erken yaşam evrelerinde (üreme ve burs alanları) büyümeleri için de çok önemlidirler. </a:t>
            </a:r>
            <a:r>
              <a:rPr lang="tr-TR" u="sng" baseline="30000" dirty="0">
                <a:hlinkClick r:id="rId9"/>
              </a:rPr>
              <a:t>[44</a:t>
            </a:r>
            <a:r>
              <a:rPr lang="tr-TR" u="sng" baseline="30000" dirty="0" smtClean="0">
                <a:hlinkClick r:id="rId9"/>
              </a:rPr>
              <a:t>]</a:t>
            </a:r>
            <a:endParaRPr lang="tr-TR" u="sng" baseline="30000" dirty="0" smtClean="0"/>
          </a:p>
          <a:p>
            <a:r>
              <a:rPr lang="tr-TR" dirty="0"/>
              <a:t>Mercan ve diğer canlı organizmalar, birçok deniz türü için habitat görevi görür.</a:t>
            </a:r>
          </a:p>
          <a:p>
            <a:endParaRPr lang="tr-TR" dirty="0"/>
          </a:p>
          <a:p>
            <a:endParaRPr lang="tr-TR" dirty="0"/>
          </a:p>
        </p:txBody>
      </p:sp>
      <p:pic>
        <p:nvPicPr>
          <p:cNvPr id="4" name="Resim 3" descr="https://upload.wikimedia.org/wikipedia/commons/thumb/9/95/Example_of_Biologically_Mediated_Habitats.jpg/220px-Example_of_Biologically_Mediated_Habitats.jpg">
            <a:hlinkClick r:id="rId10"/>
          </p:cNvPr>
          <p:cNvPicPr/>
          <p:nvPr/>
        </p:nvPicPr>
        <p:blipFill>
          <a:blip r:embed="rId11">
            <a:extLst>
              <a:ext uri="{28A0092B-C50C-407E-A947-70E740481C1C}">
                <a14:useLocalDpi xmlns:a14="http://schemas.microsoft.com/office/drawing/2010/main" val="0"/>
              </a:ext>
            </a:extLst>
          </a:blip>
          <a:srcRect/>
          <a:stretch>
            <a:fillRect/>
          </a:stretch>
        </p:blipFill>
        <p:spPr bwMode="auto">
          <a:xfrm>
            <a:off x="3554300" y="4562139"/>
            <a:ext cx="2095500" cy="1571625"/>
          </a:xfrm>
          <a:prstGeom prst="rect">
            <a:avLst/>
          </a:prstGeom>
          <a:noFill/>
          <a:ln>
            <a:noFill/>
          </a:ln>
        </p:spPr>
      </p:pic>
    </p:spTree>
    <p:extLst>
      <p:ext uri="{BB962C8B-B14F-4D97-AF65-F5344CB8AC3E}">
        <p14:creationId xmlns:p14="http://schemas.microsoft.com/office/powerpoint/2010/main" val="2796148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85000" lnSpcReduction="20000"/>
          </a:bodyPr>
          <a:lstStyle/>
          <a:p>
            <a:r>
              <a:rPr lang="tr-TR" b="1" dirty="0"/>
              <a:t>Birincil üretim </a:t>
            </a:r>
          </a:p>
          <a:p>
            <a:r>
              <a:rPr lang="tr-TR" dirty="0"/>
              <a:t>Birincil üretim, fotosentez ve </a:t>
            </a:r>
            <a:r>
              <a:rPr lang="tr-TR" dirty="0" err="1"/>
              <a:t>kemosentez</a:t>
            </a:r>
            <a:r>
              <a:rPr lang="tr-TR" dirty="0"/>
              <a:t> gibi işlemler yoluyla organik maddenin, yani kimyasal olarak bağlı enerjinin üretimini ifade eder. Birincil üreticiler tarafından üretilen organik madde, tüm besin ağlarının temelini oluşturur. Ayrıca, hayvanları ve insanları sürdürmek için gerekli bir molekül olan oksijeni (O2) üretir. </a:t>
            </a:r>
            <a:r>
              <a:rPr lang="tr-TR" u="sng" baseline="30000" dirty="0">
                <a:hlinkClick r:id="rId2"/>
              </a:rPr>
              <a:t>[45] </a:t>
            </a:r>
            <a:r>
              <a:rPr lang="tr-TR" u="sng" baseline="30000" dirty="0">
                <a:hlinkClick r:id="rId3"/>
              </a:rPr>
              <a:t>[46] </a:t>
            </a:r>
            <a:r>
              <a:rPr lang="tr-TR" u="sng" baseline="30000" dirty="0">
                <a:hlinkClick r:id="rId4"/>
              </a:rPr>
              <a:t>[47] </a:t>
            </a:r>
            <a:r>
              <a:rPr lang="tr-TR" u="sng" baseline="30000" dirty="0">
                <a:hlinkClick r:id="rId5"/>
              </a:rPr>
              <a:t>[48]</a:t>
            </a:r>
            <a:r>
              <a:rPr lang="tr-TR" dirty="0"/>
              <a:t> Ortalama olarak, bir insan günde yaklaşık 550 litre oksijen tüketirken, bitkiler 10 gram büyüme başına 1,5 litre oksijen üretir. </a:t>
            </a:r>
            <a:r>
              <a:rPr lang="tr-TR" u="sng" baseline="30000" dirty="0">
                <a:hlinkClick r:id="rId6"/>
              </a:rPr>
              <a:t>[49]</a:t>
            </a:r>
            <a:endParaRPr lang="tr-TR" dirty="0"/>
          </a:p>
          <a:p>
            <a:r>
              <a:rPr lang="tr-TR" dirty="0"/>
              <a:t>Ekonomi </a:t>
            </a:r>
            <a:endParaRPr lang="tr-TR" b="1" dirty="0"/>
          </a:p>
          <a:p>
            <a:r>
              <a:rPr lang="tr-TR" i="1" dirty="0"/>
              <a:t>Daha fazla bilgi: </a:t>
            </a:r>
            <a:r>
              <a:rPr lang="tr-TR" i="1" u="sng" dirty="0">
                <a:hlinkClick r:id="rId7" tooltip="Çevresel ekonomi"/>
              </a:rPr>
              <a:t>Çevre ekonomisi</a:t>
            </a:r>
            <a:r>
              <a:rPr lang="tr-TR" i="1" dirty="0"/>
              <a:t> , </a:t>
            </a:r>
            <a:r>
              <a:rPr lang="tr-TR" i="1" u="sng" dirty="0">
                <a:hlinkClick r:id="rId8" tooltip="Ekolojik ekonomi"/>
              </a:rPr>
              <a:t>Ekolojik ekonomi</a:t>
            </a:r>
            <a:r>
              <a:rPr lang="tr-TR" i="1" dirty="0"/>
              <a:t> , </a:t>
            </a:r>
            <a:r>
              <a:rPr lang="tr-TR" i="1" u="sng" dirty="0">
                <a:hlinkClick r:id="rId9" tooltip="Ekosistem hizmetleri için ödeme"/>
              </a:rPr>
              <a:t>Ekosistem hizmetleri için ödeme</a:t>
            </a:r>
            <a:r>
              <a:rPr lang="tr-TR" i="1" dirty="0"/>
              <a:t> , </a:t>
            </a:r>
            <a:r>
              <a:rPr lang="tr-TR" i="1" u="sng" dirty="0">
                <a:hlinkClick r:id="rId10" tooltip="Çevre etiği"/>
              </a:rPr>
              <a:t>Çevre etiği</a:t>
            </a:r>
            <a:r>
              <a:rPr lang="tr-TR" i="1" dirty="0"/>
              <a:t> , </a:t>
            </a:r>
            <a:r>
              <a:rPr lang="tr-TR" i="1" u="sng" dirty="0">
                <a:hlinkClick r:id="rId11" tooltip="derin ekoloji"/>
              </a:rPr>
              <a:t>Derin ekoloji</a:t>
            </a:r>
            <a:r>
              <a:rPr lang="tr-TR" i="1" dirty="0"/>
              <a:t> ve </a:t>
            </a:r>
            <a:r>
              <a:rPr lang="tr-TR" i="1" u="sng" dirty="0">
                <a:hlinkClick r:id="rId12" tooltip="Ekosistemlerin Ekonomisi ve Biyoçeşitlilik"/>
              </a:rPr>
              <a:t>Ekosistemler ve </a:t>
            </a:r>
            <a:r>
              <a:rPr lang="tr-TR" i="1" u="sng" dirty="0" err="1">
                <a:hlinkClick r:id="rId12" tooltip="Ekosistemlerin Ekonomisi ve Biyoçeşitlilik"/>
              </a:rPr>
              <a:t>Biyoçeşitlilik</a:t>
            </a:r>
            <a:r>
              <a:rPr lang="tr-TR" i="1" u="sng" dirty="0">
                <a:hlinkClick r:id="rId12" tooltip="Ekosistemlerin Ekonomisi ve Biyoçeşitlilik"/>
              </a:rPr>
              <a:t> </a:t>
            </a:r>
            <a:r>
              <a:rPr lang="tr-TR" i="1" u="sng" dirty="0" smtClean="0">
                <a:hlinkClick r:id="rId12" tooltip="Ekosistemlerin Ekonomisi ve Biyoçeşitlilik"/>
              </a:rPr>
              <a:t>Ekonomisi</a:t>
            </a:r>
            <a:endParaRPr lang="tr-TR" i="1" u="sng" dirty="0" smtClean="0"/>
          </a:p>
          <a:p>
            <a:r>
              <a:rPr lang="tr-TR" dirty="0"/>
              <a:t>İskoçya'daki konutların yakınında </a:t>
            </a:r>
            <a:r>
              <a:rPr lang="tr-TR" u="sng" dirty="0">
                <a:hlinkClick r:id="rId13" tooltip="Sürdürülebilir kentsel drenaj sistemi"/>
              </a:rPr>
              <a:t>sürdürülebilir kentsel drenaj </a:t>
            </a:r>
            <a:r>
              <a:rPr lang="tr-TR" u="sng" dirty="0" err="1">
                <a:hlinkClick r:id="rId13" tooltip="Sürdürülebilir kentsel drenaj sistemi"/>
              </a:rPr>
              <a:t>göleti</a:t>
            </a:r>
            <a:r>
              <a:rPr lang="tr-TR" u="sng" dirty="0">
                <a:hlinkClick r:id="rId13" tooltip="Sürdürülebilir kentsel drenaj sistemi"/>
              </a:rPr>
              <a:t> . </a:t>
            </a:r>
            <a:r>
              <a:rPr lang="tr-TR" dirty="0"/>
              <a:t>Doğal bitki örtüsü ile yüzey ve atık suların filtrelenmesi ve temizlenmesi bir tür ekosistem hizmetidir.</a:t>
            </a:r>
          </a:p>
          <a:p>
            <a:endParaRPr lang="tr-TR" dirty="0"/>
          </a:p>
          <a:p>
            <a:endParaRPr lang="tr-TR" dirty="0"/>
          </a:p>
        </p:txBody>
      </p:sp>
      <p:pic>
        <p:nvPicPr>
          <p:cNvPr id="7" name="Resim 6" descr="https://upload.wikimedia.org/wikipedia/commons/thumb/e/ea/Suds_pond_at_Cromar_Drive_-_geograph.org.uk_-_1756832.jpg/220px-Suds_pond_at_Cromar_Drive_-_geograph.org.uk_-_1756832.jpg">
            <a:hlinkClick r:id="rId14"/>
          </p:cNvPr>
          <p:cNvPicPr/>
          <p:nvPr/>
        </p:nvPicPr>
        <p:blipFill>
          <a:blip r:embed="rId15">
            <a:extLst>
              <a:ext uri="{28A0092B-C50C-407E-A947-70E740481C1C}">
                <a14:useLocalDpi xmlns:a14="http://schemas.microsoft.com/office/drawing/2010/main" val="0"/>
              </a:ext>
            </a:extLst>
          </a:blip>
          <a:srcRect/>
          <a:stretch>
            <a:fillRect/>
          </a:stretch>
        </p:blipFill>
        <p:spPr bwMode="auto">
          <a:xfrm>
            <a:off x="8744487" y="327818"/>
            <a:ext cx="2095500" cy="1400175"/>
          </a:xfrm>
          <a:prstGeom prst="rect">
            <a:avLst/>
          </a:prstGeom>
          <a:noFill/>
          <a:ln>
            <a:noFill/>
          </a:ln>
        </p:spPr>
      </p:pic>
    </p:spTree>
    <p:extLst>
      <p:ext uri="{BB962C8B-B14F-4D97-AF65-F5344CB8AC3E}">
        <p14:creationId xmlns:p14="http://schemas.microsoft.com/office/powerpoint/2010/main" val="16972155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4546" y="90152"/>
            <a:ext cx="12247808" cy="6593983"/>
          </a:xfrm>
        </p:spPr>
        <p:txBody>
          <a:bodyPr>
            <a:normAutofit fontScale="55000" lnSpcReduction="20000"/>
          </a:bodyPr>
          <a:lstStyle/>
          <a:p>
            <a:r>
              <a:rPr lang="tr-TR" dirty="0"/>
              <a:t>Ekosistem hizmetlerinin çevresel ve ekonomik değerleriyle ilgili sorular var. </a:t>
            </a:r>
            <a:r>
              <a:rPr lang="tr-TR" u="sng" baseline="30000" dirty="0">
                <a:hlinkClick r:id="rId2"/>
              </a:rPr>
              <a:t>[50]</a:t>
            </a:r>
            <a:r>
              <a:rPr lang="tr-TR" dirty="0"/>
              <a:t> Bazı insanlar genel olarak çevreden ve insanlığın doğal çevre ile olan ilişkisinden habersiz olabilir, bu da yanlış anlamalara neden olabilir. Çağdaş dünyamızda çevre bilinci hızla gelişiyor olsa da, ekosistem sermayesi ve akışı hala yeterince anlaşılmamış, tehditler empoze etmeye devam ediyor ve sözde ' ortak varlıkların </a:t>
            </a:r>
            <a:r>
              <a:rPr lang="tr-TR" u="sng" dirty="0" err="1">
                <a:hlinkClick r:id="rId3" tooltip="Müştereklerin trajedisi"/>
              </a:rPr>
              <a:t>trajedisi'nden</a:t>
            </a:r>
            <a:r>
              <a:rPr lang="tr-TR" dirty="0"/>
              <a:t> acı çekiyoruz . </a:t>
            </a:r>
            <a:r>
              <a:rPr lang="tr-TR" u="sng" baseline="30000" dirty="0">
                <a:hlinkClick r:id="rId4"/>
              </a:rPr>
              <a:t>[51]</a:t>
            </a:r>
            <a:r>
              <a:rPr lang="tr-TR" dirty="0"/>
              <a:t> Karar vericileri mevcut ve gelecekteki maliyetler ve faydalar konusunda bilgilendirmeye yönelik birçok çaba, artık, bilimsel bilgiyi organize etmeyi ve </a:t>
            </a:r>
            <a:r>
              <a:rPr lang="tr-TR" u="sng" dirty="0">
                <a:hlinkClick r:id="rId5" tooltip="ekonomi"/>
              </a:rPr>
              <a:t>ekonomiye</a:t>
            </a:r>
            <a:r>
              <a:rPr lang="tr-TR" dirty="0"/>
              <a:t> çevirmeyi içeriyor ; bu, seçimlerimizin sonuçlarını insan refahı üzerindeki karşılaştırılabilir etki birimlerinde ifade ediyor.</a:t>
            </a:r>
            <a:r>
              <a:rPr lang="tr-TR" u="sng" baseline="30000" dirty="0">
                <a:hlinkClick r:id="rId6"/>
              </a:rPr>
              <a:t>[52]</a:t>
            </a:r>
            <a:r>
              <a:rPr lang="tr-TR" dirty="0"/>
              <a:t> Bu sürecin özellikle zorlu bir yönü, bir uzamsal-zamansal ölçekten toplanan ekolojik bilgilerin yorumlanmasının, mutlaka başka bir ölçekte uygulanabileceği anlamına gelmemesidir; Ekosistem hizmetlerine göre ekolojik süreçlerin dinamiklerini anlamak, ekonomik kararlara yardımcı olmak için esastır. </a:t>
            </a:r>
            <a:r>
              <a:rPr lang="tr-TR" u="sng" baseline="30000" dirty="0">
                <a:hlinkClick r:id="rId7"/>
              </a:rPr>
              <a:t>[53]</a:t>
            </a:r>
            <a:r>
              <a:rPr lang="tr-TR" dirty="0"/>
              <a:t> Bir hizmetin yeri </a:t>
            </a:r>
            <a:r>
              <a:rPr lang="tr-TR" dirty="0" err="1"/>
              <a:t>doldurulamazlığı</a:t>
            </a:r>
            <a:r>
              <a:rPr lang="tr-TR" dirty="0"/>
              <a:t> veya toplu hizmetler gibi </a:t>
            </a:r>
            <a:r>
              <a:rPr lang="tr-TR" dirty="0" err="1"/>
              <a:t>ağırlıklandırma</a:t>
            </a:r>
            <a:r>
              <a:rPr lang="tr-TR" dirty="0"/>
              <a:t> faktörleri, aynı zamanda, hedefe ulaşma daha verimli hale gelecek şekilde ekonomik değer tahsis edebilir.</a:t>
            </a:r>
          </a:p>
          <a:p>
            <a:r>
              <a:rPr lang="tr-TR" dirty="0"/>
              <a:t>Ekosistem hizmetlerinin ekonomik değerlendirmesi, aynı zamanda, özellikle zorlu ve birçok araştırmacının odak noktası olan sosyal iletişim ve bilgiyi de içerir. </a:t>
            </a:r>
            <a:r>
              <a:rPr lang="tr-TR" u="sng" baseline="30000" dirty="0">
                <a:hlinkClick r:id="rId8"/>
              </a:rPr>
              <a:t>[54]</a:t>
            </a:r>
            <a:r>
              <a:rPr lang="tr-TR" dirty="0"/>
              <a:t> Genel olarak fikir şudur ki, bireyler çeşitli nedenlerle kararlar alsalar da, eğilimler, hizmetlerin ekonomik değerinin çıkarılıp atanabileceği bir toplumun toplu tercihlerini ortaya koymaktadır. Ekosistem hizmetlerini parasal olarak değerlendirmek için altı ana yöntem şunlardır: </a:t>
            </a:r>
            <a:r>
              <a:rPr lang="tr-TR" u="sng" baseline="30000" dirty="0">
                <a:hlinkClick r:id="rId9"/>
              </a:rPr>
              <a:t>[55]</a:t>
            </a:r>
            <a:endParaRPr lang="tr-TR" dirty="0"/>
          </a:p>
          <a:p>
            <a:pPr lvl="0"/>
            <a:r>
              <a:rPr lang="tr-TR" dirty="0"/>
              <a:t>Kaçınılan maliyet: Hizmetler, toplumun, bu hizmetlerin yokluğunda ortaya çıkacak maliyetlerden kaçınmasına olanak tanır (örneğin, </a:t>
            </a:r>
            <a:r>
              <a:rPr lang="tr-TR" u="sng" dirty="0">
                <a:hlinkClick r:id="rId10" tooltip="sulak alan"/>
              </a:rPr>
              <a:t>sulak alan</a:t>
            </a:r>
            <a:r>
              <a:rPr lang="tr-TR" dirty="0"/>
              <a:t> habitatları tarafından atık arıtma, sağlık maliyetlerinden kaçınır)</a:t>
            </a:r>
          </a:p>
          <a:p>
            <a:pPr lvl="0"/>
            <a:r>
              <a:rPr lang="tr-TR" dirty="0"/>
              <a:t>Değiştirme maliyeti: Hizmetler, insan yapımı sistemlerle değiştirilebilir (örneğin , </a:t>
            </a:r>
            <a:r>
              <a:rPr lang="tr-TR" u="sng" dirty="0" err="1">
                <a:hlinkClick r:id="rId11" tooltip="Catskill Havzası"/>
              </a:rPr>
              <a:t>Catskill</a:t>
            </a:r>
            <a:r>
              <a:rPr lang="tr-TR" u="sng" dirty="0">
                <a:hlinkClick r:id="rId11" tooltip="Catskill Havzası"/>
              </a:rPr>
              <a:t> </a:t>
            </a:r>
            <a:r>
              <a:rPr lang="tr-TR" u="sng" dirty="0" err="1">
                <a:hlinkClick r:id="rId11" tooltip="Catskill Havzası"/>
              </a:rPr>
              <a:t>Watershed'in</a:t>
            </a:r>
            <a:r>
              <a:rPr lang="tr-TR" u="sng" dirty="0">
                <a:hlinkClick r:id="rId11" tooltip="Catskill Havzası"/>
              </a:rPr>
              <a:t> </a:t>
            </a:r>
            <a:r>
              <a:rPr lang="tr-TR" u="sng" dirty="0">
                <a:hlinkClick r:id="rId12" tooltip="Restorasyon Ekolojisi"/>
              </a:rPr>
              <a:t>restorasyonunun maliyeti, bir </a:t>
            </a:r>
            <a:r>
              <a:rPr lang="tr-TR" u="sng" dirty="0">
                <a:hlinkClick r:id="rId13" tooltip="Su arıtma"/>
              </a:rPr>
              <a:t>su arıtma</a:t>
            </a:r>
            <a:r>
              <a:rPr lang="tr-TR" dirty="0"/>
              <a:t> tesisinin inşasından daha düşük maliyetlidir )</a:t>
            </a:r>
          </a:p>
          <a:p>
            <a:pPr lvl="0"/>
            <a:r>
              <a:rPr lang="tr-TR" dirty="0"/>
              <a:t>Faktör geliri: Hizmetler, gelirlerin artırılmasını sağlar (örneğin, iyileştirilmiş </a:t>
            </a:r>
            <a:r>
              <a:rPr lang="tr-TR" u="sng" dirty="0">
                <a:hlinkClick r:id="rId14" tooltip="Su kalitesi"/>
              </a:rPr>
              <a:t>su kalitesi , </a:t>
            </a:r>
            <a:r>
              <a:rPr lang="tr-TR" u="sng" dirty="0">
                <a:hlinkClick r:id="rId15" tooltip="Balıkçılık"/>
              </a:rPr>
              <a:t>balıkçılığın</a:t>
            </a:r>
            <a:r>
              <a:rPr lang="tr-TR" dirty="0"/>
              <a:t> ticari değerini artırır ve balıkçıların gelirini iyileştirir)</a:t>
            </a:r>
          </a:p>
          <a:p>
            <a:pPr lvl="0"/>
            <a:r>
              <a:rPr lang="tr-TR" dirty="0"/>
              <a:t>Seyahat maliyeti: Hizmet talebi, maliyetleri hizmetin zımni değerini yansıtabilen seyahat gerektirebilir (örneğin, </a:t>
            </a:r>
            <a:r>
              <a:rPr lang="tr-TR" u="sng" dirty="0" err="1">
                <a:hlinkClick r:id="rId16" tooltip="ekoturizm"/>
              </a:rPr>
              <a:t>ekoturizm</a:t>
            </a:r>
            <a:r>
              <a:rPr lang="tr-TR" dirty="0"/>
              <a:t> deneyiminin değeri, en azından bir ziyaretçinin oraya ulaşmak için ödemeye istekli olduğu şeydir)</a:t>
            </a:r>
          </a:p>
          <a:p>
            <a:pPr lvl="0"/>
            <a:r>
              <a:rPr lang="tr-TR" dirty="0" err="1"/>
              <a:t>Hedonik</a:t>
            </a:r>
            <a:r>
              <a:rPr lang="tr-TR" dirty="0"/>
              <a:t> fiyatlandırma: Hizmet talebi, insanların ilgili mallar için ödeyeceği fiyatlara yansıyabilir (</a:t>
            </a:r>
            <a:r>
              <a:rPr lang="tr-TR" dirty="0" err="1"/>
              <a:t>örn</a:t>
            </a:r>
            <a:r>
              <a:rPr lang="tr-TR" dirty="0"/>
              <a:t>.</a:t>
            </a:r>
          </a:p>
          <a:p>
            <a:pPr lvl="0"/>
            <a:r>
              <a:rPr lang="tr-TR" dirty="0"/>
              <a:t>Koşullu değerleme: Hizmet talebi, alternatiflerin bazı değerlemelerini içeren </a:t>
            </a:r>
            <a:r>
              <a:rPr lang="tr-TR" dirty="0" err="1"/>
              <a:t>varsayımsal</a:t>
            </a:r>
            <a:r>
              <a:rPr lang="tr-TR" dirty="0"/>
              <a:t> senaryolar ortaya konarak ortaya çıkarılabilir (örneğin, milli parklara daha fazla erişim için ödeme yapmak isteyen ziyaretçiler)</a:t>
            </a:r>
          </a:p>
          <a:p>
            <a:r>
              <a:rPr lang="tr-TR" dirty="0"/>
              <a:t>1997'de yayınlanan hakemli bir araştırma, dünya ekosistem hizmetlerinin ve doğal sermayenin değerinin yılda 16-54 trilyon ABD Doları arasında ve yılda ortalama 33 trilyon ABD Doları olduğunu tahmin ediyor. </a:t>
            </a:r>
            <a:r>
              <a:rPr lang="tr-TR" u="sng" baseline="30000" dirty="0">
                <a:hlinkClick r:id="rId17"/>
              </a:rPr>
              <a:t>[56]</a:t>
            </a:r>
            <a:r>
              <a:rPr lang="tr-TR" dirty="0"/>
              <a:t> Bununla birlikte, </a:t>
            </a:r>
            <a:r>
              <a:rPr lang="tr-TR" dirty="0" err="1"/>
              <a:t>Salles</a:t>
            </a:r>
            <a:r>
              <a:rPr lang="tr-TR" dirty="0"/>
              <a:t> (2011) '</a:t>
            </a:r>
            <a:r>
              <a:rPr lang="tr-TR" dirty="0" err="1"/>
              <a:t>Biyoçeşitliliğin</a:t>
            </a:r>
            <a:r>
              <a:rPr lang="tr-TR" dirty="0"/>
              <a:t> toplam değeri sonsuzdur, bu yüzden doğanın toplam değerinin ne olduğu hakkında tartışmak aslında anlamsızdır çünkü onsuz yaşayamayız' demiştir. </a:t>
            </a:r>
            <a:r>
              <a:rPr lang="tr-TR" u="sng" baseline="30000" dirty="0">
                <a:hlinkClick r:id="rId18"/>
              </a:rPr>
              <a:t>[57]</a:t>
            </a:r>
            <a:endParaRPr lang="tr-TR" dirty="0"/>
          </a:p>
          <a:p>
            <a:endParaRPr lang="tr-TR" dirty="0"/>
          </a:p>
        </p:txBody>
      </p:sp>
    </p:spTree>
    <p:extLst>
      <p:ext uri="{BB962C8B-B14F-4D97-AF65-F5344CB8AC3E}">
        <p14:creationId xmlns:p14="http://schemas.microsoft.com/office/powerpoint/2010/main" val="29176184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12192000" cy="6310648"/>
          </a:xfrm>
        </p:spPr>
        <p:txBody>
          <a:bodyPr>
            <a:normAutofit fontScale="47500" lnSpcReduction="20000"/>
          </a:bodyPr>
          <a:lstStyle/>
          <a:p>
            <a:r>
              <a:rPr lang="tr-TR" dirty="0"/>
              <a:t>2012 itibariyle, birçok şirket bağımlılıklarının ve ekosistemler üzerindeki etkilerinin ve olası sonuçların tam olarak farkında değildi. </a:t>
            </a:r>
            <a:r>
              <a:rPr lang="tr-TR" u="sng" dirty="0">
                <a:hlinkClick r:id="rId2" tooltip="Kaynak tüketimi"/>
              </a:rPr>
              <a:t>Benzer şekilde, çevre yönetim sistemleri ve çevresel durum tespiti araçları, kirlilik ve doğal kaynak tüketimi</a:t>
            </a:r>
            <a:r>
              <a:rPr lang="tr-TR" dirty="0"/>
              <a:t> gibi "geleneksel" sorunları ele almak için daha uygundur . Çoğu , bağımlılığa değil , </a:t>
            </a:r>
            <a:r>
              <a:rPr lang="tr-TR" u="sng" dirty="0">
                <a:hlinkClick r:id="rId3" tooltip="Çevresel etkiler"/>
              </a:rPr>
              <a:t>çevresel etkilere</a:t>
            </a:r>
            <a:r>
              <a:rPr lang="tr-TR" dirty="0"/>
              <a:t> odaklanır . 2008 Kurumsal Ekosistem Hizmetleri İncelemesi, 2007'den Çevre ve Sürdürülebilirlik için Yapay Zeka (ARIES) projesi, </a:t>
            </a:r>
            <a:r>
              <a:rPr lang="tr-TR" u="sng" baseline="30000" dirty="0">
                <a:hlinkClick r:id="rId4"/>
              </a:rPr>
              <a:t>[60]</a:t>
            </a:r>
            <a:r>
              <a:rPr lang="tr-TR" dirty="0"/>
              <a:t> dahil olmak üzere çeşitli araçlar ve metodolojiler özel sektörün ekosistem hizmetlerine değer vermesine ve değerlendirmesine yardımcı olabilir. Doğal Değer Girişimi (2012) ve </a:t>
            </a:r>
            <a:r>
              <a:rPr lang="tr-TR" dirty="0" err="1"/>
              <a:t>InVEST</a:t>
            </a:r>
            <a:r>
              <a:rPr lang="tr-TR" dirty="0"/>
              <a:t> (Ekosistem Hizmetlerinin Bütünleşik Değerlemesi ve Takaslar, 2012)</a:t>
            </a:r>
          </a:p>
          <a:p>
            <a:r>
              <a:rPr lang="tr-TR" dirty="0"/>
              <a:t>Yönetim ve politika</a:t>
            </a:r>
            <a:endParaRPr lang="tr-TR" b="1" dirty="0"/>
          </a:p>
          <a:p>
            <a:r>
              <a:rPr lang="tr-TR" dirty="0"/>
              <a:t>Ekosistem hizmetlerinin değerlemesi ile ilgili olarak parasal fiyatlandırma devam etse de, politika uygulama ve yönetimindeki zorluklar önemli ve dikkate değerdir. </a:t>
            </a:r>
            <a:r>
              <a:rPr lang="tr-TR" u="sng" dirty="0">
                <a:hlinkClick r:id="rId5" tooltip="Ortak havuz kaynakları"/>
              </a:rPr>
              <a:t>Ortak havuz kaynaklarının</a:t>
            </a:r>
            <a:r>
              <a:rPr lang="tr-TR" dirty="0"/>
              <a:t> yönetimi , kapsamlı bir akademik araştırma konusu olmuştur. Sorunları tanımlamaktan pratik ve sürdürülebilir yollarla uygulanabilecek çözümler bulmaya kadar üstesinden gelinmesi gereken çok şey var. Seçenekleri göz önünde bulundurmak, mevcut ve gelecekteki insan ihtiyaçlarını dengelemeli ve karar vericiler sıklıkla geçerli ancak eksik bilgilerden hareket etmelidir. Korumak için gerekli araçlarla uyuşmayan insan sağlığına dayalı standartlarla ilgili olduklarından, mevcut yasal politikalar genellikle yetersiz kabul </a:t>
            </a:r>
            <a:r>
              <a:rPr lang="tr-TR" dirty="0" err="1"/>
              <a:t>edilir.</a:t>
            </a:r>
            <a:r>
              <a:rPr lang="tr-TR" u="sng" dirty="0" err="1">
                <a:hlinkClick r:id="rId6" tooltip="ekosistem sağlığı"/>
              </a:rPr>
              <a:t>ekosistem</a:t>
            </a:r>
            <a:r>
              <a:rPr lang="tr-TR" u="sng" dirty="0">
                <a:hlinkClick r:id="rId6" tooltip="ekosistem sağlığı"/>
              </a:rPr>
              <a:t> sağlığı</a:t>
            </a:r>
            <a:r>
              <a:rPr lang="tr-TR" dirty="0"/>
              <a:t> ve hizmetleri. 2000 yılında, mevcut bilgileri iyileştirmek için, çevreyi korumanın biyofiziksel ve </a:t>
            </a:r>
            <a:r>
              <a:rPr lang="tr-TR" u="sng" dirty="0" err="1">
                <a:hlinkClick r:id="rId7" tooltip="sosyo-ekonomik"/>
              </a:rPr>
              <a:t>sosyo</a:t>
            </a:r>
            <a:r>
              <a:rPr lang="tr-TR" u="sng" dirty="0">
                <a:hlinkClick r:id="rId7" tooltip="sosyo-ekonomik"/>
              </a:rPr>
              <a:t>-ekonomik</a:t>
            </a:r>
            <a:r>
              <a:rPr lang="tr-TR" dirty="0"/>
              <a:t> boyutlarını bütünleştiren ve çok disiplinli bilgi ve jargon yoluyla kurumlara rehberlik etmek üzere tasarlanmış bir </a:t>
            </a:r>
            <a:r>
              <a:rPr lang="tr-TR" i="1" dirty="0"/>
              <a:t>Ekosistem Hizmetleri Çerçevesinin (ESF </a:t>
            </a:r>
            <a:r>
              <a:rPr lang="tr-TR" u="sng" baseline="30000" dirty="0">
                <a:hlinkClick r:id="rId8"/>
              </a:rPr>
              <a:t>[68]</a:t>
            </a:r>
            <a:r>
              <a:rPr lang="tr-TR" dirty="0"/>
              <a:t> ) uygulanması önerilmiştir, stratejik seçimleri yönlendirmeye yardımcı olur.</a:t>
            </a:r>
          </a:p>
          <a:p>
            <a:r>
              <a:rPr lang="tr-TR" dirty="0"/>
              <a:t>2005'ten itibaren, yerelden bölgesele toplu yönetim çabaları, mahsulün </a:t>
            </a:r>
            <a:r>
              <a:rPr lang="tr-TR" u="sng" dirty="0">
                <a:hlinkClick r:id="rId9" tooltip="tozlaşma"/>
              </a:rPr>
              <a:t>tozlaşması</a:t>
            </a:r>
            <a:r>
              <a:rPr lang="tr-TR" dirty="0"/>
              <a:t> veya su gibi kaynaklar gibi hizmetler için uygun görüldü. 1990'larda giderek daha popüler hale gelen bir başka yaklaşım da ekosistem hizmetlerinin korunmasının pazarlanmasıdır. </a:t>
            </a:r>
            <a:r>
              <a:rPr lang="tr-TR" u="sng" dirty="0">
                <a:hlinkClick r:id="rId10" tooltip="restorasyon ekolojisi"/>
              </a:rPr>
              <a:t>Hizmetlerin ödenmesi ve ticareti, karbon </a:t>
            </a:r>
            <a:r>
              <a:rPr lang="tr-TR" u="sng" dirty="0" err="1">
                <a:hlinkClick r:id="rId10" tooltip="restorasyon ekolojisi"/>
              </a:rPr>
              <a:t>sekestrasyon</a:t>
            </a:r>
            <a:r>
              <a:rPr lang="tr-TR" u="sng" dirty="0">
                <a:hlinkClick r:id="rId10" tooltip="restorasyon ekolojisi"/>
              </a:rPr>
              <a:t> kaynaklarının korunması veya restorasyonun</a:t>
            </a:r>
            <a:r>
              <a:rPr lang="tr-TR" dirty="0"/>
              <a:t> desteklenmesi gibi faaliyetler için kredi alınabileceği, dünya çapında gelişmekte olan küçük ölçekli bir </a:t>
            </a:r>
            <a:r>
              <a:rPr lang="tr-TR" dirty="0" err="1"/>
              <a:t>çözümdür.ekosistem</a:t>
            </a:r>
            <a:r>
              <a:rPr lang="tr-TR" dirty="0"/>
              <a:t> hizmet sağlayıcılarının Bazı durumlarda, bu tür kredileri işlemek için bankalar kurulmuş ve hatta koruma şirketleri, ekonomik çabalar ve sosyal algılara bağlanma fırsatları ile her zamankinden daha paralel bir bağlantı tanımlayarak borsalarda halka açılmıştır. </a:t>
            </a:r>
            <a:r>
              <a:rPr lang="tr-TR" u="sng" dirty="0">
                <a:hlinkClick r:id="rId11" tooltip="Gelişmekte olan ülkeler"/>
              </a:rPr>
              <a:t>Bununla birlikte, uygulama için çok önemli olan, çoğu gelişmekte olan ülkede</a:t>
            </a:r>
            <a:r>
              <a:rPr lang="tr-TR" dirty="0"/>
              <a:t> genellikle eksik olan, açıkça tanımlanmış </a:t>
            </a:r>
            <a:r>
              <a:rPr lang="tr-TR" u="sng" dirty="0">
                <a:hlinkClick r:id="rId12" tooltip="Toprak hakları"/>
              </a:rPr>
              <a:t>arazi haklarıdır</a:t>
            </a:r>
            <a:r>
              <a:rPr lang="tr-TR" dirty="0"/>
              <a:t> . Özellikle, </a:t>
            </a:r>
            <a:r>
              <a:rPr lang="tr-TR" u="sng" dirty="0">
                <a:hlinkClick r:id="rId13" tooltip="ormansızlaşma"/>
              </a:rPr>
              <a:t>ormansızlaşmaya</a:t>
            </a:r>
            <a:r>
              <a:rPr lang="tr-TR" dirty="0"/>
              <a:t> maruz kalan, orman bakımından zengin birçok gelişmekte olan ülke, farklı orman paydaşları arasında çatışmalar yaşamaktadır. </a:t>
            </a:r>
            <a:r>
              <a:rPr lang="tr-TR" u="sng" baseline="30000" dirty="0">
                <a:hlinkClick r:id="rId14"/>
              </a:rPr>
              <a:t>[69]</a:t>
            </a:r>
            <a:r>
              <a:rPr lang="tr-TR" dirty="0"/>
              <a:t>Ek olarak, bu tür küresel işlemlerle ilgili endişeler, başka yerlerde feda edilen hizmetler veya kaynaklar için tutarsız tazminat ve sorumsuz kullanım için yanlış anlaşılan garantileri içerir. </a:t>
            </a:r>
            <a:r>
              <a:rPr lang="tr-TR" u="sng" dirty="0">
                <a:hlinkClick r:id="rId15" tooltip="Biyoçeşitlilik sıcak noktası"/>
              </a:rPr>
              <a:t>2001'den itibaren, ekosistem hizmeti </a:t>
            </a:r>
            <a:r>
              <a:rPr lang="tr-TR" u="sng" dirty="0" err="1">
                <a:hlinkClick r:id="rId15" tooltip="Biyoçeşitlilik sıcak noktası"/>
              </a:rPr>
              <a:t>biyoçeşitlilik</a:t>
            </a:r>
            <a:r>
              <a:rPr lang="tr-TR" u="sng" dirty="0">
                <a:hlinkClick r:id="rId15" tooltip="Biyoçeşitlilik sıcak noktası"/>
              </a:rPr>
              <a:t> noktalarının</a:t>
            </a:r>
            <a:r>
              <a:rPr lang="tr-TR" dirty="0"/>
              <a:t> korunmasına odaklanan başka bir yaklaşım . Birçok ekosistem hizmetinin korunmasının daha geleneksel koruma hedefleriyle (yani </a:t>
            </a:r>
            <a:r>
              <a:rPr lang="tr-TR" u="sng" dirty="0">
                <a:hlinkClick r:id="rId16" tooltip="biyoçeşitlilik"/>
              </a:rPr>
              <a:t>biyolojik çeşitlilik</a:t>
            </a:r>
            <a:r>
              <a:rPr lang="tr-TR" dirty="0"/>
              <a:t> ) uyumlu olduğunun kabul edilmesi, karşılıklı başarılarını en üst düzeye çıkarmak için önerilen hedeflerin birleştirilmesine yol açmıştır. </a:t>
            </a:r>
            <a:r>
              <a:rPr lang="tr-TR" u="sng" dirty="0">
                <a:hlinkClick r:id="rId17" tooltip="Manzaralar"/>
              </a:rPr>
              <a:t>Bu, peyzajlar</a:t>
            </a:r>
            <a:r>
              <a:rPr lang="tr-TR" dirty="0"/>
              <a:t> arasında hizmetlerin akışına izin veren ağlar kullanıldığında özellikle stratejik olabilir ve ayrıca yatırımcıların çeşitlendirilmesi yoluyla hizmetleri korumak için finansal araçların güvence altına alınmasını kolaylaştırabilir. </a:t>
            </a:r>
            <a:r>
              <a:rPr lang="tr-TR" u="sng" baseline="30000" dirty="0">
                <a:hlinkClick r:id="rId18"/>
              </a:rPr>
              <a:t>[70] </a:t>
            </a:r>
            <a:r>
              <a:rPr lang="tr-TR" u="sng" baseline="30000" dirty="0">
                <a:hlinkClick r:id="rId19"/>
              </a:rPr>
              <a:t>[71]</a:t>
            </a:r>
            <a:endParaRPr lang="tr-TR" dirty="0"/>
          </a:p>
          <a:p>
            <a:r>
              <a:rPr lang="tr-TR" dirty="0"/>
              <a:t>Örneğin, 2013 itibariyle, </a:t>
            </a:r>
            <a:r>
              <a:rPr lang="tr-TR" u="sng" dirty="0">
                <a:hlinkClick r:id="rId20" tooltip="kabuklu deniz ürünleri"/>
              </a:rPr>
              <a:t>kabuklu deniz ürünleri</a:t>
            </a:r>
            <a:r>
              <a:rPr lang="tr-TR" dirty="0"/>
              <a:t> üretimi ve restorasyonu tarafından sağlanan ekosistem hizmetlerinin değerlendirilmesine ilgi duyulmuştur. </a:t>
            </a:r>
            <a:r>
              <a:rPr lang="tr-TR" u="sng" baseline="30000" dirty="0">
                <a:hlinkClick r:id="rId21"/>
              </a:rPr>
              <a:t>[72]</a:t>
            </a:r>
            <a:r>
              <a:rPr lang="tr-TR" dirty="0"/>
              <a:t> Besin zincirinde düşük bir kilit taşı türü olan istiridye gibi çift kabuklu deniz ürünleri, onları çevreleyen çeşitli türler için gerekli olan bir dizi işlevi yerine getirerek karmaşık bir tür topluluğunu destekler. Ayrıca, bazı kabuklu deniz ürünleri türlerinin birçok ekolojik süreci etkileyebileceği veya kontrol edebileceği konusunda artan bir anlayış vardır; Öyle ki, çevrelerindeki çevreyi diğer organizmaların sağlığını etkileyecek şekilde fiziksel, biyolojik veya kimyasal olarak değiştiren organizmalar olan "ekosistem mühendisleri" listesine dahil edilirler. </a:t>
            </a:r>
            <a:r>
              <a:rPr lang="tr-TR" u="sng" baseline="30000" dirty="0">
                <a:hlinkClick r:id="rId22"/>
              </a:rPr>
              <a:t>[73]</a:t>
            </a:r>
            <a:r>
              <a:rPr lang="tr-TR" u="sng" dirty="0">
                <a:hlinkClick r:id="rId23" tooltip="besin kirliliği"/>
              </a:rPr>
              <a:t>Kabuklu deniz ürünleri tarafından gerçekleştirilen veya etkilenen ekolojik işlevlerin ve süreçlerin çoğu, partikül malzemeleri filtreleyerek ve sudaki fazla besinleri</a:t>
            </a:r>
            <a:r>
              <a:rPr lang="tr-TR" dirty="0"/>
              <a:t> kontrol ederek potansiyel olarak su kalitesi sorunlarını azaltarak zaman içinde değerli ekosistem hizmetleri akışı sağlayarak insan refahına katkıda bulunur . 2018 yılı itibarıyla ekosistem hizmetleri kavramı henüz uluslararası ve bölgesel mevzuatta gerektiği gibi uygulanmamıştır. </a:t>
            </a:r>
            <a:r>
              <a:rPr lang="tr-TR" u="sng" baseline="30000" dirty="0">
                <a:hlinkClick r:id="rId24"/>
              </a:rPr>
              <a:t>[74]</a:t>
            </a:r>
            <a:endParaRPr lang="tr-TR" dirty="0"/>
          </a:p>
          <a:p>
            <a:r>
              <a:rPr lang="tr-TR" dirty="0"/>
              <a:t>Bununla birlikte, Birleşmiş Milletler </a:t>
            </a:r>
            <a:r>
              <a:rPr lang="tr-TR" u="sng" dirty="0">
                <a:hlinkClick r:id="rId25" tooltip="Sürdürülebilir Kalkınma Hedefi 15"/>
              </a:rPr>
              <a:t>Sürdürülebilir Kalkınma Hedefi 15'in</a:t>
            </a:r>
            <a:r>
              <a:rPr lang="tr-TR" dirty="0"/>
              <a:t> ekosistem hizmetlerinin korunmasını, restorasyonunu ve sürdürülebilir kullanımını sağlama hedefi vardır. </a:t>
            </a:r>
            <a:r>
              <a:rPr lang="tr-TR" u="sng" baseline="30000" dirty="0">
                <a:hlinkClick r:id="rId26"/>
              </a:rPr>
              <a:t>[75]</a:t>
            </a:r>
            <a:endParaRPr lang="tr-TR" dirty="0"/>
          </a:p>
          <a:p>
            <a:endParaRPr lang="tr-TR" dirty="0"/>
          </a:p>
        </p:txBody>
      </p:sp>
    </p:spTree>
    <p:extLst>
      <p:ext uri="{BB962C8B-B14F-4D97-AF65-F5344CB8AC3E}">
        <p14:creationId xmlns:p14="http://schemas.microsoft.com/office/powerpoint/2010/main" val="34906409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Ekosistem tabanlı uyarlama (</a:t>
            </a:r>
            <a:r>
              <a:rPr lang="tr-TR" b="1" dirty="0" err="1"/>
              <a:t>EbA</a:t>
            </a:r>
            <a:r>
              <a:rPr lang="tr-TR" b="1" dirty="0" smtClean="0"/>
              <a:t>)</a:t>
            </a:r>
            <a:endParaRPr lang="tr-TR" dirty="0"/>
          </a:p>
        </p:txBody>
      </p:sp>
      <p:sp>
        <p:nvSpPr>
          <p:cNvPr id="3" name="İçerik Yer Tutucusu 2"/>
          <p:cNvSpPr>
            <a:spLocks noGrp="1"/>
          </p:cNvSpPr>
          <p:nvPr>
            <p:ph idx="1"/>
          </p:nvPr>
        </p:nvSpPr>
        <p:spPr/>
        <p:txBody>
          <a:bodyPr>
            <a:normAutofit fontScale="62500" lnSpcReduction="20000"/>
          </a:bodyPr>
          <a:lstStyle/>
          <a:p>
            <a:r>
              <a:rPr lang="tr-TR" u="sng" dirty="0" smtClean="0">
                <a:hlinkClick r:id="rId2" tooltip="Ekosistem tabanlı adaptasyon"/>
              </a:rPr>
              <a:t>Ekosistem </a:t>
            </a:r>
            <a:r>
              <a:rPr lang="tr-TR" u="sng" dirty="0">
                <a:hlinkClick r:id="rId2" tooltip="Ekosistem tabanlı adaptasyon"/>
              </a:rPr>
              <a:t>tabanlı adaptasyon veya </a:t>
            </a:r>
            <a:r>
              <a:rPr lang="tr-TR" u="sng" dirty="0" err="1">
                <a:hlinkClick r:id="rId2" tooltip="Ekosistem tabanlı adaptasyon"/>
              </a:rPr>
              <a:t>EbA</a:t>
            </a:r>
            <a:r>
              <a:rPr lang="tr-TR" u="sng" dirty="0">
                <a:hlinkClick r:id="rId2" tooltip="Ekosistem tabanlı adaptasyon"/>
              </a:rPr>
              <a:t>, toplulukların </a:t>
            </a:r>
            <a:r>
              <a:rPr lang="tr-TR" u="sng" dirty="0">
                <a:hlinkClick r:id="rId3" tooltip="İklim değişikliğinin etkileri"/>
              </a:rPr>
              <a:t>iklim değişikliğinin etkilerine</a:t>
            </a:r>
            <a:r>
              <a:rPr lang="tr-TR" dirty="0"/>
              <a:t> uyum sağlamasına yardımcı olmak için bir ekosistem hizmetleri çerçevesi kullanmayı amaçlayan topluluk gelişimi ve çevre yönetimi için bir stratejidir . Biyolojik </a:t>
            </a:r>
            <a:r>
              <a:rPr lang="tr-TR" u="sng" dirty="0">
                <a:hlinkClick r:id="rId4" tooltip="Biyolojik Çeşitlilik Sözleşmesi"/>
              </a:rPr>
              <a:t>Çeşitlilik Sözleşmesi</a:t>
            </a:r>
            <a:r>
              <a:rPr lang="tr-TR" dirty="0"/>
              <a:t> , bunu "insanların iklim değişikliğinin olumsuz etkilerine uyum sağlamasına yardımcı olmak için biyolojik çeşitliliğin ve ekosistem hizmetlerinin kullanımı" olarak tanımlamaktadır ve buna genel bir adaptasyonun parçası olarak "ekosistemlerin sürdürülebilir yönetimi, korunması ve restorasyonu" dahildir. yerel topluluklar için çoklu sosyal, ekonomik ve kültürel ortak faydaları dikkate alan strateji". </a:t>
            </a:r>
            <a:r>
              <a:rPr lang="tr-TR" u="sng" baseline="30000" dirty="0">
                <a:hlinkClick r:id="rId5"/>
              </a:rPr>
              <a:t>[76]</a:t>
            </a:r>
            <a:endParaRPr lang="tr-TR" dirty="0"/>
          </a:p>
          <a:p>
            <a:r>
              <a:rPr lang="tr-TR" dirty="0"/>
              <a:t>2001 yılında, Binyıl Ekosistem Değerlendirmesi, insanlığın doğal dünya üzerindeki etkisinin daha önce görülmemiş seviyelere yükseldiğini ve gezegenin ekosistemlerinin bozulmasının </a:t>
            </a:r>
            <a:r>
              <a:rPr lang="tr-TR" u="sng" dirty="0">
                <a:hlinkClick r:id="rId6" tooltip="Binyıl Kalkınma Hedefleri"/>
              </a:rPr>
              <a:t>Binyıl Kalkınma Hedeflerine</a:t>
            </a:r>
            <a:r>
              <a:rPr lang="tr-TR" dirty="0"/>
              <a:t> ulaşmanın önünde büyük bir engel olacağını açıkladı . Bu gerçeğin farkında olarak, Ekosistem Tabanlı Uyum, iklim değişikliğinin etkilerini yaşayan topluluklarda yaşam kalitesini iyileştirmek için ekosistemlerin restorasyonunu bir sıçrama tahtası olarak kullanmaya çalıştı. </a:t>
            </a:r>
            <a:r>
              <a:rPr lang="tr-TR" u="sng" dirty="0">
                <a:hlinkClick r:id="rId7" tooltip="Fırtına dalgaları"/>
              </a:rPr>
              <a:t>Spesifik olarak, yiyecek ve su sağlayan ve fırtına dalgalanmalarından</a:t>
            </a:r>
            <a:r>
              <a:rPr lang="tr-TR" dirty="0"/>
              <a:t> ve taşkınlardan korunma sağlayan bu tür ekosistemlerin restorasyonunu içeriyordu . </a:t>
            </a:r>
            <a:r>
              <a:rPr lang="tr-TR" u="sng" dirty="0" err="1">
                <a:hlinkClick r:id="rId8" tooltip="İklim değişikliğini azaltma"/>
              </a:rPr>
              <a:t>EbA</a:t>
            </a:r>
            <a:r>
              <a:rPr lang="tr-TR" u="sng" dirty="0">
                <a:hlinkClick r:id="rId8" tooltip="İklim değişikliğini azaltma"/>
              </a:rPr>
              <a:t> müdahaleleri, hem iklim değişikliğini azaltma</a:t>
            </a:r>
            <a:r>
              <a:rPr lang="tr-TR" dirty="0"/>
              <a:t> hem de </a:t>
            </a:r>
            <a:r>
              <a:rPr lang="tr-TR" u="sng" dirty="0">
                <a:hlinkClick r:id="rId9" tooltip="Küresel ısınmaya uyum"/>
              </a:rPr>
              <a:t>küresel ısınmaya uyum</a:t>
            </a:r>
            <a:r>
              <a:rPr lang="tr-TR" dirty="0"/>
              <a:t> unsurlarını </a:t>
            </a:r>
            <a:r>
              <a:rPr lang="tr-TR" dirty="0" err="1"/>
              <a:t>birleştirirtopluluğun</a:t>
            </a:r>
            <a:r>
              <a:rPr lang="tr-TR" dirty="0"/>
              <a:t> mevcut ve gelecekteki ihtiyaçlarını karşılamaya yardımcı olmak. </a:t>
            </a:r>
            <a:r>
              <a:rPr lang="tr-TR" u="sng" baseline="30000" dirty="0">
                <a:hlinkClick r:id="rId10"/>
              </a:rPr>
              <a:t>[77]</a:t>
            </a:r>
            <a:endParaRPr lang="tr-TR" dirty="0"/>
          </a:p>
          <a:p>
            <a:r>
              <a:rPr lang="tr-TR" dirty="0"/>
              <a:t>Bilim adamları, politika yapıcılar ve topluluk üyeleri arasındaki işbirliğine dayalı planlama, Ekosistem Tabanlı Uyum'un temel bir unsurudur. </a:t>
            </a:r>
            <a:r>
              <a:rPr lang="tr-TR" dirty="0" err="1"/>
              <a:t>EbA</a:t>
            </a:r>
            <a:r>
              <a:rPr lang="tr-TR" dirty="0"/>
              <a:t>, hem dış uzmanların hem de yerel sakinlerin uzmanlığından yararlanarak, yalnızca geçmiş projeleri tekrarlamak yerine benzersiz sorunlara benzersiz çözümler geliştirmeyi amaçlamaktadır. </a:t>
            </a:r>
            <a:r>
              <a:rPr lang="tr-TR" u="sng" baseline="30000" dirty="0">
                <a:hlinkClick r:id="rId5"/>
              </a:rPr>
              <a:t>[76]</a:t>
            </a:r>
            <a:endParaRPr lang="tr-TR" dirty="0"/>
          </a:p>
          <a:p>
            <a:endParaRPr lang="tr-TR" dirty="0"/>
          </a:p>
        </p:txBody>
      </p:sp>
    </p:spTree>
    <p:extLst>
      <p:ext uri="{BB962C8B-B14F-4D97-AF65-F5344CB8AC3E}">
        <p14:creationId xmlns:p14="http://schemas.microsoft.com/office/powerpoint/2010/main" val="9347027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Arazi kullanım değişikliği </a:t>
            </a:r>
            <a:r>
              <a:rPr lang="tr-TR" b="1" dirty="0" smtClean="0"/>
              <a:t>kararları</a:t>
            </a:r>
            <a:endParaRPr lang="tr-TR" dirty="0"/>
          </a:p>
        </p:txBody>
      </p:sp>
      <p:sp>
        <p:nvSpPr>
          <p:cNvPr id="3" name="İçerik Yer Tutucusu 2"/>
          <p:cNvSpPr>
            <a:spLocks noGrp="1"/>
          </p:cNvSpPr>
          <p:nvPr>
            <p:ph idx="1"/>
          </p:nvPr>
        </p:nvSpPr>
        <p:spPr>
          <a:xfrm>
            <a:off x="838200" y="1838504"/>
            <a:ext cx="10515600" cy="4351338"/>
          </a:xfrm>
        </p:spPr>
        <p:txBody>
          <a:bodyPr>
            <a:normAutofit fontScale="55000" lnSpcReduction="20000"/>
          </a:bodyPr>
          <a:lstStyle/>
          <a:p>
            <a:r>
              <a:rPr lang="tr-TR" u="sng" dirty="0" smtClean="0">
                <a:hlinkClick r:id="rId2" tooltip="Ekoloji"/>
              </a:rPr>
              <a:t>Ekosistem </a:t>
            </a:r>
            <a:r>
              <a:rPr lang="tr-TR" u="sng" dirty="0">
                <a:hlinkClick r:id="rId2" tooltip="Ekoloji"/>
              </a:rPr>
              <a:t>hizmetleri kararları ekoloji</a:t>
            </a:r>
            <a:r>
              <a:rPr lang="tr-TR" dirty="0"/>
              <a:t> , </a:t>
            </a:r>
            <a:r>
              <a:rPr lang="tr-TR" u="sng" dirty="0">
                <a:hlinkClick r:id="rId3" tooltip="teknoloji"/>
              </a:rPr>
              <a:t>teknoloji</a:t>
            </a:r>
            <a:r>
              <a:rPr lang="tr-TR" dirty="0"/>
              <a:t> , </a:t>
            </a:r>
            <a:r>
              <a:rPr lang="tr-TR" u="sng" dirty="0">
                <a:hlinkClick r:id="rId4" tooltip="Toplum"/>
              </a:rPr>
              <a:t>toplum</a:t>
            </a:r>
            <a:r>
              <a:rPr lang="tr-TR" dirty="0"/>
              <a:t> ve </a:t>
            </a:r>
            <a:r>
              <a:rPr lang="tr-TR" u="sng" dirty="0">
                <a:hlinkClick r:id="rId5" tooltip="ekonomi"/>
              </a:rPr>
              <a:t>ekonominin</a:t>
            </a:r>
            <a:r>
              <a:rPr lang="tr-TR" dirty="0"/>
              <a:t> kesiştiği noktada karmaşık seçimler yapmayı gerektirir . Ekosistem hizmetleri kararları verme süreci, birçok bilgi türünün etkileşimini dikkate almalı, </a:t>
            </a:r>
            <a:r>
              <a:rPr lang="tr-TR" u="sng" dirty="0">
                <a:hlinkClick r:id="rId6" tooltip="Düzenleyici kurumlar"/>
              </a:rPr>
              <a:t>düzenleyici kurumlar</a:t>
            </a:r>
            <a:r>
              <a:rPr lang="tr-TR" dirty="0"/>
              <a:t> , teklif savunucuları, karar vericiler, sakinler, </a:t>
            </a:r>
            <a:r>
              <a:rPr lang="tr-TR" u="sng" dirty="0">
                <a:hlinkClick r:id="rId7" tooltip="Sivil toplum örgütü"/>
              </a:rPr>
              <a:t>STK'lar</a:t>
            </a:r>
            <a:r>
              <a:rPr lang="tr-TR" dirty="0"/>
              <a:t> dahil tüm </a:t>
            </a:r>
            <a:r>
              <a:rPr lang="tr-TR" u="sng" dirty="0">
                <a:hlinkClick r:id="rId8" tooltip="proje paydaşı"/>
              </a:rPr>
              <a:t>paydaş</a:t>
            </a:r>
            <a:r>
              <a:rPr lang="tr-TR" dirty="0"/>
              <a:t> bakış açılarını dikkate almalı ve kesişimin dört parçası üzerindeki etkileri ölçmelidir. Bu kararlar genellikle </a:t>
            </a:r>
            <a:r>
              <a:rPr lang="tr-TR" u="sng" dirty="0" err="1">
                <a:hlinkClick r:id="rId9" tooltip="Mekansal Planlama"/>
              </a:rPr>
              <a:t>mekansaldır</a:t>
            </a:r>
            <a:r>
              <a:rPr lang="tr-TR" dirty="0"/>
              <a:t> , her zaman </a:t>
            </a:r>
            <a:r>
              <a:rPr lang="tr-TR" u="sng" dirty="0">
                <a:hlinkClick r:id="rId10" tooltip="Çok amaçlı optimizasyon"/>
              </a:rPr>
              <a:t>çok amaçlıdır .</a:t>
            </a:r>
            <a:r>
              <a:rPr lang="tr-TR" dirty="0"/>
              <a:t>ve belirsiz verilere, modellere ve tahminlere dayalıdır. Genellikle süreci yönlendiren, en iyi bilimin paydaş değerleri, tahminleri ve görüşleri ile birleşimidir. </a:t>
            </a:r>
            <a:r>
              <a:rPr lang="tr-TR" u="sng" baseline="30000" dirty="0">
                <a:hlinkClick r:id="rId11"/>
              </a:rPr>
              <a:t>[78]</a:t>
            </a:r>
            <a:endParaRPr lang="tr-TR" dirty="0"/>
          </a:p>
          <a:p>
            <a:r>
              <a:rPr lang="tr-TR" dirty="0"/>
              <a:t>Bir analitik çalışma, paydaşları New </a:t>
            </a:r>
            <a:r>
              <a:rPr lang="tr-TR" dirty="0" err="1"/>
              <a:t>Mexico'daki</a:t>
            </a:r>
            <a:r>
              <a:rPr lang="tr-TR" dirty="0"/>
              <a:t> Orta Rio </a:t>
            </a:r>
            <a:r>
              <a:rPr lang="tr-TR" dirty="0" err="1"/>
              <a:t>Grande</a:t>
            </a:r>
            <a:r>
              <a:rPr lang="tr-TR" dirty="0"/>
              <a:t> havzasında su kaynakları yönetimi kararlarını destekleyecek </a:t>
            </a:r>
            <a:r>
              <a:rPr lang="tr-TR" u="sng" dirty="0">
                <a:hlinkClick r:id="rId12" tooltip="Yazılım temsilcisi"/>
              </a:rPr>
              <a:t>aracılar olarak modelledi. </a:t>
            </a:r>
            <a:r>
              <a:rPr lang="tr-TR" dirty="0"/>
              <a:t>Bu çalışma, bir </a:t>
            </a:r>
            <a:r>
              <a:rPr lang="tr-TR" dirty="0" err="1"/>
              <a:t>mekansal</a:t>
            </a:r>
            <a:r>
              <a:rPr lang="tr-TR" dirty="0"/>
              <a:t> karar boyunca paydaş girdilerini modellemeye odaklandı, ancak belirsizliği göz ardı etti. </a:t>
            </a:r>
            <a:r>
              <a:rPr lang="tr-TR" u="sng" baseline="30000" dirty="0">
                <a:hlinkClick r:id="rId13"/>
              </a:rPr>
              <a:t>[79]</a:t>
            </a:r>
            <a:r>
              <a:rPr lang="tr-TR" dirty="0"/>
              <a:t> Başka bir çalışma, arazi kullanımı değişikliğinin etkilerine ilişkin bir çalışmada arazi sahibi kararlarının </a:t>
            </a:r>
            <a:r>
              <a:rPr lang="tr-TR" dirty="0" err="1"/>
              <a:t>ekonometrik</a:t>
            </a:r>
            <a:r>
              <a:rPr lang="tr-TR" dirty="0"/>
              <a:t> modellerini uygulamak için </a:t>
            </a:r>
            <a:r>
              <a:rPr lang="tr-TR" u="sng" dirty="0">
                <a:hlinkClick r:id="rId14" tooltip="Monte Carlo yöntemi"/>
              </a:rPr>
              <a:t>Monte Carlo yöntemlerini kullandı. </a:t>
            </a:r>
            <a:r>
              <a:rPr lang="tr-TR" dirty="0"/>
              <a:t>Burada paydaş girdileri belirsizliği yansıtmak için rastgele etkiler olarak modellenmiştir. </a:t>
            </a:r>
            <a:r>
              <a:rPr lang="tr-TR" u="sng" baseline="30000" dirty="0">
                <a:hlinkClick r:id="rId15"/>
              </a:rPr>
              <a:t>[80]</a:t>
            </a:r>
            <a:r>
              <a:rPr lang="tr-TR" dirty="0"/>
              <a:t> Üçüncü bir çalışma , bilimsel bilgideki belirsizliği modellemek için </a:t>
            </a:r>
            <a:r>
              <a:rPr lang="tr-TR" dirty="0" err="1"/>
              <a:t>Bayes</a:t>
            </a:r>
            <a:r>
              <a:rPr lang="tr-TR" dirty="0"/>
              <a:t> </a:t>
            </a:r>
            <a:r>
              <a:rPr lang="tr-TR" u="sng" dirty="0">
                <a:hlinkClick r:id="rId16" tooltip="Karar destek sistemi"/>
              </a:rPr>
              <a:t>karar destek sistemini kullandı </a:t>
            </a:r>
            <a:r>
              <a:rPr lang="tr-TR" u="sng" dirty="0" err="1">
                <a:hlinkClick r:id="rId17" tooltip="Bayes ağı"/>
              </a:rPr>
              <a:t>Bayes</a:t>
            </a:r>
            <a:r>
              <a:rPr lang="tr-TR" u="sng" dirty="0">
                <a:hlinkClick r:id="rId17" tooltip="Bayes ağı"/>
              </a:rPr>
              <a:t> </a:t>
            </a:r>
            <a:r>
              <a:rPr lang="tr-TR" u="sng" dirty="0" err="1">
                <a:hlinkClick r:id="rId17" tooltip="Bayes ağı"/>
              </a:rPr>
              <a:t>Nets</a:t>
            </a:r>
            <a:r>
              <a:rPr lang="tr-TR" dirty="0" err="1"/>
              <a:t>ve</a:t>
            </a:r>
            <a:r>
              <a:rPr lang="tr-TR" dirty="0"/>
              <a:t> paydaşlardan gelen girdilerin toplanmasına ve birleştirilmesine yardımcı olmak. Bu çalışma, dalga enerjisi cihazlarının Oregon Sahili açıklarına yerleştirilmesiyle ilgiliydi, ancak bir karar verme ortamında belirsiz </a:t>
            </a:r>
            <a:r>
              <a:rPr lang="tr-TR" dirty="0" err="1"/>
              <a:t>mekansal</a:t>
            </a:r>
            <a:r>
              <a:rPr lang="tr-TR" dirty="0"/>
              <a:t> bilimi ve paydaş bilgilerini yönetmek için genel bir yöntem sunuyor. </a:t>
            </a:r>
            <a:r>
              <a:rPr lang="tr-TR" u="sng" baseline="30000" dirty="0">
                <a:hlinkClick r:id="rId18"/>
              </a:rPr>
              <a:t>[81]</a:t>
            </a:r>
            <a:r>
              <a:rPr lang="tr-TR" dirty="0"/>
              <a:t> </a:t>
            </a:r>
            <a:r>
              <a:rPr lang="tr-TR" u="sng" dirty="0">
                <a:hlinkClick r:id="rId19" tooltip="Uzaktan Algılama"/>
              </a:rPr>
              <a:t>Uzaktan algılama</a:t>
            </a:r>
            <a:r>
              <a:rPr lang="tr-TR" dirty="0"/>
              <a:t> verileri ve analizleri, planlamaya, yönetime, paydaşların eylemlerinin izlenmesine ve paydaşlar arasındaki iletişime yardımcı olan ekosistem hizmetleri sağlayan arazi örtüsü sınıflarının sağlığını ve kapsamını değerlendirmek için kullanılabilir. </a:t>
            </a:r>
            <a:r>
              <a:rPr lang="tr-TR" u="sng" baseline="30000" dirty="0">
                <a:hlinkClick r:id="rId20"/>
              </a:rPr>
              <a:t>[82]</a:t>
            </a:r>
            <a:endParaRPr lang="tr-TR" dirty="0"/>
          </a:p>
          <a:p>
            <a:r>
              <a:rPr lang="tr-TR" dirty="0"/>
              <a:t>Baltık ülkelerinde bilim adamları, doğa koruma uzmanları ve yerel yetkililer otlak ekosistemleri için entegre planlama yaklaşımını uyguluyorlar. </a:t>
            </a:r>
            <a:r>
              <a:rPr lang="tr-TR" u="sng" baseline="30000" dirty="0">
                <a:hlinkClick r:id="rId21"/>
              </a:rPr>
              <a:t>[83]</a:t>
            </a:r>
            <a:r>
              <a:rPr lang="tr-TR" u="sng" dirty="0">
                <a:hlinkClick r:id="rId22" tooltip="CBS"/>
              </a:rPr>
              <a:t> CBS</a:t>
            </a:r>
            <a:r>
              <a:rPr lang="tr-TR" dirty="0"/>
              <a:t> (coğrafi bilgi sistemi) teknolojisine dayalı entegre bir planlama aracı geliştiriyorlar ve planlamacıların beton otlaklar için en iyi otlak yönetimi çözümünü seçmelerine yardımcı olacak çevrimiçi duruma getiriyorlar. Kırsal kesimdeki süreçlere bütünsel olarak bakacak ve belirli bir alanın hem doğal hem de sosyoekonomik faktörlerini dikkate alarak en iyi otlak yönetimi çözümlerinin bulunmasına yardımcı olacaktır. </a:t>
            </a:r>
            <a:r>
              <a:rPr lang="tr-TR" u="sng" baseline="30000" dirty="0">
                <a:hlinkClick r:id="rId23"/>
              </a:rPr>
              <a:t>[84]</a:t>
            </a:r>
            <a:endParaRPr lang="tr-TR" dirty="0"/>
          </a:p>
          <a:p>
            <a:endParaRPr lang="tr-TR" dirty="0"/>
          </a:p>
        </p:txBody>
      </p:sp>
    </p:spTree>
    <p:extLst>
      <p:ext uri="{BB962C8B-B14F-4D97-AF65-F5344CB8AC3E}">
        <p14:creationId xmlns:p14="http://schemas.microsoft.com/office/powerpoint/2010/main" val="2128795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12192000" cy="6645499"/>
          </a:xfrm>
        </p:spPr>
        <p:txBody>
          <a:bodyPr>
            <a:normAutofit fontScale="40000" lnSpcReduction="20000"/>
          </a:bodyPr>
          <a:lstStyle/>
          <a:p>
            <a:r>
              <a:rPr lang="tr-TR" dirty="0"/>
              <a:t>İnsanın Dünya'nın ekosistemlerine bağımlılığı kavramı </a:t>
            </a:r>
            <a:r>
              <a:rPr lang="tr-TR" i="1" u="sng" dirty="0">
                <a:hlinkClick r:id="rId2" tooltip="homo sapiens"/>
              </a:rPr>
              <a:t>Homo </a:t>
            </a:r>
            <a:r>
              <a:rPr lang="tr-TR" i="1" u="sng" dirty="0" err="1">
                <a:hlinkClick r:id="rId2" tooltip="homo sapiens"/>
              </a:rPr>
              <a:t>sapiens'in</a:t>
            </a:r>
            <a:r>
              <a:rPr lang="tr-TR" dirty="0"/>
              <a:t> varlığının başlangıcına kadar uzanırken, ' doğal sermaye' terimi ilk olarak 1973 yılında </a:t>
            </a:r>
            <a:r>
              <a:rPr lang="tr-TR" u="sng" dirty="0">
                <a:hlinkClick r:id="rId3" tooltip="EF Schumacher"/>
              </a:rPr>
              <a:t>EF </a:t>
            </a:r>
            <a:r>
              <a:rPr lang="tr-TR" u="sng" dirty="0" err="1">
                <a:hlinkClick r:id="rId3" tooltip="EF Schumacher"/>
              </a:rPr>
              <a:t>Schumacher</a:t>
            </a:r>
            <a:r>
              <a:rPr lang="tr-TR" u="sng" dirty="0">
                <a:hlinkClick r:id="rId3" tooltip="EF Schumacher"/>
              </a:rPr>
              <a:t> tarafından </a:t>
            </a:r>
            <a:r>
              <a:rPr lang="tr-TR" i="1" u="sng" dirty="0">
                <a:hlinkClick r:id="rId4" tooltip="Küçük Güzeldir"/>
              </a:rPr>
              <a:t>Küçük Güzeldir</a:t>
            </a:r>
            <a:r>
              <a:rPr lang="tr-TR" dirty="0"/>
              <a:t> adlı kitabında kullanılmıştır . </a:t>
            </a:r>
            <a:r>
              <a:rPr lang="tr-TR" u="sng" baseline="30000" dirty="0">
                <a:hlinkClick r:id="rId5"/>
              </a:rPr>
              <a:t>[85]</a:t>
            </a:r>
            <a:r>
              <a:rPr lang="tr-TR" dirty="0"/>
              <a:t> Ekosistemlerin insanlığa nasıl karmaşık hizmetler sağlayabileceğinin kabulü , </a:t>
            </a:r>
            <a:r>
              <a:rPr lang="tr-TR" u="sng" dirty="0">
                <a:hlinkClick r:id="rId6" tooltip="ormansızlaşma"/>
              </a:rPr>
              <a:t>ormansızlaşmanın toprak </a:t>
            </a:r>
            <a:r>
              <a:rPr lang="tr-TR" u="sng" dirty="0">
                <a:hlinkClick r:id="rId7" tooltip="Erozyon"/>
              </a:rPr>
              <a:t>erozyonuna</a:t>
            </a:r>
            <a:r>
              <a:rPr lang="tr-TR" dirty="0"/>
              <a:t> ve kaynakların kurumasına yol açabileceğini anlayan en azından </a:t>
            </a:r>
            <a:r>
              <a:rPr lang="tr-TR" u="sng" dirty="0">
                <a:hlinkClick r:id="rId8" tooltip="Platon"/>
              </a:rPr>
              <a:t>Platon'a (yaklaşık MÖ 400) kadar uzanır. </a:t>
            </a:r>
            <a:r>
              <a:rPr lang="tr-TR" u="sng" baseline="30000" dirty="0">
                <a:hlinkClick r:id="rId9"/>
              </a:rPr>
              <a:t>[86] </a:t>
            </a:r>
            <a:r>
              <a:rPr lang="tr-TR" u="sng" baseline="30000" dirty="0">
                <a:hlinkClick r:id="rId10"/>
              </a:rPr>
              <a:t>[87]</a:t>
            </a:r>
            <a:r>
              <a:rPr lang="tr-TR" dirty="0"/>
              <a:t> Modern ekosistem hizmetleri fikirleri muhtemelen </a:t>
            </a:r>
            <a:r>
              <a:rPr lang="tr-TR" dirty="0" err="1"/>
              <a:t>Marsh'ın</a:t>
            </a:r>
            <a:r>
              <a:rPr lang="tr-TR" dirty="0"/>
              <a:t> 1864'te Dünya'nın doğal kaynaklarının sınırsız olduğu </a:t>
            </a:r>
            <a:r>
              <a:rPr lang="tr-TR" dirty="0" err="1"/>
              <a:t>fikrineAkdeniz'de</a:t>
            </a:r>
            <a:r>
              <a:rPr lang="tr-TR" dirty="0"/>
              <a:t> </a:t>
            </a:r>
            <a:r>
              <a:rPr lang="tr-TR" u="sng" dirty="0">
                <a:hlinkClick r:id="rId11" tooltip="Toprak verimliliği"/>
              </a:rPr>
              <a:t>toprak verimliliği . </a:t>
            </a:r>
            <a:r>
              <a:rPr lang="tr-TR" u="sng" baseline="30000" dirty="0">
                <a:hlinkClick r:id="rId12"/>
              </a:rPr>
              <a:t>[88]</a:t>
            </a:r>
            <a:r>
              <a:rPr lang="tr-TR" baseline="30000" dirty="0"/>
              <a:t> [ </a:t>
            </a:r>
            <a:r>
              <a:rPr lang="tr-TR" i="1" u="sng" baseline="30000" dirty="0">
                <a:hlinkClick r:id="rId13" tooltip="Vikipedi:Kaynakları alıntılama"/>
              </a:rPr>
              <a:t>sayfa gerekli</a:t>
            </a:r>
            <a:r>
              <a:rPr lang="tr-TR" baseline="30000" dirty="0"/>
              <a:t> ]</a:t>
            </a:r>
            <a:r>
              <a:rPr lang="tr-TR" dirty="0"/>
              <a:t> Üç önemli yazarın - </a:t>
            </a:r>
            <a:r>
              <a:rPr lang="tr-TR" u="sng" dirty="0">
                <a:hlinkClick r:id="rId14" tooltip="Henry Fairfield Osborn, Jr."/>
              </a:rPr>
              <a:t>Henry </a:t>
            </a:r>
            <a:r>
              <a:rPr lang="tr-TR" u="sng" dirty="0" err="1">
                <a:hlinkClick r:id="rId14" tooltip="Henry Fairfield Osborn, Jr."/>
              </a:rPr>
              <a:t>Fairfield</a:t>
            </a:r>
            <a:r>
              <a:rPr lang="tr-TR" u="sng" dirty="0">
                <a:hlinkClick r:id="rId14" tooltip="Henry Fairfield Osborn, Jr."/>
              </a:rPr>
              <a:t> </a:t>
            </a:r>
            <a:r>
              <a:rPr lang="tr-TR" u="sng" dirty="0" err="1">
                <a:hlinkClick r:id="rId14" tooltip="Henry Fairfield Osborn, Jr."/>
              </a:rPr>
              <a:t>Osborn</a:t>
            </a:r>
            <a:r>
              <a:rPr lang="tr-TR" u="sng" dirty="0">
                <a:hlinkClick r:id="rId14" tooltip="Henry Fairfield Osborn, Jr."/>
              </a:rPr>
              <a:t>, </a:t>
            </a:r>
            <a:r>
              <a:rPr lang="tr-TR" u="sng" dirty="0" err="1">
                <a:hlinkClick r:id="rId14" tooltip="Henry Fairfield Osborn, Jr."/>
              </a:rPr>
              <a:t>Jr</a:t>
            </a:r>
            <a:r>
              <a:rPr lang="tr-TR" dirty="0"/>
              <a:t> , </a:t>
            </a:r>
            <a:r>
              <a:rPr lang="tr-TR" u="sng" baseline="30000" dirty="0">
                <a:hlinkClick r:id="rId15"/>
              </a:rPr>
              <a:t>[89]</a:t>
            </a:r>
            <a:r>
              <a:rPr lang="tr-TR" dirty="0"/>
              <a:t> </a:t>
            </a:r>
            <a:r>
              <a:rPr lang="tr-TR" u="sng" dirty="0">
                <a:hlinkClick r:id="rId16" tooltip="William Vogt"/>
              </a:rPr>
              <a:t>William </a:t>
            </a:r>
            <a:r>
              <a:rPr lang="tr-TR" u="sng" dirty="0" err="1">
                <a:hlinkClick r:id="rId16" tooltip="William Vogt"/>
              </a:rPr>
              <a:t>Vogt</a:t>
            </a:r>
            <a:r>
              <a:rPr lang="tr-TR" dirty="0"/>
              <a:t> , </a:t>
            </a:r>
            <a:r>
              <a:rPr lang="tr-TR" u="sng" baseline="30000" dirty="0">
                <a:hlinkClick r:id="rId17"/>
              </a:rPr>
              <a:t>[90]</a:t>
            </a:r>
            <a:r>
              <a:rPr lang="tr-TR" dirty="0"/>
              <a:t> ve </a:t>
            </a:r>
            <a:r>
              <a:rPr lang="tr-TR" u="sng" dirty="0" err="1">
                <a:hlinkClick r:id="rId18" tooltip="Aldo Leopold"/>
              </a:rPr>
              <a:t>Aldo</a:t>
            </a:r>
            <a:r>
              <a:rPr lang="tr-TR" u="sng" dirty="0">
                <a:hlinkClick r:id="rId18" tooltip="Aldo Leopold"/>
              </a:rPr>
              <a:t> </a:t>
            </a:r>
            <a:r>
              <a:rPr lang="tr-TR" u="sng" dirty="0" err="1">
                <a:hlinkClick r:id="rId18" tooltip="Aldo Leopold"/>
              </a:rPr>
              <a:t>Leopold</a:t>
            </a:r>
            <a:r>
              <a:rPr lang="tr-TR" u="sng" dirty="0">
                <a:hlinkClick r:id="rId18" tooltip="Aldo Leopold"/>
              </a:rPr>
              <a:t> </a:t>
            </a:r>
            <a:r>
              <a:rPr lang="tr-TR" u="sng" baseline="30000" dirty="0">
                <a:hlinkClick r:id="rId19"/>
              </a:rPr>
              <a:t>[91]</a:t>
            </a:r>
            <a:r>
              <a:rPr lang="tr-TR" dirty="0"/>
              <a:t> - 1940'ların sonlarına kadar insanın çevreye olan bağımlılığının tanınmasını desteklemedi.</a:t>
            </a:r>
          </a:p>
          <a:p>
            <a:r>
              <a:rPr lang="tr-TR" dirty="0"/>
              <a:t>1956'da </a:t>
            </a:r>
            <a:r>
              <a:rPr lang="tr-TR" u="sng" dirty="0">
                <a:hlinkClick r:id="rId20" tooltip="Paul Sears"/>
              </a:rPr>
              <a:t>Paul </a:t>
            </a:r>
            <a:r>
              <a:rPr lang="tr-TR" u="sng" dirty="0" err="1">
                <a:hlinkClick r:id="rId20" tooltip="Paul Sears"/>
              </a:rPr>
              <a:t>Sears</a:t>
            </a:r>
            <a:r>
              <a:rPr lang="tr-TR" dirty="0"/>
              <a:t> , atıkların işlenmesinde ve besin maddelerinin geri dönüştürülmesinde ekosistemin kritik rolüne dikkat çekti. </a:t>
            </a:r>
            <a:r>
              <a:rPr lang="tr-TR" u="sng" baseline="30000" dirty="0">
                <a:hlinkClick r:id="rId21"/>
              </a:rPr>
              <a:t>[92]</a:t>
            </a:r>
            <a:r>
              <a:rPr lang="tr-TR" dirty="0"/>
              <a:t> 1970 yılında, </a:t>
            </a:r>
            <a:r>
              <a:rPr lang="tr-TR" u="sng" dirty="0">
                <a:hlinkClick r:id="rId22" tooltip="Paul R. Ehrlich"/>
              </a:rPr>
              <a:t>Paul </a:t>
            </a:r>
            <a:r>
              <a:rPr lang="tr-TR" u="sng" dirty="0" err="1">
                <a:hlinkClick r:id="rId22" tooltip="Paul R. Ehrlich"/>
              </a:rPr>
              <a:t>Ehrlich</a:t>
            </a:r>
            <a:r>
              <a:rPr lang="tr-TR" dirty="0"/>
              <a:t> ve </a:t>
            </a:r>
            <a:r>
              <a:rPr lang="tr-TR" dirty="0" err="1"/>
              <a:t>Rosa</a:t>
            </a:r>
            <a:r>
              <a:rPr lang="tr-TR" dirty="0"/>
              <a:t> </a:t>
            </a:r>
            <a:r>
              <a:rPr lang="tr-TR" dirty="0" err="1"/>
              <a:t>Weigert</a:t>
            </a:r>
            <a:r>
              <a:rPr lang="tr-TR" dirty="0"/>
              <a:t> çevre bilimi ders kitaplarında </a:t>
            </a:r>
            <a:r>
              <a:rPr lang="tr-TR" u="sng" baseline="30000" dirty="0">
                <a:hlinkClick r:id="rId23"/>
              </a:rPr>
              <a:t>[93]</a:t>
            </a:r>
            <a:r>
              <a:rPr lang="tr-TR" dirty="0"/>
              <a:t> "ekolojik </a:t>
            </a:r>
            <a:r>
              <a:rPr lang="tr-TR" dirty="0" err="1"/>
              <a:t>sistemler"e</a:t>
            </a:r>
            <a:r>
              <a:rPr lang="tr-TR" dirty="0"/>
              <a:t> ve "insanın varlığına yönelik en ince ve tehlikeli tehdit... insan türünün varlığının bağlı olduğu ekolojik sistemler".</a:t>
            </a:r>
          </a:p>
          <a:p>
            <a:r>
              <a:rPr lang="tr-TR" u="sng" dirty="0">
                <a:hlinkClick r:id="rId24" tooltip="Balıkçılık"/>
              </a:rPr>
              <a:t>"Çevre hizmetleri" terimi, böceklerin tozlaşması, balıkçılık</a:t>
            </a:r>
            <a:r>
              <a:rPr lang="tr-TR" dirty="0"/>
              <a:t> , </a:t>
            </a:r>
            <a:r>
              <a:rPr lang="tr-TR" u="sng" dirty="0">
                <a:hlinkClick r:id="rId25" tooltip="İklim"/>
              </a:rPr>
              <a:t>iklim</a:t>
            </a:r>
            <a:r>
              <a:rPr lang="tr-TR" dirty="0"/>
              <a:t> düzenlemesi ve </a:t>
            </a:r>
            <a:r>
              <a:rPr lang="tr-TR" u="sng" dirty="0">
                <a:hlinkClick r:id="rId26" tooltip="Sel basmak"/>
              </a:rPr>
              <a:t>taşkın</a:t>
            </a:r>
            <a:r>
              <a:rPr lang="tr-TR" dirty="0"/>
              <a:t> kontrolünü içeren hizmetleri listeleyen </a:t>
            </a:r>
            <a:r>
              <a:rPr lang="tr-TR" i="1" dirty="0"/>
              <a:t>Kritik Çevre Sorunları </a:t>
            </a:r>
            <a:r>
              <a:rPr lang="tr-TR" i="1" dirty="0" err="1"/>
              <a:t>Çalışması'nın</a:t>
            </a:r>
            <a:r>
              <a:rPr lang="tr-TR" dirty="0"/>
              <a:t> [ </a:t>
            </a:r>
            <a:r>
              <a:rPr lang="tr-TR" u="sng" baseline="30000" dirty="0">
                <a:hlinkClick r:id="rId27"/>
              </a:rPr>
              <a:t>94]</a:t>
            </a:r>
            <a:r>
              <a:rPr lang="tr-TR" dirty="0"/>
              <a:t> 1970 tarihli bir raporunda tanıtıldı . Sonraki yıllarda, terimin varyasyonları kullanıldı, ancak sonunda 'ekosistem hizmetleri' bilimsel literatürde standart haline geldi. </a:t>
            </a:r>
            <a:r>
              <a:rPr lang="tr-TR" u="sng" baseline="30000" dirty="0">
                <a:hlinkClick r:id="rId28"/>
              </a:rPr>
              <a:t>[95]</a:t>
            </a:r>
            <a:endParaRPr lang="tr-TR" dirty="0"/>
          </a:p>
          <a:p>
            <a:r>
              <a:rPr lang="tr-TR" dirty="0"/>
              <a:t>Ekosistem hizmetleri kavramı genişlemeye devam etmiştir ve aşağıda tartışılan </a:t>
            </a:r>
            <a:r>
              <a:rPr lang="tr-TR" u="sng" dirty="0" err="1">
                <a:hlinkClick r:id="rId29" tooltip="sosyo-ekonomik"/>
              </a:rPr>
              <a:t>sosyo</a:t>
            </a:r>
            <a:r>
              <a:rPr lang="tr-TR" u="sng" dirty="0">
                <a:hlinkClick r:id="rId29" tooltip="sosyo-ekonomik"/>
              </a:rPr>
              <a:t>-ekonomik</a:t>
            </a:r>
            <a:r>
              <a:rPr lang="tr-TR" dirty="0"/>
              <a:t> ve </a:t>
            </a:r>
            <a:r>
              <a:rPr lang="tr-TR" u="sng" dirty="0">
                <a:hlinkClick r:id="rId30" tooltip="koruma etiği"/>
              </a:rPr>
              <a:t>koruma hedeflerini içermektedir. </a:t>
            </a:r>
            <a:r>
              <a:rPr lang="tr-TR" dirty="0"/>
              <a:t>1997 itibariyle ekosistem hizmetleri kavramlarının ve terminolojisinin bir geçmişi Daily'nin "</a:t>
            </a:r>
            <a:r>
              <a:rPr lang="tr-TR" dirty="0" err="1"/>
              <a:t>Nature's</a:t>
            </a:r>
            <a:r>
              <a:rPr lang="tr-TR" dirty="0"/>
              <a:t> Services: </a:t>
            </a:r>
            <a:r>
              <a:rPr lang="tr-TR" dirty="0" err="1"/>
              <a:t>Social</a:t>
            </a:r>
            <a:r>
              <a:rPr lang="tr-TR" dirty="0"/>
              <a:t> </a:t>
            </a:r>
            <a:r>
              <a:rPr lang="tr-TR" dirty="0" err="1"/>
              <a:t>Dependence</a:t>
            </a:r>
            <a:r>
              <a:rPr lang="tr-TR" dirty="0"/>
              <a:t> on Natural </a:t>
            </a:r>
            <a:r>
              <a:rPr lang="tr-TR" dirty="0" err="1"/>
              <a:t>Ecosystems</a:t>
            </a:r>
            <a:r>
              <a:rPr lang="tr-TR" dirty="0"/>
              <a:t>" adlı kitabında bulunabilir. </a:t>
            </a:r>
            <a:r>
              <a:rPr lang="tr-TR" u="sng" baseline="30000" dirty="0">
                <a:hlinkClick r:id="rId9"/>
              </a:rPr>
              <a:t>[86]</a:t>
            </a:r>
            <a:endParaRPr lang="tr-TR" dirty="0"/>
          </a:p>
          <a:p>
            <a:r>
              <a:rPr lang="tr-TR" u="sng" dirty="0" err="1">
                <a:hlinkClick r:id="rId31" tooltip="Gretchen Günlük"/>
              </a:rPr>
              <a:t>Gretchen</a:t>
            </a:r>
            <a:r>
              <a:rPr lang="tr-TR" u="sng" dirty="0">
                <a:hlinkClick r:id="rId31" tooltip="Gretchen Günlük"/>
              </a:rPr>
              <a:t> Daily'nin</a:t>
            </a:r>
            <a:r>
              <a:rPr lang="tr-TR" dirty="0"/>
              <a:t> orijinal tanımı ekosistem malları ve ekosistem hizmetleri arasında ayrım yaparken , </a:t>
            </a:r>
            <a:r>
              <a:rPr lang="tr-TR" u="sng" dirty="0">
                <a:hlinkClick r:id="rId32" tooltip="Robert Costanza"/>
              </a:rPr>
              <a:t>Robert </a:t>
            </a:r>
            <a:r>
              <a:rPr lang="tr-TR" u="sng" dirty="0" err="1">
                <a:hlinkClick r:id="rId32" tooltip="Robert Costanza"/>
              </a:rPr>
              <a:t>Costanza</a:t>
            </a:r>
            <a:r>
              <a:rPr lang="tr-TR" dirty="0"/>
              <a:t> ve meslektaşlarının daha sonraki çalışmaları ve Milenyum Ekosistem Değerlendirmesi, bunların hepsini ekosistem hizmetleri olarak bir araya getirdi. </a:t>
            </a:r>
            <a:r>
              <a:rPr lang="tr-TR" u="sng" baseline="30000" dirty="0">
                <a:hlinkClick r:id="rId33"/>
              </a:rPr>
              <a:t>[96] </a:t>
            </a:r>
            <a:r>
              <a:rPr lang="tr-TR" u="sng" baseline="30000" dirty="0">
                <a:hlinkClick r:id="rId34"/>
              </a:rPr>
              <a:t>[52]</a:t>
            </a:r>
            <a:endParaRPr lang="tr-TR" dirty="0"/>
          </a:p>
          <a:p>
            <a:r>
              <a:rPr lang="tr-TR" dirty="0" smtClean="0"/>
              <a:t>Örnekler</a:t>
            </a:r>
            <a:endParaRPr lang="tr-TR" b="1" dirty="0"/>
          </a:p>
          <a:p>
            <a:r>
              <a:rPr lang="tr-TR" dirty="0"/>
              <a:t>Aşağıdaki örnekler, onlardan türetilen hizmetler aracılığıyla insanlar ve doğal ekosistemler arasındaki ilişkileri göstermektedir:</a:t>
            </a:r>
          </a:p>
          <a:p>
            <a:pPr lvl="0"/>
            <a:r>
              <a:rPr lang="tr-TR" dirty="0"/>
              <a:t>ABD ordusu, Savunma Bakanlığı topraklarının ve askeri tesislerin yerel topluluklara karbon depolama, iklime dayanıklılık ve nesli tükenmekte olan türlerin habitatı dahil olmak üzere önemli ekosistem hizmetleri sağladığını iddia eden Pasifik </a:t>
            </a:r>
            <a:r>
              <a:rPr lang="tr-TR" u="sng" baseline="30000" dirty="0">
                <a:hlinkClick r:id="rId35"/>
              </a:rPr>
              <a:t>Kuzeybatı</a:t>
            </a:r>
            <a:r>
              <a:rPr lang="tr-TR" dirty="0"/>
              <a:t> Ulusal Laboratuvarı aracılığıyla araştırmaları finanse etti . </a:t>
            </a:r>
            <a:r>
              <a:rPr lang="tr-TR" u="sng" baseline="30000" dirty="0">
                <a:hlinkClick r:id="rId36"/>
              </a:rPr>
              <a:t>[98]</a:t>
            </a:r>
            <a:r>
              <a:rPr lang="tr-TR" dirty="0"/>
              <a:t> 2020 itibariyle, Duke Üniversitesi'nden yapılan araştırmalar, örneğin </a:t>
            </a:r>
            <a:r>
              <a:rPr lang="tr-TR" u="sng" dirty="0" err="1">
                <a:hlinkClick r:id="rId37" tooltip="Eglin Hava Kuvvetleri Üssü"/>
              </a:rPr>
              <a:t>Eglin</a:t>
            </a:r>
            <a:r>
              <a:rPr lang="tr-TR" u="sng" dirty="0">
                <a:hlinkClick r:id="rId37" tooltip="Eglin Hava Kuvvetleri Üssü"/>
              </a:rPr>
              <a:t> Hava Kuvvetleri Üssü'nün</a:t>
            </a:r>
            <a:r>
              <a:rPr lang="tr-TR" dirty="0"/>
              <a:t> yılda yaklaşık 110 milyon dolar ekosistem hizmetleri sağladığını iddia ediyor; bu, üs yoksa 40 milyon dolar daha fazla. </a:t>
            </a:r>
            <a:r>
              <a:rPr lang="tr-TR" u="sng" baseline="30000" dirty="0">
                <a:hlinkClick r:id="rId36"/>
              </a:rPr>
              <a:t>[98]</a:t>
            </a:r>
            <a:endParaRPr lang="tr-TR" dirty="0"/>
          </a:p>
          <a:p>
            <a:pPr lvl="0"/>
            <a:r>
              <a:rPr lang="tr-TR" dirty="0"/>
              <a:t>İçme suyu kalitesinin ABD </a:t>
            </a:r>
            <a:r>
              <a:rPr lang="tr-TR" u="sng" dirty="0">
                <a:hlinkClick r:id="rId38" tooltip="Birleşik Devletler Çevre Koruma Ajansı"/>
              </a:rPr>
              <a:t>Çevre Koruma Ajansı'nın (EPA)</a:t>
            </a:r>
            <a:r>
              <a:rPr lang="tr-TR" dirty="0"/>
              <a:t> gerektirdiği standartların altına düştüğü </a:t>
            </a:r>
            <a:r>
              <a:rPr lang="tr-TR" u="sng" dirty="0">
                <a:hlinkClick r:id="rId39" tooltip="New York City"/>
              </a:rPr>
              <a:t>New York'ta</a:t>
            </a:r>
            <a:r>
              <a:rPr lang="tr-TR" dirty="0"/>
              <a:t> yetkililer , daha önce şehre su arıtma ekosistem hizmeti sağlayan kirli </a:t>
            </a:r>
            <a:r>
              <a:rPr lang="tr-TR" u="sng" dirty="0" err="1">
                <a:hlinkClick r:id="rId40" tooltip="Kedi Beceri Parkı"/>
              </a:rPr>
              <a:t>Catskill</a:t>
            </a:r>
            <a:r>
              <a:rPr lang="tr-TR" u="sng" dirty="0">
                <a:hlinkClick r:id="rId40" tooltip="Kedi Beceri Parkı"/>
              </a:rPr>
              <a:t> Havzasını</a:t>
            </a:r>
            <a:r>
              <a:rPr lang="tr-TR" dirty="0"/>
              <a:t> restore etmeyi seçti . </a:t>
            </a:r>
            <a:r>
              <a:rPr lang="tr-TR" u="sng" dirty="0">
                <a:hlinkClick r:id="rId41" tooltip="Drenaj alanı"/>
              </a:rPr>
              <a:t>Havza</a:t>
            </a:r>
            <a:r>
              <a:rPr lang="tr-TR" dirty="0"/>
              <a:t> alanına kanalizasyon ve pestisit girişi azaltıldığında, toprak </a:t>
            </a:r>
            <a:r>
              <a:rPr lang="tr-TR" u="sng" dirty="0" err="1">
                <a:hlinkClick r:id="rId42" tooltip="Absorpsiyon (kimya)"/>
              </a:rPr>
              <a:t>absorpsiyonu</a:t>
            </a:r>
            <a:r>
              <a:rPr lang="tr-TR" dirty="0"/>
              <a:t> ve kimyasalların </a:t>
            </a:r>
            <a:r>
              <a:rPr lang="tr-TR" u="sng" dirty="0" err="1">
                <a:hlinkClick r:id="rId43" tooltip="filtreleme"/>
              </a:rPr>
              <a:t>filtrasyonu</a:t>
            </a:r>
            <a:r>
              <a:rPr lang="tr-TR" dirty="0"/>
              <a:t> gibi doğal </a:t>
            </a:r>
            <a:r>
              <a:rPr lang="tr-TR" u="sng" dirty="0" err="1">
                <a:hlinkClick r:id="rId44" tooltip="abiyotik"/>
              </a:rPr>
              <a:t>abiyotik</a:t>
            </a:r>
            <a:r>
              <a:rPr lang="tr-TR" dirty="0"/>
              <a:t> süreçler , kök sistemleri ve toprak </a:t>
            </a:r>
            <a:r>
              <a:rPr lang="tr-TR" u="sng" dirty="0">
                <a:hlinkClick r:id="rId45" tooltip="mikroorganizmalar"/>
              </a:rPr>
              <a:t>mikroorganizmaları</a:t>
            </a:r>
            <a:r>
              <a:rPr lang="tr-TR" dirty="0"/>
              <a:t> yoluyla </a:t>
            </a:r>
            <a:r>
              <a:rPr lang="tr-TR" dirty="0" err="1"/>
              <a:t>biyotik</a:t>
            </a:r>
            <a:r>
              <a:rPr lang="tr-TR" dirty="0"/>
              <a:t> geri dönüşüm ile birlikte </a:t>
            </a:r>
            <a:r>
              <a:rPr lang="tr-TR" u="sng" dirty="0">
                <a:hlinkClick r:id="rId46" tooltip="Su kalitesi"/>
              </a:rPr>
              <a:t>su kalitesi</a:t>
            </a:r>
            <a:r>
              <a:rPr lang="tr-TR" dirty="0"/>
              <a:t> hükümet standartlarını karşılayan seviyelere yükseldi. Bu yatırımın </a:t>
            </a:r>
            <a:r>
              <a:rPr lang="tr-TR" dirty="0" err="1"/>
              <a:t>maliyeti</a:t>
            </a:r>
            <a:r>
              <a:rPr lang="tr-TR" u="sng" dirty="0" err="1">
                <a:hlinkClick r:id="rId47" tooltip="Doğal sermaye"/>
              </a:rPr>
              <a:t>doğal</a:t>
            </a:r>
            <a:r>
              <a:rPr lang="tr-TR" u="sng" dirty="0">
                <a:hlinkClick r:id="rId47" tooltip="Doğal sermaye"/>
              </a:rPr>
              <a:t> sermayenin 1-1,5 milyar dolar arasında olduğu tahmin ediliyordu; bu, bir </a:t>
            </a:r>
            <a:r>
              <a:rPr lang="tr-TR" u="sng" dirty="0">
                <a:hlinkClick r:id="rId48" tooltip="Su filtrasyonu"/>
              </a:rPr>
              <a:t>su filtreleme</a:t>
            </a:r>
            <a:r>
              <a:rPr lang="tr-TR" dirty="0"/>
              <a:t> tesisi inşa etmenin tahmini 6-8 milyar dolarlık maliyeti artı 300 milyon dolarlık yıllık işletme maliyetiyle çarpıcı bir tezat oluşturuyordu . </a:t>
            </a:r>
            <a:r>
              <a:rPr lang="tr-TR" u="sng" baseline="30000" dirty="0">
                <a:hlinkClick r:id="rId49"/>
              </a:rPr>
              <a:t>[99]</a:t>
            </a:r>
            <a:endParaRPr lang="tr-TR" dirty="0"/>
          </a:p>
          <a:p>
            <a:pPr lvl="0"/>
            <a:r>
              <a:rPr lang="tr-TR" u="sng" dirty="0">
                <a:hlinkClick r:id="rId50" tooltip="Yemek üretimi"/>
              </a:rPr>
              <a:t>ABD gıda üretiminin</a:t>
            </a:r>
            <a:r>
              <a:rPr lang="tr-TR" dirty="0"/>
              <a:t> % 15-30'u için </a:t>
            </a:r>
            <a:r>
              <a:rPr lang="tr-TR" u="sng" dirty="0">
                <a:hlinkClick r:id="rId51" tooltip="ekinler"/>
              </a:rPr>
              <a:t>ekinlerin</a:t>
            </a:r>
            <a:r>
              <a:rPr lang="tr-TR" dirty="0"/>
              <a:t> arılar tarafından tozlaşması gerekir ; çoğu büyük ölçekli çiftçi bu hizmeti sağlamak için yerli olmayan bal arıları ithal etmektedir. 2005 yılında yapılan bir araştırma </a:t>
            </a:r>
            <a:r>
              <a:rPr lang="tr-TR" u="sng" baseline="30000" dirty="0">
                <a:hlinkClick r:id="rId52"/>
              </a:rPr>
              <a:t>[14]</a:t>
            </a:r>
            <a:r>
              <a:rPr lang="tr-TR" dirty="0"/>
              <a:t> , Kaliforniya'nın tarım bölgesinde, yabani arıların tek başına kısmi veya tam tozlaşma hizmetleri sağlayabildiğini veya davranışsal etkileşimler yoluyla bal arıları tarafından sağlanan hizmetleri iyileştirebileceğini bildirmiştir. Bununla birlikte, </a:t>
            </a:r>
            <a:r>
              <a:rPr lang="tr-TR" u="sng" dirty="0">
                <a:hlinkClick r:id="rId53" tooltip="Yoğun tarım"/>
              </a:rPr>
              <a:t>yoğunlaştırılmış tarımsal uygulamalar</a:t>
            </a:r>
            <a:r>
              <a:rPr lang="tr-TR" dirty="0"/>
              <a:t> , türlerin kaybı yoluyla tozlaşma hizmetlerini hızla aşındırabilir. Kalan türler bunu telafi edemez. Bu çalışmanın sonuçları ayrıca, </a:t>
            </a:r>
            <a:r>
              <a:rPr lang="tr-TR" u="sng" dirty="0" err="1">
                <a:hlinkClick r:id="rId54" tooltip="Chaparral"/>
              </a:rPr>
              <a:t>chaparral</a:t>
            </a:r>
            <a:r>
              <a:rPr lang="tr-TR" dirty="0"/>
              <a:t> ve </a:t>
            </a:r>
            <a:r>
              <a:rPr lang="tr-TR" u="sng" dirty="0">
                <a:hlinkClick r:id="rId55" tooltip="Kaliforniya meşe ormanlık"/>
              </a:rPr>
              <a:t>meşe-ormanlık habitat </a:t>
            </a:r>
            <a:r>
              <a:rPr lang="tr-TR" u="sng" dirty="0" err="1">
                <a:hlinkClick r:id="rId55" tooltip="Kaliforniya meşe ormanlık"/>
              </a:rPr>
              <a:t>oranının</a:t>
            </a:r>
            <a:r>
              <a:rPr lang="tr-TR" u="sng" dirty="0" err="1">
                <a:hlinkClick r:id="rId56" tooltip="Çiftlik"/>
              </a:rPr>
              <a:t>Bir</a:t>
            </a:r>
            <a:r>
              <a:rPr lang="tr-TR" u="sng" dirty="0">
                <a:hlinkClick r:id="rId56" tooltip="Çiftlik"/>
              </a:rPr>
              <a:t> çiftliğin</a:t>
            </a:r>
            <a:r>
              <a:rPr lang="tr-TR" dirty="0"/>
              <a:t> 1-2 km yakınında bulunan yabani arılar için mevcut olan , tozlaşma hizmetlerinin sağlanmasını stabilize edebilir ve iyileştirebilir. Bu tür ekosistem unsurlarının varlığı çiftçiler için adeta bir sigorta poliçesi işlevi görmektedir.</a:t>
            </a:r>
          </a:p>
          <a:p>
            <a:pPr lvl="0"/>
            <a:r>
              <a:rPr lang="tr-TR" u="sng" dirty="0" err="1">
                <a:hlinkClick r:id="rId57" tooltip="Yangtze Nehri"/>
              </a:rPr>
              <a:t>Yangtze</a:t>
            </a:r>
            <a:r>
              <a:rPr lang="tr-TR" u="sng" dirty="0">
                <a:hlinkClick r:id="rId57" tooltip="Yangtze Nehri"/>
              </a:rPr>
              <a:t> Nehri</a:t>
            </a:r>
            <a:r>
              <a:rPr lang="tr-TR" dirty="0"/>
              <a:t> Çin'in su havzalarında , bölgedeki </a:t>
            </a:r>
            <a:r>
              <a:rPr lang="tr-TR" u="sng" dirty="0">
                <a:hlinkClick r:id="rId58" tooltip="Hydroelectric power"/>
              </a:rPr>
              <a:t>hidroelektrik enerjiye</a:t>
            </a:r>
            <a:r>
              <a:rPr lang="tr-TR" dirty="0"/>
              <a:t> olası katkıları belirlemek için farklı orman habitatlarından geçen su akışı için </a:t>
            </a:r>
            <a:r>
              <a:rPr lang="tr-TR" u="sng" dirty="0" err="1">
                <a:hlinkClick r:id="rId59" tooltip="Mekansal analiz"/>
              </a:rPr>
              <a:t>mekansal</a:t>
            </a:r>
            <a:r>
              <a:rPr lang="tr-TR" u="sng" dirty="0">
                <a:hlinkClick r:id="rId59" tooltip="Mekansal analiz"/>
              </a:rPr>
              <a:t> modeller oluşturuldu. </a:t>
            </a:r>
            <a:r>
              <a:rPr lang="tr-TR" dirty="0"/>
              <a:t>Araştırmacılar, ekolojik parametrelerin (bitki örtüsü-toprak-eğim kompleksleri) nispi değerini ölçerek, enerji hizmetleri için havzadaki ormanları korumanın yıllık ekonomik faydasının, bir keresinde kereste için hasat edilmesinin 2,2 katı olduğunu tahmin edebildiler. </a:t>
            </a:r>
            <a:r>
              <a:rPr lang="tr-TR" u="sng" baseline="30000" dirty="0">
                <a:hlinkClick r:id="rId60"/>
              </a:rPr>
              <a:t>[100]</a:t>
            </a:r>
            <a:endParaRPr lang="tr-TR" dirty="0"/>
          </a:p>
          <a:p>
            <a:pPr lvl="0"/>
            <a:r>
              <a:rPr lang="tr-TR" dirty="0"/>
              <a:t>1980'lerde maden suyu şirketi </a:t>
            </a:r>
            <a:r>
              <a:rPr lang="tr-TR" u="sng" dirty="0" err="1">
                <a:hlinkClick r:id="rId61" tooltip="Vittel"/>
              </a:rPr>
              <a:t>Vittel</a:t>
            </a:r>
            <a:r>
              <a:rPr lang="tr-TR" dirty="0"/>
              <a:t> , artık </a:t>
            </a:r>
            <a:r>
              <a:rPr lang="tr-TR" dirty="0" err="1"/>
              <a:t>Nestlé</a:t>
            </a:r>
            <a:r>
              <a:rPr lang="tr-TR" dirty="0"/>
              <a:t> </a:t>
            </a:r>
            <a:r>
              <a:rPr lang="tr-TR" dirty="0" err="1"/>
              <a:t>Waters'ın</a:t>
            </a:r>
            <a:r>
              <a:rPr lang="tr-TR" dirty="0"/>
              <a:t> bir markası), şirketin kuzeydoğu Fransa'daki kaynaklarına nitrat ve pestisitlerin girmesi sorunuyla karşı karşıya kaldı. Yerel çiftçiler, tarımsal uygulamaları yoğunlaştırdı ve daha önce suyu </a:t>
            </a:r>
            <a:r>
              <a:rPr lang="tr-TR" dirty="0" err="1"/>
              <a:t>Vittel</a:t>
            </a:r>
            <a:r>
              <a:rPr lang="tr-TR" dirty="0"/>
              <a:t> tarafından kullanılan </a:t>
            </a:r>
            <a:r>
              <a:rPr lang="tr-TR" dirty="0" err="1"/>
              <a:t>akifere</a:t>
            </a:r>
            <a:r>
              <a:rPr lang="tr-TR" dirty="0"/>
              <a:t> sızmadan önce filtrelemiş olan yerel bitki örtüsünü temizledi. Bu kirlilik, şirketin Fransız yasalarına göre "doğal maden suyu" etiketini kullanma hakkını tehdit etti. </a:t>
            </a:r>
            <a:r>
              <a:rPr lang="tr-TR" u="sng" baseline="30000" dirty="0">
                <a:hlinkClick r:id="rId62"/>
              </a:rPr>
              <a:t>[101]</a:t>
            </a:r>
            <a:r>
              <a:rPr lang="tr-TR" dirty="0"/>
              <a:t>Bu iş riskine yanıt olarak </a:t>
            </a:r>
            <a:r>
              <a:rPr lang="tr-TR" dirty="0" err="1"/>
              <a:t>Vittel</a:t>
            </a:r>
            <a:r>
              <a:rPr lang="tr-TR" dirty="0"/>
              <a:t>, çiftçilerin tarımsal uygulamalarını iyileştirmeleri ve sonuç olarak </a:t>
            </a:r>
            <a:r>
              <a:rPr lang="tr-TR" dirty="0" err="1"/>
              <a:t>Vittel'in</a:t>
            </a:r>
            <a:r>
              <a:rPr lang="tr-TR" dirty="0"/>
              <a:t> ürününü etkileyen su kirliliğini azaltmaları için bir teşvik paketi geliştirdi. Örneğin, </a:t>
            </a:r>
            <a:r>
              <a:rPr lang="tr-TR" dirty="0" err="1"/>
              <a:t>Vittel</a:t>
            </a:r>
            <a:r>
              <a:rPr lang="tr-TR" dirty="0"/>
              <a:t>, çiftçilerin mera yönetimini iyileştirme, havzaları yeniden ağaçlandırma ve tarım kimyasallarının kullanımını azaltma anlaşması karşılığında çiftçilere sübvansiyonlar ve ücretsiz teknik yardım sağladı, </a:t>
            </a:r>
            <a:r>
              <a:rPr lang="tr-TR" u="sng" dirty="0">
                <a:hlinkClick r:id="rId63" tooltip="Ekosistem hizmetleri için ödeme"/>
              </a:rPr>
              <a:t>ekosistem hizmetleri için bir ödeme</a:t>
            </a:r>
            <a:r>
              <a:rPr lang="tr-TR" dirty="0"/>
              <a:t> programı örneği. </a:t>
            </a:r>
            <a:r>
              <a:rPr lang="tr-TR" u="sng" baseline="30000" dirty="0">
                <a:hlinkClick r:id="rId64"/>
              </a:rPr>
              <a:t>[102]</a:t>
            </a:r>
            <a:endParaRPr lang="tr-TR" dirty="0"/>
          </a:p>
          <a:p>
            <a:pPr lvl="0"/>
            <a:r>
              <a:rPr lang="tr-TR" dirty="0"/>
              <a:t>2016'da, Birleşik </a:t>
            </a:r>
            <a:r>
              <a:rPr lang="tr-TR" dirty="0" err="1"/>
              <a:t>Krallık'ta</a:t>
            </a:r>
            <a:r>
              <a:rPr lang="tr-TR" dirty="0"/>
              <a:t> 15.000 hektarlık yeni ormanlık alan dikmenin sadece kerestenin değeri göz önüne alındığında, 79 000 000 sterline mal olacağı hesaplandı, bu da 65 000 000 sterlin faydadan daha fazla. ovadaki ağaçların sağlayabileceği diğer faydalar (toprak stabilizasyonu, rüzgar sapması, rekreasyon, gıda üretimi, hava temizleme, karbon depolama, vahşi yaşam habitatı, yakıt üretimi, soğutma, taşkın önleme gibi) dahil edildi, karlı olanın yerini alması nedeniyle maliyetler artacak. tarım arazisi (231 000 000 sterlin civarında olacaktır) ancak 546 000 000 sterlinlik faydalar nedeniyle fazla kilolu olacaktır. </a:t>
            </a:r>
            <a:r>
              <a:rPr lang="tr-TR" u="sng" baseline="30000" dirty="0">
                <a:hlinkClick r:id="rId65"/>
              </a:rPr>
              <a:t>[103]</a:t>
            </a:r>
            <a:endParaRPr lang="tr-TR" dirty="0"/>
          </a:p>
          <a:p>
            <a:pPr lvl="0"/>
            <a:r>
              <a:rPr lang="tr-TR" dirty="0"/>
              <a:t>Avrupa'da somut ekosistemlerin değerlerinin tanımlanması ve bu kavramın karar alma süreçlerine uygulanması için çeşitli projeler uygulanmaktadır. Örneğin "LIFE </a:t>
            </a:r>
            <a:r>
              <a:rPr lang="tr-TR" dirty="0" err="1"/>
              <a:t>Viva</a:t>
            </a:r>
            <a:r>
              <a:rPr lang="tr-TR" dirty="0"/>
              <a:t> otu" projesi bunu Baltık'taki otlaklarla yapmayı hedefliyor. </a:t>
            </a:r>
            <a:r>
              <a:rPr lang="tr-TR" u="sng" baseline="30000" dirty="0">
                <a:hlinkClick r:id="rId66"/>
              </a:rPr>
              <a:t>[104]</a:t>
            </a:r>
            <a:endParaRPr lang="tr-TR" dirty="0"/>
          </a:p>
          <a:p>
            <a:endParaRPr lang="tr-TR" dirty="0"/>
          </a:p>
        </p:txBody>
      </p:sp>
    </p:spTree>
    <p:extLst>
      <p:ext uri="{BB962C8B-B14F-4D97-AF65-F5344CB8AC3E}">
        <p14:creationId xmlns:p14="http://schemas.microsoft.com/office/powerpoint/2010/main" val="34363661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11353800" cy="6176963"/>
          </a:xfrm>
        </p:spPr>
        <p:txBody>
          <a:bodyPr>
            <a:normAutofit fontScale="70000" lnSpcReduction="20000"/>
          </a:bodyPr>
          <a:lstStyle/>
          <a:p>
            <a:r>
              <a:rPr lang="tr-TR" dirty="0"/>
              <a:t>Ekosistem hizmetleri kavramı, başlangıçta doğal ekosistemlerin toplum için yarattığı faydaları göstermek ve </a:t>
            </a:r>
            <a:r>
              <a:rPr lang="tr-TR" dirty="0" err="1"/>
              <a:t>biyoçeşitlilik</a:t>
            </a:r>
            <a:r>
              <a:rPr lang="tr-TR" dirty="0"/>
              <a:t> ve ekosistemin korunması konusunda farkındalık yaratmak için geliştirilmiştir. Bu makalede, deneysel veya modelleme ekosistem hizmeti araştırmalarında yer alan ekolojistler için büyük zorlukları ve fırsatları belirliyoruz. İlk zorluk, ekosistem hizmeti kavramının yönetilen sistemler bağlamında oluşturulmamış olmasından kaynaklanmaktadır. Ekolojistlerin, hizmet sağlayan organizmalara ve ilgili hizmetlere fayda sağlayacak uygulamalar önermek için </a:t>
            </a:r>
            <a:r>
              <a:rPr lang="tr-TR" dirty="0" err="1"/>
              <a:t>antropojenik</a:t>
            </a:r>
            <a:r>
              <a:rPr lang="tr-TR" dirty="0"/>
              <a:t> müdahalelerin etkisini belirlemesi gerekir. İkinci zorluk, bu hizmetlerin altında yatan ekolojik süreçlerin belirsizliklerini hesaba katarken, ekolojik çalışmalarda toplanan ekosistem hizmetleri göstergeleri arasındaki ilişkileri değerlendirme ihtiyacından kaynaklanmaktadır. Ekosistem hizmetlerinin değerlendirilmesini, hizmet sağlayan birimler, ekosistem yönetimi ve peyzaj değişikliğini kapsayan gösterge setlerinin kullanımına dayandırmayı öneriyoruz. Üçüncü zorluk, hizmetler arasındaki ilişkilerin doğasına ilişkin sınırlı anlayıştan ve bu bağlantıları ele almak için genel bir istatistiksel çerçevenin eksikliğinden kaynaklanmaktadır. Ekosistem hizmeti sağlamayı yönetmek için ekolojistlerin, hizmetlerin paylaşılan bir sürücüye mi yanıt verdiğini yoksa hizmetlerin birbiriyle doğrudan bağlantılı olup olmadığını belirlemesi gerekir. Nihayet, </a:t>
            </a:r>
            <a:r>
              <a:rPr lang="tr-TR" dirty="0" err="1"/>
              <a:t>Biyoçeşitliliği</a:t>
            </a:r>
            <a:r>
              <a:rPr lang="tr-TR" dirty="0"/>
              <a:t> ekosistem hizmetleriyle ilişkilendiren çalışmalar genellikle küçük </a:t>
            </a:r>
            <a:r>
              <a:rPr lang="tr-TR" dirty="0" err="1"/>
              <a:t>mekansal</a:t>
            </a:r>
            <a:r>
              <a:rPr lang="tr-TR" dirty="0"/>
              <a:t> veya kısa zamansal ölçeklerdeki hizmetlere odaklanır, ancak hizmetlerin korunmasına ilişkin araştırmalar genellikle büyük </a:t>
            </a:r>
            <a:r>
              <a:rPr lang="tr-TR" dirty="0" err="1"/>
              <a:t>mekansal</a:t>
            </a:r>
            <a:r>
              <a:rPr lang="tr-TR" dirty="0"/>
              <a:t> ölçeklerde fayda sağlayan hizmetlere yöneliktir. Ekolojik araştırma, doğanın insan refahını nasıl desteklediğine dair çok yönlü bir anlayış sağlamak için bir dizi </a:t>
            </a:r>
            <a:r>
              <a:rPr lang="tr-TR" dirty="0" err="1"/>
              <a:t>mekansal</a:t>
            </a:r>
            <a:r>
              <a:rPr lang="tr-TR" dirty="0"/>
              <a:t> ve zamansal ölçeği ele almalıdır. Gelecekte bu zorlukların ele alınması, ekolojistlerin doğadan elde edilen faydaların nasıl korunacağını anlama konusunda destekleyiciler olarak hareket etmeleri için eşsiz bir fırsat sunuyor. Ekolojik araştırma, doğanın insan refahını nasıl desteklediğine dair çok yönlü bir anlayış sağlamak için bir dizi </a:t>
            </a:r>
            <a:r>
              <a:rPr lang="tr-TR" dirty="0" err="1"/>
              <a:t>mekansal</a:t>
            </a:r>
            <a:r>
              <a:rPr lang="tr-TR" dirty="0"/>
              <a:t> ve zamansal ölçeği ele almalıdır. Gelecekte bu zorlukların ele alınması, ekolojistlerin doğadan elde edilen faydaların nasıl korunacağını anlama konusunda destekleyiciler olarak hareket etmeleri için eşsiz bir fırsat sunuyor. Ekolojik araştırma, doğanın insan refahını nasıl desteklediğine dair çok yönlü bir anlayış sağlamak için bir dizi </a:t>
            </a:r>
            <a:r>
              <a:rPr lang="tr-TR" dirty="0" err="1"/>
              <a:t>mekansal</a:t>
            </a:r>
            <a:r>
              <a:rPr lang="tr-TR" dirty="0"/>
              <a:t> ve zamansal ölçeği ele almalıdır. Gelecekte bu zorlukların ele alınması, ekolojistlerin doğadan elde edilen faydaların nasıl korunacağını anlama konusunda destekleyiciler olarak hareket etmeleri için eşsiz bir fırsat sunuyor.</a:t>
            </a:r>
          </a:p>
          <a:p>
            <a:endParaRPr lang="tr-TR" dirty="0"/>
          </a:p>
        </p:txBody>
      </p:sp>
    </p:spTree>
    <p:extLst>
      <p:ext uri="{BB962C8B-B14F-4D97-AF65-F5344CB8AC3E}">
        <p14:creationId xmlns:p14="http://schemas.microsoft.com/office/powerpoint/2010/main" val="35043222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11353800" cy="6176963"/>
          </a:xfrm>
        </p:spPr>
        <p:txBody>
          <a:bodyPr>
            <a:normAutofit fontScale="40000" lnSpcReduction="20000"/>
          </a:bodyPr>
          <a:lstStyle/>
          <a:p>
            <a:r>
              <a:rPr lang="tr-TR" dirty="0"/>
              <a:t>Doğa hizmetleri ( </a:t>
            </a:r>
            <a:r>
              <a:rPr lang="tr-TR" u="sng" dirty="0" err="1">
                <a:hlinkClick r:id="rId2"/>
              </a:rPr>
              <a:t>Westman</a:t>
            </a:r>
            <a:r>
              <a:rPr lang="tr-TR" u="sng" dirty="0">
                <a:hlinkClick r:id="rId2"/>
              </a:rPr>
              <a:t>, 1977</a:t>
            </a:r>
            <a:r>
              <a:rPr lang="tr-TR" dirty="0"/>
              <a:t> ) veya ekosistem hizmetleri ( </a:t>
            </a:r>
            <a:r>
              <a:rPr lang="tr-TR" u="sng" dirty="0" err="1">
                <a:hlinkClick r:id="rId3"/>
              </a:rPr>
              <a:t>Ehrlich</a:t>
            </a:r>
            <a:r>
              <a:rPr lang="tr-TR" u="sng" dirty="0">
                <a:hlinkClick r:id="rId3"/>
              </a:rPr>
              <a:t> ve </a:t>
            </a:r>
            <a:r>
              <a:rPr lang="tr-TR" u="sng" dirty="0" err="1">
                <a:hlinkClick r:id="rId3"/>
              </a:rPr>
              <a:t>Ehrlich</a:t>
            </a:r>
            <a:r>
              <a:rPr lang="tr-TR" u="sng" dirty="0">
                <a:hlinkClick r:id="rId3"/>
              </a:rPr>
              <a:t>, 1981</a:t>
            </a:r>
            <a:r>
              <a:rPr lang="tr-TR" dirty="0"/>
              <a:t> ) kavramları, başlangıçta ekosistemlerin toplum için yarattığı faydalara dikkat çekmek ve </a:t>
            </a:r>
            <a:r>
              <a:rPr lang="tr-TR" dirty="0" err="1"/>
              <a:t>biyoçeşitliliğin</a:t>
            </a:r>
            <a:r>
              <a:rPr lang="tr-TR" dirty="0"/>
              <a:t> korunması konusunda farkındalık yaratmak için geliştirilmiştir. Ekosistem hizmetleri tanım gereği ekolojik işlevlere bağlı olduğundan, değerlerinin ortaya çıkarılması teoride yöneticileri ve politika yapıcıları bu işlevleri korumaya ikna etmelidir. Erken bir girişimde </a:t>
            </a:r>
            <a:r>
              <a:rPr lang="tr-TR" u="sng" dirty="0" err="1">
                <a:hlinkClick r:id="rId4"/>
              </a:rPr>
              <a:t>Costanza</a:t>
            </a:r>
            <a:r>
              <a:rPr lang="tr-TR" u="sng" dirty="0">
                <a:hlinkClick r:id="rId4"/>
              </a:rPr>
              <a:t> ve ark. (1997)</a:t>
            </a:r>
            <a:r>
              <a:rPr lang="tr-TR" dirty="0"/>
              <a:t> , 17 ekosistem hizmetinin parasal değerinin yılda 16-54 trilyon ABD Doları arasında olduğunu tahmin ederek ekosistem hizmetlerine nasıl değer verileceği konusunda bir araştırma dalgası başlattı ( </a:t>
            </a:r>
            <a:r>
              <a:rPr lang="tr-TR" u="sng" dirty="0">
                <a:hlinkClick r:id="rId5"/>
              </a:rPr>
              <a:t>De </a:t>
            </a:r>
            <a:r>
              <a:rPr lang="tr-TR" u="sng" dirty="0" err="1">
                <a:hlinkClick r:id="rId5"/>
              </a:rPr>
              <a:t>Groot</a:t>
            </a:r>
            <a:r>
              <a:rPr lang="tr-TR" u="sng" dirty="0">
                <a:hlinkClick r:id="rId5"/>
              </a:rPr>
              <a:t> ve diğerleri, 2002</a:t>
            </a:r>
            <a:r>
              <a:rPr lang="tr-TR" dirty="0"/>
              <a:t> ; </a:t>
            </a:r>
            <a:r>
              <a:rPr lang="tr-TR" u="sng" dirty="0">
                <a:hlinkClick r:id="rId6"/>
              </a:rPr>
              <a:t>Engel ve diğerleri, 2008</a:t>
            </a:r>
            <a:r>
              <a:rPr lang="tr-TR" dirty="0"/>
              <a:t> ; </a:t>
            </a:r>
            <a:r>
              <a:rPr lang="tr-TR" u="sng" dirty="0">
                <a:hlinkClick r:id="rId7"/>
              </a:rPr>
              <a:t>TEEB , 2010</a:t>
            </a:r>
            <a:r>
              <a:rPr lang="tr-TR" dirty="0"/>
              <a:t>). Ekosistem hizmetlerinin değerlendirilmesi karmaşık ve tartışmalı olmasına rağmen, kavramın son yıllarda çevresel araştırma ve politikaların geliştirilmesinde önemli sonuçları olmuştur. Milenyum Ekosistem Değerlendirmesi, ekosistem hizmetlerinin sunumunda geçmişteki ve beklenen gelecekteki değişikliklerin durumu ve itici güçlerinin küresel bir değerlendirmesinde, bu alanda acilen araştırma yapılması gerektiğini göstermiştir ( </a:t>
            </a:r>
            <a:r>
              <a:rPr lang="tr-TR" u="sng" dirty="0">
                <a:hlinkClick r:id="rId8"/>
              </a:rPr>
              <a:t>Milenyum Ekosistem Değerlendirmesi, 2005</a:t>
            </a:r>
            <a:r>
              <a:rPr lang="tr-TR" dirty="0"/>
              <a:t> ).</a:t>
            </a:r>
          </a:p>
          <a:p>
            <a:r>
              <a:rPr lang="tr-TR" dirty="0"/>
              <a:t>Ekosistem hizmetleri için, bunların nasıl üretildiğine ve insan refahı ile nasıl bağlantılı olduğuna dair farklı görüşlere dayanan bir dizi tanım vardır (incelemeler için </a:t>
            </a:r>
            <a:r>
              <a:rPr lang="tr-TR" dirty="0" err="1"/>
              <a:t>bkz</a:t>
            </a:r>
            <a:r>
              <a:rPr lang="tr-TR" dirty="0"/>
              <a:t> </a:t>
            </a:r>
            <a:r>
              <a:rPr lang="tr-TR" u="sng" dirty="0">
                <a:hlinkClick r:id="rId9"/>
              </a:rPr>
              <a:t>. </a:t>
            </a:r>
            <a:r>
              <a:rPr lang="tr-TR" u="sng" dirty="0" err="1">
                <a:hlinkClick r:id="rId9"/>
              </a:rPr>
              <a:t>Vihervaara</a:t>
            </a:r>
            <a:r>
              <a:rPr lang="tr-TR" u="sng" dirty="0">
                <a:hlinkClick r:id="rId9"/>
              </a:rPr>
              <a:t> ve diğerleri, 2010</a:t>
            </a:r>
            <a:r>
              <a:rPr lang="tr-TR" dirty="0"/>
              <a:t> ve </a:t>
            </a:r>
            <a:r>
              <a:rPr lang="tr-TR" u="sng" dirty="0" err="1">
                <a:hlinkClick r:id="rId10"/>
              </a:rPr>
              <a:t>Seppelt</a:t>
            </a:r>
            <a:r>
              <a:rPr lang="tr-TR" u="sng" dirty="0">
                <a:hlinkClick r:id="rId10"/>
              </a:rPr>
              <a:t> ve diğerleri, 2011</a:t>
            </a:r>
            <a:r>
              <a:rPr lang="tr-TR" dirty="0"/>
              <a:t> ) alternatif sınıflandırma şemalarına yol açar ( </a:t>
            </a:r>
            <a:r>
              <a:rPr lang="tr-TR" u="sng" dirty="0">
                <a:hlinkClick r:id="rId11"/>
              </a:rPr>
              <a:t>De </a:t>
            </a:r>
            <a:r>
              <a:rPr lang="tr-TR" u="sng" dirty="0" err="1">
                <a:hlinkClick r:id="rId11"/>
              </a:rPr>
              <a:t>Groot</a:t>
            </a:r>
            <a:r>
              <a:rPr lang="tr-TR" u="sng" dirty="0">
                <a:hlinkClick r:id="rId11"/>
              </a:rPr>
              <a:t>, 2006</a:t>
            </a:r>
            <a:r>
              <a:rPr lang="tr-TR" dirty="0"/>
              <a:t> ; </a:t>
            </a:r>
            <a:r>
              <a:rPr lang="tr-TR" u="sng" dirty="0" err="1">
                <a:hlinkClick r:id="rId12"/>
              </a:rPr>
              <a:t>Boyd</a:t>
            </a:r>
            <a:r>
              <a:rPr lang="tr-TR" u="sng" dirty="0">
                <a:hlinkClick r:id="rId12"/>
              </a:rPr>
              <a:t> ve </a:t>
            </a:r>
            <a:r>
              <a:rPr lang="tr-TR" u="sng" dirty="0" err="1">
                <a:hlinkClick r:id="rId12"/>
              </a:rPr>
              <a:t>Banzhaf</a:t>
            </a:r>
            <a:r>
              <a:rPr lang="tr-TR" u="sng" dirty="0">
                <a:hlinkClick r:id="rId12"/>
              </a:rPr>
              <a:t>, 2007</a:t>
            </a:r>
            <a:r>
              <a:rPr lang="tr-TR" dirty="0"/>
              <a:t> ; </a:t>
            </a:r>
            <a:r>
              <a:rPr lang="tr-TR" u="sng" dirty="0" err="1">
                <a:hlinkClick r:id="rId13"/>
              </a:rPr>
              <a:t>Zhang</a:t>
            </a:r>
            <a:r>
              <a:rPr lang="tr-TR" u="sng" dirty="0">
                <a:hlinkClick r:id="rId13"/>
              </a:rPr>
              <a:t> ve diğerleri, 2007</a:t>
            </a:r>
            <a:r>
              <a:rPr lang="tr-TR" dirty="0"/>
              <a:t> ; </a:t>
            </a:r>
            <a:r>
              <a:rPr lang="tr-TR" u="sng" dirty="0" err="1">
                <a:hlinkClick r:id="rId14"/>
              </a:rPr>
              <a:t>Fisher</a:t>
            </a:r>
            <a:r>
              <a:rPr lang="tr-TR" u="sng" dirty="0">
                <a:hlinkClick r:id="rId14"/>
              </a:rPr>
              <a:t> ve diğerleri, 2009</a:t>
            </a:r>
            <a:r>
              <a:rPr lang="tr-TR" dirty="0"/>
              <a:t> ; </a:t>
            </a:r>
            <a:r>
              <a:rPr lang="tr-TR" u="sng" dirty="0">
                <a:hlinkClick r:id="rId15"/>
              </a:rPr>
              <a:t>De </a:t>
            </a:r>
            <a:r>
              <a:rPr lang="tr-TR" u="sng" dirty="0" err="1">
                <a:hlinkClick r:id="rId15"/>
              </a:rPr>
              <a:t>Groot</a:t>
            </a:r>
            <a:r>
              <a:rPr lang="tr-TR" u="sng" dirty="0">
                <a:hlinkClick r:id="rId15"/>
              </a:rPr>
              <a:t> ve diğerleri, 2010</a:t>
            </a:r>
            <a:r>
              <a:rPr lang="tr-TR" dirty="0"/>
              <a:t> ; </a:t>
            </a:r>
            <a:r>
              <a:rPr lang="tr-TR" u="sng" dirty="0" err="1">
                <a:hlinkClick r:id="rId16"/>
              </a:rPr>
              <a:t>Haines-Young</a:t>
            </a:r>
            <a:r>
              <a:rPr lang="tr-TR" u="sng" dirty="0">
                <a:hlinkClick r:id="rId16"/>
              </a:rPr>
              <a:t> ve </a:t>
            </a:r>
            <a:r>
              <a:rPr lang="tr-TR" u="sng" dirty="0" err="1">
                <a:hlinkClick r:id="rId16"/>
              </a:rPr>
              <a:t>Potschin</a:t>
            </a:r>
            <a:r>
              <a:rPr lang="tr-TR" u="sng" dirty="0">
                <a:hlinkClick r:id="rId16"/>
              </a:rPr>
              <a:t>, 2010</a:t>
            </a:r>
            <a:r>
              <a:rPr lang="tr-TR" dirty="0"/>
              <a:t> ). “Ekosistem hizmetleri” terimi, başlangıçta insanların doğadan elde ettiği hem doğrudan hem de dolaylı faydaları vurgulamayı amaçlamıştı ( </a:t>
            </a:r>
            <a:r>
              <a:rPr lang="tr-TR" u="sng" dirty="0">
                <a:hlinkClick r:id="rId17"/>
              </a:rPr>
              <a:t>Daily, 1997 ).</a:t>
            </a:r>
            <a:r>
              <a:rPr lang="tr-TR" dirty="0"/>
              <a:t>). Ekonomik değerlemede mükerrer sayım riski daha sonra bazı araştırmacıları bu terimin insanlar tarafından elde edilen nihai faydalarla sınırlandırılması gerektiğini savunmaya sevk etti ( </a:t>
            </a:r>
            <a:r>
              <a:rPr lang="tr-TR" u="sng" dirty="0" err="1">
                <a:hlinkClick r:id="rId12"/>
              </a:rPr>
              <a:t>Boyd</a:t>
            </a:r>
            <a:r>
              <a:rPr lang="tr-TR" u="sng" dirty="0">
                <a:hlinkClick r:id="rId12"/>
              </a:rPr>
              <a:t> ve </a:t>
            </a:r>
            <a:r>
              <a:rPr lang="tr-TR" u="sng" dirty="0" err="1">
                <a:hlinkClick r:id="rId12"/>
              </a:rPr>
              <a:t>Banzhaf</a:t>
            </a:r>
            <a:r>
              <a:rPr lang="tr-TR" u="sng" dirty="0">
                <a:hlinkClick r:id="rId12"/>
              </a:rPr>
              <a:t>, 2007</a:t>
            </a:r>
            <a:r>
              <a:rPr lang="tr-TR" dirty="0"/>
              <a:t> ). </a:t>
            </a:r>
            <a:r>
              <a:rPr lang="tr-TR" u="sng" dirty="0">
                <a:hlinkClick r:id="rId5"/>
              </a:rPr>
              <a:t>De </a:t>
            </a:r>
            <a:r>
              <a:rPr lang="tr-TR" u="sng" dirty="0" err="1">
                <a:hlinkClick r:id="rId5"/>
              </a:rPr>
              <a:t>Groot</a:t>
            </a:r>
            <a:r>
              <a:rPr lang="tr-TR" u="sng" dirty="0">
                <a:hlinkClick r:id="rId5"/>
              </a:rPr>
              <a:t> ve ark. (2002)</a:t>
            </a:r>
            <a:r>
              <a:rPr lang="tr-TR" dirty="0"/>
              <a:t> , örneğin, ekosistem işlevlerini tanımlayan, sınıflandıran ve değerlendiren ve doğal ve yarı doğal sistemler tarafından sağlanan nihai mal ve hizmetleri tanımlayan kapsamlı bir kavram önermek için ekoloji ve ekonomiden entegre bilgiler. Ancak, </a:t>
            </a:r>
            <a:r>
              <a:rPr lang="tr-TR" u="sng" dirty="0">
                <a:hlinkClick r:id="rId8"/>
              </a:rPr>
              <a:t>Milenyum Ekosistem Değerlendirmesi (2005)</a:t>
            </a:r>
            <a:r>
              <a:rPr lang="tr-TR" dirty="0"/>
              <a:t>Destekleyici ekosistem hizmetleri, diğer ekosistem hizmetlerinin altında yatan ekosistem işlevleri olarak açıkça kabul edilir, yani tedarik hizmetleri (ekosistemlerden elde edilen ürünler, örneğin gıda, lif ve su), düzenleyici hizmetler (ekosistem süreçlerinin düzenlenmesinden elde edilen faydalar, örneğin, iklim düzenlemesi, sel düzenleme) ve kültürel hizmetler (insanların ekosistemlerden elde ettiği maddi olmayan faydalar, örneğin eğlence, estetik ve manevi fayda). Buna karşılık, biyolojik çeşitliliğe değer veren “Ekosistemlerin ve </a:t>
            </a:r>
            <a:r>
              <a:rPr lang="tr-TR" dirty="0" err="1"/>
              <a:t>Biyoçeşitliliğin</a:t>
            </a:r>
            <a:r>
              <a:rPr lang="tr-TR" dirty="0"/>
              <a:t> Ekonomisi” ( </a:t>
            </a:r>
            <a:r>
              <a:rPr lang="tr-TR" u="sng" dirty="0">
                <a:hlinkClick r:id="rId7"/>
              </a:rPr>
              <a:t>TEEB, 2010</a:t>
            </a:r>
            <a:r>
              <a:rPr lang="tr-TR" dirty="0"/>
              <a:t> ) küresel girişimi, destekleyici hizmetleri ekolojik süreçler olarak kabul etti, ancak bunun yerine habitat hizmetlerini ek bir kavram olarak ekledi.</a:t>
            </a:r>
          </a:p>
          <a:p>
            <a:r>
              <a:rPr lang="tr-TR" dirty="0"/>
              <a:t>Ekolojistler, ekosistem hizmeti araştırmalarında önemli bir role sahiptir, çünkü tanımlar ve sınıflandırmadan bağımsız olarak hizmetler, organizmalar ve çevre ile etkileşimleri ile ilgilidir ( </a:t>
            </a:r>
            <a:r>
              <a:rPr lang="tr-TR" u="sng" dirty="0" err="1">
                <a:hlinkClick r:id="rId18"/>
              </a:rPr>
              <a:t>Feld</a:t>
            </a:r>
            <a:r>
              <a:rPr lang="tr-TR" u="sng" dirty="0">
                <a:hlinkClick r:id="rId18"/>
              </a:rPr>
              <a:t> ve diğerleri, 2009</a:t>
            </a:r>
            <a:r>
              <a:rPr lang="tr-TR" dirty="0"/>
              <a:t> ). Bu nedenle, bir ekolojistin odak noktası, özellikle, insanlar tarafından doğrudan takdir edilen hizmet ve malları destekleyen </a:t>
            </a:r>
            <a:r>
              <a:rPr lang="tr-TR" dirty="0" err="1"/>
              <a:t>biyoçeşitlilik</a:t>
            </a:r>
            <a:r>
              <a:rPr lang="tr-TR" dirty="0"/>
              <a:t> ve ekosistem işlevlerinin rolüdür, yani </a:t>
            </a:r>
            <a:r>
              <a:rPr lang="tr-TR" u="sng" dirty="0" err="1">
                <a:hlinkClick r:id="rId14"/>
              </a:rPr>
              <a:t>Fisher</a:t>
            </a:r>
            <a:r>
              <a:rPr lang="tr-TR" u="sng" dirty="0">
                <a:hlinkClick r:id="rId14"/>
              </a:rPr>
              <a:t> ve diğerlerinin terminolojisindeki ara ekosistem hizmetleri. (2009)</a:t>
            </a:r>
            <a:r>
              <a:rPr lang="tr-TR" dirty="0"/>
              <a:t> . Araştırmalar nihai hizmetlere katkılarını ortaya çıkarmazsa, görünmez kalan ve yeterince sağlanmama riski taşıyan bu işlevlerdir. Örneğin, çeşitli ekosistem hizmetleri farklı organizma gruplarıyla bağlantılıdır (“hizmet sağlayan birimler”; </a:t>
            </a:r>
            <a:r>
              <a:rPr lang="tr-TR" u="sng" dirty="0" err="1">
                <a:hlinkClick r:id="rId19"/>
              </a:rPr>
              <a:t>Luck</a:t>
            </a:r>
            <a:r>
              <a:rPr lang="tr-TR" u="sng" dirty="0">
                <a:hlinkClick r:id="rId19"/>
              </a:rPr>
              <a:t> ve diğerleri, 2003).</a:t>
            </a:r>
            <a:r>
              <a:rPr lang="tr-TR" dirty="0"/>
              <a:t>). Örnekler, her ikisi de tarımsal verime katkıda bulunan zararlıların biyolojik kontrolünü (doğal düşmanlar tarafından gerçekleştirilir) ve tozlaşmayı (tozlaşan böcekler tarafından gerçekleştirilir), iklim düzenlemesine katkıda bulunan karbon tutulmasını (toprak organizmaları tarafından gerçekleştirilir), su akışlarının azaltılmasını (bitki örtüsü tarafından gerçekleştirilir) içerir. bu, taşkın kontrolüne ve biyolojik çeşitliliğin içsel değerine katkıda bulunur ( </a:t>
            </a:r>
            <a:r>
              <a:rPr lang="tr-TR" u="sng" dirty="0" err="1">
                <a:hlinkClick r:id="rId20"/>
              </a:rPr>
              <a:t>Mace</a:t>
            </a:r>
            <a:r>
              <a:rPr lang="tr-TR" u="sng" dirty="0">
                <a:hlinkClick r:id="rId20"/>
              </a:rPr>
              <a:t> ve diğerleri, 2012</a:t>
            </a:r>
            <a:r>
              <a:rPr lang="tr-TR" dirty="0"/>
              <a:t> ). </a:t>
            </a:r>
            <a:r>
              <a:rPr lang="tr-TR" dirty="0" err="1"/>
              <a:t>Antropojenik</a:t>
            </a:r>
            <a:r>
              <a:rPr lang="tr-TR" dirty="0"/>
              <a:t> faaliyetlere yanıt olarak bu hizmet sağlayan birimlerin nüfus büyüklüğündeki veya topluluk bileşimindeki değişiklikler, genellikle ara ve dolayısıyla nihai ekosistem hizmetlerini de etkiler ( </a:t>
            </a:r>
            <a:r>
              <a:rPr lang="tr-TR" u="sng" dirty="0" err="1">
                <a:hlinkClick r:id="rId21"/>
              </a:rPr>
              <a:t>Raffaelli</a:t>
            </a:r>
            <a:r>
              <a:rPr lang="tr-TR" u="sng" dirty="0">
                <a:hlinkClick r:id="rId21"/>
              </a:rPr>
              <a:t> ve White, 2013</a:t>
            </a:r>
            <a:r>
              <a:rPr lang="tr-TR" dirty="0"/>
              <a:t> ). Aslında, insan etkisi, ekosistemlerdeki ve ilgili hizmetlerdeki değişikliklerin ana itici gücü olarak tanımlanmıştır (</a:t>
            </a:r>
            <a:r>
              <a:rPr lang="tr-TR" u="sng" dirty="0">
                <a:hlinkClick r:id="rId8"/>
              </a:rPr>
              <a:t>Milenyum Ekosistem Değerlendirmesi, 2005</a:t>
            </a:r>
            <a:r>
              <a:rPr lang="tr-TR" dirty="0"/>
              <a:t> ). Sonuç olarak, arazi kullanımı değişikliğinin hizmet sağlayan birimler ve ilgili ekosistem hizmetleri üzerindeki etkileri hakkında bilgi, sürdürülebilir kullanımı ve hizmetlerin sürekli tedarikini teşvik etmek için yöneticiler ve politika yapıcılar tarafından giderek daha fazla talep edilmektedir (</a:t>
            </a:r>
            <a:r>
              <a:rPr lang="tr-TR" dirty="0" err="1"/>
              <a:t>örn</a:t>
            </a:r>
            <a:r>
              <a:rPr lang="tr-TR" dirty="0"/>
              <a:t>. biyolojik çeşitlilik sözleşmesi; </a:t>
            </a:r>
            <a:r>
              <a:rPr lang="tr-TR" u="sng" dirty="0">
                <a:hlinkClick r:id="rId22"/>
              </a:rPr>
              <a:t>CBD, 2010</a:t>
            </a:r>
            <a:r>
              <a:rPr lang="tr-TR" dirty="0"/>
              <a:t> ).</a:t>
            </a:r>
          </a:p>
          <a:p>
            <a:r>
              <a:rPr lang="tr-TR" dirty="0"/>
              <a:t>Ekosistem özellikleri ve süreçleri arasındaki etkileşimleri anlamak, ekolojinin temel bir alanıdır ve nihai ekosistem hizmetlerini haritalamak ve yönetmek için çok önemlidir. Bununla birlikte, bu alanda çalışan ekolojistlerin karşılaştığı büyük zorluklar vardır. Birincisi, ekosistem hizmetleri tanımı gereği ekolojik ve sosyal sistemler arasındaki etkileşim tarafından belirlenir, çünkü yalnızca insan ihtiyaçlarının karşılanmasına katkıda bulunan ekosistem süreçleri ekosistem hizmetleridir. Bu, ekosistemlerin insan refahına nasıl katkıda bulunduğunu anlamaya çalışırken ekolojistlerin diğer disiplinlerden bilim insanlarıyla birlikte çalışmasını gerektirir. İkincisi, kavramı ekosistem işlevleri üzerindeki yönetim sonuçlarını ölçmek için kullanma girişimleri ve mal ve hizmetlerin ekonomik değerinde ortaya çıkan değişiklikler, sosyal-ekolojik sistemlerdeki karmaşık etkileşimleri aşırı basitleştirebilir (</a:t>
            </a:r>
            <a:r>
              <a:rPr lang="tr-TR" u="sng" dirty="0" err="1">
                <a:hlinkClick r:id="rId23"/>
              </a:rPr>
              <a:t>Norgaard</a:t>
            </a:r>
            <a:r>
              <a:rPr lang="tr-TR" u="sng" dirty="0">
                <a:hlinkClick r:id="rId23"/>
              </a:rPr>
              <a:t>, 2010</a:t>
            </a:r>
            <a:r>
              <a:rPr lang="tr-TR" dirty="0"/>
              <a:t> ). Örneğin, doğanın hizmetlerinden para kazanma, bazı hizmetlerin daha iyi yönetilmesiyle sonuçlanabilir, ancak yine de uzun vadeli sürdürülebilirlik için ekosistem işlevlerini korumanın değerini hafife alır ( </a:t>
            </a:r>
            <a:r>
              <a:rPr lang="tr-TR" u="sng" dirty="0" err="1">
                <a:hlinkClick r:id="rId24"/>
              </a:rPr>
              <a:t>Sterner</a:t>
            </a:r>
            <a:r>
              <a:rPr lang="tr-TR" u="sng" dirty="0">
                <a:hlinkClick r:id="rId24"/>
              </a:rPr>
              <a:t> ve </a:t>
            </a:r>
            <a:r>
              <a:rPr lang="tr-TR" u="sng" dirty="0" err="1">
                <a:hlinkClick r:id="rId24"/>
              </a:rPr>
              <a:t>Persson</a:t>
            </a:r>
            <a:r>
              <a:rPr lang="tr-TR" u="sng" dirty="0">
                <a:hlinkClick r:id="rId24"/>
              </a:rPr>
              <a:t>, 2008</a:t>
            </a:r>
            <a:r>
              <a:rPr lang="tr-TR" dirty="0"/>
              <a:t> ). </a:t>
            </a:r>
            <a:r>
              <a:rPr lang="tr-TR" i="1" dirty="0"/>
              <a:t>Bazı hizmetler aynı zamanda, işlenemez</a:t>
            </a:r>
            <a:r>
              <a:rPr lang="tr-TR" dirty="0"/>
              <a:t> olduklarından, biyolojik çeşitliliğin korunması gibi bir optimizasyon çerçevesine dahil edilemeyebilir ( </a:t>
            </a:r>
            <a:r>
              <a:rPr lang="tr-TR" u="sng" dirty="0" err="1">
                <a:hlinkClick r:id="rId20"/>
              </a:rPr>
              <a:t>Mace</a:t>
            </a:r>
            <a:r>
              <a:rPr lang="tr-TR" u="sng" dirty="0">
                <a:hlinkClick r:id="rId20"/>
              </a:rPr>
              <a:t> ve diğerleri, 2012</a:t>
            </a:r>
            <a:r>
              <a:rPr lang="tr-TR" dirty="0"/>
              <a:t> ). Organizmaların bu süreçlere katkısı da dahil olmak üzere, ekosistem hizmetlerinden sorumlu ekosistem süreçlerine ilişkin temel bir anlayış, ekosistem hizmeti araştırmasının gerekli bir parçasıdır ve ekolojistler için hem zorlukları hem de fırsatları içerir (örneğin, </a:t>
            </a:r>
            <a:r>
              <a:rPr lang="tr-TR" u="sng" dirty="0" err="1">
                <a:hlinkClick r:id="rId25"/>
              </a:rPr>
              <a:t>Hails</a:t>
            </a:r>
            <a:r>
              <a:rPr lang="tr-TR" u="sng" dirty="0">
                <a:hlinkClick r:id="rId25"/>
              </a:rPr>
              <a:t> ve </a:t>
            </a:r>
            <a:r>
              <a:rPr lang="tr-TR" u="sng" dirty="0" err="1">
                <a:hlinkClick r:id="rId25"/>
              </a:rPr>
              <a:t>Ormerod</a:t>
            </a:r>
            <a:r>
              <a:rPr lang="tr-TR" u="sng" dirty="0">
                <a:hlinkClick r:id="rId25"/>
              </a:rPr>
              <a:t>, 2013</a:t>
            </a:r>
            <a:r>
              <a:rPr lang="tr-TR" dirty="0"/>
              <a:t> ).</a:t>
            </a:r>
          </a:p>
          <a:p>
            <a:endParaRPr lang="tr-TR" dirty="0"/>
          </a:p>
        </p:txBody>
      </p:sp>
    </p:spTree>
    <p:extLst>
      <p:ext uri="{BB962C8B-B14F-4D97-AF65-F5344CB8AC3E}">
        <p14:creationId xmlns:p14="http://schemas.microsoft.com/office/powerpoint/2010/main" val="34401542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Zorluklar ve </a:t>
            </a:r>
            <a:r>
              <a:rPr lang="tr-TR" b="1" dirty="0" smtClean="0"/>
              <a:t>Fırsatlar</a:t>
            </a:r>
            <a:endParaRPr lang="tr-TR" dirty="0"/>
          </a:p>
        </p:txBody>
      </p:sp>
      <p:sp>
        <p:nvSpPr>
          <p:cNvPr id="3" name="İçerik Yer Tutucusu 2"/>
          <p:cNvSpPr>
            <a:spLocks noGrp="1"/>
          </p:cNvSpPr>
          <p:nvPr>
            <p:ph idx="1"/>
          </p:nvPr>
        </p:nvSpPr>
        <p:spPr/>
        <p:txBody>
          <a:bodyPr>
            <a:normAutofit fontScale="77500" lnSpcReduction="20000"/>
          </a:bodyPr>
          <a:lstStyle/>
          <a:p>
            <a:r>
              <a:rPr lang="tr-TR" dirty="0" smtClean="0"/>
              <a:t>Ekosistem </a:t>
            </a:r>
            <a:r>
              <a:rPr lang="tr-TR" dirty="0"/>
              <a:t>hizmeti araştırması, doğal ve sosyal sistemler arasındaki bağlantıları anlayarak daha sürdürülebilir bir şekilde yönetilen ekosistemler geliştirmeyi amaçlar ( </a:t>
            </a:r>
            <a:r>
              <a:rPr lang="tr-TR" u="sng" dirty="0">
                <a:hlinkClick r:id="rId2"/>
              </a:rPr>
              <a:t>Daily et al., 2009</a:t>
            </a:r>
            <a:r>
              <a:rPr lang="tr-TR" dirty="0"/>
              <a:t> ). Bu çerçeve aşırı basitleştirilmiş gibi görünse de ( </a:t>
            </a:r>
            <a:r>
              <a:rPr lang="tr-TR" u="sng" dirty="0" err="1">
                <a:hlinkClick r:id="rId3"/>
              </a:rPr>
              <a:t>Braat</a:t>
            </a:r>
            <a:r>
              <a:rPr lang="tr-TR" u="sng" dirty="0">
                <a:hlinkClick r:id="rId3"/>
              </a:rPr>
              <a:t> ve De </a:t>
            </a:r>
            <a:r>
              <a:rPr lang="tr-TR" u="sng" dirty="0" err="1">
                <a:hlinkClick r:id="rId3"/>
              </a:rPr>
              <a:t>Groot</a:t>
            </a:r>
            <a:r>
              <a:rPr lang="tr-TR" u="sng" dirty="0">
                <a:hlinkClick r:id="rId3"/>
              </a:rPr>
              <a:t>, 2012</a:t>
            </a:r>
            <a:r>
              <a:rPr lang="tr-TR" dirty="0"/>
              <a:t> ) ve ekolojik-ekonomik modelleme, sosyal-ekolojik sistemleri daha iyi temsil edebilir ( </a:t>
            </a:r>
            <a:r>
              <a:rPr lang="tr-TR" u="sng" dirty="0" err="1">
                <a:hlinkClick r:id="rId4"/>
              </a:rPr>
              <a:t>Reyers</a:t>
            </a:r>
            <a:r>
              <a:rPr lang="tr-TR" u="sng" dirty="0">
                <a:hlinkClick r:id="rId4"/>
              </a:rPr>
              <a:t> ve diğerleri, 2013</a:t>
            </a:r>
            <a:r>
              <a:rPr lang="tr-TR" dirty="0"/>
              <a:t> ), ekosistem hizmet araştırmasının doğası gereği disiplinler arası karakterini gösterir. Burada, ekolojistler ve peyzaj planlayıcıları olarak deneyimlerimize dayanarak, deneysel ekolojik çalışmalarda ortaya çıkan bazı kavramsal, metodolojik ve istatistiksel zorluklara ve ekosistem hizmeti araştırmalarına ilişkin ilgili modelleme yaklaşımlarına odaklanıyoruz ( </a:t>
            </a:r>
            <a:r>
              <a:rPr lang="tr-TR" u="sng" dirty="0" err="1">
                <a:hlinkClick r:id="rId5"/>
              </a:rPr>
              <a:t>Garibaldi</a:t>
            </a:r>
            <a:r>
              <a:rPr lang="tr-TR" u="sng" dirty="0">
                <a:hlinkClick r:id="rId5"/>
              </a:rPr>
              <a:t> ve diğerleri, 2013</a:t>
            </a:r>
            <a:r>
              <a:rPr lang="tr-TR" dirty="0"/>
              <a:t> ; </a:t>
            </a:r>
            <a:r>
              <a:rPr lang="tr-TR" u="sng" dirty="0" err="1">
                <a:hlinkClick r:id="rId6"/>
              </a:rPr>
              <a:t>Lundin</a:t>
            </a:r>
            <a:r>
              <a:rPr lang="tr-TR" u="sng" dirty="0">
                <a:hlinkClick r:id="rId6"/>
              </a:rPr>
              <a:t> ve diğerleri, 2013).</a:t>
            </a:r>
            <a:r>
              <a:rPr lang="tr-TR" dirty="0"/>
              <a:t>; </a:t>
            </a:r>
            <a:r>
              <a:rPr lang="tr-TR" u="sng" dirty="0" err="1">
                <a:hlinkClick r:id="rId7"/>
              </a:rPr>
              <a:t>Setälä</a:t>
            </a:r>
            <a:r>
              <a:rPr lang="tr-TR" u="sng" dirty="0">
                <a:hlinkClick r:id="rId7"/>
              </a:rPr>
              <a:t> ve diğerleri, 2014</a:t>
            </a:r>
            <a:r>
              <a:rPr lang="tr-TR" dirty="0"/>
              <a:t> ; </a:t>
            </a:r>
            <a:r>
              <a:rPr lang="tr-TR" u="sng" dirty="0" err="1">
                <a:hlinkClick r:id="rId8"/>
              </a:rPr>
              <a:t>Ekroos</a:t>
            </a:r>
            <a:r>
              <a:rPr lang="tr-TR" u="sng" dirty="0">
                <a:hlinkClick r:id="rId8"/>
              </a:rPr>
              <a:t> ve diğerleri, 2014</a:t>
            </a:r>
            <a:r>
              <a:rPr lang="tr-TR" dirty="0"/>
              <a:t> ; </a:t>
            </a:r>
            <a:r>
              <a:rPr lang="tr-TR" u="sng" dirty="0" err="1">
                <a:hlinkClick r:id="rId9"/>
              </a:rPr>
              <a:t>Früh-Müller</a:t>
            </a:r>
            <a:r>
              <a:rPr lang="tr-TR" u="sng" dirty="0">
                <a:hlinkClick r:id="rId9"/>
              </a:rPr>
              <a:t> ve diğerleri, 2014</a:t>
            </a:r>
            <a:r>
              <a:rPr lang="tr-TR" dirty="0"/>
              <a:t> ). Ekolojistlerin gelecekte ekosistem hizmeti araştırmalarına katkıda bulunma fırsatlarını vurgulayarak bu zorluklarla nasıl başa çıkılacağına dair öneriler de sunuyoruz. Aşağıdaki bölümlerde, ekosistemlerin </a:t>
            </a:r>
            <a:r>
              <a:rPr lang="tr-TR" dirty="0" err="1"/>
              <a:t>antropojenik</a:t>
            </a:r>
            <a:r>
              <a:rPr lang="tr-TR" dirty="0"/>
              <a:t> modifikasyonları (zorluk 1), hizmetlerin değerlendirilmesi (zorluk 2), istatistiksel tuzaklar ve birden fazla ekosistem hizmeti arasındaki ilişkileri analiz ederken nedensellik sorunları (zorluk 3) ile uğraşırken ekosistem hizmeti araştırmalarında </a:t>
            </a:r>
            <a:r>
              <a:rPr lang="tr-TR" dirty="0" err="1"/>
              <a:t>ekologlar</a:t>
            </a:r>
            <a:r>
              <a:rPr lang="tr-TR" dirty="0"/>
              <a:t> için zorlukları tartışacağız. ) ve hizmetlerin sağlandığı ve/veya yönetildiği </a:t>
            </a:r>
            <a:r>
              <a:rPr lang="tr-TR" dirty="0" err="1"/>
              <a:t>mekansal</a:t>
            </a:r>
            <a:r>
              <a:rPr lang="tr-TR" dirty="0"/>
              <a:t> ve zamansal ölçekler (zorluk 4; ele alınan zorluklara ilişkin genel bir bakış için Tablo </a:t>
            </a:r>
            <a:r>
              <a:rPr lang="tr-TR" u="sng" dirty="0">
                <a:hlinkClick r:id="rId10"/>
              </a:rPr>
              <a:t>1'e bakınız).</a:t>
            </a:r>
            <a:endParaRPr lang="tr-TR" dirty="0"/>
          </a:p>
          <a:p>
            <a:endParaRPr lang="tr-TR" dirty="0"/>
          </a:p>
        </p:txBody>
      </p:sp>
    </p:spTree>
    <p:extLst>
      <p:ext uri="{BB962C8B-B14F-4D97-AF65-F5344CB8AC3E}">
        <p14:creationId xmlns:p14="http://schemas.microsoft.com/office/powerpoint/2010/main" val="12136460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çerik Yer Tutucusu 6" descr="www.frontiersin.org">
            <a:hlinkClick r:id="rId2" tgtFrame="&quot;_blank&quo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0304" y="0"/>
            <a:ext cx="10569975" cy="6176963"/>
          </a:xfrm>
          <a:prstGeom prst="rect">
            <a:avLst/>
          </a:prstGeom>
          <a:noFill/>
          <a:ln>
            <a:noFill/>
          </a:ln>
        </p:spPr>
      </p:pic>
    </p:spTree>
    <p:extLst>
      <p:ext uri="{BB962C8B-B14F-4D97-AF65-F5344CB8AC3E}">
        <p14:creationId xmlns:p14="http://schemas.microsoft.com/office/powerpoint/2010/main" val="13410158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12192000" cy="1325563"/>
          </a:xfrm>
        </p:spPr>
        <p:txBody>
          <a:bodyPr>
            <a:normAutofit/>
          </a:bodyPr>
          <a:lstStyle/>
          <a:p>
            <a:r>
              <a:rPr lang="tr-TR" sz="4000" b="1" dirty="0" smtClean="0"/>
              <a:t>Zorluk</a:t>
            </a:r>
            <a:r>
              <a:rPr lang="tr-TR" sz="4000" b="1" dirty="0"/>
              <a:t>: </a:t>
            </a:r>
            <a:r>
              <a:rPr lang="tr-TR" sz="4000" b="1" dirty="0" err="1"/>
              <a:t>Antropojenik</a:t>
            </a:r>
            <a:r>
              <a:rPr lang="tr-TR" sz="4000" b="1" dirty="0"/>
              <a:t> Olarak Değiştirilmiş Sistemleri </a:t>
            </a:r>
            <a:r>
              <a:rPr lang="tr-TR" sz="4000" b="1" dirty="0" smtClean="0"/>
              <a:t>Anlamak</a:t>
            </a:r>
            <a:endParaRPr lang="tr-TR" sz="4000" dirty="0"/>
          </a:p>
        </p:txBody>
      </p:sp>
      <p:sp>
        <p:nvSpPr>
          <p:cNvPr id="3" name="İçerik Yer Tutucusu 2"/>
          <p:cNvSpPr>
            <a:spLocks noGrp="1"/>
          </p:cNvSpPr>
          <p:nvPr>
            <p:ph idx="1"/>
          </p:nvPr>
        </p:nvSpPr>
        <p:spPr>
          <a:xfrm>
            <a:off x="115910" y="1210614"/>
            <a:ext cx="11237890" cy="4966349"/>
          </a:xfrm>
        </p:spPr>
        <p:txBody>
          <a:bodyPr>
            <a:normAutofit fontScale="47500" lnSpcReduction="20000"/>
          </a:bodyPr>
          <a:lstStyle/>
          <a:p>
            <a:r>
              <a:rPr lang="tr-TR" b="1" dirty="0" smtClean="0"/>
              <a:t>1</a:t>
            </a:r>
            <a:r>
              <a:rPr lang="tr-TR" dirty="0" smtClean="0"/>
              <a:t>İlk </a:t>
            </a:r>
            <a:r>
              <a:rPr lang="tr-TR" dirty="0"/>
              <a:t>açıklamalar, doğal sistemler tarafından sağlanan ekosistem hizmetlerine odaklanırken ( </a:t>
            </a:r>
            <a:r>
              <a:rPr lang="tr-TR" u="sng" dirty="0" err="1">
                <a:hlinkClick r:id="rId2"/>
              </a:rPr>
              <a:t>Westman</a:t>
            </a:r>
            <a:r>
              <a:rPr lang="tr-TR" u="sng" dirty="0">
                <a:hlinkClick r:id="rId2"/>
              </a:rPr>
              <a:t>, 1977</a:t>
            </a:r>
            <a:r>
              <a:rPr lang="tr-TR" dirty="0"/>
              <a:t> ; </a:t>
            </a:r>
            <a:r>
              <a:rPr lang="tr-TR" u="sng" dirty="0">
                <a:hlinkClick r:id="rId3"/>
              </a:rPr>
              <a:t>Daily, 1997</a:t>
            </a:r>
            <a:r>
              <a:rPr lang="tr-TR" dirty="0"/>
              <a:t> ), yönetilen ekosistemlerle ilişkili ekosistem hizmetleri ancak daha sonra dikkat çekmiştir (örneğin, </a:t>
            </a:r>
            <a:r>
              <a:rPr lang="tr-TR" u="sng" dirty="0" err="1">
                <a:hlinkClick r:id="rId4"/>
              </a:rPr>
              <a:t>Tylianakis</a:t>
            </a:r>
            <a:r>
              <a:rPr lang="tr-TR" u="sng" dirty="0">
                <a:hlinkClick r:id="rId4"/>
              </a:rPr>
              <a:t> ve diğerleri, 2007).</a:t>
            </a:r>
            <a:r>
              <a:rPr lang="tr-TR" dirty="0"/>
              <a:t>). Ekolojistlerin, insan tarafından değiştirilmiş peyzajların yönetiminin hem mal üretimini hem de çevresel dışsallıkları nasıl etkilediğini anlamak için ekosistem hizmetleri kavramının faydalı olduğunu iletmeleri gerekir. Bu tür </a:t>
            </a:r>
            <a:r>
              <a:rPr lang="tr-TR" dirty="0" err="1"/>
              <a:t>antropojenik</a:t>
            </a:r>
            <a:r>
              <a:rPr lang="tr-TR" dirty="0"/>
              <a:t> olarak değiştirilmiş sistemlerde (örneğin, tarımsal peyzajlar, üretim ormanları veya kentsel alanlar) çalışan </a:t>
            </a:r>
            <a:r>
              <a:rPr lang="tr-TR" dirty="0" err="1"/>
              <a:t>ekologlar</a:t>
            </a:r>
            <a:r>
              <a:rPr lang="tr-TR" dirty="0"/>
              <a:t> için (i) hizmet sağlayan birimler ve ilgili ekosistem hizmetleri üzerindeki insan etkisinin belirlenmesi ve (ii) araziyi çevreleyen peyzajların etkilerinin dikkate alınmasında zorluklar ortaya çıkmaktadır. ekosistem hizmetleri sağlayan birimlerdir.</a:t>
            </a:r>
          </a:p>
          <a:p>
            <a:r>
              <a:rPr lang="tr-TR" dirty="0"/>
              <a:t>Gıda, yakıt veya lif veya yerel kamu altyapısını üretmeyi başaran ekosistemler, dünyanın kara yüzeyinin büyük bir bölümünü oluşturur; örneğin, neredeyse yarısı tarım alanları için kullanılmaktadır ve insan nüfusunun neredeyse yarısı kentsel ekosistemlerde yaşamaktadır ( </a:t>
            </a:r>
            <a:r>
              <a:rPr lang="tr-TR" u="sng" dirty="0">
                <a:hlinkClick r:id="rId5"/>
              </a:rPr>
              <a:t>FAOSTAT, 2014 ).</a:t>
            </a:r>
            <a:r>
              <a:rPr lang="tr-TR" dirty="0"/>
              <a:t>). </a:t>
            </a:r>
            <a:r>
              <a:rPr lang="tr-TR" dirty="0" err="1"/>
              <a:t>Biyoçeşitlilik</a:t>
            </a:r>
            <a:r>
              <a:rPr lang="tr-TR" dirty="0"/>
              <a:t> ve ekosistem hizmeti sunumu için insan etkisinin sonuçları, sistem özelliklerine ve arazi kullanım yoğunluklarına bağlı olarak hem niteliksel hem de niceliksel olarak değişir. Sonuç olarak, ekosistem hizmetlerini sürdürülebilir bir şekilde sağlamak için yönetim seçenekleri, ekolojistlerin geleneksel ekoloji alanının ötesinde incelenen ekolojik sistem türlerini genişletmesini gerektirerek, çok çeşitlidir. Örneğin, yoğun tarımsal yönetim, yüksek mahsul verimine (nihai hizmetler) yol açabilir, ancak yoğun bir şekilde yönetilen tarlalar genellikle hizmet sağlayan birimlerin basitleştirilmiş topluluklarına ve dolayısıyla doğal düşmanlarla biyolojik kontrol veya tozlaşma gibi düşük seviyelerde ara hizmetlere sahiptir ( </a:t>
            </a:r>
            <a:r>
              <a:rPr lang="tr-TR" u="sng" dirty="0" err="1">
                <a:hlinkClick r:id="rId6"/>
              </a:rPr>
              <a:t>Médiène</a:t>
            </a:r>
            <a:r>
              <a:rPr lang="tr-TR" u="sng" dirty="0">
                <a:hlinkClick r:id="rId6"/>
              </a:rPr>
              <a:t> et al. al., 2011</a:t>
            </a:r>
            <a:r>
              <a:rPr lang="tr-TR" dirty="0"/>
              <a:t>). Nihai hizmet sunumunu artırmak ve aynı zamanda ara hizmetlerin kaybını telafi etmek için, </a:t>
            </a:r>
            <a:r>
              <a:rPr lang="tr-TR" dirty="0" err="1"/>
              <a:t>antropojenik</a:t>
            </a:r>
            <a:r>
              <a:rPr lang="tr-TR" dirty="0"/>
              <a:t> yönetim genellikle yoğunlaştırılır (örneğin, pestisit uygulaması; </a:t>
            </a:r>
            <a:r>
              <a:rPr lang="tr-TR" u="sng" dirty="0" err="1">
                <a:hlinkClick r:id="rId6"/>
              </a:rPr>
              <a:t>Médiène</a:t>
            </a:r>
            <a:r>
              <a:rPr lang="tr-TR" u="sng" dirty="0">
                <a:hlinkClick r:id="rId6"/>
              </a:rPr>
              <a:t> ve diğerleri, 2011</a:t>
            </a:r>
            <a:r>
              <a:rPr lang="tr-TR" dirty="0"/>
              <a:t> ). Bazı yoğun yönetim stratejilerinin (örneğin, yeraltı suyu kirliliği ve kaynakların tükenmesi) olumsuz çevresel dışsallıkları göz önüne alındığında, hizmet sağlayan birimleri teşvik ederek ara hizmetleri entegre eden alternatif yönetim stratejileri, mahsul üretimini sürdürülebilir bir şekilde sağlamak ve </a:t>
            </a:r>
            <a:r>
              <a:rPr lang="tr-TR" dirty="0" err="1"/>
              <a:t>antropojenik</a:t>
            </a:r>
            <a:r>
              <a:rPr lang="tr-TR" dirty="0"/>
              <a:t> müdahalelere olan bağımlılığı azaltmak için bir fırsattır ( </a:t>
            </a:r>
            <a:r>
              <a:rPr lang="tr-TR" u="sng" dirty="0" err="1">
                <a:hlinkClick r:id="rId7"/>
              </a:rPr>
              <a:t>Bommarco</a:t>
            </a:r>
            <a:r>
              <a:rPr lang="tr-TR" u="sng" dirty="0">
                <a:hlinkClick r:id="rId7"/>
              </a:rPr>
              <a:t>). ve diğerleri, 2013</a:t>
            </a:r>
            <a:r>
              <a:rPr lang="tr-TR" dirty="0"/>
              <a:t>). Tarım sistemlerinin tüm bileşenlerinin (</a:t>
            </a:r>
            <a:r>
              <a:rPr lang="tr-TR" dirty="0" err="1"/>
              <a:t>biyoçeşitlilik</a:t>
            </a:r>
            <a:r>
              <a:rPr lang="tr-TR" dirty="0"/>
              <a:t>, ara ve nihai ekosistem hizmetleri) yönetime tepkisini dikkate alan yalnızca kapsamlı bir bakış açısı, ekosistem hizmet yönetiminin kapsayıcı öneminin iletilmesine yardımcı olacaktır. İkinci bir örnek olarak kentleşme, artan habitat </a:t>
            </a:r>
            <a:r>
              <a:rPr lang="tr-TR" dirty="0" err="1"/>
              <a:t>heterojenliğinin</a:t>
            </a:r>
            <a:r>
              <a:rPr lang="tr-TR" dirty="0"/>
              <a:t> bir sonucu olarak bitki çeşitliliğinde artışlara yol açabilir, ancak habitat parçalanması nedeniyle büyük habitatlara dayanan türleri olumsuz yönde etkiler ( </a:t>
            </a:r>
            <a:r>
              <a:rPr lang="tr-TR" u="sng" dirty="0" err="1">
                <a:hlinkClick r:id="rId8"/>
              </a:rPr>
              <a:t>Kowarik</a:t>
            </a:r>
            <a:r>
              <a:rPr lang="tr-TR" u="sng" dirty="0">
                <a:hlinkClick r:id="rId8"/>
              </a:rPr>
              <a:t>, 2011</a:t>
            </a:r>
            <a:r>
              <a:rPr lang="tr-TR" dirty="0"/>
              <a:t> ). Sokak ağaçları ve parklar gibi şehirlerde yeşil altyapının kurulmasını dikkate alan kentsel planlama, biyolojik çeşitliliğe ve çok sayıda ekosistem hizmetine (örneğin, hava filtreleme, su düzenlemesi ve gürültü azaltma) fayda sağlayabilir; </a:t>
            </a:r>
            <a:r>
              <a:rPr lang="tr-TR" u="sng" dirty="0" err="1">
                <a:hlinkClick r:id="rId9"/>
              </a:rPr>
              <a:t>Bolund</a:t>
            </a:r>
            <a:r>
              <a:rPr lang="tr-TR" u="sng" dirty="0">
                <a:hlinkClick r:id="rId9"/>
              </a:rPr>
              <a:t> ve </a:t>
            </a:r>
            <a:r>
              <a:rPr lang="tr-TR" u="sng" dirty="0" err="1">
                <a:hlinkClick r:id="rId9"/>
              </a:rPr>
              <a:t>Hunhammar</a:t>
            </a:r>
            <a:r>
              <a:rPr lang="tr-TR" u="sng" dirty="0">
                <a:hlinkClick r:id="rId9"/>
              </a:rPr>
              <a:t>, 1999</a:t>
            </a:r>
            <a:r>
              <a:rPr lang="tr-TR" dirty="0"/>
              <a:t>). Ekolojistler, yalnızca insan etkisini değerlendirerek değil, aynı zamanda hizmet sağlayan birimlere ve ekosistem hizmetlerine fayda sağlamak için </a:t>
            </a:r>
            <a:r>
              <a:rPr lang="tr-TR" dirty="0" err="1"/>
              <a:t>antropojenik</a:t>
            </a:r>
            <a:r>
              <a:rPr lang="tr-TR" dirty="0"/>
              <a:t> müdahaleler önererek, ekosistem hizmeti araştırmalarına doğrudan katkıda bulunabilir ve politika kararlarını destekleyebilir.</a:t>
            </a:r>
          </a:p>
          <a:p>
            <a:r>
              <a:rPr lang="tr-TR" dirty="0"/>
              <a:t>Peyzaj perspektifinden bakıldığında, (yarı) doğal araziyi kaybetme pahasına insan arazisi kullanımı altındaki alanların (örneğin, tarım alanları, meralar ve kentsel alanlar) genişletilmesi, peyzajın basitleşmesine ve parçalanmasına yol açabilir ( </a:t>
            </a:r>
            <a:r>
              <a:rPr lang="tr-TR" u="sng" dirty="0" err="1">
                <a:hlinkClick r:id="rId10"/>
              </a:rPr>
              <a:t>Tscharntke</a:t>
            </a:r>
            <a:r>
              <a:rPr lang="tr-TR" u="sng" dirty="0">
                <a:hlinkClick r:id="rId10"/>
              </a:rPr>
              <a:t> ve diğerleri, 2005</a:t>
            </a:r>
            <a:r>
              <a:rPr lang="tr-TR" dirty="0"/>
              <a:t> ) . . Örneğin, tarımsal peyzajlarda ekilebilir alanlar, mahsul üretiminin nihai hizmetini sağlar, ancak rahatsız ve geçici yaşam alanlarını oluştururken, ara hizmetlerle (örneğin, </a:t>
            </a:r>
            <a:r>
              <a:rPr lang="tr-TR" dirty="0" err="1"/>
              <a:t>tozlayıcılar</a:t>
            </a:r>
            <a:r>
              <a:rPr lang="tr-TR" dirty="0"/>
              <a:t> veya </a:t>
            </a:r>
            <a:r>
              <a:rPr lang="tr-TR" dirty="0" err="1"/>
              <a:t>biyokontrol</a:t>
            </a:r>
            <a:r>
              <a:rPr lang="tr-TR" dirty="0"/>
              <a:t> ajanları) ilişkili birçok tür, çevredeki peyzajdaki daha az rahatsız edilmiş habitatlara (örneğin, , çitler veya ekilmemiş tarla sınırları; ayrıca meydan okuma 4 ve Tablo </a:t>
            </a:r>
            <a:r>
              <a:rPr lang="tr-TR" u="sng" dirty="0">
                <a:hlinkClick r:id="rId11"/>
              </a:rPr>
              <a:t>2'ye</a:t>
            </a:r>
            <a:r>
              <a:rPr lang="tr-TR" dirty="0"/>
              <a:t> bakınız ). Yabani arılar buna bir örnektir ( </a:t>
            </a:r>
            <a:r>
              <a:rPr lang="tr-TR" u="sng" dirty="0" err="1">
                <a:hlinkClick r:id="rId12"/>
              </a:rPr>
              <a:t>Garibaldi</a:t>
            </a:r>
            <a:r>
              <a:rPr lang="tr-TR" u="sng" dirty="0">
                <a:hlinkClick r:id="rId12"/>
              </a:rPr>
              <a:t> et al., 2013 ).</a:t>
            </a:r>
            <a:r>
              <a:rPr lang="tr-TR" dirty="0"/>
              <a:t>), bu hizmet sağlayıcılar, yarı doğal habitatların yakınında daha yüksek seviyelerde mahsul tozlaşmasını sürdürdüğü için ( </a:t>
            </a:r>
            <a:r>
              <a:rPr lang="tr-TR" u="sng" dirty="0" err="1">
                <a:hlinkClick r:id="rId13"/>
              </a:rPr>
              <a:t>Garibaldi</a:t>
            </a:r>
            <a:r>
              <a:rPr lang="tr-TR" u="sng" dirty="0">
                <a:hlinkClick r:id="rId13"/>
              </a:rPr>
              <a:t> ve diğerleri, 2011</a:t>
            </a:r>
            <a:r>
              <a:rPr lang="tr-TR" dirty="0"/>
              <a:t> ). Bu tür bağlam bağımlılığı, daha karmaşık peyzajlarda daha yüksek olduğu tahmin edilen biyolojik kontrol için de gösterilmiştir ( </a:t>
            </a:r>
            <a:r>
              <a:rPr lang="tr-TR" u="sng" dirty="0" err="1">
                <a:hlinkClick r:id="rId14"/>
              </a:rPr>
              <a:t>Bianchi</a:t>
            </a:r>
            <a:r>
              <a:rPr lang="tr-TR" u="sng" dirty="0">
                <a:hlinkClick r:id="rId14"/>
              </a:rPr>
              <a:t> ve diğerleri, 2006</a:t>
            </a:r>
            <a:r>
              <a:rPr lang="tr-TR" dirty="0"/>
              <a:t> ). Bu nedenle, tamamlayıcı habitat türleri ile karmaşık etkileşimleri veya habitat alanıyla doğrusal olmayan ilişkileri hesaba katmak için ( </a:t>
            </a:r>
            <a:r>
              <a:rPr lang="tr-TR" u="sng" dirty="0" err="1">
                <a:hlinkClick r:id="rId15"/>
              </a:rPr>
              <a:t>Jauker</a:t>
            </a:r>
            <a:r>
              <a:rPr lang="tr-TR" u="sng" dirty="0">
                <a:hlinkClick r:id="rId15"/>
              </a:rPr>
              <a:t> ve diğerleri, 2009</a:t>
            </a:r>
            <a:r>
              <a:rPr lang="tr-TR" dirty="0"/>
              <a:t> , ayrıca </a:t>
            </a:r>
            <a:r>
              <a:rPr lang="tr-TR" dirty="0" err="1"/>
              <a:t>bkz</a:t>
            </a:r>
            <a:r>
              <a:rPr lang="tr-TR" dirty="0"/>
              <a:t> </a:t>
            </a:r>
            <a:r>
              <a:rPr lang="tr-TR" u="sng" dirty="0">
                <a:hlinkClick r:id="rId16"/>
              </a:rPr>
              <a:t>. </a:t>
            </a:r>
            <a:r>
              <a:rPr lang="tr-TR" u="sng" dirty="0" err="1">
                <a:hlinkClick r:id="rId16"/>
              </a:rPr>
              <a:t>Hauck</a:t>
            </a:r>
            <a:r>
              <a:rPr lang="tr-TR" u="sng" dirty="0">
                <a:hlinkClick r:id="rId16"/>
              </a:rPr>
              <a:t> ve diğerleri, 2013</a:t>
            </a:r>
            <a:r>
              <a:rPr lang="tr-TR" dirty="0"/>
              <a:t> ), farklı habitat türlerinin kapsamından basit bir haritalama yeterli olmayabilir. , ancak bunun yerine ekosistem hizmetlerine ilişkin </a:t>
            </a:r>
            <a:r>
              <a:rPr lang="tr-TR" dirty="0" err="1"/>
              <a:t>mekansal</a:t>
            </a:r>
            <a:r>
              <a:rPr lang="tr-TR" dirty="0"/>
              <a:t> olarak açık bir peyzaj perspektifine ihtiyaç vardır.</a:t>
            </a:r>
          </a:p>
          <a:p>
            <a:endParaRPr lang="tr-TR" dirty="0"/>
          </a:p>
        </p:txBody>
      </p:sp>
    </p:spTree>
    <p:extLst>
      <p:ext uri="{BB962C8B-B14F-4D97-AF65-F5344CB8AC3E}">
        <p14:creationId xmlns:p14="http://schemas.microsoft.com/office/powerpoint/2010/main" val="29081874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descr="www.frontiersin.org">
            <a:hlinkClick r:id="rId2" tgtFrame="&quot;_blank&quo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65532" y="1825625"/>
            <a:ext cx="8460935" cy="4351338"/>
          </a:xfrm>
          <a:prstGeom prst="rect">
            <a:avLst/>
          </a:prstGeom>
          <a:noFill/>
          <a:ln>
            <a:noFill/>
          </a:ln>
        </p:spPr>
      </p:pic>
    </p:spTree>
    <p:extLst>
      <p:ext uri="{BB962C8B-B14F-4D97-AF65-F5344CB8AC3E}">
        <p14:creationId xmlns:p14="http://schemas.microsoft.com/office/powerpoint/2010/main" val="36937295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 y="0"/>
            <a:ext cx="12080383" cy="1325563"/>
          </a:xfrm>
        </p:spPr>
        <p:txBody>
          <a:bodyPr>
            <a:normAutofit/>
          </a:bodyPr>
          <a:lstStyle/>
          <a:p>
            <a:r>
              <a:rPr lang="tr-TR" b="1" dirty="0"/>
              <a:t>2. Zorluk: Ekosistem Hizmetlerinin </a:t>
            </a:r>
            <a:r>
              <a:rPr lang="tr-TR" b="1" dirty="0" smtClean="0"/>
              <a:t>Değerlendirilmesi</a:t>
            </a:r>
            <a:endParaRPr lang="tr-TR" dirty="0"/>
          </a:p>
        </p:txBody>
      </p:sp>
      <p:sp>
        <p:nvSpPr>
          <p:cNvPr id="3" name="İçerik Yer Tutucusu 2"/>
          <p:cNvSpPr>
            <a:spLocks noGrp="1"/>
          </p:cNvSpPr>
          <p:nvPr>
            <p:ph idx="1"/>
          </p:nvPr>
        </p:nvSpPr>
        <p:spPr>
          <a:xfrm>
            <a:off x="283335" y="1690688"/>
            <a:ext cx="11650014" cy="4782489"/>
          </a:xfrm>
        </p:spPr>
        <p:txBody>
          <a:bodyPr>
            <a:normAutofit fontScale="32500" lnSpcReduction="20000"/>
          </a:bodyPr>
          <a:lstStyle/>
          <a:p>
            <a:r>
              <a:rPr lang="tr-TR" dirty="0" smtClean="0"/>
              <a:t>Sayısallaştırma</a:t>
            </a:r>
            <a:r>
              <a:rPr lang="tr-TR" dirty="0"/>
              <a:t>, haritalama ve modelleme dahil olmak üzere ekosistem hizmetlerini değerlendirme araçları, ekosistem hizmeti araştırmalarında bir tartışma konusudur (örneğin, </a:t>
            </a:r>
            <a:r>
              <a:rPr lang="tr-TR" u="sng" dirty="0" err="1">
                <a:hlinkClick r:id="rId2"/>
              </a:rPr>
              <a:t>Carpenter</a:t>
            </a:r>
            <a:r>
              <a:rPr lang="tr-TR" u="sng" dirty="0">
                <a:hlinkClick r:id="rId2"/>
              </a:rPr>
              <a:t> ve diğerleri, 2009</a:t>
            </a:r>
            <a:r>
              <a:rPr lang="tr-TR" dirty="0"/>
              <a:t> ; </a:t>
            </a:r>
            <a:r>
              <a:rPr lang="tr-TR" u="sng" dirty="0" err="1">
                <a:hlinkClick r:id="rId3"/>
              </a:rPr>
              <a:t>Feld</a:t>
            </a:r>
            <a:r>
              <a:rPr lang="tr-TR" u="sng" dirty="0">
                <a:hlinkClick r:id="rId3"/>
              </a:rPr>
              <a:t> ve diğerleri, 2009</a:t>
            </a:r>
            <a:r>
              <a:rPr lang="tr-TR" dirty="0"/>
              <a:t> ; </a:t>
            </a:r>
            <a:r>
              <a:rPr lang="tr-TR" u="sng" dirty="0" err="1">
                <a:hlinkClick r:id="rId4"/>
              </a:rPr>
              <a:t>Hou</a:t>
            </a:r>
            <a:r>
              <a:rPr lang="tr-TR" u="sng" dirty="0">
                <a:hlinkClick r:id="rId4"/>
              </a:rPr>
              <a:t> ve diğerleri, 2013</a:t>
            </a:r>
            <a:r>
              <a:rPr lang="tr-TR" dirty="0"/>
              <a:t> ). Bir ekolojist perspektifinden, ekosistem hizmetlerini değerlendirmedeki zorluklar, (i) hizmetler ile genellikle ekolojik çalışmalarda toplanan ölçüm türleri (</a:t>
            </a:r>
            <a:r>
              <a:rPr lang="tr-TR" dirty="0" err="1"/>
              <a:t>örn</a:t>
            </a:r>
            <a:r>
              <a:rPr lang="tr-TR" dirty="0"/>
              <a:t>., tür zenginliği) arasındaki ilişkileri değerlendirme ve (ii) ekolojik özellikleri hesaba katma ihtiyacından kaynaklanmaktadır. hizmet sunumuna odaklanan istatistiksel modellerdeki süreçler (</a:t>
            </a:r>
            <a:r>
              <a:rPr lang="tr-TR" dirty="0" err="1"/>
              <a:t>örn</a:t>
            </a:r>
            <a:r>
              <a:rPr lang="tr-TR" dirty="0"/>
              <a:t>. dinamikler, geri bildirimler ve belirsizlikler).</a:t>
            </a:r>
          </a:p>
          <a:p>
            <a:r>
              <a:rPr lang="tr-TR" dirty="0"/>
              <a:t>Nihai ekosistem hizmetleri genellikle doğrudan değerlendirilir, ancak bu tür bir değerlendirme, katkıda bulunan ekolojik süreçler veya hizmet sunumunu artırmak için yönetimin nasıl uyarlanabileceği hakkında bilgi sağlamaz. Yönetim tavsiyesini verilerin toplandığı bağlamın dışına aktarmak için yönetim ve ekosistem hizmetleri arasındaki ilişkilerin mekanik bir şekilde anlaşılması gerekir. Bu, ara ekosistem hizmetlerinin katkısının ve bunların yönetimden nasıl etkilendiğinin değerlendirilmesini içerir. Ara hizmetlerin değerlendirilmesi, genellikle nihai hizmetlere göre daha maliyetli ve zaman alıcıdır. Bu kısmen ekolojik işlevler için vekillerin eksikliğinden ve ekosistem işlevleri ile nihai hizmetler arasındaki bağlantıların bağlama bağlı olabileceği gerçeğinden kaynaklanmaktadır, örneğin, </a:t>
            </a:r>
            <a:r>
              <a:rPr lang="tr-TR" dirty="0" err="1"/>
              <a:t>mekansal</a:t>
            </a:r>
            <a:r>
              <a:rPr lang="tr-TR" dirty="0"/>
              <a:t> ilişkiye bağlı (</a:t>
            </a:r>
            <a:r>
              <a:rPr lang="tr-TR" u="sng" dirty="0" err="1">
                <a:hlinkClick r:id="rId5"/>
              </a:rPr>
              <a:t>Tixier</a:t>
            </a:r>
            <a:r>
              <a:rPr lang="tr-TR" u="sng" dirty="0">
                <a:hlinkClick r:id="rId5"/>
              </a:rPr>
              <a:t> ve diğerleri, 2013</a:t>
            </a:r>
            <a:r>
              <a:rPr lang="tr-TR" dirty="0"/>
              <a:t> ) veya ekosistem tipi ( </a:t>
            </a:r>
            <a:r>
              <a:rPr lang="tr-TR" u="sng" dirty="0" err="1">
                <a:hlinkClick r:id="rId3"/>
              </a:rPr>
              <a:t>Feld</a:t>
            </a:r>
            <a:r>
              <a:rPr lang="tr-TR" u="sng" dirty="0">
                <a:hlinkClick r:id="rId3"/>
              </a:rPr>
              <a:t> ve diğerleri, 2009</a:t>
            </a:r>
            <a:r>
              <a:rPr lang="tr-TR" dirty="0"/>
              <a:t> ). Ara hizmetleri değerlendirmek için kullanılan ölçüler, ara hizmetlerin doğrudan ölçümlerini (</a:t>
            </a:r>
            <a:r>
              <a:rPr lang="tr-TR" dirty="0" err="1"/>
              <a:t>örn</a:t>
            </a:r>
            <a:r>
              <a:rPr lang="tr-TR" dirty="0"/>
              <a:t>., tozlaşma başarısı; </a:t>
            </a:r>
            <a:r>
              <a:rPr lang="tr-TR" dirty="0" err="1"/>
              <a:t>Kremen</a:t>
            </a:r>
            <a:r>
              <a:rPr lang="tr-TR" dirty="0"/>
              <a:t> ve </a:t>
            </a:r>
            <a:r>
              <a:rPr lang="tr-TR" u="sng" dirty="0">
                <a:hlinkClick r:id="rId6"/>
              </a:rPr>
              <a:t>diğerleri, 2002</a:t>
            </a:r>
            <a:r>
              <a:rPr lang="tr-TR" dirty="0"/>
              <a:t> ), hizmet sunumu göstergelerini (</a:t>
            </a:r>
            <a:r>
              <a:rPr lang="tr-TR" dirty="0" err="1"/>
              <a:t>örn</a:t>
            </a:r>
            <a:r>
              <a:rPr lang="tr-TR" dirty="0"/>
              <a:t> </a:t>
            </a:r>
            <a:r>
              <a:rPr lang="tr-TR" u="sng" dirty="0">
                <a:hlinkClick r:id="rId7"/>
              </a:rPr>
              <a:t>.</a:t>
            </a:r>
            <a:r>
              <a:rPr lang="tr-TR" dirty="0"/>
              <a:t> dolaylı olarak ekosistem hizmetleriyle bağlantılıdır (örneğin, bir odak alanı çevreleyen yarı doğal habitatların oranı; </a:t>
            </a:r>
            <a:r>
              <a:rPr lang="tr-TR" u="sng" dirty="0" err="1">
                <a:hlinkClick r:id="rId8"/>
              </a:rPr>
              <a:t>Rusch</a:t>
            </a:r>
            <a:r>
              <a:rPr lang="tr-TR" u="sng" dirty="0">
                <a:hlinkClick r:id="rId8"/>
              </a:rPr>
              <a:t> ve diğerleri, 2012</a:t>
            </a:r>
            <a:r>
              <a:rPr lang="tr-TR" dirty="0"/>
              <a:t> ). Son on yılda, ekosistem hizmetlerinin değerlendirilmesini gerçekleştirmek için araçlar geliştirmek için önemli çabalar olmuştur, ancak ekosistem hizmetlerini bilimsel standartlara dayalı olarak ölçmek hala önemsiz değildir ( </a:t>
            </a:r>
            <a:r>
              <a:rPr lang="tr-TR" u="sng" dirty="0" err="1">
                <a:hlinkClick r:id="rId2"/>
              </a:rPr>
              <a:t>Carpenter</a:t>
            </a:r>
            <a:r>
              <a:rPr lang="tr-TR" u="sng" dirty="0">
                <a:hlinkClick r:id="rId2"/>
              </a:rPr>
              <a:t> ve diğerleri, 2009).</a:t>
            </a:r>
            <a:r>
              <a:rPr lang="tr-TR" dirty="0"/>
              <a:t>). Örneğin, yırtıcı hayvan zenginliğinin av üzerindeki etkisi hala tartışılsa da (örneğin, </a:t>
            </a:r>
            <a:r>
              <a:rPr lang="tr-TR" u="sng" dirty="0" err="1">
                <a:hlinkClick r:id="rId9"/>
              </a:rPr>
              <a:t>Duelli</a:t>
            </a:r>
            <a:r>
              <a:rPr lang="tr-TR" u="sng" dirty="0">
                <a:hlinkClick r:id="rId9"/>
              </a:rPr>
              <a:t> ve </a:t>
            </a:r>
            <a:r>
              <a:rPr lang="tr-TR" u="sng" dirty="0" err="1">
                <a:hlinkClick r:id="rId9"/>
              </a:rPr>
              <a:t>Obrist</a:t>
            </a:r>
            <a:r>
              <a:rPr lang="tr-TR" u="sng" dirty="0">
                <a:hlinkClick r:id="rId9"/>
              </a:rPr>
              <a:t>, 2003 ), biyolojik kontrol seviyelerini belirtmek için yırtıcı tür zenginliği kullanılmıştır ( </a:t>
            </a:r>
            <a:r>
              <a:rPr lang="tr-TR" u="sng" dirty="0" err="1">
                <a:hlinkClick r:id="rId10"/>
              </a:rPr>
              <a:t>Bruno</a:t>
            </a:r>
            <a:r>
              <a:rPr lang="tr-TR" u="sng" dirty="0">
                <a:hlinkClick r:id="rId10"/>
              </a:rPr>
              <a:t> ve </a:t>
            </a:r>
            <a:r>
              <a:rPr lang="tr-TR" u="sng" dirty="0" err="1">
                <a:hlinkClick r:id="rId10"/>
              </a:rPr>
              <a:t>Cardinale</a:t>
            </a:r>
            <a:r>
              <a:rPr lang="tr-TR" u="sng" dirty="0">
                <a:hlinkClick r:id="rId10"/>
              </a:rPr>
              <a:t>, 2008</a:t>
            </a:r>
            <a:r>
              <a:rPr lang="tr-TR" dirty="0"/>
              <a:t> ). Karmaşık </a:t>
            </a:r>
            <a:r>
              <a:rPr lang="tr-TR" dirty="0" err="1"/>
              <a:t>biyotik</a:t>
            </a:r>
            <a:r>
              <a:rPr lang="tr-TR" dirty="0"/>
              <a:t> etkileşimler ve çevresel koşullar hizmet sunumunu değiştirebileceğinden, ara hizmetlerin doğrudan </a:t>
            </a:r>
            <a:r>
              <a:rPr lang="tr-TR" dirty="0" err="1"/>
              <a:t>nicelenmesi</a:t>
            </a:r>
            <a:r>
              <a:rPr lang="tr-TR" dirty="0"/>
              <a:t> zordur. Ekilebilir yabani otların biyolojik kontrolü, örneğin, tohum kartlarından tohum uzaklaştırma miktarının ölçülmesiyle tahmin edilebilir (örneğin, </a:t>
            </a:r>
            <a:r>
              <a:rPr lang="tr-TR" u="sng" dirty="0" err="1">
                <a:hlinkClick r:id="rId11"/>
              </a:rPr>
              <a:t>Jonason</a:t>
            </a:r>
            <a:r>
              <a:rPr lang="tr-TR" u="sng" dirty="0">
                <a:hlinkClick r:id="rId11"/>
              </a:rPr>
              <a:t> ve diğerleri, 2013</a:t>
            </a:r>
            <a:r>
              <a:rPr lang="tr-TR" dirty="0"/>
              <a:t> ). Ancak, bu tür tahminlerin bütün bir tarla veya çiftliğe ölçeklendirilmesi zordur. </a:t>
            </a:r>
            <a:r>
              <a:rPr lang="tr-TR" dirty="0" err="1"/>
              <a:t>Fitometreler</a:t>
            </a:r>
            <a:r>
              <a:rPr lang="tr-TR" dirty="0"/>
              <a:t> olarak adlandırılan saksı bitkilerinin tozlaşması, tozlaşma potansiyelini tahmin etmek için umut verici bir tekniktir ( </a:t>
            </a:r>
            <a:r>
              <a:rPr lang="tr-TR" u="sng" dirty="0" err="1">
                <a:hlinkClick r:id="rId12"/>
              </a:rPr>
              <a:t>Woodcock</a:t>
            </a:r>
            <a:r>
              <a:rPr lang="tr-TR" u="sng" dirty="0">
                <a:hlinkClick r:id="rId12"/>
              </a:rPr>
              <a:t> ve ark., 2014 ).</a:t>
            </a:r>
            <a:r>
              <a:rPr lang="tr-TR" dirty="0"/>
              <a:t>), ancak az sayıda saksı bitkisinin tozlaşma başarısının ekinlerin tozlaşmasını nasıl yansıttığı konusunda belirsizlik devam etmektedir (bkz. </a:t>
            </a:r>
            <a:r>
              <a:rPr lang="tr-TR" u="sng" dirty="0">
                <a:hlinkClick r:id="rId13"/>
              </a:rPr>
              <a:t>Sih ve </a:t>
            </a:r>
            <a:r>
              <a:rPr lang="tr-TR" u="sng" dirty="0" err="1">
                <a:hlinkClick r:id="rId13"/>
              </a:rPr>
              <a:t>Baltus</a:t>
            </a:r>
            <a:r>
              <a:rPr lang="tr-TR" u="sng" dirty="0">
                <a:hlinkClick r:id="rId13"/>
              </a:rPr>
              <a:t>, 1987</a:t>
            </a:r>
            <a:r>
              <a:rPr lang="tr-TR" dirty="0"/>
              <a:t> ). Ekolojistler, tarım ve orman bilimciler ile işbirliği içinde, ekosistem hizmeti sunumunun güvenilir göstergeleri olan bilimsel olarak sağlam ekolojik önlemleri belirlemelidir.</a:t>
            </a:r>
          </a:p>
          <a:p>
            <a:r>
              <a:rPr lang="tr-TR" dirty="0"/>
              <a:t>Hizmet sunumunun altında yatan süreçlerin özelliklerini hesaba katmak için ilk ve basit adım olarak, burada tek bir hizmetin ortak, güvenilir göstergelerini oluşturan küçük bir dizi önlem arasından seçim yapılması önerilir. Aşağıdaki örnek, bir dizi gösterge seçiminin, biyolojik kontrolün ekosistem hizmetini kullanan tek bir göstergenin kullanılmasından neden daha üstün olabileceğini göstermektedir (ayrıca </a:t>
            </a:r>
            <a:r>
              <a:rPr lang="tr-TR" dirty="0" err="1"/>
              <a:t>bkz</a:t>
            </a:r>
            <a:r>
              <a:rPr lang="tr-TR" dirty="0"/>
              <a:t> </a:t>
            </a:r>
            <a:r>
              <a:rPr lang="tr-TR" u="sng" dirty="0">
                <a:hlinkClick r:id="rId14"/>
              </a:rPr>
              <a:t>. </a:t>
            </a:r>
            <a:r>
              <a:rPr lang="tr-TR" u="sng" dirty="0" err="1">
                <a:hlinkClick r:id="rId14"/>
              </a:rPr>
              <a:t>Kandziora</a:t>
            </a:r>
            <a:r>
              <a:rPr lang="tr-TR" u="sng" dirty="0">
                <a:hlinkClick r:id="rId14"/>
              </a:rPr>
              <a:t> ve diğerleri, 2013</a:t>
            </a:r>
            <a:r>
              <a:rPr lang="tr-TR" dirty="0"/>
              <a:t> ). Biyolojik kontrol hizmetinin altında yatan süreçler, hizmet sağlayan birimlerle (yırtıcı hayvanlar ve </a:t>
            </a:r>
            <a:r>
              <a:rPr lang="tr-TR" dirty="0" err="1"/>
              <a:t>parazitoitler</a:t>
            </a:r>
            <a:r>
              <a:rPr lang="tr-TR" dirty="0"/>
              <a:t>), hizmet dışı bırakan birimlerle (zararlılar; </a:t>
            </a:r>
            <a:r>
              <a:rPr lang="tr-TR" u="sng" dirty="0" err="1">
                <a:hlinkClick r:id="rId15"/>
              </a:rPr>
              <a:t>Letourneau</a:t>
            </a:r>
            <a:r>
              <a:rPr lang="tr-TR" u="sng" dirty="0">
                <a:hlinkClick r:id="rId15"/>
              </a:rPr>
              <a:t> ve diğerleri, 2009</a:t>
            </a:r>
            <a:r>
              <a:rPr lang="tr-TR" dirty="0"/>
              <a:t> ) ilgilidir ve her iki organizma grubu, </a:t>
            </a:r>
            <a:r>
              <a:rPr lang="tr-TR" dirty="0" err="1"/>
              <a:t>mekansal</a:t>
            </a:r>
            <a:r>
              <a:rPr lang="tr-TR" dirty="0"/>
              <a:t> ölçekte </a:t>
            </a:r>
            <a:r>
              <a:rPr lang="tr-TR" dirty="0" err="1"/>
              <a:t>antropojenik</a:t>
            </a:r>
            <a:r>
              <a:rPr lang="tr-TR" dirty="0"/>
              <a:t> müdahalelerle değiştirilir. alanlar ( </a:t>
            </a:r>
            <a:r>
              <a:rPr lang="tr-TR" u="sng" dirty="0" err="1">
                <a:hlinkClick r:id="rId16"/>
              </a:rPr>
              <a:t>Médiène</a:t>
            </a:r>
            <a:r>
              <a:rPr lang="tr-TR" u="sng" dirty="0">
                <a:hlinkClick r:id="rId16"/>
              </a:rPr>
              <a:t> ve diğerleri, 2011</a:t>
            </a:r>
            <a:r>
              <a:rPr lang="tr-TR" dirty="0"/>
              <a:t> ) ve manzaralar (</a:t>
            </a:r>
            <a:r>
              <a:rPr lang="tr-TR" u="sng" dirty="0" err="1">
                <a:hlinkClick r:id="rId17"/>
              </a:rPr>
              <a:t>Bianchi</a:t>
            </a:r>
            <a:r>
              <a:rPr lang="tr-TR" u="sng" dirty="0">
                <a:hlinkClick r:id="rId17"/>
              </a:rPr>
              <a:t> ve diğerleri, 2006</a:t>
            </a:r>
            <a:r>
              <a:rPr lang="tr-TR" dirty="0"/>
              <a:t> ). Bu nedenle, hizmet ve hizmet dışı bırakan birimleri (örneğin, zararlı tüketim oranları), ekosistem yönetimini (örneğin, böcek ilacı uygulamaları) ve peyzaj değişikliğini (örneğin; çevredeki peyzajdaki yarı doğal habitatların oranı; Tablo </a:t>
            </a:r>
            <a:r>
              <a:rPr lang="tr-TR" u="sng" dirty="0">
                <a:hlinkClick r:id="rId18"/>
              </a:rPr>
              <a:t>2</a:t>
            </a:r>
            <a:r>
              <a:rPr lang="tr-TR" dirty="0"/>
              <a:t> ). </a:t>
            </a:r>
            <a:r>
              <a:rPr lang="tr-TR" u="sng" dirty="0">
                <a:hlinkClick r:id="rId19"/>
              </a:rPr>
              <a:t>İklim ( </a:t>
            </a:r>
            <a:r>
              <a:rPr lang="tr-TR" u="sng" dirty="0" err="1">
                <a:hlinkClick r:id="rId19"/>
              </a:rPr>
              <a:t>Diehl</a:t>
            </a:r>
            <a:r>
              <a:rPr lang="tr-TR" u="sng" dirty="0">
                <a:hlinkClick r:id="rId19"/>
              </a:rPr>
              <a:t> ve diğerleri, 2013</a:t>
            </a:r>
            <a:r>
              <a:rPr lang="tr-TR" dirty="0"/>
              <a:t> ) veya toprak özellikleri ( </a:t>
            </a:r>
            <a:r>
              <a:rPr lang="tr-TR" u="sng" dirty="0" err="1">
                <a:hlinkClick r:id="rId20"/>
              </a:rPr>
              <a:t>Birkhofer</a:t>
            </a:r>
            <a:r>
              <a:rPr lang="tr-TR" u="sng" dirty="0">
                <a:hlinkClick r:id="rId20"/>
              </a:rPr>
              <a:t> ve diğerleri, 2008</a:t>
            </a:r>
            <a:r>
              <a:rPr lang="tr-TR" dirty="0"/>
              <a:t> ) gibi </a:t>
            </a:r>
            <a:r>
              <a:rPr lang="tr-TR" dirty="0" err="1"/>
              <a:t>abiyotik</a:t>
            </a:r>
            <a:r>
              <a:rPr lang="tr-TR" dirty="0"/>
              <a:t> değişkenlerin dikkate alınması , bu ölçüm setinin açıklayıcı gücüne katkıda bulunacaktır.</a:t>
            </a:r>
          </a:p>
          <a:p>
            <a:r>
              <a:rPr lang="tr-TR" dirty="0"/>
              <a:t>Ekosistem hizmeti araştırması, özellikle gelecekteki yönetim seçeneklerinin sonuçlarını tahmin etmeye odaklanmıştır. Hizmet sunumundaki değişikliklerin itici güçlerini belirlemek ve çevresel değişim ve insan kaynaklı müdahalenin bir sonucu olarak hizmet sunumundaki sistem değişimlerini ve dalgalanmaları tahmin etmek için istatistiksel modeller kullanılabilir ( </a:t>
            </a:r>
            <a:r>
              <a:rPr lang="tr-TR" u="sng" dirty="0" err="1">
                <a:hlinkClick r:id="rId21"/>
              </a:rPr>
              <a:t>Evans</a:t>
            </a:r>
            <a:r>
              <a:rPr lang="tr-TR" u="sng" dirty="0">
                <a:hlinkClick r:id="rId21"/>
              </a:rPr>
              <a:t> ve diğerleri, 2012).</a:t>
            </a:r>
            <a:r>
              <a:rPr lang="tr-TR" dirty="0"/>
              <a:t>). Basit istatistiksel modeller (örneğin, regresyon) mevcut </a:t>
            </a:r>
            <a:r>
              <a:rPr lang="tr-TR" dirty="0" err="1"/>
              <a:t>gradyanlar</a:t>
            </a:r>
            <a:r>
              <a:rPr lang="tr-TR" dirty="0"/>
              <a:t> boyunca </a:t>
            </a:r>
            <a:r>
              <a:rPr lang="tr-TR" dirty="0" err="1"/>
              <a:t>enterpolasyonlara</a:t>
            </a:r>
            <a:r>
              <a:rPr lang="tr-TR" dirty="0"/>
              <a:t> dayanır ve bu </a:t>
            </a:r>
            <a:r>
              <a:rPr lang="tr-TR" dirty="0" err="1"/>
              <a:t>gradyanların</a:t>
            </a:r>
            <a:r>
              <a:rPr lang="tr-TR" dirty="0"/>
              <a:t> dışındaki gelecekteki koşullar altında ekosistem hizmetlerinin seviyeleri hakkında tahminler sağlayamaz. Buna karşılık, sürece dayalı modeller, ekolojik süreçlerin temel özelliklerinin şu anda gözlemlenmeyen koşullara göre tahmin edilebileceği varsayımına dayanmaktadır. Bu modeller, ekolojik süreçlerin dinamikleri, yani etkileşimler, geri bildirimler ve belirsizlikler dahil olmak üzere ara ekosistem hizmetleri hakkındaki bilgilere dayanır ( </a:t>
            </a:r>
            <a:r>
              <a:rPr lang="tr-TR" u="sng" dirty="0" err="1">
                <a:hlinkClick r:id="rId22"/>
              </a:rPr>
              <a:t>Nicholson</a:t>
            </a:r>
            <a:r>
              <a:rPr lang="tr-TR" u="sng" dirty="0">
                <a:hlinkClick r:id="rId22"/>
              </a:rPr>
              <a:t> ve diğerleri, 2009</a:t>
            </a:r>
            <a:r>
              <a:rPr lang="tr-TR" dirty="0"/>
              <a:t> ). Örneğin, arıların davranışına ilişkin temel varsayımlar yeni koşullar altında geçerli olduğundan, peyzajlar arasında </a:t>
            </a:r>
            <a:r>
              <a:rPr lang="tr-TR" dirty="0" err="1"/>
              <a:t>tozlayıcı</a:t>
            </a:r>
            <a:r>
              <a:rPr lang="tr-TR" dirty="0"/>
              <a:t> bolluğunu tahmin etmek için arıların yiyecek ve yavrulama gereksinimlerine dayalı modeller kullanılabilir (</a:t>
            </a:r>
            <a:r>
              <a:rPr lang="tr-TR" u="sng" dirty="0">
                <a:hlinkClick r:id="rId23"/>
              </a:rPr>
              <a:t>Kennedy ve diğerleri, 2013</a:t>
            </a:r>
            <a:r>
              <a:rPr lang="tr-TR" dirty="0"/>
              <a:t> ). Bu bağlamda, iklim değişikliği hizmet sağlayan birimler, ara ve nihai ekosistem hizmetleri üzerinde güçlü bir etkiye sahip olacağından, iklim koşulları özel bir ilgiyi hak etmektedir ( </a:t>
            </a:r>
            <a:r>
              <a:rPr lang="tr-TR" u="sng" dirty="0">
                <a:hlinkClick r:id="rId24"/>
              </a:rPr>
              <a:t>Montoya ve </a:t>
            </a:r>
            <a:r>
              <a:rPr lang="tr-TR" u="sng" dirty="0" err="1">
                <a:hlinkClick r:id="rId24"/>
              </a:rPr>
              <a:t>Raffaelli</a:t>
            </a:r>
            <a:r>
              <a:rPr lang="tr-TR" u="sng" dirty="0">
                <a:hlinkClick r:id="rId24"/>
              </a:rPr>
              <a:t>, 2010</a:t>
            </a:r>
            <a:r>
              <a:rPr lang="tr-TR" dirty="0"/>
              <a:t> ; </a:t>
            </a:r>
            <a:r>
              <a:rPr lang="tr-TR" u="sng" dirty="0" err="1">
                <a:hlinkClick r:id="rId25"/>
              </a:rPr>
              <a:t>Birkhofer</a:t>
            </a:r>
            <a:r>
              <a:rPr lang="tr-TR" u="sng" dirty="0">
                <a:hlinkClick r:id="rId25"/>
              </a:rPr>
              <a:t> ve </a:t>
            </a:r>
            <a:r>
              <a:rPr lang="tr-TR" u="sng" dirty="0" err="1">
                <a:hlinkClick r:id="rId25"/>
              </a:rPr>
              <a:t>Wolters</a:t>
            </a:r>
            <a:r>
              <a:rPr lang="tr-TR" u="sng" dirty="0">
                <a:hlinkClick r:id="rId25"/>
              </a:rPr>
              <a:t>, 2012</a:t>
            </a:r>
            <a:r>
              <a:rPr lang="tr-TR" dirty="0"/>
              <a:t> ; </a:t>
            </a:r>
            <a:r>
              <a:rPr lang="tr-TR" u="sng" dirty="0" err="1">
                <a:hlinkClick r:id="rId19"/>
              </a:rPr>
              <a:t>Diehl</a:t>
            </a:r>
            <a:r>
              <a:rPr lang="tr-TR" u="sng" dirty="0">
                <a:hlinkClick r:id="rId19"/>
              </a:rPr>
              <a:t> ve diğerleri, 2013</a:t>
            </a:r>
            <a:r>
              <a:rPr lang="tr-TR" dirty="0"/>
              <a:t> ). Gelecekteki değişikliklerin tahminleri, ancak çalışmalar bu yönü mekanik modeller kullanarak ele alırsa mümkün olacaktır (örneğin, </a:t>
            </a:r>
            <a:r>
              <a:rPr lang="tr-TR" u="sng" dirty="0" err="1">
                <a:hlinkClick r:id="rId26"/>
              </a:rPr>
              <a:t>Schröter</a:t>
            </a:r>
            <a:r>
              <a:rPr lang="tr-TR" u="sng" dirty="0">
                <a:hlinkClick r:id="rId26"/>
              </a:rPr>
              <a:t> ve diğerleri, 2005</a:t>
            </a:r>
            <a:r>
              <a:rPr lang="tr-TR" dirty="0"/>
              <a:t> ; </a:t>
            </a:r>
            <a:r>
              <a:rPr lang="tr-TR" u="sng" dirty="0" err="1">
                <a:hlinkClick r:id="rId27"/>
              </a:rPr>
              <a:t>Jönsson</a:t>
            </a:r>
            <a:r>
              <a:rPr lang="tr-TR" u="sng" dirty="0">
                <a:hlinkClick r:id="rId27"/>
              </a:rPr>
              <a:t> ve diğerleri, 2014a</a:t>
            </a:r>
            <a:r>
              <a:rPr lang="tr-TR" dirty="0"/>
              <a:t> ). Örneğin, değişen bir iklim altında orman yönetimine ilişkin tavsiyeler, alternatif </a:t>
            </a:r>
            <a:r>
              <a:rPr lang="tr-TR" dirty="0" err="1"/>
              <a:t>silvikültürel</a:t>
            </a:r>
            <a:r>
              <a:rPr lang="tr-TR" dirty="0"/>
              <a:t> rejimlerin sonuçlarını tahmin etmek için ağaç büyümesinin temel özelliklerini kullanan dinamik bir bitki örtüsü modeline </a:t>
            </a:r>
            <a:r>
              <a:rPr lang="tr-TR" dirty="0" err="1"/>
              <a:t>dayandırılabilir.</a:t>
            </a:r>
            <a:r>
              <a:rPr lang="tr-TR" u="sng" dirty="0" err="1">
                <a:hlinkClick r:id="rId28"/>
              </a:rPr>
              <a:t>Jönsson</a:t>
            </a:r>
            <a:r>
              <a:rPr lang="tr-TR" u="sng" dirty="0">
                <a:hlinkClick r:id="rId28"/>
              </a:rPr>
              <a:t> ve diğerleri, 2014b</a:t>
            </a:r>
            <a:r>
              <a:rPr lang="tr-TR" dirty="0"/>
              <a:t> ). Bununla birlikte, mekanik modeller, onları destekleyen teoriler ve ampirik verilerden asla daha iyi değildir ve tahmin gücüne sahip modellerin geliştirilmesi, ekolojistler için bir zorluktur.</a:t>
            </a:r>
          </a:p>
          <a:p>
            <a:r>
              <a:rPr lang="tr-TR" dirty="0"/>
              <a:t>Tahmine dayalı modellemede belirsizliğin </a:t>
            </a:r>
            <a:r>
              <a:rPr lang="tr-TR" dirty="0" err="1"/>
              <a:t>nicelleştirilmesi</a:t>
            </a:r>
            <a:r>
              <a:rPr lang="tr-TR" dirty="0"/>
              <a:t> kritik değerlendirme gerektirir ( </a:t>
            </a:r>
            <a:r>
              <a:rPr lang="tr-TR" u="sng" dirty="0" err="1">
                <a:hlinkClick r:id="rId29"/>
              </a:rPr>
              <a:t>Cheaib</a:t>
            </a:r>
            <a:r>
              <a:rPr lang="tr-TR" u="sng" dirty="0">
                <a:hlinkClick r:id="rId29"/>
              </a:rPr>
              <a:t> ve diğerleri, 2012</a:t>
            </a:r>
            <a:r>
              <a:rPr lang="tr-TR" dirty="0"/>
              <a:t> ) ve ekolojistlerin özellikle (i) belirsizliğe birden fazla kaynak katkıda bulunuyorsa (örneğin, model ve parametre belirsizliği; </a:t>
            </a:r>
            <a:r>
              <a:rPr lang="tr-TR" u="sng" dirty="0" err="1">
                <a:hlinkClick r:id="rId30"/>
              </a:rPr>
              <a:t>Barry</a:t>
            </a:r>
            <a:r>
              <a:rPr lang="tr-TR" u="sng" dirty="0">
                <a:hlinkClick r:id="rId30"/>
              </a:rPr>
              <a:t> ve </a:t>
            </a:r>
            <a:r>
              <a:rPr lang="tr-TR" u="sng" dirty="0" err="1">
                <a:hlinkClick r:id="rId30"/>
              </a:rPr>
              <a:t>Elith</a:t>
            </a:r>
            <a:r>
              <a:rPr lang="tr-TR" u="sng" dirty="0">
                <a:hlinkClick r:id="rId30"/>
              </a:rPr>
              <a:t>, 2006</a:t>
            </a:r>
            <a:r>
              <a:rPr lang="tr-TR" dirty="0"/>
              <a:t> ), belirsizliği hesaba katmaları gerekir. (ii) farklı kaynakların kombinasyonlarından kaynaklanan belirsizlikler (örneğin, istatistiksel ilişkiler ve uzman bilgisi; </a:t>
            </a:r>
            <a:r>
              <a:rPr lang="tr-TR" u="sng" dirty="0" err="1">
                <a:hlinkClick r:id="rId31"/>
              </a:rPr>
              <a:t>Krueger</a:t>
            </a:r>
            <a:r>
              <a:rPr lang="tr-TR" u="sng" dirty="0">
                <a:hlinkClick r:id="rId31"/>
              </a:rPr>
              <a:t> ve diğerleri, 2012</a:t>
            </a:r>
            <a:r>
              <a:rPr lang="tr-TR" dirty="0"/>
              <a:t> ) ve (iii) yeni bilgiler, modellerin güncellenmesini gerektirir (örneğin, </a:t>
            </a:r>
            <a:r>
              <a:rPr lang="tr-TR" dirty="0" err="1"/>
              <a:t>Bayes</a:t>
            </a:r>
            <a:r>
              <a:rPr lang="tr-TR" dirty="0"/>
              <a:t> çerçevelerinde; </a:t>
            </a:r>
            <a:r>
              <a:rPr lang="tr-TR" u="sng" dirty="0" err="1">
                <a:hlinkClick r:id="rId32"/>
              </a:rPr>
              <a:t>Ricketts</a:t>
            </a:r>
            <a:r>
              <a:rPr lang="tr-TR" u="sng" dirty="0">
                <a:hlinkClick r:id="rId32"/>
              </a:rPr>
              <a:t> ve diğerleri, 2008</a:t>
            </a:r>
            <a:r>
              <a:rPr lang="tr-TR" dirty="0"/>
              <a:t> ). Ekosistem hizmetlerinin haritalanması, ilgili süreçleri yakalama yeteneğindeki belirsizlikten ve ayrıca haritalanmış bilgilerin tercüme edilmesi ve ölçeklenmesinden kaynaklanan çoklu belirsizliklerle doludur (</a:t>
            </a:r>
            <a:r>
              <a:rPr lang="tr-TR" u="sng" dirty="0" err="1">
                <a:hlinkClick r:id="rId4"/>
              </a:rPr>
              <a:t>Hou</a:t>
            </a:r>
            <a:r>
              <a:rPr lang="tr-TR" u="sng" dirty="0">
                <a:hlinkClick r:id="rId4"/>
              </a:rPr>
              <a:t> ve diğerleri, 2013</a:t>
            </a:r>
            <a:r>
              <a:rPr lang="tr-TR" dirty="0"/>
              <a:t> ). Belirsizliğin değerlendirilmesi, evrimsel yönler ve insan etkileri hakkındaki bilgilerin süreç temelli modellerin geliştirilmesine entegrasyonu ve bunların </a:t>
            </a:r>
            <a:r>
              <a:rPr lang="tr-TR" dirty="0" err="1"/>
              <a:t>sosyo</a:t>
            </a:r>
            <a:r>
              <a:rPr lang="tr-TR" dirty="0"/>
              <a:t>-ekonomik modellerle birleştirilmesi, ekolojistlerin katkıda bulunması gereken gelecekteki araştırmaların önemli alanlarıdır (</a:t>
            </a:r>
            <a:r>
              <a:rPr lang="tr-TR" dirty="0" err="1"/>
              <a:t>örn</a:t>
            </a:r>
            <a:r>
              <a:rPr lang="tr-TR" dirty="0"/>
              <a:t>., </a:t>
            </a:r>
            <a:r>
              <a:rPr lang="tr-TR" u="sng" dirty="0" err="1">
                <a:hlinkClick r:id="rId33"/>
              </a:rPr>
              <a:t>Polce</a:t>
            </a:r>
            <a:r>
              <a:rPr lang="tr-TR" u="sng" dirty="0">
                <a:hlinkClick r:id="rId33"/>
              </a:rPr>
              <a:t> ve ark. , 2013</a:t>
            </a:r>
            <a:r>
              <a:rPr lang="tr-TR" dirty="0"/>
              <a:t> ; </a:t>
            </a:r>
            <a:r>
              <a:rPr lang="tr-TR" u="sng" dirty="0">
                <a:hlinkClick r:id="rId34"/>
              </a:rPr>
              <a:t>Van der </a:t>
            </a:r>
            <a:r>
              <a:rPr lang="tr-TR" u="sng" dirty="0" err="1">
                <a:hlinkClick r:id="rId34"/>
              </a:rPr>
              <a:t>Biest</a:t>
            </a:r>
            <a:r>
              <a:rPr lang="tr-TR" u="sng" dirty="0">
                <a:hlinkClick r:id="rId34"/>
              </a:rPr>
              <a:t> ve diğerleri, 2014</a:t>
            </a:r>
            <a:r>
              <a:rPr lang="tr-TR" dirty="0"/>
              <a:t> ).</a:t>
            </a:r>
          </a:p>
          <a:p>
            <a:endParaRPr lang="tr-TR" dirty="0"/>
          </a:p>
        </p:txBody>
      </p:sp>
    </p:spTree>
    <p:extLst>
      <p:ext uri="{BB962C8B-B14F-4D97-AF65-F5344CB8AC3E}">
        <p14:creationId xmlns:p14="http://schemas.microsoft.com/office/powerpoint/2010/main" val="34582875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12192000" cy="1325563"/>
          </a:xfrm>
        </p:spPr>
        <p:txBody>
          <a:bodyPr>
            <a:normAutofit/>
          </a:bodyPr>
          <a:lstStyle/>
          <a:p>
            <a:r>
              <a:rPr lang="tr-TR" sz="3600" b="1" dirty="0"/>
              <a:t>Zorluk 3: Ekosistem Hizmetleri Arasındaki İlişkilerin Analiz </a:t>
            </a:r>
            <a:r>
              <a:rPr lang="tr-TR" sz="3600" b="1" dirty="0" smtClean="0"/>
              <a:t>Edilmesi</a:t>
            </a:r>
            <a:endParaRPr lang="tr-TR" sz="3600" dirty="0"/>
          </a:p>
        </p:txBody>
      </p:sp>
      <p:sp>
        <p:nvSpPr>
          <p:cNvPr id="3" name="İçerik Yer Tutucusu 2"/>
          <p:cNvSpPr>
            <a:spLocks noGrp="1"/>
          </p:cNvSpPr>
          <p:nvPr>
            <p:ph idx="1"/>
          </p:nvPr>
        </p:nvSpPr>
        <p:spPr>
          <a:xfrm>
            <a:off x="244699" y="1325563"/>
            <a:ext cx="11109101" cy="4851400"/>
          </a:xfrm>
        </p:spPr>
        <p:txBody>
          <a:bodyPr>
            <a:normAutofit fontScale="55000" lnSpcReduction="20000"/>
          </a:bodyPr>
          <a:lstStyle/>
          <a:p>
            <a:r>
              <a:rPr lang="tr-TR" dirty="0" smtClean="0"/>
              <a:t>Ekosistem </a:t>
            </a:r>
            <a:r>
              <a:rPr lang="tr-TR" dirty="0"/>
              <a:t>hizmetleri, uzayda ve zamanda </a:t>
            </a:r>
            <a:r>
              <a:rPr lang="tr-TR" dirty="0" err="1"/>
              <a:t>sinerjistik</a:t>
            </a:r>
            <a:r>
              <a:rPr lang="tr-TR" dirty="0"/>
              <a:t> veya </a:t>
            </a:r>
            <a:r>
              <a:rPr lang="tr-TR" dirty="0" err="1"/>
              <a:t>antagonistik</a:t>
            </a:r>
            <a:r>
              <a:rPr lang="tr-TR" dirty="0"/>
              <a:t> ortak varyasyon gösterebilir. Çoklu ekosistem hizmetleri (ikiden fazla) arasındaki bu tür kalıpların yorumlanması, yoğun bir şekilde tartışılan bir konu haline geldi ( </a:t>
            </a:r>
            <a:r>
              <a:rPr lang="tr-TR" u="sng" dirty="0" err="1">
                <a:hlinkClick r:id="rId2"/>
              </a:rPr>
              <a:t>Cimon-Morin</a:t>
            </a:r>
            <a:r>
              <a:rPr lang="tr-TR" u="sng" dirty="0">
                <a:hlinkClick r:id="rId2"/>
              </a:rPr>
              <a:t> ve diğerleri, 2013</a:t>
            </a:r>
            <a:r>
              <a:rPr lang="tr-TR" dirty="0"/>
              <a:t> ) ve hizmet sunumu ile takasları birbirine bağlayan çoklu ekosistem hizmet modelleri hızla ortaya çıkıyor (bir süre için). gözden geçirme, bkz. </a:t>
            </a:r>
            <a:r>
              <a:rPr lang="tr-TR" u="sng" dirty="0">
                <a:hlinkClick r:id="rId3"/>
              </a:rPr>
              <a:t>Nelson ve Daily, 2010</a:t>
            </a:r>
            <a:r>
              <a:rPr lang="tr-TR" dirty="0"/>
              <a:t> ). Bu tür ortak varyasyon, faydalı ekosistem hizmetleri ile ekosistem zararları olarak adlandırılan, örneğin su kirliliği gibi çevresel dışsallıklar arasındaki ilişkilerle de ilgili olabilir ( </a:t>
            </a:r>
            <a:r>
              <a:rPr lang="tr-TR" u="sng" dirty="0" err="1">
                <a:hlinkClick r:id="rId4"/>
              </a:rPr>
              <a:t>Zhang</a:t>
            </a:r>
            <a:r>
              <a:rPr lang="tr-TR" u="sng" dirty="0">
                <a:hlinkClick r:id="rId4"/>
              </a:rPr>
              <a:t> ve diğerleri, 2007).</a:t>
            </a:r>
            <a:r>
              <a:rPr lang="tr-TR" dirty="0"/>
              <a:t>). Ekolojistler, hizmetler ve bunların çevresel değişime tepki kalıpları arasındaki ilişkileri açıklayan altta yatan mekanizmaları tanımlayarak hizmetlerin ve kötü hizmetlerin ortak çeşitliliğinin analizlerine katkıda bulunabilirler. Örneğin, tozlaşmayı artırmanın mahsul verimi üzerindeki marjinal katkısı, kısmen, aynı anda tozlaşma ve biyolojik kontrol artışı altında en yüksek verimle diğer ekosistem hizmetlerinin düzeyine bağlı olabilir ( </a:t>
            </a:r>
            <a:r>
              <a:rPr lang="tr-TR" u="sng" dirty="0">
                <a:hlinkClick r:id="rId5"/>
              </a:rPr>
              <a:t>Bos ve diğerleri, 2007</a:t>
            </a:r>
            <a:r>
              <a:rPr lang="tr-TR" dirty="0"/>
              <a:t> ; </a:t>
            </a:r>
            <a:r>
              <a:rPr lang="tr-TR" u="sng" dirty="0" err="1">
                <a:hlinkClick r:id="rId6"/>
              </a:rPr>
              <a:t>Lundin</a:t>
            </a:r>
            <a:r>
              <a:rPr lang="tr-TR" u="sng" dirty="0">
                <a:hlinkClick r:id="rId6"/>
              </a:rPr>
              <a:t> ve diğerleri, 2013</a:t>
            </a:r>
            <a:r>
              <a:rPr lang="tr-TR" dirty="0"/>
              <a:t> ) . . </a:t>
            </a:r>
            <a:r>
              <a:rPr lang="tr-TR" u="sng" dirty="0" err="1">
                <a:hlinkClick r:id="rId7"/>
              </a:rPr>
              <a:t>Rodriguez</a:t>
            </a:r>
            <a:r>
              <a:rPr lang="tr-TR" u="sng" dirty="0">
                <a:hlinkClick r:id="rId7"/>
              </a:rPr>
              <a:t> et al. (2006)</a:t>
            </a:r>
            <a:r>
              <a:rPr lang="tr-TR" dirty="0"/>
              <a:t> ve </a:t>
            </a:r>
            <a:r>
              <a:rPr lang="tr-TR" u="sng" dirty="0" err="1">
                <a:hlinkClick r:id="rId8"/>
              </a:rPr>
              <a:t>Bennett</a:t>
            </a:r>
            <a:r>
              <a:rPr lang="tr-TR" u="sng" dirty="0">
                <a:hlinkClick r:id="rId8"/>
              </a:rPr>
              <a:t> ve ark. (2009)</a:t>
            </a:r>
            <a:r>
              <a:rPr lang="tr-TR" dirty="0"/>
              <a:t>Bilgiye dayalı kararlar almanın ve beklenmedik sonuçlardan kaçınmanın ancak hizmetler arasındaki ilişkiler daha iyi anlaşılırsa mümkün olacağını savundu. Tek bir ekosistem hizmetinin tarımsal yönetim tarafından değiştirilmesi, örneğin, diğer hizmetler üzerinde istenmeyen etkilere sahip olabilir ve bu tür beklenmedik ilişkilerin daha iyi anlaşılması, insan toplumlarını ekosistemlerdeki ani rejim değişimlerinin sonuçlarına karşı koruyacaktır (örneğin, </a:t>
            </a:r>
            <a:r>
              <a:rPr lang="tr-TR" u="sng" dirty="0">
                <a:hlinkClick r:id="rId9"/>
              </a:rPr>
              <a:t>Gordon ve diğerleri, 2008</a:t>
            </a:r>
            <a:r>
              <a:rPr lang="tr-TR" dirty="0"/>
              <a:t> ).</a:t>
            </a:r>
          </a:p>
          <a:p>
            <a:r>
              <a:rPr lang="tr-TR" dirty="0"/>
              <a:t>Ekosistem hizmetleri arasındaki ilişkilerin anlaşılmasını geliştirmek, ekolojik araştırmalara iki büyük zorluk getirir: (i) ilişkilerin ortak çevresel etkenler yoluyla mı dolaylı mı yoksa bir ekosistem hizmetinin diğerini </a:t>
            </a:r>
            <a:r>
              <a:rPr lang="tr-TR" dirty="0" err="1"/>
              <a:t>nedensel</a:t>
            </a:r>
            <a:r>
              <a:rPr lang="tr-TR" dirty="0"/>
              <a:t> olarak etkilediği için mi doğrudan olduğunu anlayarak ekosistem hizmetleri arasındaki ilişkiler hakkında sonuçlar çıkarmak ve (ii) birden fazla (ikiden fazla) ekosistem hizmeti arasındaki ilişkileri analiz ederken görselleştirme ve istatistiksel test sorunlarını çözme.</a:t>
            </a:r>
          </a:p>
          <a:p>
            <a:r>
              <a:rPr lang="tr-TR" dirty="0"/>
              <a:t>Ekosistem hizmetlerindeki değişikliklerin itici gücü olarak çevresel değişimin sonuçlarını tahmin edebilmek için dolaylı ve doğrudan ilişkiler arasında ayrım yapmak önemlidir ( </a:t>
            </a:r>
            <a:r>
              <a:rPr lang="tr-TR" u="sng" dirty="0" err="1">
                <a:hlinkClick r:id="rId8"/>
              </a:rPr>
              <a:t>Bennett</a:t>
            </a:r>
            <a:r>
              <a:rPr lang="tr-TR" u="sng" dirty="0">
                <a:hlinkClick r:id="rId8"/>
              </a:rPr>
              <a:t> ve diğerleri, 2009</a:t>
            </a:r>
            <a:r>
              <a:rPr lang="tr-TR" dirty="0"/>
              <a:t> ; </a:t>
            </a:r>
            <a:r>
              <a:rPr lang="tr-TR" u="sng" dirty="0" err="1">
                <a:hlinkClick r:id="rId10"/>
              </a:rPr>
              <a:t>Lautenbach</a:t>
            </a:r>
            <a:r>
              <a:rPr lang="tr-TR" u="sng" dirty="0">
                <a:hlinkClick r:id="rId10"/>
              </a:rPr>
              <a:t> ve diğerleri, 2010</a:t>
            </a:r>
            <a:r>
              <a:rPr lang="tr-TR" dirty="0"/>
              <a:t> ). Hem doğrudan ilişkiler (hizmetler birbiriyle ilişkiliyse) hem de dolaylı ilişkiler (hizmetler bir sürücü aracılığıyla ilişkiliyse) hizmetler arasında sinerjilere ve değiş tokuşlara yol açabilir ( </a:t>
            </a:r>
            <a:r>
              <a:rPr lang="tr-TR" u="sng" dirty="0" err="1">
                <a:hlinkClick r:id="rId8"/>
              </a:rPr>
              <a:t>Bennett</a:t>
            </a:r>
            <a:r>
              <a:rPr lang="tr-TR" u="sng" dirty="0">
                <a:hlinkClick r:id="rId8"/>
              </a:rPr>
              <a:t> ve diğerleri, 2009</a:t>
            </a:r>
            <a:r>
              <a:rPr lang="tr-TR" dirty="0"/>
              <a:t> ). Ekosistem hizmetleri doğrudan ve </a:t>
            </a:r>
            <a:r>
              <a:rPr lang="tr-TR" dirty="0" err="1"/>
              <a:t>nedensel</a:t>
            </a:r>
            <a:r>
              <a:rPr lang="tr-TR" dirty="0"/>
              <a:t> olarak bağlantılı olabilir, çünkü bir ekosistem hizmeti diğer ekosistem hizmetleriyle doğrudan etkileşime girer (Şekil </a:t>
            </a:r>
            <a:r>
              <a:rPr lang="tr-TR" u="sng" dirty="0">
                <a:hlinkClick r:id="rId11"/>
              </a:rPr>
              <a:t>1A</a:t>
            </a:r>
            <a:r>
              <a:rPr lang="tr-TR" dirty="0"/>
              <a:t> , doğrudan ilişkiler). Örneğin, tarım topraklarının verimliliği (hizmet 1), mahsul verimiyle (hizmet 2;</a:t>
            </a:r>
            <a:r>
              <a:rPr lang="tr-TR" u="sng" dirty="0">
                <a:hlinkClick r:id="rId12"/>
              </a:rPr>
              <a:t>Lal, 2005</a:t>
            </a:r>
            <a:r>
              <a:rPr lang="tr-TR" dirty="0"/>
              <a:t> ). Bu doğrudan ilişki göz önüne alındığında ve diğer itici güçlerin bulunmadığı varsayıldığında, bir hizmetin manipülasyonu (örneğin, gübre ekleyerek toprak verimliliğini artırmak) ikinci hizmeti doğrudan artıracak veya azaltacaktır (örneğin, mahsul verimini artıracaktır). Bununla birlikte, ekosistem hizmetleri, altta yatan itici güçler ilişkili olduğu için, negatif veya pozitif olarak istatistiksel olarak ilişkilendirilebilir (Şekil </a:t>
            </a:r>
            <a:r>
              <a:rPr lang="tr-TR" u="sng" dirty="0">
                <a:hlinkClick r:id="rId11"/>
              </a:rPr>
              <a:t>1B</a:t>
            </a:r>
            <a:r>
              <a:rPr lang="tr-TR" dirty="0"/>
              <a:t> ; dolaylı ilişki). Örneğin, su tutma (hizmet 1) ve peyzaj güzelliği (hizmet 2) istatistiksel olarak ilişkilendirilebilir, çünkü su tutulmasını azaltan kentsel alan oranı (sürücü 1) yarı doğal arazi (sürücü) oranı ile negatif ilişkili olabilir. </a:t>
            </a:r>
          </a:p>
        </p:txBody>
      </p:sp>
    </p:spTree>
    <p:extLst>
      <p:ext uri="{BB962C8B-B14F-4D97-AF65-F5344CB8AC3E}">
        <p14:creationId xmlns:p14="http://schemas.microsoft.com/office/powerpoint/2010/main" val="25657504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11353800" cy="6176963"/>
          </a:xfrm>
        </p:spPr>
        <p:txBody>
          <a:bodyPr>
            <a:normAutofit fontScale="92500" lnSpcReduction="20000"/>
          </a:bodyPr>
          <a:lstStyle/>
          <a:p>
            <a:r>
              <a:rPr lang="tr-TR" dirty="0"/>
              <a:t>2; </a:t>
            </a:r>
            <a:r>
              <a:rPr lang="tr-TR" u="sng" dirty="0" err="1">
                <a:hlinkClick r:id="rId2"/>
              </a:rPr>
              <a:t>Raudsepp-Hearne</a:t>
            </a:r>
            <a:r>
              <a:rPr lang="tr-TR" u="sng" dirty="0">
                <a:hlinkClick r:id="rId2"/>
              </a:rPr>
              <a:t> ve diğerleri, 2010</a:t>
            </a:r>
            <a:r>
              <a:rPr lang="tr-TR" dirty="0"/>
              <a:t>) manzara güzelliğini arttırır. Bu durumda, bir hizmetin manipüle edilmesi (örneğin, kentsel alanlarda kaldırım taşları arasındaki derzleri dışarıda bırakarak su tutulmasını artırmak), ikinci hizmeti (örneğin peyzaj güzelliği) etkilemeyecektir. Buna karşılık, bir sürücünün manipülasyonu (örneğin, yarı doğal arazinin alanını azaltmak), diğer sürücülerin yokluğunda (örneğin, diğer arazi kullanım türleri) ikinci sürücüyü etkileyebilir (örneğin, kentsel alanların oranını artırabilir). ve böylece her iki hizmeti de etkiler (örneğin, su tutma ve peyzaj güzelliğini azaltır). Son olarak, ortak bir sürücüye verilen bağımsız tepkiler nedeniyle hizmetler de ilişkilendirilebilir (Şekil </a:t>
            </a:r>
            <a:r>
              <a:rPr lang="tr-TR" u="sng" dirty="0">
                <a:hlinkClick r:id="rId3"/>
              </a:rPr>
              <a:t>1C ).</a:t>
            </a:r>
            <a:r>
              <a:rPr lang="tr-TR" dirty="0"/>
              <a:t>, dolaylı ilişki). Örneğin, mahsul bitkilerinin tozlaşması (hizmet 1) ve mahsul alanlarındaki haşere kontrolü (hizmet 2), mahsul alanlarını çevreleyen yarı doğal habitatların oranıyla artar (sürücü 1; </a:t>
            </a:r>
            <a:r>
              <a:rPr lang="tr-TR" u="sng" dirty="0" err="1">
                <a:hlinkClick r:id="rId4"/>
              </a:rPr>
              <a:t>Bianchi</a:t>
            </a:r>
            <a:r>
              <a:rPr lang="tr-TR" u="sng" dirty="0">
                <a:hlinkClick r:id="rId4"/>
              </a:rPr>
              <a:t> ve diğerleri, 2006</a:t>
            </a:r>
            <a:r>
              <a:rPr lang="tr-TR" dirty="0"/>
              <a:t> ; </a:t>
            </a:r>
            <a:r>
              <a:rPr lang="tr-TR" u="sng" dirty="0" err="1">
                <a:hlinkClick r:id="rId5"/>
              </a:rPr>
              <a:t>Garibaldi</a:t>
            </a:r>
            <a:r>
              <a:rPr lang="tr-TR" u="sng" dirty="0">
                <a:hlinkClick r:id="rId5"/>
              </a:rPr>
              <a:t> ve diğerleri ., 2011</a:t>
            </a:r>
            <a:r>
              <a:rPr lang="tr-TR" dirty="0"/>
              <a:t> ). Ek olarak, tozlaşma, yuvalama habitatlarının oranından etkilenir (sürücü 2; </a:t>
            </a:r>
            <a:r>
              <a:rPr lang="tr-TR" u="sng" dirty="0" err="1">
                <a:hlinkClick r:id="rId6"/>
              </a:rPr>
              <a:t>Ricketts</a:t>
            </a:r>
            <a:r>
              <a:rPr lang="tr-TR" u="sng" dirty="0">
                <a:hlinkClick r:id="rId6"/>
              </a:rPr>
              <a:t> ve diğerleri, 2008</a:t>
            </a:r>
            <a:r>
              <a:rPr lang="tr-TR" dirty="0"/>
              <a:t>). Bu dolaylı ilişki göz önüne alındığında, bir hizmetin arttırılması (örneğin, doğal düşmanların çoğaltılması yoluyla haşere kontrolü) diğer hizmeti (örneğin, tozlaşma) etkilemeyecektir. Paylaşılan sürücüyü manipüle etmek (örneğin, çiçekli şeritler ekerek bir odak alanı çevresinde yarı doğal yaşam alanlarının mevcudiyetini artırmak), ortak olmayan sürücüyü (örneğin, mevcudiyet) etkilerken, her iki hizmeti de (örneğin, tozlaşma ve haşere kontrolü) artıracaktır. yuvalama habitatları) yalnızca bir hizmeti etkileyecektir (örneğin, tozlaşma).</a:t>
            </a:r>
          </a:p>
          <a:p>
            <a:endParaRPr lang="tr-TR" dirty="0"/>
          </a:p>
        </p:txBody>
      </p:sp>
    </p:spTree>
    <p:extLst>
      <p:ext uri="{BB962C8B-B14F-4D97-AF65-F5344CB8AC3E}">
        <p14:creationId xmlns:p14="http://schemas.microsoft.com/office/powerpoint/2010/main" val="17169372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www.frontiersin.org">
            <a:hlinkClick r:id="rId2" tgtFrame="&quot;_blank&quo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29555" y="618186"/>
            <a:ext cx="6302317" cy="5558777"/>
          </a:xfrm>
          <a:prstGeom prst="rect">
            <a:avLst/>
          </a:prstGeom>
          <a:noFill/>
          <a:ln>
            <a:noFill/>
          </a:ln>
        </p:spPr>
      </p:pic>
    </p:spTree>
    <p:extLst>
      <p:ext uri="{BB962C8B-B14F-4D97-AF65-F5344CB8AC3E}">
        <p14:creationId xmlns:p14="http://schemas.microsoft.com/office/powerpoint/2010/main" val="38342302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3031" y="0"/>
            <a:ext cx="11456831" cy="6176963"/>
          </a:xfrm>
        </p:spPr>
        <p:txBody>
          <a:bodyPr>
            <a:normAutofit fontScale="55000" lnSpcReduction="20000"/>
          </a:bodyPr>
          <a:lstStyle/>
          <a:p>
            <a:r>
              <a:rPr lang="tr-TR" dirty="0"/>
              <a:t>Literatürde, her iki ilişki türü de karşılıklı veya </a:t>
            </a:r>
            <a:r>
              <a:rPr lang="tr-TR" dirty="0" err="1"/>
              <a:t>nedensel</a:t>
            </a:r>
            <a:r>
              <a:rPr lang="tr-TR" dirty="0"/>
              <a:t> doğasından bağımsız olarak sıklıkla “etkileşimler” olarak etiketlenir ( </a:t>
            </a:r>
            <a:r>
              <a:rPr lang="tr-TR" u="sng" dirty="0" err="1">
                <a:hlinkClick r:id="rId2"/>
              </a:rPr>
              <a:t>Seppelt</a:t>
            </a:r>
            <a:r>
              <a:rPr lang="tr-TR" u="sng" dirty="0">
                <a:hlinkClick r:id="rId2"/>
              </a:rPr>
              <a:t> ve diğerleri, 2011</a:t>
            </a:r>
            <a:r>
              <a:rPr lang="tr-TR" dirty="0"/>
              <a:t> ). Karşılaştırılabilir veya zıt tepkiler gösteren hizmetler, daha sonra sinerjiler veya takaslar açısından karakterize edilir ve “paketler” olarak gruplandırılır ( </a:t>
            </a:r>
            <a:r>
              <a:rPr lang="tr-TR" u="sng" dirty="0" err="1">
                <a:hlinkClick r:id="rId3"/>
              </a:rPr>
              <a:t>Raudsepp-Hearne</a:t>
            </a:r>
            <a:r>
              <a:rPr lang="tr-TR" u="sng" dirty="0">
                <a:hlinkClick r:id="rId3"/>
              </a:rPr>
              <a:t> ve diğerleri, 2010</a:t>
            </a:r>
            <a:r>
              <a:rPr lang="tr-TR" dirty="0"/>
              <a:t> ). İstatistiksel ilişkilere neyin sebep olduğundan bağımsız olarak birden fazla hizmet arasındaki ilişkileri tanımlamak şüphesiz önemlidir ( </a:t>
            </a:r>
            <a:r>
              <a:rPr lang="tr-TR" u="sng" dirty="0" err="1">
                <a:hlinkClick r:id="rId4"/>
              </a:rPr>
              <a:t>Tallis</a:t>
            </a:r>
            <a:r>
              <a:rPr lang="tr-TR" u="sng" dirty="0">
                <a:hlinkClick r:id="rId4"/>
              </a:rPr>
              <a:t> ve diğerleri, 2008</a:t>
            </a:r>
            <a:r>
              <a:rPr lang="tr-TR" dirty="0"/>
              <a:t> ; </a:t>
            </a:r>
            <a:r>
              <a:rPr lang="tr-TR" u="sng" dirty="0" err="1">
                <a:hlinkClick r:id="rId5"/>
              </a:rPr>
              <a:t>Power</a:t>
            </a:r>
            <a:r>
              <a:rPr lang="tr-TR" u="sng" dirty="0">
                <a:hlinkClick r:id="rId5"/>
              </a:rPr>
              <a:t>, 2010</a:t>
            </a:r>
            <a:r>
              <a:rPr lang="tr-TR" dirty="0"/>
              <a:t> ; </a:t>
            </a:r>
            <a:r>
              <a:rPr lang="tr-TR" u="sng" dirty="0" err="1">
                <a:hlinkClick r:id="rId6"/>
              </a:rPr>
              <a:t>Maskell</a:t>
            </a:r>
            <a:r>
              <a:rPr lang="tr-TR" u="sng" dirty="0">
                <a:hlinkClick r:id="rId6"/>
              </a:rPr>
              <a:t> ve diğerleri, 2013).</a:t>
            </a:r>
            <a:r>
              <a:rPr lang="tr-TR" dirty="0"/>
              <a:t>). Bununla birlikte, birden fazla sürücünün birden fazla hizmet üzerinde hareket ettiği durumları yönetme becerisi, bireysel hizmetler (dolaylı veya doğrudan), bunların sürücülerle ilişkileri ve her iki ilişkiyi etkileyen süreçler arasındaki ilişkilerin daha iyi anlaşılmasından fayda sağlayacaktır ( </a:t>
            </a:r>
            <a:r>
              <a:rPr lang="tr-TR" u="sng" dirty="0" err="1">
                <a:hlinkClick r:id="rId7"/>
              </a:rPr>
              <a:t>Lautenbach</a:t>
            </a:r>
            <a:r>
              <a:rPr lang="tr-TR" u="sng" dirty="0">
                <a:hlinkClick r:id="rId7"/>
              </a:rPr>
              <a:t> ve diğerleri, 2010</a:t>
            </a:r>
            <a:r>
              <a:rPr lang="tr-TR" dirty="0"/>
              <a:t>). Ekosistem hizmeti sağlamayı yönetmek için, planlamacılar ve karar vericiler, ekosistem hizmetlerinin paylaşılan bir sürücüye yanıt verip vermediğini veya hizmetlerin birbiriyle doğrudan bağlantılı olup olmadığını bilmelidir. Hizmetler bağımsız olarak, ancak tek bir paylaşılan sürücüden farklı olarak yanıt veriyorsa, sürücü ve hizmetler arasındaki bireysel ilişkilerin daha iyi ekolojik olarak anlaşılması, hizmetler arasındaki </a:t>
            </a:r>
            <a:r>
              <a:rPr lang="tr-TR" dirty="0" err="1"/>
              <a:t>ödünleşimleri</a:t>
            </a:r>
            <a:r>
              <a:rPr lang="tr-TR" dirty="0"/>
              <a:t> azaltan yönetim stratejilerinin belirlenmesine yardımcı olacaktır. Hizmetler birbiriyle doğrudan bağlantılıysa, hizmetler ve sürücü arasındaki ilişkiye ek olarak hizmetler arasındaki etkileşimlerin de dikkate alınması gerektiğinden, yönetimin iyileştirilmesi daha karmaşık hale gelir. Bu nedenle ekolojistleri yalnızca hizmetler ve çeşitli etkenler arasındaki ilişkiyi araştırmak için değil, aynı zamanda birden fazla ekosistem hizmeti arasındaki doğrudan ilişkileri test etmeye teşvik </a:t>
            </a:r>
            <a:r>
              <a:rPr lang="tr-TR" dirty="0" err="1"/>
              <a:t>ediyoruz.</a:t>
            </a:r>
            <a:r>
              <a:rPr lang="tr-TR" u="sng" dirty="0" err="1">
                <a:hlinkClick r:id="rId8"/>
              </a:rPr>
              <a:t>Gamfeldt</a:t>
            </a:r>
            <a:r>
              <a:rPr lang="tr-TR" u="sng" dirty="0">
                <a:hlinkClick r:id="rId8"/>
              </a:rPr>
              <a:t> ve diğerleri, 2013</a:t>
            </a:r>
            <a:r>
              <a:rPr lang="tr-TR" dirty="0"/>
              <a:t> ), aynı zamanda ekosistem hizmet ilişkilerinin doğrudan deneysel testlerinden (örneğin, </a:t>
            </a:r>
            <a:r>
              <a:rPr lang="tr-TR" u="sng" dirty="0" err="1">
                <a:hlinkClick r:id="rId9"/>
              </a:rPr>
              <a:t>Lundin</a:t>
            </a:r>
            <a:r>
              <a:rPr lang="tr-TR" u="sng" dirty="0">
                <a:hlinkClick r:id="rId9"/>
              </a:rPr>
              <a:t> ve diğerleri, 2013</a:t>
            </a:r>
            <a:r>
              <a:rPr lang="tr-TR" dirty="0"/>
              <a:t> ). Birlikte, bu yaklaşımlar, mekanik modellerin geliştirilmesiyle birleştiğinde (örneğin, </a:t>
            </a:r>
            <a:r>
              <a:rPr lang="tr-TR" dirty="0" err="1"/>
              <a:t>InVEST</a:t>
            </a:r>
            <a:r>
              <a:rPr lang="tr-TR" dirty="0"/>
              <a:t> modeli, </a:t>
            </a:r>
            <a:r>
              <a:rPr lang="tr-TR" u="sng" dirty="0">
                <a:hlinkClick r:id="rId10"/>
              </a:rPr>
              <a:t>http://www.naturalcapitalproject.org</a:t>
            </a:r>
            <a:r>
              <a:rPr lang="tr-TR" dirty="0"/>
              <a:t> ), gelecekte birden çok hizmetin sağlanması için ekosistemlerin daha iyi yönetilmesine katkıda bulunacaktır ( </a:t>
            </a:r>
            <a:r>
              <a:rPr lang="tr-TR" u="sng" dirty="0" err="1">
                <a:hlinkClick r:id="rId11"/>
              </a:rPr>
              <a:t>Tixier</a:t>
            </a:r>
            <a:r>
              <a:rPr lang="tr-TR" u="sng" dirty="0">
                <a:hlinkClick r:id="rId11"/>
              </a:rPr>
              <a:t> et al . ., 2013</a:t>
            </a:r>
            <a:r>
              <a:rPr lang="tr-TR" dirty="0"/>
              <a:t> ).</a:t>
            </a:r>
          </a:p>
          <a:p>
            <a:r>
              <a:rPr lang="tr-TR" dirty="0"/>
              <a:t>Korelasyon analizi (Şekil </a:t>
            </a:r>
            <a:r>
              <a:rPr lang="tr-TR" u="sng" dirty="0">
                <a:hlinkClick r:id="rId12"/>
              </a:rPr>
              <a:t>2A</a:t>
            </a:r>
            <a:r>
              <a:rPr lang="tr-TR" dirty="0"/>
              <a:t> ; örneğin, </a:t>
            </a:r>
            <a:r>
              <a:rPr lang="tr-TR" u="sng" dirty="0" err="1">
                <a:hlinkClick r:id="rId3"/>
              </a:rPr>
              <a:t>Raudsepp-Hearne</a:t>
            </a:r>
            <a:r>
              <a:rPr lang="tr-TR" u="sng" dirty="0">
                <a:hlinkClick r:id="rId3"/>
              </a:rPr>
              <a:t> ve diğerleri, 2010</a:t>
            </a:r>
            <a:r>
              <a:rPr lang="tr-TR" dirty="0"/>
              <a:t> ) veya doğrusal karışık etki modelleri (Şekil </a:t>
            </a:r>
            <a:r>
              <a:rPr lang="tr-TR" u="sng" dirty="0">
                <a:hlinkClick r:id="rId12"/>
              </a:rPr>
              <a:t>2B</a:t>
            </a:r>
            <a:r>
              <a:rPr lang="tr-TR" dirty="0"/>
              <a:t> ; örneğin, </a:t>
            </a:r>
            <a:r>
              <a:rPr lang="tr-TR" u="sng" dirty="0">
                <a:hlinkClick r:id="rId13"/>
              </a:rPr>
              <a:t>De </a:t>
            </a:r>
            <a:r>
              <a:rPr lang="tr-TR" u="sng" dirty="0" err="1">
                <a:hlinkClick r:id="rId13"/>
              </a:rPr>
              <a:t>Vries</a:t>
            </a:r>
            <a:r>
              <a:rPr lang="tr-TR" u="sng" dirty="0">
                <a:hlinkClick r:id="rId13"/>
              </a:rPr>
              <a:t> ve diğerleri, 2013</a:t>
            </a:r>
            <a:r>
              <a:rPr lang="tr-TR" dirty="0"/>
              <a:t> ) gibi iki veya üç ekosistem hizmeti tekniği arasındaki ilişkileri incelemek için olabilir. Kullanılmış. Verimlilik sınırı analizleri ( </a:t>
            </a:r>
            <a:r>
              <a:rPr lang="tr-TR" u="sng" dirty="0">
                <a:hlinkClick r:id="rId14"/>
              </a:rPr>
              <a:t>Nelson ve diğerleri, 2008</a:t>
            </a:r>
            <a:r>
              <a:rPr lang="tr-TR" dirty="0"/>
              <a:t> ) veya peyzaj optimizasyon yaklaşımları ( </a:t>
            </a:r>
            <a:r>
              <a:rPr lang="tr-TR" u="sng" dirty="0" err="1">
                <a:hlinkClick r:id="rId7"/>
              </a:rPr>
              <a:t>Lautenbach</a:t>
            </a:r>
            <a:r>
              <a:rPr lang="tr-TR" u="sng" dirty="0">
                <a:hlinkClick r:id="rId7"/>
              </a:rPr>
              <a:t> ve diğerleri, 2010 )</a:t>
            </a:r>
            <a:r>
              <a:rPr lang="tr-TR" dirty="0"/>
              <a:t>) daha sonra genellikle hizmetlerin eşzamanlı sağlanmasına yönelik çözümleri belirlemek için kullanılır. Bir çalışmada gözlemlenen hizmetlerin çoğunun birbiriyle ilişkili olması muhtemel olduğundan, birden fazla hizmeti aynı analitik çerçevede ele almak önemli olabilir. Basit örümcek ağı veya çiçek diyagramları, çeşitli hizmetler arasındaki ilişkileri göstermek için kullanılabilir (Şekil </a:t>
            </a:r>
            <a:r>
              <a:rPr lang="tr-TR" u="sng" dirty="0">
                <a:hlinkClick r:id="rId12"/>
              </a:rPr>
              <a:t>2C</a:t>
            </a:r>
            <a:r>
              <a:rPr lang="tr-TR" dirty="0"/>
              <a:t> ; örneğin, </a:t>
            </a:r>
            <a:r>
              <a:rPr lang="tr-TR" u="sng" dirty="0" err="1">
                <a:hlinkClick r:id="rId15"/>
              </a:rPr>
              <a:t>Foley</a:t>
            </a:r>
            <a:r>
              <a:rPr lang="tr-TR" u="sng" dirty="0">
                <a:hlinkClick r:id="rId15"/>
              </a:rPr>
              <a:t> ve diğerleri, 2005</a:t>
            </a:r>
            <a:r>
              <a:rPr lang="tr-TR" dirty="0"/>
              <a:t> ). Tek bir analitik çerçevede birden fazla hizmeti sürücülerle ilişkilendirmek amacıyla, temel bileşen analizinin sık kullanımı dikkat çekicidir (Şekil </a:t>
            </a:r>
            <a:r>
              <a:rPr lang="tr-TR" u="sng" dirty="0">
                <a:hlinkClick r:id="rId12"/>
              </a:rPr>
              <a:t>2D</a:t>
            </a:r>
            <a:r>
              <a:rPr lang="tr-TR" dirty="0"/>
              <a:t> ; örneğin, </a:t>
            </a:r>
            <a:r>
              <a:rPr lang="tr-TR" u="sng" dirty="0" err="1">
                <a:hlinkClick r:id="rId3"/>
              </a:rPr>
              <a:t>Raudsepp-Hearne</a:t>
            </a:r>
            <a:r>
              <a:rPr lang="tr-TR" u="sng" dirty="0">
                <a:hlinkClick r:id="rId3"/>
              </a:rPr>
              <a:t> ve diğerleri, 2010</a:t>
            </a:r>
            <a:r>
              <a:rPr lang="tr-TR" dirty="0"/>
              <a:t> ; </a:t>
            </a:r>
            <a:r>
              <a:rPr lang="tr-TR" u="sng" dirty="0" err="1">
                <a:hlinkClick r:id="rId16"/>
              </a:rPr>
              <a:t>Maes</a:t>
            </a:r>
            <a:r>
              <a:rPr lang="tr-TR" u="sng" dirty="0">
                <a:hlinkClick r:id="rId16"/>
              </a:rPr>
              <a:t> ve diğerleri, 2011</a:t>
            </a:r>
            <a:r>
              <a:rPr lang="tr-TR" dirty="0"/>
              <a:t> ; </a:t>
            </a:r>
            <a:r>
              <a:rPr lang="tr-TR" u="sng" dirty="0" err="1">
                <a:hlinkClick r:id="rId6"/>
              </a:rPr>
              <a:t>Maskell</a:t>
            </a:r>
            <a:r>
              <a:rPr lang="tr-TR" u="sng" dirty="0">
                <a:hlinkClick r:id="rId6"/>
              </a:rPr>
              <a:t> ve diğerleri. , 2013</a:t>
            </a:r>
            <a:r>
              <a:rPr lang="tr-TR" dirty="0"/>
              <a:t> ; </a:t>
            </a:r>
            <a:r>
              <a:rPr lang="tr-TR" u="sng" dirty="0" err="1">
                <a:hlinkClick r:id="rId17"/>
              </a:rPr>
              <a:t>Martín-López</a:t>
            </a:r>
            <a:r>
              <a:rPr lang="tr-TR" u="sng" dirty="0">
                <a:hlinkClick r:id="rId17"/>
              </a:rPr>
              <a:t> ve diğerleri, 2014</a:t>
            </a:r>
            <a:r>
              <a:rPr lang="tr-TR" dirty="0"/>
              <a:t>). Bununla birlikte, bir sürücüye yanıt olarak ekosistem hizmetleri arasındaki ilişkiler doğrusal olmayan, asimptotik, tek </a:t>
            </a:r>
            <a:r>
              <a:rPr lang="tr-TR" dirty="0" err="1"/>
              <a:t>modlu</a:t>
            </a:r>
            <a:r>
              <a:rPr lang="tr-TR" dirty="0"/>
              <a:t> veya devrilme noktaları ile karakterize olabileceğinden (örneğin, </a:t>
            </a:r>
            <a:r>
              <a:rPr lang="tr-TR" u="sng" dirty="0" err="1">
                <a:hlinkClick r:id="rId6"/>
              </a:rPr>
              <a:t>Maskell</a:t>
            </a:r>
            <a:r>
              <a:rPr lang="tr-TR" u="sng" dirty="0">
                <a:hlinkClick r:id="rId6"/>
              </a:rPr>
              <a:t> ve diğerleri, 2013</a:t>
            </a:r>
            <a:r>
              <a:rPr lang="tr-TR" dirty="0"/>
              <a:t> ), ana bileşen analizinin kalitesinin tamamen bağlı olduğuna dikkat edilmelidir. değişkenler arasındaki ilişkilerin doğrusal olup olmadığı hakkında ( </a:t>
            </a:r>
            <a:r>
              <a:rPr lang="tr-TR" u="sng" dirty="0" err="1">
                <a:hlinkClick r:id="rId18"/>
              </a:rPr>
              <a:t>McCune</a:t>
            </a:r>
            <a:r>
              <a:rPr lang="tr-TR" u="sng" dirty="0">
                <a:hlinkClick r:id="rId18"/>
              </a:rPr>
              <a:t> ve diğerleri, 2002</a:t>
            </a:r>
            <a:r>
              <a:rPr lang="tr-TR" dirty="0"/>
              <a:t> ). Bu nedenle, bu yöntemin kullanımı, birden çok hizmet arasındaki ilişkilerin yaklaşık olarak doğrusal olduğu veri kümeleriyle sınırlı olmalıdır (ayrıca bkz. </a:t>
            </a:r>
            <a:r>
              <a:rPr lang="tr-TR" u="sng" dirty="0" err="1">
                <a:hlinkClick r:id="rId19"/>
              </a:rPr>
              <a:t>Quinn</a:t>
            </a:r>
            <a:r>
              <a:rPr lang="tr-TR" u="sng" dirty="0">
                <a:hlinkClick r:id="rId19"/>
              </a:rPr>
              <a:t> ve </a:t>
            </a:r>
            <a:r>
              <a:rPr lang="tr-TR" u="sng" dirty="0" err="1">
                <a:hlinkClick r:id="rId19"/>
              </a:rPr>
              <a:t>Keough</a:t>
            </a:r>
            <a:r>
              <a:rPr lang="tr-TR" u="sng" dirty="0">
                <a:hlinkClick r:id="rId19"/>
              </a:rPr>
              <a:t>, 2002</a:t>
            </a:r>
            <a:r>
              <a:rPr lang="tr-TR" dirty="0"/>
              <a:t> ). Tek bir analitik çerçevede birden fazla hizmet arasındaki </a:t>
            </a:r>
            <a:r>
              <a:rPr lang="tr-TR" dirty="0" err="1"/>
              <a:t>ödünleşimleri</a:t>
            </a:r>
            <a:r>
              <a:rPr lang="tr-TR" dirty="0"/>
              <a:t> görselleştirmeye yönelik alternatif yöntemler arasında, temel koordinat analizi, doğrusal olmayan ilişkilerin analizine izin verdiği için potansiyel barındırır (</a:t>
            </a:r>
            <a:r>
              <a:rPr lang="tr-TR" u="sng" dirty="0" err="1">
                <a:hlinkClick r:id="rId20"/>
              </a:rPr>
              <a:t>Legendre</a:t>
            </a:r>
            <a:r>
              <a:rPr lang="tr-TR" u="sng" dirty="0">
                <a:hlinkClick r:id="rId20"/>
              </a:rPr>
              <a:t> ve </a:t>
            </a:r>
            <a:r>
              <a:rPr lang="tr-TR" u="sng" dirty="0" err="1">
                <a:hlinkClick r:id="rId20"/>
              </a:rPr>
              <a:t>Legendre</a:t>
            </a:r>
            <a:r>
              <a:rPr lang="tr-TR" u="sng" dirty="0">
                <a:hlinkClick r:id="rId20"/>
              </a:rPr>
              <a:t>, 2012</a:t>
            </a:r>
            <a:r>
              <a:rPr lang="tr-TR" dirty="0"/>
              <a:t> ). Kısmi en küçük kareler regresyonu, deneysel verilere dayalı ara ekosistem hizmetleri arasındaki ilişkileri analiz etmek için umut vadeden başka bir tekniktir (örneğin, </a:t>
            </a:r>
            <a:r>
              <a:rPr lang="tr-TR" u="sng" dirty="0" err="1">
                <a:hlinkClick r:id="rId21"/>
              </a:rPr>
              <a:t>Haenlein</a:t>
            </a:r>
            <a:r>
              <a:rPr lang="tr-TR" u="sng" dirty="0">
                <a:hlinkClick r:id="rId21"/>
              </a:rPr>
              <a:t> ve Kaplan, 2004</a:t>
            </a:r>
            <a:r>
              <a:rPr lang="tr-TR" dirty="0"/>
              <a:t> ).</a:t>
            </a:r>
          </a:p>
          <a:p>
            <a:endParaRPr lang="tr-TR" dirty="0"/>
          </a:p>
        </p:txBody>
      </p:sp>
    </p:spTree>
    <p:extLst>
      <p:ext uri="{BB962C8B-B14F-4D97-AF65-F5344CB8AC3E}">
        <p14:creationId xmlns:p14="http://schemas.microsoft.com/office/powerpoint/2010/main" val="1380712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descr="www.frontiersin.org">
            <a:hlinkClick r:id="rId2" tgtFrame="&quot;_blank&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682581" y="141668"/>
            <a:ext cx="10947042" cy="6235319"/>
          </a:xfrm>
          <a:prstGeom prst="rect">
            <a:avLst/>
          </a:prstGeom>
          <a:noFill/>
          <a:ln>
            <a:noFill/>
          </a:ln>
        </p:spPr>
      </p:pic>
    </p:spTree>
    <p:extLst>
      <p:ext uri="{BB962C8B-B14F-4D97-AF65-F5344CB8AC3E}">
        <p14:creationId xmlns:p14="http://schemas.microsoft.com/office/powerpoint/2010/main" val="30255523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12192000" cy="1325563"/>
          </a:xfrm>
        </p:spPr>
        <p:txBody>
          <a:bodyPr>
            <a:normAutofit/>
          </a:bodyPr>
          <a:lstStyle/>
          <a:p>
            <a:r>
              <a:rPr lang="tr-TR" sz="3200" b="1" dirty="0"/>
              <a:t>4. Zorluk: Uygun Mekânsal ve Zamansal Ölçekleri </a:t>
            </a:r>
            <a:r>
              <a:rPr lang="tr-TR" sz="3200" b="1" dirty="0" smtClean="0"/>
              <a:t>Düşü</a:t>
            </a:r>
            <a:r>
              <a:rPr lang="tr-TR" sz="3200" b="1" dirty="0"/>
              <a:t>nmek</a:t>
            </a:r>
            <a:br>
              <a:rPr lang="tr-TR" sz="3200" b="1" dirty="0"/>
            </a:br>
            <a:endParaRPr lang="tr-TR" sz="3200" dirty="0"/>
          </a:p>
        </p:txBody>
      </p:sp>
      <p:sp>
        <p:nvSpPr>
          <p:cNvPr id="3" name="İçerik Yer Tutucusu 2"/>
          <p:cNvSpPr>
            <a:spLocks noGrp="1"/>
          </p:cNvSpPr>
          <p:nvPr>
            <p:ph idx="1"/>
          </p:nvPr>
        </p:nvSpPr>
        <p:spPr>
          <a:xfrm>
            <a:off x="115910" y="1325563"/>
            <a:ext cx="11237890" cy="4799884"/>
          </a:xfrm>
        </p:spPr>
        <p:txBody>
          <a:bodyPr>
            <a:normAutofit fontScale="62500" lnSpcReduction="20000"/>
          </a:bodyPr>
          <a:lstStyle/>
          <a:p>
            <a:r>
              <a:rPr lang="tr-TR" dirty="0" smtClean="0"/>
              <a:t>Ölçek</a:t>
            </a:r>
            <a:r>
              <a:rPr lang="tr-TR" dirty="0"/>
              <a:t>, ekosistem hizmeti araştırmalarında tartışmalı bir konudur, çünkü ekolojik süreçler temelde ölçeğe bağlıdır ( </a:t>
            </a:r>
            <a:r>
              <a:rPr lang="tr-TR" u="sng" dirty="0" err="1">
                <a:hlinkClick r:id="rId2"/>
              </a:rPr>
              <a:t>Levin</a:t>
            </a:r>
            <a:r>
              <a:rPr lang="tr-TR" u="sng" dirty="0">
                <a:hlinkClick r:id="rId2"/>
              </a:rPr>
              <a:t>, 1992</a:t>
            </a:r>
            <a:r>
              <a:rPr lang="tr-TR" dirty="0"/>
              <a:t> ) ve ekolojik araştırmalarda </a:t>
            </a:r>
            <a:r>
              <a:rPr lang="tr-TR" dirty="0" err="1"/>
              <a:t>mekansal</a:t>
            </a:r>
            <a:r>
              <a:rPr lang="tr-TR" dirty="0"/>
              <a:t> ölçekleri incelemek için çok sayıda farklı yaklaşım bu karmaşıklığa katkıda bulunur (örneğin, </a:t>
            </a:r>
            <a:r>
              <a:rPr lang="tr-TR" u="sng" dirty="0" err="1">
                <a:hlinkClick r:id="rId3"/>
              </a:rPr>
              <a:t>Blackburn</a:t>
            </a:r>
            <a:r>
              <a:rPr lang="tr-TR" u="sng" dirty="0">
                <a:hlinkClick r:id="rId3"/>
              </a:rPr>
              <a:t> ve </a:t>
            </a:r>
            <a:r>
              <a:rPr lang="tr-TR" u="sng" dirty="0" err="1">
                <a:hlinkClick r:id="rId3"/>
              </a:rPr>
              <a:t>Gaston</a:t>
            </a:r>
            <a:r>
              <a:rPr lang="tr-TR" u="sng" dirty="0">
                <a:hlinkClick r:id="rId3"/>
              </a:rPr>
              <a:t>, 2002</a:t>
            </a:r>
            <a:r>
              <a:rPr lang="tr-TR" dirty="0"/>
              <a:t> ). </a:t>
            </a:r>
            <a:r>
              <a:rPr lang="tr-TR" u="sng" dirty="0">
                <a:hlinkClick r:id="rId4"/>
              </a:rPr>
              <a:t>Bu, potansiyel olarak farklı araştırma alanlarının (örneğin, Lima ve </a:t>
            </a:r>
            <a:r>
              <a:rPr lang="tr-TR" u="sng" dirty="0" err="1">
                <a:hlinkClick r:id="rId4"/>
              </a:rPr>
              <a:t>Zollner</a:t>
            </a:r>
            <a:r>
              <a:rPr lang="tr-TR" u="sng" dirty="0">
                <a:hlinkClick r:id="rId4"/>
              </a:rPr>
              <a:t>, 1996</a:t>
            </a:r>
            <a:r>
              <a:rPr lang="tr-TR" dirty="0"/>
              <a:t> ) özellikle ekosistem hizmeti araştırması gibi çok disiplinli bir bağlamda entegrasyonunu engeller ( </a:t>
            </a:r>
            <a:r>
              <a:rPr lang="tr-TR" u="sng" dirty="0" err="1">
                <a:hlinkClick r:id="rId5"/>
              </a:rPr>
              <a:t>Cumming</a:t>
            </a:r>
            <a:r>
              <a:rPr lang="tr-TR" u="sng" dirty="0">
                <a:hlinkClick r:id="rId5"/>
              </a:rPr>
              <a:t> ve diğerleri, 2013</a:t>
            </a:r>
            <a:r>
              <a:rPr lang="tr-TR" dirty="0"/>
              <a:t> ). </a:t>
            </a:r>
            <a:r>
              <a:rPr lang="tr-TR" dirty="0" err="1"/>
              <a:t>Mekansal</a:t>
            </a:r>
            <a:r>
              <a:rPr lang="tr-TR" dirty="0"/>
              <a:t> ölçeklerle karşılaştırıldığında, zamansal yönler ekosistem hizmeti araştırmalarında oldukça az ilgi görmüştür ( </a:t>
            </a:r>
            <a:r>
              <a:rPr lang="tr-TR" u="sng" dirty="0" err="1">
                <a:hlinkClick r:id="rId6"/>
              </a:rPr>
              <a:t>Kremen</a:t>
            </a:r>
            <a:r>
              <a:rPr lang="tr-TR" u="sng" dirty="0">
                <a:hlinkClick r:id="rId6"/>
              </a:rPr>
              <a:t>, 2005 ).</a:t>
            </a:r>
            <a:r>
              <a:rPr lang="tr-TR" dirty="0"/>
              <a:t>). Ekosistem süreçleriyle ilgili mevcut ekolojik bilgilerin çoğu, kısa zaman dilimlerini kapsayan araştırmalara dayanmaktadır (örneğin, </a:t>
            </a:r>
            <a:r>
              <a:rPr lang="tr-TR" u="sng" dirty="0" err="1">
                <a:hlinkClick r:id="rId7"/>
              </a:rPr>
              <a:t>Cardinale</a:t>
            </a:r>
            <a:r>
              <a:rPr lang="tr-TR" u="sng" dirty="0">
                <a:hlinkClick r:id="rId7"/>
              </a:rPr>
              <a:t> ve diğerleri, 2009</a:t>
            </a:r>
            <a:r>
              <a:rPr lang="tr-TR" dirty="0"/>
              <a:t> ). Sürdürülebilir arazi kullanımı için artan kamusal ve politik talebi karşılamak için ekosistem hizmetlerinin sağlanmasının çevresel değişimden veya </a:t>
            </a:r>
            <a:r>
              <a:rPr lang="tr-TR" dirty="0" err="1"/>
              <a:t>antropojenik</a:t>
            </a:r>
            <a:r>
              <a:rPr lang="tr-TR" dirty="0"/>
              <a:t> müdahalelerden etkilendiği (i) </a:t>
            </a:r>
            <a:r>
              <a:rPr lang="tr-TR" dirty="0" err="1"/>
              <a:t>mekansal</a:t>
            </a:r>
            <a:r>
              <a:rPr lang="tr-TR" dirty="0"/>
              <a:t> ve (ii) zamansal ölçeklerin daha iyi anlaşılması gerekmektedir ( </a:t>
            </a:r>
            <a:r>
              <a:rPr lang="tr-TR" u="sng" dirty="0" err="1">
                <a:hlinkClick r:id="rId8"/>
              </a:rPr>
              <a:t>Tilman</a:t>
            </a:r>
            <a:r>
              <a:rPr lang="tr-TR" u="sng" dirty="0">
                <a:hlinkClick r:id="rId8"/>
              </a:rPr>
              <a:t> ve diğerleri, 2002</a:t>
            </a:r>
            <a:r>
              <a:rPr lang="tr-TR" dirty="0"/>
              <a:t> ).</a:t>
            </a:r>
          </a:p>
          <a:p>
            <a:r>
              <a:rPr lang="tr-TR" dirty="0"/>
              <a:t>Çoğu ekosistem hizmetinin yönetimi ile ilgili olan deneysel arazilerden ölçeklere ölçek büyütmek ekolojistler için büyük bir zorluktur ( </a:t>
            </a:r>
            <a:r>
              <a:rPr lang="tr-TR" u="sng" dirty="0" err="1">
                <a:hlinkClick r:id="rId9"/>
              </a:rPr>
              <a:t>Cardinale</a:t>
            </a:r>
            <a:r>
              <a:rPr lang="tr-TR" u="sng" dirty="0">
                <a:hlinkClick r:id="rId9"/>
              </a:rPr>
              <a:t> ve diğerleri, 2012</a:t>
            </a:r>
            <a:r>
              <a:rPr lang="tr-TR" dirty="0"/>
              <a:t> ; Şekil </a:t>
            </a:r>
            <a:r>
              <a:rPr lang="tr-TR" u="sng" dirty="0">
                <a:hlinkClick r:id="rId10"/>
              </a:rPr>
              <a:t>3</a:t>
            </a:r>
            <a:r>
              <a:rPr lang="tr-TR" dirty="0"/>
              <a:t> ). Bu arsa düzeyindeki çalışmalar genellikle karmaşık peyzajların </a:t>
            </a:r>
            <a:r>
              <a:rPr lang="tr-TR" dirty="0" err="1"/>
              <a:t>heterojenliğini</a:t>
            </a:r>
            <a:r>
              <a:rPr lang="tr-TR" dirty="0"/>
              <a:t> hesaba katamaz ve bu nedenle bir peyzajdaki ana arazi kullanım türlerinden ekosistem hizmeti sağlanması hakkında yeterli ampirik veri sağlayamayabilir. </a:t>
            </a:r>
            <a:r>
              <a:rPr lang="tr-TR" dirty="0" err="1"/>
              <a:t>Biyoçeşitliliği</a:t>
            </a:r>
            <a:r>
              <a:rPr lang="tr-TR" dirty="0"/>
              <a:t> ekosistem hizmetleriyle ilişkilendiren çalışmalar genellikle küçük </a:t>
            </a:r>
            <a:r>
              <a:rPr lang="tr-TR" dirty="0" err="1"/>
              <a:t>mekansal</a:t>
            </a:r>
            <a:r>
              <a:rPr lang="tr-TR" dirty="0"/>
              <a:t> ölçeklerde ekolojik süreçlere ve ara ekosistem hizmetlerine odaklanır ( </a:t>
            </a:r>
            <a:r>
              <a:rPr lang="tr-TR" u="sng" dirty="0" err="1">
                <a:hlinkClick r:id="rId9"/>
              </a:rPr>
              <a:t>Cardinale</a:t>
            </a:r>
            <a:r>
              <a:rPr lang="tr-TR" u="sng" dirty="0">
                <a:hlinkClick r:id="rId9"/>
              </a:rPr>
              <a:t> ve diğerleri, 2012</a:t>
            </a:r>
            <a:r>
              <a:rPr lang="tr-TR" dirty="0"/>
              <a:t> ). Buna karşılık, ekosistem hizmetlerinin korunması için </a:t>
            </a:r>
            <a:r>
              <a:rPr lang="tr-TR" dirty="0" err="1"/>
              <a:t>mekansal</a:t>
            </a:r>
            <a:r>
              <a:rPr lang="tr-TR" dirty="0"/>
              <a:t> </a:t>
            </a:r>
            <a:r>
              <a:rPr lang="tr-TR" dirty="0" err="1"/>
              <a:t>önceliklendirmeler</a:t>
            </a:r>
            <a:r>
              <a:rPr lang="tr-TR" dirty="0"/>
              <a:t> üzerine araştırmalar ( </a:t>
            </a:r>
            <a:r>
              <a:rPr lang="tr-TR" u="sng" dirty="0" err="1">
                <a:hlinkClick r:id="rId11"/>
              </a:rPr>
              <a:t>Luck</a:t>
            </a:r>
            <a:r>
              <a:rPr lang="tr-TR" u="sng" dirty="0">
                <a:hlinkClick r:id="rId11"/>
              </a:rPr>
              <a:t> ve diğerleri, 2012).</a:t>
            </a:r>
            <a:r>
              <a:rPr lang="tr-TR" dirty="0"/>
              <a:t>) büyük </a:t>
            </a:r>
            <a:r>
              <a:rPr lang="tr-TR" dirty="0" err="1"/>
              <a:t>mekansal</a:t>
            </a:r>
            <a:r>
              <a:rPr lang="tr-TR" dirty="0"/>
              <a:t> ölçeklerde fayda sağlayan hizmetlere karşı önyargılıdır. Bu, hizmetlerin sağlanmasının altında yatan mekanizmalarla ilgilenen tür odaklı ekolojik araştırmalar ile belirli hizmetler için uzaydaki sıcak noktaları tanımlayan koruma odaklı araştırmalar arasında bir uyumsuzluk olduğunu göstermektedir (Şekil </a:t>
            </a:r>
            <a:r>
              <a:rPr lang="tr-TR" u="sng" dirty="0">
                <a:hlinkClick r:id="rId10"/>
              </a:rPr>
              <a:t>3</a:t>
            </a:r>
            <a:r>
              <a:rPr lang="tr-TR" dirty="0"/>
              <a:t> ). Bu iki araştırma yaklaşımını birleştirmek, gerçek arazilerde ekosistem hizmeti sağlanması anlayışını geliştirmek için kritik derecede önemlidir.</a:t>
            </a:r>
          </a:p>
          <a:p>
            <a:r>
              <a:rPr lang="tr-TR" dirty="0"/>
              <a:t>Figür 3</a:t>
            </a:r>
          </a:p>
          <a:p>
            <a:endParaRPr lang="tr-TR" dirty="0"/>
          </a:p>
        </p:txBody>
      </p:sp>
    </p:spTree>
    <p:extLst>
      <p:ext uri="{BB962C8B-B14F-4D97-AF65-F5344CB8AC3E}">
        <p14:creationId xmlns:p14="http://schemas.microsoft.com/office/powerpoint/2010/main" val="31676495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descr="www.frontiersin.org">
            <a:hlinkClick r:id="rId2" tgtFrame="&quot;_blank&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701228" y="143669"/>
            <a:ext cx="8880654" cy="6192737"/>
          </a:xfrm>
          <a:prstGeom prst="rect">
            <a:avLst/>
          </a:prstGeom>
          <a:noFill/>
          <a:ln>
            <a:noFill/>
          </a:ln>
        </p:spPr>
      </p:pic>
    </p:spTree>
    <p:extLst>
      <p:ext uri="{BB962C8B-B14F-4D97-AF65-F5344CB8AC3E}">
        <p14:creationId xmlns:p14="http://schemas.microsoft.com/office/powerpoint/2010/main" val="9126031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141668"/>
            <a:ext cx="11353800" cy="6035295"/>
          </a:xfrm>
        </p:spPr>
        <p:txBody>
          <a:bodyPr>
            <a:normAutofit fontScale="55000" lnSpcReduction="20000"/>
          </a:bodyPr>
          <a:lstStyle/>
          <a:p>
            <a:r>
              <a:rPr lang="tr-TR" dirty="0"/>
              <a:t> </a:t>
            </a:r>
          </a:p>
          <a:p>
            <a:r>
              <a:rPr lang="tr-TR" cap="all" dirty="0"/>
              <a:t>ŞEKİL 3. (A) BİYOÇEŞİTLİLİK-EKOSİSTEM HİZMET İLİŞKİLERİNE GÖRE EKOSİSTEM HİZMETLERİNİ DÜZENLEYEN VE DESTEKLEYEN VE (B) EKOSİSTEM HİZMETLERİNİN MEKANSAL ÖNCELİKLENDİRMESİNİ ANALİZ EDEN YAYINLANMIŞ VAKA SAYISI</a:t>
            </a:r>
            <a:r>
              <a:rPr lang="tr-TR" dirty="0"/>
              <a:t> . </a:t>
            </a:r>
            <a:r>
              <a:rPr lang="tr-TR" u="sng" dirty="0" err="1">
                <a:hlinkClick r:id="rId2"/>
              </a:rPr>
              <a:t>Cardinale</a:t>
            </a:r>
            <a:r>
              <a:rPr lang="tr-TR" u="sng" dirty="0">
                <a:hlinkClick r:id="rId2"/>
              </a:rPr>
              <a:t> ve</a:t>
            </a:r>
            <a:r>
              <a:rPr lang="tr-TR" dirty="0"/>
              <a:t> ark.'</a:t>
            </a:r>
            <a:r>
              <a:rPr lang="tr-TR" dirty="0" err="1"/>
              <a:t>nda</a:t>
            </a:r>
            <a:r>
              <a:rPr lang="tr-TR" dirty="0"/>
              <a:t> sunulan sentez sayısına dayalı vaka sayısı . </a:t>
            </a:r>
            <a:r>
              <a:rPr lang="tr-TR" u="sng" dirty="0">
                <a:hlinkClick r:id="rId2"/>
              </a:rPr>
              <a:t>(2012) </a:t>
            </a:r>
            <a:r>
              <a:rPr lang="tr-TR" cap="all" dirty="0"/>
              <a:t>(A)</a:t>
            </a:r>
            <a:r>
              <a:rPr lang="tr-TR" dirty="0"/>
              <a:t> ve </a:t>
            </a:r>
            <a:r>
              <a:rPr lang="tr-TR" u="sng" dirty="0" err="1">
                <a:hlinkClick r:id="rId3"/>
              </a:rPr>
              <a:t>Luck</a:t>
            </a:r>
            <a:r>
              <a:rPr lang="tr-TR" u="sng" dirty="0">
                <a:hlinkClick r:id="rId3"/>
              </a:rPr>
              <a:t> et al. (2012) </a:t>
            </a:r>
            <a:r>
              <a:rPr lang="tr-TR" cap="all" dirty="0"/>
              <a:t>(B)</a:t>
            </a:r>
            <a:r>
              <a:rPr lang="tr-TR" dirty="0"/>
              <a:t> sırasıyla. Ekosistem hizmetleri, ekolojik süreçlerin insan faydalarıyla bağlantılı olduğu </a:t>
            </a:r>
            <a:r>
              <a:rPr lang="tr-TR" dirty="0" err="1"/>
              <a:t>mekansal</a:t>
            </a:r>
            <a:r>
              <a:rPr lang="tr-TR" dirty="0"/>
              <a:t> ölçeğe göre sınıflandırılır (yerel, bölgesel veya ulusal/küresel; </a:t>
            </a:r>
            <a:r>
              <a:rPr lang="tr-TR" u="sng" dirty="0" err="1">
                <a:hlinkClick r:id="rId4"/>
              </a:rPr>
              <a:t>Kremen</a:t>
            </a:r>
            <a:r>
              <a:rPr lang="tr-TR" u="sng" dirty="0">
                <a:hlinkClick r:id="rId4"/>
              </a:rPr>
              <a:t>, 2005</a:t>
            </a:r>
            <a:r>
              <a:rPr lang="tr-TR" dirty="0"/>
              <a:t> ; </a:t>
            </a:r>
            <a:r>
              <a:rPr lang="tr-TR" u="sng" dirty="0" err="1">
                <a:hlinkClick r:id="rId5"/>
              </a:rPr>
              <a:t>Hein</a:t>
            </a:r>
            <a:r>
              <a:rPr lang="tr-TR" u="sng" dirty="0">
                <a:hlinkClick r:id="rId5"/>
              </a:rPr>
              <a:t> ve diğerleri, 2006</a:t>
            </a:r>
            <a:r>
              <a:rPr lang="tr-TR" dirty="0"/>
              <a:t> ). Çubukların karanlık kısmı, belirli bir ölçekte tüm vakalar/çalışmalar arasında en baskın ekosistem hizmetini temsil eder.</a:t>
            </a:r>
          </a:p>
          <a:p>
            <a:r>
              <a:rPr lang="tr-TR" dirty="0"/>
              <a:t>Ekolojik süreçlerin ölçeği, ekosistem hizmetlerinin üretimi ve tüketimi arasındaki </a:t>
            </a:r>
            <a:r>
              <a:rPr lang="tr-TR" dirty="0" err="1"/>
              <a:t>mekansal</a:t>
            </a:r>
            <a:r>
              <a:rPr lang="tr-TR" dirty="0"/>
              <a:t> ilişkiyi hesaba katma ihtiyacından dolayı ekosistem hizmeti araştırması ile ilgilidir ( </a:t>
            </a:r>
            <a:r>
              <a:rPr lang="tr-TR" u="sng" dirty="0" err="1">
                <a:hlinkClick r:id="rId6"/>
              </a:rPr>
              <a:t>Fisher</a:t>
            </a:r>
            <a:r>
              <a:rPr lang="tr-TR" u="sng" dirty="0">
                <a:hlinkClick r:id="rId6"/>
              </a:rPr>
              <a:t> ve diğerleri, 2009</a:t>
            </a:r>
            <a:r>
              <a:rPr lang="tr-TR" dirty="0"/>
              <a:t> ). Bu hedefi hesaba katan bir yaklaşım, ekolojik üretim fonksiyonlarının uzamsal olarak açık modellenmesine dayanmaktadır (</a:t>
            </a:r>
            <a:r>
              <a:rPr lang="tr-TR" dirty="0" err="1"/>
              <a:t>örn</a:t>
            </a:r>
            <a:r>
              <a:rPr lang="tr-TR" dirty="0"/>
              <a:t> </a:t>
            </a:r>
            <a:r>
              <a:rPr lang="tr-TR" u="sng" dirty="0">
                <a:hlinkClick r:id="rId7"/>
              </a:rPr>
              <a:t>., </a:t>
            </a:r>
            <a:r>
              <a:rPr lang="tr-TR" u="sng" dirty="0" err="1">
                <a:hlinkClick r:id="rId7"/>
              </a:rPr>
              <a:t>Kremen</a:t>
            </a:r>
            <a:r>
              <a:rPr lang="tr-TR" u="sng" dirty="0">
                <a:hlinkClick r:id="rId7"/>
              </a:rPr>
              <a:t> ve diğerleri, 2007</a:t>
            </a:r>
            <a:r>
              <a:rPr lang="tr-TR" dirty="0"/>
              <a:t> ; </a:t>
            </a:r>
            <a:r>
              <a:rPr lang="tr-TR" u="sng" dirty="0">
                <a:hlinkClick r:id="rId8"/>
              </a:rPr>
              <a:t>Nelson ve diğerleri, 2009</a:t>
            </a:r>
            <a:r>
              <a:rPr lang="tr-TR" dirty="0"/>
              <a:t> ; </a:t>
            </a:r>
            <a:r>
              <a:rPr lang="tr-TR" u="sng" dirty="0" err="1">
                <a:hlinkClick r:id="rId9"/>
              </a:rPr>
              <a:t>Jonsson</a:t>
            </a:r>
            <a:r>
              <a:rPr lang="tr-TR" u="sng" dirty="0">
                <a:hlinkClick r:id="rId9"/>
              </a:rPr>
              <a:t> ve diğerleri, 2014</a:t>
            </a:r>
            <a:r>
              <a:rPr lang="tr-TR" dirty="0"/>
              <a:t> ). Ek olarak, nihai ekosistem hizmetlerinin altında yatan ekolojik işlevler, yönetimin uygulandığı </a:t>
            </a:r>
            <a:r>
              <a:rPr lang="tr-TR" dirty="0" err="1"/>
              <a:t>mekansal</a:t>
            </a:r>
            <a:r>
              <a:rPr lang="tr-TR" dirty="0"/>
              <a:t> ölçeğe bağlı olabilir (bkz. </a:t>
            </a:r>
            <a:r>
              <a:rPr lang="tr-TR" u="sng" dirty="0" err="1">
                <a:hlinkClick r:id="rId10"/>
              </a:rPr>
              <a:t>Leibold</a:t>
            </a:r>
            <a:r>
              <a:rPr lang="tr-TR" u="sng" dirty="0">
                <a:hlinkClick r:id="rId10"/>
              </a:rPr>
              <a:t> ve diğerleri, 2004</a:t>
            </a:r>
            <a:r>
              <a:rPr lang="tr-TR" dirty="0"/>
              <a:t> ). Bu, yönetim müdahalelerinin bağlama bağlı yanıtlarını üretir ( </a:t>
            </a:r>
            <a:r>
              <a:rPr lang="tr-TR" u="sng" dirty="0" err="1">
                <a:hlinkClick r:id="rId11"/>
              </a:rPr>
              <a:t>Tscharntke</a:t>
            </a:r>
            <a:r>
              <a:rPr lang="tr-TR" u="sng" dirty="0">
                <a:hlinkClick r:id="rId11"/>
              </a:rPr>
              <a:t> ve diğerleri, 2012</a:t>
            </a:r>
            <a:r>
              <a:rPr lang="tr-TR" dirty="0"/>
              <a:t>). Örneğin, hizmet sağlayan birimlerin popülasyonları, birden fazla arazi sahibi arasında yeterli habitatın korunması koşuluyla, yalnızca yaşayabilir boyutları koruyabilir ( </a:t>
            </a:r>
            <a:r>
              <a:rPr lang="tr-TR" u="sng" dirty="0" err="1">
                <a:hlinkClick r:id="rId12"/>
              </a:rPr>
              <a:t>Drechsler</a:t>
            </a:r>
            <a:r>
              <a:rPr lang="tr-TR" u="sng" dirty="0">
                <a:hlinkClick r:id="rId12"/>
              </a:rPr>
              <a:t> ve diğerleri, 2010</a:t>
            </a:r>
            <a:r>
              <a:rPr lang="tr-TR" dirty="0"/>
              <a:t> ). Bu nedenle, daha büyük </a:t>
            </a:r>
            <a:r>
              <a:rPr lang="tr-TR" dirty="0" err="1"/>
              <a:t>mekansal</a:t>
            </a:r>
            <a:r>
              <a:rPr lang="tr-TR" dirty="0"/>
              <a:t> ölçeklerde ekosistem hizmetinin sağlanmasını optimize etmek için, arazi sahiplerinin işbirliğinden yararlanacağı koşulların belirlenmesi, ekosistem hizmetleri araştırmalarında gelecekte önemli bir konu olacaktır (</a:t>
            </a:r>
            <a:r>
              <a:rPr lang="tr-TR" dirty="0" err="1"/>
              <a:t>örn</a:t>
            </a:r>
            <a:r>
              <a:rPr lang="tr-TR" dirty="0"/>
              <a:t>., </a:t>
            </a:r>
            <a:r>
              <a:rPr lang="tr-TR" u="sng" dirty="0" err="1">
                <a:hlinkClick r:id="rId13"/>
              </a:rPr>
              <a:t>Stallman</a:t>
            </a:r>
            <a:r>
              <a:rPr lang="tr-TR" u="sng" dirty="0">
                <a:hlinkClick r:id="rId13"/>
              </a:rPr>
              <a:t>, 2011</a:t>
            </a:r>
            <a:r>
              <a:rPr lang="tr-TR" dirty="0"/>
              <a:t> ; </a:t>
            </a:r>
            <a:r>
              <a:rPr lang="tr-TR" u="sng" dirty="0" err="1">
                <a:hlinkClick r:id="rId14"/>
              </a:rPr>
              <a:t>Sutherland</a:t>
            </a:r>
            <a:r>
              <a:rPr lang="tr-TR" u="sng" dirty="0">
                <a:hlinkClick r:id="rId14"/>
              </a:rPr>
              <a:t> ve diğerleri, 2012</a:t>
            </a:r>
            <a:r>
              <a:rPr lang="tr-TR" dirty="0"/>
              <a:t> ; </a:t>
            </a:r>
            <a:r>
              <a:rPr lang="tr-TR" u="sng" dirty="0" err="1">
                <a:hlinkClick r:id="rId15"/>
              </a:rPr>
              <a:t>Cong</a:t>
            </a:r>
            <a:r>
              <a:rPr lang="tr-TR" u="sng" dirty="0">
                <a:hlinkClick r:id="rId15"/>
              </a:rPr>
              <a:t> ve diğerleri, 2014</a:t>
            </a:r>
            <a:r>
              <a:rPr lang="tr-TR" dirty="0"/>
              <a:t> ). Ek olarak, ekolojik araştırma, çoklu ekosistem hizmetlerinin verimli bir şekilde yönetildiği ilgili </a:t>
            </a:r>
            <a:r>
              <a:rPr lang="tr-TR" dirty="0" err="1"/>
              <a:t>mekansal</a:t>
            </a:r>
            <a:r>
              <a:rPr lang="tr-TR" dirty="0"/>
              <a:t> ölçekleri kapsamalıdır (ayrıca </a:t>
            </a:r>
            <a:r>
              <a:rPr lang="tr-TR" dirty="0" err="1"/>
              <a:t>bkz</a:t>
            </a:r>
            <a:r>
              <a:rPr lang="tr-TR" dirty="0"/>
              <a:t> </a:t>
            </a:r>
            <a:r>
              <a:rPr lang="tr-TR" u="sng" dirty="0">
                <a:hlinkClick r:id="rId16"/>
              </a:rPr>
              <a:t>. </a:t>
            </a:r>
            <a:r>
              <a:rPr lang="tr-TR" u="sng" dirty="0" err="1">
                <a:hlinkClick r:id="rId16"/>
              </a:rPr>
              <a:t>Mastrangelo</a:t>
            </a:r>
            <a:r>
              <a:rPr lang="tr-TR" u="sng" dirty="0">
                <a:hlinkClick r:id="rId16"/>
              </a:rPr>
              <a:t> ve diğerleri, 2014).</a:t>
            </a:r>
            <a:r>
              <a:rPr lang="tr-TR" dirty="0"/>
              <a:t>). Uzayda bireysel ekosistem hizmetleri için modellerin büyütülmesi kesinlikle en büyük zorluklardan biridir ( </a:t>
            </a:r>
            <a:r>
              <a:rPr lang="tr-TR" u="sng" dirty="0" err="1">
                <a:hlinkClick r:id="rId17"/>
              </a:rPr>
              <a:t>Stuart</a:t>
            </a:r>
            <a:r>
              <a:rPr lang="tr-TR" u="sng" dirty="0">
                <a:hlinkClick r:id="rId17"/>
              </a:rPr>
              <a:t> ve </a:t>
            </a:r>
            <a:r>
              <a:rPr lang="tr-TR" u="sng" dirty="0" err="1">
                <a:hlinkClick r:id="rId17"/>
              </a:rPr>
              <a:t>Gillon</a:t>
            </a:r>
            <a:r>
              <a:rPr lang="tr-TR" u="sng" dirty="0">
                <a:hlinkClick r:id="rId17"/>
              </a:rPr>
              <a:t>, 2013</a:t>
            </a:r>
            <a:r>
              <a:rPr lang="tr-TR" dirty="0"/>
              <a:t> ), ancak hizmetler arasındaki etkileşimlerin veya farklı </a:t>
            </a:r>
            <a:r>
              <a:rPr lang="tr-TR" dirty="0" err="1"/>
              <a:t>mekansal</a:t>
            </a:r>
            <a:r>
              <a:rPr lang="tr-TR" dirty="0"/>
              <a:t> ölçeklerdeki </a:t>
            </a:r>
            <a:r>
              <a:rPr lang="tr-TR" dirty="0" err="1"/>
              <a:t>antropojenik</a:t>
            </a:r>
            <a:r>
              <a:rPr lang="tr-TR" dirty="0"/>
              <a:t> müdahalelerin neden olduğu hizmetler arasındaki ilişkileri hesaba katmak da çok önemlidir ( örneğin, yerel ölçekte çiftçiler ve daha geniş ölçekte politika yapıcılar tarafından yönetim, </a:t>
            </a:r>
            <a:r>
              <a:rPr lang="tr-TR" u="sng" dirty="0" err="1">
                <a:hlinkClick r:id="rId18"/>
              </a:rPr>
              <a:t>Tixier</a:t>
            </a:r>
            <a:r>
              <a:rPr lang="tr-TR" u="sng" dirty="0">
                <a:hlinkClick r:id="rId18"/>
              </a:rPr>
              <a:t> ve diğerleri, 2013</a:t>
            </a:r>
            <a:r>
              <a:rPr lang="tr-TR" dirty="0"/>
              <a:t> ; ayrıca bkz. zorluk 3.3).</a:t>
            </a:r>
          </a:p>
          <a:p>
            <a:r>
              <a:rPr lang="tr-TR" dirty="0"/>
              <a:t>Sürdürülebilir yönetim ve koruma stratejilerinin geliştirilmesi için hizmet sunumunun zamansal dinamiklerini anlamak esastır. Örneğin, bir ekosistem hizmetinin sağlanmasının kalitesi, yalnızca zaman içindeki ortalama sağlanmasına değil, aynı zamanda zaman içindeki değişimine de bağlı olabilir ( </a:t>
            </a:r>
            <a:r>
              <a:rPr lang="tr-TR" u="sng" dirty="0">
                <a:hlinkClick r:id="rId19"/>
              </a:rPr>
              <a:t>Mori ve diğerleri, 2013</a:t>
            </a:r>
            <a:r>
              <a:rPr lang="tr-TR" dirty="0"/>
              <a:t> ). Bu nedenle, ekosistemin bozulmalara karşı dayanıklılık kayıplarının en güçlü olmasının beklendiği basitleştirilmiş ekosistemlerde ekosistem hizmeti sağlanmasının istikrarını değerlendirmek önemlidir ( </a:t>
            </a:r>
            <a:r>
              <a:rPr lang="tr-TR" u="sng" dirty="0" err="1">
                <a:hlinkClick r:id="rId20"/>
              </a:rPr>
              <a:t>Bengtsson</a:t>
            </a:r>
            <a:r>
              <a:rPr lang="tr-TR" u="sng" dirty="0">
                <a:hlinkClick r:id="rId20"/>
              </a:rPr>
              <a:t> ve diğerleri, 2003</a:t>
            </a:r>
            <a:r>
              <a:rPr lang="tr-TR" dirty="0"/>
              <a:t> ; </a:t>
            </a:r>
            <a:r>
              <a:rPr lang="tr-TR" u="sng" dirty="0" err="1">
                <a:hlinkClick r:id="rId11"/>
              </a:rPr>
              <a:t>Tscharntke</a:t>
            </a:r>
            <a:r>
              <a:rPr lang="tr-TR" u="sng" dirty="0">
                <a:hlinkClick r:id="rId11"/>
              </a:rPr>
              <a:t> ve diğerleri, 2012</a:t>
            </a:r>
            <a:r>
              <a:rPr lang="tr-TR" dirty="0"/>
              <a:t> ). Ek olarak, yönetim kararlarının gecikme etkileri, ekosistem hizmet kayıplarını </a:t>
            </a:r>
            <a:r>
              <a:rPr lang="tr-TR" dirty="0" err="1"/>
              <a:t>antropojenik</a:t>
            </a:r>
            <a:r>
              <a:rPr lang="tr-TR" dirty="0"/>
              <a:t> müdahaleden ancak uzun bir süre sonra görünür hale getirebilir ( </a:t>
            </a:r>
            <a:r>
              <a:rPr lang="tr-TR" u="sng" dirty="0">
                <a:hlinkClick r:id="rId21"/>
              </a:rPr>
              <a:t>Millennium </a:t>
            </a:r>
            <a:r>
              <a:rPr lang="tr-TR" u="sng" dirty="0" err="1">
                <a:hlinkClick r:id="rId21"/>
              </a:rPr>
              <a:t>Ecosystem</a:t>
            </a:r>
            <a:r>
              <a:rPr lang="tr-TR" u="sng" dirty="0">
                <a:hlinkClick r:id="rId21"/>
              </a:rPr>
              <a:t> </a:t>
            </a:r>
            <a:r>
              <a:rPr lang="tr-TR" u="sng" dirty="0" err="1">
                <a:hlinkClick r:id="rId21"/>
              </a:rPr>
              <a:t>Assessment</a:t>
            </a:r>
            <a:r>
              <a:rPr lang="tr-TR" u="sng" dirty="0">
                <a:hlinkClick r:id="rId21"/>
              </a:rPr>
              <a:t>, 2005).</a:t>
            </a:r>
            <a:r>
              <a:rPr lang="tr-TR" dirty="0"/>
              <a:t>). Bu tür gecikme etkileri, biyolojik çeşitlilik kaybının kritik işlevlerin esnekliğini azaltabileceği iklim değişikliği ile daha da vurgulanabilir (bkz. </a:t>
            </a:r>
            <a:r>
              <a:rPr lang="tr-TR" u="sng" dirty="0" err="1">
                <a:hlinkClick r:id="rId22"/>
              </a:rPr>
              <a:t>Elmqvist</a:t>
            </a:r>
            <a:r>
              <a:rPr lang="tr-TR" u="sng" dirty="0">
                <a:hlinkClick r:id="rId22"/>
              </a:rPr>
              <a:t> ve diğerleri, 2003</a:t>
            </a:r>
            <a:r>
              <a:rPr lang="tr-TR" dirty="0"/>
              <a:t> ). Bu nedenle, iklim değişikliği gibi çevresel koşullardaki yıllar arası değişimin hizmet sunumunun büyüklüğünü ve istikrarını nasıl etkilediğini daha iyi anlamak için ekosistem hizmeti sunumuna ilişkin uzun vadeli tahminlere ihtiyacımız var. Bununla birlikte, genellikle kısa finansman süreleri nedeniyle, ekolojik araştırmaların zaman aralığı genellikle birkaç yıl ile sınırlıdır. Bu tür kısa araştırma periyotları, hizmet sağlayan birimlerin iklim değişikliğine tepki olarak değişen davranışlarına ilişkin güvenilir tahminler sağlamada başarısız olacaktır (örneğin, </a:t>
            </a:r>
            <a:r>
              <a:rPr lang="tr-TR" u="sng" dirty="0" err="1">
                <a:hlinkClick r:id="rId23"/>
              </a:rPr>
              <a:t>Mooney</a:t>
            </a:r>
            <a:r>
              <a:rPr lang="tr-TR" u="sng" dirty="0">
                <a:hlinkClick r:id="rId23"/>
              </a:rPr>
              <a:t> ve diğerleri, 2009</a:t>
            </a:r>
            <a:r>
              <a:rPr lang="tr-TR" dirty="0"/>
              <a:t> ). ABD'deki </a:t>
            </a:r>
            <a:r>
              <a:rPr lang="tr-TR" dirty="0" err="1"/>
              <a:t>Cedar</a:t>
            </a:r>
            <a:r>
              <a:rPr lang="tr-TR" dirty="0"/>
              <a:t> </a:t>
            </a:r>
            <a:r>
              <a:rPr lang="tr-TR" dirty="0" err="1"/>
              <a:t>Creek</a:t>
            </a:r>
            <a:r>
              <a:rPr lang="tr-TR" dirty="0"/>
              <a:t> deneyi gibi birkaç uzun vadeli çalışma (</a:t>
            </a:r>
            <a:r>
              <a:rPr lang="tr-TR" u="sng" dirty="0" err="1">
                <a:hlinkClick r:id="rId24"/>
              </a:rPr>
              <a:t>Siemann</a:t>
            </a:r>
            <a:r>
              <a:rPr lang="tr-TR" u="sng" dirty="0">
                <a:hlinkClick r:id="rId24"/>
              </a:rPr>
              <a:t> ve diğerleri, 1998</a:t>
            </a:r>
            <a:r>
              <a:rPr lang="tr-TR" dirty="0"/>
              <a:t> ) veya Almanya'daki </a:t>
            </a:r>
            <a:r>
              <a:rPr lang="tr-TR" dirty="0" err="1"/>
              <a:t>Biyoçeşitlilik</a:t>
            </a:r>
            <a:r>
              <a:rPr lang="tr-TR" dirty="0"/>
              <a:t> Araştırmaları ( </a:t>
            </a:r>
            <a:r>
              <a:rPr lang="tr-TR" u="sng" dirty="0" err="1">
                <a:hlinkClick r:id="rId25"/>
              </a:rPr>
              <a:t>Fischer</a:t>
            </a:r>
            <a:r>
              <a:rPr lang="tr-TR" u="sng" dirty="0">
                <a:hlinkClick r:id="rId25"/>
              </a:rPr>
              <a:t> ve diğerleri, 2010</a:t>
            </a:r>
            <a:r>
              <a:rPr lang="tr-TR" dirty="0"/>
              <a:t> ), daha uzun zamansal ölçekler üzerinde biyolojik çeşitlilik ve ekosistem işleyişine ilişkin temel anlayışlar sunar. Ekosistem hizmet sunumunun hem uzun vadeli değişiklikleri hem de zamansal değişkenliğini daha iyi anlamak için bu tür daha fazla yaklaşıma ihtiyaç duyuyoruz.</a:t>
            </a:r>
          </a:p>
        </p:txBody>
      </p:sp>
    </p:spTree>
    <p:extLst>
      <p:ext uri="{BB962C8B-B14F-4D97-AF65-F5344CB8AC3E}">
        <p14:creationId xmlns:p14="http://schemas.microsoft.com/office/powerpoint/2010/main" val="42566120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Ekosistem Hizmetleri nedir</a:t>
            </a:r>
            <a:r>
              <a:rPr lang="tr-TR" b="1" dirty="0" smtClean="0"/>
              <a:t>?</a:t>
            </a:r>
            <a:endParaRPr lang="tr-TR" dirty="0"/>
          </a:p>
        </p:txBody>
      </p:sp>
      <p:sp>
        <p:nvSpPr>
          <p:cNvPr id="3" name="İçerik Yer Tutucusu 2"/>
          <p:cNvSpPr>
            <a:spLocks noGrp="1"/>
          </p:cNvSpPr>
          <p:nvPr>
            <p:ph idx="1"/>
          </p:nvPr>
        </p:nvSpPr>
        <p:spPr/>
        <p:txBody>
          <a:bodyPr/>
          <a:lstStyle/>
          <a:p>
            <a:r>
              <a:rPr lang="tr-TR" dirty="0" smtClean="0"/>
              <a:t>Geleceğe </a:t>
            </a:r>
            <a:r>
              <a:rPr lang="tr-TR" dirty="0"/>
              <a:t>yönelik mücadelemiz, dünyanın ekosisteminin bir parçası olduğumuzun farkına varmamız ve doğanın temel biyolojik yasalarına saygı duymayı ve bu yasalara göre yaşamayı öğrenmemiz gerektiğidir.” —</a:t>
            </a:r>
            <a:r>
              <a:rPr lang="tr-TR" dirty="0" err="1"/>
              <a:t>Jim</a:t>
            </a:r>
            <a:r>
              <a:rPr lang="tr-TR" dirty="0"/>
              <a:t> </a:t>
            </a:r>
            <a:r>
              <a:rPr lang="tr-TR" dirty="0" err="1"/>
              <a:t>Fowler</a:t>
            </a:r>
            <a:endParaRPr lang="tr-TR" dirty="0"/>
          </a:p>
          <a:p>
            <a:endParaRPr lang="tr-TR" dirty="0"/>
          </a:p>
        </p:txBody>
      </p:sp>
      <p:pic>
        <p:nvPicPr>
          <p:cNvPr id="4" name="Resim 3" descr="https://www.earthwiseaware.org/wp-content/uploads/2017/07/Ecosystem-services.png"/>
          <p:cNvPicPr/>
          <p:nvPr/>
        </p:nvPicPr>
        <p:blipFill>
          <a:blip r:embed="rId2">
            <a:extLst>
              <a:ext uri="{28A0092B-C50C-407E-A947-70E740481C1C}">
                <a14:useLocalDpi xmlns:a14="http://schemas.microsoft.com/office/drawing/2010/main" val="0"/>
              </a:ext>
            </a:extLst>
          </a:blip>
          <a:srcRect/>
          <a:stretch>
            <a:fillRect/>
          </a:stretch>
        </p:blipFill>
        <p:spPr bwMode="auto">
          <a:xfrm>
            <a:off x="5707286" y="3525390"/>
            <a:ext cx="3095625" cy="2486025"/>
          </a:xfrm>
          <a:prstGeom prst="rect">
            <a:avLst/>
          </a:prstGeom>
          <a:noFill/>
          <a:ln>
            <a:noFill/>
          </a:ln>
        </p:spPr>
      </p:pic>
    </p:spTree>
    <p:extLst>
      <p:ext uri="{BB962C8B-B14F-4D97-AF65-F5344CB8AC3E}">
        <p14:creationId xmlns:p14="http://schemas.microsoft.com/office/powerpoint/2010/main" val="30186310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22" name="İçerik Yer Tutucusu 21"/>
          <p:cNvPicPr>
            <a:picLocks noGrp="1" noChangeAspect="1"/>
          </p:cNvPicPr>
          <p:nvPr>
            <p:ph idx="1"/>
          </p:nvPr>
        </p:nvPicPr>
        <p:blipFill rotWithShape="1">
          <a:blip r:embed="rId2"/>
          <a:srcRect l="24371" t="19904" r="25153" b="25341"/>
          <a:stretch/>
        </p:blipFill>
        <p:spPr>
          <a:xfrm>
            <a:off x="463638" y="365125"/>
            <a:ext cx="10890161" cy="6671123"/>
          </a:xfrm>
          <a:prstGeom prst="rect">
            <a:avLst/>
          </a:prstGeom>
        </p:spPr>
      </p:pic>
    </p:spTree>
    <p:extLst>
      <p:ext uri="{BB962C8B-B14F-4D97-AF65-F5344CB8AC3E}">
        <p14:creationId xmlns:p14="http://schemas.microsoft.com/office/powerpoint/2010/main" val="2425623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Ekosistem Hizmetleri</a:t>
            </a:r>
            <a:endParaRPr lang="tr-TR" dirty="0"/>
          </a:p>
        </p:txBody>
      </p:sp>
      <p:sp>
        <p:nvSpPr>
          <p:cNvPr id="3" name="İçerik Yer Tutucusu 2"/>
          <p:cNvSpPr>
            <a:spLocks noGrp="1"/>
          </p:cNvSpPr>
          <p:nvPr>
            <p:ph idx="1"/>
          </p:nvPr>
        </p:nvSpPr>
        <p:spPr/>
        <p:txBody>
          <a:bodyPr>
            <a:normAutofit fontScale="40000" lnSpcReduction="20000"/>
          </a:bodyPr>
          <a:lstStyle/>
          <a:p>
            <a:r>
              <a:rPr lang="tr-TR" b="1" dirty="0"/>
              <a:t>Ekosistem Hizmetleri, genel olarak insanların ekosistemlerden elde ettiği faydalar</a:t>
            </a:r>
            <a:r>
              <a:rPr lang="tr-TR" dirty="0"/>
              <a:t> olarak tanımlanır . Binyıl </a:t>
            </a:r>
            <a:r>
              <a:rPr lang="tr-TR" dirty="0">
                <a:hlinkClick r:id="rId2"/>
              </a:rPr>
              <a:t>Ekosistem Değerlendirmesi</a:t>
            </a:r>
            <a:r>
              <a:rPr lang="tr-TR" dirty="0"/>
              <a:t> – dünya ekosistemlerinin durumu ve eğilimlerinin dört yıllık bir Birleşmiş Milletler değerlendirmesi – ekosistem hizmetlerini şu şekilde sınıflandırır:</a:t>
            </a:r>
          </a:p>
          <a:p>
            <a:pPr lvl="0"/>
            <a:r>
              <a:rPr lang="tr-TR" b="1" i="1" dirty="0"/>
              <a:t>Tedarik Hizmetleri</a:t>
            </a:r>
            <a:r>
              <a:rPr lang="tr-TR" i="1" dirty="0"/>
              <a:t> veya gıda, tatlı su, yakıt, lif ve diğer malların sağlanması;</a:t>
            </a:r>
            <a:endParaRPr lang="tr-TR" dirty="0"/>
          </a:p>
          <a:p>
            <a:pPr lvl="0"/>
            <a:r>
              <a:rPr lang="tr-TR" i="1" dirty="0"/>
              <a:t>İklim, su ve hastalık düzenlemesi ile tozlaşma gibi </a:t>
            </a:r>
            <a:r>
              <a:rPr lang="tr-TR" b="1" i="1" dirty="0"/>
              <a:t>Düzenleyici Hizmetler ;</a:t>
            </a:r>
            <a:endParaRPr lang="tr-TR" dirty="0"/>
          </a:p>
          <a:p>
            <a:pPr lvl="0"/>
            <a:r>
              <a:rPr lang="tr-TR" i="1" dirty="0"/>
              <a:t>Toprak oluşumu ve besin döngüsü gibi </a:t>
            </a:r>
            <a:r>
              <a:rPr lang="tr-TR" b="1" i="1" dirty="0"/>
              <a:t>Destekleyici Hizmetler ; </a:t>
            </a:r>
            <a:r>
              <a:rPr lang="tr-TR" i="1" dirty="0"/>
              <a:t>ve</a:t>
            </a:r>
            <a:endParaRPr lang="tr-TR" dirty="0"/>
          </a:p>
          <a:p>
            <a:pPr lvl="0"/>
            <a:r>
              <a:rPr lang="tr-TR" i="1" dirty="0"/>
              <a:t>Eğitim, estetik ve kültürel miras değerlerinin yanı sıra rekreasyon ve turizm gibi kültürel </a:t>
            </a:r>
            <a:r>
              <a:rPr lang="tr-TR" b="1" i="1" dirty="0"/>
              <a:t>hizmetler .</a:t>
            </a:r>
            <a:endParaRPr lang="tr-TR" dirty="0"/>
          </a:p>
          <a:p>
            <a:r>
              <a:rPr lang="tr-TR" dirty="0"/>
              <a:t>Nüfus, gelir ve tüketim seviyeleri arttıkça, insanlar bu faydaları sağlamak için doğal çevreye giderek daha fazla baskı yapıyor. 1300'den fazla uluslararası uzmandan oluşan bir grup tarafından hazırlanan 2005 </a:t>
            </a:r>
            <a:r>
              <a:rPr lang="tr-TR" dirty="0">
                <a:hlinkClick r:id="rId2"/>
              </a:rPr>
              <a:t>Binyıl Ekosistem Değerlendirmesi</a:t>
            </a:r>
            <a:r>
              <a:rPr lang="tr-TR" dirty="0"/>
              <a:t> , küresel olarak değerlendirilen ekosistem hizmetlerinin yüzde 60'ının ya bozulduğunu ya da sürdürülemez bir şekilde kullanıldığını tespit etti. Değerlendirmede değerlendirilen düzenleyici ve kültürel hizmetlerin yüzde yetmişi düşüşte. Milenyum Ekosistem Değerlendirmesi bilim adamları, ekosistem bozulmasının 21. yüzyılın ilk yarısında önemli ölçüde daha da kötüleşebileceğini ve bunun insan refahı için önemli sonuçlar doğurabileceğini tahmin ettiler.</a:t>
            </a:r>
          </a:p>
          <a:p>
            <a:r>
              <a:rPr lang="tr-TR" dirty="0"/>
              <a:t>İklim değişikliği, kirlilik, aşırı kullanım ve arazi kullanımı değişikliği, küreselleşme ve kentleşme ile ilişkili kaynak zorluklarının yanı sıra ekosistem kaybının itici güçlerinden bazılarıdır. Arazi kullanımı değişikliği Amerika Birleşik Devletleri'nde acil bir konudur. Bugün, Ulus, özellikle özel arazilerde açık alan kaybı ve orman sağlığı ve biyolojik çeşitlilikte bir düşüş yaşıyor. Amerika Birleşik Devletleri'ndeki tüm ormanlık alanların yaklaşık %57'si veya 429 milyon </a:t>
            </a:r>
            <a:r>
              <a:rPr lang="tr-TR" dirty="0" err="1"/>
              <a:t>akre</a:t>
            </a:r>
            <a:r>
              <a:rPr lang="tr-TR" dirty="0"/>
              <a:t> özel sektöre aittir. Ormanların sağladığı estetik ve kullanımlar veya orman ürünleri ve hizmetlerinin satışından elde edilen gelir için araziye sahip olan endüstriyel olmayan çıkarlar - aileler, kuruluşlar ve topluluklar - özel arazilerimizin % 85'ine sahiptir. Amerika Birleşik Devletleri'ndeki özel arazilerin parsellenmesi ve elden çıkarılması konusundaki son eğilimler, özel arazi sahiplerinin orman varlıklarını satmak için genellikle ekonomik baskı altında olduğunu göstermektedir. Artan emlak değerleri, vergi yükleri ve küresel pazar rekabeti, arazi sahiplerini genellikle imar amaçlı arazilerini satmaya motive eden faktörlerden bazılarıdır. Sağlıklı ormanların kaybı, orman arazi sahiplerini, kırsal toplulukları ve ekonomiyi doğrudan etkiler. Özel araziler geliştikçe, ormanların sağladığı yaşamı destekleyen ekosistem hizmetlerini de kaybediyoruz. kırsal topluluklar ve ekonomi. Özel araziler geliştikçe, ormanların sağladığı yaşamı destekleyen ekosistem hizmetlerini de kaybediyoruz. kırsal topluluklar ve ekonomi. Özel araziler geliştikçe, ormanların sağladığı yaşamı destekleyen ekosistem hizmetlerini de kaybediyoruz.</a:t>
            </a:r>
          </a:p>
          <a:p>
            <a:r>
              <a:rPr lang="tr-TR" dirty="0"/>
              <a:t>Yönetmelikler, arazi edinimleri, koruma irtifakları ve vergi teşvikleri, Ulusun ormanlarını ve otlaklarını korumayı ve muhafaza etmeyi amaçlayan koruma yaklaşımlarından bazılarıdır. Son on yılda, sürdürülebilir orman yönetimi ve orman sertifikasyonu alanındaki ilerlemeler, koruma hedeflerini tamamlamıştır. Bununla birlikte, geleneksel koruma programları, doğal peyzajları ve biyolojik çeşitliliği korumak için yeterli olmayabilir ve geleneksel pazarlar, arazi sahiplerine orman arazilerine sahip olmak ve sürdürülebilir bir şekilde yönetmek için yeterli ekonomik teşvik sağlayamayabilir. Ekosistem hizmetlerinin kaybını ve bozulmasını tersine çevirmek için, ekonomik ve finansal motivasyonlar bir koruma hedefi içermelidir ve ekosistem hizmetlerinin değeri herhangi bir karar alma sürecine dahil edilmelidir.</a:t>
            </a:r>
          </a:p>
          <a:p>
            <a:endParaRPr lang="tr-TR" dirty="0"/>
          </a:p>
        </p:txBody>
      </p:sp>
    </p:spTree>
    <p:extLst>
      <p:ext uri="{BB962C8B-B14F-4D97-AF65-F5344CB8AC3E}">
        <p14:creationId xmlns:p14="http://schemas.microsoft.com/office/powerpoint/2010/main" val="13085396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i="1" dirty="0"/>
              <a:t>İyi bir yönetimi nasıl karlı hale getirebiliriz</a:t>
            </a:r>
            <a:r>
              <a:rPr lang="tr-TR" b="1" i="1" dirty="0" smtClean="0"/>
              <a:t>?</a:t>
            </a:r>
            <a:endParaRPr lang="tr-TR" dirty="0"/>
          </a:p>
        </p:txBody>
      </p:sp>
      <p:sp>
        <p:nvSpPr>
          <p:cNvPr id="3" name="İçerik Yer Tutucusu 2"/>
          <p:cNvSpPr>
            <a:spLocks noGrp="1"/>
          </p:cNvSpPr>
          <p:nvPr>
            <p:ph idx="1"/>
          </p:nvPr>
        </p:nvSpPr>
        <p:spPr/>
        <p:txBody>
          <a:bodyPr>
            <a:normAutofit fontScale="77500" lnSpcReduction="20000"/>
          </a:bodyPr>
          <a:lstStyle/>
          <a:p>
            <a:r>
              <a:rPr lang="tr-TR" i="1" dirty="0" smtClean="0"/>
              <a:t>Özel </a:t>
            </a:r>
            <a:r>
              <a:rPr lang="tr-TR" i="1" dirty="0"/>
              <a:t>orman arazisi sahiplerinin ayrıca</a:t>
            </a:r>
            <a:r>
              <a:rPr lang="tr-TR" dirty="0"/>
              <a:t> orman arazileri üzerinde getiri talep edebilecekleri mekanizmalara ihtiyaç </a:t>
            </a:r>
            <a:r>
              <a:rPr lang="tr-TR" dirty="0" err="1"/>
              <a:t>vardır.genellikle</a:t>
            </a:r>
            <a:r>
              <a:rPr lang="tr-TR" dirty="0"/>
              <a:t> ticari orman ürünleriyle ilişkilendirilenlere. Ekosistem hizmetlerinin finansal değerini elde etme yeteneği, şu anda arazilerinin gerçek değerinden ve ormanların sağladığı tüm mal ve hizmetlerden yararlanmayan arazi sahiplerine yardımcı olabilir. Ekosistem hizmetlerinin ticareti yapılmadığı ve bir "fiyatı" olmadığı için, ormanların doğal olarak halka sağladığı kritik faydalar için arazi sahipleri tipik olarak tazmin edilmez. Yeni doğal gelir kaynakları, orman sahiplerinin orman arazisine sahip olma maliyetlerini karşılamalarına yardımcı olabilir ve onlara arazilerini ellerinde tutmaları ve sürdürülebilir orman yönetimi uygulamaları için teşvikler sağlayabilir. Ekosistem hizmetlerine değer vermek, orman restorasyonunu teşvik edecek ve yeniden ağaçlandırma ve ağaçlandırma faaliyetlerini finanse etmek için yeni bir araç sağlayabilir.</a:t>
            </a:r>
          </a:p>
          <a:p>
            <a:r>
              <a:rPr lang="tr-TR" dirty="0"/>
              <a:t>Ekosistem hizmetleri sağlamak için arazi sahiplerini mali olarak telafi edebilecek yeni koruma yaklaşımları ortaya çıkıyor. Karbon tutma, havza yönetimi, </a:t>
            </a:r>
            <a:r>
              <a:rPr lang="tr-TR" dirty="0" err="1"/>
              <a:t>ekoturizm</a:t>
            </a:r>
            <a:r>
              <a:rPr lang="tr-TR" dirty="0"/>
              <a:t> ve bir dizi başka hizmet için piyasalar ve ödemeler, özellikle diğer koruma araçlarıyla birlikte kullanıldığında, geleneksel orman gelirlerini tamamlayabilir ve iyi yönetimi teşvik edebilir.</a:t>
            </a:r>
          </a:p>
          <a:p>
            <a:endParaRPr lang="tr-TR" dirty="0"/>
          </a:p>
        </p:txBody>
      </p:sp>
    </p:spTree>
    <p:extLst>
      <p:ext uri="{BB962C8B-B14F-4D97-AF65-F5344CB8AC3E}">
        <p14:creationId xmlns:p14="http://schemas.microsoft.com/office/powerpoint/2010/main" val="36475788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11353800" cy="6176963"/>
          </a:xfrm>
        </p:spPr>
        <p:txBody>
          <a:bodyPr>
            <a:normAutofit fontScale="92500" lnSpcReduction="20000"/>
          </a:bodyPr>
          <a:lstStyle/>
          <a:p>
            <a:r>
              <a:rPr lang="tr-TR" dirty="0"/>
              <a:t>Ekosistem hizmetleri (ES) büyüyen araştırma alanlarıdır. İnsanlar ve doğal çevreleri arasındaki sinerjiyi ve değiş tokuşları anlamak için doğal bir yol sağlamaya yardımcı olur. Düzenleyici ekosistem hizmetleri (RES), insanların yaşayabileceği bir dünyayı sürdürmek ve sel, afet ve hastalıkların olumsuz etkilerini kontrol etmek için önemli ölçüde önemlidir. Ayrıca ekosistem koruması, insan güvenliği ve diğer </a:t>
            </a:r>
            <a:r>
              <a:rPr lang="tr-TR" dirty="0" err="1"/>
              <a:t>ES'lerin</a:t>
            </a:r>
            <a:r>
              <a:rPr lang="tr-TR" dirty="0"/>
              <a:t> sağlanması gibi düzenleyici hizmetler de sağlayabilir. Bununla birlikte, ortaya çıkan ES karar verme gündemleri, somut olan ve insan refahı ile doğrudan bağlantısı olan </a:t>
            </a:r>
            <a:r>
              <a:rPr lang="tr-TR" dirty="0" err="1"/>
              <a:t>ES'ye</a:t>
            </a:r>
            <a:r>
              <a:rPr lang="tr-TR" dirty="0"/>
              <a:t> odaklanmaktadır. Bu nedenle, daha az somut faydaları ve faydaları ölçmek için karmaşıklığı nedeniyle </a:t>
            </a:r>
            <a:r>
              <a:rPr lang="tr-TR" dirty="0" err="1"/>
              <a:t>YEK'e</a:t>
            </a:r>
            <a:r>
              <a:rPr lang="tr-TR" dirty="0"/>
              <a:t> verilen önem düşüktür. Politika yapıcıların ve bilim camiasının dikkate alınmaması ve dikkat edilmemesi, insan sağlığına yönelik istenmeyen risklere ve diğer </a:t>
            </a:r>
            <a:r>
              <a:rPr lang="tr-TR" dirty="0" err="1"/>
              <a:t>ES'lerin</a:t>
            </a:r>
            <a:r>
              <a:rPr lang="tr-TR" dirty="0"/>
              <a:t> sağlanması üzerinde önemli etkilere yol açabilir. Bu çalışma, RES, üretilen bilgi ve ana sınırlama hakkındaki araştırma eğilimlerini açıklamaktadır. ES ile ilgili bilimsel yayınlarda üstel bir artış olmasına rağmen, RES hakkında yeterli çalışma bulunmadığı sonucuna vardık. Ayrıca, mevcut çalışmalar, kapsanan RES göstergelerinin boyutları ve türleri, habitatlar/ekosistemler ve ele alınan coğrafi kapsam açısından farklılık göstermiştir. Ayrıca, </a:t>
            </a:r>
            <a:r>
              <a:rPr lang="tr-TR" dirty="0" err="1"/>
              <a:t>YEK'in</a:t>
            </a:r>
            <a:r>
              <a:rPr lang="tr-TR" dirty="0"/>
              <a:t> faydaları hakkında üretilen bilginin ulusal doğal kaynak yönetimi politikası, ES sınıflandırmasının tutarsızlığı ve metodolojik çeşitlilik ile ilişkilendirilmesinde de eksiklik vardı. Bu nedenle, bilimsel topluluklar, RES çalışmalarını insan sağlığı ile ilişkilendirmeye teşvik edilmektedir. </a:t>
            </a:r>
          </a:p>
        </p:txBody>
      </p:sp>
    </p:spTree>
    <p:extLst>
      <p:ext uri="{BB962C8B-B14F-4D97-AF65-F5344CB8AC3E}">
        <p14:creationId xmlns:p14="http://schemas.microsoft.com/office/powerpoint/2010/main" val="23011114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0152" y="0"/>
            <a:ext cx="11443952" cy="6176963"/>
          </a:xfrm>
        </p:spPr>
        <p:txBody>
          <a:bodyPr>
            <a:normAutofit fontScale="32500" lnSpcReduction="20000"/>
          </a:bodyPr>
          <a:lstStyle/>
          <a:p>
            <a:r>
              <a:rPr lang="tr-TR" dirty="0"/>
              <a:t>Ekosistem hizmetleri (ES), insanların fiziksel, sosyal ve ekonomik refahları için doğal ekosistemlerden elde edebileceği tüm faydalardır (</a:t>
            </a:r>
            <a:r>
              <a:rPr lang="tr-TR" dirty="0" err="1"/>
              <a:t>Costanza</a:t>
            </a:r>
            <a:r>
              <a:rPr lang="tr-TR" dirty="0"/>
              <a:t> et al. </a:t>
            </a:r>
            <a:r>
              <a:rPr lang="tr-TR" u="sng" dirty="0">
                <a:hlinkClick r:id="rId2" tooltip="Costanza R, d'Arge R, De Groot R ve diğerleri (1997) Dünyanın ekosistem hizmetlerinin ve doğal sermayenin değeri.  Doğa 387:253–260"/>
              </a:rPr>
              <a:t>1997</a:t>
            </a:r>
            <a:r>
              <a:rPr lang="tr-TR" dirty="0"/>
              <a:t> ; Daily </a:t>
            </a:r>
            <a:r>
              <a:rPr lang="tr-TR" u="sng" dirty="0">
                <a:hlinkClick r:id="rId3" tooltip="Daily GC (1997) Doğanın hizmetleri: doğal ekosistemlere toplumsal bağımlılık.  Island Press, Washington, DC"/>
              </a:rPr>
              <a:t>1997</a:t>
            </a:r>
            <a:r>
              <a:rPr lang="tr-TR" dirty="0"/>
              <a:t> ; MA </a:t>
            </a:r>
            <a:r>
              <a:rPr lang="tr-TR" u="sng" dirty="0">
                <a:hlinkClick r:id="rId4" tooltip="MA (2005) Ekosistemler ve insan refahı: sentez.  Island Press, Washington, DC"/>
              </a:rPr>
              <a:t>2005</a:t>
            </a:r>
            <a:r>
              <a:rPr lang="tr-TR" dirty="0"/>
              <a:t> ). Şu anda, ES terimi çağdaş bilimsel araştırma ve politika gündeminde popülerdir (</a:t>
            </a:r>
            <a:r>
              <a:rPr lang="tr-TR" dirty="0" err="1"/>
              <a:t>Braat</a:t>
            </a:r>
            <a:r>
              <a:rPr lang="tr-TR" dirty="0"/>
              <a:t> ve de </a:t>
            </a:r>
            <a:r>
              <a:rPr lang="tr-TR" dirty="0" err="1"/>
              <a:t>Groot</a:t>
            </a:r>
            <a:r>
              <a:rPr lang="tr-TR" dirty="0"/>
              <a:t> </a:t>
            </a:r>
            <a:r>
              <a:rPr lang="tr-TR" u="sng" dirty="0">
                <a:hlinkClick r:id="rId5" tooltip="Braat LC, de Groot R (2012) Ekosistem hizmetleri gündemi: doğa bilimleri ve ekonomi, koruma ve geliştirme, kamu ve özel politika dünyaları arasında köprü kurmak.  Ecosyst Hizmet 1:4–15"/>
              </a:rPr>
              <a:t>2012</a:t>
            </a:r>
            <a:r>
              <a:rPr lang="tr-TR" dirty="0"/>
              <a:t> ; </a:t>
            </a:r>
            <a:r>
              <a:rPr lang="tr-TR" dirty="0" err="1"/>
              <a:t>Fisher</a:t>
            </a:r>
            <a:r>
              <a:rPr lang="tr-TR" dirty="0"/>
              <a:t> ve diğerleri </a:t>
            </a:r>
            <a:r>
              <a:rPr lang="tr-TR" u="sng" dirty="0">
                <a:hlinkClick r:id="rId6" tooltip="Fisher B, Turner RK, Morling P (2009) Karar verme için ekosistem hizmetlerini tanımlama ve sınıflandırma.  Ecol Econ 68:643–653"/>
              </a:rPr>
              <a:t>2009</a:t>
            </a:r>
            <a:r>
              <a:rPr lang="tr-TR" dirty="0"/>
              <a:t> ; </a:t>
            </a:r>
            <a:r>
              <a:rPr lang="tr-TR" dirty="0" err="1"/>
              <a:t>Seppelt</a:t>
            </a:r>
            <a:r>
              <a:rPr lang="tr-TR" dirty="0"/>
              <a:t> ve diğerleri </a:t>
            </a:r>
            <a:r>
              <a:rPr lang="tr-TR" u="sng" dirty="0">
                <a:hlinkClick r:id="rId7" tooltip="Seppelt R, Dormann CF, Eppink FV, Lautenbach S, Schmidt S (2011) Ekosistem hizmeti çalışmalarının nicel bir incelemesi: yaklaşımlar, eksiklikler ve önümüzdeki yol.  J Appl Ecol 48(3):630–636"/>
              </a:rPr>
              <a:t>2011</a:t>
            </a:r>
            <a:r>
              <a:rPr lang="tr-TR" dirty="0"/>
              <a:t> ). Bunun nedeni, </a:t>
            </a:r>
            <a:r>
              <a:rPr lang="tr-TR" dirty="0" err="1"/>
              <a:t>ES'nin</a:t>
            </a:r>
            <a:r>
              <a:rPr lang="tr-TR" dirty="0"/>
              <a:t> çok değerli olması (</a:t>
            </a:r>
            <a:r>
              <a:rPr lang="tr-TR" dirty="0" err="1"/>
              <a:t>Costanza</a:t>
            </a:r>
            <a:r>
              <a:rPr lang="tr-TR" dirty="0"/>
              <a:t> ve diğerleri </a:t>
            </a:r>
            <a:r>
              <a:rPr lang="tr-TR" u="sng" dirty="0">
                <a:hlinkClick r:id="rId2" tooltip="Costanza R, d'Arge R, De Groot R ve diğerleri (1997) Dünyanın ekosistem hizmetlerinin ve doğal sermayenin değeri.  Doğa 387:253–260"/>
              </a:rPr>
              <a:t>1997</a:t>
            </a:r>
            <a:r>
              <a:rPr lang="tr-TR" dirty="0"/>
              <a:t> ) ve aileler, topluluklar ve ekonomiler için faydalı olması (</a:t>
            </a:r>
            <a:r>
              <a:rPr lang="tr-TR" dirty="0" err="1"/>
              <a:t>Boyd</a:t>
            </a:r>
            <a:r>
              <a:rPr lang="tr-TR" dirty="0"/>
              <a:t> ve </a:t>
            </a:r>
            <a:r>
              <a:rPr lang="tr-TR" dirty="0" err="1"/>
              <a:t>Banzhaf</a:t>
            </a:r>
            <a:r>
              <a:rPr lang="tr-TR" dirty="0"/>
              <a:t> </a:t>
            </a:r>
            <a:r>
              <a:rPr lang="tr-TR" u="sng" dirty="0">
                <a:hlinkClick r:id="rId8" tooltip="Boyd J, Banzhaf S (2007) Ekosistem hizmetleri nelerdir?  Standartlaştırılmış çevresel muhasebe birimlerine duyulan ihtiyaç.  Ecol Econ 63:616–626"/>
              </a:rPr>
              <a:t>2007</a:t>
            </a:r>
            <a:r>
              <a:rPr lang="tr-TR" dirty="0"/>
              <a:t> ) ve dünyadaki yaşam koşullarının korunmasına yardımcı olmasıdır (</a:t>
            </a:r>
            <a:r>
              <a:rPr lang="tr-TR" dirty="0" err="1"/>
              <a:t>Deal</a:t>
            </a:r>
            <a:r>
              <a:rPr lang="tr-TR" dirty="0"/>
              <a:t> ve diğerleri </a:t>
            </a:r>
            <a:r>
              <a:rPr lang="tr-TR" u="sng" dirty="0">
                <a:hlinkClick r:id="rId9" tooltip="Deal RL, Cochran B, LaRocco G (2012) Orman arazisi değerini artırmak ve sürdürülebilir orman yönetimini geliştirmek için ekosistem hizmetlerinin paketlenmesi.  Orman Politikası Ekonomisi 17:69–76"/>
              </a:rPr>
              <a:t>2012 )</a:t>
            </a:r>
            <a:r>
              <a:rPr lang="tr-TR" dirty="0"/>
              <a:t>). Sağlıklı işleyen ekosistemler, kültürel hizmetler ve manevi amaçlar için gıda, yapı malzemeleri, ilaçlar, iklim düzenlemesi, hastalıkların önlenmesi, temiz hava, su, toprak ve peyzaj sağlanması gibi faydalar sağlayarak insan sağlığı için geniş kapsamlı bir öneme sahiptir (Daily </a:t>
            </a:r>
            <a:r>
              <a:rPr lang="tr-TR" u="sng" dirty="0">
                <a:hlinkClick r:id="rId3" tooltip="Daily GC (1997) Doğanın hizmetleri: doğal ekosistemlere toplumsal bağımlılık.  Island Press, Washington, DC"/>
              </a:rPr>
              <a:t>1997</a:t>
            </a:r>
            <a:r>
              <a:rPr lang="tr-TR" dirty="0"/>
              <a:t> ; </a:t>
            </a:r>
            <a:r>
              <a:rPr lang="tr-TR" dirty="0" err="1"/>
              <a:t>Deal</a:t>
            </a:r>
            <a:r>
              <a:rPr lang="tr-TR" dirty="0"/>
              <a:t> ve diğerleri </a:t>
            </a:r>
            <a:r>
              <a:rPr lang="tr-TR" u="sng" dirty="0">
                <a:hlinkClick r:id="rId9" tooltip="Deal RL, Cochran B, LaRocco G (2012) Orman arazisi değerini artırmak ve sürdürülebilir orman yönetimini geliştirmek için ekosistem hizmetlerinin paketlenmesi.  Orman Politikası Ekonomisi 17:69–76"/>
              </a:rPr>
              <a:t>2012</a:t>
            </a:r>
            <a:r>
              <a:rPr lang="tr-TR" dirty="0"/>
              <a:t> ; MA </a:t>
            </a:r>
            <a:r>
              <a:rPr lang="tr-TR" u="sng" dirty="0">
                <a:hlinkClick r:id="rId4" tooltip="MA (2005) Ekosistemler ve insan refahı: sentez.  Island Press, Washington, DC"/>
              </a:rPr>
              <a:t>2005</a:t>
            </a:r>
            <a:r>
              <a:rPr lang="tr-TR" dirty="0"/>
              <a:t> ; </a:t>
            </a:r>
            <a:r>
              <a:rPr lang="tr-TR" dirty="0" err="1"/>
              <a:t>Vo</a:t>
            </a:r>
            <a:r>
              <a:rPr lang="tr-TR" dirty="0"/>
              <a:t> ve diğerleri </a:t>
            </a:r>
            <a:r>
              <a:rPr lang="tr-TR" u="sng" dirty="0">
                <a:hlinkClick r:id="rId10" tooltip="Vo QT, Kuenzer C, Vo QM, Moder F, Oppelt N (2012) Mangrov ekosistem hizmetleri için değerleme yöntemlerinin gözden geçirilmesi.  Ecol Indic 23:431–446"/>
              </a:rPr>
              <a:t>2012</a:t>
            </a:r>
            <a:r>
              <a:rPr lang="tr-TR" dirty="0"/>
              <a:t> ).</a:t>
            </a:r>
          </a:p>
          <a:p>
            <a:r>
              <a:rPr lang="tr-TR" dirty="0"/>
              <a:t>Yıllar içinde, </a:t>
            </a:r>
            <a:r>
              <a:rPr lang="tr-TR" dirty="0" err="1"/>
              <a:t>ES'yi</a:t>
            </a:r>
            <a:r>
              <a:rPr lang="tr-TR" dirty="0"/>
              <a:t> kategorize etmek için birkaç tipoloji ortaya çıktı. Bunlar, Millennium </a:t>
            </a:r>
            <a:r>
              <a:rPr lang="tr-TR" dirty="0" err="1"/>
              <a:t>Ecosystem</a:t>
            </a:r>
            <a:r>
              <a:rPr lang="tr-TR" dirty="0"/>
              <a:t> </a:t>
            </a:r>
            <a:r>
              <a:rPr lang="tr-TR" dirty="0" err="1"/>
              <a:t>Assessment</a:t>
            </a:r>
            <a:r>
              <a:rPr lang="tr-TR" dirty="0"/>
              <a:t> (MA </a:t>
            </a:r>
            <a:r>
              <a:rPr lang="tr-TR" u="sng" dirty="0">
                <a:hlinkClick r:id="rId4" tooltip="MA (2005) Ekosistemler ve insan refahı: sentez.  Island Press, Washington, DC"/>
              </a:rPr>
              <a:t>2005</a:t>
            </a:r>
            <a:r>
              <a:rPr lang="tr-TR" dirty="0"/>
              <a:t> ), </a:t>
            </a:r>
            <a:r>
              <a:rPr lang="tr-TR" dirty="0" err="1"/>
              <a:t>The</a:t>
            </a:r>
            <a:r>
              <a:rPr lang="tr-TR" dirty="0"/>
              <a:t> </a:t>
            </a:r>
            <a:r>
              <a:rPr lang="tr-TR" dirty="0" err="1"/>
              <a:t>Economics</a:t>
            </a:r>
            <a:r>
              <a:rPr lang="tr-TR" dirty="0"/>
              <a:t> of </a:t>
            </a:r>
            <a:r>
              <a:rPr lang="tr-TR" dirty="0" err="1"/>
              <a:t>Ecosystems</a:t>
            </a:r>
            <a:r>
              <a:rPr lang="tr-TR" dirty="0"/>
              <a:t> </a:t>
            </a:r>
            <a:r>
              <a:rPr lang="tr-TR" dirty="0" err="1"/>
              <a:t>and</a:t>
            </a:r>
            <a:r>
              <a:rPr lang="tr-TR" dirty="0"/>
              <a:t> </a:t>
            </a:r>
            <a:r>
              <a:rPr lang="tr-TR" dirty="0" err="1"/>
              <a:t>Biodiversity</a:t>
            </a:r>
            <a:r>
              <a:rPr lang="tr-TR" dirty="0"/>
              <a:t> ve </a:t>
            </a:r>
            <a:r>
              <a:rPr lang="tr-TR" dirty="0" err="1"/>
              <a:t>The</a:t>
            </a:r>
            <a:r>
              <a:rPr lang="tr-TR" dirty="0"/>
              <a:t> </a:t>
            </a:r>
            <a:r>
              <a:rPr lang="tr-TR" dirty="0" err="1"/>
              <a:t>Common</a:t>
            </a:r>
            <a:r>
              <a:rPr lang="tr-TR" dirty="0"/>
              <a:t> International </a:t>
            </a:r>
            <a:r>
              <a:rPr lang="tr-TR" dirty="0" err="1"/>
              <a:t>Classification</a:t>
            </a:r>
            <a:r>
              <a:rPr lang="tr-TR" dirty="0"/>
              <a:t> of </a:t>
            </a:r>
            <a:r>
              <a:rPr lang="tr-TR" dirty="0" err="1"/>
              <a:t>Ecosystem</a:t>
            </a:r>
            <a:r>
              <a:rPr lang="tr-TR" dirty="0"/>
              <a:t> Services (CICES) tarafından 2010 yılında geliştirilen çerçevelerdir (</a:t>
            </a:r>
            <a:r>
              <a:rPr lang="tr-TR" dirty="0" err="1"/>
              <a:t>Haines-Young</a:t>
            </a:r>
            <a:r>
              <a:rPr lang="tr-TR" dirty="0"/>
              <a:t> ve </a:t>
            </a:r>
            <a:r>
              <a:rPr lang="tr-TR" dirty="0" err="1"/>
              <a:t>Potschin</a:t>
            </a:r>
            <a:r>
              <a:rPr lang="tr-TR" dirty="0"/>
              <a:t> </a:t>
            </a:r>
            <a:r>
              <a:rPr lang="tr-TR" u="sng" dirty="0">
                <a:hlinkClick r:id="rId11" tooltip="Haines-Young R, Potschin M (2011) Ekosistem hizmetlerinin ortak uluslararası sınıflandırması (CICES): 2011 Güncellemesi.  Avrupa Çevre Ajansı, Nottingham'a Rapor"/>
              </a:rPr>
              <a:t>2011</a:t>
            </a:r>
            <a:r>
              <a:rPr lang="tr-TR" dirty="0"/>
              <a:t> ). Bu nedenle, çalışma analizimizi yapılandırmak için MA çerçevesini kullanmayı tercih ediyoruz, çünkü çerçeve esnektir ve bu çalışmada ve diğerlerinde </a:t>
            </a:r>
            <a:r>
              <a:rPr lang="tr-TR" dirty="0" err="1"/>
              <a:t>ES'yi</a:t>
            </a:r>
            <a:r>
              <a:rPr lang="tr-TR" dirty="0"/>
              <a:t> değerlendirmek için en yaygın kullanılan yaklaşımdır (örneğin, </a:t>
            </a:r>
            <a:r>
              <a:rPr lang="tr-TR" dirty="0" err="1"/>
              <a:t>Liquete</a:t>
            </a:r>
            <a:r>
              <a:rPr lang="tr-TR" dirty="0"/>
              <a:t> ve diğerleri </a:t>
            </a:r>
            <a:r>
              <a:rPr lang="tr-TR" u="sng" dirty="0">
                <a:hlinkClick r:id="rId12" tooltip="Liquete C, Piroddi C, Drakou EG ve diğerleri (2013) Deniz ve kıyı ekosistem hizmetlerinin değerlendirilmesi için mevcut durum ve gelecekteki beklentiler: sistematik bir inceleme.  PLoS One 8(7):e67737"/>
              </a:rPr>
              <a:t>2013</a:t>
            </a:r>
            <a:r>
              <a:rPr lang="tr-TR" dirty="0"/>
              <a:t> ; </a:t>
            </a:r>
            <a:r>
              <a:rPr lang="tr-TR" dirty="0" err="1"/>
              <a:t>Mengist</a:t>
            </a:r>
            <a:r>
              <a:rPr lang="tr-TR" dirty="0"/>
              <a:t> ve diğerleri </a:t>
            </a:r>
            <a:r>
              <a:rPr lang="tr-TR" u="sng" dirty="0">
                <a:hlinkClick r:id="rId13" tooltip="Mengist W, Soromessa T, Legese G (2019a) Dağlık bölgelerde ekosistem hizmetleri araştırması: mevcut bilgi ve araştırma boşlukları hakkında sistematik bir literatür taraması.  Bilim Toplam Çevre 702:134581"/>
              </a:rPr>
              <a:t>2019a</a:t>
            </a:r>
            <a:r>
              <a:rPr lang="tr-TR" dirty="0"/>
              <a:t> ; </a:t>
            </a:r>
            <a:r>
              <a:rPr lang="tr-TR" dirty="0" err="1"/>
              <a:t>Talbot</a:t>
            </a:r>
            <a:r>
              <a:rPr lang="tr-TR" dirty="0"/>
              <a:t> ve diğerleri ) diğerleri </a:t>
            </a:r>
            <a:r>
              <a:rPr lang="tr-TR" u="sng" dirty="0">
                <a:hlinkClick r:id="rId14" tooltip="Talbot CJ, Bennett EM, Cassell K ve diğerleri (2018) Taşkınların sucul ekosistem hizmetleri üzerindeki etkisi.  Biyojeokimya 141(3):439–461"/>
              </a:rPr>
              <a:t>2018</a:t>
            </a:r>
            <a:r>
              <a:rPr lang="tr-TR" dirty="0"/>
              <a:t> ; </a:t>
            </a:r>
            <a:r>
              <a:rPr lang="tr-TR" dirty="0" err="1"/>
              <a:t>Weitzman</a:t>
            </a:r>
            <a:r>
              <a:rPr lang="tr-TR" dirty="0"/>
              <a:t> </a:t>
            </a:r>
            <a:r>
              <a:rPr lang="tr-TR" u="sng" dirty="0">
                <a:hlinkClick r:id="rId15" tooltip="Weitzman J (2019) Ekosistem hizmetleri kavramının su ürünleri yetiştiriciliğine uygulanması: yaklaşımların, tanımların ve kullanımların gözden geçirilmesi.  Ecosyst Hizmet 35:194–206"/>
              </a:rPr>
              <a:t>2019</a:t>
            </a:r>
            <a:r>
              <a:rPr lang="tr-TR" dirty="0"/>
              <a:t>). MA tarafından 2005 yılında geliştirilen ES çerçevesine dayanarak, insanlara yönelik ES faydalarının çeşitliliği dört sınıfa ayrılabilir: tedarik, düzenleme, kültürel ve destekleyici hizmetler. Düzenleyici ekosistem hizmetleri (RES), “ekosistem süreçlerinin düzenlenmesinden elde edilen faydalar” olarak tanımlanmaktadır (MA </a:t>
            </a:r>
            <a:r>
              <a:rPr lang="tr-TR" u="sng" dirty="0">
                <a:hlinkClick r:id="rId4" tooltip="MA (2005) Ekosistemler ve insan refahı: sentez.  Island Press, Washington, DC"/>
              </a:rPr>
              <a:t>2005</a:t>
            </a:r>
            <a:r>
              <a:rPr lang="tr-TR" dirty="0"/>
              <a:t>). Ekosistemlerin doğal ortamları düzenlediği çeşitli yolları içerir. İnsan sağlığı ve ekosistem kalitesi için risk oluşturan hem doğal hem de </a:t>
            </a:r>
            <a:r>
              <a:rPr lang="tr-TR" dirty="0" err="1"/>
              <a:t>antropojenik</a:t>
            </a:r>
            <a:r>
              <a:rPr lang="tr-TR" dirty="0"/>
              <a:t> faaliyetlerden kaynaklanan etki ve etkilerin azaltılmasına yardımcı olur. Bu nedenle YEK, su arıtma ve atık arıtma, hava kalitesi bakımı, toprak erozyonu kontrolü, taşkın koruması, iklim düzenlemesi, haşere ve hastalık düzenlemesi, tozlaşma ve doğal afetlerin akış sıklığının ve yoğunluğunun düzenlenmesi gibi mekanizmaları kullanarak doğal çevreyi korur. </a:t>
            </a:r>
            <a:r>
              <a:rPr lang="tr-TR" dirty="0" err="1"/>
              <a:t>Kandziora</a:t>
            </a:r>
            <a:r>
              <a:rPr lang="tr-TR" dirty="0"/>
              <a:t> ve diğerleri </a:t>
            </a:r>
            <a:r>
              <a:rPr lang="tr-TR" u="sng" dirty="0">
                <a:hlinkClick r:id="rId16" tooltip="Kandziora M, Burkhard B, Müller F (2013) Ekosistem özelliklerinin etkileşimleri, ekosistem bütünlüğü ve ekosistem hizmet göstergeleri—teorik bir matris alıştırması.  Ecol Indic 28:54–78"/>
              </a:rPr>
              <a:t>2013</a:t>
            </a:r>
            <a:r>
              <a:rPr lang="tr-TR" dirty="0"/>
              <a:t> ; MA </a:t>
            </a:r>
            <a:r>
              <a:rPr lang="tr-TR" u="sng" dirty="0">
                <a:hlinkClick r:id="rId4" tooltip="MA (2005) Ekosistemler ve insan refahı: sentez.  Island Press, Washington, DC"/>
              </a:rPr>
              <a:t>2005</a:t>
            </a:r>
            <a:r>
              <a:rPr lang="tr-TR" dirty="0"/>
              <a:t> ; Smith ve diğerleri </a:t>
            </a:r>
            <a:r>
              <a:rPr lang="tr-TR" u="sng" dirty="0">
                <a:hlinkClick r:id="rId17" tooltip="Smith P, Ashmore MR, Black HI ve diğerleri (2013) İklim, toprak, su ve hava kalitesinin düzenlenmesinde ekosistemlerin ve yönetiminin rolü.  J Appl Ecol 50(4):812–829"/>
              </a:rPr>
              <a:t>2013</a:t>
            </a:r>
            <a:r>
              <a:rPr lang="tr-TR" dirty="0"/>
              <a:t> ; </a:t>
            </a:r>
            <a:r>
              <a:rPr lang="tr-TR" dirty="0" err="1"/>
              <a:t>Sutherland</a:t>
            </a:r>
            <a:r>
              <a:rPr lang="tr-TR" dirty="0"/>
              <a:t> ve diğerleri </a:t>
            </a:r>
            <a:r>
              <a:rPr lang="tr-TR" u="sng" dirty="0">
                <a:hlinkClick r:id="rId18" tooltip="Sutherland IJ, Villamagna AM, Dallaire CO ve diğerleri (2018) Değeri düşük ve baskı altında: ekosistem hizmetlerinin düzenlenmesine daha fazla dikkat gösterilmesi talebi.  Ecol Indic 94:23–32"/>
              </a:rPr>
              <a:t>2018</a:t>
            </a:r>
            <a:r>
              <a:rPr lang="tr-TR" dirty="0"/>
              <a:t> ; </a:t>
            </a:r>
            <a:r>
              <a:rPr lang="tr-TR" dirty="0" err="1"/>
              <a:t>Villamagna</a:t>
            </a:r>
            <a:r>
              <a:rPr lang="tr-TR" dirty="0"/>
              <a:t> ve diğerleri </a:t>
            </a:r>
            <a:r>
              <a:rPr lang="tr-TR" u="sng" dirty="0">
                <a:hlinkClick r:id="rId19" tooltip="Villamagna AM, Angermeier PL, Bennett EM (2013) Kapasite, baskı, talep ve akış: ekosistem hizmeti sağlama ve dağıtımını analiz etmek için kavramsal bir çerçeve.  Ecol Kompleksi 15:114–121"/>
              </a:rPr>
              <a:t>2013</a:t>
            </a:r>
            <a:r>
              <a:rPr lang="tr-TR" dirty="0"/>
              <a:t>). Ayrıca, </a:t>
            </a:r>
            <a:r>
              <a:rPr lang="tr-TR" dirty="0" err="1"/>
              <a:t>RES'in</a:t>
            </a:r>
            <a:r>
              <a:rPr lang="tr-TR" dirty="0"/>
              <a:t> diğer </a:t>
            </a:r>
            <a:r>
              <a:rPr lang="tr-TR" dirty="0" err="1"/>
              <a:t>ES'lerin</a:t>
            </a:r>
            <a:r>
              <a:rPr lang="tr-TR" dirty="0"/>
              <a:t> tedarik kapasitesi üzerinde önemli bir etkisi vardır (</a:t>
            </a:r>
            <a:r>
              <a:rPr lang="tr-TR" dirty="0" err="1"/>
              <a:t>Boyd</a:t>
            </a:r>
            <a:r>
              <a:rPr lang="tr-TR" dirty="0"/>
              <a:t> ve </a:t>
            </a:r>
            <a:r>
              <a:rPr lang="tr-TR" dirty="0" err="1"/>
              <a:t>Banzhaf</a:t>
            </a:r>
            <a:r>
              <a:rPr lang="tr-TR" dirty="0"/>
              <a:t> </a:t>
            </a:r>
            <a:r>
              <a:rPr lang="tr-TR" u="sng" dirty="0">
                <a:hlinkClick r:id="rId8" tooltip="Boyd J, Banzhaf S (2007) Ekosistem hizmetleri nelerdir?  Standartlaştırılmış çevresel muhasebe birimlerine duyulan ihtiyaç.  Ecol Econ 63:616–626"/>
              </a:rPr>
              <a:t>2007</a:t>
            </a:r>
            <a:r>
              <a:rPr lang="tr-TR" dirty="0"/>
              <a:t> ).</a:t>
            </a:r>
          </a:p>
          <a:p>
            <a:r>
              <a:rPr lang="tr-TR" dirty="0"/>
              <a:t>RES, iklim düzenlemesi ve doğal tehlike gibi nihai </a:t>
            </a:r>
            <a:r>
              <a:rPr lang="tr-TR" dirty="0" err="1"/>
              <a:t>ES'de</a:t>
            </a:r>
            <a:r>
              <a:rPr lang="tr-TR" dirty="0"/>
              <a:t> veya su miktarı ve arıtma gibi nihai </a:t>
            </a:r>
            <a:r>
              <a:rPr lang="tr-TR" dirty="0" err="1"/>
              <a:t>ES'ye</a:t>
            </a:r>
            <a:r>
              <a:rPr lang="tr-TR" dirty="0"/>
              <a:t> giden önemli bir şekilde gruplandırılır. Bazıları, tozlaşma, hastalık ve haşere düzenlemesini içeren birincil veya ara </a:t>
            </a:r>
            <a:r>
              <a:rPr lang="tr-TR" dirty="0" err="1"/>
              <a:t>ES'dir</a:t>
            </a:r>
            <a:r>
              <a:rPr lang="tr-TR" dirty="0"/>
              <a:t> (Watson ve ark. </a:t>
            </a:r>
            <a:r>
              <a:rPr lang="tr-TR" u="sng" dirty="0">
                <a:hlinkClick r:id="rId20" tooltip="Watson R, Albon S, Aspinall R ve diğerleri (2011) Birleşik Krallık Ulusal Ekosistem Değerlendirmesi: doğanın toplum için değerini anlamak.  Anahtar bulguların sentezi.  (eprints.lancs.ac.uk)"/>
              </a:rPr>
              <a:t>2011</a:t>
            </a:r>
            <a:r>
              <a:rPr lang="tr-TR" dirty="0"/>
              <a:t> ). Doğal afetlerin düzenleme hizmetleri, örneğin taşkın düzenlemesi, hidrolojik sistem tarafından belirlenir (</a:t>
            </a:r>
            <a:r>
              <a:rPr lang="tr-TR" dirty="0" err="1"/>
              <a:t>Stürck</a:t>
            </a:r>
            <a:r>
              <a:rPr lang="tr-TR" dirty="0"/>
              <a:t> et al. </a:t>
            </a:r>
            <a:r>
              <a:rPr lang="tr-TR" u="sng" dirty="0">
                <a:hlinkClick r:id="rId21" tooltip="Stürck J, Poortinga A, Verburg PH (2014) Ekosistem hizmetlerinin haritalandırılması: Avrupa'da taşkın düzenleme hizmetlerinin arz ve talebi.  Ecol Indic 38:198–211"/>
              </a:rPr>
              <a:t>2014</a:t>
            </a:r>
            <a:r>
              <a:rPr lang="tr-TR" dirty="0"/>
              <a:t> ). İklim düzenlemesi nihai bir </a:t>
            </a:r>
            <a:r>
              <a:rPr lang="tr-TR" dirty="0" err="1"/>
              <a:t>ES'dir</a:t>
            </a:r>
            <a:r>
              <a:rPr lang="tr-TR" dirty="0"/>
              <a:t> ve sera gazlarının emilmesini, yağış oluşumu için </a:t>
            </a:r>
            <a:r>
              <a:rPr lang="tr-TR" dirty="0" err="1"/>
              <a:t>evapotranspirasyonun</a:t>
            </a:r>
            <a:r>
              <a:rPr lang="tr-TR" dirty="0"/>
              <a:t> arttırılmasını ve bir yüzey </a:t>
            </a:r>
            <a:r>
              <a:rPr lang="tr-TR" dirty="0" err="1"/>
              <a:t>albedosunun</a:t>
            </a:r>
            <a:r>
              <a:rPr lang="tr-TR" dirty="0"/>
              <a:t> kontrol edilmesini içerir. Bu, yerelden küresel ölçekteki düzenleyici hizmetlere kadar uzanabilir ve insan refahı üzerinde önemli etkilere sahiptir (Smith ve ark. </a:t>
            </a:r>
            <a:r>
              <a:rPr lang="tr-TR" u="sng" dirty="0">
                <a:hlinkClick r:id="rId17" tooltip="Smith P, Ashmore MR, Black HI ve diğerleri (2013) İklim, toprak, su ve hava kalitesinin düzenlenmesinde ekosistemlerin ve yönetiminin rolü.  J Appl Ecol 50(4):812–829"/>
              </a:rPr>
              <a:t>2013 ).</a:t>
            </a:r>
            <a:r>
              <a:rPr lang="tr-TR" dirty="0"/>
              <a:t>). Hastalık ve haşere düzenlemesi bir ara </a:t>
            </a:r>
            <a:r>
              <a:rPr lang="tr-TR" dirty="0" err="1"/>
              <a:t>ES'dir</a:t>
            </a:r>
            <a:r>
              <a:rPr lang="tr-TR" dirty="0"/>
              <a:t> ve tozlaşma, insan refahı üzerinde doğrudan etkileri olan birincil veya ara </a:t>
            </a:r>
            <a:r>
              <a:rPr lang="tr-TR" dirty="0" err="1"/>
              <a:t>ES'dir</a:t>
            </a:r>
            <a:r>
              <a:rPr lang="tr-TR" dirty="0"/>
              <a:t>. İnsanlar için ana gıda kaynakları olan ekinler, bitkiler ve hayvancılık gibi tedarik hizmetlerini etkileyerek büyük etkileri vardır (Watson ve diğerleri </a:t>
            </a:r>
            <a:r>
              <a:rPr lang="tr-TR" u="sng" dirty="0">
                <a:hlinkClick r:id="rId20" tooltip="Watson R, Albon S, Aspinall R ve diğerleri (2011) Birleşik Krallık Ulusal Ekosistem Değerlendirmesi: doğanın toplum için değerini anlamak.  Anahtar bulguların sentezi.  (eprints.lancs.ac.uk)"/>
              </a:rPr>
              <a:t>2011</a:t>
            </a:r>
            <a:r>
              <a:rPr lang="tr-TR" dirty="0"/>
              <a:t> ).</a:t>
            </a:r>
          </a:p>
          <a:p>
            <a:r>
              <a:rPr lang="tr-TR" dirty="0"/>
              <a:t>Bu faydalara rağmen, YEK, daha az somut faydaları nedeniyle insanlar tarafından genellikle daha az kabul edilir ve küçümsenir (</a:t>
            </a:r>
            <a:r>
              <a:rPr lang="tr-TR" dirty="0" err="1"/>
              <a:t>Kandziora</a:t>
            </a:r>
            <a:r>
              <a:rPr lang="tr-TR" dirty="0"/>
              <a:t> ve diğerleri </a:t>
            </a:r>
            <a:r>
              <a:rPr lang="tr-TR" u="sng" dirty="0">
                <a:hlinkClick r:id="rId16" tooltip="Kandziora M, Burkhard B, Müller F (2013) Ekosistem özelliklerinin etkileşimleri, ekosistem bütünlüğü ve ekosistem hizmet göstergeleri—teorik bir matris alıştırması.  Ecol Indic 28:54–78"/>
              </a:rPr>
              <a:t>2013</a:t>
            </a:r>
            <a:r>
              <a:rPr lang="tr-TR" dirty="0"/>
              <a:t> ; </a:t>
            </a:r>
            <a:r>
              <a:rPr lang="tr-TR" dirty="0" err="1"/>
              <a:t>Sutherland</a:t>
            </a:r>
            <a:r>
              <a:rPr lang="tr-TR" dirty="0"/>
              <a:t> ve diğerleri. </a:t>
            </a:r>
            <a:r>
              <a:rPr lang="tr-TR" u="sng" dirty="0">
                <a:hlinkClick r:id="rId18" tooltip="Sutherland IJ, Villamagna AM, Dallaire CO ve diğerleri (2018) Değeri düşük ve baskı altında: ekosistem hizmetlerinin düzenlenmesine daha fazla dikkat gösterilmesi talebi.  Ecol Indic 94:23–32"/>
              </a:rPr>
              <a:t>2018</a:t>
            </a:r>
            <a:r>
              <a:rPr lang="tr-TR" dirty="0"/>
              <a:t> ). RES, toplum için kritik hizmetler olan çevrenin kalitesini gerçek anlamda koruyarak insan refahına dolaylı faydalar sağladığı için insan güvenliğine katkısını ölçmekte güçlük çekmektedir. Bunlar, karar verme süreçlerinde </a:t>
            </a:r>
            <a:r>
              <a:rPr lang="tr-TR" dirty="0" err="1"/>
              <a:t>YEK'in</a:t>
            </a:r>
            <a:r>
              <a:rPr lang="tr-TR" dirty="0"/>
              <a:t> göz ardı edilmesine neden oldu, çünkü insan refahı ile daha belirgin bağlantıları olan </a:t>
            </a:r>
            <a:r>
              <a:rPr lang="tr-TR" dirty="0" err="1"/>
              <a:t>ES'ye</a:t>
            </a:r>
            <a:r>
              <a:rPr lang="tr-TR" dirty="0"/>
              <a:t> daha fazla dikkat gösterildi (</a:t>
            </a:r>
            <a:r>
              <a:rPr lang="tr-TR" dirty="0" err="1"/>
              <a:t>Sutherland</a:t>
            </a:r>
            <a:r>
              <a:rPr lang="tr-TR" dirty="0"/>
              <a:t> ve diğerleri </a:t>
            </a:r>
            <a:r>
              <a:rPr lang="tr-TR" u="sng" dirty="0">
                <a:hlinkClick r:id="rId18" tooltip="Sutherland IJ, Villamagna AM, Dallaire CO ve diğerleri (2018) Değeri düşük ve baskı altında: ekosistem hizmetlerinin düzenlenmesine daha fazla dikkat gösterilmesi talebi.  Ecol Indic 94:23–32"/>
              </a:rPr>
              <a:t>2018</a:t>
            </a:r>
            <a:r>
              <a:rPr lang="tr-TR" dirty="0"/>
              <a:t> ; </a:t>
            </a:r>
            <a:r>
              <a:rPr lang="tr-TR" dirty="0" err="1"/>
              <a:t>Villamagna</a:t>
            </a:r>
            <a:r>
              <a:rPr lang="tr-TR" dirty="0"/>
              <a:t> ve diğerleri. </a:t>
            </a:r>
            <a:r>
              <a:rPr lang="tr-TR" u="sng" dirty="0">
                <a:hlinkClick r:id="rId19" tooltip="Villamagna AM, Angermeier PL, Bennett EM (2013) Kapasite, baskı, talep ve akış: ekosistem hizmeti sağlama ve dağıtımını analiz etmek için kavramsal bir çerçeve.  Ecol Kompleksi 15:114–121"/>
              </a:rPr>
              <a:t>2013 ).</a:t>
            </a:r>
            <a:r>
              <a:rPr lang="tr-TR" dirty="0"/>
              <a:t>). Ayrıca, RES “süreç odaklıdır” ve hizmetleri büyük ölçekte değerlendirmek ve değerlendirmek için gereken veriler mevcut değildi ve politika oluşturma gündemine ana akım haline getirilmesinde bir darboğaz haline geldi (</a:t>
            </a:r>
            <a:r>
              <a:rPr lang="tr-TR" dirty="0" err="1"/>
              <a:t>Villamagna</a:t>
            </a:r>
            <a:r>
              <a:rPr lang="tr-TR" dirty="0"/>
              <a:t> et al. </a:t>
            </a:r>
            <a:r>
              <a:rPr lang="tr-TR" u="sng" dirty="0">
                <a:hlinkClick r:id="rId19" tooltip="Villamagna AM, Angermeier PL, Bennett EM (2013) Kapasite, baskı, talep ve akış: ekosistem hizmeti sağlama ve dağıtımını analiz etmek için kavramsal bir çerçeve.  Ecol Kompleksi 15:114–121"/>
              </a:rPr>
              <a:t>2013</a:t>
            </a:r>
            <a:r>
              <a:rPr lang="tr-TR" dirty="0"/>
              <a:t> ). Ayrıca, düzenleyici hizmetleri politika oluşturma ve ES değerlendirme çerçeveleriyle yeterince ilişkilendirmeye yönelik çabalar da zayıftı (</a:t>
            </a:r>
            <a:r>
              <a:rPr lang="tr-TR" dirty="0" err="1"/>
              <a:t>Sutherland</a:t>
            </a:r>
            <a:r>
              <a:rPr lang="tr-TR" dirty="0"/>
              <a:t> ve diğerleri, </a:t>
            </a:r>
            <a:r>
              <a:rPr lang="tr-TR" u="sng" dirty="0">
                <a:hlinkClick r:id="rId18" tooltip="Sutherland IJ, Villamagna AM, Dallaire CO ve diğerleri (2018) Değeri düşük ve baskı altında: ekosistem hizmetlerinin düzenlenmesine daha fazla dikkat gösterilmesi talebi.  Ecol Indic 94:23–32"/>
              </a:rPr>
              <a:t>2018</a:t>
            </a:r>
            <a:r>
              <a:rPr lang="tr-TR" dirty="0"/>
              <a:t> ).</a:t>
            </a:r>
          </a:p>
          <a:p>
            <a:r>
              <a:rPr lang="tr-TR" dirty="0"/>
              <a:t>Bu zorlukların bir sonucu olarak, RES, çevresel karar verme süreçlerinde yeterince dikkate alınmaktan sekteye uğramaktadır. Böylece </a:t>
            </a:r>
            <a:r>
              <a:rPr lang="tr-TR" dirty="0" err="1"/>
              <a:t>Sutherland</a:t>
            </a:r>
            <a:r>
              <a:rPr lang="tr-TR" dirty="0"/>
              <a:t> ve ark. ( </a:t>
            </a:r>
            <a:r>
              <a:rPr lang="tr-TR" u="sng" dirty="0">
                <a:hlinkClick r:id="rId18" tooltip="Sutherland IJ, Villamagna AM, Dallaire CO ve diğerleri (2018) Değeri düşük ve baskı altında: ekosistem hizmetlerinin düzenlenmesine daha fazla dikkat gösterilmesi talebi.  Ecol Indic 94:23–32"/>
              </a:rPr>
              <a:t>2018</a:t>
            </a:r>
            <a:r>
              <a:rPr lang="tr-TR" dirty="0"/>
              <a:t> ), </a:t>
            </a:r>
            <a:r>
              <a:rPr lang="tr-TR" dirty="0" err="1"/>
              <a:t>YEK'i</a:t>
            </a:r>
            <a:r>
              <a:rPr lang="tr-TR" dirty="0"/>
              <a:t> göz ardı eden ES yönetim yaklaşımı, insan sağlığı için uygun olmayan çevreye neden olan ve </a:t>
            </a:r>
            <a:r>
              <a:rPr lang="tr-TR" dirty="0" err="1"/>
              <a:t>ES'yi</a:t>
            </a:r>
            <a:r>
              <a:rPr lang="tr-TR" dirty="0"/>
              <a:t> </a:t>
            </a:r>
            <a:r>
              <a:rPr lang="tr-TR" dirty="0" err="1"/>
              <a:t>YEK'e</a:t>
            </a:r>
            <a:r>
              <a:rPr lang="tr-TR" dirty="0"/>
              <a:t> göre sağlamayı tercih eden “yönetim </a:t>
            </a:r>
            <a:r>
              <a:rPr lang="tr-TR" dirty="0" err="1"/>
              <a:t>ödünleşimlerini</a:t>
            </a:r>
            <a:r>
              <a:rPr lang="tr-TR" dirty="0"/>
              <a:t>” getirebilir ve bu da ekosistemler üzerinde baskıya neden olabilir. Bunlar aynı zamanda </a:t>
            </a:r>
            <a:r>
              <a:rPr lang="tr-TR" dirty="0" err="1"/>
              <a:t>ES'nin</a:t>
            </a:r>
            <a:r>
              <a:rPr lang="tr-TR" dirty="0"/>
              <a:t> değer düşüklüğüne yol açmakta ve tüm çevresel ve ekonomik </a:t>
            </a:r>
            <a:r>
              <a:rPr lang="tr-TR" dirty="0" err="1"/>
              <a:t>ödünleşimleri</a:t>
            </a:r>
            <a:r>
              <a:rPr lang="tr-TR" dirty="0"/>
              <a:t> tam olarak anlayamamaktadır (</a:t>
            </a:r>
            <a:r>
              <a:rPr lang="tr-TR" dirty="0" err="1"/>
              <a:t>Keeler</a:t>
            </a:r>
            <a:r>
              <a:rPr lang="tr-TR" dirty="0"/>
              <a:t> ve diğerleri </a:t>
            </a:r>
            <a:r>
              <a:rPr lang="tr-TR" u="sng" dirty="0">
                <a:hlinkClick r:id="rId22" tooltip="Keeler BL, Polasky S, Brauman KA ve diğerleri (2012) Ekosistem hizmetlerinin daha iyi değerlendirilmesi ve değerlendirilmesi için su kalitesi ve refahı birbirine bağlamak.  Proc Natl Acad Sci 109(45)::18619–18624"/>
              </a:rPr>
              <a:t>2012</a:t>
            </a:r>
            <a:r>
              <a:rPr lang="tr-TR" dirty="0"/>
              <a:t> ).</a:t>
            </a:r>
          </a:p>
          <a:p>
            <a:r>
              <a:rPr lang="tr-TR" dirty="0" err="1"/>
              <a:t>ES'nin</a:t>
            </a:r>
            <a:r>
              <a:rPr lang="tr-TR" dirty="0"/>
              <a:t> son durumunu değerlendirmek ve değerlendirmek üzerine çeşitli inceleme çalışmaları vardı. Sadece bazılarını listelemek gerekirse: genel olarak ekosistem hizmetleri (</a:t>
            </a:r>
            <a:r>
              <a:rPr lang="tr-TR" dirty="0" err="1"/>
              <a:t>Seppelt</a:t>
            </a:r>
            <a:r>
              <a:rPr lang="tr-TR" dirty="0"/>
              <a:t> ve diğerleri , </a:t>
            </a:r>
            <a:r>
              <a:rPr lang="tr-TR" u="sng" dirty="0">
                <a:hlinkClick r:id="rId7" tooltip="Seppelt R, Dormann CF, Eppink FV, Lautenbach S, Schmidt S (2011) Ekosistem hizmeti çalışmalarının nicel bir incelemesi: yaklaşımlar, eksiklikler ve önümüzdeki yol.  J Appl Ecol 48(3):630–636"/>
              </a:rPr>
              <a:t>2011</a:t>
            </a:r>
            <a:r>
              <a:rPr lang="tr-TR" dirty="0"/>
              <a:t> ), ES araştırmasının eğilimleri (</a:t>
            </a:r>
            <a:r>
              <a:rPr lang="tr-TR" dirty="0" err="1"/>
              <a:t>McDonough</a:t>
            </a:r>
            <a:r>
              <a:rPr lang="tr-TR" dirty="0"/>
              <a:t> ve diğerleri. </a:t>
            </a:r>
            <a:r>
              <a:rPr lang="tr-TR" u="sng" dirty="0">
                <a:hlinkClick r:id="rId23" tooltip="McDonough K, Hutchinson S, Moore T, Hutchinson J (2017) Ekosistem hizmetleri araştırmasında yayın eğilimlerinin analizi.  Ecosyst Hizmet 25:82–88"/>
              </a:rPr>
              <a:t>2017</a:t>
            </a:r>
            <a:r>
              <a:rPr lang="tr-TR" dirty="0"/>
              <a:t> ), ekosistem hizmetlerinin düzenlenmesi (</a:t>
            </a:r>
            <a:r>
              <a:rPr lang="tr-TR" dirty="0" err="1"/>
              <a:t>Sutherland</a:t>
            </a:r>
            <a:r>
              <a:rPr lang="tr-TR" dirty="0"/>
              <a:t> ve diğerleri. </a:t>
            </a:r>
            <a:r>
              <a:rPr lang="tr-TR" u="sng" dirty="0">
                <a:hlinkClick r:id="rId18" tooltip="Sutherland IJ, Villamagna AM, Dallaire CO ve diğerleri (2018) Değeri düşük ve baskı altında: ekosistem hizmetlerinin düzenlenmesine daha fazla dikkat gösterilmesi talebi.  Ecol Indic 94:23–32"/>
              </a:rPr>
              <a:t>2018</a:t>
            </a:r>
            <a:r>
              <a:rPr lang="tr-TR" dirty="0"/>
              <a:t> ), ES değerinin haritalanması (</a:t>
            </a:r>
            <a:r>
              <a:rPr lang="tr-TR" dirty="0" err="1"/>
              <a:t>Burkhard</a:t>
            </a:r>
            <a:r>
              <a:rPr lang="tr-TR" dirty="0"/>
              <a:t>) et al . </a:t>
            </a:r>
            <a:r>
              <a:rPr lang="tr-TR" u="sng" dirty="0">
                <a:hlinkClick r:id="rId24" tooltip="Burkhard B, Kroll F, Nedkov S, Müller F (2012) Ekosistem hizmet arzını, talebini ve bütçelerini haritalama.  Ecol Indic 21:17–29"/>
              </a:rPr>
              <a:t>_ </a:t>
            </a:r>
            <a:r>
              <a:rPr lang="tr-TR" u="sng" dirty="0">
                <a:hlinkClick r:id="rId25" tooltip="Martínez-Harms MJ, Balvanera P (2012) Ekosistem hizmet arzını haritalama yöntemleri: bir inceleme.  Int J Biodivers Sci Ecosyst Serv Manag 8(1-2):17–25"/>
              </a:rPr>
              <a:t>_</a:t>
            </a:r>
            <a:r>
              <a:rPr lang="tr-TR" dirty="0"/>
              <a:t> _ </a:t>
            </a:r>
            <a:r>
              <a:rPr lang="tr-TR" u="sng" dirty="0">
                <a:hlinkClick r:id="rId26" tooltip="Tancoigne E, Barbier M, Cointet JP, Richard G (2014) Tarım bilimlerinin ekosistem hizmetleri literatüründeki yeri.  Ecosyst Servis 10:35–48"/>
              </a:rPr>
              <a:t>_ </a:t>
            </a:r>
            <a:r>
              <a:rPr lang="tr-TR" u="sng" dirty="0">
                <a:hlinkClick r:id="rId27" tooltip="Laurans Y, Rankovic A, Billé R, Pirard R, Mermet L (2013) Karar verme için ekosistem hizmetlerinin kullanımı ekonomik değerleme: literatürün kör noktasını sorgulama.  J Çevre Yönetimi 119:208–219"/>
              </a:rPr>
              <a:t>_</a:t>
            </a:r>
            <a:r>
              <a:rPr lang="tr-TR" dirty="0"/>
              <a:t> _ </a:t>
            </a:r>
            <a:r>
              <a:rPr lang="tr-TR" u="sng" dirty="0">
                <a:hlinkClick r:id="rId28" tooltip="Englund O, Berndes G, Cederberg C (2017) Peyzajlardaki ekosistem hizmetleri nasıl analiz edilir—sistematik bir inceleme.  Ecol Indic 73:492–504"/>
              </a:rPr>
              <a:t>_</a:t>
            </a:r>
            <a:r>
              <a:rPr lang="tr-TR" dirty="0"/>
              <a:t> _ ES (</a:t>
            </a:r>
            <a:r>
              <a:rPr lang="tr-TR" dirty="0" err="1"/>
              <a:t>Milcu</a:t>
            </a:r>
            <a:r>
              <a:rPr lang="tr-TR" dirty="0"/>
              <a:t> et al. </a:t>
            </a:r>
            <a:r>
              <a:rPr lang="tr-TR" u="sng" dirty="0">
                <a:hlinkClick r:id="rId29" tooltip="Milcu A, Hanspach J, Abson D, Fischer J (2013) Kültürel ekosistem hizmetleri: bir literatür taraması ve gelecekteki araştırmalar için beklentiler.  Ecol Soc 18(3):UNSP 44"/>
              </a:rPr>
              <a:t>2013</a:t>
            </a:r>
            <a:r>
              <a:rPr lang="tr-TR" dirty="0"/>
              <a:t> ), ES ile koruma entegrasyonu (</a:t>
            </a:r>
            <a:r>
              <a:rPr lang="tr-TR" dirty="0" err="1"/>
              <a:t>Egoh</a:t>
            </a:r>
            <a:r>
              <a:rPr lang="tr-TR" dirty="0"/>
              <a:t> et al. </a:t>
            </a:r>
            <a:r>
              <a:rPr lang="tr-TR" u="sng" dirty="0">
                <a:hlinkClick r:id="rId30" tooltip="Egoh B, Rouget M, Reyers B ve diğerleri (2007) Ekosistem hizmetlerinin koruma değerlendirmelerine entegre edilmesi: bir inceleme.  Ecol Econ 63(4):714–721"/>
              </a:rPr>
              <a:t>2007</a:t>
            </a:r>
            <a:r>
              <a:rPr lang="tr-TR" dirty="0"/>
              <a:t>), sınırlı coğrafi alanlara sahip, örneğin Latin Amerika'da (</a:t>
            </a:r>
            <a:r>
              <a:rPr lang="tr-TR" dirty="0" err="1"/>
              <a:t>Balvanera</a:t>
            </a:r>
            <a:r>
              <a:rPr lang="tr-TR" dirty="0"/>
              <a:t> ve diğerleri </a:t>
            </a:r>
            <a:r>
              <a:rPr lang="tr-TR" u="sng" dirty="0">
                <a:hlinkClick r:id="rId31" tooltip="Balvanera P, Uriarte M, Almeida-Leñero L ve diğerleri (2012) Latin Amerika'da ekosistem hizmetleri araştırması: son teknoloji.  Ecosyst Hizmet 2:56–70"/>
              </a:rPr>
              <a:t>2012</a:t>
            </a:r>
            <a:r>
              <a:rPr lang="tr-TR" dirty="0"/>
              <a:t> ) ve Afrika'da (</a:t>
            </a:r>
            <a:r>
              <a:rPr lang="tr-TR" dirty="0" err="1"/>
              <a:t>Wangai</a:t>
            </a:r>
            <a:r>
              <a:rPr lang="tr-TR" dirty="0"/>
              <a:t> ve diğerleri </a:t>
            </a:r>
            <a:r>
              <a:rPr lang="tr-TR" u="sng" dirty="0">
                <a:hlinkClick r:id="rId32" tooltip="Wangai PW, Burkhard B, Müller F (2016) Afrika'daki ekosistem hizmetleri üzerine yapılan çalışmaların gözden geçirilmesi.  Int J Sustain Built Environ 5(2):225–245"/>
              </a:rPr>
              <a:t>2016</a:t>
            </a:r>
            <a:r>
              <a:rPr lang="tr-TR" dirty="0"/>
              <a:t> ), bazı önemli karasal düzenleyici </a:t>
            </a:r>
            <a:r>
              <a:rPr lang="tr-TR" dirty="0" err="1"/>
              <a:t>ES'lerin</a:t>
            </a:r>
            <a:r>
              <a:rPr lang="tr-TR" dirty="0"/>
              <a:t> bir meta-analizi (</a:t>
            </a:r>
            <a:r>
              <a:rPr lang="tr-TR" dirty="0" err="1"/>
              <a:t>Viglizzo</a:t>
            </a:r>
            <a:r>
              <a:rPr lang="tr-TR" dirty="0"/>
              <a:t> ve diğerleri </a:t>
            </a:r>
            <a:r>
              <a:rPr lang="tr-TR" u="sng" dirty="0">
                <a:hlinkClick r:id="rId33" tooltip="Viglizzo EF, Jobbágy E, Ricard MF, Paruelo JM (2016) Karasal ekosistemlerdeki bazı önemli düzenleyici hizmetlerin bölümü: meta-analiz ve inceleme.  Bilim Toplam Çevre 562:47–60"/>
              </a:rPr>
              <a:t>2016</a:t>
            </a:r>
            <a:r>
              <a:rPr lang="tr-TR" dirty="0"/>
              <a:t> ) ve trendler orman ES (</a:t>
            </a:r>
            <a:r>
              <a:rPr lang="tr-TR" dirty="0" err="1"/>
              <a:t>Mengist</a:t>
            </a:r>
            <a:r>
              <a:rPr lang="tr-TR" dirty="0"/>
              <a:t> ve </a:t>
            </a:r>
            <a:r>
              <a:rPr lang="tr-TR" dirty="0" err="1"/>
              <a:t>Soromessa</a:t>
            </a:r>
            <a:r>
              <a:rPr lang="tr-TR" dirty="0"/>
              <a:t> </a:t>
            </a:r>
            <a:r>
              <a:rPr lang="tr-TR" u="sng" dirty="0">
                <a:hlinkClick r:id="rId34" tooltip="Mengist W, Soromessa T (2019) Küresel düzeyde orman ekosistem hizmeti araştırma eğilimlerinin ve metodolojik yaklaşımların değerlendirilmesi: bir meta-analiz.  Environ Syst Res 8(1):22"/>
              </a:rPr>
              <a:t>2019</a:t>
            </a:r>
            <a:r>
              <a:rPr lang="tr-TR" dirty="0"/>
              <a:t>). Ancak, yukarıdaki çalışmaların hiçbiri şu ana kadar ayrıntılı bir bibliyografik incelemeye, </a:t>
            </a:r>
            <a:r>
              <a:rPr lang="tr-TR" dirty="0" err="1"/>
              <a:t>mekansal</a:t>
            </a:r>
            <a:r>
              <a:rPr lang="tr-TR" dirty="0"/>
              <a:t> dağılıma, gösterge hizmetleri ve ekosistem eğilimlerine ve RES çalışmaları arasındaki farka değinmemiştir. Bu nedenle, küresel ölçekte RES araştırmalarının genel eğilimleri hakkında bilgi sağlamanın önemli olduğuna karar verdik. Ayrıca çalışma, araştırmacıların en az ve en çok ele alınan göstergeleri ve ekosistemlerini, araştırmacıların karşılaştığı zorluk türlerini ve daha fazla araştırma çalışması gerektiren boşlukları belirlemelerine yardımcı olabilir.</a:t>
            </a:r>
          </a:p>
          <a:p>
            <a:r>
              <a:rPr lang="tr-TR" dirty="0"/>
              <a:t>ES insan refahı için çeşitli faydalar sağladığından, ES hakkında bilimsel bir çıktıya sahip olmak, politika yapıcıları ekosistemleri daha fazla bozulmadan tersine çevirmeye yönelik çalışmaya motive etmeye yardımcı olabilir. </a:t>
            </a:r>
            <a:r>
              <a:rPr lang="tr-TR" dirty="0" err="1"/>
              <a:t>ES'de</a:t>
            </a:r>
            <a:r>
              <a:rPr lang="tr-TR" dirty="0"/>
              <a:t> insan refahı temel konu olmasına rağmen, hızlı nüfus artışı, ekonomik büyüme, insan tüketim kalıplarındaki değişiklik ve iklim değişikliği ES hizmetlerini olumsuz etkiler. Buna göre ES değerlendirmesi, ES hakkındaki bilgileri genişletmek, farkındalık düzeyini yükseltmek ve küresel düzeyden yerel düzeye gündem olması açısından önemlidir (</a:t>
            </a:r>
            <a:r>
              <a:rPr lang="tr-TR" dirty="0" err="1"/>
              <a:t>Alamgir</a:t>
            </a:r>
            <a:r>
              <a:rPr lang="tr-TR" dirty="0"/>
              <a:t> ve ark. </a:t>
            </a:r>
            <a:r>
              <a:rPr lang="tr-TR" u="sng" dirty="0">
                <a:hlinkClick r:id="rId35" tooltip="Alamgir M, Pert PL, Turton SM (2014) Avustralya'daki ekosistem hizmetleri araştırmasının gözden geçirilmesi, iklim değişikliğini ve ekosistem hizmetleri üzerindeki etkileri entegre etmede bir boşluğu ortaya koymaktadır.  Int J Biodivers Sci Ecosyst Serv M"/>
              </a:rPr>
              <a:t>2014</a:t>
            </a:r>
            <a:r>
              <a:rPr lang="tr-TR" dirty="0"/>
              <a:t> ; </a:t>
            </a:r>
            <a:r>
              <a:rPr lang="tr-TR" dirty="0" err="1"/>
              <a:t>Fagerholm</a:t>
            </a:r>
            <a:r>
              <a:rPr lang="tr-TR" dirty="0"/>
              <a:t> ve ark. </a:t>
            </a:r>
            <a:r>
              <a:rPr lang="tr-TR" u="sng" dirty="0">
                <a:hlinkClick r:id="rId36" tooltip="Fagerholm N, Torralba M, Burgess PJ, Plieninger TA (2016) Avrupa tarımsal ormancılık çevresinde ekosistem hizmetleri değerlendirmelerinin sistematik bir haritası.  Ecol Indic 62:47–65"/>
              </a:rPr>
              <a:t>2016 ).</a:t>
            </a:r>
            <a:r>
              <a:rPr lang="tr-TR" dirty="0"/>
              <a:t>). Bu nedenle, bu çalışma belirli araştırma sorularını formüle etmiştir. Bunlar aşağıdaki gibidir: (1) </a:t>
            </a:r>
            <a:r>
              <a:rPr lang="tr-TR" dirty="0" err="1"/>
              <a:t>RES'deki</a:t>
            </a:r>
            <a:r>
              <a:rPr lang="tr-TR" dirty="0"/>
              <a:t> en son teknoloji nedir? (2) Hangi RES göstergesi/göstergeleri en yüksek ve en az sayıda çalışmaya sahipti? (3) RES çalışmalarını bozan mevcut zorluklar nelerdir? ve (4) Düzenleyici hizmetlerle ilgili ekosistem çalışmaları için öğrenilen dersler ve ileriye giden yol nelerdir?</a:t>
            </a:r>
          </a:p>
          <a:p>
            <a:r>
              <a:rPr lang="tr-TR" dirty="0"/>
              <a:t>Makalenin amacı, RES çalışmalarının eğilimlerinin genel bir resmini sunmak, ES değerlendirmesi için kullanılan yaklaşımların kapsamlı bir değerlendirmesini yapmak, yürütülen çalışmaların haritasını çıkarmak ve gelecekteki araştırma çalışmaları tarafından doldurulacak boşlukları belirlemektir. Bu nedenle, çalışma, statükoyu tanımlamaya ve ilgili araştırma makalelerini kullanarak eğilim analizini derinleştirmeye yardımcı olur. Bu amaca yönelik olarak, inceleme aşağıdaki özel hedefleri ele almıştır:</a:t>
            </a:r>
          </a:p>
          <a:p>
            <a:pPr lvl="0"/>
            <a:r>
              <a:rPr lang="tr-TR" dirty="0"/>
              <a:t>RES ile ilgili araştırma eğilimlerinin durumunu ve bu yayınlanmış bilginin kapsamını analiz etmek</a:t>
            </a:r>
          </a:p>
          <a:p>
            <a:pPr lvl="0"/>
            <a:r>
              <a:rPr lang="tr-TR" dirty="0"/>
              <a:t>En çok ve en az çalışılan ekosistemleri ve bunların düzenleyici ES göstergelerini belirlemek</a:t>
            </a:r>
          </a:p>
          <a:p>
            <a:pPr lvl="0"/>
            <a:r>
              <a:rPr lang="tr-TR" dirty="0"/>
              <a:t>Ana araştırma boşluklarını analiz etmek ve vurgulamak ve ileriye giden yolu belirlemek</a:t>
            </a:r>
          </a:p>
          <a:p>
            <a:endParaRPr lang="tr-TR" dirty="0"/>
          </a:p>
        </p:txBody>
      </p:sp>
    </p:spTree>
    <p:extLst>
      <p:ext uri="{BB962C8B-B14F-4D97-AF65-F5344CB8AC3E}">
        <p14:creationId xmlns:p14="http://schemas.microsoft.com/office/powerpoint/2010/main" val="25812422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Veri </a:t>
            </a:r>
            <a:r>
              <a:rPr lang="tr-TR" b="1" dirty="0" smtClean="0"/>
              <a:t>kaynakları</a:t>
            </a:r>
            <a:endParaRPr lang="tr-TR" dirty="0"/>
          </a:p>
        </p:txBody>
      </p:sp>
      <p:sp>
        <p:nvSpPr>
          <p:cNvPr id="3" name="İçerik Yer Tutucusu 2"/>
          <p:cNvSpPr>
            <a:spLocks noGrp="1"/>
          </p:cNvSpPr>
          <p:nvPr>
            <p:ph idx="1"/>
          </p:nvPr>
        </p:nvSpPr>
        <p:spPr/>
        <p:txBody>
          <a:bodyPr>
            <a:normAutofit fontScale="77500" lnSpcReduction="20000"/>
          </a:bodyPr>
          <a:lstStyle/>
          <a:p>
            <a:r>
              <a:rPr lang="tr-TR" dirty="0" smtClean="0"/>
              <a:t>Yaklaşım</a:t>
            </a:r>
            <a:r>
              <a:rPr lang="tr-TR" dirty="0"/>
              <a:t>, Sistematik İncelemeler ve Meta-Analizler için Tercih Edilen Raporlama Öğelerinin literatür araştırma protokolünü izledi (</a:t>
            </a:r>
            <a:r>
              <a:rPr lang="tr-TR" dirty="0" err="1"/>
              <a:t>Moher</a:t>
            </a:r>
            <a:r>
              <a:rPr lang="tr-TR" dirty="0"/>
              <a:t> ve diğerleri, </a:t>
            </a:r>
            <a:r>
              <a:rPr lang="tr-TR" u="sng" dirty="0">
                <a:hlinkClick r:id="rId2" tooltip="Moher D, Liberati A, Tetzlaff J, Altman DG (2010) Sistematik incelemeler ve meta-analizler için tercih edilen raporlama maddeleri: PRISMA ifadesi.  Int J Surg 8(5):336–341"/>
              </a:rPr>
              <a:t>2010</a:t>
            </a:r>
            <a:r>
              <a:rPr lang="tr-TR" dirty="0"/>
              <a:t> ). İnceleme, konuyla ilgili literatürün en büyük bölümlerini kapsamasına rağmen, kapsamlı bir literatür taraması olamaz. Çalışma, </a:t>
            </a:r>
            <a:r>
              <a:rPr lang="tr-TR" dirty="0" err="1"/>
              <a:t>Scopus</a:t>
            </a:r>
            <a:r>
              <a:rPr lang="tr-TR" dirty="0"/>
              <a:t>, </a:t>
            </a:r>
            <a:r>
              <a:rPr lang="tr-TR" dirty="0" err="1"/>
              <a:t>ScienceDirect</a:t>
            </a:r>
            <a:r>
              <a:rPr lang="tr-TR" dirty="0"/>
              <a:t> ve Google </a:t>
            </a:r>
            <a:r>
              <a:rPr lang="tr-TR" dirty="0" err="1"/>
              <a:t>Scholar</a:t>
            </a:r>
            <a:r>
              <a:rPr lang="tr-TR" dirty="0"/>
              <a:t> gibi sınırlı veri tabanlarını kapsamaktadır. </a:t>
            </a:r>
            <a:r>
              <a:rPr lang="tr-TR" i="1" dirty="0"/>
              <a:t>Doğruluğu garanti etmek için bu çalışma, arama</a:t>
            </a:r>
            <a:r>
              <a:rPr lang="tr-TR" dirty="0"/>
              <a:t> (tanımlanan veri tabanlarından ilgili makaleler), </a:t>
            </a:r>
            <a:r>
              <a:rPr lang="tr-TR" i="1" dirty="0"/>
              <a:t>değerlendirme</a:t>
            </a:r>
            <a:r>
              <a:rPr lang="tr-TR" dirty="0"/>
              <a:t> (RES içeren makaleleri veya başlığında düzenleyici hizmetleri içeren makaleleri içerir), </a:t>
            </a:r>
            <a:r>
              <a:rPr lang="tr-TR" i="1" dirty="0"/>
              <a:t>sentez</a:t>
            </a:r>
            <a:r>
              <a:rPr lang="tr-TR" dirty="0"/>
              <a:t> (makaleleri dahil etmek için indirip okuyun ) çerçevesinden analitik süreçlere dayanıyordu. en az bir RES göstergesini kapsayan yayınlar) ve </a:t>
            </a:r>
            <a:r>
              <a:rPr lang="tr-TR" i="1" dirty="0"/>
              <a:t>analiz</a:t>
            </a:r>
            <a:r>
              <a:rPr lang="tr-TR" dirty="0"/>
              <a:t>(dahil edilen makalelerden faydalı verilerin çıkarılması) (SALSA), çoğu inceleme tarafından uygulanmıştır (Grant ve </a:t>
            </a:r>
            <a:r>
              <a:rPr lang="tr-TR" dirty="0" err="1"/>
              <a:t>Booth</a:t>
            </a:r>
            <a:r>
              <a:rPr lang="tr-TR" dirty="0"/>
              <a:t> </a:t>
            </a:r>
            <a:r>
              <a:rPr lang="tr-TR" u="sng" dirty="0">
                <a:hlinkClick r:id="rId3" tooltip="Grant MJ, Booth A (2009) İncelemelerin bir tipolojisi: 14 inceleme türünün ve ilgili metodolojilerin analizi.  Sağlık Bilgi Libr J 26(2):91–108"/>
              </a:rPr>
              <a:t>2009</a:t>
            </a:r>
            <a:r>
              <a:rPr lang="tr-TR" dirty="0"/>
              <a:t> ; </a:t>
            </a:r>
            <a:r>
              <a:rPr lang="tr-TR" dirty="0" err="1"/>
              <a:t>Malinauskaite</a:t>
            </a:r>
            <a:r>
              <a:rPr lang="tr-TR" dirty="0"/>
              <a:t> ve diğerleri </a:t>
            </a:r>
            <a:r>
              <a:rPr lang="tr-TR" u="sng" dirty="0">
                <a:hlinkClick r:id="rId4" tooltip="Malinauskaite L, Cook D, Davíðsdóttir B, Ögmundardóttir H, Roman J (2019) Arctic'deki Ecosystem services: a tematik inceleme.  Ecosyst Hizmet 36:100898"/>
              </a:rPr>
              <a:t>2019</a:t>
            </a:r>
            <a:r>
              <a:rPr lang="tr-TR" dirty="0"/>
              <a:t> ; </a:t>
            </a:r>
            <a:r>
              <a:rPr lang="tr-TR" dirty="0" err="1"/>
              <a:t>Mengist</a:t>
            </a:r>
            <a:r>
              <a:rPr lang="tr-TR" dirty="0"/>
              <a:t> ve diğerleri </a:t>
            </a:r>
            <a:r>
              <a:rPr lang="tr-TR" u="sng" dirty="0">
                <a:hlinkClick r:id="rId5" tooltip="Mengist W, Soromessa T, Legese G (2019a) Dağlık bölgelerde ekosistem hizmetleri araştırması: mevcut bilgi ve araştırma boşlukları hakkında sistematik bir literatür taraması.  Bilim Toplam Çevre 702:134581"/>
              </a:rPr>
              <a:t>2019a</a:t>
            </a:r>
            <a:r>
              <a:rPr lang="tr-TR" dirty="0"/>
              <a:t> ; </a:t>
            </a:r>
            <a:r>
              <a:rPr lang="tr-TR" dirty="0" err="1"/>
              <a:t>Perevochtchikova</a:t>
            </a:r>
            <a:r>
              <a:rPr lang="tr-TR" dirty="0"/>
              <a:t> ve diğerleri </a:t>
            </a:r>
            <a:r>
              <a:rPr lang="tr-TR" u="sng" dirty="0">
                <a:hlinkClick r:id="rId6" tooltip="Perevochtchikova M, Flores JÁH, Marín W, Flores AL, Bueno AR, Negrete IAR (2019) Latin Amerika'da işlevsel ve tematik ekosistem hizmetlerine ilişkin entegre çalışmaların sistematik incelemesi, 1992–2017.  Ecosyst Hizmet 36:100900"/>
              </a:rPr>
              <a:t>2019</a:t>
            </a:r>
            <a:r>
              <a:rPr lang="tr-TR" dirty="0"/>
              <a:t> ). Amaç, yayın yanlılığı ile ilgili riski azaltmak ve inceleme çalışmasının bilimsel geçerliliğini artırmaktı (</a:t>
            </a:r>
            <a:r>
              <a:rPr lang="tr-TR" dirty="0" err="1"/>
              <a:t>Mengist</a:t>
            </a:r>
            <a:r>
              <a:rPr lang="tr-TR" dirty="0"/>
              <a:t> ve ark. </a:t>
            </a:r>
            <a:r>
              <a:rPr lang="tr-TR" u="sng" dirty="0">
                <a:hlinkClick r:id="rId7" tooltip="Mengist W, Soromessa T, Legese G (2019b) Çevre bilimi araştırmaları için sistematik literatür taraması ve meta-analiz yürütme yöntemi.  YöntemlerX:100777"/>
              </a:rPr>
              <a:t>2019b</a:t>
            </a:r>
            <a:r>
              <a:rPr lang="tr-TR" dirty="0"/>
              <a:t> ).</a:t>
            </a:r>
          </a:p>
          <a:p>
            <a:r>
              <a:rPr lang="tr-TR" dirty="0"/>
              <a:t>Gerçek sistematik inceleme aramasından önce, hedeflenen </a:t>
            </a:r>
            <a:r>
              <a:rPr lang="tr-TR" dirty="0" err="1"/>
              <a:t>ES'yi</a:t>
            </a:r>
            <a:r>
              <a:rPr lang="tr-TR" dirty="0"/>
              <a:t> kapsayacak şekilde arama anahtar kelimelerini hassaslaştırmak için bir pilot literatür araştırması yapıldı (</a:t>
            </a:r>
            <a:r>
              <a:rPr lang="tr-TR" dirty="0" err="1"/>
              <a:t>Howe</a:t>
            </a:r>
            <a:r>
              <a:rPr lang="tr-TR" dirty="0"/>
              <a:t> ve diğerleri </a:t>
            </a:r>
            <a:r>
              <a:rPr lang="tr-TR" u="sng" dirty="0">
                <a:hlinkClick r:id="rId8" tooltip="Howe C, Suich H, Vira B, Mace GM (2014) Takaslardan kazan-kazanlar mı yaratmak?  İnsan refahı için ekosistem hizmetleri: gerçek dünyadaki ekosistem hizmeti değiş tokuşlarının ve sinerjilerinin bir meta-analizi.  Glob Environ Chang 28:263–275"/>
              </a:rPr>
              <a:t>2014</a:t>
            </a:r>
            <a:r>
              <a:rPr lang="tr-TR" dirty="0"/>
              <a:t> ). Makaleler, üç veri kaynağından alınan hakemli dergilerdi ve aramalar Nisan 2019'da sonuçlandırıldı.</a:t>
            </a:r>
          </a:p>
          <a:p>
            <a:endParaRPr lang="tr-TR" dirty="0"/>
          </a:p>
        </p:txBody>
      </p:sp>
    </p:spTree>
    <p:extLst>
      <p:ext uri="{BB962C8B-B14F-4D97-AF65-F5344CB8AC3E}">
        <p14:creationId xmlns:p14="http://schemas.microsoft.com/office/powerpoint/2010/main" val="8708858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descr="Figür 3">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669701" y="206063"/>
            <a:ext cx="10792496" cy="5970900"/>
          </a:xfrm>
          <a:prstGeom prst="rect">
            <a:avLst/>
          </a:prstGeom>
          <a:noFill/>
          <a:ln>
            <a:noFill/>
          </a:ln>
        </p:spPr>
      </p:pic>
    </p:spTree>
    <p:extLst>
      <p:ext uri="{BB962C8B-B14F-4D97-AF65-F5344CB8AC3E}">
        <p14:creationId xmlns:p14="http://schemas.microsoft.com/office/powerpoint/2010/main" val="21369760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descr="Şekil 4">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838200" y="267493"/>
            <a:ext cx="10804301" cy="5734061"/>
          </a:xfrm>
          <a:prstGeom prst="rect">
            <a:avLst/>
          </a:prstGeom>
          <a:noFill/>
          <a:ln>
            <a:noFill/>
          </a:ln>
        </p:spPr>
      </p:pic>
    </p:spTree>
    <p:extLst>
      <p:ext uri="{BB962C8B-B14F-4D97-AF65-F5344CB8AC3E}">
        <p14:creationId xmlns:p14="http://schemas.microsoft.com/office/powerpoint/2010/main" val="27308220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descr="https://www.pnas.org/cms/10.1073/pnas.0808772106/asset/0298c5c1-2862-4b91-971e-c9e3a7dfa959/assets/graphic/zpq9990962530001.jpeg"/>
          <p:cNvPicPr/>
          <p:nvPr/>
        </p:nvPicPr>
        <p:blipFill>
          <a:blip r:embed="rId2">
            <a:extLst>
              <a:ext uri="{28A0092B-C50C-407E-A947-70E740481C1C}">
                <a14:useLocalDpi xmlns:a14="http://schemas.microsoft.com/office/drawing/2010/main" val="0"/>
              </a:ext>
            </a:extLst>
          </a:blip>
          <a:srcRect/>
          <a:stretch>
            <a:fillRect/>
          </a:stretch>
        </p:blipFill>
        <p:spPr bwMode="auto">
          <a:xfrm>
            <a:off x="715434" y="184467"/>
            <a:ext cx="10862673" cy="6126181"/>
          </a:xfrm>
          <a:prstGeom prst="rect">
            <a:avLst/>
          </a:prstGeom>
          <a:noFill/>
          <a:ln>
            <a:noFill/>
          </a:ln>
        </p:spPr>
      </p:pic>
    </p:spTree>
    <p:extLst>
      <p:ext uri="{BB962C8B-B14F-4D97-AF65-F5344CB8AC3E}">
        <p14:creationId xmlns:p14="http://schemas.microsoft.com/office/powerpoint/2010/main" val="22759897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237926" y="1825625"/>
            <a:ext cx="4115873" cy="4351338"/>
          </a:xfrm>
        </p:spPr>
        <p:txBody>
          <a:bodyPr>
            <a:normAutofit fontScale="70000" lnSpcReduction="20000"/>
          </a:bodyPr>
          <a:lstStyle/>
          <a:p>
            <a:r>
              <a:rPr lang="tr-TR" b="1" dirty="0"/>
              <a:t>Ekosistem Hizmetleri ve İnsan Refahı İlişkileri</a:t>
            </a:r>
          </a:p>
          <a:p>
            <a:r>
              <a:rPr lang="tr-TR" dirty="0"/>
              <a:t>Ekosistem hizmetleri ve insan refahı yönleri arasındaki bağlantılar MA için temel konulardı. Ana geri besleme döngüleri, MA kavramsal çerçevesinin en basitleştirilmiş versiyonlarında bile belirgindir ( </a:t>
            </a:r>
            <a:r>
              <a:rPr lang="tr-TR" u="sng" dirty="0">
                <a:hlinkClick r:id="rId2"/>
              </a:rPr>
              <a:t>Şekil 3</a:t>
            </a:r>
            <a:r>
              <a:rPr lang="tr-TR" dirty="0"/>
              <a:t> ve </a:t>
            </a:r>
            <a:r>
              <a:rPr lang="tr-TR" dirty="0" err="1"/>
              <a:t>ref</a:t>
            </a:r>
            <a:r>
              <a:rPr lang="tr-TR" dirty="0"/>
              <a:t>. </a:t>
            </a:r>
            <a:r>
              <a:rPr lang="tr-TR" u="sng" dirty="0">
                <a:hlinkClick r:id="rId3"/>
              </a:rPr>
              <a:t>35</a:t>
            </a:r>
            <a:r>
              <a:rPr lang="tr-TR" dirty="0"/>
              <a:t> ). Bu diyagram, belirli bir zaman aralığında belirli bir bölgeyi temsil eder. Geribildirimler bölgeler arasında, yerelden küresele uzanan uzamsal boyutlar boyunca veya kısa vadeli kararların ekosistem hizmetlerinin uzun vadeli akışlarını etkilediği gibi zaman dilimleri boyunca dikkate alındığında durum çok daha karmaşık hale gelir ( </a:t>
            </a:r>
            <a:r>
              <a:rPr lang="tr-TR" u="sng" dirty="0">
                <a:hlinkClick r:id="rId4"/>
              </a:rPr>
              <a:t>13</a:t>
            </a:r>
            <a:r>
              <a:rPr lang="tr-TR" dirty="0"/>
              <a:t> ).</a:t>
            </a:r>
          </a:p>
        </p:txBody>
      </p:sp>
      <p:pic>
        <p:nvPicPr>
          <p:cNvPr id="4" name="Resim 3" descr="https://www.pnas.org/cms/10.1073/pnas.0808772106/asset/b8b58e05-3e83-439c-9224-e93f9b1907bc/assets/graphic/zpq9990962530002.jpeg"/>
          <p:cNvPicPr/>
          <p:nvPr/>
        </p:nvPicPr>
        <p:blipFill>
          <a:blip r:embed="rId5">
            <a:extLst>
              <a:ext uri="{28A0092B-C50C-407E-A947-70E740481C1C}">
                <a14:useLocalDpi xmlns:a14="http://schemas.microsoft.com/office/drawing/2010/main" val="0"/>
              </a:ext>
            </a:extLst>
          </a:blip>
          <a:srcRect/>
          <a:stretch>
            <a:fillRect/>
          </a:stretch>
        </p:blipFill>
        <p:spPr bwMode="auto">
          <a:xfrm>
            <a:off x="419149" y="0"/>
            <a:ext cx="6689989" cy="6413679"/>
          </a:xfrm>
          <a:prstGeom prst="rect">
            <a:avLst/>
          </a:prstGeom>
          <a:noFill/>
          <a:ln>
            <a:noFill/>
          </a:ln>
        </p:spPr>
      </p:pic>
    </p:spTree>
    <p:extLst>
      <p:ext uri="{BB962C8B-B14F-4D97-AF65-F5344CB8AC3E}">
        <p14:creationId xmlns:p14="http://schemas.microsoft.com/office/powerpoint/2010/main" val="21805998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descr="https://www.pnas.org/cms/10.1073/pnas.0808772106/asset/9b4b613d-1136-4282-b35b-8d7705664171/assets/graphic/zpq9990962530003.jpeg"/>
          <p:cNvPicPr/>
          <p:nvPr/>
        </p:nvPicPr>
        <p:blipFill>
          <a:blip r:embed="rId2">
            <a:extLst>
              <a:ext uri="{28A0092B-C50C-407E-A947-70E740481C1C}">
                <a14:useLocalDpi xmlns:a14="http://schemas.microsoft.com/office/drawing/2010/main" val="0"/>
              </a:ext>
            </a:extLst>
          </a:blip>
          <a:srcRect/>
          <a:stretch>
            <a:fillRect/>
          </a:stretch>
        </p:blipFill>
        <p:spPr bwMode="auto">
          <a:xfrm>
            <a:off x="327991" y="0"/>
            <a:ext cx="9562984" cy="6439437"/>
          </a:xfrm>
          <a:prstGeom prst="rect">
            <a:avLst/>
          </a:prstGeom>
          <a:noFill/>
          <a:ln>
            <a:noFill/>
          </a:ln>
        </p:spPr>
      </p:pic>
    </p:spTree>
    <p:extLst>
      <p:ext uri="{BB962C8B-B14F-4D97-AF65-F5344CB8AC3E}">
        <p14:creationId xmlns:p14="http://schemas.microsoft.com/office/powerpoint/2010/main" val="24016609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10515600" cy="643944"/>
          </a:xfrm>
        </p:spPr>
        <p:txBody>
          <a:bodyPr>
            <a:normAutofit fontScale="90000"/>
          </a:bodyPr>
          <a:lstStyle/>
          <a:p>
            <a:r>
              <a:rPr lang="tr-TR" b="1" dirty="0"/>
              <a:t>Teoriden </a:t>
            </a:r>
            <a:r>
              <a:rPr lang="tr-TR" b="1" dirty="0" smtClean="0"/>
              <a:t>Pratiğe</a:t>
            </a:r>
            <a:endParaRPr lang="tr-TR" dirty="0"/>
          </a:p>
        </p:txBody>
      </p:sp>
      <p:sp>
        <p:nvSpPr>
          <p:cNvPr id="3" name="İçerik Yer Tutucusu 2"/>
          <p:cNvSpPr>
            <a:spLocks noGrp="1"/>
          </p:cNvSpPr>
          <p:nvPr>
            <p:ph idx="1"/>
          </p:nvPr>
        </p:nvSpPr>
        <p:spPr>
          <a:xfrm>
            <a:off x="128789" y="914400"/>
            <a:ext cx="11225011" cy="5262563"/>
          </a:xfrm>
        </p:spPr>
        <p:txBody>
          <a:bodyPr>
            <a:normAutofit fontScale="47500" lnSpcReduction="20000"/>
          </a:bodyPr>
          <a:lstStyle/>
          <a:p>
            <a:r>
              <a:rPr lang="tr-TR" dirty="0" smtClean="0"/>
              <a:t>Temel </a:t>
            </a:r>
            <a:r>
              <a:rPr lang="tr-TR" dirty="0"/>
              <a:t>zorluk, ekosistem hizmetlerinin dinamiklerini ve yerelden küresel ölçeklere kadar değişen çok sayıda itici güç bağlamında etkileşime girerken insan refahını anlamaktır. Belirli bir araziden sürdürülebilir bir şekilde hangi ekosistem hizmetleri kombinasyonları akabilir? Değişen arazi kullanımı, besin </a:t>
            </a:r>
            <a:r>
              <a:rPr lang="tr-TR" dirty="0" err="1"/>
              <a:t>mobilizasyonu</a:t>
            </a:r>
            <a:r>
              <a:rPr lang="tr-TR" dirty="0"/>
              <a:t>, tür bileşimi ve iklim ekosistem hizmetlerinin akışını nasıl etkiler? Belirli bir manzara için hangi sürücüler yönetilebilir ve nasıl? İnsanlar hangi ekosistem hizmetleri karışımlarını tercih ediyor? İnsan seçimleri ve eylemleri, ekosistem hizmetlerinin yerel akışlarını nasıl etkiler ve diğer bölgeleri etkilemek için yayılır? İnsan eylemleri ne zaman daha geniş bölgeler veya dünya sistemi için sonuçlara neden olacak şekilde toplanır? Hangi kurumlar, teşvikler, ve düzenlemeler ekosistem hizmetlerinin akışını sürdürmede etkili midir? Bu tür sorular, önümüzde duran zorluğun simgesidir.</a:t>
            </a:r>
          </a:p>
          <a:p>
            <a:r>
              <a:rPr lang="tr-TR" dirty="0"/>
              <a:t>Bugün var olan bilgi boşlukları, izole edilmiş geleneksel disiplinler tarafından tek tek bileşenlerin koordine edilmemiş çalışmalarıyla ele alınamaz. Bunun yerine, sosyal-ekolojik sistemlerin anlaşılması için yeni bir tür disiplinler arası bilime ihtiyaç vardır. En geniş ölçekte, ihtiyaç duyulan araştırma, Yer Sistem Bilimi programı ile örtüşmektedir ( </a:t>
            </a:r>
            <a:r>
              <a:rPr lang="tr-TR" u="sng" dirty="0">
                <a:hlinkClick r:id="rId2"/>
              </a:rPr>
              <a:t>48</a:t>
            </a:r>
            <a:r>
              <a:rPr lang="tr-TR" dirty="0"/>
              <a:t> ). Ekosistem hizmetlerindeki değişiklikleri anlamak için, dünya sisteminin sosyal ve ekolojik bileşenlerinin etkileşimleri dikkate alınmalıdır. Bir bileşeni sabit tutarken diğerini değiştiren disipline bağlı yaklaşımlar, eksik ve yanlış cevaplara yol açar. Temel disiplinler arası bilimin birçok önemli sorusunun ele alınması gerekmesine rağmen, burada en çok sosyal-ekolojik araştırmanın problem çözme yönleriyle ilgileniyoruz (</a:t>
            </a:r>
            <a:r>
              <a:rPr lang="tr-TR" u="sng" dirty="0">
                <a:hlinkClick r:id="rId3"/>
              </a:rPr>
              <a:t>1</a:t>
            </a:r>
            <a:r>
              <a:rPr lang="tr-TR" dirty="0"/>
              <a:t> ) Ağa bağlı, yer tabanlı uzun vadeli sosyal-ekolojik araştırma ihtiyacına, mevcut programlardan öğrenme fırsatlarına ve gelişmiş izleme ihtiyaçlarına odaklanıyoruz.</a:t>
            </a:r>
          </a:p>
          <a:p>
            <a:r>
              <a:rPr lang="tr-TR" b="1" dirty="0"/>
              <a:t>Yer Bazlı, Karşılaştırmalı, Uzun Vadeli Araştırma.</a:t>
            </a:r>
          </a:p>
          <a:p>
            <a:r>
              <a:rPr lang="tr-TR" dirty="0"/>
              <a:t>Sosyal-ekolojik sistemler üzerine verimli araştırmalar, gerçek dünya gözlemleri ve analizlerinde kavram ve teorileri temellendirmelidir. Hem doğa bilimlerinde hem de sosyal bilimlerde uzun süreli deneysel alan araştırması gelenekleri vardır. Disiplin kaynaklı kökenleri ne olursa olsun, başarılı projeler ortak özellikleri paylaşır: ( </a:t>
            </a:r>
            <a:r>
              <a:rPr lang="tr-TR" i="1" dirty="0"/>
              <a:t>i</a:t>
            </a:r>
            <a:r>
              <a:rPr lang="tr-TR" dirty="0"/>
              <a:t> ) çalışma tasarımları, kapsayıcı bir kavramsal çerçeve içinde belirli araştırma sorularını ele alır; ( </a:t>
            </a:r>
            <a:r>
              <a:rPr lang="tr-TR" i="1" dirty="0"/>
              <a:t>ii</a:t>
            </a:r>
            <a:r>
              <a:rPr lang="tr-TR" dirty="0"/>
              <a:t> ) yerler veya bölgeler arasındaki, yerelden küresele uzanan uzamsal boyutlar arasında ve zaman dilimleri arasında yapılan karşılaştırmalardan ortaya çıkan temel kavrayışları ortaya çıkaran karşıtlıklar; ( </a:t>
            </a:r>
            <a:r>
              <a:rPr lang="tr-TR" i="1" dirty="0"/>
              <a:t>iii</a:t>
            </a:r>
            <a:r>
              <a:rPr lang="tr-TR" dirty="0"/>
              <a:t> ) karşılaştırmalar, gözlemleri kavram ve teorilere bağlayan modeller tarafından yönlendirilir; ( </a:t>
            </a:r>
            <a:r>
              <a:rPr lang="tr-TR" i="1" dirty="0"/>
              <a:t>iv</a:t>
            </a:r>
            <a:r>
              <a:rPr lang="tr-TR" dirty="0"/>
              <a:t>) kolayca tekrarlanabilir yöntemler kullanılarak tutarlı veri kümeleri sağlanır. Ekosistem hizmetlerinin değişimlerini ve etkileşimlerini anlamak için yerel ayarlar, ölçekler ve zaman periyotları arasındaki karşıtlıklar özellikle önemlidir. Bu kapasiteye ulaşmak için, çalışma tasarımları bir yer ağı üzerinden koordine edilmelidir. Bu, her mekanın aynı tasarımı uyguladığı anlamına gelmez. Bu, tasarımın her yerde, yerler ağı boyunca karşılaştırmalara ve benzersiz yere özel araştırma fırsatlarına izin verdiği anlamına gelir. Bu tür araştırmalar, birden çok ölçekte uygulanabilen ve ölçekler arası etkileşimleri açıklayan kavramsal bir çerçeve tarafından yönlendirilmelidir ( </a:t>
            </a:r>
            <a:r>
              <a:rPr lang="tr-TR" u="sng" dirty="0">
                <a:hlinkClick r:id="rId4"/>
              </a:rPr>
              <a:t>6</a:t>
            </a:r>
            <a:r>
              <a:rPr lang="tr-TR" dirty="0"/>
              <a:t> , </a:t>
            </a:r>
            <a:r>
              <a:rPr lang="tr-TR" u="sng" dirty="0">
                <a:hlinkClick r:id="rId5"/>
              </a:rPr>
              <a:t>15</a:t>
            </a:r>
            <a:r>
              <a:rPr lang="tr-TR" dirty="0"/>
              <a:t> , </a:t>
            </a:r>
            <a:r>
              <a:rPr lang="tr-TR" u="sng" dirty="0">
                <a:hlinkClick r:id="rId6"/>
              </a:rPr>
              <a:t>35 ).</a:t>
            </a:r>
            <a:r>
              <a:rPr lang="tr-TR" dirty="0"/>
              <a:t>). Ağ bağlantılı araştırma, aynı zamanda, bilgi yönetimi, analiz, modelleme ve sentez için paylaşılan, şeffaf, birlikte çalışabilir kapasitenin yanı sıra yerler arasında ve zaman içinde veri toplamada tutarlılık gerektirir.</a:t>
            </a:r>
          </a:p>
          <a:p>
            <a:r>
              <a:rPr lang="tr-TR" dirty="0"/>
              <a:t>Yere dayalı araştırma için en önemli sorulardan bazıları, yerel, bölgesel ve küresel ölçeklerde ekosistem süreçleri ve kurumlarının bağlantılarını ele alır ( </a:t>
            </a:r>
            <a:r>
              <a:rPr lang="tr-TR" u="sng" dirty="0">
                <a:hlinkClick r:id="rId7"/>
              </a:rPr>
              <a:t>Şekil 4</a:t>
            </a:r>
            <a:r>
              <a:rPr lang="tr-TR" dirty="0"/>
              <a:t> ). MA, ekosistem hizmetlerinin bazı kayıplarının, ekosistem süreçlerinin ölçekleri ile kurumların etkili olduğu ölçekler arasındaki uyumsuzlukla ilgili olduğunu buldu. Diğer durumlarda, yönetişim ve geri bildirim kontrol mekanizmaları, fiyatlar, mülkiyet hakları, yaptırım sistemleri ve benzerleri, ekosistem hizmetlerine uygun ölçeklerde çalışıyor gibi görünmektedir. Çok ölçekli yönetişim ve ekonomi sistemleri için kavramsal çerçeveler, ekosistem yönetişim ölçeklerini ekosistem dinamiklerinin ölçekleriyle eşleştirmek ve kurumlara ekosistemlerdeki uzun vadeli değişimi izlemek için gereken akışkanlığı sağlamak için bir dizi fikir sunar.</a:t>
            </a:r>
            <a:r>
              <a:rPr lang="tr-TR" u="sng" dirty="0">
                <a:hlinkClick r:id="rId8"/>
              </a:rPr>
              <a:t>7</a:t>
            </a:r>
            <a:r>
              <a:rPr lang="tr-TR" dirty="0"/>
              <a:t> , </a:t>
            </a:r>
            <a:r>
              <a:rPr lang="tr-TR" u="sng" dirty="0">
                <a:hlinkClick r:id="rId9"/>
              </a:rPr>
              <a:t>33</a:t>
            </a:r>
            <a:r>
              <a:rPr lang="tr-TR" dirty="0"/>
              <a:t> , </a:t>
            </a:r>
            <a:r>
              <a:rPr lang="tr-TR" u="sng" dirty="0">
                <a:hlinkClick r:id="rId10"/>
              </a:rPr>
              <a:t>49</a:t>
            </a:r>
            <a:r>
              <a:rPr lang="tr-TR" dirty="0"/>
              <a:t> ). Bununla birlikte, ekosistem hizmetlerinin başarılı bir şekilde yönetilebilmesi için ölçek eşleştirmeden daha fazlasının gerektiği açıktır. Çok ölçekli ekosistem hizmetlerinin eşgüdümlü yönetimini uygulamada elde etmek zordur ( </a:t>
            </a:r>
            <a:r>
              <a:rPr lang="tr-TR" u="sng" dirty="0">
                <a:hlinkClick r:id="rId11"/>
              </a:rPr>
              <a:t>50</a:t>
            </a:r>
            <a:r>
              <a:rPr lang="tr-TR" dirty="0"/>
              <a:t> ).</a:t>
            </a:r>
          </a:p>
          <a:p>
            <a:endParaRPr lang="tr-TR" dirty="0"/>
          </a:p>
        </p:txBody>
      </p:sp>
    </p:spTree>
    <p:extLst>
      <p:ext uri="{BB962C8B-B14F-4D97-AF65-F5344CB8AC3E}">
        <p14:creationId xmlns:p14="http://schemas.microsoft.com/office/powerpoint/2010/main" val="23987042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705340" y="309093"/>
            <a:ext cx="5648459" cy="5867870"/>
          </a:xfrm>
        </p:spPr>
        <p:txBody>
          <a:bodyPr>
            <a:normAutofit fontScale="40000" lnSpcReduction="20000"/>
          </a:bodyPr>
          <a:lstStyle/>
          <a:p>
            <a:r>
              <a:rPr lang="tr-TR" b="1" dirty="0"/>
              <a:t>Varsayımlardan Kanıtlara</a:t>
            </a:r>
          </a:p>
          <a:p>
            <a:r>
              <a:rPr lang="tr-TR" dirty="0"/>
              <a:t>Dünyanın yaşam destek sistemleri ve toplumu muazzam bir değişim çağına girdi. Son 50 yılda, ekosistemler ve hizmetleri, insanlık tarihindeki herhangi bir dönemden daha fazla değişti ( </a:t>
            </a:r>
            <a:r>
              <a:rPr lang="tr-TR" u="sng" dirty="0">
                <a:hlinkClick r:id="rId2"/>
              </a:rPr>
              <a:t>12</a:t>
            </a:r>
            <a:r>
              <a:rPr lang="tr-TR" dirty="0"/>
              <a:t> ). İnsan nüfusu yüzyılın ortalarına kadar 2 ila 5 milyar daha arttığı, kişi başına düşen insan tüketiminin artmaya devam ettiği, ekosistem değişikliğinin itici güçlerinin yoğunlaştığı ve ekosistem hizmetleri ile insan refahı arasındaki geri bildirimlerin daha güçlü ve daha karmaşık hale gelmesiyle daha büyük değişiklikler kaçınılmazdır ( </a:t>
            </a:r>
            <a:r>
              <a:rPr lang="tr-TR" u="sng" dirty="0">
                <a:hlinkClick r:id="rId3"/>
              </a:rPr>
              <a:t>13</a:t>
            </a:r>
            <a:r>
              <a:rPr lang="tr-TR" dirty="0"/>
              <a:t> ). Bir dizi mevcut politika ve uygulama, ekosistem hizmetlerine verilen zararı azaltabilir ( </a:t>
            </a:r>
            <a:r>
              <a:rPr lang="tr-TR" u="sng" dirty="0">
                <a:hlinkClick r:id="rId4"/>
              </a:rPr>
              <a:t>14</a:t>
            </a:r>
            <a:r>
              <a:rPr lang="tr-TR" dirty="0"/>
              <a:t> ). Bu politikalar ve uygulamalar şu anda geniş çapta benimsenmese de, bazıları devam eden geçişler boyunca daha iyi bir yol ihtimali sunuyor.</a:t>
            </a:r>
          </a:p>
          <a:p>
            <a:r>
              <a:rPr lang="tr-TR" dirty="0"/>
              <a:t>Politika ve bilim toplulukları, ekosistem hizmetlerini iyileştiren veya sürdürenler de dahil olmak üzere, insan refahının belirli yaklaşımlarla geliştirilebileceği konusunda umut verici bir vizyon sunmaktadır. Gerçekten de, dağınık konumlardan ve zamanlardan cesaret verici vaka çalışmaları var. Yine de kanıtlar, başarı ve başarısızlığın bağlama özgü olduğunu ve hiçbir politika veya uygulamanın her derde deva olmadığını göstermektedir ( </a:t>
            </a:r>
            <a:r>
              <a:rPr lang="tr-TR" u="sng" dirty="0">
                <a:hlinkClick r:id="rId5"/>
              </a:rPr>
              <a:t>60 ).</a:t>
            </a:r>
            <a:r>
              <a:rPr lang="tr-TR" dirty="0"/>
              <a:t>). Herhangi bir özel durumda, mevcut seçenekler değerlendirilmeli, seçilmeli, uygulanmalı, test edilmeli ve daha sonra daha iyi sonuçlar için devam eden bir aramada değiştirilmeli veya değiştirilmelidir. Ekosistem hizmetlerinin ve insan refahının küresel rehabilitasyonu bu nedenle sürekli yenilik ve öğrenme gerektiren uzun vadeli, </a:t>
            </a:r>
            <a:r>
              <a:rPr lang="tr-TR" dirty="0" err="1"/>
              <a:t>mekansal</a:t>
            </a:r>
            <a:r>
              <a:rPr lang="tr-TR" dirty="0"/>
              <a:t> olarak karmaşık bir deneydir. Deneysel tasarımın birçok unsuru, şu anda veriye dayalı sonuçlardan ziyade varsayımlara dayanmaktadır. Etkilenen insanlar ve bu deney için kaynak sağlayanlar, giderek artan bir şekilde ekosistem hizmetlerinde ve insan refahında iyileşme kanıtı talep ediyor. Eylemlerin, küresel politikaların ve uygulamaların insanlara ve doğaya nasıl fayda sağladığını değerlendiren veriler ve analizlerle desteklenmesi gerekecektir.</a:t>
            </a:r>
          </a:p>
          <a:p>
            <a:r>
              <a:rPr lang="tr-TR" dirty="0"/>
              <a:t>Bu amaçla, politika ve bilim topluluklarının sosyal-ekolojik sistemler için politikalar oluşturma ve uygulama, sonuçları tahmin etme ve sonuçları değerlendirme kapasitesi oluşturması zorunludur. Bu kapasiteyi oluşturmak için sosyal-ekolojik sistemler üzerine temel araştırmalar genişletilmeli ve araştırmaya yönelik daha uygun, bütünleşik yaklaşımlar geliştirilmelidir. Bu araştırma, mevcut </a:t>
            </a:r>
            <a:r>
              <a:rPr lang="tr-TR" dirty="0" err="1"/>
              <a:t>disipliner</a:t>
            </a:r>
            <a:r>
              <a:rPr lang="tr-TR" dirty="0"/>
              <a:t> güçler üzerine inşa edilmeli, disiplinler arasında etkin bir şekilde köprü kurmalı ve esnek sosyal-ekolojik sistemler inşa etmek için ihtiyaç duyulan yeni bilgi alanları yaratmalıdır. Bu araştırmanın kilit sonuçları derhal uygulanmalı ve sonuçları değerlendirmek için izleme programları oluşturulmalıdır. Sosyal-ekolojik bilimde böylesine büyük bir çaba insanlık tarihinde emsalsizdir, ancak karşılaştığımız sorunlar ve sürdürülebilirlik biliminin potansiyeli ile orantılıdır.</a:t>
            </a:r>
          </a:p>
          <a:p>
            <a:endParaRPr lang="tr-TR" dirty="0"/>
          </a:p>
        </p:txBody>
      </p:sp>
      <p:pic>
        <p:nvPicPr>
          <p:cNvPr id="4" name="Resim 3" descr="https://www.pnas.org/cms/10.1073/pnas.0808772106/asset/3bf2baed-e857-4ca7-b1f8-79b7ebebfff3/assets/graphic/zpq9990962530004.jpeg"/>
          <p:cNvPicPr/>
          <p:nvPr/>
        </p:nvPicPr>
        <p:blipFill>
          <a:blip r:embed="rId6">
            <a:extLst>
              <a:ext uri="{28A0092B-C50C-407E-A947-70E740481C1C}">
                <a14:useLocalDpi xmlns:a14="http://schemas.microsoft.com/office/drawing/2010/main" val="0"/>
              </a:ext>
            </a:extLst>
          </a:blip>
          <a:srcRect/>
          <a:stretch>
            <a:fillRect/>
          </a:stretch>
        </p:blipFill>
        <p:spPr bwMode="auto">
          <a:xfrm>
            <a:off x="146157" y="0"/>
            <a:ext cx="5331460" cy="6438265"/>
          </a:xfrm>
          <a:prstGeom prst="rect">
            <a:avLst/>
          </a:prstGeom>
          <a:noFill/>
          <a:ln>
            <a:noFill/>
          </a:ln>
        </p:spPr>
      </p:pic>
    </p:spTree>
    <p:extLst>
      <p:ext uri="{BB962C8B-B14F-4D97-AF65-F5344CB8AC3E}">
        <p14:creationId xmlns:p14="http://schemas.microsoft.com/office/powerpoint/2010/main" val="17320944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rotWithShape="1">
          <a:blip r:embed="rId2"/>
          <a:srcRect l="20439" t="26893" r="49834" b="32614"/>
          <a:stretch/>
        </p:blipFill>
        <p:spPr>
          <a:xfrm>
            <a:off x="425003" y="209617"/>
            <a:ext cx="8809149" cy="6776269"/>
          </a:xfrm>
          <a:prstGeom prst="rect">
            <a:avLst/>
          </a:prstGeom>
        </p:spPr>
      </p:pic>
    </p:spTree>
    <p:extLst>
      <p:ext uri="{BB962C8B-B14F-4D97-AF65-F5344CB8AC3E}">
        <p14:creationId xmlns:p14="http://schemas.microsoft.com/office/powerpoint/2010/main" val="351409556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22920</TotalTime>
  <Words>809</Words>
  <Application>Microsoft Office PowerPoint</Application>
  <PresentationFormat>Geniş ekran</PresentationFormat>
  <Paragraphs>328</Paragraphs>
  <Slides>64</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64</vt:i4>
      </vt:variant>
    </vt:vector>
  </HeadingPairs>
  <TitlesOfParts>
    <vt:vector size="68" baseType="lpstr">
      <vt:lpstr>Arial</vt:lpstr>
      <vt:lpstr>Calibri</vt:lpstr>
      <vt:lpstr>Calibri Light</vt:lpstr>
      <vt:lpstr>Office Teması</vt:lpstr>
      <vt:lpstr>EKOSİSTEM SERVİSLERİ NEDİR</vt:lpstr>
      <vt:lpstr>EKOKSİSTEM SERVİSLERİ</vt:lpstr>
      <vt:lpstr>PowerPoint Sunusu</vt:lpstr>
      <vt:lpstr>Sağlama Hizmetleri </vt:lpstr>
      <vt:lpstr>PowerPoint Sunusu</vt:lpstr>
      <vt:lpstr>Yiyecek-Gıda</vt:lpstr>
      <vt:lpstr>Fiber</vt:lpstr>
      <vt:lpstr>Fuel</vt:lpstr>
      <vt:lpstr>ilaçlar</vt:lpstr>
      <vt:lpstr>Diğerleri</vt:lpstr>
      <vt:lpstr>Düzenleyici ve Destekleyici Servisler</vt:lpstr>
      <vt:lpstr>Faydaları</vt:lpstr>
      <vt:lpstr>PowerPoint Sunusu</vt:lpstr>
      <vt:lpstr>Dört Tür Ekosistem Hizmeti</vt:lpstr>
      <vt:lpstr>Odak Noktası: Sulak Alanlar</vt:lpstr>
      <vt:lpstr>Ekosistem</vt:lpstr>
      <vt:lpstr>Ekosistem hizmetleri, doğal çevre ve sağlıklı ekosistemler</vt:lpstr>
      <vt:lpstr>Ekosistem hizmetleri</vt:lpstr>
      <vt:lpstr>PowerPoint Sunusu</vt:lpstr>
      <vt:lpstr>Kültürel hizmetler</vt:lpstr>
      <vt:lpstr>Destekleyici hizmetler </vt:lpstr>
      <vt:lpstr>Ekoloji </vt:lpstr>
      <vt:lpstr>Artıklık hipotezi </vt:lpstr>
      <vt:lpstr>ekosistem</vt:lpstr>
      <vt:lpstr>Düzenleme hizmetleri</vt:lpstr>
      <vt:lpstr>ekosistem</vt:lpstr>
      <vt:lpstr>Ekosistem</vt:lpstr>
      <vt:lpstr>Ekosistem</vt:lpstr>
      <vt:lpstr>PowerPoint Sunusu</vt:lpstr>
      <vt:lpstr>PowerPoint Sunusu</vt:lpstr>
      <vt:lpstr>PowerPoint Sunusu</vt:lpstr>
      <vt:lpstr>Ekosistem tabanlı uyarlama (EbA)</vt:lpstr>
      <vt:lpstr>Arazi kullanım değişikliği kararları</vt:lpstr>
      <vt:lpstr>PowerPoint Sunusu</vt:lpstr>
      <vt:lpstr>PowerPoint Sunusu</vt:lpstr>
      <vt:lpstr>PowerPoint Sunusu</vt:lpstr>
      <vt:lpstr>Zorluklar ve Fırsatlar</vt:lpstr>
      <vt:lpstr>PowerPoint Sunusu</vt:lpstr>
      <vt:lpstr>Zorluk: Antropojenik Olarak Değiştirilmiş Sistemleri Anlamak</vt:lpstr>
      <vt:lpstr>PowerPoint Sunusu</vt:lpstr>
      <vt:lpstr>2. Zorluk: Ekosistem Hizmetlerinin Değerlendirilmesi</vt:lpstr>
      <vt:lpstr>Zorluk 3: Ekosistem Hizmetleri Arasındaki İlişkilerin Analiz Edilmesi</vt:lpstr>
      <vt:lpstr>PowerPoint Sunusu</vt:lpstr>
      <vt:lpstr>PowerPoint Sunusu</vt:lpstr>
      <vt:lpstr>PowerPoint Sunusu</vt:lpstr>
      <vt:lpstr>PowerPoint Sunusu</vt:lpstr>
      <vt:lpstr>4. Zorluk: Uygun Mekânsal ve Zamansal Ölçekleri Düşünmek </vt:lpstr>
      <vt:lpstr>PowerPoint Sunusu</vt:lpstr>
      <vt:lpstr>PowerPoint Sunusu</vt:lpstr>
      <vt:lpstr>Ekosistem Hizmetleri nedir?</vt:lpstr>
      <vt:lpstr>PowerPoint Sunusu</vt:lpstr>
      <vt:lpstr>Ekosistem Hizmetleri</vt:lpstr>
      <vt:lpstr>İyi bir yönetimi nasıl karlı hale getirebiliriz?</vt:lpstr>
      <vt:lpstr>PowerPoint Sunusu</vt:lpstr>
      <vt:lpstr>PowerPoint Sunusu</vt:lpstr>
      <vt:lpstr>Veri kaynakları</vt:lpstr>
      <vt:lpstr>PowerPoint Sunusu</vt:lpstr>
      <vt:lpstr>PowerPoint Sunusu</vt:lpstr>
      <vt:lpstr>PowerPoint Sunusu</vt:lpstr>
      <vt:lpstr>PowerPoint Sunusu</vt:lpstr>
      <vt:lpstr>PowerPoint Sunusu</vt:lpstr>
      <vt:lpstr>Teoriden Pratiğe</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EKOSİSTEM SERVİSLERİ NEDİR</dc:title>
  <dc:creator>Windows Kullanıcısı</dc:creator>
  <cp:lastModifiedBy>Windows Kullanıcısı</cp:lastModifiedBy>
  <cp:revision>20</cp:revision>
  <dcterms:created xsi:type="dcterms:W3CDTF">2022-07-06T10:36:29Z</dcterms:created>
  <dcterms:modified xsi:type="dcterms:W3CDTF">2022-09-21T08:46:04Z</dcterms:modified>
</cp:coreProperties>
</file>