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sldIdLst>
    <p:sldId id="256" r:id="rId2"/>
    <p:sldId id="288" r:id="rId3"/>
    <p:sldId id="289" r:id="rId4"/>
    <p:sldId id="267" r:id="rId5"/>
    <p:sldId id="264" r:id="rId6"/>
    <p:sldId id="263" r:id="rId7"/>
    <p:sldId id="273" r:id="rId8"/>
    <p:sldId id="272" r:id="rId9"/>
    <p:sldId id="274" r:id="rId10"/>
    <p:sldId id="275" r:id="rId11"/>
    <p:sldId id="276" r:id="rId12"/>
    <p:sldId id="277" r:id="rId13"/>
    <p:sldId id="278" r:id="rId14"/>
    <p:sldId id="285" r:id="rId15"/>
    <p:sldId id="279" r:id="rId16"/>
    <p:sldId id="280" r:id="rId17"/>
    <p:sldId id="281" r:id="rId18"/>
    <p:sldId id="271" r:id="rId19"/>
    <p:sldId id="282" r:id="rId20"/>
    <p:sldId id="286" r:id="rId21"/>
    <p:sldId id="341" r:id="rId22"/>
    <p:sldId id="291" r:id="rId23"/>
    <p:sldId id="292" r:id="rId24"/>
    <p:sldId id="329" r:id="rId25"/>
    <p:sldId id="340" r:id="rId26"/>
    <p:sldId id="343" r:id="rId27"/>
    <p:sldId id="347" r:id="rId28"/>
    <p:sldId id="346" r:id="rId29"/>
    <p:sldId id="344" r:id="rId30"/>
    <p:sldId id="345" r:id="rId31"/>
    <p:sldId id="342" r:id="rId32"/>
    <p:sldId id="330" r:id="rId33"/>
    <p:sldId id="339" r:id="rId34"/>
    <p:sldId id="355" r:id="rId35"/>
    <p:sldId id="354" r:id="rId36"/>
    <p:sldId id="353" r:id="rId37"/>
    <p:sldId id="352" r:id="rId38"/>
    <p:sldId id="356" r:id="rId39"/>
    <p:sldId id="357" r:id="rId40"/>
    <p:sldId id="358" r:id="rId41"/>
    <p:sldId id="359" r:id="rId42"/>
    <p:sldId id="360" r:id="rId43"/>
    <p:sldId id="361" r:id="rId44"/>
    <p:sldId id="331" r:id="rId45"/>
  </p:sldIdLst>
  <p:sldSz cx="9144000" cy="5143500" type="screen16x9"/>
  <p:notesSz cx="6858000" cy="9144000"/>
  <p:defaultTextStyle>
    <a:defPPr>
      <a:defRPr lang="tr-T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88" autoAdjust="0"/>
    <p:restoredTop sz="94316" autoAdjust="0"/>
  </p:normalViewPr>
  <p:slideViewPr>
    <p:cSldViewPr>
      <p:cViewPr varScale="1">
        <p:scale>
          <a:sx n="111" d="100"/>
          <a:sy n="111" d="100"/>
        </p:scale>
        <p:origin x="-864" y="-77"/>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1597819"/>
            <a:ext cx="7772400" cy="1102519"/>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lvl1pPr>
              <a:defRPr/>
            </a:lvl1pPr>
          </a:lstStyle>
          <a:p>
            <a:endParaRPr lang="tr-TR" dirty="0"/>
          </a:p>
        </p:txBody>
      </p:sp>
      <p:sp>
        <p:nvSpPr>
          <p:cNvPr id="5" name="Altbilgi Yer Tutucusu 4"/>
          <p:cNvSpPr>
            <a:spLocks noGrp="1"/>
          </p:cNvSpPr>
          <p:nvPr>
            <p:ph type="ftr" sz="quarter" idx="11"/>
          </p:nvPr>
        </p:nvSpPr>
        <p:spPr/>
        <p:txBody>
          <a:bodyPr/>
          <a:lstStyle>
            <a:lvl1pPr>
              <a:defRPr/>
            </a:lvl1pPr>
          </a:lstStyle>
          <a:p>
            <a:endParaRPr lang="tr-TR" dirty="0"/>
          </a:p>
        </p:txBody>
      </p:sp>
      <p:sp>
        <p:nvSpPr>
          <p:cNvPr id="6" name="Slayt Numarası Yer Tutucusu 5"/>
          <p:cNvSpPr>
            <a:spLocks noGrp="1"/>
          </p:cNvSpPr>
          <p:nvPr>
            <p:ph type="sldNum" sz="quarter" idx="12"/>
          </p:nvPr>
        </p:nvSpPr>
        <p:spPr/>
        <p:txBody>
          <a:bodyPr/>
          <a:lstStyle>
            <a:lvl1pPr>
              <a:defRPr/>
            </a:lvl1pPr>
          </a:lstStyle>
          <a:p>
            <a:fld id="{FD7F6101-C217-4FFD-821C-F2C37C83B418}" type="slidenum">
              <a:rPr lang="tr-TR"/>
              <a:pPr/>
              <a:t>‹#›</a:t>
            </a:fld>
            <a:endParaRPr lang="tr-TR" dirty="0"/>
          </a:p>
        </p:txBody>
      </p:sp>
    </p:spTree>
    <p:extLst>
      <p:ext uri="{BB962C8B-B14F-4D97-AF65-F5344CB8AC3E}">
        <p14:creationId xmlns:p14="http://schemas.microsoft.com/office/powerpoint/2010/main" val="2681207155"/>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lvl1pPr>
              <a:defRPr/>
            </a:lvl1pPr>
          </a:lstStyle>
          <a:p>
            <a:endParaRPr lang="tr-TR" dirty="0"/>
          </a:p>
        </p:txBody>
      </p:sp>
      <p:sp>
        <p:nvSpPr>
          <p:cNvPr id="5" name="Altbilgi Yer Tutucusu 4"/>
          <p:cNvSpPr>
            <a:spLocks noGrp="1"/>
          </p:cNvSpPr>
          <p:nvPr>
            <p:ph type="ftr" sz="quarter" idx="11"/>
          </p:nvPr>
        </p:nvSpPr>
        <p:spPr/>
        <p:txBody>
          <a:bodyPr/>
          <a:lstStyle>
            <a:lvl1pPr>
              <a:defRPr/>
            </a:lvl1pPr>
          </a:lstStyle>
          <a:p>
            <a:endParaRPr lang="tr-TR" dirty="0"/>
          </a:p>
        </p:txBody>
      </p:sp>
      <p:sp>
        <p:nvSpPr>
          <p:cNvPr id="6" name="Slayt Numarası Yer Tutucusu 5"/>
          <p:cNvSpPr>
            <a:spLocks noGrp="1"/>
          </p:cNvSpPr>
          <p:nvPr>
            <p:ph type="sldNum" sz="quarter" idx="12"/>
          </p:nvPr>
        </p:nvSpPr>
        <p:spPr/>
        <p:txBody>
          <a:bodyPr/>
          <a:lstStyle>
            <a:lvl1pPr>
              <a:defRPr/>
            </a:lvl1pPr>
          </a:lstStyle>
          <a:p>
            <a:fld id="{0872A1D6-40AF-4B13-8CED-E8D56BB5C81E}" type="slidenum">
              <a:rPr lang="tr-TR"/>
              <a:pPr/>
              <a:t>‹#›</a:t>
            </a:fld>
            <a:endParaRPr lang="tr-TR" dirty="0"/>
          </a:p>
        </p:txBody>
      </p:sp>
    </p:spTree>
    <p:extLst>
      <p:ext uri="{BB962C8B-B14F-4D97-AF65-F5344CB8AC3E}">
        <p14:creationId xmlns:p14="http://schemas.microsoft.com/office/powerpoint/2010/main" val="1121344579"/>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3305176"/>
            <a:ext cx="7772400" cy="1021556"/>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lvl1pPr>
              <a:defRPr/>
            </a:lvl1pPr>
          </a:lstStyle>
          <a:p>
            <a:endParaRPr lang="tr-TR" dirty="0"/>
          </a:p>
        </p:txBody>
      </p:sp>
      <p:sp>
        <p:nvSpPr>
          <p:cNvPr id="5" name="Altbilgi Yer Tutucusu 4"/>
          <p:cNvSpPr>
            <a:spLocks noGrp="1"/>
          </p:cNvSpPr>
          <p:nvPr>
            <p:ph type="ftr" sz="quarter" idx="11"/>
          </p:nvPr>
        </p:nvSpPr>
        <p:spPr/>
        <p:txBody>
          <a:bodyPr/>
          <a:lstStyle>
            <a:lvl1pPr>
              <a:defRPr/>
            </a:lvl1pPr>
          </a:lstStyle>
          <a:p>
            <a:endParaRPr lang="tr-TR" dirty="0"/>
          </a:p>
        </p:txBody>
      </p:sp>
      <p:sp>
        <p:nvSpPr>
          <p:cNvPr id="6" name="Slayt Numarası Yer Tutucusu 5"/>
          <p:cNvSpPr>
            <a:spLocks noGrp="1"/>
          </p:cNvSpPr>
          <p:nvPr>
            <p:ph type="sldNum" sz="quarter" idx="12"/>
          </p:nvPr>
        </p:nvSpPr>
        <p:spPr/>
        <p:txBody>
          <a:bodyPr/>
          <a:lstStyle>
            <a:lvl1pPr>
              <a:defRPr/>
            </a:lvl1pPr>
          </a:lstStyle>
          <a:p>
            <a:fld id="{593177BC-5926-471B-9D07-DC375BC7415C}" type="slidenum">
              <a:rPr lang="tr-TR"/>
              <a:pPr/>
              <a:t>‹#›</a:t>
            </a:fld>
            <a:endParaRPr lang="tr-TR" dirty="0"/>
          </a:p>
        </p:txBody>
      </p:sp>
    </p:spTree>
    <p:extLst>
      <p:ext uri="{BB962C8B-B14F-4D97-AF65-F5344CB8AC3E}">
        <p14:creationId xmlns:p14="http://schemas.microsoft.com/office/powerpoint/2010/main" val="2812447061"/>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lvl1pPr>
              <a:defRPr/>
            </a:lvl1pPr>
          </a:lstStyle>
          <a:p>
            <a:endParaRPr lang="tr-TR" dirty="0"/>
          </a:p>
        </p:txBody>
      </p:sp>
      <p:sp>
        <p:nvSpPr>
          <p:cNvPr id="6" name="Altbilgi Yer Tutucusu 5"/>
          <p:cNvSpPr>
            <a:spLocks noGrp="1"/>
          </p:cNvSpPr>
          <p:nvPr>
            <p:ph type="ftr" sz="quarter" idx="11"/>
          </p:nvPr>
        </p:nvSpPr>
        <p:spPr/>
        <p:txBody>
          <a:bodyPr/>
          <a:lstStyle>
            <a:lvl1pPr>
              <a:defRPr/>
            </a:lvl1pPr>
          </a:lstStyle>
          <a:p>
            <a:endParaRPr lang="tr-TR" dirty="0"/>
          </a:p>
        </p:txBody>
      </p:sp>
      <p:sp>
        <p:nvSpPr>
          <p:cNvPr id="7" name="Slayt Numarası Yer Tutucusu 6"/>
          <p:cNvSpPr>
            <a:spLocks noGrp="1"/>
          </p:cNvSpPr>
          <p:nvPr>
            <p:ph type="sldNum" sz="quarter" idx="12"/>
          </p:nvPr>
        </p:nvSpPr>
        <p:spPr/>
        <p:txBody>
          <a:bodyPr/>
          <a:lstStyle>
            <a:lvl1pPr>
              <a:defRPr/>
            </a:lvl1pPr>
          </a:lstStyle>
          <a:p>
            <a:fld id="{C5B3A9D7-CACA-4F60-9FE6-7A1DF5475A32}" type="slidenum">
              <a:rPr lang="tr-TR"/>
              <a:pPr/>
              <a:t>‹#›</a:t>
            </a:fld>
            <a:endParaRPr lang="tr-TR" dirty="0"/>
          </a:p>
        </p:txBody>
      </p:sp>
    </p:spTree>
    <p:extLst>
      <p:ext uri="{BB962C8B-B14F-4D97-AF65-F5344CB8AC3E}">
        <p14:creationId xmlns:p14="http://schemas.microsoft.com/office/powerpoint/2010/main" val="3144877156"/>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lvl1pPr>
              <a:defRPr/>
            </a:lvl1pPr>
          </a:lstStyle>
          <a:p>
            <a:endParaRPr lang="tr-TR" dirty="0"/>
          </a:p>
        </p:txBody>
      </p:sp>
      <p:sp>
        <p:nvSpPr>
          <p:cNvPr id="8" name="Altbilgi Yer Tutucusu 7"/>
          <p:cNvSpPr>
            <a:spLocks noGrp="1"/>
          </p:cNvSpPr>
          <p:nvPr>
            <p:ph type="ftr" sz="quarter" idx="11"/>
          </p:nvPr>
        </p:nvSpPr>
        <p:spPr/>
        <p:txBody>
          <a:bodyPr/>
          <a:lstStyle>
            <a:lvl1pPr>
              <a:defRPr/>
            </a:lvl1pPr>
          </a:lstStyle>
          <a:p>
            <a:endParaRPr lang="tr-TR" dirty="0"/>
          </a:p>
        </p:txBody>
      </p:sp>
      <p:sp>
        <p:nvSpPr>
          <p:cNvPr id="9" name="Slayt Numarası Yer Tutucusu 8"/>
          <p:cNvSpPr>
            <a:spLocks noGrp="1"/>
          </p:cNvSpPr>
          <p:nvPr>
            <p:ph type="sldNum" sz="quarter" idx="12"/>
          </p:nvPr>
        </p:nvSpPr>
        <p:spPr/>
        <p:txBody>
          <a:bodyPr/>
          <a:lstStyle>
            <a:lvl1pPr>
              <a:defRPr/>
            </a:lvl1pPr>
          </a:lstStyle>
          <a:p>
            <a:fld id="{A57CA626-10BC-407B-ABE2-6AB5B2267CCA}" type="slidenum">
              <a:rPr lang="tr-TR"/>
              <a:pPr/>
              <a:t>‹#›</a:t>
            </a:fld>
            <a:endParaRPr lang="tr-TR" dirty="0"/>
          </a:p>
        </p:txBody>
      </p:sp>
    </p:spTree>
    <p:extLst>
      <p:ext uri="{BB962C8B-B14F-4D97-AF65-F5344CB8AC3E}">
        <p14:creationId xmlns:p14="http://schemas.microsoft.com/office/powerpoint/2010/main" val="2645009893"/>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lvl1pPr>
              <a:defRPr/>
            </a:lvl1pPr>
          </a:lstStyle>
          <a:p>
            <a:endParaRPr lang="tr-TR" dirty="0"/>
          </a:p>
        </p:txBody>
      </p:sp>
      <p:sp>
        <p:nvSpPr>
          <p:cNvPr id="4" name="Altbilgi Yer Tutucusu 3"/>
          <p:cNvSpPr>
            <a:spLocks noGrp="1"/>
          </p:cNvSpPr>
          <p:nvPr>
            <p:ph type="ftr" sz="quarter" idx="11"/>
          </p:nvPr>
        </p:nvSpPr>
        <p:spPr/>
        <p:txBody>
          <a:bodyPr/>
          <a:lstStyle>
            <a:lvl1pPr>
              <a:defRPr/>
            </a:lvl1pPr>
          </a:lstStyle>
          <a:p>
            <a:endParaRPr lang="tr-TR" dirty="0"/>
          </a:p>
        </p:txBody>
      </p:sp>
      <p:sp>
        <p:nvSpPr>
          <p:cNvPr id="5" name="Slayt Numarası Yer Tutucusu 4"/>
          <p:cNvSpPr>
            <a:spLocks noGrp="1"/>
          </p:cNvSpPr>
          <p:nvPr>
            <p:ph type="sldNum" sz="quarter" idx="12"/>
          </p:nvPr>
        </p:nvSpPr>
        <p:spPr/>
        <p:txBody>
          <a:bodyPr/>
          <a:lstStyle>
            <a:lvl1pPr>
              <a:defRPr/>
            </a:lvl1pPr>
          </a:lstStyle>
          <a:p>
            <a:fld id="{5AC0CFC7-E556-41A7-A931-A9E07C3E9DEA}" type="slidenum">
              <a:rPr lang="tr-TR"/>
              <a:pPr/>
              <a:t>‹#›</a:t>
            </a:fld>
            <a:endParaRPr lang="tr-TR" dirty="0"/>
          </a:p>
        </p:txBody>
      </p:sp>
    </p:spTree>
    <p:extLst>
      <p:ext uri="{BB962C8B-B14F-4D97-AF65-F5344CB8AC3E}">
        <p14:creationId xmlns:p14="http://schemas.microsoft.com/office/powerpoint/2010/main" val="2385085645"/>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lvl1pPr>
              <a:defRPr/>
            </a:lvl1pPr>
          </a:lstStyle>
          <a:p>
            <a:endParaRPr lang="tr-TR" dirty="0"/>
          </a:p>
        </p:txBody>
      </p:sp>
      <p:sp>
        <p:nvSpPr>
          <p:cNvPr id="3" name="Altbilgi Yer Tutucusu 2"/>
          <p:cNvSpPr>
            <a:spLocks noGrp="1"/>
          </p:cNvSpPr>
          <p:nvPr>
            <p:ph type="ftr" sz="quarter" idx="11"/>
          </p:nvPr>
        </p:nvSpPr>
        <p:spPr/>
        <p:txBody>
          <a:bodyPr/>
          <a:lstStyle>
            <a:lvl1pPr>
              <a:defRPr/>
            </a:lvl1pPr>
          </a:lstStyle>
          <a:p>
            <a:endParaRPr lang="tr-TR" dirty="0"/>
          </a:p>
        </p:txBody>
      </p:sp>
      <p:sp>
        <p:nvSpPr>
          <p:cNvPr id="4" name="Slayt Numarası Yer Tutucusu 3"/>
          <p:cNvSpPr>
            <a:spLocks noGrp="1"/>
          </p:cNvSpPr>
          <p:nvPr>
            <p:ph type="sldNum" sz="quarter" idx="12"/>
          </p:nvPr>
        </p:nvSpPr>
        <p:spPr/>
        <p:txBody>
          <a:bodyPr/>
          <a:lstStyle>
            <a:lvl1pPr>
              <a:defRPr/>
            </a:lvl1pPr>
          </a:lstStyle>
          <a:p>
            <a:fld id="{C3C8BC87-202D-4066-97B2-8D041950AE95}" type="slidenum">
              <a:rPr lang="tr-TR"/>
              <a:pPr/>
              <a:t>‹#›</a:t>
            </a:fld>
            <a:endParaRPr lang="tr-TR" dirty="0"/>
          </a:p>
        </p:txBody>
      </p:sp>
    </p:spTree>
    <p:extLst>
      <p:ext uri="{BB962C8B-B14F-4D97-AF65-F5344CB8AC3E}">
        <p14:creationId xmlns:p14="http://schemas.microsoft.com/office/powerpoint/2010/main" val="3584432738"/>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1" y="204787"/>
            <a:ext cx="3008313" cy="871538"/>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lvl1pPr>
              <a:defRPr/>
            </a:lvl1pPr>
          </a:lstStyle>
          <a:p>
            <a:endParaRPr lang="tr-TR" dirty="0"/>
          </a:p>
        </p:txBody>
      </p:sp>
      <p:sp>
        <p:nvSpPr>
          <p:cNvPr id="6" name="Altbilgi Yer Tutucusu 5"/>
          <p:cNvSpPr>
            <a:spLocks noGrp="1"/>
          </p:cNvSpPr>
          <p:nvPr>
            <p:ph type="ftr" sz="quarter" idx="11"/>
          </p:nvPr>
        </p:nvSpPr>
        <p:spPr/>
        <p:txBody>
          <a:bodyPr/>
          <a:lstStyle>
            <a:lvl1pPr>
              <a:defRPr/>
            </a:lvl1pPr>
          </a:lstStyle>
          <a:p>
            <a:endParaRPr lang="tr-TR" dirty="0"/>
          </a:p>
        </p:txBody>
      </p:sp>
      <p:sp>
        <p:nvSpPr>
          <p:cNvPr id="7" name="Slayt Numarası Yer Tutucusu 6"/>
          <p:cNvSpPr>
            <a:spLocks noGrp="1"/>
          </p:cNvSpPr>
          <p:nvPr>
            <p:ph type="sldNum" sz="quarter" idx="12"/>
          </p:nvPr>
        </p:nvSpPr>
        <p:spPr/>
        <p:txBody>
          <a:bodyPr/>
          <a:lstStyle>
            <a:lvl1pPr>
              <a:defRPr/>
            </a:lvl1pPr>
          </a:lstStyle>
          <a:p>
            <a:fld id="{28874455-CE5C-4ED7-B311-21FD1779CF9D}" type="slidenum">
              <a:rPr lang="tr-TR"/>
              <a:pPr/>
              <a:t>‹#›</a:t>
            </a:fld>
            <a:endParaRPr lang="tr-TR" dirty="0"/>
          </a:p>
        </p:txBody>
      </p:sp>
    </p:spTree>
    <p:extLst>
      <p:ext uri="{BB962C8B-B14F-4D97-AF65-F5344CB8AC3E}">
        <p14:creationId xmlns:p14="http://schemas.microsoft.com/office/powerpoint/2010/main" val="386094124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3600450"/>
            <a:ext cx="5486400" cy="425054"/>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dirty="0"/>
          </a:p>
        </p:txBody>
      </p:sp>
      <p:sp>
        <p:nvSpPr>
          <p:cNvPr id="4" name="Metin Yer Tutucusu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lvl1pPr>
              <a:defRPr/>
            </a:lvl1pPr>
          </a:lstStyle>
          <a:p>
            <a:endParaRPr lang="tr-TR" dirty="0"/>
          </a:p>
        </p:txBody>
      </p:sp>
      <p:sp>
        <p:nvSpPr>
          <p:cNvPr id="6" name="Altbilgi Yer Tutucusu 5"/>
          <p:cNvSpPr>
            <a:spLocks noGrp="1"/>
          </p:cNvSpPr>
          <p:nvPr>
            <p:ph type="ftr" sz="quarter" idx="11"/>
          </p:nvPr>
        </p:nvSpPr>
        <p:spPr/>
        <p:txBody>
          <a:bodyPr/>
          <a:lstStyle>
            <a:lvl1pPr>
              <a:defRPr/>
            </a:lvl1pPr>
          </a:lstStyle>
          <a:p>
            <a:endParaRPr lang="tr-TR" dirty="0"/>
          </a:p>
        </p:txBody>
      </p:sp>
      <p:sp>
        <p:nvSpPr>
          <p:cNvPr id="7" name="Slayt Numarası Yer Tutucusu 6"/>
          <p:cNvSpPr>
            <a:spLocks noGrp="1"/>
          </p:cNvSpPr>
          <p:nvPr>
            <p:ph type="sldNum" sz="quarter" idx="12"/>
          </p:nvPr>
        </p:nvSpPr>
        <p:spPr/>
        <p:txBody>
          <a:bodyPr/>
          <a:lstStyle>
            <a:lvl1pPr>
              <a:defRPr/>
            </a:lvl1pPr>
          </a:lstStyle>
          <a:p>
            <a:fld id="{BC1928E9-9B87-42C4-B66E-4190E1E65A3B}" type="slidenum">
              <a:rPr lang="tr-TR"/>
              <a:pPr/>
              <a:t>‹#›</a:t>
            </a:fld>
            <a:endParaRPr lang="tr-TR" dirty="0"/>
          </a:p>
        </p:txBody>
      </p:sp>
    </p:spTree>
    <p:extLst>
      <p:ext uri="{BB962C8B-B14F-4D97-AF65-F5344CB8AC3E}">
        <p14:creationId xmlns:p14="http://schemas.microsoft.com/office/powerpoint/2010/main" val="1989590080"/>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lvl1pPr>
              <a:defRPr/>
            </a:lvl1pPr>
          </a:lstStyle>
          <a:p>
            <a:endParaRPr lang="tr-TR" dirty="0"/>
          </a:p>
        </p:txBody>
      </p:sp>
      <p:sp>
        <p:nvSpPr>
          <p:cNvPr id="5" name="Altbilgi Yer Tutucusu 4"/>
          <p:cNvSpPr>
            <a:spLocks noGrp="1"/>
          </p:cNvSpPr>
          <p:nvPr>
            <p:ph type="ftr" sz="quarter" idx="11"/>
          </p:nvPr>
        </p:nvSpPr>
        <p:spPr/>
        <p:txBody>
          <a:bodyPr/>
          <a:lstStyle>
            <a:lvl1pPr>
              <a:defRPr/>
            </a:lvl1pPr>
          </a:lstStyle>
          <a:p>
            <a:endParaRPr lang="tr-TR" dirty="0"/>
          </a:p>
        </p:txBody>
      </p:sp>
      <p:sp>
        <p:nvSpPr>
          <p:cNvPr id="6" name="Slayt Numarası Yer Tutucusu 5"/>
          <p:cNvSpPr>
            <a:spLocks noGrp="1"/>
          </p:cNvSpPr>
          <p:nvPr>
            <p:ph type="sldNum" sz="quarter" idx="12"/>
          </p:nvPr>
        </p:nvSpPr>
        <p:spPr/>
        <p:txBody>
          <a:bodyPr/>
          <a:lstStyle>
            <a:lvl1pPr>
              <a:defRPr/>
            </a:lvl1pPr>
          </a:lstStyle>
          <a:p>
            <a:fld id="{B9AA2289-9B7B-4523-AA33-D3EC1E946BF6}" type="slidenum">
              <a:rPr lang="tr-TR"/>
              <a:pPr/>
              <a:t>‹#›</a:t>
            </a:fld>
            <a:endParaRPr lang="tr-TR" dirty="0"/>
          </a:p>
        </p:txBody>
      </p:sp>
    </p:spTree>
    <p:extLst>
      <p:ext uri="{BB962C8B-B14F-4D97-AF65-F5344CB8AC3E}">
        <p14:creationId xmlns:p14="http://schemas.microsoft.com/office/powerpoint/2010/main" val="4190936368"/>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05979"/>
            <a:ext cx="2057400" cy="4388644"/>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05979"/>
            <a:ext cx="6019800" cy="4388644"/>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lvl1pPr>
              <a:defRPr/>
            </a:lvl1pPr>
          </a:lstStyle>
          <a:p>
            <a:endParaRPr lang="tr-TR" dirty="0"/>
          </a:p>
        </p:txBody>
      </p:sp>
      <p:sp>
        <p:nvSpPr>
          <p:cNvPr id="5" name="Altbilgi Yer Tutucusu 4"/>
          <p:cNvSpPr>
            <a:spLocks noGrp="1"/>
          </p:cNvSpPr>
          <p:nvPr>
            <p:ph type="ftr" sz="quarter" idx="11"/>
          </p:nvPr>
        </p:nvSpPr>
        <p:spPr/>
        <p:txBody>
          <a:bodyPr/>
          <a:lstStyle>
            <a:lvl1pPr>
              <a:defRPr/>
            </a:lvl1pPr>
          </a:lstStyle>
          <a:p>
            <a:endParaRPr lang="tr-TR" dirty="0"/>
          </a:p>
        </p:txBody>
      </p:sp>
      <p:sp>
        <p:nvSpPr>
          <p:cNvPr id="6" name="Slayt Numarası Yer Tutucusu 5"/>
          <p:cNvSpPr>
            <a:spLocks noGrp="1"/>
          </p:cNvSpPr>
          <p:nvPr>
            <p:ph type="sldNum" sz="quarter" idx="12"/>
          </p:nvPr>
        </p:nvSpPr>
        <p:spPr/>
        <p:txBody>
          <a:bodyPr/>
          <a:lstStyle>
            <a:lvl1pPr>
              <a:defRPr/>
            </a:lvl1pPr>
          </a:lstStyle>
          <a:p>
            <a:fld id="{5E709194-4209-42CE-87A9-43FF9DA531B8}" type="slidenum">
              <a:rPr lang="tr-TR"/>
              <a:pPr/>
              <a:t>‹#›</a:t>
            </a:fld>
            <a:endParaRPr lang="tr-TR" dirty="0"/>
          </a:p>
        </p:txBody>
      </p:sp>
    </p:spTree>
    <p:extLst>
      <p:ext uri="{BB962C8B-B14F-4D97-AF65-F5344CB8AC3E}">
        <p14:creationId xmlns:p14="http://schemas.microsoft.com/office/powerpoint/2010/main" val="325459943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smtClean="0"/>
              <a:t>Asıl başlık stili için tıklatın</a:t>
            </a:r>
          </a:p>
        </p:txBody>
      </p:sp>
      <p:sp>
        <p:nvSpPr>
          <p:cNvPr id="102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1028" name="Rectangle 4"/>
          <p:cNvSpPr>
            <a:spLocks noGrp="1" noChangeArrowheads="1"/>
          </p:cNvSpPr>
          <p:nvPr>
            <p:ph type="dt" sz="half" idx="2"/>
          </p:nvPr>
        </p:nvSpPr>
        <p:spPr bwMode="auto">
          <a:xfrm>
            <a:off x="457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dirty="0"/>
          </a:p>
        </p:txBody>
      </p:sp>
      <p:sp>
        <p:nvSpPr>
          <p:cNvPr id="1029" name="Rectangle 5"/>
          <p:cNvSpPr>
            <a:spLocks noGrp="1" noChangeArrowheads="1"/>
          </p:cNvSpPr>
          <p:nvPr>
            <p:ph type="ftr" sz="quarter" idx="3"/>
          </p:nvPr>
        </p:nvSpPr>
        <p:spPr bwMode="auto">
          <a:xfrm>
            <a:off x="3124200" y="4683919"/>
            <a:ext cx="2895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dirty="0"/>
          </a:p>
        </p:txBody>
      </p:sp>
      <p:sp>
        <p:nvSpPr>
          <p:cNvPr id="1030" name="Rectangle 6"/>
          <p:cNvSpPr>
            <a:spLocks noGrp="1" noChangeArrowheads="1"/>
          </p:cNvSpPr>
          <p:nvPr>
            <p:ph type="sldNum" sz="quarter" idx="4"/>
          </p:nvPr>
        </p:nvSpPr>
        <p:spPr bwMode="auto">
          <a:xfrm>
            <a:off x="6553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47799F-29BC-497F-8823-4BC6A6D2E01E}" type="slidenum">
              <a:rPr lang="tr-TR"/>
              <a:pPr/>
              <a:t>‹#›</a:t>
            </a:fld>
            <a:endParaRPr lang="tr-T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4.jpe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5.jpe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6.jpe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7.jpe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8.jpe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9.jpe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png"/><Relationship Id="rId7" Type="http://schemas.openxmlformats.org/officeDocument/2006/relationships/image" Target="../media/image34.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 Id="rId9" Type="http://schemas.openxmlformats.org/officeDocument/2006/relationships/image" Target="../media/image36.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8.jpe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828800" y="1498"/>
            <a:ext cx="7315200" cy="1828800"/>
          </a:xfrm>
        </p:spPr>
        <p:txBody>
          <a:bodyPr>
            <a:normAutofit/>
          </a:bodyPr>
          <a:lstStyle/>
          <a:p>
            <a:r>
              <a:rPr lang="tr-TR" sz="3200" b="1" dirty="0">
                <a:solidFill>
                  <a:schemeClr val="accent6"/>
                </a:solidFill>
                <a:latin typeface="Times New Roman" pitchFamily="18" charset="0"/>
                <a:cs typeface="Times New Roman" pitchFamily="18" charset="0"/>
              </a:rPr>
              <a:t>2020-2021 GÜZ DÖNEMİ </a:t>
            </a:r>
            <a:br>
              <a:rPr lang="tr-TR" sz="3200" b="1" dirty="0">
                <a:solidFill>
                  <a:schemeClr val="accent6"/>
                </a:solidFill>
                <a:latin typeface="Times New Roman" pitchFamily="18" charset="0"/>
                <a:cs typeface="Times New Roman" pitchFamily="18" charset="0"/>
              </a:rPr>
            </a:br>
            <a:r>
              <a:rPr lang="tr-TR" sz="3200" b="1" dirty="0">
                <a:solidFill>
                  <a:schemeClr val="accent6"/>
                </a:solidFill>
                <a:latin typeface="Times New Roman" pitchFamily="18" charset="0"/>
                <a:cs typeface="Times New Roman" pitchFamily="18" charset="0"/>
              </a:rPr>
              <a:t>ENDÜSTRİYEL ATIKLARIN BİYODEGRADASYONU </a:t>
            </a:r>
          </a:p>
        </p:txBody>
      </p:sp>
      <p:sp>
        <p:nvSpPr>
          <p:cNvPr id="5" name="Alt Başlık 2"/>
          <p:cNvSpPr>
            <a:spLocks noGrp="1"/>
          </p:cNvSpPr>
          <p:nvPr>
            <p:ph type="subTitle" idx="1"/>
          </p:nvPr>
        </p:nvSpPr>
        <p:spPr>
          <a:xfrm>
            <a:off x="2362200" y="2876550"/>
            <a:ext cx="6400800" cy="1752600"/>
          </a:xfrm>
        </p:spPr>
        <p:txBody>
          <a:bodyPr/>
          <a:lstStyle/>
          <a:p>
            <a:r>
              <a:rPr lang="tr-TR" b="1" dirty="0" smtClean="0">
                <a:latin typeface="Times New Roman" pitchFamily="18" charset="0"/>
                <a:cs typeface="Times New Roman" pitchFamily="18" charset="0"/>
              </a:rPr>
              <a:t>KİRLETİCİLERİN BİYODEGRADASYONU</a:t>
            </a:r>
          </a:p>
          <a:p>
            <a:endParaRPr lang="tr-TR" sz="1050" b="1" dirty="0" smtClean="0">
              <a:latin typeface="Times New Roman" pitchFamily="18" charset="0"/>
              <a:cs typeface="Times New Roman" pitchFamily="18" charset="0"/>
            </a:endParaRPr>
          </a:p>
          <a:p>
            <a:r>
              <a:rPr lang="tr-TR" sz="2000" dirty="0" smtClean="0">
                <a:solidFill>
                  <a:srgbClr val="0070C0"/>
                </a:solidFill>
                <a:latin typeface="Times New Roman" panose="02020603050405020304" pitchFamily="18" charset="0"/>
                <a:cs typeface="Times New Roman" panose="02020603050405020304" pitchFamily="18" charset="0"/>
              </a:rPr>
              <a:t>Prof. Dr. Yüksel ARDALI</a:t>
            </a:r>
            <a:endParaRPr lang="tr-TR" sz="2000" dirty="0">
              <a:solidFill>
                <a:srgbClr val="0070C0"/>
              </a:solidFill>
              <a:latin typeface="Times New Roman" panose="02020603050405020304" pitchFamily="18" charset="0"/>
              <a:cs typeface="Times New Roman" panose="02020603050405020304" pitchFamily="18" charset="0"/>
            </a:endParaRPr>
          </a:p>
        </p:txBody>
      </p:sp>
      <p:sp>
        <p:nvSpPr>
          <p:cNvPr id="6" name="Dikdörtgen 5"/>
          <p:cNvSpPr/>
          <p:nvPr/>
        </p:nvSpPr>
        <p:spPr>
          <a:xfrm>
            <a:off x="4694290" y="2032896"/>
            <a:ext cx="1321387" cy="400110"/>
          </a:xfrm>
          <a:prstGeom prst="rect">
            <a:avLst/>
          </a:prstGeom>
        </p:spPr>
        <p:txBody>
          <a:bodyPr wrap="none">
            <a:spAutoFit/>
          </a:bodyPr>
          <a:lstStyle/>
          <a:p>
            <a:pPr algn="ctr"/>
            <a:r>
              <a:rPr lang="tr-TR" sz="2000" b="1" dirty="0">
                <a:solidFill>
                  <a:srgbClr val="0070C0"/>
                </a:solidFill>
                <a:latin typeface="Times New Roman" panose="02020603050405020304" pitchFamily="18" charset="0"/>
                <a:cs typeface="Times New Roman" panose="02020603050405020304" pitchFamily="18" charset="0"/>
              </a:rPr>
              <a:t>6</a:t>
            </a:r>
            <a:r>
              <a:rPr lang="tr-TR" sz="2000" b="1" dirty="0" smtClean="0">
                <a:solidFill>
                  <a:srgbClr val="0070C0"/>
                </a:solidFill>
                <a:latin typeface="Times New Roman" panose="02020603050405020304" pitchFamily="18" charset="0"/>
                <a:cs typeface="Times New Roman" panose="02020603050405020304" pitchFamily="18" charset="0"/>
              </a:rPr>
              <a:t>. HAFTA</a:t>
            </a:r>
            <a:endParaRPr lang="tr-TR" sz="2000" b="1" dirty="0">
              <a:latin typeface="Times New Roman" panose="02020603050405020304" pitchFamily="18" charset="0"/>
              <a:cs typeface="Times New Roman" panose="02020603050405020304" pitchFamily="18" charset="0"/>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124200" y="895349"/>
            <a:ext cx="2177647" cy="461665"/>
          </a:xfrm>
          <a:prstGeom prst="rect">
            <a:avLst/>
          </a:prstGeom>
        </p:spPr>
        <p:txBody>
          <a:bodyPr wrap="none">
            <a:spAutoFit/>
          </a:bodyPr>
          <a:lstStyle/>
          <a:p>
            <a:r>
              <a:rPr lang="tr-TR" sz="2400" b="1" dirty="0">
                <a:solidFill>
                  <a:schemeClr val="accent2"/>
                </a:solidFill>
                <a:latin typeface="Calibri" pitchFamily="34" charset="0"/>
                <a:cs typeface="Times New Roman" pitchFamily="18" charset="0"/>
              </a:rPr>
              <a:t>Bozulma Türleri</a:t>
            </a:r>
          </a:p>
        </p:txBody>
      </p:sp>
      <p:pic>
        <p:nvPicPr>
          <p:cNvPr id="4" name="Content Placeholder 4" descr="i phone photos june 2015 388.JPG"/>
          <p:cNvPicPr>
            <a:picLocks noChangeAspect="1"/>
          </p:cNvPicPr>
          <p:nvPr/>
        </p:nvPicPr>
        <p:blipFill>
          <a:blip r:embed="rId4" cstate="print"/>
          <a:stretch>
            <a:fillRect/>
          </a:stretch>
        </p:blipFill>
        <p:spPr>
          <a:xfrm>
            <a:off x="5945750" y="676121"/>
            <a:ext cx="2638953" cy="1979215"/>
          </a:xfrm>
          <a:prstGeom prst="rect">
            <a:avLst/>
          </a:prstGeom>
        </p:spPr>
      </p:pic>
      <p:pic>
        <p:nvPicPr>
          <p:cNvPr id="5" name="Picture 3" descr="trash for sort and count"/>
          <p:cNvPicPr>
            <a:picLocks noChangeAspect="1" noChangeArrowheads="1"/>
          </p:cNvPicPr>
          <p:nvPr/>
        </p:nvPicPr>
        <p:blipFill>
          <a:blip r:embed="rId5" cstate="print"/>
          <a:srcRect/>
          <a:stretch>
            <a:fillRect/>
          </a:stretch>
        </p:blipFill>
        <p:spPr bwMode="auto">
          <a:xfrm>
            <a:off x="4495800" y="2836362"/>
            <a:ext cx="2945532" cy="1654882"/>
          </a:xfrm>
          <a:prstGeom prst="rect">
            <a:avLst/>
          </a:prstGeom>
          <a:noFill/>
          <a:ln w="9525">
            <a:noFill/>
            <a:miter lim="800000"/>
            <a:headEnd/>
            <a:tailEnd/>
          </a:ln>
        </p:spPr>
      </p:pic>
      <p:sp>
        <p:nvSpPr>
          <p:cNvPr id="6" name="Dikdörtgen 5"/>
          <p:cNvSpPr/>
          <p:nvPr/>
        </p:nvSpPr>
        <p:spPr>
          <a:xfrm>
            <a:off x="304800" y="1512923"/>
            <a:ext cx="4572000" cy="1323439"/>
          </a:xfrm>
          <a:prstGeom prst="rect">
            <a:avLst/>
          </a:prstGeom>
        </p:spPr>
        <p:txBody>
          <a:bodyPr>
            <a:spAutoFit/>
          </a:bodyPr>
          <a:lstStyle/>
          <a:p>
            <a:pPr marL="285750" indent="-285750">
              <a:buFont typeface="Arial" pitchFamily="34" charset="0"/>
              <a:buChar char="•"/>
            </a:pPr>
            <a:r>
              <a:rPr lang="tr-TR" sz="2000" dirty="0">
                <a:latin typeface="Calibri" pitchFamily="34" charset="0"/>
              </a:rPr>
              <a:t>Biyolojik bozunma</a:t>
            </a:r>
          </a:p>
          <a:p>
            <a:pPr marL="285750" indent="-285750">
              <a:buFont typeface="Arial" pitchFamily="34" charset="0"/>
              <a:buChar char="•"/>
            </a:pPr>
            <a:r>
              <a:rPr lang="tr-TR" sz="2000" dirty="0" smtClean="0">
                <a:latin typeface="Calibri" pitchFamily="34" charset="0"/>
              </a:rPr>
              <a:t>Foto-</a:t>
            </a:r>
            <a:r>
              <a:rPr lang="tr-TR" sz="2000" dirty="0" err="1" smtClean="0">
                <a:latin typeface="Calibri" pitchFamily="34" charset="0"/>
              </a:rPr>
              <a:t>degradasyon</a:t>
            </a:r>
            <a:endParaRPr lang="tr-TR" sz="2000" dirty="0">
              <a:latin typeface="Calibri" pitchFamily="34" charset="0"/>
            </a:endParaRPr>
          </a:p>
          <a:p>
            <a:pPr marL="285750" indent="-285750">
              <a:buFont typeface="Arial" pitchFamily="34" charset="0"/>
              <a:buChar char="•"/>
            </a:pPr>
            <a:r>
              <a:rPr lang="tr-TR" sz="2000" dirty="0">
                <a:latin typeface="Calibri" pitchFamily="34" charset="0"/>
              </a:rPr>
              <a:t>Termal bozulma</a:t>
            </a:r>
          </a:p>
          <a:p>
            <a:pPr marL="285750" indent="-285750">
              <a:buFont typeface="Arial" pitchFamily="34" charset="0"/>
              <a:buChar char="•"/>
            </a:pPr>
            <a:r>
              <a:rPr lang="tr-TR" sz="2000" dirty="0">
                <a:latin typeface="Calibri" pitchFamily="34" charset="0"/>
              </a:rPr>
              <a:t>Hidroliz</a:t>
            </a:r>
          </a:p>
        </p:txBody>
      </p:sp>
    </p:spTree>
    <p:extLst>
      <p:ext uri="{BB962C8B-B14F-4D97-AF65-F5344CB8AC3E}">
        <p14:creationId xmlns:p14="http://schemas.microsoft.com/office/powerpoint/2010/main" val="3842757903"/>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533400" y="1417588"/>
            <a:ext cx="7620000" cy="3139321"/>
          </a:xfrm>
          <a:prstGeom prst="rect">
            <a:avLst/>
          </a:prstGeom>
        </p:spPr>
        <p:txBody>
          <a:bodyPr wrap="square">
            <a:spAutoFit/>
          </a:bodyPr>
          <a:lstStyle/>
          <a:p>
            <a:pPr algn="just"/>
            <a:r>
              <a:rPr lang="tr-TR" u="sng" dirty="0" smtClean="0">
                <a:latin typeface="Calibri" pitchFamily="34" charset="0"/>
              </a:rPr>
              <a:t>Biyolojik bozunma (</a:t>
            </a:r>
            <a:r>
              <a:rPr lang="tr-TR" u="sng" dirty="0" err="1" smtClean="0">
                <a:latin typeface="Calibri" pitchFamily="34" charset="0"/>
              </a:rPr>
              <a:t>Biyodegradasyon</a:t>
            </a:r>
            <a:r>
              <a:rPr lang="tr-TR" u="sng" dirty="0" smtClean="0">
                <a:latin typeface="Calibri" pitchFamily="34" charset="0"/>
              </a:rPr>
              <a:t>)</a:t>
            </a:r>
            <a:r>
              <a:rPr lang="tr-TR" dirty="0" smtClean="0">
                <a:latin typeface="Calibri" pitchFamily="34" charset="0"/>
              </a:rPr>
              <a:t>: cisimlerin </a:t>
            </a:r>
            <a:r>
              <a:rPr lang="tr-TR" dirty="0">
                <a:latin typeface="Calibri" pitchFamily="34" charset="0"/>
              </a:rPr>
              <a:t>(doğal </a:t>
            </a:r>
            <a:r>
              <a:rPr lang="tr-TR" dirty="0" smtClean="0">
                <a:latin typeface="Calibri" pitchFamily="34" charset="0"/>
              </a:rPr>
              <a:t>maddeler </a:t>
            </a:r>
            <a:r>
              <a:rPr lang="tr-TR" dirty="0">
                <a:latin typeface="Calibri" pitchFamily="34" charset="0"/>
              </a:rPr>
              <a:t>ve insan yapımı ürünler dahil) doğal süreçlerle (bakteriler, mantarlar veya diğer biyolojik yollarla) çok yavaş bir şekilde çok küçük parçalara ayrışması veya "parçalanması" durumudur.</a:t>
            </a:r>
            <a:endParaRPr lang="tr-TR" dirty="0" smtClean="0">
              <a:latin typeface="Calibri" pitchFamily="34" charset="0"/>
            </a:endParaRPr>
          </a:p>
          <a:p>
            <a:pPr algn="just"/>
            <a:r>
              <a:rPr lang="tr-TR" u="sng" dirty="0" err="1" smtClean="0">
                <a:latin typeface="Calibri" pitchFamily="34" charset="0"/>
              </a:rPr>
              <a:t>Fotodegradasyon</a:t>
            </a:r>
            <a:r>
              <a:rPr lang="tr-TR" dirty="0" smtClean="0">
                <a:latin typeface="Calibri" pitchFamily="34" charset="0"/>
              </a:rPr>
              <a:t>: </a:t>
            </a:r>
            <a:r>
              <a:rPr lang="tr-TR" dirty="0">
                <a:latin typeface="Calibri" pitchFamily="34" charset="0"/>
              </a:rPr>
              <a:t>dış mekân </a:t>
            </a:r>
            <a:r>
              <a:rPr lang="tr-TR" dirty="0" err="1">
                <a:latin typeface="Calibri" pitchFamily="34" charset="0"/>
              </a:rPr>
              <a:t>maruziyetinde</a:t>
            </a:r>
            <a:r>
              <a:rPr lang="tr-TR" dirty="0">
                <a:latin typeface="Calibri" pitchFamily="34" charset="0"/>
              </a:rPr>
              <a:t> güneş ışığının </a:t>
            </a:r>
            <a:r>
              <a:rPr lang="tr-TR" dirty="0" smtClean="0">
                <a:latin typeface="Calibri" pitchFamily="34" charset="0"/>
              </a:rPr>
              <a:t>etkisi ile gerçekleşen bozunma türüdür.</a:t>
            </a:r>
            <a:endParaRPr lang="tr-TR" dirty="0">
              <a:latin typeface="Calibri" pitchFamily="34" charset="0"/>
            </a:endParaRPr>
          </a:p>
          <a:p>
            <a:pPr algn="just"/>
            <a:endParaRPr lang="tr-TR" dirty="0">
              <a:latin typeface="Calibri" pitchFamily="34" charset="0"/>
            </a:endParaRPr>
          </a:p>
          <a:p>
            <a:pPr algn="just"/>
            <a:r>
              <a:rPr lang="tr-TR" u="sng" dirty="0">
                <a:latin typeface="Calibri" pitchFamily="34" charset="0"/>
              </a:rPr>
              <a:t>Termal bozunma</a:t>
            </a:r>
            <a:r>
              <a:rPr lang="tr-TR" dirty="0">
                <a:latin typeface="Calibri" pitchFamily="34" charset="0"/>
              </a:rPr>
              <a:t>: yüksek sıcaklıkların etkisi (</a:t>
            </a:r>
            <a:r>
              <a:rPr lang="tr-TR" dirty="0" smtClean="0">
                <a:latin typeface="Calibri" pitchFamily="34" charset="0"/>
              </a:rPr>
              <a:t>genellikle çevre) ile gerçekleşen bozunma türüdür.</a:t>
            </a:r>
            <a:endParaRPr lang="tr-TR" dirty="0">
              <a:latin typeface="Calibri" pitchFamily="34" charset="0"/>
            </a:endParaRPr>
          </a:p>
          <a:p>
            <a:pPr algn="just"/>
            <a:endParaRPr lang="tr-TR" dirty="0">
              <a:latin typeface="Calibri" pitchFamily="34" charset="0"/>
            </a:endParaRPr>
          </a:p>
          <a:p>
            <a:pPr algn="just"/>
            <a:r>
              <a:rPr lang="tr-TR" u="sng" dirty="0">
                <a:latin typeface="Calibri" pitchFamily="34" charset="0"/>
              </a:rPr>
              <a:t>Hidroliz</a:t>
            </a:r>
            <a:r>
              <a:rPr lang="tr-TR" dirty="0">
                <a:latin typeface="Calibri" pitchFamily="34" charset="0"/>
              </a:rPr>
              <a:t>: su ile </a:t>
            </a:r>
            <a:r>
              <a:rPr lang="tr-TR" dirty="0" smtClean="0">
                <a:latin typeface="Calibri" pitchFamily="34" charset="0"/>
              </a:rPr>
              <a:t>reaksiyon sonucu gerçekleşen bozunma türüdür..</a:t>
            </a:r>
            <a:endParaRPr lang="tr-TR" dirty="0">
              <a:latin typeface="Calibri" pitchFamily="34" charset="0"/>
            </a:endParaRPr>
          </a:p>
        </p:txBody>
      </p:sp>
      <p:sp>
        <p:nvSpPr>
          <p:cNvPr id="4" name="Dikdörtgen 3"/>
          <p:cNvSpPr/>
          <p:nvPr/>
        </p:nvSpPr>
        <p:spPr>
          <a:xfrm>
            <a:off x="3086357" y="795819"/>
            <a:ext cx="2514086" cy="523220"/>
          </a:xfrm>
          <a:prstGeom prst="rect">
            <a:avLst/>
          </a:prstGeom>
        </p:spPr>
        <p:txBody>
          <a:bodyPr wrap="none">
            <a:spAutoFit/>
          </a:bodyPr>
          <a:lstStyle/>
          <a:p>
            <a:r>
              <a:rPr lang="tr-TR" sz="2800" b="1" dirty="0">
                <a:solidFill>
                  <a:schemeClr val="accent2">
                    <a:lumMod val="75000"/>
                  </a:schemeClr>
                </a:solidFill>
                <a:latin typeface="Calibri" pitchFamily="34" charset="0"/>
                <a:cs typeface="Times New Roman" pitchFamily="18" charset="0"/>
              </a:rPr>
              <a:t>Bozulma Türleri</a:t>
            </a:r>
          </a:p>
        </p:txBody>
      </p:sp>
    </p:spTree>
    <p:extLst>
      <p:ext uri="{BB962C8B-B14F-4D97-AF65-F5344CB8AC3E}">
        <p14:creationId xmlns:p14="http://schemas.microsoft.com/office/powerpoint/2010/main" val="577417030"/>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63700" y="1144758"/>
            <a:ext cx="5816600" cy="35853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Dikdörtgen 18"/>
          <p:cNvSpPr/>
          <p:nvPr/>
        </p:nvSpPr>
        <p:spPr>
          <a:xfrm>
            <a:off x="2743200" y="754618"/>
            <a:ext cx="3771097" cy="369332"/>
          </a:xfrm>
          <a:prstGeom prst="rect">
            <a:avLst/>
          </a:prstGeom>
        </p:spPr>
        <p:txBody>
          <a:bodyPr wrap="none">
            <a:spAutoFit/>
          </a:bodyPr>
          <a:lstStyle/>
          <a:p>
            <a:r>
              <a:rPr lang="tr-TR" b="1" dirty="0">
                <a:solidFill>
                  <a:srgbClr val="002060"/>
                </a:solidFill>
              </a:rPr>
              <a:t>Biyolojik </a:t>
            </a:r>
            <a:r>
              <a:rPr lang="tr-TR" b="1" dirty="0" smtClean="0">
                <a:solidFill>
                  <a:srgbClr val="002060"/>
                </a:solidFill>
              </a:rPr>
              <a:t>Bozunma</a:t>
            </a:r>
            <a:r>
              <a:rPr lang="tr-TR" b="1" dirty="0">
                <a:solidFill>
                  <a:srgbClr val="002060"/>
                </a:solidFill>
              </a:rPr>
              <a:t>: </a:t>
            </a:r>
            <a:r>
              <a:rPr lang="tr-TR" b="1" dirty="0" smtClean="0">
                <a:solidFill>
                  <a:srgbClr val="002060"/>
                </a:solidFill>
              </a:rPr>
              <a:t>Temel İlkeler</a:t>
            </a:r>
            <a:endParaRPr lang="tr-TR" b="1" dirty="0">
              <a:solidFill>
                <a:srgbClr val="002060"/>
              </a:solidFill>
            </a:endParaRPr>
          </a:p>
        </p:txBody>
      </p:sp>
    </p:spTree>
    <p:extLst>
      <p:ext uri="{BB962C8B-B14F-4D97-AF65-F5344CB8AC3E}">
        <p14:creationId xmlns:p14="http://schemas.microsoft.com/office/powerpoint/2010/main" val="2379136952"/>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742950"/>
            <a:ext cx="5451475" cy="40451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76447644"/>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799" y="747960"/>
            <a:ext cx="6383419" cy="39573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60431513"/>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678495"/>
            <a:ext cx="7251700" cy="40832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80728695"/>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895350"/>
            <a:ext cx="7327231" cy="3733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0824836"/>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829" y="819150"/>
            <a:ext cx="7121525" cy="39067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25715020"/>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1" y="742949"/>
            <a:ext cx="7045492" cy="3927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8630872"/>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695826"/>
            <a:ext cx="5984875" cy="39424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96995853"/>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742950"/>
            <a:ext cx="6553200" cy="4010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1713062"/>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102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659159"/>
            <a:ext cx="7324725" cy="41162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80125388"/>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1126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819150"/>
            <a:ext cx="7223125" cy="39336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89998563"/>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1229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742950"/>
            <a:ext cx="7248525" cy="40064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68449462"/>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133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742950"/>
            <a:ext cx="6982964" cy="39564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52650943"/>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1433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666750"/>
            <a:ext cx="7410450" cy="41093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51110298"/>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699071"/>
            <a:ext cx="6853208"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5534540"/>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742950"/>
            <a:ext cx="7391895"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7224598"/>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666750"/>
            <a:ext cx="7196138" cy="4099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4473227"/>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Dikdörtgen 3"/>
          <p:cNvSpPr/>
          <p:nvPr/>
        </p:nvSpPr>
        <p:spPr>
          <a:xfrm>
            <a:off x="381000" y="3714750"/>
            <a:ext cx="7239000" cy="369332"/>
          </a:xfrm>
          <a:prstGeom prst="rect">
            <a:avLst/>
          </a:prstGeom>
        </p:spPr>
        <p:txBody>
          <a:bodyPr wrap="square">
            <a:spAutoFit/>
          </a:bodyPr>
          <a:lstStyle/>
          <a:p>
            <a:pPr algn="just"/>
            <a:r>
              <a:rPr lang="tr-TR" dirty="0">
                <a:latin typeface="Calibri" pitchFamily="34" charset="0"/>
              </a:rPr>
              <a:t>Geleneksel polietilen ürünlerin </a:t>
            </a:r>
            <a:r>
              <a:rPr lang="tr-TR" dirty="0" err="1">
                <a:latin typeface="Calibri" pitchFamily="34" charset="0"/>
              </a:rPr>
              <a:t>bozunması</a:t>
            </a:r>
            <a:r>
              <a:rPr lang="tr-TR" dirty="0">
                <a:latin typeface="Calibri" pitchFamily="34" charset="0"/>
              </a:rPr>
              <a:t> 100 yıldan daha uzun sürebilir!</a:t>
            </a:r>
          </a:p>
        </p:txBody>
      </p:sp>
      <p:pic>
        <p:nvPicPr>
          <p:cNvPr id="5" name="Picture 7" descr="dart-f6bh-medium-weight-honey-plastic-fork-100-p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3300" y="1461927"/>
            <a:ext cx="20574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Dikdörtgen 5"/>
          <p:cNvSpPr/>
          <p:nvPr/>
        </p:nvSpPr>
        <p:spPr>
          <a:xfrm>
            <a:off x="1504493" y="865444"/>
            <a:ext cx="6135014" cy="400110"/>
          </a:xfrm>
          <a:prstGeom prst="rect">
            <a:avLst/>
          </a:prstGeom>
        </p:spPr>
        <p:txBody>
          <a:bodyPr wrap="none">
            <a:spAutoFit/>
          </a:bodyPr>
          <a:lstStyle/>
          <a:p>
            <a:pPr algn="ctr" eaLnBrk="1" hangingPunct="1">
              <a:spcBef>
                <a:spcPct val="50000"/>
              </a:spcBef>
            </a:pPr>
            <a:r>
              <a:rPr lang="en-US" altLang="tr-TR" sz="2000" b="1" dirty="0" err="1">
                <a:solidFill>
                  <a:schemeClr val="accent2">
                    <a:lumMod val="75000"/>
                  </a:schemeClr>
                </a:solidFill>
              </a:rPr>
              <a:t>Polimerlerin</a:t>
            </a:r>
            <a:r>
              <a:rPr lang="en-US" altLang="tr-TR" sz="2000" b="1" dirty="0">
                <a:solidFill>
                  <a:schemeClr val="accent2">
                    <a:lumMod val="75000"/>
                  </a:schemeClr>
                </a:solidFill>
              </a:rPr>
              <a:t> </a:t>
            </a:r>
            <a:r>
              <a:rPr lang="en-US" altLang="tr-TR" sz="2000" b="1" dirty="0" err="1">
                <a:solidFill>
                  <a:schemeClr val="accent2">
                    <a:lumMod val="75000"/>
                  </a:schemeClr>
                </a:solidFill>
              </a:rPr>
              <a:t>çoğu</a:t>
            </a:r>
            <a:r>
              <a:rPr lang="en-US" altLang="tr-TR" sz="2000" b="1" dirty="0">
                <a:solidFill>
                  <a:schemeClr val="accent2">
                    <a:lumMod val="75000"/>
                  </a:schemeClr>
                </a:solidFill>
              </a:rPr>
              <a:t> </a:t>
            </a:r>
            <a:r>
              <a:rPr lang="en-US" altLang="tr-TR" sz="2000" b="1" dirty="0" err="1">
                <a:solidFill>
                  <a:schemeClr val="accent2">
                    <a:lumMod val="75000"/>
                  </a:schemeClr>
                </a:solidFill>
              </a:rPr>
              <a:t>biyolojik</a:t>
            </a:r>
            <a:r>
              <a:rPr lang="en-US" altLang="tr-TR" sz="2000" b="1" dirty="0">
                <a:solidFill>
                  <a:schemeClr val="accent2">
                    <a:lumMod val="75000"/>
                  </a:schemeClr>
                </a:solidFill>
              </a:rPr>
              <a:t> </a:t>
            </a:r>
            <a:r>
              <a:rPr lang="en-US" altLang="tr-TR" sz="2000" b="1" dirty="0" err="1">
                <a:solidFill>
                  <a:schemeClr val="accent2">
                    <a:lumMod val="75000"/>
                  </a:schemeClr>
                </a:solidFill>
              </a:rPr>
              <a:t>olarak</a:t>
            </a:r>
            <a:r>
              <a:rPr lang="en-US" altLang="tr-TR" sz="2000" b="1" dirty="0">
                <a:solidFill>
                  <a:schemeClr val="accent2">
                    <a:lumMod val="75000"/>
                  </a:schemeClr>
                </a:solidFill>
              </a:rPr>
              <a:t> </a:t>
            </a:r>
            <a:r>
              <a:rPr lang="en-US" altLang="tr-TR" sz="2000" b="1" dirty="0" err="1">
                <a:solidFill>
                  <a:schemeClr val="accent2">
                    <a:lumMod val="75000"/>
                  </a:schemeClr>
                </a:solidFill>
              </a:rPr>
              <a:t>parçalanamaz</a:t>
            </a:r>
            <a:r>
              <a:rPr lang="en-US" altLang="tr-TR" sz="2000" b="1" dirty="0" smtClean="0">
                <a:solidFill>
                  <a:schemeClr val="accent2">
                    <a:lumMod val="75000"/>
                  </a:schemeClr>
                </a:solidFill>
              </a:rPr>
              <a:t>!</a:t>
            </a:r>
            <a:endParaRPr lang="en-US" altLang="tr-TR" sz="2000" b="1" dirty="0">
              <a:solidFill>
                <a:schemeClr val="accent2">
                  <a:lumMod val="75000"/>
                </a:schemeClr>
              </a:solidFill>
            </a:endParaRPr>
          </a:p>
        </p:txBody>
      </p:sp>
    </p:spTree>
    <p:extLst>
      <p:ext uri="{BB962C8B-B14F-4D97-AF65-F5344CB8AC3E}">
        <p14:creationId xmlns:p14="http://schemas.microsoft.com/office/powerpoint/2010/main" val="27413586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1066800" y="786884"/>
            <a:ext cx="6781800" cy="369332"/>
          </a:xfrm>
          <a:prstGeom prst="rect">
            <a:avLst/>
          </a:prstGeom>
        </p:spPr>
        <p:txBody>
          <a:bodyPr wrap="square">
            <a:spAutoFit/>
          </a:bodyPr>
          <a:lstStyle/>
          <a:p>
            <a:r>
              <a:rPr lang="tr-TR" dirty="0">
                <a:latin typeface="Calibri" pitchFamily="34" charset="0"/>
              </a:rPr>
              <a:t>Polietilen </a:t>
            </a:r>
            <a:r>
              <a:rPr lang="tr-TR" dirty="0" err="1">
                <a:latin typeface="Calibri" pitchFamily="34" charset="0"/>
              </a:rPr>
              <a:t>Tereftalat</a:t>
            </a:r>
            <a:r>
              <a:rPr lang="tr-TR" dirty="0">
                <a:latin typeface="Calibri" pitchFamily="34" charset="0"/>
              </a:rPr>
              <a:t> ucuzdur, hafiftir ve geri dönüşümü kolaydır.</a:t>
            </a:r>
          </a:p>
        </p:txBody>
      </p:sp>
      <p:pic>
        <p:nvPicPr>
          <p:cNvPr id="4" name="Picture 5" descr="plastic-recycling-symbols-1-l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79762" y="1092822"/>
            <a:ext cx="2555875" cy="3266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Dikdörtgen 4"/>
          <p:cNvSpPr/>
          <p:nvPr/>
        </p:nvSpPr>
        <p:spPr>
          <a:xfrm>
            <a:off x="2316822" y="4324350"/>
            <a:ext cx="4572000" cy="369332"/>
          </a:xfrm>
          <a:prstGeom prst="rect">
            <a:avLst/>
          </a:prstGeom>
        </p:spPr>
        <p:txBody>
          <a:bodyPr>
            <a:spAutoFit/>
          </a:bodyPr>
          <a:lstStyle/>
          <a:p>
            <a:r>
              <a:rPr lang="tr-TR" dirty="0">
                <a:latin typeface="Calibri" pitchFamily="34" charset="0"/>
              </a:rPr>
              <a:t>PET plastik yalnızca tek kullanımlık güvenlidir</a:t>
            </a:r>
            <a:r>
              <a:rPr lang="tr-TR" dirty="0"/>
              <a:t>!</a:t>
            </a:r>
          </a:p>
        </p:txBody>
      </p:sp>
    </p:spTree>
    <p:extLst>
      <p:ext uri="{BB962C8B-B14F-4D97-AF65-F5344CB8AC3E}">
        <p14:creationId xmlns:p14="http://schemas.microsoft.com/office/powerpoint/2010/main" val="329592499"/>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Picture 6" descr="plastic-recycling-symbols-2-l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1123950"/>
            <a:ext cx="2572544" cy="328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Dikdörtgen 3"/>
          <p:cNvSpPr/>
          <p:nvPr/>
        </p:nvSpPr>
        <p:spPr>
          <a:xfrm>
            <a:off x="845906" y="748411"/>
            <a:ext cx="8305800" cy="369332"/>
          </a:xfrm>
          <a:prstGeom prst="rect">
            <a:avLst/>
          </a:prstGeom>
        </p:spPr>
        <p:txBody>
          <a:bodyPr wrap="square">
            <a:spAutoFit/>
          </a:bodyPr>
          <a:lstStyle/>
          <a:p>
            <a:r>
              <a:rPr lang="tr-TR" dirty="0">
                <a:latin typeface="Calibri" pitchFamily="34" charset="0"/>
              </a:rPr>
              <a:t>Yüksek Yoğunluklu Polietilen, birçok kullanıma sahip çok yönlü bir plastiktir.</a:t>
            </a:r>
          </a:p>
        </p:txBody>
      </p:sp>
      <p:sp>
        <p:nvSpPr>
          <p:cNvPr id="5" name="Dikdörtgen 4"/>
          <p:cNvSpPr/>
          <p:nvPr/>
        </p:nvSpPr>
        <p:spPr>
          <a:xfrm>
            <a:off x="2353072" y="4324350"/>
            <a:ext cx="4572000" cy="369332"/>
          </a:xfrm>
          <a:prstGeom prst="rect">
            <a:avLst/>
          </a:prstGeom>
        </p:spPr>
        <p:txBody>
          <a:bodyPr>
            <a:spAutoFit/>
          </a:bodyPr>
          <a:lstStyle/>
          <a:p>
            <a:r>
              <a:rPr lang="tr-TR" dirty="0">
                <a:latin typeface="Calibri" pitchFamily="34" charset="0"/>
              </a:rPr>
              <a:t>HDPE plastik, çoklu kullanım için güvenlidir!</a:t>
            </a:r>
          </a:p>
        </p:txBody>
      </p:sp>
    </p:spTree>
    <p:extLst>
      <p:ext uri="{BB962C8B-B14F-4D97-AF65-F5344CB8AC3E}">
        <p14:creationId xmlns:p14="http://schemas.microsoft.com/office/powerpoint/2010/main" val="2442835235"/>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4" name="Picture 6" descr="plastic-recycling-symbols-3-l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0465" y="1156847"/>
            <a:ext cx="2538413" cy="324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Dikdörtgen 4"/>
          <p:cNvSpPr/>
          <p:nvPr/>
        </p:nvSpPr>
        <p:spPr>
          <a:xfrm>
            <a:off x="2632975" y="830818"/>
            <a:ext cx="3572901" cy="369332"/>
          </a:xfrm>
          <a:prstGeom prst="rect">
            <a:avLst/>
          </a:prstGeom>
        </p:spPr>
        <p:txBody>
          <a:bodyPr wrap="none">
            <a:spAutoFit/>
          </a:bodyPr>
          <a:lstStyle/>
          <a:p>
            <a:r>
              <a:rPr lang="tr-TR" dirty="0">
                <a:latin typeface="Calibri" pitchFamily="34" charset="0"/>
              </a:rPr>
              <a:t>Polivinil Klorür serttir ve iyi hava alır.</a:t>
            </a:r>
          </a:p>
        </p:txBody>
      </p:sp>
      <p:sp>
        <p:nvSpPr>
          <p:cNvPr id="6" name="Dikdörtgen 5"/>
          <p:cNvSpPr/>
          <p:nvPr/>
        </p:nvSpPr>
        <p:spPr>
          <a:xfrm>
            <a:off x="1600025" y="4380846"/>
            <a:ext cx="5638800" cy="369332"/>
          </a:xfrm>
          <a:prstGeom prst="rect">
            <a:avLst/>
          </a:prstGeom>
        </p:spPr>
        <p:txBody>
          <a:bodyPr wrap="square">
            <a:spAutoFit/>
          </a:bodyPr>
          <a:lstStyle/>
          <a:p>
            <a:pPr algn="ctr" eaLnBrk="1" hangingPunct="1">
              <a:spcBef>
                <a:spcPct val="50000"/>
              </a:spcBef>
            </a:pPr>
            <a:r>
              <a:rPr lang="nb-NO" altLang="tr-TR" dirty="0">
                <a:latin typeface="Calibri" pitchFamily="34" charset="0"/>
              </a:rPr>
              <a:t>PVC plastik, tehlikeli bir toksin olan klor içerir!</a:t>
            </a:r>
            <a:endParaRPr lang="en-US" altLang="tr-TR" dirty="0">
              <a:latin typeface="Calibri" pitchFamily="34" charset="0"/>
            </a:endParaRPr>
          </a:p>
        </p:txBody>
      </p:sp>
    </p:spTree>
    <p:extLst>
      <p:ext uri="{BB962C8B-B14F-4D97-AF65-F5344CB8AC3E}">
        <p14:creationId xmlns:p14="http://schemas.microsoft.com/office/powerpoint/2010/main" val="2488781769"/>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4" name="Picture 6" descr="plastic-recycling-symbols-4-l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03213" y="1123950"/>
            <a:ext cx="2527300" cy="3229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Dikdörtgen 4"/>
          <p:cNvSpPr/>
          <p:nvPr/>
        </p:nvSpPr>
        <p:spPr>
          <a:xfrm>
            <a:off x="838200" y="678418"/>
            <a:ext cx="7848600" cy="369332"/>
          </a:xfrm>
          <a:prstGeom prst="rect">
            <a:avLst/>
          </a:prstGeom>
        </p:spPr>
        <p:txBody>
          <a:bodyPr wrap="square">
            <a:spAutoFit/>
          </a:bodyPr>
          <a:lstStyle/>
          <a:p>
            <a:r>
              <a:rPr lang="tr-TR" dirty="0">
                <a:latin typeface="Calibri" pitchFamily="34" charset="0"/>
              </a:rPr>
              <a:t>Düşük Yoğunluklu Polietilen, birçok uygulamaya sahip esnek bir plastiktir.</a:t>
            </a:r>
          </a:p>
        </p:txBody>
      </p:sp>
      <p:sp>
        <p:nvSpPr>
          <p:cNvPr id="6" name="Dikdörtgen 5"/>
          <p:cNvSpPr/>
          <p:nvPr/>
        </p:nvSpPr>
        <p:spPr>
          <a:xfrm>
            <a:off x="2280863" y="4353785"/>
            <a:ext cx="4572000" cy="369332"/>
          </a:xfrm>
          <a:prstGeom prst="rect">
            <a:avLst/>
          </a:prstGeom>
        </p:spPr>
        <p:txBody>
          <a:bodyPr>
            <a:spAutoFit/>
          </a:bodyPr>
          <a:lstStyle/>
          <a:p>
            <a:r>
              <a:rPr lang="tr-TR" dirty="0">
                <a:latin typeface="Calibri" pitchFamily="34" charset="0"/>
              </a:rPr>
              <a:t>LDPE plastik, çoklu kullanım için güvenlidir!</a:t>
            </a:r>
          </a:p>
        </p:txBody>
      </p:sp>
    </p:spTree>
    <p:extLst>
      <p:ext uri="{BB962C8B-B14F-4D97-AF65-F5344CB8AC3E}">
        <p14:creationId xmlns:p14="http://schemas.microsoft.com/office/powerpoint/2010/main" val="883383187"/>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4" name="Picture 6" descr="plastic-recycling-symbols-5-l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97330" y="1123950"/>
            <a:ext cx="2549340" cy="325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Dikdörtgen 4"/>
          <p:cNvSpPr/>
          <p:nvPr/>
        </p:nvSpPr>
        <p:spPr>
          <a:xfrm>
            <a:off x="2286000" y="781436"/>
            <a:ext cx="5715000" cy="369332"/>
          </a:xfrm>
          <a:prstGeom prst="rect">
            <a:avLst/>
          </a:prstGeom>
        </p:spPr>
        <p:txBody>
          <a:bodyPr wrap="square">
            <a:spAutoFit/>
          </a:bodyPr>
          <a:lstStyle/>
          <a:p>
            <a:r>
              <a:rPr lang="tr-TR" dirty="0">
                <a:latin typeface="Calibri" pitchFamily="34" charset="0"/>
              </a:rPr>
              <a:t>Polipropilen yüksek bir erime noktasına sahiptir.</a:t>
            </a:r>
          </a:p>
        </p:txBody>
      </p:sp>
      <p:sp>
        <p:nvSpPr>
          <p:cNvPr id="6" name="Dikdörtgen 5"/>
          <p:cNvSpPr/>
          <p:nvPr/>
        </p:nvSpPr>
        <p:spPr>
          <a:xfrm>
            <a:off x="2583346" y="4401299"/>
            <a:ext cx="3977307" cy="369332"/>
          </a:xfrm>
          <a:prstGeom prst="rect">
            <a:avLst/>
          </a:prstGeom>
        </p:spPr>
        <p:txBody>
          <a:bodyPr wrap="none">
            <a:spAutoFit/>
          </a:bodyPr>
          <a:lstStyle/>
          <a:p>
            <a:r>
              <a:rPr lang="tr-TR" dirty="0">
                <a:latin typeface="Calibri" pitchFamily="34" charset="0"/>
              </a:rPr>
              <a:t>PP plastik, çoklu kullanım için güvenlidir!</a:t>
            </a:r>
          </a:p>
        </p:txBody>
      </p:sp>
    </p:spTree>
    <p:extLst>
      <p:ext uri="{BB962C8B-B14F-4D97-AF65-F5344CB8AC3E}">
        <p14:creationId xmlns:p14="http://schemas.microsoft.com/office/powerpoint/2010/main" val="2067602276"/>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4" name="Picture 6" descr="plastic-recycling-symbols-6-l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02792" y="1123950"/>
            <a:ext cx="2538413" cy="3242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Dikdörtgen 4"/>
          <p:cNvSpPr/>
          <p:nvPr/>
        </p:nvSpPr>
        <p:spPr>
          <a:xfrm>
            <a:off x="2438400" y="800784"/>
            <a:ext cx="5334000" cy="369332"/>
          </a:xfrm>
          <a:prstGeom prst="rect">
            <a:avLst/>
          </a:prstGeom>
        </p:spPr>
        <p:txBody>
          <a:bodyPr wrap="square">
            <a:spAutoFit/>
          </a:bodyPr>
          <a:lstStyle/>
          <a:p>
            <a:r>
              <a:rPr lang="tr-TR" dirty="0">
                <a:latin typeface="Calibri" pitchFamily="34" charset="0"/>
              </a:rPr>
              <a:t>PS, sert veya köpük ürünler haline getirilebilir.</a:t>
            </a:r>
          </a:p>
        </p:txBody>
      </p:sp>
      <p:sp>
        <p:nvSpPr>
          <p:cNvPr id="6" name="Dikdörtgen 5"/>
          <p:cNvSpPr/>
          <p:nvPr/>
        </p:nvSpPr>
        <p:spPr>
          <a:xfrm>
            <a:off x="1828798" y="4366941"/>
            <a:ext cx="5486400" cy="369332"/>
          </a:xfrm>
          <a:prstGeom prst="rect">
            <a:avLst/>
          </a:prstGeom>
        </p:spPr>
        <p:txBody>
          <a:bodyPr wrap="square">
            <a:spAutoFit/>
          </a:bodyPr>
          <a:lstStyle/>
          <a:p>
            <a:pPr algn="ctr"/>
            <a:r>
              <a:rPr lang="sv-SE" dirty="0">
                <a:latin typeface="Calibri" pitchFamily="34" charset="0"/>
              </a:rPr>
              <a:t>Polistiren plastik, çoklu kullanım için güvenlidir!</a:t>
            </a:r>
            <a:endParaRPr lang="tr-TR" dirty="0">
              <a:latin typeface="Calibri" pitchFamily="34" charset="0"/>
            </a:endParaRPr>
          </a:p>
        </p:txBody>
      </p:sp>
    </p:spTree>
    <p:extLst>
      <p:ext uri="{BB962C8B-B14F-4D97-AF65-F5344CB8AC3E}">
        <p14:creationId xmlns:p14="http://schemas.microsoft.com/office/powerpoint/2010/main" val="3820456044"/>
      </p:ext>
    </p:extLst>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Dikdörtgen 3"/>
          <p:cNvSpPr/>
          <p:nvPr/>
        </p:nvSpPr>
        <p:spPr>
          <a:xfrm>
            <a:off x="304800" y="3943350"/>
            <a:ext cx="8534400" cy="369332"/>
          </a:xfrm>
          <a:prstGeom prst="rect">
            <a:avLst/>
          </a:prstGeom>
        </p:spPr>
        <p:txBody>
          <a:bodyPr wrap="square">
            <a:spAutoFit/>
          </a:bodyPr>
          <a:lstStyle/>
          <a:p>
            <a:r>
              <a:rPr lang="tr-TR" dirty="0">
                <a:latin typeface="Calibri" pitchFamily="34" charset="0"/>
              </a:rPr>
              <a:t>Doğal süreçlerle toksik olmayan, yeniden kullanılabilir maddelere ayrılan malzemeler.</a:t>
            </a:r>
          </a:p>
        </p:txBody>
      </p:sp>
      <p:pic>
        <p:nvPicPr>
          <p:cNvPr id="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41806" y="1200150"/>
            <a:ext cx="2660388" cy="2578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Dikdörtgen 5"/>
          <p:cNvSpPr/>
          <p:nvPr/>
        </p:nvSpPr>
        <p:spPr>
          <a:xfrm>
            <a:off x="3286584" y="679966"/>
            <a:ext cx="2570832" cy="369332"/>
          </a:xfrm>
          <a:prstGeom prst="rect">
            <a:avLst/>
          </a:prstGeom>
        </p:spPr>
        <p:txBody>
          <a:bodyPr wrap="none">
            <a:spAutoFit/>
          </a:bodyPr>
          <a:lstStyle/>
          <a:p>
            <a:r>
              <a:rPr lang="tr-TR" b="1" dirty="0" smtClean="0">
                <a:solidFill>
                  <a:schemeClr val="accent2">
                    <a:lumMod val="75000"/>
                  </a:schemeClr>
                </a:solidFill>
                <a:latin typeface="Calibri" pitchFamily="34" charset="0"/>
              </a:rPr>
              <a:t>Biyobozunur Malzemeler</a:t>
            </a:r>
            <a:endParaRPr lang="tr-TR" b="1" dirty="0">
              <a:solidFill>
                <a:schemeClr val="accent2">
                  <a:lumMod val="75000"/>
                </a:schemeClr>
              </a:solidFill>
              <a:latin typeface="Calibri" pitchFamily="34" charset="0"/>
            </a:endParaRPr>
          </a:p>
        </p:txBody>
      </p:sp>
    </p:spTree>
    <p:extLst>
      <p:ext uri="{BB962C8B-B14F-4D97-AF65-F5344CB8AC3E}">
        <p14:creationId xmlns:p14="http://schemas.microsoft.com/office/powerpoint/2010/main" val="3305518576"/>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7184" y="742950"/>
            <a:ext cx="695575" cy="1807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59139" y="855746"/>
            <a:ext cx="774546" cy="1200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3764" y="2545762"/>
            <a:ext cx="927322" cy="116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91400" y="956108"/>
            <a:ext cx="758825" cy="1380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83379" y="2812753"/>
            <a:ext cx="942419" cy="999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72000" y="2550257"/>
            <a:ext cx="838198" cy="762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1"/>
          <p:cNvSpPr txBox="1">
            <a:spLocks noChangeArrowheads="1"/>
          </p:cNvSpPr>
          <p:nvPr/>
        </p:nvSpPr>
        <p:spPr bwMode="auto">
          <a:xfrm>
            <a:off x="152400" y="4020115"/>
            <a:ext cx="73152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pitchFamily="34" charset="0"/>
                <a:ea typeface="MS PGothic" pitchFamily="34" charset="-128"/>
              </a:defRPr>
            </a:lvl1pPr>
            <a:lvl2pPr>
              <a:defRPr sz="28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000">
                <a:solidFill>
                  <a:schemeClr val="tx1"/>
                </a:solidFill>
                <a:latin typeface="Arial" pitchFamily="34" charset="0"/>
                <a:ea typeface="MS PGothic" pitchFamily="34" charset="-128"/>
              </a:defRPr>
            </a:lvl4pPr>
            <a:lvl5pPr>
              <a:defRPr sz="2000">
                <a:solidFill>
                  <a:schemeClr val="tx1"/>
                </a:solidFill>
                <a:latin typeface="Arial" pitchFamily="34" charset="0"/>
                <a:ea typeface="MS PGothic" pitchFamily="34" charset="-128"/>
              </a:defRPr>
            </a:lvl5pPr>
            <a:lvl6pPr eaLnBrk="0" hangingPunct="0">
              <a:defRPr sz="2000">
                <a:solidFill>
                  <a:schemeClr val="tx1"/>
                </a:solidFill>
                <a:latin typeface="Arial" pitchFamily="34" charset="0"/>
                <a:ea typeface="MS PGothic" pitchFamily="34" charset="-128"/>
              </a:defRPr>
            </a:lvl6pPr>
            <a:lvl7pPr eaLnBrk="0" hangingPunct="0">
              <a:defRPr sz="2000">
                <a:solidFill>
                  <a:schemeClr val="tx1"/>
                </a:solidFill>
                <a:latin typeface="Arial" pitchFamily="34" charset="0"/>
                <a:ea typeface="MS PGothic" pitchFamily="34" charset="-128"/>
              </a:defRPr>
            </a:lvl7pPr>
            <a:lvl8pPr eaLnBrk="0" hangingPunct="0">
              <a:defRPr sz="2000">
                <a:solidFill>
                  <a:schemeClr val="tx1"/>
                </a:solidFill>
                <a:latin typeface="Arial" pitchFamily="34" charset="0"/>
                <a:ea typeface="MS PGothic" pitchFamily="34" charset="-128"/>
              </a:defRPr>
            </a:lvl8pPr>
            <a:lvl9pPr eaLnBrk="0" hangingPunct="0">
              <a:defRPr sz="2000">
                <a:solidFill>
                  <a:schemeClr val="tx1"/>
                </a:solidFill>
                <a:latin typeface="Arial" pitchFamily="34" charset="0"/>
                <a:ea typeface="MS PGothic" pitchFamily="34" charset="-128"/>
              </a:defRPr>
            </a:lvl9pPr>
          </a:lstStyle>
          <a:p>
            <a:pPr algn="just" eaLnBrk="1" hangingPunct="1">
              <a:spcBef>
                <a:spcPct val="50000"/>
              </a:spcBef>
            </a:pPr>
            <a:r>
              <a:rPr lang="en-US" altLang="tr-TR" sz="2000" dirty="0">
                <a:latin typeface="Calibri" pitchFamily="34" charset="0"/>
              </a:rPr>
              <a:t>Hemen hemen tüm biyolojik olarak parçalanabilen malzemeler polimerlerden yapılmıştır.</a:t>
            </a:r>
          </a:p>
        </p:txBody>
      </p:sp>
    </p:spTree>
    <p:extLst>
      <p:ext uri="{BB962C8B-B14F-4D97-AF65-F5344CB8AC3E}">
        <p14:creationId xmlns:p14="http://schemas.microsoft.com/office/powerpoint/2010/main" val="34084975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0"/>
                                        </p:tgtEl>
                                        <p:attrNameLst>
                                          <p:attrName>style.visibility</p:attrName>
                                        </p:attrNameLst>
                                      </p:cBhvr>
                                      <p:to>
                                        <p:strVal val="visible"/>
                                      </p:to>
                                    </p:set>
                                    <p:anim calcmode="discrete" valueType="clr">
                                      <p:cBhvr override="childStyle">
                                        <p:cTn id="7"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0"/>
                                        </p:tgtEl>
                                        <p:attrNameLst>
                                          <p:attrName>fillcolor</p:attrName>
                                        </p:attrNameLst>
                                      </p:cBhvr>
                                      <p:tavLst>
                                        <p:tav tm="0">
                                          <p:val>
                                            <p:clrVal>
                                              <a:schemeClr val="accent2"/>
                                            </p:clrVal>
                                          </p:val>
                                        </p:tav>
                                        <p:tav tm="50000">
                                          <p:val>
                                            <p:clrVal>
                                              <a:schemeClr val="hlink"/>
                                            </p:clrVal>
                                          </p:val>
                                        </p:tav>
                                      </p:tavLst>
                                    </p:anim>
                                    <p:set>
                                      <p:cBhvr>
                                        <p:cTn id="9" dur="80"/>
                                        <p:tgtEl>
                                          <p:spTgt spid="10"/>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1352550"/>
            <a:ext cx="5029200" cy="3175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Dikdörtgen 4"/>
          <p:cNvSpPr/>
          <p:nvPr/>
        </p:nvSpPr>
        <p:spPr>
          <a:xfrm>
            <a:off x="2821932" y="819150"/>
            <a:ext cx="2830198" cy="400110"/>
          </a:xfrm>
          <a:prstGeom prst="rect">
            <a:avLst/>
          </a:prstGeom>
        </p:spPr>
        <p:txBody>
          <a:bodyPr wrap="none">
            <a:spAutoFit/>
          </a:bodyPr>
          <a:lstStyle/>
          <a:p>
            <a:r>
              <a:rPr lang="en-US" sz="2000" b="1" dirty="0" smtClean="0">
                <a:solidFill>
                  <a:schemeClr val="accent2">
                    <a:lumMod val="75000"/>
                  </a:schemeClr>
                </a:solidFill>
                <a:latin typeface="Calibri" pitchFamily="34" charset="0"/>
                <a:ea typeface="ＭＳ Ｐゴシック" charset="0"/>
              </a:rPr>
              <a:t>Bio</a:t>
            </a:r>
            <a:r>
              <a:rPr lang="tr-TR" sz="2000" b="1" dirty="0" smtClean="0">
                <a:solidFill>
                  <a:schemeClr val="accent2">
                    <a:lumMod val="75000"/>
                  </a:schemeClr>
                </a:solidFill>
                <a:latin typeface="Calibri" pitchFamily="34" charset="0"/>
                <a:ea typeface="ＭＳ Ｐゴシック" charset="0"/>
              </a:rPr>
              <a:t>yobozunur</a:t>
            </a:r>
            <a:r>
              <a:rPr lang="en-US" sz="2000" b="1" dirty="0" smtClean="0">
                <a:solidFill>
                  <a:schemeClr val="accent2">
                    <a:lumMod val="75000"/>
                  </a:schemeClr>
                </a:solidFill>
                <a:latin typeface="Calibri" pitchFamily="34" charset="0"/>
                <a:ea typeface="ＭＳ Ｐゴシック" charset="0"/>
              </a:rPr>
              <a:t> Pol</a:t>
            </a:r>
            <a:r>
              <a:rPr lang="tr-TR" sz="2000" b="1" dirty="0" smtClean="0">
                <a:solidFill>
                  <a:schemeClr val="accent2">
                    <a:lumMod val="75000"/>
                  </a:schemeClr>
                </a:solidFill>
                <a:latin typeface="Calibri" pitchFamily="34" charset="0"/>
                <a:ea typeface="ＭＳ Ｐゴシック" charset="0"/>
              </a:rPr>
              <a:t>imerler</a:t>
            </a:r>
            <a:endParaRPr lang="tr-TR" sz="2000" dirty="0">
              <a:solidFill>
                <a:schemeClr val="accent2">
                  <a:lumMod val="75000"/>
                </a:schemeClr>
              </a:solidFill>
              <a:latin typeface="Calibri" pitchFamily="34" charset="0"/>
            </a:endParaRPr>
          </a:p>
        </p:txBody>
      </p:sp>
    </p:spTree>
    <p:extLst>
      <p:ext uri="{BB962C8B-B14F-4D97-AF65-F5344CB8AC3E}">
        <p14:creationId xmlns:p14="http://schemas.microsoft.com/office/powerpoint/2010/main" val="3965872778"/>
      </p:ext>
    </p:extLst>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Dikdörtgen 3"/>
          <p:cNvSpPr/>
          <p:nvPr/>
        </p:nvSpPr>
        <p:spPr>
          <a:xfrm>
            <a:off x="297949" y="3598952"/>
            <a:ext cx="8617449" cy="646331"/>
          </a:xfrm>
          <a:prstGeom prst="rect">
            <a:avLst/>
          </a:prstGeom>
        </p:spPr>
        <p:txBody>
          <a:bodyPr wrap="square">
            <a:spAutoFit/>
          </a:bodyPr>
          <a:lstStyle/>
          <a:p>
            <a:pPr algn="just"/>
            <a:r>
              <a:rPr lang="tr-TR" dirty="0">
                <a:latin typeface="Calibri" pitchFamily="34" charset="0"/>
              </a:rPr>
              <a:t>PLA, ticari olarak yaklaşık 75 günde </a:t>
            </a:r>
            <a:r>
              <a:rPr lang="tr-TR" dirty="0" err="1">
                <a:latin typeface="Calibri" pitchFamily="34" charset="0"/>
              </a:rPr>
              <a:t>kompost</a:t>
            </a:r>
            <a:r>
              <a:rPr lang="tr-TR" dirty="0">
                <a:latin typeface="Calibri" pitchFamily="34" charset="0"/>
              </a:rPr>
              <a:t> yapabilen ve üretmek için geleneksel plastiğe </a:t>
            </a:r>
            <a:r>
              <a:rPr lang="tr-TR" dirty="0" smtClean="0">
                <a:latin typeface="Calibri" pitchFamily="34" charset="0"/>
              </a:rPr>
              <a:t>göre % </a:t>
            </a:r>
            <a:r>
              <a:rPr lang="tr-TR" dirty="0">
                <a:latin typeface="Calibri" pitchFamily="34" charset="0"/>
              </a:rPr>
              <a:t>30 daha az enerji </a:t>
            </a:r>
            <a:r>
              <a:rPr lang="tr-TR" dirty="0" smtClean="0">
                <a:latin typeface="Calibri" pitchFamily="34" charset="0"/>
              </a:rPr>
              <a:t>ve % </a:t>
            </a:r>
            <a:r>
              <a:rPr lang="tr-TR" dirty="0">
                <a:latin typeface="Calibri" pitchFamily="34" charset="0"/>
              </a:rPr>
              <a:t>50 daha az CO</a:t>
            </a:r>
            <a:r>
              <a:rPr lang="tr-TR" baseline="-25000" dirty="0">
                <a:latin typeface="Calibri" pitchFamily="34" charset="0"/>
              </a:rPr>
              <a:t>2</a:t>
            </a:r>
            <a:r>
              <a:rPr lang="tr-TR" dirty="0">
                <a:latin typeface="Calibri" pitchFamily="34" charset="0"/>
              </a:rPr>
              <a:t> gerektiren yenilenebilir bir doğal kaynaktır.</a:t>
            </a:r>
          </a:p>
        </p:txBody>
      </p:sp>
      <p:pic>
        <p:nvPicPr>
          <p:cNvPr id="5" name="Picture 8" descr="07113022114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7377" y="1274869"/>
            <a:ext cx="3258594" cy="2324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Dikdörtgen 5"/>
          <p:cNvSpPr/>
          <p:nvPr/>
        </p:nvSpPr>
        <p:spPr>
          <a:xfrm>
            <a:off x="2514600" y="733860"/>
            <a:ext cx="4197441" cy="461665"/>
          </a:xfrm>
          <a:prstGeom prst="rect">
            <a:avLst/>
          </a:prstGeom>
        </p:spPr>
        <p:txBody>
          <a:bodyPr wrap="square">
            <a:spAutoFit/>
          </a:bodyPr>
          <a:lstStyle/>
          <a:p>
            <a:pPr algn="ctr"/>
            <a:r>
              <a:rPr lang="tr-TR" sz="2400" b="1" dirty="0" err="1">
                <a:solidFill>
                  <a:schemeClr val="accent2">
                    <a:lumMod val="75000"/>
                  </a:schemeClr>
                </a:solidFill>
                <a:latin typeface="Calibri" pitchFamily="34" charset="0"/>
              </a:rPr>
              <a:t>Polimerize</a:t>
            </a:r>
            <a:r>
              <a:rPr lang="tr-TR" sz="2400" b="1" dirty="0">
                <a:solidFill>
                  <a:schemeClr val="accent2">
                    <a:lumMod val="75000"/>
                  </a:schemeClr>
                </a:solidFill>
                <a:latin typeface="Calibri" pitchFamily="34" charset="0"/>
              </a:rPr>
              <a:t> Laktik Asit (PLA)</a:t>
            </a:r>
          </a:p>
        </p:txBody>
      </p:sp>
    </p:spTree>
    <p:extLst>
      <p:ext uri="{BB962C8B-B14F-4D97-AF65-F5344CB8AC3E}">
        <p14:creationId xmlns:p14="http://schemas.microsoft.com/office/powerpoint/2010/main" val="2960091962"/>
      </p:ext>
    </p:extLst>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Dikdörtgen 3"/>
          <p:cNvSpPr/>
          <p:nvPr/>
        </p:nvSpPr>
        <p:spPr>
          <a:xfrm>
            <a:off x="457200" y="1504950"/>
            <a:ext cx="7772400" cy="369332"/>
          </a:xfrm>
          <a:prstGeom prst="rect">
            <a:avLst/>
          </a:prstGeom>
        </p:spPr>
        <p:txBody>
          <a:bodyPr wrap="square">
            <a:spAutoFit/>
          </a:bodyPr>
          <a:lstStyle/>
          <a:p>
            <a:endParaRPr lang="tr-TR" dirty="0"/>
          </a:p>
        </p:txBody>
      </p:sp>
      <p:sp>
        <p:nvSpPr>
          <p:cNvPr id="5" name="Metin kutusu 4"/>
          <p:cNvSpPr txBox="1"/>
          <p:nvPr/>
        </p:nvSpPr>
        <p:spPr>
          <a:xfrm>
            <a:off x="432370" y="971550"/>
            <a:ext cx="7644830" cy="400110"/>
          </a:xfrm>
          <a:prstGeom prst="rect">
            <a:avLst/>
          </a:prstGeom>
          <a:noFill/>
        </p:spPr>
        <p:txBody>
          <a:bodyPr wrap="square" rtlCol="0">
            <a:spAutoFit/>
          </a:bodyPr>
          <a:lstStyle/>
          <a:p>
            <a:endParaRPr lang="tr-TR" sz="2000" dirty="0"/>
          </a:p>
        </p:txBody>
      </p:sp>
      <p:pic>
        <p:nvPicPr>
          <p:cNvPr id="6" name="Resi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428"/>
          </a:xfrm>
          <a:prstGeom prst="rect">
            <a:avLst/>
          </a:prstGeom>
          <a:noFill/>
        </p:spPr>
      </p:pic>
      <p:graphicFrame>
        <p:nvGraphicFramePr>
          <p:cNvPr id="7" name="Group 70"/>
          <p:cNvGraphicFramePr>
            <a:graphicFrameLocks/>
          </p:cNvGraphicFramePr>
          <p:nvPr>
            <p:extLst>
              <p:ext uri="{D42A27DB-BD31-4B8C-83A1-F6EECF244321}">
                <p14:modId xmlns:p14="http://schemas.microsoft.com/office/powerpoint/2010/main" val="1750237340"/>
              </p:ext>
            </p:extLst>
          </p:nvPr>
        </p:nvGraphicFramePr>
        <p:xfrm>
          <a:off x="1981200" y="742950"/>
          <a:ext cx="5791200" cy="3953865"/>
        </p:xfrm>
        <a:graphic>
          <a:graphicData uri="http://schemas.openxmlformats.org/drawingml/2006/table">
            <a:tbl>
              <a:tblPr/>
              <a:tblGrid>
                <a:gridCol w="3513373">
                  <a:extLst>
                    <a:ext uri="{9D8B030D-6E8A-4147-A177-3AD203B41FA5}"/>
                  </a:extLst>
                </a:gridCol>
                <a:gridCol w="2277827">
                  <a:extLst>
                    <a:ext uri="{9D8B030D-6E8A-4147-A177-3AD203B41FA5}"/>
                  </a:extLst>
                </a:gridCol>
              </a:tblGrid>
              <a:tr h="283041">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Calibri" pitchFamily="34" charset="0"/>
                        </a:rPr>
                        <a:t>Product</a:t>
                      </a:r>
                      <a:endParaRPr kumimoji="0" lang="en-US" sz="1200" b="0" i="0" u="none" strike="noStrike" cap="none" normalizeH="0" baseline="0" dirty="0" smtClean="0">
                        <a:ln>
                          <a:noFill/>
                        </a:ln>
                        <a:solidFill>
                          <a:schemeClr val="tx1"/>
                        </a:solidFill>
                        <a:effectLst/>
                        <a:latin typeface="Calibri" pitchFamily="34" charset="0"/>
                      </a:endParaRPr>
                    </a:p>
                  </a:txBody>
                  <a:tcPr marT="45726" marB="45726" horzOverflow="overflow">
                    <a:lnL cap="flat">
                      <a:noFill/>
                    </a:lnL>
                    <a:lnR>
                      <a:noFill/>
                    </a:lnR>
                    <a:lnT cap="flat">
                      <a:noFill/>
                    </a:lnT>
                    <a:lnB>
                      <a:noFill/>
                    </a:lnB>
                    <a:lnTlToBr>
                      <a:noFill/>
                    </a:lnTlToBr>
                    <a:lnBlToTr>
                      <a:noFill/>
                    </a:lnBlToTr>
                    <a:solidFill>
                      <a:srgbClr val="C0C0C0"/>
                    </a:solidFill>
                  </a:tcPr>
                </a:tc>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Calibri" pitchFamily="34" charset="0"/>
                        </a:rPr>
                        <a:t>Time to biodegrade</a:t>
                      </a:r>
                      <a:endParaRPr kumimoji="0" lang="en-US" sz="1200" b="0" i="0" u="none" strike="noStrike" cap="none" normalizeH="0" baseline="0" smtClean="0">
                        <a:ln>
                          <a:noFill/>
                        </a:ln>
                        <a:solidFill>
                          <a:schemeClr val="tx1"/>
                        </a:solidFill>
                        <a:effectLst/>
                        <a:latin typeface="Calibri" pitchFamily="34" charset="0"/>
                      </a:endParaRPr>
                    </a:p>
                  </a:txBody>
                  <a:tcPr marT="45726" marB="45726" horzOverflow="overflow">
                    <a:lnL>
                      <a:noFill/>
                    </a:lnL>
                    <a:lnR cap="flat">
                      <a:noFill/>
                    </a:lnR>
                    <a:lnT cap="flat">
                      <a:noFill/>
                    </a:lnT>
                    <a:lnB>
                      <a:noFill/>
                    </a:lnB>
                    <a:lnTlToBr>
                      <a:noFill/>
                    </a:lnTlToBr>
                    <a:lnBlToTr>
                      <a:noFill/>
                    </a:lnBlToTr>
                    <a:solidFill>
                      <a:srgbClr val="C0C0C0"/>
                    </a:solidFill>
                  </a:tcPr>
                </a:tc>
                <a:extLst>
                  <a:ext uri="{0D108BD9-81ED-4DB2-BD59-A6C34878D82A}"/>
                </a:extLst>
              </a:tr>
              <a:tr h="228588">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Calibri" pitchFamily="34" charset="0"/>
                        </a:rPr>
                        <a:t>Pamuklu Bez</a:t>
                      </a:r>
                      <a:endParaRPr kumimoji="0" lang="en-US" sz="1200" b="0" i="0" u="none" strike="noStrike" cap="none" normalizeH="0" baseline="0" dirty="0" smtClean="0">
                        <a:ln>
                          <a:noFill/>
                        </a:ln>
                        <a:solidFill>
                          <a:schemeClr val="tx1"/>
                        </a:solidFill>
                        <a:effectLst/>
                        <a:latin typeface="Calibri" pitchFamily="34" charset="0"/>
                      </a:endParaRPr>
                    </a:p>
                  </a:txBody>
                  <a:tcPr marT="45726" marB="45726" horzOverflow="overflow">
                    <a:lnL cap="flat">
                      <a:noFill/>
                    </a:lnL>
                    <a:lnR>
                      <a:noFill/>
                    </a:lnR>
                    <a:lnT>
                      <a:noFill/>
                    </a:lnT>
                    <a:lnB>
                      <a:noFill/>
                    </a:lnB>
                    <a:lnTlToBr>
                      <a:noFill/>
                    </a:lnTlToBr>
                    <a:lnBlToTr>
                      <a:noFill/>
                    </a:lnBlToTr>
                    <a:noFill/>
                  </a:tcPr>
                </a:tc>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alibri" pitchFamily="34" charset="0"/>
                        </a:rPr>
                        <a:t>1-5 </a:t>
                      </a:r>
                      <a:r>
                        <a:rPr kumimoji="0" lang="tr-TR" sz="1200" b="0" i="0" u="none" strike="noStrike" cap="none" normalizeH="0" baseline="0" dirty="0" smtClean="0">
                          <a:ln>
                            <a:noFill/>
                          </a:ln>
                          <a:solidFill>
                            <a:srgbClr val="000000"/>
                          </a:solidFill>
                          <a:effectLst/>
                          <a:latin typeface="Calibri" pitchFamily="34" charset="0"/>
                        </a:rPr>
                        <a:t>ay</a:t>
                      </a:r>
                      <a:endParaRPr kumimoji="0" lang="en-US" sz="1200" b="0" i="0" u="none" strike="noStrike" cap="none" normalizeH="0" baseline="0" dirty="0" smtClean="0">
                        <a:ln>
                          <a:noFill/>
                        </a:ln>
                        <a:solidFill>
                          <a:schemeClr val="tx1"/>
                        </a:solidFill>
                        <a:effectLst/>
                        <a:latin typeface="Calibri" pitchFamily="34" charset="0"/>
                      </a:endParaRPr>
                    </a:p>
                  </a:txBody>
                  <a:tcPr marT="45726" marB="45726" horzOverflow="overflow">
                    <a:lnL>
                      <a:noFill/>
                    </a:lnL>
                    <a:lnR cap="flat">
                      <a:noFill/>
                    </a:lnR>
                    <a:lnT>
                      <a:noFill/>
                    </a:lnT>
                    <a:lnB>
                      <a:noFill/>
                    </a:lnB>
                    <a:lnTlToBr>
                      <a:noFill/>
                    </a:lnTlToBr>
                    <a:lnBlToTr>
                      <a:noFill/>
                    </a:lnBlToTr>
                    <a:noFill/>
                  </a:tcPr>
                </a:tc>
                <a:extLst>
                  <a:ext uri="{0D108BD9-81ED-4DB2-BD59-A6C34878D82A}"/>
                </a:extLst>
              </a:tr>
              <a:tr h="283041">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tr-TR" sz="1200" b="0" i="0" u="none" strike="noStrike" cap="none" normalizeH="0" baseline="0" dirty="0" smtClean="0">
                          <a:ln>
                            <a:noFill/>
                          </a:ln>
                          <a:solidFill>
                            <a:srgbClr val="000000"/>
                          </a:solidFill>
                          <a:effectLst/>
                          <a:latin typeface="Calibri" pitchFamily="34" charset="0"/>
                        </a:rPr>
                        <a:t>Kağıt</a:t>
                      </a:r>
                      <a:endParaRPr kumimoji="0" lang="en-US" sz="1200" b="0" i="0" u="none" strike="noStrike" cap="none" normalizeH="0" baseline="0" dirty="0" smtClean="0">
                        <a:ln>
                          <a:noFill/>
                        </a:ln>
                        <a:solidFill>
                          <a:schemeClr val="tx1"/>
                        </a:solidFill>
                        <a:effectLst/>
                        <a:latin typeface="Calibri" pitchFamily="34" charset="0"/>
                      </a:endParaRPr>
                    </a:p>
                  </a:txBody>
                  <a:tcPr marT="45726" marB="45726" horzOverflow="overflow">
                    <a:lnL cap="flat">
                      <a:noFill/>
                    </a:lnL>
                    <a:lnR>
                      <a:noFill/>
                    </a:lnR>
                    <a:lnT>
                      <a:noFill/>
                    </a:lnT>
                    <a:lnB>
                      <a:noFill/>
                    </a:lnB>
                    <a:lnTlToBr>
                      <a:noFill/>
                    </a:lnTlToBr>
                    <a:lnBlToTr>
                      <a:noFill/>
                    </a:lnBlToTr>
                    <a:noFill/>
                  </a:tcPr>
                </a:tc>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alibri" pitchFamily="34" charset="0"/>
                        </a:rPr>
                        <a:t>2-5 </a:t>
                      </a:r>
                      <a:r>
                        <a:rPr kumimoji="0" lang="tr-TR" sz="1200" b="0" i="0" u="none" strike="noStrike" cap="none" normalizeH="0" baseline="0" dirty="0" smtClean="0">
                          <a:ln>
                            <a:noFill/>
                          </a:ln>
                          <a:solidFill>
                            <a:srgbClr val="000000"/>
                          </a:solidFill>
                          <a:effectLst/>
                          <a:latin typeface="Calibri" pitchFamily="34" charset="0"/>
                        </a:rPr>
                        <a:t>ay</a:t>
                      </a:r>
                      <a:endParaRPr kumimoji="0" lang="en-US" sz="1200" b="0" i="0" u="none" strike="noStrike" cap="none" normalizeH="0" baseline="0" dirty="0" smtClean="0">
                        <a:ln>
                          <a:noFill/>
                        </a:ln>
                        <a:solidFill>
                          <a:schemeClr val="tx1"/>
                        </a:solidFill>
                        <a:effectLst/>
                        <a:latin typeface="Calibri" pitchFamily="34" charset="0"/>
                      </a:endParaRPr>
                    </a:p>
                  </a:txBody>
                  <a:tcPr marT="45726" marB="45726" horzOverflow="overflow">
                    <a:lnL>
                      <a:noFill/>
                    </a:lnL>
                    <a:lnR cap="flat">
                      <a:noFill/>
                    </a:lnR>
                    <a:lnT>
                      <a:noFill/>
                    </a:lnT>
                    <a:lnB>
                      <a:noFill/>
                    </a:lnB>
                    <a:lnTlToBr>
                      <a:noFill/>
                    </a:lnTlToBr>
                    <a:lnBlToTr>
                      <a:noFill/>
                    </a:lnBlToTr>
                    <a:noFill/>
                  </a:tcPr>
                </a:tc>
                <a:extLst>
                  <a:ext uri="{0D108BD9-81ED-4DB2-BD59-A6C34878D82A}"/>
                </a:extLst>
              </a:tr>
              <a:tr h="283041">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tr-TR" sz="1200" b="0" i="0" u="none" strike="noStrike" cap="none" normalizeH="0" baseline="0" dirty="0" smtClean="0">
                          <a:ln>
                            <a:noFill/>
                          </a:ln>
                          <a:solidFill>
                            <a:srgbClr val="000000"/>
                          </a:solidFill>
                          <a:effectLst/>
                          <a:latin typeface="Calibri" pitchFamily="34" charset="0"/>
                        </a:rPr>
                        <a:t>İp</a:t>
                      </a:r>
                      <a:endParaRPr kumimoji="0" lang="en-US" sz="1200" b="0" i="0" u="none" strike="noStrike" cap="none" normalizeH="0" baseline="0" dirty="0" smtClean="0">
                        <a:ln>
                          <a:noFill/>
                        </a:ln>
                        <a:solidFill>
                          <a:schemeClr val="tx1"/>
                        </a:solidFill>
                        <a:effectLst/>
                        <a:latin typeface="Calibri" pitchFamily="34" charset="0"/>
                      </a:endParaRPr>
                    </a:p>
                  </a:txBody>
                  <a:tcPr marT="45726" marB="45726" horzOverflow="overflow">
                    <a:lnL cap="flat">
                      <a:noFill/>
                    </a:lnL>
                    <a:lnR>
                      <a:noFill/>
                    </a:lnR>
                    <a:lnT>
                      <a:noFill/>
                    </a:lnT>
                    <a:lnB>
                      <a:noFill/>
                    </a:lnB>
                    <a:lnTlToBr>
                      <a:noFill/>
                    </a:lnTlToBr>
                    <a:lnBlToTr>
                      <a:noFill/>
                    </a:lnBlToTr>
                    <a:noFill/>
                  </a:tcPr>
                </a:tc>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alibri" pitchFamily="34" charset="0"/>
                        </a:rPr>
                        <a:t>3-14 </a:t>
                      </a:r>
                      <a:r>
                        <a:rPr kumimoji="0" lang="tr-TR" sz="1200" b="0" i="0" u="none" strike="noStrike" cap="none" normalizeH="0" baseline="0" dirty="0" smtClean="0">
                          <a:ln>
                            <a:noFill/>
                          </a:ln>
                          <a:solidFill>
                            <a:srgbClr val="000000"/>
                          </a:solidFill>
                          <a:effectLst/>
                          <a:latin typeface="Calibri" pitchFamily="34" charset="0"/>
                        </a:rPr>
                        <a:t>ay</a:t>
                      </a:r>
                      <a:endParaRPr kumimoji="0" lang="en-US" sz="1200" b="0" i="0" u="none" strike="noStrike" cap="none" normalizeH="0" baseline="0" dirty="0" smtClean="0">
                        <a:ln>
                          <a:noFill/>
                        </a:ln>
                        <a:solidFill>
                          <a:schemeClr val="tx1"/>
                        </a:solidFill>
                        <a:effectLst/>
                        <a:latin typeface="Calibri" pitchFamily="34" charset="0"/>
                      </a:endParaRPr>
                    </a:p>
                  </a:txBody>
                  <a:tcPr marT="45726" marB="45726" horzOverflow="overflow">
                    <a:lnL>
                      <a:noFill/>
                    </a:lnL>
                    <a:lnR cap="flat">
                      <a:noFill/>
                    </a:lnR>
                    <a:lnT>
                      <a:noFill/>
                    </a:lnT>
                    <a:lnB>
                      <a:noFill/>
                    </a:lnB>
                    <a:lnTlToBr>
                      <a:noFill/>
                    </a:lnTlToBr>
                    <a:lnBlToTr>
                      <a:noFill/>
                    </a:lnBlToTr>
                    <a:noFill/>
                  </a:tcPr>
                </a:tc>
                <a:extLst>
                  <a:ext uri="{0D108BD9-81ED-4DB2-BD59-A6C34878D82A}"/>
                </a:extLst>
              </a:tr>
              <a:tr h="283041">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tr-TR" sz="1200" b="0" i="0" u="none" strike="noStrike" cap="none" normalizeH="0" baseline="0" dirty="0" smtClean="0">
                          <a:ln>
                            <a:noFill/>
                          </a:ln>
                          <a:solidFill>
                            <a:srgbClr val="000000"/>
                          </a:solidFill>
                          <a:effectLst/>
                          <a:latin typeface="Calibri" pitchFamily="34" charset="0"/>
                        </a:rPr>
                        <a:t>Portakal Kabukları</a:t>
                      </a:r>
                      <a:endParaRPr kumimoji="0" lang="en-US" sz="1200" b="0" i="0" u="none" strike="noStrike" cap="none" normalizeH="0" baseline="0" dirty="0" smtClean="0">
                        <a:ln>
                          <a:noFill/>
                        </a:ln>
                        <a:solidFill>
                          <a:schemeClr val="tx1"/>
                        </a:solidFill>
                        <a:effectLst/>
                        <a:latin typeface="Calibri" pitchFamily="34" charset="0"/>
                      </a:endParaRPr>
                    </a:p>
                  </a:txBody>
                  <a:tcPr marT="45726" marB="45726" horzOverflow="overflow">
                    <a:lnL cap="flat">
                      <a:noFill/>
                    </a:lnL>
                    <a:lnR>
                      <a:noFill/>
                    </a:lnR>
                    <a:lnT>
                      <a:noFill/>
                    </a:lnT>
                    <a:lnB>
                      <a:noFill/>
                    </a:lnB>
                    <a:lnTlToBr>
                      <a:noFill/>
                    </a:lnTlToBr>
                    <a:lnBlToTr>
                      <a:noFill/>
                    </a:lnBlToTr>
                    <a:noFill/>
                  </a:tcPr>
                </a:tc>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alibri" pitchFamily="34" charset="0"/>
                        </a:rPr>
                        <a:t>6 </a:t>
                      </a:r>
                      <a:r>
                        <a:rPr kumimoji="0" lang="tr-TR" sz="1200" b="0" i="0" u="none" strike="noStrike" cap="none" normalizeH="0" baseline="0" dirty="0" smtClean="0">
                          <a:ln>
                            <a:noFill/>
                          </a:ln>
                          <a:solidFill>
                            <a:srgbClr val="000000"/>
                          </a:solidFill>
                          <a:effectLst/>
                          <a:latin typeface="Calibri" pitchFamily="34" charset="0"/>
                        </a:rPr>
                        <a:t>ay</a:t>
                      </a:r>
                      <a:endParaRPr kumimoji="0" lang="en-US" sz="1200" b="0" i="0" u="none" strike="noStrike" cap="none" normalizeH="0" baseline="0" dirty="0" smtClean="0">
                        <a:ln>
                          <a:noFill/>
                        </a:ln>
                        <a:solidFill>
                          <a:schemeClr val="tx1"/>
                        </a:solidFill>
                        <a:effectLst/>
                        <a:latin typeface="Calibri" pitchFamily="34" charset="0"/>
                      </a:endParaRPr>
                    </a:p>
                  </a:txBody>
                  <a:tcPr marT="45726" marB="45726" horzOverflow="overflow">
                    <a:lnL>
                      <a:noFill/>
                    </a:lnL>
                    <a:lnR cap="flat">
                      <a:noFill/>
                    </a:lnR>
                    <a:lnT>
                      <a:noFill/>
                    </a:lnT>
                    <a:lnB>
                      <a:noFill/>
                    </a:lnB>
                    <a:lnTlToBr>
                      <a:noFill/>
                    </a:lnTlToBr>
                    <a:lnBlToTr>
                      <a:noFill/>
                    </a:lnBlToTr>
                    <a:noFill/>
                  </a:tcPr>
                </a:tc>
                <a:extLst>
                  <a:ext uri="{0D108BD9-81ED-4DB2-BD59-A6C34878D82A}"/>
                </a:extLst>
              </a:tr>
              <a:tr h="283041">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tr-TR" sz="1200" b="0" i="0" u="none" strike="noStrike" cap="none" normalizeH="0" baseline="0" dirty="0" smtClean="0">
                          <a:ln>
                            <a:noFill/>
                          </a:ln>
                          <a:solidFill>
                            <a:srgbClr val="000000"/>
                          </a:solidFill>
                          <a:effectLst/>
                          <a:latin typeface="Calibri" pitchFamily="34" charset="0"/>
                        </a:rPr>
                        <a:t>Yün çorap</a:t>
                      </a:r>
                      <a:endParaRPr kumimoji="0" lang="en-US" sz="1200" b="0" i="0" u="none" strike="noStrike" cap="none" normalizeH="0" baseline="0" dirty="0" smtClean="0">
                        <a:ln>
                          <a:noFill/>
                        </a:ln>
                        <a:solidFill>
                          <a:schemeClr val="tx1"/>
                        </a:solidFill>
                        <a:effectLst/>
                        <a:latin typeface="Calibri" pitchFamily="34" charset="0"/>
                      </a:endParaRPr>
                    </a:p>
                  </a:txBody>
                  <a:tcPr marT="45726" marB="45726" horzOverflow="overflow">
                    <a:lnL cap="flat">
                      <a:noFill/>
                    </a:lnL>
                    <a:lnR>
                      <a:noFill/>
                    </a:lnR>
                    <a:lnT>
                      <a:noFill/>
                    </a:lnT>
                    <a:lnB>
                      <a:noFill/>
                    </a:lnB>
                    <a:lnTlToBr>
                      <a:noFill/>
                    </a:lnTlToBr>
                    <a:lnBlToTr>
                      <a:noFill/>
                    </a:lnBlToTr>
                    <a:noFill/>
                  </a:tcPr>
                </a:tc>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alibri" pitchFamily="34" charset="0"/>
                        </a:rPr>
                        <a:t>1 </a:t>
                      </a:r>
                      <a:r>
                        <a:rPr kumimoji="0" lang="tr-TR" sz="1200" b="0" i="0" u="none" strike="noStrike" cap="none" normalizeH="0" baseline="0" dirty="0" smtClean="0">
                          <a:ln>
                            <a:noFill/>
                          </a:ln>
                          <a:solidFill>
                            <a:srgbClr val="000000"/>
                          </a:solidFill>
                          <a:effectLst/>
                          <a:latin typeface="Calibri" pitchFamily="34" charset="0"/>
                        </a:rPr>
                        <a:t>- </a:t>
                      </a:r>
                      <a:r>
                        <a:rPr kumimoji="0" lang="en-US" sz="1200" b="0" i="0" u="none" strike="noStrike" cap="none" normalizeH="0" baseline="0" dirty="0" smtClean="0">
                          <a:ln>
                            <a:noFill/>
                          </a:ln>
                          <a:solidFill>
                            <a:srgbClr val="000000"/>
                          </a:solidFill>
                          <a:effectLst/>
                          <a:latin typeface="Calibri" pitchFamily="34" charset="0"/>
                        </a:rPr>
                        <a:t>5 </a:t>
                      </a:r>
                      <a:r>
                        <a:rPr kumimoji="0" lang="tr-TR" sz="1200" b="0" i="0" u="none" strike="noStrike" cap="none" normalizeH="0" baseline="0" dirty="0" smtClean="0">
                          <a:ln>
                            <a:noFill/>
                          </a:ln>
                          <a:solidFill>
                            <a:srgbClr val="000000"/>
                          </a:solidFill>
                          <a:effectLst/>
                          <a:latin typeface="Calibri" pitchFamily="34" charset="0"/>
                        </a:rPr>
                        <a:t>yıl</a:t>
                      </a:r>
                      <a:endParaRPr kumimoji="0" lang="en-US" sz="1200" b="0" i="0" u="none" strike="noStrike" cap="none" normalizeH="0" baseline="0" dirty="0" smtClean="0">
                        <a:ln>
                          <a:noFill/>
                        </a:ln>
                        <a:solidFill>
                          <a:schemeClr val="tx1"/>
                        </a:solidFill>
                        <a:effectLst/>
                        <a:latin typeface="Calibri" pitchFamily="34" charset="0"/>
                      </a:endParaRPr>
                    </a:p>
                  </a:txBody>
                  <a:tcPr marT="45726" marB="45726" horzOverflow="overflow">
                    <a:lnL>
                      <a:noFill/>
                    </a:lnL>
                    <a:lnR cap="flat">
                      <a:noFill/>
                    </a:lnR>
                    <a:lnT>
                      <a:noFill/>
                    </a:lnT>
                    <a:lnB>
                      <a:noFill/>
                    </a:lnB>
                    <a:lnTlToBr>
                      <a:noFill/>
                    </a:lnTlToBr>
                    <a:lnBlToTr>
                      <a:noFill/>
                    </a:lnBlToTr>
                    <a:noFill/>
                  </a:tcPr>
                </a:tc>
                <a:extLst>
                  <a:ext uri="{0D108BD9-81ED-4DB2-BD59-A6C34878D82A}"/>
                </a:extLst>
              </a:tr>
              <a:tr h="283041">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tr-TR" sz="1200" b="0" i="0" u="none" strike="noStrike" cap="none" normalizeH="0" baseline="0" dirty="0" smtClean="0">
                          <a:ln>
                            <a:noFill/>
                          </a:ln>
                          <a:solidFill>
                            <a:srgbClr val="000000"/>
                          </a:solidFill>
                          <a:effectLst/>
                          <a:latin typeface="Calibri" pitchFamily="34" charset="0"/>
                        </a:rPr>
                        <a:t>Sigara İzmaritleri</a:t>
                      </a:r>
                      <a:endParaRPr kumimoji="0" lang="en-US" sz="1200" b="0" i="0" u="none" strike="noStrike" cap="none" normalizeH="0" baseline="0" dirty="0" smtClean="0">
                        <a:ln>
                          <a:noFill/>
                        </a:ln>
                        <a:solidFill>
                          <a:schemeClr val="tx1"/>
                        </a:solidFill>
                        <a:effectLst/>
                        <a:latin typeface="Calibri" pitchFamily="34" charset="0"/>
                      </a:endParaRPr>
                    </a:p>
                  </a:txBody>
                  <a:tcPr marT="45726" marB="45726" horzOverflow="overflow">
                    <a:lnL cap="flat">
                      <a:noFill/>
                    </a:lnL>
                    <a:lnR>
                      <a:noFill/>
                    </a:lnR>
                    <a:lnT>
                      <a:noFill/>
                    </a:lnT>
                    <a:lnB>
                      <a:noFill/>
                    </a:lnB>
                    <a:lnTlToBr>
                      <a:noFill/>
                    </a:lnTlToBr>
                    <a:lnBlToTr>
                      <a:noFill/>
                    </a:lnBlToTr>
                    <a:noFill/>
                  </a:tcPr>
                </a:tc>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alibri" pitchFamily="34" charset="0"/>
                        </a:rPr>
                        <a:t>1 </a:t>
                      </a:r>
                      <a:r>
                        <a:rPr kumimoji="0" lang="tr-TR" sz="1200" b="0" i="0" u="none" strike="noStrike" cap="none" normalizeH="0" baseline="0" dirty="0" smtClean="0">
                          <a:ln>
                            <a:noFill/>
                          </a:ln>
                          <a:solidFill>
                            <a:srgbClr val="000000"/>
                          </a:solidFill>
                          <a:effectLst/>
                          <a:latin typeface="Calibri" pitchFamily="34" charset="0"/>
                        </a:rPr>
                        <a:t>-</a:t>
                      </a:r>
                      <a:r>
                        <a:rPr kumimoji="0" lang="en-US" sz="1200" b="0" i="0" u="none" strike="noStrike" cap="none" normalizeH="0" baseline="0" dirty="0" smtClean="0">
                          <a:ln>
                            <a:noFill/>
                          </a:ln>
                          <a:solidFill>
                            <a:srgbClr val="000000"/>
                          </a:solidFill>
                          <a:effectLst/>
                          <a:latin typeface="Calibri" pitchFamily="34" charset="0"/>
                        </a:rPr>
                        <a:t> 12 </a:t>
                      </a:r>
                      <a:r>
                        <a:rPr kumimoji="0" lang="tr-TR" sz="1200" b="0" i="0" u="none" strike="noStrike" cap="none" normalizeH="0" baseline="0" dirty="0" smtClean="0">
                          <a:ln>
                            <a:noFill/>
                          </a:ln>
                          <a:solidFill>
                            <a:srgbClr val="000000"/>
                          </a:solidFill>
                          <a:effectLst/>
                          <a:latin typeface="Calibri" pitchFamily="34" charset="0"/>
                        </a:rPr>
                        <a:t>yıl</a:t>
                      </a:r>
                      <a:endParaRPr kumimoji="0" lang="en-US" sz="1200" b="0" i="0" u="none" strike="noStrike" cap="none" normalizeH="0" baseline="0" dirty="0" smtClean="0">
                        <a:ln>
                          <a:noFill/>
                        </a:ln>
                        <a:solidFill>
                          <a:schemeClr val="tx1"/>
                        </a:solidFill>
                        <a:effectLst/>
                        <a:latin typeface="Calibri" pitchFamily="34" charset="0"/>
                      </a:endParaRPr>
                    </a:p>
                  </a:txBody>
                  <a:tcPr marT="45726" marB="45726" horzOverflow="overflow">
                    <a:lnL>
                      <a:noFill/>
                    </a:lnL>
                    <a:lnR cap="flat">
                      <a:noFill/>
                    </a:lnR>
                    <a:lnT>
                      <a:noFill/>
                    </a:lnT>
                    <a:lnB>
                      <a:noFill/>
                    </a:lnB>
                    <a:lnTlToBr>
                      <a:noFill/>
                    </a:lnTlToBr>
                    <a:lnBlToTr>
                      <a:noFill/>
                    </a:lnBlToTr>
                    <a:noFill/>
                  </a:tcPr>
                </a:tc>
                <a:extLst>
                  <a:ext uri="{0D108BD9-81ED-4DB2-BD59-A6C34878D82A}"/>
                </a:extLst>
              </a:tr>
              <a:tr h="283041">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en-US" sz="1200" b="0" i="0" u="none" strike="noStrike" cap="none" normalizeH="0" baseline="0" dirty="0" err="1" smtClean="0">
                          <a:ln>
                            <a:noFill/>
                          </a:ln>
                          <a:solidFill>
                            <a:srgbClr val="000000"/>
                          </a:solidFill>
                          <a:effectLst/>
                          <a:latin typeface="Calibri" pitchFamily="34" charset="0"/>
                        </a:rPr>
                        <a:t>Plastik</a:t>
                      </a:r>
                      <a:r>
                        <a:rPr kumimoji="0" lang="en-US" sz="1200" b="0" i="0" u="none" strike="noStrike" cap="none" normalizeH="0" baseline="0" dirty="0" smtClean="0">
                          <a:ln>
                            <a:noFill/>
                          </a:ln>
                          <a:solidFill>
                            <a:srgbClr val="000000"/>
                          </a:solidFill>
                          <a:effectLst/>
                          <a:latin typeface="Calibri" pitchFamily="34" charset="0"/>
                        </a:rPr>
                        <a:t> </a:t>
                      </a:r>
                      <a:r>
                        <a:rPr kumimoji="0" lang="en-US" sz="1200" b="0" i="0" u="none" strike="noStrike" cap="none" normalizeH="0" baseline="0" dirty="0" err="1" smtClean="0">
                          <a:ln>
                            <a:noFill/>
                          </a:ln>
                          <a:solidFill>
                            <a:srgbClr val="000000"/>
                          </a:solidFill>
                          <a:effectLst/>
                          <a:latin typeface="Calibri" pitchFamily="34" charset="0"/>
                        </a:rPr>
                        <a:t>kaplamalı</a:t>
                      </a:r>
                      <a:r>
                        <a:rPr kumimoji="0" lang="en-US" sz="1200" b="0" i="0" u="none" strike="noStrike" cap="none" normalizeH="0" baseline="0" dirty="0" smtClean="0">
                          <a:ln>
                            <a:noFill/>
                          </a:ln>
                          <a:solidFill>
                            <a:srgbClr val="000000"/>
                          </a:solidFill>
                          <a:effectLst/>
                          <a:latin typeface="Calibri" pitchFamily="34" charset="0"/>
                        </a:rPr>
                        <a:t> </a:t>
                      </a:r>
                      <a:r>
                        <a:rPr kumimoji="0" lang="en-US" sz="1200" b="0" i="0" u="none" strike="noStrike" cap="none" normalizeH="0" baseline="0" dirty="0" err="1" smtClean="0">
                          <a:ln>
                            <a:noFill/>
                          </a:ln>
                          <a:solidFill>
                            <a:srgbClr val="000000"/>
                          </a:solidFill>
                          <a:effectLst/>
                          <a:latin typeface="Calibri" pitchFamily="34" charset="0"/>
                        </a:rPr>
                        <a:t>kağıt</a:t>
                      </a:r>
                      <a:r>
                        <a:rPr kumimoji="0" lang="en-US" sz="1200" b="0" i="0" u="none" strike="noStrike" cap="none" normalizeH="0" baseline="0" dirty="0" smtClean="0">
                          <a:ln>
                            <a:noFill/>
                          </a:ln>
                          <a:solidFill>
                            <a:srgbClr val="000000"/>
                          </a:solidFill>
                          <a:effectLst/>
                          <a:latin typeface="Calibri" pitchFamily="34" charset="0"/>
                        </a:rPr>
                        <a:t> </a:t>
                      </a:r>
                      <a:r>
                        <a:rPr kumimoji="0" lang="en-US" sz="1200" b="0" i="0" u="none" strike="noStrike" cap="none" normalizeH="0" baseline="0" dirty="0" err="1" smtClean="0">
                          <a:ln>
                            <a:noFill/>
                          </a:ln>
                          <a:solidFill>
                            <a:srgbClr val="000000"/>
                          </a:solidFill>
                          <a:effectLst/>
                          <a:latin typeface="Calibri" pitchFamily="34" charset="0"/>
                        </a:rPr>
                        <a:t>süt</a:t>
                      </a:r>
                      <a:r>
                        <a:rPr kumimoji="0" lang="en-US" sz="1200" b="0" i="0" u="none" strike="noStrike" cap="none" normalizeH="0" baseline="0" dirty="0" smtClean="0">
                          <a:ln>
                            <a:noFill/>
                          </a:ln>
                          <a:solidFill>
                            <a:srgbClr val="000000"/>
                          </a:solidFill>
                          <a:effectLst/>
                          <a:latin typeface="Calibri" pitchFamily="34" charset="0"/>
                        </a:rPr>
                        <a:t> </a:t>
                      </a:r>
                      <a:r>
                        <a:rPr kumimoji="0" lang="en-US" sz="1200" b="0" i="0" u="none" strike="noStrike" cap="none" normalizeH="0" baseline="0" dirty="0" err="1" smtClean="0">
                          <a:ln>
                            <a:noFill/>
                          </a:ln>
                          <a:solidFill>
                            <a:srgbClr val="000000"/>
                          </a:solidFill>
                          <a:effectLst/>
                          <a:latin typeface="Calibri" pitchFamily="34" charset="0"/>
                        </a:rPr>
                        <a:t>kutuları</a:t>
                      </a:r>
                      <a:endParaRPr kumimoji="0" lang="en-US" sz="1200" b="0" i="0" u="none" strike="noStrike" cap="none" normalizeH="0" baseline="0" dirty="0" smtClean="0">
                        <a:ln>
                          <a:noFill/>
                        </a:ln>
                        <a:solidFill>
                          <a:schemeClr val="tx1"/>
                        </a:solidFill>
                        <a:effectLst/>
                        <a:latin typeface="Calibri" pitchFamily="34" charset="0"/>
                      </a:endParaRPr>
                    </a:p>
                  </a:txBody>
                  <a:tcPr marT="45726" marB="45726" horzOverflow="overflow">
                    <a:lnL cap="flat">
                      <a:noFill/>
                    </a:lnL>
                    <a:lnR>
                      <a:noFill/>
                    </a:lnR>
                    <a:lnT>
                      <a:noFill/>
                    </a:lnT>
                    <a:lnB>
                      <a:noFill/>
                    </a:lnB>
                    <a:lnTlToBr>
                      <a:noFill/>
                    </a:lnTlToBr>
                    <a:lnBlToTr>
                      <a:noFill/>
                    </a:lnBlToTr>
                    <a:noFill/>
                  </a:tcPr>
                </a:tc>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alibri" pitchFamily="34" charset="0"/>
                        </a:rPr>
                        <a:t>5 y</a:t>
                      </a:r>
                      <a:r>
                        <a:rPr kumimoji="0" lang="tr-TR" sz="1200" b="0" i="0" u="none" strike="noStrike" cap="none" normalizeH="0" baseline="0" dirty="0" smtClean="0">
                          <a:ln>
                            <a:noFill/>
                          </a:ln>
                          <a:solidFill>
                            <a:srgbClr val="000000"/>
                          </a:solidFill>
                          <a:effectLst/>
                          <a:latin typeface="Calibri" pitchFamily="34" charset="0"/>
                        </a:rPr>
                        <a:t>yıl</a:t>
                      </a:r>
                      <a:endParaRPr kumimoji="0" lang="en-US" sz="1200" b="0" i="0" u="none" strike="noStrike" cap="none" normalizeH="0" baseline="0" dirty="0" smtClean="0">
                        <a:ln>
                          <a:noFill/>
                        </a:ln>
                        <a:solidFill>
                          <a:schemeClr val="tx1"/>
                        </a:solidFill>
                        <a:effectLst/>
                        <a:latin typeface="Calibri" pitchFamily="34" charset="0"/>
                      </a:endParaRPr>
                    </a:p>
                  </a:txBody>
                  <a:tcPr marT="45726" marB="45726" horzOverflow="overflow">
                    <a:lnL>
                      <a:noFill/>
                    </a:lnL>
                    <a:lnR cap="flat">
                      <a:noFill/>
                    </a:lnR>
                    <a:lnT>
                      <a:noFill/>
                    </a:lnT>
                    <a:lnB>
                      <a:noFill/>
                    </a:lnB>
                    <a:lnTlToBr>
                      <a:noFill/>
                    </a:lnTlToBr>
                    <a:lnBlToTr>
                      <a:noFill/>
                    </a:lnBlToTr>
                    <a:noFill/>
                  </a:tcPr>
                </a:tc>
                <a:extLst>
                  <a:ext uri="{0D108BD9-81ED-4DB2-BD59-A6C34878D82A}"/>
                </a:extLst>
              </a:tr>
              <a:tr h="283041">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en-US" sz="1200" b="0" i="0" u="none" strike="noStrike" cap="none" normalizeH="0" baseline="0" dirty="0" err="1" smtClean="0">
                          <a:ln>
                            <a:noFill/>
                          </a:ln>
                          <a:solidFill>
                            <a:srgbClr val="000000"/>
                          </a:solidFill>
                          <a:effectLst/>
                          <a:latin typeface="Calibri" pitchFamily="34" charset="0"/>
                        </a:rPr>
                        <a:t>Deri</a:t>
                      </a:r>
                      <a:r>
                        <a:rPr kumimoji="0" lang="en-US" sz="1200" b="0" i="0" u="none" strike="noStrike" cap="none" normalizeH="0" baseline="0" dirty="0" smtClean="0">
                          <a:ln>
                            <a:noFill/>
                          </a:ln>
                          <a:solidFill>
                            <a:srgbClr val="000000"/>
                          </a:solidFill>
                          <a:effectLst/>
                          <a:latin typeface="Calibri" pitchFamily="34" charset="0"/>
                        </a:rPr>
                        <a:t> </a:t>
                      </a:r>
                      <a:r>
                        <a:rPr kumimoji="0" lang="en-US" sz="1200" b="0" i="0" u="none" strike="noStrike" cap="none" normalizeH="0" baseline="0" dirty="0" err="1" smtClean="0">
                          <a:ln>
                            <a:noFill/>
                          </a:ln>
                          <a:solidFill>
                            <a:srgbClr val="000000"/>
                          </a:solidFill>
                          <a:effectLst/>
                          <a:latin typeface="Calibri" pitchFamily="34" charset="0"/>
                        </a:rPr>
                        <a:t>ayakkabı</a:t>
                      </a:r>
                      <a:endParaRPr kumimoji="0" lang="en-US" sz="1200" b="0" i="0" u="none" strike="noStrike" cap="none" normalizeH="0" baseline="0" dirty="0" smtClean="0">
                        <a:ln>
                          <a:noFill/>
                        </a:ln>
                        <a:solidFill>
                          <a:schemeClr val="tx1"/>
                        </a:solidFill>
                        <a:effectLst/>
                        <a:latin typeface="Calibri" pitchFamily="34" charset="0"/>
                      </a:endParaRPr>
                    </a:p>
                  </a:txBody>
                  <a:tcPr marT="45726" marB="45726" horzOverflow="overflow">
                    <a:lnL cap="flat">
                      <a:noFill/>
                    </a:lnL>
                    <a:lnR>
                      <a:noFill/>
                    </a:lnR>
                    <a:lnT>
                      <a:noFill/>
                    </a:lnT>
                    <a:lnB>
                      <a:noFill/>
                    </a:lnB>
                    <a:lnTlToBr>
                      <a:noFill/>
                    </a:lnTlToBr>
                    <a:lnBlToTr>
                      <a:noFill/>
                    </a:lnBlToTr>
                    <a:noFill/>
                  </a:tcPr>
                </a:tc>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alibri" pitchFamily="34" charset="0"/>
                        </a:rPr>
                        <a:t>25 </a:t>
                      </a:r>
                      <a:r>
                        <a:rPr kumimoji="0" lang="tr-TR" sz="1200" b="0" i="0" u="none" strike="noStrike" cap="none" normalizeH="0" baseline="0" dirty="0" smtClean="0">
                          <a:ln>
                            <a:noFill/>
                          </a:ln>
                          <a:solidFill>
                            <a:srgbClr val="000000"/>
                          </a:solidFill>
                          <a:effectLst/>
                          <a:latin typeface="Calibri" pitchFamily="34" charset="0"/>
                        </a:rPr>
                        <a:t>-</a:t>
                      </a:r>
                      <a:r>
                        <a:rPr kumimoji="0" lang="en-US" sz="1200" b="0" i="0" u="none" strike="noStrike" cap="none" normalizeH="0" baseline="0" dirty="0" smtClean="0">
                          <a:ln>
                            <a:noFill/>
                          </a:ln>
                          <a:solidFill>
                            <a:srgbClr val="000000"/>
                          </a:solidFill>
                          <a:effectLst/>
                          <a:latin typeface="Calibri" pitchFamily="34" charset="0"/>
                        </a:rPr>
                        <a:t> 40 </a:t>
                      </a:r>
                      <a:r>
                        <a:rPr kumimoji="0" lang="tr-TR" sz="1200" b="0" i="0" u="none" strike="noStrike" cap="none" normalizeH="0" baseline="0" dirty="0" smtClean="0">
                          <a:ln>
                            <a:noFill/>
                          </a:ln>
                          <a:solidFill>
                            <a:srgbClr val="000000"/>
                          </a:solidFill>
                          <a:effectLst/>
                          <a:latin typeface="Calibri" pitchFamily="34" charset="0"/>
                        </a:rPr>
                        <a:t>yıl</a:t>
                      </a:r>
                      <a:endParaRPr kumimoji="0" lang="en-US" sz="1200" b="0" i="0" u="none" strike="noStrike" cap="none" normalizeH="0" baseline="0" dirty="0" smtClean="0">
                        <a:ln>
                          <a:noFill/>
                        </a:ln>
                        <a:solidFill>
                          <a:schemeClr val="tx1"/>
                        </a:solidFill>
                        <a:effectLst/>
                        <a:latin typeface="Calibri" pitchFamily="34" charset="0"/>
                      </a:endParaRPr>
                    </a:p>
                  </a:txBody>
                  <a:tcPr marT="45726" marB="45726" horzOverflow="overflow">
                    <a:lnL>
                      <a:noFill/>
                    </a:lnL>
                    <a:lnR cap="flat">
                      <a:noFill/>
                    </a:lnR>
                    <a:lnT>
                      <a:noFill/>
                    </a:lnT>
                    <a:lnB>
                      <a:noFill/>
                    </a:lnB>
                    <a:lnTlToBr>
                      <a:noFill/>
                    </a:lnTlToBr>
                    <a:lnBlToTr>
                      <a:noFill/>
                    </a:lnBlToTr>
                    <a:noFill/>
                  </a:tcPr>
                </a:tc>
                <a:extLst>
                  <a:ext uri="{0D108BD9-81ED-4DB2-BD59-A6C34878D82A}"/>
                </a:extLst>
              </a:tr>
              <a:tr h="283041">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en-US" sz="1200" b="0" i="0" u="none" strike="noStrike" cap="none" normalizeH="0" baseline="0" dirty="0" err="1" smtClean="0">
                          <a:ln>
                            <a:noFill/>
                          </a:ln>
                          <a:solidFill>
                            <a:srgbClr val="000000"/>
                          </a:solidFill>
                          <a:effectLst/>
                          <a:latin typeface="Calibri" pitchFamily="34" charset="0"/>
                        </a:rPr>
                        <a:t>Naylon</a:t>
                      </a:r>
                      <a:r>
                        <a:rPr kumimoji="0" lang="en-US" sz="1200" b="0" i="0" u="none" strike="noStrike" cap="none" normalizeH="0" baseline="0" dirty="0" smtClean="0">
                          <a:ln>
                            <a:noFill/>
                          </a:ln>
                          <a:solidFill>
                            <a:srgbClr val="000000"/>
                          </a:solidFill>
                          <a:effectLst/>
                          <a:latin typeface="Calibri" pitchFamily="34" charset="0"/>
                        </a:rPr>
                        <a:t> </a:t>
                      </a:r>
                      <a:r>
                        <a:rPr kumimoji="0" lang="en-US" sz="1200" b="0" i="0" u="none" strike="noStrike" cap="none" normalizeH="0" baseline="0" dirty="0" err="1" smtClean="0">
                          <a:ln>
                            <a:noFill/>
                          </a:ln>
                          <a:solidFill>
                            <a:srgbClr val="000000"/>
                          </a:solidFill>
                          <a:effectLst/>
                          <a:latin typeface="Calibri" pitchFamily="34" charset="0"/>
                        </a:rPr>
                        <a:t>kumaş</a:t>
                      </a:r>
                      <a:endParaRPr kumimoji="0" lang="en-US" sz="1200" b="0" i="0" u="none" strike="noStrike" cap="none" normalizeH="0" baseline="0" dirty="0" smtClean="0">
                        <a:ln>
                          <a:noFill/>
                        </a:ln>
                        <a:solidFill>
                          <a:schemeClr val="tx1"/>
                        </a:solidFill>
                        <a:effectLst/>
                        <a:latin typeface="Calibri" pitchFamily="34" charset="0"/>
                      </a:endParaRPr>
                    </a:p>
                  </a:txBody>
                  <a:tcPr marT="45726" marB="45726" horzOverflow="overflow">
                    <a:lnL cap="flat">
                      <a:noFill/>
                    </a:lnL>
                    <a:lnR>
                      <a:noFill/>
                    </a:lnR>
                    <a:lnT>
                      <a:noFill/>
                    </a:lnT>
                    <a:lnB>
                      <a:noFill/>
                    </a:lnB>
                    <a:lnTlToBr>
                      <a:noFill/>
                    </a:lnTlToBr>
                    <a:lnBlToTr>
                      <a:noFill/>
                    </a:lnBlToTr>
                    <a:noFill/>
                  </a:tcPr>
                </a:tc>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alibri" pitchFamily="34" charset="0"/>
                        </a:rPr>
                        <a:t>30 </a:t>
                      </a:r>
                      <a:r>
                        <a:rPr kumimoji="0" lang="tr-TR" sz="1200" b="0" i="0" u="none" strike="noStrike" cap="none" normalizeH="0" baseline="0" dirty="0" smtClean="0">
                          <a:ln>
                            <a:noFill/>
                          </a:ln>
                          <a:solidFill>
                            <a:srgbClr val="000000"/>
                          </a:solidFill>
                          <a:effectLst/>
                          <a:latin typeface="Calibri" pitchFamily="34" charset="0"/>
                        </a:rPr>
                        <a:t>-</a:t>
                      </a:r>
                      <a:r>
                        <a:rPr kumimoji="0" lang="en-US" sz="1200" b="0" i="0" u="none" strike="noStrike" cap="none" normalizeH="0" baseline="0" dirty="0" smtClean="0">
                          <a:ln>
                            <a:noFill/>
                          </a:ln>
                          <a:solidFill>
                            <a:srgbClr val="000000"/>
                          </a:solidFill>
                          <a:effectLst/>
                          <a:latin typeface="Calibri" pitchFamily="34" charset="0"/>
                        </a:rPr>
                        <a:t> 40 </a:t>
                      </a:r>
                      <a:r>
                        <a:rPr kumimoji="0" lang="tr-TR" sz="1200" b="0" i="0" u="none" strike="noStrike" cap="none" normalizeH="0" baseline="0" dirty="0" smtClean="0">
                          <a:ln>
                            <a:noFill/>
                          </a:ln>
                          <a:solidFill>
                            <a:srgbClr val="000000"/>
                          </a:solidFill>
                          <a:effectLst/>
                          <a:latin typeface="Calibri" pitchFamily="34" charset="0"/>
                        </a:rPr>
                        <a:t>yıl</a:t>
                      </a:r>
                      <a:endParaRPr kumimoji="0" lang="en-US" sz="1200" b="0" i="0" u="none" strike="noStrike" cap="none" normalizeH="0" baseline="0" dirty="0" smtClean="0">
                        <a:ln>
                          <a:noFill/>
                        </a:ln>
                        <a:solidFill>
                          <a:schemeClr val="tx1"/>
                        </a:solidFill>
                        <a:effectLst/>
                        <a:latin typeface="Calibri" pitchFamily="34" charset="0"/>
                      </a:endParaRPr>
                    </a:p>
                  </a:txBody>
                  <a:tcPr marT="45726" marB="45726" horzOverflow="overflow">
                    <a:lnL>
                      <a:noFill/>
                    </a:lnL>
                    <a:lnR cap="flat">
                      <a:noFill/>
                    </a:lnR>
                    <a:lnT>
                      <a:noFill/>
                    </a:lnT>
                    <a:lnB>
                      <a:noFill/>
                    </a:lnB>
                    <a:lnTlToBr>
                      <a:noFill/>
                    </a:lnTlToBr>
                    <a:lnBlToTr>
                      <a:noFill/>
                    </a:lnBlToTr>
                    <a:noFill/>
                  </a:tcPr>
                </a:tc>
                <a:extLst>
                  <a:ext uri="{0D108BD9-81ED-4DB2-BD59-A6C34878D82A}"/>
                </a:extLst>
              </a:tr>
              <a:tr h="283041">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tr-TR" sz="1200" b="0" i="0" u="none" strike="noStrike" cap="none" normalizeH="0" baseline="0" dirty="0" smtClean="0">
                          <a:ln>
                            <a:noFill/>
                          </a:ln>
                          <a:solidFill>
                            <a:srgbClr val="000000"/>
                          </a:solidFill>
                          <a:effectLst/>
                          <a:latin typeface="Calibri" pitchFamily="34" charset="0"/>
                        </a:rPr>
                        <a:t>Plastik çantalar</a:t>
                      </a:r>
                      <a:endParaRPr kumimoji="0" lang="en-US" sz="1200" b="0" i="0" u="none" strike="noStrike" cap="none" normalizeH="0" baseline="0" dirty="0" smtClean="0">
                        <a:ln>
                          <a:noFill/>
                        </a:ln>
                        <a:solidFill>
                          <a:schemeClr val="tx1"/>
                        </a:solidFill>
                        <a:effectLst/>
                        <a:latin typeface="Calibri" pitchFamily="34" charset="0"/>
                      </a:endParaRPr>
                    </a:p>
                  </a:txBody>
                  <a:tcPr marT="45726" marB="45726" horzOverflow="overflow">
                    <a:lnL cap="flat">
                      <a:noFill/>
                    </a:lnL>
                    <a:lnR>
                      <a:noFill/>
                    </a:lnR>
                    <a:lnT>
                      <a:noFill/>
                    </a:lnT>
                    <a:lnB>
                      <a:noFill/>
                    </a:lnB>
                    <a:lnTlToBr>
                      <a:noFill/>
                    </a:lnTlToBr>
                    <a:lnBlToTr>
                      <a:noFill/>
                    </a:lnBlToTr>
                    <a:noFill/>
                  </a:tcPr>
                </a:tc>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alibri" pitchFamily="34" charset="0"/>
                        </a:rPr>
                        <a:t>10-20 </a:t>
                      </a:r>
                      <a:r>
                        <a:rPr kumimoji="0" lang="tr-TR" sz="1200" b="0" i="0" u="none" strike="noStrike" cap="none" normalizeH="0" baseline="0" dirty="0" smtClean="0">
                          <a:ln>
                            <a:noFill/>
                          </a:ln>
                          <a:solidFill>
                            <a:srgbClr val="000000"/>
                          </a:solidFill>
                          <a:effectLst/>
                          <a:latin typeface="Calibri" pitchFamily="34" charset="0"/>
                        </a:rPr>
                        <a:t>yıl</a:t>
                      </a:r>
                      <a:endParaRPr kumimoji="0" lang="en-US" sz="1200" b="0" i="0" u="none" strike="noStrike" cap="none" normalizeH="0" baseline="0" dirty="0" smtClean="0">
                        <a:ln>
                          <a:noFill/>
                        </a:ln>
                        <a:solidFill>
                          <a:schemeClr val="tx1"/>
                        </a:solidFill>
                        <a:effectLst/>
                        <a:latin typeface="Calibri" pitchFamily="34" charset="0"/>
                      </a:endParaRPr>
                    </a:p>
                  </a:txBody>
                  <a:tcPr marT="45726" marB="45726" horzOverflow="overflow">
                    <a:lnL>
                      <a:noFill/>
                    </a:lnL>
                    <a:lnR cap="flat">
                      <a:noFill/>
                    </a:lnR>
                    <a:lnT>
                      <a:noFill/>
                    </a:lnT>
                    <a:lnB>
                      <a:noFill/>
                    </a:lnB>
                    <a:lnTlToBr>
                      <a:noFill/>
                    </a:lnTlToBr>
                    <a:lnBlToTr>
                      <a:noFill/>
                    </a:lnBlToTr>
                    <a:noFill/>
                  </a:tcPr>
                </a:tc>
                <a:extLst>
                  <a:ext uri="{0D108BD9-81ED-4DB2-BD59-A6C34878D82A}"/>
                </a:extLst>
              </a:tr>
              <a:tr h="283041">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sv-SE" sz="1200" b="0" i="0" u="none" strike="noStrike" cap="none" normalizeH="0" baseline="0" dirty="0" smtClean="0">
                          <a:ln>
                            <a:noFill/>
                          </a:ln>
                          <a:solidFill>
                            <a:srgbClr val="000000"/>
                          </a:solidFill>
                          <a:effectLst/>
                          <a:latin typeface="Calibri" pitchFamily="34" charset="0"/>
                        </a:rPr>
                        <a:t>Plastik tutucu halkalar (6'lı Paket)</a:t>
                      </a:r>
                      <a:endParaRPr kumimoji="0" lang="en-US" sz="1200" b="0" i="0" u="none" strike="noStrike" cap="none" normalizeH="0" baseline="0" dirty="0" smtClean="0">
                        <a:ln>
                          <a:noFill/>
                        </a:ln>
                        <a:solidFill>
                          <a:schemeClr val="tx1"/>
                        </a:solidFill>
                        <a:effectLst/>
                        <a:latin typeface="Calibri" pitchFamily="34" charset="0"/>
                      </a:endParaRPr>
                    </a:p>
                  </a:txBody>
                  <a:tcPr marT="45726" marB="45726" horzOverflow="overflow">
                    <a:lnL cap="flat">
                      <a:noFill/>
                    </a:lnL>
                    <a:lnR>
                      <a:noFill/>
                    </a:lnR>
                    <a:lnT>
                      <a:noFill/>
                    </a:lnT>
                    <a:lnB>
                      <a:noFill/>
                    </a:lnB>
                    <a:lnTlToBr>
                      <a:noFill/>
                    </a:lnTlToBr>
                    <a:lnBlToTr>
                      <a:noFill/>
                    </a:lnBlToTr>
                    <a:noFill/>
                  </a:tcPr>
                </a:tc>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alibri" pitchFamily="34" charset="0"/>
                        </a:rPr>
                        <a:t>450 </a:t>
                      </a:r>
                      <a:r>
                        <a:rPr kumimoji="0" lang="tr-TR" sz="1200" b="0" i="0" u="none" strike="noStrike" cap="none" normalizeH="0" baseline="0" dirty="0" smtClean="0">
                          <a:ln>
                            <a:noFill/>
                          </a:ln>
                          <a:solidFill>
                            <a:srgbClr val="000000"/>
                          </a:solidFill>
                          <a:effectLst/>
                          <a:latin typeface="Calibri" pitchFamily="34" charset="0"/>
                        </a:rPr>
                        <a:t>yıl</a:t>
                      </a:r>
                      <a:endParaRPr kumimoji="0" lang="en-US" sz="1200" b="0" i="0" u="none" strike="noStrike" cap="none" normalizeH="0" baseline="0" dirty="0" smtClean="0">
                        <a:ln>
                          <a:noFill/>
                        </a:ln>
                        <a:solidFill>
                          <a:schemeClr val="tx1"/>
                        </a:solidFill>
                        <a:effectLst/>
                        <a:latin typeface="Calibri" pitchFamily="34" charset="0"/>
                      </a:endParaRPr>
                    </a:p>
                  </a:txBody>
                  <a:tcPr marT="45726" marB="45726" horzOverflow="overflow">
                    <a:lnL>
                      <a:noFill/>
                    </a:lnL>
                    <a:lnR cap="flat">
                      <a:noFill/>
                    </a:lnR>
                    <a:lnT>
                      <a:noFill/>
                    </a:lnT>
                    <a:lnB>
                      <a:noFill/>
                    </a:lnB>
                    <a:lnTlToBr>
                      <a:noFill/>
                    </a:lnTlToBr>
                    <a:lnBlToTr>
                      <a:noFill/>
                    </a:lnBlToTr>
                    <a:noFill/>
                  </a:tcPr>
                </a:tc>
                <a:extLst>
                  <a:ext uri="{0D108BD9-81ED-4DB2-BD59-A6C34878D82A}"/>
                </a:extLst>
              </a:tr>
              <a:tr h="283041">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tr-TR" sz="1200" b="0" i="0" u="none" strike="noStrike" cap="none" normalizeH="0" baseline="0" dirty="0" smtClean="0">
                          <a:ln>
                            <a:noFill/>
                          </a:ln>
                          <a:solidFill>
                            <a:srgbClr val="000000"/>
                          </a:solidFill>
                          <a:effectLst/>
                          <a:latin typeface="Calibri" pitchFamily="34" charset="0"/>
                        </a:rPr>
                        <a:t>Cam</a:t>
                      </a:r>
                      <a:endParaRPr kumimoji="0" lang="en-US" sz="1200" b="0" i="0" u="none" strike="noStrike" cap="none" normalizeH="0" baseline="0" dirty="0" smtClean="0">
                        <a:ln>
                          <a:noFill/>
                        </a:ln>
                        <a:solidFill>
                          <a:schemeClr val="tx1"/>
                        </a:solidFill>
                        <a:effectLst/>
                        <a:latin typeface="Calibri" pitchFamily="34" charset="0"/>
                      </a:endParaRPr>
                    </a:p>
                  </a:txBody>
                  <a:tcPr marT="45726" marB="45726" horzOverflow="overflow">
                    <a:lnL cap="flat">
                      <a:noFill/>
                    </a:lnL>
                    <a:lnR>
                      <a:noFill/>
                    </a:lnR>
                    <a:lnT>
                      <a:noFill/>
                    </a:lnT>
                    <a:lnB>
                      <a:noFill/>
                    </a:lnB>
                    <a:lnTlToBr>
                      <a:noFill/>
                    </a:lnTlToBr>
                    <a:lnBlToTr>
                      <a:noFill/>
                    </a:lnBlToTr>
                    <a:noFill/>
                  </a:tcPr>
                </a:tc>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alibri" pitchFamily="34" charset="0"/>
                        </a:rPr>
                        <a:t>1 </a:t>
                      </a:r>
                      <a:r>
                        <a:rPr kumimoji="0" lang="tr-TR" sz="1200" b="0" i="0" u="none" strike="noStrike" cap="none" normalizeH="0" baseline="0" dirty="0" smtClean="0">
                          <a:ln>
                            <a:noFill/>
                          </a:ln>
                          <a:solidFill>
                            <a:srgbClr val="000000"/>
                          </a:solidFill>
                          <a:effectLst/>
                          <a:latin typeface="Calibri" pitchFamily="34" charset="0"/>
                        </a:rPr>
                        <a:t>milyon yıl</a:t>
                      </a:r>
                      <a:endParaRPr kumimoji="0" lang="en-US" sz="1200" b="0" i="0" u="none" strike="noStrike" cap="none" normalizeH="0" baseline="0" dirty="0" smtClean="0">
                        <a:ln>
                          <a:noFill/>
                        </a:ln>
                        <a:solidFill>
                          <a:schemeClr val="tx1"/>
                        </a:solidFill>
                        <a:effectLst/>
                        <a:latin typeface="Calibri" pitchFamily="34" charset="0"/>
                      </a:endParaRPr>
                    </a:p>
                  </a:txBody>
                  <a:tcPr marT="45726" marB="45726" horzOverflow="overflow">
                    <a:lnL>
                      <a:noFill/>
                    </a:lnL>
                    <a:lnR cap="flat">
                      <a:noFill/>
                    </a:lnR>
                    <a:lnT>
                      <a:noFill/>
                    </a:lnT>
                    <a:lnB>
                      <a:noFill/>
                    </a:lnB>
                    <a:lnTlToBr>
                      <a:noFill/>
                    </a:lnTlToBr>
                    <a:lnBlToTr>
                      <a:noFill/>
                    </a:lnBlToTr>
                    <a:noFill/>
                  </a:tcPr>
                </a:tc>
                <a:extLst>
                  <a:ext uri="{0D108BD9-81ED-4DB2-BD59-A6C34878D82A}"/>
                </a:extLst>
              </a:tr>
              <a:tr h="283041">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tr-TR" sz="1200" b="0" i="0" u="none" strike="noStrike" cap="none" normalizeH="0" baseline="0" dirty="0" smtClean="0">
                          <a:ln>
                            <a:noFill/>
                          </a:ln>
                          <a:solidFill>
                            <a:srgbClr val="000000"/>
                          </a:solidFill>
                          <a:effectLst/>
                          <a:latin typeface="Calibri" pitchFamily="34" charset="0"/>
                        </a:rPr>
                        <a:t>Plastik Şişeler</a:t>
                      </a:r>
                      <a:endParaRPr kumimoji="0" lang="en-US" sz="1200" b="0" i="0" u="none" strike="noStrike" cap="none" normalizeH="0" baseline="0" dirty="0" smtClean="0">
                        <a:ln>
                          <a:noFill/>
                        </a:ln>
                        <a:solidFill>
                          <a:schemeClr val="tx1"/>
                        </a:solidFill>
                        <a:effectLst/>
                        <a:latin typeface="Calibri" pitchFamily="34" charset="0"/>
                      </a:endParaRPr>
                    </a:p>
                  </a:txBody>
                  <a:tcPr marT="45726" marB="45726" horzOverflow="overflow">
                    <a:lnL cap="flat">
                      <a:noFill/>
                    </a:lnL>
                    <a:lnR>
                      <a:noFill/>
                    </a:lnR>
                    <a:lnT>
                      <a:noFill/>
                    </a:lnT>
                    <a:lnB cap="flat">
                      <a:noFill/>
                    </a:lnB>
                    <a:lnTlToBr>
                      <a:noFill/>
                    </a:lnTlToBr>
                    <a:lnBlToTr>
                      <a:noFill/>
                    </a:lnBlToTr>
                    <a:noFill/>
                  </a:tcPr>
                </a:tc>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tr-TR" sz="1200" b="0" i="0" u="none" strike="noStrike" cap="none" normalizeH="0" baseline="0" dirty="0" smtClean="0">
                          <a:ln>
                            <a:noFill/>
                          </a:ln>
                          <a:solidFill>
                            <a:srgbClr val="000000"/>
                          </a:solidFill>
                          <a:effectLst/>
                          <a:latin typeface="Calibri" pitchFamily="34" charset="0"/>
                        </a:rPr>
                        <a:t>Hiç</a:t>
                      </a:r>
                      <a:endParaRPr kumimoji="0" lang="en-US" sz="1200" b="0" i="0" u="none" strike="noStrike" cap="none" normalizeH="0" baseline="0" dirty="0" smtClean="0">
                        <a:ln>
                          <a:noFill/>
                        </a:ln>
                        <a:solidFill>
                          <a:schemeClr val="tx1"/>
                        </a:solidFill>
                        <a:effectLst/>
                        <a:latin typeface="Calibri" pitchFamily="34" charset="0"/>
                      </a:endParaRPr>
                    </a:p>
                  </a:txBody>
                  <a:tcPr marT="45726" marB="45726" horzOverflow="overflow">
                    <a:lnL>
                      <a:noFill/>
                    </a:lnL>
                    <a:lnR cap="flat">
                      <a:noFill/>
                    </a:lnR>
                    <a:lnT>
                      <a:noFill/>
                    </a:lnT>
                    <a:lnB cap="flat">
                      <a:noFill/>
                    </a:lnB>
                    <a:lnTlToBr>
                      <a:noFill/>
                    </a:lnTlToBr>
                    <a:lnBlToTr>
                      <a:noFill/>
                    </a:lnBlToTr>
                    <a:noFill/>
                  </a:tcPr>
                </a:tc>
                <a:extLst>
                  <a:ext uri="{0D108BD9-81ED-4DB2-BD59-A6C34878D82A}"/>
                </a:extLst>
              </a:tr>
            </a:tbl>
          </a:graphicData>
        </a:graphic>
      </p:graphicFrame>
      <p:sp>
        <p:nvSpPr>
          <p:cNvPr id="8" name="Metin kutusu 7"/>
          <p:cNvSpPr txBox="1"/>
          <p:nvPr/>
        </p:nvSpPr>
        <p:spPr>
          <a:xfrm>
            <a:off x="152400" y="2271415"/>
            <a:ext cx="1828800" cy="646331"/>
          </a:xfrm>
          <a:prstGeom prst="rect">
            <a:avLst/>
          </a:prstGeom>
          <a:noFill/>
        </p:spPr>
        <p:txBody>
          <a:bodyPr wrap="square" rtlCol="0">
            <a:spAutoFit/>
          </a:bodyPr>
          <a:lstStyle/>
          <a:p>
            <a:pPr algn="ctr"/>
            <a:r>
              <a:rPr lang="tr-TR" b="1" dirty="0" err="1" smtClean="0">
                <a:solidFill>
                  <a:schemeClr val="accent2">
                    <a:lumMod val="75000"/>
                  </a:schemeClr>
                </a:solidFill>
              </a:rPr>
              <a:t>Biyobozunma</a:t>
            </a:r>
            <a:r>
              <a:rPr lang="tr-TR" b="1" dirty="0" smtClean="0">
                <a:solidFill>
                  <a:schemeClr val="accent2">
                    <a:lumMod val="75000"/>
                  </a:schemeClr>
                </a:solidFill>
              </a:rPr>
              <a:t> Süreleri</a:t>
            </a:r>
            <a:endParaRPr lang="tr-TR" b="1" dirty="0">
              <a:solidFill>
                <a:schemeClr val="accent2">
                  <a:lumMod val="75000"/>
                </a:schemeClr>
              </a:solidFill>
            </a:endParaRPr>
          </a:p>
        </p:txBody>
      </p:sp>
    </p:spTree>
    <p:extLst>
      <p:ext uri="{BB962C8B-B14F-4D97-AF65-F5344CB8AC3E}">
        <p14:creationId xmlns:p14="http://schemas.microsoft.com/office/powerpoint/2010/main" val="1498178068"/>
      </p:ext>
    </p:extLst>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Dikdörtgen 3"/>
          <p:cNvSpPr/>
          <p:nvPr/>
        </p:nvSpPr>
        <p:spPr>
          <a:xfrm>
            <a:off x="457200" y="1504950"/>
            <a:ext cx="7772400" cy="369332"/>
          </a:xfrm>
          <a:prstGeom prst="rect">
            <a:avLst/>
          </a:prstGeom>
        </p:spPr>
        <p:txBody>
          <a:bodyPr wrap="square">
            <a:spAutoFit/>
          </a:bodyPr>
          <a:lstStyle/>
          <a:p>
            <a:endParaRPr lang="tr-TR" dirty="0"/>
          </a:p>
        </p:txBody>
      </p:sp>
      <p:sp>
        <p:nvSpPr>
          <p:cNvPr id="5" name="Metin kutusu 4"/>
          <p:cNvSpPr txBox="1"/>
          <p:nvPr/>
        </p:nvSpPr>
        <p:spPr>
          <a:xfrm>
            <a:off x="432370" y="771495"/>
            <a:ext cx="7644830" cy="400110"/>
          </a:xfrm>
          <a:prstGeom prst="rect">
            <a:avLst/>
          </a:prstGeom>
          <a:noFill/>
        </p:spPr>
        <p:txBody>
          <a:bodyPr wrap="square" rtlCol="0">
            <a:spAutoFit/>
          </a:bodyPr>
          <a:lstStyle/>
          <a:p>
            <a:pPr algn="ctr"/>
            <a:r>
              <a:rPr lang="nn-NO" sz="2000" b="1" dirty="0" smtClean="0">
                <a:solidFill>
                  <a:schemeClr val="accent2">
                    <a:lumMod val="75000"/>
                  </a:schemeClr>
                </a:solidFill>
              </a:rPr>
              <a:t>Sıvı Atıkların Biyolojik Olarak </a:t>
            </a:r>
            <a:r>
              <a:rPr lang="tr-TR" sz="2000" b="1" dirty="0" smtClean="0">
                <a:solidFill>
                  <a:schemeClr val="accent2">
                    <a:lumMod val="75000"/>
                  </a:schemeClr>
                </a:solidFill>
              </a:rPr>
              <a:t>Parçalanması</a:t>
            </a:r>
            <a:endParaRPr lang="tr-TR" sz="2000" dirty="0">
              <a:solidFill>
                <a:schemeClr val="accent2">
                  <a:lumMod val="75000"/>
                </a:schemeClr>
              </a:solidFill>
            </a:endParaRPr>
          </a:p>
        </p:txBody>
      </p:sp>
      <p:pic>
        <p:nvPicPr>
          <p:cNvPr id="6" name="Resi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7" name="Dikdörtgen 6"/>
          <p:cNvSpPr/>
          <p:nvPr/>
        </p:nvSpPr>
        <p:spPr>
          <a:xfrm>
            <a:off x="406685" y="1171605"/>
            <a:ext cx="8330630" cy="3139321"/>
          </a:xfrm>
          <a:prstGeom prst="rect">
            <a:avLst/>
          </a:prstGeom>
        </p:spPr>
        <p:txBody>
          <a:bodyPr wrap="square">
            <a:spAutoFit/>
          </a:bodyPr>
          <a:lstStyle/>
          <a:p>
            <a:pPr algn="just"/>
            <a:r>
              <a:rPr lang="tr-TR" dirty="0" err="1" smtClean="0">
                <a:latin typeface="Calibri" pitchFamily="34" charset="0"/>
              </a:rPr>
              <a:t>Atıksularda</a:t>
            </a:r>
            <a:r>
              <a:rPr lang="tr-TR" dirty="0" smtClean="0">
                <a:latin typeface="Calibri" pitchFamily="34" charset="0"/>
              </a:rPr>
              <a:t> </a:t>
            </a:r>
            <a:r>
              <a:rPr lang="tr-TR" dirty="0">
                <a:latin typeface="Calibri" pitchFamily="34" charset="0"/>
              </a:rPr>
              <a:t>bulunan ve çevre kirliliğine neden olan çözünmüş organik maddeler kısmen </a:t>
            </a:r>
            <a:r>
              <a:rPr lang="tr-TR" dirty="0" smtClean="0">
                <a:latin typeface="Calibri" pitchFamily="34" charset="0"/>
              </a:rPr>
              <a:t>mikroorganizmalar </a:t>
            </a:r>
            <a:r>
              <a:rPr lang="tr-TR" dirty="0">
                <a:latin typeface="Calibri" pitchFamily="34" charset="0"/>
              </a:rPr>
              <a:t>tarafından oksitlenerek ve kısmen de oluşan mikroorganizma yapısına girerek, daha sonra da bu mikroorganizmaların sudan ayrılması ile arıtılmış olurlar. Oluşan mikroorganizmalarda bulunan organik karbon da, anaerobik sistemde mikrobiyolojik olarak metan gazına çevrilir</a:t>
            </a:r>
            <a:r>
              <a:rPr lang="tr-TR" dirty="0" smtClean="0">
                <a:latin typeface="Calibri" pitchFamily="34" charset="0"/>
              </a:rPr>
              <a:t>.</a:t>
            </a:r>
          </a:p>
          <a:p>
            <a:pPr algn="just"/>
            <a:r>
              <a:rPr lang="tr-TR" dirty="0" smtClean="0">
                <a:latin typeface="Calibri" pitchFamily="34" charset="0"/>
              </a:rPr>
              <a:t>	</a:t>
            </a:r>
          </a:p>
          <a:p>
            <a:pPr algn="just"/>
            <a:r>
              <a:rPr lang="tr-TR" dirty="0" smtClean="0">
                <a:latin typeface="Calibri" pitchFamily="34" charset="0"/>
              </a:rPr>
              <a:t>Biyolojik </a:t>
            </a:r>
            <a:r>
              <a:rPr lang="tr-TR" dirty="0">
                <a:latin typeface="Calibri" pitchFamily="34" charset="0"/>
              </a:rPr>
              <a:t>olarak parçalanabilen organik maddelerin arıtılmaları için aerobik, </a:t>
            </a:r>
            <a:r>
              <a:rPr lang="tr-TR" dirty="0" err="1">
                <a:latin typeface="Calibri" pitchFamily="34" charset="0"/>
              </a:rPr>
              <a:t>mezofilik</a:t>
            </a:r>
            <a:r>
              <a:rPr lang="tr-TR" dirty="0">
                <a:latin typeface="Calibri" pitchFamily="34" charset="0"/>
              </a:rPr>
              <a:t> sistemler çok yaygın olarak kullanılmaktadır. Genellikle anaerobik sistemler, yavaş kinetikleri sebebiyle daha az başvurulan sistemler olup, daha ziyade konsantre ve aerobik olarak parçalanması zor organik maddelerin ayrıştırılması gerektiğinde tatbik edilmektedirler.</a:t>
            </a:r>
          </a:p>
        </p:txBody>
      </p:sp>
    </p:spTree>
    <p:extLst>
      <p:ext uri="{BB962C8B-B14F-4D97-AF65-F5344CB8AC3E}">
        <p14:creationId xmlns:p14="http://schemas.microsoft.com/office/powerpoint/2010/main" val="839825547"/>
      </p:ext>
    </p:extLst>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Dikdörtgen 3"/>
          <p:cNvSpPr/>
          <p:nvPr/>
        </p:nvSpPr>
        <p:spPr>
          <a:xfrm>
            <a:off x="457200" y="1504950"/>
            <a:ext cx="7772400" cy="369332"/>
          </a:xfrm>
          <a:prstGeom prst="rect">
            <a:avLst/>
          </a:prstGeom>
        </p:spPr>
        <p:txBody>
          <a:bodyPr wrap="square">
            <a:spAutoFit/>
          </a:bodyPr>
          <a:lstStyle/>
          <a:p>
            <a:endParaRPr lang="tr-TR" dirty="0"/>
          </a:p>
        </p:txBody>
      </p:sp>
      <p:sp>
        <p:nvSpPr>
          <p:cNvPr id="5" name="Metin kutusu 4"/>
          <p:cNvSpPr txBox="1"/>
          <p:nvPr/>
        </p:nvSpPr>
        <p:spPr>
          <a:xfrm>
            <a:off x="457200" y="771495"/>
            <a:ext cx="7644830" cy="400110"/>
          </a:xfrm>
          <a:prstGeom prst="rect">
            <a:avLst/>
          </a:prstGeom>
          <a:noFill/>
        </p:spPr>
        <p:txBody>
          <a:bodyPr wrap="square" rtlCol="0">
            <a:spAutoFit/>
          </a:bodyPr>
          <a:lstStyle/>
          <a:p>
            <a:endParaRPr lang="tr-TR" sz="2000" dirty="0"/>
          </a:p>
        </p:txBody>
      </p:sp>
      <p:pic>
        <p:nvPicPr>
          <p:cNvPr id="6" name="Resi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7" name="Dikdörtgen 6"/>
          <p:cNvSpPr/>
          <p:nvPr/>
        </p:nvSpPr>
        <p:spPr>
          <a:xfrm>
            <a:off x="2057400" y="743137"/>
            <a:ext cx="4008341" cy="461665"/>
          </a:xfrm>
          <a:prstGeom prst="rect">
            <a:avLst/>
          </a:prstGeom>
        </p:spPr>
        <p:txBody>
          <a:bodyPr wrap="none">
            <a:spAutoFit/>
          </a:bodyPr>
          <a:lstStyle/>
          <a:p>
            <a:r>
              <a:rPr lang="tr-TR" sz="2400" b="1" dirty="0" err="1" smtClean="0">
                <a:solidFill>
                  <a:schemeClr val="accent2">
                    <a:lumMod val="75000"/>
                  </a:schemeClr>
                </a:solidFill>
                <a:latin typeface="Calibri" pitchFamily="34" charset="0"/>
              </a:rPr>
              <a:t>Rekalsitrant</a:t>
            </a:r>
            <a:r>
              <a:rPr lang="tr-TR" sz="2400" b="1" dirty="0" smtClean="0">
                <a:solidFill>
                  <a:schemeClr val="accent2">
                    <a:lumMod val="75000"/>
                  </a:schemeClr>
                </a:solidFill>
                <a:latin typeface="Calibri" pitchFamily="34" charset="0"/>
              </a:rPr>
              <a:t> Organik Bileşikler</a:t>
            </a:r>
            <a:endParaRPr lang="tr-TR" sz="2400" dirty="0">
              <a:solidFill>
                <a:schemeClr val="accent2">
                  <a:lumMod val="75000"/>
                </a:schemeClr>
              </a:solidFill>
              <a:latin typeface="Calibri" pitchFamily="34" charset="0"/>
            </a:endParaRPr>
          </a:p>
        </p:txBody>
      </p:sp>
      <p:sp>
        <p:nvSpPr>
          <p:cNvPr id="8" name="Dikdörtgen 7"/>
          <p:cNvSpPr/>
          <p:nvPr/>
        </p:nvSpPr>
        <p:spPr>
          <a:xfrm>
            <a:off x="156681" y="1202090"/>
            <a:ext cx="8534400" cy="2862322"/>
          </a:xfrm>
          <a:prstGeom prst="rect">
            <a:avLst/>
          </a:prstGeom>
        </p:spPr>
        <p:txBody>
          <a:bodyPr wrap="square">
            <a:spAutoFit/>
          </a:bodyPr>
          <a:lstStyle/>
          <a:p>
            <a:pPr algn="just"/>
            <a:r>
              <a:rPr lang="tr-TR" dirty="0" err="1">
                <a:latin typeface="Calibri" pitchFamily="34" charset="0"/>
              </a:rPr>
              <a:t>Rekalsitrant</a:t>
            </a:r>
            <a:r>
              <a:rPr lang="tr-TR" dirty="0">
                <a:latin typeface="Calibri" pitchFamily="34" charset="0"/>
              </a:rPr>
              <a:t> maddeler, genelde mikrobiyolojik olarak kolaylıkla parçalanmayan organik bileşiklerdir. Teknolojide görülen büyük ilerlemeler, bilhassa su kütlelerini büyük baskı altında bırakan birçok yeni organik maddenin çevreye atılmalarını da beraberinde getirmiştir. </a:t>
            </a:r>
            <a:endParaRPr lang="tr-TR" dirty="0" smtClean="0">
              <a:latin typeface="Calibri" pitchFamily="34" charset="0"/>
            </a:endParaRPr>
          </a:p>
          <a:p>
            <a:pPr algn="just"/>
            <a:r>
              <a:rPr lang="tr-TR" dirty="0" smtClean="0">
                <a:latin typeface="Calibri" pitchFamily="34" charset="0"/>
              </a:rPr>
              <a:t>Bu </a:t>
            </a:r>
            <a:r>
              <a:rPr lang="tr-TR" dirty="0">
                <a:latin typeface="Calibri" pitchFamily="34" charset="0"/>
              </a:rPr>
              <a:t>maddelerden olmak üzere sentetik kimya, plastik ve petrol hidrokarbonları endüstrileri yan ürünlerinden bazı organik bileşikler en başta sayılmalıdır. Bunun yanında zirai mücadele ilaçları da çok önemli bir yer işgal etmektedir. Milyonlarca ton pestisit, zirai verimi artırmak için tarlalara tatbik edilmektedir. Bu maddeler mikrobiyolojik olarak parçalanmamaları veya </a:t>
            </a:r>
            <a:r>
              <a:rPr lang="tr-TR" dirty="0" smtClean="0">
                <a:latin typeface="Calibri" pitchFamily="34" charset="0"/>
              </a:rPr>
              <a:t>oldukça </a:t>
            </a:r>
            <a:r>
              <a:rPr lang="tr-TR" dirty="0">
                <a:latin typeface="Calibri" pitchFamily="34" charset="0"/>
              </a:rPr>
              <a:t>zor parçalanabilmeleri yanı sıra bazıları</a:t>
            </a:r>
            <a:br>
              <a:rPr lang="tr-TR" dirty="0">
                <a:latin typeface="Calibri" pitchFamily="34" charset="0"/>
              </a:rPr>
            </a:br>
            <a:r>
              <a:rPr lang="tr-TR" dirty="0">
                <a:latin typeface="Calibri" pitchFamily="34" charset="0"/>
              </a:rPr>
              <a:t>çok ciddi sağlık problemlerine neden olmaktadırlar. </a:t>
            </a:r>
          </a:p>
        </p:txBody>
      </p:sp>
    </p:spTree>
    <p:extLst>
      <p:ext uri="{BB962C8B-B14F-4D97-AF65-F5344CB8AC3E}">
        <p14:creationId xmlns:p14="http://schemas.microsoft.com/office/powerpoint/2010/main" val="753094164"/>
      </p:ext>
    </p:extLst>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Dikdörtgen 3"/>
          <p:cNvSpPr/>
          <p:nvPr/>
        </p:nvSpPr>
        <p:spPr>
          <a:xfrm>
            <a:off x="457200" y="1504950"/>
            <a:ext cx="7772400" cy="369332"/>
          </a:xfrm>
          <a:prstGeom prst="rect">
            <a:avLst/>
          </a:prstGeom>
        </p:spPr>
        <p:txBody>
          <a:bodyPr wrap="square">
            <a:spAutoFit/>
          </a:bodyPr>
          <a:lstStyle/>
          <a:p>
            <a:endParaRPr lang="tr-TR" dirty="0"/>
          </a:p>
        </p:txBody>
      </p:sp>
      <p:sp>
        <p:nvSpPr>
          <p:cNvPr id="5" name="Metin kutusu 4"/>
          <p:cNvSpPr txBox="1"/>
          <p:nvPr/>
        </p:nvSpPr>
        <p:spPr>
          <a:xfrm>
            <a:off x="381000" y="858619"/>
            <a:ext cx="8458200" cy="461665"/>
          </a:xfrm>
          <a:prstGeom prst="rect">
            <a:avLst/>
          </a:prstGeom>
          <a:noFill/>
        </p:spPr>
        <p:txBody>
          <a:bodyPr wrap="square" rtlCol="0">
            <a:spAutoFit/>
          </a:bodyPr>
          <a:lstStyle/>
          <a:p>
            <a:pPr algn="ctr"/>
            <a:r>
              <a:rPr lang="tr-TR" sz="2400" b="1" dirty="0">
                <a:solidFill>
                  <a:schemeClr val="accent2">
                    <a:lumMod val="75000"/>
                  </a:schemeClr>
                </a:solidFill>
                <a:latin typeface="Calibri" pitchFamily="34" charset="0"/>
                <a:cs typeface="Times New Roman" pitchFamily="18" charset="0"/>
              </a:rPr>
              <a:t>Petrol Hidrokarbonlarının Mikrobiyolojik Olarak Parçalanması</a:t>
            </a:r>
            <a:endParaRPr lang="tr-TR" sz="2400" dirty="0">
              <a:solidFill>
                <a:schemeClr val="accent2">
                  <a:lumMod val="75000"/>
                </a:schemeClr>
              </a:solidFill>
              <a:latin typeface="Calibri" pitchFamily="34" charset="0"/>
              <a:cs typeface="Times New Roman" pitchFamily="18" charset="0"/>
            </a:endParaRPr>
          </a:p>
        </p:txBody>
      </p:sp>
      <p:pic>
        <p:nvPicPr>
          <p:cNvPr id="6" name="Resi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7" name="Dikdörtgen 6"/>
          <p:cNvSpPr/>
          <p:nvPr/>
        </p:nvSpPr>
        <p:spPr>
          <a:xfrm>
            <a:off x="381000" y="1417588"/>
            <a:ext cx="8458200" cy="2585323"/>
          </a:xfrm>
          <a:prstGeom prst="rect">
            <a:avLst/>
          </a:prstGeom>
        </p:spPr>
        <p:txBody>
          <a:bodyPr wrap="square">
            <a:spAutoFit/>
          </a:bodyPr>
          <a:lstStyle/>
          <a:p>
            <a:pPr algn="just"/>
            <a:r>
              <a:rPr lang="tr-TR" dirty="0">
                <a:latin typeface="Calibri" pitchFamily="34" charset="0"/>
              </a:rPr>
              <a:t>Ham petrol, birçok aromatik ve alifatik hidrokarbonların bir karışımıdır. Ham petrolün bir su kütlesine karışması halinde, sudaki bazı mikroorganizmalar tarafından parçalanma süreci de </a:t>
            </a:r>
            <a:r>
              <a:rPr lang="tr-TR" dirty="0" smtClean="0">
                <a:latin typeface="Calibri" pitchFamily="34" charset="0"/>
              </a:rPr>
              <a:t>başlar. </a:t>
            </a:r>
            <a:r>
              <a:rPr lang="tr-TR" dirty="0">
                <a:latin typeface="Calibri" pitchFamily="34" charset="0"/>
              </a:rPr>
              <a:t>Önce alifatik hidrokarbonlar parçalanırlar. Aromatikler ise hemen hemen hiç parçalanmadan dip çözeltilerde yer alırlar. </a:t>
            </a:r>
            <a:endParaRPr lang="tr-TR" dirty="0" smtClean="0">
              <a:latin typeface="Calibri" pitchFamily="34" charset="0"/>
            </a:endParaRPr>
          </a:p>
          <a:p>
            <a:pPr algn="just"/>
            <a:r>
              <a:rPr lang="tr-TR" dirty="0" smtClean="0">
                <a:latin typeface="Calibri" pitchFamily="34" charset="0"/>
              </a:rPr>
              <a:t>Hidrokarbon </a:t>
            </a:r>
            <a:r>
              <a:rPr lang="tr-TR" dirty="0">
                <a:latin typeface="Calibri" pitchFamily="34" charset="0"/>
              </a:rPr>
              <a:t>parçalanmasının etkili olan mikroorganizmalardan en önemlileri </a:t>
            </a:r>
            <a:r>
              <a:rPr lang="tr-TR" dirty="0" smtClean="0">
                <a:latin typeface="Calibri" pitchFamily="34" charset="0"/>
              </a:rPr>
              <a:t>bakterilerdir. </a:t>
            </a:r>
            <a:r>
              <a:rPr lang="tr-TR" dirty="0" err="1">
                <a:latin typeface="Calibri" pitchFamily="34" charset="0"/>
              </a:rPr>
              <a:t>Pseudomonas</a:t>
            </a:r>
            <a:r>
              <a:rPr lang="tr-TR" dirty="0">
                <a:latin typeface="Calibri" pitchFamily="34" charset="0"/>
              </a:rPr>
              <a:t>, </a:t>
            </a:r>
            <a:r>
              <a:rPr lang="tr-TR" dirty="0" err="1">
                <a:latin typeface="Calibri" pitchFamily="34" charset="0"/>
              </a:rPr>
              <a:t>Micrococcus</a:t>
            </a:r>
            <a:r>
              <a:rPr lang="tr-TR" dirty="0">
                <a:latin typeface="Calibri" pitchFamily="34" charset="0"/>
              </a:rPr>
              <a:t>, </a:t>
            </a:r>
            <a:r>
              <a:rPr lang="tr-TR" dirty="0" err="1">
                <a:latin typeface="Calibri" pitchFamily="34" charset="0"/>
              </a:rPr>
              <a:t>Carynebacterium</a:t>
            </a:r>
            <a:r>
              <a:rPr lang="tr-TR" dirty="0">
                <a:latin typeface="Calibri" pitchFamily="34" charset="0"/>
              </a:rPr>
              <a:t> ve </a:t>
            </a:r>
            <a:r>
              <a:rPr lang="tr-TR" dirty="0" err="1">
                <a:latin typeface="Calibri" pitchFamily="34" charset="0"/>
              </a:rPr>
              <a:t>Myobacterium</a:t>
            </a:r>
            <a:r>
              <a:rPr lang="tr-TR" dirty="0">
                <a:latin typeface="Calibri" pitchFamily="34" charset="0"/>
              </a:rPr>
              <a:t>, genelde hidrokarbon oksidasyon prosesi ile ilgili bakteri türlerindendir. </a:t>
            </a:r>
            <a:r>
              <a:rPr lang="tr-TR" dirty="0" err="1">
                <a:latin typeface="Calibri" pitchFamily="34" charset="0"/>
              </a:rPr>
              <a:t>Micrococcus</a:t>
            </a:r>
            <a:r>
              <a:rPr lang="tr-TR" dirty="0">
                <a:latin typeface="Calibri" pitchFamily="34" charset="0"/>
              </a:rPr>
              <a:t> </a:t>
            </a:r>
            <a:r>
              <a:rPr lang="tr-TR" dirty="0" err="1">
                <a:latin typeface="Calibri" pitchFamily="34" charset="0"/>
              </a:rPr>
              <a:t>certificans’ın</a:t>
            </a:r>
            <a:r>
              <a:rPr lang="tr-TR" dirty="0">
                <a:latin typeface="Calibri" pitchFamily="34" charset="0"/>
              </a:rPr>
              <a:t> zift yumrularının parçalanmasında bile etkili olduğu gözlenmiştir. Hidrokarbonların parçalanmasında aktif diğer bir </a:t>
            </a:r>
            <a:r>
              <a:rPr lang="tr-TR" dirty="0" smtClean="0">
                <a:latin typeface="Calibri" pitchFamily="34" charset="0"/>
              </a:rPr>
              <a:t>mikroorganizma grubu </a:t>
            </a:r>
            <a:r>
              <a:rPr lang="tr-TR" dirty="0">
                <a:latin typeface="Calibri" pitchFamily="34" charset="0"/>
              </a:rPr>
              <a:t>da mayalardır. </a:t>
            </a:r>
          </a:p>
        </p:txBody>
      </p:sp>
    </p:spTree>
    <p:extLst>
      <p:ext uri="{BB962C8B-B14F-4D97-AF65-F5344CB8AC3E}">
        <p14:creationId xmlns:p14="http://schemas.microsoft.com/office/powerpoint/2010/main" val="3774078421"/>
      </p:ext>
    </p:extLst>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Dikdörtgen 3"/>
          <p:cNvSpPr/>
          <p:nvPr/>
        </p:nvSpPr>
        <p:spPr>
          <a:xfrm>
            <a:off x="457200" y="1504950"/>
            <a:ext cx="7772400" cy="369332"/>
          </a:xfrm>
          <a:prstGeom prst="rect">
            <a:avLst/>
          </a:prstGeom>
        </p:spPr>
        <p:txBody>
          <a:bodyPr wrap="square">
            <a:spAutoFit/>
          </a:bodyPr>
          <a:lstStyle/>
          <a:p>
            <a:endParaRPr lang="tr-TR" dirty="0"/>
          </a:p>
        </p:txBody>
      </p:sp>
      <p:sp>
        <p:nvSpPr>
          <p:cNvPr id="5" name="Metin kutusu 4"/>
          <p:cNvSpPr txBox="1"/>
          <p:nvPr/>
        </p:nvSpPr>
        <p:spPr>
          <a:xfrm>
            <a:off x="432370" y="971550"/>
            <a:ext cx="7644830" cy="400110"/>
          </a:xfrm>
          <a:prstGeom prst="rect">
            <a:avLst/>
          </a:prstGeom>
          <a:noFill/>
        </p:spPr>
        <p:txBody>
          <a:bodyPr wrap="square" rtlCol="0">
            <a:spAutoFit/>
          </a:bodyPr>
          <a:lstStyle/>
          <a:p>
            <a:pPr algn="ctr"/>
            <a:r>
              <a:rPr lang="tr-TR" sz="2000" b="1" dirty="0">
                <a:solidFill>
                  <a:schemeClr val="accent2">
                    <a:lumMod val="75000"/>
                  </a:schemeClr>
                </a:solidFill>
                <a:latin typeface="Calibri" pitchFamily="34" charset="0"/>
                <a:cs typeface="Times New Roman" pitchFamily="18" charset="0"/>
              </a:rPr>
              <a:t>Petrol Hidrokarbonlarının Mikrobiyolojik Olarak Parçalanması</a:t>
            </a:r>
            <a:endParaRPr lang="tr-TR" sz="2000" dirty="0">
              <a:solidFill>
                <a:schemeClr val="accent2">
                  <a:lumMod val="75000"/>
                </a:schemeClr>
              </a:solidFill>
              <a:latin typeface="Calibri" pitchFamily="34" charset="0"/>
              <a:cs typeface="Times New Roman" pitchFamily="18" charset="0"/>
            </a:endParaRPr>
          </a:p>
        </p:txBody>
      </p:sp>
      <p:pic>
        <p:nvPicPr>
          <p:cNvPr id="6" name="Resi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7" name="Dikdörtgen 6"/>
          <p:cNvSpPr/>
          <p:nvPr/>
        </p:nvSpPr>
        <p:spPr>
          <a:xfrm>
            <a:off x="304800" y="1371660"/>
            <a:ext cx="8406830" cy="2308324"/>
          </a:xfrm>
          <a:prstGeom prst="rect">
            <a:avLst/>
          </a:prstGeom>
        </p:spPr>
        <p:txBody>
          <a:bodyPr wrap="square">
            <a:spAutoFit/>
          </a:bodyPr>
          <a:lstStyle/>
          <a:p>
            <a:pPr algn="just"/>
            <a:r>
              <a:rPr lang="tr-TR" dirty="0">
                <a:latin typeface="Calibri" pitchFamily="34" charset="0"/>
              </a:rPr>
              <a:t>Y</a:t>
            </a:r>
            <a:r>
              <a:rPr lang="tr-TR" dirty="0" smtClean="0">
                <a:latin typeface="Calibri" pitchFamily="34" charset="0"/>
              </a:rPr>
              <a:t>eterli </a:t>
            </a:r>
            <a:r>
              <a:rPr lang="tr-TR" dirty="0">
                <a:latin typeface="Calibri" pitchFamily="34" charset="0"/>
              </a:rPr>
              <a:t>azot ve fosforun mikroorganizmanın kullanılacağı bir şekilde bulunması, hidrokarbon parçalanmasında çok önemlidir.  Bu elementler denizlerin diplerinde çok düşük </a:t>
            </a:r>
            <a:r>
              <a:rPr lang="tr-TR" dirty="0" err="1">
                <a:latin typeface="Calibri" pitchFamily="34" charset="0"/>
              </a:rPr>
              <a:t>konsatrasyonda</a:t>
            </a:r>
            <a:r>
              <a:rPr lang="tr-TR" dirty="0">
                <a:latin typeface="Calibri" pitchFamily="34" charset="0"/>
              </a:rPr>
              <a:t> oldukları için denize dökülen petrolün oksitlenme hızları azot ve fosfor eksikliğiyle sınırlı </a:t>
            </a:r>
            <a:r>
              <a:rPr lang="tr-TR" dirty="0" smtClean="0">
                <a:latin typeface="Calibri" pitchFamily="34" charset="0"/>
              </a:rPr>
              <a:t>kalmaktadır.</a:t>
            </a:r>
          </a:p>
          <a:p>
            <a:pPr algn="just"/>
            <a:endParaRPr lang="tr-TR" dirty="0" smtClean="0">
              <a:latin typeface="Calibri" pitchFamily="34" charset="0"/>
            </a:endParaRPr>
          </a:p>
          <a:p>
            <a:pPr algn="just"/>
            <a:r>
              <a:rPr lang="tr-TR" dirty="0" err="1" smtClean="0">
                <a:latin typeface="Calibri" pitchFamily="34" charset="0"/>
              </a:rPr>
              <a:t>Hirokarbon</a:t>
            </a:r>
            <a:r>
              <a:rPr lang="tr-TR" dirty="0" smtClean="0">
                <a:latin typeface="Calibri" pitchFamily="34" charset="0"/>
              </a:rPr>
              <a:t> </a:t>
            </a:r>
            <a:r>
              <a:rPr lang="tr-TR" dirty="0" err="1">
                <a:latin typeface="Calibri" pitchFamily="34" charset="0"/>
              </a:rPr>
              <a:t>degradasyonunda</a:t>
            </a:r>
            <a:r>
              <a:rPr lang="tr-TR" dirty="0">
                <a:latin typeface="Calibri" pitchFamily="34" charset="0"/>
              </a:rPr>
              <a:t> sıcaklık çok önemli bir rol oynamaktadır. 5 °C’nin altındaki sıcaklıklarda çok az bir parçalanma olmaktadır. 25 °C civarı mikrobiyolojik hidrokarbon </a:t>
            </a:r>
            <a:r>
              <a:rPr lang="tr-TR" dirty="0" err="1">
                <a:latin typeface="Calibri" pitchFamily="34" charset="0"/>
              </a:rPr>
              <a:t>degredasyonu</a:t>
            </a:r>
            <a:r>
              <a:rPr lang="tr-TR" dirty="0">
                <a:latin typeface="Calibri" pitchFamily="34" charset="0"/>
              </a:rPr>
              <a:t> için ideal sıcaklıktır. </a:t>
            </a:r>
          </a:p>
        </p:txBody>
      </p:sp>
    </p:spTree>
    <p:extLst>
      <p:ext uri="{BB962C8B-B14F-4D97-AF65-F5344CB8AC3E}">
        <p14:creationId xmlns:p14="http://schemas.microsoft.com/office/powerpoint/2010/main" val="3390083807"/>
      </p:ext>
    </p:extLst>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Dikdörtgen 3"/>
          <p:cNvSpPr/>
          <p:nvPr/>
        </p:nvSpPr>
        <p:spPr>
          <a:xfrm>
            <a:off x="457200" y="1504950"/>
            <a:ext cx="7772400" cy="369332"/>
          </a:xfrm>
          <a:prstGeom prst="rect">
            <a:avLst/>
          </a:prstGeom>
        </p:spPr>
        <p:txBody>
          <a:bodyPr wrap="square">
            <a:spAutoFit/>
          </a:bodyPr>
          <a:lstStyle/>
          <a:p>
            <a:endParaRPr lang="tr-TR" dirty="0"/>
          </a:p>
        </p:txBody>
      </p:sp>
      <p:sp>
        <p:nvSpPr>
          <p:cNvPr id="5" name="Metin kutusu 4"/>
          <p:cNvSpPr txBox="1"/>
          <p:nvPr/>
        </p:nvSpPr>
        <p:spPr>
          <a:xfrm>
            <a:off x="432370" y="895350"/>
            <a:ext cx="7644830" cy="461665"/>
          </a:xfrm>
          <a:prstGeom prst="rect">
            <a:avLst/>
          </a:prstGeom>
          <a:noFill/>
        </p:spPr>
        <p:txBody>
          <a:bodyPr wrap="square" rtlCol="0">
            <a:spAutoFit/>
          </a:bodyPr>
          <a:lstStyle/>
          <a:p>
            <a:pPr algn="ctr"/>
            <a:r>
              <a:rPr lang="tr-TR" sz="2400" b="1" dirty="0">
                <a:solidFill>
                  <a:schemeClr val="accent2">
                    <a:lumMod val="75000"/>
                  </a:schemeClr>
                </a:solidFill>
                <a:latin typeface="Calibri" pitchFamily="34" charset="0"/>
              </a:rPr>
              <a:t>Pestisitlerin </a:t>
            </a:r>
            <a:r>
              <a:rPr lang="tr-TR" sz="2400" b="1" dirty="0" err="1">
                <a:solidFill>
                  <a:schemeClr val="accent2">
                    <a:lumMod val="75000"/>
                  </a:schemeClr>
                </a:solidFill>
                <a:latin typeface="Calibri" pitchFamily="34" charset="0"/>
              </a:rPr>
              <a:t>Degradasyonu</a:t>
            </a:r>
            <a:endParaRPr lang="tr-TR" sz="2400" dirty="0">
              <a:solidFill>
                <a:schemeClr val="accent2">
                  <a:lumMod val="75000"/>
                </a:schemeClr>
              </a:solidFill>
              <a:latin typeface="Calibri" pitchFamily="34" charset="0"/>
            </a:endParaRPr>
          </a:p>
        </p:txBody>
      </p:sp>
      <p:pic>
        <p:nvPicPr>
          <p:cNvPr id="6" name="Resi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7" name="Dikdörtgen 6"/>
          <p:cNvSpPr/>
          <p:nvPr/>
        </p:nvSpPr>
        <p:spPr>
          <a:xfrm>
            <a:off x="490591" y="1504950"/>
            <a:ext cx="8229600" cy="2585323"/>
          </a:xfrm>
          <a:prstGeom prst="rect">
            <a:avLst/>
          </a:prstGeom>
        </p:spPr>
        <p:txBody>
          <a:bodyPr wrap="square">
            <a:spAutoFit/>
          </a:bodyPr>
          <a:lstStyle/>
          <a:p>
            <a:pPr algn="just"/>
            <a:r>
              <a:rPr lang="tr-TR" dirty="0">
                <a:latin typeface="Calibri" pitchFamily="34" charset="0"/>
              </a:rPr>
              <a:t>İnsan sağlığını, zirai ürünleri ve hayvancılığı tehdit eden organizmaları yok etmek için pestisitler geniş ölçüde kullanılmaktadır. Pestisitlerden </a:t>
            </a:r>
            <a:r>
              <a:rPr lang="tr-TR" dirty="0" err="1">
                <a:latin typeface="Calibri" pitchFamily="34" charset="0"/>
              </a:rPr>
              <a:t>insektisit’ler</a:t>
            </a:r>
            <a:r>
              <a:rPr lang="tr-TR" dirty="0">
                <a:latin typeface="Calibri" pitchFamily="34" charset="0"/>
              </a:rPr>
              <a:t>, </a:t>
            </a:r>
            <a:r>
              <a:rPr lang="tr-TR" dirty="0" err="1">
                <a:latin typeface="Calibri" pitchFamily="34" charset="0"/>
              </a:rPr>
              <a:t>fungisit’ler</a:t>
            </a:r>
            <a:r>
              <a:rPr lang="tr-TR" dirty="0">
                <a:latin typeface="Calibri" pitchFamily="34" charset="0"/>
              </a:rPr>
              <a:t>, </a:t>
            </a:r>
            <a:r>
              <a:rPr lang="tr-TR" dirty="0" err="1">
                <a:latin typeface="Calibri" pitchFamily="34" charset="0"/>
              </a:rPr>
              <a:t>bakterisit’ler</a:t>
            </a:r>
            <a:r>
              <a:rPr lang="tr-TR" dirty="0">
                <a:latin typeface="Calibri" pitchFamily="34" charset="0"/>
              </a:rPr>
              <a:t>, </a:t>
            </a:r>
            <a:r>
              <a:rPr lang="tr-TR" dirty="0" err="1">
                <a:latin typeface="Calibri" pitchFamily="34" charset="0"/>
              </a:rPr>
              <a:t>nematisitler</a:t>
            </a:r>
            <a:r>
              <a:rPr lang="tr-TR" dirty="0">
                <a:latin typeface="Calibri" pitchFamily="34" charset="0"/>
              </a:rPr>
              <a:t> ve </a:t>
            </a:r>
            <a:r>
              <a:rPr lang="tr-TR" dirty="0" err="1">
                <a:latin typeface="Calibri" pitchFamily="34" charset="0"/>
              </a:rPr>
              <a:t>rodentisit’ler</a:t>
            </a:r>
            <a:r>
              <a:rPr lang="tr-TR" dirty="0">
                <a:latin typeface="Calibri" pitchFamily="34" charset="0"/>
              </a:rPr>
              <a:t> sayılabilir. Bugün üç yüzün üstünde organik </a:t>
            </a:r>
            <a:r>
              <a:rPr lang="tr-TR" dirty="0" err="1">
                <a:latin typeface="Calibri" pitchFamily="34" charset="0"/>
              </a:rPr>
              <a:t>pektisit</a:t>
            </a:r>
            <a:r>
              <a:rPr lang="tr-TR" dirty="0">
                <a:latin typeface="Calibri" pitchFamily="34" charset="0"/>
              </a:rPr>
              <a:t> türü mevcut olup, kullanımları her geçen gün artmaktadır. Pestisitlerin, toprak mikroorganizmaları tarafından </a:t>
            </a:r>
            <a:r>
              <a:rPr lang="tr-TR" dirty="0" err="1">
                <a:latin typeface="Calibri" pitchFamily="34" charset="0"/>
              </a:rPr>
              <a:t>dekompozisyonu</a:t>
            </a:r>
            <a:r>
              <a:rPr lang="tr-TR" dirty="0">
                <a:latin typeface="Calibri" pitchFamily="34" charset="0"/>
              </a:rPr>
              <a:t>, onların yapısına bağlı olmaktadır. Alifatik </a:t>
            </a:r>
            <a:r>
              <a:rPr lang="tr-TR" dirty="0" err="1">
                <a:latin typeface="Calibri" pitchFamily="34" charset="0"/>
              </a:rPr>
              <a:t>asit’ler</a:t>
            </a:r>
            <a:r>
              <a:rPr lang="tr-TR" dirty="0">
                <a:latin typeface="Calibri" pitchFamily="34" charset="0"/>
              </a:rPr>
              <a:t> ve </a:t>
            </a:r>
            <a:r>
              <a:rPr lang="tr-TR" dirty="0" err="1">
                <a:latin typeface="Calibri" pitchFamily="34" charset="0"/>
              </a:rPr>
              <a:t>organofosfat</a:t>
            </a:r>
            <a:r>
              <a:rPr lang="tr-TR" dirty="0">
                <a:latin typeface="Calibri" pitchFamily="34" charset="0"/>
              </a:rPr>
              <a:t> pestisitlerin </a:t>
            </a:r>
            <a:r>
              <a:rPr lang="tr-TR" dirty="0" err="1">
                <a:latin typeface="Calibri" pitchFamily="34" charset="0"/>
              </a:rPr>
              <a:t>degradasyonu</a:t>
            </a:r>
            <a:r>
              <a:rPr lang="tr-TR" dirty="0">
                <a:latin typeface="Calibri" pitchFamily="34" charset="0"/>
              </a:rPr>
              <a:t>, nispeten diğerlerine göre daha kolaydır. </a:t>
            </a:r>
            <a:r>
              <a:rPr lang="tr-TR" dirty="0" err="1">
                <a:latin typeface="Calibri" pitchFamily="34" charset="0"/>
              </a:rPr>
              <a:t>Fenoksi</a:t>
            </a:r>
            <a:r>
              <a:rPr lang="tr-TR" dirty="0">
                <a:latin typeface="Calibri" pitchFamily="34" charset="0"/>
              </a:rPr>
              <a:t>-alifatik asitler, klorlanmış hidrokarbonlar, DDT, zor parçalanan maddelerdir. Bunlar çevrede ve dokularda birikerek insan ve hayvan sağlığını tehdit </a:t>
            </a:r>
            <a:r>
              <a:rPr lang="tr-TR" dirty="0" smtClean="0">
                <a:latin typeface="Calibri" pitchFamily="34" charset="0"/>
              </a:rPr>
              <a:t>ederler.</a:t>
            </a:r>
            <a:endParaRPr lang="tr-TR" dirty="0">
              <a:latin typeface="Calibri" pitchFamily="34" charset="0"/>
            </a:endParaRPr>
          </a:p>
        </p:txBody>
      </p:sp>
    </p:spTree>
    <p:extLst>
      <p:ext uri="{BB962C8B-B14F-4D97-AF65-F5344CB8AC3E}">
        <p14:creationId xmlns:p14="http://schemas.microsoft.com/office/powerpoint/2010/main" val="950944601"/>
      </p:ext>
    </p:extLst>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Dikdörtgen 3"/>
          <p:cNvSpPr/>
          <p:nvPr/>
        </p:nvSpPr>
        <p:spPr>
          <a:xfrm>
            <a:off x="457200" y="1504950"/>
            <a:ext cx="7772400" cy="369332"/>
          </a:xfrm>
          <a:prstGeom prst="rect">
            <a:avLst/>
          </a:prstGeom>
        </p:spPr>
        <p:txBody>
          <a:bodyPr wrap="square">
            <a:spAutoFit/>
          </a:bodyPr>
          <a:lstStyle/>
          <a:p>
            <a:endParaRPr lang="tr-TR" dirty="0"/>
          </a:p>
        </p:txBody>
      </p:sp>
      <p:sp>
        <p:nvSpPr>
          <p:cNvPr id="5" name="Metin kutusu 4"/>
          <p:cNvSpPr txBox="1"/>
          <p:nvPr/>
        </p:nvSpPr>
        <p:spPr>
          <a:xfrm>
            <a:off x="432370" y="895350"/>
            <a:ext cx="7644830" cy="461665"/>
          </a:xfrm>
          <a:prstGeom prst="rect">
            <a:avLst/>
          </a:prstGeom>
          <a:noFill/>
        </p:spPr>
        <p:txBody>
          <a:bodyPr wrap="square" rtlCol="0">
            <a:spAutoFit/>
          </a:bodyPr>
          <a:lstStyle/>
          <a:p>
            <a:pPr algn="ctr"/>
            <a:r>
              <a:rPr lang="tr-TR" sz="2400" b="1" dirty="0">
                <a:solidFill>
                  <a:schemeClr val="accent2">
                    <a:lumMod val="75000"/>
                  </a:schemeClr>
                </a:solidFill>
                <a:latin typeface="Calibri" pitchFamily="34" charset="0"/>
              </a:rPr>
              <a:t>Pestisitlerin </a:t>
            </a:r>
            <a:r>
              <a:rPr lang="tr-TR" sz="2400" b="1" dirty="0" err="1">
                <a:solidFill>
                  <a:schemeClr val="accent2">
                    <a:lumMod val="75000"/>
                  </a:schemeClr>
                </a:solidFill>
                <a:latin typeface="Calibri" pitchFamily="34" charset="0"/>
              </a:rPr>
              <a:t>Degradasyonu</a:t>
            </a:r>
            <a:endParaRPr lang="tr-TR" sz="2400" dirty="0">
              <a:solidFill>
                <a:schemeClr val="accent2">
                  <a:lumMod val="75000"/>
                </a:schemeClr>
              </a:solidFill>
              <a:latin typeface="Calibri" pitchFamily="34" charset="0"/>
            </a:endParaRPr>
          </a:p>
        </p:txBody>
      </p:sp>
      <p:pic>
        <p:nvPicPr>
          <p:cNvPr id="6" name="Resi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7" name="Dikdörtgen 6"/>
          <p:cNvSpPr/>
          <p:nvPr/>
        </p:nvSpPr>
        <p:spPr>
          <a:xfrm>
            <a:off x="490591" y="1504950"/>
            <a:ext cx="8229600" cy="1477328"/>
          </a:xfrm>
          <a:prstGeom prst="rect">
            <a:avLst/>
          </a:prstGeom>
        </p:spPr>
        <p:txBody>
          <a:bodyPr wrap="square">
            <a:spAutoFit/>
          </a:bodyPr>
          <a:lstStyle/>
          <a:p>
            <a:pPr algn="just"/>
            <a:r>
              <a:rPr lang="tr-TR" dirty="0">
                <a:latin typeface="Calibri" pitchFamily="34" charset="0"/>
              </a:rPr>
              <a:t>Biyolojik </a:t>
            </a:r>
            <a:r>
              <a:rPr lang="tr-TR" dirty="0" err="1">
                <a:latin typeface="Calibri" pitchFamily="34" charset="0"/>
              </a:rPr>
              <a:t>atıksu</a:t>
            </a:r>
            <a:r>
              <a:rPr lang="tr-TR" dirty="0">
                <a:latin typeface="Calibri" pitchFamily="34" charset="0"/>
              </a:rPr>
              <a:t> arıtma tesislerinde </a:t>
            </a:r>
            <a:r>
              <a:rPr lang="tr-TR" dirty="0" err="1">
                <a:latin typeface="Calibri" pitchFamily="34" charset="0"/>
              </a:rPr>
              <a:t>Lindane</a:t>
            </a:r>
            <a:r>
              <a:rPr lang="tr-TR" dirty="0">
                <a:latin typeface="Calibri" pitchFamily="34" charset="0"/>
              </a:rPr>
              <a:t>, </a:t>
            </a:r>
            <a:r>
              <a:rPr lang="tr-TR" dirty="0" err="1">
                <a:latin typeface="Calibri" pitchFamily="34" charset="0"/>
              </a:rPr>
              <a:t>Tiazinon</a:t>
            </a:r>
            <a:r>
              <a:rPr lang="tr-TR" dirty="0">
                <a:latin typeface="Calibri" pitchFamily="34" charset="0"/>
              </a:rPr>
              <a:t>, </a:t>
            </a:r>
            <a:r>
              <a:rPr lang="tr-TR" dirty="0" err="1">
                <a:latin typeface="Calibri" pitchFamily="34" charset="0"/>
              </a:rPr>
              <a:t>malathion</a:t>
            </a:r>
            <a:r>
              <a:rPr lang="tr-TR" dirty="0">
                <a:latin typeface="Calibri" pitchFamily="34" charset="0"/>
              </a:rPr>
              <a:t>, </a:t>
            </a:r>
            <a:r>
              <a:rPr lang="tr-TR" dirty="0" err="1">
                <a:latin typeface="Calibri" pitchFamily="34" charset="0"/>
              </a:rPr>
              <a:t>pentaklorofenol</a:t>
            </a:r>
            <a:r>
              <a:rPr lang="tr-TR" dirty="0">
                <a:latin typeface="Calibri" pitchFamily="34" charset="0"/>
              </a:rPr>
              <a:t> ve 2. </a:t>
            </a:r>
            <a:r>
              <a:rPr lang="tr-TR" dirty="0" err="1">
                <a:latin typeface="Calibri" pitchFamily="34" charset="0"/>
              </a:rPr>
              <a:t>klorobifenil</a:t>
            </a:r>
            <a:r>
              <a:rPr lang="tr-TR" dirty="0">
                <a:latin typeface="Calibri" pitchFamily="34" charset="0"/>
              </a:rPr>
              <a:t>, aktif olmayan biyomas tarafından </a:t>
            </a:r>
            <a:r>
              <a:rPr lang="tr-TR" dirty="0" err="1">
                <a:latin typeface="Calibri" pitchFamily="34" charset="0"/>
              </a:rPr>
              <a:t>adsorbe</a:t>
            </a:r>
            <a:r>
              <a:rPr lang="tr-TR" dirty="0">
                <a:latin typeface="Calibri" pitchFamily="34" charset="0"/>
              </a:rPr>
              <a:t> edilirler. </a:t>
            </a:r>
            <a:r>
              <a:rPr lang="tr-TR" dirty="0" smtClean="0">
                <a:latin typeface="Calibri" pitchFamily="34" charset="0"/>
              </a:rPr>
              <a:t>Son </a:t>
            </a:r>
            <a:r>
              <a:rPr lang="tr-TR" dirty="0">
                <a:latin typeface="Calibri" pitchFamily="34" charset="0"/>
              </a:rPr>
              <a:t>yıllarda bazı klorlanmış hidrokarbonların ve DDT’nin laboratuvar ölçeğinde ve bu maddelere alıştırılmış biyolojik </a:t>
            </a:r>
            <a:r>
              <a:rPr lang="tr-TR" dirty="0" smtClean="0">
                <a:latin typeface="Calibri" pitchFamily="34" charset="0"/>
              </a:rPr>
              <a:t>sistemlerde çok </a:t>
            </a:r>
            <a:r>
              <a:rPr lang="tr-TR" dirty="0">
                <a:latin typeface="Calibri" pitchFamily="34" charset="0"/>
              </a:rPr>
              <a:t>yavaş olmak üzere parçalandıkları </a:t>
            </a:r>
            <a:r>
              <a:rPr lang="tr-TR" dirty="0" err="1">
                <a:latin typeface="Calibri" pitchFamily="34" charset="0"/>
              </a:rPr>
              <a:t>tesbit</a:t>
            </a:r>
            <a:r>
              <a:rPr lang="tr-TR" dirty="0">
                <a:latin typeface="Calibri" pitchFamily="34" charset="0"/>
              </a:rPr>
              <a:t> </a:t>
            </a:r>
            <a:r>
              <a:rPr lang="tr-TR" dirty="0" smtClean="0">
                <a:latin typeface="Calibri" pitchFamily="34" charset="0"/>
              </a:rPr>
              <a:t>edilmiştir.</a:t>
            </a:r>
          </a:p>
          <a:p>
            <a:pPr algn="just"/>
            <a:endParaRPr lang="tr-TR" dirty="0">
              <a:latin typeface="Calibri" pitchFamily="34" charset="0"/>
            </a:endParaRPr>
          </a:p>
        </p:txBody>
      </p:sp>
    </p:spTree>
    <p:extLst>
      <p:ext uri="{BB962C8B-B14F-4D97-AF65-F5344CB8AC3E}">
        <p14:creationId xmlns:p14="http://schemas.microsoft.com/office/powerpoint/2010/main" val="92622455"/>
      </p:ext>
    </p:extLst>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Dikdörtgen 3"/>
          <p:cNvSpPr/>
          <p:nvPr/>
        </p:nvSpPr>
        <p:spPr>
          <a:xfrm>
            <a:off x="457200" y="1504950"/>
            <a:ext cx="7772400" cy="369332"/>
          </a:xfrm>
          <a:prstGeom prst="rect">
            <a:avLst/>
          </a:prstGeom>
        </p:spPr>
        <p:txBody>
          <a:bodyPr wrap="square">
            <a:spAutoFit/>
          </a:bodyPr>
          <a:lstStyle/>
          <a:p>
            <a:endParaRPr lang="tr-TR" dirty="0"/>
          </a:p>
        </p:txBody>
      </p:sp>
      <p:sp>
        <p:nvSpPr>
          <p:cNvPr id="5" name="Metin kutusu 4"/>
          <p:cNvSpPr txBox="1"/>
          <p:nvPr/>
        </p:nvSpPr>
        <p:spPr>
          <a:xfrm>
            <a:off x="452063" y="795819"/>
            <a:ext cx="7644830" cy="461665"/>
          </a:xfrm>
          <a:prstGeom prst="rect">
            <a:avLst/>
          </a:prstGeom>
          <a:noFill/>
        </p:spPr>
        <p:txBody>
          <a:bodyPr wrap="square" rtlCol="0">
            <a:spAutoFit/>
          </a:bodyPr>
          <a:lstStyle/>
          <a:p>
            <a:pPr algn="ctr"/>
            <a:r>
              <a:rPr lang="tr-TR" sz="2400" b="1" dirty="0">
                <a:solidFill>
                  <a:schemeClr val="accent2">
                    <a:lumMod val="75000"/>
                  </a:schemeClr>
                </a:solidFill>
                <a:latin typeface="Calibri" pitchFamily="34" charset="0"/>
              </a:rPr>
              <a:t>Deterjanlar</a:t>
            </a:r>
          </a:p>
        </p:txBody>
      </p:sp>
      <p:pic>
        <p:nvPicPr>
          <p:cNvPr id="6" name="Resi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7" name="Dikdörtgen 6"/>
          <p:cNvSpPr/>
          <p:nvPr/>
        </p:nvSpPr>
        <p:spPr>
          <a:xfrm>
            <a:off x="364304" y="1257484"/>
            <a:ext cx="8415391" cy="2031325"/>
          </a:xfrm>
          <a:prstGeom prst="rect">
            <a:avLst/>
          </a:prstGeom>
        </p:spPr>
        <p:txBody>
          <a:bodyPr wrap="square">
            <a:spAutoFit/>
          </a:bodyPr>
          <a:lstStyle/>
          <a:p>
            <a:pPr algn="just"/>
            <a:r>
              <a:rPr lang="tr-TR" dirty="0">
                <a:latin typeface="Calibri" pitchFamily="34" charset="0"/>
              </a:rPr>
              <a:t>Deterjanlar sabuna göre daha güçlü yüzey aktivitesine sahip oldukları için daha etkindirler. Sabunlar biyolojik olarak “yumuşak” olduklarından kolaylıkla mikroorganizmalar tarafından parçalanırlar. Buna karşılık sert deterjanlar yüzey aktivitelerini uzun süre muhafaza ettiklerinden ve mikrobiyolojik olarak parçalanamadıklarından suların köpüklü bir görüntü kazanmasına neden olmaktadırlar. Bunu önlemek için imal edilen yumuşak deterjanlar, mikroorganizmalar tarafından kolaylıkla </a:t>
            </a:r>
            <a:r>
              <a:rPr lang="tr-TR" dirty="0" smtClean="0">
                <a:latin typeface="Calibri" pitchFamily="34" charset="0"/>
              </a:rPr>
              <a:t>parçalanabilmektedirler. </a:t>
            </a:r>
          </a:p>
        </p:txBody>
      </p:sp>
    </p:spTree>
    <p:extLst>
      <p:ext uri="{BB962C8B-B14F-4D97-AF65-F5344CB8AC3E}">
        <p14:creationId xmlns:p14="http://schemas.microsoft.com/office/powerpoint/2010/main" val="2056961880"/>
      </p:ext>
    </p:extLst>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Dikdörtgen 3"/>
          <p:cNvSpPr/>
          <p:nvPr/>
        </p:nvSpPr>
        <p:spPr>
          <a:xfrm>
            <a:off x="457200" y="1504950"/>
            <a:ext cx="7772400" cy="369332"/>
          </a:xfrm>
          <a:prstGeom prst="rect">
            <a:avLst/>
          </a:prstGeom>
        </p:spPr>
        <p:txBody>
          <a:bodyPr wrap="square">
            <a:spAutoFit/>
          </a:bodyPr>
          <a:lstStyle/>
          <a:p>
            <a:endParaRPr lang="tr-TR" dirty="0"/>
          </a:p>
        </p:txBody>
      </p:sp>
      <p:sp>
        <p:nvSpPr>
          <p:cNvPr id="5" name="Metin kutusu 4"/>
          <p:cNvSpPr txBox="1"/>
          <p:nvPr/>
        </p:nvSpPr>
        <p:spPr>
          <a:xfrm>
            <a:off x="452063" y="795819"/>
            <a:ext cx="7644830" cy="461665"/>
          </a:xfrm>
          <a:prstGeom prst="rect">
            <a:avLst/>
          </a:prstGeom>
          <a:noFill/>
        </p:spPr>
        <p:txBody>
          <a:bodyPr wrap="square" rtlCol="0">
            <a:spAutoFit/>
          </a:bodyPr>
          <a:lstStyle/>
          <a:p>
            <a:pPr algn="ctr"/>
            <a:r>
              <a:rPr lang="tr-TR" sz="2400" b="1" dirty="0">
                <a:solidFill>
                  <a:schemeClr val="accent2">
                    <a:lumMod val="75000"/>
                  </a:schemeClr>
                </a:solidFill>
                <a:latin typeface="Calibri" pitchFamily="34" charset="0"/>
              </a:rPr>
              <a:t>Deterjanlar</a:t>
            </a:r>
          </a:p>
        </p:txBody>
      </p:sp>
      <p:pic>
        <p:nvPicPr>
          <p:cNvPr id="6" name="Resi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7" name="Dikdörtgen 6"/>
          <p:cNvSpPr/>
          <p:nvPr/>
        </p:nvSpPr>
        <p:spPr>
          <a:xfrm>
            <a:off x="364304" y="1257484"/>
            <a:ext cx="8415391" cy="2862322"/>
          </a:xfrm>
          <a:prstGeom prst="rect">
            <a:avLst/>
          </a:prstGeom>
        </p:spPr>
        <p:txBody>
          <a:bodyPr wrap="square">
            <a:spAutoFit/>
          </a:bodyPr>
          <a:lstStyle/>
          <a:p>
            <a:pPr algn="just"/>
            <a:r>
              <a:rPr lang="tr-TR" dirty="0" err="1">
                <a:latin typeface="Calibri" pitchFamily="34" charset="0"/>
              </a:rPr>
              <a:t>Linear</a:t>
            </a:r>
            <a:r>
              <a:rPr lang="tr-TR" dirty="0">
                <a:latin typeface="Calibri" pitchFamily="34" charset="0"/>
              </a:rPr>
              <a:t> alkil benzen sodyum </a:t>
            </a:r>
            <a:r>
              <a:rPr lang="tr-TR" dirty="0" err="1">
                <a:latin typeface="Calibri" pitchFamily="34" charset="0"/>
              </a:rPr>
              <a:t>sulfonat</a:t>
            </a:r>
            <a:r>
              <a:rPr lang="tr-TR" dirty="0">
                <a:latin typeface="Calibri" pitchFamily="34" charset="0"/>
              </a:rPr>
              <a:t> (LAS), analoğu BAS (</a:t>
            </a:r>
            <a:r>
              <a:rPr lang="tr-TR" dirty="0" err="1">
                <a:latin typeface="Calibri" pitchFamily="34" charset="0"/>
              </a:rPr>
              <a:t>branchedchain</a:t>
            </a:r>
            <a:r>
              <a:rPr lang="tr-TR" dirty="0">
                <a:latin typeface="Calibri" pitchFamily="34" charset="0"/>
              </a:rPr>
              <a:t> alkil benzen </a:t>
            </a:r>
            <a:r>
              <a:rPr lang="tr-TR" dirty="0" err="1">
                <a:latin typeface="Calibri" pitchFamily="34" charset="0"/>
              </a:rPr>
              <a:t>sulfonat</a:t>
            </a:r>
            <a:r>
              <a:rPr lang="tr-TR" dirty="0">
                <a:latin typeface="Calibri" pitchFamily="34" charset="0"/>
              </a:rPr>
              <a:t>)’a göre mikroorganizmalar tarafından daha kolay </a:t>
            </a:r>
            <a:r>
              <a:rPr lang="tr-TR" dirty="0" smtClean="0">
                <a:latin typeface="Calibri" pitchFamily="34" charset="0"/>
              </a:rPr>
              <a:t>parçalanmaktadır. </a:t>
            </a:r>
            <a:r>
              <a:rPr lang="tr-TR" dirty="0" err="1">
                <a:latin typeface="Calibri" pitchFamily="34" charset="0"/>
              </a:rPr>
              <a:t>Alkiletoksi</a:t>
            </a:r>
            <a:r>
              <a:rPr lang="tr-TR" dirty="0">
                <a:latin typeface="Calibri" pitchFamily="34" charset="0"/>
              </a:rPr>
              <a:t> </a:t>
            </a:r>
            <a:r>
              <a:rPr lang="tr-TR" dirty="0" err="1">
                <a:latin typeface="Calibri" pitchFamily="34" charset="0"/>
              </a:rPr>
              <a:t>solfanatların</a:t>
            </a:r>
            <a:r>
              <a:rPr lang="tr-TR" dirty="0">
                <a:latin typeface="Calibri" pitchFamily="34" charset="0"/>
              </a:rPr>
              <a:t> mikrobiyolojik olarak parçalanması ile glikol ve </a:t>
            </a:r>
            <a:r>
              <a:rPr lang="tr-TR" dirty="0" err="1">
                <a:latin typeface="Calibri" pitchFamily="34" charset="0"/>
              </a:rPr>
              <a:t>glikolsulfat</a:t>
            </a:r>
            <a:r>
              <a:rPr lang="tr-TR" dirty="0">
                <a:latin typeface="Calibri" pitchFamily="34" charset="0"/>
              </a:rPr>
              <a:t> </a:t>
            </a:r>
            <a:r>
              <a:rPr lang="tr-TR" dirty="0" smtClean="0">
                <a:latin typeface="Calibri" pitchFamily="34" charset="0"/>
              </a:rPr>
              <a:t>oluşmaktadır. </a:t>
            </a:r>
            <a:r>
              <a:rPr lang="tr-TR" dirty="0">
                <a:latin typeface="Calibri" pitchFamily="34" charset="0"/>
              </a:rPr>
              <a:t>Nehir suyu ve </a:t>
            </a:r>
            <a:r>
              <a:rPr lang="tr-TR" dirty="0" err="1">
                <a:latin typeface="Calibri" pitchFamily="34" charset="0"/>
              </a:rPr>
              <a:t>atıksu</a:t>
            </a:r>
            <a:r>
              <a:rPr lang="tr-TR" dirty="0">
                <a:latin typeface="Calibri" pitchFamily="34" charset="0"/>
              </a:rPr>
              <a:t> organizmaları ile yapılan araştırmalar, yumuşak deterjanların sadece parçalanmakla kalmayıp, oluşan metabolik ürünlerinde aynı zamanda ayrıştırılması sebebi ile çevrede birikmedikleri ortaya çıkmıştır. </a:t>
            </a:r>
            <a:endParaRPr lang="tr-TR" dirty="0" smtClean="0">
              <a:latin typeface="Calibri" pitchFamily="34" charset="0"/>
            </a:endParaRPr>
          </a:p>
          <a:p>
            <a:pPr algn="just"/>
            <a:endParaRPr lang="tr-TR" dirty="0" smtClean="0">
              <a:latin typeface="Calibri" pitchFamily="34" charset="0"/>
            </a:endParaRPr>
          </a:p>
          <a:p>
            <a:pPr algn="just"/>
            <a:r>
              <a:rPr lang="tr-TR" dirty="0" smtClean="0">
                <a:latin typeface="Calibri" pitchFamily="34" charset="0"/>
              </a:rPr>
              <a:t>Deterjan </a:t>
            </a:r>
            <a:r>
              <a:rPr lang="tr-TR" dirty="0">
                <a:latin typeface="Calibri" pitchFamily="34" charset="0"/>
              </a:rPr>
              <a:t>parçalanmasında en etkili 2 mikroorganizma türü </a:t>
            </a:r>
            <a:r>
              <a:rPr lang="tr-TR" dirty="0" err="1">
                <a:latin typeface="Calibri" pitchFamily="34" charset="0"/>
              </a:rPr>
              <a:t>Necardia</a:t>
            </a:r>
            <a:r>
              <a:rPr lang="tr-TR" dirty="0">
                <a:latin typeface="Calibri" pitchFamily="34" charset="0"/>
              </a:rPr>
              <a:t> ve </a:t>
            </a:r>
            <a:r>
              <a:rPr lang="tr-TR" dirty="0" err="1">
                <a:latin typeface="Calibri" pitchFamily="34" charset="0"/>
              </a:rPr>
              <a:t>Pseudomonas’tır</a:t>
            </a:r>
            <a:r>
              <a:rPr lang="tr-TR" dirty="0">
                <a:latin typeface="Calibri" pitchFamily="34" charset="0"/>
              </a:rPr>
              <a:t>. Bu mikroorganizmalar </a:t>
            </a:r>
            <a:r>
              <a:rPr lang="tr-TR" dirty="0" err="1">
                <a:latin typeface="Calibri" pitchFamily="34" charset="0"/>
              </a:rPr>
              <a:t>atıksu</a:t>
            </a:r>
            <a:r>
              <a:rPr lang="tr-TR" dirty="0">
                <a:latin typeface="Calibri" pitchFamily="34" charset="0"/>
              </a:rPr>
              <a:t> arıtma tesislerinde bol miktarda bulundukları için yumuşak deterjanların arıtılması da bu suretle gerçekleşmiş </a:t>
            </a:r>
            <a:r>
              <a:rPr lang="tr-TR" dirty="0" smtClean="0">
                <a:latin typeface="Calibri" pitchFamily="34" charset="0"/>
              </a:rPr>
              <a:t>olmaktadır.</a:t>
            </a:r>
            <a:endParaRPr lang="tr-TR" dirty="0">
              <a:latin typeface="Calibri" pitchFamily="34" charset="0"/>
            </a:endParaRPr>
          </a:p>
        </p:txBody>
      </p:sp>
    </p:spTree>
    <p:extLst>
      <p:ext uri="{BB962C8B-B14F-4D97-AF65-F5344CB8AC3E}">
        <p14:creationId xmlns:p14="http://schemas.microsoft.com/office/powerpoint/2010/main" val="501204751"/>
      </p:ext>
    </p:extLst>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Dikdörtgen 3"/>
          <p:cNvSpPr/>
          <p:nvPr/>
        </p:nvSpPr>
        <p:spPr>
          <a:xfrm>
            <a:off x="457200" y="1504950"/>
            <a:ext cx="7772400" cy="369332"/>
          </a:xfrm>
          <a:prstGeom prst="rect">
            <a:avLst/>
          </a:prstGeom>
        </p:spPr>
        <p:txBody>
          <a:bodyPr wrap="square">
            <a:spAutoFit/>
          </a:bodyPr>
          <a:lstStyle/>
          <a:p>
            <a:endParaRPr lang="tr-TR" dirty="0"/>
          </a:p>
        </p:txBody>
      </p:sp>
      <p:sp>
        <p:nvSpPr>
          <p:cNvPr id="5" name="Metin kutusu 4"/>
          <p:cNvSpPr txBox="1"/>
          <p:nvPr/>
        </p:nvSpPr>
        <p:spPr>
          <a:xfrm>
            <a:off x="452063" y="795819"/>
            <a:ext cx="7644830" cy="461665"/>
          </a:xfrm>
          <a:prstGeom prst="rect">
            <a:avLst/>
          </a:prstGeom>
          <a:noFill/>
        </p:spPr>
        <p:txBody>
          <a:bodyPr wrap="square" rtlCol="0">
            <a:spAutoFit/>
          </a:bodyPr>
          <a:lstStyle/>
          <a:p>
            <a:pPr algn="ctr"/>
            <a:r>
              <a:rPr lang="tr-TR" sz="2400" b="1" dirty="0" smtClean="0">
                <a:solidFill>
                  <a:schemeClr val="accent2">
                    <a:lumMod val="75000"/>
                  </a:schemeClr>
                </a:solidFill>
                <a:latin typeface="Calibri" pitchFamily="34" charset="0"/>
              </a:rPr>
              <a:t>Besin Maddelerinin Parçalanması</a:t>
            </a:r>
            <a:endParaRPr lang="tr-TR" sz="2400" b="1" dirty="0">
              <a:solidFill>
                <a:schemeClr val="accent2">
                  <a:lumMod val="75000"/>
                </a:schemeClr>
              </a:solidFill>
              <a:latin typeface="Calibri" pitchFamily="34" charset="0"/>
            </a:endParaRPr>
          </a:p>
        </p:txBody>
      </p:sp>
      <p:pic>
        <p:nvPicPr>
          <p:cNvPr id="6" name="Resi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7" name="Dikdörtgen 6"/>
          <p:cNvSpPr/>
          <p:nvPr/>
        </p:nvSpPr>
        <p:spPr>
          <a:xfrm>
            <a:off x="364304" y="1352550"/>
            <a:ext cx="8415391" cy="2031325"/>
          </a:xfrm>
          <a:prstGeom prst="rect">
            <a:avLst/>
          </a:prstGeom>
        </p:spPr>
        <p:txBody>
          <a:bodyPr wrap="square">
            <a:spAutoFit/>
          </a:bodyPr>
          <a:lstStyle/>
          <a:p>
            <a:pPr algn="just"/>
            <a:r>
              <a:rPr lang="tr-TR" dirty="0">
                <a:latin typeface="Calibri" pitchFamily="34" charset="0"/>
              </a:rPr>
              <a:t>Bazı besin maddeleri, organik veya inorganik formlarında, çevrede bazı problemlerin oluşmasına neden olmaktadır. Azot, fosfor ve kükürt (organik veya inorganik olarak) sıvı, katı ve gaz atık maddelerin içinde yer alabilmekte ve çevre sorunlarına neden olmaktadırlar. Bu maddelerin, mikroorganizmalar yardımıyla organik karbonun </a:t>
            </a:r>
            <a:r>
              <a:rPr lang="tr-TR" dirty="0" smtClean="0">
                <a:latin typeface="Calibri" pitchFamily="34" charset="0"/>
              </a:rPr>
              <a:t>stabilizasyonunda olduğu </a:t>
            </a:r>
            <a:r>
              <a:rPr lang="tr-TR" dirty="0">
                <a:latin typeface="Calibri" pitchFamily="34" charset="0"/>
              </a:rPr>
              <a:t>gibi, aerobik veya anaerobik olarak daha stabil, çevreye zararsız bir hale getirilmeleri mümkündür. Bu transformasyonlarda </a:t>
            </a:r>
            <a:r>
              <a:rPr lang="tr-TR" dirty="0" err="1">
                <a:latin typeface="Calibri" pitchFamily="34" charset="0"/>
              </a:rPr>
              <a:t>mikrorganizmalar</a:t>
            </a:r>
            <a:r>
              <a:rPr lang="tr-TR" dirty="0">
                <a:latin typeface="Calibri" pitchFamily="34" charset="0"/>
              </a:rPr>
              <a:t> çok önemli bir yere sahiptirler. </a:t>
            </a:r>
          </a:p>
        </p:txBody>
      </p:sp>
    </p:spTree>
    <p:extLst>
      <p:ext uri="{BB962C8B-B14F-4D97-AF65-F5344CB8AC3E}">
        <p14:creationId xmlns:p14="http://schemas.microsoft.com/office/powerpoint/2010/main" val="2162787807"/>
      </p:ext>
    </p:extLst>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Dikdörtgen 3"/>
          <p:cNvSpPr/>
          <p:nvPr/>
        </p:nvSpPr>
        <p:spPr>
          <a:xfrm>
            <a:off x="457200" y="1504950"/>
            <a:ext cx="7772400" cy="369332"/>
          </a:xfrm>
          <a:prstGeom prst="rect">
            <a:avLst/>
          </a:prstGeom>
        </p:spPr>
        <p:txBody>
          <a:bodyPr wrap="square">
            <a:spAutoFit/>
          </a:bodyPr>
          <a:lstStyle/>
          <a:p>
            <a:endParaRPr lang="tr-TR" dirty="0"/>
          </a:p>
        </p:txBody>
      </p:sp>
      <p:sp>
        <p:nvSpPr>
          <p:cNvPr id="5" name="Metin kutusu 4"/>
          <p:cNvSpPr txBox="1"/>
          <p:nvPr/>
        </p:nvSpPr>
        <p:spPr>
          <a:xfrm>
            <a:off x="452063" y="795819"/>
            <a:ext cx="7644830" cy="461665"/>
          </a:xfrm>
          <a:prstGeom prst="rect">
            <a:avLst/>
          </a:prstGeom>
          <a:noFill/>
        </p:spPr>
        <p:txBody>
          <a:bodyPr wrap="square" rtlCol="0">
            <a:spAutoFit/>
          </a:bodyPr>
          <a:lstStyle/>
          <a:p>
            <a:pPr algn="ctr"/>
            <a:r>
              <a:rPr lang="tr-TR" sz="2400" b="1" dirty="0" smtClean="0">
                <a:solidFill>
                  <a:schemeClr val="accent2">
                    <a:lumMod val="75000"/>
                  </a:schemeClr>
                </a:solidFill>
                <a:latin typeface="Calibri" pitchFamily="34" charset="0"/>
              </a:rPr>
              <a:t>Metal Kirleticilerin Mikrobiyolojik Olarak Giderilmesi</a:t>
            </a:r>
            <a:endParaRPr lang="tr-TR" sz="2400" b="1" dirty="0">
              <a:solidFill>
                <a:schemeClr val="accent2">
                  <a:lumMod val="75000"/>
                </a:schemeClr>
              </a:solidFill>
              <a:latin typeface="Calibri" pitchFamily="34" charset="0"/>
            </a:endParaRPr>
          </a:p>
        </p:txBody>
      </p:sp>
      <p:pic>
        <p:nvPicPr>
          <p:cNvPr id="6" name="Resi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7" name="Dikdörtgen 6"/>
          <p:cNvSpPr/>
          <p:nvPr/>
        </p:nvSpPr>
        <p:spPr>
          <a:xfrm>
            <a:off x="364304" y="1352550"/>
            <a:ext cx="8415391" cy="2308324"/>
          </a:xfrm>
          <a:prstGeom prst="rect">
            <a:avLst/>
          </a:prstGeom>
        </p:spPr>
        <p:txBody>
          <a:bodyPr wrap="square">
            <a:spAutoFit/>
          </a:bodyPr>
          <a:lstStyle/>
          <a:p>
            <a:pPr algn="just"/>
            <a:r>
              <a:rPr lang="tr-TR" dirty="0" smtClean="0">
                <a:latin typeface="Calibri" pitchFamily="34" charset="0"/>
              </a:rPr>
              <a:t>Endüstrilerin </a:t>
            </a:r>
            <a:r>
              <a:rPr lang="tr-TR" dirty="0">
                <a:latin typeface="Calibri" pitchFamily="34" charset="0"/>
              </a:rPr>
              <a:t>çevreye bıraktıkları atıklar içinde bulunan elementler, çevrenin bazı hallerde tehlikeli bir şekilde zarar görmesine neden olmaktadırlar. Bu çerçevede, maden yataklarından çıkan asitli sular çevre için önemli bir sorun teşkil etmiştir. Bu sularda demir konsantrasyonu çok yüksektir. </a:t>
            </a:r>
            <a:r>
              <a:rPr lang="tr-TR" dirty="0" err="1">
                <a:latin typeface="Calibri" pitchFamily="34" charset="0"/>
              </a:rPr>
              <a:t>Ferrous</a:t>
            </a:r>
            <a:r>
              <a:rPr lang="tr-TR" dirty="0">
                <a:latin typeface="Calibri" pitchFamily="34" charset="0"/>
              </a:rPr>
              <a:t> iyonunun </a:t>
            </a:r>
            <a:r>
              <a:rPr lang="tr-TR" dirty="0" err="1">
                <a:latin typeface="Calibri" pitchFamily="34" charset="0"/>
              </a:rPr>
              <a:t>ferrik</a:t>
            </a:r>
            <a:r>
              <a:rPr lang="tr-TR" dirty="0">
                <a:latin typeface="Calibri" pitchFamily="34" charset="0"/>
              </a:rPr>
              <a:t> formuna oksitlenmesi, maden yataklarından çıkan suda </a:t>
            </a:r>
            <a:r>
              <a:rPr lang="tr-TR" dirty="0" err="1">
                <a:latin typeface="Calibri" pitchFamily="34" charset="0"/>
              </a:rPr>
              <a:t>asidite</a:t>
            </a:r>
            <a:r>
              <a:rPr lang="tr-TR" dirty="0">
                <a:latin typeface="Calibri" pitchFamily="34" charset="0"/>
              </a:rPr>
              <a:t> kontrolü de sağlar. pH 4,5 ve daha düşük olması halinde bu oksitlenme işlemi demir bakterileri tarafından sağlanabilir. Sularda büyük sorun olan çözünmüş, iki değerli manganez de mikroorganizmalar yardımıyla oksitlenerek çökeltilebilir.</a:t>
            </a:r>
          </a:p>
        </p:txBody>
      </p:sp>
    </p:spTree>
    <p:extLst>
      <p:ext uri="{BB962C8B-B14F-4D97-AF65-F5344CB8AC3E}">
        <p14:creationId xmlns:p14="http://schemas.microsoft.com/office/powerpoint/2010/main" val="3007727008"/>
      </p:ext>
    </p:extLst>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Dikdörtgen 3"/>
          <p:cNvSpPr/>
          <p:nvPr/>
        </p:nvSpPr>
        <p:spPr>
          <a:xfrm>
            <a:off x="457200" y="1504950"/>
            <a:ext cx="7772400" cy="369332"/>
          </a:xfrm>
          <a:prstGeom prst="rect">
            <a:avLst/>
          </a:prstGeom>
        </p:spPr>
        <p:txBody>
          <a:bodyPr wrap="square">
            <a:spAutoFit/>
          </a:bodyPr>
          <a:lstStyle/>
          <a:p>
            <a:endParaRPr lang="tr-TR" dirty="0"/>
          </a:p>
        </p:txBody>
      </p:sp>
      <p:sp>
        <p:nvSpPr>
          <p:cNvPr id="5" name="Metin kutusu 4"/>
          <p:cNvSpPr txBox="1"/>
          <p:nvPr/>
        </p:nvSpPr>
        <p:spPr>
          <a:xfrm>
            <a:off x="452063" y="795819"/>
            <a:ext cx="7644830" cy="461665"/>
          </a:xfrm>
          <a:prstGeom prst="rect">
            <a:avLst/>
          </a:prstGeom>
          <a:noFill/>
        </p:spPr>
        <p:txBody>
          <a:bodyPr wrap="square" rtlCol="0">
            <a:spAutoFit/>
          </a:bodyPr>
          <a:lstStyle/>
          <a:p>
            <a:pPr algn="ctr"/>
            <a:r>
              <a:rPr lang="tr-TR" sz="2400" b="1" dirty="0" smtClean="0">
                <a:solidFill>
                  <a:schemeClr val="accent2">
                    <a:lumMod val="75000"/>
                  </a:schemeClr>
                </a:solidFill>
                <a:latin typeface="Calibri" pitchFamily="34" charset="0"/>
              </a:rPr>
              <a:t>Katı Atık Maddelerin Biyolojik Bozunumu</a:t>
            </a:r>
            <a:endParaRPr lang="tr-TR" sz="2400" b="1" dirty="0">
              <a:solidFill>
                <a:schemeClr val="accent2">
                  <a:lumMod val="75000"/>
                </a:schemeClr>
              </a:solidFill>
              <a:latin typeface="Calibri" pitchFamily="34" charset="0"/>
            </a:endParaRPr>
          </a:p>
        </p:txBody>
      </p:sp>
      <p:pic>
        <p:nvPicPr>
          <p:cNvPr id="6" name="Resi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7" name="Dikdörtgen 6"/>
          <p:cNvSpPr/>
          <p:nvPr/>
        </p:nvSpPr>
        <p:spPr>
          <a:xfrm>
            <a:off x="364304" y="1284668"/>
            <a:ext cx="8415391" cy="3416320"/>
          </a:xfrm>
          <a:prstGeom prst="rect">
            <a:avLst/>
          </a:prstGeom>
        </p:spPr>
        <p:txBody>
          <a:bodyPr wrap="square">
            <a:spAutoFit/>
          </a:bodyPr>
          <a:lstStyle/>
          <a:p>
            <a:pPr algn="just"/>
            <a:r>
              <a:rPr lang="tr-TR" dirty="0">
                <a:latin typeface="Calibri" pitchFamily="34" charset="0"/>
              </a:rPr>
              <a:t>Organik katı atık maddeler, biyolojik arıtma tesisi çamuru ile birlikte muamele edilerek, mikroorganizmalar yardımıyla stabil bir organik madde elde </a:t>
            </a:r>
            <a:r>
              <a:rPr lang="tr-TR" dirty="0" smtClean="0">
                <a:latin typeface="Calibri" pitchFamily="34" charset="0"/>
              </a:rPr>
              <a:t>edilebilir. Bu </a:t>
            </a:r>
            <a:r>
              <a:rPr lang="tr-TR" dirty="0">
                <a:latin typeface="Calibri" pitchFamily="34" charset="0"/>
              </a:rPr>
              <a:t>organik maddeye </a:t>
            </a:r>
            <a:r>
              <a:rPr lang="tr-TR" dirty="0" err="1">
                <a:latin typeface="Calibri" pitchFamily="34" charset="0"/>
              </a:rPr>
              <a:t>kompost</a:t>
            </a:r>
            <a:r>
              <a:rPr lang="tr-TR" dirty="0">
                <a:latin typeface="Calibri" pitchFamily="34" charset="0"/>
              </a:rPr>
              <a:t>, toprak koşullandırıcısı denilmekte ve bu proses, organik maddelerin kontrollü </a:t>
            </a:r>
            <a:r>
              <a:rPr lang="tr-TR" dirty="0" err="1">
                <a:latin typeface="Calibri" pitchFamily="34" charset="0"/>
              </a:rPr>
              <a:t>biyodegradasyonu</a:t>
            </a:r>
            <a:r>
              <a:rPr lang="tr-TR" dirty="0">
                <a:latin typeface="Calibri" pitchFamily="34" charset="0"/>
              </a:rPr>
              <a:t> olarak tarif edilmektedir. Bu proses ile selülozik maddelerin bile </a:t>
            </a:r>
            <a:r>
              <a:rPr lang="tr-TR" dirty="0" err="1">
                <a:latin typeface="Calibri" pitchFamily="34" charset="0"/>
              </a:rPr>
              <a:t>degradasyonu</a:t>
            </a:r>
            <a:r>
              <a:rPr lang="tr-TR" dirty="0">
                <a:latin typeface="Calibri" pitchFamily="34" charset="0"/>
              </a:rPr>
              <a:t> mümkün olmaktadır. Elde edilen </a:t>
            </a:r>
            <a:r>
              <a:rPr lang="tr-TR" dirty="0" err="1">
                <a:latin typeface="Calibri" pitchFamily="34" charset="0"/>
              </a:rPr>
              <a:t>kompost</a:t>
            </a:r>
            <a:r>
              <a:rPr lang="tr-TR" dirty="0">
                <a:latin typeface="Calibri" pitchFamily="34" charset="0"/>
              </a:rPr>
              <a:t> tarımda toprak koşullandırıcısı olarak başarıyla </a:t>
            </a:r>
            <a:r>
              <a:rPr lang="tr-TR" dirty="0" smtClean="0">
                <a:latin typeface="Calibri" pitchFamily="34" charset="0"/>
              </a:rPr>
              <a:t>kullanılmaktadır.</a:t>
            </a:r>
            <a:endParaRPr lang="tr-TR" dirty="0">
              <a:latin typeface="Calibri" pitchFamily="34" charset="0"/>
            </a:endParaRPr>
          </a:p>
          <a:p>
            <a:pPr algn="just"/>
            <a:endParaRPr lang="tr-TR" dirty="0">
              <a:latin typeface="Calibri" pitchFamily="34" charset="0"/>
            </a:endParaRPr>
          </a:p>
          <a:p>
            <a:pPr algn="just"/>
            <a:r>
              <a:rPr lang="tr-TR" dirty="0">
                <a:latin typeface="Calibri" pitchFamily="34" charset="0"/>
              </a:rPr>
              <a:t>Genellikle </a:t>
            </a:r>
            <a:r>
              <a:rPr lang="tr-TR" dirty="0" err="1">
                <a:latin typeface="Calibri" pitchFamily="34" charset="0"/>
              </a:rPr>
              <a:t>kompost</a:t>
            </a:r>
            <a:r>
              <a:rPr lang="tr-TR" dirty="0">
                <a:latin typeface="Calibri" pitchFamily="34" charset="0"/>
              </a:rPr>
              <a:t>, </a:t>
            </a:r>
            <a:r>
              <a:rPr lang="tr-TR" dirty="0" err="1">
                <a:latin typeface="Calibri" pitchFamily="34" charset="0"/>
              </a:rPr>
              <a:t>termofilik</a:t>
            </a:r>
            <a:r>
              <a:rPr lang="tr-TR" dirty="0">
                <a:latin typeface="Calibri" pitchFamily="34" charset="0"/>
              </a:rPr>
              <a:t> organizmalar yardımıyla gerçekleşmektedir. Proseste elde edilen yüksek sıcaklık patojenlerin büyük ölçüde giderilmesini de </a:t>
            </a:r>
            <a:r>
              <a:rPr lang="tr-TR" dirty="0" smtClean="0">
                <a:latin typeface="Calibri" pitchFamily="34" charset="0"/>
              </a:rPr>
              <a:t>sağlamaktadır. Proseste </a:t>
            </a:r>
            <a:r>
              <a:rPr lang="tr-TR" dirty="0">
                <a:latin typeface="Calibri" pitchFamily="34" charset="0"/>
              </a:rPr>
              <a:t>yer alan mikroorganizmalar oldukça spesifik olup, aerobik </a:t>
            </a:r>
            <a:r>
              <a:rPr lang="tr-TR" dirty="0" err="1">
                <a:latin typeface="Calibri" pitchFamily="34" charset="0"/>
              </a:rPr>
              <a:t>termofilik</a:t>
            </a:r>
            <a:r>
              <a:rPr lang="tr-TR" dirty="0">
                <a:latin typeface="Calibri" pitchFamily="34" charset="0"/>
              </a:rPr>
              <a:t> bakteriler, </a:t>
            </a:r>
            <a:r>
              <a:rPr lang="tr-TR" dirty="0" err="1">
                <a:latin typeface="Calibri" pitchFamily="34" charset="0"/>
              </a:rPr>
              <a:t>actinomycetes</a:t>
            </a:r>
            <a:r>
              <a:rPr lang="tr-TR" dirty="0">
                <a:latin typeface="Calibri" pitchFamily="34" charset="0"/>
              </a:rPr>
              <a:t> ve </a:t>
            </a:r>
            <a:r>
              <a:rPr lang="tr-TR" dirty="0" err="1">
                <a:latin typeface="Calibri" pitchFamily="34" charset="0"/>
              </a:rPr>
              <a:t>fungus</a:t>
            </a:r>
            <a:r>
              <a:rPr lang="tr-TR" dirty="0">
                <a:latin typeface="Calibri" pitchFamily="34" charset="0"/>
              </a:rPr>
              <a:t>, </a:t>
            </a:r>
            <a:r>
              <a:rPr lang="tr-TR" dirty="0" err="1">
                <a:latin typeface="Calibri" pitchFamily="34" charset="0"/>
              </a:rPr>
              <a:t>kompost</a:t>
            </a:r>
            <a:r>
              <a:rPr lang="tr-TR" dirty="0">
                <a:latin typeface="Calibri" pitchFamily="34" charset="0"/>
              </a:rPr>
              <a:t> oluşmasında yer alan en önemli mikroorganizmalardır </a:t>
            </a:r>
          </a:p>
        </p:txBody>
      </p:sp>
    </p:spTree>
    <p:extLst>
      <p:ext uri="{BB962C8B-B14F-4D97-AF65-F5344CB8AC3E}">
        <p14:creationId xmlns:p14="http://schemas.microsoft.com/office/powerpoint/2010/main" val="3945100461"/>
      </p:ext>
    </p:extLst>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Metin kutusu 3"/>
          <p:cNvSpPr txBox="1"/>
          <p:nvPr/>
        </p:nvSpPr>
        <p:spPr>
          <a:xfrm>
            <a:off x="1676400" y="2266950"/>
            <a:ext cx="6042039" cy="1015663"/>
          </a:xfrm>
          <a:prstGeom prst="rect">
            <a:avLst/>
          </a:prstGeom>
          <a:noFill/>
        </p:spPr>
        <p:txBody>
          <a:bodyPr wrap="none" rtlCol="0">
            <a:spAutoFit/>
          </a:bodyPr>
          <a:lstStyle/>
          <a:p>
            <a:pPr algn="ctr"/>
            <a:r>
              <a:rPr lang="tr-TR" sz="6000" b="1" dirty="0" smtClean="0">
                <a:solidFill>
                  <a:schemeClr val="accent2">
                    <a:lumMod val="75000"/>
                  </a:schemeClr>
                </a:solidFill>
                <a:latin typeface="Times New Roman" pitchFamily="18" charset="0"/>
                <a:cs typeface="Times New Roman" pitchFamily="18" charset="0"/>
              </a:rPr>
              <a:t>TEŞEKKÜRLER</a:t>
            </a:r>
            <a:endParaRPr lang="tr-TR" sz="6000" b="1" dirty="0">
              <a:solidFill>
                <a:schemeClr val="accent2">
                  <a:lumMod val="75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2268433181"/>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0</TotalTime>
  <Words>1082</Words>
  <Application>Microsoft Office PowerPoint</Application>
  <PresentationFormat>Ekran Gösterisi (16:9)</PresentationFormat>
  <Paragraphs>100</Paragraphs>
  <Slides>44</Slides>
  <Notes>0</Notes>
  <HiddenSlides>0</HiddenSlides>
  <MMClips>0</MMClips>
  <ScaleCrop>false</ScaleCrop>
  <HeadingPairs>
    <vt:vector size="4" baseType="variant">
      <vt:variant>
        <vt:lpstr>Tema</vt:lpstr>
      </vt:variant>
      <vt:variant>
        <vt:i4>1</vt:i4>
      </vt:variant>
      <vt:variant>
        <vt:lpstr>Slayt Başlıkları</vt:lpstr>
      </vt:variant>
      <vt:variant>
        <vt:i4>44</vt:i4>
      </vt:variant>
    </vt:vector>
  </HeadingPairs>
  <TitlesOfParts>
    <vt:vector size="45" baseType="lpstr">
      <vt:lpstr>Varsayılan Tasarım</vt:lpstr>
      <vt:lpstr>2020-2021 GÜZ DÖNEMİ  ENDÜSTRİYEL ATIKLARIN BİYODEGRADASYONU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2016-09-02T00:46:46Z</dcterms:created>
  <dcterms:modified xsi:type="dcterms:W3CDTF">2020-11-04T08:37:08Z</dcterms:modified>
</cp:coreProperties>
</file>