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65" r:id="rId3"/>
    <p:sldId id="257" r:id="rId4"/>
    <p:sldId id="270" r:id="rId5"/>
    <p:sldId id="266" r:id="rId6"/>
    <p:sldId id="269" r:id="rId7"/>
    <p:sldId id="259" r:id="rId8"/>
    <p:sldId id="268" r:id="rId9"/>
    <p:sldId id="260" r:id="rId10"/>
    <p:sldId id="261" r:id="rId11"/>
    <p:sldId id="267" r:id="rId12"/>
    <p:sldId id="262" r:id="rId13"/>
    <p:sldId id="264" r:id="rId14"/>
    <p:sldId id="263" r:id="rId15"/>
    <p:sldId id="273" r:id="rId16"/>
    <p:sldId id="272" r:id="rId17"/>
    <p:sldId id="274" r:id="rId18"/>
    <p:sldId id="275" r:id="rId19"/>
    <p:sldId id="277" r:id="rId20"/>
    <p:sldId id="276" r:id="rId21"/>
    <p:sldId id="278" r:id="rId22"/>
    <p:sldId id="285" r:id="rId23"/>
    <p:sldId id="279" r:id="rId24"/>
    <p:sldId id="280" r:id="rId25"/>
    <p:sldId id="281" r:id="rId26"/>
    <p:sldId id="271" r:id="rId27"/>
    <p:sldId id="282" r:id="rId28"/>
    <p:sldId id="283" r:id="rId29"/>
    <p:sldId id="286" r:id="rId30"/>
    <p:sldId id="288" r:id="rId31"/>
    <p:sldId id="289" r:id="rId32"/>
    <p:sldId id="290" r:id="rId33"/>
    <p:sldId id="291" r:id="rId34"/>
    <p:sldId id="292" r:id="rId35"/>
    <p:sldId id="332" r:id="rId36"/>
    <p:sldId id="329" r:id="rId37"/>
    <p:sldId id="340" r:id="rId38"/>
    <p:sldId id="343" r:id="rId39"/>
    <p:sldId id="345" r:id="rId40"/>
    <p:sldId id="333" r:id="rId41"/>
    <p:sldId id="344" r:id="rId42"/>
    <p:sldId id="346" r:id="rId43"/>
    <p:sldId id="347" r:id="rId44"/>
    <p:sldId id="349" r:id="rId45"/>
    <p:sldId id="331" r:id="rId46"/>
  </p:sldIdLst>
  <p:sldSz cx="9144000" cy="5143500" type="screen16x9"/>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88" autoAdjust="0"/>
    <p:restoredTop sz="94667" autoAdjust="0"/>
  </p:normalViewPr>
  <p:slideViewPr>
    <p:cSldViewPr>
      <p:cViewPr varScale="1">
        <p:scale>
          <a:sx n="108" d="100"/>
          <a:sy n="108" d="100"/>
        </p:scale>
        <p:origin x="960" y="77"/>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597819"/>
            <a:ext cx="7772400" cy="1102519"/>
          </a:xfrm>
        </p:spPr>
        <p:txBody>
          <a:bodyPr/>
          <a:lstStyle/>
          <a:p>
            <a:r>
              <a:rPr lang="tr-TR"/>
              <a:t>Asıl başlık stili için tıklatın</a:t>
            </a:r>
          </a:p>
        </p:txBody>
      </p:sp>
      <p:sp>
        <p:nvSpPr>
          <p:cNvPr id="3" name="Alt Başlık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FD7F6101-C217-4FFD-821C-F2C37C83B418}" type="slidenum">
              <a:rPr lang="tr-TR"/>
              <a:pPr/>
              <a:t>‹#›</a:t>
            </a:fld>
            <a:endParaRPr lang="tr-TR"/>
          </a:p>
        </p:txBody>
      </p:sp>
    </p:spTree>
    <p:extLst>
      <p:ext uri="{BB962C8B-B14F-4D97-AF65-F5344CB8AC3E}">
        <p14:creationId xmlns:p14="http://schemas.microsoft.com/office/powerpoint/2010/main" val="268120715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0872A1D6-40AF-4B13-8CED-E8D56BB5C81E}" type="slidenum">
              <a:rPr lang="tr-TR"/>
              <a:pPr/>
              <a:t>‹#›</a:t>
            </a:fld>
            <a:endParaRPr lang="tr-TR"/>
          </a:p>
        </p:txBody>
      </p:sp>
    </p:spTree>
    <p:extLst>
      <p:ext uri="{BB962C8B-B14F-4D97-AF65-F5344CB8AC3E}">
        <p14:creationId xmlns:p14="http://schemas.microsoft.com/office/powerpoint/2010/main" val="112134457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3305176"/>
            <a:ext cx="7772400" cy="1021556"/>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593177BC-5926-471B-9D07-DC375BC7415C}" type="slidenum">
              <a:rPr lang="tr-TR"/>
              <a:pPr/>
              <a:t>‹#›</a:t>
            </a:fld>
            <a:endParaRPr lang="tr-TR"/>
          </a:p>
        </p:txBody>
      </p:sp>
    </p:spTree>
    <p:extLst>
      <p:ext uri="{BB962C8B-B14F-4D97-AF65-F5344CB8AC3E}">
        <p14:creationId xmlns:p14="http://schemas.microsoft.com/office/powerpoint/2010/main" val="281244706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C5B3A9D7-CACA-4F60-9FE6-7A1DF5475A32}" type="slidenum">
              <a:rPr lang="tr-TR"/>
              <a:pPr/>
              <a:t>‹#›</a:t>
            </a:fld>
            <a:endParaRPr lang="tr-TR"/>
          </a:p>
        </p:txBody>
      </p:sp>
    </p:spTree>
    <p:extLst>
      <p:ext uri="{BB962C8B-B14F-4D97-AF65-F5344CB8AC3E}">
        <p14:creationId xmlns:p14="http://schemas.microsoft.com/office/powerpoint/2010/main" val="314487715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lvl1pPr>
              <a:defRPr/>
            </a:lvl1pPr>
          </a:lstStyle>
          <a:p>
            <a:endParaRPr lang="tr-TR"/>
          </a:p>
        </p:txBody>
      </p:sp>
      <p:sp>
        <p:nvSpPr>
          <p:cNvPr id="8" name="Altbilgi Yer Tutucusu 7"/>
          <p:cNvSpPr>
            <a:spLocks noGrp="1"/>
          </p:cNvSpPr>
          <p:nvPr>
            <p:ph type="ftr" sz="quarter" idx="11"/>
          </p:nvPr>
        </p:nvSpPr>
        <p:spPr/>
        <p:txBody>
          <a:bodyPr/>
          <a:lstStyle>
            <a:lvl1pPr>
              <a:defRPr/>
            </a:lvl1pPr>
          </a:lstStyle>
          <a:p>
            <a:endParaRPr lang="tr-TR"/>
          </a:p>
        </p:txBody>
      </p:sp>
      <p:sp>
        <p:nvSpPr>
          <p:cNvPr id="9" name="Slayt Numarası Yer Tutucusu 8"/>
          <p:cNvSpPr>
            <a:spLocks noGrp="1"/>
          </p:cNvSpPr>
          <p:nvPr>
            <p:ph type="sldNum" sz="quarter" idx="12"/>
          </p:nvPr>
        </p:nvSpPr>
        <p:spPr/>
        <p:txBody>
          <a:bodyPr/>
          <a:lstStyle>
            <a:lvl1pPr>
              <a:defRPr/>
            </a:lvl1pPr>
          </a:lstStyle>
          <a:p>
            <a:fld id="{A57CA626-10BC-407B-ABE2-6AB5B2267CCA}" type="slidenum">
              <a:rPr lang="tr-TR"/>
              <a:pPr/>
              <a:t>‹#›</a:t>
            </a:fld>
            <a:endParaRPr lang="tr-TR"/>
          </a:p>
        </p:txBody>
      </p:sp>
    </p:spTree>
    <p:extLst>
      <p:ext uri="{BB962C8B-B14F-4D97-AF65-F5344CB8AC3E}">
        <p14:creationId xmlns:p14="http://schemas.microsoft.com/office/powerpoint/2010/main" val="264500989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lvl1pPr>
              <a:defRPr/>
            </a:lvl1pPr>
          </a:lstStyle>
          <a:p>
            <a:endParaRPr lang="tr-TR"/>
          </a:p>
        </p:txBody>
      </p:sp>
      <p:sp>
        <p:nvSpPr>
          <p:cNvPr id="4" name="Altbilgi Yer Tutucusu 3"/>
          <p:cNvSpPr>
            <a:spLocks noGrp="1"/>
          </p:cNvSpPr>
          <p:nvPr>
            <p:ph type="ftr" sz="quarter" idx="11"/>
          </p:nvPr>
        </p:nvSpPr>
        <p:spPr/>
        <p:txBody>
          <a:bodyPr/>
          <a:lstStyle>
            <a:lvl1pPr>
              <a:defRPr/>
            </a:lvl1pPr>
          </a:lstStyle>
          <a:p>
            <a:endParaRPr lang="tr-TR"/>
          </a:p>
        </p:txBody>
      </p:sp>
      <p:sp>
        <p:nvSpPr>
          <p:cNvPr id="5" name="Slayt Numarası Yer Tutucusu 4"/>
          <p:cNvSpPr>
            <a:spLocks noGrp="1"/>
          </p:cNvSpPr>
          <p:nvPr>
            <p:ph type="sldNum" sz="quarter" idx="12"/>
          </p:nvPr>
        </p:nvSpPr>
        <p:spPr/>
        <p:txBody>
          <a:bodyPr/>
          <a:lstStyle>
            <a:lvl1pPr>
              <a:defRPr/>
            </a:lvl1pPr>
          </a:lstStyle>
          <a:p>
            <a:fld id="{5AC0CFC7-E556-41A7-A931-A9E07C3E9DEA}" type="slidenum">
              <a:rPr lang="tr-TR"/>
              <a:pPr/>
              <a:t>‹#›</a:t>
            </a:fld>
            <a:endParaRPr lang="tr-TR"/>
          </a:p>
        </p:txBody>
      </p:sp>
    </p:spTree>
    <p:extLst>
      <p:ext uri="{BB962C8B-B14F-4D97-AF65-F5344CB8AC3E}">
        <p14:creationId xmlns:p14="http://schemas.microsoft.com/office/powerpoint/2010/main" val="238508564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endParaRPr lang="tr-TR"/>
          </a:p>
        </p:txBody>
      </p:sp>
      <p:sp>
        <p:nvSpPr>
          <p:cNvPr id="3" name="Altbilgi Yer Tutucusu 2"/>
          <p:cNvSpPr>
            <a:spLocks noGrp="1"/>
          </p:cNvSpPr>
          <p:nvPr>
            <p:ph type="ftr" sz="quarter" idx="11"/>
          </p:nvPr>
        </p:nvSpPr>
        <p:spPr/>
        <p:txBody>
          <a:bodyPr/>
          <a:lstStyle>
            <a:lvl1pPr>
              <a:defRPr/>
            </a:lvl1pPr>
          </a:lstStyle>
          <a:p>
            <a:endParaRPr lang="tr-TR"/>
          </a:p>
        </p:txBody>
      </p:sp>
      <p:sp>
        <p:nvSpPr>
          <p:cNvPr id="4" name="Slayt Numarası Yer Tutucusu 3"/>
          <p:cNvSpPr>
            <a:spLocks noGrp="1"/>
          </p:cNvSpPr>
          <p:nvPr>
            <p:ph type="sldNum" sz="quarter" idx="12"/>
          </p:nvPr>
        </p:nvSpPr>
        <p:spPr/>
        <p:txBody>
          <a:bodyPr/>
          <a:lstStyle>
            <a:lvl1pPr>
              <a:defRPr/>
            </a:lvl1pPr>
          </a:lstStyle>
          <a:p>
            <a:fld id="{C3C8BC87-202D-4066-97B2-8D041950AE95}" type="slidenum">
              <a:rPr lang="tr-TR"/>
              <a:pPr/>
              <a:t>‹#›</a:t>
            </a:fld>
            <a:endParaRPr lang="tr-TR"/>
          </a:p>
        </p:txBody>
      </p:sp>
    </p:spTree>
    <p:extLst>
      <p:ext uri="{BB962C8B-B14F-4D97-AF65-F5344CB8AC3E}">
        <p14:creationId xmlns:p14="http://schemas.microsoft.com/office/powerpoint/2010/main" val="358443273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04787"/>
            <a:ext cx="3008313" cy="871538"/>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28874455-CE5C-4ED7-B311-21FD1779CF9D}" type="slidenum">
              <a:rPr lang="tr-TR"/>
              <a:pPr/>
              <a:t>‹#›</a:t>
            </a:fld>
            <a:endParaRPr lang="tr-TR"/>
          </a:p>
        </p:txBody>
      </p:sp>
    </p:spTree>
    <p:extLst>
      <p:ext uri="{BB962C8B-B14F-4D97-AF65-F5344CB8AC3E}">
        <p14:creationId xmlns:p14="http://schemas.microsoft.com/office/powerpoint/2010/main" val="386094124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3600450"/>
            <a:ext cx="5486400" cy="425054"/>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BC1928E9-9B87-42C4-B66E-4190E1E65A3B}" type="slidenum">
              <a:rPr lang="tr-TR"/>
              <a:pPr/>
              <a:t>‹#›</a:t>
            </a:fld>
            <a:endParaRPr lang="tr-TR"/>
          </a:p>
        </p:txBody>
      </p:sp>
    </p:spTree>
    <p:extLst>
      <p:ext uri="{BB962C8B-B14F-4D97-AF65-F5344CB8AC3E}">
        <p14:creationId xmlns:p14="http://schemas.microsoft.com/office/powerpoint/2010/main" val="198959008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B9AA2289-9B7B-4523-AA33-D3EC1E946BF6}" type="slidenum">
              <a:rPr lang="tr-TR"/>
              <a:pPr/>
              <a:t>‹#›</a:t>
            </a:fld>
            <a:endParaRPr lang="tr-TR"/>
          </a:p>
        </p:txBody>
      </p:sp>
    </p:spTree>
    <p:extLst>
      <p:ext uri="{BB962C8B-B14F-4D97-AF65-F5344CB8AC3E}">
        <p14:creationId xmlns:p14="http://schemas.microsoft.com/office/powerpoint/2010/main" val="419093636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05979"/>
            <a:ext cx="2057400" cy="4388644"/>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05979"/>
            <a:ext cx="6019800" cy="4388644"/>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5E709194-4209-42CE-87A9-43FF9DA531B8}" type="slidenum">
              <a:rPr lang="tr-TR"/>
              <a:pPr/>
              <a:t>‹#›</a:t>
            </a:fld>
            <a:endParaRPr lang="tr-TR"/>
          </a:p>
        </p:txBody>
      </p:sp>
    </p:spTree>
    <p:extLst>
      <p:ext uri="{BB962C8B-B14F-4D97-AF65-F5344CB8AC3E}">
        <p14:creationId xmlns:p14="http://schemas.microsoft.com/office/powerpoint/2010/main" val="325459943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47799F-29BC-497F-8823-4BC6A6D2E01E}" type="slidenum">
              <a:rPr lang="tr-T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5" name="Alt Başlık 2"/>
          <p:cNvSpPr>
            <a:spLocks noGrp="1"/>
          </p:cNvSpPr>
          <p:nvPr>
            <p:ph type="subTitle" idx="1"/>
          </p:nvPr>
        </p:nvSpPr>
        <p:spPr>
          <a:xfrm>
            <a:off x="2362200" y="2876550"/>
            <a:ext cx="6400800" cy="1752600"/>
          </a:xfrm>
        </p:spPr>
        <p:txBody>
          <a:bodyPr/>
          <a:lstStyle/>
          <a:p>
            <a:r>
              <a:rPr lang="tr-TR" sz="2800" b="1" dirty="0">
                <a:solidFill>
                  <a:schemeClr val="tx1">
                    <a:lumMod val="95000"/>
                    <a:lumOff val="5000"/>
                  </a:schemeClr>
                </a:solidFill>
                <a:latin typeface="Times New Roman" pitchFamily="18" charset="0"/>
                <a:cs typeface="Times New Roman" pitchFamily="18" charset="0"/>
              </a:rPr>
              <a:t>BİYODEGRADASYON</a:t>
            </a:r>
          </a:p>
          <a:p>
            <a:endParaRPr lang="tr-TR" sz="2800" b="1" dirty="0">
              <a:solidFill>
                <a:srgbClr val="0070C0"/>
              </a:solidFill>
              <a:latin typeface="Times New Roman" pitchFamily="18" charset="0"/>
              <a:cs typeface="Times New Roman" pitchFamily="18" charset="0"/>
            </a:endParaRPr>
          </a:p>
          <a:p>
            <a:r>
              <a:rPr lang="tr-TR" sz="2000" dirty="0">
                <a:solidFill>
                  <a:srgbClr val="0070C0"/>
                </a:solidFill>
                <a:latin typeface="Times New Roman" panose="02020603050405020304" pitchFamily="18" charset="0"/>
                <a:cs typeface="Times New Roman" panose="02020603050405020304" pitchFamily="18" charset="0"/>
              </a:rPr>
              <a:t>Prof. Dr. Yüksel ARDALI</a:t>
            </a:r>
          </a:p>
        </p:txBody>
      </p:sp>
      <p:sp>
        <p:nvSpPr>
          <p:cNvPr id="6" name="Dikdörtgen 5"/>
          <p:cNvSpPr/>
          <p:nvPr/>
        </p:nvSpPr>
        <p:spPr>
          <a:xfrm>
            <a:off x="4694290" y="2032896"/>
            <a:ext cx="1321387" cy="400110"/>
          </a:xfrm>
          <a:prstGeom prst="rect">
            <a:avLst/>
          </a:prstGeom>
        </p:spPr>
        <p:txBody>
          <a:bodyPr wrap="none">
            <a:spAutoFit/>
          </a:bodyPr>
          <a:lstStyle/>
          <a:p>
            <a:pPr algn="ctr"/>
            <a:r>
              <a:rPr lang="tr-TR" sz="2000" b="1">
                <a:solidFill>
                  <a:srgbClr val="0070C0"/>
                </a:solidFill>
                <a:latin typeface="Times New Roman" panose="02020603050405020304" pitchFamily="18" charset="0"/>
                <a:cs typeface="Times New Roman" panose="02020603050405020304" pitchFamily="18" charset="0"/>
              </a:rPr>
              <a:t>3. </a:t>
            </a:r>
            <a:r>
              <a:rPr lang="tr-TR" sz="2000" b="1" dirty="0">
                <a:solidFill>
                  <a:srgbClr val="0070C0"/>
                </a:solidFill>
                <a:latin typeface="Times New Roman" panose="02020603050405020304" pitchFamily="18" charset="0"/>
                <a:cs typeface="Times New Roman" panose="02020603050405020304" pitchFamily="18" charset="0"/>
              </a:rPr>
              <a:t>HAFTA</a:t>
            </a:r>
            <a:endParaRPr lang="tr-TR" sz="2000" b="1" dirty="0">
              <a:latin typeface="Times New Roman" panose="02020603050405020304" pitchFamily="18" charset="0"/>
              <a:cs typeface="Times New Roman" panose="02020603050405020304" pitchFamily="18"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895350"/>
            <a:ext cx="8305800" cy="3139321"/>
          </a:xfrm>
          <a:prstGeom prst="rect">
            <a:avLst/>
          </a:prstGeom>
        </p:spPr>
        <p:txBody>
          <a:bodyPr wrap="square">
            <a:spAutoFit/>
          </a:bodyPr>
          <a:lstStyle/>
          <a:p>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a:t>
            </a:r>
          </a:p>
          <a:p>
            <a:endParaRPr lang="tr-TR"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r>
              <a:rPr lang="tr-TR" dirty="0">
                <a:solidFill>
                  <a:schemeClr val="tx1">
                    <a:lumMod val="95000"/>
                    <a:lumOff val="5000"/>
                  </a:schemeClr>
                </a:solidFill>
                <a:latin typeface="Times New Roman" panose="02020603050405020304" pitchFamily="18" charset="0"/>
                <a:cs typeface="Times New Roman" panose="02020603050405020304" pitchFamily="18" charset="0"/>
              </a:rPr>
              <a:t>	Kompleks bileşiklerin biyolojik faaliyetlerle parçalanması şeklinde tanımlanabilir. </a:t>
            </a:r>
            <a:r>
              <a:rPr lang="tr-TR" dirty="0">
                <a:latin typeface="Times New Roman" panose="02020603050405020304" pitchFamily="18" charset="0"/>
                <a:cs typeface="Times New Roman" panose="02020603050405020304" pitchFamily="18" charset="0"/>
              </a:rPr>
              <a:t>Kimyasalın hücre dışında parçalanması veya hücre içine </a:t>
            </a:r>
            <a:r>
              <a:rPr lang="tr-TR" dirty="0" err="1">
                <a:latin typeface="Times New Roman" panose="02020603050405020304" pitchFamily="18" charset="0"/>
                <a:cs typeface="Times New Roman" panose="02020603050405020304" pitchFamily="18" charset="0"/>
              </a:rPr>
              <a:t>metabolize</a:t>
            </a:r>
            <a:r>
              <a:rPr lang="tr-TR" dirty="0">
                <a:latin typeface="Times New Roman" panose="02020603050405020304" pitchFamily="18" charset="0"/>
                <a:cs typeface="Times New Roman" panose="02020603050405020304" pitchFamily="18" charset="0"/>
              </a:rPr>
              <a:t> edilmesi şeklinde gerçekleşmektedir. </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Biyodegradasyon</a:t>
            </a:r>
            <a:r>
              <a:rPr lang="tr-TR" dirty="0">
                <a:latin typeface="Times New Roman" panose="02020603050405020304" pitchFamily="18" charset="0"/>
                <a:cs typeface="Times New Roman" panose="02020603050405020304" pitchFamily="18" charset="0"/>
              </a:rPr>
              <a:t>, Bitkilerin doğada üstlendikleri </a:t>
            </a:r>
            <a:r>
              <a:rPr lang="tr-TR" dirty="0" err="1">
                <a:latin typeface="Times New Roman" panose="02020603050405020304" pitchFamily="18" charset="0"/>
                <a:cs typeface="Times New Roman" panose="02020603050405020304" pitchFamily="18" charset="0"/>
              </a:rPr>
              <a:t>biyodegradasyon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fitoremediasyon</a:t>
            </a:r>
            <a:r>
              <a:rPr lang="tr-TR" dirty="0">
                <a:latin typeface="Times New Roman" panose="02020603050405020304" pitchFamily="18" charset="0"/>
                <a:cs typeface="Times New Roman" panose="02020603050405020304" pitchFamily="18" charset="0"/>
              </a:rPr>
              <a:t> olarak adlandırılmaktadır. </a:t>
            </a:r>
            <a:r>
              <a:rPr lang="tr-TR" dirty="0" err="1">
                <a:latin typeface="Times New Roman" panose="02020603050405020304" pitchFamily="18" charset="0"/>
                <a:cs typeface="Times New Roman" panose="02020603050405020304" pitchFamily="18" charset="0"/>
              </a:rPr>
              <a:t>Fitoremediasyon</a:t>
            </a:r>
            <a:r>
              <a:rPr lang="tr-TR" dirty="0">
                <a:latin typeface="Times New Roman" panose="02020603050405020304" pitchFamily="18" charset="0"/>
                <a:cs typeface="Times New Roman" panose="02020603050405020304" pitchFamily="18" charset="0"/>
              </a:rPr>
              <a:t>, ya maddenin </a:t>
            </a:r>
            <a:r>
              <a:rPr lang="tr-TR" dirty="0" err="1">
                <a:latin typeface="Times New Roman" panose="02020603050405020304" pitchFamily="18" charset="0"/>
                <a:cs typeface="Times New Roman" panose="02020603050405020304" pitchFamily="18" charset="0"/>
              </a:rPr>
              <a:t>akümülasyonu</a:t>
            </a:r>
            <a:r>
              <a:rPr lang="tr-TR" dirty="0">
                <a:latin typeface="Times New Roman" panose="02020603050405020304" pitchFamily="18" charset="0"/>
                <a:cs typeface="Times New Roman" panose="02020603050405020304" pitchFamily="18" charset="0"/>
              </a:rPr>
              <a:t> ile hücre içine alınarak </a:t>
            </a:r>
            <a:r>
              <a:rPr lang="tr-TR" dirty="0" err="1">
                <a:latin typeface="Times New Roman" panose="02020603050405020304" pitchFamily="18" charset="0"/>
                <a:cs typeface="Times New Roman" panose="02020603050405020304" pitchFamily="18" charset="0"/>
              </a:rPr>
              <a:t>metabolize</a:t>
            </a:r>
            <a:r>
              <a:rPr lang="tr-TR" dirty="0">
                <a:latin typeface="Times New Roman" panose="02020603050405020304" pitchFamily="18" charset="0"/>
                <a:cs typeface="Times New Roman" panose="02020603050405020304" pitchFamily="18" charset="0"/>
              </a:rPr>
              <a:t> edilmesi ya da depolanması şeklinde veya bitkisel salgıların, enzimlerin dış ortama verilmesi ile ortamdaki </a:t>
            </a:r>
            <a:r>
              <a:rPr lang="tr-TR" dirty="0" err="1">
                <a:latin typeface="Times New Roman" panose="02020603050405020304" pitchFamily="18" charset="0"/>
                <a:cs typeface="Times New Roman" panose="02020603050405020304" pitchFamily="18" charset="0"/>
              </a:rPr>
              <a:t>mikrobiyal</a:t>
            </a:r>
            <a:r>
              <a:rPr lang="tr-TR" dirty="0">
                <a:latin typeface="Times New Roman" panose="02020603050405020304" pitchFamily="18" charset="0"/>
                <a:cs typeface="Times New Roman" panose="02020603050405020304" pitchFamily="18" charset="0"/>
              </a:rPr>
              <a:t> parçalanmaya destek verilmesi şeklinde olmaktadır</a:t>
            </a:r>
            <a:r>
              <a:rPr lang="tr-TR" dirty="0">
                <a:latin typeface="Arial" pitchFamily="34" charset="0"/>
                <a:cs typeface="Arial" pitchFamily="34" charset="0"/>
              </a:rPr>
              <a:t>.</a:t>
            </a:r>
          </a:p>
        </p:txBody>
      </p:sp>
    </p:spTree>
    <p:extLst>
      <p:ext uri="{BB962C8B-B14F-4D97-AF65-F5344CB8AC3E}">
        <p14:creationId xmlns:p14="http://schemas.microsoft.com/office/powerpoint/2010/main" val="17668092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863590"/>
            <a:ext cx="8382000" cy="3139321"/>
          </a:xfrm>
          <a:prstGeom prst="rect">
            <a:avLst/>
          </a:prstGeom>
        </p:spPr>
        <p:txBody>
          <a:bodyPr wrap="square">
            <a:spAutoFit/>
          </a:bodyPr>
          <a:lstStyle/>
          <a:p>
            <a:pPr algn="just">
              <a:buNone/>
            </a:pPr>
            <a:r>
              <a:rPr lang="tr-TR" dirty="0">
                <a:latin typeface="Times New Roman" panose="02020603050405020304" pitchFamily="18" charset="0"/>
                <a:cs typeface="Times New Roman" panose="02020603050405020304" pitchFamily="18" charset="0"/>
              </a:rPr>
              <a:t>	</a:t>
            </a:r>
          </a:p>
          <a:p>
            <a:pPr algn="just"/>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a:t>
            </a:r>
          </a:p>
          <a:p>
            <a:pPr algn="just"/>
            <a:endParaRPr lang="tr-TR"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	Bitkilerin doğada üstlendikleri </a:t>
            </a:r>
            <a:r>
              <a:rPr lang="tr-TR" dirty="0" err="1">
                <a:latin typeface="Times New Roman" panose="02020603050405020304" pitchFamily="18" charset="0"/>
                <a:cs typeface="Times New Roman" panose="02020603050405020304" pitchFamily="18" charset="0"/>
              </a:rPr>
              <a:t>biyodegradasyon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fitoremediasyon</a:t>
            </a:r>
            <a:r>
              <a:rPr lang="tr-TR" dirty="0">
                <a:latin typeface="Times New Roman" panose="02020603050405020304" pitchFamily="18" charset="0"/>
                <a:cs typeface="Times New Roman" panose="02020603050405020304" pitchFamily="18" charset="0"/>
              </a:rPr>
              <a:t> olarak adlandırılmaktadır. </a:t>
            </a:r>
            <a:r>
              <a:rPr lang="tr-TR" dirty="0" err="1">
                <a:latin typeface="Times New Roman" panose="02020603050405020304" pitchFamily="18" charset="0"/>
                <a:cs typeface="Times New Roman" panose="02020603050405020304" pitchFamily="18" charset="0"/>
              </a:rPr>
              <a:t>Fitoremediasyon</a:t>
            </a:r>
            <a:r>
              <a:rPr lang="tr-TR" dirty="0">
                <a:latin typeface="Times New Roman" panose="02020603050405020304" pitchFamily="18" charset="0"/>
                <a:cs typeface="Times New Roman" panose="02020603050405020304" pitchFamily="18" charset="0"/>
              </a:rPr>
              <a:t>, maddenin </a:t>
            </a:r>
            <a:r>
              <a:rPr lang="tr-TR" dirty="0" err="1">
                <a:latin typeface="Times New Roman" panose="02020603050405020304" pitchFamily="18" charset="0"/>
                <a:cs typeface="Times New Roman" panose="02020603050405020304" pitchFamily="18" charset="0"/>
              </a:rPr>
              <a:t>akümülasyonu</a:t>
            </a:r>
            <a:r>
              <a:rPr lang="tr-TR" dirty="0">
                <a:latin typeface="Times New Roman" panose="02020603050405020304" pitchFamily="18" charset="0"/>
                <a:cs typeface="Times New Roman" panose="02020603050405020304" pitchFamily="18" charset="0"/>
              </a:rPr>
              <a:t> ile hücre içine alınarak </a:t>
            </a:r>
            <a:r>
              <a:rPr lang="tr-TR" dirty="0" err="1">
                <a:latin typeface="Times New Roman" panose="02020603050405020304" pitchFamily="18" charset="0"/>
                <a:cs typeface="Times New Roman" panose="02020603050405020304" pitchFamily="18" charset="0"/>
              </a:rPr>
              <a:t>metabolize</a:t>
            </a:r>
            <a:r>
              <a:rPr lang="tr-TR" dirty="0">
                <a:latin typeface="Times New Roman" panose="02020603050405020304" pitchFamily="18" charset="0"/>
                <a:cs typeface="Times New Roman" panose="02020603050405020304" pitchFamily="18" charset="0"/>
              </a:rPr>
              <a:t> edilmesi ya da depolanması veya bitkisel salgıların ve enzimlerin dış ortama verilmesi ile ortamdaki </a:t>
            </a:r>
            <a:r>
              <a:rPr lang="tr-TR" dirty="0" err="1">
                <a:latin typeface="Times New Roman" panose="02020603050405020304" pitchFamily="18" charset="0"/>
                <a:cs typeface="Times New Roman" panose="02020603050405020304" pitchFamily="18" charset="0"/>
              </a:rPr>
              <a:t>mikrobiyal</a:t>
            </a:r>
            <a:r>
              <a:rPr lang="tr-TR" dirty="0">
                <a:latin typeface="Times New Roman" panose="02020603050405020304" pitchFamily="18" charset="0"/>
                <a:cs typeface="Times New Roman" panose="02020603050405020304" pitchFamily="18" charset="0"/>
              </a:rPr>
              <a:t> parçalanmaya destek verilmesi şeklinde olmaktadır.</a:t>
            </a:r>
          </a:p>
          <a:p>
            <a:pPr algn="just"/>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Rizosferde</a:t>
            </a:r>
            <a:r>
              <a:rPr lang="tr-TR" dirty="0">
                <a:latin typeface="Times New Roman" panose="02020603050405020304" pitchFamily="18" charset="0"/>
                <a:cs typeface="Times New Roman" panose="02020603050405020304" pitchFamily="18" charset="0"/>
              </a:rPr>
              <a:t> gerçekleşen birçok </a:t>
            </a:r>
            <a:r>
              <a:rPr lang="tr-TR" dirty="0" err="1">
                <a:latin typeface="Times New Roman" panose="02020603050405020304" pitchFamily="18" charset="0"/>
                <a:cs typeface="Times New Roman" panose="02020603050405020304" pitchFamily="18" charset="0"/>
              </a:rPr>
              <a:t>mikrobiyal</a:t>
            </a:r>
            <a:r>
              <a:rPr lang="tr-TR" dirty="0">
                <a:latin typeface="Times New Roman" panose="02020603050405020304" pitchFamily="18" charset="0"/>
                <a:cs typeface="Times New Roman" panose="02020603050405020304" pitchFamily="18" charset="0"/>
              </a:rPr>
              <a:t> parçalanmanın başarılı olan kısmı bitki altı toprağı ve bitki kökleri çevresinde gerçekleşmektedir.</a:t>
            </a:r>
          </a:p>
          <a:p>
            <a:pPr marL="285750" indent="-285750" algn="just">
              <a:buFont typeface="Wingdings" panose="05000000000000000000" pitchFamily="2" charset="2"/>
              <a:buChar char="Ø"/>
            </a:pPr>
            <a:endParaRPr lang="tr-TR" dirty="0">
              <a:latin typeface="Times New Roman" panose="02020603050405020304" pitchFamily="18" charset="0"/>
              <a:cs typeface="Times New Roman" panose="02020603050405020304" pitchFamily="18" charset="0"/>
            </a:endParaRPr>
          </a:p>
          <a:p>
            <a:pPr algn="just">
              <a:buNone/>
            </a:pPr>
            <a:r>
              <a:rPr lang="tr-TR" dirty="0">
                <a:latin typeface="Times New Roman" panose="02020603050405020304" pitchFamily="18" charset="0"/>
                <a:cs typeface="Times New Roman" panose="02020603050405020304" pitchFamily="18" charset="0"/>
              </a:rPr>
              <a:t>	</a:t>
            </a:r>
            <a:endParaRPr lang="tr-TR" dirty="0">
              <a:latin typeface="Arial" pitchFamily="34" charset="0"/>
              <a:cs typeface="Arial" pitchFamily="34" charset="0"/>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1047750"/>
            <a:ext cx="8382000" cy="2834622"/>
          </a:xfrm>
          <a:prstGeom prst="rect">
            <a:avLst/>
          </a:prstGeom>
        </p:spPr>
        <p:txBody>
          <a:bodyPr wrap="square">
            <a:spAutoFit/>
          </a:bodyPr>
          <a:lstStyle/>
          <a:p>
            <a:pPr algn="just">
              <a:lnSpc>
                <a:spcPct val="90000"/>
              </a:lnSpc>
            </a:pP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a:t>
            </a:r>
          </a:p>
          <a:p>
            <a:pPr algn="just" eaLnBrk="1" hangingPunct="1">
              <a:lnSpc>
                <a:spcPct val="90000"/>
              </a:lnSpc>
            </a:pPr>
            <a:endParaRPr lang="tr-TR" altLang="tr-TR" dirty="0">
              <a:solidFill>
                <a:schemeClr val="tx2"/>
              </a:solidFill>
              <a:latin typeface="Times New Roman" panose="02020603050405020304" pitchFamily="18" charset="0"/>
              <a:cs typeface="Times New Roman" panose="02020603050405020304" pitchFamily="18" charset="0"/>
            </a:endParaRPr>
          </a:p>
          <a:p>
            <a:pPr algn="just" eaLnBrk="1" hangingPunct="1">
              <a:lnSpc>
                <a:spcPct val="90000"/>
              </a:lnSpc>
            </a:pPr>
            <a:r>
              <a:rPr lang="tr-TR" altLang="tr-TR" dirty="0">
                <a:solidFill>
                  <a:schemeClr val="tx2"/>
                </a:solidFill>
                <a:latin typeface="Times New Roman" panose="02020603050405020304" pitchFamily="18" charset="0"/>
                <a:cs typeface="Times New Roman" panose="02020603050405020304" pitchFamily="18" charset="0"/>
              </a:rPr>
              <a:t>	Biyolojik </a:t>
            </a:r>
            <a:r>
              <a:rPr lang="tr-TR" altLang="tr-TR" dirty="0" err="1">
                <a:solidFill>
                  <a:schemeClr val="tx2"/>
                </a:solidFill>
                <a:latin typeface="Times New Roman" panose="02020603050405020304" pitchFamily="18" charset="0"/>
                <a:cs typeface="Times New Roman" panose="02020603050405020304" pitchFamily="18" charset="0"/>
              </a:rPr>
              <a:t>bozunma</a:t>
            </a:r>
            <a:r>
              <a:rPr lang="tr-TR" altLang="tr-TR" dirty="0">
                <a:solidFill>
                  <a:schemeClr val="tx2"/>
                </a:solidFill>
                <a:latin typeface="Times New Roman" panose="02020603050405020304" pitchFamily="18" charset="0"/>
                <a:cs typeface="Times New Roman" panose="02020603050405020304" pitchFamily="18" charset="0"/>
              </a:rPr>
              <a:t>, organik maddelerin canlı mikrobik organizmalar tarafından üretilen enzimler yoluyla daha ufak bileşenlere ayrıldığı süreçtir. Mikrobik organizmalar maddeyi </a:t>
            </a:r>
            <a:r>
              <a:rPr lang="tr-TR" altLang="tr-TR" dirty="0" err="1">
                <a:solidFill>
                  <a:schemeClr val="tx2"/>
                </a:solidFill>
                <a:latin typeface="Times New Roman" panose="02020603050405020304" pitchFamily="18" charset="0"/>
                <a:cs typeface="Times New Roman" panose="02020603050405020304" pitchFamily="18" charset="0"/>
              </a:rPr>
              <a:t>metabolik</a:t>
            </a:r>
            <a:r>
              <a:rPr lang="tr-TR" altLang="tr-TR" dirty="0">
                <a:solidFill>
                  <a:schemeClr val="tx2"/>
                </a:solidFill>
                <a:latin typeface="Times New Roman" panose="02020603050405020304" pitchFamily="18" charset="0"/>
                <a:cs typeface="Times New Roman" panose="02020603050405020304" pitchFamily="18" charset="0"/>
              </a:rPr>
              <a:t> ya da </a:t>
            </a:r>
            <a:r>
              <a:rPr lang="tr-TR" altLang="tr-TR" dirty="0" err="1">
                <a:solidFill>
                  <a:schemeClr val="tx2"/>
                </a:solidFill>
                <a:latin typeface="Times New Roman" panose="02020603050405020304" pitchFamily="18" charset="0"/>
                <a:cs typeface="Times New Roman" panose="02020603050405020304" pitchFamily="18" charset="0"/>
              </a:rPr>
              <a:t>enzimatik</a:t>
            </a:r>
            <a:r>
              <a:rPr lang="tr-TR" altLang="tr-TR" dirty="0">
                <a:solidFill>
                  <a:schemeClr val="tx2"/>
                </a:solidFill>
                <a:latin typeface="Times New Roman" panose="02020603050405020304" pitchFamily="18" charset="0"/>
                <a:cs typeface="Times New Roman" panose="02020603050405020304" pitchFamily="18" charset="0"/>
              </a:rPr>
              <a:t> süreçler yoluyla dönüşüme tabi tutarlar. </a:t>
            </a:r>
          </a:p>
          <a:p>
            <a:pPr algn="just" eaLnBrk="1" hangingPunct="1">
              <a:lnSpc>
                <a:spcPct val="90000"/>
              </a:lnSpc>
            </a:pPr>
            <a:endParaRPr lang="tr-TR" altLang="tr-TR" dirty="0">
              <a:solidFill>
                <a:schemeClr val="tx2"/>
              </a:solidFill>
              <a:latin typeface="Times New Roman" panose="02020603050405020304" pitchFamily="18" charset="0"/>
              <a:cs typeface="Times New Roman" panose="02020603050405020304" pitchFamily="18" charset="0"/>
            </a:endParaRPr>
          </a:p>
          <a:p>
            <a:pPr algn="just" eaLnBrk="1" hangingPunct="1">
              <a:lnSpc>
                <a:spcPct val="90000"/>
              </a:lnSpc>
            </a:pPr>
            <a:r>
              <a:rPr lang="tr-TR" altLang="tr-TR" dirty="0">
                <a:solidFill>
                  <a:schemeClr val="tx2"/>
                </a:solidFill>
                <a:latin typeface="Times New Roman" panose="02020603050405020304" pitchFamily="18" charset="0"/>
                <a:cs typeface="Times New Roman" panose="02020603050405020304" pitchFamily="18" charset="0"/>
              </a:rPr>
              <a:t>	Biyolojik </a:t>
            </a:r>
            <a:r>
              <a:rPr lang="tr-TR" altLang="tr-TR" dirty="0" err="1">
                <a:solidFill>
                  <a:schemeClr val="tx2"/>
                </a:solidFill>
                <a:latin typeface="Times New Roman" panose="02020603050405020304" pitchFamily="18" charset="0"/>
                <a:cs typeface="Times New Roman" panose="02020603050405020304" pitchFamily="18" charset="0"/>
              </a:rPr>
              <a:t>bozunma</a:t>
            </a:r>
            <a:r>
              <a:rPr lang="tr-TR" altLang="tr-TR" dirty="0">
                <a:solidFill>
                  <a:schemeClr val="tx2"/>
                </a:solidFill>
                <a:latin typeface="Times New Roman" panose="02020603050405020304" pitchFamily="18" charset="0"/>
                <a:cs typeface="Times New Roman" panose="02020603050405020304" pitchFamily="18" charset="0"/>
              </a:rPr>
              <a:t> süreçleri büyük ölçüde farklılık göstermekle birlikte biyolojik </a:t>
            </a:r>
            <a:r>
              <a:rPr lang="tr-TR" altLang="tr-TR" dirty="0" err="1">
                <a:solidFill>
                  <a:schemeClr val="tx2"/>
                </a:solidFill>
                <a:latin typeface="Times New Roman" panose="02020603050405020304" pitchFamily="18" charset="0"/>
                <a:cs typeface="Times New Roman" panose="02020603050405020304" pitchFamily="18" charset="0"/>
              </a:rPr>
              <a:t>bozunmanın</a:t>
            </a:r>
            <a:r>
              <a:rPr lang="tr-TR" altLang="tr-TR" dirty="0">
                <a:solidFill>
                  <a:schemeClr val="tx2"/>
                </a:solidFill>
                <a:latin typeface="Times New Roman" panose="02020603050405020304" pitchFamily="18" charset="0"/>
                <a:cs typeface="Times New Roman" panose="02020603050405020304" pitchFamily="18" charset="0"/>
              </a:rPr>
              <a:t> nihai ürünü çoğunlukla </a:t>
            </a:r>
            <a:r>
              <a:rPr lang="tr-TR" altLang="tr-TR" dirty="0" err="1">
                <a:solidFill>
                  <a:schemeClr val="tx2"/>
                </a:solidFill>
                <a:latin typeface="Times New Roman" panose="02020603050405020304" pitchFamily="18" charset="0"/>
                <a:cs typeface="Times New Roman" panose="02020603050405020304" pitchFamily="18" charset="0"/>
              </a:rPr>
              <a:t>biyokütle</a:t>
            </a:r>
            <a:r>
              <a:rPr lang="tr-TR" altLang="tr-TR" dirty="0">
                <a:solidFill>
                  <a:schemeClr val="tx2"/>
                </a:solidFill>
                <a:latin typeface="Times New Roman" panose="02020603050405020304" pitchFamily="18" charset="0"/>
                <a:cs typeface="Times New Roman" panose="02020603050405020304" pitchFamily="18" charset="0"/>
              </a:rPr>
              <a:t> , karbondioksit ya da metandır. Organik maddeler oksijenle (</a:t>
            </a:r>
            <a:r>
              <a:rPr lang="tr-TR" altLang="tr-TR" b="1" dirty="0">
                <a:solidFill>
                  <a:schemeClr val="tx2"/>
                </a:solidFill>
                <a:latin typeface="Times New Roman" panose="02020603050405020304" pitchFamily="18" charset="0"/>
                <a:cs typeface="Times New Roman" panose="02020603050405020304" pitchFamily="18" charset="0"/>
              </a:rPr>
              <a:t>aerobik) </a:t>
            </a:r>
            <a:r>
              <a:rPr lang="tr-TR" altLang="tr-TR" dirty="0">
                <a:solidFill>
                  <a:schemeClr val="tx2"/>
                </a:solidFill>
                <a:latin typeface="Times New Roman" panose="02020603050405020304" pitchFamily="18" charset="0"/>
                <a:cs typeface="Times New Roman" panose="02020603050405020304" pitchFamily="18" charset="0"/>
              </a:rPr>
              <a:t>ya da oksijensiz </a:t>
            </a:r>
            <a:r>
              <a:rPr lang="tr-TR" altLang="tr-TR" b="1" dirty="0">
                <a:solidFill>
                  <a:schemeClr val="tx2"/>
                </a:solidFill>
                <a:latin typeface="Times New Roman" panose="02020603050405020304" pitchFamily="18" charset="0"/>
                <a:cs typeface="Times New Roman" panose="02020603050405020304" pitchFamily="18" charset="0"/>
              </a:rPr>
              <a:t>anaerobik </a:t>
            </a:r>
            <a:r>
              <a:rPr lang="tr-TR" altLang="tr-TR" dirty="0">
                <a:solidFill>
                  <a:schemeClr val="tx2"/>
                </a:solidFill>
                <a:latin typeface="Times New Roman" panose="02020603050405020304" pitchFamily="18" charset="0"/>
                <a:cs typeface="Times New Roman" panose="02020603050405020304" pitchFamily="18" charset="0"/>
              </a:rPr>
              <a:t>ortamlarda biyolojik olarak ayrışabilirler. </a:t>
            </a:r>
          </a:p>
        </p:txBody>
      </p:sp>
    </p:spTree>
    <p:extLst>
      <p:ext uri="{BB962C8B-B14F-4D97-AF65-F5344CB8AC3E}">
        <p14:creationId xmlns:p14="http://schemas.microsoft.com/office/powerpoint/2010/main" val="68429240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34329" y="971550"/>
            <a:ext cx="8458200" cy="2862322"/>
          </a:xfrm>
          <a:prstGeom prst="rect">
            <a:avLst/>
          </a:prstGeom>
        </p:spPr>
        <p:txBody>
          <a:bodyPr wrap="square">
            <a:spAutoFit/>
          </a:bodyPr>
          <a:lstStyle/>
          <a:p>
            <a:pPr algn="just"/>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a:t>
            </a:r>
          </a:p>
          <a:p>
            <a:pPr algn="just" eaLnBrk="1" hangingPunct="1"/>
            <a:endParaRPr lang="tr-TR" altLang="tr-TR" dirty="0">
              <a:solidFill>
                <a:schemeClr val="tx2"/>
              </a:solidFill>
              <a:latin typeface="Times New Roman" panose="02020603050405020304" pitchFamily="18" charset="0"/>
              <a:cs typeface="Times New Roman" panose="02020603050405020304" pitchFamily="18" charset="0"/>
            </a:endParaRPr>
          </a:p>
          <a:p>
            <a:pPr algn="just" eaLnBrk="1" hangingPunct="1"/>
            <a:r>
              <a:rPr lang="tr-TR" altLang="tr-TR" dirty="0">
                <a:solidFill>
                  <a:schemeClr val="tx2"/>
                </a:solidFill>
                <a:latin typeface="Times New Roman" panose="02020603050405020304" pitchFamily="18" charset="0"/>
                <a:cs typeface="Times New Roman" panose="02020603050405020304" pitchFamily="18" charset="0"/>
              </a:rPr>
              <a:t>	Biyolojik olarak ayrışabilen maddeler, genellikle organik maddeler ya da bitkisel ve hayvansal maddeye mikroorganizmalar tarafından kullanılacak kadar benzer olan yapay malzemelerdir.</a:t>
            </a:r>
          </a:p>
          <a:p>
            <a:pPr algn="just" eaLnBrk="1" hangingPunct="1"/>
            <a:endParaRPr lang="tr-TR" altLang="tr-TR" dirty="0">
              <a:solidFill>
                <a:schemeClr val="tx2"/>
              </a:solidFill>
              <a:latin typeface="Times New Roman" panose="02020603050405020304" pitchFamily="18" charset="0"/>
              <a:cs typeface="Times New Roman" panose="02020603050405020304" pitchFamily="18" charset="0"/>
            </a:endParaRPr>
          </a:p>
          <a:p>
            <a:pPr algn="just" eaLnBrk="1" hangingPunct="1"/>
            <a:r>
              <a:rPr lang="tr-TR" altLang="tr-TR" dirty="0">
                <a:solidFill>
                  <a:schemeClr val="tx2"/>
                </a:solidFill>
                <a:latin typeface="Times New Roman" panose="02020603050405020304" pitchFamily="18" charset="0"/>
                <a:cs typeface="Times New Roman" panose="02020603050405020304" pitchFamily="18" charset="0"/>
              </a:rPr>
              <a:t>	Bazı tip mikroorganizmalar, hidrokarbonlar (örneğin petrol), </a:t>
            </a:r>
            <a:r>
              <a:rPr lang="tr-TR" altLang="tr-TR" dirty="0" err="1">
                <a:solidFill>
                  <a:schemeClr val="tx2"/>
                </a:solidFill>
                <a:latin typeface="Times New Roman" panose="02020603050405020304" pitchFamily="18" charset="0"/>
                <a:cs typeface="Times New Roman" panose="02020603050405020304" pitchFamily="18" charset="0"/>
              </a:rPr>
              <a:t>poliklorlubifeniller</a:t>
            </a:r>
            <a:r>
              <a:rPr lang="tr-TR" altLang="tr-TR" dirty="0">
                <a:solidFill>
                  <a:schemeClr val="tx2"/>
                </a:solidFill>
                <a:latin typeface="Times New Roman" panose="02020603050405020304" pitchFamily="18" charset="0"/>
                <a:cs typeface="Times New Roman" panose="02020603050405020304" pitchFamily="18" charset="0"/>
              </a:rPr>
              <a:t> (</a:t>
            </a:r>
            <a:r>
              <a:rPr lang="tr-TR" altLang="tr-TR" dirty="0" err="1">
                <a:solidFill>
                  <a:schemeClr val="tx2"/>
                </a:solidFill>
                <a:latin typeface="Times New Roman" panose="02020603050405020304" pitchFamily="18" charset="0"/>
                <a:cs typeface="Times New Roman" panose="02020603050405020304" pitchFamily="18" charset="0"/>
              </a:rPr>
              <a:t>PCB’ler</a:t>
            </a:r>
            <a:r>
              <a:rPr lang="tr-TR" altLang="tr-TR" dirty="0">
                <a:solidFill>
                  <a:schemeClr val="tx2"/>
                </a:solidFill>
                <a:latin typeface="Times New Roman" panose="02020603050405020304" pitchFamily="18" charset="0"/>
                <a:cs typeface="Times New Roman" panose="02020603050405020304" pitchFamily="18" charset="0"/>
              </a:rPr>
              <a:t>), </a:t>
            </a:r>
            <a:r>
              <a:rPr lang="tr-TR" altLang="tr-TR" dirty="0" err="1">
                <a:solidFill>
                  <a:schemeClr val="tx2"/>
                </a:solidFill>
                <a:latin typeface="Times New Roman" panose="02020603050405020304" pitchFamily="18" charset="0"/>
                <a:cs typeface="Times New Roman" panose="02020603050405020304" pitchFamily="18" charset="0"/>
              </a:rPr>
              <a:t>poliaromatik</a:t>
            </a:r>
            <a:r>
              <a:rPr lang="tr-TR" altLang="tr-TR" dirty="0">
                <a:solidFill>
                  <a:schemeClr val="tx2"/>
                </a:solidFill>
                <a:latin typeface="Times New Roman" panose="02020603050405020304" pitchFamily="18" charset="0"/>
                <a:cs typeface="Times New Roman" panose="02020603050405020304" pitchFamily="18" charset="0"/>
              </a:rPr>
              <a:t> hidrokarbonlar (</a:t>
            </a:r>
            <a:r>
              <a:rPr lang="tr-TR" altLang="tr-TR" dirty="0" err="1">
                <a:solidFill>
                  <a:schemeClr val="tx2"/>
                </a:solidFill>
                <a:latin typeface="Times New Roman" panose="02020603050405020304" pitchFamily="18" charset="0"/>
                <a:cs typeface="Times New Roman" panose="02020603050405020304" pitchFamily="18" charset="0"/>
              </a:rPr>
              <a:t>PAH’lar</a:t>
            </a:r>
            <a:r>
              <a:rPr lang="tr-TR" altLang="tr-TR" dirty="0">
                <a:solidFill>
                  <a:schemeClr val="tx2"/>
                </a:solidFill>
                <a:latin typeface="Times New Roman" panose="02020603050405020304" pitchFamily="18" charset="0"/>
                <a:cs typeface="Times New Roman" panose="02020603050405020304" pitchFamily="18" charset="0"/>
              </a:rPr>
              <a:t>), </a:t>
            </a:r>
            <a:r>
              <a:rPr lang="tr-TR" altLang="tr-TR" dirty="0" err="1">
                <a:solidFill>
                  <a:schemeClr val="tx2"/>
                </a:solidFill>
                <a:latin typeface="Times New Roman" panose="02020603050405020304" pitchFamily="18" charset="0"/>
                <a:cs typeface="Times New Roman" panose="02020603050405020304" pitchFamily="18" charset="0"/>
              </a:rPr>
              <a:t>farmasötik</a:t>
            </a:r>
            <a:r>
              <a:rPr lang="tr-TR" altLang="tr-TR" dirty="0">
                <a:solidFill>
                  <a:schemeClr val="tx2"/>
                </a:solidFill>
                <a:latin typeface="Times New Roman" panose="02020603050405020304" pitchFamily="18" charset="0"/>
                <a:cs typeface="Times New Roman" panose="02020603050405020304" pitchFamily="18" charset="0"/>
              </a:rPr>
              <a:t> maddeler, </a:t>
            </a:r>
            <a:r>
              <a:rPr lang="tr-TR" altLang="tr-TR" dirty="0" err="1">
                <a:solidFill>
                  <a:schemeClr val="tx2"/>
                </a:solidFill>
                <a:latin typeface="Times New Roman" panose="02020603050405020304" pitchFamily="18" charset="0"/>
                <a:cs typeface="Times New Roman" panose="02020603050405020304" pitchFamily="18" charset="0"/>
              </a:rPr>
              <a:t>radyonüklitler</a:t>
            </a:r>
            <a:r>
              <a:rPr lang="tr-TR" altLang="tr-TR" dirty="0">
                <a:solidFill>
                  <a:schemeClr val="tx2"/>
                </a:solidFill>
                <a:latin typeface="Times New Roman" panose="02020603050405020304" pitchFamily="18" charset="0"/>
                <a:cs typeface="Times New Roman" panose="02020603050405020304" pitchFamily="18" charset="0"/>
              </a:rPr>
              <a:t> ve metaller dahil olmak üzere çok çeşitli bileşenleri ayrıştırma, dönüştürme ya da biriktirme çeşitliliğine sahiptir.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95313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895350"/>
            <a:ext cx="3053080" cy="369332"/>
          </a:xfrm>
          <a:prstGeom prst="rect">
            <a:avLst/>
          </a:prstGeom>
        </p:spPr>
        <p:txBody>
          <a:bodyPr wrap="none">
            <a:spAutoFit/>
          </a:bodyPr>
          <a:lstStyle/>
          <a:p>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Aeorobik</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Biyolojik </a:t>
            </a: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Bozunma</a:t>
            </a:r>
            <a:endParaRPr lang="tr-TR"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4" name="Dikdörtgen 3"/>
          <p:cNvSpPr/>
          <p:nvPr/>
        </p:nvSpPr>
        <p:spPr>
          <a:xfrm>
            <a:off x="304800" y="1428750"/>
            <a:ext cx="8458200" cy="2308324"/>
          </a:xfrm>
          <a:prstGeom prst="rect">
            <a:avLst/>
          </a:prstGeom>
        </p:spPr>
        <p:txBody>
          <a:bodyPr wrap="square">
            <a:spAutoFit/>
          </a:bodyPr>
          <a:lstStyle/>
          <a:p>
            <a:pPr algn="just" eaLnBrk="1" hangingPunct="1">
              <a:lnSpc>
                <a:spcPct val="80000"/>
              </a:lnSpc>
            </a:pPr>
            <a:r>
              <a:rPr lang="tr-TR" altLang="tr-TR" dirty="0">
                <a:solidFill>
                  <a:schemeClr val="tx2"/>
                </a:solidFill>
                <a:latin typeface="Times New Roman" panose="02020603050405020304" pitchFamily="18" charset="0"/>
                <a:cs typeface="Times New Roman" panose="02020603050405020304" pitchFamily="18" charset="0"/>
              </a:rPr>
              <a:t>	Aerobik biyolojik </a:t>
            </a:r>
            <a:r>
              <a:rPr lang="tr-TR" altLang="tr-TR" dirty="0" err="1">
                <a:solidFill>
                  <a:schemeClr val="tx2"/>
                </a:solidFill>
                <a:latin typeface="Times New Roman" panose="02020603050405020304" pitchFamily="18" charset="0"/>
                <a:cs typeface="Times New Roman" panose="02020603050405020304" pitchFamily="18" charset="0"/>
              </a:rPr>
              <a:t>bozunma</a:t>
            </a:r>
            <a:r>
              <a:rPr lang="tr-TR" altLang="tr-TR" dirty="0">
                <a:solidFill>
                  <a:schemeClr val="tx2"/>
                </a:solidFill>
                <a:latin typeface="Times New Roman" panose="02020603050405020304" pitchFamily="18" charset="0"/>
                <a:cs typeface="Times New Roman" panose="02020603050405020304" pitchFamily="18" charset="0"/>
              </a:rPr>
              <a:t>, ortamda oksijen var iken organik maddelerin mikroorganizmalar tarafından parçalanmasıdır. Daha belirgin olarak, yalnız oksijenin mevcut bulunduğu ortamda oluşma ya da canlı kalma yeterliliğine işaret eder; dolayısıyla sistem, ortam ya da organizmanın yapısı, </a:t>
            </a:r>
            <a:r>
              <a:rPr lang="tr-TR" altLang="tr-TR" dirty="0" err="1">
                <a:solidFill>
                  <a:schemeClr val="tx2"/>
                </a:solidFill>
                <a:latin typeface="Times New Roman" panose="02020603050405020304" pitchFamily="18" charset="0"/>
                <a:cs typeface="Times New Roman" panose="02020603050405020304" pitchFamily="18" charset="0"/>
              </a:rPr>
              <a:t>oksidatif</a:t>
            </a:r>
            <a:r>
              <a:rPr lang="tr-TR" altLang="tr-TR" dirty="0">
                <a:solidFill>
                  <a:schemeClr val="tx2"/>
                </a:solidFill>
                <a:latin typeface="Times New Roman" panose="02020603050405020304" pitchFamily="18" charset="0"/>
                <a:cs typeface="Times New Roman" panose="02020603050405020304" pitchFamily="18" charset="0"/>
              </a:rPr>
              <a:t> koşullarla karakterizedir. Pek çok organik kirletici, </a:t>
            </a:r>
            <a:r>
              <a:rPr lang="tr-TR" altLang="tr-TR" dirty="0" err="1">
                <a:solidFill>
                  <a:schemeClr val="tx2"/>
                </a:solidFill>
                <a:latin typeface="Times New Roman" panose="02020603050405020304" pitchFamily="18" charset="0"/>
                <a:cs typeface="Times New Roman" panose="02020603050405020304" pitchFamily="18" charset="0"/>
              </a:rPr>
              <a:t>aerob</a:t>
            </a:r>
            <a:r>
              <a:rPr lang="tr-TR" altLang="tr-TR" dirty="0">
                <a:solidFill>
                  <a:schemeClr val="tx2"/>
                </a:solidFill>
                <a:latin typeface="Times New Roman" panose="02020603050405020304" pitchFamily="18" charset="0"/>
                <a:cs typeface="Times New Roman" panose="02020603050405020304" pitchFamily="18" charset="0"/>
              </a:rPr>
              <a:t> denilen aerobik bakteriler tarafından aerobik koşullarda hızla ayrıştırılır. </a:t>
            </a:r>
          </a:p>
          <a:p>
            <a:pPr algn="just" eaLnBrk="1" hangingPunct="1">
              <a:lnSpc>
                <a:spcPct val="80000"/>
              </a:lnSpc>
            </a:pPr>
            <a:endParaRPr lang="tr-TR" altLang="tr-TR" dirty="0">
              <a:solidFill>
                <a:schemeClr val="tx2"/>
              </a:solidFill>
              <a:latin typeface="Times New Roman" panose="02020603050405020304" pitchFamily="18" charset="0"/>
              <a:cs typeface="Times New Roman" panose="02020603050405020304" pitchFamily="18" charset="0"/>
            </a:endParaRPr>
          </a:p>
          <a:p>
            <a:pPr algn="just" eaLnBrk="1" hangingPunct="1">
              <a:lnSpc>
                <a:spcPct val="80000"/>
              </a:lnSpc>
            </a:pPr>
            <a:r>
              <a:rPr lang="tr-TR" altLang="tr-TR" dirty="0">
                <a:solidFill>
                  <a:schemeClr val="tx2"/>
                </a:solidFill>
                <a:latin typeface="Times New Roman" panose="02020603050405020304" pitchFamily="18" charset="0"/>
                <a:cs typeface="Times New Roman" panose="02020603050405020304" pitchFamily="18" charset="0"/>
              </a:rPr>
              <a:t>	Aerobik bakteriler (</a:t>
            </a:r>
            <a:r>
              <a:rPr lang="tr-TR" altLang="tr-TR" dirty="0" err="1">
                <a:solidFill>
                  <a:schemeClr val="tx2"/>
                </a:solidFill>
                <a:latin typeface="Times New Roman" panose="02020603050405020304" pitchFamily="18" charset="0"/>
                <a:cs typeface="Times New Roman" panose="02020603050405020304" pitchFamily="18" charset="0"/>
              </a:rPr>
              <a:t>aerob</a:t>
            </a:r>
            <a:r>
              <a:rPr lang="tr-TR" altLang="tr-TR" dirty="0">
                <a:solidFill>
                  <a:schemeClr val="tx2"/>
                </a:solidFill>
                <a:latin typeface="Times New Roman" panose="02020603050405020304" pitchFamily="18" charset="0"/>
                <a:cs typeface="Times New Roman" panose="02020603050405020304" pitchFamily="18" charset="0"/>
              </a:rPr>
              <a:t>) oksijen tabanlı bir metabolizmaya sahiptir. </a:t>
            </a:r>
            <a:r>
              <a:rPr lang="tr-TR" altLang="tr-TR" dirty="0" err="1">
                <a:solidFill>
                  <a:schemeClr val="tx2"/>
                </a:solidFill>
                <a:latin typeface="Times New Roman" panose="02020603050405020304" pitchFamily="18" charset="0"/>
                <a:cs typeface="Times New Roman" panose="02020603050405020304" pitchFamily="18" charset="0"/>
              </a:rPr>
              <a:t>Aeroblar</a:t>
            </a:r>
            <a:r>
              <a:rPr lang="tr-TR" altLang="tr-TR" dirty="0">
                <a:solidFill>
                  <a:schemeClr val="tx2"/>
                </a:solidFill>
                <a:latin typeface="Times New Roman" panose="02020603050405020304" pitchFamily="18" charset="0"/>
                <a:cs typeface="Times New Roman" panose="02020603050405020304" pitchFamily="18" charset="0"/>
              </a:rPr>
              <a:t> hücre solunumu denilen bir süreçte enerji elde etmek amacıyla alt maddeleri (örneğin şekerler ve yağlar) oksitlemek (çürütmek) için oksijen kullanırlar.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514048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1504950"/>
            <a:ext cx="8534400" cy="2529923"/>
          </a:xfrm>
          <a:prstGeom prst="rect">
            <a:avLst/>
          </a:prstGeom>
        </p:spPr>
        <p:txBody>
          <a:bodyPr wrap="square">
            <a:spAutoFit/>
          </a:bodyPr>
          <a:lstStyle/>
          <a:p>
            <a:pPr algn="just" eaLnBrk="1" hangingPunct="1">
              <a:lnSpc>
                <a:spcPct val="80000"/>
              </a:lnSpc>
            </a:pPr>
            <a:r>
              <a:rPr lang="tr-TR" altLang="tr-TR" dirty="0">
                <a:solidFill>
                  <a:schemeClr val="tx2"/>
                </a:solidFill>
                <a:latin typeface="Times New Roman" panose="02020603050405020304" pitchFamily="18" charset="0"/>
                <a:cs typeface="Times New Roman" panose="02020603050405020304" pitchFamily="18" charset="0"/>
              </a:rPr>
              <a:t>	Hücre solunumu başlamadan önce, glikoz molekülleri daha ufak iki moleküle parçalanır. Bu </a:t>
            </a:r>
            <a:r>
              <a:rPr lang="tr-TR" altLang="tr-TR" dirty="0" err="1">
                <a:solidFill>
                  <a:schemeClr val="tx2"/>
                </a:solidFill>
                <a:latin typeface="Times New Roman" panose="02020603050405020304" pitchFamily="18" charset="0"/>
                <a:cs typeface="Times New Roman" panose="02020603050405020304" pitchFamily="18" charset="0"/>
              </a:rPr>
              <a:t>aerobların</a:t>
            </a:r>
            <a:r>
              <a:rPr lang="tr-TR" altLang="tr-TR" dirty="0">
                <a:solidFill>
                  <a:schemeClr val="tx2"/>
                </a:solidFill>
                <a:latin typeface="Times New Roman" panose="02020603050405020304" pitchFamily="18" charset="0"/>
                <a:cs typeface="Times New Roman" panose="02020603050405020304" pitchFamily="18" charset="0"/>
              </a:rPr>
              <a:t> sitoplazmasında meydana gelir. Daha sonra daha ufak olan bu moleküller, aerobik solunumunun gerçekleştiği bir mitokondriye girerler. Ufak molekülleri suya ve karbondioksite parçalayan kimyasal tepkimelerde oksijen kullanılır. Tepkimeler sonucunda enerji de açığa çıkar. </a:t>
            </a:r>
          </a:p>
          <a:p>
            <a:pPr algn="just" eaLnBrk="1" hangingPunct="1">
              <a:lnSpc>
                <a:spcPct val="80000"/>
              </a:lnSpc>
            </a:pPr>
            <a:endParaRPr lang="tr-TR" altLang="tr-TR" dirty="0">
              <a:solidFill>
                <a:schemeClr val="tx2"/>
              </a:solidFill>
              <a:latin typeface="Times New Roman" panose="02020603050405020304" pitchFamily="18" charset="0"/>
              <a:cs typeface="Times New Roman" panose="02020603050405020304" pitchFamily="18" charset="0"/>
            </a:endParaRPr>
          </a:p>
          <a:p>
            <a:pPr algn="just" eaLnBrk="1" hangingPunct="1">
              <a:lnSpc>
                <a:spcPct val="80000"/>
              </a:lnSpc>
            </a:pPr>
            <a:r>
              <a:rPr lang="tr-TR" altLang="tr-TR" dirty="0">
                <a:solidFill>
                  <a:schemeClr val="tx2"/>
                </a:solidFill>
                <a:latin typeface="Times New Roman" panose="02020603050405020304" pitchFamily="18" charset="0"/>
                <a:cs typeface="Times New Roman" panose="02020603050405020304" pitchFamily="18" charset="0"/>
              </a:rPr>
              <a:t>	Aerobik çürüme, anaerobik çürümenin aksine keskin kokulu gazlar meydana getirmez. Aerobik süreç, çoğu durumda maddeyi kütlece %50’den fazla oranda küçülterek , katı atıklarda ise yüzde yüze daha yakın bir oranda çürüme ile tamamlanır. Aerobik süreç ayrıca çalışanların ve hayvanların ortamını da iyileştirir ve patojenlerin kontrol altında tutulmasına yardımcı olur. </a:t>
            </a:r>
          </a:p>
        </p:txBody>
      </p:sp>
      <p:sp>
        <p:nvSpPr>
          <p:cNvPr id="4" name="Dikdörtgen 3"/>
          <p:cNvSpPr/>
          <p:nvPr/>
        </p:nvSpPr>
        <p:spPr>
          <a:xfrm>
            <a:off x="304800" y="895350"/>
            <a:ext cx="3053080" cy="369332"/>
          </a:xfrm>
          <a:prstGeom prst="rect">
            <a:avLst/>
          </a:prstGeom>
        </p:spPr>
        <p:txBody>
          <a:bodyPr wrap="none">
            <a:spAutoFit/>
          </a:bodyPr>
          <a:lstStyle/>
          <a:p>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Aeorobik</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Biyolojik </a:t>
            </a: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Bozunma</a:t>
            </a:r>
            <a:endParaRPr lang="tr-TR"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483633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57200" y="895350"/>
            <a:ext cx="3296736" cy="369332"/>
          </a:xfrm>
          <a:prstGeom prst="rect">
            <a:avLst/>
          </a:prstGeom>
        </p:spPr>
        <p:txBody>
          <a:bodyPr wrap="none">
            <a:spAutoFit/>
          </a:bodyPr>
          <a:lstStyle/>
          <a:p>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Anaeorobik</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Biyolojik </a:t>
            </a: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Bozunma</a:t>
            </a:r>
            <a:endParaRPr lang="tr-TR"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4" name="Dikdörtgen 3"/>
          <p:cNvSpPr/>
          <p:nvPr/>
        </p:nvSpPr>
        <p:spPr>
          <a:xfrm>
            <a:off x="419100" y="1428750"/>
            <a:ext cx="8305800" cy="2769989"/>
          </a:xfrm>
          <a:prstGeom prst="rect">
            <a:avLst/>
          </a:prstGeom>
        </p:spPr>
        <p:txBody>
          <a:bodyPr wrap="square">
            <a:spAutoFit/>
          </a:bodyPr>
          <a:lstStyle/>
          <a:p>
            <a:pPr algn="just" eaLnBrk="1" hangingPunct="1"/>
            <a:r>
              <a:rPr lang="tr-TR" altLang="tr-TR" dirty="0">
                <a:solidFill>
                  <a:schemeClr val="tx2"/>
                </a:solidFill>
              </a:rPr>
              <a:t>	</a:t>
            </a:r>
            <a:r>
              <a:rPr lang="tr-TR" altLang="tr-TR" dirty="0">
                <a:solidFill>
                  <a:schemeClr val="tx2"/>
                </a:solidFill>
                <a:latin typeface="Times New Roman" panose="02020603050405020304" pitchFamily="18" charset="0"/>
                <a:cs typeface="Times New Roman" panose="02020603050405020304" pitchFamily="18" charset="0"/>
              </a:rPr>
              <a:t>Anaerobik (oksijensiz ortamda) çürüme, anaerobik mikroplar aerobik mikroplara göre baskın olduğunda meydana gelir. Atık sahasındaki biyolojik olarak parçalanabilen atıklar, anaerobik çürüme süreci yoluyla oksijensiz ayrışırlar. Normalde birkaç ayda ayrışan kağıt ve diğer maddeler, anaerobik bir ortamda daha uzun sürede ve çok daha yavaş ayrışırlar. </a:t>
            </a:r>
          </a:p>
          <a:p>
            <a:pPr algn="just" eaLnBrk="1" hangingPunct="1"/>
            <a:endParaRPr lang="tr-TR" altLang="tr-TR" sz="1200" dirty="0">
              <a:solidFill>
                <a:schemeClr val="tx2"/>
              </a:solidFill>
              <a:latin typeface="Times New Roman" panose="02020603050405020304" pitchFamily="18" charset="0"/>
              <a:cs typeface="Times New Roman" panose="02020603050405020304" pitchFamily="18" charset="0"/>
            </a:endParaRPr>
          </a:p>
          <a:p>
            <a:pPr algn="just" eaLnBrk="1" hangingPunct="1"/>
            <a:r>
              <a:rPr lang="tr-TR" altLang="tr-TR" dirty="0">
                <a:solidFill>
                  <a:schemeClr val="tx2"/>
                </a:solidFill>
                <a:latin typeface="Times New Roman" panose="02020603050405020304" pitchFamily="18" charset="0"/>
                <a:cs typeface="Times New Roman" panose="02020603050405020304" pitchFamily="18" charset="0"/>
              </a:rPr>
              <a:t>	Anaerobik çürüme, mikroorganizmaların biyolojik olarak parçalanabilen maddeyi oksijensiz parçaladığı bir dizi süreçten oluşur. Girdi maddelerinin hacim ve kütlesinin azaltılmasını sağladığından, </a:t>
            </a:r>
            <a:r>
              <a:rPr lang="tr-TR" altLang="tr-TR" dirty="0" err="1">
                <a:solidFill>
                  <a:schemeClr val="tx2"/>
                </a:solidFill>
                <a:latin typeface="Times New Roman" panose="02020603050405020304" pitchFamily="18" charset="0"/>
                <a:cs typeface="Times New Roman" panose="02020603050405020304" pitchFamily="18" charset="0"/>
              </a:rPr>
              <a:t>atıksu</a:t>
            </a:r>
            <a:r>
              <a:rPr lang="tr-TR" altLang="tr-TR" dirty="0">
                <a:solidFill>
                  <a:schemeClr val="tx2"/>
                </a:solidFill>
                <a:latin typeface="Times New Roman" panose="02020603050405020304" pitchFamily="18" charset="0"/>
                <a:cs typeface="Times New Roman" panose="02020603050405020304" pitchFamily="18" charset="0"/>
              </a:rPr>
              <a:t> ve biyolojik olarak parçalanabilen atıkların arıtılmasında geniş çapta kullanılan bir metottur. </a:t>
            </a:r>
          </a:p>
        </p:txBody>
      </p:sp>
    </p:spTree>
    <p:extLst>
      <p:ext uri="{BB962C8B-B14F-4D97-AF65-F5344CB8AC3E}">
        <p14:creationId xmlns:p14="http://schemas.microsoft.com/office/powerpoint/2010/main" val="222094304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1428750"/>
            <a:ext cx="8153400" cy="1200329"/>
          </a:xfrm>
          <a:prstGeom prst="rect">
            <a:avLst/>
          </a:prstGeom>
        </p:spPr>
        <p:txBody>
          <a:bodyPr wrap="square">
            <a:spAutoFit/>
          </a:bodyPr>
          <a:lstStyle/>
          <a:p>
            <a:pPr algn="just" eaLnBrk="1" hangingPunct="1"/>
            <a:r>
              <a:rPr lang="tr-TR" altLang="tr-TR" dirty="0">
                <a:solidFill>
                  <a:schemeClr val="tx2"/>
                </a:solidFill>
                <a:latin typeface="Times New Roman" panose="02020603050405020304" pitchFamily="18" charset="0"/>
                <a:cs typeface="Times New Roman" panose="02020603050405020304" pitchFamily="18" charset="0"/>
              </a:rPr>
              <a:t>Anaerobik çürüme yenilenebilir bir enerji kaynağıdır. Çünkü bu süreçte fosil yakıtların yerine, enerji üretimi için uygun metan ve karbondioksit açısından zengin biyogaz meydana gelir. Ayrıca çürüme sonrası geride kalan besin öğesi açısından zengin katılar da gübre olarak kullanılabilir. </a:t>
            </a:r>
          </a:p>
        </p:txBody>
      </p:sp>
      <p:sp>
        <p:nvSpPr>
          <p:cNvPr id="4" name="Dikdörtgen 3"/>
          <p:cNvSpPr/>
          <p:nvPr/>
        </p:nvSpPr>
        <p:spPr>
          <a:xfrm>
            <a:off x="457200" y="895350"/>
            <a:ext cx="3296736" cy="369332"/>
          </a:xfrm>
          <a:prstGeom prst="rect">
            <a:avLst/>
          </a:prstGeom>
        </p:spPr>
        <p:txBody>
          <a:bodyPr wrap="none">
            <a:spAutoFit/>
          </a:bodyPr>
          <a:lstStyle/>
          <a:p>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Anaeorobik</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Biyolojik </a:t>
            </a: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Bozunma</a:t>
            </a:r>
            <a:endParaRPr lang="tr-TR"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224994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1504950"/>
            <a:ext cx="8305800" cy="2308324"/>
          </a:xfrm>
          <a:prstGeom prst="rect">
            <a:avLst/>
          </a:prstGeom>
        </p:spPr>
        <p:txBody>
          <a:bodyPr wrap="square">
            <a:spAutoFit/>
          </a:bodyPr>
          <a:lstStyle/>
          <a:p>
            <a:pPr algn="just" eaLnBrk="1" hangingPunct="1">
              <a:buFont typeface="Wingdings" pitchFamily="2" charset="2"/>
              <a:buChar char="Ø"/>
            </a:pPr>
            <a:r>
              <a:rPr lang="tr-TR" altLang="tr-TR" dirty="0">
                <a:solidFill>
                  <a:schemeClr val="tx2"/>
                </a:solidFill>
                <a:latin typeface="Times New Roman" panose="02020603050405020304" pitchFamily="18" charset="0"/>
                <a:cs typeface="Times New Roman" panose="02020603050405020304" pitchFamily="18" charset="0"/>
              </a:rPr>
              <a:t> Çürüme süreci karbonhidratlar gibi </a:t>
            </a:r>
            <a:r>
              <a:rPr lang="tr-TR" altLang="tr-TR" dirty="0" err="1">
                <a:solidFill>
                  <a:schemeClr val="tx2"/>
                </a:solidFill>
                <a:latin typeface="Times New Roman" panose="02020603050405020304" pitchFamily="18" charset="0"/>
                <a:cs typeface="Times New Roman" panose="02020603050405020304" pitchFamily="18" charset="0"/>
              </a:rPr>
              <a:t>bozunmayan</a:t>
            </a:r>
            <a:r>
              <a:rPr lang="tr-TR" altLang="tr-TR" dirty="0">
                <a:solidFill>
                  <a:schemeClr val="tx2"/>
                </a:solidFill>
                <a:latin typeface="Times New Roman" panose="02020603050405020304" pitchFamily="18" charset="0"/>
                <a:cs typeface="Times New Roman" panose="02020603050405020304" pitchFamily="18" charset="0"/>
              </a:rPr>
              <a:t> organik polimerleri parçalamak ve diğer bakteriler için hazır bulundurmak amacıyla girdi maddelerinin bakteriyel hidrolizi ile başlar. </a:t>
            </a:r>
          </a:p>
          <a:p>
            <a:pPr algn="just" eaLnBrk="1" hangingPunct="1">
              <a:buFont typeface="Wingdings" pitchFamily="2" charset="2"/>
              <a:buChar char="Ø"/>
            </a:pPr>
            <a:r>
              <a:rPr lang="tr-TR" altLang="tr-TR" dirty="0">
                <a:solidFill>
                  <a:schemeClr val="tx2"/>
                </a:solidFill>
                <a:latin typeface="Times New Roman" panose="02020603050405020304" pitchFamily="18" charset="0"/>
                <a:cs typeface="Times New Roman" panose="02020603050405020304" pitchFamily="18" charset="0"/>
              </a:rPr>
              <a:t> Daha sonra </a:t>
            </a:r>
            <a:r>
              <a:rPr lang="tr-TR" altLang="tr-TR" dirty="0" err="1">
                <a:solidFill>
                  <a:schemeClr val="tx2"/>
                </a:solidFill>
                <a:latin typeface="Times New Roman" panose="02020603050405020304" pitchFamily="18" charset="0"/>
                <a:cs typeface="Times New Roman" panose="02020603050405020304" pitchFamily="18" charset="0"/>
              </a:rPr>
              <a:t>asetojen</a:t>
            </a:r>
            <a:r>
              <a:rPr lang="tr-TR" altLang="tr-TR" dirty="0">
                <a:solidFill>
                  <a:schemeClr val="tx2"/>
                </a:solidFill>
                <a:latin typeface="Times New Roman" panose="02020603050405020304" pitchFamily="18" charset="0"/>
                <a:cs typeface="Times New Roman" panose="02020603050405020304" pitchFamily="18" charset="0"/>
              </a:rPr>
              <a:t> şeker ve amino asitleri karbondioksit, hidrojen, amonyak ve organik aside dönüştürür. </a:t>
            </a:r>
          </a:p>
          <a:p>
            <a:pPr algn="just" eaLnBrk="1" hangingPunct="1">
              <a:buFont typeface="Wingdings" pitchFamily="2" charset="2"/>
              <a:buChar char="Ø"/>
            </a:pPr>
            <a:r>
              <a:rPr lang="tr-TR" altLang="tr-TR" dirty="0">
                <a:solidFill>
                  <a:schemeClr val="tx2"/>
                </a:solidFill>
                <a:latin typeface="Times New Roman" panose="02020603050405020304" pitchFamily="18" charset="0"/>
                <a:cs typeface="Times New Roman" panose="02020603050405020304" pitchFamily="18" charset="0"/>
              </a:rPr>
              <a:t> Ardından </a:t>
            </a:r>
            <a:r>
              <a:rPr lang="tr-TR" altLang="tr-TR" dirty="0" err="1">
                <a:solidFill>
                  <a:schemeClr val="tx2"/>
                </a:solidFill>
                <a:latin typeface="Times New Roman" panose="02020603050405020304" pitchFamily="18" charset="0"/>
                <a:cs typeface="Times New Roman" panose="02020603050405020304" pitchFamily="18" charset="0"/>
              </a:rPr>
              <a:t>asetojenik</a:t>
            </a:r>
            <a:r>
              <a:rPr lang="tr-TR" altLang="tr-TR" dirty="0">
                <a:solidFill>
                  <a:schemeClr val="tx2"/>
                </a:solidFill>
                <a:latin typeface="Times New Roman" panose="02020603050405020304" pitchFamily="18" charset="0"/>
                <a:cs typeface="Times New Roman" panose="02020603050405020304" pitchFamily="18" charset="0"/>
              </a:rPr>
              <a:t> bakteriler ortaya çıkan bu organik asitleri ilave amonyak, hidrojen ve karbondioksit ile birlikte asetik aside çevirir. </a:t>
            </a:r>
          </a:p>
          <a:p>
            <a:pPr algn="just" eaLnBrk="1" hangingPunct="1">
              <a:buFont typeface="Wingdings" pitchFamily="2" charset="2"/>
              <a:buChar char="Ø"/>
            </a:pPr>
            <a:r>
              <a:rPr lang="tr-TR" altLang="tr-TR" dirty="0">
                <a:solidFill>
                  <a:schemeClr val="tx2"/>
                </a:solidFill>
                <a:latin typeface="Times New Roman" panose="02020603050405020304" pitchFamily="18" charset="0"/>
                <a:cs typeface="Times New Roman" panose="02020603050405020304" pitchFamily="18" charset="0"/>
              </a:rPr>
              <a:t> Sonunda </a:t>
            </a:r>
            <a:r>
              <a:rPr lang="tr-TR" altLang="tr-TR" dirty="0" err="1">
                <a:solidFill>
                  <a:schemeClr val="tx2"/>
                </a:solidFill>
                <a:latin typeface="Times New Roman" panose="02020603050405020304" pitchFamily="18" charset="0"/>
                <a:cs typeface="Times New Roman" panose="02020603050405020304" pitchFamily="18" charset="0"/>
              </a:rPr>
              <a:t>metanojen</a:t>
            </a:r>
            <a:r>
              <a:rPr lang="tr-TR" altLang="tr-TR" dirty="0">
                <a:solidFill>
                  <a:schemeClr val="tx2"/>
                </a:solidFill>
                <a:latin typeface="Times New Roman" panose="02020603050405020304" pitchFamily="18" charset="0"/>
                <a:cs typeface="Times New Roman" panose="02020603050405020304" pitchFamily="18" charset="0"/>
              </a:rPr>
              <a:t> bu ürünleri metana ve karbondioksite çevirebilir. </a:t>
            </a:r>
          </a:p>
        </p:txBody>
      </p:sp>
      <p:sp>
        <p:nvSpPr>
          <p:cNvPr id="4" name="Dikdörtgen 3"/>
          <p:cNvSpPr/>
          <p:nvPr/>
        </p:nvSpPr>
        <p:spPr>
          <a:xfrm>
            <a:off x="304800" y="971550"/>
            <a:ext cx="1907573" cy="369332"/>
          </a:xfrm>
          <a:prstGeom prst="rect">
            <a:avLst/>
          </a:prstGeom>
        </p:spPr>
        <p:txBody>
          <a:bodyPr wrap="none">
            <a:spAutoFit/>
          </a:bodyPr>
          <a:lstStyle/>
          <a:p>
            <a:r>
              <a:rPr lang="tr-TR" b="1" dirty="0">
                <a:latin typeface="Times New Roman" panose="02020603050405020304" pitchFamily="18" charset="0"/>
                <a:cs typeface="Times New Roman" panose="02020603050405020304" pitchFamily="18" charset="0"/>
              </a:rPr>
              <a:t>Anaerobik Süreç </a:t>
            </a:r>
          </a:p>
        </p:txBody>
      </p:sp>
    </p:spTree>
    <p:extLst>
      <p:ext uri="{BB962C8B-B14F-4D97-AF65-F5344CB8AC3E}">
        <p14:creationId xmlns:p14="http://schemas.microsoft.com/office/powerpoint/2010/main" val="217206702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1581150"/>
            <a:ext cx="8229600" cy="1200329"/>
          </a:xfrm>
          <a:prstGeom prst="rect">
            <a:avLst/>
          </a:prstGeom>
        </p:spPr>
        <p:txBody>
          <a:bodyPr wrap="square">
            <a:spAutoFit/>
          </a:bodyPr>
          <a:lstStyle/>
          <a:p>
            <a:pPr algn="just" eaLnBrk="1" hangingPunct="1">
              <a:buFont typeface="Cambria" pitchFamily="18" charset="0"/>
              <a:buNone/>
            </a:pPr>
            <a:r>
              <a:rPr lang="tr-TR" altLang="tr-TR" dirty="0">
                <a:solidFill>
                  <a:schemeClr val="tx2"/>
                </a:solidFill>
                <a:latin typeface="Times New Roman" panose="02020603050405020304" pitchFamily="18" charset="0"/>
                <a:cs typeface="Times New Roman" panose="02020603050405020304" pitchFamily="18" charset="0"/>
              </a:rPr>
              <a:t>Anaerobik çürüme sürecine, asetik asit oluşturan bakteriler ve metan oluşturan bakterileri içeren bir dizi bakteri dahil olur. Bu bakteriler; sonunda biyogaza dönüşmeden önce hammaddeyi şeker, hidrojen ve asetik asit içeren ara moleküllere dönüştüren bir dizi farklı süreçten geçen başlangıçtaki hammaddeyi beslerler. </a:t>
            </a:r>
          </a:p>
        </p:txBody>
      </p:sp>
      <p:sp>
        <p:nvSpPr>
          <p:cNvPr id="4" name="Dikdörtgen 3"/>
          <p:cNvSpPr/>
          <p:nvPr/>
        </p:nvSpPr>
        <p:spPr>
          <a:xfrm>
            <a:off x="304800" y="971550"/>
            <a:ext cx="1907573" cy="369332"/>
          </a:xfrm>
          <a:prstGeom prst="rect">
            <a:avLst/>
          </a:prstGeom>
        </p:spPr>
        <p:txBody>
          <a:bodyPr wrap="none">
            <a:spAutoFit/>
          </a:bodyPr>
          <a:lstStyle/>
          <a:p>
            <a:r>
              <a:rPr lang="tr-TR" b="1" dirty="0">
                <a:latin typeface="Times New Roman" panose="02020603050405020304" pitchFamily="18" charset="0"/>
                <a:cs typeface="Times New Roman" panose="02020603050405020304" pitchFamily="18" charset="0"/>
              </a:rPr>
              <a:t>Anaerobik Süreç </a:t>
            </a:r>
          </a:p>
        </p:txBody>
      </p:sp>
    </p:spTree>
    <p:extLst>
      <p:ext uri="{BB962C8B-B14F-4D97-AF65-F5344CB8AC3E}">
        <p14:creationId xmlns:p14="http://schemas.microsoft.com/office/powerpoint/2010/main" val="237913695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533400" y="1581150"/>
            <a:ext cx="7696200" cy="1754326"/>
          </a:xfrm>
          <a:prstGeom prst="rect">
            <a:avLst/>
          </a:prstGeom>
        </p:spPr>
        <p:txBody>
          <a:bodyPr wrap="square">
            <a:spAutoFit/>
          </a:bodyPr>
          <a:lstStyle/>
          <a:p>
            <a:pPr algn="just" eaLnBrk="1" hangingPunct="1">
              <a:buFont typeface="Cambria" pitchFamily="18" charset="0"/>
              <a:buNone/>
            </a:pPr>
            <a:r>
              <a:rPr lang="tr-TR" altLang="tr-TR" dirty="0">
                <a:solidFill>
                  <a:schemeClr val="tx2"/>
                </a:solidFill>
                <a:latin typeface="Times New Roman" panose="02020603050405020304" pitchFamily="18" charset="0"/>
                <a:cs typeface="Times New Roman" panose="02020603050405020304" pitchFamily="18" charset="0"/>
              </a:rPr>
              <a:t>Anaerobik çürümede dört temel biyolojik ve kimyasal aşama vardır:</a:t>
            </a:r>
          </a:p>
          <a:p>
            <a:pPr algn="just" eaLnBrk="1" hangingPunct="1">
              <a:buFont typeface="Cambria" pitchFamily="18" charset="0"/>
              <a:buNone/>
            </a:pPr>
            <a:r>
              <a:rPr lang="tr-TR" altLang="tr-TR" dirty="0">
                <a:solidFill>
                  <a:schemeClr val="tx2"/>
                </a:solidFill>
                <a:latin typeface="Times New Roman" panose="02020603050405020304" pitchFamily="18" charset="0"/>
                <a:cs typeface="Times New Roman" panose="02020603050405020304" pitchFamily="18" charset="0"/>
              </a:rPr>
              <a:t> </a:t>
            </a:r>
          </a:p>
          <a:p>
            <a:pPr eaLnBrk="1" hangingPunct="1">
              <a:buFont typeface="Cambria" pitchFamily="18" charset="0"/>
              <a:buNone/>
            </a:pPr>
            <a:r>
              <a:rPr lang="tr-TR" altLang="tr-TR" dirty="0">
                <a:solidFill>
                  <a:schemeClr val="tx2"/>
                </a:solidFill>
                <a:latin typeface="Times New Roman" panose="02020603050405020304" pitchFamily="18" charset="0"/>
                <a:cs typeface="Times New Roman" panose="02020603050405020304" pitchFamily="18" charset="0"/>
              </a:rPr>
              <a:t>    </a:t>
            </a:r>
            <a:r>
              <a:rPr lang="tr-TR" altLang="tr-TR" b="1" dirty="0">
                <a:solidFill>
                  <a:schemeClr val="tx2"/>
                </a:solidFill>
                <a:latin typeface="Times New Roman" panose="02020603050405020304" pitchFamily="18" charset="0"/>
                <a:cs typeface="Times New Roman" panose="02020603050405020304" pitchFamily="18" charset="0"/>
              </a:rPr>
              <a:t>1. Hidroliz </a:t>
            </a:r>
            <a:endParaRPr lang="tr-TR" altLang="tr-TR" dirty="0">
              <a:solidFill>
                <a:schemeClr val="tx2"/>
              </a:solidFill>
              <a:latin typeface="Times New Roman" panose="02020603050405020304" pitchFamily="18" charset="0"/>
              <a:cs typeface="Times New Roman" panose="02020603050405020304" pitchFamily="18" charset="0"/>
            </a:endParaRPr>
          </a:p>
          <a:p>
            <a:pPr eaLnBrk="1" hangingPunct="1">
              <a:buFont typeface="Cambria" pitchFamily="18" charset="0"/>
              <a:buNone/>
            </a:pPr>
            <a:r>
              <a:rPr lang="tr-TR" altLang="tr-TR" b="1" dirty="0">
                <a:solidFill>
                  <a:schemeClr val="tx2"/>
                </a:solidFill>
                <a:latin typeface="Times New Roman" panose="02020603050405020304" pitchFamily="18" charset="0"/>
                <a:cs typeface="Times New Roman" panose="02020603050405020304" pitchFamily="18" charset="0"/>
              </a:rPr>
              <a:t>    2. </a:t>
            </a:r>
            <a:r>
              <a:rPr lang="tr-TR" altLang="tr-TR" b="1" dirty="0" err="1">
                <a:solidFill>
                  <a:schemeClr val="tx2"/>
                </a:solidFill>
                <a:latin typeface="Times New Roman" panose="02020603050405020304" pitchFamily="18" charset="0"/>
                <a:cs typeface="Times New Roman" panose="02020603050405020304" pitchFamily="18" charset="0"/>
              </a:rPr>
              <a:t>Asidojenez</a:t>
            </a:r>
            <a:r>
              <a:rPr lang="tr-TR" altLang="tr-TR" b="1" dirty="0">
                <a:solidFill>
                  <a:schemeClr val="tx2"/>
                </a:solidFill>
                <a:latin typeface="Times New Roman" panose="02020603050405020304" pitchFamily="18" charset="0"/>
                <a:cs typeface="Times New Roman" panose="02020603050405020304" pitchFamily="18" charset="0"/>
              </a:rPr>
              <a:t> </a:t>
            </a:r>
            <a:endParaRPr lang="tr-TR" altLang="tr-TR" dirty="0">
              <a:solidFill>
                <a:schemeClr val="tx2"/>
              </a:solidFill>
              <a:latin typeface="Times New Roman" panose="02020603050405020304" pitchFamily="18" charset="0"/>
              <a:cs typeface="Times New Roman" panose="02020603050405020304" pitchFamily="18" charset="0"/>
            </a:endParaRPr>
          </a:p>
          <a:p>
            <a:pPr eaLnBrk="1" hangingPunct="1">
              <a:buFont typeface="Cambria" pitchFamily="18" charset="0"/>
              <a:buNone/>
            </a:pPr>
            <a:r>
              <a:rPr lang="tr-TR" altLang="tr-TR" b="1" dirty="0">
                <a:solidFill>
                  <a:schemeClr val="tx2"/>
                </a:solidFill>
                <a:latin typeface="Times New Roman" panose="02020603050405020304" pitchFamily="18" charset="0"/>
                <a:cs typeface="Times New Roman" panose="02020603050405020304" pitchFamily="18" charset="0"/>
              </a:rPr>
              <a:t>    3. Asetat Oluşumu </a:t>
            </a:r>
            <a:endParaRPr lang="tr-TR" altLang="tr-TR" dirty="0">
              <a:solidFill>
                <a:schemeClr val="tx2"/>
              </a:solidFill>
              <a:latin typeface="Times New Roman" panose="02020603050405020304" pitchFamily="18" charset="0"/>
              <a:cs typeface="Times New Roman" panose="02020603050405020304" pitchFamily="18" charset="0"/>
            </a:endParaRPr>
          </a:p>
          <a:p>
            <a:pPr eaLnBrk="1" hangingPunct="1">
              <a:buFont typeface="Cambria" pitchFamily="18" charset="0"/>
              <a:buNone/>
            </a:pPr>
            <a:r>
              <a:rPr lang="tr-TR" altLang="tr-TR" b="1" dirty="0">
                <a:solidFill>
                  <a:schemeClr val="tx2"/>
                </a:solidFill>
                <a:latin typeface="Times New Roman" panose="02020603050405020304" pitchFamily="18" charset="0"/>
                <a:cs typeface="Times New Roman" panose="02020603050405020304" pitchFamily="18" charset="0"/>
              </a:rPr>
              <a:t>    4. Metan Oluşumu </a:t>
            </a:r>
            <a:endParaRPr lang="tr-TR" altLang="tr-TR" dirty="0">
              <a:solidFill>
                <a:schemeClr val="tx2"/>
              </a:solidFill>
              <a:latin typeface="Times New Roman" panose="02020603050405020304" pitchFamily="18" charset="0"/>
              <a:cs typeface="Times New Roman" panose="02020603050405020304" pitchFamily="18" charset="0"/>
            </a:endParaRPr>
          </a:p>
        </p:txBody>
      </p:sp>
      <p:sp>
        <p:nvSpPr>
          <p:cNvPr id="4" name="Dikdörtgen 3"/>
          <p:cNvSpPr/>
          <p:nvPr/>
        </p:nvSpPr>
        <p:spPr>
          <a:xfrm>
            <a:off x="533400" y="971550"/>
            <a:ext cx="4277838" cy="369332"/>
          </a:xfrm>
          <a:prstGeom prst="rect">
            <a:avLst/>
          </a:prstGeom>
        </p:spPr>
        <p:txBody>
          <a:bodyPr wrap="none">
            <a:spAutoFit/>
          </a:bodyPr>
          <a:lstStyle/>
          <a:p>
            <a:r>
              <a:rPr lang="tr-TR" b="1" dirty="0">
                <a:latin typeface="Times New Roman" panose="02020603050405020304" pitchFamily="18" charset="0"/>
                <a:cs typeface="Times New Roman" panose="02020603050405020304" pitchFamily="18" charset="0"/>
              </a:rPr>
              <a:t>Anaerobik Biyolojik </a:t>
            </a:r>
            <a:r>
              <a:rPr lang="tr-TR" b="1" dirty="0" err="1">
                <a:latin typeface="Times New Roman" panose="02020603050405020304" pitchFamily="18" charset="0"/>
                <a:cs typeface="Times New Roman" panose="02020603050405020304" pitchFamily="18" charset="0"/>
              </a:rPr>
              <a:t>Bozunma</a:t>
            </a:r>
            <a:r>
              <a:rPr lang="tr-TR" b="1" dirty="0">
                <a:latin typeface="Times New Roman" panose="02020603050405020304" pitchFamily="18" charset="0"/>
                <a:cs typeface="Times New Roman" panose="02020603050405020304" pitchFamily="18" charset="0"/>
              </a:rPr>
              <a:t> Aşamaları</a:t>
            </a:r>
          </a:p>
        </p:txBody>
      </p:sp>
    </p:spTree>
    <p:extLst>
      <p:ext uri="{BB962C8B-B14F-4D97-AF65-F5344CB8AC3E}">
        <p14:creationId xmlns:p14="http://schemas.microsoft.com/office/powerpoint/2010/main" val="110455617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42900" y="1504950"/>
            <a:ext cx="8458200" cy="2585323"/>
          </a:xfrm>
          <a:prstGeom prst="rect">
            <a:avLst/>
          </a:prstGeom>
        </p:spPr>
        <p:txBody>
          <a:bodyPr wrap="square">
            <a:spAutoFit/>
          </a:bodyPr>
          <a:lstStyle/>
          <a:p>
            <a:pPr algn="just" eaLnBrk="1" hangingPunct="1">
              <a:buFont typeface="Wingdings" pitchFamily="2" charset="2"/>
              <a:buChar char="Ø"/>
            </a:pPr>
            <a:r>
              <a:rPr lang="tr-TR" altLang="tr-TR" dirty="0">
                <a:solidFill>
                  <a:schemeClr val="tx2"/>
                </a:solidFill>
                <a:latin typeface="Times New Roman" panose="02020603050405020304" pitchFamily="18" charset="0"/>
                <a:cs typeface="Times New Roman" panose="02020603050405020304" pitchFamily="18" charset="0"/>
              </a:rPr>
              <a:t> Çoğu durumda </a:t>
            </a:r>
            <a:r>
              <a:rPr lang="tr-TR" altLang="tr-TR" dirty="0" err="1">
                <a:solidFill>
                  <a:schemeClr val="tx2"/>
                </a:solidFill>
                <a:latin typeface="Times New Roman" panose="02020603050405020304" pitchFamily="18" charset="0"/>
                <a:cs typeface="Times New Roman" panose="02020603050405020304" pitchFamily="18" charset="0"/>
              </a:rPr>
              <a:t>biyokütle</a:t>
            </a:r>
            <a:r>
              <a:rPr lang="tr-TR" altLang="tr-TR" dirty="0">
                <a:solidFill>
                  <a:schemeClr val="tx2"/>
                </a:solidFill>
                <a:latin typeface="Times New Roman" panose="02020603050405020304" pitchFamily="18" charset="0"/>
                <a:cs typeface="Times New Roman" panose="02020603050405020304" pitchFamily="18" charset="0"/>
              </a:rPr>
              <a:t> büyük organik polimerlerden oluşur. </a:t>
            </a:r>
          </a:p>
          <a:p>
            <a:pPr algn="just" eaLnBrk="1" hangingPunct="1">
              <a:buFont typeface="Wingdings" pitchFamily="2" charset="2"/>
              <a:buChar char="Ø"/>
            </a:pPr>
            <a:r>
              <a:rPr lang="tr-TR" altLang="tr-TR" dirty="0">
                <a:solidFill>
                  <a:schemeClr val="tx2"/>
                </a:solidFill>
                <a:latin typeface="Times New Roman" panose="02020603050405020304" pitchFamily="18" charset="0"/>
                <a:cs typeface="Times New Roman" panose="02020603050405020304" pitchFamily="18" charset="0"/>
              </a:rPr>
              <a:t> Anaerobik </a:t>
            </a:r>
            <a:r>
              <a:rPr lang="tr-TR" altLang="tr-TR" dirty="0" err="1">
                <a:solidFill>
                  <a:schemeClr val="tx2"/>
                </a:solidFill>
                <a:latin typeface="Times New Roman" panose="02020603050405020304" pitchFamily="18" charset="0"/>
                <a:cs typeface="Times New Roman" panose="02020603050405020304" pitchFamily="18" charset="0"/>
              </a:rPr>
              <a:t>dijestörlerdeki</a:t>
            </a:r>
            <a:r>
              <a:rPr lang="tr-TR" altLang="tr-TR" dirty="0">
                <a:solidFill>
                  <a:schemeClr val="tx2"/>
                </a:solidFill>
                <a:latin typeface="Times New Roman" panose="02020603050405020304" pitchFamily="18" charset="0"/>
                <a:cs typeface="Times New Roman" panose="02020603050405020304" pitchFamily="18" charset="0"/>
              </a:rPr>
              <a:t> (sindirime yardımcı olan madde) bakterilerin maddenin potansiyel enerjisine ulaşması için bu dizilerin öncelikle daha ufak öğelere parçalanması gerekir. </a:t>
            </a:r>
          </a:p>
          <a:p>
            <a:pPr algn="just" eaLnBrk="1" hangingPunct="1">
              <a:buFont typeface="Wingdings" pitchFamily="2" charset="2"/>
              <a:buChar char="Ø"/>
            </a:pPr>
            <a:r>
              <a:rPr lang="tr-TR" altLang="tr-TR" dirty="0">
                <a:solidFill>
                  <a:schemeClr val="tx2"/>
                </a:solidFill>
                <a:latin typeface="Times New Roman" panose="02020603050405020304" pitchFamily="18" charset="0"/>
                <a:cs typeface="Times New Roman" panose="02020603050405020304" pitchFamily="18" charset="0"/>
              </a:rPr>
              <a:t> Bu öğeler ya da şeker gibi </a:t>
            </a:r>
            <a:r>
              <a:rPr lang="tr-TR" altLang="tr-TR" dirty="0" err="1">
                <a:solidFill>
                  <a:schemeClr val="tx2"/>
                </a:solidFill>
                <a:latin typeface="Times New Roman" panose="02020603050405020304" pitchFamily="18" charset="0"/>
                <a:cs typeface="Times New Roman" panose="02020603050405020304" pitchFamily="18" charset="0"/>
              </a:rPr>
              <a:t>monomerler</a:t>
            </a:r>
            <a:r>
              <a:rPr lang="tr-TR" altLang="tr-TR" dirty="0">
                <a:solidFill>
                  <a:schemeClr val="tx2"/>
                </a:solidFill>
                <a:latin typeface="Times New Roman" panose="02020603050405020304" pitchFamily="18" charset="0"/>
                <a:cs typeface="Times New Roman" panose="02020603050405020304" pitchFamily="18" charset="0"/>
              </a:rPr>
              <a:t> diğer bakteriler tarafından kolaylıkla kullanılabilir. Bu dizileri parçalama ve daha ufak moleküllerin çözelti içinde </a:t>
            </a:r>
            <a:r>
              <a:rPr lang="tr-TR" altLang="tr-TR" dirty="0" err="1">
                <a:solidFill>
                  <a:schemeClr val="tx2"/>
                </a:solidFill>
                <a:latin typeface="Times New Roman" panose="02020603050405020304" pitchFamily="18" charset="0"/>
                <a:cs typeface="Times New Roman" panose="02020603050405020304" pitchFamily="18" charset="0"/>
              </a:rPr>
              <a:t>bozunması</a:t>
            </a:r>
            <a:r>
              <a:rPr lang="tr-TR" altLang="tr-TR" dirty="0">
                <a:solidFill>
                  <a:schemeClr val="tx2"/>
                </a:solidFill>
                <a:latin typeface="Times New Roman" panose="02020603050405020304" pitchFamily="18" charset="0"/>
                <a:cs typeface="Times New Roman" panose="02020603050405020304" pitchFamily="18" charset="0"/>
              </a:rPr>
              <a:t> sürecine </a:t>
            </a:r>
            <a:r>
              <a:rPr lang="tr-TR" altLang="tr-TR" b="1" dirty="0">
                <a:solidFill>
                  <a:schemeClr val="tx2"/>
                </a:solidFill>
                <a:latin typeface="Times New Roman" panose="02020603050405020304" pitchFamily="18" charset="0"/>
                <a:cs typeface="Times New Roman" panose="02020603050405020304" pitchFamily="18" charset="0"/>
              </a:rPr>
              <a:t>hidroliz</a:t>
            </a:r>
            <a:r>
              <a:rPr lang="tr-TR" altLang="tr-TR" dirty="0">
                <a:solidFill>
                  <a:schemeClr val="tx2"/>
                </a:solidFill>
                <a:latin typeface="Times New Roman" panose="02020603050405020304" pitchFamily="18" charset="0"/>
                <a:cs typeface="Times New Roman" panose="02020603050405020304" pitchFamily="18" charset="0"/>
              </a:rPr>
              <a:t> denir. </a:t>
            </a:r>
          </a:p>
          <a:p>
            <a:pPr algn="just" eaLnBrk="1" hangingPunct="1">
              <a:buFont typeface="Wingdings" pitchFamily="2" charset="2"/>
              <a:buChar char="Ø"/>
            </a:pPr>
            <a:r>
              <a:rPr lang="tr-TR" altLang="tr-TR" dirty="0">
                <a:solidFill>
                  <a:schemeClr val="tx2"/>
                </a:solidFill>
                <a:latin typeface="Times New Roman" panose="02020603050405020304" pitchFamily="18" charset="0"/>
                <a:cs typeface="Times New Roman" panose="02020603050405020304" pitchFamily="18" charset="0"/>
              </a:rPr>
              <a:t> Hidroliz yoluyla karmaşık organik moleküller basit şekerlere, amino asitlere ve yağ asitlerine parçalanır.</a:t>
            </a:r>
            <a:endParaRPr lang="tr-TR" dirty="0">
              <a:latin typeface="Times New Roman" panose="02020603050405020304" pitchFamily="18" charset="0"/>
              <a:cs typeface="Times New Roman" panose="02020603050405020304" pitchFamily="18" charset="0"/>
            </a:endParaRPr>
          </a:p>
        </p:txBody>
      </p:sp>
      <p:sp>
        <p:nvSpPr>
          <p:cNvPr id="4" name="Dikdörtgen 3"/>
          <p:cNvSpPr/>
          <p:nvPr/>
        </p:nvSpPr>
        <p:spPr>
          <a:xfrm>
            <a:off x="342900" y="971550"/>
            <a:ext cx="1232069" cy="369332"/>
          </a:xfrm>
          <a:prstGeom prst="rect">
            <a:avLst/>
          </a:prstGeom>
        </p:spPr>
        <p:txBody>
          <a:bodyPr wrap="none">
            <a:spAutoFit/>
          </a:bodyPr>
          <a:lstStyle/>
          <a:p>
            <a:r>
              <a:rPr lang="tr-TR" b="1" dirty="0">
                <a:latin typeface="Times New Roman" panose="02020603050405020304" pitchFamily="18" charset="0"/>
                <a:cs typeface="Times New Roman" panose="02020603050405020304" pitchFamily="18" charset="0"/>
              </a:rPr>
              <a:t>1. Hidroliz</a:t>
            </a:r>
          </a:p>
        </p:txBody>
      </p:sp>
    </p:spTree>
    <p:extLst>
      <p:ext uri="{BB962C8B-B14F-4D97-AF65-F5344CB8AC3E}">
        <p14:creationId xmlns:p14="http://schemas.microsoft.com/office/powerpoint/2010/main" val="157644764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27980" y="971550"/>
            <a:ext cx="1479957" cy="369332"/>
          </a:xfrm>
          <a:prstGeom prst="rect">
            <a:avLst/>
          </a:prstGeom>
        </p:spPr>
        <p:txBody>
          <a:bodyPr wrap="none">
            <a:spAutoFit/>
          </a:bodyPr>
          <a:lstStyle/>
          <a:p>
            <a:r>
              <a:rPr lang="tr-TR" b="1" dirty="0">
                <a:latin typeface="Times New Roman" panose="02020603050405020304" pitchFamily="18" charset="0"/>
                <a:cs typeface="Times New Roman" panose="02020603050405020304" pitchFamily="18" charset="0"/>
              </a:rPr>
              <a:t>2. </a:t>
            </a:r>
            <a:r>
              <a:rPr lang="tr-TR" b="1" dirty="0" err="1">
                <a:latin typeface="Times New Roman" panose="02020603050405020304" pitchFamily="18" charset="0"/>
                <a:cs typeface="Times New Roman" panose="02020603050405020304" pitchFamily="18" charset="0"/>
              </a:rPr>
              <a:t>Asidojenez</a:t>
            </a:r>
            <a:endParaRPr lang="tr-TR" b="1" dirty="0">
              <a:latin typeface="Times New Roman" panose="02020603050405020304" pitchFamily="18" charset="0"/>
              <a:cs typeface="Times New Roman" panose="02020603050405020304" pitchFamily="18" charset="0"/>
            </a:endParaRPr>
          </a:p>
        </p:txBody>
      </p:sp>
      <p:sp>
        <p:nvSpPr>
          <p:cNvPr id="4" name="Dikdörtgen 3"/>
          <p:cNvSpPr/>
          <p:nvPr/>
        </p:nvSpPr>
        <p:spPr>
          <a:xfrm>
            <a:off x="427980" y="1504950"/>
            <a:ext cx="8258820" cy="1200329"/>
          </a:xfrm>
          <a:prstGeom prst="rect">
            <a:avLst/>
          </a:prstGeom>
        </p:spPr>
        <p:txBody>
          <a:bodyPr wrap="square">
            <a:spAutoFit/>
          </a:bodyPr>
          <a:lstStyle/>
          <a:p>
            <a:pPr algn="just" eaLnBrk="1" hangingPunct="1">
              <a:buFont typeface="Wingdings" pitchFamily="2" charset="2"/>
              <a:buChar char="Ø"/>
            </a:pPr>
            <a:r>
              <a:rPr lang="tr-TR" altLang="tr-TR" dirty="0">
                <a:solidFill>
                  <a:schemeClr val="tx2"/>
                </a:solidFill>
                <a:latin typeface="Times New Roman" panose="02020603050405020304" pitchFamily="18" charset="0"/>
                <a:cs typeface="Times New Roman" panose="02020603050405020304" pitchFamily="18" charset="0"/>
              </a:rPr>
              <a:t> Biyolojik </a:t>
            </a:r>
            <a:r>
              <a:rPr lang="tr-TR" altLang="tr-TR" dirty="0" err="1">
                <a:solidFill>
                  <a:schemeClr val="tx2"/>
                </a:solidFill>
                <a:latin typeface="Times New Roman" panose="02020603050405020304" pitchFamily="18" charset="0"/>
                <a:cs typeface="Times New Roman" panose="02020603050405020304" pitchFamily="18" charset="0"/>
              </a:rPr>
              <a:t>Asidojenez</a:t>
            </a:r>
            <a:r>
              <a:rPr lang="tr-TR" altLang="tr-TR" dirty="0">
                <a:solidFill>
                  <a:schemeClr val="tx2"/>
                </a:solidFill>
                <a:latin typeface="Times New Roman" panose="02020603050405020304" pitchFamily="18" charset="0"/>
                <a:cs typeface="Times New Roman" panose="02020603050405020304" pitchFamily="18" charset="0"/>
              </a:rPr>
              <a:t> süreci, kalan bileşenlerin </a:t>
            </a:r>
            <a:r>
              <a:rPr lang="tr-TR" altLang="tr-TR" dirty="0" err="1">
                <a:solidFill>
                  <a:schemeClr val="tx2"/>
                </a:solidFill>
                <a:latin typeface="Times New Roman" panose="02020603050405020304" pitchFamily="18" charset="0"/>
                <a:cs typeface="Times New Roman" panose="02020603050405020304" pitchFamily="18" charset="0"/>
              </a:rPr>
              <a:t>asidojenik</a:t>
            </a:r>
            <a:r>
              <a:rPr lang="tr-TR" altLang="tr-TR" dirty="0">
                <a:solidFill>
                  <a:schemeClr val="tx2"/>
                </a:solidFill>
                <a:latin typeface="Times New Roman" panose="02020603050405020304" pitchFamily="18" charset="0"/>
                <a:cs typeface="Times New Roman" panose="02020603050405020304" pitchFamily="18" charset="0"/>
              </a:rPr>
              <a:t> (fermente edici) bakteriler tarafından parçalandığı aşamadır. Bu aşamada </a:t>
            </a:r>
            <a:r>
              <a:rPr lang="tr-TR" altLang="tr-TR" dirty="0" err="1">
                <a:solidFill>
                  <a:schemeClr val="tx2"/>
                </a:solidFill>
                <a:latin typeface="Times New Roman" panose="02020603050405020304" pitchFamily="18" charset="0"/>
                <a:cs typeface="Times New Roman" panose="02020603050405020304" pitchFamily="18" charset="0"/>
              </a:rPr>
              <a:t>VFA’larla</a:t>
            </a:r>
            <a:r>
              <a:rPr lang="tr-TR" altLang="tr-TR" dirty="0">
                <a:solidFill>
                  <a:schemeClr val="tx2"/>
                </a:solidFill>
                <a:latin typeface="Times New Roman" panose="02020603050405020304" pitchFamily="18" charset="0"/>
                <a:cs typeface="Times New Roman" panose="02020603050405020304" pitchFamily="18" charset="0"/>
              </a:rPr>
              <a:t> (uçucu yağ asitleri) birlikte, yan ürünlerin yanı sıra amonyak, karbondioksit ve hidrojen sülfür de oluşur. </a:t>
            </a:r>
            <a:r>
              <a:rPr lang="tr-TR" altLang="tr-TR" dirty="0" err="1">
                <a:solidFill>
                  <a:schemeClr val="tx2"/>
                </a:solidFill>
                <a:latin typeface="Times New Roman" panose="02020603050405020304" pitchFamily="18" charset="0"/>
                <a:cs typeface="Times New Roman" panose="02020603050405020304" pitchFamily="18" charset="0"/>
              </a:rPr>
              <a:t>Asidojenez</a:t>
            </a:r>
            <a:r>
              <a:rPr lang="tr-TR" altLang="tr-TR" dirty="0">
                <a:solidFill>
                  <a:schemeClr val="tx2"/>
                </a:solidFill>
                <a:latin typeface="Times New Roman" panose="02020603050405020304" pitchFamily="18" charset="0"/>
                <a:cs typeface="Times New Roman" panose="02020603050405020304" pitchFamily="18" charset="0"/>
              </a:rPr>
              <a:t> süreci sütün kesilme şekliyle benzerdir. </a:t>
            </a:r>
          </a:p>
        </p:txBody>
      </p:sp>
    </p:spTree>
    <p:extLst>
      <p:ext uri="{BB962C8B-B14F-4D97-AF65-F5344CB8AC3E}">
        <p14:creationId xmlns:p14="http://schemas.microsoft.com/office/powerpoint/2010/main" val="246043151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971550"/>
            <a:ext cx="1999330" cy="369332"/>
          </a:xfrm>
          <a:prstGeom prst="rect">
            <a:avLst/>
          </a:prstGeom>
        </p:spPr>
        <p:txBody>
          <a:bodyPr wrap="none">
            <a:spAutoFit/>
          </a:bodyPr>
          <a:lstStyle/>
          <a:p>
            <a:r>
              <a:rPr lang="tr-TR" b="1" dirty="0">
                <a:latin typeface="Times New Roman" panose="02020603050405020304" pitchFamily="18" charset="0"/>
                <a:cs typeface="Times New Roman" panose="02020603050405020304" pitchFamily="18" charset="0"/>
              </a:rPr>
              <a:t>3. Asetat Oluşumu</a:t>
            </a:r>
          </a:p>
        </p:txBody>
      </p:sp>
      <p:sp>
        <p:nvSpPr>
          <p:cNvPr id="4" name="Dikdörtgen 3"/>
          <p:cNvSpPr/>
          <p:nvPr/>
        </p:nvSpPr>
        <p:spPr>
          <a:xfrm>
            <a:off x="304800" y="1556088"/>
            <a:ext cx="8382000" cy="923330"/>
          </a:xfrm>
          <a:prstGeom prst="rect">
            <a:avLst/>
          </a:prstGeom>
        </p:spPr>
        <p:txBody>
          <a:bodyPr wrap="square">
            <a:spAutoFit/>
          </a:bodyPr>
          <a:lstStyle/>
          <a:p>
            <a:pPr algn="just" eaLnBrk="1" hangingPunct="1">
              <a:buFont typeface="Wingdings" pitchFamily="2" charset="2"/>
              <a:buChar char="Ø"/>
            </a:pPr>
            <a:r>
              <a:rPr lang="tr-TR" altLang="tr-TR" dirty="0">
                <a:solidFill>
                  <a:schemeClr val="tx2"/>
                </a:solidFill>
                <a:latin typeface="Times New Roman" panose="02020603050405020304" pitchFamily="18" charset="0"/>
                <a:cs typeface="Times New Roman" panose="02020603050405020304" pitchFamily="18" charset="0"/>
              </a:rPr>
              <a:t>Anaerobik çürümenin üçüncü aşaması asetat oluşumudur. Bu aşamada </a:t>
            </a:r>
            <a:r>
              <a:rPr lang="tr-TR" altLang="tr-TR" dirty="0" err="1">
                <a:solidFill>
                  <a:schemeClr val="tx2"/>
                </a:solidFill>
                <a:latin typeface="Times New Roman" panose="02020603050405020304" pitchFamily="18" charset="0"/>
                <a:cs typeface="Times New Roman" panose="02020603050405020304" pitchFamily="18" charset="0"/>
              </a:rPr>
              <a:t>asidojenez</a:t>
            </a:r>
            <a:r>
              <a:rPr lang="tr-TR" altLang="tr-TR" dirty="0">
                <a:solidFill>
                  <a:schemeClr val="tx2"/>
                </a:solidFill>
                <a:latin typeface="Times New Roman" panose="02020603050405020304" pitchFamily="18" charset="0"/>
                <a:cs typeface="Times New Roman" panose="02020603050405020304" pitchFamily="18" charset="0"/>
              </a:rPr>
              <a:t> aşaması ile oluşan basit moleküller, karbondioksit ve hidrojenin yanı sıra büyük ölçüde asetik asit meydana getirmek üzere </a:t>
            </a:r>
            <a:r>
              <a:rPr lang="tr-TR" altLang="tr-TR" dirty="0" err="1">
                <a:solidFill>
                  <a:schemeClr val="tx2"/>
                </a:solidFill>
                <a:latin typeface="Times New Roman" panose="02020603050405020304" pitchFamily="18" charset="0"/>
                <a:cs typeface="Times New Roman" panose="02020603050405020304" pitchFamily="18" charset="0"/>
              </a:rPr>
              <a:t>asetojenler</a:t>
            </a:r>
            <a:r>
              <a:rPr lang="tr-TR" altLang="tr-TR" dirty="0">
                <a:solidFill>
                  <a:schemeClr val="tx2"/>
                </a:solidFill>
                <a:latin typeface="Times New Roman" panose="02020603050405020304" pitchFamily="18" charset="0"/>
                <a:cs typeface="Times New Roman" panose="02020603050405020304" pitchFamily="18" charset="0"/>
              </a:rPr>
              <a:t> tarafından parçalanır.</a:t>
            </a:r>
          </a:p>
        </p:txBody>
      </p:sp>
    </p:spTree>
    <p:extLst>
      <p:ext uri="{BB962C8B-B14F-4D97-AF65-F5344CB8AC3E}">
        <p14:creationId xmlns:p14="http://schemas.microsoft.com/office/powerpoint/2010/main" val="308072869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2024913" cy="369332"/>
          </a:xfrm>
          <a:prstGeom prst="rect">
            <a:avLst/>
          </a:prstGeom>
        </p:spPr>
        <p:txBody>
          <a:bodyPr wrap="none">
            <a:spAutoFit/>
          </a:bodyPr>
          <a:lstStyle/>
          <a:p>
            <a:r>
              <a:rPr lang="tr-TR" b="1" dirty="0">
                <a:latin typeface="Times New Roman" panose="02020603050405020304" pitchFamily="18" charset="0"/>
                <a:cs typeface="Times New Roman" panose="02020603050405020304" pitchFamily="18" charset="0"/>
              </a:rPr>
              <a:t>4. Metan Oluşumu</a:t>
            </a:r>
          </a:p>
        </p:txBody>
      </p:sp>
      <p:sp>
        <p:nvSpPr>
          <p:cNvPr id="4" name="Dikdörtgen 3"/>
          <p:cNvSpPr/>
          <p:nvPr/>
        </p:nvSpPr>
        <p:spPr>
          <a:xfrm>
            <a:off x="381000" y="1428750"/>
            <a:ext cx="8229600" cy="1200329"/>
          </a:xfrm>
          <a:prstGeom prst="rect">
            <a:avLst/>
          </a:prstGeom>
        </p:spPr>
        <p:txBody>
          <a:bodyPr wrap="square">
            <a:spAutoFit/>
          </a:bodyPr>
          <a:lstStyle/>
          <a:p>
            <a:pPr algn="just" eaLnBrk="1" hangingPunct="1">
              <a:buFont typeface="Wingdings" pitchFamily="2" charset="2"/>
              <a:buChar char="Ø"/>
            </a:pPr>
            <a:r>
              <a:rPr lang="tr-TR" altLang="tr-TR" dirty="0">
                <a:solidFill>
                  <a:schemeClr val="tx2"/>
                </a:solidFill>
                <a:latin typeface="Times New Roman" panose="02020603050405020304" pitchFamily="18" charset="0"/>
                <a:cs typeface="Times New Roman" panose="02020603050405020304" pitchFamily="18" charset="0"/>
              </a:rPr>
              <a:t> Anaerobik çürümenin son aşaması biyolojik metan oluşum sürecidir. Bu aşamada, </a:t>
            </a:r>
            <a:r>
              <a:rPr lang="tr-TR" altLang="tr-TR" dirty="0" err="1">
                <a:solidFill>
                  <a:schemeClr val="tx2"/>
                </a:solidFill>
                <a:latin typeface="Times New Roman" panose="02020603050405020304" pitchFamily="18" charset="0"/>
                <a:cs typeface="Times New Roman" panose="02020603050405020304" pitchFamily="18" charset="0"/>
              </a:rPr>
              <a:t>metanojenler</a:t>
            </a:r>
            <a:r>
              <a:rPr lang="tr-TR" altLang="tr-TR" dirty="0">
                <a:solidFill>
                  <a:schemeClr val="tx2"/>
                </a:solidFill>
                <a:latin typeface="Times New Roman" panose="02020603050405020304" pitchFamily="18" charset="0"/>
                <a:cs typeface="Times New Roman" panose="02020603050405020304" pitchFamily="18" charset="0"/>
              </a:rPr>
              <a:t> önceki aşamalarda oluşan ara ürünleri kullanarak bunları metan, karbondioksit ve suya dönüştürür. Sistemden yayılan biyogazın büyük bir bölümünü bu bileşenler oluşturur. </a:t>
            </a:r>
          </a:p>
        </p:txBody>
      </p:sp>
    </p:spTree>
    <p:extLst>
      <p:ext uri="{BB962C8B-B14F-4D97-AF65-F5344CB8AC3E}">
        <p14:creationId xmlns:p14="http://schemas.microsoft.com/office/powerpoint/2010/main" val="13082483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1556088"/>
            <a:ext cx="8305800" cy="1200329"/>
          </a:xfrm>
          <a:prstGeom prst="rect">
            <a:avLst/>
          </a:prstGeom>
        </p:spPr>
        <p:txBody>
          <a:bodyPr wrap="square">
            <a:spAutoFit/>
          </a:bodyPr>
          <a:lstStyle/>
          <a:p>
            <a:pPr algn="just"/>
            <a:r>
              <a:rPr lang="tr-TR" altLang="tr-TR" dirty="0">
                <a:solidFill>
                  <a:schemeClr val="tx2"/>
                </a:solidFill>
                <a:latin typeface="Times New Roman" panose="02020603050405020304" pitchFamily="18" charset="0"/>
                <a:cs typeface="Times New Roman" panose="02020603050405020304" pitchFamily="18" charset="0"/>
              </a:rPr>
              <a:t> Anaerobik çürüme tesislerinde üretilen metan ve enerji, fosil yakıtlardan elde edilen enerjinin yerine kullanılmak suretiyle sera gazı emisyonunu azaltabilir. Bunun nedeni biyolojik açıdan parçalanabilen maddedeki karbonun, karbon döngüsünün bir parçası olmasıdır.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571502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1 Başlık"/>
          <p:cNvSpPr txBox="1">
            <a:spLocks/>
          </p:cNvSpPr>
          <p:nvPr/>
        </p:nvSpPr>
        <p:spPr bwMode="auto">
          <a:xfrm>
            <a:off x="457200" y="819150"/>
            <a:ext cx="43434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cene3d>
              <a:camera prst="orthographicFront"/>
              <a:lightRig rig="soft" dir="tl">
                <a:rot lat="0" lon="0" rev="0"/>
              </a:lightRig>
            </a:scene3d>
            <a:sp3d contourW="8890">
              <a:contourClr>
                <a:schemeClr val="accent3">
                  <a:shade val="55000"/>
                </a:schemeClr>
              </a:contourClr>
            </a:sp3d>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l" fontAlgn="auto">
              <a:spcAft>
                <a:spcPts val="0"/>
              </a:spcAft>
              <a:defRPr/>
            </a:pPr>
            <a:r>
              <a:rPr lang="tr-TR" sz="1800" b="1" kern="0" dirty="0" err="1">
                <a:latin typeface="Times New Roman" panose="02020603050405020304" pitchFamily="18" charset="0"/>
                <a:cs typeface="Times New Roman" panose="02020603050405020304" pitchFamily="18" charset="0"/>
              </a:rPr>
              <a:t>Biyodegradasyonu</a:t>
            </a:r>
            <a:r>
              <a:rPr lang="tr-TR" sz="1800" b="1" kern="0" dirty="0">
                <a:latin typeface="Times New Roman" panose="02020603050405020304" pitchFamily="18" charset="0"/>
                <a:cs typeface="Times New Roman" panose="02020603050405020304" pitchFamily="18" charset="0"/>
              </a:rPr>
              <a:t> etkileyen parametreler</a:t>
            </a:r>
          </a:p>
        </p:txBody>
      </p:sp>
      <p:sp>
        <p:nvSpPr>
          <p:cNvPr id="4" name="2 İçerik Yer Tutucusu"/>
          <p:cNvSpPr txBox="1">
            <a:spLocks/>
          </p:cNvSpPr>
          <p:nvPr/>
        </p:nvSpPr>
        <p:spPr bwMode="auto">
          <a:xfrm>
            <a:off x="457200" y="1417638"/>
            <a:ext cx="7931150"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cs typeface="+mn-cs"/>
              </a:defRPr>
            </a:lvl2pPr>
            <a:lvl3pPr marL="914400" indent="0" algn="ctr" rtl="0" fontAlgn="base">
              <a:spcBef>
                <a:spcPct val="20000"/>
              </a:spcBef>
              <a:spcAft>
                <a:spcPct val="0"/>
              </a:spcAft>
              <a:buNone/>
              <a:defRPr sz="2400">
                <a:solidFill>
                  <a:schemeClr val="tx1"/>
                </a:solidFill>
                <a:latin typeface="+mn-lt"/>
                <a:cs typeface="+mn-cs"/>
              </a:defRPr>
            </a:lvl3pPr>
            <a:lvl4pPr marL="1371600" indent="0" algn="ctr" rtl="0" fontAlgn="base">
              <a:spcBef>
                <a:spcPct val="20000"/>
              </a:spcBef>
              <a:spcAft>
                <a:spcPct val="0"/>
              </a:spcAft>
              <a:buNone/>
              <a:defRPr sz="2000">
                <a:solidFill>
                  <a:schemeClr val="tx1"/>
                </a:solidFill>
                <a:latin typeface="+mn-lt"/>
                <a:cs typeface="+mn-cs"/>
              </a:defRPr>
            </a:lvl4pPr>
            <a:lvl5pPr marL="1828800" indent="0" algn="ctr" rtl="0" fontAlgn="base">
              <a:spcBef>
                <a:spcPct val="20000"/>
              </a:spcBef>
              <a:spcAft>
                <a:spcPct val="0"/>
              </a:spcAft>
              <a:buNone/>
              <a:defRPr sz="2000">
                <a:solidFill>
                  <a:schemeClr val="tx1"/>
                </a:solidFill>
                <a:latin typeface="+mn-lt"/>
                <a:cs typeface="+mn-cs"/>
              </a:defRPr>
            </a:lvl5pPr>
            <a:lvl6pPr marL="2286000" indent="0" algn="ctr" rtl="0" fontAlgn="base">
              <a:spcBef>
                <a:spcPct val="20000"/>
              </a:spcBef>
              <a:spcAft>
                <a:spcPct val="0"/>
              </a:spcAft>
              <a:buNone/>
              <a:defRPr sz="2000">
                <a:solidFill>
                  <a:schemeClr val="tx1"/>
                </a:solidFill>
                <a:latin typeface="+mn-lt"/>
                <a:cs typeface="+mn-cs"/>
              </a:defRPr>
            </a:lvl6pPr>
            <a:lvl7pPr marL="2743200" indent="0" algn="ctr" rtl="0" fontAlgn="base">
              <a:spcBef>
                <a:spcPct val="20000"/>
              </a:spcBef>
              <a:spcAft>
                <a:spcPct val="0"/>
              </a:spcAft>
              <a:buNone/>
              <a:defRPr sz="2000">
                <a:solidFill>
                  <a:schemeClr val="tx1"/>
                </a:solidFill>
                <a:latin typeface="+mn-lt"/>
                <a:cs typeface="+mn-cs"/>
              </a:defRPr>
            </a:lvl7pPr>
            <a:lvl8pPr marL="3200400" indent="0" algn="ctr" rtl="0" fontAlgn="base">
              <a:spcBef>
                <a:spcPct val="20000"/>
              </a:spcBef>
              <a:spcAft>
                <a:spcPct val="0"/>
              </a:spcAft>
              <a:buNone/>
              <a:defRPr sz="2000">
                <a:solidFill>
                  <a:schemeClr val="tx1"/>
                </a:solidFill>
                <a:latin typeface="+mn-lt"/>
                <a:cs typeface="+mn-cs"/>
              </a:defRPr>
            </a:lvl8pPr>
            <a:lvl9pPr marL="3657600" indent="0" algn="ctr" rtl="0" fontAlgn="base">
              <a:spcBef>
                <a:spcPct val="20000"/>
              </a:spcBef>
              <a:spcAft>
                <a:spcPct val="0"/>
              </a:spcAft>
              <a:buNone/>
              <a:defRPr sz="2000">
                <a:solidFill>
                  <a:schemeClr val="tx1"/>
                </a:solidFill>
                <a:latin typeface="+mn-lt"/>
                <a:cs typeface="+mn-cs"/>
              </a:defRPr>
            </a:lvl9pPr>
          </a:lstStyle>
          <a:p>
            <a:pPr algn="just">
              <a:buFont typeface="Cambria" pitchFamily="18" charset="0"/>
              <a:buNone/>
            </a:pPr>
            <a:r>
              <a:rPr lang="tr-TR" altLang="tr-TR" sz="1800" kern="0" dirty="0">
                <a:solidFill>
                  <a:schemeClr val="tx2"/>
                </a:solidFill>
                <a:latin typeface="Times New Roman" panose="02020603050405020304" pitchFamily="18" charset="0"/>
                <a:cs typeface="Times New Roman" panose="02020603050405020304" pitchFamily="18" charset="0"/>
              </a:rPr>
              <a:t>  • Sıcaklık</a:t>
            </a:r>
          </a:p>
          <a:p>
            <a:pPr algn="just">
              <a:buFont typeface="Cambria" pitchFamily="18" charset="0"/>
              <a:buNone/>
            </a:pPr>
            <a:r>
              <a:rPr lang="tr-TR" altLang="tr-TR" sz="1800" kern="0" dirty="0">
                <a:solidFill>
                  <a:schemeClr val="tx2"/>
                </a:solidFill>
                <a:latin typeface="Times New Roman" panose="02020603050405020304" pitchFamily="18" charset="0"/>
                <a:cs typeface="Times New Roman" panose="02020603050405020304" pitchFamily="18" charset="0"/>
              </a:rPr>
              <a:t>  • </a:t>
            </a:r>
            <a:r>
              <a:rPr lang="tr-TR" altLang="tr-TR" sz="1800" kern="0" dirty="0" err="1">
                <a:solidFill>
                  <a:schemeClr val="tx2"/>
                </a:solidFill>
                <a:latin typeface="Times New Roman" panose="02020603050405020304" pitchFamily="18" charset="0"/>
                <a:cs typeface="Times New Roman" panose="02020603050405020304" pitchFamily="18" charset="0"/>
              </a:rPr>
              <a:t>pH</a:t>
            </a:r>
            <a:endParaRPr lang="tr-TR" altLang="tr-TR" sz="1800" kern="0" dirty="0">
              <a:solidFill>
                <a:schemeClr val="tx2"/>
              </a:solidFill>
              <a:latin typeface="Times New Roman" panose="02020603050405020304" pitchFamily="18" charset="0"/>
              <a:cs typeface="Times New Roman" panose="02020603050405020304" pitchFamily="18" charset="0"/>
            </a:endParaRPr>
          </a:p>
          <a:p>
            <a:pPr algn="just">
              <a:buFont typeface="Cambria" pitchFamily="18" charset="0"/>
              <a:buNone/>
            </a:pPr>
            <a:r>
              <a:rPr lang="tr-TR" altLang="tr-TR" sz="1800" kern="0" dirty="0">
                <a:solidFill>
                  <a:schemeClr val="tx2"/>
                </a:solidFill>
                <a:latin typeface="Times New Roman" panose="02020603050405020304" pitchFamily="18" charset="0"/>
                <a:cs typeface="Times New Roman" panose="02020603050405020304" pitchFamily="18" charset="0"/>
              </a:rPr>
              <a:t>  • Su</a:t>
            </a:r>
          </a:p>
          <a:p>
            <a:pPr algn="just">
              <a:buFont typeface="Cambria" pitchFamily="18" charset="0"/>
              <a:buNone/>
            </a:pPr>
            <a:r>
              <a:rPr lang="tr-TR" altLang="tr-TR" sz="1800" kern="0" dirty="0">
                <a:solidFill>
                  <a:schemeClr val="tx2"/>
                </a:solidFill>
                <a:latin typeface="Times New Roman" panose="02020603050405020304" pitchFamily="18" charset="0"/>
                <a:cs typeface="Times New Roman" panose="02020603050405020304" pitchFamily="18" charset="0"/>
              </a:rPr>
              <a:t>  • Besin miktarı</a:t>
            </a:r>
          </a:p>
          <a:p>
            <a:pPr algn="just">
              <a:buFont typeface="Cambria" pitchFamily="18" charset="0"/>
              <a:buNone/>
            </a:pPr>
            <a:r>
              <a:rPr lang="tr-TR" altLang="tr-TR" sz="1800" kern="0" dirty="0">
                <a:solidFill>
                  <a:schemeClr val="tx2"/>
                </a:solidFill>
                <a:latin typeface="Times New Roman" panose="02020603050405020304" pitchFamily="18" charset="0"/>
                <a:cs typeface="Times New Roman" panose="02020603050405020304" pitchFamily="18" charset="0"/>
              </a:rPr>
              <a:t>  • Biyolojik olarak parçalanacak kimyasalın sudaki çözünürlüğü</a:t>
            </a:r>
          </a:p>
          <a:p>
            <a:pPr algn="just">
              <a:buFont typeface="Cambria" pitchFamily="18" charset="0"/>
              <a:buNone/>
            </a:pPr>
            <a:r>
              <a:rPr lang="tr-TR" altLang="tr-TR" sz="1800" kern="0" dirty="0">
                <a:solidFill>
                  <a:schemeClr val="tx2"/>
                </a:solidFill>
                <a:latin typeface="Times New Roman" panose="02020603050405020304" pitchFamily="18" charset="0"/>
                <a:cs typeface="Times New Roman" panose="02020603050405020304" pitchFamily="18" charset="0"/>
              </a:rPr>
              <a:t>  • Kimyasala bağlı yan gruplar</a:t>
            </a:r>
          </a:p>
          <a:p>
            <a:pPr algn="just">
              <a:buFont typeface="Cambria" pitchFamily="18" charset="0"/>
              <a:buNone/>
            </a:pPr>
            <a:r>
              <a:rPr lang="tr-TR" altLang="tr-TR" sz="1800" kern="0" dirty="0">
                <a:solidFill>
                  <a:schemeClr val="tx2"/>
                </a:solidFill>
                <a:latin typeface="Times New Roman" panose="02020603050405020304" pitchFamily="18" charset="0"/>
                <a:cs typeface="Times New Roman" panose="02020603050405020304" pitchFamily="18" charset="0"/>
              </a:rPr>
              <a:t>  • Molekül büyüklüğü</a:t>
            </a:r>
          </a:p>
        </p:txBody>
      </p:sp>
    </p:spTree>
    <p:extLst>
      <p:ext uri="{BB962C8B-B14F-4D97-AF65-F5344CB8AC3E}">
        <p14:creationId xmlns:p14="http://schemas.microsoft.com/office/powerpoint/2010/main" val="13863087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Picture 2" descr="C:\Users\asus\Desktop\Adsız.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572" y="693420"/>
            <a:ext cx="5326856" cy="397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71306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1 Başlık"/>
          <p:cNvSpPr txBox="1">
            <a:spLocks/>
          </p:cNvSpPr>
          <p:nvPr/>
        </p:nvSpPr>
        <p:spPr bwMode="auto">
          <a:xfrm>
            <a:off x="381000" y="742950"/>
            <a:ext cx="434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cene3d>
              <a:camera prst="orthographicFront"/>
              <a:lightRig rig="soft" dir="tl">
                <a:rot lat="0" lon="0" rev="0"/>
              </a:lightRig>
            </a:scene3d>
            <a:sp3d contourW="8890">
              <a:contourClr>
                <a:schemeClr val="accent3">
                  <a:shade val="55000"/>
                </a:schemeClr>
              </a:contourClr>
            </a:sp3d>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l" fontAlgn="auto">
              <a:spcAft>
                <a:spcPts val="0"/>
              </a:spcAft>
              <a:defRPr/>
            </a:pPr>
            <a:r>
              <a:rPr lang="tr-TR" sz="1800" b="1" kern="0" dirty="0">
                <a:solidFill>
                  <a:schemeClr val="tx1">
                    <a:lumMod val="95000"/>
                    <a:lumOff val="5000"/>
                  </a:schemeClr>
                </a:solidFill>
                <a:latin typeface="Times New Roman" panose="02020603050405020304" pitchFamily="18" charset="0"/>
                <a:cs typeface="Times New Roman" panose="02020603050405020304" pitchFamily="18" charset="0"/>
              </a:rPr>
              <a:t>Bazı Ürünlerin </a:t>
            </a:r>
            <a:r>
              <a:rPr lang="tr-TR" sz="1800" b="1" kern="0"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sz="1800" b="1" kern="0" dirty="0">
                <a:solidFill>
                  <a:schemeClr val="tx1">
                    <a:lumMod val="95000"/>
                    <a:lumOff val="5000"/>
                  </a:schemeClr>
                </a:solidFill>
                <a:latin typeface="Times New Roman" panose="02020603050405020304" pitchFamily="18" charset="0"/>
                <a:cs typeface="Times New Roman" panose="02020603050405020304" pitchFamily="18" charset="0"/>
              </a:rPr>
              <a:t> Süreçleri</a:t>
            </a:r>
          </a:p>
        </p:txBody>
      </p:sp>
      <p:sp>
        <p:nvSpPr>
          <p:cNvPr id="4" name="2 İçerik Yer Tutucusu"/>
          <p:cNvSpPr txBox="1">
            <a:spLocks/>
          </p:cNvSpPr>
          <p:nvPr/>
        </p:nvSpPr>
        <p:spPr bwMode="auto">
          <a:xfrm>
            <a:off x="381000" y="1352550"/>
            <a:ext cx="82296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cs typeface="+mn-cs"/>
              </a:defRPr>
            </a:lvl2pPr>
            <a:lvl3pPr marL="914400" indent="0" algn="ctr" rtl="0" fontAlgn="base">
              <a:spcBef>
                <a:spcPct val="20000"/>
              </a:spcBef>
              <a:spcAft>
                <a:spcPct val="0"/>
              </a:spcAft>
              <a:buNone/>
              <a:defRPr sz="2400">
                <a:solidFill>
                  <a:schemeClr val="tx1"/>
                </a:solidFill>
                <a:latin typeface="+mn-lt"/>
                <a:cs typeface="+mn-cs"/>
              </a:defRPr>
            </a:lvl3pPr>
            <a:lvl4pPr marL="1371600" indent="0" algn="ctr" rtl="0" fontAlgn="base">
              <a:spcBef>
                <a:spcPct val="20000"/>
              </a:spcBef>
              <a:spcAft>
                <a:spcPct val="0"/>
              </a:spcAft>
              <a:buNone/>
              <a:defRPr sz="2000">
                <a:solidFill>
                  <a:schemeClr val="tx1"/>
                </a:solidFill>
                <a:latin typeface="+mn-lt"/>
                <a:cs typeface="+mn-cs"/>
              </a:defRPr>
            </a:lvl4pPr>
            <a:lvl5pPr marL="1828800" indent="0" algn="ctr" rtl="0" fontAlgn="base">
              <a:spcBef>
                <a:spcPct val="20000"/>
              </a:spcBef>
              <a:spcAft>
                <a:spcPct val="0"/>
              </a:spcAft>
              <a:buNone/>
              <a:defRPr sz="2000">
                <a:solidFill>
                  <a:schemeClr val="tx1"/>
                </a:solidFill>
                <a:latin typeface="+mn-lt"/>
                <a:cs typeface="+mn-cs"/>
              </a:defRPr>
            </a:lvl5pPr>
            <a:lvl6pPr marL="2286000" indent="0" algn="ctr" rtl="0" fontAlgn="base">
              <a:spcBef>
                <a:spcPct val="20000"/>
              </a:spcBef>
              <a:spcAft>
                <a:spcPct val="0"/>
              </a:spcAft>
              <a:buNone/>
              <a:defRPr sz="2000">
                <a:solidFill>
                  <a:schemeClr val="tx1"/>
                </a:solidFill>
                <a:latin typeface="+mn-lt"/>
                <a:cs typeface="+mn-cs"/>
              </a:defRPr>
            </a:lvl6pPr>
            <a:lvl7pPr marL="2743200" indent="0" algn="ctr" rtl="0" fontAlgn="base">
              <a:spcBef>
                <a:spcPct val="20000"/>
              </a:spcBef>
              <a:spcAft>
                <a:spcPct val="0"/>
              </a:spcAft>
              <a:buNone/>
              <a:defRPr sz="2000">
                <a:solidFill>
                  <a:schemeClr val="tx1"/>
                </a:solidFill>
                <a:latin typeface="+mn-lt"/>
                <a:cs typeface="+mn-cs"/>
              </a:defRPr>
            </a:lvl7pPr>
            <a:lvl8pPr marL="3200400" indent="0" algn="ctr" rtl="0" fontAlgn="base">
              <a:spcBef>
                <a:spcPct val="20000"/>
              </a:spcBef>
              <a:spcAft>
                <a:spcPct val="0"/>
              </a:spcAft>
              <a:buNone/>
              <a:defRPr sz="2000">
                <a:solidFill>
                  <a:schemeClr val="tx1"/>
                </a:solidFill>
                <a:latin typeface="+mn-lt"/>
                <a:cs typeface="+mn-cs"/>
              </a:defRPr>
            </a:lvl8pPr>
            <a:lvl9pPr marL="3657600" indent="0" algn="ctr" rtl="0" fontAlgn="base">
              <a:spcBef>
                <a:spcPct val="20000"/>
              </a:spcBef>
              <a:spcAft>
                <a:spcPct val="0"/>
              </a:spcAft>
              <a:buNone/>
              <a:defRPr sz="2000">
                <a:solidFill>
                  <a:schemeClr val="tx1"/>
                </a:solidFill>
                <a:latin typeface="+mn-lt"/>
                <a:cs typeface="+mn-cs"/>
              </a:defRPr>
            </a:lvl9pPr>
          </a:lstStyle>
          <a:p>
            <a:pPr algn="just">
              <a:lnSpc>
                <a:spcPct val="90000"/>
              </a:lnSpc>
              <a:buFont typeface="Cambria" pitchFamily="18" charset="0"/>
              <a:buNone/>
            </a:pPr>
            <a:r>
              <a:rPr lang="tr-TR" altLang="tr-TR" sz="1600" b="1" kern="0" dirty="0">
                <a:solidFill>
                  <a:schemeClr val="tx2"/>
                </a:solidFill>
                <a:latin typeface="Times New Roman" panose="02020603050405020304" pitchFamily="18" charset="0"/>
                <a:cs typeface="Times New Roman" panose="02020603050405020304" pitchFamily="18" charset="0"/>
              </a:rPr>
              <a:t>Sebze</a:t>
            </a:r>
            <a:r>
              <a:rPr lang="tr-TR" altLang="tr-TR" sz="1600" kern="0" dirty="0">
                <a:solidFill>
                  <a:schemeClr val="tx2"/>
                </a:solidFill>
                <a:latin typeface="Times New Roman" panose="02020603050405020304" pitchFamily="18" charset="0"/>
                <a:cs typeface="Times New Roman" panose="02020603050405020304" pitchFamily="18" charset="0"/>
              </a:rPr>
              <a:t>; 5 gün 1 ay</a:t>
            </a:r>
          </a:p>
          <a:p>
            <a:pPr algn="just">
              <a:lnSpc>
                <a:spcPct val="90000"/>
              </a:lnSpc>
              <a:buFont typeface="Cambria" pitchFamily="18" charset="0"/>
              <a:buNone/>
            </a:pPr>
            <a:r>
              <a:rPr lang="tr-TR" altLang="tr-TR" sz="1600" b="1" kern="0" dirty="0">
                <a:solidFill>
                  <a:schemeClr val="tx2"/>
                </a:solidFill>
                <a:latin typeface="Times New Roman" panose="02020603050405020304" pitchFamily="18" charset="0"/>
                <a:cs typeface="Times New Roman" panose="02020603050405020304" pitchFamily="18" charset="0"/>
              </a:rPr>
              <a:t>Portakal kabuğu</a:t>
            </a:r>
            <a:r>
              <a:rPr lang="tr-TR" altLang="tr-TR" sz="1600" kern="0" dirty="0">
                <a:solidFill>
                  <a:schemeClr val="tx2"/>
                </a:solidFill>
                <a:latin typeface="Times New Roman" panose="02020603050405020304" pitchFamily="18" charset="0"/>
                <a:cs typeface="Times New Roman" panose="02020603050405020304" pitchFamily="18" charset="0"/>
              </a:rPr>
              <a:t>; 6 ay</a:t>
            </a:r>
          </a:p>
          <a:p>
            <a:pPr algn="just">
              <a:lnSpc>
                <a:spcPct val="90000"/>
              </a:lnSpc>
              <a:buFont typeface="Cambria" pitchFamily="18" charset="0"/>
              <a:buNone/>
            </a:pPr>
            <a:r>
              <a:rPr lang="tr-TR" altLang="tr-TR" sz="1600" b="1" kern="0" dirty="0">
                <a:solidFill>
                  <a:schemeClr val="tx2"/>
                </a:solidFill>
                <a:latin typeface="Times New Roman" panose="02020603050405020304" pitchFamily="18" charset="0"/>
                <a:cs typeface="Times New Roman" panose="02020603050405020304" pitchFamily="18" charset="0"/>
              </a:rPr>
              <a:t>Genel kağıt</a:t>
            </a:r>
            <a:r>
              <a:rPr lang="tr-TR" altLang="tr-TR" sz="1600" kern="0" dirty="0">
                <a:solidFill>
                  <a:schemeClr val="tx2"/>
                </a:solidFill>
                <a:latin typeface="Times New Roman" panose="02020603050405020304" pitchFamily="18" charset="0"/>
                <a:cs typeface="Times New Roman" panose="02020603050405020304" pitchFamily="18" charset="0"/>
              </a:rPr>
              <a:t>; 2-5 ay</a:t>
            </a:r>
          </a:p>
          <a:p>
            <a:pPr algn="just">
              <a:lnSpc>
                <a:spcPct val="90000"/>
              </a:lnSpc>
              <a:buFont typeface="Cambria" pitchFamily="18" charset="0"/>
              <a:buNone/>
            </a:pPr>
            <a:r>
              <a:rPr lang="tr-TR" altLang="tr-TR" sz="1600" b="1" kern="0" dirty="0">
                <a:solidFill>
                  <a:schemeClr val="tx2"/>
                </a:solidFill>
                <a:latin typeface="Times New Roman" panose="02020603050405020304" pitchFamily="18" charset="0"/>
                <a:cs typeface="Times New Roman" panose="02020603050405020304" pitchFamily="18" charset="0"/>
              </a:rPr>
              <a:t>Kağıt havlu</a:t>
            </a:r>
            <a:r>
              <a:rPr lang="tr-TR" altLang="tr-TR" sz="1600" kern="0" dirty="0">
                <a:solidFill>
                  <a:schemeClr val="tx2"/>
                </a:solidFill>
                <a:latin typeface="Times New Roman" panose="02020603050405020304" pitchFamily="18" charset="0"/>
                <a:cs typeface="Times New Roman" panose="02020603050405020304" pitchFamily="18" charset="0"/>
              </a:rPr>
              <a:t>; 2-4 hafta</a:t>
            </a:r>
          </a:p>
          <a:p>
            <a:pPr algn="just">
              <a:lnSpc>
                <a:spcPct val="90000"/>
              </a:lnSpc>
              <a:buFont typeface="Cambria" pitchFamily="18" charset="0"/>
              <a:buNone/>
            </a:pPr>
            <a:r>
              <a:rPr lang="tr-TR" altLang="tr-TR" sz="1600" b="1" kern="0" dirty="0">
                <a:solidFill>
                  <a:schemeClr val="tx2"/>
                </a:solidFill>
                <a:latin typeface="Times New Roman" panose="02020603050405020304" pitchFamily="18" charset="0"/>
                <a:cs typeface="Times New Roman" panose="02020603050405020304" pitchFamily="18" charset="0"/>
              </a:rPr>
              <a:t>Pamuk tişört</a:t>
            </a:r>
            <a:r>
              <a:rPr lang="tr-TR" altLang="tr-TR" sz="1600" kern="0" dirty="0">
                <a:solidFill>
                  <a:schemeClr val="tx2"/>
                </a:solidFill>
                <a:latin typeface="Times New Roman" panose="02020603050405020304" pitchFamily="18" charset="0"/>
                <a:cs typeface="Times New Roman" panose="02020603050405020304" pitchFamily="18" charset="0"/>
              </a:rPr>
              <a:t>; 6 ay</a:t>
            </a:r>
          </a:p>
          <a:p>
            <a:pPr algn="just">
              <a:lnSpc>
                <a:spcPct val="90000"/>
              </a:lnSpc>
              <a:buFont typeface="Cambria" pitchFamily="18" charset="0"/>
              <a:buNone/>
            </a:pPr>
            <a:r>
              <a:rPr lang="tr-TR" altLang="tr-TR" sz="1600" b="1" kern="0" dirty="0">
                <a:solidFill>
                  <a:schemeClr val="tx2"/>
                </a:solidFill>
                <a:latin typeface="Times New Roman" panose="02020603050405020304" pitchFamily="18" charset="0"/>
                <a:cs typeface="Times New Roman" panose="02020603050405020304" pitchFamily="18" charset="0"/>
              </a:rPr>
              <a:t>Ağaç yaprakları</a:t>
            </a:r>
            <a:r>
              <a:rPr lang="tr-TR" altLang="tr-TR" sz="1600" kern="0" dirty="0">
                <a:solidFill>
                  <a:schemeClr val="tx2"/>
                </a:solidFill>
                <a:latin typeface="Times New Roman" panose="02020603050405020304" pitchFamily="18" charset="0"/>
                <a:cs typeface="Times New Roman" panose="02020603050405020304" pitchFamily="18" charset="0"/>
              </a:rPr>
              <a:t>; 6-9 ay</a:t>
            </a:r>
          </a:p>
          <a:p>
            <a:pPr algn="just">
              <a:lnSpc>
                <a:spcPct val="90000"/>
              </a:lnSpc>
              <a:buFont typeface="Cambria" pitchFamily="18" charset="0"/>
              <a:buNone/>
            </a:pPr>
            <a:r>
              <a:rPr lang="tr-TR" altLang="tr-TR" sz="1600" b="1" kern="0" dirty="0">
                <a:solidFill>
                  <a:schemeClr val="tx2"/>
                </a:solidFill>
                <a:latin typeface="Times New Roman" panose="02020603050405020304" pitchFamily="18" charset="0"/>
                <a:cs typeface="Times New Roman" panose="02020603050405020304" pitchFamily="18" charset="0"/>
              </a:rPr>
              <a:t>Yün çorap</a:t>
            </a:r>
            <a:r>
              <a:rPr lang="tr-TR" altLang="tr-TR" sz="1600" kern="0" dirty="0">
                <a:solidFill>
                  <a:schemeClr val="tx2"/>
                </a:solidFill>
                <a:latin typeface="Times New Roman" panose="02020603050405020304" pitchFamily="18" charset="0"/>
                <a:cs typeface="Times New Roman" panose="02020603050405020304" pitchFamily="18" charset="0"/>
              </a:rPr>
              <a:t>; 1-5 yıl</a:t>
            </a:r>
          </a:p>
          <a:p>
            <a:pPr algn="just">
              <a:lnSpc>
                <a:spcPct val="90000"/>
              </a:lnSpc>
              <a:buFont typeface="Cambria" pitchFamily="18" charset="0"/>
              <a:buNone/>
            </a:pPr>
            <a:r>
              <a:rPr lang="tr-TR" altLang="tr-TR" sz="1600" b="1" kern="0" dirty="0">
                <a:solidFill>
                  <a:schemeClr val="tx2"/>
                </a:solidFill>
                <a:latin typeface="Times New Roman" panose="02020603050405020304" pitchFamily="18" charset="0"/>
                <a:cs typeface="Times New Roman" panose="02020603050405020304" pitchFamily="18" charset="0"/>
              </a:rPr>
              <a:t>Deri ayakkabı</a:t>
            </a:r>
            <a:r>
              <a:rPr lang="tr-TR" altLang="tr-TR" sz="1600" kern="0" dirty="0">
                <a:solidFill>
                  <a:schemeClr val="tx2"/>
                </a:solidFill>
                <a:latin typeface="Times New Roman" panose="02020603050405020304" pitchFamily="18" charset="0"/>
                <a:cs typeface="Times New Roman" panose="02020603050405020304" pitchFamily="18" charset="0"/>
              </a:rPr>
              <a:t>; 24-40 yıl</a:t>
            </a:r>
          </a:p>
          <a:p>
            <a:pPr algn="just">
              <a:lnSpc>
                <a:spcPct val="90000"/>
              </a:lnSpc>
              <a:buFont typeface="Cambria" pitchFamily="18" charset="0"/>
              <a:buNone/>
            </a:pPr>
            <a:r>
              <a:rPr lang="tr-TR" altLang="tr-TR" sz="1600" b="1" kern="0" dirty="0">
                <a:solidFill>
                  <a:schemeClr val="tx2"/>
                </a:solidFill>
                <a:latin typeface="Times New Roman" panose="02020603050405020304" pitchFamily="18" charset="0"/>
                <a:cs typeface="Times New Roman" panose="02020603050405020304" pitchFamily="18" charset="0"/>
              </a:rPr>
              <a:t>Alüminyum kutular</a:t>
            </a:r>
            <a:r>
              <a:rPr lang="tr-TR" altLang="tr-TR" sz="1600" kern="0" dirty="0">
                <a:solidFill>
                  <a:schemeClr val="tx2"/>
                </a:solidFill>
                <a:latin typeface="Times New Roman" panose="02020603050405020304" pitchFamily="18" charset="0"/>
                <a:cs typeface="Times New Roman" panose="02020603050405020304" pitchFamily="18" charset="0"/>
              </a:rPr>
              <a:t>; 80-100 yıl</a:t>
            </a:r>
          </a:p>
          <a:p>
            <a:pPr algn="just">
              <a:lnSpc>
                <a:spcPct val="90000"/>
              </a:lnSpc>
              <a:buFont typeface="Cambria" pitchFamily="18" charset="0"/>
              <a:buNone/>
            </a:pPr>
            <a:r>
              <a:rPr lang="tr-TR" altLang="tr-TR" sz="1600" b="1" kern="0" dirty="0">
                <a:solidFill>
                  <a:schemeClr val="tx2"/>
                </a:solidFill>
                <a:latin typeface="Times New Roman" panose="02020603050405020304" pitchFamily="18" charset="0"/>
                <a:cs typeface="Times New Roman" panose="02020603050405020304" pitchFamily="18" charset="0"/>
              </a:rPr>
              <a:t>Cam şişeler</a:t>
            </a:r>
            <a:r>
              <a:rPr lang="tr-TR" altLang="tr-TR" sz="1600" kern="0" dirty="0">
                <a:solidFill>
                  <a:schemeClr val="tx2"/>
                </a:solidFill>
                <a:latin typeface="Times New Roman" panose="02020603050405020304" pitchFamily="18" charset="0"/>
                <a:cs typeface="Times New Roman" panose="02020603050405020304" pitchFamily="18" charset="0"/>
              </a:rPr>
              <a:t>; 1 milyon yıl</a:t>
            </a:r>
          </a:p>
          <a:p>
            <a:pPr algn="just">
              <a:lnSpc>
                <a:spcPct val="90000"/>
              </a:lnSpc>
              <a:buFont typeface="Cambria" pitchFamily="18" charset="0"/>
              <a:buNone/>
            </a:pPr>
            <a:r>
              <a:rPr lang="tr-TR" altLang="tr-TR" sz="1600" b="1" kern="0" dirty="0">
                <a:solidFill>
                  <a:schemeClr val="tx2"/>
                </a:solidFill>
                <a:latin typeface="Times New Roman" panose="02020603050405020304" pitchFamily="18" charset="0"/>
                <a:cs typeface="Times New Roman" panose="02020603050405020304" pitchFamily="18" charset="0"/>
              </a:rPr>
              <a:t>Plastik bardak ve torbalar;</a:t>
            </a:r>
            <a:r>
              <a:rPr lang="tr-TR" altLang="tr-TR" sz="1600" kern="0" dirty="0">
                <a:solidFill>
                  <a:schemeClr val="tx2"/>
                </a:solidFill>
                <a:latin typeface="Times New Roman" panose="02020603050405020304" pitchFamily="18" charset="0"/>
                <a:cs typeface="Times New Roman" panose="02020603050405020304" pitchFamily="18" charset="0"/>
              </a:rPr>
              <a:t> 5000 yıl</a:t>
            </a:r>
          </a:p>
        </p:txBody>
      </p:sp>
    </p:spTree>
    <p:extLst>
      <p:ext uri="{BB962C8B-B14F-4D97-AF65-F5344CB8AC3E}">
        <p14:creationId xmlns:p14="http://schemas.microsoft.com/office/powerpoint/2010/main" val="409699585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895350"/>
            <a:ext cx="2743059" cy="369332"/>
          </a:xfrm>
          <a:prstGeom prst="rect">
            <a:avLst/>
          </a:prstGeom>
        </p:spPr>
        <p:txBody>
          <a:bodyPr wrap="none">
            <a:spAutoFit/>
          </a:bodyPr>
          <a:lstStyle/>
          <a:p>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Kinetiği</a:t>
            </a:r>
          </a:p>
        </p:txBody>
      </p:sp>
      <p:sp>
        <p:nvSpPr>
          <p:cNvPr id="4" name="Dikdörtgen 3"/>
          <p:cNvSpPr/>
          <p:nvPr/>
        </p:nvSpPr>
        <p:spPr>
          <a:xfrm>
            <a:off x="304800" y="1504950"/>
            <a:ext cx="7772400" cy="2585323"/>
          </a:xfrm>
          <a:prstGeom prst="rect">
            <a:avLst/>
          </a:prstGeom>
        </p:spPr>
        <p:txBody>
          <a:bodyPr wrap="square">
            <a:spAutoFit/>
          </a:bodyPr>
          <a:lstStyle/>
          <a:p>
            <a:pPr algn="just">
              <a:spcBef>
                <a:spcPct val="50000"/>
              </a:spcBef>
              <a:buNone/>
            </a:pPr>
            <a:r>
              <a:rPr lang="tr-TR" b="1" dirty="0">
                <a:latin typeface="Times New Roman" panose="02020603050405020304" pitchFamily="18" charset="0"/>
                <a:cs typeface="Times New Roman" panose="02020603050405020304" pitchFamily="18" charset="0"/>
              </a:rPr>
              <a:t> </a:t>
            </a:r>
            <a:r>
              <a:rPr lang="tr-TR" u="sng" dirty="0">
                <a:latin typeface="Times New Roman" panose="02020603050405020304" pitchFamily="18" charset="0"/>
                <a:cs typeface="Times New Roman" panose="02020603050405020304" pitchFamily="18" charset="0"/>
              </a:rPr>
              <a:t>Aktif çamurlu sistemler;</a:t>
            </a:r>
          </a:p>
          <a:p>
            <a:pPr algn="just">
              <a:buNone/>
            </a:pPr>
            <a:r>
              <a:rPr lang="tr-TR" dirty="0">
                <a:latin typeface="Times New Roman" panose="02020603050405020304" pitchFamily="18" charset="0"/>
                <a:cs typeface="Times New Roman" panose="02020603050405020304" pitchFamily="18" charset="0"/>
              </a:rPr>
              <a:t>    </a:t>
            </a:r>
          </a:p>
          <a:p>
            <a:pPr algn="just">
              <a:buNone/>
            </a:pPr>
            <a:r>
              <a:rPr lang="tr-TR" dirty="0">
                <a:latin typeface="Times New Roman" panose="02020603050405020304" pitchFamily="18" charset="0"/>
                <a:cs typeface="Times New Roman" panose="02020603050405020304" pitchFamily="18" charset="0"/>
              </a:rPr>
              <a:t>Kesikli bir tepkime kabında </a:t>
            </a:r>
            <a:r>
              <a:rPr lang="tr-TR" dirty="0" err="1">
                <a:latin typeface="Times New Roman" panose="02020603050405020304" pitchFamily="18" charset="0"/>
                <a:cs typeface="Times New Roman" panose="02020603050405020304" pitchFamily="18" charset="0"/>
              </a:rPr>
              <a:t>biyodegradasyon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enzimatik</a:t>
            </a:r>
            <a:r>
              <a:rPr lang="tr-TR" dirty="0">
                <a:latin typeface="Times New Roman" panose="02020603050405020304" pitchFamily="18" charset="0"/>
                <a:cs typeface="Times New Roman" panose="02020603050405020304" pitchFamily="18" charset="0"/>
              </a:rPr>
              <a:t> benzeri) tepkime ile </a:t>
            </a:r>
            <a:r>
              <a:rPr lang="tr-TR" dirty="0" err="1">
                <a:latin typeface="Times New Roman" panose="02020603050405020304" pitchFamily="18" charset="0"/>
                <a:cs typeface="Times New Roman" panose="02020603050405020304" pitchFamily="18" charset="0"/>
              </a:rPr>
              <a:t>substratın</a:t>
            </a:r>
            <a:r>
              <a:rPr lang="tr-TR" dirty="0">
                <a:latin typeface="Times New Roman" panose="02020603050405020304" pitchFamily="18" charset="0"/>
                <a:cs typeface="Times New Roman" panose="02020603050405020304" pitchFamily="18" charset="0"/>
              </a:rPr>
              <a:t> giderilmesi;</a:t>
            </a:r>
          </a:p>
          <a:p>
            <a:pPr algn="just">
              <a:buNone/>
            </a:pPr>
            <a:endParaRPr lang="tr-TR" dirty="0">
              <a:latin typeface="Times New Roman" panose="02020603050405020304" pitchFamily="18" charset="0"/>
              <a:cs typeface="Times New Roman" panose="02020603050405020304" pitchFamily="18" charset="0"/>
            </a:endParaRPr>
          </a:p>
          <a:p>
            <a:pPr algn="just">
              <a:buNone/>
            </a:pPr>
            <a:endParaRPr lang="tr-TR" dirty="0">
              <a:latin typeface="Times New Roman" panose="02020603050405020304" pitchFamily="18" charset="0"/>
              <a:cs typeface="Times New Roman" panose="02020603050405020304" pitchFamily="18" charset="0"/>
            </a:endParaRPr>
          </a:p>
          <a:p>
            <a:pPr algn="just">
              <a:buNone/>
            </a:pPr>
            <a:endParaRPr lang="tr-TR" dirty="0">
              <a:latin typeface="Times New Roman" panose="02020603050405020304" pitchFamily="18" charset="0"/>
              <a:cs typeface="Times New Roman" panose="02020603050405020304" pitchFamily="18" charset="0"/>
            </a:endParaRPr>
          </a:p>
          <a:p>
            <a:pPr algn="just">
              <a:buNone/>
            </a:pP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V</a:t>
            </a:r>
            <a:r>
              <a:rPr lang="tr-TR" baseline="-25000" dirty="0" err="1">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=k</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a:t>
            </a:r>
            <a:r>
              <a:rPr lang="tr-TR" dirty="0" err="1">
                <a:latin typeface="Times New Roman" panose="02020603050405020304" pitchFamily="18" charset="0"/>
                <a:cs typeface="Times New Roman" panose="02020603050405020304" pitchFamily="18" charset="0"/>
              </a:rPr>
              <a:t>E</a:t>
            </a:r>
            <a:r>
              <a:rPr lang="tr-TR" baseline="-25000" dirty="0" err="1">
                <a:latin typeface="Times New Roman" panose="02020603050405020304" pitchFamily="18" charset="0"/>
                <a:cs typeface="Times New Roman" panose="02020603050405020304" pitchFamily="18" charset="0"/>
              </a:rPr>
              <a:t>o</a:t>
            </a:r>
            <a:r>
              <a:rPr lang="tr-TR" dirty="0">
                <a:latin typeface="Times New Roman" panose="02020603050405020304" pitchFamily="18" charset="0"/>
                <a:cs typeface="Times New Roman" panose="02020603050405020304" pitchFamily="18" charset="0"/>
              </a:rPr>
              <a:t>) olup, </a:t>
            </a:r>
          </a:p>
          <a:p>
            <a:pPr algn="just">
              <a:buNone/>
            </a:pP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V</a:t>
            </a:r>
            <a:r>
              <a:rPr lang="tr-TR" baseline="-25000" dirty="0" err="1">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 maksimum tepkime hızıdır. </a:t>
            </a:r>
          </a:p>
        </p:txBody>
      </p:sp>
      <p:pic>
        <p:nvPicPr>
          <p:cNvPr id="5" name="Picture 7"/>
          <p:cNvPicPr>
            <a:picLocks noChangeAspect="1" noChangeArrowheads="1"/>
          </p:cNvPicPr>
          <p:nvPr/>
        </p:nvPicPr>
        <p:blipFill>
          <a:blip r:embed="rId4" cstate="print"/>
          <a:srcRect/>
          <a:stretch>
            <a:fillRect/>
          </a:stretch>
        </p:blipFill>
        <p:spPr bwMode="auto">
          <a:xfrm>
            <a:off x="2971800" y="2647950"/>
            <a:ext cx="3472656" cy="880309"/>
          </a:xfrm>
          <a:prstGeom prst="rect">
            <a:avLst/>
          </a:prstGeom>
          <a:solidFill>
            <a:srgbClr val="FFFF00"/>
          </a:solidFill>
          <a:ln w="9525">
            <a:noFill/>
            <a:miter lim="800000"/>
            <a:headEnd/>
            <a:tailEnd/>
          </a:ln>
        </p:spPr>
      </p:pic>
    </p:spTree>
    <p:extLst>
      <p:ext uri="{BB962C8B-B14F-4D97-AF65-F5344CB8AC3E}">
        <p14:creationId xmlns:p14="http://schemas.microsoft.com/office/powerpoint/2010/main" val="298012538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12420" y="1352550"/>
            <a:ext cx="8077200" cy="923330"/>
          </a:xfrm>
          <a:prstGeom prst="rect">
            <a:avLst/>
          </a:prstGeom>
        </p:spPr>
        <p:txBody>
          <a:bodyPr wrap="square">
            <a:spAutoFit/>
          </a:bodyPr>
          <a:lstStyle/>
          <a:p>
            <a:pPr>
              <a:buNone/>
            </a:pPr>
            <a:r>
              <a:rPr lang="tr-TR" dirty="0">
                <a:latin typeface="Times New Roman" panose="02020603050405020304" pitchFamily="18" charset="0"/>
                <a:cs typeface="Times New Roman" panose="02020603050405020304" pitchFamily="18" charset="0"/>
              </a:rPr>
              <a:t>Tepkime hızının (V), </a:t>
            </a:r>
            <a:r>
              <a:rPr lang="tr-TR" dirty="0" err="1">
                <a:latin typeface="Times New Roman" panose="02020603050405020304" pitchFamily="18" charset="0"/>
                <a:cs typeface="Times New Roman" panose="02020603050405020304" pitchFamily="18" charset="0"/>
              </a:rPr>
              <a:t>substrat</a:t>
            </a:r>
            <a:r>
              <a:rPr lang="tr-TR" dirty="0">
                <a:latin typeface="Times New Roman" panose="02020603050405020304" pitchFamily="18" charset="0"/>
                <a:cs typeface="Times New Roman" panose="02020603050405020304" pitchFamily="18" charset="0"/>
              </a:rPr>
              <a:t> konsantrasyonu ile değişimi:</a:t>
            </a:r>
          </a:p>
          <a:p>
            <a:pPr>
              <a:buNone/>
            </a:pPr>
            <a:endParaRPr lang="tr-TR" dirty="0">
              <a:latin typeface="Times New Roman" panose="02020603050405020304" pitchFamily="18" charset="0"/>
              <a:cs typeface="Times New Roman" panose="02020603050405020304" pitchFamily="18" charset="0"/>
            </a:endParaRPr>
          </a:p>
          <a:p>
            <a:pPr>
              <a:buNone/>
            </a:pPr>
            <a:r>
              <a:rPr lang="tr-TR" dirty="0">
                <a:latin typeface="Times New Roman" panose="02020603050405020304" pitchFamily="18" charset="0"/>
                <a:cs typeface="Times New Roman" panose="02020603050405020304" pitchFamily="18" charset="0"/>
              </a:rPr>
              <a:t> </a:t>
            </a:r>
          </a:p>
        </p:txBody>
      </p:sp>
      <p:pic>
        <p:nvPicPr>
          <p:cNvPr id="4" name="Picture 12"/>
          <p:cNvPicPr>
            <a:picLocks noChangeAspect="1" noChangeArrowheads="1"/>
          </p:cNvPicPr>
          <p:nvPr/>
        </p:nvPicPr>
        <p:blipFill>
          <a:blip r:embed="rId4" cstate="print"/>
          <a:srcRect/>
          <a:stretch>
            <a:fillRect/>
          </a:stretch>
        </p:blipFill>
        <p:spPr bwMode="auto">
          <a:xfrm>
            <a:off x="2314972" y="1885950"/>
            <a:ext cx="4056856" cy="2535536"/>
          </a:xfrm>
          <a:prstGeom prst="rect">
            <a:avLst/>
          </a:prstGeom>
          <a:noFill/>
          <a:ln w="9525">
            <a:noFill/>
            <a:miter lim="800000"/>
            <a:headEnd/>
            <a:tailEnd/>
          </a:ln>
        </p:spPr>
      </p:pic>
      <p:sp>
        <p:nvSpPr>
          <p:cNvPr id="5" name="Dikdörtgen 4"/>
          <p:cNvSpPr/>
          <p:nvPr/>
        </p:nvSpPr>
        <p:spPr>
          <a:xfrm>
            <a:off x="304800" y="819150"/>
            <a:ext cx="2743059" cy="369332"/>
          </a:xfrm>
          <a:prstGeom prst="rect">
            <a:avLst/>
          </a:prstGeom>
        </p:spPr>
        <p:txBody>
          <a:bodyPr wrap="none">
            <a:spAutoFit/>
          </a:bodyPr>
          <a:lstStyle/>
          <a:p>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Kinetiği</a:t>
            </a:r>
          </a:p>
        </p:txBody>
      </p:sp>
    </p:spTree>
    <p:extLst>
      <p:ext uri="{BB962C8B-B14F-4D97-AF65-F5344CB8AC3E}">
        <p14:creationId xmlns:p14="http://schemas.microsoft.com/office/powerpoint/2010/main" val="158999856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26720" y="1123950"/>
            <a:ext cx="8305800" cy="3600986"/>
          </a:xfrm>
          <a:prstGeom prst="rect">
            <a:avLst/>
          </a:prstGeom>
        </p:spPr>
        <p:txBody>
          <a:bodyPr wrap="square">
            <a:spAutoFit/>
          </a:bodyPr>
          <a:lstStyle/>
          <a:p>
            <a:pPr algn="just">
              <a:buNone/>
            </a:pPr>
            <a:endParaRPr lang="tr-TR" dirty="0">
              <a:latin typeface="Times New Roman" panose="02020603050405020304" pitchFamily="18" charset="0"/>
              <a:cs typeface="Times New Roman" panose="02020603050405020304" pitchFamily="18" charset="0"/>
            </a:endParaRPr>
          </a:p>
          <a:p>
            <a:pPr algn="just">
              <a:buNone/>
            </a:pPr>
            <a:r>
              <a:rPr lang="tr-TR" dirty="0">
                <a:latin typeface="Times New Roman" panose="02020603050405020304" pitchFamily="18" charset="0"/>
                <a:cs typeface="Times New Roman" panose="02020603050405020304" pitchFamily="18" charset="0"/>
              </a:rPr>
              <a:t>         S&lt;&lt;K</a:t>
            </a:r>
            <a:r>
              <a:rPr lang="tr-TR" baseline="-25000" dirty="0">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 ve tepkime</a:t>
            </a:r>
          </a:p>
          <a:p>
            <a:pPr algn="just">
              <a:buNone/>
            </a:pPr>
            <a:r>
              <a:rPr lang="tr-TR" dirty="0">
                <a:latin typeface="Times New Roman" panose="02020603050405020304" pitchFamily="18" charset="0"/>
                <a:cs typeface="Times New Roman" panose="02020603050405020304" pitchFamily="18" charset="0"/>
              </a:rPr>
              <a:t>1. Dereceden olup, V=(</a:t>
            </a:r>
            <a:r>
              <a:rPr lang="tr-TR" dirty="0" err="1">
                <a:latin typeface="Times New Roman" panose="02020603050405020304" pitchFamily="18" charset="0"/>
                <a:cs typeface="Times New Roman" panose="02020603050405020304" pitchFamily="18" charset="0"/>
              </a:rPr>
              <a:t>V</a:t>
            </a:r>
            <a:r>
              <a:rPr lang="tr-TR" baseline="-25000" dirty="0" err="1">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/K</a:t>
            </a:r>
            <a:r>
              <a:rPr lang="tr-TR" baseline="-25000" dirty="0">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).(S) </a:t>
            </a:r>
            <a:r>
              <a:rPr lang="tr-TR" dirty="0" err="1">
                <a:latin typeface="Times New Roman" panose="02020603050405020304" pitchFamily="18" charset="0"/>
                <a:cs typeface="Times New Roman" panose="02020603050405020304" pitchFamily="18" charset="0"/>
              </a:rPr>
              <a:t>dir</a:t>
            </a:r>
            <a:r>
              <a:rPr lang="tr-TR" dirty="0">
                <a:latin typeface="Times New Roman" panose="02020603050405020304" pitchFamily="18" charset="0"/>
                <a:cs typeface="Times New Roman" panose="02020603050405020304" pitchFamily="18" charset="0"/>
              </a:rPr>
              <a:t>. </a:t>
            </a:r>
          </a:p>
          <a:p>
            <a:pPr algn="just">
              <a:buNone/>
            </a:pPr>
            <a:endParaRPr lang="tr-TR" dirty="0">
              <a:latin typeface="Times New Roman" panose="02020603050405020304" pitchFamily="18" charset="0"/>
              <a:cs typeface="Times New Roman" panose="02020603050405020304" pitchFamily="18" charset="0"/>
            </a:endParaRPr>
          </a:p>
          <a:p>
            <a:pPr algn="just">
              <a:buNone/>
            </a:pPr>
            <a:r>
              <a:rPr lang="tr-TR" dirty="0">
                <a:latin typeface="Times New Roman" panose="02020603050405020304" pitchFamily="18" charset="0"/>
                <a:cs typeface="Times New Roman" panose="02020603050405020304" pitchFamily="18" charset="0"/>
              </a:rPr>
              <a:t>Yüksek </a:t>
            </a:r>
            <a:r>
              <a:rPr lang="tr-TR" dirty="0" err="1">
                <a:latin typeface="Times New Roman" panose="02020603050405020304" pitchFamily="18" charset="0"/>
                <a:cs typeface="Times New Roman" panose="02020603050405020304" pitchFamily="18" charset="0"/>
              </a:rPr>
              <a:t>substrat</a:t>
            </a:r>
            <a:r>
              <a:rPr lang="tr-TR" dirty="0">
                <a:latin typeface="Times New Roman" panose="02020603050405020304" pitchFamily="18" charset="0"/>
                <a:cs typeface="Times New Roman" panose="02020603050405020304" pitchFamily="18" charset="0"/>
              </a:rPr>
              <a:t> konsantrasyonlarında ise S&gt;&gt;K</a:t>
            </a:r>
            <a:r>
              <a:rPr lang="tr-TR" baseline="-25000" dirty="0">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a:t>
            </a:r>
          </a:p>
          <a:p>
            <a:pPr algn="just">
              <a:buNone/>
            </a:pPr>
            <a:r>
              <a:rPr lang="tr-TR" dirty="0">
                <a:latin typeface="Times New Roman" panose="02020603050405020304" pitchFamily="18" charset="0"/>
                <a:cs typeface="Times New Roman" panose="02020603050405020304" pitchFamily="18" charset="0"/>
              </a:rPr>
              <a:t>          V=</a:t>
            </a:r>
            <a:r>
              <a:rPr lang="tr-TR" dirty="0" err="1">
                <a:latin typeface="Times New Roman" panose="02020603050405020304" pitchFamily="18" charset="0"/>
                <a:cs typeface="Times New Roman" panose="02020603050405020304" pitchFamily="18" charset="0"/>
              </a:rPr>
              <a:t>V</a:t>
            </a:r>
            <a:r>
              <a:rPr lang="tr-TR" baseline="-25000" dirty="0" err="1">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 0.derecedir. </a:t>
            </a:r>
          </a:p>
          <a:p>
            <a:pPr algn="just">
              <a:buNone/>
            </a:pPr>
            <a:r>
              <a:rPr lang="tr-TR" dirty="0">
                <a:latin typeface="Times New Roman" panose="02020603050405020304" pitchFamily="18" charset="0"/>
                <a:cs typeface="Times New Roman" panose="02020603050405020304" pitchFamily="18" charset="0"/>
              </a:rPr>
              <a:t>K</a:t>
            </a:r>
            <a:r>
              <a:rPr lang="tr-TR" baseline="-25000" dirty="0">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Mikelis</a:t>
            </a:r>
            <a:r>
              <a:rPr lang="tr-TR" dirty="0">
                <a:latin typeface="Times New Roman" panose="02020603050405020304" pitchFamily="18" charset="0"/>
                <a:cs typeface="Times New Roman" panose="02020603050405020304" pitchFamily="18" charset="0"/>
              </a:rPr>
              <a:t> sabiti olarak bilinir ve ayrışma sabitidir. Km aynı zamanda yarı hız sabiti adıyla da bilinir.</a:t>
            </a:r>
          </a:p>
          <a:p>
            <a:pPr algn="just">
              <a:buNone/>
            </a:pPr>
            <a:r>
              <a:rPr lang="tr-TR" dirty="0">
                <a:latin typeface="Times New Roman" panose="02020603050405020304" pitchFamily="18" charset="0"/>
                <a:cs typeface="Times New Roman" panose="02020603050405020304" pitchFamily="18" charset="0"/>
              </a:rPr>
              <a:t>Yüksek K</a:t>
            </a:r>
            <a:r>
              <a:rPr lang="tr-TR" baseline="-25000" dirty="0">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 değerleri kolay ayrışabilen kompleksi, düşük Km değerleri ise daha kolay ayrışabilen kompleksi belirtir. </a:t>
            </a:r>
          </a:p>
          <a:p>
            <a:pPr algn="just">
              <a:buNone/>
            </a:pP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Mikelis</a:t>
            </a:r>
            <a:r>
              <a:rPr lang="tr-TR" dirty="0">
                <a:latin typeface="Times New Roman" panose="02020603050405020304" pitchFamily="18" charset="0"/>
                <a:cs typeface="Times New Roman" panose="02020603050405020304" pitchFamily="18" charset="0"/>
              </a:rPr>
              <a:t> sabiti, S=K</a:t>
            </a:r>
            <a:r>
              <a:rPr lang="tr-TR" baseline="-25000" dirty="0">
                <a:latin typeface="Times New Roman" panose="02020603050405020304" pitchFamily="18" charset="0"/>
                <a:cs typeface="Times New Roman" panose="02020603050405020304" pitchFamily="18" charset="0"/>
              </a:rPr>
              <a:t>m</a:t>
            </a:r>
          </a:p>
          <a:p>
            <a:pPr algn="just">
              <a:buNone/>
            </a:pPr>
            <a:endParaRPr lang="tr-TR" baseline="-25000" dirty="0">
              <a:latin typeface="Times New Roman" panose="02020603050405020304" pitchFamily="18" charset="0"/>
              <a:cs typeface="Times New Roman" panose="02020603050405020304" pitchFamily="18" charset="0"/>
            </a:endParaRPr>
          </a:p>
          <a:p>
            <a:pPr algn="just">
              <a:buNone/>
            </a:pPr>
            <a:r>
              <a:rPr lang="tr-TR" dirty="0">
                <a:latin typeface="Times New Roman" panose="02020603050405020304" pitchFamily="18" charset="0"/>
                <a:cs typeface="Times New Roman" panose="02020603050405020304" pitchFamily="18" charset="0"/>
              </a:rPr>
              <a:t>         V=(1/2).</a:t>
            </a:r>
            <a:r>
              <a:rPr lang="tr-TR" dirty="0" err="1">
                <a:latin typeface="Times New Roman" panose="02020603050405020304" pitchFamily="18" charset="0"/>
                <a:cs typeface="Times New Roman" panose="02020603050405020304" pitchFamily="18" charset="0"/>
              </a:rPr>
              <a:t>V</a:t>
            </a:r>
            <a:r>
              <a:rPr lang="tr-TR" baseline="-25000" dirty="0" err="1">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 , 0.derecedir.</a:t>
            </a:r>
          </a:p>
        </p:txBody>
      </p:sp>
      <p:pic>
        <p:nvPicPr>
          <p:cNvPr id="4" name="Picture 7"/>
          <p:cNvPicPr>
            <a:picLocks noChangeAspect="1" noChangeArrowheads="1"/>
          </p:cNvPicPr>
          <p:nvPr/>
        </p:nvPicPr>
        <p:blipFill>
          <a:blip r:embed="rId4" cstate="print"/>
          <a:srcRect/>
          <a:stretch>
            <a:fillRect/>
          </a:stretch>
        </p:blipFill>
        <p:spPr bwMode="auto">
          <a:xfrm>
            <a:off x="4648200" y="1003816"/>
            <a:ext cx="3323608" cy="842526"/>
          </a:xfrm>
          <a:prstGeom prst="rect">
            <a:avLst/>
          </a:prstGeom>
          <a:noFill/>
          <a:ln w="9525">
            <a:noFill/>
            <a:miter lim="800000"/>
            <a:headEnd/>
            <a:tailEnd/>
          </a:ln>
        </p:spPr>
      </p:pic>
      <p:sp>
        <p:nvSpPr>
          <p:cNvPr id="5" name="Dikdörtgen 4"/>
          <p:cNvSpPr/>
          <p:nvPr/>
        </p:nvSpPr>
        <p:spPr>
          <a:xfrm>
            <a:off x="304800" y="819150"/>
            <a:ext cx="2743059" cy="369332"/>
          </a:xfrm>
          <a:prstGeom prst="rect">
            <a:avLst/>
          </a:prstGeom>
        </p:spPr>
        <p:txBody>
          <a:bodyPr wrap="none">
            <a:spAutoFit/>
          </a:bodyPr>
          <a:lstStyle/>
          <a:p>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Kinetiği</a:t>
            </a:r>
          </a:p>
        </p:txBody>
      </p:sp>
    </p:spTree>
    <p:extLst>
      <p:ext uri="{BB962C8B-B14F-4D97-AF65-F5344CB8AC3E}">
        <p14:creationId xmlns:p14="http://schemas.microsoft.com/office/powerpoint/2010/main" val="316844946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895350"/>
            <a:ext cx="56388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Aktif Çamurlu Sistemler </a:t>
            </a:r>
            <a:r>
              <a:rPr lang="tr-TR" b="1" dirty="0" err="1">
                <a:latin typeface="Times New Roman" panose="02020603050405020304" pitchFamily="18" charset="0"/>
                <a:cs typeface="Times New Roman" panose="02020603050405020304" pitchFamily="18" charset="0"/>
              </a:rPr>
              <a:t>Biyodegradasyon</a:t>
            </a:r>
            <a:r>
              <a:rPr lang="tr-TR" b="1" dirty="0">
                <a:latin typeface="Times New Roman" panose="02020603050405020304" pitchFamily="18" charset="0"/>
                <a:cs typeface="Times New Roman" panose="02020603050405020304" pitchFamily="18" charset="0"/>
              </a:rPr>
              <a:t> Kinetiği</a:t>
            </a:r>
            <a:r>
              <a:rPr lang="tr-TR" dirty="0">
                <a:latin typeface="Times New Roman" panose="02020603050405020304" pitchFamily="18" charset="0"/>
                <a:cs typeface="Times New Roman" panose="02020603050405020304" pitchFamily="18" charset="0"/>
              </a:rPr>
              <a:t> </a:t>
            </a:r>
          </a:p>
        </p:txBody>
      </p:sp>
      <p:sp>
        <p:nvSpPr>
          <p:cNvPr id="5" name="Dikdörtgen 4"/>
          <p:cNvSpPr/>
          <p:nvPr/>
        </p:nvSpPr>
        <p:spPr>
          <a:xfrm>
            <a:off x="304800" y="1504950"/>
            <a:ext cx="4572000" cy="2308324"/>
          </a:xfrm>
          <a:prstGeom prst="rect">
            <a:avLst/>
          </a:prstGeom>
        </p:spPr>
        <p:txBody>
          <a:bodyPr>
            <a:spAutoFit/>
          </a:bodyPr>
          <a:lstStyle/>
          <a:p>
            <a:pPr marL="285750" indent="-285750">
              <a:buFont typeface="Wingdings" panose="05000000000000000000" pitchFamily="2" charset="2"/>
              <a:buChar char="§"/>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Ters hız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Lineweaver</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metodu </a:t>
            </a:r>
          </a:p>
          <a:p>
            <a:pPr marL="285750" indent="-285750">
              <a:buFont typeface="Wingdings" panose="05000000000000000000" pitchFamily="2" charset="2"/>
              <a:buChar char="§"/>
            </a:pP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Eadie-Hofstee</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metodu</a:t>
            </a:r>
          </a:p>
          <a:p>
            <a:pPr marL="285750" indent="-285750">
              <a:buFont typeface="Wingdings" panose="05000000000000000000" pitchFamily="2" charset="2"/>
              <a:buChar char="§"/>
            </a:pP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Hanes-Woolf</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metodu</a:t>
            </a:r>
          </a:p>
          <a:p>
            <a:pPr marL="285750" indent="-285750">
              <a:buFont typeface="Wingdings" panose="05000000000000000000" pitchFamily="2" charset="2"/>
              <a:buChar char="§"/>
            </a:pP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 Kesikli reaktör kinetiği metodu</a:t>
            </a:r>
          </a:p>
          <a:p>
            <a:pPr marL="285750" indent="-285750">
              <a:buFont typeface="Wingdings" panose="05000000000000000000" pitchFamily="2" charset="2"/>
              <a:buChar char="§"/>
            </a:pP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265094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971550"/>
            <a:ext cx="3189976" cy="369332"/>
          </a:xfrm>
          <a:prstGeom prst="rect">
            <a:avLst/>
          </a:prstGeom>
        </p:spPr>
        <p:txBody>
          <a:bodyPr wrap="none">
            <a:spAutoFit/>
          </a:bodyPr>
          <a:lstStyle/>
          <a:p>
            <a:r>
              <a:rPr lang="tr-TR" b="1" dirty="0">
                <a:solidFill>
                  <a:schemeClr val="tx1">
                    <a:lumMod val="95000"/>
                    <a:lumOff val="5000"/>
                  </a:schemeClr>
                </a:solidFill>
                <a:latin typeface="Times New Roman" panose="02020603050405020304" pitchFamily="18" charset="0"/>
                <a:cs typeface="Times New Roman" panose="02020603050405020304" pitchFamily="18" charset="0"/>
              </a:rPr>
              <a:t>Ters hız (</a:t>
            </a: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Lineweaver</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metodu </a:t>
            </a:r>
          </a:p>
        </p:txBody>
      </p:sp>
      <p:sp>
        <p:nvSpPr>
          <p:cNvPr id="4" name="Dikdörtgen 3"/>
          <p:cNvSpPr/>
          <p:nvPr/>
        </p:nvSpPr>
        <p:spPr>
          <a:xfrm>
            <a:off x="381000" y="1529001"/>
            <a:ext cx="8077200" cy="2308324"/>
          </a:xfrm>
          <a:prstGeom prst="rect">
            <a:avLst/>
          </a:prstGeom>
        </p:spPr>
        <p:txBody>
          <a:bodyPr wrap="square">
            <a:spAutoFit/>
          </a:bodyPr>
          <a:lstStyle/>
          <a:p>
            <a:pPr algn="just">
              <a:buNone/>
            </a:pPr>
            <a:r>
              <a:rPr lang="tr-TR" dirty="0">
                <a:latin typeface="Times New Roman" panose="02020603050405020304" pitchFamily="18" charset="0"/>
                <a:cs typeface="Times New Roman" panose="02020603050405020304" pitchFamily="18" charset="0"/>
              </a:rPr>
              <a:t>Hız sabitlerini (</a:t>
            </a:r>
            <a:r>
              <a:rPr lang="tr-TR" dirty="0" err="1">
                <a:latin typeface="Times New Roman" panose="02020603050405020304" pitchFamily="18" charset="0"/>
                <a:cs typeface="Times New Roman" panose="02020603050405020304" pitchFamily="18" charset="0"/>
              </a:rPr>
              <a:t>V</a:t>
            </a:r>
            <a:r>
              <a:rPr lang="tr-TR" baseline="-25000" dirty="0" err="1">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 ve K</a:t>
            </a:r>
            <a:r>
              <a:rPr lang="tr-TR" baseline="-25000" dirty="0">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 bulabilmek için lineer olmayan (</a:t>
            </a:r>
            <a:r>
              <a:rPr lang="tr-TR" dirty="0" err="1">
                <a:latin typeface="Times New Roman" panose="02020603050405020304" pitchFamily="18" charset="0"/>
                <a:cs typeface="Times New Roman" panose="02020603050405020304" pitchFamily="18" charset="0"/>
              </a:rPr>
              <a:t>nonlineer</a:t>
            </a:r>
            <a:r>
              <a:rPr lang="tr-TR" dirty="0">
                <a:latin typeface="Times New Roman" panose="02020603050405020304" pitchFamily="18" charset="0"/>
                <a:cs typeface="Times New Roman" panose="02020603050405020304" pitchFamily="18" charset="0"/>
              </a:rPr>
              <a:t>) eğri kullanılsa da, bunun yerine ters hız grafiği (1/S-1/V) çizilebilir..</a:t>
            </a:r>
          </a:p>
          <a:p>
            <a:pPr algn="just">
              <a:buNone/>
            </a:pPr>
            <a:endParaRPr lang="tr-TR" dirty="0">
              <a:latin typeface="Times New Roman" panose="02020603050405020304" pitchFamily="18" charset="0"/>
              <a:cs typeface="Times New Roman" panose="02020603050405020304" pitchFamily="18" charset="0"/>
            </a:endParaRPr>
          </a:p>
          <a:p>
            <a:pPr algn="just">
              <a:buNone/>
            </a:pPr>
            <a:endParaRPr lang="tr-TR" dirty="0">
              <a:latin typeface="Times New Roman" panose="02020603050405020304" pitchFamily="18" charset="0"/>
              <a:cs typeface="Times New Roman" panose="02020603050405020304" pitchFamily="18" charset="0"/>
            </a:endParaRPr>
          </a:p>
          <a:p>
            <a:pPr algn="just">
              <a:buNone/>
            </a:pPr>
            <a:r>
              <a:rPr lang="tr-TR" dirty="0">
                <a:latin typeface="Times New Roman" panose="02020603050405020304" pitchFamily="18" charset="0"/>
                <a:cs typeface="Times New Roman" panose="02020603050405020304" pitchFamily="18" charset="0"/>
              </a:rPr>
              <a:t>      </a:t>
            </a:r>
          </a:p>
          <a:p>
            <a:pPr algn="just">
              <a:buNone/>
            </a:pPr>
            <a:endParaRPr lang="tr-TR" dirty="0">
              <a:latin typeface="Times New Roman" panose="02020603050405020304" pitchFamily="18" charset="0"/>
              <a:cs typeface="Times New Roman" panose="02020603050405020304" pitchFamily="18" charset="0"/>
            </a:endParaRPr>
          </a:p>
          <a:p>
            <a:pPr algn="just">
              <a:buNone/>
            </a:pPr>
            <a:r>
              <a:rPr lang="tr-TR" dirty="0">
                <a:latin typeface="Times New Roman" panose="02020603050405020304" pitchFamily="18" charset="0"/>
                <a:cs typeface="Times New Roman" panose="02020603050405020304" pitchFamily="18" charset="0"/>
              </a:rPr>
              <a:t>1/S-1/V çizildiğinde eğim Km/</a:t>
            </a:r>
            <a:r>
              <a:rPr lang="tr-TR" dirty="0" err="1">
                <a:latin typeface="Times New Roman" panose="02020603050405020304" pitchFamily="18" charset="0"/>
                <a:cs typeface="Times New Roman" panose="02020603050405020304" pitchFamily="18" charset="0"/>
              </a:rPr>
              <a:t>V</a:t>
            </a:r>
            <a:r>
              <a:rPr lang="tr-TR" baseline="-25000" dirty="0" err="1">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 ve kesim noktası 1/</a:t>
            </a:r>
            <a:r>
              <a:rPr lang="tr-TR" dirty="0" err="1">
                <a:latin typeface="Times New Roman" panose="02020603050405020304" pitchFamily="18" charset="0"/>
                <a:cs typeface="Times New Roman" panose="02020603050405020304" pitchFamily="18" charset="0"/>
              </a:rPr>
              <a:t>V</a:t>
            </a:r>
            <a:r>
              <a:rPr lang="tr-TR" baseline="-25000" dirty="0" err="1">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 olur. Ters hız grafiğinden eğim hassas olarak bulunur ve buradan da Km hesaplanır.</a:t>
            </a:r>
          </a:p>
        </p:txBody>
      </p:sp>
      <p:pic>
        <p:nvPicPr>
          <p:cNvPr id="5" name="Picture 9"/>
          <p:cNvPicPr>
            <a:picLocks noChangeAspect="1" noChangeArrowheads="1"/>
          </p:cNvPicPr>
          <p:nvPr/>
        </p:nvPicPr>
        <p:blipFill>
          <a:blip r:embed="rId4" cstate="print"/>
          <a:srcRect/>
          <a:stretch>
            <a:fillRect/>
          </a:stretch>
        </p:blipFill>
        <p:spPr bwMode="auto">
          <a:xfrm>
            <a:off x="2590800" y="2260314"/>
            <a:ext cx="3328070" cy="845698"/>
          </a:xfrm>
          <a:prstGeom prst="rect">
            <a:avLst/>
          </a:prstGeom>
          <a:noFill/>
          <a:ln w="9525">
            <a:noFill/>
            <a:miter lim="800000"/>
            <a:headEnd/>
            <a:tailEnd/>
          </a:ln>
        </p:spPr>
      </p:pic>
    </p:spTree>
    <p:extLst>
      <p:ext uri="{BB962C8B-B14F-4D97-AF65-F5344CB8AC3E}">
        <p14:creationId xmlns:p14="http://schemas.microsoft.com/office/powerpoint/2010/main" val="195111029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Picture 8"/>
          <p:cNvPicPr>
            <a:picLocks noChangeAspect="1" noChangeArrowheads="1"/>
          </p:cNvPicPr>
          <p:nvPr/>
        </p:nvPicPr>
        <p:blipFill>
          <a:blip r:embed="rId4" cstate="print"/>
          <a:srcRect/>
          <a:stretch>
            <a:fillRect/>
          </a:stretch>
        </p:blipFill>
        <p:spPr bwMode="auto">
          <a:xfrm>
            <a:off x="2057400" y="1200150"/>
            <a:ext cx="5136976" cy="337114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304800" y="830818"/>
            <a:ext cx="3739229" cy="369332"/>
          </a:xfrm>
          <a:prstGeom prst="rect">
            <a:avLst/>
          </a:prstGeom>
        </p:spPr>
        <p:txBody>
          <a:bodyPr wrap="none">
            <a:spAutoFit/>
          </a:bodyPr>
          <a:lstStyle/>
          <a:p>
            <a:r>
              <a:rPr lang="tr-TR" b="1" dirty="0">
                <a:solidFill>
                  <a:schemeClr val="tx1">
                    <a:lumMod val="95000"/>
                    <a:lumOff val="5000"/>
                  </a:schemeClr>
                </a:solidFill>
                <a:latin typeface="Times New Roman" panose="02020603050405020304" pitchFamily="18" charset="0"/>
                <a:cs typeface="Times New Roman" panose="02020603050405020304" pitchFamily="18" charset="0"/>
              </a:rPr>
              <a:t>Ters Hız (</a:t>
            </a: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Lineweaver</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-Burk) Grafiği</a:t>
            </a:r>
          </a:p>
        </p:txBody>
      </p:sp>
    </p:spTree>
    <p:extLst>
      <p:ext uri="{BB962C8B-B14F-4D97-AF65-F5344CB8AC3E}">
        <p14:creationId xmlns:p14="http://schemas.microsoft.com/office/powerpoint/2010/main" val="298553454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Picture 12"/>
          <p:cNvPicPr>
            <a:picLocks noChangeAspect="1" noChangeArrowheads="1"/>
          </p:cNvPicPr>
          <p:nvPr/>
        </p:nvPicPr>
        <p:blipFill>
          <a:blip r:embed="rId4" cstate="print"/>
          <a:srcRect/>
          <a:stretch>
            <a:fillRect/>
          </a:stretch>
        </p:blipFill>
        <p:spPr bwMode="auto">
          <a:xfrm>
            <a:off x="2286000" y="1546860"/>
            <a:ext cx="5697239" cy="2790214"/>
          </a:xfrm>
          <a:prstGeom prst="rect">
            <a:avLst/>
          </a:prstGeom>
          <a:noFill/>
          <a:ln w="9525">
            <a:noFill/>
            <a:miter lim="800000"/>
            <a:headEnd/>
            <a:tailEnd/>
          </a:ln>
        </p:spPr>
      </p:pic>
      <p:pic>
        <p:nvPicPr>
          <p:cNvPr id="4" name="Picture 11"/>
          <p:cNvPicPr>
            <a:picLocks noChangeAspect="1" noChangeArrowheads="1"/>
          </p:cNvPicPr>
          <p:nvPr/>
        </p:nvPicPr>
        <p:blipFill>
          <a:blip r:embed="rId5" cstate="print"/>
          <a:srcRect/>
          <a:stretch>
            <a:fillRect/>
          </a:stretch>
        </p:blipFill>
        <p:spPr bwMode="auto">
          <a:xfrm>
            <a:off x="304800" y="2502573"/>
            <a:ext cx="1620416" cy="81020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304800" y="895350"/>
            <a:ext cx="2371162" cy="369332"/>
          </a:xfrm>
          <a:prstGeom prst="rect">
            <a:avLst/>
          </a:prstGeom>
        </p:spPr>
        <p:txBody>
          <a:bodyPr wrap="none">
            <a:spAutoFit/>
          </a:bodyPr>
          <a:lstStyle/>
          <a:p>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Eadie-Hofstee</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metodu</a:t>
            </a:r>
          </a:p>
        </p:txBody>
      </p:sp>
    </p:spTree>
    <p:extLst>
      <p:ext uri="{BB962C8B-B14F-4D97-AF65-F5344CB8AC3E}">
        <p14:creationId xmlns:p14="http://schemas.microsoft.com/office/powerpoint/2010/main" val="391722459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971550"/>
            <a:ext cx="2268634" cy="369332"/>
          </a:xfrm>
          <a:prstGeom prst="rect">
            <a:avLst/>
          </a:prstGeom>
        </p:spPr>
        <p:txBody>
          <a:bodyPr wrap="none">
            <a:spAutoFit/>
          </a:bodyPr>
          <a:lstStyle/>
          <a:p>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Hanes-Woolf</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metodu</a:t>
            </a:r>
          </a:p>
        </p:txBody>
      </p:sp>
      <p:pic>
        <p:nvPicPr>
          <p:cNvPr id="4" name="Picture 10"/>
          <p:cNvPicPr>
            <a:picLocks noChangeAspect="1" noChangeArrowheads="1"/>
          </p:cNvPicPr>
          <p:nvPr/>
        </p:nvPicPr>
        <p:blipFill>
          <a:blip r:embed="rId4" cstate="print"/>
          <a:srcRect/>
          <a:stretch>
            <a:fillRect/>
          </a:stretch>
        </p:blipFill>
        <p:spPr bwMode="auto">
          <a:xfrm>
            <a:off x="446793" y="2708920"/>
            <a:ext cx="1984648" cy="82290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1"/>
          <p:cNvPicPr>
            <a:picLocks noChangeAspect="1" noChangeArrowheads="1"/>
          </p:cNvPicPr>
          <p:nvPr/>
        </p:nvPicPr>
        <p:blipFill>
          <a:blip r:embed="rId5" cstate="print"/>
          <a:srcRect/>
          <a:stretch>
            <a:fillRect/>
          </a:stretch>
        </p:blipFill>
        <p:spPr bwMode="auto">
          <a:xfrm>
            <a:off x="3352800" y="1733550"/>
            <a:ext cx="4119981" cy="2426360"/>
          </a:xfrm>
          <a:prstGeom prst="rect">
            <a:avLst/>
          </a:prstGeom>
          <a:noFill/>
          <a:ln w="9525">
            <a:noFill/>
            <a:miter lim="800000"/>
            <a:headEnd/>
            <a:tailEnd/>
          </a:ln>
        </p:spPr>
      </p:pic>
    </p:spTree>
    <p:extLst>
      <p:ext uri="{BB962C8B-B14F-4D97-AF65-F5344CB8AC3E}">
        <p14:creationId xmlns:p14="http://schemas.microsoft.com/office/powerpoint/2010/main" val="104354588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819150"/>
            <a:ext cx="4572000" cy="369332"/>
          </a:xfrm>
          <a:prstGeom prst="rect">
            <a:avLst/>
          </a:prstGeom>
        </p:spPr>
        <p:txBody>
          <a:bodyPr>
            <a:spAutoFit/>
          </a:bodyPr>
          <a:lstStyle/>
          <a:p>
            <a:r>
              <a:rPr lang="tr-TR" b="1" dirty="0">
                <a:latin typeface="Times New Roman" panose="02020603050405020304" pitchFamily="18" charset="0"/>
                <a:cs typeface="Times New Roman" panose="02020603050405020304" pitchFamily="18" charset="0"/>
              </a:rPr>
              <a:t>Kesikli Reaktör Kinetiği Metodu</a:t>
            </a:r>
            <a:endParaRPr lang="tr-TR" dirty="0">
              <a:latin typeface="Times New Roman" panose="02020603050405020304" pitchFamily="18" charset="0"/>
              <a:cs typeface="Times New Roman" panose="02020603050405020304" pitchFamily="18" charset="0"/>
            </a:endParaRPr>
          </a:p>
        </p:txBody>
      </p:sp>
      <p:pic>
        <p:nvPicPr>
          <p:cNvPr id="4" name="Picture 13"/>
          <p:cNvPicPr>
            <a:picLocks noChangeAspect="1" noChangeArrowheads="1"/>
          </p:cNvPicPr>
          <p:nvPr/>
        </p:nvPicPr>
        <p:blipFill>
          <a:blip r:embed="rId4" cstate="print"/>
          <a:srcRect/>
          <a:stretch>
            <a:fillRect/>
          </a:stretch>
        </p:blipFill>
        <p:spPr bwMode="auto">
          <a:xfrm>
            <a:off x="4038600" y="1399906"/>
            <a:ext cx="3427888" cy="311793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9"/>
          <p:cNvPicPr>
            <a:picLocks noChangeAspect="1" noChangeArrowheads="1"/>
          </p:cNvPicPr>
          <p:nvPr/>
        </p:nvPicPr>
        <p:blipFill>
          <a:blip r:embed="rId5" cstate="print"/>
          <a:srcRect/>
          <a:stretch>
            <a:fillRect/>
          </a:stretch>
        </p:blipFill>
        <p:spPr bwMode="auto">
          <a:xfrm>
            <a:off x="907733" y="1340882"/>
            <a:ext cx="1816100" cy="663939"/>
          </a:xfrm>
          <a:prstGeom prst="rect">
            <a:avLst/>
          </a:prstGeom>
          <a:noFill/>
          <a:ln w="9525">
            <a:noFill/>
            <a:miter lim="800000"/>
            <a:headEnd/>
            <a:tailEnd/>
          </a:ln>
        </p:spPr>
      </p:pic>
      <p:pic>
        <p:nvPicPr>
          <p:cNvPr id="6" name="Picture 10"/>
          <p:cNvPicPr>
            <a:picLocks noChangeAspect="1" noChangeArrowheads="1"/>
          </p:cNvPicPr>
          <p:nvPr/>
        </p:nvPicPr>
        <p:blipFill>
          <a:blip r:embed="rId6" cstate="print"/>
          <a:srcRect/>
          <a:stretch>
            <a:fillRect/>
          </a:stretch>
        </p:blipFill>
        <p:spPr bwMode="auto">
          <a:xfrm>
            <a:off x="907733" y="2190751"/>
            <a:ext cx="1878013" cy="579620"/>
          </a:xfrm>
          <a:prstGeom prst="rect">
            <a:avLst/>
          </a:prstGeom>
          <a:noFill/>
          <a:ln w="9525">
            <a:noFill/>
            <a:miter lim="800000"/>
            <a:headEnd/>
            <a:tailEnd/>
          </a:ln>
        </p:spPr>
      </p:pic>
      <p:pic>
        <p:nvPicPr>
          <p:cNvPr id="7" name="Picture 11"/>
          <p:cNvPicPr>
            <a:picLocks noChangeAspect="1" noChangeArrowheads="1"/>
          </p:cNvPicPr>
          <p:nvPr/>
        </p:nvPicPr>
        <p:blipFill>
          <a:blip r:embed="rId7" cstate="print"/>
          <a:srcRect/>
          <a:stretch>
            <a:fillRect/>
          </a:stretch>
        </p:blipFill>
        <p:spPr bwMode="auto">
          <a:xfrm>
            <a:off x="907733" y="2917921"/>
            <a:ext cx="1892300" cy="668621"/>
          </a:xfrm>
          <a:prstGeom prst="rect">
            <a:avLst/>
          </a:prstGeom>
          <a:noFill/>
          <a:ln w="9525">
            <a:noFill/>
            <a:miter lim="800000"/>
            <a:headEnd/>
            <a:tailEnd/>
          </a:ln>
        </p:spPr>
      </p:pic>
      <p:pic>
        <p:nvPicPr>
          <p:cNvPr id="8" name="Picture 12"/>
          <p:cNvPicPr>
            <a:picLocks noChangeAspect="1" noChangeArrowheads="1"/>
          </p:cNvPicPr>
          <p:nvPr/>
        </p:nvPicPr>
        <p:blipFill>
          <a:blip r:embed="rId8" cstate="print"/>
          <a:srcRect/>
          <a:stretch>
            <a:fillRect/>
          </a:stretch>
        </p:blipFill>
        <p:spPr bwMode="auto">
          <a:xfrm>
            <a:off x="907733" y="3790950"/>
            <a:ext cx="1968500" cy="726886"/>
          </a:xfrm>
          <a:prstGeom prst="rect">
            <a:avLst/>
          </a:prstGeom>
          <a:noFill/>
          <a:ln w="9525">
            <a:noFill/>
            <a:miter lim="800000"/>
            <a:headEnd/>
            <a:tailEnd/>
          </a:ln>
        </p:spPr>
      </p:pic>
    </p:spTree>
    <p:extLst>
      <p:ext uri="{BB962C8B-B14F-4D97-AF65-F5344CB8AC3E}">
        <p14:creationId xmlns:p14="http://schemas.microsoft.com/office/powerpoint/2010/main" val="444473227"/>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971312"/>
            <a:ext cx="5486400" cy="369332"/>
          </a:xfrm>
          <a:prstGeom prst="rect">
            <a:avLst/>
          </a:prstGeom>
        </p:spPr>
        <p:txBody>
          <a:bodyPr wrap="square">
            <a:spAutoFit/>
          </a:bodyPr>
          <a:lstStyle/>
          <a:p>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Biyofilmli</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Sistemler </a:t>
            </a: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Kinetiği</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
        <p:nvSpPr>
          <p:cNvPr id="4" name="Dikdörtgen 3"/>
          <p:cNvSpPr/>
          <p:nvPr/>
        </p:nvSpPr>
        <p:spPr>
          <a:xfrm>
            <a:off x="228600" y="1504950"/>
            <a:ext cx="8534400" cy="2308324"/>
          </a:xfrm>
          <a:prstGeom prst="rect">
            <a:avLst/>
          </a:prstGeom>
        </p:spPr>
        <p:txBody>
          <a:bodyPr wrap="square">
            <a:spAutoFit/>
          </a:bodyPr>
          <a:lstStyle/>
          <a:p>
            <a:pPr algn="just">
              <a:buNone/>
            </a:pP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Atıksu</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kolon içinde aşağı/yukarı doğru akarken organik bileşikler,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biyofilm</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içine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difüzlenir</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ve aynı anda organizmalar tarafından oksitlenir.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Biyofilm</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yüzeyinden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substrat</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akısı,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yatışkın</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durumdasubstrat</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kullanım hızına eşittir. </a:t>
            </a:r>
          </a:p>
          <a:p>
            <a:pPr algn="just">
              <a:buNone/>
            </a:pP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5" name="Picture 15"/>
          <p:cNvPicPr>
            <a:picLocks noChangeAspect="1" noChangeArrowheads="1"/>
          </p:cNvPicPr>
          <p:nvPr/>
        </p:nvPicPr>
        <p:blipFill>
          <a:blip r:embed="rId4" cstate="print"/>
          <a:srcRect/>
          <a:stretch>
            <a:fillRect/>
          </a:stretch>
        </p:blipFill>
        <p:spPr bwMode="auto">
          <a:xfrm>
            <a:off x="2665883" y="2515498"/>
            <a:ext cx="1410205" cy="648995"/>
          </a:xfrm>
          <a:prstGeom prst="rect">
            <a:avLst/>
          </a:prstGeom>
          <a:noFill/>
          <a:ln w="9525">
            <a:noFill/>
            <a:miter lim="800000"/>
            <a:headEnd/>
            <a:tailEnd/>
          </a:ln>
        </p:spPr>
      </p:pic>
      <p:pic>
        <p:nvPicPr>
          <p:cNvPr id="6" name="Picture 3" descr="C:\Users\asus\Desktop\biocolumn biochromatograpy biosensor.jpg"/>
          <p:cNvPicPr>
            <a:picLocks noChangeAspect="1" noChangeArrowheads="1"/>
          </p:cNvPicPr>
          <p:nvPr/>
        </p:nvPicPr>
        <p:blipFill>
          <a:blip r:embed="rId5" cstate="print"/>
          <a:srcRect/>
          <a:stretch>
            <a:fillRect/>
          </a:stretch>
        </p:blipFill>
        <p:spPr bwMode="auto">
          <a:xfrm>
            <a:off x="5410200" y="2491973"/>
            <a:ext cx="2971800" cy="1345041"/>
          </a:xfrm>
          <a:prstGeom prst="rect">
            <a:avLst/>
          </a:prstGeom>
          <a:noFill/>
        </p:spPr>
      </p:pic>
      <p:sp>
        <p:nvSpPr>
          <p:cNvPr id="7" name="Dikdörtgen 6"/>
          <p:cNvSpPr/>
          <p:nvPr/>
        </p:nvSpPr>
        <p:spPr>
          <a:xfrm>
            <a:off x="228600" y="3167827"/>
            <a:ext cx="4572000" cy="1477328"/>
          </a:xfrm>
          <a:prstGeom prst="rect">
            <a:avLst/>
          </a:prstGeom>
        </p:spPr>
        <p:txBody>
          <a:bodyPr>
            <a:spAutoFit/>
          </a:bodyPr>
          <a:lstStyle/>
          <a:p>
            <a:pPr>
              <a:buNone/>
              <a:tabLst>
                <a:tab pos="3870325" algn="l"/>
              </a:tabLst>
            </a:pP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L</a:t>
            </a:r>
            <a:r>
              <a:rPr lang="tr-TR" baseline="-25000" dirty="0" err="1">
                <a:solidFill>
                  <a:schemeClr val="tx1">
                    <a:lumMod val="95000"/>
                    <a:lumOff val="5000"/>
                  </a:schemeClr>
                </a:solidFill>
                <a:latin typeface="Times New Roman" panose="02020603050405020304" pitchFamily="18" charset="0"/>
                <a:cs typeface="Times New Roman" panose="02020603050405020304" pitchFamily="18" charset="0"/>
              </a:rPr>
              <a:t>f</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biyofilm</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kalınlığı (cm); </a:t>
            </a:r>
          </a:p>
          <a:p>
            <a:pPr>
              <a:buNone/>
              <a:tabLst>
                <a:tab pos="3870325" algn="l"/>
              </a:tabLst>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Y;  ürün sabiti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mgX</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mgS</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p>
          <a:p>
            <a:pPr>
              <a:buNone/>
              <a:tabLst>
                <a:tab pos="3870325" algn="l"/>
              </a:tabLst>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B;  Ölüm sabiti (gün-1); </a:t>
            </a:r>
          </a:p>
          <a:p>
            <a:pPr>
              <a:buNone/>
              <a:tabLst>
                <a:tab pos="3870325" algn="l"/>
              </a:tabLst>
            </a:pP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X</a:t>
            </a:r>
            <a:r>
              <a:rPr lang="tr-TR" baseline="-25000" dirty="0" err="1">
                <a:solidFill>
                  <a:schemeClr val="tx1">
                    <a:lumMod val="95000"/>
                    <a:lumOff val="5000"/>
                  </a:schemeClr>
                </a:solidFill>
                <a:latin typeface="Times New Roman" panose="02020603050405020304" pitchFamily="18" charset="0"/>
                <a:cs typeface="Times New Roman" panose="02020603050405020304" pitchFamily="18" charset="0"/>
              </a:rPr>
              <a:t>f</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Biyofilm</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hücre yoğunluğu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mgX</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/cm</a:t>
            </a:r>
            <a:r>
              <a:rPr lang="tr-TR" baseline="30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p>
          <a:p>
            <a:pPr>
              <a:buNone/>
              <a:tabLst>
                <a:tab pos="3870325" algn="l"/>
              </a:tabLst>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J;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Substrat</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akısı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mgS</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/cm</a:t>
            </a:r>
            <a:r>
              <a:rPr lang="tr-TR" baseline="30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.gün)</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dir</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4275790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1504950"/>
            <a:ext cx="8382000" cy="2585323"/>
          </a:xfrm>
          <a:prstGeom prst="rect">
            <a:avLst/>
          </a:prstGeom>
        </p:spPr>
        <p:txBody>
          <a:bodyPr wrap="square">
            <a:spAutoFit/>
          </a:bodyPr>
          <a:lstStyle/>
          <a:p>
            <a:pPr>
              <a:buNone/>
              <a:tabLst>
                <a:tab pos="3870325" algn="l"/>
              </a:tabLst>
            </a:pPr>
            <a:r>
              <a:rPr lang="tr-TR" dirty="0" err="1">
                <a:latin typeface="Times New Roman" panose="02020603050405020304" pitchFamily="18" charset="0"/>
                <a:cs typeface="Times New Roman" panose="02020603050405020304" pitchFamily="18" charset="0"/>
              </a:rPr>
              <a:t>Substrat</a:t>
            </a:r>
            <a:r>
              <a:rPr lang="tr-TR" dirty="0">
                <a:latin typeface="Times New Roman" panose="02020603050405020304" pitchFamily="18" charset="0"/>
                <a:cs typeface="Times New Roman" panose="02020603050405020304" pitchFamily="18" charset="0"/>
              </a:rPr>
              <a:t> akısı (J) </a:t>
            </a:r>
            <a:r>
              <a:rPr lang="tr-TR" dirty="0" err="1">
                <a:latin typeface="Times New Roman" panose="02020603050405020304" pitchFamily="18" charset="0"/>
                <a:cs typeface="Times New Roman" panose="02020603050405020304" pitchFamily="18" charset="0"/>
              </a:rPr>
              <a:t>Fick’in</a:t>
            </a:r>
            <a:r>
              <a:rPr lang="tr-TR" dirty="0">
                <a:latin typeface="Times New Roman" panose="02020603050405020304" pitchFamily="18" charset="0"/>
                <a:cs typeface="Times New Roman" panose="02020603050405020304" pitchFamily="18" charset="0"/>
              </a:rPr>
              <a:t> birinci kanunu ile ifade edilebilir;</a:t>
            </a:r>
          </a:p>
          <a:p>
            <a:pPr eaLnBrk="0" hangingPunct="0">
              <a:buNone/>
              <a:tabLst>
                <a:tab pos="3870325" algn="l"/>
              </a:tabLst>
            </a:pPr>
            <a:endParaRPr lang="tr-TR" dirty="0">
              <a:latin typeface="Times New Roman" panose="02020603050405020304" pitchFamily="18" charset="0"/>
              <a:cs typeface="Times New Roman" panose="02020603050405020304" pitchFamily="18" charset="0"/>
            </a:endParaRPr>
          </a:p>
          <a:p>
            <a:pPr>
              <a:buNone/>
            </a:pPr>
            <a:endParaRPr lang="tr-TR" dirty="0">
              <a:latin typeface="Times New Roman" panose="02020603050405020304" pitchFamily="18" charset="0"/>
              <a:cs typeface="Times New Roman" panose="02020603050405020304" pitchFamily="18" charset="0"/>
            </a:endParaRPr>
          </a:p>
          <a:p>
            <a:pPr>
              <a:buNone/>
              <a:tabLst>
                <a:tab pos="3870325" algn="l"/>
              </a:tabLst>
            </a:pPr>
            <a:endParaRPr lang="tr-TR" dirty="0">
              <a:latin typeface="Times New Roman" panose="02020603050405020304" pitchFamily="18" charset="0"/>
              <a:cs typeface="Times New Roman" panose="02020603050405020304" pitchFamily="18" charset="0"/>
            </a:endParaRPr>
          </a:p>
          <a:p>
            <a:pPr>
              <a:buNone/>
              <a:tabLst>
                <a:tab pos="3870325" algn="l"/>
              </a:tabLst>
            </a:pPr>
            <a:endParaRPr lang="tr-TR" dirty="0">
              <a:latin typeface="Times New Roman" panose="02020603050405020304" pitchFamily="18" charset="0"/>
              <a:cs typeface="Times New Roman" panose="02020603050405020304" pitchFamily="18" charset="0"/>
            </a:endParaRPr>
          </a:p>
          <a:p>
            <a:pPr>
              <a:buNone/>
              <a:tabLst>
                <a:tab pos="3870325" algn="l"/>
              </a:tabLst>
            </a:pPr>
            <a:r>
              <a:rPr lang="tr-TR" dirty="0">
                <a:latin typeface="Times New Roman" panose="02020603050405020304" pitchFamily="18" charset="0"/>
                <a:cs typeface="Times New Roman" panose="02020603050405020304" pitchFamily="18" charset="0"/>
              </a:rPr>
              <a:t>S, </a:t>
            </a:r>
            <a:r>
              <a:rPr lang="tr-TR" dirty="0" err="1">
                <a:latin typeface="Times New Roman" panose="02020603050405020304" pitchFamily="18" charset="0"/>
                <a:cs typeface="Times New Roman" panose="02020603050405020304" pitchFamily="18" charset="0"/>
              </a:rPr>
              <a:t>substrat</a:t>
            </a:r>
            <a:r>
              <a:rPr lang="tr-TR" dirty="0">
                <a:latin typeface="Times New Roman" panose="02020603050405020304" pitchFamily="18" charset="0"/>
                <a:cs typeface="Times New Roman" panose="02020603050405020304" pitchFamily="18" charset="0"/>
              </a:rPr>
              <a:t> konsantrasyonu (mg/l); </a:t>
            </a:r>
          </a:p>
          <a:p>
            <a:pPr>
              <a:buNone/>
              <a:tabLst>
                <a:tab pos="3870325" algn="l"/>
              </a:tabLst>
            </a:pPr>
            <a:r>
              <a:rPr lang="tr-TR" dirty="0" err="1">
                <a:latin typeface="Times New Roman" panose="02020603050405020304" pitchFamily="18" charset="0"/>
                <a:cs typeface="Times New Roman" panose="02020603050405020304" pitchFamily="18" charset="0"/>
              </a:rPr>
              <a:t>S</a:t>
            </a:r>
            <a:r>
              <a:rPr lang="tr-TR" baseline="-25000" dirty="0" err="1">
                <a:latin typeface="Times New Roman" panose="02020603050405020304" pitchFamily="18" charset="0"/>
                <a:cs typeface="Times New Roman" panose="02020603050405020304" pitchFamily="18" charset="0"/>
              </a:rPr>
              <a:t>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biyofilm</a:t>
            </a:r>
            <a:r>
              <a:rPr lang="tr-TR" dirty="0">
                <a:latin typeface="Times New Roman" panose="02020603050405020304" pitchFamily="18" charset="0"/>
                <a:cs typeface="Times New Roman" panose="02020603050405020304" pitchFamily="18" charset="0"/>
              </a:rPr>
              <a:t> yüzeyindeki </a:t>
            </a:r>
            <a:r>
              <a:rPr lang="tr-TR" dirty="0" err="1">
                <a:latin typeface="Times New Roman" panose="02020603050405020304" pitchFamily="18" charset="0"/>
                <a:cs typeface="Times New Roman" panose="02020603050405020304" pitchFamily="18" charset="0"/>
              </a:rPr>
              <a:t>substrat</a:t>
            </a:r>
            <a:r>
              <a:rPr lang="tr-TR" dirty="0">
                <a:latin typeface="Times New Roman" panose="02020603050405020304" pitchFamily="18" charset="0"/>
                <a:cs typeface="Times New Roman" panose="02020603050405020304" pitchFamily="18" charset="0"/>
              </a:rPr>
              <a:t> konsantrasyonu (mg/l); </a:t>
            </a:r>
          </a:p>
          <a:p>
            <a:pPr>
              <a:buNone/>
              <a:tabLst>
                <a:tab pos="3870325" algn="l"/>
              </a:tabLst>
            </a:pPr>
            <a:r>
              <a:rPr lang="tr-TR" dirty="0">
                <a:latin typeface="Times New Roman" panose="02020603050405020304" pitchFamily="18" charset="0"/>
                <a:cs typeface="Times New Roman" panose="02020603050405020304" pitchFamily="18" charset="0"/>
              </a:rPr>
              <a:t>L, etkin difüzyon tabakası (cm); </a:t>
            </a:r>
          </a:p>
          <a:p>
            <a:pPr>
              <a:buNone/>
              <a:tabLst>
                <a:tab pos="3870325" algn="l"/>
              </a:tabLst>
            </a:pPr>
            <a:r>
              <a:rPr lang="tr-TR" dirty="0">
                <a:latin typeface="Times New Roman" panose="02020603050405020304" pitchFamily="18" charset="0"/>
                <a:cs typeface="Times New Roman" panose="02020603050405020304" pitchFamily="18" charset="0"/>
              </a:rPr>
              <a:t>D, çözeltideki </a:t>
            </a:r>
            <a:r>
              <a:rPr lang="tr-TR" dirty="0" err="1">
                <a:latin typeface="Times New Roman" panose="02020603050405020304" pitchFamily="18" charset="0"/>
                <a:cs typeface="Times New Roman" panose="02020603050405020304" pitchFamily="18" charset="0"/>
              </a:rPr>
              <a:t>substratın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moloküler</a:t>
            </a:r>
            <a:r>
              <a:rPr lang="tr-TR" dirty="0">
                <a:latin typeface="Times New Roman" panose="02020603050405020304" pitchFamily="18" charset="0"/>
                <a:cs typeface="Times New Roman" panose="02020603050405020304" pitchFamily="18" charset="0"/>
              </a:rPr>
              <a:t> difüzyon katsayısı(cm</a:t>
            </a:r>
            <a:r>
              <a:rPr lang="tr-TR" baseline="30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/gün)</a:t>
            </a:r>
            <a:r>
              <a:rPr lang="tr-TR" dirty="0" err="1">
                <a:latin typeface="Times New Roman" panose="02020603050405020304" pitchFamily="18" charset="0"/>
                <a:cs typeface="Times New Roman" panose="02020603050405020304" pitchFamily="18" charset="0"/>
              </a:rPr>
              <a:t>dir</a:t>
            </a:r>
            <a:r>
              <a:rPr lang="tr-TR" dirty="0">
                <a:latin typeface="Times New Roman" panose="02020603050405020304" pitchFamily="18" charset="0"/>
                <a:cs typeface="Times New Roman" panose="02020603050405020304" pitchFamily="18" charset="0"/>
              </a:rPr>
              <a:t>. </a:t>
            </a:r>
          </a:p>
        </p:txBody>
      </p:sp>
      <p:pic>
        <p:nvPicPr>
          <p:cNvPr id="4" name="Picture 9"/>
          <p:cNvPicPr>
            <a:picLocks noChangeAspect="1" noChangeArrowheads="1"/>
          </p:cNvPicPr>
          <p:nvPr/>
        </p:nvPicPr>
        <p:blipFill>
          <a:blip r:embed="rId4" cstate="print"/>
          <a:srcRect/>
          <a:stretch>
            <a:fillRect/>
          </a:stretch>
        </p:blipFill>
        <p:spPr bwMode="auto">
          <a:xfrm>
            <a:off x="2964180" y="1988037"/>
            <a:ext cx="1396752" cy="798144"/>
          </a:xfrm>
          <a:prstGeom prst="rect">
            <a:avLst/>
          </a:prstGeom>
          <a:noFill/>
          <a:ln w="9525">
            <a:noFill/>
            <a:miter lim="800000"/>
            <a:headEnd/>
            <a:tailEnd/>
          </a:ln>
        </p:spPr>
      </p:pic>
    </p:spTree>
    <p:extLst>
      <p:ext uri="{BB962C8B-B14F-4D97-AF65-F5344CB8AC3E}">
        <p14:creationId xmlns:p14="http://schemas.microsoft.com/office/powerpoint/2010/main" val="57741703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2 İçerik Yer Tutucusu"/>
          <p:cNvSpPr txBox="1">
            <a:spLocks/>
          </p:cNvSpPr>
          <p:nvPr/>
        </p:nvSpPr>
        <p:spPr bwMode="auto">
          <a:xfrm>
            <a:off x="381000" y="1206783"/>
            <a:ext cx="8153400" cy="300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cs typeface="+mn-cs"/>
              </a:defRPr>
            </a:lvl2pPr>
            <a:lvl3pPr marL="914400" indent="0" algn="ctr" rtl="0" fontAlgn="base">
              <a:spcBef>
                <a:spcPct val="20000"/>
              </a:spcBef>
              <a:spcAft>
                <a:spcPct val="0"/>
              </a:spcAft>
              <a:buNone/>
              <a:defRPr sz="2400">
                <a:solidFill>
                  <a:schemeClr val="tx1"/>
                </a:solidFill>
                <a:latin typeface="+mn-lt"/>
                <a:cs typeface="+mn-cs"/>
              </a:defRPr>
            </a:lvl3pPr>
            <a:lvl4pPr marL="1371600" indent="0" algn="ctr" rtl="0" fontAlgn="base">
              <a:spcBef>
                <a:spcPct val="20000"/>
              </a:spcBef>
              <a:spcAft>
                <a:spcPct val="0"/>
              </a:spcAft>
              <a:buNone/>
              <a:defRPr sz="2000">
                <a:solidFill>
                  <a:schemeClr val="tx1"/>
                </a:solidFill>
                <a:latin typeface="+mn-lt"/>
                <a:cs typeface="+mn-cs"/>
              </a:defRPr>
            </a:lvl4pPr>
            <a:lvl5pPr marL="1828800" indent="0" algn="ctr" rtl="0" fontAlgn="base">
              <a:spcBef>
                <a:spcPct val="20000"/>
              </a:spcBef>
              <a:spcAft>
                <a:spcPct val="0"/>
              </a:spcAft>
              <a:buNone/>
              <a:defRPr sz="2000">
                <a:solidFill>
                  <a:schemeClr val="tx1"/>
                </a:solidFill>
                <a:latin typeface="+mn-lt"/>
                <a:cs typeface="+mn-cs"/>
              </a:defRPr>
            </a:lvl5pPr>
            <a:lvl6pPr marL="2286000" indent="0" algn="ctr" rtl="0" fontAlgn="base">
              <a:spcBef>
                <a:spcPct val="20000"/>
              </a:spcBef>
              <a:spcAft>
                <a:spcPct val="0"/>
              </a:spcAft>
              <a:buNone/>
              <a:defRPr sz="2000">
                <a:solidFill>
                  <a:schemeClr val="tx1"/>
                </a:solidFill>
                <a:latin typeface="+mn-lt"/>
                <a:cs typeface="+mn-cs"/>
              </a:defRPr>
            </a:lvl6pPr>
            <a:lvl7pPr marL="2743200" indent="0" algn="ctr" rtl="0" fontAlgn="base">
              <a:spcBef>
                <a:spcPct val="20000"/>
              </a:spcBef>
              <a:spcAft>
                <a:spcPct val="0"/>
              </a:spcAft>
              <a:buNone/>
              <a:defRPr sz="2000">
                <a:solidFill>
                  <a:schemeClr val="tx1"/>
                </a:solidFill>
                <a:latin typeface="+mn-lt"/>
                <a:cs typeface="+mn-cs"/>
              </a:defRPr>
            </a:lvl7pPr>
            <a:lvl8pPr marL="3200400" indent="0" algn="ctr" rtl="0" fontAlgn="base">
              <a:spcBef>
                <a:spcPct val="20000"/>
              </a:spcBef>
              <a:spcAft>
                <a:spcPct val="0"/>
              </a:spcAft>
              <a:buNone/>
              <a:defRPr sz="2000">
                <a:solidFill>
                  <a:schemeClr val="tx1"/>
                </a:solidFill>
                <a:latin typeface="+mn-lt"/>
                <a:cs typeface="+mn-cs"/>
              </a:defRPr>
            </a:lvl8pPr>
            <a:lvl9pPr marL="3657600" indent="0" algn="ctr" rtl="0" fontAlgn="base">
              <a:spcBef>
                <a:spcPct val="20000"/>
              </a:spcBef>
              <a:spcAft>
                <a:spcPct val="0"/>
              </a:spcAft>
              <a:buNone/>
              <a:defRPr sz="2000">
                <a:solidFill>
                  <a:schemeClr val="tx1"/>
                </a:solidFill>
                <a:latin typeface="+mn-lt"/>
                <a:cs typeface="+mn-cs"/>
              </a:defRPr>
            </a:lvl9pPr>
          </a:lstStyle>
          <a:p>
            <a:pPr algn="just">
              <a:tabLst>
                <a:tab pos="3870325" algn="l"/>
              </a:tabLst>
            </a:pPr>
            <a:r>
              <a:rPr lang="tr-TR" kern="0" dirty="0"/>
              <a:t> </a:t>
            </a:r>
            <a:r>
              <a:rPr lang="tr-TR" sz="2400" kern="0" dirty="0">
                <a:solidFill>
                  <a:srgbClr val="00B0F0"/>
                </a:solidFill>
              </a:rPr>
              <a:t>   </a:t>
            </a:r>
            <a:r>
              <a:rPr lang="tr-TR" sz="1800" kern="0" dirty="0" err="1">
                <a:solidFill>
                  <a:schemeClr val="tx1">
                    <a:lumMod val="95000"/>
                    <a:lumOff val="5000"/>
                  </a:schemeClr>
                </a:solidFill>
                <a:latin typeface="Times New Roman" panose="02020603050405020304" pitchFamily="18" charset="0"/>
                <a:cs typeface="Times New Roman" panose="02020603050405020304" pitchFamily="18" charset="0"/>
              </a:rPr>
              <a:t>Biyodegradasyonun</a:t>
            </a:r>
            <a:r>
              <a:rPr lang="tr-TR" sz="1800" kern="0" dirty="0">
                <a:solidFill>
                  <a:schemeClr val="tx1">
                    <a:lumMod val="95000"/>
                    <a:lumOff val="5000"/>
                  </a:schemeClr>
                </a:solidFill>
                <a:latin typeface="Times New Roman" panose="02020603050405020304" pitchFamily="18" charset="0"/>
                <a:cs typeface="Times New Roman" panose="02020603050405020304" pitchFamily="18" charset="0"/>
              </a:rPr>
              <a:t> olamadığı andaki </a:t>
            </a:r>
            <a:r>
              <a:rPr lang="tr-TR" sz="1800" kern="0" dirty="0" err="1">
                <a:solidFill>
                  <a:schemeClr val="tx1">
                    <a:lumMod val="95000"/>
                    <a:lumOff val="5000"/>
                  </a:schemeClr>
                </a:solidFill>
                <a:latin typeface="Times New Roman" panose="02020603050405020304" pitchFamily="18" charset="0"/>
                <a:cs typeface="Times New Roman" panose="02020603050405020304" pitchFamily="18" charset="0"/>
              </a:rPr>
              <a:t>substrat</a:t>
            </a:r>
            <a:r>
              <a:rPr lang="tr-TR" sz="1800" kern="0" dirty="0">
                <a:solidFill>
                  <a:schemeClr val="tx1">
                    <a:lumMod val="95000"/>
                    <a:lumOff val="5000"/>
                  </a:schemeClr>
                </a:solidFill>
                <a:latin typeface="Times New Roman" panose="02020603050405020304" pitchFamily="18" charset="0"/>
                <a:cs typeface="Times New Roman" panose="02020603050405020304" pitchFamily="18" charset="0"/>
              </a:rPr>
              <a:t> konsantrasyonu, </a:t>
            </a:r>
            <a:r>
              <a:rPr lang="tr-TR" sz="1800" kern="0" dirty="0" err="1">
                <a:solidFill>
                  <a:schemeClr val="tx1">
                    <a:lumMod val="95000"/>
                    <a:lumOff val="5000"/>
                  </a:schemeClr>
                </a:solidFill>
                <a:latin typeface="Times New Roman" panose="02020603050405020304" pitchFamily="18" charset="0"/>
                <a:cs typeface="Times New Roman" panose="02020603050405020304" pitchFamily="18" charset="0"/>
              </a:rPr>
              <a:t>Smin</a:t>
            </a:r>
            <a:r>
              <a:rPr lang="tr-TR" sz="1800" kern="0" dirty="0">
                <a:solidFill>
                  <a:schemeClr val="tx1">
                    <a:lumMod val="95000"/>
                    <a:lumOff val="5000"/>
                  </a:schemeClr>
                </a:solidFill>
                <a:latin typeface="Times New Roman" panose="02020603050405020304" pitchFamily="18" charset="0"/>
                <a:cs typeface="Times New Roman" panose="02020603050405020304" pitchFamily="18" charset="0"/>
              </a:rPr>
              <a:t> ise aşağıdaki formül ile verilebilir;</a:t>
            </a:r>
          </a:p>
        </p:txBody>
      </p:sp>
      <p:pic>
        <p:nvPicPr>
          <p:cNvPr id="4" name="Picture 12"/>
          <p:cNvPicPr>
            <a:picLocks noChangeAspect="1" noChangeArrowheads="1"/>
          </p:cNvPicPr>
          <p:nvPr/>
        </p:nvPicPr>
        <p:blipFill>
          <a:blip r:embed="rId4" cstate="print"/>
          <a:srcRect/>
          <a:stretch>
            <a:fillRect/>
          </a:stretch>
        </p:blipFill>
        <p:spPr bwMode="auto">
          <a:xfrm>
            <a:off x="609600" y="2585266"/>
            <a:ext cx="3088953" cy="1089892"/>
          </a:xfrm>
          <a:prstGeom prst="rect">
            <a:avLst/>
          </a:prstGeom>
          <a:noFill/>
          <a:ln w="9525">
            <a:noFill/>
            <a:miter lim="800000"/>
            <a:headEnd/>
            <a:tailEnd/>
          </a:ln>
        </p:spPr>
      </p:pic>
      <p:sp>
        <p:nvSpPr>
          <p:cNvPr id="5" name="4 Dikdörtgen"/>
          <p:cNvSpPr/>
          <p:nvPr/>
        </p:nvSpPr>
        <p:spPr>
          <a:xfrm>
            <a:off x="4106416" y="2114550"/>
            <a:ext cx="4732784" cy="1754326"/>
          </a:xfrm>
          <a:prstGeom prst="rect">
            <a:avLst/>
          </a:prstGeom>
        </p:spPr>
        <p:txBody>
          <a:bodyPr wrap="square">
            <a:spAutoFit/>
          </a:bodyPr>
          <a:lstStyle/>
          <a:p>
            <a:pPr algn="just"/>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K</a:t>
            </a:r>
            <a:r>
              <a:rPr lang="tr-TR" baseline="-25000" dirty="0" err="1">
                <a:solidFill>
                  <a:schemeClr val="tx1">
                    <a:lumMod val="95000"/>
                    <a:lumOff val="5000"/>
                  </a:schemeClr>
                </a:solidFill>
                <a:latin typeface="Times New Roman" panose="02020603050405020304" pitchFamily="18" charset="0"/>
                <a:cs typeface="Times New Roman" panose="02020603050405020304" pitchFamily="18" charset="0"/>
              </a:rPr>
              <a:t>s</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yarı-doygunluk sabiti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Mikelis</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Menten</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sabiti)(mg/l)</a:t>
            </a:r>
          </a:p>
          <a:p>
            <a:pPr algn="just"/>
            <a:r>
              <a:rPr lang="tr-TR" dirty="0">
                <a:solidFill>
                  <a:schemeClr val="tx1">
                    <a:lumMod val="95000"/>
                    <a:lumOff val="5000"/>
                  </a:schemeClr>
                </a:solidFill>
                <a:latin typeface="Times New Roman" panose="02020603050405020304" pitchFamily="18" charset="0"/>
                <a:cs typeface="Times New Roman" panose="02020603050405020304" pitchFamily="18" charset="0"/>
              </a:rPr>
              <a:t>Y; ürün sabiti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mgX</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mgS</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a:t>
            </a:r>
          </a:p>
          <a:p>
            <a:pPr algn="just"/>
            <a:r>
              <a:rPr lang="tr-TR" dirty="0">
                <a:solidFill>
                  <a:schemeClr val="tx1">
                    <a:lumMod val="95000"/>
                    <a:lumOff val="5000"/>
                  </a:schemeClr>
                </a:solidFill>
                <a:latin typeface="Times New Roman" panose="02020603050405020304" pitchFamily="18" charset="0"/>
                <a:cs typeface="Times New Roman" panose="02020603050405020304" pitchFamily="18" charset="0"/>
              </a:rPr>
              <a:t>K; maksimum özgül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substrat</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giderme hızı (mg/</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mgX</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p>
          <a:p>
            <a:pPr algn="just"/>
            <a:r>
              <a:rPr lang="tr-TR" dirty="0">
                <a:solidFill>
                  <a:schemeClr val="tx1">
                    <a:lumMod val="95000"/>
                    <a:lumOff val="5000"/>
                  </a:schemeClr>
                </a:solidFill>
                <a:latin typeface="Times New Roman" panose="02020603050405020304" pitchFamily="18" charset="0"/>
                <a:cs typeface="Times New Roman" panose="02020603050405020304" pitchFamily="18" charset="0"/>
              </a:rPr>
              <a:t>µ</a:t>
            </a:r>
            <a:r>
              <a:rPr lang="tr-TR" baseline="-25000" dirty="0" err="1">
                <a:solidFill>
                  <a:schemeClr val="tx1">
                    <a:lumMod val="95000"/>
                    <a:lumOff val="5000"/>
                  </a:schemeClr>
                </a:solidFill>
                <a:latin typeface="Times New Roman" panose="02020603050405020304" pitchFamily="18" charset="0"/>
                <a:cs typeface="Times New Roman" panose="02020603050405020304" pitchFamily="18" charset="0"/>
              </a:rPr>
              <a:t>max</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maksimum özgül büyüme hızı (gün</a:t>
            </a:r>
            <a:r>
              <a:rPr lang="tr-TR"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dir</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2667200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382000" cy="1754326"/>
          </a:xfrm>
          <a:prstGeom prst="rect">
            <a:avLst/>
          </a:prstGeom>
        </p:spPr>
        <p:txBody>
          <a:bodyPr wrap="square">
            <a:spAutoFit/>
          </a:bodyPr>
          <a:lstStyle/>
          <a:p>
            <a:pPr algn="just">
              <a:buNone/>
              <a:tabLst>
                <a:tab pos="3870325" algn="l"/>
              </a:tabLst>
            </a:pPr>
            <a:r>
              <a:rPr lang="tr-TR" dirty="0">
                <a:latin typeface="Times New Roman" panose="02020603050405020304" pitchFamily="18" charset="0"/>
                <a:cs typeface="Times New Roman" panose="02020603050405020304" pitchFamily="18" charset="0"/>
              </a:rPr>
              <a:t>Genellikle bilinen </a:t>
            </a:r>
            <a:r>
              <a:rPr lang="tr-TR" dirty="0" err="1">
                <a:latin typeface="Times New Roman" panose="02020603050405020304" pitchFamily="18" charset="0"/>
                <a:cs typeface="Times New Roman" panose="02020603050405020304" pitchFamily="18" charset="0"/>
              </a:rPr>
              <a:t>substratlar</a:t>
            </a:r>
            <a:r>
              <a:rPr lang="tr-TR" dirty="0">
                <a:latin typeface="Times New Roman" panose="02020603050405020304" pitchFamily="18" charset="0"/>
                <a:cs typeface="Times New Roman" panose="02020603050405020304" pitchFamily="18" charset="0"/>
              </a:rPr>
              <a:t> için </a:t>
            </a:r>
            <a:r>
              <a:rPr lang="tr-TR" dirty="0" err="1">
                <a:latin typeface="Times New Roman" panose="02020603050405020304" pitchFamily="18" charset="0"/>
                <a:cs typeface="Times New Roman" panose="02020603050405020304" pitchFamily="18" charset="0"/>
              </a:rPr>
              <a:t>S</a:t>
            </a:r>
            <a:r>
              <a:rPr lang="tr-TR" baseline="-25000" dirty="0" err="1">
                <a:latin typeface="Times New Roman" panose="02020603050405020304" pitchFamily="18" charset="0"/>
                <a:cs typeface="Times New Roman" panose="02020603050405020304" pitchFamily="18" charset="0"/>
              </a:rPr>
              <a:t>min</a:t>
            </a:r>
            <a:r>
              <a:rPr lang="tr-TR" dirty="0">
                <a:latin typeface="Times New Roman" panose="02020603050405020304" pitchFamily="18" charset="0"/>
                <a:cs typeface="Times New Roman" panose="02020603050405020304" pitchFamily="18" charset="0"/>
              </a:rPr>
              <a:t> aerobik şartlarda </a:t>
            </a:r>
            <a:r>
              <a:rPr lang="tr-TR" dirty="0">
                <a:solidFill>
                  <a:srgbClr val="FF0000"/>
                </a:solidFill>
                <a:latin typeface="Times New Roman" panose="02020603050405020304" pitchFamily="18" charset="0"/>
                <a:cs typeface="Times New Roman" panose="02020603050405020304" pitchFamily="18" charset="0"/>
              </a:rPr>
              <a:t>0.1-1 mg/l</a:t>
            </a:r>
            <a:r>
              <a:rPr lang="tr-TR" dirty="0">
                <a:latin typeface="Times New Roman" panose="02020603050405020304" pitchFamily="18" charset="0"/>
                <a:cs typeface="Times New Roman" panose="02020603050405020304" pitchFamily="18" charset="0"/>
              </a:rPr>
              <a:t>, anaerobik şartlarda ise </a:t>
            </a:r>
            <a:r>
              <a:rPr lang="tr-TR" dirty="0">
                <a:solidFill>
                  <a:srgbClr val="FF0000"/>
                </a:solidFill>
                <a:latin typeface="Times New Roman" panose="02020603050405020304" pitchFamily="18" charset="0"/>
                <a:cs typeface="Times New Roman" panose="02020603050405020304" pitchFamily="18" charset="0"/>
              </a:rPr>
              <a:t>3.3-6.7 mg/l </a:t>
            </a:r>
            <a:r>
              <a:rPr lang="tr-TR" dirty="0">
                <a:latin typeface="Times New Roman" panose="02020603050405020304" pitchFamily="18" charset="0"/>
                <a:cs typeface="Times New Roman" panose="02020603050405020304" pitchFamily="18" charset="0"/>
              </a:rPr>
              <a:t>olabilmektedir.  </a:t>
            </a:r>
          </a:p>
          <a:p>
            <a:pPr algn="just">
              <a:buNone/>
              <a:tabLst>
                <a:tab pos="3870325" algn="l"/>
              </a:tabLst>
            </a:pPr>
            <a:r>
              <a:rPr lang="tr-TR" dirty="0" err="1">
                <a:latin typeface="Times New Roman" panose="02020603050405020304" pitchFamily="18" charset="0"/>
                <a:cs typeface="Times New Roman" panose="02020603050405020304" pitchFamily="18" charset="0"/>
              </a:rPr>
              <a:t>Oligotrofik</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biyofilmler</a:t>
            </a:r>
            <a:r>
              <a:rPr lang="tr-TR" dirty="0">
                <a:latin typeface="Times New Roman" panose="02020603050405020304" pitchFamily="18" charset="0"/>
                <a:cs typeface="Times New Roman" panose="02020603050405020304" pitchFamily="18" charset="0"/>
              </a:rPr>
              <a:t> için </a:t>
            </a:r>
            <a:r>
              <a:rPr lang="tr-TR" dirty="0" err="1">
                <a:latin typeface="Times New Roman" panose="02020603050405020304" pitchFamily="18" charset="0"/>
                <a:cs typeface="Times New Roman" panose="02020603050405020304" pitchFamily="18" charset="0"/>
              </a:rPr>
              <a:t>K</a:t>
            </a:r>
            <a:r>
              <a:rPr lang="tr-TR" baseline="-25000" dirty="0" err="1">
                <a:latin typeface="Times New Roman" panose="02020603050405020304" pitchFamily="18" charset="0"/>
                <a:cs typeface="Times New Roman" panose="02020603050405020304" pitchFamily="18" charset="0"/>
              </a:rPr>
              <a:t>s</a:t>
            </a:r>
            <a:r>
              <a:rPr lang="tr-TR" dirty="0">
                <a:latin typeface="Times New Roman" panose="02020603050405020304" pitchFamily="18" charset="0"/>
                <a:cs typeface="Times New Roman" panose="02020603050405020304" pitchFamily="18" charset="0"/>
              </a:rPr>
              <a:t> değerleri, 0.0005-0.33 mg/l </a:t>
            </a:r>
            <a:r>
              <a:rPr lang="tr-TR" dirty="0" err="1">
                <a:latin typeface="Times New Roman" panose="02020603050405020304" pitchFamily="18" charset="0"/>
                <a:cs typeface="Times New Roman" panose="02020603050405020304" pitchFamily="18" charset="0"/>
              </a:rPr>
              <a:t>dir</a:t>
            </a:r>
            <a:r>
              <a:rPr lang="tr-TR" dirty="0">
                <a:latin typeface="Times New Roman" panose="02020603050405020304" pitchFamily="18" charset="0"/>
                <a:cs typeface="Times New Roman" panose="02020603050405020304" pitchFamily="18" charset="0"/>
              </a:rPr>
              <a:t>. </a:t>
            </a:r>
          </a:p>
          <a:p>
            <a:pPr algn="just">
              <a:buNone/>
              <a:tabLst>
                <a:tab pos="3870325" algn="l"/>
              </a:tabLst>
            </a:pPr>
            <a:r>
              <a:rPr lang="tr-TR" dirty="0">
                <a:latin typeface="Times New Roman" panose="02020603050405020304" pitchFamily="18" charset="0"/>
                <a:cs typeface="Times New Roman" panose="02020603050405020304" pitchFamily="18" charset="0"/>
              </a:rPr>
              <a:t>Asetat ile beslenen </a:t>
            </a:r>
            <a:r>
              <a:rPr lang="tr-TR" dirty="0" err="1">
                <a:latin typeface="Times New Roman" panose="02020603050405020304" pitchFamily="18" charset="0"/>
                <a:cs typeface="Times New Roman" panose="02020603050405020304" pitchFamily="18" charset="0"/>
              </a:rPr>
              <a:t>oligotrofik</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biyofilmli</a:t>
            </a:r>
            <a:r>
              <a:rPr lang="tr-TR" dirty="0">
                <a:latin typeface="Times New Roman" panose="02020603050405020304" pitchFamily="18" charset="0"/>
                <a:cs typeface="Times New Roman" panose="02020603050405020304" pitchFamily="18" charset="0"/>
              </a:rPr>
              <a:t> sistemde </a:t>
            </a:r>
            <a:r>
              <a:rPr lang="tr-TR" dirty="0" err="1">
                <a:latin typeface="Times New Roman" panose="02020603050405020304" pitchFamily="18" charset="0"/>
                <a:cs typeface="Times New Roman" panose="02020603050405020304" pitchFamily="18" charset="0"/>
              </a:rPr>
              <a:t>K</a:t>
            </a:r>
            <a:r>
              <a:rPr lang="tr-TR" baseline="-25000" dirty="0" err="1">
                <a:latin typeface="Times New Roman" panose="02020603050405020304" pitchFamily="18" charset="0"/>
                <a:cs typeface="Times New Roman" panose="02020603050405020304" pitchFamily="18" charset="0"/>
              </a:rPr>
              <a:t>s</a:t>
            </a:r>
            <a:r>
              <a:rPr lang="tr-TR" dirty="0">
                <a:latin typeface="Times New Roman" panose="02020603050405020304" pitchFamily="18" charset="0"/>
                <a:cs typeface="Times New Roman" panose="02020603050405020304" pitchFamily="18" charset="0"/>
              </a:rPr>
              <a:t> değeri 10 mg/l’dir. µ</a:t>
            </a:r>
            <a:r>
              <a:rPr lang="tr-TR" baseline="-25000" dirty="0" err="1">
                <a:latin typeface="Times New Roman" panose="02020603050405020304" pitchFamily="18" charset="0"/>
                <a:cs typeface="Times New Roman" panose="02020603050405020304" pitchFamily="18" charset="0"/>
              </a:rPr>
              <a:t>max</a:t>
            </a:r>
            <a:r>
              <a:rPr lang="tr-TR" dirty="0">
                <a:latin typeface="Times New Roman" panose="02020603050405020304" pitchFamily="18" charset="0"/>
                <a:cs typeface="Times New Roman" panose="02020603050405020304" pitchFamily="18" charset="0"/>
              </a:rPr>
              <a:t> değerleri 0.14-0.20 saat</a:t>
            </a:r>
            <a:r>
              <a:rPr lang="tr-TR" baseline="30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dir</a:t>
            </a:r>
            <a:r>
              <a:rPr lang="tr-TR" dirty="0">
                <a:latin typeface="Times New Roman" panose="02020603050405020304" pitchFamily="18" charset="0"/>
                <a:cs typeface="Times New Roman" panose="02020603050405020304" pitchFamily="18" charset="0"/>
              </a:rPr>
              <a:t>. Maksimum </a:t>
            </a:r>
            <a:r>
              <a:rPr lang="tr-TR" dirty="0" err="1">
                <a:latin typeface="Times New Roman" panose="02020603050405020304" pitchFamily="18" charset="0"/>
                <a:cs typeface="Times New Roman" panose="02020603050405020304" pitchFamily="18" charset="0"/>
              </a:rPr>
              <a:t>substrat</a:t>
            </a:r>
            <a:r>
              <a:rPr lang="tr-TR" dirty="0">
                <a:latin typeface="Times New Roman" panose="02020603050405020304" pitchFamily="18" charset="0"/>
                <a:cs typeface="Times New Roman" panose="02020603050405020304" pitchFamily="18" charset="0"/>
              </a:rPr>
              <a:t> için </a:t>
            </a:r>
            <a:r>
              <a:rPr lang="tr-TR" dirty="0" err="1">
                <a:latin typeface="Times New Roman" panose="02020603050405020304" pitchFamily="18" charset="0"/>
                <a:cs typeface="Times New Roman" panose="02020603050405020304" pitchFamily="18" charset="0"/>
              </a:rPr>
              <a:t>biyofilmli</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biyodegradasyon</a:t>
            </a:r>
            <a:r>
              <a:rPr lang="tr-TR" dirty="0">
                <a:latin typeface="Times New Roman" panose="02020603050405020304" pitchFamily="18" charset="0"/>
                <a:cs typeface="Times New Roman" panose="02020603050405020304" pitchFamily="18" charset="0"/>
              </a:rPr>
              <a:t> kinetiği </a:t>
            </a:r>
            <a:r>
              <a:rPr lang="tr-TR" dirty="0" err="1">
                <a:latin typeface="Times New Roman" panose="02020603050405020304" pitchFamily="18" charset="0"/>
                <a:cs typeface="Times New Roman" panose="02020603050405020304" pitchFamily="18" charset="0"/>
              </a:rPr>
              <a:t>Şekil’de</a:t>
            </a:r>
            <a:r>
              <a:rPr lang="tr-TR" dirty="0">
                <a:latin typeface="Times New Roman" panose="02020603050405020304" pitchFamily="18" charset="0"/>
                <a:cs typeface="Times New Roman" panose="02020603050405020304" pitchFamily="18" charset="0"/>
              </a:rPr>
              <a:t> gösterilmiştir.</a:t>
            </a:r>
          </a:p>
        </p:txBody>
      </p:sp>
      <p:pic>
        <p:nvPicPr>
          <p:cNvPr id="4" name="Picture 15"/>
          <p:cNvPicPr>
            <a:picLocks noChangeAspect="1" noChangeArrowheads="1"/>
          </p:cNvPicPr>
          <p:nvPr/>
        </p:nvPicPr>
        <p:blipFill>
          <a:blip r:embed="rId4" cstate="print"/>
          <a:srcRect/>
          <a:stretch>
            <a:fillRect/>
          </a:stretch>
        </p:blipFill>
        <p:spPr bwMode="auto">
          <a:xfrm>
            <a:off x="2895600" y="2419350"/>
            <a:ext cx="3911174" cy="2197889"/>
          </a:xfrm>
          <a:prstGeom prst="rect">
            <a:avLst/>
          </a:prstGeom>
          <a:noFill/>
          <a:ln w="9525">
            <a:noFill/>
            <a:miter lim="800000"/>
            <a:headEnd/>
            <a:tailEnd/>
          </a:ln>
        </p:spPr>
      </p:pic>
    </p:spTree>
    <p:extLst>
      <p:ext uri="{BB962C8B-B14F-4D97-AF65-F5344CB8AC3E}">
        <p14:creationId xmlns:p14="http://schemas.microsoft.com/office/powerpoint/2010/main" val="32959249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971550"/>
            <a:ext cx="3905877" cy="369332"/>
          </a:xfrm>
          <a:prstGeom prst="rect">
            <a:avLst/>
          </a:prstGeom>
        </p:spPr>
        <p:txBody>
          <a:bodyPr wrap="none">
            <a:spAutoFit/>
          </a:bodyPr>
          <a:lstStyle/>
          <a:p>
            <a:r>
              <a:rPr lang="tr-TR" b="1" dirty="0">
                <a:solidFill>
                  <a:schemeClr val="tx1">
                    <a:lumMod val="95000"/>
                    <a:lumOff val="5000"/>
                  </a:schemeClr>
                </a:solidFill>
                <a:latin typeface="Times New Roman" panose="02020603050405020304" pitchFamily="18" charset="0"/>
                <a:cs typeface="Times New Roman" panose="02020603050405020304" pitchFamily="18" charset="0"/>
              </a:rPr>
              <a:t>Alıştırılmış Hücre </a:t>
            </a: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Biyodegradasyonu</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
        <p:nvSpPr>
          <p:cNvPr id="4" name="Dikdörtgen 3"/>
          <p:cNvSpPr/>
          <p:nvPr/>
        </p:nvSpPr>
        <p:spPr>
          <a:xfrm>
            <a:off x="304801" y="1581150"/>
            <a:ext cx="4419599" cy="1754326"/>
          </a:xfrm>
          <a:prstGeom prst="rect">
            <a:avLst/>
          </a:prstGeom>
        </p:spPr>
        <p:txBody>
          <a:bodyPr wrap="square">
            <a:spAutoFit/>
          </a:bodyPr>
          <a:lstStyle/>
          <a:p>
            <a:pPr algn="just">
              <a:buNone/>
            </a:pP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Biyogedradasyon</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verimini arttırabilmek amacıyla arıtılması planlanan organik maddeye alıştırılan ve o ortamda başarı ile yaşayabilen hücrelerin belirli bir süre sonra ortamdan izole edilerek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amacı ile kullanılmasıdır.</a:t>
            </a:r>
          </a:p>
        </p:txBody>
      </p:sp>
      <p:pic>
        <p:nvPicPr>
          <p:cNvPr id="5" name="Picture 10"/>
          <p:cNvPicPr>
            <a:picLocks noChangeAspect="1" noChangeArrowheads="1"/>
          </p:cNvPicPr>
          <p:nvPr/>
        </p:nvPicPr>
        <p:blipFill>
          <a:blip r:embed="rId4" cstate="print"/>
          <a:srcRect/>
          <a:stretch>
            <a:fillRect/>
          </a:stretch>
        </p:blipFill>
        <p:spPr bwMode="auto">
          <a:xfrm>
            <a:off x="5105400" y="1133966"/>
            <a:ext cx="3672386" cy="2648694"/>
          </a:xfrm>
          <a:prstGeom prst="rect">
            <a:avLst/>
          </a:prstGeom>
          <a:noFill/>
          <a:ln w="9525">
            <a:noFill/>
            <a:miter lim="800000"/>
            <a:headEnd/>
            <a:tailEnd/>
          </a:ln>
        </p:spPr>
      </p:pic>
    </p:spTree>
    <p:extLst>
      <p:ext uri="{BB962C8B-B14F-4D97-AF65-F5344CB8AC3E}">
        <p14:creationId xmlns:p14="http://schemas.microsoft.com/office/powerpoint/2010/main" val="244283523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43840" y="725269"/>
            <a:ext cx="6858000" cy="646331"/>
          </a:xfrm>
          <a:prstGeom prst="rect">
            <a:avLst/>
          </a:prstGeom>
        </p:spPr>
        <p:txBody>
          <a:bodyPr wrap="square">
            <a:spAutoFit/>
          </a:bodyPr>
          <a:lstStyle/>
          <a:p>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kinetik sabitlerinin elde edilmesi</a:t>
            </a:r>
            <a:br>
              <a:rPr lang="tr-TR" dirty="0">
                <a:solidFill>
                  <a:schemeClr val="tx1">
                    <a:lumMod val="95000"/>
                    <a:lumOff val="5000"/>
                  </a:schemeClr>
                </a:solidFill>
                <a:latin typeface="Times New Roman" panose="02020603050405020304" pitchFamily="18" charset="0"/>
                <a:cs typeface="Times New Roman" panose="02020603050405020304" pitchFamily="18" charset="0"/>
              </a:rPr>
            </a:br>
            <a:r>
              <a:rPr lang="tr-TR" b="1" dirty="0">
                <a:solidFill>
                  <a:schemeClr val="tx1">
                    <a:lumMod val="95000"/>
                    <a:lumOff val="5000"/>
                  </a:schemeClr>
                </a:solidFill>
                <a:latin typeface="Times New Roman" panose="02020603050405020304" pitchFamily="18" charset="0"/>
                <a:cs typeface="Times New Roman" panose="02020603050405020304" pitchFamily="18" charset="0"/>
              </a:rPr>
              <a:t>Lineer </a:t>
            </a: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metod</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 (lineer)(İleri-</a:t>
            </a: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Suwa</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a:t>
            </a:r>
            <a:r>
              <a:rPr lang="tr-TR" b="1" dirty="0" err="1">
                <a:solidFill>
                  <a:schemeClr val="tx1">
                    <a:lumMod val="95000"/>
                    <a:lumOff val="5000"/>
                  </a:schemeClr>
                </a:solidFill>
                <a:latin typeface="Times New Roman" panose="02020603050405020304" pitchFamily="18" charset="0"/>
                <a:cs typeface="Times New Roman" panose="02020603050405020304" pitchFamily="18" charset="0"/>
              </a:rPr>
              <a:t>Matsui</a:t>
            </a:r>
            <a:r>
              <a:rPr lang="tr-TR" b="1"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4" name="Dikdörtgen 3"/>
          <p:cNvSpPr/>
          <p:nvPr/>
        </p:nvSpPr>
        <p:spPr>
          <a:xfrm>
            <a:off x="255546" y="1498758"/>
            <a:ext cx="8138160" cy="3416320"/>
          </a:xfrm>
          <a:prstGeom prst="rect">
            <a:avLst/>
          </a:prstGeom>
        </p:spPr>
        <p:txBody>
          <a:bodyPr wrap="square">
            <a:spAutoFit/>
          </a:bodyPr>
          <a:lstStyle/>
          <a:p>
            <a:pPr algn="just">
              <a:buNone/>
            </a:pP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Michaelis-Menten</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kinetik eşitliği:</a:t>
            </a:r>
          </a:p>
          <a:p>
            <a:pPr algn="just">
              <a:buNone/>
            </a:pPr>
            <a:endParaRPr lang="tr-TR" sz="16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sz="16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sz="16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İntegrasyon</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yapıldığında;</a:t>
            </a:r>
          </a:p>
          <a:p>
            <a:pPr algn="just">
              <a:buNone/>
            </a:pPr>
            <a:endParaRPr lang="tr-TR" sz="16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sz="16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sz="16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sz="16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tabLst>
                <a:tab pos="3870325" algn="l"/>
              </a:tabLst>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                         şeklinde ifade edilirse;</a:t>
            </a:r>
          </a:p>
          <a:p>
            <a:pPr algn="just">
              <a:tabLst>
                <a:tab pos="3870325" algn="l"/>
              </a:tabLst>
            </a:pPr>
            <a:endParaRPr lang="tr-TR" sz="16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tabLst>
                <a:tab pos="3870325" algn="l"/>
              </a:tabLst>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Denklemler yeniden düzenlenirse;     </a:t>
            </a:r>
          </a:p>
          <a:p>
            <a:pPr algn="just">
              <a:buNone/>
            </a:pPr>
            <a:endParaRPr lang="tr-TR" sz="1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5" name="Picture 7"/>
          <p:cNvPicPr>
            <a:picLocks noChangeAspect="1" noChangeArrowheads="1"/>
          </p:cNvPicPr>
          <p:nvPr/>
        </p:nvPicPr>
        <p:blipFill>
          <a:blip r:embed="rId3" cstate="print"/>
          <a:srcRect/>
          <a:stretch>
            <a:fillRect/>
          </a:stretch>
        </p:blipFill>
        <p:spPr bwMode="auto">
          <a:xfrm>
            <a:off x="3429000" y="1733550"/>
            <a:ext cx="1413787" cy="574115"/>
          </a:xfrm>
          <a:prstGeom prst="rect">
            <a:avLst/>
          </a:prstGeom>
          <a:noFill/>
          <a:ln w="9525">
            <a:noFill/>
            <a:miter lim="800000"/>
            <a:headEnd/>
            <a:tailEnd/>
          </a:ln>
        </p:spPr>
      </p:pic>
      <p:pic>
        <p:nvPicPr>
          <p:cNvPr id="6" name="Picture 12"/>
          <p:cNvPicPr>
            <a:picLocks noChangeAspect="1" noChangeArrowheads="1"/>
          </p:cNvPicPr>
          <p:nvPr/>
        </p:nvPicPr>
        <p:blipFill>
          <a:blip r:embed="rId4" cstate="print"/>
          <a:srcRect/>
          <a:stretch>
            <a:fillRect/>
          </a:stretch>
        </p:blipFill>
        <p:spPr bwMode="auto">
          <a:xfrm>
            <a:off x="2971800" y="2592149"/>
            <a:ext cx="1990619" cy="607060"/>
          </a:xfrm>
          <a:prstGeom prst="rect">
            <a:avLst/>
          </a:prstGeom>
          <a:noFill/>
          <a:ln w="9525">
            <a:noFill/>
            <a:miter lim="800000"/>
            <a:headEnd/>
            <a:tailEnd/>
          </a:ln>
        </p:spPr>
      </p:pic>
      <p:pic>
        <p:nvPicPr>
          <p:cNvPr id="7" name="Picture 13"/>
          <p:cNvPicPr>
            <a:picLocks noChangeAspect="1" noChangeArrowheads="1"/>
          </p:cNvPicPr>
          <p:nvPr/>
        </p:nvPicPr>
        <p:blipFill>
          <a:blip r:embed="rId5" cstate="print"/>
          <a:srcRect/>
          <a:stretch>
            <a:fillRect/>
          </a:stretch>
        </p:blipFill>
        <p:spPr bwMode="auto">
          <a:xfrm>
            <a:off x="568037" y="3409950"/>
            <a:ext cx="1050774" cy="605841"/>
          </a:xfrm>
          <a:prstGeom prst="rect">
            <a:avLst/>
          </a:prstGeom>
          <a:noFill/>
          <a:ln w="9525">
            <a:noFill/>
            <a:miter lim="800000"/>
            <a:headEnd/>
            <a:tailEnd/>
          </a:ln>
        </p:spPr>
      </p:pic>
      <p:pic>
        <p:nvPicPr>
          <p:cNvPr id="8" name="Picture 15"/>
          <p:cNvPicPr>
            <a:picLocks noChangeAspect="1" noChangeArrowheads="1"/>
          </p:cNvPicPr>
          <p:nvPr/>
        </p:nvPicPr>
        <p:blipFill>
          <a:blip r:embed="rId6" cstate="print"/>
          <a:srcRect/>
          <a:stretch>
            <a:fillRect/>
          </a:stretch>
        </p:blipFill>
        <p:spPr bwMode="auto">
          <a:xfrm>
            <a:off x="3764585" y="4095750"/>
            <a:ext cx="2156403" cy="616812"/>
          </a:xfrm>
          <a:prstGeom prst="rect">
            <a:avLst/>
          </a:prstGeom>
          <a:noFill/>
          <a:ln w="9525">
            <a:noFill/>
            <a:miter lim="800000"/>
            <a:headEnd/>
            <a:tailEnd/>
          </a:ln>
        </p:spPr>
      </p:pic>
    </p:spTree>
    <p:extLst>
      <p:ext uri="{BB962C8B-B14F-4D97-AF65-F5344CB8AC3E}">
        <p14:creationId xmlns:p14="http://schemas.microsoft.com/office/powerpoint/2010/main" val="115683984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220980" y="666750"/>
            <a:ext cx="8458200" cy="3631763"/>
          </a:xfrm>
          <a:prstGeom prst="rect">
            <a:avLst/>
          </a:prstGeom>
        </p:spPr>
        <p:txBody>
          <a:bodyPr wrap="square">
            <a:spAutoFit/>
          </a:bodyPr>
          <a:lstStyle/>
          <a:p>
            <a:pPr algn="just">
              <a:buNone/>
            </a:pPr>
            <a:endParaRPr lang="tr-TR" sz="11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r>
              <a:rPr lang="tr-TR" sz="2000" dirty="0">
                <a:solidFill>
                  <a:schemeClr val="tx1">
                    <a:lumMod val="95000"/>
                    <a:lumOff val="5000"/>
                  </a:schemeClr>
                </a:solidFill>
                <a:latin typeface="Times New Roman" panose="02020603050405020304" pitchFamily="18" charset="0"/>
                <a:cs typeface="Times New Roman" panose="02020603050405020304" pitchFamily="18" charset="0"/>
              </a:rPr>
              <a:t>Lineer denkleme dönüştürüldüğünde;</a:t>
            </a:r>
          </a:p>
          <a:p>
            <a:pPr algn="just">
              <a:buNone/>
            </a:pPr>
            <a:endParaRPr lang="tr-TR" sz="2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sz="2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(1/E)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ln</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[1/(1-E)]-1 karşı t/E grafiği çizildiğinde; </a:t>
            </a:r>
          </a:p>
          <a:p>
            <a:pPr algn="just">
              <a:buNone/>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S</a:t>
            </a:r>
            <a:r>
              <a:rPr lang="tr-TR" baseline="-25000" dirty="0" err="1">
                <a:solidFill>
                  <a:schemeClr val="tx1">
                    <a:lumMod val="95000"/>
                    <a:lumOff val="5000"/>
                  </a:schemeClr>
                </a:solidFill>
                <a:latin typeface="Times New Roman" panose="02020603050405020304" pitchFamily="18" charset="0"/>
                <a:cs typeface="Times New Roman" panose="02020603050405020304" pitchFamily="18" charset="0"/>
              </a:rPr>
              <a:t>o</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+K</a:t>
            </a:r>
            <a:r>
              <a:rPr lang="tr-TR" baseline="-25000" dirty="0" err="1">
                <a:solidFill>
                  <a:schemeClr val="tx1">
                    <a:lumMod val="95000"/>
                    <a:lumOff val="5000"/>
                  </a:schemeClr>
                </a:solidFill>
                <a:latin typeface="Times New Roman" panose="02020603050405020304" pitchFamily="18" charset="0"/>
                <a:cs typeface="Times New Roman" panose="02020603050405020304" pitchFamily="18" charset="0"/>
              </a:rPr>
              <a:t>m</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V</a:t>
            </a:r>
            <a:r>
              <a:rPr lang="tr-TR" baseline="-25000" dirty="0" err="1">
                <a:solidFill>
                  <a:schemeClr val="tx1">
                    <a:lumMod val="95000"/>
                    <a:lumOff val="5000"/>
                  </a:schemeClr>
                </a:solidFill>
                <a:latin typeface="Times New Roman" panose="02020603050405020304" pitchFamily="18" charset="0"/>
                <a:cs typeface="Times New Roman" panose="02020603050405020304" pitchFamily="18" charset="0"/>
              </a:rPr>
              <a:t>max</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kesim noktasını, (K</a:t>
            </a:r>
            <a:r>
              <a:rPr lang="tr-TR" baseline="-25000" dirty="0">
                <a:solidFill>
                  <a:schemeClr val="tx1">
                    <a:lumMod val="95000"/>
                    <a:lumOff val="5000"/>
                  </a:schemeClr>
                </a:solidFill>
                <a:latin typeface="Times New Roman" panose="02020603050405020304" pitchFamily="18" charset="0"/>
                <a:cs typeface="Times New Roman" panose="02020603050405020304" pitchFamily="18" charset="0"/>
              </a:rPr>
              <a:t>m</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V</a:t>
            </a:r>
            <a:r>
              <a:rPr lang="tr-TR" baseline="-25000" dirty="0" err="1">
                <a:solidFill>
                  <a:schemeClr val="tx1">
                    <a:lumMod val="95000"/>
                    <a:lumOff val="5000"/>
                  </a:schemeClr>
                </a:solidFill>
                <a:latin typeface="Times New Roman" panose="02020603050405020304" pitchFamily="18" charset="0"/>
                <a:cs typeface="Times New Roman" panose="02020603050405020304" pitchFamily="18" charset="0"/>
              </a:rPr>
              <a:t>max</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eğimi verir.  Bu şekilde K</a:t>
            </a:r>
            <a:r>
              <a:rPr lang="tr-TR" baseline="-25000" dirty="0">
                <a:solidFill>
                  <a:schemeClr val="tx1">
                    <a:lumMod val="95000"/>
                    <a:lumOff val="5000"/>
                  </a:schemeClr>
                </a:solidFill>
                <a:latin typeface="Times New Roman" panose="02020603050405020304" pitchFamily="18" charset="0"/>
                <a:cs typeface="Times New Roman" panose="02020603050405020304" pitchFamily="18" charset="0"/>
              </a:rPr>
              <a:t>m</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ve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V</a:t>
            </a:r>
            <a:r>
              <a:rPr lang="tr-TR" baseline="-25000" dirty="0" err="1">
                <a:solidFill>
                  <a:schemeClr val="tx1">
                    <a:lumMod val="95000"/>
                    <a:lumOff val="5000"/>
                  </a:schemeClr>
                </a:solidFill>
                <a:latin typeface="Times New Roman" panose="02020603050405020304" pitchFamily="18" charset="0"/>
                <a:cs typeface="Times New Roman" panose="02020603050405020304" pitchFamily="18" charset="0"/>
              </a:rPr>
              <a:t>max</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biyodegradasyon</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kinetik sabitlerinin lineer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metod</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ile elde edilmesi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Şekil’de</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verilmiştir. </a:t>
            </a:r>
          </a:p>
          <a:p>
            <a:pPr algn="just">
              <a:buNone/>
            </a:pPr>
            <a:endParaRPr lang="tr-TR" sz="2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sz="2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sz="2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buNone/>
            </a:pP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5" name="Picture 14"/>
          <p:cNvPicPr>
            <a:picLocks noChangeAspect="1" noChangeArrowheads="1"/>
          </p:cNvPicPr>
          <p:nvPr/>
        </p:nvPicPr>
        <p:blipFill>
          <a:blip r:embed="rId4" cstate="print"/>
          <a:srcRect/>
          <a:stretch>
            <a:fillRect/>
          </a:stretch>
        </p:blipFill>
        <p:spPr bwMode="auto">
          <a:xfrm>
            <a:off x="1600200" y="1276350"/>
            <a:ext cx="3403526" cy="680451"/>
          </a:xfrm>
          <a:prstGeom prst="rect">
            <a:avLst/>
          </a:prstGeom>
          <a:noFill/>
          <a:ln w="9525">
            <a:noFill/>
            <a:miter lim="800000"/>
            <a:headEnd/>
            <a:tailEnd/>
          </a:ln>
        </p:spPr>
      </p:pic>
      <p:pic>
        <p:nvPicPr>
          <p:cNvPr id="6" name="Picture 16"/>
          <p:cNvPicPr>
            <a:picLocks noChangeAspect="1" noChangeArrowheads="1"/>
          </p:cNvPicPr>
          <p:nvPr/>
        </p:nvPicPr>
        <p:blipFill>
          <a:blip r:embed="rId5" cstate="print"/>
          <a:srcRect/>
          <a:stretch>
            <a:fillRect/>
          </a:stretch>
        </p:blipFill>
        <p:spPr bwMode="auto">
          <a:xfrm>
            <a:off x="2637500" y="2876550"/>
            <a:ext cx="3625160" cy="1812580"/>
          </a:xfrm>
          <a:prstGeom prst="rect">
            <a:avLst/>
          </a:prstGeom>
          <a:noFill/>
          <a:ln w="9525">
            <a:noFill/>
            <a:miter lim="800000"/>
            <a:headEnd/>
            <a:tailEnd/>
          </a:ln>
        </p:spPr>
      </p:pic>
    </p:spTree>
    <p:extLst>
      <p:ext uri="{BB962C8B-B14F-4D97-AF65-F5344CB8AC3E}">
        <p14:creationId xmlns:p14="http://schemas.microsoft.com/office/powerpoint/2010/main" val="248878176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228600" y="1962150"/>
            <a:ext cx="4572000" cy="2308324"/>
          </a:xfrm>
          <a:prstGeom prst="rect">
            <a:avLst/>
          </a:prstGeom>
        </p:spPr>
        <p:txBody>
          <a:bodyPr>
            <a:spAutoFit/>
          </a:bodyPr>
          <a:lstStyle/>
          <a:p>
            <a:pPr algn="just">
              <a:buNone/>
              <a:tabLst>
                <a:tab pos="3870325" algn="l"/>
              </a:tabLst>
            </a:pP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S</a:t>
            </a:r>
            <a:r>
              <a:rPr lang="tr-TR" baseline="-25000" dirty="0" err="1">
                <a:solidFill>
                  <a:schemeClr val="tx1">
                    <a:lumMod val="95000"/>
                    <a:lumOff val="5000"/>
                  </a:schemeClr>
                </a:solidFill>
                <a:latin typeface="Times New Roman" panose="02020603050405020304" pitchFamily="18" charset="0"/>
                <a:cs typeface="Times New Roman" panose="02020603050405020304" pitchFamily="18" charset="0"/>
              </a:rPr>
              <a:t>o</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Başlangıç konsantrasyonu (mg/l); </a:t>
            </a:r>
          </a:p>
          <a:p>
            <a:pPr algn="just">
              <a:buNone/>
              <a:tabLst>
                <a:tab pos="3870325" algn="l"/>
              </a:tabLst>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S,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Substrat</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konsnatrasyonu</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(mg/l); </a:t>
            </a:r>
          </a:p>
          <a:p>
            <a:pPr algn="just">
              <a:buNone/>
              <a:tabLst>
                <a:tab pos="3870325" algn="l"/>
              </a:tabLst>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S</a:t>
            </a:r>
            <a:r>
              <a:rPr lang="tr-TR" baseline="-25000" dirty="0">
                <a:solidFill>
                  <a:schemeClr val="tx1">
                    <a:lumMod val="95000"/>
                    <a:lumOff val="5000"/>
                  </a:schemeClr>
                </a:solidFill>
                <a:latin typeface="Times New Roman" panose="02020603050405020304" pitchFamily="18" charset="0"/>
                <a:cs typeface="Times New Roman" panose="02020603050405020304" pitchFamily="18" charset="0"/>
              </a:rPr>
              <a:t>E</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 t zamanındaki konsantrasyon (mg/l); </a:t>
            </a:r>
          </a:p>
          <a:p>
            <a:pPr algn="just">
              <a:buNone/>
              <a:tabLst>
                <a:tab pos="3870325" algn="l"/>
              </a:tabLst>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V,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Substrat</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dönüşümü (mg/l); </a:t>
            </a:r>
          </a:p>
          <a:p>
            <a:pPr algn="just">
              <a:buNone/>
              <a:tabLst>
                <a:tab pos="3870325" algn="l"/>
              </a:tabLst>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t, reaksiyon zamanı (saat); </a:t>
            </a:r>
          </a:p>
          <a:p>
            <a:pPr algn="just">
              <a:buNone/>
              <a:tabLst>
                <a:tab pos="3870325" algn="l"/>
              </a:tabLst>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R, Reaksiyon hızı (mg/l/saat); </a:t>
            </a:r>
          </a:p>
          <a:p>
            <a:pPr algn="just">
              <a:buNone/>
              <a:tabLst>
                <a:tab pos="3870325" algn="l"/>
              </a:tabLst>
            </a:pP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V</a:t>
            </a:r>
            <a:r>
              <a:rPr lang="tr-TR" baseline="-25000" dirty="0" err="1">
                <a:solidFill>
                  <a:schemeClr val="tx1">
                    <a:lumMod val="95000"/>
                    <a:lumOff val="5000"/>
                  </a:schemeClr>
                </a:solidFill>
                <a:latin typeface="Times New Roman" panose="02020603050405020304" pitchFamily="18" charset="0"/>
                <a:cs typeface="Times New Roman" panose="02020603050405020304" pitchFamily="18" charset="0"/>
              </a:rPr>
              <a:t>max</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Substrat</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satürasyonunda</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reaksiyon hızı; </a:t>
            </a:r>
          </a:p>
          <a:p>
            <a:pPr algn="just">
              <a:buNone/>
              <a:tabLst>
                <a:tab pos="3870325" algn="l"/>
              </a:tabLst>
            </a:pPr>
            <a:r>
              <a:rPr lang="tr-TR" dirty="0">
                <a:solidFill>
                  <a:schemeClr val="tx1">
                    <a:lumMod val="95000"/>
                    <a:lumOff val="5000"/>
                  </a:schemeClr>
                </a:solidFill>
                <a:latin typeface="Times New Roman" panose="02020603050405020304" pitchFamily="18" charset="0"/>
                <a:cs typeface="Times New Roman" panose="02020603050405020304" pitchFamily="18" charset="0"/>
              </a:rPr>
              <a:t>K</a:t>
            </a:r>
            <a:r>
              <a:rPr lang="tr-TR" baseline="-25000" dirty="0">
                <a:solidFill>
                  <a:schemeClr val="tx1">
                    <a:lumMod val="95000"/>
                    <a:lumOff val="5000"/>
                  </a:schemeClr>
                </a:solidFill>
                <a:latin typeface="Times New Roman" panose="02020603050405020304" pitchFamily="18" charset="0"/>
                <a:cs typeface="Times New Roman" panose="02020603050405020304" pitchFamily="18" charset="0"/>
              </a:rPr>
              <a:t>m</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Michaelis-Menten</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Sabiti (mg/l) </a:t>
            </a:r>
            <a:r>
              <a:rPr lang="tr-TR" dirty="0" err="1">
                <a:solidFill>
                  <a:schemeClr val="tx1">
                    <a:lumMod val="95000"/>
                    <a:lumOff val="5000"/>
                  </a:schemeClr>
                </a:solidFill>
                <a:latin typeface="Times New Roman" panose="02020603050405020304" pitchFamily="18" charset="0"/>
                <a:cs typeface="Times New Roman" panose="02020603050405020304" pitchFamily="18" charset="0"/>
              </a:rPr>
              <a:t>dir</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pic>
        <p:nvPicPr>
          <p:cNvPr id="5" name="Picture 10"/>
          <p:cNvPicPr>
            <a:picLocks noChangeAspect="1" noChangeArrowheads="1"/>
          </p:cNvPicPr>
          <p:nvPr/>
        </p:nvPicPr>
        <p:blipFill>
          <a:blip r:embed="rId4" cstate="print"/>
          <a:srcRect/>
          <a:stretch>
            <a:fillRect/>
          </a:stretch>
        </p:blipFill>
        <p:spPr bwMode="auto">
          <a:xfrm>
            <a:off x="1905000" y="971849"/>
            <a:ext cx="4781277" cy="956011"/>
          </a:xfrm>
          <a:prstGeom prst="rect">
            <a:avLst/>
          </a:prstGeom>
          <a:noFill/>
          <a:ln w="9525">
            <a:noFill/>
            <a:miter lim="800000"/>
            <a:headEnd/>
            <a:tailEnd/>
          </a:ln>
        </p:spPr>
      </p:pic>
      <p:pic>
        <p:nvPicPr>
          <p:cNvPr id="6" name="Picture 2" descr="C:\Users\asus\Desktop\KÜÇÜK RESİM\imagesCA5CZNGL.jpg"/>
          <p:cNvPicPr>
            <a:picLocks noChangeAspect="1" noChangeArrowheads="1"/>
          </p:cNvPicPr>
          <p:nvPr/>
        </p:nvPicPr>
        <p:blipFill>
          <a:blip r:embed="rId5" cstate="print"/>
          <a:srcRect/>
          <a:stretch>
            <a:fillRect/>
          </a:stretch>
        </p:blipFill>
        <p:spPr bwMode="auto">
          <a:xfrm>
            <a:off x="5410200" y="1883795"/>
            <a:ext cx="2423864" cy="2371171"/>
          </a:xfrm>
          <a:prstGeom prst="rect">
            <a:avLst/>
          </a:prstGeom>
          <a:noFill/>
        </p:spPr>
      </p:pic>
    </p:spTree>
    <p:extLst>
      <p:ext uri="{BB962C8B-B14F-4D97-AF65-F5344CB8AC3E}">
        <p14:creationId xmlns:p14="http://schemas.microsoft.com/office/powerpoint/2010/main" val="883383187"/>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304800" y="792123"/>
            <a:ext cx="7391400" cy="646331"/>
          </a:xfrm>
          <a:prstGeom prst="rect">
            <a:avLst/>
          </a:prstGeom>
        </p:spPr>
        <p:txBody>
          <a:bodyPr wrap="square">
            <a:spAutoFit/>
          </a:bodyPr>
          <a:lstStyle/>
          <a:p>
            <a:r>
              <a:rPr lang="tr-TR" dirty="0" err="1">
                <a:latin typeface="Times New Roman" panose="02020603050405020304" pitchFamily="18" charset="0"/>
                <a:cs typeface="Times New Roman" panose="02020603050405020304" pitchFamily="18" charset="0"/>
              </a:rPr>
              <a:t>Biyodegradasyon</a:t>
            </a:r>
            <a:r>
              <a:rPr lang="tr-TR" dirty="0">
                <a:latin typeface="Times New Roman" panose="02020603050405020304" pitchFamily="18" charset="0"/>
                <a:cs typeface="Times New Roman" panose="02020603050405020304" pitchFamily="18" charset="0"/>
              </a:rPr>
              <a:t> kinetik sabitlerinin elde edilmesi</a:t>
            </a:r>
            <a:br>
              <a:rPr lang="tr-TR" dirty="0">
                <a:latin typeface="Times New Roman" panose="02020603050405020304" pitchFamily="18" charset="0"/>
                <a:cs typeface="Times New Roman" panose="02020603050405020304" pitchFamily="18" charset="0"/>
              </a:rPr>
            </a:br>
            <a:r>
              <a:rPr lang="tr-TR" b="1" dirty="0">
                <a:latin typeface="Times New Roman" panose="02020603050405020304" pitchFamily="18" charset="0"/>
                <a:cs typeface="Times New Roman" panose="02020603050405020304" pitchFamily="18" charset="0"/>
              </a:rPr>
              <a:t>Lineer olmayan </a:t>
            </a:r>
            <a:r>
              <a:rPr lang="tr-TR" b="1" dirty="0" err="1">
                <a:latin typeface="Times New Roman" panose="02020603050405020304" pitchFamily="18" charset="0"/>
                <a:cs typeface="Times New Roman" panose="02020603050405020304" pitchFamily="18" charset="0"/>
              </a:rPr>
              <a:t>metod</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nonlineer</a:t>
            </a:r>
            <a:r>
              <a:rPr lang="tr-TR" b="1" dirty="0">
                <a:latin typeface="Times New Roman" panose="02020603050405020304" pitchFamily="18" charset="0"/>
                <a:cs typeface="Times New Roman" panose="02020603050405020304" pitchFamily="18" charset="0"/>
              </a:rPr>
              <a:t>)(İleri-</a:t>
            </a:r>
            <a:r>
              <a:rPr lang="tr-TR" b="1" dirty="0" err="1">
                <a:latin typeface="Times New Roman" panose="02020603050405020304" pitchFamily="18" charset="0"/>
                <a:cs typeface="Times New Roman" panose="02020603050405020304" pitchFamily="18" charset="0"/>
              </a:rPr>
              <a:t>Suwa</a:t>
            </a:r>
            <a:r>
              <a:rPr lang="tr-TR" b="1" dirty="0">
                <a:latin typeface="Times New Roman" panose="02020603050405020304" pitchFamily="18" charset="0"/>
                <a:cs typeface="Times New Roman" panose="02020603050405020304" pitchFamily="18" charset="0"/>
              </a:rPr>
              <a:t>-</a:t>
            </a:r>
            <a:r>
              <a:rPr lang="tr-TR" b="1" dirty="0" err="1">
                <a:latin typeface="Times New Roman" panose="02020603050405020304" pitchFamily="18" charset="0"/>
                <a:cs typeface="Times New Roman" panose="02020603050405020304" pitchFamily="18" charset="0"/>
              </a:rPr>
              <a:t>Matsui</a:t>
            </a:r>
            <a:r>
              <a:rPr lang="tr-TR" b="1" dirty="0">
                <a:latin typeface="Times New Roman" panose="02020603050405020304" pitchFamily="18" charset="0"/>
                <a:cs typeface="Times New Roman" panose="02020603050405020304" pitchFamily="18" charset="0"/>
              </a:rPr>
              <a:t>)</a:t>
            </a:r>
          </a:p>
        </p:txBody>
      </p:sp>
      <p:sp>
        <p:nvSpPr>
          <p:cNvPr id="5" name="Dikdörtgen 4"/>
          <p:cNvSpPr/>
          <p:nvPr/>
        </p:nvSpPr>
        <p:spPr>
          <a:xfrm>
            <a:off x="289560" y="1733550"/>
            <a:ext cx="8244840" cy="1938992"/>
          </a:xfrm>
          <a:prstGeom prst="rect">
            <a:avLst/>
          </a:prstGeom>
        </p:spPr>
        <p:txBody>
          <a:bodyPr wrap="square">
            <a:spAutoFit/>
          </a:bodyPr>
          <a:lstStyle/>
          <a:p>
            <a:pPr algn="just">
              <a:buNone/>
            </a:pPr>
            <a:r>
              <a:rPr lang="tr-TR" dirty="0" err="1">
                <a:latin typeface="Times New Roman" panose="02020603050405020304" pitchFamily="18" charset="0"/>
                <a:cs typeface="Times New Roman" panose="02020603050405020304" pitchFamily="18" charset="0"/>
              </a:rPr>
              <a:t>Michaelis-Menten</a:t>
            </a:r>
            <a:r>
              <a:rPr lang="tr-TR" dirty="0">
                <a:latin typeface="Times New Roman" panose="02020603050405020304" pitchFamily="18" charset="0"/>
                <a:cs typeface="Times New Roman" panose="02020603050405020304" pitchFamily="18" charset="0"/>
              </a:rPr>
              <a:t> kinetik eşitliği:</a:t>
            </a:r>
          </a:p>
          <a:p>
            <a:pPr algn="just">
              <a:buNone/>
            </a:pPr>
            <a:endParaRPr lang="tr-TR" dirty="0">
              <a:latin typeface="Times New Roman" panose="02020603050405020304" pitchFamily="18" charset="0"/>
              <a:cs typeface="Times New Roman" panose="02020603050405020304" pitchFamily="18" charset="0"/>
            </a:endParaRPr>
          </a:p>
          <a:p>
            <a:pPr algn="just">
              <a:buNone/>
            </a:pPr>
            <a:endParaRPr lang="tr-TR" dirty="0">
              <a:latin typeface="Times New Roman" panose="02020603050405020304" pitchFamily="18" charset="0"/>
              <a:cs typeface="Times New Roman" panose="02020603050405020304" pitchFamily="18" charset="0"/>
            </a:endParaRPr>
          </a:p>
          <a:p>
            <a:pPr algn="just">
              <a:buNone/>
            </a:pPr>
            <a:endParaRPr lang="tr-TR" dirty="0">
              <a:latin typeface="Times New Roman" panose="02020603050405020304" pitchFamily="18" charset="0"/>
              <a:cs typeface="Times New Roman" panose="02020603050405020304" pitchFamily="18" charset="0"/>
            </a:endParaRPr>
          </a:p>
          <a:p>
            <a:pPr algn="just">
              <a:buNone/>
            </a:pPr>
            <a:endParaRPr lang="tr-TR" sz="1100" dirty="0">
              <a:latin typeface="Times New Roman" panose="02020603050405020304" pitchFamily="18" charset="0"/>
              <a:cs typeface="Times New Roman" panose="02020603050405020304" pitchFamily="18" charset="0"/>
            </a:endParaRPr>
          </a:p>
          <a:p>
            <a:pPr algn="just">
              <a:buNone/>
            </a:pPr>
            <a:r>
              <a:rPr lang="tr-TR" dirty="0">
                <a:latin typeface="Times New Roman" panose="02020603050405020304" pitchFamily="18" charset="0"/>
                <a:cs typeface="Times New Roman" panose="02020603050405020304" pitchFamily="18" charset="0"/>
              </a:rPr>
              <a:t>Diğer taraftan </a:t>
            </a:r>
            <a:r>
              <a:rPr lang="tr-TR" dirty="0" err="1">
                <a:latin typeface="Times New Roman" panose="02020603050405020304" pitchFamily="18" charset="0"/>
                <a:cs typeface="Times New Roman" panose="02020603050405020304" pitchFamily="18" charset="0"/>
              </a:rPr>
              <a:t>Mb</a:t>
            </a:r>
            <a:r>
              <a:rPr lang="tr-TR" dirty="0">
                <a:latin typeface="Times New Roman" panose="02020603050405020304" pitchFamily="18" charset="0"/>
                <a:cs typeface="Times New Roman" panose="02020603050405020304" pitchFamily="18" charset="0"/>
              </a:rPr>
              <a:t> (2,4-D+pepton), </a:t>
            </a:r>
            <a:r>
              <a:rPr lang="tr-TR" dirty="0" err="1">
                <a:latin typeface="Times New Roman" panose="02020603050405020304" pitchFamily="18" charset="0"/>
                <a:cs typeface="Times New Roman" panose="02020603050405020304" pitchFamily="18" charset="0"/>
              </a:rPr>
              <a:t>inhibisyon</a:t>
            </a:r>
            <a:r>
              <a:rPr lang="tr-TR" dirty="0">
                <a:latin typeface="Times New Roman" panose="02020603050405020304" pitchFamily="18" charset="0"/>
                <a:cs typeface="Times New Roman" panose="02020603050405020304" pitchFamily="18" charset="0"/>
              </a:rPr>
              <a:t> nedeni ile </a:t>
            </a:r>
            <a:r>
              <a:rPr lang="tr-TR" dirty="0" err="1">
                <a:latin typeface="Times New Roman" panose="02020603050405020304" pitchFamily="18" charset="0"/>
                <a:cs typeface="Times New Roman" panose="02020603050405020304" pitchFamily="18" charset="0"/>
              </a:rPr>
              <a:t>Michaleis-Menten</a:t>
            </a:r>
            <a:r>
              <a:rPr lang="tr-TR" dirty="0">
                <a:latin typeface="Times New Roman" panose="02020603050405020304" pitchFamily="18" charset="0"/>
                <a:cs typeface="Times New Roman" panose="02020603050405020304" pitchFamily="18" charset="0"/>
              </a:rPr>
              <a:t> eşitliğine uymamaktadır. Bu yüzden </a:t>
            </a:r>
            <a:r>
              <a:rPr lang="tr-TR" dirty="0" err="1">
                <a:latin typeface="Times New Roman" panose="02020603050405020304" pitchFamily="18" charset="0"/>
                <a:cs typeface="Times New Roman" panose="02020603050405020304" pitchFamily="18" charset="0"/>
              </a:rPr>
              <a:t>Haldane</a:t>
            </a:r>
            <a:r>
              <a:rPr lang="tr-TR" dirty="0">
                <a:latin typeface="Times New Roman" panose="02020603050405020304" pitchFamily="18" charset="0"/>
                <a:cs typeface="Times New Roman" panose="02020603050405020304" pitchFamily="18" charset="0"/>
              </a:rPr>
              <a:t> kinetiği kabulüne göre:</a:t>
            </a:r>
          </a:p>
        </p:txBody>
      </p:sp>
      <p:pic>
        <p:nvPicPr>
          <p:cNvPr id="6" name="Picture 17"/>
          <p:cNvPicPr>
            <a:picLocks noChangeAspect="1" noChangeArrowheads="1"/>
          </p:cNvPicPr>
          <p:nvPr/>
        </p:nvPicPr>
        <p:blipFill>
          <a:blip r:embed="rId4" cstate="print"/>
          <a:srcRect/>
          <a:stretch>
            <a:fillRect/>
          </a:stretch>
        </p:blipFill>
        <p:spPr bwMode="auto">
          <a:xfrm>
            <a:off x="3426720" y="1983004"/>
            <a:ext cx="1802880" cy="731751"/>
          </a:xfrm>
          <a:prstGeom prst="rect">
            <a:avLst/>
          </a:prstGeom>
          <a:noFill/>
          <a:ln w="9525">
            <a:noFill/>
            <a:miter lim="800000"/>
            <a:headEnd/>
            <a:tailEnd/>
          </a:ln>
        </p:spPr>
      </p:pic>
      <p:pic>
        <p:nvPicPr>
          <p:cNvPr id="7" name="Picture 21"/>
          <p:cNvPicPr>
            <a:picLocks noChangeAspect="1" noChangeArrowheads="1"/>
          </p:cNvPicPr>
          <p:nvPr/>
        </p:nvPicPr>
        <p:blipFill>
          <a:blip r:embed="rId5" cstate="print"/>
          <a:srcRect/>
          <a:stretch>
            <a:fillRect/>
          </a:stretch>
        </p:blipFill>
        <p:spPr bwMode="auto">
          <a:xfrm>
            <a:off x="3093813" y="3761065"/>
            <a:ext cx="2956373" cy="835552"/>
          </a:xfrm>
          <a:prstGeom prst="rect">
            <a:avLst/>
          </a:prstGeom>
          <a:noFill/>
          <a:ln w="9525">
            <a:noFill/>
            <a:miter lim="800000"/>
            <a:headEnd/>
            <a:tailEnd/>
          </a:ln>
        </p:spPr>
      </p:pic>
    </p:spTree>
    <p:extLst>
      <p:ext uri="{BB962C8B-B14F-4D97-AF65-F5344CB8AC3E}">
        <p14:creationId xmlns:p14="http://schemas.microsoft.com/office/powerpoint/2010/main" val="2067602276"/>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895350"/>
            <a:ext cx="3136436" cy="369332"/>
          </a:xfrm>
          <a:prstGeom prst="rect">
            <a:avLst/>
          </a:prstGeom>
        </p:spPr>
        <p:txBody>
          <a:bodyPr wrap="none">
            <a:spAutoFit/>
          </a:bodyPr>
          <a:lstStyle/>
          <a:p>
            <a:r>
              <a:rPr lang="tr-TR" b="1" dirty="0" err="1">
                <a:solidFill>
                  <a:srgbClr val="002060"/>
                </a:solidFill>
                <a:latin typeface="Times New Roman" panose="02020603050405020304" pitchFamily="18" charset="0"/>
                <a:cs typeface="Times New Roman" panose="02020603050405020304" pitchFamily="18" charset="0"/>
              </a:rPr>
              <a:t>Biyodegradasyona</a:t>
            </a:r>
            <a:r>
              <a:rPr lang="tr-TR" b="1" dirty="0">
                <a:solidFill>
                  <a:srgbClr val="002060"/>
                </a:solidFill>
                <a:latin typeface="Times New Roman" panose="02020603050405020304" pitchFamily="18" charset="0"/>
                <a:cs typeface="Times New Roman" panose="02020603050405020304" pitchFamily="18" charset="0"/>
              </a:rPr>
              <a:t> Bir Örnek </a:t>
            </a:r>
          </a:p>
        </p:txBody>
      </p:sp>
      <p:sp>
        <p:nvSpPr>
          <p:cNvPr id="5" name="Dikdörtgen 4"/>
          <p:cNvSpPr/>
          <p:nvPr/>
        </p:nvSpPr>
        <p:spPr>
          <a:xfrm>
            <a:off x="457200" y="1504950"/>
            <a:ext cx="8382000" cy="2585323"/>
          </a:xfrm>
          <a:prstGeom prst="rect">
            <a:avLst/>
          </a:prstGeom>
        </p:spPr>
        <p:txBody>
          <a:bodyPr wrap="square">
            <a:spAutoFit/>
          </a:bodyPr>
          <a:lstStyle/>
          <a:p>
            <a:pPr lvl="0" algn="just">
              <a:buFont typeface="Wingdings" panose="05000000000000000000" pitchFamily="2" charset="2"/>
              <a:buChar char="Ø"/>
            </a:pPr>
            <a:r>
              <a:rPr lang="tr-TR" dirty="0">
                <a:latin typeface="Times New Roman" panose="02020603050405020304" pitchFamily="18" charset="0"/>
                <a:cs typeface="Times New Roman" panose="02020603050405020304" pitchFamily="18" charset="0"/>
              </a:rPr>
              <a:t> Petrol ürünlerinde bulunan organik kirleticiler, örneğin aromatik hidrokarbonlu bileşikler, mikroorganizmalar tarafından canlı hücre dokularının yapıtaşlarını oluşturmak için enerji ve besin kaynağı olarak kullanılarak kolayca parçalanır, karbondioksit ve suya dönüştürülür.		</a:t>
            </a:r>
          </a:p>
          <a:p>
            <a:pPr lvl="0" algn="just"/>
            <a:r>
              <a:rPr lang="tr-TR" dirty="0">
                <a:latin typeface="Times New Roman" panose="02020603050405020304" pitchFamily="18" charset="0"/>
                <a:cs typeface="Times New Roman" panose="02020603050405020304" pitchFamily="18" charset="0"/>
              </a:rPr>
              <a:t>	</a:t>
            </a:r>
          </a:p>
          <a:p>
            <a:pPr lvl="0" algn="just">
              <a:buFont typeface="Wingdings" panose="05000000000000000000" pitchFamily="2" charset="2"/>
              <a:buChar char="Ø"/>
            </a:pPr>
            <a:r>
              <a:rPr lang="tr-TR" dirty="0">
                <a:latin typeface="Times New Roman" panose="02020603050405020304" pitchFamily="18" charset="0"/>
                <a:cs typeface="Times New Roman" panose="02020603050405020304" pitchFamily="18" charset="0"/>
              </a:rPr>
              <a:t> Mikroorganizmalar için gerekli olan diğer kimyasallar arasında fosfor, potasyum, kalsiyum ve sodyum bileşikleri gelir. Bununla beraber, krom, kobalt, bakır ve demir gibi iz elementlere de ihtiyaç duyulur. Tüm bu kimyasal maddeler kirlenmiş ortamlarda fazlasıyla bulunarak ihtiyaca hizmet eder.</a:t>
            </a:r>
          </a:p>
        </p:txBody>
      </p:sp>
    </p:spTree>
    <p:extLst>
      <p:ext uri="{BB962C8B-B14F-4D97-AF65-F5344CB8AC3E}">
        <p14:creationId xmlns:p14="http://schemas.microsoft.com/office/powerpoint/2010/main" val="1055958283"/>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1026" name="Picture 2" descr="C:\Users\bilge\OneDrive\Masaüstü\tempsnip.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742950"/>
            <a:ext cx="6176580" cy="3514814"/>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76200" y="1962150"/>
            <a:ext cx="1981200" cy="369332"/>
          </a:xfrm>
          <a:prstGeom prst="rect">
            <a:avLst/>
          </a:prstGeom>
        </p:spPr>
        <p:txBody>
          <a:bodyPr wrap="square">
            <a:spAutoFit/>
          </a:bodyPr>
          <a:lstStyle/>
          <a:p>
            <a:r>
              <a:rPr lang="tr-TR" b="1" dirty="0">
                <a:solidFill>
                  <a:schemeClr val="tx1">
                    <a:lumMod val="95000"/>
                    <a:lumOff val="5000"/>
                  </a:schemeClr>
                </a:solidFill>
                <a:latin typeface="Times New Roman" panose="02020603050405020304" pitchFamily="18" charset="0"/>
                <a:cs typeface="Times New Roman" panose="02020603050405020304" pitchFamily="18" charset="0"/>
              </a:rPr>
              <a:t>Uygulama Örneği</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521976027"/>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228600" y="895350"/>
            <a:ext cx="8305800" cy="369332"/>
          </a:xfrm>
          <a:prstGeom prst="rect">
            <a:avLst/>
          </a:prstGeom>
        </p:spPr>
        <p:txBody>
          <a:bodyPr wrap="square">
            <a:spAutoFit/>
          </a:bodyPr>
          <a:lstStyle/>
          <a:p>
            <a:r>
              <a:rPr lang="tr-TR" b="1" dirty="0">
                <a:solidFill>
                  <a:srgbClr val="002060"/>
                </a:solidFill>
                <a:latin typeface="Times New Roman" panose="02020603050405020304" pitchFamily="18" charset="0"/>
                <a:cs typeface="Times New Roman" panose="02020603050405020304" pitchFamily="18" charset="0"/>
              </a:rPr>
              <a:t>Genel Olarak Materyallerin Mikroorganizmalar Tarafından </a:t>
            </a:r>
            <a:r>
              <a:rPr lang="tr-TR" b="1" dirty="0" err="1">
                <a:solidFill>
                  <a:srgbClr val="002060"/>
                </a:solidFill>
                <a:latin typeface="Times New Roman" panose="02020603050405020304" pitchFamily="18" charset="0"/>
                <a:cs typeface="Times New Roman" panose="02020603050405020304" pitchFamily="18" charset="0"/>
              </a:rPr>
              <a:t>Biyodegredasyonu</a:t>
            </a:r>
            <a:endParaRPr lang="tr-TR" b="1" dirty="0">
              <a:solidFill>
                <a:srgbClr val="002060"/>
              </a:solidFill>
              <a:latin typeface="Times New Roman" panose="02020603050405020304" pitchFamily="18" charset="0"/>
              <a:cs typeface="Times New Roman" panose="02020603050405020304" pitchFamily="18" charset="0"/>
            </a:endParaRPr>
          </a:p>
        </p:txBody>
      </p:sp>
      <p:sp>
        <p:nvSpPr>
          <p:cNvPr id="5" name="Dikdörtgen 4"/>
          <p:cNvSpPr/>
          <p:nvPr/>
        </p:nvSpPr>
        <p:spPr>
          <a:xfrm>
            <a:off x="228600" y="1581150"/>
            <a:ext cx="8305800" cy="2031325"/>
          </a:xfrm>
          <a:prstGeom prst="rect">
            <a:avLst/>
          </a:prstGeom>
        </p:spPr>
        <p:txBody>
          <a:bodyPr wrap="square">
            <a:spAutoFit/>
          </a:bodyPr>
          <a:lstStyle/>
          <a:p>
            <a:pPr marL="539496" lvl="0" indent="-457200" algn="just">
              <a:buFont typeface="+mj-lt"/>
              <a:buAutoNum type="arabicPeriod"/>
            </a:pPr>
            <a:r>
              <a:rPr lang="tr-TR" dirty="0" err="1">
                <a:latin typeface="Times New Roman" panose="02020603050405020304" pitchFamily="18" charset="0"/>
                <a:cs typeface="Times New Roman" panose="02020603050405020304" pitchFamily="18" charset="0"/>
              </a:rPr>
              <a:t>Adsorpsiyona</a:t>
            </a:r>
            <a:r>
              <a:rPr lang="tr-TR" dirty="0">
                <a:latin typeface="Times New Roman" panose="02020603050405020304" pitchFamily="18" charset="0"/>
                <a:cs typeface="Times New Roman" panose="02020603050405020304" pitchFamily="18" charset="0"/>
              </a:rPr>
              <a:t> veya </a:t>
            </a:r>
            <a:r>
              <a:rPr lang="tr-TR" dirty="0" err="1">
                <a:latin typeface="Times New Roman" panose="02020603050405020304" pitchFamily="18" charset="0"/>
                <a:cs typeface="Times New Roman" panose="02020603050405020304" pitchFamily="18" charset="0"/>
              </a:rPr>
              <a:t>substrata</a:t>
            </a:r>
            <a:r>
              <a:rPr lang="tr-TR" dirty="0">
                <a:latin typeface="Times New Roman" panose="02020603050405020304" pitchFamily="18" charset="0"/>
                <a:cs typeface="Times New Roman" panose="02020603050405020304" pitchFamily="18" charset="0"/>
              </a:rPr>
              <a:t> fiziksel erişime olanak tanıyan başlangıç yakınlığı,</a:t>
            </a:r>
          </a:p>
          <a:p>
            <a:pPr marL="539496" lvl="0" indent="-457200" algn="just">
              <a:buFont typeface="+mj-lt"/>
              <a:buAutoNum type="arabicPeriod"/>
            </a:pPr>
            <a:r>
              <a:rPr lang="tr-TR" dirty="0" err="1">
                <a:latin typeface="Times New Roman" panose="02020603050405020304" pitchFamily="18" charset="0"/>
                <a:cs typeface="Times New Roman" panose="02020603050405020304" pitchFamily="18" charset="0"/>
              </a:rPr>
              <a:t>Substratı</a:t>
            </a:r>
            <a:r>
              <a:rPr lang="tr-TR" dirty="0">
                <a:latin typeface="Times New Roman" panose="02020603050405020304" pitchFamily="18" charset="0"/>
                <a:cs typeface="Times New Roman" panose="02020603050405020304" pitchFamily="18" charset="0"/>
              </a:rPr>
              <a:t>, özellikle de polimerleri, parçalamak için hücre dışı enzimlerin sağlanması;</a:t>
            </a:r>
          </a:p>
          <a:p>
            <a:pPr marL="539496" lvl="0" indent="-457200" algn="just">
              <a:buFont typeface="+mj-lt"/>
              <a:buAutoNum type="arabicPeriod"/>
            </a:pPr>
            <a:r>
              <a:rPr lang="tr-TR" dirty="0">
                <a:latin typeface="Times New Roman" panose="02020603050405020304" pitchFamily="18" charset="0"/>
                <a:cs typeface="Times New Roman" panose="02020603050405020304" pitchFamily="18" charset="0"/>
              </a:rPr>
              <a:t>Çözünebilir </a:t>
            </a:r>
            <a:r>
              <a:rPr lang="tr-TR" dirty="0" err="1">
                <a:latin typeface="Times New Roman" panose="02020603050405020304" pitchFamily="18" charset="0"/>
                <a:cs typeface="Times New Roman" panose="02020603050405020304" pitchFamily="18" charset="0"/>
              </a:rPr>
              <a:t>substratların</a:t>
            </a:r>
            <a:r>
              <a:rPr lang="tr-TR" dirty="0">
                <a:latin typeface="Times New Roman" panose="02020603050405020304" pitchFamily="18" charset="0"/>
                <a:cs typeface="Times New Roman" panose="02020603050405020304" pitchFamily="18" charset="0"/>
              </a:rPr>
              <a:t> veya polimerlerin hidroliz ürünlerinin taşınım sistemi ile alımı ve</a:t>
            </a:r>
          </a:p>
          <a:p>
            <a:pPr marL="539496" indent="-457200" algn="just">
              <a:buFont typeface="+mj-lt"/>
              <a:buAutoNum type="arabicPeriod"/>
            </a:pPr>
            <a:r>
              <a:rPr lang="tr-TR" dirty="0">
                <a:latin typeface="Times New Roman" panose="02020603050405020304" pitchFamily="18" charset="0"/>
                <a:cs typeface="Times New Roman" panose="02020603050405020304" pitchFamily="18" charset="0"/>
              </a:rPr>
              <a:t>Çoğunlukla ayrışabilir ve kodlanmış </a:t>
            </a:r>
            <a:r>
              <a:rPr lang="tr-TR" dirty="0" err="1">
                <a:latin typeface="Times New Roman" panose="02020603050405020304" pitchFamily="18" charset="0"/>
                <a:cs typeface="Times New Roman" panose="02020603050405020304" pitchFamily="18" charset="0"/>
              </a:rPr>
              <a:t>plazmidlerin</a:t>
            </a:r>
            <a:r>
              <a:rPr lang="tr-TR" dirty="0">
                <a:latin typeface="Times New Roman" panose="02020603050405020304" pitchFamily="18" charset="0"/>
                <a:cs typeface="Times New Roman" panose="02020603050405020304" pitchFamily="18" charset="0"/>
              </a:rPr>
              <a:t> hücre içi </a:t>
            </a:r>
            <a:r>
              <a:rPr lang="tr-TR" dirty="0" err="1">
                <a:latin typeface="Times New Roman" panose="02020603050405020304" pitchFamily="18" charset="0"/>
                <a:cs typeface="Times New Roman" panose="02020603050405020304" pitchFamily="18" charset="0"/>
              </a:rPr>
              <a:t>metabolize</a:t>
            </a:r>
            <a:r>
              <a:rPr lang="tr-TR" dirty="0">
                <a:latin typeface="Times New Roman" panose="02020603050405020304" pitchFamily="18" charset="0"/>
                <a:cs typeface="Times New Roman" panose="02020603050405020304" pitchFamily="18" charset="0"/>
              </a:rPr>
              <a:t> edilmesini içermektedir</a:t>
            </a:r>
          </a:p>
        </p:txBody>
      </p:sp>
    </p:spTree>
    <p:extLst>
      <p:ext uri="{BB962C8B-B14F-4D97-AF65-F5344CB8AC3E}">
        <p14:creationId xmlns:p14="http://schemas.microsoft.com/office/powerpoint/2010/main" val="649128149"/>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304800" y="1428750"/>
            <a:ext cx="8382000" cy="1754326"/>
          </a:xfrm>
          <a:prstGeom prst="rect">
            <a:avLst/>
          </a:prstGeom>
        </p:spPr>
        <p:txBody>
          <a:bodyPr wrap="square">
            <a:spAutoFit/>
          </a:bodyPr>
          <a:lstStyle/>
          <a:p>
            <a:pPr algn="just">
              <a:buFont typeface="Wingdings" panose="05000000000000000000" pitchFamily="2" charset="2"/>
              <a:buChar char="Ø"/>
            </a:pPr>
            <a:r>
              <a:rPr lang="tr-TR" dirty="0">
                <a:latin typeface="Times New Roman" panose="02020603050405020304" pitchFamily="18" charset="0"/>
                <a:cs typeface="Times New Roman" panose="02020603050405020304" pitchFamily="18" charset="0"/>
              </a:rPr>
              <a:t> Dayanıklı (zor ayrışabilir) bileşiklerin varlığında, bu basamakların biri ya da daha fazlası gerçekleşmektedir. Ayrıca kirleticilerinin konsantrasyonu doğrudan </a:t>
            </a:r>
            <a:r>
              <a:rPr lang="tr-TR" dirty="0" err="1">
                <a:latin typeface="Times New Roman" panose="02020603050405020304" pitchFamily="18" charset="0"/>
                <a:cs typeface="Times New Roman" panose="02020603050405020304" pitchFamily="18" charset="0"/>
              </a:rPr>
              <a:t>toksik</a:t>
            </a:r>
            <a:r>
              <a:rPr lang="tr-TR" dirty="0">
                <a:latin typeface="Times New Roman" panose="02020603050405020304" pitchFamily="18" charset="0"/>
                <a:cs typeface="Times New Roman" panose="02020603050405020304" pitchFamily="18" charset="0"/>
              </a:rPr>
              <a:t> olabilir ya da </a:t>
            </a:r>
            <a:r>
              <a:rPr lang="tr-TR" dirty="0" err="1">
                <a:latin typeface="Times New Roman" panose="02020603050405020304" pitchFamily="18" charset="0"/>
                <a:cs typeface="Times New Roman" panose="02020603050405020304" pitchFamily="18" charset="0"/>
              </a:rPr>
              <a:t>toksik</a:t>
            </a:r>
            <a:r>
              <a:rPr lang="tr-TR" dirty="0">
                <a:latin typeface="Times New Roman" panose="02020603050405020304" pitchFamily="18" charset="0"/>
                <a:cs typeface="Times New Roman" panose="02020603050405020304" pitchFamily="18" charset="0"/>
              </a:rPr>
              <a:t> ürünlere dönüşebilir. Bazı durumlarda çevresel koşullar uygun değildir ve/veya diğer besinler veya gerekli yardımcı </a:t>
            </a:r>
            <a:r>
              <a:rPr lang="tr-TR" dirty="0" err="1">
                <a:latin typeface="Times New Roman" panose="02020603050405020304" pitchFamily="18" charset="0"/>
                <a:cs typeface="Times New Roman" panose="02020603050405020304" pitchFamily="18" charset="0"/>
              </a:rPr>
              <a:t>metabolitler</a:t>
            </a:r>
            <a:r>
              <a:rPr lang="tr-TR" dirty="0">
                <a:latin typeface="Times New Roman" panose="02020603050405020304" pitchFamily="18" charset="0"/>
                <a:cs typeface="Times New Roman" panose="02020603050405020304" pitchFamily="18" charset="0"/>
              </a:rPr>
              <a:t> mevcut olmayabilir. Bazı bileşiklerin tamamen </a:t>
            </a:r>
            <a:r>
              <a:rPr lang="tr-TR" dirty="0" err="1">
                <a:latin typeface="Times New Roman" panose="02020603050405020304" pitchFamily="18" charset="0"/>
                <a:cs typeface="Times New Roman" panose="02020603050405020304" pitchFamily="18" charset="0"/>
              </a:rPr>
              <a:t>mineralizasyonu</a:t>
            </a:r>
            <a:r>
              <a:rPr lang="tr-TR" dirty="0">
                <a:latin typeface="Times New Roman" panose="02020603050405020304" pitchFamily="18" charset="0"/>
                <a:cs typeface="Times New Roman" panose="02020603050405020304" pitchFamily="18" charset="0"/>
              </a:rPr>
              <a:t> gerekli değildir. Kısmi parçalanma ya da </a:t>
            </a:r>
            <a:r>
              <a:rPr lang="tr-TR" dirty="0" err="1">
                <a:latin typeface="Times New Roman" panose="02020603050405020304" pitchFamily="18" charset="0"/>
                <a:cs typeface="Times New Roman" panose="02020603050405020304" pitchFamily="18" charset="0"/>
              </a:rPr>
              <a:t>toksik</a:t>
            </a:r>
            <a:r>
              <a:rPr lang="tr-TR" dirty="0">
                <a:latin typeface="Times New Roman" panose="02020603050405020304" pitchFamily="18" charset="0"/>
                <a:cs typeface="Times New Roman" panose="02020603050405020304" pitchFamily="18" charset="0"/>
              </a:rPr>
              <a:t> olamayan komplekslerin oluşumu bile yeterli olmaktadır.</a:t>
            </a:r>
          </a:p>
        </p:txBody>
      </p:sp>
      <p:sp>
        <p:nvSpPr>
          <p:cNvPr id="5" name="Dikdörtgen 4"/>
          <p:cNvSpPr/>
          <p:nvPr/>
        </p:nvSpPr>
        <p:spPr>
          <a:xfrm>
            <a:off x="228600" y="895350"/>
            <a:ext cx="8305800" cy="369332"/>
          </a:xfrm>
          <a:prstGeom prst="rect">
            <a:avLst/>
          </a:prstGeom>
        </p:spPr>
        <p:txBody>
          <a:bodyPr wrap="square">
            <a:spAutoFit/>
          </a:bodyPr>
          <a:lstStyle/>
          <a:p>
            <a:r>
              <a:rPr lang="tr-TR" b="1" dirty="0">
                <a:solidFill>
                  <a:srgbClr val="002060"/>
                </a:solidFill>
                <a:latin typeface="Times New Roman" panose="02020603050405020304" pitchFamily="18" charset="0"/>
                <a:cs typeface="Times New Roman" panose="02020603050405020304" pitchFamily="18" charset="0"/>
              </a:rPr>
              <a:t>Genel Olarak Materyallerin Mikroorganizmalar Tarafından </a:t>
            </a:r>
            <a:r>
              <a:rPr lang="tr-TR" b="1" dirty="0" err="1">
                <a:solidFill>
                  <a:srgbClr val="002060"/>
                </a:solidFill>
                <a:latin typeface="Times New Roman" panose="02020603050405020304" pitchFamily="18" charset="0"/>
                <a:cs typeface="Times New Roman" panose="02020603050405020304" pitchFamily="18" charset="0"/>
              </a:rPr>
              <a:t>Biyodegredasyonu</a:t>
            </a:r>
            <a:endParaRPr lang="tr-TR"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8331722"/>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228600" y="895350"/>
            <a:ext cx="8305800" cy="369332"/>
          </a:xfrm>
          <a:prstGeom prst="rect">
            <a:avLst/>
          </a:prstGeom>
        </p:spPr>
        <p:txBody>
          <a:bodyPr wrap="square">
            <a:spAutoFit/>
          </a:bodyPr>
          <a:lstStyle/>
          <a:p>
            <a:r>
              <a:rPr lang="tr-TR" b="1" dirty="0">
                <a:solidFill>
                  <a:srgbClr val="002060"/>
                </a:solidFill>
                <a:latin typeface="Times New Roman" panose="02020603050405020304" pitchFamily="18" charset="0"/>
                <a:cs typeface="Times New Roman" panose="02020603050405020304" pitchFamily="18" charset="0"/>
              </a:rPr>
              <a:t>Genel Olarak Materyallerin Mikroorganizmalar Tarafından </a:t>
            </a:r>
            <a:r>
              <a:rPr lang="tr-TR" b="1" dirty="0" err="1">
                <a:solidFill>
                  <a:srgbClr val="002060"/>
                </a:solidFill>
                <a:latin typeface="Times New Roman" panose="02020603050405020304" pitchFamily="18" charset="0"/>
                <a:cs typeface="Times New Roman" panose="02020603050405020304" pitchFamily="18" charset="0"/>
              </a:rPr>
              <a:t>Biyodegredasyonu</a:t>
            </a:r>
            <a:endParaRPr lang="tr-TR" b="1" dirty="0">
              <a:solidFill>
                <a:srgbClr val="002060"/>
              </a:solidFill>
              <a:latin typeface="Times New Roman" panose="02020603050405020304" pitchFamily="18" charset="0"/>
              <a:cs typeface="Times New Roman" panose="02020603050405020304" pitchFamily="18" charset="0"/>
            </a:endParaRPr>
          </a:p>
        </p:txBody>
      </p:sp>
      <p:sp>
        <p:nvSpPr>
          <p:cNvPr id="5" name="Dikdörtgen 4"/>
          <p:cNvSpPr/>
          <p:nvPr/>
        </p:nvSpPr>
        <p:spPr>
          <a:xfrm>
            <a:off x="236220" y="1504950"/>
            <a:ext cx="8305800" cy="2862322"/>
          </a:xfrm>
          <a:prstGeom prst="rect">
            <a:avLst/>
          </a:prstGeom>
        </p:spPr>
        <p:txBody>
          <a:bodyPr wrap="square">
            <a:spAutoFit/>
          </a:bodyPr>
          <a:lstStyle/>
          <a:p>
            <a:pPr algn="just">
              <a:buFont typeface="Wingdings" panose="05000000000000000000" pitchFamily="2" charset="2"/>
              <a:buChar char="Ø"/>
            </a:pPr>
            <a:r>
              <a:rPr lang="tr-TR" dirty="0">
                <a:latin typeface="Times New Roman" panose="02020603050405020304" pitchFamily="18" charset="0"/>
                <a:cs typeface="Times New Roman" panose="02020603050405020304" pitchFamily="18" charset="0"/>
              </a:rPr>
              <a:t>Yoğun çalışmalar sonucunda endüstriyel </a:t>
            </a:r>
            <a:r>
              <a:rPr lang="tr-TR" dirty="0" err="1">
                <a:latin typeface="Times New Roman" panose="02020603050405020304" pitchFamily="18" charset="0"/>
                <a:cs typeface="Times New Roman" panose="02020603050405020304" pitchFamily="18" charset="0"/>
              </a:rPr>
              <a:t>atıksular</a:t>
            </a:r>
            <a:r>
              <a:rPr lang="tr-TR" dirty="0">
                <a:latin typeface="Times New Roman" panose="02020603050405020304" pitchFamily="18" charset="0"/>
                <a:cs typeface="Times New Roman" panose="02020603050405020304" pitchFamily="18" charset="0"/>
              </a:rPr>
              <a:t> ve </a:t>
            </a:r>
            <a:r>
              <a:rPr lang="tr-TR" dirty="0" err="1">
                <a:latin typeface="Times New Roman" panose="02020603050405020304" pitchFamily="18" charset="0"/>
                <a:cs typeface="Times New Roman" panose="02020603050405020304" pitchFamily="18" charset="0"/>
              </a:rPr>
              <a:t>ksenobiyotiklerle</a:t>
            </a:r>
            <a:r>
              <a:rPr lang="tr-TR" dirty="0">
                <a:latin typeface="Times New Roman" panose="02020603050405020304" pitchFamily="18" charset="0"/>
                <a:cs typeface="Times New Roman" panose="02020603050405020304" pitchFamily="18" charset="0"/>
              </a:rPr>
              <a:t> kirlenmiş alanların arıtımını mümkün kılan metotlar geliştirilmiştir. Bu </a:t>
            </a:r>
            <a:r>
              <a:rPr lang="tr-TR" dirty="0" err="1">
                <a:latin typeface="Times New Roman" panose="02020603050405020304" pitchFamily="18" charset="0"/>
                <a:cs typeface="Times New Roman" panose="02020603050405020304" pitchFamily="18" charset="0"/>
              </a:rPr>
              <a:t>biyodegredasyon</a:t>
            </a:r>
            <a:r>
              <a:rPr lang="tr-TR" dirty="0">
                <a:latin typeface="Times New Roman" panose="02020603050405020304" pitchFamily="18" charset="0"/>
                <a:cs typeface="Times New Roman" panose="02020603050405020304" pitchFamily="18" charset="0"/>
              </a:rPr>
              <a:t> proseslerinin birçoğu tek organizmaya bağlı değildir ve genellikle çevreden izole edilmiş olan mikroorganizmalar bir arada kullanılır. </a:t>
            </a:r>
          </a:p>
          <a:p>
            <a:pPr algn="just">
              <a:buFont typeface="Wingdings" panose="05000000000000000000" pitchFamily="2" charset="2"/>
              <a:buChar char="Ø"/>
            </a:pPr>
            <a:r>
              <a:rPr lang="tr-TR" dirty="0" err="1">
                <a:latin typeface="Times New Roman" panose="02020603050405020304" pitchFamily="18" charset="0"/>
                <a:cs typeface="Times New Roman" panose="02020603050405020304" pitchFamily="18" charset="0"/>
              </a:rPr>
              <a:t>Biyodegredasyonu</a:t>
            </a:r>
            <a:r>
              <a:rPr lang="tr-TR" dirty="0">
                <a:latin typeface="Times New Roman" panose="02020603050405020304" pitchFamily="18" charset="0"/>
                <a:cs typeface="Times New Roman" panose="02020603050405020304" pitchFamily="18" charset="0"/>
              </a:rPr>
              <a:t> sağlayan bu organizmaların yeni özellikler taşıyacak şekilde genetik olarak değiştirilmesi, </a:t>
            </a:r>
            <a:r>
              <a:rPr lang="tr-TR" dirty="0" err="1">
                <a:latin typeface="Times New Roman" panose="02020603050405020304" pitchFamily="18" charset="0"/>
                <a:cs typeface="Times New Roman" panose="02020603050405020304" pitchFamily="18" charset="0"/>
              </a:rPr>
              <a:t>biyodegredasyon</a:t>
            </a:r>
            <a:r>
              <a:rPr lang="tr-TR" dirty="0">
                <a:latin typeface="Times New Roman" panose="02020603050405020304" pitchFamily="18" charset="0"/>
                <a:cs typeface="Times New Roman" panose="02020603050405020304" pitchFamily="18" charset="0"/>
              </a:rPr>
              <a:t> oranını arttırıcı etki gösterebilir. Bu genetik modifikasyon, parçalayıcı </a:t>
            </a:r>
            <a:r>
              <a:rPr lang="tr-TR" dirty="0" err="1">
                <a:latin typeface="Times New Roman" panose="02020603050405020304" pitchFamily="18" charset="0"/>
                <a:cs typeface="Times New Roman" panose="02020603050405020304" pitchFamily="18" charset="0"/>
              </a:rPr>
              <a:t>metabolik</a:t>
            </a:r>
            <a:r>
              <a:rPr lang="tr-TR" dirty="0">
                <a:latin typeface="Times New Roman" panose="02020603050405020304" pitchFamily="18" charset="0"/>
                <a:cs typeface="Times New Roman" panose="02020603050405020304" pitchFamily="18" charset="0"/>
              </a:rPr>
              <a:t> yolların ve transfer mekanizmalarının açıklanması ile desteklenebilir. Ayrıca, </a:t>
            </a:r>
            <a:r>
              <a:rPr lang="tr-TR" dirty="0" err="1">
                <a:latin typeface="Times New Roman" panose="02020603050405020304" pitchFamily="18" charset="0"/>
                <a:cs typeface="Times New Roman" panose="02020603050405020304" pitchFamily="18" charset="0"/>
              </a:rPr>
              <a:t>atıksuyun</a:t>
            </a:r>
            <a:r>
              <a:rPr lang="tr-TR" dirty="0">
                <a:latin typeface="Times New Roman" panose="02020603050405020304" pitchFamily="18" charset="0"/>
                <a:cs typeface="Times New Roman" panose="02020603050405020304" pitchFamily="18" charset="0"/>
              </a:rPr>
              <a:t> sabit parçalayıcı veya </a:t>
            </a:r>
            <a:r>
              <a:rPr lang="tr-TR" dirty="0" err="1">
                <a:latin typeface="Times New Roman" panose="02020603050405020304" pitchFamily="18" charset="0"/>
                <a:cs typeface="Times New Roman" panose="02020603050405020304" pitchFamily="18" charset="0"/>
              </a:rPr>
              <a:t>mikrobiyal</a:t>
            </a:r>
            <a:r>
              <a:rPr lang="tr-TR" dirty="0">
                <a:latin typeface="Times New Roman" panose="02020603050405020304" pitchFamily="18" charset="0"/>
                <a:cs typeface="Times New Roman" panose="02020603050405020304" pitchFamily="18" charset="0"/>
              </a:rPr>
              <a:t> hücre ve onların enzimlerini kullanarak </a:t>
            </a:r>
            <a:r>
              <a:rPr lang="tr-TR" dirty="0" err="1">
                <a:latin typeface="Times New Roman" panose="02020603050405020304" pitchFamily="18" charset="0"/>
                <a:cs typeface="Times New Roman" panose="02020603050405020304" pitchFamily="18" charset="0"/>
              </a:rPr>
              <a:t>inaktivasyon</a:t>
            </a:r>
            <a:r>
              <a:rPr lang="tr-TR" dirty="0">
                <a:latin typeface="Times New Roman" panose="02020603050405020304" pitchFamily="18" charset="0"/>
                <a:cs typeface="Times New Roman" panose="02020603050405020304" pitchFamily="18" charset="0"/>
              </a:rPr>
              <a:t> sistemleri ile arıtımında gelişmeler sağlanmıştır.</a:t>
            </a:r>
          </a:p>
        </p:txBody>
      </p:sp>
    </p:spTree>
    <p:extLst>
      <p:ext uri="{BB962C8B-B14F-4D97-AF65-F5344CB8AC3E}">
        <p14:creationId xmlns:p14="http://schemas.microsoft.com/office/powerpoint/2010/main" val="51461445"/>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381000" y="1047750"/>
            <a:ext cx="8305800" cy="3108543"/>
          </a:xfrm>
          <a:prstGeom prst="rect">
            <a:avLst/>
          </a:prstGeom>
        </p:spPr>
        <p:txBody>
          <a:bodyPr wrap="square">
            <a:spAutoFit/>
          </a:bodyPr>
          <a:lstStyle/>
          <a:p>
            <a:pPr algn="just"/>
            <a:r>
              <a:rPr lang="tr-TR" sz="1400" b="1" dirty="0">
                <a:latin typeface="Times New Roman" panose="02020603050405020304" pitchFamily="18" charset="0"/>
                <a:cs typeface="Times New Roman" panose="02020603050405020304" pitchFamily="18" charset="0"/>
              </a:rPr>
              <a:t>Kaynaklar</a:t>
            </a:r>
          </a:p>
          <a:p>
            <a:pPr algn="just"/>
            <a:endParaRPr lang="tr-TR" sz="1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tr-TR" sz="1200" dirty="0" err="1">
                <a:latin typeface="Times New Roman" panose="02020603050405020304" pitchFamily="18" charset="0"/>
                <a:cs typeface="Times New Roman" panose="02020603050405020304" pitchFamily="18" charset="0"/>
              </a:rPr>
              <a:t>Abo</a:t>
            </a:r>
            <a:r>
              <a:rPr lang="tr-TR" sz="1200" dirty="0">
                <a:latin typeface="Times New Roman" panose="02020603050405020304" pitchFamily="18" charset="0"/>
                <a:cs typeface="Times New Roman" panose="02020603050405020304" pitchFamily="18" charset="0"/>
              </a:rPr>
              <a:t>-Amer A., 2011. </a:t>
            </a:r>
            <a:r>
              <a:rPr lang="tr-TR" sz="1200" dirty="0" err="1">
                <a:latin typeface="Times New Roman" panose="02020603050405020304" pitchFamily="18" charset="0"/>
                <a:cs typeface="Times New Roman" panose="02020603050405020304" pitchFamily="18" charset="0"/>
              </a:rPr>
              <a:t>Biodegradation</a:t>
            </a:r>
            <a:r>
              <a:rPr lang="tr-TR" sz="1200" dirty="0">
                <a:latin typeface="Times New Roman" panose="02020603050405020304" pitchFamily="18" charset="0"/>
                <a:cs typeface="Times New Roman" panose="02020603050405020304" pitchFamily="18" charset="0"/>
              </a:rPr>
              <a:t> of </a:t>
            </a:r>
            <a:r>
              <a:rPr lang="tr-TR" sz="1200" dirty="0" err="1">
                <a:latin typeface="Times New Roman" panose="02020603050405020304" pitchFamily="18" charset="0"/>
                <a:cs typeface="Times New Roman" panose="02020603050405020304" pitchFamily="18" charset="0"/>
              </a:rPr>
              <a:t>diazinon</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by</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Serratia</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marcescens</a:t>
            </a:r>
            <a:r>
              <a:rPr lang="tr-TR" sz="1200" dirty="0">
                <a:latin typeface="Times New Roman" panose="02020603050405020304" pitchFamily="18" charset="0"/>
                <a:cs typeface="Times New Roman" panose="02020603050405020304" pitchFamily="18" charset="0"/>
              </a:rPr>
              <a:t> DI101 </a:t>
            </a:r>
            <a:r>
              <a:rPr lang="tr-TR" sz="1200" dirty="0" err="1">
                <a:latin typeface="Times New Roman" panose="02020603050405020304" pitchFamily="18" charset="0"/>
                <a:cs typeface="Times New Roman" panose="02020603050405020304" pitchFamily="18" charset="0"/>
              </a:rPr>
              <a:t>and</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its</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use</a:t>
            </a:r>
            <a:r>
              <a:rPr lang="tr-TR" sz="1200" dirty="0">
                <a:latin typeface="Times New Roman" panose="02020603050405020304" pitchFamily="18" charset="0"/>
                <a:cs typeface="Times New Roman" panose="02020603050405020304" pitchFamily="18" charset="0"/>
              </a:rPr>
              <a:t> in </a:t>
            </a:r>
            <a:r>
              <a:rPr lang="tr-TR" sz="1200" dirty="0" err="1">
                <a:latin typeface="Times New Roman" panose="02020603050405020304" pitchFamily="18" charset="0"/>
                <a:cs typeface="Times New Roman" panose="02020603050405020304" pitchFamily="18" charset="0"/>
              </a:rPr>
              <a:t>bioremediation</a:t>
            </a:r>
            <a:r>
              <a:rPr lang="tr-TR" sz="1200" dirty="0">
                <a:latin typeface="Times New Roman" panose="02020603050405020304" pitchFamily="18" charset="0"/>
                <a:cs typeface="Times New Roman" panose="02020603050405020304" pitchFamily="18" charset="0"/>
              </a:rPr>
              <a:t> of </a:t>
            </a:r>
            <a:r>
              <a:rPr lang="tr-TR" sz="1200" dirty="0" err="1">
                <a:latin typeface="Times New Roman" panose="02020603050405020304" pitchFamily="18" charset="0"/>
                <a:cs typeface="Times New Roman" panose="02020603050405020304" pitchFamily="18" charset="0"/>
              </a:rPr>
              <a:t>contaminated</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environment</a:t>
            </a:r>
            <a:r>
              <a:rPr lang="tr-TR" sz="1200" dirty="0">
                <a:latin typeface="Times New Roman" panose="02020603050405020304" pitchFamily="18" charset="0"/>
                <a:cs typeface="Times New Roman" panose="02020603050405020304" pitchFamily="18" charset="0"/>
              </a:rPr>
              <a:t>. J. </a:t>
            </a:r>
            <a:r>
              <a:rPr lang="tr-TR" sz="1200" dirty="0" err="1">
                <a:latin typeface="Times New Roman" panose="02020603050405020304" pitchFamily="18" charset="0"/>
                <a:cs typeface="Times New Roman" panose="02020603050405020304" pitchFamily="18" charset="0"/>
              </a:rPr>
              <a:t>Microbiol</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Biotechnol</a:t>
            </a:r>
            <a:r>
              <a:rPr lang="tr-TR" sz="1200" dirty="0">
                <a:latin typeface="Times New Roman" panose="02020603050405020304" pitchFamily="18" charset="0"/>
                <a:cs typeface="Times New Roman" panose="02020603050405020304" pitchFamily="18" charset="0"/>
              </a:rPr>
              <a:t>. 2011;21(1):71-80. </a:t>
            </a:r>
          </a:p>
          <a:p>
            <a:pPr algn="just">
              <a:buFont typeface="Wingdings" panose="05000000000000000000" pitchFamily="2" charset="2"/>
              <a:buChar char="Ø"/>
            </a:pPr>
            <a:r>
              <a:rPr lang="tr-TR" sz="1200" dirty="0">
                <a:latin typeface="Times New Roman" panose="02020603050405020304" pitchFamily="18" charset="0"/>
                <a:cs typeface="Times New Roman" panose="02020603050405020304" pitchFamily="18" charset="0"/>
              </a:rPr>
              <a:t>Alexander M., 1999. </a:t>
            </a:r>
            <a:r>
              <a:rPr lang="tr-TR" sz="1200" dirty="0" err="1">
                <a:latin typeface="Times New Roman" panose="02020603050405020304" pitchFamily="18" charset="0"/>
                <a:cs typeface="Times New Roman" panose="02020603050405020304" pitchFamily="18" charset="0"/>
              </a:rPr>
              <a:t>Biodegradation</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and</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bioremedation</a:t>
            </a:r>
            <a:r>
              <a:rPr lang="tr-TR" sz="1200" dirty="0">
                <a:latin typeface="Times New Roman" panose="02020603050405020304" pitchFamily="18" charset="0"/>
                <a:cs typeface="Times New Roman" panose="02020603050405020304" pitchFamily="18" charset="0"/>
              </a:rPr>
              <a:t>. 2nd ed. </a:t>
            </a:r>
            <a:r>
              <a:rPr lang="tr-TR" sz="1200" dirty="0" err="1">
                <a:latin typeface="Times New Roman" panose="02020603050405020304" pitchFamily="18" charset="0"/>
                <a:cs typeface="Times New Roman" panose="02020603050405020304" pitchFamily="18" charset="0"/>
              </a:rPr>
              <a:t>England</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Academic</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Press</a:t>
            </a:r>
            <a:r>
              <a:rPr lang="tr-TR" sz="1200"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1200" dirty="0" err="1">
                <a:latin typeface="Times New Roman" panose="02020603050405020304" pitchFamily="18" charset="0"/>
                <a:cs typeface="Times New Roman" panose="02020603050405020304" pitchFamily="18" charset="0"/>
              </a:rPr>
              <a:t>Antonious</a:t>
            </a:r>
            <a:r>
              <a:rPr lang="en-US" sz="1200" dirty="0">
                <a:latin typeface="Times New Roman" panose="02020603050405020304" pitchFamily="18" charset="0"/>
                <a:cs typeface="Times New Roman" panose="02020603050405020304" pitchFamily="18" charset="0"/>
              </a:rPr>
              <a:t> G.F., 2012. On-farm bioremediation of dimethazone and </a:t>
            </a:r>
            <a:r>
              <a:rPr lang="en-US" sz="1200" dirty="0" err="1">
                <a:latin typeface="Times New Roman" panose="02020603050405020304" pitchFamily="18" charset="0"/>
                <a:cs typeface="Times New Roman" panose="02020603050405020304" pitchFamily="18" charset="0"/>
              </a:rPr>
              <a:t>trifluralin</a:t>
            </a:r>
            <a:r>
              <a:rPr lang="en-US" sz="1200" dirty="0">
                <a:latin typeface="Times New Roman" panose="02020603050405020304" pitchFamily="18" charset="0"/>
                <a:cs typeface="Times New Roman" panose="02020603050405020304" pitchFamily="18" charset="0"/>
              </a:rPr>
              <a:t> residues in runoff water from an agricultural field, J. Environ </a:t>
            </a:r>
            <a:r>
              <a:rPr lang="en-US" sz="1200" dirty="0" err="1">
                <a:latin typeface="Times New Roman" panose="02020603050405020304" pitchFamily="18" charset="0"/>
                <a:cs typeface="Times New Roman" panose="02020603050405020304" pitchFamily="18" charset="0"/>
              </a:rPr>
              <a:t>Sci</a:t>
            </a:r>
            <a:r>
              <a:rPr lang="en-US" sz="1200" dirty="0">
                <a:latin typeface="Times New Roman" panose="02020603050405020304" pitchFamily="18" charset="0"/>
                <a:cs typeface="Times New Roman" panose="02020603050405020304" pitchFamily="18" charset="0"/>
              </a:rPr>
              <a:t> Heal B., 47(7)(2012) 608- 621.</a:t>
            </a:r>
            <a:endParaRPr lang="tr-TR" sz="1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tr-TR" sz="1200" dirty="0" err="1">
                <a:latin typeface="Times New Roman" panose="02020603050405020304" pitchFamily="18" charset="0"/>
                <a:cs typeface="Times New Roman" panose="02020603050405020304" pitchFamily="18" charset="0"/>
              </a:rPr>
              <a:t>Bacosa</a:t>
            </a:r>
            <a:r>
              <a:rPr lang="tr-TR" sz="1200" dirty="0">
                <a:latin typeface="Times New Roman" panose="02020603050405020304" pitchFamily="18" charset="0"/>
                <a:cs typeface="Times New Roman" panose="02020603050405020304" pitchFamily="18" charset="0"/>
              </a:rPr>
              <a:t> H., </a:t>
            </a:r>
            <a:r>
              <a:rPr lang="tr-TR" sz="1200" dirty="0" err="1">
                <a:latin typeface="Times New Roman" panose="02020603050405020304" pitchFamily="18" charset="0"/>
                <a:cs typeface="Times New Roman" panose="02020603050405020304" pitchFamily="18" charset="0"/>
              </a:rPr>
              <a:t>Suto</a:t>
            </a:r>
            <a:r>
              <a:rPr lang="tr-TR" sz="1200" dirty="0">
                <a:latin typeface="Times New Roman" panose="02020603050405020304" pitchFamily="18" charset="0"/>
                <a:cs typeface="Times New Roman" panose="02020603050405020304" pitchFamily="18" charset="0"/>
              </a:rPr>
              <a:t> K., </a:t>
            </a:r>
            <a:r>
              <a:rPr lang="tr-TR" sz="1200" dirty="0" err="1">
                <a:latin typeface="Times New Roman" panose="02020603050405020304" pitchFamily="18" charset="0"/>
                <a:cs typeface="Times New Roman" panose="02020603050405020304" pitchFamily="18" charset="0"/>
              </a:rPr>
              <a:t>and</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Inoue</a:t>
            </a:r>
            <a:r>
              <a:rPr lang="tr-TR" sz="1200" dirty="0">
                <a:latin typeface="Times New Roman" panose="02020603050405020304" pitchFamily="18" charset="0"/>
                <a:cs typeface="Times New Roman" panose="02020603050405020304" pitchFamily="18" charset="0"/>
              </a:rPr>
              <a:t> C., 2010. </a:t>
            </a:r>
            <a:r>
              <a:rPr lang="tr-TR" sz="1200" dirty="0" err="1">
                <a:latin typeface="Times New Roman" panose="02020603050405020304" pitchFamily="18" charset="0"/>
                <a:cs typeface="Times New Roman" panose="02020603050405020304" pitchFamily="18" charset="0"/>
              </a:rPr>
              <a:t>Preferential</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degradation</a:t>
            </a:r>
            <a:r>
              <a:rPr lang="tr-TR" sz="1200" dirty="0">
                <a:latin typeface="Times New Roman" panose="02020603050405020304" pitchFamily="18" charset="0"/>
                <a:cs typeface="Times New Roman" panose="02020603050405020304" pitchFamily="18" charset="0"/>
              </a:rPr>
              <a:t> of </a:t>
            </a:r>
            <a:r>
              <a:rPr lang="tr-TR" sz="1200" dirty="0" err="1">
                <a:latin typeface="Times New Roman" panose="02020603050405020304" pitchFamily="18" charset="0"/>
                <a:cs typeface="Times New Roman" panose="02020603050405020304" pitchFamily="18" charset="0"/>
              </a:rPr>
              <a:t>aromatic</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hydrocarbons</a:t>
            </a:r>
            <a:r>
              <a:rPr lang="tr-TR" sz="1200" dirty="0">
                <a:latin typeface="Times New Roman" panose="02020603050405020304" pitchFamily="18" charset="0"/>
                <a:cs typeface="Times New Roman" panose="02020603050405020304" pitchFamily="18" charset="0"/>
              </a:rPr>
              <a:t> in </a:t>
            </a:r>
            <a:r>
              <a:rPr lang="tr-TR" sz="1200" dirty="0" err="1">
                <a:latin typeface="Times New Roman" panose="02020603050405020304" pitchFamily="18" charset="0"/>
                <a:cs typeface="Times New Roman" panose="02020603050405020304" pitchFamily="18" charset="0"/>
              </a:rPr>
              <a:t>kerosene</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by</a:t>
            </a:r>
            <a:r>
              <a:rPr lang="tr-TR" sz="1200" dirty="0">
                <a:latin typeface="Times New Roman" panose="02020603050405020304" pitchFamily="18" charset="0"/>
                <a:cs typeface="Times New Roman" panose="02020603050405020304" pitchFamily="18" charset="0"/>
              </a:rPr>
              <a:t> a </a:t>
            </a:r>
            <a:r>
              <a:rPr lang="tr-TR" sz="1200" dirty="0" err="1">
                <a:latin typeface="Times New Roman" panose="02020603050405020304" pitchFamily="18" charset="0"/>
                <a:cs typeface="Times New Roman" panose="02020603050405020304" pitchFamily="18" charset="0"/>
              </a:rPr>
              <a:t>microbial</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consortium</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Int</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Biodeter</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Biodegr</a:t>
            </a:r>
            <a:r>
              <a:rPr lang="tr-TR" sz="1200" dirty="0">
                <a:latin typeface="Times New Roman" panose="02020603050405020304" pitchFamily="18" charset="0"/>
                <a:cs typeface="Times New Roman" panose="02020603050405020304" pitchFamily="18" charset="0"/>
              </a:rPr>
              <a:t>.</a:t>
            </a:r>
          </a:p>
          <a:p>
            <a:pPr lvl="0" algn="just">
              <a:buFont typeface="Wingdings" panose="05000000000000000000" pitchFamily="2" charset="2"/>
              <a:buChar char="Ø"/>
            </a:pPr>
            <a:r>
              <a:rPr lang="tr-TR" sz="1200" dirty="0">
                <a:latin typeface="Times New Roman" panose="02020603050405020304" pitchFamily="18" charset="0"/>
                <a:cs typeface="Times New Roman" panose="02020603050405020304" pitchFamily="18" charset="0"/>
              </a:rPr>
              <a:t>http://en.wikipedia.org/wiki/Biodegradation</a:t>
            </a:r>
          </a:p>
          <a:p>
            <a:pPr lvl="0" algn="just">
              <a:buFont typeface="Wingdings" panose="05000000000000000000" pitchFamily="2" charset="2"/>
              <a:buChar char="Ø"/>
            </a:pPr>
            <a:r>
              <a:rPr lang="tr-TR" sz="1200" dirty="0" err="1">
                <a:latin typeface="Times New Roman" panose="02020603050405020304" pitchFamily="18" charset="0"/>
                <a:cs typeface="Times New Roman" panose="02020603050405020304" pitchFamily="18" charset="0"/>
              </a:rPr>
              <a:t>Chatterjee</a:t>
            </a:r>
            <a:r>
              <a:rPr lang="tr-TR" sz="1200" dirty="0">
                <a:latin typeface="Times New Roman" panose="02020603050405020304" pitchFamily="18" charset="0"/>
                <a:cs typeface="Times New Roman" panose="02020603050405020304" pitchFamily="18" charset="0"/>
              </a:rPr>
              <a:t>, S., </a:t>
            </a:r>
            <a:r>
              <a:rPr lang="tr-TR" sz="1200" dirty="0" err="1">
                <a:latin typeface="Times New Roman" panose="02020603050405020304" pitchFamily="18" charset="0"/>
                <a:cs typeface="Times New Roman" panose="02020603050405020304" pitchFamily="18" charset="0"/>
              </a:rPr>
              <a:t>Chattaopadhyay</a:t>
            </a:r>
            <a:r>
              <a:rPr lang="tr-TR" sz="1200" dirty="0">
                <a:latin typeface="Times New Roman" panose="02020603050405020304" pitchFamily="18" charset="0"/>
                <a:cs typeface="Times New Roman" panose="02020603050405020304" pitchFamily="18" charset="0"/>
              </a:rPr>
              <a:t>, P., </a:t>
            </a:r>
            <a:r>
              <a:rPr lang="tr-TR" sz="1200" dirty="0" err="1">
                <a:latin typeface="Times New Roman" panose="02020603050405020304" pitchFamily="18" charset="0"/>
                <a:cs typeface="Times New Roman" panose="02020603050405020304" pitchFamily="18" charset="0"/>
              </a:rPr>
              <a:t>Roy</a:t>
            </a:r>
            <a:r>
              <a:rPr lang="tr-TR" sz="1200" dirty="0">
                <a:latin typeface="Times New Roman" panose="02020603050405020304" pitchFamily="18" charset="0"/>
                <a:cs typeface="Times New Roman" panose="02020603050405020304" pitchFamily="18" charset="0"/>
              </a:rPr>
              <a:t>, S., Sen, S.,“</a:t>
            </a:r>
            <a:r>
              <a:rPr lang="tr-TR" sz="1200" dirty="0" err="1">
                <a:latin typeface="Times New Roman" panose="02020603050405020304" pitchFamily="18" charset="0"/>
                <a:cs typeface="Times New Roman" panose="02020603050405020304" pitchFamily="18" charset="0"/>
              </a:rPr>
              <a:t>Bioremediation</a:t>
            </a:r>
            <a:r>
              <a:rPr lang="tr-TR" sz="1200" dirty="0">
                <a:latin typeface="Times New Roman" panose="02020603050405020304" pitchFamily="18" charset="0"/>
                <a:cs typeface="Times New Roman" panose="02020603050405020304" pitchFamily="18" charset="0"/>
              </a:rPr>
              <a:t>: a </a:t>
            </a:r>
            <a:r>
              <a:rPr lang="tr-TR" sz="1200" dirty="0" err="1">
                <a:latin typeface="Times New Roman" panose="02020603050405020304" pitchFamily="18" charset="0"/>
                <a:cs typeface="Times New Roman" panose="02020603050405020304" pitchFamily="18" charset="0"/>
              </a:rPr>
              <a:t>tool</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for</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cleaning</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polluted</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environments</a:t>
            </a:r>
            <a:r>
              <a:rPr lang="tr-TR" sz="1200" dirty="0">
                <a:latin typeface="Times New Roman" panose="02020603050405020304" pitchFamily="18" charset="0"/>
                <a:cs typeface="Times New Roman" panose="02020603050405020304" pitchFamily="18" charset="0"/>
              </a:rPr>
              <a:t>”,</a:t>
            </a:r>
            <a:r>
              <a:rPr lang="tr-TR" sz="1200" dirty="0" err="1">
                <a:latin typeface="Times New Roman" panose="02020603050405020304" pitchFamily="18" charset="0"/>
                <a:cs typeface="Times New Roman" panose="02020603050405020304" pitchFamily="18" charset="0"/>
              </a:rPr>
              <a:t>Journal</a:t>
            </a:r>
            <a:r>
              <a:rPr lang="tr-TR" sz="1200" dirty="0">
                <a:latin typeface="Times New Roman" panose="02020603050405020304" pitchFamily="18" charset="0"/>
                <a:cs typeface="Times New Roman" panose="02020603050405020304" pitchFamily="18" charset="0"/>
              </a:rPr>
              <a:t> of </a:t>
            </a:r>
            <a:r>
              <a:rPr lang="tr-TR" sz="1200" dirty="0" err="1">
                <a:latin typeface="Times New Roman" panose="02020603050405020304" pitchFamily="18" charset="0"/>
                <a:cs typeface="Times New Roman" panose="02020603050405020304" pitchFamily="18" charset="0"/>
              </a:rPr>
              <a:t>Applied</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Biosciences</a:t>
            </a:r>
            <a:r>
              <a:rPr lang="tr-TR" sz="1200" dirty="0">
                <a:latin typeface="Times New Roman" panose="02020603050405020304" pitchFamily="18" charset="0"/>
                <a:cs typeface="Times New Roman" panose="02020603050405020304" pitchFamily="18" charset="0"/>
              </a:rPr>
              <a:t>, Cilt 11, s , 2008.</a:t>
            </a:r>
          </a:p>
          <a:p>
            <a:pPr lvl="0" algn="just">
              <a:buFont typeface="Wingdings" panose="05000000000000000000" pitchFamily="2" charset="2"/>
              <a:buChar char="Ø"/>
            </a:pPr>
            <a:r>
              <a:rPr lang="tr-TR" sz="1200" dirty="0">
                <a:latin typeface="Times New Roman" panose="02020603050405020304" pitchFamily="18" charset="0"/>
                <a:cs typeface="Times New Roman" panose="02020603050405020304" pitchFamily="18" charset="0"/>
              </a:rPr>
              <a:t>(Munzur Üniversitesi; Fen Bilimleri Enstitüsü)</a:t>
            </a:r>
          </a:p>
          <a:p>
            <a:pPr lvl="0" algn="just">
              <a:buFont typeface="Wingdings" panose="05000000000000000000" pitchFamily="2" charset="2"/>
              <a:buChar char="Ø"/>
            </a:pPr>
            <a:r>
              <a:rPr lang="tr-TR" sz="1200" dirty="0">
                <a:latin typeface="Times New Roman" panose="02020603050405020304" pitchFamily="18" charset="0"/>
                <a:cs typeface="Times New Roman" panose="02020603050405020304" pitchFamily="18" charset="0"/>
              </a:rPr>
              <a:t>arasındaki farktır. "Biyolojik bozunum ve biyolojik giderme. " Google Kitapları. N. s. , n. d. Ağ. 02 Mart 2017</a:t>
            </a:r>
          </a:p>
          <a:p>
            <a:pPr lvl="0" algn="just">
              <a:buFont typeface="Wingdings" panose="05000000000000000000" pitchFamily="2" charset="2"/>
              <a:buChar char="Ø"/>
            </a:pPr>
            <a:r>
              <a:rPr lang="tr-TR" sz="1200" dirty="0">
                <a:latin typeface="Times New Roman" panose="02020603050405020304" pitchFamily="18" charset="0"/>
                <a:cs typeface="Times New Roman" panose="02020603050405020304" pitchFamily="18" charset="0"/>
              </a:rPr>
              <a:t>"Kirleticilerin </a:t>
            </a:r>
            <a:r>
              <a:rPr lang="tr-TR" sz="1200" dirty="0" err="1">
                <a:latin typeface="Times New Roman" panose="02020603050405020304" pitchFamily="18" charset="0"/>
                <a:cs typeface="Times New Roman" panose="02020603050405020304" pitchFamily="18" charset="0"/>
              </a:rPr>
              <a:t>Biyodegradasyonu</a:t>
            </a:r>
            <a:r>
              <a:rPr lang="tr-TR" sz="1200" dirty="0">
                <a:latin typeface="Times New Roman" panose="02020603050405020304" pitchFamily="18" charset="0"/>
                <a:cs typeface="Times New Roman" panose="02020603050405020304" pitchFamily="18" charset="0"/>
              </a:rPr>
              <a:t>" Timmer26 - Kendi çalışması (CC BY-SA 4. 0) </a:t>
            </a:r>
            <a:r>
              <a:rPr lang="tr-TR" sz="1200" dirty="0" err="1">
                <a:latin typeface="Times New Roman" panose="02020603050405020304" pitchFamily="18" charset="0"/>
                <a:cs typeface="Times New Roman" panose="02020603050405020304" pitchFamily="18" charset="0"/>
              </a:rPr>
              <a:t>Commons</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Wikimedia</a:t>
            </a:r>
            <a:endParaRPr lang="tr-TR" sz="1200"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Ø"/>
            </a:pPr>
            <a:r>
              <a:rPr lang="tr-TR" sz="1200" dirty="0">
                <a:latin typeface="Times New Roman" panose="02020603050405020304" pitchFamily="18" charset="0"/>
                <a:cs typeface="Times New Roman" panose="02020603050405020304" pitchFamily="18" charset="0"/>
              </a:rPr>
              <a:t>Michael j. </a:t>
            </a:r>
            <a:r>
              <a:rPr lang="tr-TR" sz="1200" dirty="0" err="1">
                <a:latin typeface="Times New Roman" panose="02020603050405020304" pitchFamily="18" charset="0"/>
                <a:cs typeface="Times New Roman" panose="02020603050405020304" pitchFamily="18" charset="0"/>
              </a:rPr>
              <a:t>Waites</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Neil</a:t>
            </a:r>
            <a:r>
              <a:rPr lang="tr-TR" sz="1200" dirty="0">
                <a:latin typeface="Times New Roman" panose="02020603050405020304" pitchFamily="18" charset="0"/>
                <a:cs typeface="Times New Roman" panose="02020603050405020304" pitchFamily="18" charset="0"/>
              </a:rPr>
              <a:t> L. Morgan; John S. </a:t>
            </a:r>
            <a:r>
              <a:rPr lang="tr-TR" sz="1200" dirty="0" err="1">
                <a:latin typeface="Times New Roman" panose="02020603050405020304" pitchFamily="18" charset="0"/>
                <a:cs typeface="Times New Roman" panose="02020603050405020304" pitchFamily="18" charset="0"/>
              </a:rPr>
              <a:t>Rockey</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and</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Gary</a:t>
            </a:r>
            <a:r>
              <a:rPr lang="tr-TR" sz="1200" dirty="0">
                <a:latin typeface="Times New Roman" panose="02020603050405020304" pitchFamily="18" charset="0"/>
                <a:cs typeface="Times New Roman" panose="02020603050405020304" pitchFamily="18" charset="0"/>
              </a:rPr>
              <a:t> </a:t>
            </a:r>
            <a:r>
              <a:rPr lang="tr-TR" sz="1200" dirty="0" err="1">
                <a:latin typeface="Times New Roman" panose="02020603050405020304" pitchFamily="18" charset="0"/>
                <a:cs typeface="Times New Roman" panose="02020603050405020304" pitchFamily="18" charset="0"/>
              </a:rPr>
              <a:t>Higton</a:t>
            </a:r>
            <a:r>
              <a:rPr lang="tr-TR" sz="1200" dirty="0">
                <a:latin typeface="Times New Roman" panose="02020603050405020304" pitchFamily="18" charset="0"/>
                <a:cs typeface="Times New Roman" panose="02020603050405020304" pitchFamily="18" charset="0"/>
              </a:rPr>
              <a:t>. Endüstriyel Mikrobiyolojiye Girişi (</a:t>
            </a:r>
            <a:r>
              <a:rPr lang="tr-TR" sz="1200" dirty="0" err="1">
                <a:latin typeface="Times New Roman" panose="02020603050405020304" pitchFamily="18" charset="0"/>
                <a:cs typeface="Times New Roman" panose="02020603050405020304" pitchFamily="18" charset="0"/>
              </a:rPr>
              <a:t>Palme</a:t>
            </a:r>
            <a:r>
              <a:rPr lang="tr-TR" sz="1200" dirty="0">
                <a:latin typeface="Times New Roman" panose="02020603050405020304" pitchFamily="18" charset="0"/>
                <a:cs typeface="Times New Roman" panose="02020603050405020304" pitchFamily="18" charset="0"/>
              </a:rPr>
              <a:t> Yayıncılık).</a:t>
            </a:r>
          </a:p>
        </p:txBody>
      </p:sp>
    </p:spTree>
    <p:extLst>
      <p:ext uri="{BB962C8B-B14F-4D97-AF65-F5344CB8AC3E}">
        <p14:creationId xmlns:p14="http://schemas.microsoft.com/office/powerpoint/2010/main" val="2920621819"/>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Metin kutusu 3"/>
          <p:cNvSpPr txBox="1"/>
          <p:nvPr/>
        </p:nvSpPr>
        <p:spPr>
          <a:xfrm>
            <a:off x="1359422" y="2190750"/>
            <a:ext cx="6425157" cy="1015663"/>
          </a:xfrm>
          <a:prstGeom prst="rect">
            <a:avLst/>
          </a:prstGeom>
          <a:noFill/>
        </p:spPr>
        <p:txBody>
          <a:bodyPr wrap="none" rtlCol="0">
            <a:spAutoFit/>
          </a:bodyPr>
          <a:lstStyle/>
          <a:p>
            <a:pPr algn="ctr"/>
            <a:r>
              <a:rPr lang="tr-TR" sz="6000" dirty="0">
                <a:solidFill>
                  <a:srgbClr val="002060"/>
                </a:solidFill>
                <a:latin typeface="Times New Roman" panose="02020603050405020304" pitchFamily="18" charset="0"/>
                <a:cs typeface="Times New Roman" panose="02020603050405020304" pitchFamily="18" charset="0"/>
              </a:rPr>
              <a:t>TEŞEKKÜRLER…</a:t>
            </a:r>
            <a:endParaRPr lang="tr-T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8433181"/>
      </p:ext>
    </p:extLst>
  </p:cSld>
  <p:clrMapOvr>
    <a:masterClrMapping/>
  </p:clrMapOvr>
  <p:transition>
    <p:fade/>
  </p:transition>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2403</Words>
  <Application>Microsoft Office PowerPoint</Application>
  <PresentationFormat>On-screen Show (16:9)</PresentationFormat>
  <Paragraphs>224</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Cambria</vt:lpstr>
      <vt:lpstr>Times New Roman</vt:lpstr>
      <vt:lpstr>Wingdings</vt:lpstr>
      <vt:lpstr>Varsayılan Tasarım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2016-09-02T00:46:46Z</dcterms:created>
  <dcterms:modified xsi:type="dcterms:W3CDTF">2021-02-26T13:05:46Z</dcterms:modified>
</cp:coreProperties>
</file>