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56" r:id="rId2"/>
    <p:sldId id="257" r:id="rId3"/>
    <p:sldId id="258" r:id="rId4"/>
    <p:sldId id="265" r:id="rId5"/>
    <p:sldId id="259" r:id="rId6"/>
    <p:sldId id="260" r:id="rId7"/>
    <p:sldId id="266" r:id="rId8"/>
    <p:sldId id="267" r:id="rId9"/>
    <p:sldId id="268" r:id="rId10"/>
    <p:sldId id="269" r:id="rId11"/>
    <p:sldId id="270" r:id="rId12"/>
    <p:sldId id="283" r:id="rId13"/>
    <p:sldId id="284" r:id="rId14"/>
    <p:sldId id="261" r:id="rId15"/>
    <p:sldId id="262" r:id="rId16"/>
    <p:sldId id="263" r:id="rId17"/>
    <p:sldId id="264" r:id="rId18"/>
    <p:sldId id="272" r:id="rId19"/>
    <p:sldId id="278" r:id="rId20"/>
    <p:sldId id="281" r:id="rId21"/>
    <p:sldId id="282" r:id="rId22"/>
    <p:sldId id="277" r:id="rId23"/>
    <p:sldId id="276" r:id="rId24"/>
    <p:sldId id="273" r:id="rId25"/>
    <p:sldId id="274" r:id="rId26"/>
    <p:sldId id="275" r:id="rId27"/>
    <p:sldId id="285"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5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822741-4207-4969-93D3-11B442458516}" type="datetimeFigureOut">
              <a:rPr lang="tr-TR" smtClean="0"/>
              <a:pPr/>
              <a:t>19.10.2011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2C5832-09DC-44D6-8027-14EB9BB3F88B}"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DA2C5832-09DC-44D6-8027-14EB9BB3F88B}" type="slidenum">
              <a:rPr lang="tr-TR" smtClean="0"/>
              <a:pPr/>
              <a:t>27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3A58F822-DB64-4CDD-B3EE-40AA5FBB1B59}"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736B8A6-E897-4513-A24C-71DF802E5A8C}" type="datetimeFigureOut">
              <a:rPr lang="tr-TR" smtClean="0"/>
              <a:pPr/>
              <a:t>19.10.2011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A58F822-DB64-4CDD-B3EE-40AA5FBB1B59}"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736B8A6-E897-4513-A24C-71DF802E5A8C}" type="datetimeFigureOut">
              <a:rPr lang="tr-TR" smtClean="0"/>
              <a:pPr/>
              <a:t>19.10.2011</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A58F822-DB64-4CDD-B3EE-40AA5FBB1B59}"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pPr algn="ctr"/>
            <a:r>
              <a:rPr lang="tr-TR" sz="7200" smtClean="0"/>
              <a:t>DOĞAL </a:t>
            </a:r>
            <a:r>
              <a:rPr lang="tr-TR" sz="7200" dirty="0" smtClean="0"/>
              <a:t>ARITIM</a:t>
            </a:r>
            <a:endParaRPr lang="tr-TR" sz="7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lstStyle/>
          <a:p>
            <a:pPr algn="just"/>
            <a:r>
              <a:rPr lang="tr-TR" b="1" i="1" dirty="0" smtClean="0"/>
              <a:t>Doğal </a:t>
            </a:r>
            <a:r>
              <a:rPr lang="tr-TR" b="1" i="1" dirty="0" err="1" smtClean="0"/>
              <a:t>atıksu</a:t>
            </a:r>
            <a:r>
              <a:rPr lang="tr-TR" b="1" i="1" dirty="0" smtClean="0"/>
              <a:t> arıtma sistemleri </a:t>
            </a:r>
            <a:r>
              <a:rPr lang="tr-TR" b="1" dirty="0" smtClean="0"/>
              <a:t>: Önemli düzeyde enerji veya kimyasal katkı gerektirmeden organik bileşenlerin biyolojik olarak parçalanmasını gerçekleştirebilen her türlü </a:t>
            </a:r>
            <a:r>
              <a:rPr lang="tr-TR" b="1" dirty="0" err="1" smtClean="0"/>
              <a:t>atıksu</a:t>
            </a:r>
            <a:r>
              <a:rPr lang="tr-TR" b="1" dirty="0" smtClean="0"/>
              <a:t> arıtma sistemi olarak tanımlanmaktadır.</a:t>
            </a:r>
          </a:p>
          <a:p>
            <a:pPr algn="just"/>
            <a:r>
              <a:rPr lang="tr-TR" b="1" dirty="0" smtClean="0"/>
              <a:t>Doğal arıtma sistemleri </a:t>
            </a:r>
            <a:r>
              <a:rPr lang="tr-TR" b="1" dirty="0" err="1" smtClean="0"/>
              <a:t>atıksuyun</a:t>
            </a:r>
            <a:r>
              <a:rPr lang="tr-TR" b="1" dirty="0" smtClean="0"/>
              <a:t> iletilmesi için pompa ve </a:t>
            </a:r>
            <a:r>
              <a:rPr lang="tr-TR" b="1" dirty="0" err="1" smtClean="0"/>
              <a:t>borulama</a:t>
            </a:r>
            <a:r>
              <a:rPr lang="tr-TR" b="1" dirty="0" smtClean="0"/>
              <a:t> sistemlerini içerirler. Ancak esas arıtım sürecinde dış enerji kaynaklarına özellikle gereksinim duymazlar.</a:t>
            </a: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lstStyle/>
          <a:p>
            <a:pPr algn="ctr">
              <a:buNone/>
            </a:pPr>
            <a:r>
              <a:rPr lang="tr-TR" b="1" i="1" smtClean="0"/>
              <a:t>Doğal </a:t>
            </a:r>
            <a:r>
              <a:rPr lang="tr-TR" b="1" i="1" dirty="0" smtClean="0"/>
              <a:t>arıtma sistemlerinin bazıları şunlardır:</a:t>
            </a:r>
          </a:p>
          <a:p>
            <a:pPr>
              <a:buNone/>
            </a:pPr>
            <a:r>
              <a:rPr lang="tr-TR" b="1" dirty="0" smtClean="0"/>
              <a:t>1) Septik tanklarda havasız (ön)arıtma,</a:t>
            </a:r>
          </a:p>
          <a:p>
            <a:pPr>
              <a:buNone/>
            </a:pPr>
            <a:r>
              <a:rPr lang="tr-TR" b="1" dirty="0" smtClean="0"/>
              <a:t> 2) Yüksek hızlı havasız reaktörlerde havasız arıtma </a:t>
            </a:r>
          </a:p>
          <a:p>
            <a:pPr>
              <a:buNone/>
            </a:pPr>
            <a:r>
              <a:rPr lang="tr-TR" b="1" dirty="0" smtClean="0"/>
              <a:t> 3) Atık stabilizasyon havuzları</a:t>
            </a:r>
          </a:p>
          <a:p>
            <a:pPr>
              <a:buNone/>
            </a:pPr>
            <a:r>
              <a:rPr lang="tr-TR" b="1" dirty="0" smtClean="0"/>
              <a:t> 4) </a:t>
            </a:r>
            <a:r>
              <a:rPr lang="tr-TR" b="1" dirty="0" err="1" smtClean="0"/>
              <a:t>Makrofit</a:t>
            </a:r>
            <a:r>
              <a:rPr lang="tr-TR" b="1" dirty="0" smtClean="0"/>
              <a:t> havuzlar</a:t>
            </a:r>
          </a:p>
          <a:p>
            <a:pPr>
              <a:buNone/>
            </a:pPr>
            <a:r>
              <a:rPr lang="tr-TR" b="1" dirty="0" smtClean="0"/>
              <a:t> 5) Balık çiftlikleri </a:t>
            </a:r>
          </a:p>
          <a:p>
            <a:pPr>
              <a:buNone/>
            </a:pPr>
            <a:r>
              <a:rPr lang="tr-TR" b="1" dirty="0" smtClean="0"/>
              <a:t> 6) İnşa edilmiş sulak alanlar</a:t>
            </a:r>
          </a:p>
          <a:p>
            <a:pPr>
              <a:buNone/>
            </a:pPr>
            <a:r>
              <a:rPr lang="tr-TR" b="1" dirty="0" smtClean="0"/>
              <a:t> 7) Toprak uygulaması sistemleridir</a:t>
            </a:r>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a:bodyPr>
          <a:lstStyle/>
          <a:p>
            <a:pPr algn="ctr">
              <a:buNone/>
            </a:pPr>
            <a:r>
              <a:rPr lang="tr-TR" b="1" i="1" dirty="0" smtClean="0"/>
              <a:t> Doğal sistemlerin genel özellikleri şunlardır</a:t>
            </a:r>
            <a:r>
              <a:rPr lang="tr-TR" b="1" dirty="0" smtClean="0"/>
              <a:t>:</a:t>
            </a:r>
          </a:p>
          <a:p>
            <a:pPr algn="just"/>
            <a:r>
              <a:rPr lang="tr-TR" dirty="0" smtClean="0"/>
              <a:t>  </a:t>
            </a:r>
            <a:r>
              <a:rPr lang="tr-TR" b="1" dirty="0" smtClean="0"/>
              <a:t>Doğal sistemler besin maddelerinin, suyun ve enerjinin geri çevrimini hedeflerler.</a:t>
            </a:r>
          </a:p>
          <a:p>
            <a:pPr algn="just"/>
            <a:r>
              <a:rPr lang="tr-TR" dirty="0" smtClean="0"/>
              <a:t>  </a:t>
            </a:r>
            <a:r>
              <a:rPr lang="tr-TR" b="1" dirty="0" smtClean="0"/>
              <a:t>Doğal sistemler havalı ve/veya havasız süreçleri kullanarak enerji girdisi kullanmaksızın KOI arıtımını gerçekleştirirler.</a:t>
            </a:r>
          </a:p>
          <a:p>
            <a:pPr algn="just"/>
            <a:r>
              <a:rPr lang="tr-TR" dirty="0" smtClean="0"/>
              <a:t>  </a:t>
            </a:r>
            <a:r>
              <a:rPr lang="tr-TR" b="1" dirty="0" smtClean="0"/>
              <a:t>Doğal sistemlerde, mikrobiyolojik süreçler için gerekli oksijen doğal havalandırma ya da yosunlar veya bitkiler tarafından gerçekleştirilen fotosentezle sağlanır.</a:t>
            </a: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77500" lnSpcReduction="20000"/>
          </a:bodyPr>
          <a:lstStyle/>
          <a:p>
            <a:pPr algn="ctr">
              <a:buNone/>
            </a:pPr>
            <a:r>
              <a:rPr lang="tr-TR" b="1" dirty="0" smtClean="0"/>
              <a:t> </a:t>
            </a:r>
            <a:r>
              <a:rPr lang="tr-TR" sz="3100" b="1" i="1" dirty="0" smtClean="0"/>
              <a:t>DOĞAL ARITMA SİSTEMLERİ</a:t>
            </a:r>
          </a:p>
          <a:p>
            <a:r>
              <a:rPr lang="tr-TR" b="1" dirty="0" smtClean="0"/>
              <a:t>1. </a:t>
            </a:r>
            <a:r>
              <a:rPr lang="tr-TR" b="1" dirty="0" err="1" smtClean="0"/>
              <a:t>Yüzeyaltı</a:t>
            </a:r>
            <a:r>
              <a:rPr lang="tr-TR" b="1" dirty="0" smtClean="0"/>
              <a:t> arıtma (</a:t>
            </a:r>
            <a:r>
              <a:rPr lang="tr-TR" b="1" dirty="0" err="1" smtClean="0"/>
              <a:t>foseptik</a:t>
            </a:r>
            <a:r>
              <a:rPr lang="tr-TR" b="1" dirty="0" smtClean="0"/>
              <a:t>)</a:t>
            </a:r>
          </a:p>
          <a:p>
            <a:r>
              <a:rPr lang="en-US" b="1" dirty="0" smtClean="0"/>
              <a:t>2. </a:t>
            </a:r>
            <a:r>
              <a:rPr lang="en-US" b="1" dirty="0" err="1" smtClean="0"/>
              <a:t>Yavas</a:t>
            </a:r>
            <a:r>
              <a:rPr lang="en-US" b="1" dirty="0" smtClean="0"/>
              <a:t> </a:t>
            </a:r>
            <a:r>
              <a:rPr lang="tr-TR" b="1" dirty="0" smtClean="0"/>
              <a:t>İ</a:t>
            </a:r>
            <a:r>
              <a:rPr lang="en-US" b="1" dirty="0" err="1" smtClean="0"/>
              <a:t>nfiltrasyon</a:t>
            </a:r>
            <a:r>
              <a:rPr lang="en-US" b="1" dirty="0" smtClean="0"/>
              <a:t> (slow-rate systems)</a:t>
            </a:r>
          </a:p>
          <a:p>
            <a:r>
              <a:rPr lang="fr-FR" b="1" dirty="0" smtClean="0"/>
              <a:t>3. </a:t>
            </a:r>
            <a:r>
              <a:rPr lang="fr-FR" b="1" dirty="0" err="1" smtClean="0"/>
              <a:t>Hızlı</a:t>
            </a:r>
            <a:r>
              <a:rPr lang="fr-FR" b="1" dirty="0" smtClean="0"/>
              <a:t> </a:t>
            </a:r>
            <a:r>
              <a:rPr lang="tr-TR" b="1" dirty="0" smtClean="0"/>
              <a:t>İ</a:t>
            </a:r>
            <a:r>
              <a:rPr lang="fr-FR" b="1" dirty="0" err="1" smtClean="0"/>
              <a:t>nfitrasyon</a:t>
            </a:r>
            <a:r>
              <a:rPr lang="fr-FR" b="1" dirty="0" smtClean="0"/>
              <a:t> (</a:t>
            </a:r>
            <a:r>
              <a:rPr lang="fr-FR" b="1" dirty="0" err="1" smtClean="0"/>
              <a:t>rapid</a:t>
            </a:r>
            <a:r>
              <a:rPr lang="fr-FR" b="1" dirty="0" smtClean="0"/>
              <a:t> filtration)</a:t>
            </a:r>
          </a:p>
          <a:p>
            <a:r>
              <a:rPr lang="tr-TR" b="1" dirty="0" smtClean="0"/>
              <a:t>4. Arazi yüzeyinden akıtma (</a:t>
            </a:r>
            <a:r>
              <a:rPr lang="tr-TR" b="1" dirty="0" err="1" smtClean="0"/>
              <a:t>overland</a:t>
            </a:r>
            <a:r>
              <a:rPr lang="tr-TR" b="1" dirty="0" smtClean="0"/>
              <a:t> </a:t>
            </a:r>
            <a:r>
              <a:rPr lang="tr-TR" b="1" dirty="0" err="1" smtClean="0"/>
              <a:t>flow</a:t>
            </a:r>
            <a:r>
              <a:rPr lang="tr-TR" b="1" dirty="0" smtClean="0"/>
              <a:t>)</a:t>
            </a:r>
          </a:p>
          <a:p>
            <a:r>
              <a:rPr lang="tr-TR" b="1" dirty="0" smtClean="0"/>
              <a:t>5. Sulak alanlarda arıtma (</a:t>
            </a:r>
            <a:r>
              <a:rPr lang="tr-TR" b="1" dirty="0" err="1" smtClean="0"/>
              <a:t>natural</a:t>
            </a:r>
            <a:r>
              <a:rPr lang="tr-TR" b="1" dirty="0" smtClean="0"/>
              <a:t>&amp;</a:t>
            </a:r>
            <a:r>
              <a:rPr lang="tr-TR" b="1" dirty="0" err="1" smtClean="0"/>
              <a:t>constructed</a:t>
            </a:r>
            <a:r>
              <a:rPr lang="tr-TR" b="1" dirty="0" smtClean="0"/>
              <a:t> </a:t>
            </a:r>
            <a:r>
              <a:rPr lang="tr-TR" b="1" dirty="0" err="1" smtClean="0"/>
              <a:t>wetlands</a:t>
            </a:r>
            <a:r>
              <a:rPr lang="tr-TR" b="1" dirty="0" smtClean="0"/>
              <a:t>)</a:t>
            </a:r>
          </a:p>
          <a:p>
            <a:pPr lvl="1">
              <a:buFont typeface="Wingdings" pitchFamily="2" charset="2"/>
              <a:buChar char="q"/>
            </a:pPr>
            <a:r>
              <a:rPr lang="tr-TR" dirty="0" smtClean="0"/>
              <a:t>    </a:t>
            </a:r>
            <a:r>
              <a:rPr lang="tr-TR" b="1" dirty="0" smtClean="0"/>
              <a:t>Doğal </a:t>
            </a:r>
            <a:r>
              <a:rPr lang="tr-TR" b="1" dirty="0" err="1" smtClean="0"/>
              <a:t>Sulaklanalar</a:t>
            </a:r>
            <a:endParaRPr lang="tr-TR" b="1" dirty="0" smtClean="0"/>
          </a:p>
          <a:p>
            <a:pPr lvl="1">
              <a:buFont typeface="Wingdings" pitchFamily="2" charset="2"/>
              <a:buChar char="q"/>
            </a:pPr>
            <a:r>
              <a:rPr lang="tr-TR" dirty="0" smtClean="0"/>
              <a:t>    </a:t>
            </a:r>
            <a:r>
              <a:rPr lang="tr-TR" b="1" dirty="0" smtClean="0"/>
              <a:t>Yapay </a:t>
            </a:r>
            <a:r>
              <a:rPr lang="tr-TR" b="1" dirty="0" err="1" smtClean="0"/>
              <a:t>Sulakalanlar</a:t>
            </a:r>
            <a:endParaRPr lang="tr-TR" b="1" dirty="0" smtClean="0"/>
          </a:p>
          <a:p>
            <a:pPr>
              <a:buNone/>
            </a:pPr>
            <a:r>
              <a:rPr lang="tr-TR" dirty="0" smtClean="0"/>
              <a:t>            * </a:t>
            </a:r>
            <a:r>
              <a:rPr lang="tr-TR" b="1" dirty="0" smtClean="0"/>
              <a:t>Serbest Yüzey Akımlı sulak alanlar (</a:t>
            </a:r>
            <a:r>
              <a:rPr lang="tr-TR" b="1" dirty="0" err="1" smtClean="0"/>
              <a:t>free</a:t>
            </a:r>
            <a:r>
              <a:rPr lang="tr-TR" b="1" dirty="0" smtClean="0"/>
              <a:t> </a:t>
            </a:r>
            <a:r>
              <a:rPr lang="tr-TR" b="1" dirty="0" err="1" smtClean="0"/>
              <a:t>surface</a:t>
            </a:r>
            <a:r>
              <a:rPr lang="tr-TR" b="1" dirty="0" smtClean="0"/>
              <a:t> </a:t>
            </a:r>
            <a:r>
              <a:rPr lang="tr-TR" b="1" dirty="0" err="1" smtClean="0"/>
              <a:t>flow</a:t>
            </a:r>
            <a:r>
              <a:rPr lang="tr-TR" b="1" dirty="0" smtClean="0"/>
              <a:t> </a:t>
            </a:r>
            <a:r>
              <a:rPr lang="tr-TR" b="1" dirty="0" err="1" smtClean="0"/>
              <a:t>systems</a:t>
            </a:r>
            <a:r>
              <a:rPr lang="tr-TR" b="1" dirty="0" smtClean="0"/>
              <a:t>)</a:t>
            </a:r>
          </a:p>
          <a:p>
            <a:pPr>
              <a:buNone/>
            </a:pPr>
            <a:r>
              <a:rPr lang="tr-TR" dirty="0" smtClean="0"/>
              <a:t>            * </a:t>
            </a:r>
            <a:r>
              <a:rPr lang="tr-TR" b="1" dirty="0" err="1" smtClean="0"/>
              <a:t>Yüzeyaltı</a:t>
            </a:r>
            <a:r>
              <a:rPr lang="tr-TR" b="1" dirty="0" smtClean="0"/>
              <a:t> akışlı sulak alanlar (</a:t>
            </a:r>
            <a:r>
              <a:rPr lang="tr-TR" b="1" dirty="0" err="1" smtClean="0"/>
              <a:t>subsurface</a:t>
            </a:r>
            <a:r>
              <a:rPr lang="tr-TR" b="1" dirty="0" smtClean="0"/>
              <a:t> </a:t>
            </a:r>
            <a:r>
              <a:rPr lang="tr-TR" b="1" dirty="0" err="1" smtClean="0"/>
              <a:t>flow</a:t>
            </a:r>
            <a:r>
              <a:rPr lang="tr-TR" b="1" dirty="0" smtClean="0"/>
              <a:t> </a:t>
            </a:r>
            <a:r>
              <a:rPr lang="tr-TR" b="1" dirty="0" err="1" smtClean="0"/>
              <a:t>systems</a:t>
            </a:r>
            <a:r>
              <a:rPr lang="tr-TR" b="1" dirty="0" smtClean="0"/>
              <a:t>)</a:t>
            </a:r>
          </a:p>
          <a:p>
            <a:r>
              <a:rPr lang="it-IT" b="1" dirty="0" smtClean="0"/>
              <a:t>6. Su Bitkileri ile Arıtma</a:t>
            </a:r>
          </a:p>
          <a:p>
            <a:r>
              <a:rPr lang="it-IT" b="1" dirty="0" smtClean="0"/>
              <a:t>7. Su Kültürleri ile Arıtma</a:t>
            </a:r>
          </a:p>
          <a:p>
            <a:r>
              <a:rPr lang="tr-TR" b="1" dirty="0" smtClean="0"/>
              <a:t>8. </a:t>
            </a:r>
            <a:r>
              <a:rPr lang="tr-TR" b="1" smtClean="0"/>
              <a:t>Stabilizasyon </a:t>
            </a:r>
            <a:r>
              <a:rPr lang="tr-TR" b="1" dirty="0" smtClean="0"/>
              <a:t>Havuzları</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92500" lnSpcReduction="20000"/>
          </a:bodyPr>
          <a:lstStyle/>
          <a:p>
            <a:pPr algn="ctr">
              <a:buNone/>
            </a:pPr>
            <a:r>
              <a:rPr lang="tr-TR" sz="3000" b="1" i="1" dirty="0" smtClean="0"/>
              <a:t> YAVAŞ INFILTRASYON (Sulama)</a:t>
            </a:r>
          </a:p>
          <a:p>
            <a:pPr algn="ctr">
              <a:buNone/>
            </a:pPr>
            <a:endParaRPr lang="tr-TR" sz="1100" b="1" dirty="0" smtClean="0"/>
          </a:p>
          <a:p>
            <a:pPr algn="just"/>
            <a:r>
              <a:rPr lang="tr-TR" b="1" dirty="0" err="1" smtClean="0"/>
              <a:t>Atıksuların</a:t>
            </a:r>
            <a:r>
              <a:rPr lang="tr-TR" b="1" dirty="0" smtClean="0"/>
              <a:t> arazide tasfiyesinde bugün en çok kullanılan bir sistem olan sulama yönteminde, </a:t>
            </a:r>
            <a:r>
              <a:rPr lang="tr-TR" b="1" dirty="0" err="1" smtClean="0"/>
              <a:t>atıksular</a:t>
            </a:r>
            <a:r>
              <a:rPr lang="tr-TR" b="1" dirty="0" smtClean="0"/>
              <a:t>, bitki ihtiyaçlarını karşılamak maksadıyla araziye verilebilir. Bu maksatla kullanılacak </a:t>
            </a:r>
            <a:r>
              <a:rPr lang="tr-TR" b="1" dirty="0" err="1" smtClean="0"/>
              <a:t>atıksu</a:t>
            </a:r>
            <a:r>
              <a:rPr lang="tr-TR" b="1" dirty="0" smtClean="0"/>
              <a:t>, bir ön çökeltme işleminden geçirilmiş olmalıdır.</a:t>
            </a:r>
          </a:p>
          <a:p>
            <a:pPr algn="just"/>
            <a:r>
              <a:rPr lang="tr-TR" b="1" dirty="0" smtClean="0"/>
              <a:t> Zemin içine sızan sular fiziksel, kimyasal ve biyolojik yollardan temizlenirler. Su, ya serpilerek (yağmurlama), yada yüzeyden araziye tatbik edilmek üzere bitki örtüsüne (mesela ormanlık alanlara),   yada mahsule verilir. Böylece gübreleme, park bahçe sulaması, yeşil sahaların genişletilmesi gibi çeşitli maksatlara hizmet edilmiş olur.</a:t>
            </a:r>
            <a:endParaRPr lang="tr-TR"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92500" lnSpcReduction="20000"/>
          </a:bodyPr>
          <a:lstStyle/>
          <a:p>
            <a:pPr algn="ctr">
              <a:buNone/>
            </a:pPr>
            <a:r>
              <a:rPr lang="tr-TR" sz="3000" b="1" dirty="0" smtClean="0"/>
              <a:t> </a:t>
            </a:r>
            <a:r>
              <a:rPr lang="tr-TR" sz="3000" b="1" i="1" dirty="0" smtClean="0"/>
              <a:t>YAVAŞ INFILTRASYON (Sulama)</a:t>
            </a:r>
          </a:p>
          <a:p>
            <a:pPr algn="ctr">
              <a:buNone/>
            </a:pPr>
            <a:endParaRPr lang="tr-TR" sz="1100" b="1" dirty="0" smtClean="0"/>
          </a:p>
          <a:p>
            <a:pPr algn="just"/>
            <a:r>
              <a:rPr lang="tr-TR" b="1" dirty="0" smtClean="0"/>
              <a:t>Bitki cinsine bağlı olarak 2,5 ila 7,5 cm/hafta arasında değişen bir bitki su ihtiyacı araziye verilir. Diğer taraftan eğer sulama suyuna pek ihtiyaç yoksa hidrolik yük maksimuma çıkarılabilir. Böylece sistemin maliyeti minimum olur. 6 ila 10 cm/hafta gibi yüksek hidrolik yüklerle yapılan sulamada, fazla sudan zarar görmeyen çayır gibi bitkiler kullanılabilir.</a:t>
            </a:r>
          </a:p>
          <a:p>
            <a:pPr algn="just"/>
            <a:r>
              <a:rPr lang="tr-TR" b="1" dirty="0" smtClean="0"/>
              <a:t> Bu takdirde elde edilen ekonomik kazanç (gelir) az ise de, bu bitkilerin </a:t>
            </a:r>
            <a:r>
              <a:rPr lang="tr-TR" b="1" dirty="0" err="1" smtClean="0"/>
              <a:t>atıksuyun</a:t>
            </a:r>
            <a:r>
              <a:rPr lang="tr-TR" b="1" dirty="0" smtClean="0"/>
              <a:t> içindeki organik maddeleri özümleme kapasiteleri fazladır. Dolayısıyla </a:t>
            </a:r>
            <a:r>
              <a:rPr lang="tr-TR" b="1" dirty="0" err="1" smtClean="0"/>
              <a:t>atıksu</a:t>
            </a:r>
            <a:r>
              <a:rPr lang="tr-TR" b="1" dirty="0" smtClean="0"/>
              <a:t> daha iyi tasfiye edilmiş olur</a:t>
            </a: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92500" lnSpcReduction="20000"/>
          </a:bodyPr>
          <a:lstStyle/>
          <a:p>
            <a:pPr algn="ctr">
              <a:buNone/>
            </a:pPr>
            <a:r>
              <a:rPr lang="tr-TR" sz="3000" b="1" dirty="0" smtClean="0"/>
              <a:t> </a:t>
            </a:r>
            <a:r>
              <a:rPr lang="tr-TR" sz="3200" b="1" i="1" dirty="0" smtClean="0"/>
              <a:t>HIZLI INFILTRASYON</a:t>
            </a:r>
          </a:p>
          <a:p>
            <a:pPr algn="just"/>
            <a:r>
              <a:rPr lang="tr-TR" sz="2400" b="1" dirty="0" smtClean="0"/>
              <a:t>Hızlı </a:t>
            </a:r>
            <a:r>
              <a:rPr lang="tr-TR" sz="2400" b="1" dirty="0" err="1" smtClean="0"/>
              <a:t>infiltrasyon</a:t>
            </a:r>
            <a:r>
              <a:rPr lang="tr-TR" sz="2400" b="1" dirty="0" smtClean="0"/>
              <a:t> sistemlerinde de, ilk çökeltme işleminden geçmiş </a:t>
            </a:r>
            <a:r>
              <a:rPr lang="tr-TR" sz="2400" b="1" dirty="0" err="1" smtClean="0"/>
              <a:t>atıksular</a:t>
            </a:r>
            <a:r>
              <a:rPr lang="tr-TR" sz="2400" b="1" dirty="0" smtClean="0"/>
              <a:t>, yüksek hızlarda (1,0 ila 210 cm/hafta) olmak üzere zemine verilir. Bunun için ya sızdırma havuzları ya  da yağmurlama metodu kullanılır. Su, zemin içinden geçerken tasfiye olayı meydana gelir. Bu sistemle gerçekleştirilmek istenen hedefler şunlardır: </a:t>
            </a:r>
          </a:p>
          <a:p>
            <a:pPr algn="just">
              <a:buNone/>
            </a:pPr>
            <a:r>
              <a:rPr lang="tr-TR" sz="2400" b="1" dirty="0" smtClean="0"/>
              <a:t>(l) Yeraltı suyunu beslemek</a:t>
            </a:r>
          </a:p>
          <a:p>
            <a:pPr algn="just">
              <a:buNone/>
            </a:pPr>
            <a:r>
              <a:rPr lang="tr-TR" sz="2400" b="1" dirty="0" smtClean="0"/>
              <a:t>(2)Pompajla veya drenlerle yeraltından su alındığında bu suların tabii yoldan tasfiyesini sağlamak</a:t>
            </a:r>
          </a:p>
          <a:p>
            <a:pPr algn="just">
              <a:buNone/>
            </a:pPr>
            <a:r>
              <a:rPr lang="tr-TR" sz="2400" b="1" dirty="0" smtClean="0"/>
              <a:t>(3)Zeminde yatay ve düşey olarak akıp, bir yüzeysel su yatağına veya akarsuya karıştığı zaman, dolaylı olarak suların tekrar kullanılmasını gerçekleştirmek.</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55000" lnSpcReduction="20000"/>
          </a:bodyPr>
          <a:lstStyle/>
          <a:p>
            <a:pPr algn="ctr">
              <a:buNone/>
            </a:pPr>
            <a:r>
              <a:rPr lang="tr-TR" sz="4600" b="1" i="1" dirty="0" smtClean="0"/>
              <a:t> ARAZİ YÜZEYİNDEN AKITMA</a:t>
            </a:r>
          </a:p>
          <a:p>
            <a:pPr algn="just"/>
            <a:r>
              <a:rPr lang="tr-TR" sz="3800" b="1" dirty="0" smtClean="0"/>
              <a:t>Bu usulde, ızgara ve kum tutucudan geçirilmiş </a:t>
            </a:r>
            <a:r>
              <a:rPr lang="tr-TR" sz="3800" b="1" dirty="0" err="1" smtClean="0"/>
              <a:t>atıksular</a:t>
            </a:r>
            <a:r>
              <a:rPr lang="tr-TR" sz="3800" b="1" dirty="0" smtClean="0"/>
              <a:t>, bir yamaçtan aşağı akıtılır. Bu eğimli arazi üzerindeki bitki örtüsünü geçen sular, alt taraftaki hendeklerde toplanır.</a:t>
            </a:r>
          </a:p>
          <a:p>
            <a:pPr algn="just"/>
            <a:r>
              <a:rPr lang="tr-TR" sz="3800" b="1" dirty="0" smtClean="0"/>
              <a:t> Zemin nispeten geçirimsiz olup, fiziksel, kimyasal ve biyolojik yollardan, kirli su temizlenmiş ve tazelenmiş olur. Eğer azot ve fosfor gidermek maksadıyla ileri bir tasfiye hedef alınmış ise, daha yüksek (15 ila 40 cm/hafta) hidrolik yükler tatbik edilebilir.</a:t>
            </a:r>
          </a:p>
          <a:p>
            <a:pPr algn="just"/>
            <a:r>
              <a:rPr lang="tr-TR" sz="3800" b="1" dirty="0" smtClean="0"/>
              <a:t> Eğer yüzeysel bir su yatağına verilmesi istenmiyorsa, toplama hendeğinden alınan su, sulamada kullanılabilir ya  da zemine sızdırılabilir. </a:t>
            </a:r>
          </a:p>
          <a:p>
            <a:pPr algn="just"/>
            <a:r>
              <a:rPr lang="tr-TR" sz="3800" b="1" dirty="0" smtClean="0"/>
              <a:t>Son yıllarda bataklık arazileri ve sulu ziraatı </a:t>
            </a:r>
            <a:r>
              <a:rPr lang="tr-TR" sz="3800" b="1" dirty="0" err="1" smtClean="0"/>
              <a:t>atıksu</a:t>
            </a:r>
            <a:r>
              <a:rPr lang="tr-TR" sz="3800" b="1" dirty="0" smtClean="0"/>
              <a:t> arıtma sisteminin bir parçası olarak kullanılmak üzere çalışmalar da yapılmaktadır.</a:t>
            </a:r>
            <a:endParaRPr lang="tr-TR" sz="3200"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92500" lnSpcReduction="20000"/>
          </a:bodyPr>
          <a:lstStyle/>
          <a:p>
            <a:pPr algn="ctr">
              <a:buNone/>
            </a:pPr>
            <a:r>
              <a:rPr lang="tr-TR" sz="3000" b="1" dirty="0" smtClean="0"/>
              <a:t> </a:t>
            </a:r>
            <a:r>
              <a:rPr lang="tr-TR" sz="3200" b="1" i="1" dirty="0" smtClean="0"/>
              <a:t>DOĞAL&amp;YAPAY SULAK ALANLAR</a:t>
            </a:r>
          </a:p>
          <a:p>
            <a:pPr algn="just"/>
            <a:r>
              <a:rPr lang="tr-TR" b="1" dirty="0" smtClean="0"/>
              <a:t>Klasik arıtma ve su depolama yöntemlerinin yanında dünyada yavaş yavaş yaygınlaşan bitkilerle su arıtma ve depolama yöntemi, diğer arıtma sistemlerinin tüm özelliklerini içinde barındırır. </a:t>
            </a:r>
          </a:p>
          <a:p>
            <a:pPr algn="just"/>
            <a:r>
              <a:rPr lang="tr-TR" b="1" dirty="0" smtClean="0"/>
              <a:t>Klasik yöntemlerde suyun fiziksel, kimyasal ve biyolojik olarak üç ayrı arıtmadan geçmesi gerekir. Yani her asama için ayrı bir tesis, ayrı bir sistem gerekir. Ayrı bir maliyet gerekir.</a:t>
            </a:r>
          </a:p>
          <a:p>
            <a:pPr algn="just"/>
            <a:r>
              <a:rPr lang="tr-TR" b="1" dirty="0" smtClean="0"/>
              <a:t> Bitkilerle doğal arıtmada üç işlem tek bir sistemle gerçekleşir. Kurulan havuzlara konulan bitkiler, suların içinde biriken mikroorganizmaları ve diğer canlıları kendisine çeker.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85000" lnSpcReduction="10000"/>
          </a:bodyPr>
          <a:lstStyle/>
          <a:p>
            <a:pPr algn="ctr">
              <a:buNone/>
            </a:pPr>
            <a:r>
              <a:rPr lang="tr-TR" sz="3000" b="1" dirty="0" smtClean="0"/>
              <a:t> </a:t>
            </a:r>
            <a:r>
              <a:rPr lang="tr-TR" sz="3800" b="1" dirty="0" smtClean="0"/>
              <a:t>DOĞAL&amp;YAPAY SULAK ALANLAR</a:t>
            </a:r>
          </a:p>
          <a:p>
            <a:pPr algn="just"/>
            <a:r>
              <a:rPr lang="tr-TR" b="1" dirty="0" smtClean="0"/>
              <a:t>Suda ne kadar mikrop ve canlı organizma varsa hepsi bu bitkilerin etrafında toplanır. Mikroptan arındırılmış su ise ana havuzdan diğer bir havuza aktarılır.</a:t>
            </a:r>
          </a:p>
          <a:p>
            <a:pPr algn="just"/>
            <a:r>
              <a:rPr lang="tr-TR" b="1" dirty="0" smtClean="0"/>
              <a:t> İkinci bir süzme işleminden sonra su, üçüncü havuza aktarılır. Bu işlemlerden geçen atık sular, doğaya bırakılabilir yada denizlere, göletlere aktarılabilir istenirse bitkilerle arıtılmış olan bu sular kısa bir işlemden sonra içme suyu olarak da kullanılabilir.</a:t>
            </a:r>
          </a:p>
          <a:p>
            <a:pPr algn="just"/>
            <a:r>
              <a:rPr lang="tr-TR" b="1" dirty="0" smtClean="0"/>
              <a:t> Evsel atık sular ve fabrikalardan gelen kimyasal içerikli atık sular bu sistem sayesinde temiz ve tekrar kullanılabilir hale getirilir. Atık su kullanıma dönüştürüldüğü için, uzmanlar bu yöntemi sıfırdan su elde etme olarak değerlendiriyor.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5" name="4 İçerik Yer Tutucusu"/>
          <p:cNvSpPr>
            <a:spLocks noGrp="1"/>
          </p:cNvSpPr>
          <p:nvPr>
            <p:ph idx="1"/>
          </p:nvPr>
        </p:nvSpPr>
        <p:spPr/>
        <p:txBody>
          <a:bodyPr/>
          <a:lstStyle/>
          <a:p>
            <a:pPr algn="ctr">
              <a:buNone/>
            </a:pPr>
            <a:r>
              <a:rPr lang="tr-TR" sz="2800" b="1" dirty="0" smtClean="0"/>
              <a:t>DOĞAL&amp;YAPAY SULAK ALANLAR</a:t>
            </a:r>
            <a:endParaRPr lang="tr-TR" dirty="0"/>
          </a:p>
        </p:txBody>
      </p:sp>
      <p:pic>
        <p:nvPicPr>
          <p:cNvPr id="1026" name="Picture 2"/>
          <p:cNvPicPr>
            <a:picLocks noChangeAspect="1" noChangeArrowheads="1"/>
          </p:cNvPicPr>
          <p:nvPr/>
        </p:nvPicPr>
        <p:blipFill>
          <a:blip r:embed="rId2" cstate="print"/>
          <a:srcRect/>
          <a:stretch>
            <a:fillRect/>
          </a:stretch>
        </p:blipFill>
        <p:spPr bwMode="auto">
          <a:xfrm>
            <a:off x="1259632" y="2636912"/>
            <a:ext cx="6638925" cy="3819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5" name="4 İçerik Yer Tutucusu"/>
          <p:cNvSpPr>
            <a:spLocks noGrp="1"/>
          </p:cNvSpPr>
          <p:nvPr>
            <p:ph idx="1"/>
          </p:nvPr>
        </p:nvSpPr>
        <p:spPr/>
        <p:txBody>
          <a:bodyPr/>
          <a:lstStyle/>
          <a:p>
            <a:pPr algn="ctr">
              <a:buNone/>
            </a:pPr>
            <a:r>
              <a:rPr lang="tr-TR" sz="2800" b="1" dirty="0" smtClean="0"/>
              <a:t>DOĞAL&amp;YAPAY SULAK ALANLAR</a:t>
            </a:r>
            <a:endParaRPr lang="tr-TR" dirty="0"/>
          </a:p>
        </p:txBody>
      </p:sp>
      <p:pic>
        <p:nvPicPr>
          <p:cNvPr id="3074" name="Picture 2"/>
          <p:cNvPicPr>
            <a:picLocks noChangeAspect="1" noChangeArrowheads="1"/>
          </p:cNvPicPr>
          <p:nvPr/>
        </p:nvPicPr>
        <p:blipFill>
          <a:blip r:embed="rId2" cstate="print"/>
          <a:srcRect/>
          <a:stretch>
            <a:fillRect/>
          </a:stretch>
        </p:blipFill>
        <p:spPr bwMode="auto">
          <a:xfrm>
            <a:off x="755576" y="2780928"/>
            <a:ext cx="7639050" cy="3533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5" name="4 İçerik Yer Tutucusu"/>
          <p:cNvSpPr>
            <a:spLocks noGrp="1"/>
          </p:cNvSpPr>
          <p:nvPr>
            <p:ph idx="1"/>
          </p:nvPr>
        </p:nvSpPr>
        <p:spPr/>
        <p:txBody>
          <a:bodyPr/>
          <a:lstStyle/>
          <a:p>
            <a:pPr algn="ctr">
              <a:buNone/>
            </a:pPr>
            <a:r>
              <a:rPr lang="tr-TR" sz="2800" b="1" dirty="0" smtClean="0"/>
              <a:t>DOĞAL&amp;YAPAY SULAK ALANLAR</a:t>
            </a:r>
            <a:endParaRPr lang="tr-TR" dirty="0"/>
          </a:p>
        </p:txBody>
      </p:sp>
      <p:pic>
        <p:nvPicPr>
          <p:cNvPr id="1027" name="Picture 3" descr="C:\Users\pcx\Desktop\asd.jpg"/>
          <p:cNvPicPr>
            <a:picLocks noChangeAspect="1" noChangeArrowheads="1"/>
          </p:cNvPicPr>
          <p:nvPr/>
        </p:nvPicPr>
        <p:blipFill>
          <a:blip r:embed="rId2" cstate="print"/>
          <a:srcRect/>
          <a:stretch>
            <a:fillRect/>
          </a:stretch>
        </p:blipFill>
        <p:spPr bwMode="auto">
          <a:xfrm>
            <a:off x="1043608" y="2708920"/>
            <a:ext cx="7162800" cy="35242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lstStyle/>
          <a:p>
            <a:pPr algn="ctr">
              <a:buNone/>
            </a:pPr>
            <a:r>
              <a:rPr lang="tr-TR" sz="2400" b="1" dirty="0" smtClean="0"/>
              <a:t>DOĞAL&amp;YAPAY SULAK ALANLAR</a:t>
            </a:r>
            <a:endParaRPr lang="tr-TR" dirty="0" smtClean="0"/>
          </a:p>
          <a:p>
            <a:pPr algn="ctr">
              <a:buNone/>
            </a:pPr>
            <a:endParaRPr lang="tr-TR" dirty="0"/>
          </a:p>
        </p:txBody>
      </p:sp>
      <p:pic>
        <p:nvPicPr>
          <p:cNvPr id="2050" name="Picture 2" descr="C:\Users\pcx\Desktop\qqd.jpg"/>
          <p:cNvPicPr>
            <a:picLocks noChangeAspect="1" noChangeArrowheads="1"/>
          </p:cNvPicPr>
          <p:nvPr/>
        </p:nvPicPr>
        <p:blipFill>
          <a:blip r:embed="rId2" cstate="print"/>
          <a:srcRect/>
          <a:stretch>
            <a:fillRect/>
          </a:stretch>
        </p:blipFill>
        <p:spPr bwMode="auto">
          <a:xfrm>
            <a:off x="971600" y="2420888"/>
            <a:ext cx="7200901" cy="38481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smtClean="0"/>
              <a:t>Doğal </a:t>
            </a:r>
            <a:r>
              <a:rPr lang="tr-TR" b="1" dirty="0" smtClean="0"/>
              <a:t>ARITMA SİSTEMLERİ</a:t>
            </a:r>
            <a:endParaRPr lang="tr-TR" dirty="0"/>
          </a:p>
        </p:txBody>
      </p:sp>
      <p:sp>
        <p:nvSpPr>
          <p:cNvPr id="3" name="2 İçerik Yer Tutucusu"/>
          <p:cNvSpPr>
            <a:spLocks noGrp="1"/>
          </p:cNvSpPr>
          <p:nvPr>
            <p:ph idx="1"/>
          </p:nvPr>
        </p:nvSpPr>
        <p:spPr/>
        <p:txBody>
          <a:bodyPr/>
          <a:lstStyle/>
          <a:p>
            <a:pPr algn="ctr">
              <a:buNone/>
            </a:pPr>
            <a:endParaRPr lang="tr-TR" dirty="0"/>
          </a:p>
        </p:txBody>
      </p:sp>
      <p:pic>
        <p:nvPicPr>
          <p:cNvPr id="3074" name="Picture 2" descr="C:\Users\pcx\Desktop\frf.jpg"/>
          <p:cNvPicPr>
            <a:picLocks noChangeAspect="1" noChangeArrowheads="1"/>
          </p:cNvPicPr>
          <p:nvPr/>
        </p:nvPicPr>
        <p:blipFill>
          <a:blip r:embed="rId2" cstate="print"/>
          <a:srcRect/>
          <a:stretch>
            <a:fillRect/>
          </a:stretch>
        </p:blipFill>
        <p:spPr bwMode="auto">
          <a:xfrm>
            <a:off x="0" y="-25557"/>
            <a:ext cx="9144000" cy="6883557"/>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smtClean="0"/>
              <a:t>Doğal </a:t>
            </a:r>
            <a:r>
              <a:rPr lang="tr-TR" b="1" dirty="0" smtClean="0"/>
              <a:t>ARITMA SİSTEMLERİ</a:t>
            </a:r>
            <a:endParaRPr lang="tr-TR" dirty="0"/>
          </a:p>
        </p:txBody>
      </p:sp>
      <p:sp>
        <p:nvSpPr>
          <p:cNvPr id="3" name="2 İçerik Yer Tutucusu"/>
          <p:cNvSpPr>
            <a:spLocks noGrp="1"/>
          </p:cNvSpPr>
          <p:nvPr>
            <p:ph idx="1"/>
          </p:nvPr>
        </p:nvSpPr>
        <p:spPr/>
        <p:txBody>
          <a:bodyPr/>
          <a:lstStyle/>
          <a:p>
            <a:pPr algn="ctr">
              <a:buNone/>
            </a:pPr>
            <a:endParaRPr lang="tr-TR" dirty="0"/>
          </a:p>
        </p:txBody>
      </p:sp>
      <p:pic>
        <p:nvPicPr>
          <p:cNvPr id="4098" name="Picture 2" descr="C:\Users\pcx\Desktop\verve.jpg"/>
          <p:cNvPicPr>
            <a:picLocks noChangeAspect="1" noChangeArrowheads="1"/>
          </p:cNvPicPr>
          <p:nvPr/>
        </p:nvPicPr>
        <p:blipFill>
          <a:blip r:embed="rId2" cstate="print"/>
          <a:srcRect/>
          <a:stretch>
            <a:fillRect/>
          </a:stretch>
        </p:blipFill>
        <p:spPr bwMode="auto">
          <a:xfrm>
            <a:off x="0" y="-25557"/>
            <a:ext cx="9144000" cy="688355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85000" lnSpcReduction="20000"/>
          </a:bodyPr>
          <a:lstStyle/>
          <a:p>
            <a:pPr algn="ctr">
              <a:buNone/>
            </a:pPr>
            <a:r>
              <a:rPr lang="tr-TR" b="1" i="1" dirty="0" smtClean="0"/>
              <a:t>DOĞAL ARITMA MEKANIZMALARI</a:t>
            </a:r>
          </a:p>
          <a:p>
            <a:pPr>
              <a:buNone/>
            </a:pPr>
            <a:r>
              <a:rPr lang="tr-TR" b="1" dirty="0" smtClean="0"/>
              <a:t>1. Çökelme</a:t>
            </a:r>
          </a:p>
          <a:p>
            <a:pPr>
              <a:buNone/>
            </a:pPr>
            <a:r>
              <a:rPr lang="tr-TR" b="1" dirty="0" smtClean="0"/>
              <a:t>2. </a:t>
            </a:r>
            <a:r>
              <a:rPr lang="tr-TR" b="1" dirty="0" err="1" smtClean="0"/>
              <a:t>Filtrasyon</a:t>
            </a:r>
            <a:endParaRPr lang="tr-TR" b="1" dirty="0" smtClean="0"/>
          </a:p>
          <a:p>
            <a:pPr>
              <a:buNone/>
            </a:pPr>
            <a:r>
              <a:rPr lang="tr-TR" b="1" dirty="0" smtClean="0"/>
              <a:t>3. Gaz Transferi</a:t>
            </a:r>
          </a:p>
          <a:p>
            <a:pPr>
              <a:buNone/>
            </a:pPr>
            <a:r>
              <a:rPr lang="tr-TR" b="1" dirty="0" smtClean="0"/>
              <a:t>4. </a:t>
            </a:r>
            <a:r>
              <a:rPr lang="tr-TR" b="1" dirty="0" err="1" smtClean="0"/>
              <a:t>Adsorpsiyon</a:t>
            </a:r>
            <a:endParaRPr lang="tr-TR" b="1" dirty="0" smtClean="0"/>
          </a:p>
          <a:p>
            <a:pPr>
              <a:buNone/>
            </a:pPr>
            <a:r>
              <a:rPr lang="tr-TR" b="1" dirty="0" smtClean="0"/>
              <a:t>5. İyon </a:t>
            </a:r>
            <a:r>
              <a:rPr lang="tr-TR" b="1" dirty="0" err="1" smtClean="0"/>
              <a:t>Değistirme</a:t>
            </a:r>
            <a:endParaRPr lang="tr-TR" b="1" dirty="0" smtClean="0"/>
          </a:p>
          <a:p>
            <a:pPr>
              <a:buNone/>
            </a:pPr>
            <a:r>
              <a:rPr lang="tr-TR" b="1" dirty="0" smtClean="0"/>
              <a:t>6. Kimyasal Çökeltme</a:t>
            </a:r>
          </a:p>
          <a:p>
            <a:pPr>
              <a:buNone/>
            </a:pPr>
            <a:r>
              <a:rPr lang="tr-TR" b="1" dirty="0" smtClean="0"/>
              <a:t>7. Kimyasal </a:t>
            </a:r>
            <a:r>
              <a:rPr lang="tr-TR" b="1" dirty="0" err="1" smtClean="0"/>
              <a:t>Oksidasyon</a:t>
            </a:r>
            <a:endParaRPr lang="tr-TR" b="1" dirty="0" smtClean="0"/>
          </a:p>
          <a:p>
            <a:pPr>
              <a:buNone/>
            </a:pPr>
            <a:r>
              <a:rPr lang="tr-TR" b="1" dirty="0" smtClean="0"/>
              <a:t>8. Biyolojik Ayrışma</a:t>
            </a:r>
          </a:p>
          <a:p>
            <a:pPr>
              <a:buNone/>
            </a:pPr>
            <a:r>
              <a:rPr lang="tr-TR" b="1" dirty="0" smtClean="0"/>
              <a:t>9. Fotosentez</a:t>
            </a:r>
          </a:p>
          <a:p>
            <a:pPr>
              <a:buNone/>
            </a:pPr>
            <a:r>
              <a:rPr lang="tr-TR" b="1" dirty="0" smtClean="0"/>
              <a:t>10.Foto </a:t>
            </a:r>
            <a:r>
              <a:rPr lang="tr-TR" b="1" dirty="0" err="1" smtClean="0"/>
              <a:t>Oksidasyon</a:t>
            </a:r>
            <a:endParaRPr lang="tr-TR" b="1" dirty="0" smtClean="0"/>
          </a:p>
          <a:p>
            <a:pPr>
              <a:buNone/>
            </a:pPr>
            <a:r>
              <a:rPr lang="tr-TR" b="1" dirty="0" smtClean="0"/>
              <a:t>11.Bitkilerin Kirleticileri Bünyelerine Alması</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92500"/>
          </a:bodyPr>
          <a:lstStyle/>
          <a:p>
            <a:pPr algn="ctr">
              <a:buNone/>
            </a:pPr>
            <a:r>
              <a:rPr lang="tr-TR" b="1" i="1" dirty="0" smtClean="0"/>
              <a:t>DOĞAL ARITMA SİSTEMLERİNİN AVANTAJLARI</a:t>
            </a:r>
            <a:endParaRPr lang="tr-TR" i="1" dirty="0" smtClean="0"/>
          </a:p>
          <a:p>
            <a:pPr algn="just"/>
            <a:r>
              <a:rPr lang="tr-TR" b="1" dirty="0" smtClean="0"/>
              <a:t>İnşası basit ve ucuzdur,</a:t>
            </a:r>
            <a:endParaRPr lang="tr-TR" dirty="0" smtClean="0"/>
          </a:p>
          <a:p>
            <a:pPr algn="just"/>
            <a:r>
              <a:rPr lang="tr-TR" b="1" dirty="0" smtClean="0"/>
              <a:t>Enerji ihtiyacı ve işletme giderleri oldukça düşüktür,</a:t>
            </a:r>
            <a:endParaRPr lang="tr-TR" dirty="0" smtClean="0"/>
          </a:p>
          <a:p>
            <a:pPr algn="just"/>
            <a:r>
              <a:rPr lang="tr-TR" b="1" dirty="0" smtClean="0"/>
              <a:t>Çevre ile uyumludur,</a:t>
            </a:r>
            <a:endParaRPr lang="tr-TR" dirty="0" smtClean="0"/>
          </a:p>
          <a:p>
            <a:pPr algn="just"/>
            <a:r>
              <a:rPr lang="tr-TR" b="1" dirty="0" smtClean="0"/>
              <a:t>İşletmesinde nitelikli işgücüne gereksinim duyulmaması olarak özetlenebilir.</a:t>
            </a:r>
            <a:endParaRPr lang="tr-TR" dirty="0" smtClean="0"/>
          </a:p>
          <a:p>
            <a:pPr algn="just"/>
            <a:r>
              <a:rPr lang="tr-TR" b="1" dirty="0" smtClean="0"/>
              <a:t>Projelendirmenin bölgesel koşullara uygun olması ve aşırı su yüklenmemesi koşuluyla suda bulunan patojenleri elimine etmede etkili olduğu kabul edilmektedir. </a:t>
            </a:r>
            <a:endParaRPr lang="tr-TR" dirty="0" smtClean="0"/>
          </a:p>
          <a:p>
            <a:pPr algn="just">
              <a:buNone/>
            </a:pPr>
            <a:endParaRPr lang="tr-TR" b="1"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a:bodyPr>
          <a:lstStyle/>
          <a:p>
            <a:pPr algn="ctr">
              <a:buNone/>
            </a:pPr>
            <a:r>
              <a:rPr lang="tr-TR" b="1" i="1" dirty="0" smtClean="0"/>
              <a:t>DOĞAL ARITMA SİSTEMLERİNİN MALİYETİ </a:t>
            </a:r>
            <a:endParaRPr lang="tr-TR" i="1" dirty="0" smtClean="0"/>
          </a:p>
          <a:p>
            <a:pPr algn="just"/>
            <a:r>
              <a:rPr lang="tr-TR" b="1" dirty="0" smtClean="0"/>
              <a:t>Doğal arıtma sistemlerinin inşası ucuz ve kolaydır. Doğal arıtma sistemleri ile ekonomik anlamda klasik arıtma sistemlerine göre yatırım maliyetlerinde %65-70 civarında tasarruf sağlanmaktadır. İşletme maliyetleri açısından ise 4 kat avantajı vardır. Buna göre, normal arıtma sisteminin %25 maliyeti ile bu sistem işletilebilmektedir. </a:t>
            </a:r>
            <a:endParaRPr lang="tr-TR" dirty="0" smtClean="0"/>
          </a:p>
          <a:p>
            <a:pPr algn="ctr">
              <a:buNone/>
            </a:pPr>
            <a:endParaRPr lang="tr-TR" b="1"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92500" lnSpcReduction="10000"/>
          </a:bodyPr>
          <a:lstStyle/>
          <a:p>
            <a:pPr algn="ctr">
              <a:buNone/>
            </a:pPr>
            <a:r>
              <a:rPr lang="tr-TR" b="1" i="1" dirty="0" smtClean="0"/>
              <a:t>DOĞAL ARITMA SİSTEMLERİNİN VERİMLİLİK </a:t>
            </a:r>
            <a:endParaRPr lang="tr-TR" i="1" dirty="0" smtClean="0"/>
          </a:p>
          <a:p>
            <a:pPr algn="ctr">
              <a:buNone/>
            </a:pPr>
            <a:endParaRPr lang="tr-TR" b="1" dirty="0" smtClean="0"/>
          </a:p>
          <a:p>
            <a:pPr algn="just">
              <a:buFont typeface="Wingdings" pitchFamily="2" charset="2"/>
              <a:buChar char="§"/>
            </a:pPr>
            <a:r>
              <a:rPr lang="tr-TR" b="1" dirty="0" smtClean="0"/>
              <a:t>Yapay sulak alanlar, arıtma verimliliği bilimsel çalışmalarla ispatlanmış güvenilir sistemlerdir. Farklı bitki ve dolgu malzemesi ve akış şekline sahip sulak alanlarda özellikle evsel atık su artımında, genel olarak,</a:t>
            </a:r>
          </a:p>
          <a:p>
            <a:pPr algn="just">
              <a:buFont typeface="Wingdings" pitchFamily="2" charset="2"/>
              <a:buChar char="§"/>
            </a:pPr>
            <a:r>
              <a:rPr lang="tr-TR" b="1" dirty="0" smtClean="0"/>
              <a:t> %80-99 BOI5 ,KOI ve bakteri giderimi</a:t>
            </a:r>
          </a:p>
          <a:p>
            <a:pPr algn="just">
              <a:buFont typeface="Wingdings" pitchFamily="2" charset="2"/>
              <a:buChar char="§"/>
            </a:pPr>
            <a:r>
              <a:rPr lang="tr-TR" b="1" dirty="0" smtClean="0"/>
              <a:t>%92-95 Askıda Katı Madde</a:t>
            </a:r>
          </a:p>
          <a:p>
            <a:pPr algn="just">
              <a:buFont typeface="Wingdings" pitchFamily="2" charset="2"/>
              <a:buChar char="§"/>
            </a:pPr>
            <a:r>
              <a:rPr lang="tr-TR" b="1" dirty="0" smtClean="0"/>
              <a:t>%30-80 toplam azot </a:t>
            </a:r>
          </a:p>
          <a:p>
            <a:pPr algn="just">
              <a:buFont typeface="Wingdings" pitchFamily="2" charset="2"/>
              <a:buChar char="§"/>
            </a:pPr>
            <a:r>
              <a:rPr lang="tr-TR" b="1" dirty="0" smtClean="0"/>
              <a:t>%20-70 toplam fosfor giderimi elde edilmiştir.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a:bodyPr>
          <a:lstStyle/>
          <a:p>
            <a:pPr algn="ctr">
              <a:buNone/>
            </a:pPr>
            <a:r>
              <a:rPr lang="tr-TR" sz="2400" b="1" i="1" dirty="0" smtClean="0">
                <a:latin typeface="Cambria" pitchFamily="18" charset="0"/>
                <a:cs typeface="Times New Roman" pitchFamily="18" charset="0"/>
              </a:rPr>
              <a:t>Yapay Sulak Alanların Tasarımında Dikkat Edilecek Hususlar</a:t>
            </a:r>
          </a:p>
          <a:p>
            <a:pPr algn="just">
              <a:buFontTx/>
              <a:buChar char="•"/>
              <a:tabLst>
                <a:tab pos="342900" algn="l"/>
              </a:tabLst>
            </a:pPr>
            <a:r>
              <a:rPr lang="tr-TR" b="1" dirty="0" smtClean="0">
                <a:latin typeface="Cambria" pitchFamily="18" charset="0"/>
                <a:cs typeface="Times New Roman" pitchFamily="18" charset="0"/>
              </a:rPr>
              <a:t>Topografya</a:t>
            </a:r>
            <a:endParaRPr lang="tr-TR" b="1" dirty="0" smtClean="0">
              <a:latin typeface="Cambria" pitchFamily="18" charset="0"/>
            </a:endParaRPr>
          </a:p>
          <a:p>
            <a:pPr algn="just">
              <a:buFontTx/>
              <a:buChar char="•"/>
              <a:tabLst>
                <a:tab pos="342900" algn="l"/>
              </a:tabLst>
            </a:pPr>
            <a:r>
              <a:rPr lang="tr-TR" b="1" dirty="0" smtClean="0">
                <a:latin typeface="Cambria" pitchFamily="18" charset="0"/>
                <a:cs typeface="Times New Roman" pitchFamily="18" charset="0"/>
              </a:rPr>
              <a:t>Toprak özellikleri</a:t>
            </a:r>
            <a:endParaRPr lang="tr-TR" b="1" dirty="0" smtClean="0">
              <a:latin typeface="Cambria" pitchFamily="18" charset="0"/>
            </a:endParaRPr>
          </a:p>
          <a:p>
            <a:pPr algn="just">
              <a:buFontTx/>
              <a:buChar char="•"/>
              <a:tabLst>
                <a:tab pos="342900" algn="l"/>
              </a:tabLst>
            </a:pPr>
            <a:r>
              <a:rPr lang="tr-TR" b="1" dirty="0" smtClean="0">
                <a:latin typeface="Cambria" pitchFamily="18" charset="0"/>
                <a:cs typeface="Times New Roman" pitchFamily="18" charset="0"/>
              </a:rPr>
              <a:t>Taşkın tehlikesi </a:t>
            </a:r>
            <a:endParaRPr lang="tr-TR" b="1" dirty="0" smtClean="0">
              <a:latin typeface="Cambria" pitchFamily="18" charset="0"/>
            </a:endParaRPr>
          </a:p>
          <a:p>
            <a:pPr algn="just">
              <a:buFontTx/>
              <a:buChar char="•"/>
              <a:tabLst>
                <a:tab pos="342900" algn="l"/>
              </a:tabLst>
            </a:pPr>
            <a:r>
              <a:rPr lang="tr-TR" b="1" dirty="0" smtClean="0">
                <a:latin typeface="Cambria" pitchFamily="18" charset="0"/>
                <a:cs typeface="Times New Roman" pitchFamily="18" charset="0"/>
              </a:rPr>
              <a:t>Mevcut toprak kullanımı </a:t>
            </a:r>
            <a:endParaRPr lang="tr-TR" b="1" dirty="0" smtClean="0">
              <a:latin typeface="Cambria" pitchFamily="18" charset="0"/>
            </a:endParaRPr>
          </a:p>
          <a:p>
            <a:pPr algn="just">
              <a:buFontTx/>
              <a:buChar char="•"/>
              <a:tabLst>
                <a:tab pos="342900" algn="l"/>
              </a:tabLst>
            </a:pPr>
            <a:r>
              <a:rPr lang="tr-TR" b="1" dirty="0" smtClean="0">
                <a:latin typeface="Cambria" pitchFamily="18" charset="0"/>
                <a:cs typeface="Times New Roman" pitchFamily="18" charset="0"/>
              </a:rPr>
              <a:t>Gerekli ön arıtma işlemleri</a:t>
            </a:r>
            <a:endParaRPr lang="tr-TR" b="1" dirty="0" smtClean="0">
              <a:latin typeface="Cambria" pitchFamily="18" charset="0"/>
            </a:endParaRPr>
          </a:p>
          <a:p>
            <a:pPr algn="just">
              <a:buFontTx/>
              <a:buChar char="•"/>
              <a:tabLst>
                <a:tab pos="342900" algn="l"/>
              </a:tabLst>
            </a:pPr>
            <a:r>
              <a:rPr lang="tr-TR" b="1" dirty="0" smtClean="0">
                <a:latin typeface="Cambria" pitchFamily="18" charset="0"/>
                <a:cs typeface="Times New Roman" pitchFamily="18" charset="0"/>
              </a:rPr>
              <a:t>Bitki seçimi </a:t>
            </a:r>
            <a:endParaRPr lang="tr-TR" b="1" dirty="0" smtClean="0">
              <a:latin typeface="Cambria" pitchFamily="18" charset="0"/>
            </a:endParaRPr>
          </a:p>
          <a:p>
            <a:pPr algn="just">
              <a:buFontTx/>
              <a:buChar char="•"/>
              <a:tabLst>
                <a:tab pos="342900" algn="l"/>
              </a:tabLst>
            </a:pPr>
            <a:r>
              <a:rPr lang="tr-TR" b="1" dirty="0" smtClean="0">
                <a:latin typeface="Cambria" pitchFamily="18" charset="0"/>
                <a:cs typeface="Times New Roman" pitchFamily="18" charset="0"/>
              </a:rPr>
              <a:t>Kullanılacak olan tasarım parametreleri</a:t>
            </a:r>
            <a:endParaRPr lang="tr-TR" b="1" dirty="0" smtClean="0">
              <a:latin typeface="Cambria" pitchFamily="18" charset="0"/>
            </a:endParaRPr>
          </a:p>
          <a:p>
            <a:pPr algn="ctr">
              <a:buNone/>
            </a:pPr>
            <a:endParaRPr lang="tr-TR" b="1"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a:bodyPr>
          <a:lstStyle/>
          <a:p>
            <a:pPr algn="ctr">
              <a:buNone/>
            </a:pPr>
            <a:r>
              <a:rPr lang="tr-TR" b="1" dirty="0" smtClean="0"/>
              <a:t>ÖRNEK PROJE 1</a:t>
            </a:r>
          </a:p>
          <a:p>
            <a:r>
              <a:rPr lang="tr-TR" b="1" dirty="0" smtClean="0"/>
              <a:t>Samsun İl Özel İdaresi’nce Havza ilçesi Kamlık köyünde yapılan “Doğal Arıtma Tesisi” yapılmıştır.</a:t>
            </a:r>
          </a:p>
          <a:p>
            <a:r>
              <a:rPr lang="tr-TR" b="1" dirty="0" smtClean="0"/>
              <a:t>Köyün </a:t>
            </a:r>
            <a:r>
              <a:rPr lang="tr-TR" b="1" dirty="0" err="1" smtClean="0"/>
              <a:t>nufüsu</a:t>
            </a:r>
            <a:r>
              <a:rPr lang="tr-TR" b="1" dirty="0" smtClean="0"/>
              <a:t> yaklaşık 600 kişidir.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sp>
        <p:nvSpPr>
          <p:cNvPr id="3" name="2 İçerik Yer Tutucusu"/>
          <p:cNvSpPr>
            <a:spLocks noGrp="1"/>
          </p:cNvSpPr>
          <p:nvPr>
            <p:ph idx="1"/>
          </p:nvPr>
        </p:nvSpPr>
        <p:spPr/>
        <p:txBody>
          <a:bodyPr>
            <a:normAutofit fontScale="85000" lnSpcReduction="20000"/>
          </a:bodyPr>
          <a:lstStyle/>
          <a:p>
            <a:pPr algn="ctr">
              <a:buNone/>
            </a:pPr>
            <a:r>
              <a:rPr lang="tr-TR" sz="2800" b="1" dirty="0" smtClean="0"/>
              <a:t>Örnek Proje 1 </a:t>
            </a:r>
          </a:p>
          <a:p>
            <a:pPr algn="just"/>
            <a:r>
              <a:rPr lang="tr-TR" dirty="0" smtClean="0"/>
              <a:t>Yatak tabanına gerekli eğim verilerek, taban ve yan yüzeylerin geçirimsizliği beton ile sağlandıktan sonra yatak ortamına atık suyun filtre edilebilmesi için 40 cm. kalınlığında çakıl, filtre malzemesinin üzerine de yatak ortamına dikilecek sulak alan bitkilerinin kök gelişiminin sağlanabilmesi için 20 cm kalınlığında </a:t>
            </a:r>
            <a:r>
              <a:rPr lang="tr-TR" dirty="0" err="1" smtClean="0"/>
              <a:t>tuvenan</a:t>
            </a:r>
            <a:r>
              <a:rPr lang="tr-TR" dirty="0" smtClean="0"/>
              <a:t> malzeme serilerek sulak alan yatağı hazırlanmıştır. Fosseptikten gelen atık suyun yatak ortamına dağıtılması ve sulak alan yatağından çıkan arıtılmış suyun toplanabilmesi için, dağıtım ve toplama rögarlarının </a:t>
            </a:r>
            <a:r>
              <a:rPr lang="tr-TR" dirty="0" err="1" smtClean="0"/>
              <a:t>yapılmaş</a:t>
            </a:r>
            <a:r>
              <a:rPr lang="tr-TR" dirty="0" smtClean="0"/>
              <a:t>, dağıtım-drenaj borularının döşenmesi ve bitki ekimi ile tesisin inşası tamamlanarak tesis işletmeye alınmıştır. Tesiste sulak alan bitkisi olarak </a:t>
            </a:r>
            <a:r>
              <a:rPr lang="tr-TR" dirty="0" err="1" smtClean="0"/>
              <a:t>typha</a:t>
            </a:r>
            <a:r>
              <a:rPr lang="tr-TR" dirty="0" smtClean="0"/>
              <a:t> </a:t>
            </a:r>
            <a:r>
              <a:rPr lang="tr-TR" dirty="0" err="1" smtClean="0"/>
              <a:t>latifolia</a:t>
            </a:r>
            <a:r>
              <a:rPr lang="tr-TR" dirty="0" smtClean="0"/>
              <a:t> (geniş yapraklı su kamışı) kullanılmıştır.</a:t>
            </a:r>
            <a:endParaRPr lang="tr-TR" b="1"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just"/>
            <a:r>
              <a:rPr lang="tr-TR" b="1" dirty="0" smtClean="0"/>
              <a:t>DOĞAL ARITMA SİSTEMLERİ</a:t>
            </a:r>
            <a:endParaRPr lang="tr-TR" dirty="0"/>
          </a:p>
        </p:txBody>
      </p:sp>
      <p:sp>
        <p:nvSpPr>
          <p:cNvPr id="3" name="2 İçerik Yer Tutucusu"/>
          <p:cNvSpPr>
            <a:spLocks noGrp="1"/>
          </p:cNvSpPr>
          <p:nvPr>
            <p:ph idx="1"/>
          </p:nvPr>
        </p:nvSpPr>
        <p:spPr/>
        <p:txBody>
          <a:bodyPr>
            <a:normAutofit/>
          </a:bodyPr>
          <a:lstStyle/>
          <a:p>
            <a:pPr algn="ctr">
              <a:buNone/>
            </a:pPr>
            <a:r>
              <a:rPr lang="tr-TR" sz="2800" b="1" dirty="0" smtClean="0"/>
              <a:t>Örnek Proje 2</a:t>
            </a:r>
          </a:p>
          <a:p>
            <a:pPr algn="ctr">
              <a:buNone/>
            </a:pPr>
            <a:r>
              <a:rPr lang="tr-TR" sz="2800" dirty="0" smtClean="0">
                <a:latin typeface="Cambria" pitchFamily="18" charset="0"/>
                <a:cs typeface="Times New Roman" pitchFamily="18" charset="0"/>
              </a:rPr>
              <a:t>Manisa-Saruhanlı-Yeni Osmaniye Köyü Yapay Sulak Alan Tesisi</a:t>
            </a:r>
          </a:p>
          <a:p>
            <a:pPr marL="342900" indent="-342900" algn="just">
              <a:buFontTx/>
              <a:buChar char="•"/>
            </a:pPr>
            <a:r>
              <a:rPr lang="tr-TR" sz="2800" dirty="0" smtClean="0">
                <a:latin typeface="Cambria" pitchFamily="18" charset="0"/>
                <a:cs typeface="Times New Roman" pitchFamily="18" charset="0"/>
              </a:rPr>
              <a:t>Yeni Osmaniye köyü 2000 nüfus sayımına göre nüfusu 246 kişi </a:t>
            </a:r>
            <a:r>
              <a:rPr lang="tr-TR" sz="2800" dirty="0" smtClean="0">
                <a:latin typeface="Cambria" pitchFamily="18" charset="0"/>
              </a:rPr>
              <a:t>(</a:t>
            </a:r>
            <a:r>
              <a:rPr lang="tr-TR" sz="2800" dirty="0" smtClean="0">
                <a:latin typeface="Cambria" pitchFamily="18" charset="0"/>
                <a:cs typeface="Times New Roman" pitchFamily="18" charset="0"/>
              </a:rPr>
              <a:t>49 hane</a:t>
            </a:r>
            <a:r>
              <a:rPr lang="tr-TR" sz="2800" dirty="0" smtClean="0">
                <a:latin typeface="Cambria" pitchFamily="18" charset="0"/>
              </a:rPr>
              <a:t>).</a:t>
            </a:r>
          </a:p>
          <a:p>
            <a:pPr marL="342900" indent="-342900" algn="just">
              <a:buFontTx/>
              <a:buChar char="•"/>
            </a:pPr>
            <a:r>
              <a:rPr lang="tr-TR" sz="2800" dirty="0" smtClean="0">
                <a:latin typeface="Cambria" pitchFamily="18" charset="0"/>
                <a:cs typeface="Times New Roman" pitchFamily="18" charset="0"/>
              </a:rPr>
              <a:t>Kanalizasyon şebekesi ve </a:t>
            </a:r>
            <a:r>
              <a:rPr lang="tr-TR" sz="2800" dirty="0" err="1" smtClean="0">
                <a:latin typeface="Cambria" pitchFamily="18" charset="0"/>
                <a:cs typeface="Times New Roman" pitchFamily="18" charset="0"/>
              </a:rPr>
              <a:t>fos</a:t>
            </a:r>
            <a:r>
              <a:rPr lang="tr-TR" sz="2800" dirty="0" err="1" smtClean="0">
                <a:latin typeface="Cambria" pitchFamily="18" charset="0"/>
              </a:rPr>
              <a:t>e</a:t>
            </a:r>
            <a:r>
              <a:rPr lang="tr-TR" sz="2800" dirty="0" err="1" smtClean="0">
                <a:latin typeface="Cambria" pitchFamily="18" charset="0"/>
                <a:cs typeface="Times New Roman" pitchFamily="18" charset="0"/>
              </a:rPr>
              <a:t>pti</a:t>
            </a:r>
            <a:r>
              <a:rPr lang="tr-TR" sz="2800" dirty="0" err="1" smtClean="0">
                <a:latin typeface="Cambria" pitchFamily="18" charset="0"/>
              </a:rPr>
              <a:t>k</a:t>
            </a:r>
            <a:r>
              <a:rPr lang="tr-TR" sz="2800" dirty="0" err="1" smtClean="0">
                <a:latin typeface="Cambria" pitchFamily="18" charset="0"/>
                <a:cs typeface="Times New Roman" pitchFamily="18" charset="0"/>
              </a:rPr>
              <a:t>i</a:t>
            </a:r>
            <a:r>
              <a:rPr lang="tr-TR" sz="2800" dirty="0" smtClean="0">
                <a:latin typeface="Cambria" pitchFamily="18" charset="0"/>
              </a:rPr>
              <a:t> mevcut</a:t>
            </a:r>
            <a:r>
              <a:rPr lang="tr-TR" sz="2800" dirty="0" smtClean="0">
                <a:latin typeface="Cambria" pitchFamily="18" charset="0"/>
                <a:cs typeface="Times New Roman" pitchFamily="18" charset="0"/>
              </a:rPr>
              <a:t>.</a:t>
            </a:r>
            <a:endParaRPr lang="tr-TR" sz="2800" dirty="0" smtClean="0">
              <a:latin typeface="Cambria" pitchFamily="18" charset="0"/>
            </a:endParaRPr>
          </a:p>
          <a:p>
            <a:pPr marL="342900" indent="-342900" algn="just">
              <a:buFontTx/>
              <a:buChar char="•"/>
            </a:pPr>
            <a:r>
              <a:rPr lang="tr-TR" sz="2800" dirty="0" err="1" smtClean="0">
                <a:latin typeface="Cambria" pitchFamily="18" charset="0"/>
                <a:cs typeface="Times New Roman" pitchFamily="18" charset="0"/>
              </a:rPr>
              <a:t>Foseptikten</a:t>
            </a:r>
            <a:r>
              <a:rPr lang="tr-TR" sz="2800" dirty="0" smtClean="0">
                <a:latin typeface="Cambria" pitchFamily="18" charset="0"/>
                <a:cs typeface="Times New Roman" pitchFamily="18" charset="0"/>
              </a:rPr>
              <a:t> çıkan </a:t>
            </a:r>
            <a:r>
              <a:rPr lang="tr-TR" sz="2800" dirty="0" err="1" smtClean="0">
                <a:latin typeface="Cambria" pitchFamily="18" charset="0"/>
                <a:cs typeface="Times New Roman" pitchFamily="18" charset="0"/>
              </a:rPr>
              <a:t>atıksuyun</a:t>
            </a:r>
            <a:r>
              <a:rPr lang="tr-TR" sz="2800" dirty="0" smtClean="0">
                <a:latin typeface="Cambria" pitchFamily="18" charset="0"/>
                <a:cs typeface="Times New Roman" pitchFamily="18" charset="0"/>
              </a:rPr>
              <a:t> yüzey altı yatay akışlı sisteme verilmektedir.</a:t>
            </a:r>
            <a:endParaRPr lang="tr-TR" sz="2800" dirty="0" smtClean="0">
              <a:latin typeface="Cambria" pitchFamily="18" charset="0"/>
            </a:endParaRPr>
          </a:p>
          <a:p>
            <a:pPr algn="just">
              <a:buNone/>
            </a:pPr>
            <a:endParaRPr lang="tr-TR" b="1"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pic>
        <p:nvPicPr>
          <p:cNvPr id="6" name="Picture 1027"/>
          <p:cNvPicPr>
            <a:picLocks noChangeAspect="1" noChangeArrowheads="1"/>
          </p:cNvPicPr>
          <p:nvPr/>
        </p:nvPicPr>
        <p:blipFill>
          <a:blip r:embed="rId2" cstate="print"/>
          <a:srcRect/>
          <a:stretch>
            <a:fillRect/>
          </a:stretch>
        </p:blipFill>
        <p:spPr bwMode="auto">
          <a:xfrm>
            <a:off x="611560" y="2924944"/>
            <a:ext cx="9144000" cy="3244850"/>
          </a:xfrm>
          <a:prstGeom prst="rect">
            <a:avLst/>
          </a:prstGeom>
          <a:noFill/>
          <a:ln w="9525">
            <a:noFill/>
            <a:miter lim="800000"/>
            <a:headEnd/>
            <a:tailEnd/>
          </a:ln>
          <a:effectLst/>
        </p:spPr>
      </p:pic>
      <p:sp>
        <p:nvSpPr>
          <p:cNvPr id="8" name="7 Dikdörtgen"/>
          <p:cNvSpPr/>
          <p:nvPr/>
        </p:nvSpPr>
        <p:spPr>
          <a:xfrm>
            <a:off x="755576" y="1844824"/>
            <a:ext cx="7128792" cy="830997"/>
          </a:xfrm>
          <a:prstGeom prst="rect">
            <a:avLst/>
          </a:prstGeom>
        </p:spPr>
        <p:txBody>
          <a:bodyPr wrap="square">
            <a:spAutoFit/>
          </a:bodyPr>
          <a:lstStyle/>
          <a:p>
            <a:pPr algn="ctr"/>
            <a:r>
              <a:rPr lang="tr-TR" sz="2400" dirty="0" smtClean="0">
                <a:latin typeface="Arial" charset="0"/>
                <a:cs typeface="Times New Roman" pitchFamily="18" charset="0"/>
              </a:rPr>
              <a:t>Yeni Osmaniye Köyü 14.01.2005 tarihli </a:t>
            </a:r>
            <a:r>
              <a:rPr lang="tr-TR" sz="2400" dirty="0" err="1" smtClean="0">
                <a:latin typeface="Arial" charset="0"/>
                <a:cs typeface="Times New Roman" pitchFamily="18" charset="0"/>
              </a:rPr>
              <a:t>atıksu</a:t>
            </a:r>
            <a:r>
              <a:rPr lang="tr-TR" sz="2400" dirty="0" smtClean="0">
                <a:latin typeface="Arial" charset="0"/>
                <a:cs typeface="Times New Roman" pitchFamily="18" charset="0"/>
              </a:rPr>
              <a:t> analiz raporu sonuçları</a:t>
            </a:r>
            <a:endParaRPr lang="tr-TR"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DOĞAL ARITMA SİSTEMLERİ</a:t>
            </a:r>
            <a:endParaRPr lang="tr-TR" dirty="0"/>
          </a:p>
        </p:txBody>
      </p:sp>
      <p:pic>
        <p:nvPicPr>
          <p:cNvPr id="4098" name="Picture 2"/>
          <p:cNvPicPr>
            <a:picLocks noChangeAspect="1" noChangeArrowheads="1"/>
          </p:cNvPicPr>
          <p:nvPr/>
        </p:nvPicPr>
        <p:blipFill>
          <a:blip r:embed="rId3" cstate="print"/>
          <a:srcRect/>
          <a:stretch>
            <a:fillRect/>
          </a:stretch>
        </p:blipFill>
        <p:spPr bwMode="auto">
          <a:xfrm>
            <a:off x="179512" y="2060848"/>
            <a:ext cx="8676456" cy="35593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is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156</TotalTime>
  <Words>1355</Words>
  <Application>Microsoft Office PowerPoint</Application>
  <PresentationFormat>Ekran Gösterisi (4:3)</PresentationFormat>
  <Paragraphs>131</Paragraphs>
  <Slides>27</Slides>
  <Notes>1</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Akış</vt:lpstr>
      <vt:lpstr>DOĞAL ARITIM</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lpstr>DOĞAL ARITMA SİSTEMLERİ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DOĞAL ARITIM</dc:title>
  <dc:creator>pcx</dc:creator>
  <cp:lastModifiedBy>Yuksel Ardalı</cp:lastModifiedBy>
  <cp:revision>24</cp:revision>
  <dcterms:created xsi:type="dcterms:W3CDTF">2011-05-04T21:10:00Z</dcterms:created>
  <dcterms:modified xsi:type="dcterms:W3CDTF">2011-10-19T07:54:58Z</dcterms:modified>
</cp:coreProperties>
</file>