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384" r:id="rId4"/>
    <p:sldId id="395" r:id="rId5"/>
    <p:sldId id="396" r:id="rId6"/>
    <p:sldId id="393" r:id="rId7"/>
    <p:sldId id="392" r:id="rId8"/>
    <p:sldId id="391" r:id="rId9"/>
    <p:sldId id="390" r:id="rId10"/>
    <p:sldId id="401" r:id="rId11"/>
    <p:sldId id="402" r:id="rId12"/>
    <p:sldId id="403" r:id="rId13"/>
    <p:sldId id="389" r:id="rId14"/>
    <p:sldId id="388" r:id="rId15"/>
    <p:sldId id="387" r:id="rId16"/>
    <p:sldId id="386" r:id="rId17"/>
    <p:sldId id="397" r:id="rId18"/>
    <p:sldId id="385" r:id="rId19"/>
    <p:sldId id="383" r:id="rId20"/>
    <p:sldId id="382" r:id="rId21"/>
    <p:sldId id="381" r:id="rId22"/>
    <p:sldId id="380" r:id="rId23"/>
    <p:sldId id="400" r:id="rId24"/>
    <p:sldId id="399" r:id="rId25"/>
    <p:sldId id="379" r:id="rId26"/>
    <p:sldId id="378" r:id="rId27"/>
    <p:sldId id="377" r:id="rId28"/>
    <p:sldId id="376" r:id="rId29"/>
    <p:sldId id="375" r:id="rId30"/>
    <p:sldId id="398" r:id="rId31"/>
    <p:sldId id="374" r:id="rId32"/>
    <p:sldId id="373" r:id="rId33"/>
    <p:sldId id="372" r:id="rId34"/>
    <p:sldId id="371" r:id="rId35"/>
    <p:sldId id="370" r:id="rId36"/>
    <p:sldId id="369" r:id="rId37"/>
    <p:sldId id="368" r:id="rId38"/>
    <p:sldId id="367" r:id="rId39"/>
    <p:sldId id="366" r:id="rId40"/>
    <p:sldId id="365" r:id="rId41"/>
    <p:sldId id="364" r:id="rId42"/>
    <p:sldId id="363" r:id="rId43"/>
    <p:sldId id="360" r:id="rId44"/>
    <p:sldId id="359" r:id="rId45"/>
    <p:sldId id="362" r:id="rId46"/>
    <p:sldId id="361" r:id="rId47"/>
    <p:sldId id="358" r:id="rId48"/>
    <p:sldId id="409" r:id="rId49"/>
    <p:sldId id="408" r:id="rId50"/>
    <p:sldId id="407" r:id="rId51"/>
    <p:sldId id="406" r:id="rId52"/>
    <p:sldId id="410" r:id="rId53"/>
    <p:sldId id="405" r:id="rId54"/>
    <p:sldId id="404" r:id="rId55"/>
    <p:sldId id="411" r:id="rId56"/>
    <p:sldId id="412" r:id="rId57"/>
    <p:sldId id="413" r:id="rId58"/>
    <p:sldId id="414" r:id="rId59"/>
    <p:sldId id="415" r:id="rId60"/>
    <p:sldId id="348" r:id="rId6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70" autoAdjust="0"/>
    <p:restoredTop sz="94706" autoAdjust="0"/>
  </p:normalViewPr>
  <p:slideViewPr>
    <p:cSldViewPr>
      <p:cViewPr>
        <p:scale>
          <a:sx n="80" d="100"/>
          <a:sy n="80" d="100"/>
        </p:scale>
        <p:origin x="-1834" y="-149"/>
      </p:cViewPr>
      <p:guideLst>
        <p:guide orient="horz" pos="2160"/>
        <p:guide pos="2880"/>
      </p:guideLst>
    </p:cSldViewPr>
  </p:slideViewPr>
  <p:outlineViewPr>
    <p:cViewPr>
      <p:scale>
        <a:sx n="33" d="100"/>
        <a:sy n="33" d="100"/>
      </p:scale>
      <p:origin x="0" y="2485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02C6128-E5E2-4F75-8018-EF05C49548E0}" type="datetimeFigureOut">
              <a:rPr lang="tr-TR"/>
              <a:pPr>
                <a:defRPr/>
              </a:pPr>
              <a:t>20.12.2020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4965403-C9C5-4CBD-91C2-A5E337A78AF7}" type="slidenum">
              <a:rPr lang="tr-TR"/>
              <a:pPr>
                <a:defRPr/>
              </a:pPr>
              <a:t>‹#›</a:t>
            </a:fld>
            <a:endParaRPr lang="tr-TR"/>
          </a:p>
        </p:txBody>
      </p:sp>
    </p:spTree>
    <p:extLst>
      <p:ext uri="{BB962C8B-B14F-4D97-AF65-F5344CB8AC3E}">
        <p14:creationId xmlns:p14="http://schemas.microsoft.com/office/powerpoint/2010/main" val="6374934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1987"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198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949E2B-3ACD-49AA-828A-2B04721B1E74}"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6</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7</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8</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9</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10</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11</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12</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13</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14</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15</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16</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17</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18</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19</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20</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21</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22</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23</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24</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25</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26</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27</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28</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29</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30</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31</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32</a:t>
            </a:fld>
            <a:endParaRPr lang="tr-T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33</a:t>
            </a:fld>
            <a:endParaRPr lang="tr-T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34</a:t>
            </a:fld>
            <a:endParaRPr lang="tr-T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35</a:t>
            </a:fld>
            <a:endParaRPr lang="tr-T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36</a:t>
            </a:fld>
            <a:endParaRPr lang="tr-T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37</a:t>
            </a:fld>
            <a:endParaRPr lang="tr-T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38</a:t>
            </a:fld>
            <a:endParaRPr lang="tr-T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39</a:t>
            </a:fld>
            <a:endParaRPr lang="tr-T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40</a:t>
            </a:fld>
            <a:endParaRPr lang="tr-T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41</a:t>
            </a:fld>
            <a:endParaRPr lang="tr-T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42</a:t>
            </a:fld>
            <a:endParaRPr lang="tr-T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43</a:t>
            </a:fld>
            <a:endParaRPr lang="tr-T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44</a:t>
            </a:fld>
            <a:endParaRPr lang="tr-T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45</a:t>
            </a:fld>
            <a:endParaRPr lang="tr-T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46</a:t>
            </a:fld>
            <a:endParaRPr lang="tr-T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47</a:t>
            </a:fld>
            <a:endParaRPr lang="tr-T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48</a:t>
            </a:fld>
            <a:endParaRPr lang="tr-T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49</a:t>
            </a:fld>
            <a:endParaRPr lang="tr-T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50</a:t>
            </a:fld>
            <a:endParaRPr lang="tr-T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51</a:t>
            </a:fld>
            <a:endParaRPr lang="tr-T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52</a:t>
            </a:fld>
            <a:endParaRPr lang="tr-T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53</a:t>
            </a:fld>
            <a:endParaRPr lang="tr-T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54</a:t>
            </a:fld>
            <a:endParaRPr lang="tr-T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55</a:t>
            </a:fld>
            <a:endParaRPr lang="tr-T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56</a:t>
            </a:fld>
            <a:endParaRPr lang="tr-T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57</a:t>
            </a:fld>
            <a:endParaRPr lang="tr-T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58</a:t>
            </a:fld>
            <a:endParaRPr lang="tr-T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2FCD83-2646-4E52-9CF0-AE587AA69C7B}" type="slidenum">
              <a:rPr lang="tr-TR" smtClean="0"/>
              <a:pPr/>
              <a:t>59</a:t>
            </a:fld>
            <a:endParaRPr lang="tr-T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7885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7885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45CE485-F8D4-471B-B66C-68A98BD84DB9}" type="slidenum">
              <a:rPr lang="tr-TR" smtClean="0"/>
              <a:pPr/>
              <a:t>60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F71944D-5A11-453D-8468-02B33DD5436C}" type="slidenum">
              <a:rPr lang="tr-TR"/>
              <a:pPr>
                <a:defRPr/>
              </a:pPr>
              <a:t>‹#›</a:t>
            </a:fld>
            <a:endParaRPr lang="tr-TR"/>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A6A0E157-C25D-44B8-BAA6-E6DCBC126B69}" type="slidenum">
              <a:rPr lang="tr-TR"/>
              <a:pPr>
                <a:defRPr/>
              </a:pPr>
              <a:t>‹#›</a:t>
            </a:fld>
            <a:endParaRPr lang="tr-TR"/>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076333D-680D-4D69-A163-0518F685DD42}" type="slidenum">
              <a:rPr lang="tr-TR"/>
              <a:pPr>
                <a:defRPr/>
              </a:pPr>
              <a:t>‹#›</a:t>
            </a:fld>
            <a:endParaRPr lang="tr-TR"/>
          </a:p>
        </p:txBody>
      </p:sp>
    </p:spTree>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CEEF99FB-B1C4-43C1-99D5-7F2918DC59E8}" type="slidenum">
              <a:rPr lang="tr-TR"/>
              <a:pPr>
                <a:defRPr/>
              </a:pPr>
              <a:t>‹#›</a:t>
            </a:fld>
            <a:endParaRPr lang="tr-TR"/>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3C605ECB-B656-4B45-BCB5-08CD41C431EA}" type="slidenum">
              <a:rPr lang="tr-TR"/>
              <a:pPr>
                <a:defRPr/>
              </a:pPr>
              <a:t>‹#›</a:t>
            </a:fld>
            <a:endParaRPr lang="tr-TR"/>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CD226B2B-4843-406D-B6BD-D998DE7C3B1C}" type="slidenum">
              <a:rPr lang="tr-TR"/>
              <a:pPr>
                <a:defRPr/>
              </a:pPr>
              <a:t>‹#›</a:t>
            </a:fld>
            <a:endParaRPr lang="tr-TR"/>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FE4B8E6D-6284-4B43-B13C-B267C2E6A7FA}" type="slidenum">
              <a:rPr lang="tr-TR"/>
              <a:pPr>
                <a:defRPr/>
              </a:pPr>
              <a:t>‹#›</a:t>
            </a:fld>
            <a:endParaRPr lang="tr-TR"/>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A1ACD061-FA21-46A3-960E-079C9579F4EE}" type="slidenum">
              <a:rPr lang="tr-TR"/>
              <a:pPr>
                <a:defRPr/>
              </a:pPr>
              <a:t>‹#›</a:t>
            </a:fld>
            <a:endParaRPr lang="tr-TR"/>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C9232F31-6522-408C-832F-016E303FFDB7}" type="slidenum">
              <a:rPr lang="tr-TR"/>
              <a:pPr>
                <a:defRPr/>
              </a:pPr>
              <a:t>‹#›</a:t>
            </a:fld>
            <a:endParaRPr lang="tr-TR"/>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12D2D2B-08CD-43EC-B8B5-FD269EF833AF}" type="slidenum">
              <a:rPr lang="tr-TR"/>
              <a:pPr>
                <a:defRPr/>
              </a:pPr>
              <a:t>‹#›</a:t>
            </a:fld>
            <a:endParaRPr lang="tr-TR"/>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4AECFE1-D100-45A7-8218-1CF313E8B86E}" type="slidenum">
              <a:rPr lang="tr-TR"/>
              <a:pPr>
                <a:defRPr/>
              </a:pPr>
              <a:t>‹#›</a:t>
            </a:fld>
            <a:endParaRPr lang="tr-TR"/>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93E4B85-0CE2-4AEF-8AD8-BE4228D2A18B}"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3" cstate="print"/>
          <a:srcRect/>
          <a:stretch>
            <a:fillRect/>
          </a:stretch>
        </p:blipFill>
        <p:spPr bwMode="auto">
          <a:xfrm>
            <a:off x="0" y="0"/>
            <a:ext cx="9144000" cy="6951663"/>
          </a:xfrm>
          <a:prstGeom prst="rect">
            <a:avLst/>
          </a:prstGeom>
          <a:noFill/>
          <a:ln w="9525">
            <a:noFill/>
            <a:miter lim="800000"/>
            <a:headEnd/>
            <a:tailEnd/>
          </a:ln>
        </p:spPr>
      </p:pic>
      <p:sp>
        <p:nvSpPr>
          <p:cNvPr id="2" name="Dikdörtgen 1"/>
          <p:cNvSpPr/>
          <p:nvPr/>
        </p:nvSpPr>
        <p:spPr>
          <a:xfrm>
            <a:off x="2209800" y="533400"/>
            <a:ext cx="6553200" cy="1323439"/>
          </a:xfrm>
          <a:prstGeom prst="rect">
            <a:avLst/>
          </a:prstGeom>
        </p:spPr>
        <p:txBody>
          <a:bodyPr wrap="square">
            <a:spAutoFit/>
          </a:bodyPr>
          <a:lstStyle/>
          <a:p>
            <a:pPr algn="ctr"/>
            <a:r>
              <a:rPr lang="tr-TR" sz="4000" b="1" dirty="0">
                <a:solidFill>
                  <a:schemeClr val="accent6"/>
                </a:solidFill>
                <a:latin typeface="Times New Roman" panose="02020603050405020304" pitchFamily="18" charset="0"/>
                <a:cs typeface="Times New Roman" panose="02020603050405020304" pitchFamily="18" charset="0"/>
              </a:rPr>
              <a:t>2020-2021 GÜZ DÖNEMİ </a:t>
            </a:r>
            <a:br>
              <a:rPr lang="tr-TR" sz="4000" b="1" dirty="0">
                <a:solidFill>
                  <a:schemeClr val="accent6"/>
                </a:solidFill>
                <a:latin typeface="Times New Roman" panose="02020603050405020304" pitchFamily="18" charset="0"/>
                <a:cs typeface="Times New Roman" panose="02020603050405020304" pitchFamily="18" charset="0"/>
              </a:rPr>
            </a:br>
            <a:r>
              <a:rPr lang="tr-TR" sz="4000" b="1" dirty="0">
                <a:solidFill>
                  <a:schemeClr val="accent6"/>
                </a:solidFill>
                <a:latin typeface="Times New Roman" panose="02020603050405020304" pitchFamily="18" charset="0"/>
                <a:cs typeface="Times New Roman" panose="02020603050405020304" pitchFamily="18" charset="0"/>
              </a:rPr>
              <a:t>TEMEL İŞLEMLER-I</a:t>
            </a:r>
            <a:endParaRPr lang="tr-TR" sz="4000" dirty="0"/>
          </a:p>
        </p:txBody>
      </p:sp>
      <p:sp>
        <p:nvSpPr>
          <p:cNvPr id="7" name="Alt Başlık 2"/>
          <p:cNvSpPr>
            <a:spLocks noGrp="1"/>
          </p:cNvSpPr>
          <p:nvPr>
            <p:ph type="subTitle" idx="1"/>
          </p:nvPr>
        </p:nvSpPr>
        <p:spPr>
          <a:xfrm>
            <a:off x="2514600" y="2895600"/>
            <a:ext cx="6400800" cy="1314450"/>
          </a:xfrm>
        </p:spPr>
        <p:txBody>
          <a:bodyPr/>
          <a:lstStyle/>
          <a:p>
            <a:r>
              <a:rPr lang="tr-TR" sz="4000" b="1" dirty="0" smtClean="0">
                <a:latin typeface="Times New Roman" panose="02020603050405020304" pitchFamily="18" charset="0"/>
                <a:cs typeface="Times New Roman" panose="02020603050405020304" pitchFamily="18" charset="0"/>
              </a:rPr>
              <a:t>İYON DEĞİŞTİRME</a:t>
            </a: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sz="2400" dirty="0" smtClean="0">
                <a:solidFill>
                  <a:srgbClr val="002060"/>
                </a:solidFill>
                <a:latin typeface="Times New Roman" panose="02020603050405020304" pitchFamily="18" charset="0"/>
                <a:cs typeface="Times New Roman" panose="02020603050405020304" pitchFamily="18" charset="0"/>
              </a:rPr>
              <a:t>Prof. Dr. Yüksel ARDALI</a:t>
            </a:r>
            <a:endParaRPr lang="tr-TR" sz="24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ransition spd="med">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NEDİR?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6" name="Dikdörtgen 5"/>
          <p:cNvSpPr/>
          <p:nvPr/>
        </p:nvSpPr>
        <p:spPr>
          <a:xfrm>
            <a:off x="304800" y="1905000"/>
            <a:ext cx="8153400" cy="1865126"/>
          </a:xfrm>
          <a:prstGeom prst="rect">
            <a:avLst/>
          </a:prstGeom>
        </p:spPr>
        <p:txBody>
          <a:bodyPr wrap="square">
            <a:spAutoFit/>
          </a:bodyPr>
          <a:lstStyle/>
          <a:p>
            <a:pPr algn="just" eaLnBrk="1" hangingPunct="1">
              <a:lnSpc>
                <a:spcPct val="80000"/>
              </a:lnSpc>
              <a:buFont typeface="Wingdings" pitchFamily="2" charset="2"/>
              <a:buNone/>
            </a:pPr>
            <a:r>
              <a:rPr lang="tr-TR" altLang="tr-TR" dirty="0">
                <a:latin typeface="Times New Roman" panose="02020603050405020304" pitchFamily="18" charset="0"/>
                <a:cs typeface="Times New Roman" panose="02020603050405020304" pitchFamily="18" charset="0"/>
              </a:rPr>
              <a:t>Genel olarak yüklü tanecik olarak adlandırılan iyon katyon ve anyon olarak ikiye ayrılır.</a:t>
            </a:r>
          </a:p>
          <a:p>
            <a:pPr algn="just" eaLnBrk="1" hangingPunct="1">
              <a:lnSpc>
                <a:spcPct val="80000"/>
              </a:lnSpc>
              <a:buFont typeface="Wingdings" pitchFamily="2" charset="2"/>
              <a:buNone/>
            </a:pPr>
            <a:r>
              <a:rPr lang="tr-TR" altLang="tr-TR" dirty="0" smtClean="0">
                <a:latin typeface="Times New Roman" panose="02020603050405020304" pitchFamily="18" charset="0"/>
                <a:cs typeface="Times New Roman" panose="02020603050405020304" pitchFamily="18" charset="0"/>
              </a:rPr>
              <a:t>Pozitif </a:t>
            </a:r>
            <a:r>
              <a:rPr lang="tr-TR" altLang="tr-TR" dirty="0">
                <a:latin typeface="Times New Roman" panose="02020603050405020304" pitchFamily="18" charset="0"/>
                <a:cs typeface="Times New Roman" panose="02020603050405020304" pitchFamily="18" charset="0"/>
              </a:rPr>
              <a:t>iyonlar (</a:t>
            </a:r>
            <a:r>
              <a:rPr lang="tr-TR" altLang="tr-TR" dirty="0" smtClean="0">
                <a:latin typeface="Times New Roman" panose="02020603050405020304" pitchFamily="18" charset="0"/>
                <a:cs typeface="Times New Roman" panose="02020603050405020304" pitchFamily="18" charset="0"/>
              </a:rPr>
              <a:t>katyonlar) </a:t>
            </a:r>
            <a:r>
              <a:rPr lang="tr-TR" altLang="tr-TR" dirty="0" err="1" smtClean="0">
                <a:latin typeface="Times New Roman" panose="02020603050405020304" pitchFamily="18" charset="0"/>
                <a:cs typeface="Times New Roman" panose="02020603050405020304" pitchFamily="18" charset="0"/>
              </a:rPr>
              <a:t>nötral</a:t>
            </a:r>
            <a:r>
              <a:rPr lang="tr-TR" altLang="tr-TR" dirty="0" smtClean="0">
                <a:latin typeface="Times New Roman" panose="02020603050405020304" pitchFamily="18" charset="0"/>
                <a:cs typeface="Times New Roman" panose="02020603050405020304" pitchFamily="18" charset="0"/>
              </a:rPr>
              <a:t> </a:t>
            </a:r>
            <a:r>
              <a:rPr lang="tr-TR" altLang="tr-TR" dirty="0">
                <a:latin typeface="Times New Roman" panose="02020603050405020304" pitchFamily="18" charset="0"/>
                <a:cs typeface="Times New Roman" panose="02020603050405020304" pitchFamily="18" charset="0"/>
              </a:rPr>
              <a:t>atomlarda bulunan değerlik elektronlarından bazılarının çıkışı neticesinde oluştuğu için bunların meydana geldiği </a:t>
            </a:r>
            <a:r>
              <a:rPr lang="tr-TR" altLang="tr-TR" dirty="0" err="1">
                <a:latin typeface="Times New Roman" panose="02020603050405020304" pitchFamily="18" charset="0"/>
                <a:cs typeface="Times New Roman" panose="02020603050405020304" pitchFamily="18" charset="0"/>
              </a:rPr>
              <a:t>nötral</a:t>
            </a:r>
            <a:r>
              <a:rPr lang="tr-TR" altLang="tr-TR" dirty="0">
                <a:latin typeface="Times New Roman" panose="02020603050405020304" pitchFamily="18" charset="0"/>
                <a:cs typeface="Times New Roman" panose="02020603050405020304" pitchFamily="18" charset="0"/>
              </a:rPr>
              <a:t> atomdan daha küçük olacağı, negatif iyonların(anyonlar)  ise elektron ilavesiyle oluştuğundan daha büyük olacağı kabul edilmiştir.</a:t>
            </a:r>
          </a:p>
          <a:p>
            <a:pPr algn="just" eaLnBrk="1" hangingPunct="1">
              <a:lnSpc>
                <a:spcPct val="80000"/>
              </a:lnSpc>
              <a:buFont typeface="Wingdings" pitchFamily="2" charset="2"/>
              <a:buNone/>
            </a:pPr>
            <a:r>
              <a:rPr lang="tr-TR" altLang="tr-TR" dirty="0">
                <a:latin typeface="Times New Roman" panose="02020603050405020304" pitchFamily="18" charset="0"/>
                <a:cs typeface="Times New Roman" panose="02020603050405020304" pitchFamily="18" charset="0"/>
              </a:rPr>
              <a:t>	ÖRN: </a:t>
            </a:r>
          </a:p>
          <a:p>
            <a:pPr algn="just" eaLnBrk="1" hangingPunct="1">
              <a:lnSpc>
                <a:spcPct val="80000"/>
              </a:lnSpc>
              <a:buFont typeface="Wingdings" pitchFamily="2" charset="2"/>
              <a:buNone/>
            </a:pPr>
            <a:endParaRPr lang="tr-TR" altLang="tr-TR"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850" y="3276600"/>
            <a:ext cx="468630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59463"/>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marL="68580" indent="-342900" algn="just" fontAlgn="auto">
              <a:lnSpc>
                <a:spcPct val="90000"/>
              </a:lnSpc>
              <a:spcAft>
                <a:spcPts val="0"/>
              </a:spcAft>
              <a:buFont typeface="Arial" panose="020B0604020202020204" pitchFamily="34" charset="0"/>
              <a:buChar char="•"/>
              <a:defRPr/>
            </a:pPr>
            <a:r>
              <a:rPr lang="tr-TR" altLang="tr-TR" sz="2400" dirty="0">
                <a:latin typeface="Times New Roman" panose="02020603050405020304" pitchFamily="18" charset="0"/>
                <a:cs typeface="Times New Roman" panose="02020603050405020304" pitchFamily="18" charset="0"/>
              </a:rPr>
              <a:t>İyon değiştirme prosesi, bir çözeltideki iyonların, bir katının yüzeyindeki yüklü fonksiyonel gruplara, elektrostatik güçlerle tutunması olayıdır. İyon değiştiricideki yüklü fonksiyonel gruplar, katının yüzeyinde yer alır ve değişen iyonlar, çözelti fazından yüzey fazına transfer olurlar. Aslında iyon değişimi </a:t>
            </a:r>
            <a:r>
              <a:rPr lang="tr-TR" altLang="tr-TR" sz="2400" dirty="0" err="1">
                <a:latin typeface="Times New Roman" panose="02020603050405020304" pitchFamily="18" charset="0"/>
                <a:cs typeface="Times New Roman" panose="02020603050405020304" pitchFamily="18" charset="0"/>
              </a:rPr>
              <a:t>sorpsiyon</a:t>
            </a:r>
            <a:r>
              <a:rPr lang="tr-TR" altLang="tr-TR" sz="2400" dirty="0">
                <a:latin typeface="Times New Roman" panose="02020603050405020304" pitchFamily="18" charset="0"/>
                <a:cs typeface="Times New Roman" panose="02020603050405020304" pitchFamily="18" charset="0"/>
              </a:rPr>
              <a:t> olayının bir çeşididir.</a:t>
            </a:r>
          </a:p>
          <a:p>
            <a:pPr marL="68580" indent="-342900" algn="just" fontAlgn="auto">
              <a:lnSpc>
                <a:spcPct val="90000"/>
              </a:lnSpc>
              <a:spcAft>
                <a:spcPts val="0"/>
              </a:spcAft>
              <a:buFont typeface="Arial" panose="020B0604020202020204" pitchFamily="34" charset="0"/>
              <a:buChar char="•"/>
              <a:defRPr/>
            </a:pPr>
            <a:r>
              <a:rPr lang="tr-TR" altLang="tr-TR" sz="2400" dirty="0">
                <a:latin typeface="Times New Roman" panose="02020603050405020304" pitchFamily="18" charset="0"/>
                <a:cs typeface="Times New Roman" panose="02020603050405020304" pitchFamily="18" charset="0"/>
              </a:rPr>
              <a:t>İyon değiştirme, su ve </a:t>
            </a:r>
            <a:r>
              <a:rPr lang="tr-TR" altLang="tr-TR" sz="2400" dirty="0" err="1">
                <a:latin typeface="Times New Roman" panose="02020603050405020304" pitchFamily="18" charset="0"/>
                <a:cs typeface="Times New Roman" panose="02020603050405020304" pitchFamily="18" charset="0"/>
              </a:rPr>
              <a:t>atıksu</a:t>
            </a:r>
            <a:r>
              <a:rPr lang="tr-TR" altLang="tr-TR" sz="2400" dirty="0">
                <a:latin typeface="Times New Roman" panose="02020603050405020304" pitchFamily="18" charset="0"/>
                <a:cs typeface="Times New Roman" panose="02020603050405020304" pitchFamily="18" charset="0"/>
              </a:rPr>
              <a:t> arıtımında geniş ölçüde kullanılır. Özellikle, sulardan sertlik gidermede ve yeraltı sularından demir ve manganın alınmasında yaygın olarak kullanılmaktadır.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897192276"/>
      </p:ext>
    </p:extLst>
  </p:cSld>
  <p:clrMapOvr>
    <a:masterClrMapping/>
  </p:clrMapOvr>
  <p:transition spd="med">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1659902077"/>
              </p:ext>
            </p:extLst>
          </p:nvPr>
        </p:nvGraphicFramePr>
        <p:xfrm>
          <a:off x="533400" y="2286000"/>
          <a:ext cx="7642931" cy="3048000"/>
        </p:xfrm>
        <a:graphic>
          <a:graphicData uri="http://schemas.openxmlformats.org/presentationml/2006/ole">
            <mc:AlternateContent xmlns:mc="http://schemas.openxmlformats.org/markup-compatibility/2006">
              <mc:Choice xmlns:v="urn:schemas-microsoft-com:vml" Requires="v">
                <p:oleObj spid="_x0000_s2068" name="Bit Eşlem Resmi" r:id="rId6" imgW="4944165" imgH="1971950" progId="PBrush">
                  <p:embed/>
                </p:oleObj>
              </mc:Choice>
              <mc:Fallback>
                <p:oleObj name="Bit Eşlem Resmi" r:id="rId6" imgW="4944165" imgH="1971950" progId="PBrush">
                  <p:embed/>
                  <p:pic>
                    <p:nvPicPr>
                      <p:cNvPr id="0" name="Object 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2286000"/>
                        <a:ext cx="7642931" cy="3048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89861540"/>
      </p:ext>
    </p:extLst>
  </p:cSld>
  <p:clrMapOvr>
    <a:masterClrMapping/>
  </p:clrMapOvr>
  <p:transition spd="med">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3" name="Nesne 2"/>
          <p:cNvGraphicFramePr>
            <a:graphicFrameLocks noGrp="1" noChangeAspect="1"/>
          </p:cNvGraphicFramePr>
          <p:nvPr>
            <p:extLst>
              <p:ext uri="{D42A27DB-BD31-4B8C-83A1-F6EECF244321}">
                <p14:modId xmlns:p14="http://schemas.microsoft.com/office/powerpoint/2010/main" val="1977893691"/>
              </p:ext>
            </p:extLst>
          </p:nvPr>
        </p:nvGraphicFramePr>
        <p:xfrm>
          <a:off x="1143000" y="1905000"/>
          <a:ext cx="6818313" cy="3514725"/>
        </p:xfrm>
        <a:graphic>
          <a:graphicData uri="http://schemas.openxmlformats.org/presentationml/2006/ole">
            <mc:AlternateContent xmlns:mc="http://schemas.openxmlformats.org/markup-compatibility/2006">
              <mc:Choice xmlns:v="urn:schemas-microsoft-com:vml" Requires="v">
                <p:oleObj spid="_x0000_s4116" name="Bit Eşlem Resmi" r:id="rId6" imgW="4619048" imgH="2381582" progId="PBrush">
                  <p:embed/>
                </p:oleObj>
              </mc:Choice>
              <mc:Fallback>
                <p:oleObj name="Bit Eşlem Resmi" r:id="rId6" imgW="4619048" imgH="2381582" progId="PBrush">
                  <p:embed/>
                  <p:pic>
                    <p:nvPicPr>
                      <p:cNvPr id="0" name="Nesne 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1905000"/>
                        <a:ext cx="6818313"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75856093"/>
      </p:ext>
    </p:extLst>
  </p:cSld>
  <p:clrMapOvr>
    <a:masterClrMapping/>
  </p:clrMapOvr>
  <p:transition spd="med">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6" name="Picture 1" descr="C:\Users\CaN\Desktop\img012.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0" y="1752600"/>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929814"/>
      </p:ext>
    </p:extLst>
  </p:cSld>
  <p:clrMapOvr>
    <a:masterClrMapping/>
  </p:clrMapOvr>
  <p:transition spd="med">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609600"/>
          </a:xfrm>
        </p:spPr>
        <p:txBody>
          <a:bodyPr/>
          <a:lstStyle/>
          <a:p>
            <a:pPr eaLnBrk="1" hangingPunct="1"/>
            <a:r>
              <a:rPr lang="tr-TR" altLang="tr-TR" sz="3200" b="1" noProof="0" dirty="0" smtClean="0">
                <a:solidFill>
                  <a:srgbClr val="002060"/>
                </a:solidFill>
                <a:latin typeface="Times New Roman" panose="02020603050405020304" pitchFamily="18" charset="0"/>
                <a:cs typeface="Times New Roman" panose="02020603050405020304" pitchFamily="18" charset="0"/>
              </a:rPr>
              <a:t>İyon Değiştirme Prosesi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381000" y="4191000"/>
            <a:ext cx="8001000" cy="1905000"/>
          </a:xfrm>
        </p:spPr>
        <p:txBody>
          <a:bodyPr/>
          <a:lstStyle/>
          <a:p>
            <a:pPr algn="just">
              <a:lnSpc>
                <a:spcPct val="80000"/>
              </a:lnSpc>
            </a:pPr>
            <a:r>
              <a:rPr lang="tr-TR" altLang="tr-TR" sz="2000" dirty="0" smtClean="0">
                <a:latin typeface="Times New Roman" panose="02020603050405020304" pitchFamily="18" charset="0"/>
                <a:cs typeface="Times New Roman" panose="02020603050405020304" pitchFamily="18" charset="0"/>
              </a:rPr>
              <a:t>İyon değiştirme </a:t>
            </a:r>
            <a:r>
              <a:rPr lang="tr-TR" altLang="tr-TR" sz="2000" dirty="0">
                <a:latin typeface="Times New Roman" panose="02020603050405020304" pitchFamily="18" charset="0"/>
                <a:cs typeface="Times New Roman" panose="02020603050405020304" pitchFamily="18" charset="0"/>
              </a:rPr>
              <a:t>reaksiyonundan önce ve sonra, bir katyon değiştiricinin sabit </a:t>
            </a:r>
            <a:r>
              <a:rPr lang="tr-TR" altLang="tr-TR" sz="2000" dirty="0" smtClean="0">
                <a:latin typeface="Times New Roman" panose="02020603050405020304" pitchFamily="18" charset="0"/>
                <a:cs typeface="Times New Roman" panose="02020603050405020304" pitchFamily="18" charset="0"/>
              </a:rPr>
              <a:t>değiştirme </a:t>
            </a:r>
            <a:r>
              <a:rPr lang="tr-TR" altLang="tr-TR" sz="2000" dirty="0">
                <a:latin typeface="Times New Roman" panose="02020603050405020304" pitchFamily="18" charset="0"/>
                <a:cs typeface="Times New Roman" panose="02020603050405020304" pitchFamily="18" charset="0"/>
              </a:rPr>
              <a:t>gruplarını gösteren reçine şebekesi. </a:t>
            </a:r>
            <a:endParaRPr lang="tr-TR" altLang="tr-TR" sz="2000" dirty="0" smtClean="0">
              <a:latin typeface="Times New Roman" panose="02020603050405020304" pitchFamily="18" charset="0"/>
              <a:cs typeface="Times New Roman" panose="02020603050405020304" pitchFamily="18" charset="0"/>
            </a:endParaRPr>
          </a:p>
          <a:p>
            <a:pPr algn="just">
              <a:lnSpc>
                <a:spcPct val="80000"/>
              </a:lnSpc>
            </a:pPr>
            <a:endParaRPr lang="tr-TR" altLang="tr-TR" sz="2000" dirty="0">
              <a:latin typeface="Times New Roman" panose="02020603050405020304" pitchFamily="18" charset="0"/>
              <a:cs typeface="Times New Roman" panose="02020603050405020304" pitchFamily="18" charset="0"/>
            </a:endParaRPr>
          </a:p>
          <a:p>
            <a:pPr algn="just">
              <a:lnSpc>
                <a:spcPct val="80000"/>
              </a:lnSpc>
            </a:pPr>
            <a:r>
              <a:rPr lang="tr-TR" altLang="tr-TR" sz="2000" dirty="0">
                <a:latin typeface="Times New Roman" panose="02020603050405020304" pitchFamily="18" charset="0"/>
                <a:cs typeface="Times New Roman" panose="02020603050405020304" pitchFamily="18" charset="0"/>
              </a:rPr>
              <a:t>a) B</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katyonuyla değişme reaksiyonundan önceki durum </a:t>
            </a:r>
          </a:p>
          <a:p>
            <a:pPr algn="just">
              <a:lnSpc>
                <a:spcPct val="80000"/>
              </a:lnSpc>
            </a:pPr>
            <a:r>
              <a:rPr lang="tr-TR" altLang="tr-TR" sz="2000" dirty="0">
                <a:latin typeface="Times New Roman" panose="02020603050405020304" pitchFamily="18" charset="0"/>
                <a:cs typeface="Times New Roman" panose="02020603050405020304" pitchFamily="18" charset="0"/>
              </a:rPr>
              <a:t>b) B</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katyonuyla değişme reaksiyonundan sonra denge durumu.</a:t>
            </a:r>
            <a:r>
              <a:rPr lang="tr-TR" altLang="tr-TR" sz="4400" dirty="0">
                <a:latin typeface="Times New Roman" panose="02020603050405020304" pitchFamily="18" charset="0"/>
                <a:cs typeface="Times New Roman" panose="02020603050405020304" pitchFamily="18" charset="0"/>
              </a:rPr>
              <a:t> </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2459214976"/>
              </p:ext>
            </p:extLst>
          </p:nvPr>
        </p:nvGraphicFramePr>
        <p:xfrm>
          <a:off x="1295400" y="1447800"/>
          <a:ext cx="5789613" cy="2690263"/>
        </p:xfrm>
        <a:graphic>
          <a:graphicData uri="http://schemas.openxmlformats.org/presentationml/2006/ole">
            <mc:AlternateContent xmlns:mc="http://schemas.openxmlformats.org/markup-compatibility/2006">
              <mc:Choice xmlns:v="urn:schemas-microsoft-com:vml" Requires="v">
                <p:oleObj spid="_x0000_s5140" name="Bit Eşlem Resmi" r:id="rId6" imgW="4161905" imgH="1933333" progId="PBrush">
                  <p:embed/>
                </p:oleObj>
              </mc:Choice>
              <mc:Fallback>
                <p:oleObj name="Bit Eşlem Resmi" r:id="rId6" imgW="4161905" imgH="1933333"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1447800"/>
                        <a:ext cx="5789613" cy="26902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778792554"/>
      </p:ext>
    </p:extLst>
  </p:cSld>
  <p:clrMapOvr>
    <a:masterClrMapping/>
  </p:clrMapOvr>
  <p:transition spd="med">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a:t>
            </a:r>
            <a:r>
              <a:rPr lang="tr-TR" altLang="tr-TR" sz="3200" b="1" dirty="0" smtClean="0">
                <a:solidFill>
                  <a:srgbClr val="002060"/>
                </a:solidFill>
                <a:latin typeface="Times New Roman" panose="02020603050405020304" pitchFamily="18" charset="0"/>
                <a:cs typeface="Times New Roman" panose="02020603050405020304" pitchFamily="18" charset="0"/>
              </a:rPr>
              <a:t>Değiştirme Prosesi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gn="just">
              <a:lnSpc>
                <a:spcPct val="150000"/>
              </a:lnSpc>
            </a:pPr>
            <a:r>
              <a:rPr lang="tr-TR" altLang="tr-TR" sz="2000" dirty="0">
                <a:latin typeface="Times New Roman" panose="02020603050405020304" pitchFamily="18" charset="0"/>
                <a:cs typeface="Times New Roman" panose="02020603050405020304" pitchFamily="18" charset="0"/>
              </a:rPr>
              <a:t>Reçine, sabit iyonik gruplardan dolayı belli bir yüke sahiptir. Bu yük, </a:t>
            </a:r>
            <a:r>
              <a:rPr lang="tr-TR" altLang="tr-TR" sz="2000" dirty="0" err="1">
                <a:latin typeface="Times New Roman" panose="02020603050405020304" pitchFamily="18" charset="0"/>
                <a:cs typeface="Times New Roman" panose="02020603050405020304" pitchFamily="18" charset="0"/>
              </a:rPr>
              <a:t>elektronötraliteyi</a:t>
            </a:r>
            <a:r>
              <a:rPr lang="tr-TR" altLang="tr-TR" sz="2000" dirty="0">
                <a:latin typeface="Times New Roman" panose="02020603050405020304" pitchFamily="18" charset="0"/>
                <a:cs typeface="Times New Roman" panose="02020603050405020304" pitchFamily="18" charset="0"/>
              </a:rPr>
              <a:t> sağlamak için, zıt yüklü karşı iyonlar tarafından dengelenir. Şayet, başlangıçta A karşı iyonunu taşıyan bir reçine, B karşı iyonunu içeren bir çözeltiye konulursa, konsantrasyon farkından dolayı, iyonlar arası bir itme gücü oluşur. Bunun sonucunda A katyonları çözeltiye, B katyonları reçine içine </a:t>
            </a:r>
            <a:r>
              <a:rPr lang="tr-TR" altLang="tr-TR" sz="2000" dirty="0" err="1">
                <a:latin typeface="Times New Roman" panose="02020603050405020304" pitchFamily="18" charset="0"/>
                <a:cs typeface="Times New Roman" panose="02020603050405020304" pitchFamily="18" charset="0"/>
              </a:rPr>
              <a:t>difüzlenir</a:t>
            </a:r>
            <a:r>
              <a:rPr lang="tr-TR" altLang="tr-TR" sz="2000" dirty="0">
                <a:latin typeface="Times New Roman" panose="02020603050405020304" pitchFamily="18" charset="0"/>
                <a:cs typeface="Times New Roman" panose="02020603050405020304" pitchFamily="18" charset="0"/>
              </a:rPr>
              <a:t>. Bu olay bir denge kuruluncaya kadar devam eder.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422004741"/>
      </p:ext>
    </p:extLst>
  </p:cSld>
  <p:clrMapOvr>
    <a:masterClrMapping/>
  </p:clrMapOvr>
  <p:transition spd="med">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sz="3200" b="1" dirty="0">
                <a:latin typeface="Dutch801 XBd BT" pitchFamily="18" charset="0"/>
              </a:rPr>
              <a:t>İYON DEĞİŞTİRİCİ MADDELER</a:t>
            </a:r>
            <a:r>
              <a:rPr lang="tr-TR" sz="3200" dirty="0"/>
              <a:t> </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İyon değiştirici olarak günümüzde, en çok iyon değiştirici reçineler kullanılmaktadır. Ancak birçok tabii maddenin iyon değiştirici özelliği vardır. Mesela, </a:t>
            </a:r>
            <a:r>
              <a:rPr lang="tr-TR" altLang="tr-TR" sz="2000" b="1" dirty="0">
                <a:latin typeface="Times New Roman" panose="02020603050405020304" pitchFamily="18" charset="0"/>
                <a:cs typeface="Times New Roman" panose="02020603050405020304" pitchFamily="18" charset="0"/>
              </a:rPr>
              <a:t>toprak, humus, selüloz, yün, protein, aktif karbon kömür, lignin, metal oksitler ve alg ve bakteri </a:t>
            </a:r>
            <a:r>
              <a:rPr lang="tr-TR" altLang="tr-TR" sz="2000" dirty="0">
                <a:latin typeface="Times New Roman" panose="02020603050405020304" pitchFamily="18" charset="0"/>
                <a:cs typeface="Times New Roman" panose="02020603050405020304" pitchFamily="18" charset="0"/>
              </a:rPr>
              <a:t>gibi canlı hücreleri iyon değiştirme özelliğine sahiptir. Sentetik bir iyon değiştirici, en genel manada, hidrokarbon radikallerinin bir </a:t>
            </a:r>
            <a:r>
              <a:rPr lang="tr-TR" altLang="tr-TR" sz="2000" dirty="0" smtClean="0">
                <a:latin typeface="Times New Roman" panose="02020603050405020304" pitchFamily="18" charset="0"/>
                <a:cs typeface="Times New Roman" panose="02020603050405020304" pitchFamily="18" charset="0"/>
              </a:rPr>
              <a:t>şebekesinden </a:t>
            </a:r>
            <a:r>
              <a:rPr lang="tr-TR" altLang="tr-TR" sz="2000" dirty="0">
                <a:latin typeface="Times New Roman" panose="02020603050405020304" pitchFamily="18" charset="0"/>
                <a:cs typeface="Times New Roman" panose="02020603050405020304" pitchFamily="18" charset="0"/>
              </a:rPr>
              <a:t>oluşur ve şebekeye bağlı, çözünebilen iyonik fonksiyonel gruplar ihtiva eder. Bu gruplar, reçinenin davranışını belirler.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662549618"/>
      </p:ext>
    </p:extLst>
  </p:cSld>
  <p:clrMapOvr>
    <a:masterClrMapping/>
  </p:clrMapOvr>
  <p:transitio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sz="3200" b="1" dirty="0">
                <a:latin typeface="Dutch801 XBd BT" pitchFamily="18" charset="0"/>
              </a:rPr>
              <a:t>Kullanılan Malzemeler ve Özellikleri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sz="2000" b="1" dirty="0">
                <a:latin typeface="Times New Roman" panose="02020603050405020304" pitchFamily="18" charset="0"/>
                <a:cs typeface="Times New Roman" panose="02020603050405020304" pitchFamily="18" charset="0"/>
              </a:rPr>
              <a:t>1. Gözenek Çapı: </a:t>
            </a:r>
            <a:r>
              <a:rPr lang="tr-TR" sz="2000" dirty="0">
                <a:latin typeface="Times New Roman" panose="02020603050405020304" pitchFamily="18" charset="0"/>
                <a:cs typeface="Times New Roman" panose="02020603050405020304" pitchFamily="18" charset="0"/>
              </a:rPr>
              <a:t>İyon değiştirici malzemenin gözenek çap aralığı 0,04-1,0 mm’ e kadar geniş bir aralıkta olabilir. İyon değiştirmeye olan meyil, gözenek çapı ile ters orantılıdır. </a:t>
            </a:r>
            <a:endParaRPr lang="tr-TR" altLang="tr-TR" sz="20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559938262"/>
      </p:ext>
    </p:extLst>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sz="3200" b="1" dirty="0">
                <a:latin typeface="Dutch801 XBd BT" pitchFamily="18" charset="0"/>
              </a:rPr>
              <a:t>Kullanılan Malzemeler ve Özellikleri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sz="2000" b="1" dirty="0">
                <a:latin typeface="Times New Roman" panose="02020603050405020304" pitchFamily="18" charset="0"/>
                <a:cs typeface="Times New Roman" panose="02020603050405020304" pitchFamily="18" charset="0"/>
              </a:rPr>
              <a:t>2. İyon Değiştirme Kapasitesi:</a:t>
            </a:r>
            <a:r>
              <a:rPr lang="tr-TR" sz="2000" dirty="0">
                <a:latin typeface="Times New Roman" panose="02020603050405020304" pitchFamily="18" charset="0"/>
                <a:cs typeface="Times New Roman" panose="02020603050405020304" pitchFamily="18" charset="0"/>
              </a:rPr>
              <a:t> Reçinenin tuttuğu bileşiğimin çözeltideki konsantrasyonu ve tipi değiştirme kapasitesine etkilemektedir. Sentetik reçinelerde tipik değişim kapasitesi 2-10 </a:t>
            </a:r>
            <a:r>
              <a:rPr lang="tr-TR" sz="2000" dirty="0" err="1">
                <a:latin typeface="Times New Roman" panose="02020603050405020304" pitchFamily="18" charset="0"/>
                <a:cs typeface="Times New Roman" panose="02020603050405020304" pitchFamily="18" charset="0"/>
              </a:rPr>
              <a:t>eq</a:t>
            </a:r>
            <a:r>
              <a:rPr lang="tr-TR" sz="2000" dirty="0">
                <a:latin typeface="Times New Roman" panose="02020603050405020304" pitchFamily="18" charset="0"/>
                <a:cs typeface="Times New Roman" panose="02020603050405020304" pitchFamily="18" charset="0"/>
              </a:rPr>
              <a:t>/kg reçine; </a:t>
            </a:r>
            <a:r>
              <a:rPr lang="tr-TR" sz="2000" dirty="0" err="1">
                <a:latin typeface="Times New Roman" panose="02020603050405020304" pitchFamily="18" charset="0"/>
                <a:cs typeface="Times New Roman" panose="02020603050405020304" pitchFamily="18" charset="0"/>
              </a:rPr>
              <a:t>zeolit</a:t>
            </a:r>
            <a:r>
              <a:rPr lang="tr-TR" sz="2000" dirty="0">
                <a:latin typeface="Times New Roman" panose="02020603050405020304" pitchFamily="18" charset="0"/>
                <a:cs typeface="Times New Roman" panose="02020603050405020304" pitchFamily="18" charset="0"/>
              </a:rPr>
              <a:t> katyon değiştiricilerde ise 0,05-0,1 </a:t>
            </a:r>
            <a:r>
              <a:rPr lang="tr-TR" sz="2000" dirty="0" err="1">
                <a:latin typeface="Times New Roman" panose="02020603050405020304" pitchFamily="18" charset="0"/>
                <a:cs typeface="Times New Roman" panose="02020603050405020304" pitchFamily="18" charset="0"/>
              </a:rPr>
              <a:t>eq</a:t>
            </a:r>
            <a:r>
              <a:rPr lang="tr-TR" sz="2000" dirty="0">
                <a:latin typeface="Times New Roman" panose="02020603050405020304" pitchFamily="18" charset="0"/>
                <a:cs typeface="Times New Roman" panose="02020603050405020304" pitchFamily="18" charset="0"/>
              </a:rPr>
              <a:t>/kg. </a:t>
            </a:r>
            <a:endParaRPr lang="tr-TR" sz="2000" dirty="0" smtClean="0">
              <a:latin typeface="Times New Roman" panose="02020603050405020304" pitchFamily="18" charset="0"/>
              <a:cs typeface="Times New Roman" panose="02020603050405020304" pitchFamily="18" charset="0"/>
            </a:endParaRP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İyon </a:t>
            </a:r>
            <a:r>
              <a:rPr lang="tr-TR" sz="2000" dirty="0">
                <a:latin typeface="Times New Roman" panose="02020603050405020304" pitchFamily="18" charset="0"/>
                <a:cs typeface="Times New Roman" panose="02020603050405020304" pitchFamily="18" charset="0"/>
              </a:rPr>
              <a:t>değiştirme Kapasitesine etkileyen parametreler: </a:t>
            </a:r>
            <a:endParaRPr lang="tr-TR" sz="2000" dirty="0" smtClean="0">
              <a:latin typeface="Times New Roman" panose="02020603050405020304" pitchFamily="18" charset="0"/>
              <a:cs typeface="Times New Roman" panose="02020603050405020304" pitchFamily="18" charset="0"/>
            </a:endParaRP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İyon </a:t>
            </a:r>
            <a:r>
              <a:rPr lang="tr-TR" sz="2000" dirty="0">
                <a:latin typeface="Times New Roman" panose="02020603050405020304" pitchFamily="18" charset="0"/>
                <a:cs typeface="Times New Roman" panose="02020603050405020304" pitchFamily="18" charset="0"/>
              </a:rPr>
              <a:t>türünün cinsi </a:t>
            </a:r>
            <a:endParaRPr lang="tr-TR" sz="2000" dirty="0" smtClean="0">
              <a:latin typeface="Times New Roman" panose="02020603050405020304" pitchFamily="18" charset="0"/>
              <a:cs typeface="Times New Roman" panose="02020603050405020304" pitchFamily="18" charset="0"/>
            </a:endParaRP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Tane </a:t>
            </a:r>
            <a:r>
              <a:rPr lang="tr-TR" sz="2000" dirty="0">
                <a:latin typeface="Times New Roman" panose="02020603050405020304" pitchFamily="18" charset="0"/>
                <a:cs typeface="Times New Roman" panose="02020603050405020304" pitchFamily="18" charset="0"/>
              </a:rPr>
              <a:t>boyutu dağılımı </a:t>
            </a:r>
            <a:endParaRPr lang="tr-TR" sz="2000" dirty="0" smtClean="0">
              <a:latin typeface="Times New Roman" panose="02020603050405020304" pitchFamily="18" charset="0"/>
              <a:cs typeface="Times New Roman" panose="02020603050405020304" pitchFamily="18" charset="0"/>
            </a:endParaRP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İyon </a:t>
            </a:r>
            <a:r>
              <a:rPr lang="tr-TR" sz="2000" dirty="0">
                <a:latin typeface="Times New Roman" panose="02020603050405020304" pitchFamily="18" charset="0"/>
                <a:cs typeface="Times New Roman" panose="02020603050405020304" pitchFamily="18" charset="0"/>
              </a:rPr>
              <a:t>değerliği </a:t>
            </a:r>
            <a:endParaRPr lang="tr-TR" sz="2000" dirty="0" smtClean="0">
              <a:latin typeface="Times New Roman" panose="02020603050405020304" pitchFamily="18" charset="0"/>
              <a:cs typeface="Times New Roman" panose="02020603050405020304" pitchFamily="18" charset="0"/>
            </a:endParaRP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Sıcaklık </a:t>
            </a:r>
          </a:p>
          <a:p>
            <a:pPr marL="68580" indent="-342900" algn="just" fontAlgn="auto">
              <a:spcAft>
                <a:spcPts val="0"/>
              </a:spcAft>
              <a:buFont typeface="Arial" panose="020B0604020202020204" pitchFamily="34" charset="0"/>
              <a:buChar char="•"/>
              <a:defRPr/>
            </a:pPr>
            <a:r>
              <a:rPr lang="tr-TR" sz="2000" dirty="0" smtClean="0">
                <a:latin typeface="Times New Roman" panose="02020603050405020304" pitchFamily="18" charset="0"/>
                <a:cs typeface="Times New Roman" panose="02020603050405020304" pitchFamily="18" charset="0"/>
              </a:rPr>
              <a:t>İyon </a:t>
            </a:r>
            <a:r>
              <a:rPr lang="tr-TR" sz="2000" dirty="0">
                <a:latin typeface="Times New Roman" panose="02020603050405020304" pitchFamily="18" charset="0"/>
                <a:cs typeface="Times New Roman" panose="02020603050405020304" pitchFamily="18" charset="0"/>
              </a:rPr>
              <a:t>türünün konsantrasyonu</a:t>
            </a:r>
            <a:endParaRPr lang="tr-TR" altLang="tr-TR" sz="20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717517115"/>
      </p:ext>
    </p:extLst>
  </p:cSld>
  <p:clrMapOvr>
    <a:masterClrMapping/>
  </p:clrMapOvr>
  <p:transition spd="med">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sz="3200" b="1" dirty="0">
                <a:latin typeface="Dutch801 XBd BT" pitchFamily="18" charset="0"/>
              </a:rPr>
              <a:t>Kullanılan Malzemeler ve Özellikleri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sz="2000" b="1" dirty="0">
                <a:latin typeface="Times New Roman" panose="02020603050405020304" pitchFamily="18" charset="0"/>
                <a:cs typeface="Times New Roman" panose="02020603050405020304" pitchFamily="18" charset="0"/>
              </a:rPr>
              <a:t>3. İyon Seçiciliği: </a:t>
            </a:r>
            <a:r>
              <a:rPr lang="tr-TR" sz="2000" dirty="0">
                <a:latin typeface="Times New Roman" panose="02020603050405020304" pitchFamily="18" charset="0"/>
                <a:cs typeface="Times New Roman" panose="02020603050405020304" pitchFamily="18" charset="0"/>
              </a:rPr>
              <a:t>Seçicilik katsayısı başlıca iyonun değerliğine, reçinenin tipine ve doygunluğuna, atık sudaki iyon konsantrasyonuna ve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pH</a:t>
            </a:r>
            <a:r>
              <a:rPr lang="tr-TR" sz="2000" dirty="0">
                <a:latin typeface="Times New Roman" panose="02020603050405020304" pitchFamily="18" charset="0"/>
                <a:cs typeface="Times New Roman" panose="02020603050405020304" pitchFamily="18" charset="0"/>
              </a:rPr>
              <a:t> değerine </a:t>
            </a:r>
            <a:r>
              <a:rPr lang="tr-TR" sz="2000" dirty="0" smtClean="0">
                <a:latin typeface="Times New Roman" panose="02020603050405020304" pitchFamily="18" charset="0"/>
                <a:cs typeface="Times New Roman" panose="02020603050405020304" pitchFamily="18" charset="0"/>
              </a:rPr>
              <a:t>bağlıdır.</a:t>
            </a:r>
            <a:endParaRPr lang="tr-TR" altLang="tr-TR" sz="20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819400"/>
            <a:ext cx="5014913" cy="3358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75543"/>
      </p:ext>
    </p:extLst>
  </p:cSld>
  <p:clrMapOvr>
    <a:masterClrMapping/>
  </p:clrMapOvr>
  <p:transition spd="med">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DEĞİŞTİRİCİ MADDELER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gn="just">
              <a:lnSpc>
                <a:spcPct val="150000"/>
              </a:lnSpc>
            </a:pPr>
            <a:r>
              <a:rPr lang="tr-TR" altLang="tr-TR" sz="2000" dirty="0">
                <a:latin typeface="Times New Roman" panose="02020603050405020304" pitchFamily="18" charset="0"/>
                <a:cs typeface="Times New Roman" panose="02020603050405020304" pitchFamily="18" charset="0"/>
              </a:rPr>
              <a:t>Reçinenin birim başına toplam grup sayısı, reçinenin değiştirme kapasitesini ifade eder. Ayrıca bu grubun cinsi de reçinenin iyon değiştirme dengesini ve iyon seçiciliğini etkiler. Taşıdıkları grupların cinsine göre, iyon değiştiriciler iki sınıfa ayrılırlar:</a:t>
            </a:r>
          </a:p>
          <a:p>
            <a:pPr algn="just">
              <a:lnSpc>
                <a:spcPct val="150000"/>
              </a:lnSpc>
            </a:pPr>
            <a:endParaRPr lang="tr-TR" altLang="tr-TR" sz="2000" dirty="0">
              <a:latin typeface="Times New Roman" panose="02020603050405020304" pitchFamily="18" charset="0"/>
              <a:cs typeface="Times New Roman" panose="02020603050405020304" pitchFamily="18" charset="0"/>
            </a:endParaRPr>
          </a:p>
          <a:p>
            <a:pPr marL="342900" indent="-342900">
              <a:lnSpc>
                <a:spcPct val="150000"/>
              </a:lnSpc>
              <a:buFont typeface="Wingdings" panose="05000000000000000000" pitchFamily="2" charset="2"/>
              <a:buChar char="v"/>
            </a:pPr>
            <a:r>
              <a:rPr lang="tr-TR" altLang="tr-TR" sz="2000" dirty="0">
                <a:solidFill>
                  <a:srgbClr val="0000FF"/>
                </a:solidFill>
                <a:latin typeface="Times New Roman" panose="02020603050405020304" pitchFamily="18" charset="0"/>
                <a:cs typeface="Times New Roman" panose="02020603050405020304" pitchFamily="18" charset="0"/>
              </a:rPr>
              <a:t>1-Katyon değiştiriciler</a:t>
            </a:r>
          </a:p>
          <a:p>
            <a:pPr marL="342900" indent="-342900">
              <a:lnSpc>
                <a:spcPct val="150000"/>
              </a:lnSpc>
              <a:buFont typeface="Wingdings" panose="05000000000000000000" pitchFamily="2" charset="2"/>
              <a:buChar char="v"/>
            </a:pPr>
            <a:r>
              <a:rPr lang="tr-TR" altLang="tr-TR" sz="2000" dirty="0">
                <a:solidFill>
                  <a:srgbClr val="0000FF"/>
                </a:solidFill>
                <a:latin typeface="Times New Roman" panose="02020603050405020304" pitchFamily="18" charset="0"/>
                <a:cs typeface="Times New Roman" panose="02020603050405020304" pitchFamily="18" charset="0"/>
              </a:rPr>
              <a:t>2-Anyon değiştiriciler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60952781"/>
      </p:ext>
    </p:extLst>
  </p:cSld>
  <p:clrMapOvr>
    <a:masterClrMapping/>
  </p:clrMapOvr>
  <p:transition spd="med">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DEĞİŞTİRİCİ MADDELER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305800" cy="3733800"/>
          </a:xfrm>
        </p:spPr>
        <p:txBody>
          <a:bodyPr/>
          <a:lstStyle/>
          <a:p>
            <a:pPr marL="68580" indent="-342900" algn="just" fontAlgn="auto">
              <a:lnSpc>
                <a:spcPct val="90000"/>
              </a:lnSpc>
              <a:spcAft>
                <a:spcPts val="0"/>
              </a:spcAft>
              <a:buFont typeface="Wingdings" panose="05000000000000000000" pitchFamily="2" charset="2"/>
              <a:buChar char="v"/>
              <a:defRPr/>
            </a:pPr>
            <a:r>
              <a:rPr lang="tr-TR" altLang="tr-TR" sz="2000" b="1" dirty="0">
                <a:solidFill>
                  <a:srgbClr val="0000FF"/>
                </a:solidFill>
                <a:latin typeface="Times New Roman" panose="02020603050405020304" pitchFamily="18" charset="0"/>
                <a:cs typeface="Times New Roman" panose="02020603050405020304" pitchFamily="18" charset="0"/>
              </a:rPr>
              <a:t>Katyon Değiştiriciler.</a:t>
            </a:r>
            <a:r>
              <a:rPr lang="tr-TR" altLang="tr-TR" sz="2000" dirty="0">
                <a:latin typeface="Times New Roman" panose="02020603050405020304" pitchFamily="18" charset="0"/>
                <a:cs typeface="Times New Roman" panose="02020603050405020304" pitchFamily="18" charset="0"/>
              </a:rPr>
              <a:t> </a:t>
            </a:r>
            <a:r>
              <a:rPr lang="tr-TR" altLang="tr-TR" sz="2000" dirty="0">
                <a:solidFill>
                  <a:srgbClr val="FF0000"/>
                </a:solidFill>
                <a:latin typeface="Times New Roman" panose="02020603050405020304" pitchFamily="18" charset="0"/>
                <a:cs typeface="Times New Roman" panose="02020603050405020304" pitchFamily="18" charset="0"/>
              </a:rPr>
              <a:t>R-SO</a:t>
            </a:r>
            <a:r>
              <a:rPr lang="tr-TR" altLang="tr-TR" sz="2000" baseline="-25000" dirty="0">
                <a:solidFill>
                  <a:srgbClr val="FF0000"/>
                </a:solidFill>
                <a:latin typeface="Times New Roman" panose="02020603050405020304" pitchFamily="18" charset="0"/>
                <a:cs typeface="Times New Roman" panose="02020603050405020304" pitchFamily="18" charset="0"/>
              </a:rPr>
              <a:t>3</a:t>
            </a:r>
            <a:r>
              <a:rPr lang="tr-TR" altLang="tr-TR" sz="2000" dirty="0">
                <a:solidFill>
                  <a:srgbClr val="FF0000"/>
                </a:solidFill>
                <a:latin typeface="Times New Roman" panose="02020603050405020304" pitchFamily="18" charset="0"/>
                <a:cs typeface="Times New Roman" panose="02020603050405020304" pitchFamily="18" charset="0"/>
              </a:rPr>
              <a:t>H ( </a:t>
            </a:r>
            <a:r>
              <a:rPr lang="tr-TR" altLang="tr-TR" sz="2000" dirty="0" err="1">
                <a:solidFill>
                  <a:srgbClr val="FF0000"/>
                </a:solidFill>
                <a:latin typeface="Times New Roman" panose="02020603050405020304" pitchFamily="18" charset="0"/>
                <a:cs typeface="Times New Roman" panose="02020603050405020304" pitchFamily="18" charset="0"/>
              </a:rPr>
              <a:t>Sülfonik</a:t>
            </a:r>
            <a:r>
              <a:rPr lang="tr-TR" altLang="tr-TR" sz="2000" dirty="0">
                <a:solidFill>
                  <a:srgbClr val="FF0000"/>
                </a:solidFill>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 </a:t>
            </a:r>
            <a:r>
              <a:rPr lang="tr-TR" altLang="tr-TR" sz="2000" dirty="0">
                <a:solidFill>
                  <a:srgbClr val="CC00FF"/>
                </a:solidFill>
                <a:latin typeface="Times New Roman" panose="02020603050405020304" pitchFamily="18" charset="0"/>
                <a:cs typeface="Times New Roman" panose="02020603050405020304" pitchFamily="18" charset="0"/>
              </a:rPr>
              <a:t>R-OH </a:t>
            </a:r>
          </a:p>
          <a:p>
            <a:pPr marL="68580" indent="-342900" algn="just" fontAlgn="auto">
              <a:lnSpc>
                <a:spcPct val="90000"/>
              </a:lnSpc>
              <a:spcAft>
                <a:spcPts val="0"/>
              </a:spcAft>
              <a:buFont typeface="Wingdings" panose="05000000000000000000" pitchFamily="2" charset="2"/>
              <a:buChar char="v"/>
              <a:defRPr/>
            </a:pPr>
            <a:r>
              <a:rPr lang="tr-TR" altLang="tr-TR" sz="2000" dirty="0">
                <a:solidFill>
                  <a:srgbClr val="CC00FF"/>
                </a:solidFill>
                <a:latin typeface="Times New Roman" panose="02020603050405020304" pitchFamily="18" charset="0"/>
                <a:cs typeface="Times New Roman" panose="02020603050405020304" pitchFamily="18" charset="0"/>
              </a:rPr>
              <a:t>    ( </a:t>
            </a:r>
            <a:r>
              <a:rPr lang="tr-TR" altLang="tr-TR" sz="2000" dirty="0" err="1">
                <a:solidFill>
                  <a:srgbClr val="CC00FF"/>
                </a:solidFill>
                <a:latin typeface="Times New Roman" panose="02020603050405020304" pitchFamily="18" charset="0"/>
                <a:cs typeface="Times New Roman" panose="02020603050405020304" pitchFamily="18" charset="0"/>
              </a:rPr>
              <a:t>Fenolik</a:t>
            </a:r>
            <a:r>
              <a:rPr lang="tr-TR" altLang="tr-TR" sz="2000" dirty="0">
                <a:solidFill>
                  <a:srgbClr val="CC00FF"/>
                </a:solidFill>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 </a:t>
            </a:r>
            <a:r>
              <a:rPr lang="tr-TR" altLang="tr-TR" sz="2000" dirty="0">
                <a:solidFill>
                  <a:srgbClr val="008000"/>
                </a:solidFill>
                <a:latin typeface="Times New Roman" panose="02020603050405020304" pitchFamily="18" charset="0"/>
                <a:cs typeface="Times New Roman" panose="02020603050405020304" pitchFamily="18" charset="0"/>
              </a:rPr>
              <a:t>R-COOH ( Karboksilik )</a:t>
            </a:r>
            <a:r>
              <a:rPr lang="tr-TR" altLang="tr-TR" sz="2000" dirty="0">
                <a:latin typeface="Times New Roman" panose="02020603050405020304" pitchFamily="18" charset="0"/>
                <a:cs typeface="Times New Roman" panose="02020603050405020304" pitchFamily="18" charset="0"/>
              </a:rPr>
              <a:t> ve </a:t>
            </a:r>
            <a:r>
              <a:rPr lang="tr-TR" altLang="tr-TR" sz="2000" dirty="0">
                <a:solidFill>
                  <a:srgbClr val="00FF00"/>
                </a:solidFill>
                <a:latin typeface="Times New Roman" panose="02020603050405020304" pitchFamily="18" charset="0"/>
                <a:cs typeface="Times New Roman" panose="02020603050405020304" pitchFamily="18" charset="0"/>
              </a:rPr>
              <a:t>R-PO</a:t>
            </a:r>
            <a:r>
              <a:rPr lang="tr-TR" altLang="tr-TR" sz="2000" baseline="-25000" dirty="0">
                <a:solidFill>
                  <a:srgbClr val="00FF00"/>
                </a:solidFill>
                <a:latin typeface="Times New Roman" panose="02020603050405020304" pitchFamily="18" charset="0"/>
                <a:cs typeface="Times New Roman" panose="02020603050405020304" pitchFamily="18" charset="0"/>
              </a:rPr>
              <a:t>3</a:t>
            </a:r>
            <a:r>
              <a:rPr lang="tr-TR" altLang="tr-TR" sz="2000" dirty="0">
                <a:solidFill>
                  <a:srgbClr val="00FF00"/>
                </a:solidFill>
                <a:latin typeface="Times New Roman" panose="02020603050405020304" pitchFamily="18" charset="0"/>
                <a:cs typeface="Times New Roman" panose="02020603050405020304" pitchFamily="18" charset="0"/>
              </a:rPr>
              <a:t>H</a:t>
            </a:r>
            <a:r>
              <a:rPr lang="tr-TR" altLang="tr-TR" sz="2000" baseline="-25000" dirty="0">
                <a:solidFill>
                  <a:srgbClr val="00FF00"/>
                </a:solidFill>
                <a:latin typeface="Times New Roman" panose="02020603050405020304" pitchFamily="18" charset="0"/>
                <a:cs typeface="Times New Roman" panose="02020603050405020304" pitchFamily="18" charset="0"/>
              </a:rPr>
              <a:t>2</a:t>
            </a:r>
            <a:r>
              <a:rPr lang="tr-TR" altLang="tr-TR" sz="2000" dirty="0">
                <a:solidFill>
                  <a:srgbClr val="00FF00"/>
                </a:solidFill>
                <a:latin typeface="Times New Roman" panose="02020603050405020304" pitchFamily="18" charset="0"/>
                <a:cs typeface="Times New Roman" panose="02020603050405020304" pitchFamily="18" charset="0"/>
              </a:rPr>
              <a:t>    ( Fosforik )</a:t>
            </a:r>
            <a:r>
              <a:rPr lang="tr-TR" altLang="tr-TR" sz="2000" dirty="0">
                <a:latin typeface="Times New Roman" panose="02020603050405020304" pitchFamily="18" charset="0"/>
                <a:cs typeface="Times New Roman" panose="02020603050405020304" pitchFamily="18" charset="0"/>
              </a:rPr>
              <a:t> gibi fonksiyonel asit gruplarını ihtiva ederler</a:t>
            </a:r>
            <a:r>
              <a:rPr lang="tr-TR" altLang="tr-TR" sz="2000" dirty="0" smtClean="0">
                <a:latin typeface="Times New Roman" panose="02020603050405020304" pitchFamily="18" charset="0"/>
                <a:cs typeface="Times New Roman" panose="02020603050405020304" pitchFamily="18" charset="0"/>
              </a:rPr>
              <a:t>.</a:t>
            </a:r>
          </a:p>
          <a:p>
            <a:pPr algn="just" fontAlgn="auto">
              <a:lnSpc>
                <a:spcPct val="90000"/>
              </a:lnSpc>
              <a:spcAft>
                <a:spcPts val="0"/>
              </a:spcAft>
              <a:defRPr/>
            </a:pPr>
            <a:endParaRPr lang="tr-TR" altLang="tr-TR" sz="2000" b="1" dirty="0">
              <a:latin typeface="Times New Roman" panose="02020603050405020304" pitchFamily="18" charset="0"/>
              <a:cs typeface="Times New Roman" panose="02020603050405020304" pitchFamily="18" charset="0"/>
            </a:endParaRPr>
          </a:p>
          <a:p>
            <a:pPr marL="68580" indent="-342900" algn="just" fontAlgn="auto">
              <a:lnSpc>
                <a:spcPct val="90000"/>
              </a:lnSpc>
              <a:spcAft>
                <a:spcPts val="0"/>
              </a:spcAft>
              <a:buFont typeface="Wingdings" panose="05000000000000000000" pitchFamily="2" charset="2"/>
              <a:buChar char="v"/>
              <a:defRPr/>
            </a:pPr>
            <a:r>
              <a:rPr lang="tr-TR" altLang="tr-TR" sz="2000" b="1" dirty="0">
                <a:solidFill>
                  <a:srgbClr val="0000FF"/>
                </a:solidFill>
                <a:latin typeface="Times New Roman" panose="02020603050405020304" pitchFamily="18" charset="0"/>
                <a:cs typeface="Times New Roman" panose="02020603050405020304" pitchFamily="18" charset="0"/>
              </a:rPr>
              <a:t>Anyon Değiştiriciler.</a:t>
            </a:r>
            <a:r>
              <a:rPr lang="tr-TR" altLang="tr-TR" sz="2000" dirty="0">
                <a:latin typeface="Times New Roman" panose="02020603050405020304" pitchFamily="18" charset="0"/>
                <a:cs typeface="Times New Roman" panose="02020603050405020304" pitchFamily="18" charset="0"/>
              </a:rPr>
              <a:t> </a:t>
            </a:r>
            <a:r>
              <a:rPr lang="tr-TR" altLang="tr-TR" sz="2000" dirty="0">
                <a:solidFill>
                  <a:srgbClr val="FF0000"/>
                </a:solidFill>
                <a:latin typeface="Times New Roman" panose="02020603050405020304" pitchFamily="18" charset="0"/>
                <a:cs typeface="Times New Roman" panose="02020603050405020304" pitchFamily="18" charset="0"/>
              </a:rPr>
              <a:t>R-NH</a:t>
            </a:r>
            <a:r>
              <a:rPr lang="tr-TR" altLang="tr-TR" sz="2000" baseline="-25000" dirty="0">
                <a:solidFill>
                  <a:srgbClr val="FF0000"/>
                </a:solidFill>
                <a:latin typeface="Times New Roman" panose="02020603050405020304" pitchFamily="18" charset="0"/>
                <a:cs typeface="Times New Roman" panose="02020603050405020304" pitchFamily="18" charset="0"/>
              </a:rPr>
              <a:t>2</a:t>
            </a:r>
            <a:r>
              <a:rPr lang="tr-TR" altLang="tr-TR" sz="2000" dirty="0">
                <a:solidFill>
                  <a:srgbClr val="FF0000"/>
                </a:solidFill>
                <a:latin typeface="Times New Roman" panose="02020603050405020304" pitchFamily="18" charset="0"/>
                <a:cs typeface="Times New Roman" panose="02020603050405020304" pitchFamily="18" charset="0"/>
              </a:rPr>
              <a:t> ( </a:t>
            </a:r>
            <a:r>
              <a:rPr lang="tr-TR" altLang="tr-TR" sz="2000" dirty="0" err="1">
                <a:solidFill>
                  <a:srgbClr val="FF0000"/>
                </a:solidFill>
                <a:latin typeface="Times New Roman" panose="02020603050405020304" pitchFamily="18" charset="0"/>
                <a:cs typeface="Times New Roman" panose="02020603050405020304" pitchFamily="18" charset="0"/>
              </a:rPr>
              <a:t>Primer</a:t>
            </a:r>
            <a:r>
              <a:rPr lang="tr-TR" altLang="tr-TR" sz="2000" dirty="0">
                <a:solidFill>
                  <a:srgbClr val="FF0000"/>
                </a:solidFill>
                <a:latin typeface="Times New Roman" panose="02020603050405020304" pitchFamily="18" charset="0"/>
                <a:cs typeface="Times New Roman" panose="02020603050405020304" pitchFamily="18" charset="0"/>
              </a:rPr>
              <a:t> amin </a:t>
            </a:r>
            <a:r>
              <a:rPr lang="tr-TR" altLang="tr-TR" sz="2000" dirty="0" smtClean="0">
                <a:solidFill>
                  <a:srgbClr val="FF0000"/>
                </a:solidFill>
                <a:latin typeface="Times New Roman" panose="02020603050405020304" pitchFamily="18" charset="0"/>
                <a:cs typeface="Times New Roman" panose="02020603050405020304" pitchFamily="18" charset="0"/>
              </a:rPr>
              <a:t>),</a:t>
            </a:r>
            <a:r>
              <a:rPr lang="tr-TR" altLang="tr-TR" sz="2000" dirty="0" smtClean="0">
                <a:latin typeface="Times New Roman" panose="02020603050405020304" pitchFamily="18" charset="0"/>
                <a:cs typeface="Times New Roman" panose="02020603050405020304" pitchFamily="18" charset="0"/>
              </a:rPr>
              <a:t> </a:t>
            </a:r>
            <a:r>
              <a:rPr lang="tr-TR" altLang="tr-TR" sz="2000" dirty="0" smtClean="0">
                <a:solidFill>
                  <a:srgbClr val="CC00FF"/>
                </a:solidFill>
                <a:latin typeface="Times New Roman" panose="02020603050405020304" pitchFamily="18" charset="0"/>
                <a:cs typeface="Times New Roman" panose="02020603050405020304" pitchFamily="18" charset="0"/>
              </a:rPr>
              <a:t>R-RNH </a:t>
            </a:r>
            <a:r>
              <a:rPr lang="tr-TR" altLang="tr-TR" sz="2000" dirty="0">
                <a:solidFill>
                  <a:srgbClr val="CC00FF"/>
                </a:solidFill>
                <a:latin typeface="Times New Roman" panose="02020603050405020304" pitchFamily="18" charset="0"/>
                <a:cs typeface="Times New Roman" panose="02020603050405020304" pitchFamily="18" charset="0"/>
              </a:rPr>
              <a:t>( </a:t>
            </a:r>
            <a:r>
              <a:rPr lang="tr-TR" altLang="tr-TR" sz="2000" dirty="0" err="1">
                <a:solidFill>
                  <a:srgbClr val="CC00FF"/>
                </a:solidFill>
                <a:latin typeface="Times New Roman" panose="02020603050405020304" pitchFamily="18" charset="0"/>
                <a:cs typeface="Times New Roman" panose="02020603050405020304" pitchFamily="18" charset="0"/>
              </a:rPr>
              <a:t>Sekonder</a:t>
            </a:r>
            <a:r>
              <a:rPr lang="tr-TR" altLang="tr-TR" sz="2000" dirty="0">
                <a:solidFill>
                  <a:srgbClr val="CC00FF"/>
                </a:solidFill>
                <a:latin typeface="Times New Roman" panose="02020603050405020304" pitchFamily="18" charset="0"/>
                <a:cs typeface="Times New Roman" panose="02020603050405020304" pitchFamily="18" charset="0"/>
              </a:rPr>
              <a:t> </a:t>
            </a:r>
            <a:r>
              <a:rPr lang="tr-TR" altLang="tr-TR" sz="2000" dirty="0" smtClean="0">
                <a:solidFill>
                  <a:srgbClr val="CC00FF"/>
                </a:solidFill>
                <a:latin typeface="Times New Roman" panose="02020603050405020304" pitchFamily="18" charset="0"/>
                <a:cs typeface="Times New Roman" panose="02020603050405020304" pitchFamily="18" charset="0"/>
              </a:rPr>
              <a:t>amin),</a:t>
            </a:r>
            <a:r>
              <a:rPr lang="tr-TR" altLang="tr-TR" sz="2000" dirty="0" smtClean="0">
                <a:latin typeface="Times New Roman" panose="02020603050405020304" pitchFamily="18" charset="0"/>
                <a:cs typeface="Times New Roman" panose="02020603050405020304" pitchFamily="18" charset="0"/>
              </a:rPr>
              <a:t> </a:t>
            </a:r>
            <a:r>
              <a:rPr lang="tr-TR" altLang="tr-TR" sz="2000" dirty="0">
                <a:solidFill>
                  <a:srgbClr val="008000"/>
                </a:solidFill>
                <a:latin typeface="Times New Roman" panose="02020603050405020304" pitchFamily="18" charset="0"/>
                <a:cs typeface="Times New Roman" panose="02020603050405020304" pitchFamily="18" charset="0"/>
              </a:rPr>
              <a:t>R-R</a:t>
            </a:r>
            <a:r>
              <a:rPr lang="tr-TR" altLang="tr-TR" sz="2000" baseline="-25000" dirty="0">
                <a:solidFill>
                  <a:srgbClr val="008000"/>
                </a:solidFill>
                <a:latin typeface="Times New Roman" panose="02020603050405020304" pitchFamily="18" charset="0"/>
                <a:cs typeface="Times New Roman" panose="02020603050405020304" pitchFamily="18" charset="0"/>
              </a:rPr>
              <a:t>2</a:t>
            </a:r>
            <a:r>
              <a:rPr lang="tr-TR" altLang="tr-TR" sz="2000" dirty="0">
                <a:solidFill>
                  <a:srgbClr val="008000"/>
                </a:solidFill>
                <a:latin typeface="Times New Roman" panose="02020603050405020304" pitchFamily="18" charset="0"/>
                <a:cs typeface="Times New Roman" panose="02020603050405020304" pitchFamily="18" charset="0"/>
              </a:rPr>
              <a:t>N ( Tersiyer amin )</a:t>
            </a:r>
            <a:r>
              <a:rPr lang="tr-TR" altLang="tr-TR" sz="2000" dirty="0">
                <a:latin typeface="Times New Roman" panose="02020603050405020304" pitchFamily="18" charset="0"/>
                <a:cs typeface="Times New Roman" panose="02020603050405020304" pitchFamily="18" charset="0"/>
              </a:rPr>
              <a:t> ve </a:t>
            </a:r>
            <a:r>
              <a:rPr lang="tr-TR" altLang="tr-TR" sz="2000" dirty="0">
                <a:solidFill>
                  <a:srgbClr val="00FF00"/>
                </a:solidFill>
                <a:latin typeface="Times New Roman" panose="02020603050405020304" pitchFamily="18" charset="0"/>
                <a:cs typeface="Times New Roman" panose="02020603050405020304" pitchFamily="18" charset="0"/>
              </a:rPr>
              <a:t>R-R</a:t>
            </a:r>
            <a:r>
              <a:rPr lang="tr-TR" altLang="tr-TR" sz="2000" baseline="30000" dirty="0">
                <a:solidFill>
                  <a:srgbClr val="00FF00"/>
                </a:solidFill>
                <a:latin typeface="Times New Roman" panose="02020603050405020304" pitchFamily="18" charset="0"/>
                <a:cs typeface="Times New Roman" panose="02020603050405020304" pitchFamily="18" charset="0"/>
              </a:rPr>
              <a:t>3</a:t>
            </a:r>
            <a:r>
              <a:rPr lang="tr-TR" altLang="tr-TR" sz="2000" dirty="0">
                <a:solidFill>
                  <a:srgbClr val="00FF00"/>
                </a:solidFill>
                <a:latin typeface="Times New Roman" panose="02020603050405020304" pitchFamily="18" charset="0"/>
                <a:cs typeface="Times New Roman" panose="02020603050405020304" pitchFamily="18" charset="0"/>
              </a:rPr>
              <a:t>N</a:t>
            </a:r>
            <a:r>
              <a:rPr lang="tr-TR" altLang="tr-TR" sz="2000" baseline="30000" dirty="0">
                <a:solidFill>
                  <a:srgbClr val="00FF00"/>
                </a:solidFill>
                <a:latin typeface="Times New Roman" panose="02020603050405020304" pitchFamily="18" charset="0"/>
                <a:cs typeface="Times New Roman" panose="02020603050405020304" pitchFamily="18" charset="0"/>
              </a:rPr>
              <a:t>+</a:t>
            </a:r>
            <a:r>
              <a:rPr lang="tr-TR" altLang="tr-TR" sz="2000" dirty="0">
                <a:solidFill>
                  <a:srgbClr val="00FF00"/>
                </a:solidFill>
                <a:latin typeface="Times New Roman" panose="02020603050405020304" pitchFamily="18" charset="0"/>
                <a:cs typeface="Times New Roman" panose="02020603050405020304" pitchFamily="18" charset="0"/>
              </a:rPr>
              <a:t>OH</a:t>
            </a:r>
            <a:r>
              <a:rPr lang="tr-TR" altLang="tr-TR" sz="2000" baseline="30000" dirty="0">
                <a:solidFill>
                  <a:srgbClr val="00FF00"/>
                </a:solidFill>
                <a:latin typeface="Times New Roman" panose="02020603050405020304" pitchFamily="18" charset="0"/>
                <a:cs typeface="Times New Roman" panose="02020603050405020304" pitchFamily="18" charset="0"/>
              </a:rPr>
              <a:t>- </a:t>
            </a:r>
            <a:r>
              <a:rPr lang="tr-TR" altLang="tr-TR" sz="2000" dirty="0">
                <a:solidFill>
                  <a:srgbClr val="00FF00"/>
                </a:solidFill>
                <a:latin typeface="Times New Roman" panose="02020603050405020304" pitchFamily="18" charset="0"/>
                <a:cs typeface="Times New Roman" panose="02020603050405020304" pitchFamily="18" charset="0"/>
              </a:rPr>
              <a:t>( </a:t>
            </a:r>
            <a:r>
              <a:rPr lang="tr-TR" altLang="tr-TR" sz="2000" dirty="0" err="1">
                <a:solidFill>
                  <a:srgbClr val="00FF00"/>
                </a:solidFill>
                <a:latin typeface="Times New Roman" panose="02020603050405020304" pitchFamily="18" charset="0"/>
                <a:cs typeface="Times New Roman" panose="02020603050405020304" pitchFamily="18" charset="0"/>
              </a:rPr>
              <a:t>Kuatener</a:t>
            </a:r>
            <a:r>
              <a:rPr lang="tr-TR" altLang="tr-TR" sz="2000" dirty="0">
                <a:solidFill>
                  <a:srgbClr val="00FF00"/>
                </a:solidFill>
                <a:latin typeface="Times New Roman" panose="02020603050405020304" pitchFamily="18" charset="0"/>
                <a:cs typeface="Times New Roman" panose="02020603050405020304" pitchFamily="18" charset="0"/>
              </a:rPr>
              <a:t> amonyum grubu )</a:t>
            </a:r>
            <a:r>
              <a:rPr lang="tr-TR" altLang="tr-TR" sz="2000" dirty="0">
                <a:latin typeface="Times New Roman" panose="02020603050405020304" pitchFamily="18" charset="0"/>
                <a:cs typeface="Times New Roman" panose="02020603050405020304" pitchFamily="18" charset="0"/>
              </a:rPr>
              <a:t> ihtiva eden iyon değiştiricilerdir.</a:t>
            </a:r>
          </a:p>
          <a:p>
            <a:pPr marL="68580" indent="-342900" algn="just" fontAlgn="auto">
              <a:lnSpc>
                <a:spcPct val="90000"/>
              </a:lnSpc>
              <a:spcAft>
                <a:spcPts val="0"/>
              </a:spcAft>
              <a:buFont typeface="Wingdings" panose="05000000000000000000" pitchFamily="2" charset="2"/>
              <a:buChar char="v"/>
              <a:defRPr/>
            </a:pPr>
            <a:r>
              <a:rPr lang="tr-TR" altLang="tr-TR" sz="2000" dirty="0">
                <a:latin typeface="Times New Roman" panose="02020603050405020304" pitchFamily="18" charset="0"/>
                <a:cs typeface="Times New Roman" panose="02020603050405020304" pitchFamily="18" charset="0"/>
              </a:rPr>
              <a:t>Burada R, reçinenin şebekesini ve R metil grubunu göstermektedir</a:t>
            </a:r>
            <a:r>
              <a:rPr lang="tr-TR" altLang="tr-TR" sz="2000" dirty="0" smtClean="0">
                <a:latin typeface="Times New Roman" panose="02020603050405020304" pitchFamily="18" charset="0"/>
                <a:cs typeface="Times New Roman" panose="02020603050405020304" pitchFamily="18" charset="0"/>
              </a:rPr>
              <a:t>.</a:t>
            </a:r>
            <a:endParaRPr lang="tr-TR" altLang="tr-TR" sz="20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694958"/>
      </p:ext>
    </p:extLst>
  </p:cSld>
  <p:clrMapOvr>
    <a:masterClrMapping/>
  </p:clrMapOvr>
  <p:transition spd="med">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304800" y="838200"/>
            <a:ext cx="8610600" cy="762000"/>
          </a:xfrm>
        </p:spPr>
        <p:txBody>
          <a:bodyPr/>
          <a:lstStyle/>
          <a:p>
            <a:pPr eaLnBrk="1" hangingPunct="1"/>
            <a:r>
              <a:rPr lang="tr-TR" altLang="tr-TR" sz="3200" b="1" dirty="0" err="1" smtClean="0">
                <a:solidFill>
                  <a:srgbClr val="002060"/>
                </a:solidFill>
                <a:latin typeface="Times New Roman" panose="02020603050405020304" pitchFamily="18" charset="0"/>
                <a:cs typeface="Times New Roman" panose="02020603050405020304" pitchFamily="18" charset="0"/>
              </a:rPr>
              <a:t>Stiren-divilbenzen</a:t>
            </a:r>
            <a:r>
              <a:rPr lang="tr-TR" altLang="tr-TR" sz="3200" b="1" dirty="0" smtClean="0">
                <a:solidFill>
                  <a:srgbClr val="002060"/>
                </a:solidFill>
                <a:latin typeface="Times New Roman" panose="02020603050405020304" pitchFamily="18" charset="0"/>
                <a:cs typeface="Times New Roman" panose="02020603050405020304" pitchFamily="18" charset="0"/>
              </a:rPr>
              <a:t> Bazlı İyon Değiştirici Reçine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6" name="Picture 4" descr="fig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362200"/>
            <a:ext cx="4876800" cy="345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381000" y="1752219"/>
            <a:ext cx="8001000" cy="341632"/>
          </a:xfrm>
          <a:prstGeom prst="rect">
            <a:avLst/>
          </a:prstGeom>
        </p:spPr>
        <p:txBody>
          <a:bodyPr wrap="square">
            <a:spAutoFit/>
          </a:bodyPr>
          <a:lstStyle/>
          <a:p>
            <a:pPr marL="68580" indent="-342900" algn="just" fontAlgn="auto">
              <a:lnSpc>
                <a:spcPct val="90000"/>
              </a:lnSpc>
              <a:spcAft>
                <a:spcPts val="0"/>
              </a:spcAft>
              <a:buFont typeface="Wingdings" panose="05000000000000000000" pitchFamily="2" charset="2"/>
              <a:buChar char="v"/>
              <a:defRPr/>
            </a:pPr>
            <a:r>
              <a:rPr lang="tr-TR" altLang="tr-TR" dirty="0">
                <a:latin typeface="Times New Roman" panose="02020603050405020304" pitchFamily="18" charset="0"/>
                <a:cs typeface="Times New Roman" panose="02020603050405020304" pitchFamily="18" charset="0"/>
              </a:rPr>
              <a:t>Bir iyon değiştirici reçinenin formülü, aşağıda gösterilmiştir.</a:t>
            </a:r>
            <a:endParaRPr lang="tr-TR" alt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749749"/>
      </p:ext>
    </p:extLst>
  </p:cSld>
  <p:clrMapOvr>
    <a:masterClrMapping/>
  </p:clrMapOvr>
  <p:transition spd="med">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smtClean="0">
                <a:solidFill>
                  <a:srgbClr val="002060"/>
                </a:solidFill>
                <a:latin typeface="Times New Roman" panose="02020603050405020304" pitchFamily="18" charset="0"/>
                <a:cs typeface="Times New Roman" panose="02020603050405020304" pitchFamily="18" charset="0"/>
              </a:rPr>
              <a:t>İyon Değiştirme Reaksiyonları </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Bir katyon değiştiricinin, fonksiyonel grubu, sülfürik asit gibi kuvvetli bir asitten türetilmişse, bu reçine için </a:t>
            </a:r>
            <a:r>
              <a:rPr lang="tr-TR" altLang="tr-TR" sz="2000" i="1" dirty="0">
                <a:latin typeface="Times New Roman" panose="02020603050405020304" pitchFamily="18" charset="0"/>
                <a:cs typeface="Times New Roman" panose="02020603050405020304" pitchFamily="18" charset="0"/>
              </a:rPr>
              <a:t>kuvvetli asidik reçine</a:t>
            </a:r>
            <a:r>
              <a:rPr lang="tr-TR" altLang="tr-TR" sz="2000" dirty="0">
                <a:latin typeface="Times New Roman" panose="02020603050405020304" pitchFamily="18" charset="0"/>
                <a:cs typeface="Times New Roman" panose="02020603050405020304" pitchFamily="18" charset="0"/>
              </a:rPr>
              <a:t> ifadesi kullanılır. Reçine, karbonik asit gibi zayıf bir asitten türetilmişse o zaman </a:t>
            </a:r>
            <a:r>
              <a:rPr lang="tr-TR" altLang="tr-TR" sz="2000" i="1" dirty="0">
                <a:latin typeface="Times New Roman" panose="02020603050405020304" pitchFamily="18" charset="0"/>
                <a:cs typeface="Times New Roman" panose="02020603050405020304" pitchFamily="18" charset="0"/>
              </a:rPr>
              <a:t>zayıf asidik</a:t>
            </a:r>
            <a:r>
              <a:rPr lang="tr-TR" altLang="tr-TR" sz="2000" dirty="0">
                <a:latin typeface="Times New Roman" panose="02020603050405020304" pitchFamily="18" charset="0"/>
                <a:cs typeface="Times New Roman" panose="02020603050405020304" pitchFamily="18" charset="0"/>
              </a:rPr>
              <a:t> bir reçine söz konusudur</a:t>
            </a:r>
            <a:r>
              <a:rPr lang="tr-TR" altLang="tr-TR" sz="2000" dirty="0" smtClean="0">
                <a:latin typeface="Times New Roman" panose="02020603050405020304" pitchFamily="18" charset="0"/>
                <a:cs typeface="Times New Roman" panose="02020603050405020304" pitchFamily="18" charset="0"/>
              </a:rPr>
              <a:t>.</a:t>
            </a: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Bir anyon değiştiricinin fonksiyonel grubu, zayıf baz olan aminlerden türetilmişse anyon değiştiriciye </a:t>
            </a:r>
            <a:r>
              <a:rPr lang="tr-TR" altLang="tr-TR" sz="2000" i="1" dirty="0">
                <a:latin typeface="Times New Roman" panose="02020603050405020304" pitchFamily="18" charset="0"/>
                <a:cs typeface="Times New Roman" panose="02020603050405020304" pitchFamily="18" charset="0"/>
              </a:rPr>
              <a:t>zayıf bazik</a:t>
            </a:r>
            <a:r>
              <a:rPr lang="tr-TR" altLang="tr-TR" sz="2000" dirty="0">
                <a:latin typeface="Times New Roman" panose="02020603050405020304" pitchFamily="18" charset="0"/>
                <a:cs typeface="Times New Roman" panose="02020603050405020304" pitchFamily="18" charset="0"/>
              </a:rPr>
              <a:t>, </a:t>
            </a:r>
            <a:r>
              <a:rPr lang="tr-TR" altLang="tr-TR" sz="2000" dirty="0" err="1">
                <a:latin typeface="Times New Roman" panose="02020603050405020304" pitchFamily="18" charset="0"/>
                <a:cs typeface="Times New Roman" panose="02020603050405020304" pitchFamily="18" charset="0"/>
              </a:rPr>
              <a:t>kuaterner</a:t>
            </a:r>
            <a:r>
              <a:rPr lang="tr-TR" altLang="tr-TR" sz="2000" dirty="0">
                <a:latin typeface="Times New Roman" panose="02020603050405020304" pitchFamily="18" charset="0"/>
                <a:cs typeface="Times New Roman" panose="02020603050405020304" pitchFamily="18" charset="0"/>
              </a:rPr>
              <a:t> amonyum bileşiklerinden türetildiyse </a:t>
            </a:r>
            <a:r>
              <a:rPr lang="tr-TR" altLang="tr-TR" sz="2000" i="1" dirty="0">
                <a:latin typeface="Times New Roman" panose="02020603050405020304" pitchFamily="18" charset="0"/>
                <a:cs typeface="Times New Roman" panose="02020603050405020304" pitchFamily="18" charset="0"/>
              </a:rPr>
              <a:t>kuvvetli bazik</a:t>
            </a:r>
            <a:r>
              <a:rPr lang="tr-TR" altLang="tr-TR" sz="2000" dirty="0">
                <a:latin typeface="Times New Roman" panose="02020603050405020304" pitchFamily="18" charset="0"/>
                <a:cs typeface="Times New Roman" panose="02020603050405020304" pitchFamily="18" charset="0"/>
              </a:rPr>
              <a:t> reçine adı verilir.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4090470990"/>
      </p:ext>
    </p:extLst>
  </p:cSld>
  <p:clrMapOvr>
    <a:masterClrMapping/>
  </p:clrMapOvr>
  <p:transition spd="med">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Reaksiyonları </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Asidik bir katyon değiştirici reçinenin, değiştirebileceği karşı </a:t>
            </a:r>
            <a:r>
              <a:rPr lang="tr-TR" altLang="tr-TR" sz="2000" dirty="0" smtClean="0">
                <a:latin typeface="Times New Roman" panose="02020603050405020304" pitchFamily="18" charset="0"/>
                <a:cs typeface="Times New Roman" panose="02020603050405020304" pitchFamily="18" charset="0"/>
              </a:rPr>
              <a:t>iyon </a:t>
            </a:r>
            <a:r>
              <a:rPr lang="tr-TR" altLang="tr-TR" sz="2000" dirty="0">
                <a:latin typeface="Times New Roman" panose="02020603050405020304" pitchFamily="18" charset="0"/>
                <a:cs typeface="Times New Roman" panose="02020603050405020304" pitchFamily="18" charset="0"/>
              </a:rPr>
              <a:t>ya hidrojendir ya da sodyum gibi tek değerli bazı katyonlardır. Buna karşılık, bazik bir anyon değiştiricinin değiştirebileceği karşı iyon, hidroksit iyonu veya bazı tek değerli diğer anyonlardır. Bu reçinelerin </a:t>
            </a:r>
            <a:r>
              <a:rPr lang="tr-TR" altLang="tr-TR" sz="2000" dirty="0" err="1">
                <a:latin typeface="Times New Roman" panose="02020603050405020304" pitchFamily="18" charset="0"/>
                <a:cs typeface="Times New Roman" panose="02020603050405020304" pitchFamily="18" charset="0"/>
              </a:rPr>
              <a:t>rejenerasyonunda</a:t>
            </a:r>
            <a:r>
              <a:rPr lang="tr-TR" altLang="tr-TR" sz="2000" dirty="0">
                <a:latin typeface="Times New Roman" panose="02020603050405020304" pitchFamily="18" charset="0"/>
                <a:cs typeface="Times New Roman" panose="02020603050405020304" pitchFamily="18" charset="0"/>
              </a:rPr>
              <a:t> ise, reçinenin karşılığı olan asit, baz veya bir tuz kullanılır.</a:t>
            </a:r>
          </a:p>
          <a:p>
            <a:pPr indent="-274320" algn="just" fontAlgn="auto">
              <a:lnSpc>
                <a:spcPct val="150000"/>
              </a:lnSpc>
              <a:spcAft>
                <a:spcPts val="0"/>
              </a:spcAft>
              <a:defRPr/>
            </a:pPr>
            <a:r>
              <a:rPr lang="tr-TR" altLang="tr-TR" sz="2000" dirty="0" smtClean="0">
                <a:latin typeface="Times New Roman" panose="02020603050405020304" pitchFamily="18" charset="0"/>
                <a:cs typeface="Times New Roman" panose="02020603050405020304" pitchFamily="18" charset="0"/>
              </a:rPr>
              <a:t>Reçine</a:t>
            </a:r>
            <a:r>
              <a:rPr lang="tr-TR" altLang="tr-TR" sz="2000" dirty="0">
                <a:latin typeface="Times New Roman" panose="02020603050405020304" pitchFamily="18" charset="0"/>
                <a:cs typeface="Times New Roman" panose="02020603050405020304" pitchFamily="18" charset="0"/>
              </a:rPr>
              <a:t>, iyon değiştirme sonunda, karşı iyonlarla tamamen doyduğu zaman </a:t>
            </a:r>
            <a:r>
              <a:rPr lang="tr-TR" altLang="tr-TR" sz="2000" dirty="0" err="1">
                <a:latin typeface="Times New Roman" panose="02020603050405020304" pitchFamily="18" charset="0"/>
                <a:cs typeface="Times New Roman" panose="02020603050405020304" pitchFamily="18" charset="0"/>
              </a:rPr>
              <a:t>rejenere</a:t>
            </a:r>
            <a:r>
              <a:rPr lang="tr-TR" altLang="tr-TR" sz="2000" dirty="0">
                <a:latin typeface="Times New Roman" panose="02020603050405020304" pitchFamily="18" charset="0"/>
                <a:cs typeface="Times New Roman" panose="02020603050405020304" pitchFamily="18" charset="0"/>
              </a:rPr>
              <a:t> edilir. </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115800695"/>
      </p:ext>
    </p:extLst>
  </p:cSld>
  <p:clrMapOvr>
    <a:masterClrMapping/>
  </p:clrMapOvr>
  <p:transition spd="med">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smtClean="0">
                <a:solidFill>
                  <a:srgbClr val="002060"/>
                </a:solidFill>
                <a:latin typeface="Times New Roman" panose="02020603050405020304" pitchFamily="18" charset="0"/>
                <a:cs typeface="Times New Roman" panose="02020603050405020304" pitchFamily="18" charset="0"/>
              </a:rPr>
              <a:t>İyon Değiştiricilerin Kullanım Alanları</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1752600"/>
            <a:ext cx="4038600" cy="4247317"/>
          </a:xfrm>
          <a:prstGeom prst="rect">
            <a:avLst/>
          </a:prstGeom>
        </p:spPr>
        <p:txBody>
          <a:bodyPr wrap="square">
            <a:spAutoFit/>
          </a:bodyPr>
          <a:lstStyle/>
          <a:p>
            <a:pPr algn="just">
              <a:lnSpc>
                <a:spcPct val="150000"/>
              </a:lnSpc>
            </a:pPr>
            <a:r>
              <a:rPr lang="tr-TR" b="1" dirty="0" smtClean="0">
                <a:latin typeface="Times New Roman" panose="02020603050405020304" pitchFamily="18" charset="0"/>
                <a:cs typeface="Times New Roman" panose="02020603050405020304" pitchFamily="18" charset="0"/>
              </a:rPr>
              <a:t>AMAÇ – YÖNTEM</a:t>
            </a:r>
          </a:p>
          <a:p>
            <a:pPr algn="just">
              <a:lnSpc>
                <a:spcPct val="150000"/>
              </a:lnSpc>
            </a:pPr>
            <a:r>
              <a:rPr lang="tr-TR" dirty="0" smtClean="0">
                <a:latin typeface="Times New Roman" panose="02020603050405020304" pitchFamily="18" charset="0"/>
                <a:cs typeface="Times New Roman" panose="02020603050405020304" pitchFamily="18" charset="0"/>
              </a:rPr>
              <a:t>0,2-2 mm çapında doğal veya sentetik yapılı reçinelerin işlevsel gruplarına elektrostatik güçleri sayesinde tutunan, hidroksil (R-HO</a:t>
            </a:r>
            <a:r>
              <a:rPr lang="tr-TR" baseline="30000"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veya hidrojen ( RH</a:t>
            </a:r>
            <a:r>
              <a:rPr lang="tr-TR" baseline="30000"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bağları ile, aynı yükte +/ -, </a:t>
            </a:r>
          </a:p>
          <a:p>
            <a:pPr algn="just">
              <a:lnSpc>
                <a:spcPct val="150000"/>
              </a:lnSpc>
            </a:pPr>
            <a:r>
              <a:rPr lang="tr-TR" dirty="0" smtClean="0">
                <a:latin typeface="Times New Roman" panose="02020603050405020304" pitchFamily="18" charset="0"/>
                <a:cs typeface="Times New Roman" panose="02020603050405020304" pitchFamily="18" charset="0"/>
              </a:rPr>
              <a:t>Su veya atık suda çözünmüş inorganik iyonlu tuzların, </a:t>
            </a:r>
            <a:r>
              <a:rPr lang="tr-TR" dirty="0" err="1" smtClean="0">
                <a:latin typeface="Times New Roman" panose="02020603050405020304" pitchFamily="18" charset="0"/>
                <a:cs typeface="Times New Roman" panose="02020603050405020304" pitchFamily="18" charset="0"/>
              </a:rPr>
              <a:t>Örn</a:t>
            </a:r>
            <a:r>
              <a:rPr lang="tr-TR" dirty="0" smtClean="0">
                <a:latin typeface="Times New Roman" panose="02020603050405020304" pitchFamily="18" charset="0"/>
                <a:cs typeface="Times New Roman" panose="02020603050405020304" pitchFamily="18" charset="0"/>
              </a:rPr>
              <a:t>: Kalsiyum </a:t>
            </a:r>
            <a:r>
              <a:rPr lang="tr-TR" dirty="0" err="1" smtClean="0">
                <a:latin typeface="Times New Roman" panose="02020603050405020304" pitchFamily="18" charset="0"/>
                <a:cs typeface="Times New Roman" panose="02020603050405020304" pitchFamily="18" charset="0"/>
              </a:rPr>
              <a:t>Ca</a:t>
            </a:r>
            <a:r>
              <a:rPr lang="tr-TR" baseline="30000"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Magnezyum Mg</a:t>
            </a:r>
            <a:r>
              <a:rPr lang="tr-TR" baseline="30000"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 , veya metalleri </a:t>
            </a:r>
            <a:r>
              <a:rPr lang="tr-TR" dirty="0" err="1" smtClean="0">
                <a:latin typeface="Times New Roman" panose="02020603050405020304" pitchFamily="18" charset="0"/>
                <a:cs typeface="Times New Roman" panose="02020603050405020304" pitchFamily="18" charset="0"/>
              </a:rPr>
              <a:t>örn</a:t>
            </a:r>
            <a:r>
              <a:rPr lang="tr-TR" dirty="0" smtClean="0">
                <a:latin typeface="Times New Roman" panose="02020603050405020304" pitchFamily="18" charset="0"/>
                <a:cs typeface="Times New Roman" panose="02020603050405020304" pitchFamily="18" charset="0"/>
              </a:rPr>
              <a:t>. Cr</a:t>
            </a:r>
            <a:r>
              <a:rPr lang="tr-TR" baseline="30000" dirty="0" smtClean="0">
                <a:latin typeface="Times New Roman" panose="02020603050405020304" pitchFamily="18" charset="0"/>
                <a:cs typeface="Times New Roman" panose="02020603050405020304" pitchFamily="18" charset="0"/>
              </a:rPr>
              <a:t>+6</a:t>
            </a:r>
            <a:r>
              <a:rPr lang="tr-TR" dirty="0" smtClean="0">
                <a:latin typeface="Times New Roman" panose="02020603050405020304" pitchFamily="18" charset="0"/>
                <a:cs typeface="Times New Roman" panose="02020603050405020304" pitchFamily="18" charset="0"/>
              </a:rPr>
              <a:t> , Zn</a:t>
            </a:r>
            <a:r>
              <a:rPr lang="tr-TR" baseline="30000" dirty="0" smtClean="0">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değişiminden ibarettir.</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4800600" y="1728711"/>
            <a:ext cx="4191000" cy="4247317"/>
          </a:xfrm>
          <a:prstGeom prst="rect">
            <a:avLst/>
          </a:prstGeom>
        </p:spPr>
        <p:txBody>
          <a:bodyPr wrap="square">
            <a:spAutoFit/>
          </a:bodyPr>
          <a:lstStyle/>
          <a:p>
            <a:pPr algn="just" fontAlgn="auto">
              <a:lnSpc>
                <a:spcPct val="150000"/>
              </a:lnSpc>
              <a:spcAft>
                <a:spcPts val="0"/>
              </a:spcAft>
              <a:defRPr/>
            </a:pPr>
            <a:r>
              <a:rPr lang="tr-TR" b="1" dirty="0">
                <a:latin typeface="Times New Roman" panose="02020603050405020304" pitchFamily="18" charset="0"/>
                <a:cs typeface="Times New Roman" panose="02020603050405020304" pitchFamily="18" charset="0"/>
              </a:rPr>
              <a:t>KULLANIM ALANLARI</a:t>
            </a:r>
            <a:endParaRPr lang="tr-TR" dirty="0">
              <a:latin typeface="Times New Roman" panose="02020603050405020304" pitchFamily="18" charset="0"/>
              <a:cs typeface="Times New Roman" panose="02020603050405020304" pitchFamily="18" charset="0"/>
            </a:endParaRPr>
          </a:p>
          <a:p>
            <a:pPr algn="just" fontAlgn="auto">
              <a:lnSpc>
                <a:spcPct val="150000"/>
              </a:lnSpc>
              <a:spcAft>
                <a:spcPts val="0"/>
              </a:spcAft>
              <a:defRPr/>
            </a:pPr>
            <a:r>
              <a:rPr lang="tr-TR" dirty="0">
                <a:latin typeface="Times New Roman" panose="02020603050405020304" pitchFamily="18" charset="0"/>
                <a:cs typeface="Times New Roman" panose="02020603050405020304" pitchFamily="18" charset="0"/>
              </a:rPr>
              <a:t>Su arıtımında, çeşitli erimiş katyonların ve anyonların </a:t>
            </a:r>
            <a:r>
              <a:rPr lang="tr-TR" dirty="0" err="1">
                <a:latin typeface="Times New Roman" panose="02020603050405020304" pitchFamily="18" charset="0"/>
                <a:cs typeface="Times New Roman" panose="02020603050405020304" pitchFamily="18" charset="0"/>
              </a:rPr>
              <a:t>gideriminde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atıksu</a:t>
            </a:r>
            <a:r>
              <a:rPr lang="tr-TR" dirty="0">
                <a:latin typeface="Times New Roman" panose="02020603050405020304" pitchFamily="18" charset="0"/>
                <a:cs typeface="Times New Roman" panose="02020603050405020304" pitchFamily="18" charset="0"/>
              </a:rPr>
              <a:t> arıtımında ise, çeşitli erimiş metal iyonları </a:t>
            </a:r>
            <a:r>
              <a:rPr lang="tr-TR" dirty="0" err="1">
                <a:latin typeface="Times New Roman" panose="02020603050405020304" pitchFamily="18" charset="0"/>
                <a:cs typeface="Times New Roman" panose="02020603050405020304" pitchFamily="18" charset="0"/>
              </a:rPr>
              <a:t>örn</a:t>
            </a:r>
            <a:r>
              <a:rPr lang="tr-TR" dirty="0">
                <a:latin typeface="Times New Roman" panose="02020603050405020304" pitchFamily="18" charset="0"/>
                <a:cs typeface="Times New Roman" panose="02020603050405020304" pitchFamily="18" charset="0"/>
              </a:rPr>
              <a:t>. Çinko, bakır, </a:t>
            </a:r>
            <a:r>
              <a:rPr lang="tr-TR" dirty="0" smtClean="0">
                <a:latin typeface="Times New Roman" panose="02020603050405020304" pitchFamily="18" charset="0"/>
                <a:cs typeface="Times New Roman" panose="02020603050405020304" pitchFamily="18" charset="0"/>
              </a:rPr>
              <a:t>nikel, krom </a:t>
            </a:r>
            <a:r>
              <a:rPr lang="tr-TR" dirty="0" err="1" smtClean="0">
                <a:latin typeface="Times New Roman" panose="02020603050405020304" pitchFamily="18" charset="0"/>
                <a:cs typeface="Times New Roman" panose="02020603050405020304" pitchFamily="18" charset="0"/>
              </a:rPr>
              <a:t>vs</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siyanür, fenol, formaldehit, bazı organik bileşiklerin, </a:t>
            </a:r>
            <a:r>
              <a:rPr lang="tr-TR" dirty="0" err="1">
                <a:latin typeface="Times New Roman" panose="02020603050405020304" pitchFamily="18" charset="0"/>
                <a:cs typeface="Times New Roman" panose="02020603050405020304" pitchFamily="18" charset="0"/>
              </a:rPr>
              <a:t>örn</a:t>
            </a:r>
            <a:r>
              <a:rPr lang="tr-TR" dirty="0">
                <a:latin typeface="Times New Roman" panose="02020603050405020304" pitchFamily="18" charset="0"/>
                <a:cs typeface="Times New Roman" panose="02020603050405020304" pitchFamily="18" charset="0"/>
              </a:rPr>
              <a:t>. Anilin, </a:t>
            </a:r>
            <a:r>
              <a:rPr lang="tr-TR" dirty="0" err="1">
                <a:latin typeface="Times New Roman" panose="02020603050405020304" pitchFamily="18" charset="0"/>
                <a:cs typeface="Times New Roman" panose="02020603050405020304" pitchFamily="18" charset="0"/>
              </a:rPr>
              <a:t>piridin</a:t>
            </a:r>
            <a:r>
              <a:rPr lang="tr-TR" dirty="0">
                <a:latin typeface="Times New Roman" panose="02020603050405020304" pitchFamily="18" charset="0"/>
                <a:cs typeface="Times New Roman" panose="02020603050405020304" pitchFamily="18" charset="0"/>
              </a:rPr>
              <a:t>, formik </a:t>
            </a:r>
            <a:r>
              <a:rPr lang="tr-TR" dirty="0" err="1">
                <a:latin typeface="Times New Roman" panose="02020603050405020304" pitchFamily="18" charset="0"/>
                <a:cs typeface="Times New Roman" panose="02020603050405020304" pitchFamily="18" charset="0"/>
              </a:rPr>
              <a:t>asiti</a:t>
            </a:r>
            <a:r>
              <a:rPr lang="tr-TR" dirty="0">
                <a:latin typeface="Times New Roman" panose="02020603050405020304" pitchFamily="18" charset="0"/>
                <a:cs typeface="Times New Roman" panose="02020603050405020304" pitchFamily="18" charset="0"/>
              </a:rPr>
              <a:t>, klorlu organik maddeleri, tarım ilaçları ve bazı tuzlar, </a:t>
            </a:r>
            <a:r>
              <a:rPr lang="tr-TR" dirty="0" err="1">
                <a:latin typeface="Times New Roman" panose="02020603050405020304" pitchFamily="18" charset="0"/>
                <a:cs typeface="Times New Roman" panose="02020603050405020304" pitchFamily="18" charset="0"/>
              </a:rPr>
              <a:t>örn</a:t>
            </a:r>
            <a:r>
              <a:rPr lang="tr-TR" dirty="0">
                <a:latin typeface="Times New Roman" panose="02020603050405020304" pitchFamily="18" charset="0"/>
                <a:cs typeface="Times New Roman" panose="02020603050405020304" pitchFamily="18" charset="0"/>
              </a:rPr>
              <a:t>. Nitratlar, klorür</a:t>
            </a:r>
            <a:r>
              <a:rPr lang="tr-TR" dirty="0" smtClean="0">
                <a:latin typeface="Times New Roman" panose="02020603050405020304" pitchFamily="18" charset="0"/>
                <a:cs typeface="Times New Roman" panose="02020603050405020304" pitchFamily="18" charset="0"/>
              </a:rPr>
              <a:t>, sülfatlar vb. </a:t>
            </a:r>
            <a:r>
              <a:rPr lang="tr-TR" dirty="0">
                <a:latin typeface="Times New Roman" panose="02020603050405020304" pitchFamily="18" charset="0"/>
                <a:cs typeface="Times New Roman" panose="02020603050405020304" pitchFamily="18" charset="0"/>
              </a:rPr>
              <a:t>atıkların giderimi etkin şekilde </a:t>
            </a:r>
            <a:r>
              <a:rPr lang="tr-TR" dirty="0" smtClean="0">
                <a:latin typeface="Times New Roman" panose="02020603050405020304" pitchFamily="18" charset="0"/>
                <a:cs typeface="Times New Roman" panose="02020603050405020304" pitchFamily="18" charset="0"/>
              </a:rPr>
              <a:t>sağlanmaktadır.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439400"/>
      </p:ext>
    </p:extLst>
  </p:cSld>
  <p:clrMapOvr>
    <a:masterClrMapping/>
  </p:clrMapOvr>
  <p:transition spd="med">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Reaksiyonları </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90000"/>
              </a:lnSpc>
              <a:spcAft>
                <a:spcPts val="0"/>
              </a:spcAft>
              <a:defRPr/>
            </a:pP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iyon değişimi olmadan önce, orijinal reçine şebekesinde bulunan karşı iyonun % 2 – 10 </a:t>
            </a:r>
            <a:r>
              <a:rPr lang="tr-TR" altLang="tr-TR" sz="2000" dirty="0" err="1">
                <a:latin typeface="Times New Roman" panose="02020603050405020304" pitchFamily="18" charset="0"/>
                <a:cs typeface="Times New Roman" panose="02020603050405020304" pitchFamily="18" charset="0"/>
              </a:rPr>
              <a:t>luk</a:t>
            </a:r>
            <a:r>
              <a:rPr lang="tr-TR" altLang="tr-TR" sz="2000" dirty="0">
                <a:latin typeface="Times New Roman" panose="02020603050405020304" pitchFamily="18" charset="0"/>
                <a:cs typeface="Times New Roman" panose="02020603050405020304" pitchFamily="18" charset="0"/>
              </a:rPr>
              <a:t> (ağırlıkça) bir çözeltisiyle, reçinenin muamele edilmesi şeklinde yapılır. </a:t>
            </a:r>
            <a:r>
              <a:rPr lang="tr-TR" altLang="tr-TR" sz="2000" dirty="0" smtClean="0">
                <a:latin typeface="Times New Roman" panose="02020603050405020304" pitchFamily="18" charset="0"/>
                <a:cs typeface="Times New Roman" panose="02020603050405020304" pitchFamily="18" charset="0"/>
              </a:rPr>
              <a:t>Aşağıda, </a:t>
            </a:r>
            <a:r>
              <a:rPr lang="tr-TR" altLang="tr-TR" sz="2000" dirty="0" err="1" smtClean="0">
                <a:latin typeface="Times New Roman" panose="02020603050405020304" pitchFamily="18" charset="0"/>
                <a:cs typeface="Times New Roman" panose="02020603050405020304" pitchFamily="18" charset="0"/>
              </a:rPr>
              <a:t>rejenerasyon</a:t>
            </a:r>
            <a:r>
              <a:rPr lang="tr-TR" altLang="tr-TR" sz="2000" dirty="0" smtClean="0">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için kullanılabilecek uygun maddeler de yazılmıştır.</a:t>
            </a:r>
          </a:p>
          <a:p>
            <a:pPr indent="-274320" algn="just" fontAlgn="auto">
              <a:lnSpc>
                <a:spcPct val="90000"/>
              </a:lnSpc>
              <a:spcAft>
                <a:spcPts val="0"/>
              </a:spcAft>
              <a:defRPr/>
            </a:pP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90000"/>
              </a:lnSpc>
              <a:spcAft>
                <a:spcPts val="0"/>
              </a:spcAft>
              <a:defRPr/>
            </a:pPr>
            <a:r>
              <a:rPr lang="tr-TR" altLang="tr-TR" sz="2000" b="1" dirty="0">
                <a:latin typeface="Times New Roman" panose="02020603050405020304" pitchFamily="18" charset="0"/>
                <a:cs typeface="Times New Roman" panose="02020603050405020304" pitchFamily="18" charset="0"/>
              </a:rPr>
              <a:t>1.Kuvvetli asidik katyon değiştiriciler</a:t>
            </a: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90000"/>
              </a:lnSpc>
              <a:spcAft>
                <a:spcPts val="0"/>
              </a:spcAft>
              <a:defRPr/>
            </a:pPr>
            <a:r>
              <a:rPr lang="tr-TR" altLang="tr-TR" sz="2000" dirty="0">
                <a:latin typeface="Times New Roman" panose="02020603050405020304" pitchFamily="18" charset="0"/>
                <a:cs typeface="Times New Roman" panose="02020603050405020304" pitchFamily="18" charset="0"/>
              </a:rPr>
              <a:t>a)Hidrojen formu; </a:t>
            </a: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için </a:t>
            </a:r>
            <a:r>
              <a:rPr lang="tr-TR" altLang="tr-TR" sz="2000" dirty="0" err="1">
                <a:latin typeface="Times New Roman" panose="02020603050405020304" pitchFamily="18" charset="0"/>
                <a:cs typeface="Times New Roman" panose="02020603050405020304" pitchFamily="18" charset="0"/>
              </a:rPr>
              <a:t>HCl</a:t>
            </a:r>
            <a:r>
              <a:rPr lang="tr-TR" altLang="tr-TR" sz="2000" dirty="0">
                <a:latin typeface="Times New Roman" panose="02020603050405020304" pitchFamily="18" charset="0"/>
                <a:cs typeface="Times New Roman" panose="02020603050405020304" pitchFamily="18" charset="0"/>
              </a:rPr>
              <a:t> veya </a:t>
            </a:r>
            <a:r>
              <a:rPr lang="tr-TR" altLang="tr-TR" sz="2000" dirty="0" smtClean="0">
                <a:latin typeface="Times New Roman" panose="02020603050405020304" pitchFamily="18" charset="0"/>
                <a:cs typeface="Times New Roman" panose="02020603050405020304" pitchFamily="18" charset="0"/>
              </a:rPr>
              <a:t>H</a:t>
            </a:r>
            <a:r>
              <a:rPr lang="tr-TR" altLang="tr-TR" sz="2000" baseline="-25000" dirty="0" smtClean="0">
                <a:latin typeface="Times New Roman" panose="02020603050405020304" pitchFamily="18" charset="0"/>
                <a:cs typeface="Times New Roman" panose="02020603050405020304" pitchFamily="18" charset="0"/>
              </a:rPr>
              <a:t>2</a:t>
            </a:r>
            <a:r>
              <a:rPr lang="tr-TR" altLang="tr-TR" sz="2000" dirty="0" smtClean="0">
                <a:latin typeface="Times New Roman" panose="02020603050405020304" pitchFamily="18" charset="0"/>
                <a:cs typeface="Times New Roman" panose="02020603050405020304" pitchFamily="18" charset="0"/>
              </a:rPr>
              <a:t>SO</a:t>
            </a:r>
            <a:r>
              <a:rPr lang="tr-TR" altLang="tr-TR" sz="2000" baseline="-25000" dirty="0" smtClean="0">
                <a:latin typeface="Times New Roman" panose="02020603050405020304" pitchFamily="18" charset="0"/>
                <a:cs typeface="Times New Roman" panose="02020603050405020304" pitchFamily="18" charset="0"/>
              </a:rPr>
              <a:t>4</a:t>
            </a:r>
          </a:p>
          <a:p>
            <a:pPr indent="-274320" algn="just" fontAlgn="auto">
              <a:lnSpc>
                <a:spcPct val="90000"/>
              </a:lnSpc>
              <a:spcAft>
                <a:spcPts val="0"/>
              </a:spcAft>
              <a:defRPr/>
            </a:pPr>
            <a:endParaRPr lang="tr-TR" altLang="tr-TR" sz="2000" baseline="-25000" dirty="0">
              <a:latin typeface="Times New Roman" panose="02020603050405020304" pitchFamily="18" charset="0"/>
              <a:cs typeface="Times New Roman" panose="02020603050405020304" pitchFamily="18" charset="0"/>
            </a:endParaRPr>
          </a:p>
          <a:p>
            <a:pPr indent="-274320" algn="just" fontAlgn="auto">
              <a:lnSpc>
                <a:spcPct val="90000"/>
              </a:lnSpc>
              <a:spcAft>
                <a:spcPts val="0"/>
              </a:spcAft>
              <a:defRPr/>
            </a:pPr>
            <a:endParaRPr lang="tr-TR" altLang="tr-TR" sz="2000" baseline="-25000" dirty="0">
              <a:latin typeface="Times New Roman" panose="02020603050405020304" pitchFamily="18" charset="0"/>
              <a:cs typeface="Times New Roman" panose="02020603050405020304" pitchFamily="18" charset="0"/>
            </a:endParaRPr>
          </a:p>
          <a:p>
            <a:pPr indent="-274320" fontAlgn="auto">
              <a:lnSpc>
                <a:spcPct val="90000"/>
              </a:lnSpc>
              <a:spcAft>
                <a:spcPts val="0"/>
              </a:spcAft>
              <a:defRPr/>
            </a:pPr>
            <a:r>
              <a:rPr lang="tr-TR" altLang="tr-TR" sz="2000" dirty="0">
                <a:latin typeface="Times New Roman" panose="02020603050405020304" pitchFamily="18" charset="0"/>
                <a:cs typeface="Times New Roman" panose="02020603050405020304" pitchFamily="18" charset="0"/>
              </a:rPr>
              <a:t>2R-SO</a:t>
            </a:r>
            <a:r>
              <a:rPr lang="tr-TR" altLang="tr-TR" sz="2000" baseline="-25000" dirty="0">
                <a:latin typeface="Times New Roman" panose="02020603050405020304" pitchFamily="18" charset="0"/>
                <a:cs typeface="Times New Roman" panose="02020603050405020304" pitchFamily="18" charset="0"/>
              </a:rPr>
              <a:t>3</a:t>
            </a:r>
            <a:r>
              <a:rPr lang="tr-TR" altLang="tr-TR" sz="2000" dirty="0">
                <a:latin typeface="Times New Roman" panose="02020603050405020304" pitchFamily="18" charset="0"/>
                <a:cs typeface="Times New Roman" panose="02020603050405020304" pitchFamily="18" charset="0"/>
              </a:rPr>
              <a:t>H + Ca</a:t>
            </a:r>
            <a:r>
              <a:rPr lang="tr-TR" altLang="tr-TR" sz="2000" baseline="30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 ↔ (R-SO</a:t>
            </a:r>
            <a:r>
              <a:rPr lang="tr-TR" altLang="tr-TR" sz="2000" baseline="-25000" dirty="0">
                <a:latin typeface="Times New Roman" panose="02020603050405020304" pitchFamily="18" charset="0"/>
                <a:cs typeface="Times New Roman" panose="02020603050405020304" pitchFamily="18" charset="0"/>
              </a:rPr>
              <a:t>3</a:t>
            </a:r>
            <a:r>
              <a:rPr lang="tr-TR" altLang="tr-TR" sz="2000" dirty="0">
                <a:latin typeface="Times New Roman" panose="02020603050405020304" pitchFamily="18" charset="0"/>
                <a:cs typeface="Times New Roman" panose="02020603050405020304" pitchFamily="18" charset="0"/>
              </a:rPr>
              <a:t>)</a:t>
            </a:r>
            <a:r>
              <a:rPr lang="tr-TR" altLang="tr-TR" sz="2000" baseline="-25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Ca + 2H</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a:t>
            </a:r>
            <a:r>
              <a:rPr lang="tr-TR" altLang="tr-TR" sz="2000" dirty="0">
                <a:latin typeface="Dutch801 XBd BT" pitchFamily="18" charset="0"/>
              </a:rPr>
              <a:t>(7.1)</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740443724"/>
      </p:ext>
    </p:extLst>
  </p:cSld>
  <p:clrMapOvr>
    <a:masterClrMapping/>
  </p:clrMapOvr>
  <p:transition spd="med">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DEĞİŞTİRME REAKSİYONLARI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gn="just">
              <a:lnSpc>
                <a:spcPct val="90000"/>
              </a:lnSpc>
            </a:pPr>
            <a:r>
              <a:rPr lang="tr-TR" altLang="tr-TR" sz="2000" dirty="0">
                <a:latin typeface="Times New Roman" panose="02020603050405020304" pitchFamily="18" charset="0"/>
                <a:cs typeface="Times New Roman" panose="02020603050405020304" pitchFamily="18" charset="0"/>
              </a:rPr>
              <a:t>b) Sodyum formu; </a:t>
            </a: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için </a:t>
            </a:r>
            <a:r>
              <a:rPr lang="tr-TR" altLang="tr-TR" sz="2000" dirty="0" err="1">
                <a:latin typeface="Times New Roman" panose="02020603050405020304" pitchFamily="18" charset="0"/>
                <a:cs typeface="Times New Roman" panose="02020603050405020304" pitchFamily="18" charset="0"/>
              </a:rPr>
              <a:t>NaCl</a:t>
            </a:r>
            <a:r>
              <a:rPr lang="tr-TR" altLang="tr-TR" sz="2000" dirty="0">
                <a:latin typeface="Times New Roman" panose="02020603050405020304" pitchFamily="18" charset="0"/>
                <a:cs typeface="Times New Roman" panose="02020603050405020304" pitchFamily="18" charset="0"/>
              </a:rPr>
              <a:t> </a:t>
            </a:r>
            <a:endParaRPr lang="tr-TR" altLang="tr-TR" sz="2000" dirty="0" smtClean="0">
              <a:latin typeface="Times New Roman" panose="02020603050405020304" pitchFamily="18" charset="0"/>
              <a:cs typeface="Times New Roman" panose="02020603050405020304" pitchFamily="18" charset="0"/>
            </a:endParaRPr>
          </a:p>
          <a:p>
            <a:pPr algn="just">
              <a:lnSpc>
                <a:spcPct val="90000"/>
              </a:lnSpc>
            </a:pPr>
            <a:endParaRPr lang="tr-TR" altLang="tr-TR" sz="2000" dirty="0">
              <a:latin typeface="Times New Roman" panose="02020603050405020304" pitchFamily="18" charset="0"/>
              <a:cs typeface="Times New Roman" panose="02020603050405020304" pitchFamily="18" charset="0"/>
            </a:endParaRPr>
          </a:p>
          <a:p>
            <a:pPr algn="just">
              <a:lnSpc>
                <a:spcPct val="90000"/>
              </a:lnSpc>
            </a:pPr>
            <a:r>
              <a:rPr lang="tr-TR" altLang="tr-TR" sz="2000" dirty="0">
                <a:latin typeface="Times New Roman" panose="02020603050405020304" pitchFamily="18" charset="0"/>
                <a:cs typeface="Times New Roman" panose="02020603050405020304" pitchFamily="18" charset="0"/>
              </a:rPr>
              <a:t>2R-SO</a:t>
            </a:r>
            <a:r>
              <a:rPr lang="tr-TR" altLang="tr-TR" sz="2000" baseline="-25000" dirty="0">
                <a:latin typeface="Times New Roman" panose="02020603050405020304" pitchFamily="18" charset="0"/>
                <a:cs typeface="Times New Roman" panose="02020603050405020304" pitchFamily="18" charset="0"/>
              </a:rPr>
              <a:t>3</a:t>
            </a:r>
            <a:r>
              <a:rPr lang="tr-TR" altLang="tr-TR" sz="2000" dirty="0">
                <a:latin typeface="Times New Roman" panose="02020603050405020304" pitchFamily="18" charset="0"/>
                <a:cs typeface="Times New Roman" panose="02020603050405020304" pitchFamily="18" charset="0"/>
              </a:rPr>
              <a:t>Na + Ca</a:t>
            </a:r>
            <a:r>
              <a:rPr lang="tr-TR" altLang="tr-TR" sz="2000" baseline="30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 ↔ (R-SO</a:t>
            </a:r>
            <a:r>
              <a:rPr lang="tr-TR" altLang="tr-TR" sz="2000" baseline="-25000" dirty="0">
                <a:latin typeface="Times New Roman" panose="02020603050405020304" pitchFamily="18" charset="0"/>
                <a:cs typeface="Times New Roman" panose="02020603050405020304" pitchFamily="18" charset="0"/>
              </a:rPr>
              <a:t>3</a:t>
            </a:r>
            <a:r>
              <a:rPr lang="tr-TR" altLang="tr-TR" sz="2000" dirty="0">
                <a:latin typeface="Times New Roman" panose="02020603050405020304" pitchFamily="18" charset="0"/>
                <a:cs typeface="Times New Roman" panose="02020603050405020304" pitchFamily="18" charset="0"/>
              </a:rPr>
              <a:t>)</a:t>
            </a:r>
            <a:r>
              <a:rPr lang="tr-TR" altLang="tr-TR" sz="2000" baseline="-25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Ca + 2Na</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( 7.2 )</a:t>
            </a:r>
          </a:p>
          <a:p>
            <a:pPr algn="just">
              <a:lnSpc>
                <a:spcPct val="90000"/>
              </a:lnSpc>
            </a:pPr>
            <a:endParaRPr lang="tr-TR" altLang="tr-TR" sz="2000" b="1" dirty="0">
              <a:latin typeface="Times New Roman" panose="02020603050405020304" pitchFamily="18" charset="0"/>
              <a:cs typeface="Times New Roman" panose="02020603050405020304" pitchFamily="18" charset="0"/>
            </a:endParaRPr>
          </a:p>
          <a:p>
            <a:pPr algn="just">
              <a:lnSpc>
                <a:spcPct val="90000"/>
              </a:lnSpc>
            </a:pPr>
            <a:r>
              <a:rPr lang="tr-TR" altLang="tr-TR" sz="2000" b="1" dirty="0">
                <a:latin typeface="Times New Roman" panose="02020603050405020304" pitchFamily="18" charset="0"/>
                <a:cs typeface="Times New Roman" panose="02020603050405020304" pitchFamily="18" charset="0"/>
              </a:rPr>
              <a:t>2. Zayıf asidik katyon </a:t>
            </a:r>
            <a:r>
              <a:rPr lang="tr-TR" altLang="tr-TR" sz="2000" b="1" dirty="0" smtClean="0">
                <a:latin typeface="Times New Roman" panose="02020603050405020304" pitchFamily="18" charset="0"/>
                <a:cs typeface="Times New Roman" panose="02020603050405020304" pitchFamily="18" charset="0"/>
              </a:rPr>
              <a:t>değiştiriciler</a:t>
            </a:r>
          </a:p>
          <a:p>
            <a:pPr algn="just">
              <a:lnSpc>
                <a:spcPct val="90000"/>
              </a:lnSpc>
            </a:pPr>
            <a:endParaRPr lang="tr-TR" altLang="tr-TR" sz="2000" dirty="0">
              <a:latin typeface="Times New Roman" panose="02020603050405020304" pitchFamily="18" charset="0"/>
              <a:cs typeface="Times New Roman" panose="02020603050405020304" pitchFamily="18" charset="0"/>
            </a:endParaRPr>
          </a:p>
          <a:p>
            <a:pPr marL="457200" indent="-457200" algn="just">
              <a:lnSpc>
                <a:spcPct val="90000"/>
              </a:lnSpc>
              <a:buAutoNum type="alphaLcParenR"/>
            </a:pPr>
            <a:r>
              <a:rPr lang="tr-TR" altLang="tr-TR" sz="2000" dirty="0" smtClean="0">
                <a:latin typeface="Times New Roman" panose="02020603050405020304" pitchFamily="18" charset="0"/>
                <a:cs typeface="Times New Roman" panose="02020603050405020304" pitchFamily="18" charset="0"/>
              </a:rPr>
              <a:t>Hidrojen </a:t>
            </a:r>
            <a:r>
              <a:rPr lang="tr-TR" altLang="tr-TR" sz="2000" dirty="0">
                <a:latin typeface="Times New Roman" panose="02020603050405020304" pitchFamily="18" charset="0"/>
                <a:cs typeface="Times New Roman" panose="02020603050405020304" pitchFamily="18" charset="0"/>
              </a:rPr>
              <a:t>formu; </a:t>
            </a: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için </a:t>
            </a:r>
            <a:r>
              <a:rPr lang="tr-TR" altLang="tr-TR" sz="2000" dirty="0" err="1">
                <a:latin typeface="Times New Roman" panose="02020603050405020304" pitchFamily="18" charset="0"/>
                <a:cs typeface="Times New Roman" panose="02020603050405020304" pitchFamily="18" charset="0"/>
              </a:rPr>
              <a:t>HCl</a:t>
            </a:r>
            <a:r>
              <a:rPr lang="tr-TR" altLang="tr-TR" sz="2000" dirty="0">
                <a:latin typeface="Times New Roman" panose="02020603050405020304" pitchFamily="18" charset="0"/>
                <a:cs typeface="Times New Roman" panose="02020603050405020304" pitchFamily="18" charset="0"/>
              </a:rPr>
              <a:t> veya </a:t>
            </a:r>
            <a:r>
              <a:rPr lang="tr-TR" altLang="tr-TR" sz="2000" dirty="0" smtClean="0">
                <a:latin typeface="Times New Roman" panose="02020603050405020304" pitchFamily="18" charset="0"/>
                <a:cs typeface="Times New Roman" panose="02020603050405020304" pitchFamily="18" charset="0"/>
              </a:rPr>
              <a:t>H</a:t>
            </a:r>
            <a:r>
              <a:rPr lang="tr-TR" altLang="tr-TR" sz="2000" baseline="-25000" dirty="0" smtClean="0">
                <a:latin typeface="Times New Roman" panose="02020603050405020304" pitchFamily="18" charset="0"/>
                <a:cs typeface="Times New Roman" panose="02020603050405020304" pitchFamily="18" charset="0"/>
              </a:rPr>
              <a:t>2</a:t>
            </a:r>
            <a:r>
              <a:rPr lang="tr-TR" altLang="tr-TR" sz="2000" dirty="0" smtClean="0">
                <a:latin typeface="Times New Roman" panose="02020603050405020304" pitchFamily="18" charset="0"/>
                <a:cs typeface="Times New Roman" panose="02020603050405020304" pitchFamily="18" charset="0"/>
              </a:rPr>
              <a:t>SO</a:t>
            </a:r>
            <a:r>
              <a:rPr lang="tr-TR" altLang="tr-TR" sz="2000" baseline="-25000" dirty="0" smtClean="0">
                <a:latin typeface="Times New Roman" panose="02020603050405020304" pitchFamily="18" charset="0"/>
                <a:cs typeface="Times New Roman" panose="02020603050405020304" pitchFamily="18" charset="0"/>
              </a:rPr>
              <a:t>4</a:t>
            </a:r>
          </a:p>
          <a:p>
            <a:pPr algn="just">
              <a:lnSpc>
                <a:spcPct val="90000"/>
              </a:lnSpc>
            </a:pPr>
            <a:endParaRPr lang="tr-TR" altLang="tr-TR" sz="2000" baseline="-25000" dirty="0">
              <a:latin typeface="Times New Roman" panose="02020603050405020304" pitchFamily="18" charset="0"/>
              <a:cs typeface="Times New Roman" panose="02020603050405020304" pitchFamily="18" charset="0"/>
            </a:endParaRPr>
          </a:p>
          <a:p>
            <a:pPr algn="just">
              <a:lnSpc>
                <a:spcPct val="90000"/>
              </a:lnSpc>
            </a:pPr>
            <a:r>
              <a:rPr lang="tr-TR" altLang="tr-TR" sz="2000" dirty="0">
                <a:latin typeface="Times New Roman" panose="02020603050405020304" pitchFamily="18" charset="0"/>
                <a:cs typeface="Times New Roman" panose="02020603050405020304" pitchFamily="18" charset="0"/>
              </a:rPr>
              <a:t>2R-COOH + Ca</a:t>
            </a:r>
            <a:r>
              <a:rPr lang="tr-TR" altLang="tr-TR" sz="2000" baseline="30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 ↔ (R-COO)</a:t>
            </a:r>
            <a:r>
              <a:rPr lang="tr-TR" altLang="tr-TR" sz="2000" baseline="-25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Ca + 2H</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( 7.3 </a:t>
            </a:r>
            <a:r>
              <a:rPr lang="tr-TR" altLang="tr-TR" sz="2000" dirty="0" smtClean="0">
                <a:latin typeface="Times New Roman" panose="02020603050405020304" pitchFamily="18" charset="0"/>
                <a:cs typeface="Times New Roman" panose="02020603050405020304" pitchFamily="18" charset="0"/>
              </a:rPr>
              <a:t>) </a:t>
            </a:r>
          </a:p>
          <a:p>
            <a:pPr algn="just">
              <a:lnSpc>
                <a:spcPct val="90000"/>
              </a:lnSpc>
            </a:pPr>
            <a:endParaRPr lang="tr-TR" altLang="tr-TR" sz="2000" dirty="0">
              <a:latin typeface="Times New Roman" panose="02020603050405020304" pitchFamily="18" charset="0"/>
              <a:cs typeface="Times New Roman" panose="02020603050405020304" pitchFamily="18" charset="0"/>
            </a:endParaRPr>
          </a:p>
          <a:p>
            <a:pPr algn="just">
              <a:lnSpc>
                <a:spcPct val="90000"/>
              </a:lnSpc>
            </a:pPr>
            <a:r>
              <a:rPr lang="tr-TR" altLang="tr-TR" sz="2000" dirty="0">
                <a:latin typeface="Times New Roman" panose="02020603050405020304" pitchFamily="18" charset="0"/>
                <a:cs typeface="Times New Roman" panose="02020603050405020304" pitchFamily="18" charset="0"/>
              </a:rPr>
              <a:t>b) Sodyum formu; </a:t>
            </a: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için </a:t>
            </a:r>
            <a:r>
              <a:rPr lang="tr-TR" altLang="tr-TR" sz="2000" dirty="0" err="1">
                <a:latin typeface="Times New Roman" panose="02020603050405020304" pitchFamily="18" charset="0"/>
                <a:cs typeface="Times New Roman" panose="02020603050405020304" pitchFamily="18" charset="0"/>
              </a:rPr>
              <a:t>NaCl</a:t>
            </a:r>
            <a:r>
              <a:rPr lang="tr-TR" altLang="tr-TR" sz="2000" dirty="0">
                <a:latin typeface="Times New Roman" panose="02020603050405020304" pitchFamily="18" charset="0"/>
                <a:cs typeface="Times New Roman" panose="02020603050405020304" pitchFamily="18" charset="0"/>
              </a:rPr>
              <a:t> </a:t>
            </a:r>
          </a:p>
          <a:p>
            <a:pPr algn="just">
              <a:lnSpc>
                <a:spcPct val="90000"/>
              </a:lnSpc>
            </a:pPr>
            <a:r>
              <a:rPr lang="tr-TR" altLang="tr-TR" sz="2000" dirty="0">
                <a:latin typeface="Times New Roman" panose="02020603050405020304" pitchFamily="18" charset="0"/>
                <a:cs typeface="Times New Roman" panose="02020603050405020304" pitchFamily="18" charset="0"/>
              </a:rPr>
              <a:t>2R-COONa + Ca</a:t>
            </a:r>
            <a:r>
              <a:rPr lang="tr-TR" altLang="tr-TR" sz="2000" baseline="30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 ↔ (R-COO)</a:t>
            </a:r>
            <a:r>
              <a:rPr lang="tr-TR" altLang="tr-TR" sz="2000" baseline="-25000" dirty="0">
                <a:latin typeface="Times New Roman" panose="02020603050405020304" pitchFamily="18" charset="0"/>
                <a:cs typeface="Times New Roman" panose="02020603050405020304" pitchFamily="18" charset="0"/>
              </a:rPr>
              <a:t>2</a:t>
            </a:r>
            <a:r>
              <a:rPr lang="tr-TR" altLang="tr-TR" sz="2000" dirty="0">
                <a:latin typeface="Times New Roman" panose="02020603050405020304" pitchFamily="18" charset="0"/>
                <a:cs typeface="Times New Roman" panose="02020603050405020304" pitchFamily="18" charset="0"/>
              </a:rPr>
              <a:t>Ca + 2Na</a:t>
            </a:r>
            <a:r>
              <a:rPr lang="tr-TR" altLang="tr-TR" sz="2000" baseline="300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( 7.4 )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673894710"/>
      </p:ext>
    </p:extLst>
  </p:cSld>
  <p:clrMapOvr>
    <a:masterClrMapping/>
  </p:clrMapOvr>
  <p:transition spd="med">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DEĞİŞTİRME REAKSİYONLARI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381000" y="1524000"/>
            <a:ext cx="8001000" cy="3733800"/>
          </a:xfrm>
        </p:spPr>
        <p:txBody>
          <a:bodyPr/>
          <a:lstStyle/>
          <a:p>
            <a:pPr indent="-274320" algn="just" fontAlgn="auto">
              <a:lnSpc>
                <a:spcPct val="80000"/>
              </a:lnSpc>
              <a:spcAft>
                <a:spcPts val="0"/>
              </a:spcAft>
              <a:defRPr/>
            </a:pPr>
            <a:r>
              <a:rPr lang="tr-TR" sz="2000" b="1" dirty="0">
                <a:latin typeface="Times New Roman" panose="02020603050405020304" pitchFamily="18" charset="0"/>
                <a:cs typeface="Times New Roman" panose="02020603050405020304" pitchFamily="18" charset="0"/>
              </a:rPr>
              <a:t>3. Kuvvetli bazik anyon </a:t>
            </a:r>
            <a:r>
              <a:rPr lang="tr-TR" sz="2000" b="1" dirty="0" smtClean="0">
                <a:latin typeface="Times New Roman" panose="02020603050405020304" pitchFamily="18" charset="0"/>
                <a:cs typeface="Times New Roman" panose="02020603050405020304" pitchFamily="18" charset="0"/>
              </a:rPr>
              <a:t>değiştiriciler</a:t>
            </a:r>
          </a:p>
          <a:p>
            <a:pPr indent="-274320" algn="just" fontAlgn="auto">
              <a:lnSpc>
                <a:spcPct val="80000"/>
              </a:lnSpc>
              <a:spcAft>
                <a:spcPts val="0"/>
              </a:spcAft>
              <a:defRPr/>
            </a:pP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a) Hidroksit formu; </a:t>
            </a:r>
            <a:r>
              <a:rPr lang="tr-TR" sz="2000" dirty="0" err="1">
                <a:latin typeface="Times New Roman" panose="02020603050405020304" pitchFamily="18" charset="0"/>
                <a:cs typeface="Times New Roman" panose="02020603050405020304" pitchFamily="18" charset="0"/>
              </a:rPr>
              <a:t>Rejenerasyon</a:t>
            </a:r>
            <a:r>
              <a:rPr lang="tr-TR" sz="2000" dirty="0">
                <a:latin typeface="Times New Roman" panose="02020603050405020304" pitchFamily="18" charset="0"/>
                <a:cs typeface="Times New Roman" panose="02020603050405020304" pitchFamily="18" charset="0"/>
              </a:rPr>
              <a:t> için </a:t>
            </a:r>
            <a:r>
              <a:rPr lang="tr-TR" sz="2000" dirty="0" err="1">
                <a:latin typeface="Times New Roman" panose="02020603050405020304" pitchFamily="18" charset="0"/>
                <a:cs typeface="Times New Roman" panose="02020603050405020304" pitchFamily="18" charset="0"/>
              </a:rPr>
              <a:t>NaOH</a:t>
            </a: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2R-R</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NOH + SO</a:t>
            </a:r>
            <a:r>
              <a:rPr lang="tr-TR" sz="2000" baseline="-25000" dirty="0">
                <a:latin typeface="Times New Roman" panose="02020603050405020304" pitchFamily="18" charset="0"/>
                <a:cs typeface="Times New Roman" panose="02020603050405020304" pitchFamily="18" charset="0"/>
              </a:rPr>
              <a:t>4</a:t>
            </a:r>
            <a:r>
              <a:rPr lang="tr-TR" sz="2000" baseline="30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 (R-R</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N)</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+ 2OH</a:t>
            </a:r>
            <a:r>
              <a:rPr lang="tr-TR" sz="2000" baseline="30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( 7.5 </a:t>
            </a:r>
            <a:r>
              <a:rPr lang="tr-TR" sz="2000" dirty="0" smtClean="0">
                <a:latin typeface="Times New Roman" panose="02020603050405020304" pitchFamily="18" charset="0"/>
                <a:cs typeface="Times New Roman" panose="02020603050405020304" pitchFamily="18" charset="0"/>
              </a:rPr>
              <a:t>)</a:t>
            </a:r>
          </a:p>
          <a:p>
            <a:pPr indent="-274320" algn="just" fontAlgn="auto">
              <a:lnSpc>
                <a:spcPct val="80000"/>
              </a:lnSpc>
              <a:spcAft>
                <a:spcPts val="0"/>
              </a:spcAft>
              <a:defRPr/>
            </a:pP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b) Klorür formu; </a:t>
            </a:r>
            <a:r>
              <a:rPr lang="tr-TR" sz="2000" dirty="0" err="1">
                <a:latin typeface="Times New Roman" panose="02020603050405020304" pitchFamily="18" charset="0"/>
                <a:cs typeface="Times New Roman" panose="02020603050405020304" pitchFamily="18" charset="0"/>
              </a:rPr>
              <a:t>Rejenerasyon</a:t>
            </a:r>
            <a:r>
              <a:rPr lang="tr-TR" sz="2000" dirty="0">
                <a:latin typeface="Times New Roman" panose="02020603050405020304" pitchFamily="18" charset="0"/>
                <a:cs typeface="Times New Roman" panose="02020603050405020304" pitchFamily="18" charset="0"/>
              </a:rPr>
              <a:t> için </a:t>
            </a:r>
            <a:r>
              <a:rPr lang="tr-TR" sz="2000" dirty="0" err="1">
                <a:latin typeface="Times New Roman" panose="02020603050405020304" pitchFamily="18" charset="0"/>
                <a:cs typeface="Times New Roman" panose="02020603050405020304" pitchFamily="18" charset="0"/>
              </a:rPr>
              <a:t>NaCl</a:t>
            </a:r>
            <a:r>
              <a:rPr lang="tr-TR" sz="2000" dirty="0">
                <a:latin typeface="Times New Roman" panose="02020603050405020304" pitchFamily="18" charset="0"/>
                <a:cs typeface="Times New Roman" panose="02020603050405020304" pitchFamily="18" charset="0"/>
              </a:rPr>
              <a:t> veya </a:t>
            </a:r>
            <a:r>
              <a:rPr lang="tr-TR" sz="2000" dirty="0" err="1">
                <a:latin typeface="Times New Roman" panose="02020603050405020304" pitchFamily="18" charset="0"/>
                <a:cs typeface="Times New Roman" panose="02020603050405020304" pitchFamily="18" charset="0"/>
              </a:rPr>
              <a:t>HCl</a:t>
            </a: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2R-R</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NCl + SO</a:t>
            </a:r>
            <a:r>
              <a:rPr lang="tr-TR" sz="2000" baseline="-25000" dirty="0">
                <a:latin typeface="Times New Roman" panose="02020603050405020304" pitchFamily="18" charset="0"/>
                <a:cs typeface="Times New Roman" panose="02020603050405020304" pitchFamily="18" charset="0"/>
              </a:rPr>
              <a:t>4</a:t>
            </a:r>
            <a:r>
              <a:rPr lang="tr-TR" sz="2000" baseline="30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 (R-R</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N)</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+ 2Cl</a:t>
            </a:r>
            <a:r>
              <a:rPr lang="tr-TR" sz="2000" baseline="30000"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( 7.6 </a:t>
            </a:r>
            <a:r>
              <a:rPr lang="tr-TR" sz="2000" dirty="0" smtClean="0">
                <a:latin typeface="Times New Roman" panose="02020603050405020304" pitchFamily="18" charset="0"/>
                <a:cs typeface="Times New Roman" panose="02020603050405020304" pitchFamily="18" charset="0"/>
              </a:rPr>
              <a:t>)</a:t>
            </a:r>
          </a:p>
          <a:p>
            <a:pPr indent="-274320" algn="just" fontAlgn="auto">
              <a:lnSpc>
                <a:spcPct val="80000"/>
              </a:lnSpc>
              <a:spcAft>
                <a:spcPts val="0"/>
              </a:spcAft>
              <a:defRPr/>
            </a:pP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b="1" dirty="0">
                <a:latin typeface="Times New Roman" panose="02020603050405020304" pitchFamily="18" charset="0"/>
                <a:cs typeface="Times New Roman" panose="02020603050405020304" pitchFamily="18" charset="0"/>
              </a:rPr>
              <a:t>4. Zayıf bazik anyon </a:t>
            </a:r>
            <a:r>
              <a:rPr lang="tr-TR" sz="2000" b="1" dirty="0" smtClean="0">
                <a:latin typeface="Times New Roman" panose="02020603050405020304" pitchFamily="18" charset="0"/>
                <a:cs typeface="Times New Roman" panose="02020603050405020304" pitchFamily="18" charset="0"/>
              </a:rPr>
              <a:t>değiştiriciler</a:t>
            </a:r>
          </a:p>
          <a:p>
            <a:pPr indent="-274320" algn="just" fontAlgn="auto">
              <a:lnSpc>
                <a:spcPct val="80000"/>
              </a:lnSpc>
              <a:spcAft>
                <a:spcPts val="0"/>
              </a:spcAft>
              <a:defRPr/>
            </a:pPr>
            <a:endParaRPr 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a) Hidroksit formu; </a:t>
            </a:r>
            <a:r>
              <a:rPr lang="tr-TR" sz="2000" dirty="0" err="1">
                <a:latin typeface="Times New Roman" panose="02020603050405020304" pitchFamily="18" charset="0"/>
                <a:cs typeface="Times New Roman" panose="02020603050405020304" pitchFamily="18" charset="0"/>
              </a:rPr>
              <a:t>Rejenerasyon</a:t>
            </a:r>
            <a:r>
              <a:rPr lang="tr-TR" sz="2000" dirty="0">
                <a:latin typeface="Times New Roman" panose="02020603050405020304" pitchFamily="18" charset="0"/>
                <a:cs typeface="Times New Roman" panose="02020603050405020304" pitchFamily="18" charset="0"/>
              </a:rPr>
              <a:t> için </a:t>
            </a:r>
            <a:r>
              <a:rPr lang="tr-TR" sz="2000" dirty="0" err="1">
                <a:latin typeface="Times New Roman" panose="02020603050405020304" pitchFamily="18" charset="0"/>
                <a:cs typeface="Times New Roman" panose="02020603050405020304" pitchFamily="18" charset="0"/>
              </a:rPr>
              <a:t>NaOH</a:t>
            </a:r>
            <a:r>
              <a:rPr lang="tr-TR" sz="2000" dirty="0">
                <a:latin typeface="Times New Roman" panose="02020603050405020304" pitchFamily="18" charset="0"/>
                <a:cs typeface="Times New Roman" panose="02020603050405020304" pitchFamily="18" charset="0"/>
              </a:rPr>
              <a:t>, NH</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OH veya Na</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CO</a:t>
            </a:r>
            <a:r>
              <a:rPr lang="tr-TR" sz="2000" baseline="-25000" dirty="0">
                <a:latin typeface="Times New Roman" panose="02020603050405020304" pitchFamily="18" charset="0"/>
                <a:cs typeface="Times New Roman" panose="02020603050405020304" pitchFamily="18" charset="0"/>
              </a:rPr>
              <a:t>3</a:t>
            </a:r>
          </a:p>
          <a:p>
            <a:pPr indent="-274320" algn="just" fontAlgn="auto">
              <a:lnSpc>
                <a:spcPct val="80000"/>
              </a:lnSpc>
              <a:spcAft>
                <a:spcPts val="0"/>
              </a:spcAft>
              <a:defRPr/>
            </a:pPr>
            <a:r>
              <a:rPr lang="tr-TR" sz="2000" dirty="0">
                <a:latin typeface="Times New Roman" panose="02020603050405020304" pitchFamily="18" charset="0"/>
                <a:cs typeface="Times New Roman" panose="02020603050405020304" pitchFamily="18" charset="0"/>
              </a:rPr>
              <a:t>2R-NH</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OH + SO</a:t>
            </a:r>
            <a:r>
              <a:rPr lang="tr-TR" sz="2000" baseline="-25000" dirty="0">
                <a:latin typeface="Times New Roman" panose="02020603050405020304" pitchFamily="18" charset="0"/>
                <a:cs typeface="Times New Roman" panose="02020603050405020304" pitchFamily="18" charset="0"/>
              </a:rPr>
              <a:t>4</a:t>
            </a:r>
            <a:r>
              <a:rPr lang="tr-TR" sz="2000" baseline="30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 (R-NH</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+ 2OH</a:t>
            </a:r>
            <a:r>
              <a:rPr lang="tr-TR" sz="2000" baseline="30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( 7.7 </a:t>
            </a:r>
            <a:r>
              <a:rPr lang="tr-TR" sz="2000" dirty="0" smtClean="0">
                <a:latin typeface="Times New Roman" panose="02020603050405020304" pitchFamily="18" charset="0"/>
                <a:cs typeface="Times New Roman" panose="02020603050405020304" pitchFamily="18" charset="0"/>
              </a:rPr>
              <a:t>)</a:t>
            </a:r>
          </a:p>
          <a:p>
            <a:pPr indent="-274320" algn="just" fontAlgn="auto">
              <a:lnSpc>
                <a:spcPct val="80000"/>
              </a:lnSpc>
              <a:spcAft>
                <a:spcPts val="0"/>
              </a:spcAft>
              <a:defRPr/>
            </a:pPr>
            <a:endParaRPr lang="tr-TR" sz="2000" dirty="0" smtClean="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smtClean="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 Klorür formu; </a:t>
            </a:r>
            <a:r>
              <a:rPr lang="tr-TR" sz="2000" dirty="0" err="1">
                <a:latin typeface="Times New Roman" panose="02020603050405020304" pitchFamily="18" charset="0"/>
                <a:cs typeface="Times New Roman" panose="02020603050405020304" pitchFamily="18" charset="0"/>
              </a:rPr>
              <a:t>Rejenerasyon</a:t>
            </a:r>
            <a:r>
              <a:rPr lang="tr-TR" sz="2000" dirty="0">
                <a:latin typeface="Times New Roman" panose="02020603050405020304" pitchFamily="18" charset="0"/>
                <a:cs typeface="Times New Roman" panose="02020603050405020304" pitchFamily="18" charset="0"/>
              </a:rPr>
              <a:t> için </a:t>
            </a:r>
            <a:r>
              <a:rPr lang="tr-TR" sz="2000" dirty="0" err="1" smtClean="0">
                <a:latin typeface="Times New Roman" panose="02020603050405020304" pitchFamily="18" charset="0"/>
                <a:cs typeface="Times New Roman" panose="02020603050405020304" pitchFamily="18" charset="0"/>
              </a:rPr>
              <a:t>HCl</a:t>
            </a:r>
            <a:endParaRPr lang="tr-TR" sz="2000" dirty="0" smtClean="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sz="2000" dirty="0" smtClean="0">
                <a:latin typeface="Times New Roman" panose="02020603050405020304" pitchFamily="18" charset="0"/>
                <a:cs typeface="Times New Roman" panose="02020603050405020304" pitchFamily="18" charset="0"/>
              </a:rPr>
              <a:t>2R-NH</a:t>
            </a:r>
            <a:r>
              <a:rPr lang="tr-TR" sz="2000" baseline="-25000" dirty="0" smtClean="0">
                <a:latin typeface="Times New Roman" panose="02020603050405020304" pitchFamily="18" charset="0"/>
                <a:cs typeface="Times New Roman" panose="02020603050405020304" pitchFamily="18" charset="0"/>
              </a:rPr>
              <a:t>3</a:t>
            </a:r>
            <a:r>
              <a:rPr lang="tr-TR" sz="2000" dirty="0" smtClean="0">
                <a:latin typeface="Times New Roman" panose="02020603050405020304" pitchFamily="18" charset="0"/>
                <a:cs typeface="Times New Roman" panose="02020603050405020304" pitchFamily="18" charset="0"/>
              </a:rPr>
              <a:t>Cl </a:t>
            </a:r>
            <a:r>
              <a:rPr lang="tr-TR" sz="2000" dirty="0">
                <a:latin typeface="Times New Roman" panose="02020603050405020304" pitchFamily="18" charset="0"/>
                <a:cs typeface="Times New Roman" panose="02020603050405020304" pitchFamily="18" charset="0"/>
              </a:rPr>
              <a:t>+ SO</a:t>
            </a:r>
            <a:r>
              <a:rPr lang="tr-TR" sz="2000" baseline="-25000" dirty="0">
                <a:latin typeface="Times New Roman" panose="02020603050405020304" pitchFamily="18" charset="0"/>
                <a:cs typeface="Times New Roman" panose="02020603050405020304" pitchFamily="18" charset="0"/>
              </a:rPr>
              <a:t>4</a:t>
            </a:r>
            <a:r>
              <a:rPr lang="tr-TR" sz="2000" baseline="30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 (R-NH</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+ 2Cl</a:t>
            </a:r>
            <a:r>
              <a:rPr lang="tr-TR" sz="2000" baseline="30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( 7.8 )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206833387"/>
      </p:ext>
    </p:extLst>
  </p:cSld>
  <p:clrMapOvr>
    <a:masterClrMapping/>
  </p:clrMapOvr>
  <p:transition spd="med">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smtClean="0">
                <a:solidFill>
                  <a:srgbClr val="002060"/>
                </a:solidFill>
                <a:latin typeface="Times New Roman" panose="02020603050405020304" pitchFamily="18" charset="0"/>
                <a:cs typeface="Times New Roman" panose="02020603050405020304" pitchFamily="18" charset="0"/>
              </a:rPr>
              <a:t>İyon Değişimini Etkileyen Parametreler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marL="342900" indent="-342900" algn="just">
              <a:lnSpc>
                <a:spcPct val="150000"/>
              </a:lnSpc>
              <a:buFontTx/>
              <a:buChar char="-"/>
            </a:pPr>
            <a:r>
              <a:rPr lang="tr-TR" sz="2000" i="1" dirty="0" smtClean="0">
                <a:latin typeface="Times New Roman" panose="02020603050405020304" pitchFamily="18" charset="0"/>
                <a:cs typeface="Times New Roman" panose="02020603050405020304" pitchFamily="18" charset="0"/>
              </a:rPr>
              <a:t>Akış Hızı: </a:t>
            </a:r>
            <a:r>
              <a:rPr lang="tr-TR" sz="2000" dirty="0">
                <a:latin typeface="Times New Roman" panose="02020603050405020304" pitchFamily="18" charset="0"/>
                <a:cs typeface="Times New Roman" panose="02020603050405020304" pitchFamily="18" charset="0"/>
              </a:rPr>
              <a:t>Akış hızı az ise yeterli yüzey teması sağlanamaz ve </a:t>
            </a:r>
            <a:r>
              <a:rPr lang="tr-TR" sz="2000" dirty="0" err="1">
                <a:latin typeface="Times New Roman" panose="02020603050405020304" pitchFamily="18" charset="0"/>
                <a:cs typeface="Times New Roman" panose="02020603050405020304" pitchFamily="18" charset="0"/>
              </a:rPr>
              <a:t>kanallaşmalar</a:t>
            </a:r>
            <a:r>
              <a:rPr lang="tr-TR" sz="2000" dirty="0">
                <a:latin typeface="Times New Roman" panose="02020603050405020304" pitchFamily="18" charset="0"/>
                <a:cs typeface="Times New Roman" panose="02020603050405020304" pitchFamily="18" charset="0"/>
              </a:rPr>
              <a:t> oluşur, çok ise temas süresi az olacağından dolayı yeteri kadar iyon aktarımı olamaz. </a:t>
            </a:r>
            <a:endParaRPr lang="tr-TR" sz="2000" dirty="0" smtClean="0">
              <a:latin typeface="Times New Roman" panose="02020603050405020304" pitchFamily="18" charset="0"/>
              <a:cs typeface="Times New Roman" panose="02020603050405020304" pitchFamily="18" charset="0"/>
            </a:endParaRPr>
          </a:p>
          <a:p>
            <a:pPr marL="342900" indent="-342900" algn="just">
              <a:lnSpc>
                <a:spcPct val="150000"/>
              </a:lnSpc>
              <a:buFontTx/>
              <a:buChar char="-"/>
            </a:pPr>
            <a:r>
              <a:rPr lang="tr-TR" sz="2000" i="1" dirty="0" smtClean="0">
                <a:latin typeface="Times New Roman" panose="02020603050405020304" pitchFamily="18" charset="0"/>
                <a:cs typeface="Times New Roman" panose="02020603050405020304" pitchFamily="18" charset="0"/>
              </a:rPr>
              <a:t>Temas </a:t>
            </a:r>
            <a:r>
              <a:rPr lang="tr-TR" sz="2000" i="1" dirty="0">
                <a:latin typeface="Times New Roman" panose="02020603050405020304" pitchFamily="18" charset="0"/>
                <a:cs typeface="Times New Roman" panose="02020603050405020304" pitchFamily="18" charset="0"/>
              </a:rPr>
              <a:t>süresi ve yüzey </a:t>
            </a:r>
            <a:r>
              <a:rPr lang="tr-TR" sz="2000" i="1" dirty="0" smtClean="0">
                <a:latin typeface="Times New Roman" panose="02020603050405020304" pitchFamily="18" charset="0"/>
                <a:cs typeface="Times New Roman" panose="02020603050405020304" pitchFamily="18" charset="0"/>
              </a:rPr>
              <a:t>alanı: </a:t>
            </a:r>
            <a:r>
              <a:rPr lang="tr-TR" sz="2000" dirty="0">
                <a:latin typeface="Times New Roman" panose="02020603050405020304" pitchFamily="18" charset="0"/>
                <a:cs typeface="Times New Roman" panose="02020603050405020304" pitchFamily="18" charset="0"/>
              </a:rPr>
              <a:t>Temas süresi az olduğunda kütle transferi verimli bir şekilde gerçekleşmez. </a:t>
            </a:r>
            <a:endParaRPr lang="tr-TR" sz="2000" dirty="0" smtClean="0">
              <a:latin typeface="Times New Roman" panose="02020603050405020304" pitchFamily="18" charset="0"/>
              <a:cs typeface="Times New Roman" panose="02020603050405020304" pitchFamily="18" charset="0"/>
            </a:endParaRPr>
          </a:p>
          <a:p>
            <a:pPr marL="342900" indent="-342900" algn="just">
              <a:lnSpc>
                <a:spcPct val="150000"/>
              </a:lnSpc>
              <a:buFontTx/>
              <a:buChar char="-"/>
            </a:pPr>
            <a:r>
              <a:rPr lang="tr-TR" sz="2000" i="1" dirty="0" smtClean="0">
                <a:latin typeface="Times New Roman" panose="02020603050405020304" pitchFamily="18" charset="0"/>
                <a:cs typeface="Times New Roman" panose="02020603050405020304" pitchFamily="18" charset="0"/>
              </a:rPr>
              <a:t>Çözelti Konsantrasyonu: </a:t>
            </a:r>
            <a:r>
              <a:rPr lang="tr-TR" sz="2000" dirty="0">
                <a:latin typeface="Times New Roman" panose="02020603050405020304" pitchFamily="18" charset="0"/>
                <a:cs typeface="Times New Roman" panose="02020603050405020304" pitchFamily="18" charset="0"/>
              </a:rPr>
              <a:t>Çözeltinin konsantrasyonu az olduğunda kütle transferi için itici kuvvet de az olacaktır. </a:t>
            </a:r>
            <a:endParaRPr lang="tr-TR" sz="2000" dirty="0" smtClean="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3304259487"/>
      </p:ext>
    </p:extLst>
  </p:cSld>
  <p:clrMapOvr>
    <a:masterClrMapping/>
  </p:clrMapOvr>
  <p:transition spd="med">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smtClean="0">
                <a:solidFill>
                  <a:srgbClr val="002060"/>
                </a:solidFill>
                <a:latin typeface="Times New Roman" panose="02020603050405020304" pitchFamily="18" charset="0"/>
                <a:cs typeface="Times New Roman" panose="02020603050405020304" pitchFamily="18" charset="0"/>
              </a:rPr>
              <a:t>İyon Değişimini Etkileyen Parametreler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marL="342900" indent="-342900" algn="just">
              <a:lnSpc>
                <a:spcPct val="150000"/>
              </a:lnSpc>
              <a:buFontTx/>
              <a:buChar char="-"/>
            </a:pPr>
            <a:r>
              <a:rPr lang="tr-TR" sz="2000" i="1" dirty="0" smtClean="0">
                <a:latin typeface="Times New Roman" panose="02020603050405020304" pitchFamily="18" charset="0"/>
                <a:cs typeface="Times New Roman" panose="02020603050405020304" pitchFamily="18" charset="0"/>
              </a:rPr>
              <a:t>Numunedeki </a:t>
            </a:r>
            <a:r>
              <a:rPr lang="tr-TR" sz="2000" i="1" dirty="0" err="1" smtClean="0">
                <a:latin typeface="Times New Roman" panose="02020603050405020304" pitchFamily="18" charset="0"/>
                <a:cs typeface="Times New Roman" panose="02020603050405020304" pitchFamily="18" charset="0"/>
              </a:rPr>
              <a:t>Ca</a:t>
            </a:r>
            <a:r>
              <a:rPr lang="tr-TR" sz="2000" i="1" baseline="30000" dirty="0">
                <a:latin typeface="Times New Roman" panose="02020603050405020304" pitchFamily="18" charset="0"/>
                <a:cs typeface="Times New Roman" panose="02020603050405020304" pitchFamily="18" charset="0"/>
              </a:rPr>
              <a:t>++</a:t>
            </a:r>
            <a:r>
              <a:rPr lang="tr-TR" sz="2000" i="1" dirty="0">
                <a:latin typeface="Times New Roman" panose="02020603050405020304" pitchFamily="18" charset="0"/>
                <a:cs typeface="Times New Roman" panose="02020603050405020304" pitchFamily="18" charset="0"/>
              </a:rPr>
              <a:t> </a:t>
            </a:r>
            <a:r>
              <a:rPr lang="tr-TR" sz="2000" i="1" dirty="0" smtClean="0">
                <a:latin typeface="Times New Roman" panose="02020603050405020304" pitchFamily="18" charset="0"/>
                <a:cs typeface="Times New Roman" panose="02020603050405020304" pitchFamily="18" charset="0"/>
              </a:rPr>
              <a:t>İyonunun </a:t>
            </a:r>
            <a:r>
              <a:rPr lang="tr-TR" sz="2000" i="1" dirty="0">
                <a:latin typeface="Times New Roman" panose="02020603050405020304" pitchFamily="18" charset="0"/>
                <a:cs typeface="Times New Roman" panose="02020603050405020304" pitchFamily="18" charset="0"/>
              </a:rPr>
              <a:t>Ölçüm </a:t>
            </a:r>
            <a:r>
              <a:rPr lang="tr-TR" sz="2000" i="1" dirty="0" smtClean="0">
                <a:latin typeface="Times New Roman" panose="02020603050405020304" pitchFamily="18" charset="0"/>
                <a:cs typeface="Times New Roman" panose="02020603050405020304" pitchFamily="18" charset="0"/>
              </a:rPr>
              <a:t>Yöntemi: </a:t>
            </a:r>
            <a:r>
              <a:rPr lang="tr-TR" sz="2000" dirty="0" err="1" smtClean="0">
                <a:latin typeface="Times New Roman" panose="02020603050405020304" pitchFamily="18" charset="0"/>
                <a:cs typeface="Times New Roman" panose="02020603050405020304" pitchFamily="18" charset="0"/>
              </a:rPr>
              <a:t>Titrasyonda</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kullanılan indikatörün renk değişiminin, belli bir </a:t>
            </a:r>
            <a:r>
              <a:rPr lang="tr-TR" sz="2000" dirty="0" err="1">
                <a:latin typeface="Times New Roman" panose="02020603050405020304" pitchFamily="18" charset="0"/>
                <a:cs typeface="Times New Roman" panose="02020603050405020304" pitchFamily="18" charset="0"/>
              </a:rPr>
              <a:t>pH</a:t>
            </a:r>
            <a:r>
              <a:rPr lang="tr-TR" sz="2000" dirty="0">
                <a:latin typeface="Times New Roman" panose="02020603050405020304" pitchFamily="18" charset="0"/>
                <a:cs typeface="Times New Roman" panose="02020603050405020304" pitchFamily="18" charset="0"/>
              </a:rPr>
              <a:t> değerinin üzerinde gerçekleşmesi. </a:t>
            </a:r>
          </a:p>
          <a:p>
            <a:pPr marL="342900" indent="-342900" algn="just">
              <a:lnSpc>
                <a:spcPct val="150000"/>
              </a:lnSpc>
              <a:buFontTx/>
              <a:buChar char="-"/>
            </a:pPr>
            <a:r>
              <a:rPr lang="tr-TR" sz="2000" i="1" dirty="0" err="1" smtClean="0">
                <a:latin typeface="Times New Roman" panose="02020603050405020304" pitchFamily="18" charset="0"/>
                <a:cs typeface="Times New Roman" panose="02020603050405020304" pitchFamily="18" charset="0"/>
              </a:rPr>
              <a:t>Rejenerant</a:t>
            </a:r>
            <a:r>
              <a:rPr lang="tr-TR" sz="2000" i="1" dirty="0" smtClean="0">
                <a:latin typeface="Times New Roman" panose="02020603050405020304" pitchFamily="18" charset="0"/>
                <a:cs typeface="Times New Roman" panose="02020603050405020304" pitchFamily="18" charset="0"/>
              </a:rPr>
              <a:t> tipi: </a:t>
            </a:r>
            <a:r>
              <a:rPr lang="tr-TR" sz="2000" dirty="0" smtClean="0">
                <a:latin typeface="Times New Roman" panose="02020603050405020304" pitchFamily="18" charset="0"/>
                <a:cs typeface="Times New Roman" panose="02020603050405020304" pitchFamily="18" charset="0"/>
              </a:rPr>
              <a:t>Konsantrasyonu </a:t>
            </a:r>
            <a:r>
              <a:rPr lang="tr-TR" sz="2000" dirty="0">
                <a:latin typeface="Times New Roman" panose="02020603050405020304" pitchFamily="18" charset="0"/>
                <a:cs typeface="Times New Roman" panose="02020603050405020304" pitchFamily="18" charset="0"/>
              </a:rPr>
              <a:t>ve </a:t>
            </a:r>
            <a:r>
              <a:rPr lang="tr-TR" sz="2000" dirty="0" smtClean="0">
                <a:latin typeface="Times New Roman" panose="02020603050405020304" pitchFamily="18" charset="0"/>
                <a:cs typeface="Times New Roman" panose="02020603050405020304" pitchFamily="18" charset="0"/>
              </a:rPr>
              <a:t>Süresi, </a:t>
            </a:r>
            <a:r>
              <a:rPr lang="tr-TR" sz="2000" dirty="0" err="1" smtClean="0">
                <a:latin typeface="Times New Roman" panose="02020603050405020304" pitchFamily="18" charset="0"/>
                <a:cs typeface="Times New Roman" panose="02020603050405020304" pitchFamily="18" charset="0"/>
              </a:rPr>
              <a:t>rejenerasyonun</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istenilen hızda sağlanamaması. </a:t>
            </a:r>
          </a:p>
          <a:p>
            <a:pPr marL="342900" indent="-342900" algn="just">
              <a:lnSpc>
                <a:spcPct val="150000"/>
              </a:lnSpc>
              <a:buFontTx/>
              <a:buChar char="-"/>
            </a:pPr>
            <a:r>
              <a:rPr lang="tr-TR" sz="2000" i="1" dirty="0">
                <a:latin typeface="Times New Roman" panose="02020603050405020304" pitchFamily="18" charset="0"/>
                <a:cs typeface="Times New Roman" panose="02020603050405020304" pitchFamily="18" charset="0"/>
              </a:rPr>
              <a:t>İyon </a:t>
            </a:r>
            <a:r>
              <a:rPr lang="tr-TR" sz="2000" i="1" dirty="0" smtClean="0">
                <a:latin typeface="Times New Roman" panose="02020603050405020304" pitchFamily="18" charset="0"/>
                <a:cs typeface="Times New Roman" panose="02020603050405020304" pitchFamily="18" charset="0"/>
              </a:rPr>
              <a:t>Değiştiricinin Türü: </a:t>
            </a:r>
            <a:r>
              <a:rPr lang="tr-TR" sz="2000" dirty="0">
                <a:latin typeface="Times New Roman" panose="02020603050405020304" pitchFamily="18" charset="0"/>
                <a:cs typeface="Times New Roman" panose="02020603050405020304" pitchFamily="18" charset="0"/>
              </a:rPr>
              <a:t>İyon değişiminin istenilen hızda sağlanamaması ve kapasitenin kullanılamaması.</a:t>
            </a:r>
            <a:endParaRPr lang="tr-TR" altLang="tr-TR" sz="2000" spc="-15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3132248123"/>
      </p:ext>
    </p:extLst>
  </p:cSld>
  <p:clrMapOvr>
    <a:masterClrMapping/>
  </p:clrMapOvr>
  <p:transition spd="med">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 </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gn="just">
              <a:lnSpc>
                <a:spcPct val="150000"/>
              </a:lnSpc>
            </a:pPr>
            <a:r>
              <a:rPr lang="tr-TR" altLang="tr-TR" sz="2000" dirty="0">
                <a:latin typeface="Dutch801 XBd BT" pitchFamily="18" charset="0"/>
              </a:rPr>
              <a:t>İyon değiştiricilerin kullanıldığı en önemli uygulama su yumuşatma amacına yöneliktir. Su yumuşatmada iyon değiştirmenin temel prensipleri değişmez. Fakat, iyon değiştirici maddeler değişebilir. </a:t>
            </a:r>
            <a:r>
              <a:rPr lang="tr-TR" altLang="tr-TR" sz="2000" dirty="0" err="1">
                <a:latin typeface="Dutch801 XBd BT" pitchFamily="18" charset="0"/>
              </a:rPr>
              <a:t>Sülfonik</a:t>
            </a:r>
            <a:r>
              <a:rPr lang="tr-TR" altLang="tr-TR" sz="2000" dirty="0">
                <a:latin typeface="Dutch801 XBd BT" pitchFamily="18" charset="0"/>
              </a:rPr>
              <a:t> asit fonksiyonel gruplu, </a:t>
            </a:r>
            <a:r>
              <a:rPr lang="tr-TR" altLang="tr-TR" sz="2000" dirty="0" err="1">
                <a:latin typeface="Dutch801 XBd BT" pitchFamily="18" charset="0"/>
              </a:rPr>
              <a:t>stiren</a:t>
            </a:r>
            <a:r>
              <a:rPr lang="tr-TR" altLang="tr-TR" sz="2000" dirty="0">
                <a:latin typeface="Dutch801 XBd BT" pitchFamily="18" charset="0"/>
              </a:rPr>
              <a:t> bazlı Katyon değiştiriciler, suyun yumuşatma alanında geniş ölçüde kullanılmaktadır. Bu tip reçineler, yüksek kapasiteye ve mükemmel </a:t>
            </a:r>
            <a:r>
              <a:rPr lang="tr-TR" altLang="tr-TR" sz="2000" dirty="0" err="1">
                <a:latin typeface="Dutch801 XBd BT" pitchFamily="18" charset="0"/>
              </a:rPr>
              <a:t>stabiliteye</a:t>
            </a:r>
            <a:r>
              <a:rPr lang="tr-TR" altLang="tr-TR" sz="2000" dirty="0">
                <a:latin typeface="Dutch801 XBd BT" pitchFamily="18" charset="0"/>
              </a:rPr>
              <a:t> sahiptirler. Ayrıca, kalsiyum ve </a:t>
            </a:r>
            <a:r>
              <a:rPr lang="tr-TR" altLang="tr-TR" sz="2000" dirty="0" smtClean="0">
                <a:latin typeface="Dutch801 XBd BT" pitchFamily="18" charset="0"/>
              </a:rPr>
              <a:t>magnezyum </a:t>
            </a:r>
            <a:r>
              <a:rPr lang="tr-TR" altLang="tr-TR" sz="2000" dirty="0">
                <a:latin typeface="Dutch801 XBd BT" pitchFamily="18" charset="0"/>
              </a:rPr>
              <a:t>dışındaki diğer iyonlara karşı kuvvetli ilgileri yoktur.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333617208"/>
      </p:ext>
    </p:extLst>
  </p:cSld>
  <p:clrMapOvr>
    <a:masterClrMapping/>
  </p:clrMapOvr>
  <p:transition spd="med">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153400" cy="3733800"/>
          </a:xfrm>
        </p:spPr>
        <p:txBody>
          <a:bodyPr/>
          <a:lstStyle/>
          <a:p>
            <a:pPr indent="-274320" algn="just" fontAlgn="auto">
              <a:lnSpc>
                <a:spcPct val="150000"/>
              </a:lnSpc>
              <a:spcAft>
                <a:spcPts val="0"/>
              </a:spcAft>
              <a:defRPr/>
            </a:pPr>
            <a:r>
              <a:rPr lang="tr-TR" altLang="tr-TR" sz="2000" dirty="0">
                <a:latin typeface="Dutch801 XBd BT" pitchFamily="18" charset="0"/>
              </a:rPr>
              <a:t>Birçok endüstriyel uygulamalarda, mesela yüksek basınçlı kazan sistemlerinde, hassas malzemeden yapılmış ısı </a:t>
            </a:r>
            <a:r>
              <a:rPr lang="tr-TR" altLang="tr-TR" sz="2000" dirty="0" smtClean="0">
                <a:latin typeface="Dutch801 XBd BT" pitchFamily="18" charset="0"/>
              </a:rPr>
              <a:t>transfer </a:t>
            </a:r>
            <a:r>
              <a:rPr lang="tr-TR" altLang="tr-TR" sz="2000" dirty="0">
                <a:latin typeface="Dutch801 XBd BT" pitchFamily="18" charset="0"/>
              </a:rPr>
              <a:t>sistemlerinde, elektronik ve eczacılık alanlarında, toplam çözülmüş katı miktarı çok az olan, </a:t>
            </a:r>
            <a:r>
              <a:rPr lang="tr-TR" altLang="tr-TR" sz="2000" dirty="0" err="1">
                <a:latin typeface="Dutch801 XBd BT" pitchFamily="18" charset="0"/>
              </a:rPr>
              <a:t>demineraliza</a:t>
            </a:r>
            <a:r>
              <a:rPr lang="tr-TR" altLang="tr-TR" sz="2000" dirty="0">
                <a:latin typeface="Dutch801 XBd BT" pitchFamily="18" charset="0"/>
              </a:rPr>
              <a:t> su kullanılır. Bu uygulamalar için gerekli su, iyon </a:t>
            </a:r>
            <a:r>
              <a:rPr lang="tr-TR" altLang="tr-TR" sz="2000" dirty="0" smtClean="0">
                <a:latin typeface="Dutch801 XBd BT" pitchFamily="18" charset="0"/>
              </a:rPr>
              <a:t>değiştirme </a:t>
            </a:r>
            <a:r>
              <a:rPr lang="tr-TR" altLang="tr-TR" sz="2000" dirty="0">
                <a:latin typeface="Dutch801 XBd BT" pitchFamily="18" charset="0"/>
              </a:rPr>
              <a:t>yöntemiyle yaygın olarak elde edilmektedir.</a:t>
            </a:r>
          </a:p>
          <a:p>
            <a:pPr indent="-274320" algn="just" fontAlgn="auto">
              <a:lnSpc>
                <a:spcPct val="150000"/>
              </a:lnSpc>
              <a:spcAft>
                <a:spcPts val="0"/>
              </a:spcAft>
              <a:defRPr/>
            </a:pPr>
            <a:r>
              <a:rPr lang="tr-TR" altLang="tr-TR" sz="2000" dirty="0">
                <a:latin typeface="Dutch801 XBd BT" pitchFamily="18" charset="0"/>
              </a:rPr>
              <a:t>Su </a:t>
            </a:r>
            <a:r>
              <a:rPr lang="tr-TR" altLang="tr-TR" sz="2000" dirty="0" err="1">
                <a:latin typeface="Dutch801 XBd BT" pitchFamily="18" charset="0"/>
              </a:rPr>
              <a:t>mineralizasyon</a:t>
            </a:r>
            <a:r>
              <a:rPr lang="tr-TR" altLang="tr-TR" sz="2000" dirty="0">
                <a:latin typeface="Dutch801 XBd BT" pitchFamily="18" charset="0"/>
              </a:rPr>
              <a:t> prensibi, yumuşatma yöntemlerine benzer. Tek fark, </a:t>
            </a:r>
            <a:r>
              <a:rPr lang="tr-TR" altLang="tr-TR" sz="2000" dirty="0" err="1">
                <a:latin typeface="Dutch801 XBd BT" pitchFamily="18" charset="0"/>
              </a:rPr>
              <a:t>demineralizasyon</a:t>
            </a:r>
            <a:r>
              <a:rPr lang="tr-TR" altLang="tr-TR" sz="2000" dirty="0">
                <a:latin typeface="Dutch801 XBd BT" pitchFamily="18" charset="0"/>
              </a:rPr>
              <a:t> işleminde, hem anyon hem de katyon değiştirici birlikte kullanılır. Ayrıca burada kullanılan iyon değiştiriciler, hidrojen ve hidroksit formlarındadır.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842832647"/>
      </p:ext>
    </p:extLst>
  </p:cSld>
  <p:clrMapOvr>
    <a:masterClrMapping/>
  </p:clrMapOvr>
  <p:transition spd="med">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İyon değiştiriciler, endüstriyel </a:t>
            </a:r>
            <a:r>
              <a:rPr lang="tr-TR" altLang="tr-TR" sz="2000" dirty="0" err="1">
                <a:latin typeface="Times New Roman" panose="02020603050405020304" pitchFamily="18" charset="0"/>
                <a:cs typeface="Times New Roman" panose="02020603050405020304" pitchFamily="18" charset="0"/>
              </a:rPr>
              <a:t>atıksuların</a:t>
            </a:r>
            <a:r>
              <a:rPr lang="tr-TR" altLang="tr-TR" sz="2000" dirty="0">
                <a:latin typeface="Times New Roman" panose="02020603050405020304" pitchFamily="18" charset="0"/>
                <a:cs typeface="Times New Roman" panose="02020603050405020304" pitchFamily="18" charset="0"/>
              </a:rPr>
              <a:t> arıtımında da kullanılmaktadır. Ancak, bu suların arıtımında kullanılan iyon değiştirici reçineler, kimyasal etkilere, asit ve bazlara karşı dayanıklı olmalıdır. </a:t>
            </a:r>
            <a:r>
              <a:rPr lang="tr-TR" altLang="tr-TR" sz="2000" dirty="0" err="1">
                <a:latin typeface="Times New Roman" panose="02020603050405020304" pitchFamily="18" charset="0"/>
                <a:cs typeface="Times New Roman" panose="02020603050405020304" pitchFamily="18" charset="0"/>
              </a:rPr>
              <a:t>Atıksularda</a:t>
            </a:r>
            <a:r>
              <a:rPr lang="tr-TR" altLang="tr-TR" sz="2000" dirty="0">
                <a:latin typeface="Times New Roman" panose="02020603050405020304" pitchFamily="18" charset="0"/>
                <a:cs typeface="Times New Roman" panose="02020603050405020304" pitchFamily="18" charset="0"/>
              </a:rPr>
              <a:t>, iyon değiştiricilerin en önemli uygulamalarından biri, değerli metallerin geri kazanılmasıdır.</a:t>
            </a:r>
          </a:p>
          <a:p>
            <a:pPr indent="-274320" algn="just" fontAlgn="auto">
              <a:lnSpc>
                <a:spcPct val="150000"/>
              </a:lnSpc>
              <a:spcAft>
                <a:spcPts val="0"/>
              </a:spcAft>
              <a:defRPr/>
            </a:pPr>
            <a:r>
              <a:rPr lang="tr-TR" altLang="tr-TR" sz="2000" dirty="0" err="1">
                <a:latin typeface="Times New Roman" panose="02020603050405020304" pitchFamily="18" charset="0"/>
                <a:cs typeface="Times New Roman" panose="02020603050405020304" pitchFamily="18" charset="0"/>
              </a:rPr>
              <a:t>Demineralizasyon</a:t>
            </a:r>
            <a:r>
              <a:rPr lang="tr-TR" altLang="tr-TR" sz="2000" dirty="0">
                <a:latin typeface="Times New Roman" panose="02020603050405020304" pitchFamily="18" charset="0"/>
                <a:cs typeface="Times New Roman" panose="02020603050405020304" pitchFamily="18" charset="0"/>
              </a:rPr>
              <a:t> işlemlerinde, bir katyon değiştiriciyi takiben, zayıf bazik bir anyon değiştirici kullanılır. Şekil 7.4 de böyle bir sistem görülmektedir.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3972695607"/>
      </p:ext>
    </p:extLst>
  </p:cSld>
  <p:clrMapOvr>
    <a:masterClrMapping/>
  </p:clrMapOvr>
  <p:transition spd="med">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1813637266"/>
              </p:ext>
            </p:extLst>
          </p:nvPr>
        </p:nvGraphicFramePr>
        <p:xfrm>
          <a:off x="2478088" y="1981200"/>
          <a:ext cx="4643437" cy="3282950"/>
        </p:xfrm>
        <a:graphic>
          <a:graphicData uri="http://schemas.openxmlformats.org/presentationml/2006/ole">
            <mc:AlternateContent xmlns:mc="http://schemas.openxmlformats.org/markup-compatibility/2006">
              <mc:Choice xmlns:v="urn:schemas-microsoft-com:vml" Requires="v">
                <p:oleObj spid="_x0000_s6164" name="Bit Eşlem Resmi" r:id="rId6" imgW="0" imgH="0" progId="Paint.Picture">
                  <p:embed/>
                </p:oleObj>
              </mc:Choice>
              <mc:Fallback>
                <p:oleObj name="Bit Eşlem Resmi" r:id="rId6" imgW="0" imgH="0" progId="Paint.Picture">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8088" y="1981200"/>
                        <a:ext cx="4643437"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Dikdörtgen 2"/>
          <p:cNvSpPr/>
          <p:nvPr/>
        </p:nvSpPr>
        <p:spPr>
          <a:xfrm>
            <a:off x="2667000" y="5257800"/>
            <a:ext cx="4493538" cy="369332"/>
          </a:xfrm>
          <a:prstGeom prst="rect">
            <a:avLst/>
          </a:prstGeom>
        </p:spPr>
        <p:txBody>
          <a:bodyPr wrap="none">
            <a:spAutoFit/>
          </a:bodyPr>
          <a:lstStyle/>
          <a:p>
            <a:pPr indent="-274320" algn="ctr" fontAlgn="auto">
              <a:spcAft>
                <a:spcPts val="0"/>
              </a:spcAft>
              <a:buFontTx/>
              <a:buNone/>
              <a:defRPr/>
            </a:pPr>
            <a:r>
              <a:rPr lang="tr-TR" dirty="0">
                <a:latin typeface="Dutch801 XBd BT" pitchFamily="18" charset="0"/>
              </a:rPr>
              <a:t>Şekil 7.4. İki kademeli iyon değiştirme sistemi</a:t>
            </a:r>
          </a:p>
        </p:txBody>
      </p:sp>
    </p:spTree>
    <p:extLst>
      <p:ext uri="{BB962C8B-B14F-4D97-AF65-F5344CB8AC3E}">
        <p14:creationId xmlns:p14="http://schemas.microsoft.com/office/powerpoint/2010/main" val="3958148149"/>
      </p:ext>
    </p:extLst>
  </p:cSld>
  <p:clrMapOvr>
    <a:masterClrMapping/>
  </p:clrMapOvr>
  <p:transition spd="med">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Katyon değiştirici hidrojen formunda, anyon değiştirici de hidroksit formunda ise, o zaman tuzlar önce aside, sonra da suya dönüşürler. Böylece karbondioksit ve silis dışındaki bütün iyonik maddeler sudan uzaklaştırılmış olur</a:t>
            </a:r>
            <a:r>
              <a:rPr lang="tr-TR" altLang="tr-TR" sz="2000" dirty="0" smtClean="0">
                <a:latin typeface="Times New Roman" panose="02020603050405020304" pitchFamily="18" charset="0"/>
                <a:cs typeface="Times New Roman" panose="02020603050405020304" pitchFamily="18" charset="0"/>
              </a:rPr>
              <a:t>.</a:t>
            </a: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Karbondioksitin de uzaklaştırılması arzu edilirse, anyon değiştiriciyi takiben, bir gaz giderici veya vakum havalandırıcı kullanılır. Böyle bir sistem Şekil 7.5 de verilmiştir.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277958075"/>
      </p:ext>
    </p:extLst>
  </p:cSld>
  <p:clrMapOvr>
    <a:masterClrMapping/>
  </p:clrMapOvr>
  <p:transition spd="med">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2171147295"/>
              </p:ext>
            </p:extLst>
          </p:nvPr>
        </p:nvGraphicFramePr>
        <p:xfrm>
          <a:off x="1562893" y="1600200"/>
          <a:ext cx="6018213" cy="3598863"/>
        </p:xfrm>
        <a:graphic>
          <a:graphicData uri="http://schemas.openxmlformats.org/presentationml/2006/ole">
            <mc:AlternateContent xmlns:mc="http://schemas.openxmlformats.org/markup-compatibility/2006">
              <mc:Choice xmlns:v="urn:schemas-microsoft-com:vml" Requires="v">
                <p:oleObj spid="_x0000_s7188" name="Bit Eşlem Resmi" r:id="rId6" imgW="4571429" imgH="2734057" progId="PBrush">
                  <p:embed/>
                </p:oleObj>
              </mc:Choice>
              <mc:Fallback>
                <p:oleObj name="Bit Eşlem Resmi" r:id="rId6" imgW="4571429" imgH="2734057"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2893" y="1600200"/>
                        <a:ext cx="6018213"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Dikdörtgen 2"/>
          <p:cNvSpPr/>
          <p:nvPr/>
        </p:nvSpPr>
        <p:spPr>
          <a:xfrm>
            <a:off x="800100" y="5257800"/>
            <a:ext cx="7543800" cy="369332"/>
          </a:xfrm>
          <a:prstGeom prst="rect">
            <a:avLst/>
          </a:prstGeom>
        </p:spPr>
        <p:txBody>
          <a:bodyPr wrap="square">
            <a:spAutoFit/>
          </a:bodyPr>
          <a:lstStyle/>
          <a:p>
            <a:pPr indent="-274320" fontAlgn="auto">
              <a:spcAft>
                <a:spcPts val="0"/>
              </a:spcAft>
              <a:buFontTx/>
              <a:buNone/>
              <a:defRPr/>
            </a:pPr>
            <a:r>
              <a:rPr lang="tr-TR" dirty="0">
                <a:latin typeface="Dutch801 XBd BT" pitchFamily="18" charset="0"/>
              </a:rPr>
              <a:t>Şekil 7.5. Karbondioksitin de giderildiği iki kademeli iyon </a:t>
            </a:r>
            <a:r>
              <a:rPr lang="tr-TR" dirty="0" smtClean="0">
                <a:latin typeface="Dutch801 XBd BT" pitchFamily="18" charset="0"/>
              </a:rPr>
              <a:t>değiştirme sistemi</a:t>
            </a:r>
            <a:r>
              <a:rPr lang="tr-TR" dirty="0">
                <a:latin typeface="Dutch801 XBd BT" pitchFamily="18" charset="0"/>
              </a:rPr>
              <a:t>.</a:t>
            </a:r>
          </a:p>
        </p:txBody>
      </p:sp>
    </p:spTree>
    <p:extLst>
      <p:ext uri="{BB962C8B-B14F-4D97-AF65-F5344CB8AC3E}">
        <p14:creationId xmlns:p14="http://schemas.microsoft.com/office/powerpoint/2010/main" val="445556957"/>
      </p:ext>
    </p:extLst>
  </p:cSld>
  <p:clrMapOvr>
    <a:masterClrMapping/>
  </p:clrMapOvr>
  <p:transition spd="med">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21771"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1504360"/>
            <a:ext cx="8839200" cy="535531"/>
          </a:xfrm>
          <a:prstGeom prst="rect">
            <a:avLst/>
          </a:prstGeom>
        </p:spPr>
        <p:txBody>
          <a:bodyPr wrap="square">
            <a:spAutoFit/>
          </a:bodyPr>
          <a:lstStyle/>
          <a:p>
            <a:pPr algn="just">
              <a:lnSpc>
                <a:spcPct val="80000"/>
              </a:lnSpc>
            </a:pPr>
            <a:r>
              <a:rPr lang="tr-TR" altLang="tr-TR" smtClean="0">
                <a:latin typeface="Dutch801 XBd BT" pitchFamily="18" charset="0"/>
              </a:rPr>
              <a:t>Hem karbondioksit, hem de silis giderilmesi isteniyorsa o zaman, Şekil 7.6 daki sistem kullanılır.</a:t>
            </a:r>
            <a:endParaRPr lang="tr-TR" altLang="tr-TR" dirty="0">
              <a:latin typeface="Dutch801 XBd BT" pitchFamily="18" charset="0"/>
            </a:endParaRPr>
          </a:p>
        </p:txBody>
      </p:sp>
      <p:graphicFrame>
        <p:nvGraphicFramePr>
          <p:cNvPr id="4" name="Nesne 3"/>
          <p:cNvGraphicFramePr>
            <a:graphicFrameLocks noGrp="1" noChangeAspect="1"/>
          </p:cNvGraphicFramePr>
          <p:nvPr>
            <p:extLst>
              <p:ext uri="{D42A27DB-BD31-4B8C-83A1-F6EECF244321}">
                <p14:modId xmlns:p14="http://schemas.microsoft.com/office/powerpoint/2010/main" val="2049628487"/>
              </p:ext>
            </p:extLst>
          </p:nvPr>
        </p:nvGraphicFramePr>
        <p:xfrm>
          <a:off x="2286000" y="2133600"/>
          <a:ext cx="4373925" cy="2971800"/>
        </p:xfrm>
        <a:graphic>
          <a:graphicData uri="http://schemas.openxmlformats.org/presentationml/2006/ole">
            <mc:AlternateContent xmlns:mc="http://schemas.openxmlformats.org/markup-compatibility/2006">
              <mc:Choice xmlns:v="urn:schemas-microsoft-com:vml" Requires="v">
                <p:oleObj spid="_x0000_s8212" name="Bit Eşlem Resmi" r:id="rId6" imgW="4191585" imgH="2847619" progId="PBrush">
                  <p:embed/>
                </p:oleObj>
              </mc:Choice>
              <mc:Fallback>
                <p:oleObj name="Bit Eşlem Resmi" r:id="rId6" imgW="4191585" imgH="2847619"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2133600"/>
                        <a:ext cx="4373925" cy="2971800"/>
                      </a:xfrm>
                      <a:prstGeom prst="rect">
                        <a:avLst/>
                      </a:prstGeom>
                      <a:noFill/>
                      <a:ln>
                        <a:noFill/>
                      </a:ln>
                    </p:spPr>
                  </p:pic>
                </p:oleObj>
              </mc:Fallback>
            </mc:AlternateContent>
          </a:graphicData>
        </a:graphic>
      </p:graphicFrame>
      <p:sp>
        <p:nvSpPr>
          <p:cNvPr id="6" name="Dikdörtgen 5"/>
          <p:cNvSpPr/>
          <p:nvPr/>
        </p:nvSpPr>
        <p:spPr>
          <a:xfrm>
            <a:off x="838200" y="5380146"/>
            <a:ext cx="8305800" cy="313932"/>
          </a:xfrm>
          <a:prstGeom prst="rect">
            <a:avLst/>
          </a:prstGeom>
        </p:spPr>
        <p:txBody>
          <a:bodyPr wrap="square">
            <a:spAutoFit/>
          </a:bodyPr>
          <a:lstStyle/>
          <a:p>
            <a:pPr>
              <a:lnSpc>
                <a:spcPct val="80000"/>
              </a:lnSpc>
              <a:buFontTx/>
              <a:buNone/>
            </a:pPr>
            <a:r>
              <a:rPr lang="tr-TR" altLang="tr-TR" dirty="0">
                <a:latin typeface="Dutch801 XBd BT" pitchFamily="18" charset="0"/>
              </a:rPr>
              <a:t>Şekil 7.6. Karbondioksit ve silisin giderildiği, iki kademeli iyon değiştirme sistemi.</a:t>
            </a:r>
          </a:p>
        </p:txBody>
      </p:sp>
    </p:spTree>
    <p:extLst>
      <p:ext uri="{BB962C8B-B14F-4D97-AF65-F5344CB8AC3E}">
        <p14:creationId xmlns:p14="http://schemas.microsoft.com/office/powerpoint/2010/main" val="2713169616"/>
      </p:ext>
    </p:extLst>
  </p:cSld>
  <p:clrMapOvr>
    <a:masterClrMapping/>
  </p:clrMapOvr>
  <p:transition spd="med">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Şekil 7.6 da görüldüğü gibi, silis giderilmesinin de yapıldığı sistemde, </a:t>
            </a:r>
            <a:r>
              <a:rPr lang="tr-TR" altLang="tr-TR" sz="2000" dirty="0" err="1">
                <a:latin typeface="Times New Roman" panose="02020603050405020304" pitchFamily="18" charset="0"/>
                <a:cs typeface="Times New Roman" panose="02020603050405020304" pitchFamily="18" charset="0"/>
              </a:rPr>
              <a:t>dekarbonasyon</a:t>
            </a:r>
            <a:r>
              <a:rPr lang="tr-TR" altLang="tr-TR" sz="2000" dirty="0">
                <a:latin typeface="Times New Roman" panose="02020603050405020304" pitchFamily="18" charset="0"/>
                <a:cs typeface="Times New Roman" panose="02020603050405020304" pitchFamily="18" charset="0"/>
              </a:rPr>
              <a:t> ünitesi, kuvvetli bazik anyon değiştiriciden önce gelmektedir. Kuvvetli bazik reçineler, karbondioksiti ve keza silisi sudan uzaklaştırabilirler. Ancak, karbondioksit gaz gidericisini anyon değiştiriciden önce koyarak karbondioksitin uzaklaştırılması, anyon değiştiricinin kapasitesinin muhafaza edilmesini sağlar. Gaz giderme ünitesinin çalıştırılması, reçinenin </a:t>
            </a:r>
            <a:r>
              <a:rPr lang="tr-TR" altLang="tr-TR" sz="2000" dirty="0" err="1">
                <a:latin typeface="Times New Roman" panose="02020603050405020304" pitchFamily="18" charset="0"/>
                <a:cs typeface="Times New Roman" panose="02020603050405020304" pitchFamily="18" charset="0"/>
              </a:rPr>
              <a:t>rejenerasyonuna</a:t>
            </a:r>
            <a:r>
              <a:rPr lang="tr-TR" altLang="tr-TR" sz="2000" dirty="0">
                <a:latin typeface="Times New Roman" panose="02020603050405020304" pitchFamily="18" charset="0"/>
                <a:cs typeface="Times New Roman" panose="02020603050405020304" pitchFamily="18" charset="0"/>
              </a:rPr>
              <a:t> nazaran daha ucuzdur.</a:t>
            </a:r>
          </a:p>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Şekil 7.7 de karışık yataklı iyon değiştirme sistemi görülmektedir.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16273570"/>
      </p:ext>
    </p:extLst>
  </p:cSld>
  <p:clrMapOvr>
    <a:masterClrMapping/>
  </p:clrMapOvr>
  <p:transition spd="med">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2909060027"/>
              </p:ext>
            </p:extLst>
          </p:nvPr>
        </p:nvGraphicFramePr>
        <p:xfrm>
          <a:off x="1219200" y="1752600"/>
          <a:ext cx="6496050" cy="3448050"/>
        </p:xfrm>
        <a:graphic>
          <a:graphicData uri="http://schemas.openxmlformats.org/presentationml/2006/ole">
            <mc:AlternateContent xmlns:mc="http://schemas.openxmlformats.org/markup-compatibility/2006">
              <mc:Choice xmlns:v="urn:schemas-microsoft-com:vml" Requires="v">
                <p:oleObj spid="_x0000_s9236" name="Bit Eşlem Resmi" r:id="rId6" imgW="4734586" imgH="2781688" progId="PBrush">
                  <p:embed/>
                </p:oleObj>
              </mc:Choice>
              <mc:Fallback>
                <p:oleObj name="Bit Eşlem Resmi" r:id="rId6" imgW="4734586" imgH="2781688"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1752600"/>
                        <a:ext cx="649605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Dikdörtgen 2"/>
          <p:cNvSpPr/>
          <p:nvPr/>
        </p:nvSpPr>
        <p:spPr>
          <a:xfrm>
            <a:off x="1219200" y="5380787"/>
            <a:ext cx="7467600" cy="313932"/>
          </a:xfrm>
          <a:prstGeom prst="rect">
            <a:avLst/>
          </a:prstGeom>
        </p:spPr>
        <p:txBody>
          <a:bodyPr wrap="square">
            <a:spAutoFit/>
          </a:bodyPr>
          <a:lstStyle/>
          <a:p>
            <a:pPr indent="-274320" algn="ctr" fontAlgn="auto">
              <a:lnSpc>
                <a:spcPct val="80000"/>
              </a:lnSpc>
              <a:spcAft>
                <a:spcPts val="0"/>
              </a:spcAft>
              <a:buFontTx/>
              <a:buNone/>
              <a:defRPr/>
            </a:pPr>
            <a:r>
              <a:rPr lang="tr-TR" dirty="0">
                <a:latin typeface="Dutch801 XBd BT" pitchFamily="18" charset="0"/>
              </a:rPr>
              <a:t>Şekil 7.7. Karışık yataklı iyon değiştirme sistemi</a:t>
            </a:r>
            <a:r>
              <a:rPr lang="tr-TR" sz="1600" dirty="0">
                <a:latin typeface="Dutch801 XBd BT" pitchFamily="18" charset="0"/>
              </a:rPr>
              <a:t>.</a:t>
            </a:r>
          </a:p>
        </p:txBody>
      </p:sp>
    </p:spTree>
    <p:extLst>
      <p:ext uri="{BB962C8B-B14F-4D97-AF65-F5344CB8AC3E}">
        <p14:creationId xmlns:p14="http://schemas.microsoft.com/office/powerpoint/2010/main" val="732561594"/>
      </p:ext>
    </p:extLst>
  </p:cSld>
  <p:clrMapOvr>
    <a:masterClrMapping/>
  </p:clrMapOvr>
  <p:transition spd="med">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228600" y="1752600"/>
            <a:ext cx="84963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Bu sistemlerde katyon ve anyon değiştiriciler karışık bir şekilde bulunmaktadır</a:t>
            </a:r>
            <a:r>
              <a:rPr lang="tr-TR" altLang="tr-TR" sz="2000" dirty="0" smtClean="0">
                <a:latin typeface="Times New Roman" panose="02020603050405020304" pitchFamily="18" charset="0"/>
                <a:cs typeface="Times New Roman" panose="02020603050405020304" pitchFamily="18" charset="0"/>
              </a:rPr>
              <a:t>. bu </a:t>
            </a:r>
            <a:r>
              <a:rPr lang="tr-TR" altLang="tr-TR" sz="2000" dirty="0">
                <a:latin typeface="Times New Roman" panose="02020603050405020304" pitchFamily="18" charset="0"/>
                <a:cs typeface="Times New Roman" panose="02020603050405020304" pitchFamily="18" charset="0"/>
              </a:rPr>
              <a:t>sistemlerin </a:t>
            </a:r>
            <a:r>
              <a:rPr lang="tr-TR" altLang="tr-TR" sz="2000" dirty="0" err="1">
                <a:latin typeface="Times New Roman" panose="02020603050405020304" pitchFamily="18" charset="0"/>
                <a:cs typeface="Times New Roman" panose="02020603050405020304" pitchFamily="18" charset="0"/>
              </a:rPr>
              <a:t>rejenerasyonunda</a:t>
            </a:r>
            <a:r>
              <a:rPr lang="tr-TR" altLang="tr-TR" sz="2000" dirty="0">
                <a:latin typeface="Times New Roman" panose="02020603050405020304" pitchFamily="18" charset="0"/>
                <a:cs typeface="Times New Roman" panose="02020603050405020304" pitchFamily="18" charset="0"/>
              </a:rPr>
              <a:t>, önce bir geri yıkama yapılır. Böylece, yoğunluk farkından dolayı, katyon ve anyon değiştiriciler birbirinden ayrılır. </a:t>
            </a:r>
            <a:r>
              <a:rPr lang="tr-TR" altLang="tr-TR" sz="2000" dirty="0" err="1">
                <a:latin typeface="Times New Roman" panose="02020603050405020304" pitchFamily="18" charset="0"/>
                <a:cs typeface="Times New Roman" panose="02020603050405020304" pitchFamily="18" charset="0"/>
              </a:rPr>
              <a:t>Rejenerasyondan</a:t>
            </a:r>
            <a:r>
              <a:rPr lang="tr-TR" altLang="tr-TR" sz="2000" dirty="0">
                <a:latin typeface="Times New Roman" panose="02020603050405020304" pitchFamily="18" charset="0"/>
                <a:cs typeface="Times New Roman" panose="02020603050405020304" pitchFamily="18" charset="0"/>
              </a:rPr>
              <a:t> sonra, alttan basınçlı hava verilerek, iyon değiştiricilerin tekrar karıştırılması sağlanır.</a:t>
            </a:r>
          </a:p>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Özel </a:t>
            </a:r>
            <a:r>
              <a:rPr lang="tr-TR" altLang="tr-TR" sz="2000" dirty="0" smtClean="0">
                <a:latin typeface="Times New Roman" panose="02020603050405020304" pitchFamily="18" charset="0"/>
                <a:cs typeface="Times New Roman" panose="02020603050405020304" pitchFamily="18" charset="0"/>
              </a:rPr>
              <a:t>amaçlar</a:t>
            </a:r>
            <a:r>
              <a:rPr lang="tr-TR" altLang="tr-TR" sz="2000" dirty="0" smtClean="0">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için, değişik düzenlemeler yapmak mümkündür. Mesela, katyon değiştirici – gaz giderici – zayıf bazik anyon değiştirici – kuvvetli bazik anyon değiştirici, şeklindeki bir düzenlemede, </a:t>
            </a:r>
            <a:r>
              <a:rPr lang="tr-TR" altLang="tr-TR" sz="2000" dirty="0" err="1">
                <a:latin typeface="Times New Roman" panose="02020603050405020304" pitchFamily="18" charset="0"/>
                <a:cs typeface="Times New Roman" panose="02020603050405020304" pitchFamily="18" charset="0"/>
              </a:rPr>
              <a:t>rejenerasyonu</a:t>
            </a:r>
            <a:r>
              <a:rPr lang="tr-TR" altLang="tr-TR" sz="2000" dirty="0">
                <a:latin typeface="Times New Roman" panose="02020603050405020304" pitchFamily="18" charset="0"/>
                <a:cs typeface="Times New Roman" panose="02020603050405020304" pitchFamily="18" charset="0"/>
              </a:rPr>
              <a:t> nispeten ucuz olan zayıf bazik anyon değiştirici, anyon yükünün büyük bir kısmını </a:t>
            </a:r>
            <a:r>
              <a:rPr lang="tr-TR" altLang="tr-TR" sz="2000" dirty="0" err="1">
                <a:latin typeface="Times New Roman" panose="02020603050405020304" pitchFamily="18" charset="0"/>
                <a:cs typeface="Times New Roman" panose="02020603050405020304" pitchFamily="18" charset="0"/>
              </a:rPr>
              <a:t>absorplar</a:t>
            </a:r>
            <a:r>
              <a:rPr lang="tr-TR" altLang="tr-TR" sz="2000" dirty="0">
                <a:latin typeface="Times New Roman" panose="02020603050405020304" pitchFamily="18" charset="0"/>
                <a:cs typeface="Times New Roman" panose="02020603050405020304" pitchFamily="18" charset="0"/>
              </a:rPr>
              <a:t>.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213261424"/>
      </p:ext>
    </p:extLst>
  </p:cSld>
  <p:clrMapOvr>
    <a:masterClrMapping/>
  </p:clrMapOvr>
  <p:transition spd="med">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İyon değiştirici sistemlerde yapılan önemli iki düzenleme, DESAL ve SUL-BISUL prosesleri olarak adlandırılmaktadır</a:t>
            </a:r>
            <a:r>
              <a:rPr lang="tr-TR" altLang="tr-TR" sz="2000" dirty="0" smtClean="0">
                <a:latin typeface="Times New Roman" panose="02020603050405020304" pitchFamily="18" charset="0"/>
                <a:cs typeface="Times New Roman" panose="02020603050405020304" pitchFamily="18" charset="0"/>
              </a:rPr>
              <a:t>.</a:t>
            </a:r>
          </a:p>
          <a:p>
            <a:pPr indent="-274320" algn="just" fontAlgn="auto">
              <a:lnSpc>
                <a:spcPct val="80000"/>
              </a:lnSpc>
              <a:spcAft>
                <a:spcPts val="0"/>
              </a:spcAft>
              <a:defRPr/>
            </a:pP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DESAL prosesinin şeması Şekil 7.8 de </a:t>
            </a:r>
            <a:r>
              <a:rPr lang="tr-TR" altLang="tr-TR" sz="2000" dirty="0" smtClean="0">
                <a:latin typeface="Times New Roman" panose="02020603050405020304" pitchFamily="18" charset="0"/>
                <a:cs typeface="Times New Roman" panose="02020603050405020304" pitchFamily="18" charset="0"/>
              </a:rPr>
              <a:t>verilmiştir. Bu </a:t>
            </a:r>
            <a:r>
              <a:rPr lang="tr-TR" altLang="tr-TR" sz="2000" dirty="0">
                <a:latin typeface="Times New Roman" panose="02020603050405020304" pitchFamily="18" charset="0"/>
                <a:cs typeface="Times New Roman" panose="02020603050405020304" pitchFamily="18" charset="0"/>
              </a:rPr>
              <a:t>proses şekilde de görüldüğü gibi üç kademeden oluşur</a:t>
            </a:r>
            <a:r>
              <a:rPr lang="tr-TR" altLang="tr-TR" sz="2000" dirty="0" smtClean="0">
                <a:latin typeface="Times New Roman" panose="02020603050405020304" pitchFamily="18" charset="0"/>
                <a:cs typeface="Times New Roman" panose="02020603050405020304" pitchFamily="18" charset="0"/>
              </a:rPr>
              <a:t>.</a:t>
            </a:r>
          </a:p>
          <a:p>
            <a:pPr indent="-274320" algn="just" fontAlgn="auto">
              <a:lnSpc>
                <a:spcPct val="80000"/>
              </a:lnSpc>
              <a:spcAft>
                <a:spcPts val="0"/>
              </a:spcAft>
              <a:defRPr/>
            </a:pPr>
            <a:endParaRPr lang="tr-TR" altLang="tr-TR" sz="2000" dirty="0">
              <a:latin typeface="Times New Roman" panose="02020603050405020304" pitchFamily="18" charset="0"/>
              <a:cs typeface="Times New Roman" panose="02020603050405020304" pitchFamily="18" charset="0"/>
            </a:endParaRP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1-Bikarbonat formunda, zayıf bazik anyon değiştirici </a:t>
            </a: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 R – NH )HCO</a:t>
            </a:r>
            <a:r>
              <a:rPr lang="tr-TR" altLang="tr-TR" sz="2000" baseline="-25000" dirty="0">
                <a:latin typeface="Times New Roman" panose="02020603050405020304" pitchFamily="18" charset="0"/>
                <a:cs typeface="Times New Roman" panose="02020603050405020304" pitchFamily="18" charset="0"/>
              </a:rPr>
              <a:t>3</a:t>
            </a: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2- Hidrojen formunda, zayıf asidik katyon değiştirici </a:t>
            </a: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 R – COOH )</a:t>
            </a: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3- Serbest baz formunda, zayıf bazik anyon değiştirici </a:t>
            </a:r>
          </a:p>
          <a:p>
            <a:pPr indent="-274320" algn="just" fontAlgn="auto">
              <a:lnSpc>
                <a:spcPct val="80000"/>
              </a:lnSpc>
              <a:spcAft>
                <a:spcPts val="0"/>
              </a:spcAft>
              <a:defRPr/>
            </a:pPr>
            <a:r>
              <a:rPr lang="tr-TR" altLang="tr-TR" sz="2000" dirty="0">
                <a:latin typeface="Times New Roman" panose="02020603050405020304" pitchFamily="18" charset="0"/>
                <a:cs typeface="Times New Roman" panose="02020603050405020304" pitchFamily="18" charset="0"/>
              </a:rPr>
              <a:t>( R – N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3212050967"/>
      </p:ext>
    </p:extLst>
  </p:cSld>
  <p:clrMapOvr>
    <a:masterClrMapping/>
  </p:clrMapOvr>
  <p:transition spd="med">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3" name="Nesne 2"/>
          <p:cNvGraphicFramePr>
            <a:graphicFrameLocks noGrp="1" noChangeAspect="1"/>
          </p:cNvGraphicFramePr>
          <p:nvPr>
            <p:extLst>
              <p:ext uri="{D42A27DB-BD31-4B8C-83A1-F6EECF244321}">
                <p14:modId xmlns:p14="http://schemas.microsoft.com/office/powerpoint/2010/main" val="263938837"/>
              </p:ext>
            </p:extLst>
          </p:nvPr>
        </p:nvGraphicFramePr>
        <p:xfrm>
          <a:off x="1524000" y="1905000"/>
          <a:ext cx="5791200" cy="3675063"/>
        </p:xfrm>
        <a:graphic>
          <a:graphicData uri="http://schemas.openxmlformats.org/presentationml/2006/ole">
            <mc:AlternateContent xmlns:mc="http://schemas.openxmlformats.org/markup-compatibility/2006">
              <mc:Choice xmlns:v="urn:schemas-microsoft-com:vml" Requires="v">
                <p:oleObj spid="_x0000_s10260" name="Bit Eşlem Resmi" r:id="rId6" imgW="4352381" imgH="2762636" progId="PBrush">
                  <p:embed/>
                </p:oleObj>
              </mc:Choice>
              <mc:Fallback>
                <p:oleObj name="Bit Eşlem Resmi" r:id="rId6" imgW="4352381" imgH="2762636"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905000"/>
                        <a:ext cx="5791200" cy="367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ikdörtgen 3"/>
          <p:cNvSpPr/>
          <p:nvPr/>
        </p:nvSpPr>
        <p:spPr>
          <a:xfrm>
            <a:off x="2362200" y="5625647"/>
            <a:ext cx="4125873" cy="313932"/>
          </a:xfrm>
          <a:prstGeom prst="rect">
            <a:avLst/>
          </a:prstGeom>
        </p:spPr>
        <p:txBody>
          <a:bodyPr wrap="none">
            <a:spAutoFit/>
          </a:bodyPr>
          <a:lstStyle/>
          <a:p>
            <a:pPr>
              <a:lnSpc>
                <a:spcPct val="80000"/>
              </a:lnSpc>
              <a:buFontTx/>
              <a:buNone/>
            </a:pPr>
            <a:r>
              <a:rPr lang="tr-TR" altLang="tr-TR" dirty="0">
                <a:latin typeface="Dutch801 XBd BT" pitchFamily="18" charset="0"/>
              </a:rPr>
              <a:t>Şekil 7.8. DESAL iyon değiştirme sistemi.</a:t>
            </a:r>
          </a:p>
        </p:txBody>
      </p:sp>
    </p:spTree>
    <p:extLst>
      <p:ext uri="{BB962C8B-B14F-4D97-AF65-F5344CB8AC3E}">
        <p14:creationId xmlns:p14="http://schemas.microsoft.com/office/powerpoint/2010/main" val="2127123837"/>
      </p:ext>
    </p:extLst>
  </p:cSld>
  <p:clrMapOvr>
    <a:masterClrMapping/>
  </p:clrMapOvr>
  <p:transition spd="med">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228600" y="1600200"/>
            <a:ext cx="8686800" cy="3733800"/>
          </a:xfrm>
        </p:spPr>
        <p:txBody>
          <a:bodyPr/>
          <a:lstStyle/>
          <a:p>
            <a:pPr algn="just">
              <a:lnSpc>
                <a:spcPct val="150000"/>
              </a:lnSpc>
            </a:pPr>
            <a:r>
              <a:rPr lang="tr-TR" altLang="tr-TR" sz="2000" dirty="0">
                <a:latin typeface="Times New Roman" panose="02020603050405020304" pitchFamily="18" charset="0"/>
                <a:cs typeface="Times New Roman" panose="02020603050405020304" pitchFamily="18" charset="0"/>
              </a:rPr>
              <a:t>Birinci reçine amonyakla </a:t>
            </a:r>
            <a:r>
              <a:rPr lang="tr-TR" altLang="tr-TR" sz="2000" dirty="0" err="1">
                <a:latin typeface="Times New Roman" panose="02020603050405020304" pitchFamily="18" charset="0"/>
                <a:cs typeface="Times New Roman" panose="02020603050405020304" pitchFamily="18" charset="0"/>
              </a:rPr>
              <a:t>rejenere</a:t>
            </a:r>
            <a:r>
              <a:rPr lang="tr-TR" altLang="tr-TR" sz="2000" dirty="0">
                <a:latin typeface="Times New Roman" panose="02020603050405020304" pitchFamily="18" charset="0"/>
                <a:cs typeface="Times New Roman" panose="02020603050405020304" pitchFamily="18" charset="0"/>
              </a:rPr>
              <a:t> edilir, ikinci sülfürik asitle ve prosesin eşsiz bir özelliği, üçüncü reçine kendi kendini </a:t>
            </a:r>
            <a:r>
              <a:rPr lang="tr-TR" altLang="tr-TR" sz="2000" dirty="0" err="1" smtClean="0">
                <a:latin typeface="Times New Roman" panose="02020603050405020304" pitchFamily="18" charset="0"/>
                <a:cs typeface="Times New Roman" panose="02020603050405020304" pitchFamily="18" charset="0"/>
              </a:rPr>
              <a:t>rejenere</a:t>
            </a:r>
            <a:r>
              <a:rPr lang="tr-TR" altLang="tr-TR" sz="2000" dirty="0" smtClean="0">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eder. Şekil 7.8 den görüldüğü gibi </a:t>
            </a:r>
            <a:r>
              <a:rPr lang="tr-TR" altLang="tr-TR" sz="2000" dirty="0" err="1">
                <a:latin typeface="Times New Roman" panose="02020603050405020304" pitchFamily="18" charset="0"/>
                <a:cs typeface="Times New Roman" panose="02020603050405020304" pitchFamily="18" charset="0"/>
              </a:rPr>
              <a:t>NaCl</a:t>
            </a:r>
            <a:r>
              <a:rPr lang="tr-TR" altLang="tr-TR" sz="2000" dirty="0">
                <a:latin typeface="Times New Roman" panose="02020603050405020304" pitchFamily="18" charset="0"/>
                <a:cs typeface="Times New Roman" panose="02020603050405020304" pitchFamily="18" charset="0"/>
              </a:rPr>
              <a:t> içeren bir su, iyon değiştirici sisteme verildiği zaman, su önce anyon değiştirici içinden geçer ve klorür iyonları bikarbonatla yer değiştirir. Bu adıma</a:t>
            </a:r>
            <a:r>
              <a:rPr lang="tr-TR" altLang="tr-TR" sz="2000" i="1" dirty="0">
                <a:latin typeface="Times New Roman" panose="02020603050405020304" pitchFamily="18" charset="0"/>
                <a:cs typeface="Times New Roman" panose="02020603050405020304" pitchFamily="18" charset="0"/>
              </a:rPr>
              <a:t> </a:t>
            </a:r>
            <a:r>
              <a:rPr lang="tr-TR" altLang="tr-TR" sz="2000" i="1" dirty="0" err="1">
                <a:latin typeface="Times New Roman" panose="02020603050405020304" pitchFamily="18" charset="0"/>
                <a:cs typeface="Times New Roman" panose="02020603050405020304" pitchFamily="18" charset="0"/>
              </a:rPr>
              <a:t>alkalizasyon</a:t>
            </a:r>
            <a:r>
              <a:rPr lang="tr-TR" altLang="tr-TR" sz="2000" dirty="0">
                <a:latin typeface="Times New Roman" panose="02020603050405020304" pitchFamily="18" charset="0"/>
                <a:cs typeface="Times New Roman" panose="02020603050405020304" pitchFamily="18" charset="0"/>
              </a:rPr>
              <a:t> adımı denir.</a:t>
            </a:r>
          </a:p>
          <a:p>
            <a:pPr algn="just">
              <a:lnSpc>
                <a:spcPct val="150000"/>
              </a:lnSpc>
            </a:pPr>
            <a:r>
              <a:rPr lang="tr-TR" altLang="tr-TR" sz="2000" dirty="0">
                <a:solidFill>
                  <a:srgbClr val="FF0000"/>
                </a:solidFill>
                <a:latin typeface="Times New Roman" panose="02020603050405020304" pitchFamily="18" charset="0"/>
                <a:cs typeface="Times New Roman" panose="02020603050405020304" pitchFamily="18" charset="0"/>
              </a:rPr>
              <a:t>       (R – NH)HCO</a:t>
            </a:r>
            <a:r>
              <a:rPr lang="tr-TR" altLang="tr-TR" sz="2000" baseline="-25000" dirty="0">
                <a:solidFill>
                  <a:srgbClr val="FF0000"/>
                </a:solidFill>
                <a:latin typeface="Times New Roman" panose="02020603050405020304" pitchFamily="18" charset="0"/>
                <a:cs typeface="Times New Roman" panose="02020603050405020304" pitchFamily="18" charset="0"/>
              </a:rPr>
              <a:t>3</a:t>
            </a:r>
            <a:r>
              <a:rPr lang="tr-TR" altLang="tr-TR" sz="2000" dirty="0">
                <a:solidFill>
                  <a:srgbClr val="FF0000"/>
                </a:solidFill>
                <a:latin typeface="Times New Roman" panose="02020603050405020304" pitchFamily="18" charset="0"/>
                <a:cs typeface="Times New Roman" panose="02020603050405020304" pitchFamily="18" charset="0"/>
              </a:rPr>
              <a:t> + Cl</a:t>
            </a:r>
            <a:r>
              <a:rPr lang="tr-TR" altLang="tr-TR" sz="2000" baseline="30000" dirty="0">
                <a:solidFill>
                  <a:srgbClr val="FF0000"/>
                </a:solidFill>
                <a:latin typeface="Times New Roman" panose="02020603050405020304" pitchFamily="18" charset="0"/>
                <a:cs typeface="Times New Roman" panose="02020603050405020304" pitchFamily="18" charset="0"/>
              </a:rPr>
              <a:t>-</a:t>
            </a:r>
            <a:r>
              <a:rPr lang="tr-TR" altLang="tr-TR" sz="2000" dirty="0">
                <a:solidFill>
                  <a:srgbClr val="FF0000"/>
                </a:solidFill>
                <a:latin typeface="Times New Roman" panose="02020603050405020304" pitchFamily="18" charset="0"/>
                <a:cs typeface="Times New Roman" panose="02020603050405020304" pitchFamily="18" charset="0"/>
              </a:rPr>
              <a:t>     (R – NH)Cl + HCO</a:t>
            </a:r>
            <a:r>
              <a:rPr lang="tr-TR" altLang="tr-TR" sz="2000" baseline="-25000" dirty="0">
                <a:solidFill>
                  <a:srgbClr val="FF0000"/>
                </a:solidFill>
                <a:latin typeface="Times New Roman" panose="02020603050405020304" pitchFamily="18" charset="0"/>
                <a:cs typeface="Times New Roman" panose="02020603050405020304" pitchFamily="18" charset="0"/>
              </a:rPr>
              <a:t>3</a:t>
            </a:r>
            <a:r>
              <a:rPr lang="tr-TR" altLang="tr-TR" sz="2000" baseline="30000" dirty="0">
                <a:solidFill>
                  <a:srgbClr val="FF0000"/>
                </a:solidFill>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a:t>
            </a:r>
            <a:r>
              <a:rPr lang="tr-TR" altLang="tr-TR" sz="2000" dirty="0" smtClean="0">
                <a:latin typeface="Times New Roman" panose="02020603050405020304" pitchFamily="18" charset="0"/>
                <a:cs typeface="Times New Roman" panose="02020603050405020304" pitchFamily="18" charset="0"/>
              </a:rPr>
              <a:t>7.11)</a:t>
            </a:r>
          </a:p>
          <a:p>
            <a:pPr algn="just">
              <a:lnSpc>
                <a:spcPct val="150000"/>
              </a:lnSpc>
            </a:pPr>
            <a:r>
              <a:rPr lang="tr-TR" altLang="tr-TR" sz="2000" dirty="0" smtClean="0">
                <a:latin typeface="Times New Roman" panose="02020603050405020304" pitchFamily="18" charset="0"/>
                <a:cs typeface="Times New Roman" panose="02020603050405020304" pitchFamily="18" charset="0"/>
              </a:rPr>
              <a:t>Su </a:t>
            </a:r>
            <a:r>
              <a:rPr lang="tr-TR" altLang="tr-TR" sz="2000" dirty="0">
                <a:latin typeface="Times New Roman" panose="02020603050405020304" pitchFamily="18" charset="0"/>
                <a:cs typeface="Times New Roman" panose="02020603050405020304" pitchFamily="18" charset="0"/>
              </a:rPr>
              <a:t>daha sonra zayıf asidik katyon değiştirici reçine içinden geçirilir ve sodyum iyonları, hidrojen iyonlarıyla yer değiştirilir. Bu adımda suyun azalan </a:t>
            </a:r>
            <a:r>
              <a:rPr lang="tr-TR" altLang="tr-TR" sz="2000" dirty="0" err="1">
                <a:latin typeface="Times New Roman" panose="02020603050405020304" pitchFamily="18" charset="0"/>
                <a:cs typeface="Times New Roman" panose="02020603050405020304" pitchFamily="18" charset="0"/>
              </a:rPr>
              <a:t>pH</a:t>
            </a:r>
            <a:r>
              <a:rPr lang="tr-TR" altLang="tr-TR" sz="2000" dirty="0">
                <a:latin typeface="Times New Roman" panose="02020603050405020304" pitchFamily="18" charset="0"/>
                <a:cs typeface="Times New Roman" panose="02020603050405020304" pitchFamily="18" charset="0"/>
              </a:rPr>
              <a:t>’ ı, bikarbonatı karbonik asit veya karbondioksite dönüştürür. Bu adıma </a:t>
            </a:r>
            <a:r>
              <a:rPr lang="tr-TR" altLang="tr-TR" sz="2000" i="1" dirty="0" err="1">
                <a:latin typeface="Times New Roman" panose="02020603050405020304" pitchFamily="18" charset="0"/>
                <a:cs typeface="Times New Roman" panose="02020603050405020304" pitchFamily="18" charset="0"/>
              </a:rPr>
              <a:t>dealkalizasyon</a:t>
            </a:r>
            <a:r>
              <a:rPr lang="tr-TR" altLang="tr-TR" sz="2000" dirty="0">
                <a:latin typeface="Times New Roman" panose="02020603050405020304" pitchFamily="18" charset="0"/>
                <a:cs typeface="Times New Roman" panose="02020603050405020304" pitchFamily="18" charset="0"/>
              </a:rPr>
              <a:t> adımı denir.</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833047284"/>
      </p:ext>
    </p:extLst>
  </p:cSld>
  <p:clrMapOvr>
    <a:masterClrMapping/>
  </p:clrMapOvr>
  <p:transition spd="med">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nSpc>
                <a:spcPct val="80000"/>
              </a:lnSpc>
            </a:pPr>
            <a:r>
              <a:rPr lang="tr-TR" altLang="tr-TR" sz="2000" dirty="0">
                <a:solidFill>
                  <a:srgbClr val="FF0000"/>
                </a:solidFill>
                <a:latin typeface="Dutch801 XBd BT" pitchFamily="18" charset="0"/>
              </a:rPr>
              <a:t>R–COOH + </a:t>
            </a:r>
            <a:r>
              <a:rPr lang="tr-TR" altLang="tr-TR" sz="2000" dirty="0" err="1">
                <a:solidFill>
                  <a:srgbClr val="FF0000"/>
                </a:solidFill>
                <a:latin typeface="Dutch801 XBd BT" pitchFamily="18" charset="0"/>
              </a:rPr>
              <a:t>Na</a:t>
            </a:r>
            <a:r>
              <a:rPr lang="tr-TR" altLang="tr-TR" sz="2000" baseline="30000" dirty="0">
                <a:solidFill>
                  <a:srgbClr val="FF0000"/>
                </a:solidFill>
                <a:latin typeface="Dutch801 XBd BT" pitchFamily="18" charset="0"/>
              </a:rPr>
              <a:t>+</a:t>
            </a:r>
            <a:r>
              <a:rPr lang="tr-TR" altLang="tr-TR" sz="2000" dirty="0">
                <a:solidFill>
                  <a:srgbClr val="FF0000"/>
                </a:solidFill>
                <a:latin typeface="Dutch801 XBd BT" pitchFamily="18" charset="0"/>
              </a:rPr>
              <a:t>       R – </a:t>
            </a:r>
            <a:r>
              <a:rPr lang="tr-TR" altLang="tr-TR" sz="2000" dirty="0" err="1">
                <a:solidFill>
                  <a:srgbClr val="FF0000"/>
                </a:solidFill>
                <a:latin typeface="Dutch801 XBd BT" pitchFamily="18" charset="0"/>
              </a:rPr>
              <a:t>COONa</a:t>
            </a:r>
            <a:r>
              <a:rPr lang="tr-TR" altLang="tr-TR" sz="2000" dirty="0">
                <a:solidFill>
                  <a:srgbClr val="FF0000"/>
                </a:solidFill>
                <a:latin typeface="Dutch801 XBd BT" pitchFamily="18" charset="0"/>
              </a:rPr>
              <a:t> + H</a:t>
            </a:r>
            <a:r>
              <a:rPr lang="tr-TR" altLang="tr-TR" sz="2000" baseline="-25000" dirty="0">
                <a:solidFill>
                  <a:srgbClr val="FF0000"/>
                </a:solidFill>
                <a:latin typeface="Dutch801 XBd BT" pitchFamily="18" charset="0"/>
              </a:rPr>
              <a:t>3</a:t>
            </a:r>
            <a:r>
              <a:rPr lang="tr-TR" altLang="tr-TR" sz="2000" dirty="0">
                <a:solidFill>
                  <a:srgbClr val="FF0000"/>
                </a:solidFill>
                <a:latin typeface="Dutch801 XBd BT" pitchFamily="18" charset="0"/>
              </a:rPr>
              <a:t>O</a:t>
            </a:r>
            <a:r>
              <a:rPr lang="tr-TR" altLang="tr-TR" sz="2000" baseline="30000" dirty="0">
                <a:solidFill>
                  <a:srgbClr val="FF0000"/>
                </a:solidFill>
                <a:latin typeface="Dutch801 XBd BT" pitchFamily="18" charset="0"/>
              </a:rPr>
              <a:t>+</a:t>
            </a:r>
            <a:r>
              <a:rPr lang="tr-TR" altLang="tr-TR" sz="2000" dirty="0">
                <a:solidFill>
                  <a:srgbClr val="FF0000"/>
                </a:solidFill>
                <a:latin typeface="Dutch801 XBd BT" pitchFamily="18" charset="0"/>
              </a:rPr>
              <a:t>	  ( 7.12 )</a:t>
            </a:r>
          </a:p>
          <a:p>
            <a:pPr>
              <a:lnSpc>
                <a:spcPct val="80000"/>
              </a:lnSpc>
            </a:pPr>
            <a:r>
              <a:rPr lang="tr-TR" altLang="tr-TR" sz="2000" dirty="0">
                <a:solidFill>
                  <a:srgbClr val="FF0000"/>
                </a:solidFill>
                <a:latin typeface="Dutch801 XBd BT" pitchFamily="18" charset="0"/>
              </a:rPr>
              <a:t>  H</a:t>
            </a:r>
            <a:r>
              <a:rPr lang="tr-TR" altLang="tr-TR" sz="2000" baseline="-25000" dirty="0">
                <a:solidFill>
                  <a:srgbClr val="FF0000"/>
                </a:solidFill>
                <a:latin typeface="Dutch801 XBd BT" pitchFamily="18" charset="0"/>
              </a:rPr>
              <a:t>3</a:t>
            </a:r>
            <a:r>
              <a:rPr lang="tr-TR" altLang="tr-TR" sz="2000" dirty="0">
                <a:solidFill>
                  <a:srgbClr val="FF0000"/>
                </a:solidFill>
                <a:latin typeface="Dutch801 XBd BT" pitchFamily="18" charset="0"/>
              </a:rPr>
              <a:t>O</a:t>
            </a:r>
            <a:r>
              <a:rPr lang="tr-TR" altLang="tr-TR" sz="2000" baseline="30000" dirty="0">
                <a:solidFill>
                  <a:srgbClr val="FF0000"/>
                </a:solidFill>
                <a:latin typeface="Dutch801 XBd BT" pitchFamily="18" charset="0"/>
              </a:rPr>
              <a:t>+</a:t>
            </a:r>
            <a:r>
              <a:rPr lang="tr-TR" altLang="tr-TR" sz="2000" dirty="0">
                <a:solidFill>
                  <a:srgbClr val="FF0000"/>
                </a:solidFill>
                <a:latin typeface="Dutch801 XBd BT" pitchFamily="18" charset="0"/>
              </a:rPr>
              <a:t> + HCO</a:t>
            </a:r>
            <a:r>
              <a:rPr lang="tr-TR" altLang="tr-TR" sz="2000" baseline="-25000" dirty="0">
                <a:solidFill>
                  <a:srgbClr val="FF0000"/>
                </a:solidFill>
                <a:latin typeface="Dutch801 XBd BT" pitchFamily="18" charset="0"/>
              </a:rPr>
              <a:t>3</a:t>
            </a:r>
            <a:r>
              <a:rPr lang="tr-TR" altLang="tr-TR" sz="2000" baseline="30000" dirty="0">
                <a:solidFill>
                  <a:srgbClr val="FF0000"/>
                </a:solidFill>
                <a:latin typeface="Dutch801 XBd BT" pitchFamily="18" charset="0"/>
              </a:rPr>
              <a:t>-</a:t>
            </a:r>
            <a:r>
              <a:rPr lang="tr-TR" altLang="tr-TR" sz="2000" dirty="0">
                <a:solidFill>
                  <a:srgbClr val="FF0000"/>
                </a:solidFill>
                <a:latin typeface="Dutch801 XBd BT" pitchFamily="18" charset="0"/>
              </a:rPr>
              <a:t>           H</a:t>
            </a:r>
            <a:r>
              <a:rPr lang="tr-TR" altLang="tr-TR" sz="2000" baseline="-25000" dirty="0">
                <a:solidFill>
                  <a:srgbClr val="FF0000"/>
                </a:solidFill>
                <a:latin typeface="Dutch801 XBd BT" pitchFamily="18" charset="0"/>
              </a:rPr>
              <a:t>2</a:t>
            </a:r>
            <a:r>
              <a:rPr lang="tr-TR" altLang="tr-TR" sz="2000" dirty="0">
                <a:solidFill>
                  <a:srgbClr val="FF0000"/>
                </a:solidFill>
                <a:latin typeface="Dutch801 XBd BT" pitchFamily="18" charset="0"/>
              </a:rPr>
              <a:t>CO</a:t>
            </a:r>
            <a:r>
              <a:rPr lang="tr-TR" altLang="tr-TR" sz="2000" baseline="-25000" dirty="0">
                <a:solidFill>
                  <a:srgbClr val="FF0000"/>
                </a:solidFill>
                <a:latin typeface="Dutch801 XBd BT" pitchFamily="18" charset="0"/>
              </a:rPr>
              <a:t>3</a:t>
            </a:r>
            <a:r>
              <a:rPr lang="tr-TR" altLang="tr-TR" sz="2000" dirty="0">
                <a:solidFill>
                  <a:srgbClr val="FF0000"/>
                </a:solidFill>
                <a:latin typeface="Dutch801 XBd BT" pitchFamily="18" charset="0"/>
              </a:rPr>
              <a:t> + H</a:t>
            </a:r>
            <a:r>
              <a:rPr lang="tr-TR" altLang="tr-TR" sz="2000" baseline="-25000" dirty="0">
                <a:solidFill>
                  <a:srgbClr val="FF0000"/>
                </a:solidFill>
                <a:latin typeface="Dutch801 XBd BT" pitchFamily="18" charset="0"/>
              </a:rPr>
              <a:t>2</a:t>
            </a:r>
            <a:r>
              <a:rPr lang="tr-TR" altLang="tr-TR" sz="2000" dirty="0">
                <a:solidFill>
                  <a:srgbClr val="FF0000"/>
                </a:solidFill>
                <a:latin typeface="Dutch801 XBd BT" pitchFamily="18" charset="0"/>
              </a:rPr>
              <a:t>O	  ( 7.13 )</a:t>
            </a:r>
          </a:p>
          <a:p>
            <a:pPr>
              <a:lnSpc>
                <a:spcPct val="80000"/>
              </a:lnSpc>
            </a:pPr>
            <a:endParaRPr lang="tr-TR" altLang="tr-TR" sz="2000" dirty="0">
              <a:solidFill>
                <a:srgbClr val="FF0000"/>
              </a:solidFill>
              <a:latin typeface="Dutch801 XBd BT" pitchFamily="18" charset="0"/>
            </a:endParaRPr>
          </a:p>
          <a:p>
            <a:pPr algn="just">
              <a:lnSpc>
                <a:spcPct val="150000"/>
              </a:lnSpc>
            </a:pPr>
            <a:r>
              <a:rPr lang="tr-TR" altLang="tr-TR" sz="2000" dirty="0">
                <a:latin typeface="Dutch801 XBd BT" pitchFamily="18" charset="0"/>
              </a:rPr>
              <a:t>    </a:t>
            </a:r>
            <a:r>
              <a:rPr lang="tr-TR" altLang="tr-TR" sz="2000" dirty="0">
                <a:latin typeface="Times New Roman" panose="02020603050405020304" pitchFamily="18" charset="0"/>
                <a:cs typeface="Times New Roman" panose="02020603050405020304" pitchFamily="18" charset="0"/>
              </a:rPr>
              <a:t>Son kademede su, serbest baz formundaki, zayıf bazik anyon değiştirici ile temas eder. Karbonik asit,(R–NH)HCO</a:t>
            </a:r>
            <a:r>
              <a:rPr lang="tr-TR" altLang="tr-TR" sz="2000" baseline="-25000" dirty="0">
                <a:latin typeface="Times New Roman" panose="02020603050405020304" pitchFamily="18" charset="0"/>
                <a:cs typeface="Times New Roman" panose="02020603050405020304" pitchFamily="18" charset="0"/>
              </a:rPr>
              <a:t>3</a:t>
            </a:r>
            <a:r>
              <a:rPr lang="tr-TR" altLang="tr-TR" sz="2000" dirty="0">
                <a:latin typeface="Times New Roman" panose="02020603050405020304" pitchFamily="18" charset="0"/>
                <a:cs typeface="Times New Roman" panose="02020603050405020304" pitchFamily="18" charset="0"/>
              </a:rPr>
              <a:t> formunu vermek üzere reçineyle reaksiyona girer. Bu tam olarak, ilk kademedeki reçinenin orijinal formudur. Bu adıma </a:t>
            </a:r>
            <a:r>
              <a:rPr lang="tr-TR" altLang="tr-TR" sz="2000" i="1" dirty="0" err="1">
                <a:latin typeface="Times New Roman" panose="02020603050405020304" pitchFamily="18" charset="0"/>
                <a:cs typeface="Times New Roman" panose="02020603050405020304" pitchFamily="18" charset="0"/>
              </a:rPr>
              <a:t>karbonasyon</a:t>
            </a:r>
            <a:r>
              <a:rPr lang="tr-TR" altLang="tr-TR" sz="2000" dirty="0">
                <a:latin typeface="Times New Roman" panose="02020603050405020304" pitchFamily="18" charset="0"/>
                <a:cs typeface="Times New Roman" panose="02020603050405020304" pitchFamily="18" charset="0"/>
              </a:rPr>
              <a:t> adımı denir. </a:t>
            </a:r>
          </a:p>
          <a:p>
            <a:pPr>
              <a:lnSpc>
                <a:spcPct val="80000"/>
              </a:lnSpc>
            </a:pPr>
            <a:endParaRPr lang="tr-TR" altLang="tr-TR" sz="2000" dirty="0">
              <a:latin typeface="Dutch801 XBd BT" pitchFamily="18" charset="0"/>
            </a:endParaRPr>
          </a:p>
          <a:p>
            <a:pPr>
              <a:lnSpc>
                <a:spcPct val="80000"/>
              </a:lnSpc>
            </a:pPr>
            <a:r>
              <a:rPr lang="tr-TR" altLang="tr-TR" sz="2000" dirty="0">
                <a:solidFill>
                  <a:srgbClr val="FF0000"/>
                </a:solidFill>
                <a:latin typeface="Dutch801 XBd BT" pitchFamily="18" charset="0"/>
              </a:rPr>
              <a:t>R – N + H</a:t>
            </a:r>
            <a:r>
              <a:rPr lang="tr-TR" altLang="tr-TR" sz="2000" baseline="-25000" dirty="0">
                <a:solidFill>
                  <a:srgbClr val="FF0000"/>
                </a:solidFill>
                <a:latin typeface="Dutch801 XBd BT" pitchFamily="18" charset="0"/>
              </a:rPr>
              <a:t>2</a:t>
            </a:r>
            <a:r>
              <a:rPr lang="tr-TR" altLang="tr-TR" sz="2000" dirty="0">
                <a:solidFill>
                  <a:srgbClr val="FF0000"/>
                </a:solidFill>
                <a:latin typeface="Dutch801 XBd BT" pitchFamily="18" charset="0"/>
              </a:rPr>
              <a:t>CO</a:t>
            </a:r>
            <a:r>
              <a:rPr lang="tr-TR" altLang="tr-TR" sz="2000" baseline="-25000" dirty="0">
                <a:solidFill>
                  <a:srgbClr val="FF0000"/>
                </a:solidFill>
                <a:latin typeface="Dutch801 XBd BT" pitchFamily="18" charset="0"/>
              </a:rPr>
              <a:t>3</a:t>
            </a:r>
            <a:r>
              <a:rPr lang="tr-TR" altLang="tr-TR" sz="2000" dirty="0">
                <a:solidFill>
                  <a:srgbClr val="FF0000"/>
                </a:solidFill>
                <a:latin typeface="Dutch801 XBd BT" pitchFamily="18" charset="0"/>
              </a:rPr>
              <a:t>      ( R – NH ) Cl + HCO</a:t>
            </a:r>
            <a:r>
              <a:rPr lang="tr-TR" altLang="tr-TR" sz="2000" baseline="-25000" dirty="0">
                <a:solidFill>
                  <a:srgbClr val="FF0000"/>
                </a:solidFill>
                <a:latin typeface="Dutch801 XBd BT" pitchFamily="18" charset="0"/>
              </a:rPr>
              <a:t>3 </a:t>
            </a:r>
            <a:r>
              <a:rPr lang="tr-TR" altLang="tr-TR" sz="2000" baseline="30000" dirty="0">
                <a:solidFill>
                  <a:srgbClr val="FF0000"/>
                </a:solidFill>
                <a:latin typeface="Dutch801 XBd BT" pitchFamily="18" charset="0"/>
              </a:rPr>
              <a:t>-</a:t>
            </a:r>
            <a:r>
              <a:rPr lang="tr-TR" altLang="tr-TR" sz="2000" baseline="-25000" dirty="0">
                <a:solidFill>
                  <a:srgbClr val="FF0000"/>
                </a:solidFill>
                <a:latin typeface="Dutch801 XBd BT" pitchFamily="18" charset="0"/>
              </a:rPr>
              <a:t>     </a:t>
            </a:r>
            <a:r>
              <a:rPr lang="tr-TR" altLang="tr-TR" sz="2000" dirty="0">
                <a:solidFill>
                  <a:srgbClr val="FF0000"/>
                </a:solidFill>
                <a:latin typeface="Dutch801 XBd BT" pitchFamily="18" charset="0"/>
              </a:rPr>
              <a:t>( 7.14 )</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554096622"/>
      </p:ext>
    </p:extLst>
  </p:cSld>
  <p:clrMapOvr>
    <a:masterClrMapping/>
  </p:clrMapOvr>
  <p:transition spd="med">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Birinci kademedeki katyon değiştirici de sülfürik asitle </a:t>
            </a:r>
            <a:r>
              <a:rPr lang="tr-TR" altLang="tr-TR" sz="2000" dirty="0" err="1">
                <a:latin typeface="Times New Roman" panose="02020603050405020304" pitchFamily="18" charset="0"/>
                <a:cs typeface="Times New Roman" panose="02020603050405020304" pitchFamily="18" charset="0"/>
              </a:rPr>
              <a:t>rejenere</a:t>
            </a:r>
            <a:r>
              <a:rPr lang="tr-TR" altLang="tr-TR" sz="2000" dirty="0">
                <a:latin typeface="Times New Roman" panose="02020603050405020304" pitchFamily="18" charset="0"/>
                <a:cs typeface="Times New Roman" panose="02020603050405020304" pitchFamily="18" charset="0"/>
              </a:rPr>
              <a:t> edilince ( 7.12 ) denklemi tersine döner. Bundan sonra suyun girişi, üçüncü iyon değiştiriciden verilmek üzere, işlemin akışı tersine çevrilir. Evsel </a:t>
            </a:r>
            <a:r>
              <a:rPr lang="tr-TR" altLang="tr-TR" sz="2000" dirty="0" err="1">
                <a:latin typeface="Times New Roman" panose="02020603050405020304" pitchFamily="18" charset="0"/>
                <a:cs typeface="Times New Roman" panose="02020603050405020304" pitchFamily="18" charset="0"/>
              </a:rPr>
              <a:t>atıksuların</a:t>
            </a:r>
            <a:r>
              <a:rPr lang="tr-TR" altLang="tr-TR" sz="2000" dirty="0">
                <a:latin typeface="Times New Roman" panose="02020603050405020304" pitchFamily="18" charset="0"/>
                <a:cs typeface="Times New Roman" panose="02020603050405020304" pitchFamily="18" charset="0"/>
              </a:rPr>
              <a:t> ikinci kademe arıtılmasında, DESAL metodu </a:t>
            </a:r>
            <a:r>
              <a:rPr lang="tr-TR" altLang="tr-TR" sz="2000" dirty="0" err="1">
                <a:latin typeface="Times New Roman" panose="02020603050405020304" pitchFamily="18" charset="0"/>
                <a:cs typeface="Times New Roman" panose="02020603050405020304" pitchFamily="18" charset="0"/>
              </a:rPr>
              <a:t>modifiye</a:t>
            </a:r>
            <a:r>
              <a:rPr lang="tr-TR" altLang="tr-TR" sz="2000" dirty="0">
                <a:latin typeface="Times New Roman" panose="02020603050405020304" pitchFamily="18" charset="0"/>
                <a:cs typeface="Times New Roman" panose="02020603050405020304" pitchFamily="18" charset="0"/>
              </a:rPr>
              <a:t> edilerek kullanılır. Şekil 7.9 da böyle bir sistemin akım şeması görülmektedir.</a:t>
            </a:r>
          </a:p>
          <a:p>
            <a:pPr indent="-274320" algn="just" fontAlgn="auto">
              <a:lnSpc>
                <a:spcPct val="150000"/>
              </a:lnSpc>
              <a:spcAft>
                <a:spcPts val="0"/>
              </a:spcAft>
              <a:defRPr/>
            </a:pPr>
            <a:r>
              <a:rPr lang="tr-TR" altLang="tr-TR" sz="2000" dirty="0">
                <a:latin typeface="Times New Roman" panose="02020603050405020304" pitchFamily="18" charset="0"/>
                <a:cs typeface="Times New Roman" panose="02020603050405020304" pitchFamily="18" charset="0"/>
              </a:rPr>
              <a:t>Bu sistemde, zayıf bazik anyon değiştirici bikarbonat formundadır. Bu iyon değiştiriciden çıkan suya pıhtılaştırma ve </a:t>
            </a:r>
            <a:r>
              <a:rPr lang="tr-TR" altLang="tr-TR" sz="2000" dirty="0" err="1">
                <a:latin typeface="Times New Roman" panose="02020603050405020304" pitchFamily="18" charset="0"/>
                <a:cs typeface="Times New Roman" panose="02020603050405020304" pitchFamily="18" charset="0"/>
              </a:rPr>
              <a:t>yumaklaştırma</a:t>
            </a:r>
            <a:r>
              <a:rPr lang="tr-TR" altLang="tr-TR" sz="2000" dirty="0">
                <a:latin typeface="Times New Roman" panose="02020603050405020304" pitchFamily="18" charset="0"/>
                <a:cs typeface="Times New Roman" panose="02020603050405020304" pitchFamily="18" charset="0"/>
              </a:rPr>
              <a:t> için </a:t>
            </a:r>
            <a:r>
              <a:rPr lang="tr-TR" altLang="tr-TR" sz="2000" dirty="0" err="1">
                <a:latin typeface="Times New Roman" panose="02020603050405020304" pitchFamily="18" charset="0"/>
                <a:cs typeface="Times New Roman" panose="02020603050405020304" pitchFamily="18" charset="0"/>
              </a:rPr>
              <a:t>bentonit</a:t>
            </a:r>
            <a:r>
              <a:rPr lang="tr-TR" altLang="tr-TR" sz="2000" dirty="0">
                <a:latin typeface="Times New Roman" panose="02020603050405020304" pitchFamily="18" charset="0"/>
                <a:cs typeface="Times New Roman" panose="02020603050405020304" pitchFamily="18" charset="0"/>
              </a:rPr>
              <a:t> ve </a:t>
            </a:r>
            <a:r>
              <a:rPr lang="tr-TR" altLang="tr-TR" sz="2000" dirty="0" err="1">
                <a:latin typeface="Times New Roman" panose="02020603050405020304" pitchFamily="18" charset="0"/>
                <a:cs typeface="Times New Roman" panose="02020603050405020304" pitchFamily="18" charset="0"/>
              </a:rPr>
              <a:t>katyonik</a:t>
            </a:r>
            <a:r>
              <a:rPr lang="tr-TR" altLang="tr-TR" sz="2000" dirty="0">
                <a:latin typeface="Times New Roman" panose="02020603050405020304" pitchFamily="18" charset="0"/>
                <a:cs typeface="Times New Roman" panose="02020603050405020304" pitchFamily="18" charset="0"/>
              </a:rPr>
              <a:t> </a:t>
            </a:r>
            <a:r>
              <a:rPr lang="tr-TR" altLang="tr-TR" sz="2000" dirty="0" err="1">
                <a:latin typeface="Times New Roman" panose="02020603050405020304" pitchFamily="18" charset="0"/>
                <a:cs typeface="Times New Roman" panose="02020603050405020304" pitchFamily="18" charset="0"/>
              </a:rPr>
              <a:t>polielektrolit</a:t>
            </a:r>
            <a:r>
              <a:rPr lang="tr-TR" altLang="tr-TR" sz="2000" dirty="0">
                <a:latin typeface="Times New Roman" panose="02020603050405020304" pitchFamily="18" charset="0"/>
                <a:cs typeface="Times New Roman" panose="02020603050405020304" pitchFamily="18" charset="0"/>
              </a:rPr>
              <a:t> ilave edilir. Böylece bir arıtmanın sonuçları Tablo 7.2 de verilmiştir.</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551419586"/>
      </p:ext>
    </p:extLst>
  </p:cSld>
  <p:clrMapOvr>
    <a:masterClrMapping/>
  </p:clrMapOvr>
  <p:transition spd="med">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3840156705"/>
              </p:ext>
            </p:extLst>
          </p:nvPr>
        </p:nvGraphicFramePr>
        <p:xfrm>
          <a:off x="1447800" y="1676400"/>
          <a:ext cx="6027738" cy="3530600"/>
        </p:xfrm>
        <a:graphic>
          <a:graphicData uri="http://schemas.openxmlformats.org/presentationml/2006/ole">
            <mc:AlternateContent xmlns:mc="http://schemas.openxmlformats.org/markup-compatibility/2006">
              <mc:Choice xmlns:v="urn:schemas-microsoft-com:vml" Requires="v">
                <p:oleObj spid="_x0000_s11283" name="Bit Eşlem Resmi" r:id="rId6" imgW="0" imgH="0" progId="Paint.Picture">
                  <p:embed/>
                </p:oleObj>
              </mc:Choice>
              <mc:Fallback>
                <p:oleObj name="Bit Eşlem Resmi" r:id="rId6" imgW="0" imgH="0" progId="Paint.Picture">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1676400"/>
                        <a:ext cx="6027738" cy="353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Dikdörtgen 2"/>
          <p:cNvSpPr/>
          <p:nvPr/>
        </p:nvSpPr>
        <p:spPr>
          <a:xfrm>
            <a:off x="1295400" y="5181600"/>
            <a:ext cx="7162800" cy="313932"/>
          </a:xfrm>
          <a:prstGeom prst="rect">
            <a:avLst/>
          </a:prstGeom>
        </p:spPr>
        <p:txBody>
          <a:bodyPr wrap="square">
            <a:spAutoFit/>
          </a:bodyPr>
          <a:lstStyle/>
          <a:p>
            <a:pPr indent="-274320" fontAlgn="auto">
              <a:lnSpc>
                <a:spcPct val="80000"/>
              </a:lnSpc>
              <a:spcAft>
                <a:spcPts val="0"/>
              </a:spcAft>
              <a:buFontTx/>
              <a:buNone/>
              <a:defRPr/>
            </a:pPr>
            <a:r>
              <a:rPr lang="tr-TR" dirty="0">
                <a:latin typeface="Dutch801 XBd BT" pitchFamily="18" charset="0"/>
              </a:rPr>
              <a:t>Şekil 7.9. Evsel </a:t>
            </a:r>
            <a:r>
              <a:rPr lang="tr-TR" dirty="0" err="1">
                <a:latin typeface="Dutch801 XBd BT" pitchFamily="18" charset="0"/>
              </a:rPr>
              <a:t>atıksuların</a:t>
            </a:r>
            <a:r>
              <a:rPr lang="tr-TR" dirty="0">
                <a:latin typeface="Dutch801 XBd BT" pitchFamily="18" charset="0"/>
              </a:rPr>
              <a:t> ikinci kademe arıtılmasında DESAL prosesi.</a:t>
            </a:r>
          </a:p>
        </p:txBody>
      </p:sp>
    </p:spTree>
    <p:extLst>
      <p:ext uri="{BB962C8B-B14F-4D97-AF65-F5344CB8AC3E}">
        <p14:creationId xmlns:p14="http://schemas.microsoft.com/office/powerpoint/2010/main" val="3629171830"/>
      </p:ext>
    </p:extLst>
  </p:cSld>
  <p:clrMapOvr>
    <a:masterClrMapping/>
  </p:clrMapOvr>
  <p:transition spd="med">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2" name="Dikdörtgen 1"/>
          <p:cNvSpPr/>
          <p:nvPr/>
        </p:nvSpPr>
        <p:spPr>
          <a:xfrm>
            <a:off x="228600" y="1676400"/>
            <a:ext cx="8305800" cy="369332"/>
          </a:xfrm>
          <a:prstGeom prst="rect">
            <a:avLst/>
          </a:prstGeom>
        </p:spPr>
        <p:txBody>
          <a:bodyPr wrap="square">
            <a:spAutoFit/>
          </a:bodyPr>
          <a:lstStyle/>
          <a:p>
            <a:r>
              <a:rPr lang="tr-TR" altLang="tr-TR" dirty="0">
                <a:latin typeface="Dutch801 XBd BT" pitchFamily="18" charset="0"/>
              </a:rPr>
              <a:t>Tablo 7.2. Evsel </a:t>
            </a:r>
            <a:r>
              <a:rPr lang="tr-TR" altLang="tr-TR" dirty="0" err="1">
                <a:latin typeface="Dutch801 XBd BT" pitchFamily="18" charset="0"/>
              </a:rPr>
              <a:t>atıksuların</a:t>
            </a:r>
            <a:r>
              <a:rPr lang="tr-TR" altLang="tr-TR" dirty="0">
                <a:latin typeface="Dutch801 XBd BT" pitchFamily="18" charset="0"/>
              </a:rPr>
              <a:t> ikincil arıtımından çıkan suların analiz sonuçları</a:t>
            </a:r>
            <a:endParaRPr lang="tr-TR" dirty="0"/>
          </a:p>
        </p:txBody>
      </p:sp>
      <p:graphicFrame>
        <p:nvGraphicFramePr>
          <p:cNvPr id="3" name="Nesne 2"/>
          <p:cNvGraphicFramePr>
            <a:graphicFrameLocks noGrp="1" noChangeAspect="1"/>
          </p:cNvGraphicFramePr>
          <p:nvPr/>
        </p:nvGraphicFramePr>
        <p:xfrm>
          <a:off x="685800" y="2362200"/>
          <a:ext cx="7451725" cy="3076575"/>
        </p:xfrm>
        <a:graphic>
          <a:graphicData uri="http://schemas.openxmlformats.org/presentationml/2006/ole">
            <mc:AlternateContent xmlns:mc="http://schemas.openxmlformats.org/markup-compatibility/2006">
              <mc:Choice xmlns:v="urn:schemas-microsoft-com:vml" Requires="v">
                <p:oleObj spid="_x0000_s12307" name="Bit Eşlem Resmi" r:id="rId6" imgW="5439534" imgH="2095793" progId="PBrush">
                  <p:embed/>
                </p:oleObj>
              </mc:Choice>
              <mc:Fallback>
                <p:oleObj name="Bit Eşlem Resmi" r:id="rId6" imgW="5439534" imgH="2095793"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362200"/>
                        <a:ext cx="74517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65289494"/>
      </p:ext>
    </p:extLst>
  </p:cSld>
  <p:clrMapOvr>
    <a:masterClrMapping/>
  </p:clrMapOvr>
  <p:transition spd="med">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1524000"/>
          </a:xfrm>
        </p:spPr>
        <p:txBody>
          <a:bodyPr/>
          <a:lstStyle/>
          <a:p>
            <a:pPr algn="just"/>
            <a:r>
              <a:rPr lang="tr-TR" altLang="tr-TR" sz="2000" dirty="0">
                <a:latin typeface="Dutch801 XBd BT" pitchFamily="18" charset="0"/>
              </a:rPr>
              <a:t>SUL – BISUL prosesinde kuvvetli bazik anyon değiştirici, sülfat – bisülfat devri üzerinde çalıştırılır. </a:t>
            </a:r>
          </a:p>
          <a:p>
            <a:pPr algn="just"/>
            <a:r>
              <a:rPr lang="tr-TR" altLang="tr-TR" sz="2000" dirty="0">
                <a:latin typeface="Dutch801 XBd BT" pitchFamily="18" charset="0"/>
              </a:rPr>
              <a:t>   Bu işlemde, reçineye bağlı sülfat iyonları, bisülfata dönüştürülür. Çözeltideki diğer anyonlar da reçineye bağlanır.</a:t>
            </a: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260688557"/>
              </p:ext>
            </p:extLst>
          </p:nvPr>
        </p:nvGraphicFramePr>
        <p:xfrm>
          <a:off x="1524000" y="3276600"/>
          <a:ext cx="6551613" cy="2498725"/>
        </p:xfrm>
        <a:graphic>
          <a:graphicData uri="http://schemas.openxmlformats.org/presentationml/2006/ole">
            <mc:AlternateContent xmlns:mc="http://schemas.openxmlformats.org/markup-compatibility/2006">
              <mc:Choice xmlns:v="urn:schemas-microsoft-com:vml" Requires="v">
                <p:oleObj spid="_x0000_s13331" name="Bit Eşlem Resmi" r:id="rId6" imgW="5619048" imgH="2142857" progId="PBrush">
                  <p:embed/>
                </p:oleObj>
              </mc:Choice>
              <mc:Fallback>
                <p:oleObj name="Bit Eşlem Resmi" r:id="rId6" imgW="5619048" imgH="2142857"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3276600"/>
                        <a:ext cx="6551613"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67230364"/>
      </p:ext>
    </p:extLst>
  </p:cSld>
  <p:clrMapOvr>
    <a:masterClrMapping/>
  </p:clrMapOvr>
  <p:transition spd="med">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4"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 SİSTEMLERİ</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algn="just">
              <a:lnSpc>
                <a:spcPct val="150000"/>
              </a:lnSpc>
            </a:pPr>
            <a:r>
              <a:rPr lang="tr-TR" altLang="tr-TR" sz="2000" dirty="0">
                <a:latin typeface="Dutch801 XBd BT" pitchFamily="18" charset="0"/>
              </a:rPr>
              <a:t>Prosesin en büyük avantajı, reçinenin sadece suyla çalkalamak suretiyle </a:t>
            </a:r>
            <a:r>
              <a:rPr lang="tr-TR" altLang="tr-TR" sz="2000" dirty="0" err="1">
                <a:latin typeface="Dutch801 XBd BT" pitchFamily="18" charset="0"/>
              </a:rPr>
              <a:t>rejenere</a:t>
            </a:r>
            <a:r>
              <a:rPr lang="tr-TR" altLang="tr-TR" sz="2000" dirty="0">
                <a:latin typeface="Dutch801 XBd BT" pitchFamily="18" charset="0"/>
              </a:rPr>
              <a:t> edilmesidir. Böylece, HSO</a:t>
            </a:r>
            <a:r>
              <a:rPr lang="tr-TR" altLang="tr-TR" sz="2000" baseline="-25000" dirty="0">
                <a:latin typeface="Dutch801 XBd BT" pitchFamily="18" charset="0"/>
              </a:rPr>
              <a:t>4</a:t>
            </a:r>
            <a:r>
              <a:rPr lang="tr-TR" altLang="tr-TR" sz="2000" baseline="30000" dirty="0">
                <a:latin typeface="Dutch801 XBd BT" pitchFamily="18" charset="0"/>
              </a:rPr>
              <a:t>-</a:t>
            </a:r>
            <a:r>
              <a:rPr lang="tr-TR" altLang="tr-TR" sz="2000" dirty="0">
                <a:latin typeface="Dutch801 XBd BT" pitchFamily="18" charset="0"/>
              </a:rPr>
              <a:t>, SO</a:t>
            </a:r>
            <a:r>
              <a:rPr lang="tr-TR" altLang="tr-TR" sz="2000" baseline="-25000" dirty="0">
                <a:latin typeface="Dutch801 XBd BT" pitchFamily="18" charset="0"/>
              </a:rPr>
              <a:t>4</a:t>
            </a:r>
            <a:r>
              <a:rPr lang="tr-TR" altLang="tr-TR" sz="2000" baseline="30000" dirty="0">
                <a:latin typeface="Dutch801 XBd BT" pitchFamily="18" charset="0"/>
              </a:rPr>
              <a:t>-2</a:t>
            </a:r>
            <a:r>
              <a:rPr lang="tr-TR" altLang="tr-TR" sz="2000" dirty="0">
                <a:latin typeface="Dutch801 XBd BT" pitchFamily="18" charset="0"/>
              </a:rPr>
              <a:t> a dönüşür.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graphicFrame>
        <p:nvGraphicFramePr>
          <p:cNvPr id="2" name="Nesne 1"/>
          <p:cNvGraphicFramePr>
            <a:graphicFrameLocks noGrp="1" noChangeAspect="1"/>
          </p:cNvGraphicFramePr>
          <p:nvPr>
            <p:extLst>
              <p:ext uri="{D42A27DB-BD31-4B8C-83A1-F6EECF244321}">
                <p14:modId xmlns:p14="http://schemas.microsoft.com/office/powerpoint/2010/main" val="924914683"/>
              </p:ext>
            </p:extLst>
          </p:nvPr>
        </p:nvGraphicFramePr>
        <p:xfrm>
          <a:off x="1088231" y="3200400"/>
          <a:ext cx="6967537" cy="1895475"/>
        </p:xfrm>
        <a:graphic>
          <a:graphicData uri="http://schemas.openxmlformats.org/presentationml/2006/ole">
            <mc:AlternateContent xmlns:mc="http://schemas.openxmlformats.org/markup-compatibility/2006">
              <mc:Choice xmlns:v="urn:schemas-microsoft-com:vml" Requires="v">
                <p:oleObj spid="_x0000_s14355" name="Bit Eşlem Resmi" r:id="rId6" imgW="5533333" imgH="1504762" progId="PBrush">
                  <p:embed/>
                </p:oleObj>
              </mc:Choice>
              <mc:Fallback>
                <p:oleObj name="Bit Eşlem Resmi" r:id="rId6" imgW="5533333" imgH="1504762" progId="PBrush">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8231" y="3200400"/>
                        <a:ext cx="6967537"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00217347"/>
      </p:ext>
    </p:extLst>
  </p:cSld>
  <p:clrMapOvr>
    <a:masterClrMapping/>
  </p:clrMapOvr>
  <p:transition spd="med">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Özel Tip Reçineler</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a:latin typeface="Times New Roman" panose="02020603050405020304" pitchFamily="18" charset="0"/>
                <a:cs typeface="Times New Roman" panose="02020603050405020304" pitchFamily="18" charset="0"/>
              </a:rPr>
              <a:t>Üç Yatak (</a:t>
            </a:r>
            <a:r>
              <a:rPr lang="tr-TR" altLang="tr-TR" sz="2000" b="1" dirty="0" err="1">
                <a:latin typeface="Times New Roman" panose="02020603050405020304" pitchFamily="18" charset="0"/>
                <a:cs typeface="Times New Roman" panose="02020603050405020304" pitchFamily="18" charset="0"/>
              </a:rPr>
              <a:t>Tribed</a:t>
            </a:r>
            <a:r>
              <a:rPr lang="tr-TR" altLang="tr-TR" sz="2000" b="1" dirty="0">
                <a:latin typeface="Times New Roman" panose="02020603050405020304" pitchFamily="18" charset="0"/>
                <a:cs typeface="Times New Roman" panose="02020603050405020304" pitchFamily="18" charset="0"/>
              </a:rPr>
              <a:t>)Reçineler</a:t>
            </a:r>
          </a:p>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Kondensat</a:t>
            </a:r>
            <a:r>
              <a:rPr lang="tr-TR" altLang="tr-TR" sz="2000" b="1" dirty="0">
                <a:latin typeface="Times New Roman" panose="02020603050405020304" pitchFamily="18" charset="0"/>
                <a:cs typeface="Times New Roman" panose="02020603050405020304" pitchFamily="18" charset="0"/>
              </a:rPr>
              <a:t> Sistem Reçineleri</a:t>
            </a:r>
          </a:p>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Katalist</a:t>
            </a:r>
            <a:r>
              <a:rPr lang="tr-TR" altLang="tr-TR" sz="2000" b="1" dirty="0">
                <a:latin typeface="Times New Roman" panose="02020603050405020304" pitchFamily="18" charset="0"/>
                <a:cs typeface="Times New Roman" panose="02020603050405020304" pitchFamily="18" charset="0"/>
              </a:rPr>
              <a:t> Reçineler</a:t>
            </a:r>
          </a:p>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Chelating</a:t>
            </a:r>
            <a:r>
              <a:rPr lang="tr-TR" altLang="tr-TR" sz="2000" b="1" dirty="0">
                <a:latin typeface="Times New Roman" panose="02020603050405020304" pitchFamily="18" charset="0"/>
                <a:cs typeface="Times New Roman" panose="02020603050405020304" pitchFamily="18" charset="0"/>
              </a:rPr>
              <a:t> Reçineler</a:t>
            </a:r>
          </a:p>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Adsorbent</a:t>
            </a:r>
            <a:r>
              <a:rPr lang="tr-TR" altLang="tr-TR" sz="2000" b="1" dirty="0">
                <a:latin typeface="Times New Roman" panose="02020603050405020304" pitchFamily="18" charset="0"/>
                <a:cs typeface="Times New Roman" panose="02020603050405020304" pitchFamily="18" charset="0"/>
              </a:rPr>
              <a:t> Reçineler</a:t>
            </a:r>
          </a:p>
          <a:p>
            <a:pPr marL="68580" indent="-342900" algn="just" fontAlgn="auto">
              <a:lnSpc>
                <a:spcPct val="90000"/>
              </a:lnSpc>
              <a:spcBef>
                <a:spcPct val="45000"/>
              </a:spcBef>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Inert</a:t>
            </a:r>
            <a:r>
              <a:rPr lang="tr-TR" altLang="tr-TR" sz="2000" b="1" dirty="0">
                <a:latin typeface="Times New Roman" panose="02020603050405020304" pitchFamily="18" charset="0"/>
                <a:cs typeface="Times New Roman" panose="02020603050405020304" pitchFamily="18" charset="0"/>
              </a:rPr>
              <a:t> Reçineler</a:t>
            </a:r>
          </a:p>
          <a:p>
            <a:pPr marL="68580" indent="-342900" algn="just" fontAlgn="auto">
              <a:spcAft>
                <a:spcPts val="0"/>
              </a:spcAft>
              <a:buFont typeface="Arial" panose="020B0604020202020204" pitchFamily="34" charset="0"/>
              <a:buChar char="•"/>
              <a:defRPr/>
            </a:pPr>
            <a:r>
              <a:rPr lang="tr-TR" altLang="tr-TR" sz="2000" b="1" dirty="0" err="1">
                <a:latin typeface="Times New Roman" panose="02020603050405020304" pitchFamily="18" charset="0"/>
                <a:cs typeface="Times New Roman" panose="02020603050405020304" pitchFamily="18" charset="0"/>
              </a:rPr>
              <a:t>Uniform</a:t>
            </a:r>
            <a:r>
              <a:rPr lang="tr-TR" altLang="tr-TR" sz="2000" b="1" dirty="0">
                <a:latin typeface="Times New Roman" panose="02020603050405020304" pitchFamily="18" charset="0"/>
                <a:cs typeface="Times New Roman" panose="02020603050405020304" pitchFamily="18" charset="0"/>
              </a:rPr>
              <a:t> Dane Çaplı Reçineler :</a:t>
            </a:r>
          </a:p>
          <a:p>
            <a:pPr indent="-274320" algn="just" fontAlgn="auto">
              <a:spcAft>
                <a:spcPts val="0"/>
              </a:spcAft>
              <a:defRPr/>
            </a:pPr>
            <a:r>
              <a:rPr lang="tr-TR" altLang="tr-TR" sz="2000" dirty="0">
                <a:latin typeface="Times New Roman" panose="02020603050405020304" pitchFamily="18" charset="0"/>
                <a:cs typeface="Times New Roman" panose="02020603050405020304" pitchFamily="18" charset="0"/>
              </a:rPr>
              <a:t>Reçine dane çapları arasında fark olmayan reçinelerdir. Yüksek kapasiteli, daha az </a:t>
            </a:r>
            <a:r>
              <a:rPr lang="tr-TR" altLang="tr-TR" sz="2000" dirty="0" err="1">
                <a:latin typeface="Times New Roman" panose="02020603050405020304" pitchFamily="18" charset="0"/>
                <a:cs typeface="Times New Roman" panose="02020603050405020304" pitchFamily="18" charset="0"/>
              </a:rPr>
              <a:t>rejenerasyon</a:t>
            </a:r>
            <a:r>
              <a:rPr lang="tr-TR" altLang="tr-TR" sz="2000" dirty="0">
                <a:latin typeface="Times New Roman" panose="02020603050405020304" pitchFamily="18" charset="0"/>
                <a:cs typeface="Times New Roman" panose="02020603050405020304" pitchFamily="18" charset="0"/>
              </a:rPr>
              <a:t>  kimyasalı harcayan, mekanik etki ve şoklara daha dayanıklı tip reçinelerdir.</a:t>
            </a: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2891623193"/>
      </p:ext>
    </p:extLst>
  </p:cSld>
  <p:clrMapOvr>
    <a:masterClrMapping/>
  </p:clrMapOvr>
  <p:transition spd="med">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İyon Değiştirme</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6" name="Picture 2" descr="http://web.deu.edu.tr/atiksu/ana58/ion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933894"/>
            <a:ext cx="4160838" cy="395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CaN\Desktop\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386966"/>
            <a:ext cx="285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019410"/>
      </p:ext>
    </p:extLst>
  </p:cSld>
  <p:clrMapOvr>
    <a:masterClrMapping/>
  </p:clrMapOvr>
  <p:transition spd="med">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smtClean="0">
                <a:solidFill>
                  <a:srgbClr val="002060"/>
                </a:solidFill>
                <a:latin typeface="Times New Roman" panose="02020603050405020304" pitchFamily="18" charset="0"/>
                <a:cs typeface="Times New Roman" panose="02020603050405020304" pitchFamily="18" charset="0"/>
              </a:rPr>
              <a:t>Çevre Mühendisliğinde Pratik Uygulama Alanları</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457200" y="1752600"/>
            <a:ext cx="8001000" cy="3733800"/>
          </a:xfrm>
        </p:spPr>
        <p:txBody>
          <a:bodyPr/>
          <a:lstStyle/>
          <a:p>
            <a:pPr marL="342900" indent="-342900" algn="just">
              <a:lnSpc>
                <a:spcPct val="150000"/>
              </a:lnSpc>
              <a:buFont typeface="Arial" panose="020B0604020202020204" pitchFamily="34" charset="0"/>
              <a:buChar char="•"/>
            </a:pPr>
            <a:r>
              <a:rPr lang="tr-TR" altLang="tr-TR" sz="2000" dirty="0">
                <a:latin typeface="Times New Roman" panose="02020603050405020304" pitchFamily="18" charset="0"/>
                <a:cs typeface="Times New Roman" panose="02020603050405020304" pitchFamily="18" charset="0"/>
              </a:rPr>
              <a:t>İçme suyu arıtımında, yumuşatma veya sertlik gidermek için (karbonat) ve </a:t>
            </a:r>
            <a:r>
              <a:rPr lang="tr-TR" altLang="tr-TR" sz="2000" dirty="0" err="1">
                <a:latin typeface="Times New Roman" panose="02020603050405020304" pitchFamily="18" charset="0"/>
                <a:cs typeface="Times New Roman" panose="02020603050405020304" pitchFamily="18" charset="0"/>
              </a:rPr>
              <a:t>demineralizasyon</a:t>
            </a:r>
            <a:r>
              <a:rPr lang="tr-TR" altLang="tr-TR" sz="2000" dirty="0">
                <a:latin typeface="Times New Roman" panose="02020603050405020304" pitchFamily="18" charset="0"/>
                <a:cs typeface="Times New Roman" panose="02020603050405020304" pitchFamily="18" charset="0"/>
              </a:rPr>
              <a:t>; diğer yandan bazı sanayi atık suları arıtımında </a:t>
            </a:r>
            <a:r>
              <a:rPr lang="tr-TR" altLang="tr-TR" sz="2000" dirty="0" err="1">
                <a:latin typeface="Times New Roman" panose="02020603050405020304" pitchFamily="18" charset="0"/>
                <a:cs typeface="Times New Roman" panose="02020603050405020304" pitchFamily="18" charset="0"/>
              </a:rPr>
              <a:t>örn</a:t>
            </a:r>
            <a:r>
              <a:rPr lang="tr-TR" altLang="tr-TR" sz="2000" dirty="0">
                <a:latin typeface="Times New Roman" panose="02020603050405020304" pitchFamily="18" charset="0"/>
                <a:cs typeface="Times New Roman" panose="02020603050405020304" pitchFamily="18" charset="0"/>
              </a:rPr>
              <a:t>. Metalürji, kaplama, petrokimya, hastanelerin, nükleer ve çeşitli araştırma merkezlerinin atık suları.</a:t>
            </a:r>
          </a:p>
          <a:p>
            <a:pPr marL="342900" indent="-342900" algn="just">
              <a:lnSpc>
                <a:spcPct val="150000"/>
              </a:lnSpc>
              <a:buFont typeface="Arial" panose="020B0604020202020204" pitchFamily="34" charset="0"/>
              <a:buChar char="•"/>
            </a:pPr>
            <a:r>
              <a:rPr lang="tr-TR" altLang="tr-TR" sz="2000" dirty="0">
                <a:latin typeface="Times New Roman" panose="02020603050405020304" pitchFamily="18" charset="0"/>
                <a:cs typeface="Times New Roman" panose="02020603050405020304" pitchFamily="18" charset="0"/>
              </a:rPr>
              <a:t>Elektronik, </a:t>
            </a:r>
            <a:r>
              <a:rPr lang="tr-TR" altLang="tr-TR" sz="2000" dirty="0" err="1">
                <a:latin typeface="Times New Roman" panose="02020603050405020304" pitchFamily="18" charset="0"/>
                <a:cs typeface="Times New Roman" panose="02020603050405020304" pitchFamily="18" charset="0"/>
              </a:rPr>
              <a:t>farmasötik</a:t>
            </a:r>
            <a:r>
              <a:rPr lang="tr-TR" altLang="tr-TR" sz="2000" dirty="0">
                <a:latin typeface="Times New Roman" panose="02020603050405020304" pitchFamily="18" charset="0"/>
                <a:cs typeface="Times New Roman" panose="02020603050405020304" pitchFamily="18" charset="0"/>
              </a:rPr>
              <a:t> veya tıp alanında, aşırı saf proses suyu elde etmek amacıyla iyon değişimi uygulanmaktadır.</a:t>
            </a:r>
          </a:p>
          <a:p>
            <a:pPr marL="342900" indent="-342900" algn="just">
              <a:lnSpc>
                <a:spcPct val="150000"/>
              </a:lnSpc>
              <a:buFont typeface="Arial" panose="020B0604020202020204" pitchFamily="34" charset="0"/>
              <a:buChar char="•"/>
            </a:pPr>
            <a:r>
              <a:rPr lang="tr-TR" altLang="tr-TR" sz="2000" dirty="0">
                <a:latin typeface="Times New Roman" panose="02020603050405020304" pitchFamily="18" charset="0"/>
                <a:cs typeface="Times New Roman" panose="02020603050405020304" pitchFamily="18" charset="0"/>
              </a:rPr>
              <a:t>Bu çeşitli atıkların </a:t>
            </a:r>
            <a:r>
              <a:rPr lang="tr-TR" altLang="tr-TR" sz="2000" dirty="0" err="1">
                <a:latin typeface="Times New Roman" panose="02020603050405020304" pitchFamily="18" charset="0"/>
                <a:cs typeface="Times New Roman" panose="02020603050405020304" pitchFamily="18" charset="0"/>
              </a:rPr>
              <a:t>gideriminin</a:t>
            </a:r>
            <a:r>
              <a:rPr lang="tr-TR" altLang="tr-TR" sz="2000" dirty="0">
                <a:latin typeface="Times New Roman" panose="02020603050405020304" pitchFamily="18" charset="0"/>
                <a:cs typeface="Times New Roman" panose="02020603050405020304" pitchFamily="18" charset="0"/>
              </a:rPr>
              <a:t> sağlanması için, değişik yapısal özelliklerde tip reçineler kullanılmaktadır.</a:t>
            </a:r>
          </a:p>
          <a:p>
            <a:pPr algn="just">
              <a:lnSpc>
                <a:spcPct val="150000"/>
              </a:lnSpc>
            </a:pP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1000307216"/>
      </p:ext>
    </p:extLst>
  </p:cSld>
  <p:clrMapOvr>
    <a:masterClrMapping/>
  </p:clrMapOvr>
  <p:transition spd="med">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838200"/>
            <a:ext cx="7772400" cy="762000"/>
          </a:xfrm>
        </p:spPr>
        <p:txBody>
          <a:bodyPr/>
          <a:lstStyle/>
          <a:p>
            <a:pPr eaLnBrk="1" hangingPunct="1"/>
            <a:r>
              <a:rPr lang="tr-TR" altLang="tr-TR" sz="3200" b="1" dirty="0">
                <a:solidFill>
                  <a:srgbClr val="002060"/>
                </a:solidFill>
                <a:latin typeface="Times New Roman" panose="02020603050405020304" pitchFamily="18" charset="0"/>
                <a:cs typeface="Times New Roman" panose="02020603050405020304" pitchFamily="18" charset="0"/>
              </a:rPr>
              <a:t>Çevre Mühendisliğinde Pratik Uygulama Alanları</a:t>
            </a:r>
            <a:endParaRPr lang="tr-TR" altLang="tr-TR" sz="3200" b="1" noProof="0" dirty="0">
              <a:solidFill>
                <a:srgbClr val="002060"/>
              </a:solidFill>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1"/>
          </p:nvPr>
        </p:nvSpPr>
        <p:spPr>
          <a:xfrm>
            <a:off x="152400" y="1752600"/>
            <a:ext cx="8763000" cy="3733800"/>
          </a:xfrm>
        </p:spPr>
        <p:txBody>
          <a:bodyPr/>
          <a:lstStyle/>
          <a:p>
            <a:pPr marL="342900" indent="-342900" algn="just">
              <a:lnSpc>
                <a:spcPct val="150000"/>
              </a:lnSpc>
              <a:buFont typeface="Arial" panose="020B0604020202020204" pitchFamily="34" charset="0"/>
              <a:buChar char="•"/>
            </a:pPr>
            <a:r>
              <a:rPr lang="tr-TR" altLang="tr-TR" sz="2000" dirty="0">
                <a:latin typeface="Times New Roman" panose="02020603050405020304" pitchFamily="18" charset="0"/>
                <a:cs typeface="Times New Roman" panose="02020603050405020304" pitchFamily="18" charset="0"/>
              </a:rPr>
              <a:t>Su ve </a:t>
            </a:r>
            <a:r>
              <a:rPr lang="tr-TR" altLang="tr-TR" sz="2000" dirty="0" err="1">
                <a:latin typeface="Times New Roman" panose="02020603050405020304" pitchFamily="18" charset="0"/>
                <a:cs typeface="Times New Roman" panose="02020603050405020304" pitchFamily="18" charset="0"/>
              </a:rPr>
              <a:t>atıksu</a:t>
            </a:r>
            <a:r>
              <a:rPr lang="tr-TR" altLang="tr-TR" sz="2000" dirty="0">
                <a:latin typeface="Times New Roman" panose="02020603050405020304" pitchFamily="18" charset="0"/>
                <a:cs typeface="Times New Roman" panose="02020603050405020304" pitchFamily="18" charset="0"/>
              </a:rPr>
              <a:t> arıtma tesislerinde genelde iyon değiştirici, </a:t>
            </a:r>
            <a:r>
              <a:rPr lang="tr-TR" altLang="tr-TR" sz="2000" dirty="0" err="1">
                <a:latin typeface="Times New Roman" panose="02020603050405020304" pitchFamily="18" charset="0"/>
                <a:cs typeface="Times New Roman" panose="02020603050405020304" pitchFamily="18" charset="0"/>
              </a:rPr>
              <a:t>adsorbsiyon</a:t>
            </a:r>
            <a:r>
              <a:rPr lang="tr-TR" altLang="tr-TR" sz="2000" dirty="0">
                <a:latin typeface="Times New Roman" panose="02020603050405020304" pitchFamily="18" charset="0"/>
                <a:cs typeface="Times New Roman" panose="02020603050405020304" pitchFamily="18" charset="0"/>
              </a:rPr>
              <a:t> yerine veya, basınçlı kolon içinde, son tasfiye ünitesi olarak teşkil etmektedir. Yararlı önemli iyon değiştirici ekipmanları: içi kaplı basınçlı kolon, basınçlı pompa, korozyona dayanıklı yenileme asit veya baz </a:t>
            </a:r>
            <a:r>
              <a:rPr lang="tr-TR" altLang="tr-TR" sz="2000" dirty="0" err="1">
                <a:latin typeface="Times New Roman" panose="02020603050405020304" pitchFamily="18" charset="0"/>
                <a:cs typeface="Times New Roman" panose="02020603050405020304" pitchFamily="18" charset="0"/>
              </a:rPr>
              <a:t>solisyon</a:t>
            </a:r>
            <a:r>
              <a:rPr lang="tr-TR" altLang="tr-TR" sz="2000" dirty="0">
                <a:latin typeface="Times New Roman" panose="02020603050405020304" pitchFamily="18" charset="0"/>
                <a:cs typeface="Times New Roman" panose="02020603050405020304" pitchFamily="18" charset="0"/>
              </a:rPr>
              <a:t> pompaları, reçine taşıma ünitesi ( basınçlı hava veya özel  sıvı – pampa vasıtasıyla)</a:t>
            </a:r>
          </a:p>
          <a:p>
            <a:pPr marL="342900" indent="-342900" algn="just">
              <a:lnSpc>
                <a:spcPct val="150000"/>
              </a:lnSpc>
              <a:buFont typeface="Arial" panose="020B0604020202020204" pitchFamily="34" charset="0"/>
              <a:buChar char="•"/>
            </a:pPr>
            <a:r>
              <a:rPr lang="tr-TR" altLang="tr-TR" sz="2000" dirty="0">
                <a:latin typeface="Times New Roman" panose="02020603050405020304" pitchFamily="18" charset="0"/>
                <a:cs typeface="Times New Roman" panose="02020603050405020304" pitchFamily="18" charset="0"/>
              </a:rPr>
              <a:t>Gerekli işletme malzemeleri; çeşitli belirli tip </a:t>
            </a:r>
            <a:r>
              <a:rPr lang="tr-TR" altLang="tr-TR" sz="2000" dirty="0" err="1">
                <a:latin typeface="Times New Roman" panose="02020603050405020304" pitchFamily="18" charset="0"/>
                <a:cs typeface="Times New Roman" panose="02020603050405020304" pitchFamily="18" charset="0"/>
              </a:rPr>
              <a:t>katyonlu</a:t>
            </a:r>
            <a:r>
              <a:rPr lang="tr-TR" altLang="tr-TR" sz="2000" dirty="0">
                <a:latin typeface="Times New Roman" panose="02020603050405020304" pitchFamily="18" charset="0"/>
                <a:cs typeface="Times New Roman" panose="02020603050405020304" pitchFamily="18" charset="0"/>
              </a:rPr>
              <a:t> ve/veya </a:t>
            </a:r>
            <a:r>
              <a:rPr lang="tr-TR" altLang="tr-TR" sz="2000" dirty="0" err="1">
                <a:latin typeface="Times New Roman" panose="02020603050405020304" pitchFamily="18" charset="0"/>
                <a:cs typeface="Times New Roman" panose="02020603050405020304" pitchFamily="18" charset="0"/>
              </a:rPr>
              <a:t>anyonlu</a:t>
            </a:r>
            <a:r>
              <a:rPr lang="tr-TR" altLang="tr-TR" sz="2000" dirty="0">
                <a:latin typeface="Times New Roman" panose="02020603050405020304" pitchFamily="18" charset="0"/>
                <a:cs typeface="Times New Roman" panose="02020603050405020304" pitchFamily="18" charset="0"/>
              </a:rPr>
              <a:t> tip reçineler (granül halinde), reçinenin yenilemesi için, asit ve/veya alkali (baz) </a:t>
            </a:r>
            <a:r>
              <a:rPr lang="tr-TR" altLang="tr-TR" sz="2000" dirty="0" err="1">
                <a:latin typeface="Times New Roman" panose="02020603050405020304" pitchFamily="18" charset="0"/>
                <a:cs typeface="Times New Roman" panose="02020603050405020304" pitchFamily="18" charset="0"/>
              </a:rPr>
              <a:t>solisyonlar</a:t>
            </a:r>
            <a:r>
              <a:rPr lang="tr-TR" altLang="tr-TR" sz="2000" dirty="0">
                <a:latin typeface="Times New Roman" panose="02020603050405020304" pitchFamily="18" charset="0"/>
                <a:cs typeface="Times New Roman" panose="02020603050405020304" pitchFamily="18" charset="0"/>
              </a:rPr>
              <a:t>, reçine tabanında oluşturulacak destek tabakası materyallerin , </a:t>
            </a:r>
            <a:r>
              <a:rPr lang="tr-TR" altLang="tr-TR" sz="2000" dirty="0" err="1">
                <a:latin typeface="Times New Roman" panose="02020603050405020304" pitchFamily="18" charset="0"/>
                <a:cs typeface="Times New Roman" panose="02020603050405020304" pitchFamily="18" charset="0"/>
              </a:rPr>
              <a:t>örn</a:t>
            </a:r>
            <a:r>
              <a:rPr lang="tr-TR" altLang="tr-TR" sz="2000" dirty="0">
                <a:latin typeface="Times New Roman" panose="02020603050405020304" pitchFamily="18" charset="0"/>
                <a:cs typeface="Times New Roman" panose="02020603050405020304" pitchFamily="18" charset="0"/>
              </a:rPr>
              <a:t>. Antrasit, kömür ve benzeri.</a:t>
            </a:r>
            <a:endParaRPr lang="tr-TR" altLang="tr-TR" sz="2000" spc="-150" noProof="0" dirty="0">
              <a:latin typeface="Times New Roman" pitchFamily="18" charset="0"/>
              <a:cs typeface="Times New Roman" pitchFamily="18" charset="0"/>
            </a:endParaRPr>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extLst>
      <p:ext uri="{BB962C8B-B14F-4D97-AF65-F5344CB8AC3E}">
        <p14:creationId xmlns:p14="http://schemas.microsoft.com/office/powerpoint/2010/main" val="4244215445"/>
      </p:ext>
    </p:extLst>
  </p:cSld>
  <p:clrMapOvr>
    <a:masterClrMapping/>
  </p:clrMapOvr>
  <p:transition spd="med">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63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925" y="1330325"/>
            <a:ext cx="7042150" cy="419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405678"/>
      </p:ext>
    </p:extLst>
  </p:cSld>
  <p:clrMapOvr>
    <a:masterClrMapping/>
  </p:clrMapOvr>
  <p:transition spd="med">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74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400" y="1619250"/>
            <a:ext cx="7061200"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686452"/>
      </p:ext>
    </p:extLst>
  </p:cSld>
  <p:clrMapOvr>
    <a:masterClrMapping/>
  </p:clrMapOvr>
  <p:transition spd="med">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84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525" y="1384300"/>
            <a:ext cx="7346950" cy="408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8702932"/>
      </p:ext>
    </p:extLst>
  </p:cSld>
  <p:clrMapOvr>
    <a:masterClrMapping/>
  </p:clrMapOvr>
  <p:transition spd="med">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945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850" y="1092200"/>
            <a:ext cx="6972300" cy="467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7680780"/>
      </p:ext>
    </p:extLst>
  </p:cSld>
  <p:clrMapOvr>
    <a:masterClrMapping/>
  </p:clrMapOvr>
  <p:transition spd="med">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048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282700"/>
            <a:ext cx="7162800" cy="429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2912423"/>
      </p:ext>
    </p:extLst>
  </p:cSld>
  <p:clrMapOvr>
    <a:masterClrMapping/>
  </p:clrMapOvr>
  <p:transition spd="med">
    <p:wipe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150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25" y="1527175"/>
            <a:ext cx="7143750" cy="380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3923585"/>
      </p:ext>
    </p:extLst>
  </p:cSld>
  <p:clrMapOvr>
    <a:masterClrMapping/>
  </p:clrMapOvr>
  <p:transition spd="med">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25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1875" y="1387475"/>
            <a:ext cx="7080250" cy="408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2603"/>
      </p:ext>
    </p:extLst>
  </p:cSld>
  <p:clrMapOvr>
    <a:masterClrMapping/>
  </p:clrMapOvr>
  <p:transition spd="med">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355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250" y="1095375"/>
            <a:ext cx="7175500" cy="466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339631"/>
      </p:ext>
    </p:extLst>
  </p:cSld>
  <p:clrMapOvr>
    <a:masterClrMapping/>
  </p:clrMapOvr>
  <p:transition spd="med">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45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25" y="1028700"/>
            <a:ext cx="727075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69312"/>
      </p:ext>
    </p:extLst>
  </p:cSld>
  <p:clrMapOvr>
    <a:masterClrMapping/>
  </p:clrMapOvr>
  <p:transition spd="med">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5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00" y="1181100"/>
            <a:ext cx="7239000"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1977872"/>
      </p:ext>
    </p:extLst>
  </p:cSld>
  <p:clrMapOvr>
    <a:masterClrMapping/>
  </p:clrMapOvr>
  <p:transition spd="med">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66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975" y="1428750"/>
            <a:ext cx="7258050"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1926145"/>
      </p:ext>
    </p:extLst>
  </p:cSld>
  <p:clrMapOvr>
    <a:masterClrMapping/>
  </p:clrMapOvr>
  <p:transition spd="med">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76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206500"/>
            <a:ext cx="6400800" cy="444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1174543"/>
      </p:ext>
    </p:extLst>
  </p:cSld>
  <p:clrMapOvr>
    <a:masterClrMapping/>
  </p:clrMapOvr>
  <p:transition spd="med">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86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856" y="1371600"/>
            <a:ext cx="7375669"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7498892"/>
      </p:ext>
    </p:extLst>
  </p:cSld>
  <p:clrMapOvr>
    <a:masterClrMapping/>
  </p:clrMapOvr>
  <p:transition spd="med">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subTitle" idx="1"/>
          </p:nvPr>
        </p:nvSpPr>
        <p:spPr>
          <a:xfrm>
            <a:off x="228600" y="2743200"/>
            <a:ext cx="8686800" cy="685800"/>
          </a:xfrm>
        </p:spPr>
        <p:txBody>
          <a:bodyPr/>
          <a:lstStyle/>
          <a:p>
            <a:pPr eaLnBrk="1" hangingPunct="1"/>
            <a:r>
              <a:rPr lang="tr-TR" altLang="tr-TR" sz="6600" b="1" noProof="0" dirty="0" smtClean="0">
                <a:solidFill>
                  <a:srgbClr val="7030A0"/>
                </a:solidFill>
                <a:latin typeface="Times New Roman" panose="02020603050405020304" pitchFamily="18" charset="0"/>
                <a:cs typeface="Times New Roman" panose="02020603050405020304" pitchFamily="18" charset="0"/>
              </a:rPr>
              <a:t>TEŞEKKÜRLER…</a:t>
            </a:r>
            <a:endParaRPr lang="tr-TR" altLang="tr-TR" sz="6600" b="1" noProof="0" dirty="0">
              <a:solidFill>
                <a:srgbClr val="7030A0"/>
              </a:solidFill>
              <a:latin typeface="Times New Roman" panose="02020603050405020304" pitchFamily="18" charset="0"/>
              <a:cs typeface="Times New Roman" panose="02020603050405020304" pitchFamily="18" charset="0"/>
            </a:endParaRPr>
          </a:p>
        </p:txBody>
      </p:sp>
      <p:pic>
        <p:nvPicPr>
          <p:cNvPr id="38915" name="Picture 4" descr="sunu"/>
          <p:cNvPicPr>
            <a:picLocks noChangeAspect="1" noChangeArrowheads="1"/>
          </p:cNvPicPr>
          <p:nvPr/>
        </p:nvPicPr>
        <p:blipFill>
          <a:blip r:embed="rId3" cstate="print"/>
          <a:srcRect/>
          <a:stretch>
            <a:fillRect/>
          </a:stretch>
        </p:blipFill>
        <p:spPr bwMode="auto">
          <a:xfrm>
            <a:off x="0" y="5888038"/>
            <a:ext cx="9144000" cy="969962"/>
          </a:xfrm>
          <a:prstGeom prst="rect">
            <a:avLst/>
          </a:prstGeom>
          <a:noFill/>
          <a:ln w="9525">
            <a:noFill/>
            <a:miter lim="800000"/>
            <a:headEnd/>
            <a:tailEnd/>
          </a:ln>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Tree>
  </p:cSld>
  <p:clrMapOvr>
    <a:masterClrMapping/>
  </p:clrMapOvr>
  <p:transition spd="med">
    <p:wipe dir="d"/>
  </p:transition>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1788</TotalTime>
  <Words>2333</Words>
  <Application>Microsoft Office PowerPoint</Application>
  <PresentationFormat>Ekran Gösterisi (4:3)</PresentationFormat>
  <Paragraphs>246</Paragraphs>
  <Slides>60</Slides>
  <Notes>60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60</vt:i4>
      </vt:variant>
    </vt:vector>
  </HeadingPairs>
  <TitlesOfParts>
    <vt:vector size="62" baseType="lpstr">
      <vt:lpstr>Varsayılan Tasarım</vt:lpstr>
      <vt:lpstr>Bit Eşlem Resmi</vt:lpstr>
      <vt:lpstr>PowerPoint Sunusu</vt:lpstr>
      <vt:lpstr>İYON NEDİR?</vt:lpstr>
      <vt:lpstr>İYON DEĞİŞTİRME</vt:lpstr>
      <vt:lpstr>İYON DEĞİŞTİRME</vt:lpstr>
      <vt:lpstr>İYON DEĞİŞTİRME</vt:lpstr>
      <vt:lpstr>İYON DEĞİŞTİRME</vt:lpstr>
      <vt:lpstr>İyon Değiştirme Prosesi</vt:lpstr>
      <vt:lpstr>İyon Değiştirme Prosesi</vt:lpstr>
      <vt:lpstr>İYON DEĞİŞTİRİCİ MADDELER </vt:lpstr>
      <vt:lpstr>Kullanılan Malzemeler ve Özellikleri</vt:lpstr>
      <vt:lpstr>Kullanılan Malzemeler ve Özellikleri</vt:lpstr>
      <vt:lpstr>Kullanılan Malzemeler ve Özellikleri</vt:lpstr>
      <vt:lpstr>İYON DEĞİŞTİRİCİ MADDELER</vt:lpstr>
      <vt:lpstr>İYON DEĞİŞTİRİCİ MADDELER</vt:lpstr>
      <vt:lpstr>Stiren-divilbenzen Bazlı İyon Değiştirici Reçine</vt:lpstr>
      <vt:lpstr>İyon Değiştirme Reaksiyonları </vt:lpstr>
      <vt:lpstr>İyon Değiştirme Reaksiyonları </vt:lpstr>
      <vt:lpstr>İyon Değiştiricilerin Kullanım Alanları</vt:lpstr>
      <vt:lpstr>İyon Değiştirme Reaksiyonları </vt:lpstr>
      <vt:lpstr>DEĞİŞTİRME REAKSİYONLARI</vt:lpstr>
      <vt:lpstr>DEĞİŞTİRME REAKSİYONLARI</vt:lpstr>
      <vt:lpstr>İyon Değişimini Etkileyen Parametreler</vt:lpstr>
      <vt:lpstr>İyon Değişimini Etkileyen Parametreler</vt:lpstr>
      <vt:lpstr>İYON DEĞİŞTİRME SİSTEMLERİ </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İYON DEĞİŞTİRME SİSTEMLERİ</vt:lpstr>
      <vt:lpstr>Özel Tip Reçineler</vt:lpstr>
      <vt:lpstr>İyon Değiştirme</vt:lpstr>
      <vt:lpstr>Çevre Mühendisliğinde Pratik Uygulama Alanları</vt:lpstr>
      <vt:lpstr>Çevre Mühendisliğinde Pratik Uygulama Alanları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bilge</cp:lastModifiedBy>
  <cp:revision>203</cp:revision>
  <cp:lastPrinted>1601-01-01T00:00:00Z</cp:lastPrinted>
  <dcterms:created xsi:type="dcterms:W3CDTF">2013-05-22T05:54:15Z</dcterms:created>
  <dcterms:modified xsi:type="dcterms:W3CDTF">2020-12-20T13:30:55Z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