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sldIdLst>
    <p:sldId id="256" r:id="rId2"/>
    <p:sldId id="265" r:id="rId3"/>
    <p:sldId id="266" r:id="rId4"/>
    <p:sldId id="280" r:id="rId5"/>
    <p:sldId id="278" r:id="rId6"/>
    <p:sldId id="277" r:id="rId7"/>
    <p:sldId id="276" r:id="rId8"/>
    <p:sldId id="281" r:id="rId9"/>
    <p:sldId id="274" r:id="rId10"/>
    <p:sldId id="282" r:id="rId11"/>
    <p:sldId id="273" r:id="rId12"/>
    <p:sldId id="283" r:id="rId13"/>
    <p:sldId id="271" r:id="rId14"/>
    <p:sldId id="270" r:id="rId15"/>
    <p:sldId id="284" r:id="rId16"/>
    <p:sldId id="269" r:id="rId17"/>
    <p:sldId id="285" r:id="rId18"/>
    <p:sldId id="267" r:id="rId19"/>
    <p:sldId id="286" r:id="rId20"/>
    <p:sldId id="287" r:id="rId21"/>
    <p:sldId id="289" r:id="rId22"/>
    <p:sldId id="288" r:id="rId23"/>
  </p:sldIdLst>
  <p:sldSz cx="9144000" cy="5143500" type="screen16x9"/>
  <p:notesSz cx="6858000" cy="9144000"/>
  <p:defaultTextStyle>
    <a:defPPr>
      <a:defRPr lang="tr-T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588" autoAdjust="0"/>
    <p:restoredTop sz="94667" autoAdjust="0"/>
  </p:normalViewPr>
  <p:slideViewPr>
    <p:cSldViewPr>
      <p:cViewPr varScale="1">
        <p:scale>
          <a:sx n="93" d="100"/>
          <a:sy n="93" d="100"/>
        </p:scale>
        <p:origin x="-930" y="-96"/>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1597819"/>
            <a:ext cx="7772400" cy="1102519"/>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lvl1pPr>
              <a:defRPr/>
            </a:lvl1pPr>
          </a:lstStyle>
          <a:p>
            <a:endParaRPr lang="tr-TR"/>
          </a:p>
        </p:txBody>
      </p:sp>
      <p:sp>
        <p:nvSpPr>
          <p:cNvPr id="5" name="Altbilgi Yer Tutucusu 4"/>
          <p:cNvSpPr>
            <a:spLocks noGrp="1"/>
          </p:cNvSpPr>
          <p:nvPr>
            <p:ph type="ftr" sz="quarter" idx="11"/>
          </p:nvPr>
        </p:nvSpPr>
        <p:spPr/>
        <p:txBody>
          <a:bodyPr/>
          <a:lstStyle>
            <a:lvl1pPr>
              <a:defRPr/>
            </a:lvl1pPr>
          </a:lstStyle>
          <a:p>
            <a:endParaRPr lang="tr-TR"/>
          </a:p>
        </p:txBody>
      </p:sp>
      <p:sp>
        <p:nvSpPr>
          <p:cNvPr id="6" name="Slayt Numarası Yer Tutucusu 5"/>
          <p:cNvSpPr>
            <a:spLocks noGrp="1"/>
          </p:cNvSpPr>
          <p:nvPr>
            <p:ph type="sldNum" sz="quarter" idx="12"/>
          </p:nvPr>
        </p:nvSpPr>
        <p:spPr/>
        <p:txBody>
          <a:bodyPr/>
          <a:lstStyle>
            <a:lvl1pPr>
              <a:defRPr/>
            </a:lvl1pPr>
          </a:lstStyle>
          <a:p>
            <a:fld id="{FD7F6101-C217-4FFD-821C-F2C37C83B418}" type="slidenum">
              <a:rPr lang="tr-TR"/>
              <a:pPr/>
              <a:t>‹#›</a:t>
            </a:fld>
            <a:endParaRPr lang="tr-TR"/>
          </a:p>
        </p:txBody>
      </p:sp>
    </p:spTree>
    <p:extLst>
      <p:ext uri="{BB962C8B-B14F-4D97-AF65-F5344CB8AC3E}">
        <p14:creationId xmlns:p14="http://schemas.microsoft.com/office/powerpoint/2010/main" val="2681207155"/>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lvl1pPr>
              <a:defRPr/>
            </a:lvl1pPr>
          </a:lstStyle>
          <a:p>
            <a:endParaRPr lang="tr-TR"/>
          </a:p>
        </p:txBody>
      </p:sp>
      <p:sp>
        <p:nvSpPr>
          <p:cNvPr id="5" name="Altbilgi Yer Tutucusu 4"/>
          <p:cNvSpPr>
            <a:spLocks noGrp="1"/>
          </p:cNvSpPr>
          <p:nvPr>
            <p:ph type="ftr" sz="quarter" idx="11"/>
          </p:nvPr>
        </p:nvSpPr>
        <p:spPr/>
        <p:txBody>
          <a:bodyPr/>
          <a:lstStyle>
            <a:lvl1pPr>
              <a:defRPr/>
            </a:lvl1pPr>
          </a:lstStyle>
          <a:p>
            <a:endParaRPr lang="tr-TR"/>
          </a:p>
        </p:txBody>
      </p:sp>
      <p:sp>
        <p:nvSpPr>
          <p:cNvPr id="6" name="Slayt Numarası Yer Tutucusu 5"/>
          <p:cNvSpPr>
            <a:spLocks noGrp="1"/>
          </p:cNvSpPr>
          <p:nvPr>
            <p:ph type="sldNum" sz="quarter" idx="12"/>
          </p:nvPr>
        </p:nvSpPr>
        <p:spPr/>
        <p:txBody>
          <a:bodyPr/>
          <a:lstStyle>
            <a:lvl1pPr>
              <a:defRPr/>
            </a:lvl1pPr>
          </a:lstStyle>
          <a:p>
            <a:fld id="{0872A1D6-40AF-4B13-8CED-E8D56BB5C81E}" type="slidenum">
              <a:rPr lang="tr-TR"/>
              <a:pPr/>
              <a:t>‹#›</a:t>
            </a:fld>
            <a:endParaRPr lang="tr-TR"/>
          </a:p>
        </p:txBody>
      </p:sp>
    </p:spTree>
    <p:extLst>
      <p:ext uri="{BB962C8B-B14F-4D97-AF65-F5344CB8AC3E}">
        <p14:creationId xmlns:p14="http://schemas.microsoft.com/office/powerpoint/2010/main" val="1121344579"/>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3305176"/>
            <a:ext cx="7772400" cy="1021556"/>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lvl1pPr>
              <a:defRPr/>
            </a:lvl1pPr>
          </a:lstStyle>
          <a:p>
            <a:endParaRPr lang="tr-TR"/>
          </a:p>
        </p:txBody>
      </p:sp>
      <p:sp>
        <p:nvSpPr>
          <p:cNvPr id="5" name="Altbilgi Yer Tutucusu 4"/>
          <p:cNvSpPr>
            <a:spLocks noGrp="1"/>
          </p:cNvSpPr>
          <p:nvPr>
            <p:ph type="ftr" sz="quarter" idx="11"/>
          </p:nvPr>
        </p:nvSpPr>
        <p:spPr/>
        <p:txBody>
          <a:bodyPr/>
          <a:lstStyle>
            <a:lvl1pPr>
              <a:defRPr/>
            </a:lvl1pPr>
          </a:lstStyle>
          <a:p>
            <a:endParaRPr lang="tr-TR"/>
          </a:p>
        </p:txBody>
      </p:sp>
      <p:sp>
        <p:nvSpPr>
          <p:cNvPr id="6" name="Slayt Numarası Yer Tutucusu 5"/>
          <p:cNvSpPr>
            <a:spLocks noGrp="1"/>
          </p:cNvSpPr>
          <p:nvPr>
            <p:ph type="sldNum" sz="quarter" idx="12"/>
          </p:nvPr>
        </p:nvSpPr>
        <p:spPr/>
        <p:txBody>
          <a:bodyPr/>
          <a:lstStyle>
            <a:lvl1pPr>
              <a:defRPr/>
            </a:lvl1pPr>
          </a:lstStyle>
          <a:p>
            <a:fld id="{593177BC-5926-471B-9D07-DC375BC7415C}" type="slidenum">
              <a:rPr lang="tr-TR"/>
              <a:pPr/>
              <a:t>‹#›</a:t>
            </a:fld>
            <a:endParaRPr lang="tr-TR"/>
          </a:p>
        </p:txBody>
      </p:sp>
    </p:spTree>
    <p:extLst>
      <p:ext uri="{BB962C8B-B14F-4D97-AF65-F5344CB8AC3E}">
        <p14:creationId xmlns:p14="http://schemas.microsoft.com/office/powerpoint/2010/main" val="2812447061"/>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lvl1pPr>
              <a:defRPr/>
            </a:lvl1pPr>
          </a:lstStyle>
          <a:p>
            <a:endParaRPr lang="tr-TR"/>
          </a:p>
        </p:txBody>
      </p:sp>
      <p:sp>
        <p:nvSpPr>
          <p:cNvPr id="6" name="Altbilgi Yer Tutucusu 5"/>
          <p:cNvSpPr>
            <a:spLocks noGrp="1"/>
          </p:cNvSpPr>
          <p:nvPr>
            <p:ph type="ftr" sz="quarter" idx="11"/>
          </p:nvPr>
        </p:nvSpPr>
        <p:spPr/>
        <p:txBody>
          <a:bodyPr/>
          <a:lstStyle>
            <a:lvl1pPr>
              <a:defRPr/>
            </a:lvl1pPr>
          </a:lstStyle>
          <a:p>
            <a:endParaRPr lang="tr-TR"/>
          </a:p>
        </p:txBody>
      </p:sp>
      <p:sp>
        <p:nvSpPr>
          <p:cNvPr id="7" name="Slayt Numarası Yer Tutucusu 6"/>
          <p:cNvSpPr>
            <a:spLocks noGrp="1"/>
          </p:cNvSpPr>
          <p:nvPr>
            <p:ph type="sldNum" sz="quarter" idx="12"/>
          </p:nvPr>
        </p:nvSpPr>
        <p:spPr/>
        <p:txBody>
          <a:bodyPr/>
          <a:lstStyle>
            <a:lvl1pPr>
              <a:defRPr/>
            </a:lvl1pPr>
          </a:lstStyle>
          <a:p>
            <a:fld id="{C5B3A9D7-CACA-4F60-9FE6-7A1DF5475A32}" type="slidenum">
              <a:rPr lang="tr-TR"/>
              <a:pPr/>
              <a:t>‹#›</a:t>
            </a:fld>
            <a:endParaRPr lang="tr-TR"/>
          </a:p>
        </p:txBody>
      </p:sp>
    </p:spTree>
    <p:extLst>
      <p:ext uri="{BB962C8B-B14F-4D97-AF65-F5344CB8AC3E}">
        <p14:creationId xmlns:p14="http://schemas.microsoft.com/office/powerpoint/2010/main" val="3144877156"/>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lvl1pPr>
              <a:defRPr/>
            </a:lvl1pPr>
          </a:lstStyle>
          <a:p>
            <a:endParaRPr lang="tr-TR"/>
          </a:p>
        </p:txBody>
      </p:sp>
      <p:sp>
        <p:nvSpPr>
          <p:cNvPr id="8" name="Altbilgi Yer Tutucusu 7"/>
          <p:cNvSpPr>
            <a:spLocks noGrp="1"/>
          </p:cNvSpPr>
          <p:nvPr>
            <p:ph type="ftr" sz="quarter" idx="11"/>
          </p:nvPr>
        </p:nvSpPr>
        <p:spPr/>
        <p:txBody>
          <a:bodyPr/>
          <a:lstStyle>
            <a:lvl1pPr>
              <a:defRPr/>
            </a:lvl1pPr>
          </a:lstStyle>
          <a:p>
            <a:endParaRPr lang="tr-TR"/>
          </a:p>
        </p:txBody>
      </p:sp>
      <p:sp>
        <p:nvSpPr>
          <p:cNvPr id="9" name="Slayt Numarası Yer Tutucusu 8"/>
          <p:cNvSpPr>
            <a:spLocks noGrp="1"/>
          </p:cNvSpPr>
          <p:nvPr>
            <p:ph type="sldNum" sz="quarter" idx="12"/>
          </p:nvPr>
        </p:nvSpPr>
        <p:spPr/>
        <p:txBody>
          <a:bodyPr/>
          <a:lstStyle>
            <a:lvl1pPr>
              <a:defRPr/>
            </a:lvl1pPr>
          </a:lstStyle>
          <a:p>
            <a:fld id="{A57CA626-10BC-407B-ABE2-6AB5B2267CCA}" type="slidenum">
              <a:rPr lang="tr-TR"/>
              <a:pPr/>
              <a:t>‹#›</a:t>
            </a:fld>
            <a:endParaRPr lang="tr-TR"/>
          </a:p>
        </p:txBody>
      </p:sp>
    </p:spTree>
    <p:extLst>
      <p:ext uri="{BB962C8B-B14F-4D97-AF65-F5344CB8AC3E}">
        <p14:creationId xmlns:p14="http://schemas.microsoft.com/office/powerpoint/2010/main" val="2645009893"/>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lvl1pPr>
              <a:defRPr/>
            </a:lvl1pPr>
          </a:lstStyle>
          <a:p>
            <a:endParaRPr lang="tr-TR"/>
          </a:p>
        </p:txBody>
      </p:sp>
      <p:sp>
        <p:nvSpPr>
          <p:cNvPr id="4" name="Altbilgi Yer Tutucusu 3"/>
          <p:cNvSpPr>
            <a:spLocks noGrp="1"/>
          </p:cNvSpPr>
          <p:nvPr>
            <p:ph type="ftr" sz="quarter" idx="11"/>
          </p:nvPr>
        </p:nvSpPr>
        <p:spPr/>
        <p:txBody>
          <a:bodyPr/>
          <a:lstStyle>
            <a:lvl1pPr>
              <a:defRPr/>
            </a:lvl1pPr>
          </a:lstStyle>
          <a:p>
            <a:endParaRPr lang="tr-TR"/>
          </a:p>
        </p:txBody>
      </p:sp>
      <p:sp>
        <p:nvSpPr>
          <p:cNvPr id="5" name="Slayt Numarası Yer Tutucusu 4"/>
          <p:cNvSpPr>
            <a:spLocks noGrp="1"/>
          </p:cNvSpPr>
          <p:nvPr>
            <p:ph type="sldNum" sz="quarter" idx="12"/>
          </p:nvPr>
        </p:nvSpPr>
        <p:spPr/>
        <p:txBody>
          <a:bodyPr/>
          <a:lstStyle>
            <a:lvl1pPr>
              <a:defRPr/>
            </a:lvl1pPr>
          </a:lstStyle>
          <a:p>
            <a:fld id="{5AC0CFC7-E556-41A7-A931-A9E07C3E9DEA}" type="slidenum">
              <a:rPr lang="tr-TR"/>
              <a:pPr/>
              <a:t>‹#›</a:t>
            </a:fld>
            <a:endParaRPr lang="tr-TR"/>
          </a:p>
        </p:txBody>
      </p:sp>
    </p:spTree>
    <p:extLst>
      <p:ext uri="{BB962C8B-B14F-4D97-AF65-F5344CB8AC3E}">
        <p14:creationId xmlns:p14="http://schemas.microsoft.com/office/powerpoint/2010/main" val="2385085645"/>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lvl1pPr>
              <a:defRPr/>
            </a:lvl1pPr>
          </a:lstStyle>
          <a:p>
            <a:endParaRPr lang="tr-TR"/>
          </a:p>
        </p:txBody>
      </p:sp>
      <p:sp>
        <p:nvSpPr>
          <p:cNvPr id="3" name="Altbilgi Yer Tutucusu 2"/>
          <p:cNvSpPr>
            <a:spLocks noGrp="1"/>
          </p:cNvSpPr>
          <p:nvPr>
            <p:ph type="ftr" sz="quarter" idx="11"/>
          </p:nvPr>
        </p:nvSpPr>
        <p:spPr/>
        <p:txBody>
          <a:bodyPr/>
          <a:lstStyle>
            <a:lvl1pPr>
              <a:defRPr/>
            </a:lvl1pPr>
          </a:lstStyle>
          <a:p>
            <a:endParaRPr lang="tr-TR"/>
          </a:p>
        </p:txBody>
      </p:sp>
      <p:sp>
        <p:nvSpPr>
          <p:cNvPr id="4" name="Slayt Numarası Yer Tutucusu 3"/>
          <p:cNvSpPr>
            <a:spLocks noGrp="1"/>
          </p:cNvSpPr>
          <p:nvPr>
            <p:ph type="sldNum" sz="quarter" idx="12"/>
          </p:nvPr>
        </p:nvSpPr>
        <p:spPr/>
        <p:txBody>
          <a:bodyPr/>
          <a:lstStyle>
            <a:lvl1pPr>
              <a:defRPr/>
            </a:lvl1pPr>
          </a:lstStyle>
          <a:p>
            <a:fld id="{C3C8BC87-202D-4066-97B2-8D041950AE95}" type="slidenum">
              <a:rPr lang="tr-TR"/>
              <a:pPr/>
              <a:t>‹#›</a:t>
            </a:fld>
            <a:endParaRPr lang="tr-TR"/>
          </a:p>
        </p:txBody>
      </p:sp>
    </p:spTree>
    <p:extLst>
      <p:ext uri="{BB962C8B-B14F-4D97-AF65-F5344CB8AC3E}">
        <p14:creationId xmlns:p14="http://schemas.microsoft.com/office/powerpoint/2010/main" val="3584432738"/>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1" y="204787"/>
            <a:ext cx="3008313" cy="871538"/>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lvl1pPr>
              <a:defRPr/>
            </a:lvl1pPr>
          </a:lstStyle>
          <a:p>
            <a:endParaRPr lang="tr-TR"/>
          </a:p>
        </p:txBody>
      </p:sp>
      <p:sp>
        <p:nvSpPr>
          <p:cNvPr id="6" name="Altbilgi Yer Tutucusu 5"/>
          <p:cNvSpPr>
            <a:spLocks noGrp="1"/>
          </p:cNvSpPr>
          <p:nvPr>
            <p:ph type="ftr" sz="quarter" idx="11"/>
          </p:nvPr>
        </p:nvSpPr>
        <p:spPr/>
        <p:txBody>
          <a:bodyPr/>
          <a:lstStyle>
            <a:lvl1pPr>
              <a:defRPr/>
            </a:lvl1pPr>
          </a:lstStyle>
          <a:p>
            <a:endParaRPr lang="tr-TR"/>
          </a:p>
        </p:txBody>
      </p:sp>
      <p:sp>
        <p:nvSpPr>
          <p:cNvPr id="7" name="Slayt Numarası Yer Tutucusu 6"/>
          <p:cNvSpPr>
            <a:spLocks noGrp="1"/>
          </p:cNvSpPr>
          <p:nvPr>
            <p:ph type="sldNum" sz="quarter" idx="12"/>
          </p:nvPr>
        </p:nvSpPr>
        <p:spPr/>
        <p:txBody>
          <a:bodyPr/>
          <a:lstStyle>
            <a:lvl1pPr>
              <a:defRPr/>
            </a:lvl1pPr>
          </a:lstStyle>
          <a:p>
            <a:fld id="{28874455-CE5C-4ED7-B311-21FD1779CF9D}" type="slidenum">
              <a:rPr lang="tr-TR"/>
              <a:pPr/>
              <a:t>‹#›</a:t>
            </a:fld>
            <a:endParaRPr lang="tr-TR"/>
          </a:p>
        </p:txBody>
      </p:sp>
    </p:spTree>
    <p:extLst>
      <p:ext uri="{BB962C8B-B14F-4D97-AF65-F5344CB8AC3E}">
        <p14:creationId xmlns:p14="http://schemas.microsoft.com/office/powerpoint/2010/main" val="3860941243"/>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3600450"/>
            <a:ext cx="5486400" cy="425054"/>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lvl1pPr>
              <a:defRPr/>
            </a:lvl1pPr>
          </a:lstStyle>
          <a:p>
            <a:endParaRPr lang="tr-TR"/>
          </a:p>
        </p:txBody>
      </p:sp>
      <p:sp>
        <p:nvSpPr>
          <p:cNvPr id="6" name="Altbilgi Yer Tutucusu 5"/>
          <p:cNvSpPr>
            <a:spLocks noGrp="1"/>
          </p:cNvSpPr>
          <p:nvPr>
            <p:ph type="ftr" sz="quarter" idx="11"/>
          </p:nvPr>
        </p:nvSpPr>
        <p:spPr/>
        <p:txBody>
          <a:bodyPr/>
          <a:lstStyle>
            <a:lvl1pPr>
              <a:defRPr/>
            </a:lvl1pPr>
          </a:lstStyle>
          <a:p>
            <a:endParaRPr lang="tr-TR"/>
          </a:p>
        </p:txBody>
      </p:sp>
      <p:sp>
        <p:nvSpPr>
          <p:cNvPr id="7" name="Slayt Numarası Yer Tutucusu 6"/>
          <p:cNvSpPr>
            <a:spLocks noGrp="1"/>
          </p:cNvSpPr>
          <p:nvPr>
            <p:ph type="sldNum" sz="quarter" idx="12"/>
          </p:nvPr>
        </p:nvSpPr>
        <p:spPr/>
        <p:txBody>
          <a:bodyPr/>
          <a:lstStyle>
            <a:lvl1pPr>
              <a:defRPr/>
            </a:lvl1pPr>
          </a:lstStyle>
          <a:p>
            <a:fld id="{BC1928E9-9B87-42C4-B66E-4190E1E65A3B}" type="slidenum">
              <a:rPr lang="tr-TR"/>
              <a:pPr/>
              <a:t>‹#›</a:t>
            </a:fld>
            <a:endParaRPr lang="tr-TR"/>
          </a:p>
        </p:txBody>
      </p:sp>
    </p:spTree>
    <p:extLst>
      <p:ext uri="{BB962C8B-B14F-4D97-AF65-F5344CB8AC3E}">
        <p14:creationId xmlns:p14="http://schemas.microsoft.com/office/powerpoint/2010/main" val="1989590080"/>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lvl1pPr>
              <a:defRPr/>
            </a:lvl1pPr>
          </a:lstStyle>
          <a:p>
            <a:endParaRPr lang="tr-TR"/>
          </a:p>
        </p:txBody>
      </p:sp>
      <p:sp>
        <p:nvSpPr>
          <p:cNvPr id="5" name="Altbilgi Yer Tutucusu 4"/>
          <p:cNvSpPr>
            <a:spLocks noGrp="1"/>
          </p:cNvSpPr>
          <p:nvPr>
            <p:ph type="ftr" sz="quarter" idx="11"/>
          </p:nvPr>
        </p:nvSpPr>
        <p:spPr/>
        <p:txBody>
          <a:bodyPr/>
          <a:lstStyle>
            <a:lvl1pPr>
              <a:defRPr/>
            </a:lvl1pPr>
          </a:lstStyle>
          <a:p>
            <a:endParaRPr lang="tr-TR"/>
          </a:p>
        </p:txBody>
      </p:sp>
      <p:sp>
        <p:nvSpPr>
          <p:cNvPr id="6" name="Slayt Numarası Yer Tutucusu 5"/>
          <p:cNvSpPr>
            <a:spLocks noGrp="1"/>
          </p:cNvSpPr>
          <p:nvPr>
            <p:ph type="sldNum" sz="quarter" idx="12"/>
          </p:nvPr>
        </p:nvSpPr>
        <p:spPr/>
        <p:txBody>
          <a:bodyPr/>
          <a:lstStyle>
            <a:lvl1pPr>
              <a:defRPr/>
            </a:lvl1pPr>
          </a:lstStyle>
          <a:p>
            <a:fld id="{B9AA2289-9B7B-4523-AA33-D3EC1E946BF6}" type="slidenum">
              <a:rPr lang="tr-TR"/>
              <a:pPr/>
              <a:t>‹#›</a:t>
            </a:fld>
            <a:endParaRPr lang="tr-TR"/>
          </a:p>
        </p:txBody>
      </p:sp>
    </p:spTree>
    <p:extLst>
      <p:ext uri="{BB962C8B-B14F-4D97-AF65-F5344CB8AC3E}">
        <p14:creationId xmlns:p14="http://schemas.microsoft.com/office/powerpoint/2010/main" val="4190936368"/>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05979"/>
            <a:ext cx="2057400" cy="4388644"/>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05979"/>
            <a:ext cx="6019800" cy="4388644"/>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lvl1pPr>
              <a:defRPr/>
            </a:lvl1pPr>
          </a:lstStyle>
          <a:p>
            <a:endParaRPr lang="tr-TR"/>
          </a:p>
        </p:txBody>
      </p:sp>
      <p:sp>
        <p:nvSpPr>
          <p:cNvPr id="5" name="Altbilgi Yer Tutucusu 4"/>
          <p:cNvSpPr>
            <a:spLocks noGrp="1"/>
          </p:cNvSpPr>
          <p:nvPr>
            <p:ph type="ftr" sz="quarter" idx="11"/>
          </p:nvPr>
        </p:nvSpPr>
        <p:spPr/>
        <p:txBody>
          <a:bodyPr/>
          <a:lstStyle>
            <a:lvl1pPr>
              <a:defRPr/>
            </a:lvl1pPr>
          </a:lstStyle>
          <a:p>
            <a:endParaRPr lang="tr-TR"/>
          </a:p>
        </p:txBody>
      </p:sp>
      <p:sp>
        <p:nvSpPr>
          <p:cNvPr id="6" name="Slayt Numarası Yer Tutucusu 5"/>
          <p:cNvSpPr>
            <a:spLocks noGrp="1"/>
          </p:cNvSpPr>
          <p:nvPr>
            <p:ph type="sldNum" sz="quarter" idx="12"/>
          </p:nvPr>
        </p:nvSpPr>
        <p:spPr/>
        <p:txBody>
          <a:bodyPr/>
          <a:lstStyle>
            <a:lvl1pPr>
              <a:defRPr/>
            </a:lvl1pPr>
          </a:lstStyle>
          <a:p>
            <a:fld id="{5E709194-4209-42CE-87A9-43FF9DA531B8}" type="slidenum">
              <a:rPr lang="tr-TR"/>
              <a:pPr/>
              <a:t>‹#›</a:t>
            </a:fld>
            <a:endParaRPr lang="tr-TR"/>
          </a:p>
        </p:txBody>
      </p:sp>
    </p:spTree>
    <p:extLst>
      <p:ext uri="{BB962C8B-B14F-4D97-AF65-F5344CB8AC3E}">
        <p14:creationId xmlns:p14="http://schemas.microsoft.com/office/powerpoint/2010/main" val="3254599432"/>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smtClean="0"/>
              <a:t>Asıl başlık stili için tıklatın</a:t>
            </a:r>
          </a:p>
        </p:txBody>
      </p:sp>
      <p:sp>
        <p:nvSpPr>
          <p:cNvPr id="102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p>
        </p:txBody>
      </p:sp>
      <p:sp>
        <p:nvSpPr>
          <p:cNvPr id="1028" name="Rectangle 4"/>
          <p:cNvSpPr>
            <a:spLocks noGrp="1" noChangeArrowheads="1"/>
          </p:cNvSpPr>
          <p:nvPr>
            <p:ph type="dt" sz="half" idx="2"/>
          </p:nvPr>
        </p:nvSpPr>
        <p:spPr bwMode="auto">
          <a:xfrm>
            <a:off x="457200" y="4683919"/>
            <a:ext cx="2133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p>
        </p:txBody>
      </p:sp>
      <p:sp>
        <p:nvSpPr>
          <p:cNvPr id="1029" name="Rectangle 5"/>
          <p:cNvSpPr>
            <a:spLocks noGrp="1" noChangeArrowheads="1"/>
          </p:cNvSpPr>
          <p:nvPr>
            <p:ph type="ftr" sz="quarter" idx="3"/>
          </p:nvPr>
        </p:nvSpPr>
        <p:spPr bwMode="auto">
          <a:xfrm>
            <a:off x="3124200" y="4683919"/>
            <a:ext cx="2895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p>
        </p:txBody>
      </p:sp>
      <p:sp>
        <p:nvSpPr>
          <p:cNvPr id="1030" name="Rectangle 6"/>
          <p:cNvSpPr>
            <a:spLocks noGrp="1" noChangeArrowheads="1"/>
          </p:cNvSpPr>
          <p:nvPr>
            <p:ph type="sldNum" sz="quarter" idx="4"/>
          </p:nvPr>
        </p:nvSpPr>
        <p:spPr bwMode="auto">
          <a:xfrm>
            <a:off x="6553200" y="4683919"/>
            <a:ext cx="2133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47799F-29BC-497F-8823-4BC6A6D2E01E}" type="slidenum">
              <a:rPr lang="tr-TR"/>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7" name="Title 1"/>
          <p:cNvSpPr>
            <a:spLocks noGrp="1"/>
          </p:cNvSpPr>
          <p:nvPr>
            <p:ph type="ctrTitle"/>
          </p:nvPr>
        </p:nvSpPr>
        <p:spPr>
          <a:xfrm>
            <a:off x="1828800" y="-19050"/>
            <a:ext cx="7315200" cy="1828800"/>
          </a:xfrm>
        </p:spPr>
        <p:txBody>
          <a:bodyPr>
            <a:normAutofit/>
          </a:bodyPr>
          <a:lstStyle/>
          <a:p>
            <a:r>
              <a:rPr lang="tr-TR" sz="4000" b="1" dirty="0">
                <a:solidFill>
                  <a:srgbClr val="2D2D8A"/>
                </a:solidFill>
                <a:latin typeface="Times New Roman" panose="02020603050405020304" pitchFamily="18" charset="0"/>
                <a:cs typeface="Times New Roman" panose="02020603050405020304" pitchFamily="18" charset="0"/>
              </a:rPr>
              <a:t>2020-2021 GÜZ DÖNEMİ </a:t>
            </a:r>
            <a:br>
              <a:rPr lang="tr-TR" sz="4000" b="1" dirty="0">
                <a:solidFill>
                  <a:srgbClr val="2D2D8A"/>
                </a:solidFill>
                <a:latin typeface="Times New Roman" panose="02020603050405020304" pitchFamily="18" charset="0"/>
                <a:cs typeface="Times New Roman" panose="02020603050405020304" pitchFamily="18" charset="0"/>
              </a:rPr>
            </a:br>
            <a:r>
              <a:rPr lang="tr-TR" sz="4000" b="1" dirty="0">
                <a:solidFill>
                  <a:srgbClr val="2D2D8A"/>
                </a:solidFill>
                <a:latin typeface="Times New Roman" panose="02020603050405020304" pitchFamily="18" charset="0"/>
                <a:cs typeface="Times New Roman" panose="02020603050405020304" pitchFamily="18" charset="0"/>
              </a:rPr>
              <a:t>TEMEL İŞLEMLER-I</a:t>
            </a:r>
            <a:endParaRPr lang="tr-TR" sz="2800" b="1" dirty="0">
              <a:solidFill>
                <a:schemeClr val="accent6"/>
              </a:solidFill>
            </a:endParaRPr>
          </a:p>
        </p:txBody>
      </p:sp>
      <p:sp>
        <p:nvSpPr>
          <p:cNvPr id="3" name="Alt Başlık 2"/>
          <p:cNvSpPr>
            <a:spLocks noGrp="1"/>
          </p:cNvSpPr>
          <p:nvPr>
            <p:ph type="subTitle" idx="1"/>
          </p:nvPr>
        </p:nvSpPr>
        <p:spPr>
          <a:xfrm>
            <a:off x="2286000" y="2724150"/>
            <a:ext cx="6400800" cy="1314450"/>
          </a:xfrm>
        </p:spPr>
        <p:txBody>
          <a:bodyPr/>
          <a:lstStyle/>
          <a:p>
            <a:r>
              <a:rPr lang="tr-TR" sz="4800" b="1" dirty="0" smtClean="0">
                <a:latin typeface="Times New Roman" panose="02020603050405020304" pitchFamily="18" charset="0"/>
                <a:cs typeface="Times New Roman" panose="02020603050405020304" pitchFamily="18" charset="0"/>
              </a:rPr>
              <a:t>ADSORPSİYON-2</a:t>
            </a:r>
            <a:endParaRPr lang="tr-TR" sz="4800" b="1" dirty="0">
              <a:latin typeface="Times New Roman" panose="02020603050405020304" pitchFamily="18" charset="0"/>
              <a:cs typeface="Times New Roman" panose="02020603050405020304" pitchFamily="18" charset="0"/>
            </a:endParaRPr>
          </a:p>
          <a:p>
            <a:endParaRPr lang="tr-TR" sz="4000" dirty="0">
              <a:latin typeface="Times New Roman" panose="02020603050405020304" pitchFamily="18" charset="0"/>
              <a:cs typeface="Times New Roman" panose="02020603050405020304" pitchFamily="18" charset="0"/>
            </a:endParaRPr>
          </a:p>
          <a:p>
            <a:r>
              <a:rPr lang="tr-TR" sz="2800" dirty="0">
                <a:solidFill>
                  <a:srgbClr val="002060"/>
                </a:solidFill>
                <a:latin typeface="Times New Roman" panose="02020603050405020304" pitchFamily="18" charset="0"/>
                <a:cs typeface="Times New Roman" panose="02020603050405020304" pitchFamily="18" charset="0"/>
              </a:rPr>
              <a:t>Prof. Dr. Yüksel ARDALI</a:t>
            </a:r>
          </a:p>
          <a:p>
            <a:endParaRPr lang="tr-TR" dirty="0"/>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Metin kutusu 2"/>
          <p:cNvSpPr txBox="1"/>
          <p:nvPr/>
        </p:nvSpPr>
        <p:spPr>
          <a:xfrm>
            <a:off x="381000" y="971550"/>
            <a:ext cx="3611245" cy="400110"/>
          </a:xfrm>
          <a:prstGeom prst="rect">
            <a:avLst/>
          </a:prstGeom>
          <a:noFill/>
        </p:spPr>
        <p:txBody>
          <a:bodyPr wrap="none" rtlCol="0">
            <a:spAutoFit/>
          </a:bodyPr>
          <a:lstStyle/>
          <a:p>
            <a:r>
              <a:rPr lang="tr-TR" sz="2000" b="1" dirty="0" smtClean="0">
                <a:latin typeface="Times New Roman" pitchFamily="18" charset="0"/>
                <a:cs typeface="Times New Roman" pitchFamily="18" charset="0"/>
              </a:rPr>
              <a:t>Yüzeye Tutunma / Adsorpsiyon</a:t>
            </a:r>
            <a:endParaRPr lang="tr-TR" sz="2000" b="1" dirty="0">
              <a:latin typeface="Times New Roman" pitchFamily="18" charset="0"/>
              <a:cs typeface="Times New Roman" pitchFamily="18" charset="0"/>
            </a:endParaRPr>
          </a:p>
        </p:txBody>
      </p:sp>
      <p:sp>
        <p:nvSpPr>
          <p:cNvPr id="4" name="Metin kutusu 3"/>
          <p:cNvSpPr txBox="1"/>
          <p:nvPr/>
        </p:nvSpPr>
        <p:spPr>
          <a:xfrm>
            <a:off x="381000" y="1657350"/>
            <a:ext cx="8077200" cy="2585323"/>
          </a:xfrm>
          <a:prstGeom prst="rect">
            <a:avLst/>
          </a:prstGeom>
          <a:noFill/>
        </p:spPr>
        <p:txBody>
          <a:bodyPr wrap="square" rtlCol="0">
            <a:spAutoFit/>
          </a:bodyPr>
          <a:lstStyle/>
          <a:p>
            <a:pPr algn="just">
              <a:lnSpc>
                <a:spcPct val="150000"/>
              </a:lnSpc>
            </a:pPr>
            <a:r>
              <a:rPr lang="tr-TR" b="1" dirty="0" smtClean="0">
                <a:latin typeface="Times New Roman" pitchFamily="18" charset="0"/>
                <a:cs typeface="Times New Roman" pitchFamily="18" charset="0"/>
              </a:rPr>
              <a:t>Yüzeye tutunma (adsorpsiyon)</a:t>
            </a:r>
            <a:r>
              <a:rPr lang="tr-TR" dirty="0" smtClean="0">
                <a:latin typeface="Times New Roman" pitchFamily="18" charset="0"/>
                <a:cs typeface="Times New Roman" pitchFamily="18" charset="0"/>
              </a:rPr>
              <a:t>, </a:t>
            </a:r>
            <a:r>
              <a:rPr lang="tr-TR" i="1" dirty="0" smtClean="0">
                <a:latin typeface="Times New Roman" pitchFamily="18" charset="0"/>
                <a:cs typeface="Times New Roman" pitchFamily="18" charset="0"/>
              </a:rPr>
              <a:t>soğurucu (</a:t>
            </a:r>
            <a:r>
              <a:rPr lang="tr-TR" i="1" dirty="0" err="1" smtClean="0">
                <a:latin typeface="Times New Roman" pitchFamily="18" charset="0"/>
                <a:cs typeface="Times New Roman" pitchFamily="18" charset="0"/>
              </a:rPr>
              <a:t>adsorblayıcı</a:t>
            </a:r>
            <a:r>
              <a:rPr lang="tr-TR" i="1" dirty="0" smtClean="0">
                <a:latin typeface="Times New Roman" pitchFamily="18" charset="0"/>
                <a:cs typeface="Times New Roman" pitchFamily="18" charset="0"/>
              </a:rPr>
              <a:t>) </a:t>
            </a:r>
            <a:r>
              <a:rPr lang="tr-TR" dirty="0" smtClean="0">
                <a:latin typeface="Times New Roman" pitchFamily="18" charset="0"/>
                <a:cs typeface="Times New Roman" pitchFamily="18" charset="0"/>
              </a:rPr>
              <a:t>katıların yüzeyine bir bileşiğin toplanması, </a:t>
            </a:r>
            <a:r>
              <a:rPr lang="tr-TR" i="1" dirty="0" smtClean="0">
                <a:latin typeface="Times New Roman" pitchFamily="18" charset="0"/>
                <a:cs typeface="Times New Roman" pitchFamily="18" charset="0"/>
              </a:rPr>
              <a:t>emme-soğurma (</a:t>
            </a:r>
            <a:r>
              <a:rPr lang="tr-TR" i="1" dirty="0" err="1" smtClean="0">
                <a:latin typeface="Times New Roman" pitchFamily="18" charset="0"/>
                <a:cs typeface="Times New Roman" pitchFamily="18" charset="0"/>
              </a:rPr>
              <a:t>absorpsiyon</a:t>
            </a:r>
            <a:r>
              <a:rPr lang="tr-TR" i="1" dirty="0" smtClean="0">
                <a:latin typeface="Times New Roman" pitchFamily="18" charset="0"/>
                <a:cs typeface="Times New Roman" pitchFamily="18" charset="0"/>
              </a:rPr>
              <a:t>)</a:t>
            </a:r>
            <a:r>
              <a:rPr lang="tr-TR" dirty="0" smtClean="0">
                <a:latin typeface="Times New Roman" pitchFamily="18" charset="0"/>
                <a:cs typeface="Times New Roman" pitchFamily="18" charset="0"/>
              </a:rPr>
              <a:t> ise toplam maddenin katının içine emilmesidir. Genellikle ikisi birlikte gerçekleştiği için olay </a:t>
            </a:r>
            <a:r>
              <a:rPr lang="tr-TR" i="1" dirty="0" smtClean="0">
                <a:latin typeface="Times New Roman" pitchFamily="18" charset="0"/>
                <a:cs typeface="Times New Roman" pitchFamily="18" charset="0"/>
              </a:rPr>
              <a:t>soğurma (sorbsiyon) </a:t>
            </a:r>
            <a:r>
              <a:rPr lang="tr-TR" dirty="0" smtClean="0">
                <a:latin typeface="Times New Roman" pitchFamily="18" charset="0"/>
                <a:cs typeface="Times New Roman" pitchFamily="18" charset="0"/>
              </a:rPr>
              <a:t>olarak adlandırılır. Yüzeyde tutulma ve emilim, aktif karbon yada diğer katılarla soğurma şeklinde gerçekleşse de genelde bu temel işlem </a:t>
            </a:r>
            <a:r>
              <a:rPr lang="tr-TR" i="1" dirty="0" smtClean="0">
                <a:latin typeface="Times New Roman" pitchFamily="18" charset="0"/>
                <a:cs typeface="Times New Roman" pitchFamily="18" charset="0"/>
              </a:rPr>
              <a:t>tutma-soğurma</a:t>
            </a:r>
            <a:r>
              <a:rPr lang="tr-TR" dirty="0" smtClean="0">
                <a:latin typeface="Times New Roman" pitchFamily="18" charset="0"/>
                <a:cs typeface="Times New Roman" pitchFamily="18" charset="0"/>
              </a:rPr>
              <a:t> </a:t>
            </a:r>
            <a:r>
              <a:rPr lang="tr-TR" i="1" dirty="0" smtClean="0">
                <a:latin typeface="Times New Roman" pitchFamily="18" charset="0"/>
                <a:cs typeface="Times New Roman" pitchFamily="18" charset="0"/>
              </a:rPr>
              <a:t>(adsorbsiyon) </a:t>
            </a:r>
            <a:r>
              <a:rPr lang="tr-TR" dirty="0" smtClean="0">
                <a:latin typeface="Times New Roman" pitchFamily="18" charset="0"/>
                <a:cs typeface="Times New Roman" pitchFamily="18" charset="0"/>
              </a:rPr>
              <a:t>olarak adlandırılır.</a:t>
            </a:r>
            <a:endParaRPr lang="tr-TR" dirty="0">
              <a:latin typeface="Times New Roman" pitchFamily="18" charset="0"/>
              <a:cs typeface="Times New Roman" pitchFamily="18" charset="0"/>
            </a:endParaRPr>
          </a:p>
        </p:txBody>
      </p:sp>
    </p:spTree>
    <p:extLst>
      <p:ext uri="{BB962C8B-B14F-4D97-AF65-F5344CB8AC3E}">
        <p14:creationId xmlns:p14="http://schemas.microsoft.com/office/powerpoint/2010/main" val="1766809225"/>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Metin kutusu 2"/>
          <p:cNvSpPr txBox="1"/>
          <p:nvPr/>
        </p:nvSpPr>
        <p:spPr>
          <a:xfrm>
            <a:off x="381000" y="971550"/>
            <a:ext cx="3611245" cy="400110"/>
          </a:xfrm>
          <a:prstGeom prst="rect">
            <a:avLst/>
          </a:prstGeom>
          <a:noFill/>
        </p:spPr>
        <p:txBody>
          <a:bodyPr wrap="none" rtlCol="0">
            <a:spAutoFit/>
          </a:bodyPr>
          <a:lstStyle/>
          <a:p>
            <a:r>
              <a:rPr lang="tr-TR" sz="2000" b="1" dirty="0" smtClean="0">
                <a:latin typeface="Times New Roman" pitchFamily="18" charset="0"/>
                <a:cs typeface="Times New Roman" pitchFamily="18" charset="0"/>
              </a:rPr>
              <a:t>Yüzeye Tutunma / Adsorpsiyon</a:t>
            </a:r>
            <a:endParaRPr lang="tr-TR" sz="2000" b="1" dirty="0">
              <a:latin typeface="Times New Roman" pitchFamily="18" charset="0"/>
              <a:cs typeface="Times New Roman" pitchFamily="18" charset="0"/>
            </a:endParaRPr>
          </a:p>
        </p:txBody>
      </p:sp>
      <p:sp>
        <p:nvSpPr>
          <p:cNvPr id="4" name="Metin kutusu 3"/>
          <p:cNvSpPr txBox="1"/>
          <p:nvPr/>
        </p:nvSpPr>
        <p:spPr>
          <a:xfrm>
            <a:off x="381000" y="1657350"/>
            <a:ext cx="8077200" cy="2585323"/>
          </a:xfrm>
          <a:prstGeom prst="rect">
            <a:avLst/>
          </a:prstGeom>
          <a:noFill/>
        </p:spPr>
        <p:txBody>
          <a:bodyPr wrap="square" rtlCol="0">
            <a:spAutoFit/>
          </a:bodyPr>
          <a:lstStyle/>
          <a:p>
            <a:pPr algn="just">
              <a:lnSpc>
                <a:spcPct val="150000"/>
              </a:lnSpc>
            </a:pPr>
            <a:r>
              <a:rPr lang="tr-TR" dirty="0" smtClean="0">
                <a:latin typeface="Times New Roman" pitchFamily="18" charset="0"/>
                <a:cs typeface="Times New Roman" pitchFamily="18" charset="0"/>
              </a:rPr>
              <a:t>Soğurma, </a:t>
            </a:r>
            <a:r>
              <a:rPr lang="tr-TR" i="1" dirty="0" smtClean="0">
                <a:latin typeface="Times New Roman" pitchFamily="18" charset="0"/>
                <a:cs typeface="Times New Roman" pitchFamily="18" charset="0"/>
              </a:rPr>
              <a:t>fiziksel soğurma</a:t>
            </a:r>
            <a:r>
              <a:rPr lang="tr-TR" dirty="0" smtClean="0">
                <a:latin typeface="Times New Roman" pitchFamily="18" charset="0"/>
                <a:cs typeface="Times New Roman" pitchFamily="18" charset="0"/>
              </a:rPr>
              <a:t> ve </a:t>
            </a:r>
            <a:r>
              <a:rPr lang="tr-TR" i="1" dirty="0" smtClean="0">
                <a:latin typeface="Times New Roman" pitchFamily="18" charset="0"/>
                <a:cs typeface="Times New Roman" pitchFamily="18" charset="0"/>
              </a:rPr>
              <a:t>kimyasal soğurma </a:t>
            </a:r>
            <a:r>
              <a:rPr lang="tr-TR" dirty="0" smtClean="0">
                <a:latin typeface="Times New Roman" pitchFamily="18" charset="0"/>
                <a:cs typeface="Times New Roman" pitchFamily="18" charset="0"/>
              </a:rPr>
              <a:t>şeklinde sınıflandırılır. </a:t>
            </a:r>
          </a:p>
          <a:p>
            <a:pPr algn="just">
              <a:lnSpc>
                <a:spcPct val="150000"/>
              </a:lnSpc>
            </a:pPr>
            <a:r>
              <a:rPr lang="tr-TR" b="1" dirty="0" smtClean="0">
                <a:latin typeface="Times New Roman" pitchFamily="18" charset="0"/>
                <a:cs typeface="Times New Roman" pitchFamily="18" charset="0"/>
              </a:rPr>
              <a:t>Fiziksel soğurma;</a:t>
            </a:r>
            <a:r>
              <a:rPr lang="tr-TR" dirty="0" smtClean="0">
                <a:latin typeface="Times New Roman" pitchFamily="18" charset="0"/>
                <a:cs typeface="Times New Roman" pitchFamily="18" charset="0"/>
              </a:rPr>
              <a:t> temelde </a:t>
            </a:r>
            <a:r>
              <a:rPr lang="tr-TR" dirty="0" err="1" smtClean="0">
                <a:latin typeface="Times New Roman" pitchFamily="18" charset="0"/>
                <a:cs typeface="Times New Roman" pitchFamily="18" charset="0"/>
              </a:rPr>
              <a:t>van</a:t>
            </a:r>
            <a:r>
              <a:rPr lang="tr-TR" dirty="0" smtClean="0">
                <a:latin typeface="Times New Roman" pitchFamily="18" charset="0"/>
                <a:cs typeface="Times New Roman" pitchFamily="18" charset="0"/>
              </a:rPr>
              <a:t> der </a:t>
            </a:r>
            <a:r>
              <a:rPr lang="tr-TR" dirty="0" err="1" smtClean="0">
                <a:latin typeface="Times New Roman" pitchFamily="18" charset="0"/>
                <a:cs typeface="Times New Roman" pitchFamily="18" charset="0"/>
              </a:rPr>
              <a:t>Waals</a:t>
            </a:r>
            <a:r>
              <a:rPr lang="tr-TR" dirty="0" smtClean="0">
                <a:latin typeface="Times New Roman" pitchFamily="18" charset="0"/>
                <a:cs typeface="Times New Roman" pitchFamily="18" charset="0"/>
              </a:rPr>
              <a:t> kuvvetleri nedeniyle oluşur ve tersinir bir işlemdir. Çözünen ile soğurucu molekülleri arasındaki çekim kuvvetleri, çözünen ve çözücü molekülleri arasındaki çekim kuvvetlerinden büyük olduğunda, çözünen soğurucu yüzeyine tutunmaktadır. Aktif karbonla soğurma fiziksel soğurmaya örnektir.</a:t>
            </a:r>
            <a:endParaRPr lang="tr-TR" dirty="0">
              <a:latin typeface="Times New Roman" pitchFamily="18" charset="0"/>
              <a:cs typeface="Times New Roman" pitchFamily="18" charset="0"/>
            </a:endParaRPr>
          </a:p>
        </p:txBody>
      </p:sp>
    </p:spTree>
    <p:extLst>
      <p:ext uri="{BB962C8B-B14F-4D97-AF65-F5344CB8AC3E}">
        <p14:creationId xmlns:p14="http://schemas.microsoft.com/office/powerpoint/2010/main" val="645862837"/>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Metin kutusu 2"/>
          <p:cNvSpPr txBox="1"/>
          <p:nvPr/>
        </p:nvSpPr>
        <p:spPr>
          <a:xfrm>
            <a:off x="381000" y="971550"/>
            <a:ext cx="3611245" cy="400110"/>
          </a:xfrm>
          <a:prstGeom prst="rect">
            <a:avLst/>
          </a:prstGeom>
          <a:noFill/>
        </p:spPr>
        <p:txBody>
          <a:bodyPr wrap="none" rtlCol="0">
            <a:spAutoFit/>
          </a:bodyPr>
          <a:lstStyle/>
          <a:p>
            <a:r>
              <a:rPr lang="tr-TR" sz="2000" b="1" dirty="0" smtClean="0">
                <a:latin typeface="Times New Roman" pitchFamily="18" charset="0"/>
                <a:cs typeface="Times New Roman" pitchFamily="18" charset="0"/>
              </a:rPr>
              <a:t>Yüzeye Tutunma / Adsorpsiyon</a:t>
            </a:r>
            <a:endParaRPr lang="tr-TR" sz="2000" b="1" dirty="0">
              <a:latin typeface="Times New Roman" pitchFamily="18" charset="0"/>
              <a:cs typeface="Times New Roman" pitchFamily="18" charset="0"/>
            </a:endParaRPr>
          </a:p>
        </p:txBody>
      </p:sp>
      <p:sp>
        <p:nvSpPr>
          <p:cNvPr id="4" name="Metin kutusu 3"/>
          <p:cNvSpPr txBox="1"/>
          <p:nvPr/>
        </p:nvSpPr>
        <p:spPr>
          <a:xfrm>
            <a:off x="381000" y="1657350"/>
            <a:ext cx="8077200" cy="2169825"/>
          </a:xfrm>
          <a:prstGeom prst="rect">
            <a:avLst/>
          </a:prstGeom>
          <a:noFill/>
        </p:spPr>
        <p:txBody>
          <a:bodyPr wrap="square" rtlCol="0">
            <a:spAutoFit/>
          </a:bodyPr>
          <a:lstStyle/>
          <a:p>
            <a:pPr algn="just">
              <a:lnSpc>
                <a:spcPct val="150000"/>
              </a:lnSpc>
            </a:pPr>
            <a:r>
              <a:rPr lang="tr-TR" dirty="0" smtClean="0">
                <a:latin typeface="Times New Roman" pitchFamily="18" charset="0"/>
                <a:cs typeface="Times New Roman" pitchFamily="18" charset="0"/>
              </a:rPr>
              <a:t>Soğurma, </a:t>
            </a:r>
            <a:r>
              <a:rPr lang="tr-TR" i="1" dirty="0" smtClean="0">
                <a:latin typeface="Times New Roman" pitchFamily="18" charset="0"/>
                <a:cs typeface="Times New Roman" pitchFamily="18" charset="0"/>
              </a:rPr>
              <a:t>fiziksel soğurma</a:t>
            </a:r>
            <a:r>
              <a:rPr lang="tr-TR" dirty="0" smtClean="0">
                <a:latin typeface="Times New Roman" pitchFamily="18" charset="0"/>
                <a:cs typeface="Times New Roman" pitchFamily="18" charset="0"/>
              </a:rPr>
              <a:t> ve </a:t>
            </a:r>
            <a:r>
              <a:rPr lang="tr-TR" i="1" dirty="0" smtClean="0">
                <a:latin typeface="Times New Roman" pitchFamily="18" charset="0"/>
                <a:cs typeface="Times New Roman" pitchFamily="18" charset="0"/>
              </a:rPr>
              <a:t>kimyasal soğurma </a:t>
            </a:r>
            <a:r>
              <a:rPr lang="tr-TR" dirty="0" smtClean="0">
                <a:latin typeface="Times New Roman" pitchFamily="18" charset="0"/>
                <a:cs typeface="Times New Roman" pitchFamily="18" charset="0"/>
              </a:rPr>
              <a:t>şeklinde sınıflandırılır. </a:t>
            </a:r>
          </a:p>
          <a:p>
            <a:pPr algn="just">
              <a:lnSpc>
                <a:spcPct val="150000"/>
              </a:lnSpc>
            </a:pPr>
            <a:r>
              <a:rPr lang="tr-TR" b="1" dirty="0" smtClean="0">
                <a:latin typeface="Times New Roman" pitchFamily="18" charset="0"/>
                <a:cs typeface="Times New Roman" pitchFamily="18" charset="0"/>
              </a:rPr>
              <a:t>Kimyasal soğurma;</a:t>
            </a:r>
            <a:r>
              <a:rPr lang="tr-TR" dirty="0" smtClean="0">
                <a:latin typeface="Times New Roman" pitchFamily="18" charset="0"/>
                <a:cs typeface="Times New Roman" pitchFamily="18" charset="0"/>
              </a:rPr>
              <a:t> katı ve tutulan madde arasında genellikle tersinir olmayan bir kimyasal tepkime gerçekleşir. </a:t>
            </a:r>
          </a:p>
          <a:p>
            <a:pPr algn="just">
              <a:lnSpc>
                <a:spcPct val="150000"/>
              </a:lnSpc>
            </a:pPr>
            <a:r>
              <a:rPr lang="tr-TR" dirty="0" smtClean="0">
                <a:latin typeface="Times New Roman" pitchFamily="18" charset="0"/>
                <a:cs typeface="Times New Roman" pitchFamily="18" charset="0"/>
              </a:rPr>
              <a:t>Fiziksel soğurma çevre mühendisliğinde yaygın şekilde uygulanırken, kimyasal soğurma nadiren uygulanır.</a:t>
            </a:r>
            <a:endParaRPr lang="tr-TR" dirty="0">
              <a:latin typeface="Times New Roman" pitchFamily="18" charset="0"/>
              <a:cs typeface="Times New Roman" pitchFamily="18" charset="0"/>
            </a:endParaRPr>
          </a:p>
        </p:txBody>
      </p:sp>
    </p:spTree>
    <p:extLst>
      <p:ext uri="{BB962C8B-B14F-4D97-AF65-F5344CB8AC3E}">
        <p14:creationId xmlns:p14="http://schemas.microsoft.com/office/powerpoint/2010/main" val="1200347979"/>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Metin kutusu 2"/>
          <p:cNvSpPr txBox="1"/>
          <p:nvPr/>
        </p:nvSpPr>
        <p:spPr>
          <a:xfrm>
            <a:off x="381000" y="971550"/>
            <a:ext cx="4086183" cy="400110"/>
          </a:xfrm>
          <a:prstGeom prst="rect">
            <a:avLst/>
          </a:prstGeom>
          <a:noFill/>
        </p:spPr>
        <p:txBody>
          <a:bodyPr wrap="none" rtlCol="0">
            <a:spAutoFit/>
          </a:bodyPr>
          <a:lstStyle/>
          <a:p>
            <a:r>
              <a:rPr lang="tr-TR" sz="2000" b="1" dirty="0" smtClean="0">
                <a:latin typeface="Times New Roman" pitchFamily="18" charset="0"/>
                <a:cs typeface="Times New Roman" pitchFamily="18" charset="0"/>
              </a:rPr>
              <a:t>Kolon Tema Teknikleri ve Donanım</a:t>
            </a:r>
            <a:endParaRPr lang="tr-TR" sz="2000" b="1" dirty="0">
              <a:latin typeface="Times New Roman" pitchFamily="18" charset="0"/>
              <a:cs typeface="Times New Roman" pitchFamily="18" charset="0"/>
            </a:endParaRPr>
          </a:p>
        </p:txBody>
      </p:sp>
      <p:sp>
        <p:nvSpPr>
          <p:cNvPr id="4" name="Metin kutusu 3"/>
          <p:cNvSpPr txBox="1"/>
          <p:nvPr/>
        </p:nvSpPr>
        <p:spPr>
          <a:xfrm>
            <a:off x="381000" y="1657350"/>
            <a:ext cx="8077200" cy="2585323"/>
          </a:xfrm>
          <a:prstGeom prst="rect">
            <a:avLst/>
          </a:prstGeom>
          <a:noFill/>
        </p:spPr>
        <p:txBody>
          <a:bodyPr wrap="square" rtlCol="0">
            <a:spAutoFit/>
          </a:bodyPr>
          <a:lstStyle/>
          <a:p>
            <a:pPr algn="just">
              <a:lnSpc>
                <a:spcPct val="150000"/>
              </a:lnSpc>
            </a:pPr>
            <a:r>
              <a:rPr lang="tr-TR" dirty="0" smtClean="0">
                <a:latin typeface="Times New Roman" pitchFamily="18" charset="0"/>
                <a:cs typeface="Times New Roman" pitchFamily="18" charset="0"/>
              </a:rPr>
              <a:t>Taneli soğurucunun kullanıldığı soğurma, kesikli kolonda ya da akışkan yataklı kolonda gerçekleştirilebilir. Olağan temas sistemleri işçilik maliyetinin daha düşük, soğurucunun soğurma kapasitesi kullanımının yüksek olması nedeniyle sabit yada zıt akımlı hareketli yataklardır. Sabit yataklar, aşağı yada yukarı akışlı işletilebilirken aşağı akış daha çok kullanılır. Çünkü taneli soğurucu yatak, organik bileşiklerin soğurulması yanında askıda katılar için bir filtre görevi yapar.</a:t>
            </a:r>
            <a:endParaRPr lang="tr-TR" dirty="0">
              <a:latin typeface="Times New Roman" pitchFamily="18" charset="0"/>
              <a:cs typeface="Times New Roman" pitchFamily="18" charset="0"/>
            </a:endParaRPr>
          </a:p>
        </p:txBody>
      </p:sp>
    </p:spTree>
    <p:extLst>
      <p:ext uri="{BB962C8B-B14F-4D97-AF65-F5344CB8AC3E}">
        <p14:creationId xmlns:p14="http://schemas.microsoft.com/office/powerpoint/2010/main" val="924682933"/>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4" name="Metin kutusu 3"/>
          <p:cNvSpPr txBox="1"/>
          <p:nvPr/>
        </p:nvSpPr>
        <p:spPr>
          <a:xfrm>
            <a:off x="381000" y="1564667"/>
            <a:ext cx="2743200" cy="1289071"/>
          </a:xfrm>
          <a:prstGeom prst="rect">
            <a:avLst/>
          </a:prstGeom>
          <a:noFill/>
        </p:spPr>
        <p:txBody>
          <a:bodyPr wrap="square" rtlCol="0">
            <a:spAutoFit/>
          </a:bodyPr>
          <a:lstStyle/>
          <a:p>
            <a:pPr algn="ctr">
              <a:lnSpc>
                <a:spcPct val="150000"/>
              </a:lnSpc>
            </a:pPr>
            <a:r>
              <a:rPr lang="tr-TR" b="1" dirty="0" smtClean="0">
                <a:latin typeface="Times New Roman" pitchFamily="18" charset="0"/>
                <a:cs typeface="Times New Roman" pitchFamily="18" charset="0"/>
              </a:rPr>
              <a:t>Tek Kolon Kullanılan Sabit Yataklı Adsorpsiyon Sistemi</a:t>
            </a:r>
            <a:endParaRPr lang="tr-TR" b="1" dirty="0">
              <a:latin typeface="Times New Roman" pitchFamily="18" charset="0"/>
              <a:cs typeface="Times New Roman" pitchFamily="18" charset="0"/>
            </a:endParaRPr>
          </a:p>
        </p:txBody>
      </p:sp>
      <p:pic>
        <p:nvPicPr>
          <p:cNvPr id="1026" name="Picture 2" descr="C:\Users\Nuri\Desktop\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66421" y="133350"/>
            <a:ext cx="3982129" cy="46169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9290476"/>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Metin kutusu 2"/>
          <p:cNvSpPr txBox="1"/>
          <p:nvPr/>
        </p:nvSpPr>
        <p:spPr>
          <a:xfrm>
            <a:off x="381000" y="895350"/>
            <a:ext cx="6312690" cy="498663"/>
          </a:xfrm>
          <a:prstGeom prst="rect">
            <a:avLst/>
          </a:prstGeom>
          <a:noFill/>
        </p:spPr>
        <p:txBody>
          <a:bodyPr wrap="none" rtlCol="0">
            <a:spAutoFit/>
          </a:bodyPr>
          <a:lstStyle/>
          <a:p>
            <a:pPr algn="ctr">
              <a:lnSpc>
                <a:spcPct val="150000"/>
              </a:lnSpc>
            </a:pPr>
            <a:r>
              <a:rPr lang="tr-TR" sz="2000" b="1" dirty="0">
                <a:latin typeface="Times New Roman" pitchFamily="18" charset="0"/>
                <a:cs typeface="Times New Roman" pitchFamily="18" charset="0"/>
              </a:rPr>
              <a:t>Tek Kolon Kullanılan Sabit Yataklı Adsorpsiyon Sistemi</a:t>
            </a:r>
            <a:endParaRPr lang="tr-TR" sz="2000" b="1" dirty="0">
              <a:latin typeface="Times New Roman" pitchFamily="18" charset="0"/>
              <a:cs typeface="Times New Roman" pitchFamily="18" charset="0"/>
            </a:endParaRPr>
          </a:p>
        </p:txBody>
      </p:sp>
      <p:sp>
        <p:nvSpPr>
          <p:cNvPr id="4" name="Metin kutusu 3"/>
          <p:cNvSpPr txBox="1"/>
          <p:nvPr/>
        </p:nvSpPr>
        <p:spPr>
          <a:xfrm>
            <a:off x="381000" y="1657350"/>
            <a:ext cx="8077200" cy="2585323"/>
          </a:xfrm>
          <a:prstGeom prst="rect">
            <a:avLst/>
          </a:prstGeom>
          <a:noFill/>
        </p:spPr>
        <p:txBody>
          <a:bodyPr wrap="square" rtlCol="0">
            <a:spAutoFit/>
          </a:bodyPr>
          <a:lstStyle/>
          <a:p>
            <a:pPr algn="just">
              <a:lnSpc>
                <a:spcPct val="150000"/>
              </a:lnSpc>
            </a:pPr>
            <a:r>
              <a:rPr lang="tr-TR" dirty="0" smtClean="0">
                <a:latin typeface="Times New Roman" pitchFamily="18" charset="0"/>
                <a:cs typeface="Times New Roman" pitchFamily="18" charset="0"/>
              </a:rPr>
              <a:t>Bu sistemde sıvı aşağı doğru akmakta, sabit yataklı tek karbon kolonundan oluşmaktadır. Kolon basınçlı bir filtreye benzer, bir giriş dağıtıcısı, alt boşaltım ve bir yüzey yıkama sistemine sahiptir.  Adsorpsiyon döngüsünde, giriş akımı kolonun üstündeki giriş dağıtıcısından girer, yataktan aşağı doğru akar ve alt boşaltım sisteminden kolonu terk eder. Uygulanan birim hidrolik akış hızı genellikle 1,4-3,4 L/s-m</a:t>
            </a:r>
            <a:r>
              <a:rPr lang="tr-TR" baseline="30000" dirty="0" smtClean="0">
                <a:latin typeface="Times New Roman" pitchFamily="18" charset="0"/>
                <a:cs typeface="Times New Roman" pitchFamily="18" charset="0"/>
              </a:rPr>
              <a:t>2</a:t>
            </a:r>
            <a:r>
              <a:rPr lang="tr-TR" dirty="0" smtClean="0">
                <a:latin typeface="Times New Roman" pitchFamily="18" charset="0"/>
                <a:cs typeface="Times New Roman" pitchFamily="18" charset="0"/>
              </a:rPr>
              <a:t> ‘dir.</a:t>
            </a:r>
            <a:endParaRPr lang="tr-TR" dirty="0">
              <a:latin typeface="Times New Roman" pitchFamily="18" charset="0"/>
              <a:cs typeface="Times New Roman" pitchFamily="18" charset="0"/>
            </a:endParaRPr>
          </a:p>
        </p:txBody>
      </p:sp>
    </p:spTree>
    <p:extLst>
      <p:ext uri="{BB962C8B-B14F-4D97-AF65-F5344CB8AC3E}">
        <p14:creationId xmlns:p14="http://schemas.microsoft.com/office/powerpoint/2010/main" val="558621375"/>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4" name="Metin kutusu 3"/>
          <p:cNvSpPr txBox="1"/>
          <p:nvPr/>
        </p:nvSpPr>
        <p:spPr>
          <a:xfrm>
            <a:off x="381000" y="1564667"/>
            <a:ext cx="2743200" cy="1338828"/>
          </a:xfrm>
          <a:prstGeom prst="rect">
            <a:avLst/>
          </a:prstGeom>
          <a:noFill/>
        </p:spPr>
        <p:txBody>
          <a:bodyPr wrap="square" rtlCol="0">
            <a:spAutoFit/>
          </a:bodyPr>
          <a:lstStyle/>
          <a:p>
            <a:pPr algn="ctr">
              <a:lnSpc>
                <a:spcPct val="150000"/>
              </a:lnSpc>
            </a:pPr>
            <a:r>
              <a:rPr lang="tr-TR" b="1" dirty="0" smtClean="0">
                <a:latin typeface="Times New Roman" pitchFamily="18" charset="0"/>
                <a:cs typeface="Times New Roman" pitchFamily="18" charset="0"/>
              </a:rPr>
              <a:t>İki Kolon Kullanılan Hareketli Yatak Adsorpsiyon Sistemi</a:t>
            </a:r>
            <a:endParaRPr lang="tr-TR" b="1" dirty="0">
              <a:latin typeface="Times New Roman" pitchFamily="18" charset="0"/>
              <a:cs typeface="Times New Roman" pitchFamily="18" charset="0"/>
            </a:endParaRPr>
          </a:p>
        </p:txBody>
      </p:sp>
      <p:pic>
        <p:nvPicPr>
          <p:cNvPr id="2050" name="Picture 2" descr="C:\Users\Nuri\Desktop\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24615"/>
            <a:ext cx="4243388" cy="47175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1993032"/>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Metin kutusu 2"/>
          <p:cNvSpPr txBox="1"/>
          <p:nvPr/>
        </p:nvSpPr>
        <p:spPr>
          <a:xfrm>
            <a:off x="381000" y="971549"/>
            <a:ext cx="6543202" cy="498663"/>
          </a:xfrm>
          <a:prstGeom prst="rect">
            <a:avLst/>
          </a:prstGeom>
          <a:noFill/>
        </p:spPr>
        <p:txBody>
          <a:bodyPr wrap="none" rtlCol="0">
            <a:spAutoFit/>
          </a:bodyPr>
          <a:lstStyle/>
          <a:p>
            <a:pPr algn="ctr">
              <a:lnSpc>
                <a:spcPct val="150000"/>
              </a:lnSpc>
            </a:pPr>
            <a:r>
              <a:rPr lang="tr-TR" sz="2000" b="1" dirty="0">
                <a:latin typeface="Times New Roman" pitchFamily="18" charset="0"/>
                <a:cs typeface="Times New Roman" pitchFamily="18" charset="0"/>
              </a:rPr>
              <a:t>İki Kolon Kullanılan Hareketli Yatak Adsorpsiyon Sistemi</a:t>
            </a:r>
            <a:endParaRPr lang="tr-TR" sz="2000" b="1" dirty="0">
              <a:latin typeface="Times New Roman" pitchFamily="18" charset="0"/>
              <a:cs typeface="Times New Roman" pitchFamily="18" charset="0"/>
            </a:endParaRPr>
          </a:p>
        </p:txBody>
      </p:sp>
      <p:sp>
        <p:nvSpPr>
          <p:cNvPr id="4" name="Metin kutusu 3"/>
          <p:cNvSpPr txBox="1"/>
          <p:nvPr/>
        </p:nvSpPr>
        <p:spPr>
          <a:xfrm>
            <a:off x="381000" y="1657350"/>
            <a:ext cx="8077200" cy="3000821"/>
          </a:xfrm>
          <a:prstGeom prst="rect">
            <a:avLst/>
          </a:prstGeom>
          <a:noFill/>
        </p:spPr>
        <p:txBody>
          <a:bodyPr wrap="square" rtlCol="0">
            <a:spAutoFit/>
          </a:bodyPr>
          <a:lstStyle/>
          <a:p>
            <a:pPr algn="just">
              <a:lnSpc>
                <a:spcPct val="150000"/>
              </a:lnSpc>
            </a:pPr>
            <a:r>
              <a:rPr lang="tr-TR" dirty="0" smtClean="0">
                <a:latin typeface="Times New Roman" pitchFamily="18" charset="0"/>
                <a:cs typeface="Times New Roman" pitchFamily="18" charset="0"/>
              </a:rPr>
              <a:t>Suyun yukarı doğru akışının kullanıldığı bir zıt akım hareketli yatak karbon kolonudur. Genellikle iki yada daha fazla kolon kullanılır ve seri bağlı işletilir. Giren </a:t>
            </a:r>
            <a:r>
              <a:rPr lang="tr-TR" dirty="0" err="1" smtClean="0">
                <a:latin typeface="Times New Roman" pitchFamily="18" charset="0"/>
                <a:cs typeface="Times New Roman" pitchFamily="18" charset="0"/>
              </a:rPr>
              <a:t>atıksu</a:t>
            </a:r>
            <a:r>
              <a:rPr lang="tr-TR" dirty="0" smtClean="0">
                <a:latin typeface="Times New Roman" pitchFamily="18" charset="0"/>
                <a:cs typeface="Times New Roman" pitchFamily="18" charset="0"/>
              </a:rPr>
              <a:t> akışı, birinci kolonun altından, akışı tabandan eş oranlı dağıtan bir eleğin kullanıldığı dağıtıcı sistem vasıtasıyla girer ve kolondan yukarı doğru akar.  Uygulanan birim hidrolik akış hızı genellikle 1,4-6,8 L/s-m</a:t>
            </a:r>
            <a:r>
              <a:rPr lang="tr-TR" baseline="30000" dirty="0" smtClean="0">
                <a:latin typeface="Times New Roman" pitchFamily="18" charset="0"/>
                <a:cs typeface="Times New Roman" pitchFamily="18" charset="0"/>
              </a:rPr>
              <a:t>2</a:t>
            </a:r>
            <a:r>
              <a:rPr lang="tr-TR" dirty="0" smtClean="0">
                <a:latin typeface="Times New Roman" pitchFamily="18" charset="0"/>
                <a:cs typeface="Times New Roman" pitchFamily="18" charset="0"/>
              </a:rPr>
              <a:t>’dir. Birinci kolondan çıkan su, bir elek ve dağıtıcı sistemle kolonun üstünde toplanır ve ikinci kolonun altından bir dağıtıcı ve elek vasıtasıyla verilir.</a:t>
            </a:r>
            <a:endParaRPr lang="tr-TR" dirty="0">
              <a:latin typeface="Times New Roman" pitchFamily="18" charset="0"/>
              <a:cs typeface="Times New Roman" pitchFamily="18" charset="0"/>
            </a:endParaRPr>
          </a:p>
        </p:txBody>
      </p:sp>
    </p:spTree>
    <p:extLst>
      <p:ext uri="{BB962C8B-B14F-4D97-AF65-F5344CB8AC3E}">
        <p14:creationId xmlns:p14="http://schemas.microsoft.com/office/powerpoint/2010/main" val="2358636036"/>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4" name="Metin kutusu 3"/>
          <p:cNvSpPr txBox="1"/>
          <p:nvPr/>
        </p:nvSpPr>
        <p:spPr>
          <a:xfrm>
            <a:off x="381000" y="2007435"/>
            <a:ext cx="2743200" cy="923330"/>
          </a:xfrm>
          <a:prstGeom prst="rect">
            <a:avLst/>
          </a:prstGeom>
          <a:noFill/>
        </p:spPr>
        <p:txBody>
          <a:bodyPr wrap="square" rtlCol="0">
            <a:spAutoFit/>
          </a:bodyPr>
          <a:lstStyle/>
          <a:p>
            <a:pPr algn="ctr">
              <a:lnSpc>
                <a:spcPct val="150000"/>
              </a:lnSpc>
            </a:pPr>
            <a:r>
              <a:rPr lang="tr-TR" b="1" dirty="0" smtClean="0">
                <a:latin typeface="Times New Roman" pitchFamily="18" charset="0"/>
                <a:cs typeface="Times New Roman" pitchFamily="18" charset="0"/>
              </a:rPr>
              <a:t>Genel Bir Karbon Yenileme Birimi</a:t>
            </a:r>
            <a:endParaRPr lang="tr-TR" b="1" dirty="0">
              <a:latin typeface="Times New Roman" pitchFamily="18" charset="0"/>
              <a:cs typeface="Times New Roman" pitchFamily="18" charset="0"/>
            </a:endParaRPr>
          </a:p>
        </p:txBody>
      </p:sp>
      <p:pic>
        <p:nvPicPr>
          <p:cNvPr id="3074" name="Picture 2" descr="C:\Users\Nuri\Desktop\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209550"/>
            <a:ext cx="4123469" cy="45231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6381164"/>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Metin kutusu 2"/>
          <p:cNvSpPr txBox="1"/>
          <p:nvPr/>
        </p:nvSpPr>
        <p:spPr>
          <a:xfrm>
            <a:off x="381000" y="971550"/>
            <a:ext cx="3982950" cy="498663"/>
          </a:xfrm>
          <a:prstGeom prst="rect">
            <a:avLst/>
          </a:prstGeom>
          <a:noFill/>
        </p:spPr>
        <p:txBody>
          <a:bodyPr wrap="none" rtlCol="0">
            <a:spAutoFit/>
          </a:bodyPr>
          <a:lstStyle/>
          <a:p>
            <a:pPr algn="ctr">
              <a:lnSpc>
                <a:spcPct val="150000"/>
              </a:lnSpc>
            </a:pPr>
            <a:r>
              <a:rPr lang="tr-TR" sz="2000" b="1" dirty="0">
                <a:latin typeface="Times New Roman" pitchFamily="18" charset="0"/>
                <a:cs typeface="Times New Roman" pitchFamily="18" charset="0"/>
              </a:rPr>
              <a:t>Genel Bir Karbon Yenileme Birimi</a:t>
            </a:r>
            <a:endParaRPr lang="tr-TR" sz="2000" b="1" dirty="0">
              <a:latin typeface="Times New Roman" pitchFamily="18" charset="0"/>
              <a:cs typeface="Times New Roman" pitchFamily="18" charset="0"/>
            </a:endParaRPr>
          </a:p>
        </p:txBody>
      </p:sp>
      <p:sp>
        <p:nvSpPr>
          <p:cNvPr id="4" name="Metin kutusu 3"/>
          <p:cNvSpPr txBox="1"/>
          <p:nvPr/>
        </p:nvSpPr>
        <p:spPr>
          <a:xfrm>
            <a:off x="381000" y="1657350"/>
            <a:ext cx="8077200" cy="3000821"/>
          </a:xfrm>
          <a:prstGeom prst="rect">
            <a:avLst/>
          </a:prstGeom>
          <a:noFill/>
        </p:spPr>
        <p:txBody>
          <a:bodyPr wrap="square" rtlCol="0">
            <a:spAutoFit/>
          </a:bodyPr>
          <a:lstStyle/>
          <a:p>
            <a:pPr algn="just">
              <a:lnSpc>
                <a:spcPct val="150000"/>
              </a:lnSpc>
            </a:pPr>
            <a:r>
              <a:rPr lang="tr-TR" dirty="0" smtClean="0">
                <a:latin typeface="Times New Roman" pitchFamily="18" charset="0"/>
                <a:cs typeface="Times New Roman" pitchFamily="18" charset="0"/>
              </a:rPr>
              <a:t>Tükenmiş aktif karbon tanelerinin yenilenmesi için gerekli donanımı ifade etmektedir. Sistem tükenmiş karbonun suyunu süzdürme tankı, çok bölmeli fırın, su ekleme tankı ve karbon yıkama ile depolama tankından oluşur. Fırın 816-927 C ‘ye ısıtılır ve tükenmiş karbon bir taşıyıcı ile fırına beslenir. Karbon ilk iki bölmeden geçerken kurur ve tutulmuş organik madde ısınır. Karbon üçüncü bölmeye ulaştığında tutulmuş organik madde gaz şeklinde açığa çıkarak ve aktif karbonun gözeneklerinde bir karbon kalıntısı bırakarak yakılır. </a:t>
            </a:r>
            <a:endParaRPr lang="tr-TR" dirty="0">
              <a:latin typeface="Times New Roman" pitchFamily="18" charset="0"/>
              <a:cs typeface="Times New Roman" pitchFamily="18" charset="0"/>
            </a:endParaRPr>
          </a:p>
        </p:txBody>
      </p:sp>
    </p:spTree>
    <p:extLst>
      <p:ext uri="{BB962C8B-B14F-4D97-AF65-F5344CB8AC3E}">
        <p14:creationId xmlns:p14="http://schemas.microsoft.com/office/powerpoint/2010/main" val="1157588567"/>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Metin kutusu 2"/>
          <p:cNvSpPr txBox="1"/>
          <p:nvPr/>
        </p:nvSpPr>
        <p:spPr>
          <a:xfrm>
            <a:off x="381000" y="971550"/>
            <a:ext cx="3982950" cy="498663"/>
          </a:xfrm>
          <a:prstGeom prst="rect">
            <a:avLst/>
          </a:prstGeom>
          <a:noFill/>
        </p:spPr>
        <p:txBody>
          <a:bodyPr wrap="none" rtlCol="0">
            <a:spAutoFit/>
          </a:bodyPr>
          <a:lstStyle/>
          <a:p>
            <a:pPr algn="ctr">
              <a:lnSpc>
                <a:spcPct val="150000"/>
              </a:lnSpc>
            </a:pPr>
            <a:r>
              <a:rPr lang="tr-TR" sz="2000" b="1" dirty="0">
                <a:latin typeface="Times New Roman" pitchFamily="18" charset="0"/>
                <a:cs typeface="Times New Roman" pitchFamily="18" charset="0"/>
              </a:rPr>
              <a:t>Genel Bir Karbon Yenileme Birimi</a:t>
            </a:r>
            <a:endParaRPr lang="tr-TR" sz="2000" b="1" dirty="0">
              <a:latin typeface="Times New Roman" pitchFamily="18" charset="0"/>
              <a:cs typeface="Times New Roman" pitchFamily="18" charset="0"/>
            </a:endParaRPr>
          </a:p>
        </p:txBody>
      </p:sp>
      <p:sp>
        <p:nvSpPr>
          <p:cNvPr id="4" name="Metin kutusu 3"/>
          <p:cNvSpPr txBox="1"/>
          <p:nvPr/>
        </p:nvSpPr>
        <p:spPr>
          <a:xfrm>
            <a:off x="381000" y="1657350"/>
            <a:ext cx="8077200" cy="2169825"/>
          </a:xfrm>
          <a:prstGeom prst="rect">
            <a:avLst/>
          </a:prstGeom>
          <a:noFill/>
        </p:spPr>
        <p:txBody>
          <a:bodyPr wrap="square" rtlCol="0">
            <a:spAutoFit/>
          </a:bodyPr>
          <a:lstStyle/>
          <a:p>
            <a:pPr algn="just">
              <a:lnSpc>
                <a:spcPct val="150000"/>
              </a:lnSpc>
            </a:pPr>
            <a:r>
              <a:rPr lang="tr-TR" dirty="0" smtClean="0">
                <a:latin typeface="Times New Roman" pitchFamily="18" charset="0"/>
                <a:cs typeface="Times New Roman" pitchFamily="18" charset="0"/>
              </a:rPr>
              <a:t>Aktifleştirme basamağında gözeneklerde kalan karbon, ısı, suyun buharlaşmasıyla üretilen buhar, mevcut oksijen ve karbondioksit ve eklenen buharın etkisiyle yükseltgenir. Yenilenen karbon fırının tabanından soğutma tankına boşaltılır, burada karbonu soğutmak için soğuk su girişi yapılır. Daha sonra aktif karbon-su karışımı karbon yıkama ve depolama tankına alınır.</a:t>
            </a:r>
            <a:endParaRPr lang="tr-TR" dirty="0">
              <a:latin typeface="Times New Roman" pitchFamily="18" charset="0"/>
              <a:cs typeface="Times New Roman" pitchFamily="18" charset="0"/>
            </a:endParaRPr>
          </a:p>
        </p:txBody>
      </p:sp>
    </p:spTree>
    <p:extLst>
      <p:ext uri="{BB962C8B-B14F-4D97-AF65-F5344CB8AC3E}">
        <p14:creationId xmlns:p14="http://schemas.microsoft.com/office/powerpoint/2010/main" val="3619788891"/>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Metin kutusu 2"/>
          <p:cNvSpPr txBox="1"/>
          <p:nvPr/>
        </p:nvSpPr>
        <p:spPr>
          <a:xfrm>
            <a:off x="381000" y="971550"/>
            <a:ext cx="4138505" cy="400110"/>
          </a:xfrm>
          <a:prstGeom prst="rect">
            <a:avLst/>
          </a:prstGeom>
          <a:noFill/>
        </p:spPr>
        <p:txBody>
          <a:bodyPr wrap="none" rtlCol="0">
            <a:spAutoFit/>
          </a:bodyPr>
          <a:lstStyle/>
          <a:p>
            <a:r>
              <a:rPr lang="tr-TR" sz="2000" b="1" dirty="0" smtClean="0">
                <a:latin typeface="Times New Roman" pitchFamily="18" charset="0"/>
                <a:cs typeface="Times New Roman" pitchFamily="18" charset="0"/>
              </a:rPr>
              <a:t>Sabit Yataklı Adsorpsiyon Kolonları</a:t>
            </a:r>
            <a:endParaRPr lang="tr-TR" sz="2000" b="1" dirty="0">
              <a:latin typeface="Times New Roman" pitchFamily="18" charset="0"/>
              <a:cs typeface="Times New Roman" pitchFamily="18" charset="0"/>
            </a:endParaRPr>
          </a:p>
        </p:txBody>
      </p:sp>
      <p:sp>
        <p:nvSpPr>
          <p:cNvPr id="4" name="Metin kutusu 3"/>
          <p:cNvSpPr txBox="1"/>
          <p:nvPr/>
        </p:nvSpPr>
        <p:spPr>
          <a:xfrm>
            <a:off x="381000" y="1657350"/>
            <a:ext cx="8077200" cy="2169825"/>
          </a:xfrm>
          <a:prstGeom prst="rect">
            <a:avLst/>
          </a:prstGeom>
          <a:noFill/>
        </p:spPr>
        <p:txBody>
          <a:bodyPr wrap="square" rtlCol="0">
            <a:spAutoFit/>
          </a:bodyPr>
          <a:lstStyle/>
          <a:p>
            <a:pPr algn="just">
              <a:lnSpc>
                <a:spcPct val="150000"/>
              </a:lnSpc>
            </a:pPr>
            <a:r>
              <a:rPr lang="tr-TR" dirty="0" smtClean="0">
                <a:latin typeface="Times New Roman" pitchFamily="18" charset="0"/>
                <a:cs typeface="Times New Roman" pitchFamily="18" charset="0"/>
              </a:rPr>
              <a:t>Bir adsorpsiyon kolonunda, soğurmanın olduğu uzunluk soğurma kuşağı </a:t>
            </a:r>
            <a:r>
              <a:rPr lang="tr-TR" b="1" dirty="0" err="1" smtClean="0">
                <a:latin typeface="Times New Roman" pitchFamily="18" charset="0"/>
                <a:cs typeface="Times New Roman" pitchFamily="18" charset="0"/>
              </a:rPr>
              <a:t>Z</a:t>
            </a:r>
            <a:r>
              <a:rPr lang="tr-TR" b="1" baseline="-25000" dirty="0" err="1" smtClean="0">
                <a:latin typeface="Times New Roman" pitchFamily="18" charset="0"/>
                <a:cs typeface="Times New Roman" pitchFamily="18" charset="0"/>
              </a:rPr>
              <a:t>s</a:t>
            </a:r>
            <a:r>
              <a:rPr lang="tr-TR" dirty="0" smtClean="0">
                <a:latin typeface="Times New Roman" pitchFamily="18" charset="0"/>
                <a:cs typeface="Times New Roman" pitchFamily="18" charset="0"/>
              </a:rPr>
              <a:t> olarak adlandırılır. Bu, çözünenin sıvıdan katı evreye aktarıldığı bölgedir yani çözünenin kütle aktarımı bu bölgede gerçekleşir. Sıklıkla kütle aktarım kuşağı olarak da adlandırılır. Bu kuşağın üstünde, sıvıda çözünen, katıda tutulanla dengededir ve çözünen derişimi </a:t>
            </a:r>
            <a:r>
              <a:rPr lang="tr-TR" dirty="0" err="1" smtClean="0">
                <a:latin typeface="Times New Roman" pitchFamily="18" charset="0"/>
                <a:cs typeface="Times New Roman" pitchFamily="18" charset="0"/>
              </a:rPr>
              <a:t>C</a:t>
            </a:r>
            <a:r>
              <a:rPr lang="tr-TR" baseline="-25000" dirty="0" err="1" smtClean="0">
                <a:latin typeface="Times New Roman" pitchFamily="18" charset="0"/>
                <a:cs typeface="Times New Roman" pitchFamily="18" charset="0"/>
              </a:rPr>
              <a:t>o</a:t>
            </a:r>
            <a:r>
              <a:rPr lang="tr-TR" baseline="-25000" dirty="0" smtClean="0">
                <a:latin typeface="Times New Roman" pitchFamily="18" charset="0"/>
                <a:cs typeface="Times New Roman" pitchFamily="18" charset="0"/>
              </a:rPr>
              <a:t> </a:t>
            </a:r>
            <a:r>
              <a:rPr lang="tr-TR" dirty="0" smtClean="0">
                <a:latin typeface="Times New Roman" pitchFamily="18" charset="0"/>
                <a:cs typeface="Times New Roman" pitchFamily="18" charset="0"/>
              </a:rPr>
              <a:t>’dır.</a:t>
            </a:r>
            <a:endParaRPr lang="tr-TR" dirty="0">
              <a:latin typeface="Times New Roman" pitchFamily="18" charset="0"/>
              <a:cs typeface="Times New Roman" pitchFamily="18" charset="0"/>
            </a:endParaRPr>
          </a:p>
        </p:txBody>
      </p:sp>
    </p:spTree>
    <p:extLst>
      <p:ext uri="{BB962C8B-B14F-4D97-AF65-F5344CB8AC3E}">
        <p14:creationId xmlns:p14="http://schemas.microsoft.com/office/powerpoint/2010/main" val="2656856518"/>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Metin kutusu 2"/>
          <p:cNvSpPr txBox="1"/>
          <p:nvPr/>
        </p:nvSpPr>
        <p:spPr>
          <a:xfrm>
            <a:off x="2057400" y="4406714"/>
            <a:ext cx="4648200" cy="338554"/>
          </a:xfrm>
          <a:prstGeom prst="rect">
            <a:avLst/>
          </a:prstGeom>
          <a:noFill/>
        </p:spPr>
        <p:txBody>
          <a:bodyPr wrap="square" rtlCol="0">
            <a:spAutoFit/>
          </a:bodyPr>
          <a:lstStyle/>
          <a:p>
            <a:r>
              <a:rPr lang="tr-TR" sz="1600" dirty="0" smtClean="0">
                <a:latin typeface="Times New Roman" pitchFamily="18" charset="0"/>
                <a:cs typeface="Times New Roman" pitchFamily="18" charset="0"/>
              </a:rPr>
              <a:t>Sabit Yataklı Bir Kolon ve Sıvı-Katı Evre Derişimleri</a:t>
            </a:r>
            <a:endParaRPr lang="tr-TR" sz="1600" dirty="0">
              <a:latin typeface="Times New Roman" pitchFamily="18" charset="0"/>
              <a:cs typeface="Times New Roman" pitchFamily="18" charset="0"/>
            </a:endParaRPr>
          </a:p>
        </p:txBody>
      </p:sp>
      <p:pic>
        <p:nvPicPr>
          <p:cNvPr id="4098" name="Picture 2" descr="C:\Users\Nuri\Desktop\1-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0200" y="682803"/>
            <a:ext cx="5425647" cy="37216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1450921"/>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Metin kutusu 2"/>
          <p:cNvSpPr txBox="1"/>
          <p:nvPr/>
        </p:nvSpPr>
        <p:spPr>
          <a:xfrm>
            <a:off x="2057400" y="4406714"/>
            <a:ext cx="4648200" cy="338554"/>
          </a:xfrm>
          <a:prstGeom prst="rect">
            <a:avLst/>
          </a:prstGeom>
          <a:noFill/>
        </p:spPr>
        <p:txBody>
          <a:bodyPr wrap="square" rtlCol="0">
            <a:spAutoFit/>
          </a:bodyPr>
          <a:lstStyle/>
          <a:p>
            <a:pPr algn="ctr"/>
            <a:r>
              <a:rPr lang="tr-TR" sz="1600" dirty="0" smtClean="0">
                <a:latin typeface="Times New Roman" pitchFamily="18" charset="0"/>
                <a:cs typeface="Times New Roman" pitchFamily="18" charset="0"/>
              </a:rPr>
              <a:t>Sıçrama Eğrisi</a:t>
            </a:r>
            <a:endParaRPr lang="tr-TR" sz="1600" dirty="0">
              <a:latin typeface="Times New Roman" pitchFamily="18" charset="0"/>
              <a:cs typeface="Times New Roman" pitchFamily="18" charset="0"/>
            </a:endParaRPr>
          </a:p>
        </p:txBody>
      </p:sp>
      <p:pic>
        <p:nvPicPr>
          <p:cNvPr id="5122" name="Picture 2" descr="C:\Users\Nuri\Desktop\1-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5100" y="836916"/>
            <a:ext cx="6273800" cy="34799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7522089"/>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Metin kutusu 2"/>
          <p:cNvSpPr txBox="1"/>
          <p:nvPr/>
        </p:nvSpPr>
        <p:spPr>
          <a:xfrm>
            <a:off x="381000" y="971550"/>
            <a:ext cx="3020955" cy="400110"/>
          </a:xfrm>
          <a:prstGeom prst="rect">
            <a:avLst/>
          </a:prstGeom>
          <a:noFill/>
        </p:spPr>
        <p:txBody>
          <a:bodyPr wrap="none" rtlCol="0">
            <a:spAutoFit/>
          </a:bodyPr>
          <a:lstStyle/>
          <a:p>
            <a:r>
              <a:rPr lang="tr-TR" sz="2000" b="1" dirty="0" smtClean="0">
                <a:latin typeface="Times New Roman" pitchFamily="18" charset="0"/>
                <a:cs typeface="Times New Roman" pitchFamily="18" charset="0"/>
              </a:rPr>
              <a:t>Ölçek Büyütme Yaklaşımı</a:t>
            </a:r>
            <a:endParaRPr lang="tr-TR" sz="2000" b="1" dirty="0">
              <a:latin typeface="Times New Roman" pitchFamily="18" charset="0"/>
              <a:cs typeface="Times New Roman" pitchFamily="18" charset="0"/>
            </a:endParaRPr>
          </a:p>
        </p:txBody>
      </p:sp>
      <p:sp>
        <p:nvSpPr>
          <p:cNvPr id="4" name="Metin kutusu 3"/>
          <p:cNvSpPr txBox="1"/>
          <p:nvPr/>
        </p:nvSpPr>
        <p:spPr>
          <a:xfrm>
            <a:off x="381000" y="1657350"/>
            <a:ext cx="8077200" cy="3000821"/>
          </a:xfrm>
          <a:prstGeom prst="rect">
            <a:avLst/>
          </a:prstGeom>
          <a:noFill/>
        </p:spPr>
        <p:txBody>
          <a:bodyPr wrap="square" rtlCol="0">
            <a:spAutoFit/>
          </a:bodyPr>
          <a:lstStyle/>
          <a:p>
            <a:pPr algn="just">
              <a:lnSpc>
                <a:spcPct val="150000"/>
              </a:lnSpc>
            </a:pPr>
            <a:r>
              <a:rPr lang="tr-TR" dirty="0" smtClean="0">
                <a:latin typeface="Times New Roman" pitchFamily="18" charset="0"/>
                <a:cs typeface="Times New Roman" pitchFamily="18" charset="0"/>
              </a:rPr>
              <a:t>Bu yöntem karbon soğurma kolonlarının tasarımı için </a:t>
            </a:r>
            <a:r>
              <a:rPr lang="tr-TR" dirty="0" err="1" smtClean="0">
                <a:latin typeface="Times New Roman" pitchFamily="18" charset="0"/>
                <a:cs typeface="Times New Roman" pitchFamily="18" charset="0"/>
              </a:rPr>
              <a:t>Fornwalt</a:t>
            </a:r>
            <a:r>
              <a:rPr lang="tr-TR" dirty="0" smtClean="0">
                <a:latin typeface="Times New Roman" pitchFamily="18" charset="0"/>
                <a:cs typeface="Times New Roman" pitchFamily="18" charset="0"/>
              </a:rPr>
              <a:t> ve </a:t>
            </a:r>
            <a:r>
              <a:rPr lang="tr-TR" dirty="0" err="1" smtClean="0">
                <a:latin typeface="Times New Roman" pitchFamily="18" charset="0"/>
                <a:cs typeface="Times New Roman" pitchFamily="18" charset="0"/>
              </a:rPr>
              <a:t>Hutchins</a:t>
            </a:r>
            <a:r>
              <a:rPr lang="tr-TR" dirty="0" smtClean="0">
                <a:latin typeface="Times New Roman" pitchFamily="18" charset="0"/>
                <a:cs typeface="Times New Roman" pitchFamily="18" charset="0"/>
              </a:rPr>
              <a:t> tarafından geliştirilmiştir. Gerekli temel deneysel veri, tasarlanacak kolonla, birim zamanda yatak hacmi (YH) olarak ifade edilen aynı sıvı akış hızında (</a:t>
            </a:r>
            <a:r>
              <a:rPr lang="tr-TR" dirty="0" err="1" smtClean="0">
                <a:latin typeface="Times New Roman" pitchFamily="18" charset="0"/>
                <a:cs typeface="Times New Roman" pitchFamily="18" charset="0"/>
              </a:rPr>
              <a:t>Q</a:t>
            </a:r>
            <a:r>
              <a:rPr lang="tr-TR" baseline="-25000" dirty="0" err="1" smtClean="0">
                <a:latin typeface="Times New Roman" pitchFamily="18" charset="0"/>
                <a:cs typeface="Times New Roman" pitchFamily="18" charset="0"/>
              </a:rPr>
              <a:t>b</a:t>
            </a:r>
            <a:r>
              <a:rPr lang="tr-TR" dirty="0" smtClean="0">
                <a:latin typeface="Times New Roman" pitchFamily="18" charset="0"/>
                <a:cs typeface="Times New Roman" pitchFamily="18" charset="0"/>
              </a:rPr>
              <a:t>)işletilen, laboratuvar yada deneme ölçeğindeki bir kolondan elde edilen bir sıçrama eğrisidir. Temas süresi </a:t>
            </a:r>
            <a:r>
              <a:rPr lang="tr-TR" dirty="0" err="1" smtClean="0">
                <a:latin typeface="Times New Roman" pitchFamily="18" charset="0"/>
                <a:cs typeface="Times New Roman" pitchFamily="18" charset="0"/>
              </a:rPr>
              <a:t>T</a:t>
            </a:r>
            <a:r>
              <a:rPr lang="tr-TR" baseline="-25000" dirty="0" err="1" smtClean="0">
                <a:latin typeface="Times New Roman" pitchFamily="18" charset="0"/>
                <a:cs typeface="Times New Roman" pitchFamily="18" charset="0"/>
              </a:rPr>
              <a:t>c</a:t>
            </a:r>
            <a:r>
              <a:rPr lang="tr-TR" dirty="0" smtClean="0">
                <a:latin typeface="Times New Roman" pitchFamily="18" charset="0"/>
                <a:cs typeface="Times New Roman" pitchFamily="18" charset="0"/>
              </a:rPr>
              <a:t>, </a:t>
            </a:r>
            <a:r>
              <a:rPr lang="el-GR" dirty="0" smtClean="0">
                <a:latin typeface="Times New Roman" pitchFamily="18" charset="0"/>
                <a:cs typeface="Times New Roman" pitchFamily="18" charset="0"/>
              </a:rPr>
              <a:t>ε</a:t>
            </a:r>
            <a:r>
              <a:rPr lang="tr-TR" dirty="0" smtClean="0">
                <a:latin typeface="Times New Roman" pitchFamily="18" charset="0"/>
                <a:cs typeface="Times New Roman" pitchFamily="18" charset="0"/>
              </a:rPr>
              <a:t>/</a:t>
            </a:r>
            <a:r>
              <a:rPr lang="tr-TR" dirty="0" err="1" smtClean="0">
                <a:latin typeface="Times New Roman" pitchFamily="18" charset="0"/>
                <a:cs typeface="Times New Roman" pitchFamily="18" charset="0"/>
              </a:rPr>
              <a:t>Q</a:t>
            </a:r>
            <a:r>
              <a:rPr lang="tr-TR" baseline="-25000" dirty="0" err="1" smtClean="0">
                <a:latin typeface="Times New Roman" pitchFamily="18" charset="0"/>
                <a:cs typeface="Times New Roman" pitchFamily="18" charset="0"/>
              </a:rPr>
              <a:t>b</a:t>
            </a:r>
            <a:r>
              <a:rPr lang="tr-TR" dirty="0" err="1" smtClean="0">
                <a:latin typeface="Times New Roman" pitchFamily="18" charset="0"/>
                <a:cs typeface="Times New Roman" pitchFamily="18" charset="0"/>
              </a:rPr>
              <a:t>’ye</a:t>
            </a:r>
            <a:r>
              <a:rPr lang="tr-TR" dirty="0" smtClean="0">
                <a:latin typeface="Times New Roman" pitchFamily="18" charset="0"/>
                <a:cs typeface="Times New Roman" pitchFamily="18" charset="0"/>
              </a:rPr>
              <a:t> eşit (</a:t>
            </a:r>
            <a:r>
              <a:rPr lang="el-GR" dirty="0" smtClean="0">
                <a:latin typeface="Times New Roman" pitchFamily="18" charset="0"/>
                <a:cs typeface="Times New Roman" pitchFamily="18" charset="0"/>
              </a:rPr>
              <a:t>ε</a:t>
            </a:r>
            <a:r>
              <a:rPr lang="tr-TR" dirty="0" smtClean="0">
                <a:latin typeface="Times New Roman" pitchFamily="18" charset="0"/>
                <a:cs typeface="Times New Roman" pitchFamily="18" charset="0"/>
              </a:rPr>
              <a:t>; gözenek kesri) olduğuna göre tasarım kolonu deney kolonu ile aynı temas süresine sahip olacaktır. </a:t>
            </a:r>
            <a:r>
              <a:rPr lang="tr-TR" dirty="0" err="1" smtClean="0">
                <a:latin typeface="Times New Roman" pitchFamily="18" charset="0"/>
                <a:cs typeface="Times New Roman" pitchFamily="18" charset="0"/>
              </a:rPr>
              <a:t>Q</a:t>
            </a:r>
            <a:r>
              <a:rPr lang="tr-TR" baseline="-25000" dirty="0" err="1" smtClean="0">
                <a:latin typeface="Times New Roman" pitchFamily="18" charset="0"/>
                <a:cs typeface="Times New Roman" pitchFamily="18" charset="0"/>
              </a:rPr>
              <a:t>b</a:t>
            </a:r>
            <a:r>
              <a:rPr lang="tr-TR" dirty="0" smtClean="0">
                <a:latin typeface="Times New Roman" pitchFamily="18" charset="0"/>
                <a:cs typeface="Times New Roman" pitchFamily="18" charset="0"/>
              </a:rPr>
              <a:t> değeri genellikle 0,2-3,0 yatak hacmi/</a:t>
            </a:r>
            <a:r>
              <a:rPr lang="tr-TR" dirty="0" err="1" smtClean="0">
                <a:latin typeface="Times New Roman" pitchFamily="18" charset="0"/>
                <a:cs typeface="Times New Roman" pitchFamily="18" charset="0"/>
              </a:rPr>
              <a:t>saat’tir</a:t>
            </a:r>
            <a:r>
              <a:rPr lang="tr-TR" dirty="0" smtClean="0">
                <a:latin typeface="Times New Roman" pitchFamily="18" charset="0"/>
                <a:cs typeface="Times New Roman" pitchFamily="18" charset="0"/>
              </a:rPr>
              <a:t>.</a:t>
            </a:r>
            <a:endParaRPr lang="tr-TR" dirty="0">
              <a:latin typeface="Times New Roman" pitchFamily="18" charset="0"/>
              <a:cs typeface="Times New Roman" pitchFamily="18" charset="0"/>
            </a:endParaRPr>
          </a:p>
        </p:txBody>
      </p:sp>
    </p:spTree>
    <p:extLst>
      <p:ext uri="{BB962C8B-B14F-4D97-AF65-F5344CB8AC3E}">
        <p14:creationId xmlns:p14="http://schemas.microsoft.com/office/powerpoint/2010/main" val="2720097100"/>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Metin kutusu 2"/>
          <p:cNvSpPr txBox="1"/>
          <p:nvPr/>
        </p:nvSpPr>
        <p:spPr>
          <a:xfrm>
            <a:off x="381000" y="666750"/>
            <a:ext cx="3020955" cy="400110"/>
          </a:xfrm>
          <a:prstGeom prst="rect">
            <a:avLst/>
          </a:prstGeom>
          <a:noFill/>
        </p:spPr>
        <p:txBody>
          <a:bodyPr wrap="none" rtlCol="0">
            <a:spAutoFit/>
          </a:bodyPr>
          <a:lstStyle/>
          <a:p>
            <a:r>
              <a:rPr lang="tr-TR" sz="2000" b="1" dirty="0" smtClean="0">
                <a:latin typeface="Times New Roman" pitchFamily="18" charset="0"/>
                <a:cs typeface="Times New Roman" pitchFamily="18" charset="0"/>
              </a:rPr>
              <a:t>Ölçek Büyütme Yaklaşımı</a:t>
            </a:r>
            <a:endParaRPr lang="tr-TR" sz="2000" b="1" dirty="0">
              <a:latin typeface="Times New Roman" pitchFamily="18" charset="0"/>
              <a:cs typeface="Times New Roman" pitchFamily="18" charset="0"/>
            </a:endParaRPr>
          </a:p>
        </p:txBody>
      </p:sp>
      <mc:AlternateContent xmlns:mc="http://schemas.openxmlformats.org/markup-compatibility/2006">
        <mc:Choice xmlns:a14="http://schemas.microsoft.com/office/drawing/2010/main" Requires="a14">
          <p:sp>
            <p:nvSpPr>
              <p:cNvPr id="4" name="Metin kutusu 3"/>
              <p:cNvSpPr txBox="1"/>
              <p:nvPr/>
            </p:nvSpPr>
            <p:spPr>
              <a:xfrm>
                <a:off x="223463" y="971550"/>
                <a:ext cx="8610600" cy="3851632"/>
              </a:xfrm>
              <a:prstGeom prst="rect">
                <a:avLst/>
              </a:prstGeom>
              <a:noFill/>
            </p:spPr>
            <p:txBody>
              <a:bodyPr wrap="square" rtlCol="0">
                <a:spAutoFit/>
              </a:bodyPr>
              <a:lstStyle/>
              <a:p>
                <a:pPr algn="just">
                  <a:lnSpc>
                    <a:spcPct val="150000"/>
                  </a:lnSpc>
                </a:pPr>
                <a:r>
                  <a:rPr lang="tr-TR" dirty="0" smtClean="0">
                    <a:latin typeface="Times New Roman" pitchFamily="18" charset="0"/>
                    <a:cs typeface="Times New Roman" pitchFamily="18" charset="0"/>
                  </a:rPr>
                  <a:t>Tasarım kolonu yatak hacmi;</a:t>
                </a:r>
              </a:p>
              <a:p>
                <a:pPr algn="just">
                  <a:lnSpc>
                    <a:spcPct val="150000"/>
                  </a:lnSpc>
                </a:pPr>
                <a14:m>
                  <m:oMathPara xmlns:m="http://schemas.openxmlformats.org/officeDocument/2006/math">
                    <m:oMathParaPr>
                      <m:jc m:val="centerGroup"/>
                    </m:oMathParaPr>
                    <m:oMath xmlns:m="http://schemas.openxmlformats.org/officeDocument/2006/math">
                      <m:r>
                        <a:rPr lang="tr-TR" b="0" i="1" smtClean="0">
                          <a:latin typeface="Cambria Math"/>
                          <a:cs typeface="Times New Roman" pitchFamily="18" charset="0"/>
                        </a:rPr>
                        <m:t>𝑌𝑎𝑡𝑎𝑘</m:t>
                      </m:r>
                      <m:r>
                        <a:rPr lang="tr-TR" b="0" i="1" smtClean="0">
                          <a:latin typeface="Cambria Math"/>
                          <a:cs typeface="Times New Roman" pitchFamily="18" charset="0"/>
                        </a:rPr>
                        <m:t> </m:t>
                      </m:r>
                      <m:r>
                        <a:rPr lang="tr-TR" b="0" i="1" smtClean="0">
                          <a:latin typeface="Cambria Math"/>
                          <a:cs typeface="Times New Roman" pitchFamily="18" charset="0"/>
                        </a:rPr>
                        <m:t>h𝑎𝑐𝑚𝑖</m:t>
                      </m:r>
                      <m:r>
                        <a:rPr lang="tr-TR" b="0" i="1" smtClean="0">
                          <a:latin typeface="Cambria Math"/>
                          <a:cs typeface="Times New Roman" pitchFamily="18" charset="0"/>
                        </a:rPr>
                        <m:t> (</m:t>
                      </m:r>
                      <m:r>
                        <a:rPr lang="tr-TR" b="0" i="1" smtClean="0">
                          <a:latin typeface="Cambria Math"/>
                          <a:cs typeface="Times New Roman" pitchFamily="18" charset="0"/>
                        </a:rPr>
                        <m:t>𝑌𝐻</m:t>
                      </m:r>
                      <m:r>
                        <a:rPr lang="tr-TR" b="0" i="1" smtClean="0">
                          <a:latin typeface="Cambria Math"/>
                          <a:cs typeface="Times New Roman" pitchFamily="18" charset="0"/>
                        </a:rPr>
                        <m:t>)=</m:t>
                      </m:r>
                      <m:f>
                        <m:fPr>
                          <m:ctrlPr>
                            <a:rPr lang="tr-TR" i="1" smtClean="0">
                              <a:latin typeface="Cambria Math"/>
                              <a:cs typeface="Times New Roman" pitchFamily="18" charset="0"/>
                            </a:rPr>
                          </m:ctrlPr>
                        </m:fPr>
                        <m:num>
                          <m:r>
                            <a:rPr lang="tr-TR" b="0" i="1" smtClean="0">
                              <a:latin typeface="Cambria Math"/>
                              <a:cs typeface="Times New Roman" pitchFamily="18" charset="0"/>
                            </a:rPr>
                            <m:t>𝑄</m:t>
                          </m:r>
                        </m:num>
                        <m:den>
                          <m:sSub>
                            <m:sSubPr>
                              <m:ctrlPr>
                                <a:rPr lang="tr-TR" i="1" smtClean="0">
                                  <a:latin typeface="Cambria Math"/>
                                  <a:cs typeface="Times New Roman" pitchFamily="18" charset="0"/>
                                </a:rPr>
                              </m:ctrlPr>
                            </m:sSubPr>
                            <m:e>
                              <m:r>
                                <a:rPr lang="tr-TR" b="0" i="1" smtClean="0">
                                  <a:latin typeface="Cambria Math"/>
                                  <a:cs typeface="Times New Roman" pitchFamily="18" charset="0"/>
                                </a:rPr>
                                <m:t>𝑄</m:t>
                              </m:r>
                            </m:e>
                            <m:sub>
                              <m:r>
                                <a:rPr lang="tr-TR" b="0" i="1" smtClean="0">
                                  <a:latin typeface="Cambria Math"/>
                                  <a:cs typeface="Times New Roman" pitchFamily="18" charset="0"/>
                                </a:rPr>
                                <m:t>𝑏</m:t>
                              </m:r>
                            </m:sub>
                          </m:sSub>
                        </m:den>
                      </m:f>
                    </m:oMath>
                  </m:oMathPara>
                </a14:m>
                <a:endParaRPr lang="tr-TR" dirty="0" smtClean="0">
                  <a:latin typeface="Times New Roman" pitchFamily="18" charset="0"/>
                  <a:cs typeface="Times New Roman" pitchFamily="18" charset="0"/>
                </a:endParaRPr>
              </a:p>
              <a:p>
                <a:pPr algn="just">
                  <a:lnSpc>
                    <a:spcPct val="150000"/>
                  </a:lnSpc>
                </a:pPr>
                <a:r>
                  <a:rPr lang="tr-TR" dirty="0" smtClean="0">
                    <a:latin typeface="Times New Roman" pitchFamily="18" charset="0"/>
                    <a:cs typeface="Times New Roman" pitchFamily="18" charset="0"/>
                  </a:rPr>
                  <a:t>Burada Q tasarım sıvı akış hızıdır. Tasarlanan kolon için soğurucunun kütlesi yada ağırlığı M;</a:t>
                </a:r>
              </a:p>
              <a:p>
                <a:pPr algn="just">
                  <a:lnSpc>
                    <a:spcPct val="150000"/>
                  </a:lnSpc>
                </a:pPr>
                <a14:m>
                  <m:oMathPara xmlns:m="http://schemas.openxmlformats.org/officeDocument/2006/math">
                    <m:oMathParaPr>
                      <m:jc m:val="centerGroup"/>
                    </m:oMathParaPr>
                    <m:oMath xmlns:m="http://schemas.openxmlformats.org/officeDocument/2006/math">
                      <m:r>
                        <a:rPr lang="tr-TR" b="0" i="1" smtClean="0">
                          <a:latin typeface="Cambria Math"/>
                          <a:cs typeface="Times New Roman" pitchFamily="18" charset="0"/>
                        </a:rPr>
                        <m:t>𝑀</m:t>
                      </m:r>
                      <m:r>
                        <a:rPr lang="tr-TR" i="1" smtClean="0">
                          <a:latin typeface="Cambria Math"/>
                          <a:cs typeface="Times New Roman" pitchFamily="18" charset="0"/>
                        </a:rPr>
                        <m:t>=</m:t>
                      </m:r>
                      <m:r>
                        <a:rPr lang="tr-TR" b="0" i="1" smtClean="0">
                          <a:latin typeface="Cambria Math"/>
                          <a:cs typeface="Times New Roman" pitchFamily="18" charset="0"/>
                        </a:rPr>
                        <m:t>𝑌𝐻</m:t>
                      </m:r>
                      <m:r>
                        <a:rPr lang="tr-TR" b="0" i="1" smtClean="0">
                          <a:latin typeface="Cambria Math"/>
                          <a:cs typeface="Times New Roman" pitchFamily="18" charset="0"/>
                        </a:rPr>
                        <m:t>/</m:t>
                      </m:r>
                      <m:sSub>
                        <m:sSubPr>
                          <m:ctrlPr>
                            <a:rPr lang="tr-TR" b="0" i="1" smtClean="0">
                              <a:latin typeface="Cambria Math"/>
                              <a:cs typeface="Times New Roman" pitchFamily="18" charset="0"/>
                            </a:rPr>
                          </m:ctrlPr>
                        </m:sSubPr>
                        <m:e>
                          <m:r>
                            <a:rPr lang="tr-TR" b="0" i="1" smtClean="0">
                              <a:latin typeface="Cambria Math"/>
                              <a:cs typeface="Times New Roman" pitchFamily="18" charset="0"/>
                            </a:rPr>
                            <m:t>(</m:t>
                          </m:r>
                          <m:r>
                            <a:rPr lang="tr-TR" b="0" i="1" smtClean="0">
                              <a:latin typeface="Cambria Math"/>
                              <a:ea typeface="Cambria Math"/>
                              <a:cs typeface="Times New Roman" pitchFamily="18" charset="0"/>
                            </a:rPr>
                            <m:t>𝜌</m:t>
                          </m:r>
                        </m:e>
                        <m:sub>
                          <m:r>
                            <a:rPr lang="tr-TR" b="0" i="1" smtClean="0">
                              <a:latin typeface="Cambria Math"/>
                              <a:cs typeface="Times New Roman" pitchFamily="18" charset="0"/>
                            </a:rPr>
                            <m:t>𝑠</m:t>
                          </m:r>
                        </m:sub>
                      </m:sSub>
                      <m:r>
                        <a:rPr lang="tr-TR" b="0" i="1" smtClean="0">
                          <a:latin typeface="Cambria Math"/>
                          <a:cs typeface="Times New Roman" pitchFamily="18" charset="0"/>
                        </a:rPr>
                        <m:t>)</m:t>
                      </m:r>
                    </m:oMath>
                  </m:oMathPara>
                </a14:m>
                <a:endParaRPr lang="tr-TR" dirty="0" smtClean="0">
                  <a:latin typeface="Times New Roman" pitchFamily="18" charset="0"/>
                  <a:cs typeface="Times New Roman" pitchFamily="18" charset="0"/>
                </a:endParaRPr>
              </a:p>
              <a:p>
                <a:pPr algn="just">
                  <a:lnSpc>
                    <a:spcPct val="150000"/>
                  </a:lnSpc>
                </a:pPr>
                <a:r>
                  <a:rPr lang="tr-TR" dirty="0" smtClean="0">
                    <a:latin typeface="Times New Roman" pitchFamily="18" charset="0"/>
                    <a:cs typeface="Times New Roman" pitchFamily="18" charset="0"/>
                  </a:rPr>
                  <a:t>Burada </a:t>
                </a:r>
                <a14:m>
                  <m:oMath xmlns:m="http://schemas.openxmlformats.org/officeDocument/2006/math">
                    <m:sSub>
                      <m:sSubPr>
                        <m:ctrlPr>
                          <a:rPr lang="tr-TR" i="1">
                            <a:latin typeface="Cambria Math"/>
                            <a:cs typeface="Times New Roman" pitchFamily="18" charset="0"/>
                          </a:rPr>
                        </m:ctrlPr>
                      </m:sSubPr>
                      <m:e>
                        <m:r>
                          <a:rPr lang="tr-TR" i="1">
                            <a:latin typeface="Cambria Math"/>
                            <a:ea typeface="Cambria Math"/>
                            <a:cs typeface="Times New Roman" pitchFamily="18" charset="0"/>
                          </a:rPr>
                          <m:t>𝜌</m:t>
                        </m:r>
                      </m:e>
                      <m:sub>
                        <m:r>
                          <a:rPr lang="tr-TR" i="1">
                            <a:latin typeface="Cambria Math"/>
                            <a:cs typeface="Times New Roman" pitchFamily="18" charset="0"/>
                          </a:rPr>
                          <m:t>𝑠</m:t>
                        </m:r>
                      </m:sub>
                    </m:sSub>
                  </m:oMath>
                </a14:m>
                <a:r>
                  <a:rPr lang="tr-TR" dirty="0" smtClean="0">
                    <a:latin typeface="Times New Roman" pitchFamily="18" charset="0"/>
                    <a:cs typeface="Times New Roman" pitchFamily="18" charset="0"/>
                  </a:rPr>
                  <a:t> soğurucunun yoğunluğudur. Laboratuvar yada deneme ölçeğindeki bir kolondan elde edilen bir sıçrama eğrisinden, tasarlanan kolon için izin verilebilir bir çıkış suyu </a:t>
                </a:r>
                <a:r>
                  <a:rPr lang="tr-TR" dirty="0" err="1" smtClean="0">
                    <a:latin typeface="Times New Roman" pitchFamily="18" charset="0"/>
                    <a:cs typeface="Times New Roman" pitchFamily="18" charset="0"/>
                  </a:rPr>
                  <a:t>derişiminde</a:t>
                </a:r>
                <a:r>
                  <a:rPr lang="tr-TR" dirty="0" smtClean="0">
                    <a:latin typeface="Times New Roman" pitchFamily="18" charset="0"/>
                    <a:cs typeface="Times New Roman" pitchFamily="18" charset="0"/>
                  </a:rPr>
                  <a:t> (C</a:t>
                </a:r>
                <a:r>
                  <a:rPr lang="tr-TR" baseline="-25000" dirty="0" smtClean="0">
                    <a:latin typeface="Times New Roman" pitchFamily="18" charset="0"/>
                    <a:cs typeface="Times New Roman" pitchFamily="18" charset="0"/>
                  </a:rPr>
                  <a:t>a</a:t>
                </a:r>
                <a:r>
                  <a:rPr lang="tr-TR" dirty="0" smtClean="0">
                    <a:latin typeface="Times New Roman" pitchFamily="18" charset="0"/>
                    <a:cs typeface="Times New Roman" pitchFamily="18" charset="0"/>
                  </a:rPr>
                  <a:t>), sıçrama hacmi (</a:t>
                </a:r>
                <a:r>
                  <a:rPr lang="tr-TR" dirty="0" err="1" smtClean="0">
                    <a:latin typeface="Times New Roman" pitchFamily="18" charset="0"/>
                    <a:cs typeface="Times New Roman" pitchFamily="18" charset="0"/>
                  </a:rPr>
                  <a:t>V</a:t>
                </a:r>
                <a:r>
                  <a:rPr lang="tr-TR" baseline="-25000" dirty="0" err="1" smtClean="0">
                    <a:latin typeface="Times New Roman" pitchFamily="18" charset="0"/>
                    <a:cs typeface="Times New Roman" pitchFamily="18" charset="0"/>
                  </a:rPr>
                  <a:t>a</a:t>
                </a:r>
                <a:r>
                  <a:rPr lang="tr-TR" dirty="0" smtClean="0">
                    <a:latin typeface="Times New Roman" pitchFamily="18" charset="0"/>
                    <a:cs typeface="Times New Roman" pitchFamily="18" charset="0"/>
                  </a:rPr>
                  <a:t>) bulunur.</a:t>
                </a:r>
                <a:endParaRPr lang="tr-TR" dirty="0">
                  <a:latin typeface="Times New Roman" pitchFamily="18" charset="0"/>
                  <a:cs typeface="Times New Roman" pitchFamily="18" charset="0"/>
                </a:endParaRPr>
              </a:p>
            </p:txBody>
          </p:sp>
        </mc:Choice>
        <mc:Fallback>
          <p:sp>
            <p:nvSpPr>
              <p:cNvPr id="4" name="Metin kutusu 3"/>
              <p:cNvSpPr txBox="1">
                <a:spLocks noRot="1" noChangeAspect="1" noMove="1" noResize="1" noEditPoints="1" noAdjustHandles="1" noChangeArrowheads="1" noChangeShapeType="1" noTextEdit="1"/>
              </p:cNvSpPr>
              <p:nvPr/>
            </p:nvSpPr>
            <p:spPr>
              <a:xfrm>
                <a:off x="223463" y="971550"/>
                <a:ext cx="8610600" cy="3851632"/>
              </a:xfrm>
              <a:prstGeom prst="rect">
                <a:avLst/>
              </a:prstGeom>
              <a:blipFill rotWithShape="1">
                <a:blip r:embed="rId4"/>
                <a:stretch>
                  <a:fillRect l="-637" r="-567" b="-316"/>
                </a:stretch>
              </a:blipFill>
            </p:spPr>
            <p:txBody>
              <a:bodyPr/>
              <a:lstStyle/>
              <a:p>
                <a:r>
                  <a:rPr lang="tr-TR">
                    <a:noFill/>
                  </a:rPr>
                  <a:t> </a:t>
                </a:r>
              </a:p>
            </p:txBody>
          </p:sp>
        </mc:Fallback>
      </mc:AlternateContent>
    </p:spTree>
    <p:extLst>
      <p:ext uri="{BB962C8B-B14F-4D97-AF65-F5344CB8AC3E}">
        <p14:creationId xmlns:p14="http://schemas.microsoft.com/office/powerpoint/2010/main" val="2052918342"/>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Metin kutusu 2"/>
          <p:cNvSpPr txBox="1"/>
          <p:nvPr/>
        </p:nvSpPr>
        <p:spPr>
          <a:xfrm>
            <a:off x="373293" y="662893"/>
            <a:ext cx="3020955" cy="400110"/>
          </a:xfrm>
          <a:prstGeom prst="rect">
            <a:avLst/>
          </a:prstGeom>
          <a:noFill/>
        </p:spPr>
        <p:txBody>
          <a:bodyPr wrap="none" rtlCol="0">
            <a:spAutoFit/>
          </a:bodyPr>
          <a:lstStyle/>
          <a:p>
            <a:r>
              <a:rPr lang="tr-TR" sz="2000" b="1" dirty="0">
                <a:latin typeface="Times New Roman" pitchFamily="18" charset="0"/>
                <a:cs typeface="Times New Roman" pitchFamily="18" charset="0"/>
              </a:rPr>
              <a:t>Ölçek Büyütme Yaklaşımı</a:t>
            </a:r>
            <a:endParaRPr lang="tr-TR" sz="2000" b="1" dirty="0">
              <a:latin typeface="Times New Roman" pitchFamily="18" charset="0"/>
              <a:cs typeface="Times New Roman" pitchFamily="18" charset="0"/>
            </a:endParaRPr>
          </a:p>
        </p:txBody>
      </p:sp>
      <mc:AlternateContent xmlns:mc="http://schemas.openxmlformats.org/markup-compatibility/2006">
        <mc:Choice xmlns:a14="http://schemas.microsoft.com/office/drawing/2010/main" Requires="a14">
          <p:sp>
            <p:nvSpPr>
              <p:cNvPr id="4" name="Metin kutusu 3"/>
              <p:cNvSpPr txBox="1"/>
              <p:nvPr/>
            </p:nvSpPr>
            <p:spPr>
              <a:xfrm>
                <a:off x="373293" y="1200150"/>
                <a:ext cx="8389708" cy="3218638"/>
              </a:xfrm>
              <a:prstGeom prst="rect">
                <a:avLst/>
              </a:prstGeom>
              <a:noFill/>
            </p:spPr>
            <p:txBody>
              <a:bodyPr wrap="square" rtlCol="0">
                <a:spAutoFit/>
              </a:bodyPr>
              <a:lstStyle/>
              <a:p>
                <a:pPr algn="just">
                  <a:lnSpc>
                    <a:spcPct val="150000"/>
                  </a:lnSpc>
                </a:pPr>
                <a:r>
                  <a:rPr lang="tr-TR" dirty="0" smtClean="0">
                    <a:latin typeface="Times New Roman" pitchFamily="18" charset="0"/>
                    <a:cs typeface="Times New Roman" pitchFamily="18" charset="0"/>
                  </a:rPr>
                  <a:t>Soğurucunun birim kütlesi başına arıtılan sıvı hacmi;</a:t>
                </a:r>
              </a:p>
              <a:p>
                <a:pPr algn="just">
                  <a:lnSpc>
                    <a:spcPct val="150000"/>
                  </a:lnSpc>
                </a:pPr>
                <a14:m>
                  <m:oMathPara xmlns:m="http://schemas.openxmlformats.org/officeDocument/2006/math">
                    <m:oMathParaPr>
                      <m:jc m:val="centerGroup"/>
                    </m:oMathParaPr>
                    <m:oMath xmlns:m="http://schemas.openxmlformats.org/officeDocument/2006/math">
                      <m:groupChr>
                        <m:groupChrPr>
                          <m:chr m:val="⏞"/>
                          <m:pos m:val="top"/>
                          <m:vertJc m:val="bot"/>
                          <m:ctrlPr>
                            <a:rPr lang="tr-TR" sz="1600" i="1" smtClean="0">
                              <a:latin typeface="Cambria Math"/>
                              <a:cs typeface="Times New Roman" pitchFamily="18" charset="0"/>
                            </a:rPr>
                          </m:ctrlPr>
                        </m:groupChrPr>
                        <m:e>
                          <m:sSub>
                            <m:sSubPr>
                              <m:ctrlPr>
                                <a:rPr lang="tr-TR" sz="1600" i="1" smtClean="0">
                                  <a:latin typeface="Cambria Math"/>
                                  <a:cs typeface="Times New Roman" pitchFamily="18" charset="0"/>
                                </a:rPr>
                              </m:ctrlPr>
                            </m:sSubPr>
                            <m:e>
                              <m:r>
                                <a:rPr lang="tr-TR" sz="1600" b="0" i="1" smtClean="0">
                                  <a:latin typeface="Cambria Math"/>
                                  <a:cs typeface="Times New Roman" pitchFamily="18" charset="0"/>
                                </a:rPr>
                                <m:t>𝑉</m:t>
                              </m:r>
                            </m:e>
                            <m:sub>
                              <m:r>
                                <a:rPr lang="tr-TR" sz="1600" b="0" i="1" smtClean="0">
                                  <a:latin typeface="Cambria Math"/>
                                  <a:cs typeface="Times New Roman" pitchFamily="18" charset="0"/>
                                </a:rPr>
                                <m:t>𝐵</m:t>
                              </m:r>
                            </m:sub>
                          </m:sSub>
                        </m:e>
                      </m:groupChr>
                      <m:r>
                        <a:rPr lang="tr-TR" sz="1600" i="1" smtClean="0">
                          <a:latin typeface="Cambria Math"/>
                          <a:cs typeface="Times New Roman" pitchFamily="18" charset="0"/>
                        </a:rPr>
                        <m:t>=</m:t>
                      </m:r>
                      <m:f>
                        <m:fPr>
                          <m:ctrlPr>
                            <a:rPr lang="tr-TR" sz="1600" i="1" smtClean="0">
                              <a:latin typeface="Cambria Math"/>
                              <a:cs typeface="Times New Roman" pitchFamily="18" charset="0"/>
                            </a:rPr>
                          </m:ctrlPr>
                        </m:fPr>
                        <m:num>
                          <m:sSub>
                            <m:sSubPr>
                              <m:ctrlPr>
                                <a:rPr lang="tr-TR" sz="1600" i="1" smtClean="0">
                                  <a:latin typeface="Cambria Math"/>
                                  <a:cs typeface="Times New Roman" pitchFamily="18" charset="0"/>
                                </a:rPr>
                              </m:ctrlPr>
                            </m:sSubPr>
                            <m:e>
                              <m:r>
                                <a:rPr lang="tr-TR" sz="1600" b="0" i="1" smtClean="0">
                                  <a:latin typeface="Cambria Math"/>
                                  <a:cs typeface="Times New Roman" pitchFamily="18" charset="0"/>
                                </a:rPr>
                                <m:t>𝑉</m:t>
                              </m:r>
                            </m:e>
                            <m:sub>
                              <m:r>
                                <a:rPr lang="tr-TR" sz="1600" b="0" i="1" smtClean="0">
                                  <a:latin typeface="Cambria Math"/>
                                  <a:cs typeface="Times New Roman" pitchFamily="18" charset="0"/>
                                </a:rPr>
                                <m:t>𝐵</m:t>
                              </m:r>
                            </m:sub>
                          </m:sSub>
                        </m:num>
                        <m:den>
                          <m:r>
                            <a:rPr lang="tr-TR" sz="1600" b="0" i="1" smtClean="0">
                              <a:latin typeface="Cambria Math"/>
                              <a:cs typeface="Times New Roman" pitchFamily="18" charset="0"/>
                            </a:rPr>
                            <m:t>𝑀</m:t>
                          </m:r>
                        </m:den>
                      </m:f>
                    </m:oMath>
                  </m:oMathPara>
                </a14:m>
                <a:endParaRPr lang="tr-TR" sz="1600" dirty="0" smtClean="0">
                  <a:latin typeface="Times New Roman" pitchFamily="18" charset="0"/>
                  <a:cs typeface="Times New Roman" pitchFamily="18" charset="0"/>
                </a:endParaRPr>
              </a:p>
              <a:p>
                <a:pPr algn="just">
                  <a:lnSpc>
                    <a:spcPct val="150000"/>
                  </a:lnSpc>
                </a:pPr>
                <a:r>
                  <a:rPr lang="tr-TR" dirty="0" smtClean="0">
                    <a:latin typeface="Times New Roman" pitchFamily="18" charset="0"/>
                    <a:cs typeface="Times New Roman" pitchFamily="18" charset="0"/>
                  </a:rPr>
                  <a:t>Burada M, deney kolonundaki soğurucu kütlesidir. Tasarlanan kolon için saatte tüketilen soğurucu kütlesi </a:t>
                </a:r>
                <a:r>
                  <a:rPr lang="tr-TR" dirty="0" err="1" smtClean="0">
                    <a:latin typeface="Times New Roman" pitchFamily="18" charset="0"/>
                    <a:cs typeface="Times New Roman" pitchFamily="18" charset="0"/>
                  </a:rPr>
                  <a:t>M</a:t>
                </a:r>
                <a:r>
                  <a:rPr lang="tr-TR" baseline="-25000" dirty="0" err="1" smtClean="0">
                    <a:latin typeface="Times New Roman" pitchFamily="18" charset="0"/>
                    <a:cs typeface="Times New Roman" pitchFamily="18" charset="0"/>
                  </a:rPr>
                  <a:t>t</a:t>
                </a:r>
                <a:r>
                  <a:rPr lang="tr-TR" dirty="0" smtClean="0">
                    <a:latin typeface="Times New Roman" pitchFamily="18" charset="0"/>
                    <a:cs typeface="Times New Roman" pitchFamily="18" charset="0"/>
                  </a:rPr>
                  <a:t>;</a:t>
                </a:r>
              </a:p>
              <a:p>
                <a:pPr algn="just">
                  <a:lnSpc>
                    <a:spcPct val="150000"/>
                  </a:lnSpc>
                </a:pPr>
                <a14:m>
                  <m:oMathPara xmlns:m="http://schemas.openxmlformats.org/officeDocument/2006/math">
                    <m:oMathParaPr>
                      <m:jc m:val="centerGroup"/>
                    </m:oMathParaPr>
                    <m:oMath xmlns:m="http://schemas.openxmlformats.org/officeDocument/2006/math">
                      <m:sSub>
                        <m:sSubPr>
                          <m:ctrlPr>
                            <a:rPr lang="tr-TR" sz="1600" i="1" smtClean="0">
                              <a:latin typeface="Cambria Math"/>
                              <a:cs typeface="Times New Roman" pitchFamily="18" charset="0"/>
                            </a:rPr>
                          </m:ctrlPr>
                        </m:sSubPr>
                        <m:e>
                          <m:r>
                            <a:rPr lang="tr-TR" sz="1600" b="0" i="1" smtClean="0">
                              <a:latin typeface="Cambria Math"/>
                              <a:cs typeface="Times New Roman" pitchFamily="18" charset="0"/>
                            </a:rPr>
                            <m:t>𝑀</m:t>
                          </m:r>
                        </m:e>
                        <m:sub>
                          <m:r>
                            <a:rPr lang="tr-TR" sz="1600" b="0" i="1" smtClean="0">
                              <a:latin typeface="Cambria Math"/>
                              <a:cs typeface="Times New Roman" pitchFamily="18" charset="0"/>
                            </a:rPr>
                            <m:t>𝑡</m:t>
                          </m:r>
                        </m:sub>
                      </m:sSub>
                      <m:r>
                        <a:rPr lang="tr-TR" sz="1600" b="0" i="1" smtClean="0">
                          <a:latin typeface="Cambria Math"/>
                          <a:cs typeface="Times New Roman" pitchFamily="18" charset="0"/>
                        </a:rPr>
                        <m:t>=</m:t>
                      </m:r>
                      <m:f>
                        <m:fPr>
                          <m:ctrlPr>
                            <a:rPr lang="tr-TR" sz="1600" b="0" i="1" smtClean="0">
                              <a:latin typeface="Cambria Math"/>
                              <a:cs typeface="Times New Roman" pitchFamily="18" charset="0"/>
                            </a:rPr>
                          </m:ctrlPr>
                        </m:fPr>
                        <m:num>
                          <m:r>
                            <a:rPr lang="tr-TR" sz="1600" b="0" i="1" smtClean="0">
                              <a:latin typeface="Cambria Math"/>
                              <a:cs typeface="Times New Roman" pitchFamily="18" charset="0"/>
                            </a:rPr>
                            <m:t>𝑄</m:t>
                          </m:r>
                        </m:num>
                        <m:den>
                          <m:acc>
                            <m:accPr>
                              <m:chr m:val="̂"/>
                              <m:ctrlPr>
                                <a:rPr lang="tr-TR" sz="1600" i="1" smtClean="0">
                                  <a:latin typeface="Cambria Math"/>
                                  <a:cs typeface="Times New Roman" pitchFamily="18" charset="0"/>
                                </a:rPr>
                              </m:ctrlPr>
                            </m:accPr>
                            <m:e>
                              <m:sSub>
                                <m:sSubPr>
                                  <m:ctrlPr>
                                    <a:rPr lang="tr-TR" sz="1600" i="1">
                                      <a:latin typeface="Cambria Math"/>
                                      <a:cs typeface="Times New Roman" pitchFamily="18" charset="0"/>
                                    </a:rPr>
                                  </m:ctrlPr>
                                </m:sSubPr>
                                <m:e>
                                  <m:r>
                                    <a:rPr lang="tr-TR" sz="1600" i="1">
                                      <a:latin typeface="Cambria Math"/>
                                      <a:cs typeface="Times New Roman" pitchFamily="18" charset="0"/>
                                    </a:rPr>
                                    <m:t>𝑉</m:t>
                                  </m:r>
                                </m:e>
                                <m:sub>
                                  <m:r>
                                    <a:rPr lang="tr-TR" sz="1600" i="1">
                                      <a:latin typeface="Cambria Math"/>
                                      <a:cs typeface="Times New Roman" pitchFamily="18" charset="0"/>
                                    </a:rPr>
                                    <m:t>𝐵</m:t>
                                  </m:r>
                                </m:sub>
                              </m:sSub>
                            </m:e>
                          </m:acc>
                        </m:den>
                      </m:f>
                    </m:oMath>
                  </m:oMathPara>
                </a14:m>
                <a:endParaRPr lang="tr-TR" dirty="0" smtClean="0">
                  <a:latin typeface="Times New Roman" pitchFamily="18" charset="0"/>
                  <a:cs typeface="Times New Roman" pitchFamily="18" charset="0"/>
                </a:endParaRPr>
              </a:p>
              <a:p>
                <a:pPr algn="just">
                  <a:lnSpc>
                    <a:spcPct val="150000"/>
                  </a:lnSpc>
                </a:pPr>
                <a:endParaRPr lang="tr-TR" dirty="0">
                  <a:latin typeface="Times New Roman" pitchFamily="18" charset="0"/>
                  <a:cs typeface="Times New Roman" pitchFamily="18" charset="0"/>
                </a:endParaRPr>
              </a:p>
            </p:txBody>
          </p:sp>
        </mc:Choice>
        <mc:Fallback>
          <p:sp>
            <p:nvSpPr>
              <p:cNvPr id="4" name="Metin kutusu 3"/>
              <p:cNvSpPr txBox="1">
                <a:spLocks noRot="1" noChangeAspect="1" noMove="1" noResize="1" noEditPoints="1" noAdjustHandles="1" noChangeArrowheads="1" noChangeShapeType="1" noTextEdit="1"/>
              </p:cNvSpPr>
              <p:nvPr/>
            </p:nvSpPr>
            <p:spPr>
              <a:xfrm>
                <a:off x="373293" y="1200150"/>
                <a:ext cx="8389708" cy="3218638"/>
              </a:xfrm>
              <a:prstGeom prst="rect">
                <a:avLst/>
              </a:prstGeom>
              <a:blipFill rotWithShape="1">
                <a:blip r:embed="rId4"/>
                <a:stretch>
                  <a:fillRect l="-581" r="-581"/>
                </a:stretch>
              </a:blipFill>
            </p:spPr>
            <p:txBody>
              <a:bodyPr/>
              <a:lstStyle/>
              <a:p>
                <a:r>
                  <a:rPr lang="tr-TR">
                    <a:noFill/>
                  </a:rPr>
                  <a:t> </a:t>
                </a:r>
              </a:p>
            </p:txBody>
          </p:sp>
        </mc:Fallback>
      </mc:AlternateContent>
    </p:spTree>
    <p:extLst>
      <p:ext uri="{BB962C8B-B14F-4D97-AF65-F5344CB8AC3E}">
        <p14:creationId xmlns:p14="http://schemas.microsoft.com/office/powerpoint/2010/main" val="3725896782"/>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Metin kutusu 2"/>
          <p:cNvSpPr txBox="1"/>
          <p:nvPr/>
        </p:nvSpPr>
        <p:spPr>
          <a:xfrm>
            <a:off x="381000" y="971550"/>
            <a:ext cx="3020955" cy="400110"/>
          </a:xfrm>
          <a:prstGeom prst="rect">
            <a:avLst/>
          </a:prstGeom>
          <a:noFill/>
        </p:spPr>
        <p:txBody>
          <a:bodyPr wrap="none" rtlCol="0">
            <a:spAutoFit/>
          </a:bodyPr>
          <a:lstStyle/>
          <a:p>
            <a:r>
              <a:rPr lang="tr-TR" sz="2000" b="1" dirty="0" smtClean="0">
                <a:latin typeface="Times New Roman" pitchFamily="18" charset="0"/>
                <a:cs typeface="Times New Roman" pitchFamily="18" charset="0"/>
              </a:rPr>
              <a:t>Ölçek Büyütme Yaklaşımı</a:t>
            </a:r>
            <a:endParaRPr lang="tr-TR" sz="2000" b="1" dirty="0">
              <a:latin typeface="Times New Roman" pitchFamily="18" charset="0"/>
              <a:cs typeface="Times New Roman" pitchFamily="18" charset="0"/>
            </a:endParaRPr>
          </a:p>
        </p:txBody>
      </p:sp>
      <mc:AlternateContent xmlns:mc="http://schemas.openxmlformats.org/markup-compatibility/2006">
        <mc:Choice xmlns:a14="http://schemas.microsoft.com/office/drawing/2010/main" Requires="a14">
          <p:sp>
            <p:nvSpPr>
              <p:cNvPr id="4" name="Metin kutusu 3"/>
              <p:cNvSpPr txBox="1"/>
              <p:nvPr/>
            </p:nvSpPr>
            <p:spPr>
              <a:xfrm>
                <a:off x="381000" y="1391901"/>
                <a:ext cx="8305800" cy="3754810"/>
              </a:xfrm>
              <a:prstGeom prst="rect">
                <a:avLst/>
              </a:prstGeom>
              <a:noFill/>
            </p:spPr>
            <p:txBody>
              <a:bodyPr wrap="square" rtlCol="0">
                <a:spAutoFit/>
              </a:bodyPr>
              <a:lstStyle/>
              <a:p>
                <a:pPr algn="just">
                  <a:lnSpc>
                    <a:spcPct val="150000"/>
                  </a:lnSpc>
                </a:pPr>
                <a:r>
                  <a:rPr lang="tr-TR" dirty="0">
                    <a:latin typeface="Times New Roman" pitchFamily="18" charset="0"/>
                    <a:cs typeface="Times New Roman" pitchFamily="18" charset="0"/>
                  </a:rPr>
                  <a:t>Burada Q, tasarım sıvı akış hızıdır. Sıçrama süresi T;</a:t>
                </a:r>
              </a:p>
              <a:p>
                <a:pPr algn="just">
                  <a:lnSpc>
                    <a:spcPct val="150000"/>
                  </a:lnSpc>
                </a:pPr>
                <a14:m>
                  <m:oMathPara xmlns:m="http://schemas.openxmlformats.org/officeDocument/2006/math">
                    <m:oMathParaPr>
                      <m:jc m:val="centerGroup"/>
                    </m:oMathParaPr>
                    <m:oMath xmlns:m="http://schemas.openxmlformats.org/officeDocument/2006/math">
                      <m:r>
                        <a:rPr lang="tr-TR" sz="1600" i="1">
                          <a:latin typeface="Cambria Math"/>
                          <a:cs typeface="Times New Roman" pitchFamily="18" charset="0"/>
                        </a:rPr>
                        <m:t>𝑇</m:t>
                      </m:r>
                      <m:r>
                        <a:rPr lang="tr-TR" sz="1600" i="1">
                          <a:latin typeface="Cambria Math"/>
                          <a:cs typeface="Times New Roman" pitchFamily="18" charset="0"/>
                        </a:rPr>
                        <m:t>= </m:t>
                      </m:r>
                      <m:f>
                        <m:fPr>
                          <m:ctrlPr>
                            <a:rPr lang="tr-TR" sz="1600" i="1">
                              <a:latin typeface="Cambria Math"/>
                              <a:cs typeface="Times New Roman" pitchFamily="18" charset="0"/>
                            </a:rPr>
                          </m:ctrlPr>
                        </m:fPr>
                        <m:num>
                          <m:r>
                            <a:rPr lang="tr-TR" sz="1600" i="1">
                              <a:latin typeface="Cambria Math"/>
                              <a:cs typeface="Times New Roman" pitchFamily="18" charset="0"/>
                            </a:rPr>
                            <m:t>𝑀</m:t>
                          </m:r>
                        </m:num>
                        <m:den>
                          <m:sSub>
                            <m:sSubPr>
                              <m:ctrlPr>
                                <a:rPr lang="tr-TR" sz="1600" i="1">
                                  <a:latin typeface="Cambria Math"/>
                                  <a:cs typeface="Times New Roman" pitchFamily="18" charset="0"/>
                                </a:rPr>
                              </m:ctrlPr>
                            </m:sSubPr>
                            <m:e>
                              <m:r>
                                <a:rPr lang="tr-TR" sz="1600" i="1">
                                  <a:latin typeface="Cambria Math"/>
                                  <a:cs typeface="Times New Roman" pitchFamily="18" charset="0"/>
                                </a:rPr>
                                <m:t>𝑀</m:t>
                              </m:r>
                            </m:e>
                            <m:sub>
                              <m:r>
                                <a:rPr lang="tr-TR" sz="1600" i="1">
                                  <a:latin typeface="Cambria Math"/>
                                  <a:cs typeface="Times New Roman" pitchFamily="18" charset="0"/>
                                </a:rPr>
                                <m:t>𝑡</m:t>
                              </m:r>
                            </m:sub>
                          </m:sSub>
                        </m:den>
                      </m:f>
                    </m:oMath>
                  </m:oMathPara>
                </a14:m>
                <a:endParaRPr lang="tr-TR" dirty="0">
                  <a:latin typeface="Times New Roman" pitchFamily="18" charset="0"/>
                  <a:cs typeface="Times New Roman" pitchFamily="18" charset="0"/>
                </a:endParaRPr>
              </a:p>
              <a:p>
                <a:pPr algn="just">
                  <a:lnSpc>
                    <a:spcPct val="150000"/>
                  </a:lnSpc>
                </a:pPr>
                <a:endParaRPr lang="tr-TR" dirty="0" smtClean="0">
                  <a:latin typeface="Times New Roman" pitchFamily="18" charset="0"/>
                  <a:cs typeface="Times New Roman" pitchFamily="18" charset="0"/>
                </a:endParaRPr>
              </a:p>
              <a:p>
                <a:pPr algn="just">
                  <a:lnSpc>
                    <a:spcPct val="150000"/>
                  </a:lnSpc>
                </a:pPr>
                <a:r>
                  <a:rPr lang="tr-TR" dirty="0" smtClean="0">
                    <a:latin typeface="Times New Roman" pitchFamily="18" charset="0"/>
                    <a:cs typeface="Times New Roman" pitchFamily="18" charset="0"/>
                  </a:rPr>
                  <a:t>Burada M, tasarlanan kolondaki soğurucu kütlesidir. Tasarlanan kolon için izin verilebilir bir sıçrama </a:t>
                </a:r>
                <a:r>
                  <a:rPr lang="tr-TR" dirty="0" err="1" smtClean="0">
                    <a:latin typeface="Times New Roman" pitchFamily="18" charset="0"/>
                    <a:cs typeface="Times New Roman" pitchFamily="18" charset="0"/>
                  </a:rPr>
                  <a:t>derişiminde</a:t>
                </a:r>
                <a:r>
                  <a:rPr lang="tr-TR" dirty="0" smtClean="0">
                    <a:latin typeface="Times New Roman" pitchFamily="18" charset="0"/>
                    <a:cs typeface="Times New Roman" pitchFamily="18" charset="0"/>
                  </a:rPr>
                  <a:t> (C</a:t>
                </a:r>
                <a:r>
                  <a:rPr lang="tr-TR" baseline="-25000" dirty="0" smtClean="0">
                    <a:latin typeface="Times New Roman" pitchFamily="18" charset="0"/>
                    <a:cs typeface="Times New Roman" pitchFamily="18" charset="0"/>
                  </a:rPr>
                  <a:t>a</a:t>
                </a:r>
                <a:r>
                  <a:rPr lang="tr-TR" dirty="0" smtClean="0">
                    <a:latin typeface="Times New Roman" pitchFamily="18" charset="0"/>
                    <a:cs typeface="Times New Roman" pitchFamily="18" charset="0"/>
                  </a:rPr>
                  <a:t>) hesaplanan sıçrama hacmi;</a:t>
                </a:r>
              </a:p>
              <a:p>
                <a:pPr algn="just">
                  <a:lnSpc>
                    <a:spcPct val="150000"/>
                  </a:lnSpc>
                </a:pPr>
                <a14:m>
                  <m:oMathPara xmlns:m="http://schemas.openxmlformats.org/officeDocument/2006/math">
                    <m:oMathParaPr>
                      <m:jc m:val="centerGroup"/>
                    </m:oMathParaPr>
                    <m:oMath xmlns:m="http://schemas.openxmlformats.org/officeDocument/2006/math">
                      <m:sSub>
                        <m:sSubPr>
                          <m:ctrlPr>
                            <a:rPr lang="tr-TR" i="1" smtClean="0">
                              <a:latin typeface="Cambria Math"/>
                              <a:cs typeface="Times New Roman" pitchFamily="18" charset="0"/>
                            </a:rPr>
                          </m:ctrlPr>
                        </m:sSubPr>
                        <m:e>
                          <m:r>
                            <a:rPr lang="tr-TR" b="0" i="1" smtClean="0">
                              <a:latin typeface="Cambria Math"/>
                              <a:cs typeface="Times New Roman" pitchFamily="18" charset="0"/>
                            </a:rPr>
                            <m:t>𝑉</m:t>
                          </m:r>
                        </m:e>
                        <m:sub>
                          <m:r>
                            <a:rPr lang="tr-TR" b="0" i="1" smtClean="0">
                              <a:latin typeface="Cambria Math"/>
                              <a:cs typeface="Times New Roman" pitchFamily="18" charset="0"/>
                            </a:rPr>
                            <m:t>𝐵</m:t>
                          </m:r>
                        </m:sub>
                      </m:sSub>
                      <m:r>
                        <a:rPr lang="tr-TR" b="0" i="1" smtClean="0">
                          <a:latin typeface="Cambria Math"/>
                          <a:cs typeface="Times New Roman" pitchFamily="18" charset="0"/>
                        </a:rPr>
                        <m:t>=</m:t>
                      </m:r>
                      <m:r>
                        <a:rPr lang="tr-TR" b="0" i="1" smtClean="0">
                          <a:latin typeface="Cambria Math"/>
                          <a:cs typeface="Times New Roman" pitchFamily="18" charset="0"/>
                        </a:rPr>
                        <m:t>𝑄</m:t>
                      </m:r>
                      <m:r>
                        <a:rPr lang="tr-TR" b="0" i="1" smtClean="0">
                          <a:latin typeface="Cambria Math"/>
                          <a:cs typeface="Times New Roman" pitchFamily="18" charset="0"/>
                        </a:rPr>
                        <m:t>.</m:t>
                      </m:r>
                      <m:r>
                        <a:rPr lang="tr-TR" b="0" i="1" smtClean="0">
                          <a:latin typeface="Cambria Math"/>
                          <a:cs typeface="Times New Roman" pitchFamily="18" charset="0"/>
                        </a:rPr>
                        <m:t>𝑇</m:t>
                      </m:r>
                    </m:oMath>
                  </m:oMathPara>
                </a14:m>
                <a:endParaRPr lang="tr-TR" dirty="0" smtClean="0">
                  <a:latin typeface="Times New Roman" pitchFamily="18" charset="0"/>
                  <a:cs typeface="Times New Roman" pitchFamily="18" charset="0"/>
                </a:endParaRPr>
              </a:p>
              <a:p>
                <a:pPr algn="just">
                  <a:lnSpc>
                    <a:spcPct val="150000"/>
                  </a:lnSpc>
                </a:pPr>
                <a:endParaRPr lang="tr-TR" dirty="0" smtClean="0">
                  <a:latin typeface="Times New Roman" pitchFamily="18" charset="0"/>
                  <a:cs typeface="Times New Roman" pitchFamily="18" charset="0"/>
                </a:endParaRPr>
              </a:p>
              <a:p>
                <a:pPr algn="just">
                  <a:lnSpc>
                    <a:spcPct val="150000"/>
                  </a:lnSpc>
                </a:pPr>
                <a:endParaRPr lang="tr-TR" dirty="0">
                  <a:latin typeface="Times New Roman" pitchFamily="18" charset="0"/>
                  <a:cs typeface="Times New Roman" pitchFamily="18" charset="0"/>
                </a:endParaRPr>
              </a:p>
            </p:txBody>
          </p:sp>
        </mc:Choice>
        <mc:Fallback>
          <p:sp>
            <p:nvSpPr>
              <p:cNvPr id="4" name="Metin kutusu 3"/>
              <p:cNvSpPr txBox="1">
                <a:spLocks noRot="1" noChangeAspect="1" noMove="1" noResize="1" noEditPoints="1" noAdjustHandles="1" noChangeArrowheads="1" noChangeShapeType="1" noTextEdit="1"/>
              </p:cNvSpPr>
              <p:nvPr/>
            </p:nvSpPr>
            <p:spPr>
              <a:xfrm>
                <a:off x="381000" y="1391901"/>
                <a:ext cx="8305800" cy="3754810"/>
              </a:xfrm>
              <a:prstGeom prst="rect">
                <a:avLst/>
              </a:prstGeom>
              <a:blipFill rotWithShape="1">
                <a:blip r:embed="rId4"/>
                <a:stretch>
                  <a:fillRect l="-661" r="-587"/>
                </a:stretch>
              </a:blipFill>
            </p:spPr>
            <p:txBody>
              <a:bodyPr/>
              <a:lstStyle/>
              <a:p>
                <a:r>
                  <a:rPr lang="tr-TR">
                    <a:noFill/>
                  </a:rPr>
                  <a:t> </a:t>
                </a:r>
              </a:p>
            </p:txBody>
          </p:sp>
        </mc:Fallback>
      </mc:AlternateContent>
    </p:spTree>
    <p:extLst>
      <p:ext uri="{BB962C8B-B14F-4D97-AF65-F5344CB8AC3E}">
        <p14:creationId xmlns:p14="http://schemas.microsoft.com/office/powerpoint/2010/main" val="2107779871"/>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Metin kutusu 2"/>
          <p:cNvSpPr txBox="1"/>
          <p:nvPr/>
        </p:nvSpPr>
        <p:spPr>
          <a:xfrm>
            <a:off x="381000" y="771495"/>
            <a:ext cx="2073581" cy="400110"/>
          </a:xfrm>
          <a:prstGeom prst="rect">
            <a:avLst/>
          </a:prstGeom>
          <a:noFill/>
        </p:spPr>
        <p:txBody>
          <a:bodyPr wrap="none" rtlCol="0">
            <a:spAutoFit/>
          </a:bodyPr>
          <a:lstStyle/>
          <a:p>
            <a:r>
              <a:rPr lang="tr-TR" sz="2000" b="1" dirty="0" smtClean="0">
                <a:latin typeface="Times New Roman" pitchFamily="18" charset="0"/>
                <a:cs typeface="Times New Roman" pitchFamily="18" charset="0"/>
              </a:rPr>
              <a:t>Kinetik Yaklaşım</a:t>
            </a:r>
            <a:endParaRPr lang="tr-TR" sz="2000" b="1" dirty="0">
              <a:latin typeface="Times New Roman" pitchFamily="18" charset="0"/>
              <a:cs typeface="Times New Roman" pitchFamily="18" charset="0"/>
            </a:endParaRPr>
          </a:p>
        </p:txBody>
      </p:sp>
      <mc:AlternateContent xmlns:mc="http://schemas.openxmlformats.org/markup-compatibility/2006">
        <mc:Choice xmlns:a14="http://schemas.microsoft.com/office/drawing/2010/main" Requires="a14">
          <p:sp>
            <p:nvSpPr>
              <p:cNvPr id="4" name="Metin kutusu 3"/>
              <p:cNvSpPr txBox="1"/>
              <p:nvPr/>
            </p:nvSpPr>
            <p:spPr>
              <a:xfrm>
                <a:off x="373294" y="1227899"/>
                <a:ext cx="8542106" cy="3454600"/>
              </a:xfrm>
              <a:prstGeom prst="rect">
                <a:avLst/>
              </a:prstGeom>
              <a:noFill/>
            </p:spPr>
            <p:txBody>
              <a:bodyPr wrap="square" rtlCol="0">
                <a:spAutoFit/>
              </a:bodyPr>
              <a:lstStyle/>
              <a:p>
                <a:pPr algn="just">
                  <a:lnSpc>
                    <a:spcPct val="150000"/>
                  </a:lnSpc>
                </a:pPr>
                <a:r>
                  <a:rPr lang="tr-TR" dirty="0" smtClean="0">
                    <a:latin typeface="Times New Roman" pitchFamily="18" charset="0"/>
                    <a:cs typeface="Times New Roman" pitchFamily="18" charset="0"/>
                  </a:rPr>
                  <a:t>Bu yöntem Thomas tarafından geliştirilen bağıntılara dayanan bir kinetik eşitlik kullanılır. Kinetik eşitlik, </a:t>
                </a:r>
                <a:r>
                  <a:rPr lang="tr-TR" dirty="0" err="1" smtClean="0">
                    <a:latin typeface="Times New Roman" pitchFamily="18" charset="0"/>
                    <a:cs typeface="Times New Roman" pitchFamily="18" charset="0"/>
                  </a:rPr>
                  <a:t>Bohart</a:t>
                </a:r>
                <a:r>
                  <a:rPr lang="tr-TR" dirty="0" smtClean="0">
                    <a:latin typeface="Times New Roman" pitchFamily="18" charset="0"/>
                    <a:cs typeface="Times New Roman" pitchFamily="18" charset="0"/>
                  </a:rPr>
                  <a:t> ve Adams denkliğinin geliştirilmesi türetilebilir. Gerekli temel deneysel veri, laboratuvar yada deneme ölçeğindeki bir kolondan elde edilen bir sıçrama eğrisidir.</a:t>
                </a:r>
              </a:p>
              <a:p>
                <a:pPr algn="just"/>
                <a14:m>
                  <m:oMath xmlns:m="http://schemas.openxmlformats.org/officeDocument/2006/math">
                    <m:f>
                      <m:fPr>
                        <m:ctrlPr>
                          <a:rPr lang="tr-TR" sz="2000" i="1" smtClean="0">
                            <a:latin typeface="Cambria Math"/>
                            <a:cs typeface="Times New Roman" pitchFamily="18" charset="0"/>
                          </a:rPr>
                        </m:ctrlPr>
                      </m:fPr>
                      <m:num>
                        <m:r>
                          <a:rPr lang="tr-TR" sz="2000" b="0" i="1" smtClean="0">
                            <a:latin typeface="Cambria Math"/>
                            <a:cs typeface="Times New Roman" pitchFamily="18" charset="0"/>
                          </a:rPr>
                          <m:t>𝐶</m:t>
                        </m:r>
                      </m:num>
                      <m:den>
                        <m:sSub>
                          <m:sSubPr>
                            <m:ctrlPr>
                              <a:rPr lang="tr-TR" sz="2000" i="1" smtClean="0">
                                <a:latin typeface="Cambria Math"/>
                                <a:cs typeface="Times New Roman" pitchFamily="18" charset="0"/>
                              </a:rPr>
                            </m:ctrlPr>
                          </m:sSubPr>
                          <m:e>
                            <m:r>
                              <a:rPr lang="tr-TR" sz="2000" b="0" i="1" smtClean="0">
                                <a:latin typeface="Cambria Math"/>
                                <a:cs typeface="Times New Roman" pitchFamily="18" charset="0"/>
                              </a:rPr>
                              <m:t>𝐶</m:t>
                            </m:r>
                          </m:e>
                          <m:sub>
                            <m:r>
                              <a:rPr lang="tr-TR" sz="2000" b="0" i="1" smtClean="0">
                                <a:latin typeface="Cambria Math"/>
                                <a:cs typeface="Times New Roman" pitchFamily="18" charset="0"/>
                              </a:rPr>
                              <m:t>0</m:t>
                            </m:r>
                          </m:sub>
                        </m:sSub>
                      </m:den>
                    </m:f>
                    <m:r>
                      <a:rPr lang="tr-TR" sz="2000" i="1" smtClean="0">
                        <a:latin typeface="Cambria Math"/>
                        <a:ea typeface="Cambria Math"/>
                        <a:cs typeface="Times New Roman" pitchFamily="18" charset="0"/>
                      </a:rPr>
                      <m:t>≅</m:t>
                    </m:r>
                    <m:f>
                      <m:fPr>
                        <m:ctrlPr>
                          <a:rPr lang="tr-TR" sz="2000" i="1" smtClean="0">
                            <a:latin typeface="Cambria Math"/>
                            <a:ea typeface="Cambria Math"/>
                            <a:cs typeface="Times New Roman" pitchFamily="18" charset="0"/>
                          </a:rPr>
                        </m:ctrlPr>
                      </m:fPr>
                      <m:num>
                        <m:r>
                          <a:rPr lang="tr-TR" sz="2000" b="0" i="1" smtClean="0">
                            <a:latin typeface="Cambria Math"/>
                            <a:ea typeface="Cambria Math"/>
                            <a:cs typeface="Times New Roman" pitchFamily="18" charset="0"/>
                          </a:rPr>
                          <m:t>1</m:t>
                        </m:r>
                      </m:num>
                      <m:den>
                        <m:r>
                          <a:rPr lang="tr-TR" sz="2000" b="0" i="1" smtClean="0">
                            <a:latin typeface="Cambria Math"/>
                            <a:ea typeface="Cambria Math"/>
                            <a:cs typeface="Times New Roman" pitchFamily="18" charset="0"/>
                          </a:rPr>
                          <m:t>1+ </m:t>
                        </m:r>
                        <m:sSup>
                          <m:sSupPr>
                            <m:ctrlPr>
                              <a:rPr lang="tr-TR" sz="2000" b="0" i="1" smtClean="0">
                                <a:latin typeface="Cambria Math"/>
                                <a:ea typeface="Cambria Math"/>
                                <a:cs typeface="Times New Roman" pitchFamily="18" charset="0"/>
                              </a:rPr>
                            </m:ctrlPr>
                          </m:sSupPr>
                          <m:e>
                            <m:r>
                              <a:rPr lang="tr-TR" sz="2000" b="0" i="1" smtClean="0">
                                <a:latin typeface="Cambria Math"/>
                                <a:ea typeface="Cambria Math"/>
                                <a:cs typeface="Times New Roman" pitchFamily="18" charset="0"/>
                              </a:rPr>
                              <m:t>𝑒</m:t>
                            </m:r>
                          </m:e>
                          <m:sup>
                            <m:f>
                              <m:fPr>
                                <m:ctrlPr>
                                  <a:rPr lang="tr-TR" sz="2000" b="0" i="1" smtClean="0">
                                    <a:latin typeface="Cambria Math"/>
                                    <a:ea typeface="Cambria Math"/>
                                    <a:cs typeface="Times New Roman" pitchFamily="18" charset="0"/>
                                  </a:rPr>
                                </m:ctrlPr>
                              </m:fPr>
                              <m:num>
                                <m:sSub>
                                  <m:sSubPr>
                                    <m:ctrlPr>
                                      <a:rPr lang="tr-TR" sz="2000" b="0" i="1" smtClean="0">
                                        <a:latin typeface="Cambria Math"/>
                                        <a:ea typeface="Cambria Math"/>
                                        <a:cs typeface="Times New Roman" pitchFamily="18" charset="0"/>
                                      </a:rPr>
                                    </m:ctrlPr>
                                  </m:sSubPr>
                                  <m:e>
                                    <m:r>
                                      <a:rPr lang="tr-TR" sz="2000" b="0" i="1" smtClean="0">
                                        <a:latin typeface="Cambria Math"/>
                                        <a:ea typeface="Cambria Math"/>
                                        <a:cs typeface="Times New Roman" pitchFamily="18" charset="0"/>
                                      </a:rPr>
                                      <m:t>𝑘</m:t>
                                    </m:r>
                                  </m:e>
                                  <m:sub>
                                    <m:r>
                                      <a:rPr lang="tr-TR" sz="2000" b="0" i="1" smtClean="0">
                                        <a:latin typeface="Cambria Math"/>
                                        <a:ea typeface="Cambria Math"/>
                                        <a:cs typeface="Times New Roman" pitchFamily="18" charset="0"/>
                                      </a:rPr>
                                      <m:t>1</m:t>
                                    </m:r>
                                  </m:sub>
                                </m:sSub>
                              </m:num>
                              <m:den>
                                <m:r>
                                  <a:rPr lang="tr-TR" sz="2000" b="0" i="1" smtClean="0">
                                    <a:latin typeface="Cambria Math"/>
                                    <a:ea typeface="Cambria Math"/>
                                    <a:cs typeface="Times New Roman" pitchFamily="18" charset="0"/>
                                  </a:rPr>
                                  <m:t>𝑄</m:t>
                                </m:r>
                              </m:den>
                            </m:f>
                            <m:r>
                              <a:rPr lang="tr-TR" sz="2000" b="0" i="1" smtClean="0">
                                <a:latin typeface="Cambria Math"/>
                                <a:ea typeface="Cambria Math"/>
                                <a:cs typeface="Times New Roman" pitchFamily="18" charset="0"/>
                              </a:rPr>
                              <m:t>(</m:t>
                            </m:r>
                            <m:sSub>
                              <m:sSubPr>
                                <m:ctrlPr>
                                  <a:rPr lang="tr-TR" sz="2000" b="0" i="1" smtClean="0">
                                    <a:latin typeface="Cambria Math"/>
                                    <a:ea typeface="Cambria Math"/>
                                    <a:cs typeface="Times New Roman" pitchFamily="18" charset="0"/>
                                  </a:rPr>
                                </m:ctrlPr>
                              </m:sSubPr>
                              <m:e>
                                <m:r>
                                  <a:rPr lang="tr-TR" sz="2000" b="0" i="1" smtClean="0">
                                    <a:latin typeface="Cambria Math"/>
                                    <a:ea typeface="Cambria Math"/>
                                    <a:cs typeface="Times New Roman" pitchFamily="18" charset="0"/>
                                  </a:rPr>
                                  <m:t>𝑞</m:t>
                                </m:r>
                              </m:e>
                              <m:sub>
                                <m:r>
                                  <a:rPr lang="tr-TR" sz="2000" b="0" i="1" smtClean="0">
                                    <a:latin typeface="Cambria Math"/>
                                    <a:ea typeface="Cambria Math"/>
                                    <a:cs typeface="Times New Roman" pitchFamily="18" charset="0"/>
                                  </a:rPr>
                                  <m:t>0</m:t>
                                </m:r>
                              </m:sub>
                            </m:sSub>
                            <m:r>
                              <a:rPr lang="tr-TR" sz="2000" b="0" i="1" smtClean="0">
                                <a:latin typeface="Cambria Math"/>
                                <a:ea typeface="Cambria Math"/>
                                <a:cs typeface="Times New Roman" pitchFamily="18" charset="0"/>
                              </a:rPr>
                              <m:t>𝑀</m:t>
                            </m:r>
                            <m:r>
                              <a:rPr lang="tr-TR" sz="2000" b="0" i="1" smtClean="0">
                                <a:latin typeface="Cambria Math"/>
                                <a:ea typeface="Cambria Math"/>
                                <a:cs typeface="Times New Roman" pitchFamily="18" charset="0"/>
                              </a:rPr>
                              <m:t> − </m:t>
                            </m:r>
                            <m:sSub>
                              <m:sSubPr>
                                <m:ctrlPr>
                                  <a:rPr lang="tr-TR" sz="2000" b="0" i="1" smtClean="0">
                                    <a:latin typeface="Cambria Math"/>
                                    <a:ea typeface="Cambria Math"/>
                                    <a:cs typeface="Times New Roman" pitchFamily="18" charset="0"/>
                                  </a:rPr>
                                </m:ctrlPr>
                              </m:sSubPr>
                              <m:e>
                                <m:r>
                                  <a:rPr lang="tr-TR" sz="2000" b="0" i="1" smtClean="0">
                                    <a:latin typeface="Cambria Math"/>
                                    <a:ea typeface="Cambria Math"/>
                                    <a:cs typeface="Times New Roman" pitchFamily="18" charset="0"/>
                                  </a:rPr>
                                  <m:t>𝐶</m:t>
                                </m:r>
                              </m:e>
                              <m:sub>
                                <m:r>
                                  <a:rPr lang="tr-TR" sz="2000" b="0" i="1" smtClean="0">
                                    <a:latin typeface="Cambria Math"/>
                                    <a:ea typeface="Cambria Math"/>
                                    <a:cs typeface="Times New Roman" pitchFamily="18" charset="0"/>
                                  </a:rPr>
                                  <m:t>0</m:t>
                                </m:r>
                              </m:sub>
                            </m:sSub>
                            <m:r>
                              <a:rPr lang="tr-TR" sz="2000" b="0" i="1" smtClean="0">
                                <a:latin typeface="Cambria Math"/>
                                <a:ea typeface="Cambria Math"/>
                                <a:cs typeface="Times New Roman" pitchFamily="18" charset="0"/>
                              </a:rPr>
                              <m:t>𝑉</m:t>
                            </m:r>
                            <m:r>
                              <a:rPr lang="tr-TR" sz="2000" b="0" i="1" smtClean="0">
                                <a:latin typeface="Cambria Math"/>
                                <a:ea typeface="Cambria Math"/>
                                <a:cs typeface="Times New Roman" pitchFamily="18" charset="0"/>
                              </a:rPr>
                              <m:t>)</m:t>
                            </m:r>
                          </m:sup>
                        </m:sSup>
                      </m:den>
                    </m:f>
                  </m:oMath>
                </a14:m>
                <a:r>
                  <a:rPr lang="tr-TR" dirty="0" smtClean="0">
                    <a:latin typeface="Times New Roman" pitchFamily="18" charset="0"/>
                    <a:cs typeface="Times New Roman" pitchFamily="18" charset="0"/>
                  </a:rPr>
                  <a:t> 	Burada;</a:t>
                </a:r>
              </a:p>
              <a:p>
                <a:pPr algn="just"/>
                <a:r>
                  <a:rPr lang="tr-TR" dirty="0">
                    <a:latin typeface="Times New Roman" pitchFamily="18" charset="0"/>
                    <a:cs typeface="Times New Roman" pitchFamily="18" charset="0"/>
                  </a:rPr>
                  <a:t>	</a:t>
                </a:r>
                <a:r>
                  <a:rPr lang="tr-TR" dirty="0" smtClean="0">
                    <a:latin typeface="Times New Roman" pitchFamily="18" charset="0"/>
                    <a:cs typeface="Times New Roman" pitchFamily="18" charset="0"/>
                  </a:rPr>
                  <a:t>		C = çıkış suyundaki çözünen derişimi</a:t>
                </a:r>
              </a:p>
              <a:p>
                <a:pPr algn="just"/>
                <a:r>
                  <a:rPr lang="tr-TR" dirty="0">
                    <a:latin typeface="Times New Roman" pitchFamily="18" charset="0"/>
                    <a:cs typeface="Times New Roman" pitchFamily="18" charset="0"/>
                  </a:rPr>
                  <a:t>	</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C</a:t>
                </a:r>
                <a:r>
                  <a:rPr lang="tr-TR" baseline="-25000" dirty="0" err="1" smtClean="0">
                    <a:latin typeface="Times New Roman" pitchFamily="18" charset="0"/>
                    <a:cs typeface="Times New Roman" pitchFamily="18" charset="0"/>
                  </a:rPr>
                  <a:t>o</a:t>
                </a:r>
                <a:r>
                  <a:rPr lang="tr-TR" dirty="0" smtClean="0">
                    <a:latin typeface="Times New Roman" pitchFamily="18" charset="0"/>
                    <a:cs typeface="Times New Roman" pitchFamily="18" charset="0"/>
                  </a:rPr>
                  <a:t>= giriş </a:t>
                </a:r>
                <a:r>
                  <a:rPr lang="tr-TR" dirty="0">
                    <a:latin typeface="Times New Roman" pitchFamily="18" charset="0"/>
                    <a:cs typeface="Times New Roman" pitchFamily="18" charset="0"/>
                  </a:rPr>
                  <a:t>suyundaki çözünen </a:t>
                </a:r>
                <a:r>
                  <a:rPr lang="tr-TR" dirty="0" smtClean="0">
                    <a:latin typeface="Times New Roman" pitchFamily="18" charset="0"/>
                    <a:cs typeface="Times New Roman" pitchFamily="18" charset="0"/>
                  </a:rPr>
                  <a:t>derişimi</a:t>
                </a:r>
              </a:p>
              <a:p>
                <a:pPr algn="just"/>
                <a:r>
                  <a:rPr lang="tr-TR" dirty="0">
                    <a:latin typeface="Times New Roman" pitchFamily="18" charset="0"/>
                    <a:cs typeface="Times New Roman" pitchFamily="18" charset="0"/>
                  </a:rPr>
                  <a:t>	</a:t>
                </a:r>
                <a:r>
                  <a:rPr lang="tr-TR" dirty="0" smtClean="0">
                    <a:latin typeface="Times New Roman" pitchFamily="18" charset="0"/>
                    <a:cs typeface="Times New Roman" pitchFamily="18" charset="0"/>
                  </a:rPr>
                  <a:t>		k1 = hız sabiti</a:t>
                </a:r>
              </a:p>
              <a:p>
                <a:pPr algn="just"/>
                <a:r>
                  <a:rPr lang="tr-TR" dirty="0">
                    <a:latin typeface="Times New Roman" pitchFamily="18" charset="0"/>
                    <a:cs typeface="Times New Roman" pitchFamily="18" charset="0"/>
                  </a:rPr>
                  <a:t>	</a:t>
                </a:r>
                <a:r>
                  <a:rPr lang="tr-TR" dirty="0" smtClean="0">
                    <a:latin typeface="Times New Roman" pitchFamily="18" charset="0"/>
                    <a:cs typeface="Times New Roman" pitchFamily="18" charset="0"/>
                  </a:rPr>
                  <a:t>		q</a:t>
                </a:r>
                <a:r>
                  <a:rPr lang="tr-TR" baseline="-25000" dirty="0" smtClean="0">
                    <a:latin typeface="Times New Roman" pitchFamily="18" charset="0"/>
                    <a:cs typeface="Times New Roman" pitchFamily="18" charset="0"/>
                  </a:rPr>
                  <a:t>0</a:t>
                </a:r>
                <a:r>
                  <a:rPr lang="tr-TR" dirty="0" smtClean="0">
                    <a:latin typeface="Times New Roman" pitchFamily="18" charset="0"/>
                    <a:cs typeface="Times New Roman" pitchFamily="18" charset="0"/>
                  </a:rPr>
                  <a:t> =soğrulan çözünenin en yüksek katı evre derişimi</a:t>
                </a:r>
              </a:p>
            </p:txBody>
          </p:sp>
        </mc:Choice>
        <mc:Fallback>
          <p:sp>
            <p:nvSpPr>
              <p:cNvPr id="4" name="Metin kutusu 3"/>
              <p:cNvSpPr txBox="1">
                <a:spLocks noRot="1" noChangeAspect="1" noMove="1" noResize="1" noEditPoints="1" noAdjustHandles="1" noChangeArrowheads="1" noChangeShapeType="1" noTextEdit="1"/>
              </p:cNvSpPr>
              <p:nvPr/>
            </p:nvSpPr>
            <p:spPr>
              <a:xfrm>
                <a:off x="373294" y="1227899"/>
                <a:ext cx="8542106" cy="3454600"/>
              </a:xfrm>
              <a:prstGeom prst="rect">
                <a:avLst/>
              </a:prstGeom>
              <a:blipFill rotWithShape="1">
                <a:blip r:embed="rId4"/>
                <a:stretch>
                  <a:fillRect l="-571" r="-571" b="-1764"/>
                </a:stretch>
              </a:blipFill>
            </p:spPr>
            <p:txBody>
              <a:bodyPr/>
              <a:lstStyle/>
              <a:p>
                <a:r>
                  <a:rPr lang="tr-TR">
                    <a:noFill/>
                  </a:rPr>
                  <a:t> </a:t>
                </a:r>
              </a:p>
            </p:txBody>
          </p:sp>
        </mc:Fallback>
      </mc:AlternateContent>
    </p:spTree>
    <p:extLst>
      <p:ext uri="{BB962C8B-B14F-4D97-AF65-F5344CB8AC3E}">
        <p14:creationId xmlns:p14="http://schemas.microsoft.com/office/powerpoint/2010/main" val="1498889896"/>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Metin kutusu 2"/>
          <p:cNvSpPr txBox="1"/>
          <p:nvPr/>
        </p:nvSpPr>
        <p:spPr>
          <a:xfrm>
            <a:off x="381000" y="771495"/>
            <a:ext cx="2073581" cy="400110"/>
          </a:xfrm>
          <a:prstGeom prst="rect">
            <a:avLst/>
          </a:prstGeom>
          <a:noFill/>
        </p:spPr>
        <p:txBody>
          <a:bodyPr wrap="none" rtlCol="0">
            <a:spAutoFit/>
          </a:bodyPr>
          <a:lstStyle/>
          <a:p>
            <a:r>
              <a:rPr lang="tr-TR" sz="2000" b="1" dirty="0" smtClean="0">
                <a:latin typeface="Times New Roman" pitchFamily="18" charset="0"/>
                <a:cs typeface="Times New Roman" pitchFamily="18" charset="0"/>
              </a:rPr>
              <a:t>Kinetik Yaklaşım</a:t>
            </a:r>
            <a:endParaRPr lang="tr-TR" sz="2000" b="1" dirty="0">
              <a:latin typeface="Times New Roman" pitchFamily="18" charset="0"/>
              <a:cs typeface="Times New Roman" pitchFamily="18" charset="0"/>
            </a:endParaRPr>
          </a:p>
        </p:txBody>
      </p:sp>
      <mc:AlternateContent xmlns:mc="http://schemas.openxmlformats.org/markup-compatibility/2006">
        <mc:Choice xmlns:a14="http://schemas.microsoft.com/office/drawing/2010/main" Requires="a14">
          <p:sp>
            <p:nvSpPr>
              <p:cNvPr id="4" name="Metin kutusu 3"/>
              <p:cNvSpPr txBox="1"/>
              <p:nvPr/>
            </p:nvSpPr>
            <p:spPr>
              <a:xfrm>
                <a:off x="373294" y="1227899"/>
                <a:ext cx="8542106" cy="3459473"/>
              </a:xfrm>
              <a:prstGeom prst="rect">
                <a:avLst/>
              </a:prstGeom>
              <a:noFill/>
            </p:spPr>
            <p:txBody>
              <a:bodyPr wrap="square" rtlCol="0">
                <a:spAutoFit/>
              </a:bodyPr>
              <a:lstStyle/>
              <a:p>
                <a:pPr algn="just"/>
                <a:r>
                  <a:rPr lang="tr-TR" dirty="0" smtClean="0">
                    <a:latin typeface="Times New Roman" pitchFamily="18" charset="0"/>
                    <a:cs typeface="Times New Roman" pitchFamily="18" charset="0"/>
                  </a:rPr>
                  <a:t>M = soğurucunun kütlesi</a:t>
                </a:r>
              </a:p>
              <a:p>
                <a:pPr algn="just"/>
                <a:r>
                  <a:rPr lang="tr-TR" dirty="0" smtClean="0">
                    <a:latin typeface="Times New Roman" pitchFamily="18" charset="0"/>
                    <a:cs typeface="Times New Roman" pitchFamily="18" charset="0"/>
                  </a:rPr>
                  <a:t>V = kolondan geçen su hacmi-L</a:t>
                </a:r>
              </a:p>
              <a:p>
                <a:pPr algn="just"/>
                <a:r>
                  <a:rPr lang="tr-TR" dirty="0" smtClean="0">
                    <a:latin typeface="Times New Roman" pitchFamily="18" charset="0"/>
                    <a:cs typeface="Times New Roman" pitchFamily="18" charset="0"/>
                  </a:rPr>
                  <a:t>Q = akış hızı L/saat</a:t>
                </a:r>
              </a:p>
              <a:p>
                <a:pPr algn="just"/>
                <a:r>
                  <a:rPr lang="tr-TR" dirty="0" smtClean="0">
                    <a:latin typeface="Times New Roman" pitchFamily="18" charset="0"/>
                    <a:cs typeface="Times New Roman" pitchFamily="18" charset="0"/>
                  </a:rPr>
                  <a:t>Sol tarafın sağ tarafa eşit olduğu kabul edilerek;</a:t>
                </a:r>
              </a:p>
              <a:p>
                <a:pPr algn="just"/>
                <a:endParaRPr lang="tr-TR" dirty="0" smtClean="0">
                  <a:latin typeface="Times New Roman" pitchFamily="18" charset="0"/>
                  <a:cs typeface="Times New Roman" pitchFamily="18" charset="0"/>
                </a:endParaRPr>
              </a:p>
              <a:p>
                <a:pPr algn="ctr"/>
                <a14:m>
                  <m:oMath xmlns:m="http://schemas.openxmlformats.org/officeDocument/2006/math">
                    <m:r>
                      <a:rPr lang="tr-TR" sz="2000" i="1">
                        <a:latin typeface="Cambria Math"/>
                        <a:ea typeface="Cambria Math"/>
                        <a:cs typeface="Times New Roman" pitchFamily="18" charset="0"/>
                      </a:rPr>
                      <m:t>1+ </m:t>
                    </m:r>
                    <m:sSup>
                      <m:sSupPr>
                        <m:ctrlPr>
                          <a:rPr lang="tr-TR" sz="2000" i="1">
                            <a:latin typeface="Cambria Math"/>
                            <a:ea typeface="Cambria Math"/>
                            <a:cs typeface="Times New Roman" pitchFamily="18" charset="0"/>
                          </a:rPr>
                        </m:ctrlPr>
                      </m:sSupPr>
                      <m:e>
                        <m:r>
                          <a:rPr lang="tr-TR" sz="2000" i="1">
                            <a:latin typeface="Cambria Math"/>
                            <a:ea typeface="Cambria Math"/>
                            <a:cs typeface="Times New Roman" pitchFamily="18" charset="0"/>
                          </a:rPr>
                          <m:t>𝑒</m:t>
                        </m:r>
                      </m:e>
                      <m:sup>
                        <m:f>
                          <m:fPr>
                            <m:ctrlPr>
                              <a:rPr lang="tr-TR" sz="2000" i="1">
                                <a:latin typeface="Cambria Math"/>
                                <a:ea typeface="Cambria Math"/>
                                <a:cs typeface="Times New Roman" pitchFamily="18" charset="0"/>
                              </a:rPr>
                            </m:ctrlPr>
                          </m:fPr>
                          <m:num>
                            <m:sSub>
                              <m:sSubPr>
                                <m:ctrlPr>
                                  <a:rPr lang="tr-TR" sz="2000" i="1">
                                    <a:latin typeface="Cambria Math"/>
                                    <a:ea typeface="Cambria Math"/>
                                    <a:cs typeface="Times New Roman" pitchFamily="18" charset="0"/>
                                  </a:rPr>
                                </m:ctrlPr>
                              </m:sSubPr>
                              <m:e>
                                <m:r>
                                  <a:rPr lang="tr-TR" sz="2000" i="1">
                                    <a:latin typeface="Cambria Math"/>
                                    <a:ea typeface="Cambria Math"/>
                                    <a:cs typeface="Times New Roman" pitchFamily="18" charset="0"/>
                                  </a:rPr>
                                  <m:t>𝑘</m:t>
                                </m:r>
                              </m:e>
                              <m:sub>
                                <m:r>
                                  <a:rPr lang="tr-TR" sz="2000" i="1">
                                    <a:latin typeface="Cambria Math"/>
                                    <a:ea typeface="Cambria Math"/>
                                    <a:cs typeface="Times New Roman" pitchFamily="18" charset="0"/>
                                  </a:rPr>
                                  <m:t>1</m:t>
                                </m:r>
                              </m:sub>
                            </m:sSub>
                          </m:num>
                          <m:den>
                            <m:r>
                              <a:rPr lang="tr-TR" sz="2000" i="1">
                                <a:latin typeface="Cambria Math"/>
                                <a:ea typeface="Cambria Math"/>
                                <a:cs typeface="Times New Roman" pitchFamily="18" charset="0"/>
                              </a:rPr>
                              <m:t>𝑄</m:t>
                            </m:r>
                          </m:den>
                        </m:f>
                        <m:r>
                          <a:rPr lang="tr-TR" sz="2000" i="1">
                            <a:latin typeface="Cambria Math"/>
                            <a:ea typeface="Cambria Math"/>
                            <a:cs typeface="Times New Roman" pitchFamily="18" charset="0"/>
                          </a:rPr>
                          <m:t>(</m:t>
                        </m:r>
                        <m:sSub>
                          <m:sSubPr>
                            <m:ctrlPr>
                              <a:rPr lang="tr-TR" sz="2000" i="1">
                                <a:latin typeface="Cambria Math"/>
                                <a:ea typeface="Cambria Math"/>
                                <a:cs typeface="Times New Roman" pitchFamily="18" charset="0"/>
                              </a:rPr>
                            </m:ctrlPr>
                          </m:sSubPr>
                          <m:e>
                            <m:r>
                              <a:rPr lang="tr-TR" sz="2000" i="1">
                                <a:latin typeface="Cambria Math"/>
                                <a:ea typeface="Cambria Math"/>
                                <a:cs typeface="Times New Roman" pitchFamily="18" charset="0"/>
                              </a:rPr>
                              <m:t>𝑞</m:t>
                            </m:r>
                          </m:e>
                          <m:sub>
                            <m:r>
                              <a:rPr lang="tr-TR" sz="2000" i="1">
                                <a:latin typeface="Cambria Math"/>
                                <a:ea typeface="Cambria Math"/>
                                <a:cs typeface="Times New Roman" pitchFamily="18" charset="0"/>
                              </a:rPr>
                              <m:t>0</m:t>
                            </m:r>
                          </m:sub>
                        </m:sSub>
                        <m:r>
                          <a:rPr lang="tr-TR" sz="2000" i="1">
                            <a:latin typeface="Cambria Math"/>
                            <a:ea typeface="Cambria Math"/>
                            <a:cs typeface="Times New Roman" pitchFamily="18" charset="0"/>
                          </a:rPr>
                          <m:t>𝑀</m:t>
                        </m:r>
                        <m:r>
                          <a:rPr lang="tr-TR" sz="2000" i="1">
                            <a:latin typeface="Cambria Math"/>
                            <a:ea typeface="Cambria Math"/>
                            <a:cs typeface="Times New Roman" pitchFamily="18" charset="0"/>
                          </a:rPr>
                          <m:t> − </m:t>
                        </m:r>
                        <m:sSub>
                          <m:sSubPr>
                            <m:ctrlPr>
                              <a:rPr lang="tr-TR" sz="2000" i="1">
                                <a:latin typeface="Cambria Math"/>
                                <a:ea typeface="Cambria Math"/>
                                <a:cs typeface="Times New Roman" pitchFamily="18" charset="0"/>
                              </a:rPr>
                            </m:ctrlPr>
                          </m:sSubPr>
                          <m:e>
                            <m:r>
                              <a:rPr lang="tr-TR" sz="2000" i="1">
                                <a:latin typeface="Cambria Math"/>
                                <a:ea typeface="Cambria Math"/>
                                <a:cs typeface="Times New Roman" pitchFamily="18" charset="0"/>
                              </a:rPr>
                              <m:t>𝐶</m:t>
                            </m:r>
                          </m:e>
                          <m:sub>
                            <m:r>
                              <a:rPr lang="tr-TR" sz="2000" i="1">
                                <a:latin typeface="Cambria Math"/>
                                <a:ea typeface="Cambria Math"/>
                                <a:cs typeface="Times New Roman" pitchFamily="18" charset="0"/>
                              </a:rPr>
                              <m:t>0</m:t>
                            </m:r>
                          </m:sub>
                        </m:sSub>
                        <m:r>
                          <a:rPr lang="tr-TR" sz="2000" i="1">
                            <a:latin typeface="Cambria Math"/>
                            <a:ea typeface="Cambria Math"/>
                            <a:cs typeface="Times New Roman" pitchFamily="18" charset="0"/>
                          </a:rPr>
                          <m:t>𝑉</m:t>
                        </m:r>
                        <m:r>
                          <a:rPr lang="tr-TR" sz="2000" i="1">
                            <a:latin typeface="Cambria Math"/>
                            <a:ea typeface="Cambria Math"/>
                            <a:cs typeface="Times New Roman" pitchFamily="18" charset="0"/>
                          </a:rPr>
                          <m:t>)</m:t>
                        </m:r>
                      </m:sup>
                    </m:sSup>
                  </m:oMath>
                </a14:m>
                <a:r>
                  <a:rPr lang="tr-TR" sz="2000" i="1" dirty="0" smtClean="0">
                    <a:latin typeface="Cambria Math"/>
                    <a:cs typeface="Times New Roman" pitchFamily="18" charset="0"/>
                  </a:rPr>
                  <a:t> = </a:t>
                </a:r>
                <a14:m>
                  <m:oMath xmlns:m="http://schemas.openxmlformats.org/officeDocument/2006/math">
                    <m:f>
                      <m:fPr>
                        <m:ctrlPr>
                          <a:rPr lang="tr-TR" sz="2000" i="1">
                            <a:latin typeface="Cambria Math"/>
                            <a:cs typeface="Times New Roman" pitchFamily="18" charset="0"/>
                          </a:rPr>
                        </m:ctrlPr>
                      </m:fPr>
                      <m:num>
                        <m:sSub>
                          <m:sSubPr>
                            <m:ctrlPr>
                              <a:rPr lang="tr-TR" sz="2000" i="1" smtClean="0">
                                <a:latin typeface="Cambria Math"/>
                                <a:cs typeface="Times New Roman" pitchFamily="18" charset="0"/>
                              </a:rPr>
                            </m:ctrlPr>
                          </m:sSubPr>
                          <m:e>
                            <m:r>
                              <a:rPr lang="tr-TR" sz="2000" b="0" i="1" smtClean="0">
                                <a:latin typeface="Cambria Math"/>
                                <a:cs typeface="Times New Roman" pitchFamily="18" charset="0"/>
                              </a:rPr>
                              <m:t>𝐶</m:t>
                            </m:r>
                          </m:e>
                          <m:sub>
                            <m:r>
                              <a:rPr lang="tr-TR" sz="2000" b="0" i="1" smtClean="0">
                                <a:latin typeface="Cambria Math"/>
                                <a:cs typeface="Times New Roman" pitchFamily="18" charset="0"/>
                              </a:rPr>
                              <m:t>0</m:t>
                            </m:r>
                          </m:sub>
                        </m:sSub>
                      </m:num>
                      <m:den>
                        <m:r>
                          <a:rPr lang="tr-TR" sz="2000" i="1">
                            <a:latin typeface="Cambria Math"/>
                            <a:cs typeface="Times New Roman" pitchFamily="18" charset="0"/>
                          </a:rPr>
                          <m:t>𝐶</m:t>
                        </m:r>
                      </m:den>
                    </m:f>
                  </m:oMath>
                </a14:m>
                <a:endParaRPr lang="tr-TR" sz="2000" i="1" dirty="0">
                  <a:latin typeface="Cambria Math"/>
                  <a:cs typeface="Times New Roman" pitchFamily="18" charset="0"/>
                </a:endParaRPr>
              </a:p>
              <a:p>
                <a:pPr algn="just"/>
                <a:r>
                  <a:rPr lang="tr-TR" dirty="0" smtClean="0">
                    <a:latin typeface="Times New Roman" pitchFamily="18" charset="0"/>
                    <a:cs typeface="Times New Roman" pitchFamily="18" charset="0"/>
                  </a:rPr>
                  <a:t>Gerekli düzeltmeler yapılarak her iki tarafın doğal logaritması alınırsa;</a:t>
                </a:r>
              </a:p>
              <a:p>
                <a:pPr algn="just"/>
                <a14:m>
                  <m:oMathPara xmlns:m="http://schemas.openxmlformats.org/officeDocument/2006/math">
                    <m:oMathParaPr>
                      <m:jc m:val="centerGroup"/>
                    </m:oMathParaPr>
                    <m:oMath xmlns:m="http://schemas.openxmlformats.org/officeDocument/2006/math">
                      <m:func>
                        <m:funcPr>
                          <m:ctrlPr>
                            <a:rPr lang="tr-TR" i="1">
                              <a:latin typeface="Cambria Math"/>
                              <a:cs typeface="Times New Roman" pitchFamily="18" charset="0"/>
                            </a:rPr>
                          </m:ctrlPr>
                        </m:funcPr>
                        <m:fName>
                          <m:r>
                            <m:rPr>
                              <m:sty m:val="p"/>
                            </m:rPr>
                            <a:rPr lang="tr-TR">
                              <a:latin typeface="Cambria Math"/>
                              <a:cs typeface="Times New Roman" pitchFamily="18" charset="0"/>
                            </a:rPr>
                            <m:t>ln</m:t>
                          </m:r>
                        </m:fName>
                        <m:e>
                          <m:r>
                            <a:rPr lang="tr-TR" i="1">
                              <a:latin typeface="Cambria Math"/>
                              <a:cs typeface="Times New Roman" pitchFamily="18" charset="0"/>
                            </a:rPr>
                            <m:t>(</m:t>
                          </m:r>
                          <m:f>
                            <m:fPr>
                              <m:ctrlPr>
                                <a:rPr lang="tr-TR" i="1">
                                  <a:latin typeface="Cambria Math"/>
                                  <a:cs typeface="Times New Roman" pitchFamily="18" charset="0"/>
                                </a:rPr>
                              </m:ctrlPr>
                            </m:fPr>
                            <m:num>
                              <m:sSub>
                                <m:sSubPr>
                                  <m:ctrlPr>
                                    <a:rPr lang="tr-TR" i="1">
                                      <a:latin typeface="Cambria Math"/>
                                      <a:cs typeface="Times New Roman" pitchFamily="18" charset="0"/>
                                    </a:rPr>
                                  </m:ctrlPr>
                                </m:sSubPr>
                                <m:e>
                                  <m:r>
                                    <a:rPr lang="tr-TR" i="1">
                                      <a:latin typeface="Cambria Math"/>
                                      <a:cs typeface="Times New Roman" pitchFamily="18" charset="0"/>
                                    </a:rPr>
                                    <m:t>𝐶</m:t>
                                  </m:r>
                                </m:e>
                                <m:sub>
                                  <m:r>
                                    <a:rPr lang="tr-TR" i="1">
                                      <a:latin typeface="Cambria Math"/>
                                      <a:cs typeface="Times New Roman" pitchFamily="18" charset="0"/>
                                    </a:rPr>
                                    <m:t>0</m:t>
                                  </m:r>
                                </m:sub>
                              </m:sSub>
                            </m:num>
                            <m:den>
                              <m:r>
                                <a:rPr lang="tr-TR" i="1">
                                  <a:latin typeface="Cambria Math"/>
                                  <a:cs typeface="Times New Roman" pitchFamily="18" charset="0"/>
                                </a:rPr>
                                <m:t>𝐶</m:t>
                              </m:r>
                            </m:den>
                          </m:f>
                          <m:r>
                            <a:rPr lang="tr-TR" i="1">
                              <a:latin typeface="Cambria Math"/>
                              <a:cs typeface="Times New Roman" pitchFamily="18" charset="0"/>
                            </a:rPr>
                            <m:t>−1)</m:t>
                          </m:r>
                        </m:e>
                      </m:func>
                      <m:r>
                        <a:rPr lang="tr-TR" i="1">
                          <a:latin typeface="Cambria Math"/>
                          <a:cs typeface="Times New Roman" pitchFamily="18" charset="0"/>
                        </a:rPr>
                        <m:t>=</m:t>
                      </m:r>
                      <m:f>
                        <m:fPr>
                          <m:ctrlPr>
                            <a:rPr lang="tr-TR" i="1">
                              <a:latin typeface="Cambria Math"/>
                              <a:cs typeface="Times New Roman" pitchFamily="18" charset="0"/>
                            </a:rPr>
                          </m:ctrlPr>
                        </m:fPr>
                        <m:num>
                          <m:sSub>
                            <m:sSubPr>
                              <m:ctrlPr>
                                <a:rPr lang="tr-TR" i="1">
                                  <a:latin typeface="Cambria Math"/>
                                  <a:cs typeface="Times New Roman" pitchFamily="18" charset="0"/>
                                </a:rPr>
                              </m:ctrlPr>
                            </m:sSubPr>
                            <m:e>
                              <m:r>
                                <a:rPr lang="tr-TR" i="1">
                                  <a:latin typeface="Cambria Math"/>
                                  <a:cs typeface="Times New Roman" pitchFamily="18" charset="0"/>
                                </a:rPr>
                                <m:t>𝑘</m:t>
                              </m:r>
                            </m:e>
                            <m:sub>
                              <m:r>
                                <a:rPr lang="tr-TR" i="1">
                                  <a:latin typeface="Cambria Math"/>
                                  <a:cs typeface="Times New Roman" pitchFamily="18" charset="0"/>
                                </a:rPr>
                                <m:t>1</m:t>
                              </m:r>
                            </m:sub>
                          </m:sSub>
                          <m:sSub>
                            <m:sSubPr>
                              <m:ctrlPr>
                                <a:rPr lang="tr-TR" i="1">
                                  <a:latin typeface="Cambria Math"/>
                                  <a:cs typeface="Times New Roman" pitchFamily="18" charset="0"/>
                                </a:rPr>
                              </m:ctrlPr>
                            </m:sSubPr>
                            <m:e>
                              <m:r>
                                <a:rPr lang="tr-TR" i="1">
                                  <a:latin typeface="Cambria Math"/>
                                  <a:cs typeface="Times New Roman" pitchFamily="18" charset="0"/>
                                </a:rPr>
                                <m:t>𝑞</m:t>
                              </m:r>
                            </m:e>
                            <m:sub>
                              <m:r>
                                <a:rPr lang="tr-TR" i="1">
                                  <a:latin typeface="Cambria Math"/>
                                  <a:cs typeface="Times New Roman" pitchFamily="18" charset="0"/>
                                </a:rPr>
                                <m:t>0</m:t>
                              </m:r>
                            </m:sub>
                          </m:sSub>
                          <m:r>
                            <a:rPr lang="tr-TR" i="1">
                              <a:latin typeface="Cambria Math"/>
                              <a:cs typeface="Times New Roman" pitchFamily="18" charset="0"/>
                            </a:rPr>
                            <m:t>𝑀</m:t>
                          </m:r>
                        </m:num>
                        <m:den>
                          <m:r>
                            <a:rPr lang="tr-TR" i="1">
                              <a:latin typeface="Cambria Math"/>
                              <a:cs typeface="Times New Roman" pitchFamily="18" charset="0"/>
                            </a:rPr>
                            <m:t>𝑄</m:t>
                          </m:r>
                        </m:den>
                      </m:f>
                      <m:r>
                        <a:rPr lang="tr-TR" b="0" i="1" smtClean="0">
                          <a:latin typeface="Cambria Math"/>
                          <a:cs typeface="Times New Roman" pitchFamily="18" charset="0"/>
                        </a:rPr>
                        <m:t>− </m:t>
                      </m:r>
                      <m:f>
                        <m:fPr>
                          <m:ctrlPr>
                            <a:rPr lang="tr-TR" b="0" i="1" smtClean="0">
                              <a:latin typeface="Cambria Math"/>
                              <a:cs typeface="Times New Roman" pitchFamily="18" charset="0"/>
                            </a:rPr>
                          </m:ctrlPr>
                        </m:fPr>
                        <m:num>
                          <m:sSub>
                            <m:sSubPr>
                              <m:ctrlPr>
                                <a:rPr lang="tr-TR" b="0" i="1" smtClean="0">
                                  <a:latin typeface="Cambria Math"/>
                                  <a:cs typeface="Times New Roman" pitchFamily="18" charset="0"/>
                                </a:rPr>
                              </m:ctrlPr>
                            </m:sSubPr>
                            <m:e>
                              <m:r>
                                <a:rPr lang="tr-TR" b="0" i="1" smtClean="0">
                                  <a:latin typeface="Cambria Math"/>
                                  <a:cs typeface="Times New Roman" pitchFamily="18" charset="0"/>
                                </a:rPr>
                                <m:t>𝑘</m:t>
                              </m:r>
                            </m:e>
                            <m:sub>
                              <m:r>
                                <a:rPr lang="tr-TR" b="0" i="1" smtClean="0">
                                  <a:latin typeface="Cambria Math"/>
                                  <a:cs typeface="Times New Roman" pitchFamily="18" charset="0"/>
                                </a:rPr>
                                <m:t>1</m:t>
                              </m:r>
                            </m:sub>
                          </m:sSub>
                          <m:sSub>
                            <m:sSubPr>
                              <m:ctrlPr>
                                <a:rPr lang="tr-TR" b="0" i="1" smtClean="0">
                                  <a:latin typeface="Cambria Math"/>
                                  <a:cs typeface="Times New Roman" pitchFamily="18" charset="0"/>
                                </a:rPr>
                              </m:ctrlPr>
                            </m:sSubPr>
                            <m:e>
                              <m:r>
                                <a:rPr lang="tr-TR" b="0" i="1" smtClean="0">
                                  <a:latin typeface="Cambria Math"/>
                                  <a:cs typeface="Times New Roman" pitchFamily="18" charset="0"/>
                                </a:rPr>
                                <m:t>𝐶</m:t>
                              </m:r>
                            </m:e>
                            <m:sub>
                              <m:r>
                                <a:rPr lang="tr-TR" b="0" i="1" smtClean="0">
                                  <a:latin typeface="Cambria Math"/>
                                  <a:cs typeface="Times New Roman" pitchFamily="18" charset="0"/>
                                </a:rPr>
                                <m:t>0</m:t>
                              </m:r>
                            </m:sub>
                          </m:sSub>
                        </m:num>
                        <m:den>
                          <m:r>
                            <a:rPr lang="tr-TR" b="0" i="1" smtClean="0">
                              <a:latin typeface="Cambria Math"/>
                              <a:cs typeface="Times New Roman" pitchFamily="18" charset="0"/>
                            </a:rPr>
                            <m:t>𝑄</m:t>
                          </m:r>
                        </m:den>
                      </m:f>
                      <m:r>
                        <a:rPr lang="tr-TR" b="0" i="1" smtClean="0">
                          <a:latin typeface="Cambria Math"/>
                          <a:cs typeface="Times New Roman" pitchFamily="18" charset="0"/>
                        </a:rPr>
                        <m:t>𝑉</m:t>
                      </m:r>
                    </m:oMath>
                  </m:oMathPara>
                </a14:m>
                <a:endParaRPr lang="tr-TR" b="0" dirty="0" smtClean="0">
                  <a:latin typeface="Times New Roman" pitchFamily="18" charset="0"/>
                  <a:cs typeface="Times New Roman" pitchFamily="18" charset="0"/>
                </a:endParaRPr>
              </a:p>
              <a:p>
                <a:pPr algn="just"/>
                <a:r>
                  <a:rPr lang="tr-TR" dirty="0" smtClean="0">
                    <a:latin typeface="Times New Roman" pitchFamily="18" charset="0"/>
                    <a:cs typeface="Times New Roman" pitchFamily="18" charset="0"/>
                  </a:rPr>
                  <a:t>Bu eşitliğin y = b + mx türünde bir doğru eşitliği olduğu görülebilir. Terimler;</a:t>
                </a:r>
              </a:p>
              <a:p>
                <a:pPr algn="just"/>
                <a:r>
                  <a:rPr lang="tr-TR" b="1" dirty="0" smtClean="0">
                    <a:latin typeface="Times New Roman" pitchFamily="18" charset="0"/>
                    <a:cs typeface="Times New Roman" pitchFamily="18" charset="0"/>
                  </a:rPr>
                  <a:t>y</a:t>
                </a:r>
                <a:r>
                  <a:rPr lang="tr-TR" dirty="0" smtClean="0">
                    <a:latin typeface="Times New Roman" pitchFamily="18" charset="0"/>
                    <a:cs typeface="Times New Roman" pitchFamily="18" charset="0"/>
                  </a:rPr>
                  <a:t> = </a:t>
                </a:r>
                <a14:m>
                  <m:oMath xmlns:m="http://schemas.openxmlformats.org/officeDocument/2006/math">
                    <m:func>
                      <m:funcPr>
                        <m:ctrlPr>
                          <a:rPr lang="tr-TR" i="1">
                            <a:latin typeface="Cambria Math"/>
                            <a:cs typeface="Times New Roman" pitchFamily="18" charset="0"/>
                          </a:rPr>
                        </m:ctrlPr>
                      </m:funcPr>
                      <m:fName>
                        <m:r>
                          <m:rPr>
                            <m:sty m:val="p"/>
                          </m:rPr>
                          <a:rPr lang="tr-TR">
                            <a:latin typeface="Cambria Math"/>
                            <a:cs typeface="Times New Roman" pitchFamily="18" charset="0"/>
                          </a:rPr>
                          <m:t>ln</m:t>
                        </m:r>
                      </m:fName>
                      <m:e>
                        <m:r>
                          <a:rPr lang="tr-TR" i="1">
                            <a:latin typeface="Cambria Math"/>
                            <a:cs typeface="Times New Roman" pitchFamily="18" charset="0"/>
                          </a:rPr>
                          <m:t>(</m:t>
                        </m:r>
                        <m:f>
                          <m:fPr>
                            <m:ctrlPr>
                              <a:rPr lang="tr-TR" i="1">
                                <a:latin typeface="Cambria Math"/>
                                <a:cs typeface="Times New Roman" pitchFamily="18" charset="0"/>
                              </a:rPr>
                            </m:ctrlPr>
                          </m:fPr>
                          <m:num>
                            <m:sSub>
                              <m:sSubPr>
                                <m:ctrlPr>
                                  <a:rPr lang="tr-TR" i="1">
                                    <a:latin typeface="Cambria Math"/>
                                    <a:cs typeface="Times New Roman" pitchFamily="18" charset="0"/>
                                  </a:rPr>
                                </m:ctrlPr>
                              </m:sSubPr>
                              <m:e>
                                <m:r>
                                  <a:rPr lang="tr-TR" i="1">
                                    <a:latin typeface="Cambria Math"/>
                                    <a:cs typeface="Times New Roman" pitchFamily="18" charset="0"/>
                                  </a:rPr>
                                  <m:t>𝐶</m:t>
                                </m:r>
                              </m:e>
                              <m:sub>
                                <m:r>
                                  <a:rPr lang="tr-TR" i="1">
                                    <a:latin typeface="Cambria Math"/>
                                    <a:cs typeface="Times New Roman" pitchFamily="18" charset="0"/>
                                  </a:rPr>
                                  <m:t>0</m:t>
                                </m:r>
                              </m:sub>
                            </m:sSub>
                          </m:num>
                          <m:den>
                            <m:r>
                              <a:rPr lang="tr-TR" i="1">
                                <a:latin typeface="Cambria Math"/>
                                <a:cs typeface="Times New Roman" pitchFamily="18" charset="0"/>
                              </a:rPr>
                              <m:t>𝐶</m:t>
                            </m:r>
                          </m:den>
                        </m:f>
                        <m:r>
                          <a:rPr lang="tr-TR" i="1">
                            <a:latin typeface="Cambria Math"/>
                            <a:cs typeface="Times New Roman" pitchFamily="18" charset="0"/>
                          </a:rPr>
                          <m:t>−1)</m:t>
                        </m:r>
                      </m:e>
                    </m:func>
                    <m:r>
                      <a:rPr lang="tr-TR" b="0" i="0" smtClean="0">
                        <a:latin typeface="Cambria Math"/>
                        <a:cs typeface="Times New Roman" pitchFamily="18" charset="0"/>
                      </a:rPr>
                      <m:t>;</m:t>
                    </m:r>
                    <m:r>
                      <a:rPr lang="tr-TR" b="1" i="0" smtClean="0">
                        <a:latin typeface="Cambria Math"/>
                        <a:cs typeface="Times New Roman" pitchFamily="18" charset="0"/>
                      </a:rPr>
                      <m:t>𝐱</m:t>
                    </m:r>
                    <m:r>
                      <a:rPr lang="tr-TR" b="0" i="0" smtClean="0">
                        <a:latin typeface="Cambria Math"/>
                        <a:cs typeface="Times New Roman" pitchFamily="18" charset="0"/>
                      </a:rPr>
                      <m:t>=</m:t>
                    </m:r>
                    <m:r>
                      <m:rPr>
                        <m:sty m:val="p"/>
                      </m:rPr>
                      <a:rPr lang="tr-TR" b="0" i="0" smtClean="0">
                        <a:latin typeface="Cambria Math"/>
                        <a:cs typeface="Times New Roman" pitchFamily="18" charset="0"/>
                      </a:rPr>
                      <m:t>V</m:t>
                    </m:r>
                    <m:r>
                      <a:rPr lang="tr-TR" b="0" i="0" smtClean="0">
                        <a:latin typeface="Cambria Math"/>
                        <a:cs typeface="Times New Roman" pitchFamily="18" charset="0"/>
                      </a:rPr>
                      <m:t> ;</m:t>
                    </m:r>
                    <m:r>
                      <a:rPr lang="tr-TR" b="1" i="0" smtClean="0">
                        <a:latin typeface="Cambria Math"/>
                        <a:cs typeface="Times New Roman" pitchFamily="18" charset="0"/>
                      </a:rPr>
                      <m:t>𝐦</m:t>
                    </m:r>
                    <m:r>
                      <a:rPr lang="tr-TR" b="0" i="0" smtClean="0">
                        <a:latin typeface="Cambria Math"/>
                        <a:cs typeface="Times New Roman" pitchFamily="18" charset="0"/>
                      </a:rPr>
                      <m:t>= </m:t>
                    </m:r>
                    <m:f>
                      <m:fPr>
                        <m:ctrlPr>
                          <a:rPr lang="tr-TR" i="1">
                            <a:latin typeface="Cambria Math"/>
                            <a:cs typeface="Times New Roman" pitchFamily="18" charset="0"/>
                          </a:rPr>
                        </m:ctrlPr>
                      </m:fPr>
                      <m:num>
                        <m:sSub>
                          <m:sSubPr>
                            <m:ctrlPr>
                              <a:rPr lang="tr-TR" i="1">
                                <a:latin typeface="Cambria Math"/>
                                <a:cs typeface="Times New Roman" pitchFamily="18" charset="0"/>
                              </a:rPr>
                            </m:ctrlPr>
                          </m:sSubPr>
                          <m:e>
                            <m:r>
                              <a:rPr lang="tr-TR" i="1">
                                <a:latin typeface="Cambria Math"/>
                                <a:cs typeface="Times New Roman" pitchFamily="18" charset="0"/>
                              </a:rPr>
                              <m:t>𝑘</m:t>
                            </m:r>
                          </m:e>
                          <m:sub>
                            <m:r>
                              <a:rPr lang="tr-TR" i="1">
                                <a:latin typeface="Cambria Math"/>
                                <a:cs typeface="Times New Roman" pitchFamily="18" charset="0"/>
                              </a:rPr>
                              <m:t>1</m:t>
                            </m:r>
                          </m:sub>
                        </m:sSub>
                        <m:sSub>
                          <m:sSubPr>
                            <m:ctrlPr>
                              <a:rPr lang="tr-TR" i="1">
                                <a:latin typeface="Cambria Math"/>
                                <a:cs typeface="Times New Roman" pitchFamily="18" charset="0"/>
                              </a:rPr>
                            </m:ctrlPr>
                          </m:sSubPr>
                          <m:e>
                            <m:r>
                              <a:rPr lang="tr-TR" i="1">
                                <a:latin typeface="Cambria Math"/>
                                <a:cs typeface="Times New Roman" pitchFamily="18" charset="0"/>
                              </a:rPr>
                              <m:t>𝐶</m:t>
                            </m:r>
                          </m:e>
                          <m:sub>
                            <m:r>
                              <a:rPr lang="tr-TR" i="1">
                                <a:latin typeface="Cambria Math"/>
                                <a:cs typeface="Times New Roman" pitchFamily="18" charset="0"/>
                              </a:rPr>
                              <m:t>0</m:t>
                            </m:r>
                          </m:sub>
                        </m:sSub>
                      </m:num>
                      <m:den>
                        <m:r>
                          <a:rPr lang="tr-TR" i="1">
                            <a:latin typeface="Cambria Math"/>
                            <a:cs typeface="Times New Roman" pitchFamily="18" charset="0"/>
                          </a:rPr>
                          <m:t>𝑄</m:t>
                        </m:r>
                      </m:den>
                    </m:f>
                    <m:r>
                      <a:rPr lang="tr-TR" b="0" i="1" smtClean="0">
                        <a:latin typeface="Cambria Math"/>
                        <a:cs typeface="Times New Roman" pitchFamily="18" charset="0"/>
                      </a:rPr>
                      <m:t> ;</m:t>
                    </m:r>
                    <m:r>
                      <a:rPr lang="tr-TR" b="1" i="1" smtClean="0">
                        <a:latin typeface="Cambria Math"/>
                        <a:cs typeface="Times New Roman" pitchFamily="18" charset="0"/>
                      </a:rPr>
                      <m:t>𝒃</m:t>
                    </m:r>
                    <m:r>
                      <a:rPr lang="tr-TR" i="1">
                        <a:latin typeface="Cambria Math"/>
                        <a:cs typeface="Times New Roman" pitchFamily="18" charset="0"/>
                      </a:rPr>
                      <m:t>=</m:t>
                    </m:r>
                    <m:f>
                      <m:fPr>
                        <m:ctrlPr>
                          <a:rPr lang="tr-TR" i="1">
                            <a:latin typeface="Cambria Math"/>
                            <a:cs typeface="Times New Roman" pitchFamily="18" charset="0"/>
                          </a:rPr>
                        </m:ctrlPr>
                      </m:fPr>
                      <m:num>
                        <m:sSub>
                          <m:sSubPr>
                            <m:ctrlPr>
                              <a:rPr lang="tr-TR" i="1">
                                <a:latin typeface="Cambria Math"/>
                                <a:cs typeface="Times New Roman" pitchFamily="18" charset="0"/>
                              </a:rPr>
                            </m:ctrlPr>
                          </m:sSubPr>
                          <m:e>
                            <m:r>
                              <a:rPr lang="tr-TR" i="1">
                                <a:latin typeface="Cambria Math"/>
                                <a:cs typeface="Times New Roman" pitchFamily="18" charset="0"/>
                              </a:rPr>
                              <m:t>𝑘</m:t>
                            </m:r>
                          </m:e>
                          <m:sub>
                            <m:r>
                              <a:rPr lang="tr-TR" i="1">
                                <a:latin typeface="Cambria Math"/>
                                <a:cs typeface="Times New Roman" pitchFamily="18" charset="0"/>
                              </a:rPr>
                              <m:t>1</m:t>
                            </m:r>
                          </m:sub>
                        </m:sSub>
                        <m:sSub>
                          <m:sSubPr>
                            <m:ctrlPr>
                              <a:rPr lang="tr-TR" i="1">
                                <a:latin typeface="Cambria Math"/>
                                <a:cs typeface="Times New Roman" pitchFamily="18" charset="0"/>
                              </a:rPr>
                            </m:ctrlPr>
                          </m:sSubPr>
                          <m:e>
                            <m:r>
                              <a:rPr lang="tr-TR" i="1">
                                <a:latin typeface="Cambria Math"/>
                                <a:cs typeface="Times New Roman" pitchFamily="18" charset="0"/>
                              </a:rPr>
                              <m:t>𝑞</m:t>
                            </m:r>
                          </m:e>
                          <m:sub>
                            <m:r>
                              <a:rPr lang="tr-TR" i="1">
                                <a:latin typeface="Cambria Math"/>
                                <a:cs typeface="Times New Roman" pitchFamily="18" charset="0"/>
                              </a:rPr>
                              <m:t>0</m:t>
                            </m:r>
                          </m:sub>
                        </m:sSub>
                        <m:r>
                          <a:rPr lang="tr-TR" i="1">
                            <a:latin typeface="Cambria Math"/>
                            <a:cs typeface="Times New Roman" pitchFamily="18" charset="0"/>
                          </a:rPr>
                          <m:t>𝑀</m:t>
                        </m:r>
                      </m:num>
                      <m:den>
                        <m:r>
                          <a:rPr lang="tr-TR" i="1">
                            <a:latin typeface="Cambria Math"/>
                            <a:cs typeface="Times New Roman" pitchFamily="18" charset="0"/>
                          </a:rPr>
                          <m:t>𝑄</m:t>
                        </m:r>
                      </m:den>
                    </m:f>
                    <m:r>
                      <a:rPr lang="tr-TR" i="1">
                        <a:latin typeface="Cambria Math"/>
                        <a:cs typeface="Times New Roman" pitchFamily="18" charset="0"/>
                      </a:rPr>
                      <m:t> </m:t>
                    </m:r>
                  </m:oMath>
                </a14:m>
                <a:r>
                  <a:rPr lang="tr-TR" dirty="0" smtClean="0">
                    <a:latin typeface="Times New Roman" pitchFamily="18" charset="0"/>
                    <a:cs typeface="Times New Roman" pitchFamily="18" charset="0"/>
                  </a:rPr>
                  <a:t>		</a:t>
                </a:r>
              </a:p>
            </p:txBody>
          </p:sp>
        </mc:Choice>
        <mc:Fallback>
          <p:sp>
            <p:nvSpPr>
              <p:cNvPr id="4" name="Metin kutusu 3"/>
              <p:cNvSpPr txBox="1">
                <a:spLocks noRot="1" noChangeAspect="1" noMove="1" noResize="1" noEditPoints="1" noAdjustHandles="1" noChangeArrowheads="1" noChangeShapeType="1" noTextEdit="1"/>
              </p:cNvSpPr>
              <p:nvPr/>
            </p:nvSpPr>
            <p:spPr>
              <a:xfrm>
                <a:off x="373294" y="1227899"/>
                <a:ext cx="8542106" cy="3459473"/>
              </a:xfrm>
              <a:prstGeom prst="rect">
                <a:avLst/>
              </a:prstGeom>
              <a:blipFill rotWithShape="1">
                <a:blip r:embed="rId4"/>
                <a:stretch>
                  <a:fillRect l="-571" t="-880" b="-704"/>
                </a:stretch>
              </a:blipFill>
            </p:spPr>
            <p:txBody>
              <a:bodyPr/>
              <a:lstStyle/>
              <a:p>
                <a:r>
                  <a:rPr lang="tr-TR">
                    <a:noFill/>
                  </a:rPr>
                  <a:t> </a:t>
                </a:r>
              </a:p>
            </p:txBody>
          </p:sp>
        </mc:Fallback>
      </mc:AlternateContent>
    </p:spTree>
    <p:extLst>
      <p:ext uri="{BB962C8B-B14F-4D97-AF65-F5344CB8AC3E}">
        <p14:creationId xmlns:p14="http://schemas.microsoft.com/office/powerpoint/2010/main" val="1811020784"/>
      </p:ext>
    </p:extLst>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Metin kutusu 2"/>
          <p:cNvSpPr txBox="1"/>
          <p:nvPr/>
        </p:nvSpPr>
        <p:spPr>
          <a:xfrm>
            <a:off x="1166260" y="2343150"/>
            <a:ext cx="6811480" cy="1015663"/>
          </a:xfrm>
          <a:prstGeom prst="rect">
            <a:avLst/>
          </a:prstGeom>
          <a:noFill/>
        </p:spPr>
        <p:txBody>
          <a:bodyPr wrap="none" rtlCol="0">
            <a:spAutoFit/>
          </a:bodyPr>
          <a:lstStyle/>
          <a:p>
            <a:r>
              <a:rPr lang="tr-TR" sz="6000" b="1" dirty="0" smtClean="0">
                <a:latin typeface="Times New Roman" pitchFamily="18" charset="0"/>
                <a:cs typeface="Times New Roman" pitchFamily="18" charset="0"/>
              </a:rPr>
              <a:t>TEŞEKKÜRLER…</a:t>
            </a:r>
            <a:endParaRPr lang="tr-TR" sz="6000" b="1" dirty="0">
              <a:latin typeface="Times New Roman" pitchFamily="18" charset="0"/>
              <a:cs typeface="Times New Roman" pitchFamily="18" charset="0"/>
            </a:endParaRPr>
          </a:p>
        </p:txBody>
      </p:sp>
    </p:spTree>
    <p:extLst>
      <p:ext uri="{BB962C8B-B14F-4D97-AF65-F5344CB8AC3E}">
        <p14:creationId xmlns:p14="http://schemas.microsoft.com/office/powerpoint/2010/main" val="218360540"/>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0</TotalTime>
  <Words>1166</Words>
  <Application>Microsoft Office PowerPoint</Application>
  <PresentationFormat>Ekran Gösterisi (16:9)</PresentationFormat>
  <Paragraphs>68</Paragraphs>
  <Slides>22</Slides>
  <Notes>0</Notes>
  <HiddenSlides>0</HiddenSlides>
  <MMClips>0</MMClips>
  <ScaleCrop>false</ScaleCrop>
  <HeadingPairs>
    <vt:vector size="4" baseType="variant">
      <vt:variant>
        <vt:lpstr>Tema</vt:lpstr>
      </vt:variant>
      <vt:variant>
        <vt:i4>1</vt:i4>
      </vt:variant>
      <vt:variant>
        <vt:lpstr>Slayt Başlıkları</vt:lpstr>
      </vt:variant>
      <vt:variant>
        <vt:i4>22</vt:i4>
      </vt:variant>
    </vt:vector>
  </HeadingPairs>
  <TitlesOfParts>
    <vt:vector size="23" baseType="lpstr">
      <vt:lpstr>Varsayılan Tasarım</vt:lpstr>
      <vt:lpstr>2020-2021 GÜZ DÖNEMİ  TEMEL İŞLEMLER-I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2016-09-02T00:46:46Z</dcterms:created>
  <dcterms:modified xsi:type="dcterms:W3CDTF">2020-11-26T13:56:40Z</dcterms:modified>
</cp:coreProperties>
</file>