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  <p:sldId id="265" r:id="rId3"/>
    <p:sldId id="349" r:id="rId4"/>
    <p:sldId id="417" r:id="rId5"/>
    <p:sldId id="363" r:id="rId6"/>
    <p:sldId id="365" r:id="rId7"/>
    <p:sldId id="420" r:id="rId8"/>
    <p:sldId id="419" r:id="rId9"/>
    <p:sldId id="418" r:id="rId10"/>
    <p:sldId id="416" r:id="rId11"/>
    <p:sldId id="415" r:id="rId12"/>
    <p:sldId id="413" r:id="rId13"/>
    <p:sldId id="414" r:id="rId14"/>
    <p:sldId id="426" r:id="rId15"/>
    <p:sldId id="412" r:id="rId16"/>
    <p:sldId id="472" r:id="rId17"/>
    <p:sldId id="411" r:id="rId18"/>
    <p:sldId id="410" r:id="rId19"/>
    <p:sldId id="409" r:id="rId20"/>
    <p:sldId id="424" r:id="rId21"/>
    <p:sldId id="405" r:id="rId22"/>
    <p:sldId id="407" r:id="rId23"/>
    <p:sldId id="406" r:id="rId24"/>
    <p:sldId id="404" r:id="rId25"/>
    <p:sldId id="427" r:id="rId26"/>
    <p:sldId id="366" r:id="rId27"/>
    <p:sldId id="398" r:id="rId28"/>
    <p:sldId id="403" r:id="rId29"/>
    <p:sldId id="425" r:id="rId30"/>
    <p:sldId id="402" r:id="rId31"/>
    <p:sldId id="401" r:id="rId32"/>
    <p:sldId id="400" r:id="rId33"/>
    <p:sldId id="434" r:id="rId34"/>
    <p:sldId id="433" r:id="rId35"/>
    <p:sldId id="432" r:id="rId36"/>
    <p:sldId id="431" r:id="rId37"/>
    <p:sldId id="430" r:id="rId38"/>
    <p:sldId id="429" r:id="rId39"/>
    <p:sldId id="428" r:id="rId40"/>
    <p:sldId id="467" r:id="rId41"/>
  </p:sldIdLst>
  <p:sldSz cx="9144000" cy="5143500" type="screen16x9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ema Uygulanmış Stil 1 - Vurgu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ema Uygulanmış Stil 1 - Vurgu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660B408-B3CF-4A94-85FC-2B1E0A45F4A2}" styleName="Koyu Stil 2 - Vurgu 1/Vurgu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88" autoAdjust="0"/>
    <p:restoredTop sz="94667" autoAdjust="0"/>
  </p:normalViewPr>
  <p:slideViewPr>
    <p:cSldViewPr>
      <p:cViewPr varScale="1">
        <p:scale>
          <a:sx n="108" d="100"/>
          <a:sy n="108" d="100"/>
        </p:scale>
        <p:origin x="106" y="77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7F6101-C217-4FFD-821C-F2C37C83B418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81207155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72A1D6-40AF-4B13-8CED-E8D56BB5C81E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21344579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3177BC-5926-471B-9D07-DC375BC7415C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12447061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B3A9D7-CACA-4F60-9FE6-7A1DF5475A32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44877156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7CA626-10BC-407B-ABE2-6AB5B2267CCA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45009893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C0CFC7-E556-41A7-A931-A9E07C3E9DEA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5085645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C8BC87-202D-4066-97B2-8D041950AE95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84432738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874455-CE5C-4ED7-B311-21FD1779CF9D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094124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1928E9-9B87-42C4-B66E-4190E1E65A3B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89590080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AA2289-9B7B-4523-AA33-D3EC1E946BF6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0936368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709194-4209-42CE-87A9-43FF9DA531B8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54599432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47799F-29BC-497F-8823-4BC6A6D2E01E}" type="slidenum">
              <a:rPr lang="tr-TR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1828800" y="-19050"/>
            <a:ext cx="73152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tr-TR" sz="4800" b="1" dirty="0">
                <a:latin typeface="Times New Roman" pitchFamily="18" charset="0"/>
                <a:cs typeface="Times New Roman" pitchFamily="18" charset="0"/>
              </a:rPr>
              <a:t>TEMEL İŞLEMLER I</a:t>
            </a:r>
          </a:p>
        </p:txBody>
      </p:sp>
      <p:sp>
        <p:nvSpPr>
          <p:cNvPr id="5" name="Alt Başlık 2"/>
          <p:cNvSpPr txBox="1">
            <a:spLocks/>
          </p:cNvSpPr>
          <p:nvPr/>
        </p:nvSpPr>
        <p:spPr bwMode="auto">
          <a:xfrm>
            <a:off x="2286000" y="2114550"/>
            <a:ext cx="6400800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tr-TR" sz="36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ADSORPSİYON-8. Hafta</a:t>
            </a:r>
          </a:p>
          <a:p>
            <a:endParaRPr lang="tr-TR" sz="28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r-TR" sz="2800" dirty="0">
                <a:latin typeface="Times New Roman" pitchFamily="18" charset="0"/>
                <a:cs typeface="Times New Roman" pitchFamily="18" charset="0"/>
              </a:rPr>
              <a:t>PROF. DR. YÜKSEL ARDALI</a:t>
            </a:r>
          </a:p>
          <a:p>
            <a:endParaRPr lang="tr-TR" dirty="0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84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78"/>
            <a:ext cx="9144000" cy="674428"/>
          </a:xfrm>
          <a:prstGeom prst="rect">
            <a:avLst/>
          </a:prstGeom>
          <a:noFill/>
        </p:spPr>
      </p:pic>
      <p:sp>
        <p:nvSpPr>
          <p:cNvPr id="3" name="Dikdörtgen 2"/>
          <p:cNvSpPr/>
          <p:nvPr/>
        </p:nvSpPr>
        <p:spPr>
          <a:xfrm>
            <a:off x="533400" y="1560381"/>
            <a:ext cx="3810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Kısaca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adsorpsiyon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malzemenin yüzeyde birikmesidir.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Adsorpsiyon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çözünmüş bileşenlerin bir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adsorban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partikülün yüzeylerine transfer edilerek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solventten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(sudan) çıkarıldığı bir birim işlemdir.</a:t>
            </a:r>
          </a:p>
        </p:txBody>
      </p:sp>
      <p:sp>
        <p:nvSpPr>
          <p:cNvPr id="4" name="Dikdörtgen 3"/>
          <p:cNvSpPr/>
          <p:nvPr/>
        </p:nvSpPr>
        <p:spPr>
          <a:xfrm>
            <a:off x="533973" y="971550"/>
            <a:ext cx="20537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ADSORPSİYON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26AAA3-CC5D-4F62-8E5B-324EF3A67F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180809"/>
            <a:ext cx="1447800" cy="213389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E4A7EE2-802C-489D-AD2B-1F33697EEE3B}"/>
              </a:ext>
            </a:extLst>
          </p:cNvPr>
          <p:cNvSpPr txBox="1"/>
          <p:nvPr/>
        </p:nvSpPr>
        <p:spPr>
          <a:xfrm>
            <a:off x="7543800" y="1580919"/>
            <a:ext cx="1295400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dirty="0"/>
              <a:t>SIVI FAZ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76999D-D0F1-4674-A560-7180E58EF827}"/>
              </a:ext>
            </a:extLst>
          </p:cNvPr>
          <p:cNvSpPr txBox="1"/>
          <p:nvPr/>
        </p:nvSpPr>
        <p:spPr>
          <a:xfrm>
            <a:off x="4724400" y="1657350"/>
            <a:ext cx="1295400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dirty="0"/>
              <a:t>KATI FAZ</a:t>
            </a:r>
          </a:p>
        </p:txBody>
      </p:sp>
    </p:spTree>
    <p:extLst>
      <p:ext uri="{BB962C8B-B14F-4D97-AF65-F5344CB8AC3E}">
        <p14:creationId xmlns:p14="http://schemas.microsoft.com/office/powerpoint/2010/main" val="1766809225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84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78"/>
            <a:ext cx="9144000" cy="674428"/>
          </a:xfrm>
          <a:prstGeom prst="rect">
            <a:avLst/>
          </a:prstGeom>
          <a:noFill/>
        </p:spPr>
      </p:pic>
      <p:sp>
        <p:nvSpPr>
          <p:cNvPr id="4" name="Dikdörtgen 3"/>
          <p:cNvSpPr/>
          <p:nvPr/>
        </p:nvSpPr>
        <p:spPr>
          <a:xfrm>
            <a:off x="444882" y="1276350"/>
            <a:ext cx="825423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SORBSİYONUN AMACI </a:t>
            </a:r>
          </a:p>
          <a:p>
            <a:r>
              <a:rPr lang="tr-TR" dirty="0" err="1"/>
              <a:t>Sorpsiyon</a:t>
            </a:r>
            <a:r>
              <a:rPr lang="tr-TR" dirty="0"/>
              <a:t>, </a:t>
            </a:r>
            <a:r>
              <a:rPr lang="tr-TR" u="sng" dirty="0" err="1"/>
              <a:t>absorpsiyon</a:t>
            </a:r>
            <a:r>
              <a:rPr lang="tr-TR" dirty="0"/>
              <a:t> veya </a:t>
            </a:r>
            <a:r>
              <a:rPr lang="tr-TR" u="sng" dirty="0" err="1"/>
              <a:t>adsorpsiyon</a:t>
            </a:r>
            <a:r>
              <a:rPr lang="tr-TR" u="sng" dirty="0"/>
              <a:t> </a:t>
            </a:r>
            <a:r>
              <a:rPr lang="tr-TR" dirty="0"/>
              <a:t>eylemini ifade eden genel bir terimdir.</a:t>
            </a:r>
          </a:p>
          <a:p>
            <a:endParaRPr lang="tr-TR" dirty="0"/>
          </a:p>
          <a:p>
            <a:r>
              <a:rPr lang="tr-TR" dirty="0" err="1"/>
              <a:t>Adsorpsiyon</a:t>
            </a:r>
            <a:r>
              <a:rPr lang="tr-TR" dirty="0"/>
              <a:t>----- kimyasalları katı yüzeyine yapışır (baskın mekanizma)</a:t>
            </a:r>
          </a:p>
          <a:p>
            <a:r>
              <a:rPr lang="tr-TR" dirty="0" err="1"/>
              <a:t>Absorpsiyon</a:t>
            </a:r>
            <a:r>
              <a:rPr lang="tr-TR" dirty="0"/>
              <a:t> ------kimyasalları katıya nüfuz ederek katı çözelti oluşturur.</a:t>
            </a:r>
          </a:p>
          <a:p>
            <a:endParaRPr lang="tr-TR" dirty="0"/>
          </a:p>
          <a:p>
            <a:endParaRPr lang="tr-TR" dirty="0"/>
          </a:p>
          <a:p>
            <a:r>
              <a:rPr lang="tr-TR" dirty="0" err="1"/>
              <a:t>Adsorban</a:t>
            </a:r>
            <a:r>
              <a:rPr lang="tr-TR" dirty="0"/>
              <a:t>------- </a:t>
            </a:r>
            <a:r>
              <a:rPr lang="tr-TR" dirty="0" err="1"/>
              <a:t>adsorbe</a:t>
            </a:r>
            <a:r>
              <a:rPr lang="tr-TR" dirty="0"/>
              <a:t> edilen faz</a:t>
            </a:r>
          </a:p>
          <a:p>
            <a:r>
              <a:rPr lang="tr-TR" dirty="0" err="1"/>
              <a:t>Adsorbat</a:t>
            </a:r>
            <a:r>
              <a:rPr lang="tr-TR" dirty="0"/>
              <a:t> --------kimyasal </a:t>
            </a:r>
            <a:r>
              <a:rPr lang="tr-TR" dirty="0" err="1"/>
              <a:t>adsorbe</a:t>
            </a:r>
            <a:r>
              <a:rPr lang="tr-TR" dirty="0"/>
              <a:t> olan faz</a:t>
            </a:r>
          </a:p>
        </p:txBody>
      </p:sp>
    </p:spTree>
    <p:extLst>
      <p:ext uri="{BB962C8B-B14F-4D97-AF65-F5344CB8AC3E}">
        <p14:creationId xmlns:p14="http://schemas.microsoft.com/office/powerpoint/2010/main" val="2561352266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84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78"/>
            <a:ext cx="9144000" cy="674428"/>
          </a:xfrm>
          <a:prstGeom prst="rect">
            <a:avLst/>
          </a:prstGeom>
          <a:noFill/>
        </p:spPr>
      </p:pic>
      <p:sp>
        <p:nvSpPr>
          <p:cNvPr id="3" name="Dikdörtgen 2"/>
          <p:cNvSpPr/>
          <p:nvPr/>
        </p:nvSpPr>
        <p:spPr>
          <a:xfrm>
            <a:off x="152400" y="1047750"/>
            <a:ext cx="8839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ADSORPSİYON</a:t>
            </a:r>
          </a:p>
          <a:p>
            <a:endParaRPr lang="tr-T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-Maddeye </a:t>
            </a: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hidrofobiklik</a:t>
            </a:r>
            <a:endParaRPr lang="tr-T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-özgül </a:t>
            </a: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çekicilik’e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bağlı gerçekleşir.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E5CCBB-5825-48E0-A3ED-B720E38787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800" y="3105150"/>
            <a:ext cx="2063130" cy="14580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27DA32-FBF8-46D8-8001-CAE12A4103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0" y="1075904"/>
            <a:ext cx="3334215" cy="3019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701557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84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78"/>
            <a:ext cx="9144000" cy="674428"/>
          </a:xfrm>
          <a:prstGeom prst="rect">
            <a:avLst/>
          </a:prstGeom>
          <a:noFill/>
        </p:spPr>
      </p:pic>
      <p:sp>
        <p:nvSpPr>
          <p:cNvPr id="3" name="Dikdörtgen 2"/>
          <p:cNvSpPr/>
          <p:nvPr/>
        </p:nvSpPr>
        <p:spPr>
          <a:xfrm>
            <a:off x="228600" y="1123950"/>
            <a:ext cx="8534400" cy="29823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tr-TR" altLang="tr-TR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Çözünen-Katı Etkileşimleri</a:t>
            </a:r>
          </a:p>
          <a:p>
            <a:endParaRPr lang="tr-TR" alt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endParaRPr lang="tr-TR" alt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Çoğu bağ fizikseldir ve Van der </a:t>
            </a: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Waals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kuvvetleri gibi çeşitli mekanizmalar tarafından meydana gelir.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Van der </a:t>
            </a: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Waals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etkileşimleri, nispeten zayıf, tersine çevrilebilir </a:t>
            </a: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adsorpsiyon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ile sonuçlanır.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Adsorbat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yüzey üzerinde hareket etmekte serbesttir. Bu etkileşim, yaklaşık 2 ila 20 </a:t>
            </a: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kj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mol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enerjilere karşılık gelir.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Adsorbat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adsorban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arasındaki bazı bağlar kimyasaldır ve güçlü çekiciliğe sahiptir.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Adsorbe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edilen moleküller yüzeyde serbestçe hareket edemez. Süreç genellikle geri döndürülemez.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191366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84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78"/>
            <a:ext cx="9144000" cy="674428"/>
          </a:xfrm>
          <a:prstGeom prst="rect">
            <a:avLst/>
          </a:prstGeom>
          <a:noFill/>
        </p:spPr>
      </p:pic>
      <p:sp>
        <p:nvSpPr>
          <p:cNvPr id="4" name="Dikdörtgen 3"/>
          <p:cNvSpPr/>
          <p:nvPr/>
        </p:nvSpPr>
        <p:spPr>
          <a:xfrm>
            <a:off x="0" y="1280790"/>
            <a:ext cx="8382000" cy="3342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Çözünür malzemeyi çözelti fazından arıtmak gerekirse, ancak kirletici ne uçucu ne de biyolojik olarak parçalanabilirse, genellikle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adsorpsiyon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işlemleri kullanırız.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İçme suyu arıtımı, tat ve kokuya neden olan kimyasalların,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halojenli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organiklerin ve bunların öncüllerinin, doğal ve sentetik organik maddeler.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Yeraltı suyunun iyileştirilmesi, kirlenmiş yeraltı suyunun restorasyonu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Endüstriyel atık su arıtımı (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toksik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organik bileşiklerin uzaklaştırılması)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Arıtılmış belediye atığının parlatılması (ileri atık su arıtımı)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28600" y="747390"/>
            <a:ext cx="5486400" cy="452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Uygulamalar</a:t>
            </a:r>
          </a:p>
        </p:txBody>
      </p:sp>
    </p:spTree>
    <p:extLst>
      <p:ext uri="{BB962C8B-B14F-4D97-AF65-F5344CB8AC3E}">
        <p14:creationId xmlns:p14="http://schemas.microsoft.com/office/powerpoint/2010/main" val="2876828950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84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78"/>
            <a:ext cx="9144000" cy="674428"/>
          </a:xfrm>
          <a:prstGeom prst="rect">
            <a:avLst/>
          </a:prstGeom>
          <a:noFill/>
        </p:spPr>
      </p:pic>
      <p:sp>
        <p:nvSpPr>
          <p:cNvPr id="4" name="Dikdörtgen 3"/>
          <p:cNvSpPr/>
          <p:nvPr/>
        </p:nvSpPr>
        <p:spPr>
          <a:xfrm>
            <a:off x="76200" y="674428"/>
            <a:ext cx="8458200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I. Aktif karbon (PAC veya GAC)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GAC Boyutu: 0,5-1,0 mm;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1500 m</a:t>
            </a:r>
            <a:r>
              <a:rPr lang="tr-TR" altLang="tr-TR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/gram kadar yüzey alanı.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PAC Boyutu: 50-75 </a:t>
            </a:r>
            <a:r>
              <a:rPr lang="el-G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μ;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l-G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2500 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tr-TR" altLang="tr-TR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/gram kadar yüzey alanı (temelde iç yüzey)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tr-TR" alt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II. Daha az kullanılan ve belirli amaçlar için yararlı olan sentetik </a:t>
            </a:r>
            <a:r>
              <a:rPr lang="tr-TR" altLang="tr-T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adsorbanlar</a:t>
            </a:r>
            <a:endParaRPr lang="tr-TR" altLang="tr-T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tr-TR" altLang="tr-T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Aktif Karbon, suda arıtımda yaygın olarak kullanılmaktadır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Çünkü: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tr-TR" altLang="tr-T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çok geniş iç gözeneklere sahiptir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seçici değil, çok çeşitli organik bileşikleri </a:t>
            </a: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adsorbe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edebilir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ekonomik olarak uygulanabilir</a:t>
            </a:r>
          </a:p>
        </p:txBody>
      </p:sp>
      <p:sp>
        <p:nvSpPr>
          <p:cNvPr id="5" name="Dikdörtgen 4"/>
          <p:cNvSpPr/>
          <p:nvPr/>
        </p:nvSpPr>
        <p:spPr>
          <a:xfrm>
            <a:off x="1219200" y="0"/>
            <a:ext cx="4038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ADSORBENT ÇEŞİTLERİ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C4BCE2-82D4-4401-BF1C-56775556B9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4425" y="2343150"/>
            <a:ext cx="2550619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078043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84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78"/>
            <a:ext cx="9144000" cy="674428"/>
          </a:xfrm>
          <a:prstGeom prst="rect">
            <a:avLst/>
          </a:prstGeom>
          <a:noFill/>
        </p:spPr>
      </p:pic>
      <p:sp>
        <p:nvSpPr>
          <p:cNvPr id="3" name="Dikdörtgen 2"/>
          <p:cNvSpPr/>
          <p:nvPr/>
        </p:nvSpPr>
        <p:spPr>
          <a:xfrm>
            <a:off x="151885" y="846998"/>
            <a:ext cx="4447615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Karbonizasyon aşaması: 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Karbonlu malzeme (odun, kömür, hindistancevizi, kabuklar), karbonu serbest bırakmak için oksijensiz ortamda ısıtılır. Yaklaşık 600 </a:t>
            </a:r>
            <a:r>
              <a:rPr lang="tr-TR" altLang="tr-TR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C'de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uçucular uzaklaştırılır ve karbon içeriği arttırılır.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tr-TR" alt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tr-TR" alt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Aktivasyon aşaması: 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Kömürleşmiş malzeme, gözeneklerin ve çatlakların oluşmasına neden olmak için buhar veya sıcak CO</a:t>
            </a:r>
            <a:r>
              <a:rPr lang="tr-TR" altLang="tr-TR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'ye maruz bırakılır. Oksitleyici bir atmosferde 200-1000 </a:t>
            </a:r>
            <a:r>
              <a:rPr lang="tr-TR" altLang="tr-TR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C'de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karbon olmayan </a:t>
            </a: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safsızlıklar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yakılır. Ürün yüksek yüzey alanına sahip oldukça gözenekli bir malzemedir.</a:t>
            </a:r>
          </a:p>
        </p:txBody>
      </p:sp>
      <p:sp>
        <p:nvSpPr>
          <p:cNvPr id="4" name="Dikdörtgen 3"/>
          <p:cNvSpPr/>
          <p:nvPr/>
        </p:nvSpPr>
        <p:spPr>
          <a:xfrm>
            <a:off x="259001" y="172570"/>
            <a:ext cx="5554726" cy="4370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Aktif karbon iki adımda hazırlanır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D65F971-8C3C-420F-9107-486863BDA2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4902" y="1266643"/>
            <a:ext cx="4447616" cy="2610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362324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84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78"/>
            <a:ext cx="9144000" cy="674428"/>
          </a:xfrm>
          <a:prstGeom prst="rect">
            <a:avLst/>
          </a:prstGeom>
          <a:noFill/>
        </p:spPr>
      </p:pic>
      <p:sp>
        <p:nvSpPr>
          <p:cNvPr id="3" name="Dikdörtgen 2"/>
          <p:cNvSpPr/>
          <p:nvPr/>
        </p:nvSpPr>
        <p:spPr>
          <a:xfrm>
            <a:off x="228600" y="1428750"/>
            <a:ext cx="7772400" cy="2973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 prosedür • organik kimyasal maddelerin </a:t>
            </a: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sorblayacağı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malzemenin karbon içeriği• </a:t>
            </a: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sorpsiyon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için mevcut yüzey alanını arttırır.</a:t>
            </a:r>
          </a:p>
          <a:p>
            <a:pPr marL="609600" indent="-609600"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Yüzeyin doğası ve gözenekli yapı, aktivasyon koşulları (zaman, sıcaklık, hava bileşimi) ve temel malzemenin özelliklerine göre belirlenir.</a:t>
            </a:r>
          </a:p>
          <a:p>
            <a:pPr marL="609600" indent="-609600"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tr-TR" altLang="tr-TR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tr-TR" altLang="tr-TR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Aktif Karbon Özelliklerini Etkileyen Faktörler</a:t>
            </a:r>
          </a:p>
          <a:p>
            <a:pPr marL="609600" indent="-609600"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Başlangıç malzemeleri (</a:t>
            </a: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örn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Odun bazlı kömüre karşı) ve aktivasyon</a:t>
            </a:r>
          </a:p>
          <a:p>
            <a:pPr marL="609600" indent="-609600"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Gözenekler ve gözenek boyutu dağılımları</a:t>
            </a:r>
          </a:p>
          <a:p>
            <a:pPr marL="609600" indent="-609600"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İç yüzey alanı</a:t>
            </a:r>
          </a:p>
          <a:p>
            <a:pPr marL="609600" indent="-609600"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Yüzey kimyası (özellikle polarite)</a:t>
            </a:r>
          </a:p>
          <a:p>
            <a:pPr marL="609600" indent="-609600"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Görünen yoğunluk</a:t>
            </a:r>
          </a:p>
          <a:p>
            <a:pPr marL="609600" indent="-609600"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Parçacık Boyutu: Granül - Toz Halinde (GAC - PAC)</a:t>
            </a:r>
          </a:p>
        </p:txBody>
      </p:sp>
      <p:sp>
        <p:nvSpPr>
          <p:cNvPr id="5" name="Dikdörtgen 4"/>
          <p:cNvSpPr/>
          <p:nvPr/>
        </p:nvSpPr>
        <p:spPr>
          <a:xfrm>
            <a:off x="304800" y="895350"/>
            <a:ext cx="14237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altLang="tr-TR" sz="20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Aktivasyon</a:t>
            </a:r>
          </a:p>
        </p:txBody>
      </p:sp>
    </p:spTree>
    <p:extLst>
      <p:ext uri="{BB962C8B-B14F-4D97-AF65-F5344CB8AC3E}">
        <p14:creationId xmlns:p14="http://schemas.microsoft.com/office/powerpoint/2010/main" val="593338048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84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78"/>
            <a:ext cx="9144000" cy="674428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989AD39-35BA-48B8-A0E9-18405F7B23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819150"/>
            <a:ext cx="6687058" cy="3807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165576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84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3040B9B-DFA5-4788-A8C2-741CFB3FAA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1" y="23887"/>
            <a:ext cx="6734604" cy="469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952885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84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78"/>
            <a:ext cx="9144000" cy="674428"/>
          </a:xfrm>
          <a:prstGeom prst="rect">
            <a:avLst/>
          </a:prstGeom>
          <a:noFill/>
        </p:spPr>
      </p:pic>
      <p:sp>
        <p:nvSpPr>
          <p:cNvPr id="3" name="Dikdörtgen 2"/>
          <p:cNvSpPr/>
          <p:nvPr/>
        </p:nvSpPr>
        <p:spPr>
          <a:xfrm>
            <a:off x="76200" y="863590"/>
            <a:ext cx="8991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Aktif karbonun özellikleri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tr-TR" alt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Adsorbat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kimyası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tr-TR" alt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suyun sıcaklığı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Uygulama </a:t>
            </a:r>
            <a:r>
              <a:rPr lang="tr-TR" altLang="tr-TR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modları</a:t>
            </a:r>
            <a:endParaRPr lang="tr-TR" altLang="tr-TR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Genellikle </a:t>
            </a:r>
            <a:r>
              <a:rPr lang="tr-TR" alt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granüler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formda (GAC) kullanılır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kesikli,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kolon;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i) sabit yatak, 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ii) ters akışlı </a:t>
            </a:r>
            <a:r>
              <a:rPr lang="tr-TR" alt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adsorpsiyon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yatağı  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akışkan yataklı kolonlar.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Sabit yatak </a:t>
            </a:r>
            <a:r>
              <a:rPr lang="tr-TR" alt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modu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için EBCT 10-15 dakikadır. su arıtmada,10-50 </a:t>
            </a:r>
            <a:r>
              <a:rPr lang="tr-TR" alt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dak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atık su arıtımında 1.5-3.5 L/s.m</a:t>
            </a:r>
            <a:r>
              <a:rPr lang="tr-TR" altLang="tr-TR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akış hızlarında.</a:t>
            </a:r>
          </a:p>
        </p:txBody>
      </p:sp>
      <p:sp>
        <p:nvSpPr>
          <p:cNvPr id="4" name="Dikdörtgen 3"/>
          <p:cNvSpPr/>
          <p:nvPr/>
        </p:nvSpPr>
        <p:spPr>
          <a:xfrm>
            <a:off x="990600" y="0"/>
            <a:ext cx="4648200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Adsorpsiyon</a:t>
            </a:r>
            <a:r>
              <a:rPr lang="tr-TR" alt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şunlara bağlıdır:</a:t>
            </a:r>
          </a:p>
        </p:txBody>
      </p:sp>
    </p:spTree>
    <p:extLst>
      <p:ext uri="{BB962C8B-B14F-4D97-AF65-F5344CB8AC3E}">
        <p14:creationId xmlns:p14="http://schemas.microsoft.com/office/powerpoint/2010/main" val="2868728812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84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78"/>
            <a:ext cx="9144000" cy="674428"/>
          </a:xfrm>
          <a:prstGeom prst="rect">
            <a:avLst/>
          </a:prstGeom>
          <a:noFill/>
        </p:spPr>
      </p:pic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914400" y="672336"/>
            <a:ext cx="7162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tr-TR" sz="2800" dirty="0" err="1"/>
              <a:t>GAC'nin</a:t>
            </a:r>
            <a:r>
              <a:rPr lang="tr-TR" sz="2800" dirty="0"/>
              <a:t> avantajları</a:t>
            </a:r>
            <a:endParaRPr lang="tr-TR" altLang="tr-TR" sz="2800" b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6D7BEC-2E6B-458C-A1D2-A1B126DF4049}"/>
              </a:ext>
            </a:extLst>
          </p:cNvPr>
          <p:cNvSpPr txBox="1"/>
          <p:nvPr/>
        </p:nvSpPr>
        <p:spPr>
          <a:xfrm>
            <a:off x="609600" y="1690672"/>
            <a:ext cx="80772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/>
              <a:t>• </a:t>
            </a:r>
            <a:r>
              <a:rPr lang="tr-TR" sz="2400" dirty="0"/>
              <a:t>Daha iyi temas sağlar, bu nedenle GAC daha az karbon gerektirir.</a:t>
            </a:r>
          </a:p>
          <a:p>
            <a:r>
              <a:rPr lang="tr-TR" sz="2400" dirty="0"/>
              <a:t>• Daha sonra ayırmaya gerek yoktur.</a:t>
            </a:r>
          </a:p>
          <a:p>
            <a:r>
              <a:rPr lang="tr-TR" sz="2400" dirty="0"/>
              <a:t>• Reaktörün performans açısından izlenmesi daha kolaydır.</a:t>
            </a:r>
          </a:p>
          <a:p>
            <a:r>
              <a:rPr lang="tr-TR" sz="2400" dirty="0"/>
              <a:t>• </a:t>
            </a:r>
            <a:r>
              <a:rPr lang="tr-TR" sz="2400" dirty="0" err="1"/>
              <a:t>Rejenere</a:t>
            </a:r>
            <a:r>
              <a:rPr lang="tr-TR" sz="2400" dirty="0"/>
              <a:t> edilebilir.</a:t>
            </a:r>
          </a:p>
        </p:txBody>
      </p:sp>
    </p:spTree>
    <p:extLst>
      <p:ext uri="{BB962C8B-B14F-4D97-AF65-F5344CB8AC3E}">
        <p14:creationId xmlns:p14="http://schemas.microsoft.com/office/powerpoint/2010/main" val="3830850734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84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78"/>
            <a:ext cx="9144000" cy="674428"/>
          </a:xfrm>
          <a:prstGeom prst="rect">
            <a:avLst/>
          </a:prstGeom>
          <a:noFill/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032000" y="3176587"/>
            <a:ext cx="711200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3600">
              <a:latin typeface="Palatino Linotype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E85FE4-8901-4ADB-A0B8-663AE1ECC6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3548" y="827809"/>
            <a:ext cx="6296904" cy="379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655652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84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78"/>
            <a:ext cx="9144000" cy="674428"/>
          </a:xfrm>
          <a:prstGeom prst="rect">
            <a:avLst/>
          </a:prstGeom>
          <a:noFill/>
        </p:spPr>
      </p:pic>
      <p:sp>
        <p:nvSpPr>
          <p:cNvPr id="3" name="Dikdörtgen 2"/>
          <p:cNvSpPr/>
          <p:nvPr/>
        </p:nvSpPr>
        <p:spPr>
          <a:xfrm>
            <a:off x="-22943" y="742950"/>
            <a:ext cx="27950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tr-TR" alt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PAC'ın</a:t>
            </a:r>
            <a:r>
              <a:rPr lang="tr-TR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avantajları</a:t>
            </a:r>
          </a:p>
        </p:txBody>
      </p:sp>
      <p:sp>
        <p:nvSpPr>
          <p:cNvPr id="4" name="Dikdörtgen 3"/>
          <p:cNvSpPr/>
          <p:nvPr/>
        </p:nvSpPr>
        <p:spPr>
          <a:xfrm>
            <a:off x="76200" y="1232506"/>
            <a:ext cx="845819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Gerektiğinde kolayca uygulanabilir, sermaye maliyeti çok az veya hiç yoktur.</a:t>
            </a:r>
          </a:p>
          <a:p>
            <a:pPr algn="just"/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Esnektir, tedavi sırasında farklı noktalarda eklenebilir. Bununla birlikte, ekleme noktaları yeterli temas süresi, iyi karıştırma, sonradan çökelme sağlamalı ve pıhtılaştırıcılar, klor vb. İle etkileşime girmemelidir.</a:t>
            </a:r>
          </a:p>
          <a:p>
            <a:pPr algn="just"/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Dezavantaj: Daha sonra pıhtılaşma / çökeltme / filtreleme yoluyla ayırma gerektirir. 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Rejenerasyon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zordur.</a:t>
            </a:r>
          </a:p>
        </p:txBody>
      </p:sp>
    </p:spTree>
    <p:extLst>
      <p:ext uri="{BB962C8B-B14F-4D97-AF65-F5344CB8AC3E}">
        <p14:creationId xmlns:p14="http://schemas.microsoft.com/office/powerpoint/2010/main" val="2704225468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0AF6B6-0CC2-4E7B-B945-BF4B6B7EA9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485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tr-TR" altLang="tr-TR" b="1" kern="0" dirty="0" err="1">
                <a:solidFill>
                  <a:schemeClr val="accent1">
                    <a:lumMod val="25000"/>
                  </a:schemeClr>
                </a:solidFill>
              </a:rPr>
              <a:t>Adsorpsiyon</a:t>
            </a:r>
            <a:r>
              <a:rPr lang="tr-TR" altLang="tr-TR" b="1" kern="0" dirty="0">
                <a:solidFill>
                  <a:schemeClr val="accent1">
                    <a:lumMod val="25000"/>
                  </a:schemeClr>
                </a:solidFill>
              </a:rPr>
              <a:t> mekanizması:</a:t>
            </a:r>
          </a:p>
          <a:p>
            <a:r>
              <a:rPr lang="tr-TR" altLang="tr-TR" b="1" kern="0" dirty="0">
                <a:solidFill>
                  <a:schemeClr val="accent1">
                    <a:lumMod val="25000"/>
                  </a:schemeClr>
                </a:solidFill>
              </a:rPr>
              <a:t>Film difüzyonu:</a:t>
            </a:r>
          </a:p>
          <a:p>
            <a:endParaRPr lang="tr-TR" altLang="tr-TR" b="1" kern="0" dirty="0">
              <a:solidFill>
                <a:schemeClr val="accent1">
                  <a:lumMod val="25000"/>
                </a:schemeClr>
              </a:solidFill>
            </a:endParaRPr>
          </a:p>
          <a:p>
            <a:r>
              <a:rPr lang="tr-TR" altLang="tr-TR" b="1" kern="0" dirty="0">
                <a:solidFill>
                  <a:schemeClr val="accent1">
                    <a:lumMod val="25000"/>
                  </a:schemeClr>
                </a:solidFill>
              </a:rPr>
              <a:t>Gözenek difüzyonu:</a:t>
            </a:r>
          </a:p>
          <a:p>
            <a:endParaRPr lang="tr-TR" altLang="tr-TR" b="1" kern="0" dirty="0">
              <a:solidFill>
                <a:schemeClr val="accent1">
                  <a:lumMod val="25000"/>
                </a:schemeClr>
              </a:solidFill>
            </a:endParaRPr>
          </a:p>
          <a:p>
            <a:r>
              <a:rPr lang="tr-TR" altLang="tr-TR" b="1" kern="0" dirty="0">
                <a:solidFill>
                  <a:schemeClr val="accent1">
                    <a:lumMod val="25000"/>
                  </a:schemeClr>
                </a:solidFill>
              </a:rPr>
              <a:t>Karbon Yüzeylerine Çözünen Moleküllerin Yapışması:</a:t>
            </a:r>
          </a:p>
        </p:txBody>
      </p:sp>
    </p:spTree>
    <p:extLst>
      <p:ext uri="{BB962C8B-B14F-4D97-AF65-F5344CB8AC3E}">
        <p14:creationId xmlns:p14="http://schemas.microsoft.com/office/powerpoint/2010/main" val="34840387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 tmFilter="0, 0; .2, .5; .8, .5; 1, 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1000" autoRev="1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 tmFilter="0, 0; .2, .5; .8, .5; 1, 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1000" autoRev="1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 tmFilter="0, 0; .2, .5; .8, .5; 1, 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1000" autoRev="1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84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78"/>
            <a:ext cx="9144000" cy="674428"/>
          </a:xfrm>
          <a:prstGeom prst="rect">
            <a:avLst/>
          </a:prstGeom>
          <a:noFill/>
        </p:spPr>
      </p:pic>
      <p:sp>
        <p:nvSpPr>
          <p:cNvPr id="3" name="Dikdörtgen 2"/>
          <p:cNvSpPr/>
          <p:nvPr/>
        </p:nvSpPr>
        <p:spPr>
          <a:xfrm>
            <a:off x="893743" y="895350"/>
            <a:ext cx="34067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tr-TR" altLang="tr-TR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Adsorpsiyon</a:t>
            </a:r>
            <a:r>
              <a:rPr lang="tr-TR" alt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Dengesi</a:t>
            </a:r>
          </a:p>
        </p:txBody>
      </p:sp>
      <p:sp>
        <p:nvSpPr>
          <p:cNvPr id="4" name="Dikdörtgen 3"/>
          <p:cNvSpPr/>
          <p:nvPr/>
        </p:nvSpPr>
        <p:spPr>
          <a:xfrm>
            <a:off x="0" y="1647170"/>
            <a:ext cx="50292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Adsorban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adsorbat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yeterince uzun süre temas ettirilirse,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adsorbe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edilen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adsorbat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miktarı ile solüsyondaki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adsorbat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miktarı arasında bir denge kurulacaktır. </a:t>
            </a:r>
          </a:p>
          <a:p>
            <a:pPr algn="just"/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Denge ilişkisi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adsorpsiyon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izotermleri ile tanımlanır.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A9516D-524F-4490-9446-5D31875E91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0" y="895350"/>
            <a:ext cx="3276598" cy="3352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857268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84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78"/>
            <a:ext cx="9144000" cy="674428"/>
          </a:xfrm>
          <a:prstGeom prst="rect">
            <a:avLst/>
          </a:prstGeom>
          <a:noFill/>
        </p:spPr>
      </p:pic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0" y="572679"/>
            <a:ext cx="9144000" cy="298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 </a:t>
            </a:r>
            <a:r>
              <a:rPr lang="tr-TR" altLang="tr-TR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adsorpsiyon</a:t>
            </a:r>
            <a:r>
              <a:rPr lang="tr-TR" altLang="tr-TR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izotermi, bir </a:t>
            </a:r>
            <a:r>
              <a:rPr lang="tr-TR" altLang="tr-TR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adsorbanın</a:t>
            </a:r>
            <a:r>
              <a:rPr lang="tr-TR" altLang="tr-TR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yüzeyindeki </a:t>
            </a:r>
            <a:r>
              <a:rPr lang="tr-TR" altLang="tr-TR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</a:t>
            </a:r>
            <a:r>
              <a:rPr lang="tr-TR" altLang="tr-TR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çözünen maddenin denge konsantrasyonunu, temas halinde olduğu sıvı Ce içindeki çözünen madde konsantrasyonu ile ilişkilendiren bir eğridir.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endParaRPr lang="tr-TR" altLang="tr-TR" sz="2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Adsorpsiyon</a:t>
            </a:r>
            <a:r>
              <a:rPr lang="tr-TR" altLang="tr-TR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izotermi aynı zamanda katıya </a:t>
            </a:r>
            <a:r>
              <a:rPr lang="tr-TR" altLang="tr-TR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adsorbe</a:t>
            </a:r>
            <a:r>
              <a:rPr lang="tr-TR" altLang="tr-TR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edilen çözünen madde miktarı ile belirli bir sıcaklıkta çözelti içindeki çözünen maddenin denge konsantrasyonunu ilişkilendiren bir denklemdir.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endParaRPr lang="tr-TR" altLang="tr-TR" sz="2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Aktif karbonun </a:t>
            </a:r>
            <a:r>
              <a:rPr lang="tr-TR" altLang="tr-TR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adsorpsiyon</a:t>
            </a:r>
            <a:r>
              <a:rPr lang="tr-TR" altLang="tr-TR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kapasitesi, birden fazla form alabilen bir </a:t>
            </a:r>
            <a:r>
              <a:rPr lang="tr-TR" altLang="tr-TR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adsorpsiyon</a:t>
            </a:r>
            <a:r>
              <a:rPr lang="tr-TR" altLang="tr-TR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izoterminin kullanılmasıyla belirlenebilir.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endParaRPr lang="tr-TR" altLang="tr-TR" sz="2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İzotermler </a:t>
            </a:r>
            <a:r>
              <a:rPr lang="tr-TR" altLang="tr-TR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laboratuar</a:t>
            </a:r>
            <a:r>
              <a:rPr lang="tr-TR" altLang="tr-TR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testleri yapılarak bulunur.</a:t>
            </a:r>
          </a:p>
        </p:txBody>
      </p:sp>
      <p:sp>
        <p:nvSpPr>
          <p:cNvPr id="4" name="Dikdörtgen 3"/>
          <p:cNvSpPr/>
          <p:nvPr/>
        </p:nvSpPr>
        <p:spPr>
          <a:xfrm>
            <a:off x="990600" y="86392"/>
            <a:ext cx="3732112" cy="486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sz="3200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Adsorpsiyon</a:t>
            </a:r>
            <a:r>
              <a:rPr lang="tr-TR" altLang="tr-TR" sz="32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Dengesi</a:t>
            </a:r>
          </a:p>
        </p:txBody>
      </p:sp>
    </p:spTree>
    <p:extLst>
      <p:ext uri="{BB962C8B-B14F-4D97-AF65-F5344CB8AC3E}">
        <p14:creationId xmlns:p14="http://schemas.microsoft.com/office/powerpoint/2010/main" val="1760615767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84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78"/>
            <a:ext cx="9144000" cy="674428"/>
          </a:xfrm>
          <a:prstGeom prst="rect">
            <a:avLst/>
          </a:prstGeom>
          <a:noFill/>
        </p:spPr>
      </p:pic>
      <p:sp>
        <p:nvSpPr>
          <p:cNvPr id="3" name="Dikdörtgen 2"/>
          <p:cNvSpPr/>
          <p:nvPr/>
        </p:nvSpPr>
        <p:spPr>
          <a:xfrm>
            <a:off x="1371600" y="117170"/>
            <a:ext cx="3648756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sz="2400" b="1" dirty="0" err="1">
                <a:solidFill>
                  <a:srgbClr val="FF0000"/>
                </a:solidFill>
                <a:latin typeface="Palatino Linotype" pitchFamily="18" charset="0"/>
              </a:rPr>
              <a:t>Adsorpsiyon</a:t>
            </a:r>
            <a:r>
              <a:rPr lang="tr-TR" altLang="tr-TR" sz="2400" b="1" dirty="0">
                <a:solidFill>
                  <a:srgbClr val="FF0000"/>
                </a:solidFill>
                <a:latin typeface="Palatino Linotype" pitchFamily="18" charset="0"/>
              </a:rPr>
              <a:t> İzotermleri</a:t>
            </a:r>
          </a:p>
        </p:txBody>
      </p:sp>
      <p:sp>
        <p:nvSpPr>
          <p:cNvPr id="4" name="Dikdörtgen 3"/>
          <p:cNvSpPr/>
          <p:nvPr/>
        </p:nvSpPr>
        <p:spPr>
          <a:xfrm>
            <a:off x="76200" y="791598"/>
            <a:ext cx="7924800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dirty="0">
                <a:latin typeface="Palatino Linotype" pitchFamily="18" charset="0"/>
              </a:rPr>
              <a:t>Her birine aynı ilk kimyasal madde, </a:t>
            </a:r>
            <a:r>
              <a:rPr lang="tr-TR" altLang="tr-TR" dirty="0" err="1">
                <a:latin typeface="Palatino Linotype" pitchFamily="18" charset="0"/>
              </a:rPr>
              <a:t>Cbaşlangıç</a:t>
            </a:r>
            <a:r>
              <a:rPr lang="tr-TR" altLang="tr-TR" dirty="0">
                <a:latin typeface="Palatino Linotype" pitchFamily="18" charset="0"/>
              </a:rPr>
              <a:t>, farklı dozlarda aktif karbon eklenir. </a:t>
            </a:r>
            <a:r>
              <a:rPr lang="tr-TR" altLang="tr-TR" dirty="0" err="1">
                <a:latin typeface="Palatino Linotype" pitchFamily="18" charset="0"/>
              </a:rPr>
              <a:t>adsorpsiyon</a:t>
            </a:r>
            <a:r>
              <a:rPr lang="tr-TR" altLang="tr-TR" dirty="0">
                <a:latin typeface="Palatino Linotype" pitchFamily="18" charset="0"/>
              </a:rPr>
              <a:t> "izotermi", dengede </a:t>
            </a:r>
            <a:r>
              <a:rPr lang="tr-TR" altLang="tr-TR" dirty="0" err="1">
                <a:latin typeface="Palatino Linotype" pitchFamily="18" charset="0"/>
              </a:rPr>
              <a:t>qe</a:t>
            </a:r>
            <a:r>
              <a:rPr lang="tr-TR" altLang="tr-TR" dirty="0">
                <a:latin typeface="Palatino Linotype" pitchFamily="18" charset="0"/>
              </a:rPr>
              <a:t>-Ce ilişkisidir.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D8E69E-01F6-49D5-A396-62B1E1C8D4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474757"/>
            <a:ext cx="6449325" cy="19624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D24E732-9F80-40AD-98EC-913618CE4F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700" y="3529409"/>
            <a:ext cx="6801799" cy="95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62952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84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78"/>
            <a:ext cx="9144000" cy="674428"/>
          </a:xfrm>
          <a:prstGeom prst="rect">
            <a:avLst/>
          </a:prstGeom>
          <a:noFill/>
        </p:spPr>
      </p:pic>
      <p:sp>
        <p:nvSpPr>
          <p:cNvPr id="3" name="Dikdörtgen 2"/>
          <p:cNvSpPr/>
          <p:nvPr/>
        </p:nvSpPr>
        <p:spPr>
          <a:xfrm>
            <a:off x="228600" y="971550"/>
            <a:ext cx="4737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altLang="tr-TR" sz="1800" dirty="0"/>
              <a:t>ADSORPSİYONA ETKİ EDEN FAKTÖRLER</a:t>
            </a:r>
            <a:endParaRPr lang="tr-TR" altLang="tr-TR" b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8394BF-3D86-46A3-B394-B9B09329A14A}"/>
              </a:ext>
            </a:extLst>
          </p:cNvPr>
          <p:cNvSpPr txBox="1"/>
          <p:nvPr/>
        </p:nvSpPr>
        <p:spPr>
          <a:xfrm>
            <a:off x="914400" y="1885950"/>
            <a:ext cx="6248400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tr-TR" altLang="tr-TR" dirty="0"/>
              <a:t>Çözeltinin </a:t>
            </a:r>
            <a:r>
              <a:rPr lang="tr-TR" altLang="tr-TR" dirty="0" err="1"/>
              <a:t>pH</a:t>
            </a:r>
            <a:r>
              <a:rPr lang="tr-TR" altLang="tr-TR" dirty="0"/>
              <a:t> Değeri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dirty="0"/>
              <a:t>İşlem Sıcaklığı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dirty="0"/>
              <a:t>Çözelti (başlangıç metal iyonu) Derişimi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dirty="0"/>
              <a:t>Temas Süresi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dirty="0"/>
              <a:t>Katı </a:t>
            </a:r>
            <a:r>
              <a:rPr lang="tr-TR" altLang="tr-TR" dirty="0" err="1"/>
              <a:t>Adsorbanın</a:t>
            </a:r>
            <a:r>
              <a:rPr lang="tr-TR" altLang="tr-TR" dirty="0"/>
              <a:t> Türü ve Dozu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dirty="0" err="1"/>
              <a:t>Şelat</a:t>
            </a:r>
            <a:r>
              <a:rPr lang="tr-TR" altLang="tr-TR" dirty="0"/>
              <a:t> Yapıcı Maddenin Derişimi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dirty="0"/>
              <a:t>Metal Türleri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dirty="0" err="1"/>
              <a:t>Adsorbantın</a:t>
            </a:r>
            <a:r>
              <a:rPr lang="tr-TR" altLang="tr-TR" dirty="0"/>
              <a:t> Yüzey Alanı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24916796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84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78"/>
            <a:ext cx="9144000" cy="674428"/>
          </a:xfrm>
          <a:prstGeom prst="rect">
            <a:avLst/>
          </a:prstGeom>
          <a:noFill/>
        </p:spPr>
      </p:pic>
      <p:sp>
        <p:nvSpPr>
          <p:cNvPr id="3" name="Dikdörtgen 2"/>
          <p:cNvSpPr/>
          <p:nvPr/>
        </p:nvSpPr>
        <p:spPr>
          <a:xfrm flipH="1">
            <a:off x="5298924" y="895350"/>
            <a:ext cx="36164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İzoterm modelleri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6858000" y="1962150"/>
            <a:ext cx="262587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Denge dağılımını tahmin etmek için birkaç model vardır.</a:t>
            </a:r>
          </a:p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Bununla birlikte, aşağıdaki dört model en yaygın şekilde gözlemlenir.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17C51B-7314-4D34-AE7C-DA7A0AC76C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742950"/>
            <a:ext cx="4612199" cy="3938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569628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84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78"/>
            <a:ext cx="9144000" cy="674428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FB5873-8AA8-4713-9AE0-875190810F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666750"/>
            <a:ext cx="6434653" cy="4026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183817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84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78"/>
            <a:ext cx="9144000" cy="674428"/>
          </a:xfrm>
          <a:prstGeom prst="rect">
            <a:avLst/>
          </a:prstGeom>
          <a:noFill/>
        </p:spPr>
      </p:pic>
      <p:sp>
        <p:nvSpPr>
          <p:cNvPr id="3" name="Dikdörtgen 2"/>
          <p:cNvSpPr/>
          <p:nvPr/>
        </p:nvSpPr>
        <p:spPr>
          <a:xfrm>
            <a:off x="543706" y="747824"/>
            <a:ext cx="40575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200" dirty="0" err="1"/>
              <a:t>Adsorpsiyon</a:t>
            </a:r>
            <a:r>
              <a:rPr lang="tr-TR" sz="3200" dirty="0"/>
              <a:t> Dengesi</a:t>
            </a:r>
            <a:endParaRPr lang="tr-TR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42F1E1-D44F-462A-90BA-1BF72C1A137F}"/>
              </a:ext>
            </a:extLst>
          </p:cNvPr>
          <p:cNvSpPr txBox="1"/>
          <p:nvPr/>
        </p:nvSpPr>
        <p:spPr>
          <a:xfrm>
            <a:off x="76200" y="1413673"/>
            <a:ext cx="80772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50" indent="-400050">
              <a:buAutoNum type="romanLcPeriod"/>
            </a:pPr>
            <a:r>
              <a:rPr lang="tr-TR" dirty="0"/>
              <a:t>Doğrusal</a:t>
            </a:r>
          </a:p>
          <a:p>
            <a:pPr marL="400050" indent="-400050">
              <a:buAutoNum type="romanLcPeriod"/>
            </a:pPr>
            <a:r>
              <a:rPr lang="tr-TR" dirty="0" err="1"/>
              <a:t>Langmuir</a:t>
            </a:r>
            <a:endParaRPr lang="tr-TR" dirty="0"/>
          </a:p>
          <a:p>
            <a:pPr marL="400050" indent="-400050">
              <a:buAutoNum type="romanLcPeriod"/>
            </a:pPr>
            <a:r>
              <a:rPr lang="tr-TR" dirty="0"/>
              <a:t>iii. </a:t>
            </a:r>
            <a:r>
              <a:rPr lang="tr-TR" dirty="0" err="1"/>
              <a:t>Freundlich</a:t>
            </a:r>
            <a:endParaRPr lang="tr-TR" dirty="0"/>
          </a:p>
          <a:p>
            <a:pPr marL="400050" indent="-400050">
              <a:buAutoNum type="romanLcPeriod"/>
            </a:pPr>
            <a:r>
              <a:rPr lang="tr-TR" dirty="0"/>
              <a:t>iv. </a:t>
            </a:r>
            <a:r>
              <a:rPr lang="tr-TR" dirty="0" err="1"/>
              <a:t>Brunauer</a:t>
            </a:r>
            <a:r>
              <a:rPr lang="tr-TR" dirty="0"/>
              <a:t>, </a:t>
            </a:r>
            <a:r>
              <a:rPr lang="tr-TR" dirty="0" err="1"/>
              <a:t>Emmet</a:t>
            </a:r>
            <a:r>
              <a:rPr lang="tr-TR" dirty="0"/>
              <a:t> ve Teller (BET)</a:t>
            </a:r>
          </a:p>
          <a:p>
            <a:pPr marL="400050" indent="-400050">
              <a:buAutoNum type="romanLcPeriod"/>
            </a:pPr>
            <a:endParaRPr lang="tr-TR" dirty="0"/>
          </a:p>
          <a:p>
            <a:r>
              <a:rPr lang="tr-TR" dirty="0"/>
              <a:t>Aktif karbonun su ve atık su arıtımında uygulanması için en yaygın kullanılan izotermler, </a:t>
            </a:r>
            <a:r>
              <a:rPr lang="tr-TR" dirty="0" err="1"/>
              <a:t>Freundlich</a:t>
            </a:r>
            <a:r>
              <a:rPr lang="tr-TR" dirty="0"/>
              <a:t> ve </a:t>
            </a:r>
            <a:r>
              <a:rPr lang="tr-TR" dirty="0" err="1"/>
              <a:t>Langmuir</a:t>
            </a:r>
            <a:r>
              <a:rPr lang="tr-TR" dirty="0"/>
              <a:t> izotermleridir.</a:t>
            </a:r>
          </a:p>
          <a:p>
            <a:r>
              <a:rPr lang="tr-TR" dirty="0" err="1"/>
              <a:t>Freundlich</a:t>
            </a:r>
            <a:r>
              <a:rPr lang="tr-TR" dirty="0"/>
              <a:t> izotermi ampirik bir denklemdir.</a:t>
            </a:r>
          </a:p>
          <a:p>
            <a:r>
              <a:rPr lang="tr-TR" dirty="0" err="1"/>
              <a:t>Langmuir</a:t>
            </a:r>
            <a:r>
              <a:rPr lang="tr-TR" dirty="0"/>
              <a:t> izoterminin rasyonel bir temeli vardır.</a:t>
            </a:r>
          </a:p>
        </p:txBody>
      </p:sp>
    </p:spTree>
    <p:extLst>
      <p:ext uri="{BB962C8B-B14F-4D97-AF65-F5344CB8AC3E}">
        <p14:creationId xmlns:p14="http://schemas.microsoft.com/office/powerpoint/2010/main" val="483085918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84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78"/>
            <a:ext cx="9144000" cy="674428"/>
          </a:xfrm>
          <a:prstGeom prst="rect">
            <a:avLst/>
          </a:prstGeom>
          <a:noFill/>
        </p:spPr>
      </p:pic>
      <p:sp>
        <p:nvSpPr>
          <p:cNvPr id="3" name="Dikdörtgen 2"/>
          <p:cNvSpPr/>
          <p:nvPr/>
        </p:nvSpPr>
        <p:spPr>
          <a:xfrm>
            <a:off x="152400" y="819150"/>
            <a:ext cx="5257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 err="1"/>
              <a:t>Langmuir</a:t>
            </a:r>
            <a:r>
              <a:rPr lang="tr-TR" sz="2000" dirty="0"/>
              <a:t> </a:t>
            </a:r>
            <a:r>
              <a:rPr lang="tr-TR" sz="2000" dirty="0" err="1"/>
              <a:t>Isotherm</a:t>
            </a:r>
            <a:endParaRPr lang="tr-T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163859" y="1581150"/>
            <a:ext cx="8382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buFont typeface="Wingdings" pitchFamily="2" charset="2"/>
              <a:buNone/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Varsayım olarak </a:t>
            </a:r>
          </a:p>
          <a:p>
            <a:pPr marL="285750" indent="-285750" algn="just" eaLnBrk="1" hangingPunct="1">
              <a:buFont typeface="Wingdings" panose="05000000000000000000" pitchFamily="2" charset="2"/>
              <a:buChar char="ü"/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Tek tabaka,</a:t>
            </a:r>
          </a:p>
          <a:p>
            <a:pPr marL="285750" indent="-285750" algn="just" eaLnBrk="1" hangingPunct="1">
              <a:buFont typeface="Wingdings" panose="05000000000000000000" pitchFamily="2" charset="2"/>
              <a:buChar char="ü"/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Denge modeli,</a:t>
            </a:r>
          </a:p>
          <a:p>
            <a:pPr marL="285750" indent="-285750" algn="just" eaLnBrk="1" hangingPunct="1">
              <a:buFont typeface="Wingdings" panose="05000000000000000000" pitchFamily="2" charset="2"/>
              <a:buChar char="ü"/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Tüm </a:t>
            </a: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adsorpsiyon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bölgeleri eşit derecede aktiftir.</a:t>
            </a:r>
          </a:p>
          <a:p>
            <a:pPr marL="285750" indent="-285750" algn="just" eaLnBrk="1" hangingPunct="1">
              <a:buFont typeface="Wingdings" panose="05000000000000000000" pitchFamily="2" charset="2"/>
              <a:buChar char="ü"/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İkinci dereceden bir reaksiyon.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901226-CCE4-4A03-A4E3-77A5D9257B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9301" y="767074"/>
            <a:ext cx="3677163" cy="22577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87CBC3A-7DF4-40E4-B22B-0B85F1E6F8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3178446"/>
            <a:ext cx="2924583" cy="11717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A5E6B93-23AD-464F-B72A-F183131494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4183" y="3348581"/>
            <a:ext cx="2934109" cy="118126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991A1FE-89B6-405D-8C36-844F4EBC65D3}"/>
              </a:ext>
            </a:extLst>
          </p:cNvPr>
          <p:cNvSpPr txBox="1"/>
          <p:nvPr/>
        </p:nvSpPr>
        <p:spPr>
          <a:xfrm>
            <a:off x="6468292" y="3144782"/>
            <a:ext cx="24471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000" dirty="0"/>
              <a:t>QM veya </a:t>
            </a:r>
            <a:r>
              <a:rPr lang="tr-TR" sz="1000" dirty="0" err="1"/>
              <a:t>Qo</a:t>
            </a:r>
            <a:r>
              <a:rPr lang="tr-TR" sz="1000" dirty="0"/>
              <a:t> = tek katman oluşturmak için maksimum </a:t>
            </a:r>
            <a:r>
              <a:rPr lang="tr-TR" sz="1000" dirty="0" err="1"/>
              <a:t>adsorpsiyon</a:t>
            </a:r>
            <a:r>
              <a:rPr lang="tr-TR" sz="1000" dirty="0"/>
              <a:t> kapasitesi.</a:t>
            </a:r>
          </a:p>
          <a:p>
            <a:r>
              <a:rPr lang="tr-TR" sz="1000" dirty="0"/>
              <a:t>Ce'nin birimleri mg / L'dir.</a:t>
            </a:r>
          </a:p>
          <a:p>
            <a:r>
              <a:rPr lang="tr-TR" sz="1000" dirty="0" err="1"/>
              <a:t>Kad</a:t>
            </a:r>
            <a:r>
              <a:rPr lang="tr-TR" sz="1000" dirty="0"/>
              <a:t> veya b, L / mg birimlerine sahiptir.</a:t>
            </a:r>
          </a:p>
        </p:txBody>
      </p:sp>
    </p:spTree>
    <p:extLst>
      <p:ext uri="{BB962C8B-B14F-4D97-AF65-F5344CB8AC3E}">
        <p14:creationId xmlns:p14="http://schemas.microsoft.com/office/powerpoint/2010/main" val="3097268900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84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78"/>
            <a:ext cx="9144000" cy="674428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7119A9-D5CF-48FF-8D21-7424B516B8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82" y="895350"/>
            <a:ext cx="7363289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396381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84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78"/>
            <a:ext cx="9144000" cy="674428"/>
          </a:xfrm>
          <a:prstGeom prst="rect">
            <a:avLst/>
          </a:prstGeom>
          <a:noFill/>
        </p:spPr>
      </p:pic>
      <p:sp>
        <p:nvSpPr>
          <p:cNvPr id="4" name="Dikdörtgen 3"/>
          <p:cNvSpPr/>
          <p:nvPr/>
        </p:nvSpPr>
        <p:spPr>
          <a:xfrm>
            <a:off x="152400" y="628288"/>
            <a:ext cx="7924800" cy="458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 algn="just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altLang="tr-T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Deneyseldir ve çok yaygın olarak kullanılmaktadır.</a:t>
            </a:r>
            <a:endParaRPr lang="tr-TR" alt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533400" y="129481"/>
            <a:ext cx="5257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Freundlich</a:t>
            </a:r>
            <a:r>
              <a:rPr lang="tr-TR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İzotermi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29FD2DA-D9AC-4656-99C2-9E1E2D6034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1482" y="727927"/>
            <a:ext cx="3296110" cy="11145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D0B7E01-12BC-47D8-B322-6D25206ED4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8837" y="1989686"/>
            <a:ext cx="3315163" cy="238158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446E214-5AA9-42E0-89FF-07BF9E81A566}"/>
              </a:ext>
            </a:extLst>
          </p:cNvPr>
          <p:cNvSpPr txBox="1"/>
          <p:nvPr/>
        </p:nvSpPr>
        <p:spPr>
          <a:xfrm>
            <a:off x="304800" y="1302716"/>
            <a:ext cx="5715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KF, </a:t>
            </a:r>
            <a:r>
              <a:rPr lang="tr-TR" dirty="0" err="1"/>
              <a:t>adsorpsiyon</a:t>
            </a:r>
            <a:r>
              <a:rPr lang="tr-TR" dirty="0"/>
              <a:t> kapasitesinin bir göstergesidir.</a:t>
            </a:r>
          </a:p>
          <a:p>
            <a:r>
              <a:rPr lang="tr-TR" dirty="0"/>
              <a:t>Maksimum kapasite ne kadar yüksekse, KF de o kadar yüksek</a:t>
            </a:r>
          </a:p>
          <a:p>
            <a:r>
              <a:rPr lang="tr-TR" dirty="0"/>
              <a:t>.</a:t>
            </a:r>
          </a:p>
          <a:p>
            <a:r>
              <a:rPr lang="tr-TR" dirty="0"/>
              <a:t>1 / n, </a:t>
            </a:r>
            <a:r>
              <a:rPr lang="tr-TR" dirty="0" err="1"/>
              <a:t>adsorpsiyon</a:t>
            </a:r>
            <a:r>
              <a:rPr lang="tr-TR" dirty="0"/>
              <a:t> yoğunluğunun bir ölçüsüdür.</a:t>
            </a:r>
          </a:p>
          <a:p>
            <a:r>
              <a:rPr lang="tr-TR" dirty="0"/>
              <a:t>1 / n değeri ne kadar yüksekse, </a:t>
            </a:r>
            <a:r>
              <a:rPr lang="tr-TR" dirty="0" err="1"/>
              <a:t>adsorpsiyon</a:t>
            </a:r>
            <a:r>
              <a:rPr lang="tr-TR" dirty="0"/>
              <a:t> daha uygundur.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C4AA1CA-1F72-4AD0-B87B-079467DB92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3463275"/>
            <a:ext cx="2715004" cy="97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334126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84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78"/>
            <a:ext cx="9144000" cy="674428"/>
          </a:xfrm>
          <a:prstGeom prst="rect">
            <a:avLst/>
          </a:prstGeom>
          <a:noFill/>
        </p:spPr>
      </p:pic>
      <p:sp>
        <p:nvSpPr>
          <p:cNvPr id="3" name="Dikdörtgen 2"/>
          <p:cNvSpPr/>
          <p:nvPr/>
        </p:nvSpPr>
        <p:spPr>
          <a:xfrm>
            <a:off x="609600" y="144870"/>
            <a:ext cx="47289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BET (</a:t>
            </a:r>
            <a:r>
              <a:rPr lang="tr-TR" dirty="0" err="1">
                <a:solidFill>
                  <a:srgbClr val="FF0000"/>
                </a:solidFill>
              </a:rPr>
              <a:t>Brunauer</a:t>
            </a:r>
            <a:r>
              <a:rPr lang="tr-TR" dirty="0">
                <a:solidFill>
                  <a:srgbClr val="FF0000"/>
                </a:solidFill>
              </a:rPr>
              <a:t>, </a:t>
            </a:r>
            <a:r>
              <a:rPr lang="tr-TR" dirty="0" err="1">
                <a:solidFill>
                  <a:srgbClr val="FF0000"/>
                </a:solidFill>
              </a:rPr>
              <a:t>Emmett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 err="1">
                <a:solidFill>
                  <a:srgbClr val="FF0000"/>
                </a:solidFill>
              </a:rPr>
              <a:t>and</a:t>
            </a:r>
            <a:r>
              <a:rPr lang="tr-TR" dirty="0">
                <a:solidFill>
                  <a:srgbClr val="FF0000"/>
                </a:solidFill>
              </a:rPr>
              <a:t> Teller) </a:t>
            </a:r>
            <a:r>
              <a:rPr lang="tr-TR" dirty="0" err="1">
                <a:solidFill>
                  <a:srgbClr val="FF0000"/>
                </a:solidFill>
              </a:rPr>
              <a:t>Isotherm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152400" y="804423"/>
            <a:ext cx="800100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 daha genel, çok katmanlı bir modeldir.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 katmana bir </a:t>
            </a: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Langmuir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izoterminin uygulandığını ve katmanlar arasında hiçbir geçiş olmadığını varsayar.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Ayrıca, birinci katman hariç her katman için eşit </a:t>
            </a: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adsorpsiyon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enerjisi olduğunu varsayar.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DEDC152-325D-47B9-A0A4-5AD0B256F9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2143251"/>
            <a:ext cx="3705742" cy="28007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17E3D34-0985-4579-B65D-AD3D5BC64E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1896" y="1828696"/>
            <a:ext cx="4400994" cy="148610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9AF2F69-BE26-4F15-8754-D989D336759E}"/>
              </a:ext>
            </a:extLst>
          </p:cNvPr>
          <p:cNvSpPr txBox="1"/>
          <p:nvPr/>
        </p:nvSpPr>
        <p:spPr>
          <a:xfrm>
            <a:off x="4419600" y="3149518"/>
            <a:ext cx="45032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000" dirty="0"/>
              <a:t>CS = doygunluk (çözünürlük sınırı) </a:t>
            </a:r>
            <a:r>
              <a:rPr lang="tr-TR" sz="1000" dirty="0" err="1"/>
              <a:t>konsantrasyonuçözünen</a:t>
            </a:r>
            <a:r>
              <a:rPr lang="tr-TR" sz="1000" dirty="0"/>
              <a:t>. (mg / litre)KB = bütün tabakalara bağlanma yoğunluğuyla ilgili bir parametre</a:t>
            </a:r>
          </a:p>
          <a:p>
            <a:r>
              <a:rPr lang="tr-TR" sz="1000" dirty="0"/>
              <a:t>Not: Ce &lt;&lt; CS ve KB &gt;&gt; 1 ve </a:t>
            </a:r>
            <a:r>
              <a:rPr lang="tr-TR" sz="1000" dirty="0" err="1"/>
              <a:t>Kad</a:t>
            </a:r>
            <a:r>
              <a:rPr lang="tr-TR" sz="1000" dirty="0"/>
              <a:t> = KB / Cs olduğunda BET izotermi </a:t>
            </a:r>
            <a:r>
              <a:rPr lang="tr-TR" sz="1000" dirty="0" err="1"/>
              <a:t>Langmuir</a:t>
            </a:r>
            <a:r>
              <a:rPr lang="tr-TR" sz="1000" dirty="0"/>
              <a:t> izotermine yaklaşır.</a:t>
            </a:r>
          </a:p>
        </p:txBody>
      </p:sp>
    </p:spTree>
    <p:extLst>
      <p:ext uri="{BB962C8B-B14F-4D97-AF65-F5344CB8AC3E}">
        <p14:creationId xmlns:p14="http://schemas.microsoft.com/office/powerpoint/2010/main" val="4182352499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84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78"/>
            <a:ext cx="9144000" cy="674428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9A5978A-F177-43A5-B1FA-E76751EA76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4769" y="895350"/>
            <a:ext cx="3315163" cy="30388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83B9517-AA48-4AD6-908F-F76CEFAD89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66750"/>
            <a:ext cx="54864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965933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84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78"/>
            <a:ext cx="9144000" cy="674428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78A3F14-28E0-472D-A779-7FBD7218EE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666750"/>
            <a:ext cx="6563641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874989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84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78"/>
            <a:ext cx="9144000" cy="674428"/>
          </a:xfrm>
          <a:prstGeom prst="rect">
            <a:avLst/>
          </a:prstGeom>
          <a:noFill/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371600" y="7679"/>
            <a:ext cx="3352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tr-TR" altLang="tr-TR" sz="20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uygun modelin seçimi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0270" y="674428"/>
            <a:ext cx="9113729" cy="1552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tr-TR" altLang="tr-TR" sz="2000" kern="0" dirty="0">
                <a:latin typeface="Palatino Linotype" pitchFamily="18" charset="0"/>
              </a:rPr>
              <a:t>Belirli bir </a:t>
            </a:r>
            <a:r>
              <a:rPr lang="tr-TR" altLang="tr-TR" sz="2000" kern="0" dirty="0" err="1">
                <a:latin typeface="Palatino Linotype" pitchFamily="18" charset="0"/>
              </a:rPr>
              <a:t>adsorban</a:t>
            </a:r>
            <a:r>
              <a:rPr lang="tr-TR" altLang="tr-TR" sz="2000" kern="0" dirty="0">
                <a:latin typeface="Palatino Linotype" pitchFamily="18" charset="0"/>
              </a:rPr>
              <a:t> / </a:t>
            </a:r>
            <a:r>
              <a:rPr lang="tr-TR" altLang="tr-TR" sz="2000" kern="0" dirty="0" err="1">
                <a:latin typeface="Palatino Linotype" pitchFamily="18" charset="0"/>
              </a:rPr>
              <a:t>adsorbat</a:t>
            </a:r>
            <a:r>
              <a:rPr lang="tr-TR" altLang="tr-TR" sz="2000" kern="0" dirty="0">
                <a:latin typeface="Palatino Linotype" pitchFamily="18" charset="0"/>
              </a:rPr>
              <a:t> izotermleri için </a:t>
            </a:r>
            <a:r>
              <a:rPr lang="tr-TR" altLang="tr-TR" sz="2000" kern="0" dirty="0" err="1">
                <a:latin typeface="Palatino Linotype" pitchFamily="18" charset="0"/>
              </a:rPr>
              <a:t>adsorpsiyonu</a:t>
            </a:r>
            <a:r>
              <a:rPr lang="tr-TR" altLang="tr-TR" sz="2000" kern="0" dirty="0">
                <a:latin typeface="Palatino Linotype" pitchFamily="18" charset="0"/>
              </a:rPr>
              <a:t> açıklamak için hangi modelin kullanılacağını belirlemek için genellikle deneyler yapılır. Bu izoterm deneylerinden elde edilen veriler daha sonra modellerin </a:t>
            </a:r>
            <a:r>
              <a:rPr lang="tr-TR" altLang="tr-TR" sz="2000" kern="0" dirty="0" err="1">
                <a:latin typeface="Palatino Linotype" pitchFamily="18" charset="0"/>
              </a:rPr>
              <a:t>doğrusallaştırılmasına</a:t>
            </a:r>
            <a:r>
              <a:rPr lang="tr-TR" altLang="tr-TR" sz="2000" kern="0" dirty="0">
                <a:latin typeface="Palatino Linotype" pitchFamily="18" charset="0"/>
              </a:rPr>
              <a:t> dayanan aşağıdaki yöntemler kullanılarak analiz edilir.</a:t>
            </a:r>
          </a:p>
          <a:p>
            <a:r>
              <a:rPr lang="tr-TR" altLang="tr-TR" sz="2000" kern="0" dirty="0" err="1">
                <a:latin typeface="Palatino Linotype" pitchFamily="18" charset="0"/>
              </a:rPr>
              <a:t>Langmuir</a:t>
            </a:r>
            <a:r>
              <a:rPr lang="tr-TR" altLang="tr-TR" sz="2000" kern="0" dirty="0">
                <a:latin typeface="Palatino Linotype" pitchFamily="18" charset="0"/>
              </a:rPr>
              <a:t> modelinin </a:t>
            </a:r>
            <a:r>
              <a:rPr lang="tr-TR" altLang="tr-TR" sz="2000" kern="0" dirty="0" err="1">
                <a:latin typeface="Palatino Linotype" pitchFamily="18" charset="0"/>
              </a:rPr>
              <a:t>lineerize</a:t>
            </a:r>
            <a:r>
              <a:rPr lang="tr-TR" altLang="tr-TR" sz="2000" kern="0" dirty="0">
                <a:latin typeface="Palatino Linotype" pitchFamily="18" charset="0"/>
              </a:rPr>
              <a:t> hali:</a:t>
            </a:r>
          </a:p>
          <a:p>
            <a:endParaRPr lang="tr-TR" altLang="tr-TR" sz="2000" kern="0" dirty="0">
              <a:latin typeface="Palatino Linotype" pitchFamily="18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3600">
              <a:latin typeface="Palatino Linotype" pitchFamily="18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3600">
              <a:latin typeface="Palatino Linotype" pitchFamily="18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263D02C-4E5E-49EE-A178-3E434AFB56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1698" y="2246865"/>
            <a:ext cx="2572511" cy="108688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50F63CF-4518-4650-83C1-91B89F6E83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1486" y="2759161"/>
            <a:ext cx="3639693" cy="209575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774AB19-855C-4281-BB7F-4FBF67CA86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0659" y="3136727"/>
            <a:ext cx="2696349" cy="88282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7D0F945-DAC6-4797-B0CE-95C271A388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6302" y="2503018"/>
            <a:ext cx="3527697" cy="196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586517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84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78"/>
            <a:ext cx="9144000" cy="674428"/>
          </a:xfrm>
          <a:prstGeom prst="rect">
            <a:avLst/>
          </a:prstGeom>
          <a:noFill/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" y="742950"/>
            <a:ext cx="3352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tr-TR" altLang="tr-TR" sz="2000" b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Freundlich</a:t>
            </a:r>
            <a:r>
              <a:rPr lang="tr-TR" altLang="tr-TR" sz="20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modeli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7B8FF2-FA93-43AA-9A60-C3860666F3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6200" y="690031"/>
            <a:ext cx="5449060" cy="10764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44593B3-8C7E-401F-ACFF-C6C8022AE5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1917285"/>
            <a:ext cx="4877481" cy="219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990065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84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78"/>
            <a:ext cx="9144000" cy="674428"/>
          </a:xfrm>
          <a:prstGeom prst="rect">
            <a:avLst/>
          </a:prstGeom>
          <a:noFill/>
        </p:spPr>
      </p:pic>
      <p:sp>
        <p:nvSpPr>
          <p:cNvPr id="3" name="Dikdörtgen 2"/>
          <p:cNvSpPr/>
          <p:nvPr/>
        </p:nvSpPr>
        <p:spPr>
          <a:xfrm>
            <a:off x="228600" y="1657350"/>
            <a:ext cx="7772400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sz="2400" b="1" dirty="0">
                <a:latin typeface="Palatino Linotype" pitchFamily="18" charset="0"/>
              </a:rPr>
              <a:t>BET modeli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5CC1E7-A2DA-451A-B84A-632515ACBF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599" y="2190750"/>
            <a:ext cx="6130375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733221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84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78"/>
            <a:ext cx="9144000" cy="674428"/>
          </a:xfrm>
          <a:prstGeom prst="rect">
            <a:avLst/>
          </a:prstGeom>
          <a:noFill/>
        </p:spPr>
      </p:pic>
      <p:sp>
        <p:nvSpPr>
          <p:cNvPr id="3" name="Dikdörtgen 2"/>
          <p:cNvSpPr/>
          <p:nvPr/>
        </p:nvSpPr>
        <p:spPr>
          <a:xfrm>
            <a:off x="381000" y="895350"/>
            <a:ext cx="34435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800" dirty="0" err="1"/>
              <a:t>Adsorpsiyon</a:t>
            </a:r>
            <a:r>
              <a:rPr lang="tr-TR" sz="2800" dirty="0"/>
              <a:t> Kinetiği</a:t>
            </a:r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304800" y="1581150"/>
            <a:ext cx="8382000" cy="252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tr-TR" dirty="0"/>
              <a:t>Gaz ya da sıvı fazda bulunan </a:t>
            </a:r>
            <a:r>
              <a:rPr lang="tr-TR" dirty="0" err="1"/>
              <a:t>adsorbat</a:t>
            </a:r>
            <a:r>
              <a:rPr lang="tr-TR" dirty="0"/>
              <a:t>, </a:t>
            </a:r>
            <a:r>
              <a:rPr lang="tr-TR" dirty="0" err="1"/>
              <a:t>adsorbanı</a:t>
            </a:r>
            <a:r>
              <a:rPr lang="tr-TR" dirty="0"/>
              <a:t> kapsayan bir film tabakası sınırına doğru </a:t>
            </a:r>
            <a:r>
              <a:rPr lang="tr-TR" dirty="0" err="1"/>
              <a:t>difüze</a:t>
            </a:r>
            <a:r>
              <a:rPr lang="tr-TR" dirty="0"/>
              <a:t> olur (</a:t>
            </a:r>
            <a:r>
              <a:rPr lang="tr-TR" dirty="0" err="1"/>
              <a:t>bulk</a:t>
            </a:r>
            <a:r>
              <a:rPr lang="tr-TR" dirty="0"/>
              <a:t> </a:t>
            </a:r>
            <a:r>
              <a:rPr lang="tr-TR" dirty="0" err="1"/>
              <a:t>solution</a:t>
            </a:r>
            <a:r>
              <a:rPr lang="tr-TR" dirty="0"/>
              <a:t> transport). Bu basamak, </a:t>
            </a:r>
            <a:r>
              <a:rPr lang="tr-TR" dirty="0" err="1"/>
              <a:t>adsorpsiyon</a:t>
            </a:r>
            <a:r>
              <a:rPr lang="tr-TR" dirty="0"/>
              <a:t> düzeneğinde belirli bir hareketlilik (karıştırma) olduğu için çoğunlukla ihmal edilir. </a:t>
            </a:r>
          </a:p>
          <a:p>
            <a:pPr marL="342900" indent="-342900" algn="just"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tr-TR" dirty="0"/>
              <a:t>Film tabakasına gelen </a:t>
            </a:r>
            <a:r>
              <a:rPr lang="tr-TR" dirty="0" err="1"/>
              <a:t>adsorbat</a:t>
            </a:r>
            <a:r>
              <a:rPr lang="tr-TR" dirty="0"/>
              <a:t> buradaki durgun kısımdan geçerek </a:t>
            </a:r>
            <a:r>
              <a:rPr lang="tr-TR" dirty="0" err="1"/>
              <a:t>adsorbanın</a:t>
            </a:r>
            <a:r>
              <a:rPr lang="tr-TR" dirty="0"/>
              <a:t> gözeneklerine doğru ilerler (film </a:t>
            </a:r>
            <a:r>
              <a:rPr lang="tr-TR" dirty="0" err="1"/>
              <a:t>mass</a:t>
            </a:r>
            <a:r>
              <a:rPr lang="tr-TR" dirty="0"/>
              <a:t> transfer/</a:t>
            </a:r>
            <a:r>
              <a:rPr lang="tr-TR" dirty="0" err="1"/>
              <a:t>boundary</a:t>
            </a:r>
            <a:r>
              <a:rPr lang="tr-TR" dirty="0"/>
              <a:t> </a:t>
            </a:r>
            <a:r>
              <a:rPr lang="tr-TR" dirty="0" err="1"/>
              <a:t>layer</a:t>
            </a:r>
            <a:r>
              <a:rPr lang="tr-TR" dirty="0"/>
              <a:t> </a:t>
            </a:r>
            <a:r>
              <a:rPr lang="tr-TR" dirty="0" err="1"/>
              <a:t>diffusion</a:t>
            </a:r>
            <a:r>
              <a:rPr lang="tr-TR" dirty="0"/>
              <a:t>). </a:t>
            </a:r>
          </a:p>
          <a:p>
            <a:pPr algn="just" eaLnBrk="1" hangingPunct="1">
              <a:lnSpc>
                <a:spcPct val="80000"/>
              </a:lnSpc>
            </a:pPr>
            <a:r>
              <a:rPr lang="tr-TR" dirty="0"/>
              <a:t>3. Sonra </a:t>
            </a:r>
            <a:r>
              <a:rPr lang="tr-TR" dirty="0" err="1"/>
              <a:t>adsorbanın</a:t>
            </a:r>
            <a:r>
              <a:rPr lang="tr-TR" dirty="0"/>
              <a:t> gözenek boşluklarında hareket ederek </a:t>
            </a:r>
            <a:r>
              <a:rPr lang="tr-TR" dirty="0" err="1"/>
              <a:t>adsorbsiyonun</a:t>
            </a:r>
            <a:r>
              <a:rPr lang="tr-TR" dirty="0"/>
              <a:t> meydana geleceği yüzeye doğru ilerler (</a:t>
            </a:r>
            <a:r>
              <a:rPr lang="tr-TR" dirty="0" err="1"/>
              <a:t>intraparticle</a:t>
            </a:r>
            <a:r>
              <a:rPr lang="tr-TR" dirty="0"/>
              <a:t> </a:t>
            </a:r>
            <a:r>
              <a:rPr lang="tr-TR" dirty="0" err="1"/>
              <a:t>diffusion</a:t>
            </a:r>
            <a:r>
              <a:rPr lang="tr-TR" dirty="0"/>
              <a:t>). </a:t>
            </a:r>
          </a:p>
          <a:p>
            <a:pPr algn="just" eaLnBrk="1" hangingPunct="1">
              <a:lnSpc>
                <a:spcPct val="80000"/>
              </a:lnSpc>
            </a:pPr>
            <a:r>
              <a:rPr lang="tr-TR" dirty="0"/>
              <a:t>4. En son olarak da </a:t>
            </a:r>
            <a:r>
              <a:rPr lang="tr-TR" dirty="0" err="1"/>
              <a:t>adsorbatın</a:t>
            </a:r>
            <a:r>
              <a:rPr lang="tr-TR" dirty="0"/>
              <a:t> </a:t>
            </a:r>
            <a:r>
              <a:rPr lang="tr-TR" dirty="0" err="1"/>
              <a:t>adsorbanın</a:t>
            </a:r>
            <a:r>
              <a:rPr lang="tr-TR" dirty="0"/>
              <a:t> gözenek yüzeyine tutunması meydana gelir (</a:t>
            </a:r>
            <a:r>
              <a:rPr lang="tr-TR" dirty="0" err="1"/>
              <a:t>sorpsiyon</a:t>
            </a:r>
            <a:r>
              <a:rPr lang="tr-TR" dirty="0"/>
              <a:t>). </a:t>
            </a:r>
            <a:endParaRPr lang="tr-TR" alt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733179"/>
      </p:ext>
    </p:extLst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84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78"/>
            <a:ext cx="9144000" cy="674428"/>
          </a:xfrm>
          <a:prstGeom prst="rect">
            <a:avLst/>
          </a:prstGeom>
          <a:noFill/>
        </p:spPr>
      </p:pic>
      <p:sp>
        <p:nvSpPr>
          <p:cNvPr id="6" name="Dikdörtgen 5"/>
          <p:cNvSpPr/>
          <p:nvPr/>
        </p:nvSpPr>
        <p:spPr>
          <a:xfrm>
            <a:off x="381000" y="971550"/>
            <a:ext cx="39052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dirty="0"/>
              <a:t>Birinci derece </a:t>
            </a:r>
            <a:r>
              <a:rPr lang="tr-TR" sz="2000" dirty="0" err="1"/>
              <a:t>Lagergren</a:t>
            </a:r>
            <a:r>
              <a:rPr lang="tr-TR" sz="2000" dirty="0"/>
              <a:t> eşitliği: 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2A23EF-CBA1-48C5-83B2-E897B0B6B8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9273" y="666750"/>
            <a:ext cx="4019990" cy="119513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AABB88D-721B-4DD6-9C8E-67F0CBF6020E}"/>
              </a:ext>
            </a:extLst>
          </p:cNvPr>
          <p:cNvSpPr txBox="1"/>
          <p:nvPr/>
        </p:nvSpPr>
        <p:spPr>
          <a:xfrm>
            <a:off x="47618" y="1861882"/>
            <a:ext cx="49053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/>
              <a:t>Yalancı ikinci dereceden reaksiyon hız eşitliği: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8F96135-21FC-44BC-BD85-8751D3A13C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7800" y="1754897"/>
            <a:ext cx="3429000" cy="95263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1793BDA-C5CD-465F-A82A-E6CB06E763B5}"/>
              </a:ext>
            </a:extLst>
          </p:cNvPr>
          <p:cNvSpPr txBox="1"/>
          <p:nvPr/>
        </p:nvSpPr>
        <p:spPr>
          <a:xfrm>
            <a:off x="177273" y="2707530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/>
              <a:t>İkinci dereceden hız eşitliği: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7925B3E-F812-461F-90ED-FBA6180B30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6635" y="2870432"/>
            <a:ext cx="1905266" cy="76210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4CD7246-1F81-4E7B-91FB-48FFA9170B6B}"/>
              </a:ext>
            </a:extLst>
          </p:cNvPr>
          <p:cNvSpPr txBox="1"/>
          <p:nvPr/>
        </p:nvSpPr>
        <p:spPr>
          <a:xfrm>
            <a:off x="47617" y="3333750"/>
            <a:ext cx="57590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/>
              <a:t>k1,ad : </a:t>
            </a:r>
            <a:r>
              <a:rPr lang="tr-TR" sz="1400" dirty="0" err="1"/>
              <a:t>Lagergren</a:t>
            </a:r>
            <a:r>
              <a:rPr lang="tr-TR" sz="1400" dirty="0"/>
              <a:t> </a:t>
            </a:r>
            <a:r>
              <a:rPr lang="tr-TR" sz="1400" dirty="0" err="1"/>
              <a:t>adsorpsiyon</a:t>
            </a:r>
            <a:r>
              <a:rPr lang="tr-TR" sz="1400" dirty="0"/>
              <a:t> hız sabiti (dakika-1) </a:t>
            </a:r>
          </a:p>
          <a:p>
            <a:r>
              <a:rPr lang="tr-TR" sz="1400" dirty="0"/>
              <a:t>k2,ad: Yalancı ikinci dereceden </a:t>
            </a:r>
            <a:r>
              <a:rPr lang="tr-TR" sz="1400" dirty="0" err="1"/>
              <a:t>adsorpsiyon</a:t>
            </a:r>
            <a:r>
              <a:rPr lang="tr-TR" sz="1400" dirty="0"/>
              <a:t> hız sabiti (g/</a:t>
            </a:r>
            <a:r>
              <a:rPr lang="tr-TR" sz="1400" dirty="0" err="1"/>
              <a:t>mg.dakika</a:t>
            </a:r>
            <a:r>
              <a:rPr lang="tr-TR" sz="1400" dirty="0"/>
              <a:t>)</a:t>
            </a:r>
          </a:p>
          <a:p>
            <a:r>
              <a:rPr lang="tr-TR" sz="1400" dirty="0"/>
              <a:t>k : İkinci dereceden </a:t>
            </a:r>
            <a:r>
              <a:rPr lang="tr-TR" sz="1400" dirty="0" err="1"/>
              <a:t>adsorpsiyon</a:t>
            </a:r>
            <a:r>
              <a:rPr lang="tr-TR" sz="1400" dirty="0"/>
              <a:t> hız sabiti (g/</a:t>
            </a:r>
            <a:r>
              <a:rPr lang="tr-TR" sz="1400" dirty="0" err="1"/>
              <a:t>mg.dakika</a:t>
            </a:r>
            <a:r>
              <a:rPr lang="tr-TR" sz="1400" dirty="0"/>
              <a:t>) </a:t>
            </a:r>
          </a:p>
          <a:p>
            <a:r>
              <a:rPr lang="tr-TR" sz="1400" dirty="0" err="1"/>
              <a:t>qe</a:t>
            </a:r>
            <a:r>
              <a:rPr lang="tr-TR" sz="1400" dirty="0"/>
              <a:t> : Denge meydana geldiği zaman </a:t>
            </a:r>
            <a:r>
              <a:rPr lang="tr-TR" sz="1400" dirty="0" err="1"/>
              <a:t>adsorbe</a:t>
            </a:r>
            <a:r>
              <a:rPr lang="tr-TR" sz="1400" dirty="0"/>
              <a:t> edilen madde miktarı (mg/g) </a:t>
            </a:r>
          </a:p>
          <a:p>
            <a:r>
              <a:rPr lang="tr-TR" sz="1400" dirty="0" err="1"/>
              <a:t>qt</a:t>
            </a:r>
            <a:r>
              <a:rPr lang="tr-TR" sz="1400" dirty="0"/>
              <a:t> : Herhangi bir zamandaki </a:t>
            </a:r>
            <a:r>
              <a:rPr lang="tr-TR" sz="1400" dirty="0" err="1"/>
              <a:t>adsorbe</a:t>
            </a:r>
            <a:r>
              <a:rPr lang="tr-TR" sz="1400" dirty="0"/>
              <a:t> edilmiş olan madde miktarı (mg/g) </a:t>
            </a:r>
          </a:p>
        </p:txBody>
      </p:sp>
    </p:spTree>
    <p:extLst>
      <p:ext uri="{BB962C8B-B14F-4D97-AF65-F5344CB8AC3E}">
        <p14:creationId xmlns:p14="http://schemas.microsoft.com/office/powerpoint/2010/main" val="3090965093"/>
      </p:ext>
    </p:ext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84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78"/>
            <a:ext cx="9144000" cy="674428"/>
          </a:xfrm>
          <a:prstGeom prst="rect">
            <a:avLst/>
          </a:prstGeom>
          <a:noFill/>
        </p:spPr>
      </p:pic>
      <p:sp>
        <p:nvSpPr>
          <p:cNvPr id="3" name="Dikdörtgen 2"/>
          <p:cNvSpPr/>
          <p:nvPr/>
        </p:nvSpPr>
        <p:spPr>
          <a:xfrm>
            <a:off x="457200" y="819150"/>
            <a:ext cx="8404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dirty="0" err="1"/>
              <a:t>Adsorpsiyon</a:t>
            </a:r>
            <a:r>
              <a:rPr lang="tr-TR" sz="2000" dirty="0"/>
              <a:t> çalışmalarında dikkat edilmesi gereken en önemli faktörler: 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1A1E75-BB67-48A2-84E4-1D9F7B19C732}"/>
              </a:ext>
            </a:extLst>
          </p:cNvPr>
          <p:cNvSpPr txBox="1"/>
          <p:nvPr/>
        </p:nvSpPr>
        <p:spPr>
          <a:xfrm>
            <a:off x="457200" y="1371660"/>
            <a:ext cx="64008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sz="2400" dirty="0"/>
              <a:t>Sıcaklığın etkisi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sz="2400" dirty="0"/>
              <a:t>Çözeltinin ilk </a:t>
            </a:r>
            <a:r>
              <a:rPr lang="tr-TR" sz="2400" dirty="0" err="1"/>
              <a:t>pH’sı</a:t>
            </a:r>
            <a:endParaRPr lang="tr-TR" sz="24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sz="2400" dirty="0"/>
              <a:t>Başlangıç </a:t>
            </a:r>
            <a:r>
              <a:rPr lang="tr-TR" sz="2400" dirty="0" err="1"/>
              <a:t>adsorbat</a:t>
            </a:r>
            <a:r>
              <a:rPr lang="tr-TR" sz="2400" dirty="0"/>
              <a:t> derişimi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sz="2400" dirty="0"/>
              <a:t>Çalkalama hızı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sz="2400" dirty="0"/>
              <a:t>Çalkalama zamanı</a:t>
            </a:r>
          </a:p>
        </p:txBody>
      </p:sp>
    </p:spTree>
    <p:extLst>
      <p:ext uri="{BB962C8B-B14F-4D97-AF65-F5344CB8AC3E}">
        <p14:creationId xmlns:p14="http://schemas.microsoft.com/office/powerpoint/2010/main" val="1892800968"/>
      </p:ext>
    </p:extLst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84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78"/>
            <a:ext cx="9144000" cy="674428"/>
          </a:xfrm>
          <a:prstGeom prst="rect">
            <a:avLst/>
          </a:prstGeom>
          <a:noFill/>
        </p:spPr>
      </p:pic>
      <p:sp>
        <p:nvSpPr>
          <p:cNvPr id="5" name="Dikdörtgen 4"/>
          <p:cNvSpPr/>
          <p:nvPr/>
        </p:nvSpPr>
        <p:spPr>
          <a:xfrm>
            <a:off x="533400" y="895350"/>
            <a:ext cx="34025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dirty="0" err="1"/>
              <a:t>Adsorpsiyon</a:t>
            </a:r>
            <a:r>
              <a:rPr lang="tr-TR" sz="2000" dirty="0"/>
              <a:t> Termodinamiği 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50A457E-CA23-498E-8FA7-F10447A024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10" y="1524060"/>
            <a:ext cx="6651690" cy="312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796965"/>
      </p:ext>
    </p:extLst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84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78"/>
            <a:ext cx="9144000" cy="674428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B6589E6-A574-4A13-9C3A-73147B93EA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77" y="692585"/>
            <a:ext cx="8669185" cy="30291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34911DA-9262-4A11-A2EC-9F8F3AF0F0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1123" y="1353693"/>
            <a:ext cx="2200582" cy="85737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D699A52-2CFC-410F-8839-54B294BC28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33600" y="3868399"/>
            <a:ext cx="2924583" cy="1028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865033"/>
      </p:ext>
    </p:extLst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84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78"/>
            <a:ext cx="9144000" cy="674428"/>
          </a:xfrm>
          <a:prstGeom prst="rect">
            <a:avLst/>
          </a:prstGeom>
          <a:noFill/>
        </p:spPr>
      </p:pic>
      <p:sp>
        <p:nvSpPr>
          <p:cNvPr id="4" name="Dikdörtgen 3"/>
          <p:cNvSpPr/>
          <p:nvPr/>
        </p:nvSpPr>
        <p:spPr>
          <a:xfrm>
            <a:off x="0" y="666750"/>
            <a:ext cx="9144000" cy="2086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dirty="0"/>
              <a:t>∆H</a:t>
            </a:r>
            <a:r>
              <a:rPr lang="tr-TR" baseline="30000" dirty="0"/>
              <a:t>0</a:t>
            </a:r>
            <a:r>
              <a:rPr lang="tr-TR" dirty="0"/>
              <a:t> ’</a:t>
            </a:r>
            <a:r>
              <a:rPr lang="tr-TR" dirty="0" err="1"/>
              <a:t>ın</a:t>
            </a:r>
            <a:r>
              <a:rPr lang="tr-TR" dirty="0"/>
              <a:t> pozitif değerleri </a:t>
            </a:r>
            <a:r>
              <a:rPr lang="tr-TR" dirty="0" err="1"/>
              <a:t>adsorpsiyonun</a:t>
            </a:r>
            <a:r>
              <a:rPr lang="tr-TR" dirty="0"/>
              <a:t> endotermik, ∆G</a:t>
            </a:r>
            <a:r>
              <a:rPr lang="tr-TR" baseline="30000" dirty="0"/>
              <a:t>0</a:t>
            </a:r>
            <a:r>
              <a:rPr lang="tr-TR" dirty="0"/>
              <a:t> ’</a:t>
            </a:r>
            <a:r>
              <a:rPr lang="tr-TR" dirty="0" err="1"/>
              <a:t>nin</a:t>
            </a:r>
            <a:r>
              <a:rPr lang="tr-TR" dirty="0"/>
              <a:t> negatif değerleri </a:t>
            </a:r>
            <a:r>
              <a:rPr lang="tr-TR" dirty="0" err="1"/>
              <a:t>adsorpsiyonun</a:t>
            </a:r>
            <a:r>
              <a:rPr lang="tr-TR" dirty="0"/>
              <a:t> spontane olduğunu göstermektedir. 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tr-TR" dirty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dirty="0"/>
              <a:t>Diğer bir değişle </a:t>
            </a:r>
            <a:r>
              <a:rPr lang="tr-TR" dirty="0" err="1"/>
              <a:t>adsorpsiyon</a:t>
            </a:r>
            <a:r>
              <a:rPr lang="tr-TR" dirty="0"/>
              <a:t> işleminin uygulanabilirliği </a:t>
            </a:r>
            <a:r>
              <a:rPr lang="tr-TR" dirty="0" err="1"/>
              <a:t>entalpi</a:t>
            </a:r>
            <a:r>
              <a:rPr lang="tr-TR" dirty="0"/>
              <a:t> ve </a:t>
            </a:r>
            <a:r>
              <a:rPr lang="tr-TR" dirty="0" err="1"/>
              <a:t>Gibss</a:t>
            </a:r>
            <a:r>
              <a:rPr lang="tr-TR" dirty="0"/>
              <a:t> serbest enerjisinin negatif olması ile anlaşılabilir. 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tr-TR" dirty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dirty="0"/>
              <a:t>∆S</a:t>
            </a:r>
            <a:r>
              <a:rPr lang="tr-TR" baseline="30000" dirty="0"/>
              <a:t>0</a:t>
            </a:r>
            <a:r>
              <a:rPr lang="tr-TR" dirty="0"/>
              <a:t> ’</a:t>
            </a:r>
            <a:r>
              <a:rPr lang="tr-TR" dirty="0" err="1"/>
              <a:t>nin</a:t>
            </a:r>
            <a:r>
              <a:rPr lang="tr-TR" dirty="0"/>
              <a:t> pozitif değerleri ise katı/çözelti ara yüzeyindeki </a:t>
            </a:r>
            <a:r>
              <a:rPr lang="tr-TR" dirty="0" err="1"/>
              <a:t>rastlantısallığın</a:t>
            </a:r>
            <a:r>
              <a:rPr lang="tr-TR" dirty="0"/>
              <a:t> artışını göstermektedir. </a:t>
            </a:r>
            <a:endParaRPr lang="tr-TR" alt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048698"/>
      </p:ext>
    </p:extLst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84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78"/>
            <a:ext cx="9144000" cy="674428"/>
          </a:xfrm>
          <a:prstGeom prst="rect">
            <a:avLst/>
          </a:prstGeom>
          <a:noFill/>
        </p:spPr>
      </p:pic>
      <p:sp>
        <p:nvSpPr>
          <p:cNvPr id="3" name="Dikdörtgen 2"/>
          <p:cNvSpPr/>
          <p:nvPr/>
        </p:nvSpPr>
        <p:spPr>
          <a:xfrm>
            <a:off x="152400" y="666750"/>
            <a:ext cx="8915400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dirty="0" err="1"/>
              <a:t>Adsorpsiyon</a:t>
            </a:r>
            <a:r>
              <a:rPr lang="tr-TR" dirty="0"/>
              <a:t> izotermleri, tek basamaklı </a:t>
            </a:r>
            <a:r>
              <a:rPr lang="tr-TR" dirty="0" err="1"/>
              <a:t>batch</a:t>
            </a:r>
            <a:r>
              <a:rPr lang="tr-TR" dirty="0"/>
              <a:t> </a:t>
            </a:r>
            <a:r>
              <a:rPr lang="tr-TR" dirty="0" err="1"/>
              <a:t>adsorpsiyon</a:t>
            </a:r>
            <a:r>
              <a:rPr lang="tr-TR" dirty="0"/>
              <a:t> sistemlerinin tasarımında kullanılmaktadır. Sisteme giren ve sistemden çıkan maddelere göre kütle dengesini yazarsak: </a:t>
            </a:r>
            <a:endParaRPr lang="tr-TR" alt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F5FC56-F75D-435C-B5BA-3B66600821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858" y="1771272"/>
            <a:ext cx="7230484" cy="2705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914294"/>
      </p:ext>
    </p:extLst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84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78"/>
            <a:ext cx="9144000" cy="674428"/>
          </a:xfrm>
          <a:prstGeom prst="rect">
            <a:avLst/>
          </a:prstGeom>
          <a:noFill/>
        </p:spPr>
      </p:pic>
      <p:sp>
        <p:nvSpPr>
          <p:cNvPr id="3" name="Metin kutusu 2"/>
          <p:cNvSpPr txBox="1"/>
          <p:nvPr/>
        </p:nvSpPr>
        <p:spPr>
          <a:xfrm>
            <a:off x="1716477" y="2114550"/>
            <a:ext cx="56557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6000" dirty="0">
                <a:latin typeface="Times New Roman" pitchFamily="18" charset="0"/>
                <a:cs typeface="Times New Roman" pitchFamily="18" charset="0"/>
              </a:rPr>
              <a:t>TEŞEKKÜRLER</a:t>
            </a:r>
          </a:p>
        </p:txBody>
      </p:sp>
    </p:spTree>
    <p:extLst>
      <p:ext uri="{BB962C8B-B14F-4D97-AF65-F5344CB8AC3E}">
        <p14:creationId xmlns:p14="http://schemas.microsoft.com/office/powerpoint/2010/main" val="4266580671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1457</Words>
  <Application>Microsoft Office PowerPoint</Application>
  <PresentationFormat>On-screen Show (16:9)</PresentationFormat>
  <Paragraphs>183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Arial</vt:lpstr>
      <vt:lpstr>Palatino Linotype</vt:lpstr>
      <vt:lpstr>Times New Roman</vt:lpstr>
      <vt:lpstr>Wingdings</vt:lpstr>
      <vt:lpstr>Varsayılan Tasarım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2016-09-02T00:46:46Z</dcterms:created>
  <dcterms:modified xsi:type="dcterms:W3CDTF">2020-10-07T19:07:54Z</dcterms:modified>
</cp:coreProperties>
</file>