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1" r:id="rId6"/>
    <p:sldId id="288" r:id="rId7"/>
    <p:sldId id="262" r:id="rId8"/>
    <p:sldId id="263" r:id="rId9"/>
    <p:sldId id="289" r:id="rId10"/>
    <p:sldId id="290" r:id="rId11"/>
    <p:sldId id="264" r:id="rId12"/>
    <p:sldId id="265" r:id="rId13"/>
    <p:sldId id="267" r:id="rId14"/>
    <p:sldId id="291" r:id="rId15"/>
    <p:sldId id="292" r:id="rId16"/>
    <p:sldId id="274" r:id="rId17"/>
    <p:sldId id="268" r:id="rId18"/>
    <p:sldId id="286" r:id="rId19"/>
    <p:sldId id="269" r:id="rId20"/>
    <p:sldId id="270" r:id="rId21"/>
    <p:sldId id="271" r:id="rId22"/>
    <p:sldId id="275" r:id="rId23"/>
    <p:sldId id="272" r:id="rId24"/>
    <p:sldId id="287" r:id="rId25"/>
    <p:sldId id="277" r:id="rId26"/>
    <p:sldId id="278" r:id="rId27"/>
    <p:sldId id="279" r:id="rId28"/>
    <p:sldId id="280" r:id="rId29"/>
    <p:sldId id="285" r:id="rId3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642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8F960-5DF2-43F9-A481-1D5081510D20}" type="datetimeFigureOut">
              <a:rPr lang="tr-TR" smtClean="0"/>
              <a:t>20.10.2020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C06B4C-B339-4B38-86F4-75CB9E91994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2628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Asidik veya bazik atık suların çevreye vereceği olumsuz etkileri minimize etmek için nötralize etmek gereklidir. Önce </a:t>
            </a:r>
            <a:r>
              <a:rPr lang="tr-TR" dirty="0" err="1" smtClean="0"/>
              <a:t>atıksu</a:t>
            </a:r>
            <a:r>
              <a:rPr lang="tr-TR" dirty="0" smtClean="0"/>
              <a:t> reaktöre (tanka) konur, sonra </a:t>
            </a:r>
            <a:r>
              <a:rPr lang="tr-TR" dirty="0" err="1" smtClean="0"/>
              <a:t>pH</a:t>
            </a:r>
            <a:r>
              <a:rPr lang="tr-TR" dirty="0" smtClean="0"/>
              <a:t> ölçülür ve 30-60 saniye içinde asit ve baz çözeltisi ilave edilir. Daha sonra 15-45 dakika süre ile karıştırma yapılarak nötralizasyon işlemi tamamlanır.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6B4C-B339-4B38-86F4-75CB9E91994B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5652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20.10.2020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20.10.2020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20.10.2020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20.10.2020</a:t>
            </a:fld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20.10.2020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543800" cy="2593975"/>
          </a:xfrm>
        </p:spPr>
        <p:txBody>
          <a:bodyPr/>
          <a:lstStyle/>
          <a:p>
            <a:pPr algn="ctr"/>
            <a:r>
              <a:rPr lang="tr-TR" sz="7200" b="1" dirty="0" smtClean="0"/>
              <a:t>NÖTRALİZASYON</a:t>
            </a:r>
            <a:endParaRPr lang="tr-TR" sz="72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971600" y="3573016"/>
            <a:ext cx="6461760" cy="2736304"/>
          </a:xfrm>
        </p:spPr>
        <p:txBody>
          <a:bodyPr>
            <a:noAutofit/>
          </a:bodyPr>
          <a:lstStyle/>
          <a:p>
            <a:pPr algn="ctr"/>
            <a:r>
              <a:rPr lang="tr-TR" sz="4800" b="1" dirty="0"/>
              <a:t>Temel İşlemler-I </a:t>
            </a:r>
          </a:p>
          <a:p>
            <a:pPr algn="r"/>
            <a:r>
              <a:rPr lang="tr-TR" sz="2400" dirty="0"/>
              <a:t> </a:t>
            </a:r>
          </a:p>
          <a:p>
            <a:pPr algn="ctr"/>
            <a:r>
              <a:rPr lang="tr-TR" sz="2400" dirty="0"/>
              <a:t>Prof. Dr. Yüksel ARDALI</a:t>
            </a:r>
          </a:p>
          <a:p>
            <a:r>
              <a:rPr lang="tr-TR" sz="3200" dirty="0" smtClean="0"/>
              <a:t>                 </a:t>
            </a:r>
            <a:endParaRPr lang="tr-TR" sz="3200" dirty="0"/>
          </a:p>
          <a:p>
            <a:pPr algn="ctr"/>
            <a:r>
              <a:rPr lang="tr-TR" sz="2400" dirty="0" smtClean="0"/>
              <a:t>SAMSUN/2020</a:t>
            </a:r>
            <a:endParaRPr lang="tr-TR" sz="2400" dirty="0"/>
          </a:p>
        </p:txBody>
      </p:sp>
      <p:pic>
        <p:nvPicPr>
          <p:cNvPr id="4" name="Picture 2" descr="C:\Users\lenovo\Desktop\omulogo-e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8406"/>
            <a:ext cx="1530276" cy="15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13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43000"/>
          </a:xfrm>
        </p:spPr>
        <p:txBody>
          <a:bodyPr/>
          <a:lstStyle/>
          <a:p>
            <a:r>
              <a:rPr lang="tr-TR" dirty="0" smtClean="0"/>
              <a:t>Nötralizasyon Tanımı: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tr-TR" dirty="0" smtClean="0"/>
              <a:t>	</a:t>
            </a:r>
          </a:p>
          <a:p>
            <a:pPr marL="114300" indent="0" algn="just">
              <a:buNone/>
            </a:pPr>
            <a:r>
              <a:rPr lang="tr-TR" dirty="0"/>
              <a:t>	</a:t>
            </a:r>
            <a:r>
              <a:rPr lang="tr-TR" dirty="0" smtClean="0"/>
              <a:t>Asidik </a:t>
            </a:r>
            <a:r>
              <a:rPr lang="tr-TR" dirty="0"/>
              <a:t>ve bazik karakterdeki </a:t>
            </a:r>
            <a:r>
              <a:rPr lang="tr-TR" dirty="0" smtClean="0"/>
              <a:t>endüstriyel </a:t>
            </a:r>
            <a:r>
              <a:rPr lang="tr-TR" dirty="0"/>
              <a:t>atık </a:t>
            </a:r>
            <a:r>
              <a:rPr lang="tr-TR" dirty="0" smtClean="0"/>
              <a:t>suların </a:t>
            </a:r>
            <a:r>
              <a:rPr lang="tr-TR" dirty="0"/>
              <a:t>pH değerinin ayarlanması işlemidir. </a:t>
            </a:r>
            <a:endParaRPr lang="tr-TR" dirty="0" smtClean="0"/>
          </a:p>
          <a:p>
            <a:pPr marL="114300" indent="0" algn="just">
              <a:buNone/>
            </a:pPr>
            <a:r>
              <a:rPr lang="tr-TR" u="sng" dirty="0" smtClean="0"/>
              <a:t>Atık </a:t>
            </a:r>
            <a:r>
              <a:rPr lang="tr-TR" u="sng" dirty="0"/>
              <a:t>suyun pH değerinin ayarlanması; </a:t>
            </a:r>
            <a:endParaRPr lang="tr-TR" u="sng" dirty="0" smtClean="0"/>
          </a:p>
          <a:p>
            <a:pPr algn="just"/>
            <a:r>
              <a:rPr lang="tr-TR" dirty="0" smtClean="0"/>
              <a:t>Atık </a:t>
            </a:r>
            <a:r>
              <a:rPr lang="tr-TR" dirty="0"/>
              <a:t>suyun alıcı ortama deşarj standartlarının sağlanması, </a:t>
            </a:r>
            <a:endParaRPr lang="tr-TR" dirty="0" smtClean="0"/>
          </a:p>
          <a:p>
            <a:pPr algn="just"/>
            <a:r>
              <a:rPr lang="tr-TR" dirty="0" smtClean="0"/>
              <a:t>Biyolojik </a:t>
            </a:r>
            <a:r>
              <a:rPr lang="tr-TR" dirty="0"/>
              <a:t>arıtma öncesinde (bakteriyel </a:t>
            </a:r>
            <a:r>
              <a:rPr lang="tr-TR" dirty="0" err="1"/>
              <a:t>faliyetler</a:t>
            </a:r>
            <a:r>
              <a:rPr lang="tr-TR" dirty="0"/>
              <a:t> belirli pH değerlerinde gerçekleştiğinden) uygun pH değerinin sağlanması, </a:t>
            </a:r>
            <a:endParaRPr lang="tr-TR" dirty="0" smtClean="0"/>
          </a:p>
          <a:p>
            <a:pPr algn="just"/>
            <a:r>
              <a:rPr lang="tr-TR" dirty="0" smtClean="0"/>
              <a:t>Kimyasal </a:t>
            </a:r>
            <a:r>
              <a:rPr lang="tr-TR" dirty="0"/>
              <a:t>çöktürme </a:t>
            </a:r>
            <a:r>
              <a:rPr lang="tr-TR" dirty="0" smtClean="0"/>
              <a:t>işleminde reaksiyonların </a:t>
            </a:r>
            <a:r>
              <a:rPr lang="tr-TR" dirty="0"/>
              <a:t>gerçekleşeceği uygun pH değerinin sağlanması bakımından gereklidir. </a:t>
            </a:r>
          </a:p>
        </p:txBody>
      </p:sp>
    </p:spTree>
    <p:extLst>
      <p:ext uri="{BB962C8B-B14F-4D97-AF65-F5344CB8AC3E}">
        <p14:creationId xmlns:p14="http://schemas.microsoft.com/office/powerpoint/2010/main" val="311303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800" dirty="0" smtClean="0"/>
              <a:t>Nötralizasyon</a:t>
            </a:r>
            <a:endParaRPr lang="tr-TR" sz="4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tr-TR" dirty="0" smtClean="0"/>
              <a:t>	Birçok </a:t>
            </a:r>
            <a:r>
              <a:rPr lang="tr-TR" dirty="0"/>
              <a:t>endüstriyel proses, asidik ve bazik ortamlarda gerçekleşir. </a:t>
            </a:r>
            <a:r>
              <a:rPr lang="tr-TR" dirty="0" smtClean="0"/>
              <a:t>Bunun sonucunda </a:t>
            </a:r>
            <a:r>
              <a:rPr lang="tr-TR" dirty="0"/>
              <a:t>asidik, bazik atıklar ve </a:t>
            </a:r>
            <a:r>
              <a:rPr lang="tr-TR" dirty="0" err="1"/>
              <a:t>atıksular</a:t>
            </a:r>
            <a:r>
              <a:rPr lang="tr-TR" dirty="0"/>
              <a:t> </a:t>
            </a:r>
            <a:r>
              <a:rPr lang="tr-TR" dirty="0" smtClean="0"/>
              <a:t>oluşur. </a:t>
            </a:r>
          </a:p>
          <a:p>
            <a:pPr marL="114300" indent="0" algn="just">
              <a:buNone/>
            </a:pPr>
            <a:r>
              <a:rPr lang="tr-TR" dirty="0" err="1" smtClean="0"/>
              <a:t>pH</a:t>
            </a:r>
            <a:r>
              <a:rPr lang="tr-TR" dirty="0" smtClean="0"/>
              <a:t> 7 </a:t>
            </a:r>
            <a:r>
              <a:rPr lang="tr-TR" dirty="0"/>
              <a:t>den düşük atıklara asidik atıklar, </a:t>
            </a:r>
            <a:r>
              <a:rPr lang="tr-TR" dirty="0" err="1" smtClean="0"/>
              <a:t>pH</a:t>
            </a:r>
            <a:r>
              <a:rPr lang="tr-TR" dirty="0" smtClean="0"/>
              <a:t> 7 den </a:t>
            </a:r>
            <a:r>
              <a:rPr lang="tr-TR" dirty="0"/>
              <a:t>yüksek atıklara </a:t>
            </a:r>
            <a:r>
              <a:rPr lang="tr-TR" dirty="0" smtClean="0"/>
              <a:t>bazik atıklar </a:t>
            </a:r>
            <a:r>
              <a:rPr lang="tr-TR" dirty="0"/>
              <a:t>denir</a:t>
            </a:r>
            <a:r>
              <a:rPr lang="tr-TR" dirty="0" smtClean="0"/>
              <a:t>. </a:t>
            </a:r>
            <a:r>
              <a:rPr lang="tr-TR" dirty="0"/>
              <a:t>Asidik ve bazik atıklar ve atık sular nötralize edilmeden, normal nötr şartlara getirilmeden (</a:t>
            </a:r>
            <a:r>
              <a:rPr lang="tr-TR" dirty="0" err="1"/>
              <a:t>pH</a:t>
            </a:r>
            <a:r>
              <a:rPr lang="tr-TR" dirty="0"/>
              <a:t>=7), doğrudan alıcı ortamlara ve kanalizasyon sistemine verilmemelidir. Bu tür atık sular kanalizasyon sistemine ciddi zararlar verir.</a:t>
            </a:r>
          </a:p>
          <a:p>
            <a:pPr marL="11430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9943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Nötralizasyon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tr-TR" dirty="0"/>
              <a:t>Çoğu temizleme prosesi </a:t>
            </a:r>
            <a:r>
              <a:rPr lang="tr-TR" dirty="0" err="1"/>
              <a:t>atıksuyu</a:t>
            </a:r>
            <a:r>
              <a:rPr lang="tr-TR" dirty="0"/>
              <a:t> asidik veya bazik olur. Maden sanayi atık suları genelde asidiktir. Altın işleme sanayi atık suları </a:t>
            </a:r>
            <a:r>
              <a:rPr lang="tr-TR" dirty="0" smtClean="0"/>
              <a:t>asidiktir.</a:t>
            </a:r>
            <a:r>
              <a:rPr lang="tr-TR" dirty="0"/>
              <a:t> Deri sanayi, mermer sanayi, şarap üretim sanayi </a:t>
            </a:r>
            <a:r>
              <a:rPr lang="tr-TR" dirty="0" err="1"/>
              <a:t>atıksuları</a:t>
            </a:r>
            <a:r>
              <a:rPr lang="tr-TR" dirty="0"/>
              <a:t> </a:t>
            </a:r>
            <a:r>
              <a:rPr lang="tr-TR" dirty="0" smtClean="0"/>
              <a:t>baziktir. Metal </a:t>
            </a:r>
            <a:r>
              <a:rPr lang="tr-TR" dirty="0"/>
              <a:t>işleme sanayi, metal kaplama sanayi, kömür gibi maden işleme sanayi, tekstil sanayi, deri sanayi, laboratuvar, soda sanayi, asit sanayi, akü </a:t>
            </a:r>
            <a:r>
              <a:rPr lang="tr-TR" dirty="0" smtClean="0"/>
              <a:t>sanayi ve </a:t>
            </a:r>
            <a:r>
              <a:rPr lang="tr-TR" dirty="0"/>
              <a:t>demir-çelik baca gazı arıtma üniteleri, çöp yakma tesisi bacaları gibi sanayi kolları atıklarının ve atık sularının yüksek derecede asidik ve bazik </a:t>
            </a:r>
            <a:r>
              <a:rPr lang="tr-TR" dirty="0" smtClean="0"/>
              <a:t>özelliklere sahiptir.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8349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Nötralizasyon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tr-TR" dirty="0" smtClean="0"/>
              <a:t>	Asidik </a:t>
            </a:r>
            <a:r>
              <a:rPr lang="tr-TR" dirty="0"/>
              <a:t>ve bazik </a:t>
            </a:r>
            <a:r>
              <a:rPr lang="tr-TR" dirty="0" err="1"/>
              <a:t>atıksular</a:t>
            </a:r>
            <a:r>
              <a:rPr lang="tr-TR" dirty="0"/>
              <a:t> biyolojik arıtma tesislerine ve mikroorganizmalara ciddi zararlar verir. </a:t>
            </a:r>
            <a:r>
              <a:rPr lang="tr-TR" dirty="0" err="1"/>
              <a:t>Atıksu</a:t>
            </a:r>
            <a:r>
              <a:rPr lang="tr-TR" dirty="0"/>
              <a:t> pompa sistemlerine ve diğer ekipmanlara zarar verir.</a:t>
            </a:r>
          </a:p>
          <a:p>
            <a:pPr marL="114300" indent="0" algn="just">
              <a:buNone/>
            </a:pPr>
            <a:r>
              <a:rPr lang="tr-TR" dirty="0"/>
              <a:t>Asidik ve bazik atıklar göl, deniz ve akarsu gibi ortamlara </a:t>
            </a:r>
            <a:r>
              <a:rPr lang="tr-TR" dirty="0" smtClean="0"/>
              <a:t>verildiği zaman</a:t>
            </a:r>
            <a:r>
              <a:rPr lang="tr-TR" dirty="0"/>
              <a:t> </a:t>
            </a:r>
            <a:r>
              <a:rPr lang="tr-TR" dirty="0" smtClean="0"/>
              <a:t>başta </a:t>
            </a:r>
            <a:r>
              <a:rPr lang="tr-TR" dirty="0"/>
              <a:t>balıklar olmak üzere diğer canlı türlerini öldürür. pH düşük </a:t>
            </a:r>
            <a:r>
              <a:rPr lang="tr-TR" dirty="0" smtClean="0"/>
              <a:t>olduğu </a:t>
            </a:r>
            <a:r>
              <a:rPr lang="es-ES" dirty="0" smtClean="0"/>
              <a:t>zaman </a:t>
            </a:r>
            <a:r>
              <a:rPr lang="es-ES" dirty="0"/>
              <a:t>su ortamında balıklar yaşayamaz.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87721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Nötralizasyon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tr-TR" dirty="0"/>
              <a:t>	Pek çok endüstriyel atık şunları içerir:</a:t>
            </a:r>
          </a:p>
          <a:p>
            <a:pPr marL="114300" indent="0" algn="just">
              <a:buNone/>
            </a:pPr>
            <a:r>
              <a:rPr lang="tr-TR" dirty="0"/>
              <a:t>- Asidik</a:t>
            </a:r>
          </a:p>
          <a:p>
            <a:pPr marL="114300" indent="0" algn="just">
              <a:buNone/>
            </a:pPr>
            <a:r>
              <a:rPr lang="tr-TR" dirty="0"/>
              <a:t>- Alkali malzemeler</a:t>
            </a:r>
          </a:p>
          <a:p>
            <a:pPr marL="114300" indent="0" algn="just">
              <a:buNone/>
            </a:pPr>
            <a:endParaRPr lang="tr-TR" dirty="0"/>
          </a:p>
          <a:p>
            <a:pPr marL="114300" indent="0" algn="just">
              <a:buNone/>
            </a:pPr>
            <a:r>
              <a:rPr lang="tr-TR" dirty="0"/>
              <a:t>Aşağıdakilerden önce nötralizasyon gereklidir:</a:t>
            </a:r>
          </a:p>
          <a:p>
            <a:pPr marL="114300" indent="0" algn="just">
              <a:buNone/>
            </a:pPr>
            <a:r>
              <a:rPr lang="tr-TR" dirty="0" smtClean="0"/>
              <a:t>- alıcı </a:t>
            </a:r>
            <a:r>
              <a:rPr lang="tr-TR" dirty="0"/>
              <a:t>sulara deşarj</a:t>
            </a:r>
          </a:p>
          <a:p>
            <a:pPr marL="114300" indent="0" algn="just">
              <a:buNone/>
            </a:pPr>
            <a:r>
              <a:rPr lang="tr-TR" dirty="0" smtClean="0"/>
              <a:t>- kimyasal </a:t>
            </a:r>
            <a:r>
              <a:rPr lang="tr-TR" dirty="0"/>
              <a:t>veya biyolojik arıtma</a:t>
            </a:r>
          </a:p>
        </p:txBody>
      </p:sp>
    </p:spTree>
    <p:extLst>
      <p:ext uri="{BB962C8B-B14F-4D97-AF65-F5344CB8AC3E}">
        <p14:creationId xmlns:p14="http://schemas.microsoft.com/office/powerpoint/2010/main" val="348051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Nötralizasyon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tr-TR" dirty="0"/>
              <a:t>Mikroorganizma aktiviteleri için optimum pH aralığı 6.5-7.5 arası </a:t>
            </a:r>
            <a:r>
              <a:rPr lang="tr-TR" dirty="0" smtClean="0"/>
              <a:t>olmalıdır. Atık suyun </a:t>
            </a:r>
            <a:r>
              <a:rPr lang="tr-TR" dirty="0" err="1" smtClean="0"/>
              <a:t>pH</a:t>
            </a:r>
            <a:r>
              <a:rPr lang="tr-TR" dirty="0" smtClean="0"/>
              <a:t>&lt;4,5 - </a:t>
            </a:r>
            <a:r>
              <a:rPr lang="tr-TR" dirty="0" err="1" smtClean="0"/>
              <a:t>pH</a:t>
            </a:r>
            <a:r>
              <a:rPr lang="tr-TR" dirty="0" smtClean="0"/>
              <a:t>&gt;9 </a:t>
            </a:r>
            <a:r>
              <a:rPr lang="tr-TR" dirty="0"/>
              <a:t>olduğu zaman mikroorganizmaların biyolojik </a:t>
            </a:r>
            <a:r>
              <a:rPr lang="tr-TR" dirty="0" smtClean="0"/>
              <a:t>aktiviteleri ciddi </a:t>
            </a:r>
            <a:r>
              <a:rPr lang="tr-TR" dirty="0"/>
              <a:t>ölçüde düşer ve mikroorganizmalar zarar görür. Buda biyolojik atık </a:t>
            </a:r>
            <a:r>
              <a:rPr lang="tr-TR" dirty="0" smtClean="0"/>
              <a:t>su arıtma </a:t>
            </a:r>
            <a:r>
              <a:rPr lang="tr-TR" dirty="0"/>
              <a:t>sistemi verimliliğini düşürür.</a:t>
            </a:r>
          </a:p>
          <a:p>
            <a:pPr marL="114300" indent="0" algn="just">
              <a:buNone/>
            </a:pPr>
            <a:r>
              <a:rPr lang="tr-TR" dirty="0"/>
              <a:t>Atık sular alıcı ortama verilmeden önce S.K.K.Y göre pH’nın 6-9 </a:t>
            </a:r>
            <a:r>
              <a:rPr lang="tr-TR" dirty="0" smtClean="0"/>
              <a:t>arasında olması </a:t>
            </a:r>
            <a:r>
              <a:rPr lang="tr-TR" dirty="0"/>
              <a:t>istenir. Biyolojik arıtma tesislerinde optimum biyolojik aktivite </a:t>
            </a:r>
            <a:r>
              <a:rPr lang="tr-TR" dirty="0" err="1" smtClean="0"/>
              <a:t>pH</a:t>
            </a:r>
            <a:r>
              <a:rPr lang="tr-TR" dirty="0" smtClean="0"/>
              <a:t> 6-9 </a:t>
            </a:r>
            <a:r>
              <a:rPr lang="tr-TR" dirty="0"/>
              <a:t>arasında sağlanır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48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Nötralizasyon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tr-TR" dirty="0"/>
              <a:t>Bir endüstriyel tesiste hem asidik atıklar hem de bazik atıklar oluşabilir. </a:t>
            </a:r>
            <a:r>
              <a:rPr lang="tr-TR" dirty="0" smtClean="0"/>
              <a:t>Bu tür </a:t>
            </a:r>
            <a:r>
              <a:rPr lang="tr-TR" dirty="0"/>
              <a:t>endüstriyel tesis </a:t>
            </a:r>
            <a:r>
              <a:rPr lang="tr-TR" dirty="0" err="1"/>
              <a:t>atıksuları</a:t>
            </a:r>
            <a:r>
              <a:rPr lang="tr-TR" dirty="0"/>
              <a:t> ve atıkları üzerinde ön inceleme </a:t>
            </a:r>
            <a:r>
              <a:rPr lang="tr-TR" dirty="0" smtClean="0"/>
              <a:t>yapmadan karar </a:t>
            </a:r>
            <a:r>
              <a:rPr lang="tr-TR" dirty="0"/>
              <a:t>verilmemelidir. Hem asit hem de bazik </a:t>
            </a:r>
            <a:r>
              <a:rPr lang="tr-TR" dirty="0" err="1"/>
              <a:t>atıksuları</a:t>
            </a:r>
            <a:r>
              <a:rPr lang="tr-TR" dirty="0"/>
              <a:t> olan tesislerde </a:t>
            </a:r>
            <a:r>
              <a:rPr lang="tr-TR" dirty="0" smtClean="0"/>
              <a:t>atık sular </a:t>
            </a:r>
            <a:r>
              <a:rPr lang="tr-TR" dirty="0"/>
              <a:t>ayrı ayrı depolanır ve daha sonra karıştırılarak nötralize edilebilir</a:t>
            </a:r>
            <a:r>
              <a:rPr lang="tr-TR" dirty="0" smtClean="0"/>
              <a:t>. </a:t>
            </a:r>
          </a:p>
          <a:p>
            <a:pPr marL="114300" indent="0" algn="just">
              <a:buNone/>
            </a:pPr>
            <a:r>
              <a:rPr lang="tr-TR" dirty="0"/>
              <a:t>Konsantre atıklar nötralize edilirse ciddi oranda ısı ortaya çıkar </a:t>
            </a:r>
            <a:r>
              <a:rPr lang="tr-TR" dirty="0" smtClean="0"/>
              <a:t>ve</a:t>
            </a:r>
            <a:r>
              <a:rPr lang="tr-TR" dirty="0"/>
              <a:t> </a:t>
            </a:r>
            <a:r>
              <a:rPr lang="tr-TR" dirty="0" smtClean="0"/>
              <a:t>tehlikelidir</a:t>
            </a:r>
            <a:r>
              <a:rPr lang="tr-TR" dirty="0"/>
              <a:t>. Çünkü bu tür reaksiyonlar ekzotermiktir. Bunun için </a:t>
            </a:r>
            <a:r>
              <a:rPr lang="tr-TR" dirty="0" smtClean="0"/>
              <a:t>konsantre atıklar </a:t>
            </a:r>
            <a:r>
              <a:rPr lang="tr-TR" dirty="0"/>
              <a:t>önce su ile seyreltilir sonra nötralize işlemine tabi tutulur. </a:t>
            </a:r>
            <a:r>
              <a:rPr lang="tr-TR" dirty="0" smtClean="0"/>
              <a:t>Nötralize edilmiş </a:t>
            </a:r>
            <a:r>
              <a:rPr lang="tr-TR" dirty="0"/>
              <a:t>atık kolayca bertaraf edilir. </a:t>
            </a:r>
          </a:p>
        </p:txBody>
      </p:sp>
    </p:spTree>
    <p:extLst>
      <p:ext uri="{BB962C8B-B14F-4D97-AF65-F5344CB8AC3E}">
        <p14:creationId xmlns:p14="http://schemas.microsoft.com/office/powerpoint/2010/main" val="3664885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Nötralizasyon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tr-TR" altLang="tr-TR" dirty="0" smtClean="0"/>
              <a:t>Nötralizasyon İşleminin Uygulandığı Prosesler;</a:t>
            </a:r>
          </a:p>
          <a:p>
            <a:r>
              <a:rPr lang="tr-TR" altLang="tr-TR" dirty="0" smtClean="0"/>
              <a:t>Asidik </a:t>
            </a:r>
            <a:r>
              <a:rPr lang="tr-TR" altLang="tr-TR" dirty="0"/>
              <a:t>veya Bazik sularda </a:t>
            </a:r>
          </a:p>
          <a:p>
            <a:r>
              <a:rPr lang="tr-TR" altLang="tr-TR" dirty="0"/>
              <a:t>Kimyasal çöktürme proseslerinde </a:t>
            </a:r>
          </a:p>
          <a:p>
            <a:r>
              <a:rPr lang="tr-TR" altLang="tr-TR" dirty="0"/>
              <a:t>Yumuşatma proseslerinde </a:t>
            </a:r>
          </a:p>
          <a:p>
            <a:r>
              <a:rPr lang="tr-TR" altLang="tr-TR" dirty="0" err="1"/>
              <a:t>Adsorpsiyon</a:t>
            </a:r>
            <a:r>
              <a:rPr lang="tr-TR" altLang="tr-TR" dirty="0"/>
              <a:t> proseslerinde </a:t>
            </a:r>
          </a:p>
          <a:p>
            <a:r>
              <a:rPr lang="tr-TR" altLang="tr-TR" dirty="0" err="1"/>
              <a:t>Nitrifikasyon</a:t>
            </a:r>
            <a:r>
              <a:rPr lang="tr-TR" altLang="tr-TR" dirty="0"/>
              <a:t> proseslerinde</a:t>
            </a:r>
          </a:p>
          <a:p>
            <a:r>
              <a:rPr lang="tr-TR" altLang="tr-TR" dirty="0"/>
              <a:t>Ağır Metal </a:t>
            </a:r>
            <a:r>
              <a:rPr lang="tr-TR" altLang="tr-TR" dirty="0" err="1"/>
              <a:t>gideriminde</a:t>
            </a:r>
            <a:endParaRPr lang="tr-TR" altLang="tr-TR" dirty="0"/>
          </a:p>
          <a:p>
            <a:r>
              <a:rPr lang="tr-TR" altLang="tr-TR" dirty="0"/>
              <a:t>Biyolojik arıtım prosesi öncesi ön arıtım</a:t>
            </a:r>
          </a:p>
        </p:txBody>
      </p:sp>
    </p:spTree>
    <p:extLst>
      <p:ext uri="{BB962C8B-B14F-4D97-AF65-F5344CB8AC3E}">
        <p14:creationId xmlns:p14="http://schemas.microsoft.com/office/powerpoint/2010/main" val="1031840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260648"/>
            <a:ext cx="8280920" cy="1143000"/>
          </a:xfrm>
        </p:spPr>
        <p:txBody>
          <a:bodyPr/>
          <a:lstStyle/>
          <a:p>
            <a:r>
              <a:rPr lang="en-US" altLang="tr-TR" dirty="0" err="1"/>
              <a:t>Biyolojik</a:t>
            </a:r>
            <a:r>
              <a:rPr lang="en-US" altLang="tr-TR" dirty="0"/>
              <a:t> </a:t>
            </a:r>
            <a:r>
              <a:rPr lang="en-US" altLang="tr-TR" dirty="0" err="1"/>
              <a:t>arıtma</a:t>
            </a:r>
            <a:r>
              <a:rPr lang="en-US" altLang="tr-TR" dirty="0"/>
              <a:t> </a:t>
            </a:r>
            <a:r>
              <a:rPr lang="en-US" altLang="tr-TR" dirty="0" err="1"/>
              <a:t>için</a:t>
            </a:r>
            <a:r>
              <a:rPr lang="en-US" altLang="tr-TR" dirty="0"/>
              <a:t> </a:t>
            </a:r>
            <a:r>
              <a:rPr lang="en-US" altLang="tr-TR" dirty="0" err="1"/>
              <a:t>nötralizasyon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tr-TR" dirty="0" err="1"/>
              <a:t>Biyolojik</a:t>
            </a:r>
            <a:r>
              <a:rPr lang="en-US" altLang="tr-TR" dirty="0"/>
              <a:t> </a:t>
            </a:r>
            <a:r>
              <a:rPr lang="en-US" altLang="tr-TR" dirty="0" err="1"/>
              <a:t>arıtma</a:t>
            </a:r>
            <a:r>
              <a:rPr lang="en-US" altLang="tr-TR" dirty="0"/>
              <a:t> </a:t>
            </a:r>
            <a:r>
              <a:rPr lang="en-US" altLang="tr-TR" dirty="0" err="1"/>
              <a:t>için</a:t>
            </a:r>
            <a:r>
              <a:rPr lang="en-US" altLang="tr-TR" dirty="0"/>
              <a:t> pH?</a:t>
            </a:r>
          </a:p>
          <a:p>
            <a:r>
              <a:rPr lang="en-US" altLang="tr-TR" dirty="0"/>
              <a:t>6.5 - 8.5</a:t>
            </a:r>
          </a:p>
          <a:p>
            <a:r>
              <a:rPr lang="en-US" altLang="tr-TR" dirty="0" err="1"/>
              <a:t>Biyolojik</a:t>
            </a:r>
            <a:r>
              <a:rPr lang="en-US" altLang="tr-TR" dirty="0"/>
              <a:t> </a:t>
            </a:r>
            <a:r>
              <a:rPr lang="en-US" altLang="tr-TR" dirty="0" err="1"/>
              <a:t>sürecin</a:t>
            </a:r>
            <a:r>
              <a:rPr lang="en-US" altLang="tr-TR" dirty="0"/>
              <a:t> </a:t>
            </a:r>
            <a:r>
              <a:rPr lang="en-US" altLang="tr-TR" dirty="0" err="1"/>
              <a:t>kendisi</a:t>
            </a:r>
            <a:r>
              <a:rPr lang="en-US" altLang="tr-TR" dirty="0"/>
              <a:t>, </a:t>
            </a:r>
            <a:r>
              <a:rPr lang="en-US" altLang="tr-TR" dirty="0" err="1"/>
              <a:t>karbondioksit</a:t>
            </a:r>
            <a:r>
              <a:rPr lang="en-US" altLang="tr-TR" dirty="0"/>
              <a:t> </a:t>
            </a:r>
            <a:r>
              <a:rPr lang="en-US" altLang="tr-TR" dirty="0" err="1"/>
              <a:t>üretiminden</a:t>
            </a:r>
            <a:r>
              <a:rPr lang="en-US" altLang="tr-TR" dirty="0"/>
              <a:t> </a:t>
            </a:r>
            <a:r>
              <a:rPr lang="en-US" altLang="tr-TR" dirty="0" err="1"/>
              <a:t>dolayı</a:t>
            </a:r>
            <a:r>
              <a:rPr lang="en-US" altLang="tr-TR" dirty="0"/>
              <a:t> </a:t>
            </a:r>
            <a:r>
              <a:rPr lang="en-US" altLang="tr-TR" dirty="0" err="1"/>
              <a:t>bir</a:t>
            </a:r>
            <a:r>
              <a:rPr lang="en-US" altLang="tr-TR" dirty="0"/>
              <a:t> </a:t>
            </a:r>
            <a:r>
              <a:rPr lang="en-US" altLang="tr-TR" dirty="0" err="1"/>
              <a:t>nötralizasyon</a:t>
            </a:r>
            <a:r>
              <a:rPr lang="en-US" altLang="tr-TR" dirty="0"/>
              <a:t> </a:t>
            </a:r>
            <a:r>
              <a:rPr lang="en-US" altLang="tr-TR" dirty="0" err="1"/>
              <a:t>ve</a:t>
            </a:r>
            <a:r>
              <a:rPr lang="en-US" altLang="tr-TR" dirty="0"/>
              <a:t> tampon </a:t>
            </a:r>
            <a:r>
              <a:rPr lang="en-US" altLang="tr-TR" dirty="0" err="1"/>
              <a:t>kapasitesi</a:t>
            </a:r>
            <a:r>
              <a:rPr lang="en-US" altLang="tr-TR" dirty="0"/>
              <a:t> </a:t>
            </a:r>
            <a:r>
              <a:rPr lang="en-US" altLang="tr-TR" dirty="0" err="1"/>
              <a:t>sağlar</a:t>
            </a:r>
            <a:r>
              <a:rPr lang="en-US" altLang="tr-TR" dirty="0"/>
              <a:t>.</a:t>
            </a:r>
          </a:p>
          <a:p>
            <a:r>
              <a:rPr lang="en-US" altLang="tr-TR" dirty="0"/>
              <a:t>  </a:t>
            </a:r>
            <a:r>
              <a:rPr lang="en-US" altLang="tr-TR" dirty="0" err="1"/>
              <a:t>Ön</a:t>
            </a:r>
            <a:r>
              <a:rPr lang="en-US" altLang="tr-TR" dirty="0"/>
              <a:t> </a:t>
            </a:r>
            <a:r>
              <a:rPr lang="en-US" altLang="tr-TR" dirty="0" err="1"/>
              <a:t>nötralizasyon</a:t>
            </a:r>
            <a:r>
              <a:rPr lang="en-US" altLang="tr-TR" dirty="0"/>
              <a:t> </a:t>
            </a:r>
            <a:r>
              <a:rPr lang="en-US" altLang="tr-TR" dirty="0" err="1"/>
              <a:t>için</a:t>
            </a:r>
            <a:r>
              <a:rPr lang="en-US" altLang="tr-TR" dirty="0"/>
              <a:t> </a:t>
            </a:r>
            <a:r>
              <a:rPr lang="en-US" altLang="tr-TR" dirty="0" err="1"/>
              <a:t>gereklilik</a:t>
            </a:r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2627382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Nötralizasyon İşlemi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877272"/>
            <a:ext cx="7620000" cy="523528"/>
          </a:xfrm>
        </p:spPr>
        <p:txBody>
          <a:bodyPr/>
          <a:lstStyle/>
          <a:p>
            <a:pPr marL="114300" indent="0" algn="just">
              <a:buNone/>
            </a:pPr>
            <a:r>
              <a:rPr lang="tr-TR" b="1" dirty="0"/>
              <a:t>Şekil 1. </a:t>
            </a:r>
            <a:r>
              <a:rPr lang="tr-TR" dirty="0"/>
              <a:t>Alkali </a:t>
            </a:r>
            <a:r>
              <a:rPr lang="tr-TR" dirty="0" err="1"/>
              <a:t>Atıksu</a:t>
            </a:r>
            <a:r>
              <a:rPr lang="tr-TR" dirty="0"/>
              <a:t> ve Asidik </a:t>
            </a:r>
            <a:r>
              <a:rPr lang="tr-TR" dirty="0" err="1"/>
              <a:t>Atıksu</a:t>
            </a:r>
            <a:r>
              <a:rPr lang="tr-TR" dirty="0"/>
              <a:t> Nötralizasyonu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7408540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6560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3200" dirty="0"/>
              <a:t>Bazı inorganik maddelerin </a:t>
            </a:r>
            <a:r>
              <a:rPr lang="tr-TR" sz="3200" dirty="0" err="1"/>
              <a:t>pH’a</a:t>
            </a:r>
            <a:r>
              <a:rPr lang="tr-TR" sz="3200" dirty="0"/>
              <a:t> bağlı olarak çözünürlük </a:t>
            </a:r>
            <a:r>
              <a:rPr lang="tr-TR" sz="3200" dirty="0" smtClean="0"/>
              <a:t>değişimi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3968" y="5733256"/>
            <a:ext cx="7620000" cy="451520"/>
          </a:xfrm>
        </p:spPr>
        <p:txBody>
          <a:bodyPr/>
          <a:lstStyle/>
          <a:p>
            <a:pPr marL="114300" indent="0">
              <a:buNone/>
            </a:pPr>
            <a:r>
              <a:rPr lang="tr-TR" b="1" dirty="0"/>
              <a:t>Şekil 2. </a:t>
            </a:r>
            <a:r>
              <a:rPr lang="tr-TR" dirty="0"/>
              <a:t>pH Bağlı olarak Sızıntıya Geçme Hareketi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09774"/>
            <a:ext cx="7920880" cy="3003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5602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922114"/>
          </a:xfrm>
        </p:spPr>
        <p:txBody>
          <a:bodyPr/>
          <a:lstStyle/>
          <a:p>
            <a:r>
              <a:rPr lang="tr-TR" dirty="0" smtClean="0"/>
              <a:t>Nötralizasyon İşlemi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35696" y="4677008"/>
            <a:ext cx="3744417" cy="66754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tr-TR" sz="1800" b="1" dirty="0" smtClean="0"/>
              <a:t>Şekil </a:t>
            </a:r>
            <a:r>
              <a:rPr lang="tr-TR" sz="1800" b="1" dirty="0"/>
              <a:t>3</a:t>
            </a:r>
            <a:r>
              <a:rPr lang="tr-TR" sz="1800" b="1" dirty="0" smtClean="0"/>
              <a:t>. </a:t>
            </a:r>
            <a:r>
              <a:rPr lang="tr-TR" sz="1800" dirty="0"/>
              <a:t>Nötralizasyon İşlemi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5884118" cy="355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07504" y="5081674"/>
            <a:ext cx="828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Asidik veya bazik atık/</a:t>
            </a:r>
            <a:r>
              <a:rPr lang="tr-TR" dirty="0" err="1"/>
              <a:t>atıksu</a:t>
            </a:r>
            <a:r>
              <a:rPr lang="tr-TR" dirty="0"/>
              <a:t> alıcı ortama dökülmeden/deşarj edilmeden nötralize edilmelidir. Nötralizasyon için ortalama bekleme süresinin 10-30 dakika olması tavsiye edilir. Bekleme süresi, nötralize edilecek tankın hacminin tank içindeki </a:t>
            </a:r>
            <a:r>
              <a:rPr lang="tr-TR" dirty="0" err="1"/>
              <a:t>atıksu</a:t>
            </a:r>
            <a:r>
              <a:rPr lang="tr-TR" dirty="0"/>
              <a:t> debisine bölünmesi tespit edilir.</a:t>
            </a:r>
          </a:p>
          <a:p>
            <a:pPr algn="just"/>
            <a:endParaRPr lang="tr-TR" dirty="0"/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3398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922114"/>
          </a:xfrm>
        </p:spPr>
        <p:txBody>
          <a:bodyPr/>
          <a:lstStyle/>
          <a:p>
            <a:r>
              <a:rPr lang="tr-TR" altLang="tr-TR" dirty="0"/>
              <a:t>Nötralizasyon Süreci Türleri</a:t>
            </a:r>
            <a:endParaRPr lang="tr-TR" dirty="0"/>
          </a:p>
        </p:txBody>
      </p:sp>
      <p:pic>
        <p:nvPicPr>
          <p:cNvPr id="7" name="1 Resim" descr="neutralization chemical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8" t="15997" r="16138" b="34312"/>
          <a:stretch>
            <a:fillRect/>
          </a:stretch>
        </p:blipFill>
        <p:spPr bwMode="auto">
          <a:xfrm>
            <a:off x="127177" y="1196752"/>
            <a:ext cx="8032375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395536" y="5589240"/>
            <a:ext cx="5688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 3" charset="2"/>
              <a:buChar char=""/>
              <a:defRPr/>
            </a:pPr>
            <a:r>
              <a:rPr lang="en-US" alt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Asidik</a:t>
            </a:r>
            <a:r>
              <a:rPr lang="en-US" altLang="tr-T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</a:t>
            </a:r>
            <a:r>
              <a:rPr lang="en-US" altLang="tr-T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alkali </a:t>
            </a:r>
            <a:r>
              <a:rPr lang="en-US" alt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atık</a:t>
            </a:r>
            <a:r>
              <a:rPr lang="en-US" altLang="tr-T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akımlarının</a:t>
            </a:r>
            <a:r>
              <a:rPr lang="en-US" altLang="tr-T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karıştırılması</a:t>
            </a:r>
            <a:endParaRPr lang="en-US" altLang="tr-T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 3" charset="2"/>
              <a:buChar char=""/>
              <a:defRPr/>
            </a:pPr>
            <a:r>
              <a:rPr lang="en-US" alt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Yeterli</a:t>
            </a:r>
            <a:r>
              <a:rPr lang="en-US" altLang="tr-T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eşitleme</a:t>
            </a:r>
            <a:r>
              <a:rPr lang="en-US" altLang="tr-T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kapasitesi</a:t>
            </a:r>
            <a:r>
              <a:rPr lang="en-US" altLang="tr-T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gerektirir</a:t>
            </a:r>
            <a:endParaRPr lang="en-US" altLang="tr-T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 3" charset="2"/>
              <a:buChar char=""/>
              <a:defRPr/>
            </a:pPr>
            <a:r>
              <a:rPr lang="en-US" alt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Kimyasallarla</a:t>
            </a:r>
            <a:r>
              <a:rPr lang="en-US" altLang="tr-T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nötralizasyon</a:t>
            </a:r>
            <a:endParaRPr lang="en-US" alt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691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922114"/>
          </a:xfrm>
        </p:spPr>
        <p:txBody>
          <a:bodyPr/>
          <a:lstStyle/>
          <a:p>
            <a:r>
              <a:rPr lang="tr-TR" dirty="0" smtClean="0"/>
              <a:t>Nötralizasyon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251520" y="1124744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tr-TR" altLang="tr-TR" sz="2000" dirty="0"/>
              <a:t>Biyolojik arıtma tesislerinde, optimum biyolojik aktivite </a:t>
            </a:r>
            <a:r>
              <a:rPr lang="tr-TR" altLang="tr-TR" sz="2000" dirty="0" err="1"/>
              <a:t>pH</a:t>
            </a:r>
            <a:r>
              <a:rPr lang="tr-TR" altLang="tr-TR" sz="2000" dirty="0"/>
              <a:t> 6.5–8.5 arasında sağlanır. Eğer </a:t>
            </a:r>
            <a:r>
              <a:rPr lang="tr-TR" altLang="tr-TR" sz="2000" dirty="0" err="1"/>
              <a:t>pH</a:t>
            </a:r>
            <a:r>
              <a:rPr lang="tr-TR" altLang="tr-TR" sz="2000" dirty="0"/>
              <a:t> aralığı uygun değilse asit veya baz ilave edilerek şartlar düzenlenir. Bu işlem arıtma öncesi bir nötralizasyon tankı (karıştırmalı reaktör) ile gerçekleştirilir. </a:t>
            </a:r>
          </a:p>
          <a:p>
            <a:pPr algn="just">
              <a:spcBef>
                <a:spcPct val="0"/>
              </a:spcBef>
            </a:pPr>
            <a:r>
              <a:rPr lang="tr-TR" altLang="tr-TR" sz="2000" dirty="0"/>
              <a:t>Asit veya baz tanklarından nötralizasyon tankına pompalanacak dozlar, daha önce laboratuvar çalışması ile birim hacimdeki </a:t>
            </a:r>
            <a:r>
              <a:rPr lang="tr-TR" altLang="tr-TR" sz="2000" dirty="0" err="1"/>
              <a:t>atıksu</a:t>
            </a:r>
            <a:r>
              <a:rPr lang="tr-TR" altLang="tr-TR" sz="2000" dirty="0"/>
              <a:t> başına olarak belirlenir. Nötralizasyon işlemleri tam karışımlı bir reaktörde asit veya baz ilavesi ile </a:t>
            </a:r>
            <a:r>
              <a:rPr lang="tr-TR" altLang="tr-TR" sz="2000" dirty="0" err="1"/>
              <a:t>gerçekleştirilebilineceği</a:t>
            </a:r>
            <a:r>
              <a:rPr lang="tr-TR" altLang="tr-TR" sz="2000" dirty="0"/>
              <a:t> gibi kireç yatağı gibi dolgu ortamından geçirilerek de yapılabilir.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" t="6473" r="2087"/>
          <a:stretch>
            <a:fillRect/>
          </a:stretch>
        </p:blipFill>
        <p:spPr bwMode="auto">
          <a:xfrm>
            <a:off x="2483768" y="3861048"/>
            <a:ext cx="4464819" cy="28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20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 smtClean="0"/>
              <a:t>Asidik ve Alkali </a:t>
            </a:r>
            <a:r>
              <a:rPr lang="tr-TR" sz="3200" dirty="0" err="1" smtClean="0"/>
              <a:t>Atıksuların</a:t>
            </a:r>
            <a:r>
              <a:rPr lang="tr-TR" sz="3200" dirty="0" smtClean="0"/>
              <a:t> Nötralizasyonu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tr-TR" dirty="0"/>
              <a:t>Asidik ve bazik atıklar içinde çevre için zararlı ve zehirli ağır metaller </a:t>
            </a:r>
            <a:r>
              <a:rPr lang="tr-TR" dirty="0" smtClean="0"/>
              <a:t>atık suda </a:t>
            </a:r>
            <a:r>
              <a:rPr lang="tr-TR" dirty="0"/>
              <a:t>çözünmüş halde bulunur. pH düzenlemesi ile bu tür tehlikeli </a:t>
            </a:r>
            <a:r>
              <a:rPr lang="tr-TR" dirty="0" smtClean="0"/>
              <a:t>ağır metaller </a:t>
            </a:r>
            <a:r>
              <a:rPr lang="tr-TR" dirty="0"/>
              <a:t>çözünür formdan çözünür olmayan forma dönüştürülür</a:t>
            </a:r>
            <a:r>
              <a:rPr lang="tr-TR" dirty="0" smtClean="0"/>
              <a:t>. </a:t>
            </a:r>
            <a:r>
              <a:rPr lang="tr-TR" dirty="0"/>
              <a:t>Her bir tesis, asidik atık/</a:t>
            </a:r>
            <a:r>
              <a:rPr lang="tr-TR" dirty="0" err="1"/>
              <a:t>atıksu</a:t>
            </a:r>
            <a:r>
              <a:rPr lang="tr-TR" dirty="0"/>
              <a:t> oluşum saatlerini takip etmeli ve bu </a:t>
            </a:r>
            <a:r>
              <a:rPr lang="tr-TR" dirty="0" smtClean="0"/>
              <a:t>atıkları ayrı </a:t>
            </a:r>
            <a:r>
              <a:rPr lang="tr-TR" dirty="0"/>
              <a:t>depolamalıdır. Bu atıkları nötralize etmek için tesis içinde </a:t>
            </a:r>
            <a:r>
              <a:rPr lang="tr-TR" dirty="0" smtClean="0"/>
              <a:t>çözümler üretmelidir</a:t>
            </a:r>
            <a:r>
              <a:rPr lang="tr-TR" dirty="0"/>
              <a:t>. Özellikle bazı tesisler asidik atık üretmenin yanında </a:t>
            </a:r>
            <a:r>
              <a:rPr lang="tr-TR" dirty="0" smtClean="0"/>
              <a:t>bazik atıklarda </a:t>
            </a:r>
            <a:r>
              <a:rPr lang="tr-TR" dirty="0"/>
              <a:t>üretebilir. Bu iki atığı belli oranlarda karıştırarak ekonomik </a:t>
            </a:r>
            <a:r>
              <a:rPr lang="tr-TR" dirty="0" smtClean="0"/>
              <a:t>ve çevreyle </a:t>
            </a:r>
            <a:r>
              <a:rPr lang="tr-TR" dirty="0"/>
              <a:t>uyumlu nötralizasyon işlemini gerçekleştirebilir. </a:t>
            </a:r>
            <a:r>
              <a:rPr lang="tr-TR" dirty="0" smtClean="0"/>
              <a:t>Özellikle laboratuvar </a:t>
            </a:r>
            <a:r>
              <a:rPr lang="tr-TR" dirty="0" err="1"/>
              <a:t>atıksularında</a:t>
            </a:r>
            <a:r>
              <a:rPr lang="tr-TR" dirty="0"/>
              <a:t> pratik olarak bu işlemi uygulamak mümkündür.</a:t>
            </a:r>
          </a:p>
        </p:txBody>
      </p:sp>
    </p:spTree>
    <p:extLst>
      <p:ext uri="{BB962C8B-B14F-4D97-AF65-F5344CB8AC3E}">
        <p14:creationId xmlns:p14="http://schemas.microsoft.com/office/powerpoint/2010/main" val="1553230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1</a:t>
            </a:r>
            <a:r>
              <a:rPr lang="tr-TR" sz="3200" b="1" dirty="0" smtClean="0"/>
              <a:t>. </a:t>
            </a:r>
            <a:r>
              <a:rPr lang="tr-TR" sz="3200" b="1" dirty="0"/>
              <a:t>ASİDİK ATIKLARIN NÖTRALİZASYONU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tr-TR" dirty="0"/>
              <a:t>Asidik atıklar çöp depolama veya tehlikeli atık depolama </a:t>
            </a:r>
            <a:r>
              <a:rPr lang="tr-TR" dirty="0" smtClean="0"/>
              <a:t>alanına dökülmeden </a:t>
            </a:r>
            <a:r>
              <a:rPr lang="tr-TR" dirty="0"/>
              <a:t>önce mutlaka nötralize edilmelidir. Aksi durumda asidik </a:t>
            </a:r>
            <a:r>
              <a:rPr lang="tr-TR" dirty="0" smtClean="0"/>
              <a:t>atıklar, atık </a:t>
            </a:r>
            <a:r>
              <a:rPr lang="tr-TR" dirty="0"/>
              <a:t>içinde bulunan ağır metalleri ve bazı organik maddeleri çözünür </a:t>
            </a:r>
            <a:r>
              <a:rPr lang="tr-TR" dirty="0" smtClean="0"/>
              <a:t>forma dönüştürerek </a:t>
            </a:r>
            <a:r>
              <a:rPr lang="tr-TR" dirty="0"/>
              <a:t>sızıntı suyunda ağır metal ve organik madde </a:t>
            </a:r>
            <a:r>
              <a:rPr lang="tr-TR" dirty="0" smtClean="0"/>
              <a:t>konsantrasyonun artmasına </a:t>
            </a:r>
            <a:r>
              <a:rPr lang="tr-TR" dirty="0"/>
              <a:t>neden olur</a:t>
            </a:r>
            <a:r>
              <a:rPr lang="tr-TR" dirty="0" smtClean="0"/>
              <a:t>.</a:t>
            </a:r>
          </a:p>
          <a:p>
            <a:pPr marL="114300" indent="0" algn="just">
              <a:buNone/>
            </a:pPr>
            <a:r>
              <a:rPr lang="tr-TR" dirty="0" smtClean="0"/>
              <a:t>Asidik atıklar; boyalar, patlayıcı maddeler, ecza maddeleri ve silikon reçineler gibi bazı maddeleri üreten kimyasal proseslerden ileri gelir.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5417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Asidik Atıkların Nötralizasyonu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tr-TR" dirty="0" smtClean="0"/>
              <a:t>Asidik </a:t>
            </a:r>
            <a:r>
              <a:rPr lang="tr-TR" dirty="0" err="1" smtClean="0"/>
              <a:t>atıksuların</a:t>
            </a:r>
            <a:r>
              <a:rPr lang="tr-TR" dirty="0" smtClean="0"/>
              <a:t> nötralizasyonunda çeşitli reaktifler kullanılmaktadır.</a:t>
            </a:r>
          </a:p>
          <a:p>
            <a:pPr marL="114300" indent="0">
              <a:buNone/>
            </a:pPr>
            <a:r>
              <a:rPr lang="tr-TR" dirty="0" smtClean="0"/>
              <a:t>1. Kireçle nötralizasyon</a:t>
            </a:r>
          </a:p>
          <a:p>
            <a:r>
              <a:rPr lang="tr-TR" dirty="0" smtClean="0"/>
              <a:t>Kireç taşı (CaCO3)</a:t>
            </a:r>
          </a:p>
          <a:p>
            <a:r>
              <a:rPr lang="tr-TR" dirty="0" smtClean="0"/>
              <a:t>Sönmemiş kireç (</a:t>
            </a:r>
            <a:r>
              <a:rPr lang="tr-TR" dirty="0" err="1" smtClean="0"/>
              <a:t>CaO</a:t>
            </a:r>
            <a:r>
              <a:rPr lang="tr-TR" dirty="0" smtClean="0"/>
              <a:t>)</a:t>
            </a:r>
          </a:p>
          <a:p>
            <a:r>
              <a:rPr lang="tr-TR" dirty="0" smtClean="0"/>
              <a:t>Sönmüş kireç (</a:t>
            </a:r>
            <a:r>
              <a:rPr lang="tr-TR" dirty="0" err="1" smtClean="0"/>
              <a:t>CaOH</a:t>
            </a:r>
            <a:r>
              <a:rPr lang="tr-TR" dirty="0" smtClean="0"/>
              <a:t>)</a:t>
            </a:r>
          </a:p>
          <a:p>
            <a:pPr marL="114300" indent="0">
              <a:buNone/>
            </a:pPr>
            <a:r>
              <a:rPr lang="tr-TR" dirty="0" smtClean="0"/>
              <a:t>2. Kostik ve asit nötralizasyonu</a:t>
            </a:r>
          </a:p>
          <a:p>
            <a:pPr marL="114300" indent="0">
              <a:buNone/>
            </a:pPr>
            <a:r>
              <a:rPr lang="tr-TR" dirty="0" smtClean="0"/>
              <a:t>3. Kireçtaşı yatakları</a:t>
            </a:r>
          </a:p>
          <a:p>
            <a:pPr marL="571500" indent="-457200">
              <a:buFont typeface="+mj-lt"/>
              <a:buAutoNum type="arabicPeriod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1323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1.Kireçle Asidik Atıkların Nötralizasyonu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tr-TR" dirty="0"/>
              <a:t>Asidik atıkların karbonatlı (kireç ve dolomit) nötralizasyon işlemi aşağıdaki gibidir.</a:t>
            </a:r>
          </a:p>
          <a:p>
            <a:pPr marL="114300" indent="0" algn="just">
              <a:buNone/>
            </a:pPr>
            <a:r>
              <a:rPr lang="tr-TR" b="1" dirty="0"/>
              <a:t>CaCO</a:t>
            </a:r>
            <a:r>
              <a:rPr lang="tr-TR" b="1" baseline="-25000" dirty="0"/>
              <a:t>3</a:t>
            </a:r>
            <a:r>
              <a:rPr lang="tr-TR" b="1" dirty="0"/>
              <a:t> → Ca</a:t>
            </a:r>
            <a:r>
              <a:rPr lang="tr-TR" b="1" baseline="30000" dirty="0"/>
              <a:t>+2</a:t>
            </a:r>
            <a:r>
              <a:rPr lang="tr-TR" b="1" dirty="0"/>
              <a:t> + CO</a:t>
            </a:r>
            <a:r>
              <a:rPr lang="tr-TR" b="1" baseline="-25000" dirty="0"/>
              <a:t>3</a:t>
            </a:r>
            <a:r>
              <a:rPr lang="tr-TR" b="1" baseline="30000" dirty="0"/>
              <a:t>-2 </a:t>
            </a:r>
            <a:r>
              <a:rPr lang="tr-TR" b="1" dirty="0"/>
              <a:t>çözünür,</a:t>
            </a:r>
          </a:p>
          <a:p>
            <a:pPr marL="114300" indent="0" algn="just">
              <a:buNone/>
            </a:pPr>
            <a:r>
              <a:rPr lang="tr-TR" b="1" dirty="0"/>
              <a:t>CO</a:t>
            </a:r>
            <a:r>
              <a:rPr lang="tr-TR" b="1" baseline="-25000" dirty="0"/>
              <a:t>3</a:t>
            </a:r>
            <a:r>
              <a:rPr lang="tr-TR" b="1" baseline="30000" dirty="0"/>
              <a:t>-</a:t>
            </a:r>
            <a:r>
              <a:rPr lang="pt-BR" b="1" baseline="30000" dirty="0"/>
              <a:t>2 </a:t>
            </a:r>
            <a:r>
              <a:rPr lang="pt-BR" b="1" dirty="0"/>
              <a:t>+ 2H</a:t>
            </a:r>
            <a:r>
              <a:rPr lang="pt-BR" b="1" baseline="30000" dirty="0"/>
              <a:t>+</a:t>
            </a:r>
            <a:r>
              <a:rPr lang="pt-BR" b="1" dirty="0"/>
              <a:t> → CO</a:t>
            </a:r>
            <a:r>
              <a:rPr lang="pt-BR" b="1" baseline="-25000" dirty="0"/>
              <a:t>2</a:t>
            </a:r>
            <a:r>
              <a:rPr lang="pt-BR" b="1" dirty="0"/>
              <a:t> + H</a:t>
            </a:r>
            <a:r>
              <a:rPr lang="pt-BR" b="1" baseline="-25000" dirty="0"/>
              <a:t>2</a:t>
            </a:r>
            <a:r>
              <a:rPr lang="pt-BR" b="1" dirty="0"/>
              <a:t>O </a:t>
            </a:r>
            <a:r>
              <a:rPr lang="pt-BR" b="1" dirty="0" smtClean="0"/>
              <a:t>nötralizasyon</a:t>
            </a:r>
            <a:endParaRPr lang="tr-TR" b="1" dirty="0" smtClean="0"/>
          </a:p>
          <a:p>
            <a:pPr marL="114300" indent="0" algn="just">
              <a:buNone/>
            </a:pPr>
            <a:r>
              <a:rPr lang="tr-TR" dirty="0" smtClean="0"/>
              <a:t>Kalsiyum </a:t>
            </a:r>
            <a:r>
              <a:rPr lang="tr-TR" dirty="0"/>
              <a:t>karbonat çözeltiye ilave edildiği zaman nötralizasyon </a:t>
            </a:r>
            <a:r>
              <a:rPr lang="tr-TR" dirty="0" smtClean="0"/>
              <a:t>işleminde kullanılacak </a:t>
            </a:r>
            <a:r>
              <a:rPr lang="tr-TR" dirty="0"/>
              <a:t>karbonat iyonu suda serbest hale geçer. Hidrojen ile </a:t>
            </a:r>
            <a:r>
              <a:rPr lang="tr-TR" dirty="0" smtClean="0"/>
              <a:t>karbonat reaksiyona </a:t>
            </a:r>
            <a:r>
              <a:rPr lang="tr-TR" dirty="0"/>
              <a:t>girerek zayıf asit olan karbon dioksit oluşur. Hidrojen </a:t>
            </a:r>
            <a:r>
              <a:rPr lang="tr-TR" dirty="0" smtClean="0"/>
              <a:t>iyonunun giderilmesiyle </a:t>
            </a:r>
            <a:r>
              <a:rPr lang="tr-TR" dirty="0"/>
              <a:t>atık suyun </a:t>
            </a:r>
            <a:r>
              <a:rPr lang="tr-TR" dirty="0" err="1"/>
              <a:t>pH’ı</a:t>
            </a:r>
            <a:r>
              <a:rPr lang="tr-TR" dirty="0"/>
              <a:t> yükselir. </a:t>
            </a:r>
            <a:r>
              <a:rPr lang="tr-TR" b="1" dirty="0"/>
              <a:t>Reaksiyonun en önemli </a:t>
            </a:r>
            <a:r>
              <a:rPr lang="tr-TR" b="1" dirty="0" smtClean="0"/>
              <a:t>kademe karıştırma </a:t>
            </a:r>
            <a:r>
              <a:rPr lang="tr-TR" b="1" dirty="0"/>
              <a:t>işlemidir</a:t>
            </a:r>
            <a:r>
              <a:rPr lang="tr-TR" b="1" dirty="0" smtClean="0"/>
              <a:t>. 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758272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smtClean="0"/>
              <a:t>2. Kostik-soda ile Asidik </a:t>
            </a:r>
            <a:r>
              <a:rPr lang="tr-TR" sz="2800" dirty="0"/>
              <a:t>A</a:t>
            </a:r>
            <a:r>
              <a:rPr lang="tr-TR" sz="2800" dirty="0" smtClean="0"/>
              <a:t>tıkların </a:t>
            </a:r>
            <a:r>
              <a:rPr lang="tr-TR" sz="2800" dirty="0"/>
              <a:t>N</a:t>
            </a:r>
            <a:r>
              <a:rPr lang="tr-TR" sz="2800" dirty="0" smtClean="0"/>
              <a:t>ötralizasyonu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tr-TR" dirty="0" smtClean="0"/>
              <a:t>	</a:t>
            </a:r>
          </a:p>
          <a:p>
            <a:pPr marL="114300" indent="0" algn="just">
              <a:buNone/>
            </a:pPr>
            <a:r>
              <a:rPr lang="tr-TR" dirty="0"/>
              <a:t>	</a:t>
            </a:r>
            <a:r>
              <a:rPr lang="tr-TR" dirty="0" smtClean="0"/>
              <a:t>Asidik </a:t>
            </a:r>
            <a:r>
              <a:rPr lang="tr-TR" dirty="0"/>
              <a:t>atıkların kostik-soda ile nötralizasyonu mümkündür. Ancak kostik soda pahalıdır. Kireç ve dolomite göre kostik soda reaksiyonları daha güçlü ve aktiftir. Küçük hacimli </a:t>
            </a:r>
            <a:r>
              <a:rPr lang="tr-TR" dirty="0" err="1"/>
              <a:t>atıksular</a:t>
            </a:r>
            <a:r>
              <a:rPr lang="tr-TR" dirty="0"/>
              <a:t> için bu metot oldukça elverişlidir. Asidik atıkların kostik soda ile ilgili nötralizasyon reaksiyonu aşağıda verilmiştir</a:t>
            </a:r>
            <a:r>
              <a:rPr lang="tr-TR" dirty="0" smtClean="0"/>
              <a:t>.</a:t>
            </a:r>
          </a:p>
          <a:p>
            <a:pPr marL="114300" indent="0" algn="just">
              <a:buNone/>
            </a:pPr>
            <a:endParaRPr lang="tr-TR" dirty="0"/>
          </a:p>
          <a:p>
            <a:pPr marL="114300" indent="0" algn="just">
              <a:buNone/>
            </a:pPr>
            <a:r>
              <a:rPr lang="tr-TR" b="1" dirty="0"/>
              <a:t>HCl / H</a:t>
            </a:r>
            <a:r>
              <a:rPr lang="tr-TR" b="1" baseline="-25000" dirty="0"/>
              <a:t>2</a:t>
            </a:r>
            <a:r>
              <a:rPr lang="tr-TR" b="1" dirty="0"/>
              <a:t>SO</a:t>
            </a:r>
            <a:r>
              <a:rPr lang="tr-TR" b="1" baseline="-25000" dirty="0"/>
              <a:t>4</a:t>
            </a:r>
            <a:r>
              <a:rPr lang="tr-TR" b="1" dirty="0"/>
              <a:t> / H</a:t>
            </a:r>
            <a:r>
              <a:rPr lang="tr-TR" b="1" baseline="-25000" dirty="0"/>
              <a:t>3</a:t>
            </a:r>
            <a:r>
              <a:rPr lang="tr-TR" b="1" dirty="0"/>
              <a:t>PO</a:t>
            </a:r>
            <a:r>
              <a:rPr lang="tr-TR" b="1" baseline="-25000" dirty="0"/>
              <a:t>4</a:t>
            </a:r>
            <a:r>
              <a:rPr lang="tr-TR" b="1" dirty="0"/>
              <a:t> + NaOH / Na</a:t>
            </a:r>
            <a:r>
              <a:rPr lang="tr-TR" b="1" baseline="-25000" dirty="0"/>
              <a:t>2</a:t>
            </a:r>
            <a:r>
              <a:rPr lang="tr-TR" b="1" dirty="0"/>
              <a:t>CO</a:t>
            </a:r>
            <a:r>
              <a:rPr lang="tr-TR" b="1" baseline="-25000" dirty="0"/>
              <a:t>3</a:t>
            </a:r>
            <a:r>
              <a:rPr lang="tr-TR" b="1" dirty="0"/>
              <a:t> → </a:t>
            </a:r>
            <a:r>
              <a:rPr lang="tr-TR" b="1" dirty="0" err="1"/>
              <a:t>NaCl</a:t>
            </a:r>
            <a:r>
              <a:rPr lang="tr-TR" b="1" dirty="0"/>
              <a:t> / Na</a:t>
            </a:r>
            <a:r>
              <a:rPr lang="tr-TR" b="1" baseline="-25000" dirty="0"/>
              <a:t>2</a:t>
            </a:r>
            <a:r>
              <a:rPr lang="tr-TR" b="1" dirty="0"/>
              <a:t>SO</a:t>
            </a:r>
            <a:r>
              <a:rPr lang="tr-TR" b="1" baseline="-25000" dirty="0"/>
              <a:t>4</a:t>
            </a:r>
            <a:r>
              <a:rPr lang="tr-TR" b="1" dirty="0"/>
              <a:t> / Na</a:t>
            </a:r>
            <a:r>
              <a:rPr lang="tr-TR" b="1" baseline="-25000" dirty="0"/>
              <a:t>3</a:t>
            </a:r>
            <a:r>
              <a:rPr lang="tr-TR" b="1" dirty="0"/>
              <a:t>PO</a:t>
            </a:r>
            <a:r>
              <a:rPr lang="tr-TR" b="1" baseline="-25000" dirty="0"/>
              <a:t>4</a:t>
            </a:r>
            <a:r>
              <a:rPr lang="tr-TR" b="1" dirty="0"/>
              <a:t> + H</a:t>
            </a:r>
            <a:r>
              <a:rPr lang="tr-TR" b="1" baseline="-25000" dirty="0"/>
              <a:t>2</a:t>
            </a:r>
            <a:r>
              <a:rPr lang="tr-TR" b="1" dirty="0"/>
              <a:t>O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46932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smtClean="0"/>
              <a:t>3. Kireçtaşı </a:t>
            </a:r>
            <a:r>
              <a:rPr lang="tr-TR" sz="2800" dirty="0"/>
              <a:t>Yatağında Asidik </a:t>
            </a:r>
            <a:r>
              <a:rPr lang="tr-TR" sz="2800" dirty="0" err="1"/>
              <a:t>Atıksu</a:t>
            </a:r>
            <a:r>
              <a:rPr lang="tr-TR" sz="2800" dirty="0"/>
              <a:t> Nötralizasyonu: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tr-TR" dirty="0" smtClean="0"/>
              <a:t>	Bu</a:t>
            </a:r>
            <a:r>
              <a:rPr lang="tr-TR" dirty="0"/>
              <a:t>, aşağı </a:t>
            </a:r>
            <a:r>
              <a:rPr lang="tr-TR" dirty="0" smtClean="0"/>
              <a:t>veya yukarı </a:t>
            </a:r>
            <a:r>
              <a:rPr lang="tr-TR" dirty="0"/>
              <a:t>akışlı sistem olabilir. Aşağı akışlı sistemde hidrolik bekleme </a:t>
            </a:r>
            <a:r>
              <a:rPr lang="tr-TR" dirty="0" smtClean="0"/>
              <a:t>süresini sağlamak </a:t>
            </a:r>
            <a:r>
              <a:rPr lang="tr-TR" dirty="0"/>
              <a:t>için gerekli maksimum hidrolik yüzey yükü </a:t>
            </a:r>
            <a:r>
              <a:rPr lang="tr-TR" dirty="0" smtClean="0"/>
              <a:t>4.07x10</a:t>
            </a:r>
            <a:r>
              <a:rPr lang="tr-TR" baseline="30000" dirty="0" smtClean="0"/>
              <a:t>-7</a:t>
            </a:r>
            <a:r>
              <a:rPr lang="tr-TR" dirty="0" smtClean="0"/>
              <a:t> m</a:t>
            </a:r>
            <a:r>
              <a:rPr lang="tr-TR" baseline="30000" dirty="0" smtClean="0"/>
              <a:t>3</a:t>
            </a:r>
            <a:r>
              <a:rPr lang="tr-TR" dirty="0" smtClean="0"/>
              <a:t>/dk.m</a:t>
            </a:r>
            <a:r>
              <a:rPr lang="tr-TR" baseline="30000" dirty="0" smtClean="0"/>
              <a:t>2</a:t>
            </a:r>
            <a:r>
              <a:rPr lang="tr-TR" dirty="0" smtClean="0"/>
              <a:t>’dir</a:t>
            </a:r>
            <a:r>
              <a:rPr lang="tr-TR" dirty="0"/>
              <a:t>. </a:t>
            </a:r>
            <a:endParaRPr lang="tr-TR" dirty="0" smtClean="0"/>
          </a:p>
          <a:p>
            <a:pPr marL="114300" indent="0" algn="just">
              <a:buNone/>
            </a:pPr>
            <a:r>
              <a:rPr lang="tr-TR" dirty="0" smtClean="0"/>
              <a:t>Asit </a:t>
            </a:r>
            <a:r>
              <a:rPr lang="tr-TR" dirty="0"/>
              <a:t>konsantrasyonu, H</a:t>
            </a:r>
            <a:r>
              <a:rPr lang="tr-TR" baseline="-25000" dirty="0"/>
              <a:t>2</a:t>
            </a:r>
            <a:r>
              <a:rPr lang="tr-TR" dirty="0"/>
              <a:t>SO</a:t>
            </a:r>
            <a:r>
              <a:rPr lang="tr-TR" baseline="-25000" dirty="0"/>
              <a:t>4</a:t>
            </a:r>
            <a:r>
              <a:rPr lang="tr-TR" dirty="0"/>
              <a:t>’ün kabuklanmayı önlemek </a:t>
            </a:r>
            <a:r>
              <a:rPr lang="tr-TR" dirty="0" smtClean="0"/>
              <a:t>için kullanılması </a:t>
            </a:r>
            <a:r>
              <a:rPr lang="tr-TR" dirty="0"/>
              <a:t>durumunda en fazla %0,6 olmalıdır. Çok sulandırma </a:t>
            </a:r>
            <a:r>
              <a:rPr lang="tr-TR" dirty="0" smtClean="0"/>
              <a:t>veya dolomit </a:t>
            </a:r>
            <a:r>
              <a:rPr lang="tr-TR" dirty="0"/>
              <a:t>kireç taşının kullanılması durumunda etkin nötralizasyon için </a:t>
            </a:r>
            <a:r>
              <a:rPr lang="tr-TR" dirty="0" smtClean="0"/>
              <a:t>uzun süreli </a:t>
            </a:r>
            <a:r>
              <a:rPr lang="tr-TR" dirty="0"/>
              <a:t>kalma gerekir. Yukarı akışlı yataklarda, reaksiyon sonucu </a:t>
            </a:r>
            <a:r>
              <a:rPr lang="tr-TR" dirty="0" smtClean="0"/>
              <a:t>oluşan ürünün </a:t>
            </a:r>
            <a:r>
              <a:rPr lang="tr-TR" dirty="0"/>
              <a:t>ortamda çökmeden uzaklaştırılması için hidrolik besleme </a:t>
            </a:r>
            <a:r>
              <a:rPr lang="tr-TR" dirty="0" smtClean="0"/>
              <a:t>hızı arttırılır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2953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805264"/>
            <a:ext cx="7620000" cy="595536"/>
          </a:xfrm>
        </p:spPr>
        <p:txBody>
          <a:bodyPr/>
          <a:lstStyle/>
          <a:p>
            <a:pPr marL="114300" indent="0">
              <a:buNone/>
            </a:pPr>
            <a:r>
              <a:rPr lang="tr-TR" b="1" dirty="0"/>
              <a:t>Şekil 6. </a:t>
            </a:r>
            <a:r>
              <a:rPr lang="tr-TR" dirty="0"/>
              <a:t>Kireç ile Asidik </a:t>
            </a:r>
            <a:r>
              <a:rPr lang="tr-TR" dirty="0" err="1"/>
              <a:t>Atıksuyun</a:t>
            </a:r>
            <a:r>
              <a:rPr lang="tr-TR" dirty="0"/>
              <a:t> Basitleştirilmiş Nötralizasyonu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85938"/>
            <a:ext cx="5673427" cy="3721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57866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Asidik </a:t>
            </a:r>
            <a:r>
              <a:rPr lang="tr-TR" sz="3200" b="1" dirty="0" err="1"/>
              <a:t>Atıksuyun</a:t>
            </a:r>
            <a:r>
              <a:rPr lang="tr-TR" sz="3200" b="1" dirty="0"/>
              <a:t> Kireç ile Karıştırılması: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tr-TR" dirty="0" smtClean="0"/>
              <a:t>	Bu nötralizasyonda kullanılacak </a:t>
            </a:r>
            <a:r>
              <a:rPr lang="tr-TR" dirty="0"/>
              <a:t>kireç cinsine göre değişir. Kirecin yapısındaki </a:t>
            </a:r>
            <a:r>
              <a:rPr lang="tr-TR" dirty="0" smtClean="0"/>
              <a:t>magnezyum kuvvetli </a:t>
            </a:r>
            <a:r>
              <a:rPr lang="tr-TR" dirty="0"/>
              <a:t>asit çözeltisinde çok reaktif olup pH 4,2’nin altında etkindir. </a:t>
            </a:r>
            <a:r>
              <a:rPr lang="tr-TR" dirty="0" smtClean="0"/>
              <a:t>Kireç söndürmede </a:t>
            </a:r>
            <a:r>
              <a:rPr lang="tr-TR" dirty="0"/>
              <a:t>reaksiyon ısı ve karıştırma ile hızlandırılır. </a:t>
            </a:r>
            <a:r>
              <a:rPr lang="tr-TR" dirty="0" smtClean="0"/>
              <a:t>Nötralizasyon reaksiyonu </a:t>
            </a:r>
            <a:r>
              <a:rPr lang="tr-TR" dirty="0"/>
              <a:t>karıştırma yapılarak 10 dakikada tamamlanır. Bu </a:t>
            </a:r>
            <a:r>
              <a:rPr lang="tr-TR" dirty="0" smtClean="0"/>
              <a:t>çözelti, nötralizasyon </a:t>
            </a:r>
            <a:r>
              <a:rPr lang="tr-TR" dirty="0"/>
              <a:t>amacıyla kullanılmadan önce birkaç saat </a:t>
            </a:r>
            <a:r>
              <a:rPr lang="tr-TR" dirty="0" smtClean="0"/>
              <a:t>bekletilmelidir. NaOH</a:t>
            </a:r>
            <a:r>
              <a:rPr lang="tr-TR" dirty="0"/>
              <a:t>, Na</a:t>
            </a:r>
            <a:r>
              <a:rPr lang="tr-TR" baseline="-25000" dirty="0"/>
              <a:t>2</a:t>
            </a:r>
            <a:r>
              <a:rPr lang="tr-TR" dirty="0"/>
              <a:t>CO</a:t>
            </a:r>
            <a:r>
              <a:rPr lang="tr-TR" baseline="-25000" dirty="0"/>
              <a:t>3</a:t>
            </a:r>
            <a:r>
              <a:rPr lang="tr-TR" dirty="0"/>
              <a:t> veya NH</a:t>
            </a:r>
            <a:r>
              <a:rPr lang="tr-TR" baseline="-25000" dirty="0"/>
              <a:t>4</a:t>
            </a:r>
            <a:r>
              <a:rPr lang="tr-TR" dirty="0"/>
              <a:t>OH da </a:t>
            </a:r>
            <a:r>
              <a:rPr lang="tr-TR" dirty="0" err="1"/>
              <a:t>atıksu</a:t>
            </a:r>
            <a:r>
              <a:rPr lang="tr-TR" dirty="0"/>
              <a:t> nötralizasyonu için kullanılabilir.</a:t>
            </a:r>
          </a:p>
        </p:txBody>
      </p:sp>
    </p:spTree>
    <p:extLst>
      <p:ext uri="{BB962C8B-B14F-4D97-AF65-F5344CB8AC3E}">
        <p14:creationId xmlns:p14="http://schemas.microsoft.com/office/powerpoint/2010/main" val="2528035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2. ALKALİ ATIKLARIN NÖTRALİZASYONU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tr-TR" dirty="0" smtClean="0"/>
              <a:t>Alkali </a:t>
            </a:r>
            <a:r>
              <a:rPr lang="tr-TR" dirty="0" err="1" smtClean="0"/>
              <a:t>atıksuları</a:t>
            </a:r>
            <a:r>
              <a:rPr lang="tr-TR" dirty="0" smtClean="0"/>
              <a:t> etkili bir şekilde nötralize etmek için herhangi bir kuvvetli asit kullanılabilir. Fakat ekonomik koşullar genellikler karbondioksit, hidroklorik asit veya </a:t>
            </a:r>
            <a:r>
              <a:rPr lang="tr-TR" dirty="0" err="1" smtClean="0"/>
              <a:t>sülfirik</a:t>
            </a:r>
            <a:r>
              <a:rPr lang="tr-TR" dirty="0" smtClean="0"/>
              <a:t> asit kullanımı ile sınırlıdır. Reaksiyon hızları yüksektir. </a:t>
            </a:r>
            <a:endParaRPr lang="tr-TR" dirty="0"/>
          </a:p>
          <a:p>
            <a:pPr marL="114300" indent="0" algn="just">
              <a:buNone/>
            </a:pPr>
            <a:r>
              <a:rPr lang="tr-TR" dirty="0" smtClean="0"/>
              <a:t>Eğer %14 veya daha fazla karbondioksit içeren baca gazları temin edilebiliyorsa bunlar alkali </a:t>
            </a:r>
            <a:r>
              <a:rPr lang="tr-TR" dirty="0" err="1" smtClean="0"/>
              <a:t>atıksuların</a:t>
            </a:r>
            <a:r>
              <a:rPr lang="tr-TR" dirty="0" smtClean="0"/>
              <a:t> nötralizasyonunda etkili bir şekilde kullanılabilir. Baca gazı içerisindeki gaz tanecikleri suda dağıldığında karbondioksit karbonik asidi oluşturur ve bu maddede alkalilerle reaksiyona girer.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59238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2</a:t>
            </a:r>
            <a:r>
              <a:rPr lang="tr-TR" sz="3200" b="1" dirty="0" smtClean="0"/>
              <a:t>. </a:t>
            </a:r>
            <a:r>
              <a:rPr lang="tr-TR" sz="3200" b="1" dirty="0"/>
              <a:t>ALKALİ ATIKLARIN NÖTRALİZASYONU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tr-TR" dirty="0"/>
              <a:t>Alkali atıkların nötralizasyonu ise;</a:t>
            </a:r>
          </a:p>
          <a:p>
            <a:pPr algn="just"/>
            <a:r>
              <a:rPr lang="tr-TR" dirty="0" smtClean="0"/>
              <a:t>Yeterli </a:t>
            </a:r>
            <a:r>
              <a:rPr lang="tr-TR" dirty="0"/>
              <a:t>miktarda kuvvetli asit veya zayıf asit atık içine ilave edilerek,</a:t>
            </a:r>
          </a:p>
          <a:p>
            <a:pPr algn="just"/>
            <a:r>
              <a:rPr lang="tr-TR" dirty="0" smtClean="0"/>
              <a:t>Basınçlı </a:t>
            </a:r>
            <a:r>
              <a:rPr lang="tr-TR" dirty="0"/>
              <a:t>CO2 gazı bazik atık içine ilave edilerek,</a:t>
            </a:r>
          </a:p>
          <a:p>
            <a:pPr algn="just"/>
            <a:r>
              <a:rPr lang="tr-TR" dirty="0" smtClean="0"/>
              <a:t>Atık </a:t>
            </a:r>
            <a:r>
              <a:rPr lang="tr-TR" dirty="0"/>
              <a:t>içinden asidik olan baca gazı geçirilerek,</a:t>
            </a:r>
          </a:p>
          <a:p>
            <a:pPr algn="just"/>
            <a:r>
              <a:rPr lang="tr-TR" dirty="0" smtClean="0"/>
              <a:t>Uygun </a:t>
            </a:r>
            <a:r>
              <a:rPr lang="tr-TR" dirty="0"/>
              <a:t>asidik atık ile alkali atık </a:t>
            </a:r>
            <a:r>
              <a:rPr lang="tr-TR" dirty="0" smtClean="0"/>
              <a:t>karıştırılarak sağlanır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2320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Alkali Atıkların Nötralizasyonu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tr-TR" dirty="0"/>
              <a:t>CO</a:t>
            </a:r>
            <a:r>
              <a:rPr lang="tr-TR" baseline="-25000" dirty="0"/>
              <a:t>2</a:t>
            </a:r>
            <a:r>
              <a:rPr lang="tr-TR" dirty="0"/>
              <a:t>, bazik </a:t>
            </a:r>
            <a:r>
              <a:rPr lang="tr-TR" dirty="0" err="1"/>
              <a:t>atıksu</a:t>
            </a:r>
            <a:r>
              <a:rPr lang="tr-TR" dirty="0"/>
              <a:t> içinden kabarcıklar oluşturularak geçerken, karbonik </a:t>
            </a:r>
            <a:r>
              <a:rPr lang="tr-TR" dirty="0" smtClean="0"/>
              <a:t>aside dönüşür </a:t>
            </a:r>
            <a:r>
              <a:rPr lang="tr-TR" dirty="0"/>
              <a:t>ve reaksiyona girer. Reaksiyon hızı yavaştır ancak ortamın </a:t>
            </a:r>
            <a:r>
              <a:rPr lang="tr-TR" dirty="0" err="1" smtClean="0"/>
              <a:t>pH</a:t>
            </a:r>
            <a:r>
              <a:rPr lang="tr-TR" dirty="0"/>
              <a:t> </a:t>
            </a:r>
            <a:r>
              <a:rPr lang="tr-TR" dirty="0" smtClean="0"/>
              <a:t>değeri </a:t>
            </a:r>
            <a:r>
              <a:rPr lang="tr-TR" dirty="0"/>
              <a:t>7-8'in altına düşürülmeyecekse CO2 kullanımı uygundur. Gazın </a:t>
            </a:r>
            <a:r>
              <a:rPr lang="tr-TR" dirty="0" smtClean="0"/>
              <a:t>diğer bir </a:t>
            </a:r>
            <a:r>
              <a:rPr lang="tr-TR" dirty="0"/>
              <a:t>kullanım şekli de dolgulu kulelerde </a:t>
            </a:r>
            <a:r>
              <a:rPr lang="tr-TR" dirty="0" err="1"/>
              <a:t>atıksu</a:t>
            </a:r>
            <a:r>
              <a:rPr lang="tr-TR" dirty="0"/>
              <a:t> akışının tersi </a:t>
            </a:r>
            <a:r>
              <a:rPr lang="tr-TR" dirty="0" smtClean="0"/>
              <a:t>yönünde geçirmektir</a:t>
            </a:r>
            <a:r>
              <a:rPr lang="tr-TR" dirty="0"/>
              <a:t>.</a:t>
            </a:r>
          </a:p>
          <a:p>
            <a:pPr marL="114300" indent="0" algn="just">
              <a:buNone/>
            </a:pPr>
            <a:r>
              <a:rPr lang="tr-TR" dirty="0"/>
              <a:t>CO</a:t>
            </a:r>
            <a:r>
              <a:rPr lang="tr-TR" baseline="-25000" dirty="0"/>
              <a:t>2</a:t>
            </a:r>
            <a:r>
              <a:rPr lang="tr-TR" dirty="0"/>
              <a:t> + H</a:t>
            </a:r>
            <a:r>
              <a:rPr lang="tr-TR" baseline="-25000" dirty="0"/>
              <a:t>2</a:t>
            </a:r>
            <a:r>
              <a:rPr lang="tr-TR" dirty="0"/>
              <a:t>O → H</a:t>
            </a:r>
            <a:r>
              <a:rPr lang="tr-TR" baseline="-25000" dirty="0"/>
              <a:t>2</a:t>
            </a:r>
            <a:r>
              <a:rPr lang="tr-TR" dirty="0"/>
              <a:t>CO</a:t>
            </a:r>
            <a:r>
              <a:rPr lang="tr-TR" baseline="-25000" dirty="0"/>
              <a:t>3</a:t>
            </a:r>
          </a:p>
          <a:p>
            <a:pPr marL="114300" indent="0" algn="just">
              <a:buNone/>
            </a:pPr>
            <a:r>
              <a:rPr lang="tr-TR" dirty="0"/>
              <a:t>H</a:t>
            </a:r>
            <a:r>
              <a:rPr lang="tr-TR" baseline="-25000" dirty="0"/>
              <a:t>2</a:t>
            </a:r>
            <a:r>
              <a:rPr lang="tr-TR" dirty="0"/>
              <a:t>CO</a:t>
            </a:r>
            <a:r>
              <a:rPr lang="tr-TR" baseline="-25000" dirty="0"/>
              <a:t>3</a:t>
            </a:r>
            <a:r>
              <a:rPr lang="tr-TR" dirty="0"/>
              <a:t> + 2NaOH → Na</a:t>
            </a:r>
            <a:r>
              <a:rPr lang="tr-TR" baseline="-25000" dirty="0"/>
              <a:t>2</a:t>
            </a:r>
            <a:r>
              <a:rPr lang="tr-TR" dirty="0"/>
              <a:t>CO</a:t>
            </a:r>
            <a:r>
              <a:rPr lang="tr-TR" baseline="-25000" dirty="0"/>
              <a:t>3</a:t>
            </a:r>
            <a:r>
              <a:rPr lang="tr-TR" dirty="0"/>
              <a:t> + 2H</a:t>
            </a:r>
            <a:r>
              <a:rPr lang="tr-TR" baseline="-25000" dirty="0"/>
              <a:t>2</a:t>
            </a:r>
            <a:r>
              <a:rPr lang="tr-TR" dirty="0"/>
              <a:t>O</a:t>
            </a:r>
          </a:p>
          <a:p>
            <a:pPr marL="114300" indent="0" algn="just">
              <a:buNone/>
            </a:pPr>
            <a:r>
              <a:rPr lang="tr-TR" dirty="0"/>
              <a:t>Soda ile bu reaksiyon;</a:t>
            </a:r>
          </a:p>
          <a:p>
            <a:pPr marL="114300" indent="0" algn="just">
              <a:buNone/>
            </a:pPr>
            <a:r>
              <a:rPr lang="tr-TR" dirty="0"/>
              <a:t>H</a:t>
            </a:r>
            <a:r>
              <a:rPr lang="tr-TR" baseline="-25000" dirty="0"/>
              <a:t>2</a:t>
            </a:r>
            <a:r>
              <a:rPr lang="tr-TR" dirty="0"/>
              <a:t>CO</a:t>
            </a:r>
            <a:r>
              <a:rPr lang="tr-TR" baseline="-25000" dirty="0"/>
              <a:t>3</a:t>
            </a:r>
            <a:r>
              <a:rPr lang="tr-TR" dirty="0"/>
              <a:t> + Na</a:t>
            </a:r>
            <a:r>
              <a:rPr lang="tr-TR" baseline="-25000" dirty="0"/>
              <a:t>2</a:t>
            </a:r>
            <a:r>
              <a:rPr lang="tr-TR" dirty="0"/>
              <a:t>CO</a:t>
            </a:r>
            <a:r>
              <a:rPr lang="tr-TR" baseline="-25000" dirty="0"/>
              <a:t>3</a:t>
            </a:r>
            <a:r>
              <a:rPr lang="tr-TR" dirty="0"/>
              <a:t> → 2NaHCO</a:t>
            </a:r>
            <a:r>
              <a:rPr lang="tr-TR" baseline="-25000" dirty="0"/>
              <a:t>3</a:t>
            </a:r>
            <a:r>
              <a:rPr lang="tr-TR" dirty="0"/>
              <a:t> + H</a:t>
            </a:r>
            <a:r>
              <a:rPr lang="tr-TR" baseline="-25000" dirty="0"/>
              <a:t>2</a:t>
            </a:r>
            <a:r>
              <a:rPr lang="tr-TR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042957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/>
              <a:t>Bazik (Alkali) Atıklar: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tr-TR" dirty="0" smtClean="0"/>
              <a:t>Herhangi </a:t>
            </a:r>
            <a:r>
              <a:rPr lang="tr-TR" dirty="0"/>
              <a:t>bir kuvvetli asit, bazik </a:t>
            </a:r>
            <a:r>
              <a:rPr lang="tr-TR" dirty="0" err="1"/>
              <a:t>atıksuyu</a:t>
            </a:r>
            <a:r>
              <a:rPr lang="tr-TR" dirty="0"/>
              <a:t> </a:t>
            </a:r>
            <a:r>
              <a:rPr lang="tr-TR" dirty="0" smtClean="0"/>
              <a:t>nötr yapmada </a:t>
            </a:r>
            <a:r>
              <a:rPr lang="tr-TR" dirty="0"/>
              <a:t>kullanılabilir. Ancak sülfürik asit veya hidroklorik asit </a:t>
            </a:r>
            <a:r>
              <a:rPr lang="tr-TR" dirty="0" smtClean="0"/>
              <a:t>olması durumunda </a:t>
            </a:r>
            <a:r>
              <a:rPr lang="tr-TR" dirty="0"/>
              <a:t>fiyatın yüksekliği kullanımı kısıtlayabilir. Reaksiyon çok </a:t>
            </a:r>
            <a:r>
              <a:rPr lang="tr-TR" dirty="0" smtClean="0"/>
              <a:t>hızlıdır. Asidik </a:t>
            </a:r>
            <a:r>
              <a:rPr lang="tr-TR" dirty="0"/>
              <a:t>ve bazik atık su ile ilgili nötralizasyon işlemi önce laboratuvar </a:t>
            </a:r>
            <a:r>
              <a:rPr lang="tr-TR" dirty="0" smtClean="0"/>
              <a:t>bazında yapılarak </a:t>
            </a:r>
            <a:r>
              <a:rPr lang="tr-TR" dirty="0"/>
              <a:t>en uygun kimyasal madde, dozaj ve nötralizasyon </a:t>
            </a:r>
            <a:r>
              <a:rPr lang="tr-TR" dirty="0" smtClean="0"/>
              <a:t>süreci belirlenir</a:t>
            </a:r>
            <a:r>
              <a:rPr lang="tr-TR" dirty="0"/>
              <a:t>. Buna göre gerekli projelendirme çalışması </a:t>
            </a:r>
            <a:r>
              <a:rPr lang="tr-TR" dirty="0" smtClean="0"/>
              <a:t>yapılır. </a:t>
            </a:r>
          </a:p>
          <a:p>
            <a:pPr marL="114300" indent="0" algn="just">
              <a:buNone/>
            </a:pPr>
            <a:r>
              <a:rPr lang="tr-TR" dirty="0" smtClean="0"/>
              <a:t>Asidik/bazik </a:t>
            </a:r>
            <a:r>
              <a:rPr lang="tr-TR" dirty="0"/>
              <a:t>atık suyun nötralizasyon kontrolünde </a:t>
            </a:r>
            <a:r>
              <a:rPr lang="tr-TR" dirty="0" err="1"/>
              <a:t>pH</a:t>
            </a:r>
            <a:r>
              <a:rPr lang="tr-TR" dirty="0"/>
              <a:t> </a:t>
            </a:r>
            <a:r>
              <a:rPr lang="tr-TR" dirty="0" smtClean="0"/>
              <a:t>önemli parametrelerden </a:t>
            </a:r>
            <a:r>
              <a:rPr lang="tr-TR" dirty="0"/>
              <a:t>biridir. Nötralizasyon işleminin başarılı olması için </a:t>
            </a:r>
            <a:r>
              <a:rPr lang="tr-TR" dirty="0" err="1"/>
              <a:t>pH</a:t>
            </a:r>
            <a:r>
              <a:rPr lang="tr-TR" dirty="0"/>
              <a:t>, </a:t>
            </a:r>
            <a:r>
              <a:rPr lang="tr-TR" dirty="0" err="1" smtClean="0"/>
              <a:t>pH</a:t>
            </a:r>
            <a:r>
              <a:rPr lang="tr-TR" dirty="0"/>
              <a:t> </a:t>
            </a:r>
            <a:r>
              <a:rPr lang="tr-TR" dirty="0" smtClean="0"/>
              <a:t>metre </a:t>
            </a:r>
            <a:r>
              <a:rPr lang="tr-TR" dirty="0"/>
              <a:t>ile kontrol edilir ve izlenir. Nötralizasyonun giriş ve çıkışında </a:t>
            </a:r>
            <a:r>
              <a:rPr lang="tr-TR" dirty="0" smtClean="0"/>
              <a:t>mutlaka </a:t>
            </a:r>
            <a:r>
              <a:rPr lang="tr-TR" dirty="0" err="1" smtClean="0"/>
              <a:t>pH</a:t>
            </a:r>
            <a:r>
              <a:rPr lang="tr-TR" dirty="0" smtClean="0"/>
              <a:t> </a:t>
            </a:r>
            <a:r>
              <a:rPr lang="tr-TR" dirty="0"/>
              <a:t>kontrolü ve ölçümü yapılır. Böylece kanalizasyon sistemi ve </a:t>
            </a:r>
            <a:r>
              <a:rPr lang="tr-TR" dirty="0" smtClean="0"/>
              <a:t>arıtma tesislerine </a:t>
            </a:r>
            <a:r>
              <a:rPr lang="tr-TR" dirty="0" err="1" smtClean="0"/>
              <a:t>korozif</a:t>
            </a:r>
            <a:r>
              <a:rPr lang="tr-TR" dirty="0" smtClean="0"/>
              <a:t> </a:t>
            </a:r>
            <a:r>
              <a:rPr lang="tr-TR" dirty="0"/>
              <a:t>asidik ve bazik atıkların verilmesi önlenir.</a:t>
            </a:r>
          </a:p>
        </p:txBody>
      </p:sp>
    </p:spTree>
    <p:extLst>
      <p:ext uri="{BB962C8B-B14F-4D97-AF65-F5344CB8AC3E}">
        <p14:creationId xmlns:p14="http://schemas.microsoft.com/office/powerpoint/2010/main" val="23899216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 smtClean="0"/>
              <a:t>Nötralizasyon Sisteminin Proses Kontrolü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 algn="just">
              <a:buNone/>
            </a:pPr>
            <a:r>
              <a:rPr lang="tr-TR" dirty="0" smtClean="0"/>
              <a:t>Nötralizasyon sistemlerinin </a:t>
            </a:r>
            <a:r>
              <a:rPr lang="tr-TR" dirty="0" err="1" smtClean="0"/>
              <a:t>otomotik</a:t>
            </a:r>
            <a:r>
              <a:rPr lang="tr-TR" dirty="0" smtClean="0"/>
              <a:t> kontrolü istenir. Ancak otomatik </a:t>
            </a:r>
            <a:r>
              <a:rPr lang="tr-TR" dirty="0" err="1" smtClean="0"/>
              <a:t>pH</a:t>
            </a:r>
            <a:r>
              <a:rPr lang="tr-TR" dirty="0" smtClean="0"/>
              <a:t> kontrolü aşağıdaki nedenlerden dolayı güçtür.</a:t>
            </a:r>
          </a:p>
          <a:p>
            <a:pPr marL="571500" indent="-457200" algn="just">
              <a:buAutoNum type="arabicPeriod"/>
            </a:pPr>
            <a:r>
              <a:rPr lang="tr-TR" dirty="0" err="1" smtClean="0"/>
              <a:t>pH</a:t>
            </a:r>
            <a:r>
              <a:rPr lang="tr-TR" dirty="0" smtClean="0"/>
              <a:t> ve reaktif gereksinimi arasındaki ilişki doğrusal değildir.</a:t>
            </a:r>
          </a:p>
          <a:p>
            <a:pPr marL="571500" indent="-457200" algn="just">
              <a:buAutoNum type="arabicPeriod"/>
            </a:pPr>
            <a:r>
              <a:rPr lang="tr-TR" dirty="0" err="1" smtClean="0"/>
              <a:t>Atıksu</a:t>
            </a:r>
            <a:r>
              <a:rPr lang="tr-TR" dirty="0" smtClean="0"/>
              <a:t> debisi, </a:t>
            </a:r>
            <a:r>
              <a:rPr lang="tr-TR" dirty="0" err="1" smtClean="0"/>
              <a:t>pH</a:t>
            </a:r>
            <a:r>
              <a:rPr lang="tr-TR" dirty="0" smtClean="0"/>
              <a:t> değerinden bağımsız olarak çok kısa sürede değişebilir.</a:t>
            </a:r>
          </a:p>
          <a:p>
            <a:pPr marL="571500" indent="-457200" algn="just">
              <a:buAutoNum type="arabicPeriod"/>
            </a:pPr>
            <a:r>
              <a:rPr lang="tr-TR" dirty="0" smtClean="0"/>
              <a:t>Debi değişimi, alıkonma süresi ve karıştırma özellikleri de nötralizasyon verimine etki edebilir.</a:t>
            </a:r>
          </a:p>
          <a:p>
            <a:pPr marL="571500" indent="-457200" algn="just">
              <a:buAutoNum type="arabicPeriod"/>
            </a:pPr>
            <a:r>
              <a:rPr lang="tr-TR" dirty="0" smtClean="0"/>
              <a:t>Nötralizasyon halindeki çıkış </a:t>
            </a:r>
            <a:r>
              <a:rPr lang="tr-TR" dirty="0" err="1" smtClean="0"/>
              <a:t>ph</a:t>
            </a:r>
            <a:r>
              <a:rPr lang="tr-TR" dirty="0" smtClean="0"/>
              <a:t> değeri çok hassastır ve çok az artış gözlenebilir.</a:t>
            </a:r>
          </a:p>
          <a:p>
            <a:pPr marL="571500" indent="-457200" algn="just">
              <a:buAutoNum type="arabicPeriod"/>
            </a:pPr>
            <a:r>
              <a:rPr lang="tr-TR" dirty="0" err="1" smtClean="0"/>
              <a:t>pH</a:t>
            </a:r>
            <a:r>
              <a:rPr lang="tr-TR" dirty="0" smtClean="0"/>
              <a:t> </a:t>
            </a:r>
            <a:r>
              <a:rPr lang="tr-TR" dirty="0" err="1" smtClean="0"/>
              <a:t>probları</a:t>
            </a:r>
            <a:r>
              <a:rPr lang="tr-TR" dirty="0" smtClean="0"/>
              <a:t> tabaka teşkili ile kolayca kapanabilir ve zamanla hassasiyetlerini kaybedebilir.</a:t>
            </a:r>
          </a:p>
          <a:p>
            <a:pPr marL="571500" indent="-457200" algn="just">
              <a:buAutoNum type="arabicPeriod"/>
            </a:pPr>
            <a:r>
              <a:rPr lang="tr-TR" dirty="0" smtClean="0"/>
              <a:t>Kullanılan reaktifin hem reaksiyon hızları hem de ticari olarak temin edilen </a:t>
            </a:r>
            <a:r>
              <a:rPr lang="tr-TR" dirty="0" err="1" smtClean="0"/>
              <a:t>derişimleri</a:t>
            </a:r>
            <a:r>
              <a:rPr lang="tr-TR" dirty="0" smtClean="0"/>
              <a:t> önemli ölçüde değişebilir.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325214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 smtClean="0"/>
              <a:t>KAYNAKLAR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600200"/>
            <a:ext cx="8352928" cy="4800600"/>
          </a:xfrm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en-US" sz="1400" b="1" dirty="0" smtClean="0"/>
              <a:t>1</a:t>
            </a:r>
            <a:r>
              <a:rPr lang="en-US" sz="1400" b="1" dirty="0"/>
              <a:t>. </a:t>
            </a:r>
            <a:r>
              <a:rPr lang="en-US" sz="1400" dirty="0"/>
              <a:t>W. C., Blackman “Basic Hazardous Waste Management”, CRC </a:t>
            </a:r>
            <a:r>
              <a:rPr lang="en-US" sz="1400" dirty="0" smtClean="0"/>
              <a:t>Press,</a:t>
            </a:r>
            <a:r>
              <a:rPr lang="tr-TR" sz="1400" dirty="0" smtClean="0"/>
              <a:t> 2001</a:t>
            </a:r>
            <a:r>
              <a:rPr lang="tr-TR" sz="1400" dirty="0"/>
              <a:t>.</a:t>
            </a:r>
          </a:p>
          <a:p>
            <a:pPr marL="114300" indent="0" algn="just">
              <a:buNone/>
            </a:pPr>
            <a:r>
              <a:rPr lang="en-US" sz="1400" b="1" dirty="0"/>
              <a:t>2. </a:t>
            </a:r>
            <a:r>
              <a:rPr lang="en-US" sz="1400" dirty="0"/>
              <a:t>Lawrence K W., </a:t>
            </a:r>
            <a:r>
              <a:rPr lang="en-US" sz="1400" dirty="0" err="1"/>
              <a:t>Nazih</a:t>
            </a:r>
            <a:r>
              <a:rPr lang="en-US" sz="1400" dirty="0"/>
              <a:t> KS., Yung-</a:t>
            </a:r>
            <a:r>
              <a:rPr lang="en-US" sz="1400" dirty="0" err="1"/>
              <a:t>Tse</a:t>
            </a:r>
            <a:r>
              <a:rPr lang="en-US" sz="1400" dirty="0"/>
              <a:t> H., “ Advances in </a:t>
            </a:r>
            <a:r>
              <a:rPr lang="en-US" sz="1400" dirty="0" smtClean="0"/>
              <a:t>Hazardous</a:t>
            </a:r>
            <a:r>
              <a:rPr lang="tr-TR" sz="1400" dirty="0" smtClean="0"/>
              <a:t> </a:t>
            </a:r>
            <a:r>
              <a:rPr lang="en-US" sz="1400" dirty="0" smtClean="0"/>
              <a:t>Industrial </a:t>
            </a:r>
            <a:r>
              <a:rPr lang="en-US" sz="1400" dirty="0"/>
              <a:t>Waste Treatment”, CRC Press, 2009.</a:t>
            </a:r>
          </a:p>
          <a:p>
            <a:pPr marL="114300" indent="0" algn="just">
              <a:buNone/>
            </a:pPr>
            <a:r>
              <a:rPr lang="en-US" sz="1400" b="1" dirty="0"/>
              <a:t>3. </a:t>
            </a:r>
            <a:r>
              <a:rPr lang="en-US" sz="1400" dirty="0"/>
              <a:t>“Acid neutralization capacity of waste – specification of </a:t>
            </a:r>
            <a:r>
              <a:rPr lang="en-US" sz="1400" dirty="0" smtClean="0"/>
              <a:t>requirement</a:t>
            </a:r>
            <a:r>
              <a:rPr lang="tr-TR" sz="1400" dirty="0" smtClean="0"/>
              <a:t> </a:t>
            </a:r>
            <a:r>
              <a:rPr lang="en-US" sz="1400" dirty="0" smtClean="0"/>
              <a:t>stated </a:t>
            </a:r>
            <a:r>
              <a:rPr lang="en-US" sz="1400" dirty="0"/>
              <a:t>in landfill regulations”, http://</a:t>
            </a:r>
            <a:r>
              <a:rPr lang="en-US" sz="1400" dirty="0" smtClean="0"/>
              <a:t>www.divaportal.</a:t>
            </a:r>
            <a:r>
              <a:rPr lang="tr-TR" sz="1400" dirty="0" smtClean="0"/>
              <a:t>org/</a:t>
            </a:r>
            <a:r>
              <a:rPr lang="tr-TR" sz="1400" dirty="0" err="1" smtClean="0"/>
              <a:t>smash</a:t>
            </a:r>
            <a:r>
              <a:rPr lang="tr-TR" sz="1400" dirty="0" smtClean="0"/>
              <a:t>/</a:t>
            </a:r>
            <a:r>
              <a:rPr lang="tr-TR" sz="1400" dirty="0" err="1" smtClean="0"/>
              <a:t>get</a:t>
            </a:r>
            <a:r>
              <a:rPr lang="tr-TR" sz="1400" dirty="0" smtClean="0"/>
              <a:t>/diva2:702816/FULLTEXT01.pdf</a:t>
            </a:r>
            <a:r>
              <a:rPr lang="tr-TR" sz="1400" dirty="0"/>
              <a:t>, 2009.</a:t>
            </a:r>
          </a:p>
          <a:p>
            <a:pPr marL="114300" indent="0" algn="just">
              <a:buNone/>
            </a:pPr>
            <a:r>
              <a:rPr lang="en-US" sz="1400" b="1" dirty="0"/>
              <a:t>4. </a:t>
            </a:r>
            <a:r>
              <a:rPr lang="en-US" sz="1400" dirty="0"/>
              <a:t>“Determination of the acid neutralization capacity (ANC</a:t>
            </a:r>
            <a:r>
              <a:rPr lang="en-US" sz="1400" dirty="0" smtClean="0"/>
              <a:t>)”,</a:t>
            </a:r>
            <a:r>
              <a:rPr lang="tr-TR" sz="1400" smtClean="0"/>
              <a:t> http</a:t>
            </a:r>
            <a:r>
              <a:rPr lang="tr-TR" sz="1400" dirty="0"/>
              <a:t>://wiki.gtk.fi/web/mine-</a:t>
            </a:r>
            <a:r>
              <a:rPr lang="tr-TR" sz="1400" dirty="0" err="1"/>
              <a:t>closedure</a:t>
            </a:r>
            <a:r>
              <a:rPr lang="tr-TR" sz="1400" dirty="0"/>
              <a:t>/</a:t>
            </a:r>
            <a:r>
              <a:rPr lang="tr-TR" sz="1400" dirty="0" err="1"/>
              <a:t>wiki</a:t>
            </a:r>
            <a:r>
              <a:rPr lang="tr-TR" sz="1400" dirty="0" smtClean="0"/>
              <a:t>//</a:t>
            </a:r>
            <a:r>
              <a:rPr lang="tr-TR" sz="1400" dirty="0" err="1"/>
              <a:t>wiki</a:t>
            </a:r>
            <a:r>
              <a:rPr lang="tr-TR" sz="1400" dirty="0"/>
              <a:t>/</a:t>
            </a:r>
            <a:r>
              <a:rPr lang="tr-TR" sz="1400" dirty="0" err="1"/>
              <a:t>Wiki</a:t>
            </a:r>
            <a:r>
              <a:rPr lang="tr-TR" sz="1400" dirty="0"/>
              <a:t>/</a:t>
            </a:r>
            <a:r>
              <a:rPr lang="tr-TR" sz="1400" dirty="0" err="1"/>
              <a:t>Determination+of+the+acid+neutralization+capacity</a:t>
            </a:r>
            <a:r>
              <a:rPr lang="tr-TR" sz="1400" dirty="0"/>
              <a:t>+(ANC)</a:t>
            </a:r>
          </a:p>
          <a:p>
            <a:pPr marL="114300" indent="0" algn="just">
              <a:buNone/>
            </a:pPr>
            <a:r>
              <a:rPr lang="tr-TR" sz="1400" dirty="0"/>
              <a:t>/</a:t>
            </a:r>
            <a:r>
              <a:rPr lang="tr-TR" sz="1400" dirty="0" err="1"/>
              <a:t>pop_up;jsessionid</a:t>
            </a:r>
            <a:r>
              <a:rPr lang="tr-TR" sz="1400" dirty="0"/>
              <a:t>=ddc761c6fbc8b56c7d06d095cc2f?_</a:t>
            </a:r>
            <a:r>
              <a:rPr lang="tr-TR" sz="1400" dirty="0" smtClean="0"/>
              <a:t>36_version=1.6, 2015</a:t>
            </a:r>
            <a:r>
              <a:rPr lang="tr-TR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57994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itişiklik">
  <a:themeElements>
    <a:clrScheme name="Dalga Biçimi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i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itişiklik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1029</TotalTime>
  <Words>1356</Words>
  <Application>Microsoft Office PowerPoint</Application>
  <PresentationFormat>Ekran Gösterisi (4:3)</PresentationFormat>
  <Paragraphs>126</Paragraphs>
  <Slides>29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0" baseType="lpstr">
      <vt:lpstr>Bitişiklik</vt:lpstr>
      <vt:lpstr>NÖTRALİZASYON</vt:lpstr>
      <vt:lpstr>Nötralizasyon Tanımı:</vt:lpstr>
      <vt:lpstr>Nötralizasyon</vt:lpstr>
      <vt:lpstr>Nötralizasyon</vt:lpstr>
      <vt:lpstr>Nötralizasyon</vt:lpstr>
      <vt:lpstr>Nötralizasyon</vt:lpstr>
      <vt:lpstr>Nötralizasyon</vt:lpstr>
      <vt:lpstr>Nötralizasyon</vt:lpstr>
      <vt:lpstr>Nötralizasyon</vt:lpstr>
      <vt:lpstr>Biyolojik arıtma için nötralizasyon</vt:lpstr>
      <vt:lpstr>Nötralizasyon İşlemi</vt:lpstr>
      <vt:lpstr>Bazı inorganik maddelerin pH’a bağlı olarak çözünürlük değişimi</vt:lpstr>
      <vt:lpstr>Nötralizasyon İşlemi</vt:lpstr>
      <vt:lpstr>Nötralizasyon Süreci Türleri</vt:lpstr>
      <vt:lpstr>Nötralizasyon</vt:lpstr>
      <vt:lpstr>Asidik ve Alkali Atıksuların Nötralizasyonu</vt:lpstr>
      <vt:lpstr>1. ASİDİK ATIKLARIN NÖTRALİZASYONU</vt:lpstr>
      <vt:lpstr>Asidik Atıkların Nötralizasyonu</vt:lpstr>
      <vt:lpstr>1.Kireçle Asidik Atıkların Nötralizasyonu</vt:lpstr>
      <vt:lpstr>2. Kostik-soda ile Asidik Atıkların Nötralizasyonu</vt:lpstr>
      <vt:lpstr>3. Kireçtaşı Yatağında Asidik Atıksu Nötralizasyonu:</vt:lpstr>
      <vt:lpstr>PowerPoint Sunusu</vt:lpstr>
      <vt:lpstr>Asidik Atıksuyun Kireç ile Karıştırılması:</vt:lpstr>
      <vt:lpstr>2. ALKALİ ATIKLARIN NÖTRALİZASYONU</vt:lpstr>
      <vt:lpstr>2. ALKALİ ATIKLARIN NÖTRALİZASYONU</vt:lpstr>
      <vt:lpstr>Alkali Atıkların Nötralizasyonu</vt:lpstr>
      <vt:lpstr>Bazik (Alkali) Atıklar:</vt:lpstr>
      <vt:lpstr>Nötralizasyon Sisteminin Proses Kontrolü</vt:lpstr>
      <vt:lpstr>KAYNAKLAR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lenovo</dc:creator>
  <cp:lastModifiedBy>bilge</cp:lastModifiedBy>
  <cp:revision>62</cp:revision>
  <dcterms:created xsi:type="dcterms:W3CDTF">2018-10-07T19:13:08Z</dcterms:created>
  <dcterms:modified xsi:type="dcterms:W3CDTF">2020-10-20T09:58:22Z</dcterms:modified>
</cp:coreProperties>
</file>