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sldIdLst>
    <p:sldId id="256" r:id="rId2"/>
    <p:sldId id="280" r:id="rId3"/>
    <p:sldId id="357" r:id="rId4"/>
    <p:sldId id="348" r:id="rId5"/>
    <p:sldId id="281" r:id="rId6"/>
    <p:sldId id="355" r:id="rId7"/>
    <p:sldId id="359" r:id="rId8"/>
    <p:sldId id="358" r:id="rId9"/>
    <p:sldId id="282" r:id="rId10"/>
    <p:sldId id="362" r:id="rId11"/>
    <p:sldId id="363" r:id="rId12"/>
    <p:sldId id="364" r:id="rId13"/>
    <p:sldId id="365" r:id="rId14"/>
    <p:sldId id="366" r:id="rId15"/>
    <p:sldId id="367" r:id="rId16"/>
    <p:sldId id="291" r:id="rId17"/>
    <p:sldId id="283" r:id="rId18"/>
    <p:sldId id="286" r:id="rId19"/>
    <p:sldId id="288" r:id="rId20"/>
    <p:sldId id="360" r:id="rId21"/>
    <p:sldId id="361" r:id="rId22"/>
    <p:sldId id="292" r:id="rId23"/>
    <p:sldId id="344" r:id="rId24"/>
    <p:sldId id="341" r:id="rId25"/>
    <p:sldId id="368" r:id="rId26"/>
    <p:sldId id="369" r:id="rId27"/>
    <p:sldId id="370" r:id="rId28"/>
    <p:sldId id="337" r:id="rId29"/>
    <p:sldId id="331" r:id="rId30"/>
    <p:sldId id="336" r:id="rId31"/>
    <p:sldId id="335" r:id="rId32"/>
    <p:sldId id="334" r:id="rId33"/>
    <p:sldId id="371" r:id="rId34"/>
    <p:sldId id="333" r:id="rId35"/>
  </p:sldIdLst>
  <p:sldSz cx="9144000" cy="5143500" type="screen16x9"/>
  <p:notesSz cx="6858000" cy="9144000"/>
  <p:defaultTextStyle>
    <a:defPPr>
      <a:defRPr lang="tr-T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588" autoAdjust="0"/>
    <p:restoredTop sz="94667" autoAdjust="0"/>
  </p:normalViewPr>
  <p:slideViewPr>
    <p:cSldViewPr>
      <p:cViewPr varScale="1">
        <p:scale>
          <a:sx n="63" d="100"/>
          <a:sy n="63" d="100"/>
        </p:scale>
        <p:origin x="53" y="802"/>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1597819"/>
            <a:ext cx="7772400" cy="1102519"/>
          </a:xfrm>
        </p:spPr>
        <p:txBody>
          <a:bodyPr/>
          <a:lstStyle/>
          <a:p>
            <a:r>
              <a:rPr lang="tr-TR"/>
              <a:t>Asıl başlık stili için tıklatın</a:t>
            </a:r>
          </a:p>
        </p:txBody>
      </p:sp>
      <p:sp>
        <p:nvSpPr>
          <p:cNvPr id="3" name="Alt Başlık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a:t>Asıl alt başlık stilini düzenlemek için tıklatın</a:t>
            </a:r>
          </a:p>
        </p:txBody>
      </p:sp>
      <p:sp>
        <p:nvSpPr>
          <p:cNvPr id="4" name="Veri Yer Tutucusu 3"/>
          <p:cNvSpPr>
            <a:spLocks noGrp="1"/>
          </p:cNvSpPr>
          <p:nvPr>
            <p:ph type="dt" sz="half" idx="10"/>
          </p:nvPr>
        </p:nvSpPr>
        <p:spPr/>
        <p:txBody>
          <a:bodyPr/>
          <a:lstStyle>
            <a:lvl1pPr>
              <a:defRPr/>
            </a:lvl1pPr>
          </a:lstStyle>
          <a:p>
            <a:endParaRPr lang="tr-TR" dirty="0"/>
          </a:p>
        </p:txBody>
      </p:sp>
      <p:sp>
        <p:nvSpPr>
          <p:cNvPr id="5" name="Altbilgi Yer Tutucusu 4"/>
          <p:cNvSpPr>
            <a:spLocks noGrp="1"/>
          </p:cNvSpPr>
          <p:nvPr>
            <p:ph type="ftr" sz="quarter" idx="11"/>
          </p:nvPr>
        </p:nvSpPr>
        <p:spPr/>
        <p:txBody>
          <a:bodyPr/>
          <a:lstStyle>
            <a:lvl1pPr>
              <a:defRPr/>
            </a:lvl1pPr>
          </a:lstStyle>
          <a:p>
            <a:endParaRPr lang="tr-TR" dirty="0"/>
          </a:p>
        </p:txBody>
      </p:sp>
      <p:sp>
        <p:nvSpPr>
          <p:cNvPr id="6" name="Slayt Numarası Yer Tutucusu 5"/>
          <p:cNvSpPr>
            <a:spLocks noGrp="1"/>
          </p:cNvSpPr>
          <p:nvPr>
            <p:ph type="sldNum" sz="quarter" idx="12"/>
          </p:nvPr>
        </p:nvSpPr>
        <p:spPr/>
        <p:txBody>
          <a:bodyPr/>
          <a:lstStyle>
            <a:lvl1pPr>
              <a:defRPr/>
            </a:lvl1pPr>
          </a:lstStyle>
          <a:p>
            <a:fld id="{FD7F6101-C217-4FFD-821C-F2C37C83B418}" type="slidenum">
              <a:rPr lang="tr-TR"/>
              <a:pPr/>
              <a:t>‹#›</a:t>
            </a:fld>
            <a:endParaRPr lang="tr-TR" dirty="0"/>
          </a:p>
        </p:txBody>
      </p:sp>
    </p:spTree>
    <p:extLst>
      <p:ext uri="{BB962C8B-B14F-4D97-AF65-F5344CB8AC3E}">
        <p14:creationId xmlns:p14="http://schemas.microsoft.com/office/powerpoint/2010/main" val="2681207155"/>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lvl1pPr>
              <a:defRPr/>
            </a:lvl1pPr>
          </a:lstStyle>
          <a:p>
            <a:endParaRPr lang="tr-TR" dirty="0"/>
          </a:p>
        </p:txBody>
      </p:sp>
      <p:sp>
        <p:nvSpPr>
          <p:cNvPr id="5" name="Altbilgi Yer Tutucusu 4"/>
          <p:cNvSpPr>
            <a:spLocks noGrp="1"/>
          </p:cNvSpPr>
          <p:nvPr>
            <p:ph type="ftr" sz="quarter" idx="11"/>
          </p:nvPr>
        </p:nvSpPr>
        <p:spPr/>
        <p:txBody>
          <a:bodyPr/>
          <a:lstStyle>
            <a:lvl1pPr>
              <a:defRPr/>
            </a:lvl1pPr>
          </a:lstStyle>
          <a:p>
            <a:endParaRPr lang="tr-TR" dirty="0"/>
          </a:p>
        </p:txBody>
      </p:sp>
      <p:sp>
        <p:nvSpPr>
          <p:cNvPr id="6" name="Slayt Numarası Yer Tutucusu 5"/>
          <p:cNvSpPr>
            <a:spLocks noGrp="1"/>
          </p:cNvSpPr>
          <p:nvPr>
            <p:ph type="sldNum" sz="quarter" idx="12"/>
          </p:nvPr>
        </p:nvSpPr>
        <p:spPr/>
        <p:txBody>
          <a:bodyPr/>
          <a:lstStyle>
            <a:lvl1pPr>
              <a:defRPr/>
            </a:lvl1pPr>
          </a:lstStyle>
          <a:p>
            <a:fld id="{0872A1D6-40AF-4B13-8CED-E8D56BB5C81E}" type="slidenum">
              <a:rPr lang="tr-TR"/>
              <a:pPr/>
              <a:t>‹#›</a:t>
            </a:fld>
            <a:endParaRPr lang="tr-TR" dirty="0"/>
          </a:p>
        </p:txBody>
      </p:sp>
    </p:spTree>
    <p:extLst>
      <p:ext uri="{BB962C8B-B14F-4D97-AF65-F5344CB8AC3E}">
        <p14:creationId xmlns:p14="http://schemas.microsoft.com/office/powerpoint/2010/main" val="1121344579"/>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3305176"/>
            <a:ext cx="7772400" cy="1021556"/>
          </a:xfrm>
        </p:spPr>
        <p:txBody>
          <a:bodyPr anchor="t"/>
          <a:lstStyle>
            <a:lvl1pPr algn="l">
              <a:defRPr sz="4000" b="1" cap="all"/>
            </a:lvl1pPr>
          </a:lstStyle>
          <a:p>
            <a:r>
              <a:rPr lang="tr-TR"/>
              <a:t>Asıl başlık stili için tıklatın</a:t>
            </a:r>
          </a:p>
        </p:txBody>
      </p:sp>
      <p:sp>
        <p:nvSpPr>
          <p:cNvPr id="3" name="Metin Yer Tutucusu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a:t>Asıl metin stillerini düzenlemek için tıklatın</a:t>
            </a:r>
          </a:p>
        </p:txBody>
      </p:sp>
      <p:sp>
        <p:nvSpPr>
          <p:cNvPr id="4" name="Veri Yer Tutucusu 3"/>
          <p:cNvSpPr>
            <a:spLocks noGrp="1"/>
          </p:cNvSpPr>
          <p:nvPr>
            <p:ph type="dt" sz="half" idx="10"/>
          </p:nvPr>
        </p:nvSpPr>
        <p:spPr/>
        <p:txBody>
          <a:bodyPr/>
          <a:lstStyle>
            <a:lvl1pPr>
              <a:defRPr/>
            </a:lvl1pPr>
          </a:lstStyle>
          <a:p>
            <a:endParaRPr lang="tr-TR" dirty="0"/>
          </a:p>
        </p:txBody>
      </p:sp>
      <p:sp>
        <p:nvSpPr>
          <p:cNvPr id="5" name="Altbilgi Yer Tutucusu 4"/>
          <p:cNvSpPr>
            <a:spLocks noGrp="1"/>
          </p:cNvSpPr>
          <p:nvPr>
            <p:ph type="ftr" sz="quarter" idx="11"/>
          </p:nvPr>
        </p:nvSpPr>
        <p:spPr/>
        <p:txBody>
          <a:bodyPr/>
          <a:lstStyle>
            <a:lvl1pPr>
              <a:defRPr/>
            </a:lvl1pPr>
          </a:lstStyle>
          <a:p>
            <a:endParaRPr lang="tr-TR" dirty="0"/>
          </a:p>
        </p:txBody>
      </p:sp>
      <p:sp>
        <p:nvSpPr>
          <p:cNvPr id="6" name="Slayt Numarası Yer Tutucusu 5"/>
          <p:cNvSpPr>
            <a:spLocks noGrp="1"/>
          </p:cNvSpPr>
          <p:nvPr>
            <p:ph type="sldNum" sz="quarter" idx="12"/>
          </p:nvPr>
        </p:nvSpPr>
        <p:spPr/>
        <p:txBody>
          <a:bodyPr/>
          <a:lstStyle>
            <a:lvl1pPr>
              <a:defRPr/>
            </a:lvl1pPr>
          </a:lstStyle>
          <a:p>
            <a:fld id="{593177BC-5926-471B-9D07-DC375BC7415C}" type="slidenum">
              <a:rPr lang="tr-TR"/>
              <a:pPr/>
              <a:t>‹#›</a:t>
            </a:fld>
            <a:endParaRPr lang="tr-TR" dirty="0"/>
          </a:p>
        </p:txBody>
      </p:sp>
    </p:spTree>
    <p:extLst>
      <p:ext uri="{BB962C8B-B14F-4D97-AF65-F5344CB8AC3E}">
        <p14:creationId xmlns:p14="http://schemas.microsoft.com/office/powerpoint/2010/main" val="2812447061"/>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lvl1pPr>
              <a:defRPr/>
            </a:lvl1pPr>
          </a:lstStyle>
          <a:p>
            <a:endParaRPr lang="tr-TR" dirty="0"/>
          </a:p>
        </p:txBody>
      </p:sp>
      <p:sp>
        <p:nvSpPr>
          <p:cNvPr id="6" name="Altbilgi Yer Tutucusu 5"/>
          <p:cNvSpPr>
            <a:spLocks noGrp="1"/>
          </p:cNvSpPr>
          <p:nvPr>
            <p:ph type="ftr" sz="quarter" idx="11"/>
          </p:nvPr>
        </p:nvSpPr>
        <p:spPr/>
        <p:txBody>
          <a:bodyPr/>
          <a:lstStyle>
            <a:lvl1pPr>
              <a:defRPr/>
            </a:lvl1pPr>
          </a:lstStyle>
          <a:p>
            <a:endParaRPr lang="tr-TR" dirty="0"/>
          </a:p>
        </p:txBody>
      </p:sp>
      <p:sp>
        <p:nvSpPr>
          <p:cNvPr id="7" name="Slayt Numarası Yer Tutucusu 6"/>
          <p:cNvSpPr>
            <a:spLocks noGrp="1"/>
          </p:cNvSpPr>
          <p:nvPr>
            <p:ph type="sldNum" sz="quarter" idx="12"/>
          </p:nvPr>
        </p:nvSpPr>
        <p:spPr/>
        <p:txBody>
          <a:bodyPr/>
          <a:lstStyle>
            <a:lvl1pPr>
              <a:defRPr/>
            </a:lvl1pPr>
          </a:lstStyle>
          <a:p>
            <a:fld id="{C5B3A9D7-CACA-4F60-9FE6-7A1DF5475A32}" type="slidenum">
              <a:rPr lang="tr-TR"/>
              <a:pPr/>
              <a:t>‹#›</a:t>
            </a:fld>
            <a:endParaRPr lang="tr-TR" dirty="0"/>
          </a:p>
        </p:txBody>
      </p:sp>
    </p:spTree>
    <p:extLst>
      <p:ext uri="{BB962C8B-B14F-4D97-AF65-F5344CB8AC3E}">
        <p14:creationId xmlns:p14="http://schemas.microsoft.com/office/powerpoint/2010/main" val="3144877156"/>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a:t>Asıl başlık stili için tıklatın</a:t>
            </a:r>
          </a:p>
        </p:txBody>
      </p:sp>
      <p:sp>
        <p:nvSpPr>
          <p:cNvPr id="3" name="Metin Yer Tutucusu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lvl1pPr>
              <a:defRPr/>
            </a:lvl1pPr>
          </a:lstStyle>
          <a:p>
            <a:endParaRPr lang="tr-TR" dirty="0"/>
          </a:p>
        </p:txBody>
      </p:sp>
      <p:sp>
        <p:nvSpPr>
          <p:cNvPr id="8" name="Altbilgi Yer Tutucusu 7"/>
          <p:cNvSpPr>
            <a:spLocks noGrp="1"/>
          </p:cNvSpPr>
          <p:nvPr>
            <p:ph type="ftr" sz="quarter" idx="11"/>
          </p:nvPr>
        </p:nvSpPr>
        <p:spPr/>
        <p:txBody>
          <a:bodyPr/>
          <a:lstStyle>
            <a:lvl1pPr>
              <a:defRPr/>
            </a:lvl1pPr>
          </a:lstStyle>
          <a:p>
            <a:endParaRPr lang="tr-TR" dirty="0"/>
          </a:p>
        </p:txBody>
      </p:sp>
      <p:sp>
        <p:nvSpPr>
          <p:cNvPr id="9" name="Slayt Numarası Yer Tutucusu 8"/>
          <p:cNvSpPr>
            <a:spLocks noGrp="1"/>
          </p:cNvSpPr>
          <p:nvPr>
            <p:ph type="sldNum" sz="quarter" idx="12"/>
          </p:nvPr>
        </p:nvSpPr>
        <p:spPr/>
        <p:txBody>
          <a:bodyPr/>
          <a:lstStyle>
            <a:lvl1pPr>
              <a:defRPr/>
            </a:lvl1pPr>
          </a:lstStyle>
          <a:p>
            <a:fld id="{A57CA626-10BC-407B-ABE2-6AB5B2267CCA}" type="slidenum">
              <a:rPr lang="tr-TR"/>
              <a:pPr/>
              <a:t>‹#›</a:t>
            </a:fld>
            <a:endParaRPr lang="tr-TR" dirty="0"/>
          </a:p>
        </p:txBody>
      </p:sp>
    </p:spTree>
    <p:extLst>
      <p:ext uri="{BB962C8B-B14F-4D97-AF65-F5344CB8AC3E}">
        <p14:creationId xmlns:p14="http://schemas.microsoft.com/office/powerpoint/2010/main" val="2645009893"/>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lvl1pPr>
              <a:defRPr/>
            </a:lvl1pPr>
          </a:lstStyle>
          <a:p>
            <a:endParaRPr lang="tr-TR" dirty="0"/>
          </a:p>
        </p:txBody>
      </p:sp>
      <p:sp>
        <p:nvSpPr>
          <p:cNvPr id="4" name="Altbilgi Yer Tutucusu 3"/>
          <p:cNvSpPr>
            <a:spLocks noGrp="1"/>
          </p:cNvSpPr>
          <p:nvPr>
            <p:ph type="ftr" sz="quarter" idx="11"/>
          </p:nvPr>
        </p:nvSpPr>
        <p:spPr/>
        <p:txBody>
          <a:bodyPr/>
          <a:lstStyle>
            <a:lvl1pPr>
              <a:defRPr/>
            </a:lvl1pPr>
          </a:lstStyle>
          <a:p>
            <a:endParaRPr lang="tr-TR" dirty="0"/>
          </a:p>
        </p:txBody>
      </p:sp>
      <p:sp>
        <p:nvSpPr>
          <p:cNvPr id="5" name="Slayt Numarası Yer Tutucusu 4"/>
          <p:cNvSpPr>
            <a:spLocks noGrp="1"/>
          </p:cNvSpPr>
          <p:nvPr>
            <p:ph type="sldNum" sz="quarter" idx="12"/>
          </p:nvPr>
        </p:nvSpPr>
        <p:spPr/>
        <p:txBody>
          <a:bodyPr/>
          <a:lstStyle>
            <a:lvl1pPr>
              <a:defRPr/>
            </a:lvl1pPr>
          </a:lstStyle>
          <a:p>
            <a:fld id="{5AC0CFC7-E556-41A7-A931-A9E07C3E9DEA}" type="slidenum">
              <a:rPr lang="tr-TR"/>
              <a:pPr/>
              <a:t>‹#›</a:t>
            </a:fld>
            <a:endParaRPr lang="tr-TR" dirty="0"/>
          </a:p>
        </p:txBody>
      </p:sp>
    </p:spTree>
    <p:extLst>
      <p:ext uri="{BB962C8B-B14F-4D97-AF65-F5344CB8AC3E}">
        <p14:creationId xmlns:p14="http://schemas.microsoft.com/office/powerpoint/2010/main" val="2385085645"/>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lvl1pPr>
              <a:defRPr/>
            </a:lvl1pPr>
          </a:lstStyle>
          <a:p>
            <a:endParaRPr lang="tr-TR" dirty="0"/>
          </a:p>
        </p:txBody>
      </p:sp>
      <p:sp>
        <p:nvSpPr>
          <p:cNvPr id="3" name="Altbilgi Yer Tutucusu 2"/>
          <p:cNvSpPr>
            <a:spLocks noGrp="1"/>
          </p:cNvSpPr>
          <p:nvPr>
            <p:ph type="ftr" sz="quarter" idx="11"/>
          </p:nvPr>
        </p:nvSpPr>
        <p:spPr/>
        <p:txBody>
          <a:bodyPr/>
          <a:lstStyle>
            <a:lvl1pPr>
              <a:defRPr/>
            </a:lvl1pPr>
          </a:lstStyle>
          <a:p>
            <a:endParaRPr lang="tr-TR" dirty="0"/>
          </a:p>
        </p:txBody>
      </p:sp>
      <p:sp>
        <p:nvSpPr>
          <p:cNvPr id="4" name="Slayt Numarası Yer Tutucusu 3"/>
          <p:cNvSpPr>
            <a:spLocks noGrp="1"/>
          </p:cNvSpPr>
          <p:nvPr>
            <p:ph type="sldNum" sz="quarter" idx="12"/>
          </p:nvPr>
        </p:nvSpPr>
        <p:spPr/>
        <p:txBody>
          <a:bodyPr/>
          <a:lstStyle>
            <a:lvl1pPr>
              <a:defRPr/>
            </a:lvl1pPr>
          </a:lstStyle>
          <a:p>
            <a:fld id="{C3C8BC87-202D-4066-97B2-8D041950AE95}" type="slidenum">
              <a:rPr lang="tr-TR"/>
              <a:pPr/>
              <a:t>‹#›</a:t>
            </a:fld>
            <a:endParaRPr lang="tr-TR" dirty="0"/>
          </a:p>
        </p:txBody>
      </p:sp>
    </p:spTree>
    <p:extLst>
      <p:ext uri="{BB962C8B-B14F-4D97-AF65-F5344CB8AC3E}">
        <p14:creationId xmlns:p14="http://schemas.microsoft.com/office/powerpoint/2010/main" val="3584432738"/>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1" y="204787"/>
            <a:ext cx="3008313" cy="871538"/>
          </a:xfrm>
        </p:spPr>
        <p:txBody>
          <a:bodyPr anchor="b"/>
          <a:lstStyle>
            <a:lvl1pPr algn="l">
              <a:defRPr sz="2000" b="1"/>
            </a:lvl1pPr>
          </a:lstStyle>
          <a:p>
            <a:r>
              <a:rPr lang="tr-TR"/>
              <a:t>Asıl başlık stili için tıklatın</a:t>
            </a:r>
          </a:p>
        </p:txBody>
      </p:sp>
      <p:sp>
        <p:nvSpPr>
          <p:cNvPr id="3" name="İçerik Yer Tutucusu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lvl1pPr>
              <a:defRPr/>
            </a:lvl1pPr>
          </a:lstStyle>
          <a:p>
            <a:endParaRPr lang="tr-TR" dirty="0"/>
          </a:p>
        </p:txBody>
      </p:sp>
      <p:sp>
        <p:nvSpPr>
          <p:cNvPr id="6" name="Altbilgi Yer Tutucusu 5"/>
          <p:cNvSpPr>
            <a:spLocks noGrp="1"/>
          </p:cNvSpPr>
          <p:nvPr>
            <p:ph type="ftr" sz="quarter" idx="11"/>
          </p:nvPr>
        </p:nvSpPr>
        <p:spPr/>
        <p:txBody>
          <a:bodyPr/>
          <a:lstStyle>
            <a:lvl1pPr>
              <a:defRPr/>
            </a:lvl1pPr>
          </a:lstStyle>
          <a:p>
            <a:endParaRPr lang="tr-TR" dirty="0"/>
          </a:p>
        </p:txBody>
      </p:sp>
      <p:sp>
        <p:nvSpPr>
          <p:cNvPr id="7" name="Slayt Numarası Yer Tutucusu 6"/>
          <p:cNvSpPr>
            <a:spLocks noGrp="1"/>
          </p:cNvSpPr>
          <p:nvPr>
            <p:ph type="sldNum" sz="quarter" idx="12"/>
          </p:nvPr>
        </p:nvSpPr>
        <p:spPr/>
        <p:txBody>
          <a:bodyPr/>
          <a:lstStyle>
            <a:lvl1pPr>
              <a:defRPr/>
            </a:lvl1pPr>
          </a:lstStyle>
          <a:p>
            <a:fld id="{28874455-CE5C-4ED7-B311-21FD1779CF9D}" type="slidenum">
              <a:rPr lang="tr-TR"/>
              <a:pPr/>
              <a:t>‹#›</a:t>
            </a:fld>
            <a:endParaRPr lang="tr-TR" dirty="0"/>
          </a:p>
        </p:txBody>
      </p:sp>
    </p:spTree>
    <p:extLst>
      <p:ext uri="{BB962C8B-B14F-4D97-AF65-F5344CB8AC3E}">
        <p14:creationId xmlns:p14="http://schemas.microsoft.com/office/powerpoint/2010/main" val="386094124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3600450"/>
            <a:ext cx="5486400" cy="425054"/>
          </a:xfrm>
        </p:spPr>
        <p:txBody>
          <a:bodyPr anchor="b"/>
          <a:lstStyle>
            <a:lvl1pPr algn="l">
              <a:defRPr sz="2000" b="1"/>
            </a:lvl1pPr>
          </a:lstStyle>
          <a:p>
            <a:r>
              <a:rPr lang="tr-TR"/>
              <a:t>Asıl başlık stili için tıklatın</a:t>
            </a:r>
          </a:p>
        </p:txBody>
      </p:sp>
      <p:sp>
        <p:nvSpPr>
          <p:cNvPr id="3" name="Resim Yer Tutucusu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dirty="0"/>
          </a:p>
        </p:txBody>
      </p:sp>
      <p:sp>
        <p:nvSpPr>
          <p:cNvPr id="4" name="Metin Yer Tutucusu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lvl1pPr>
              <a:defRPr/>
            </a:lvl1pPr>
          </a:lstStyle>
          <a:p>
            <a:endParaRPr lang="tr-TR" dirty="0"/>
          </a:p>
        </p:txBody>
      </p:sp>
      <p:sp>
        <p:nvSpPr>
          <p:cNvPr id="6" name="Altbilgi Yer Tutucusu 5"/>
          <p:cNvSpPr>
            <a:spLocks noGrp="1"/>
          </p:cNvSpPr>
          <p:nvPr>
            <p:ph type="ftr" sz="quarter" idx="11"/>
          </p:nvPr>
        </p:nvSpPr>
        <p:spPr/>
        <p:txBody>
          <a:bodyPr/>
          <a:lstStyle>
            <a:lvl1pPr>
              <a:defRPr/>
            </a:lvl1pPr>
          </a:lstStyle>
          <a:p>
            <a:endParaRPr lang="tr-TR" dirty="0"/>
          </a:p>
        </p:txBody>
      </p:sp>
      <p:sp>
        <p:nvSpPr>
          <p:cNvPr id="7" name="Slayt Numarası Yer Tutucusu 6"/>
          <p:cNvSpPr>
            <a:spLocks noGrp="1"/>
          </p:cNvSpPr>
          <p:nvPr>
            <p:ph type="sldNum" sz="quarter" idx="12"/>
          </p:nvPr>
        </p:nvSpPr>
        <p:spPr/>
        <p:txBody>
          <a:bodyPr/>
          <a:lstStyle>
            <a:lvl1pPr>
              <a:defRPr/>
            </a:lvl1pPr>
          </a:lstStyle>
          <a:p>
            <a:fld id="{BC1928E9-9B87-42C4-B66E-4190E1E65A3B}" type="slidenum">
              <a:rPr lang="tr-TR"/>
              <a:pPr/>
              <a:t>‹#›</a:t>
            </a:fld>
            <a:endParaRPr lang="tr-TR" dirty="0"/>
          </a:p>
        </p:txBody>
      </p:sp>
    </p:spTree>
    <p:extLst>
      <p:ext uri="{BB962C8B-B14F-4D97-AF65-F5344CB8AC3E}">
        <p14:creationId xmlns:p14="http://schemas.microsoft.com/office/powerpoint/2010/main" val="1989590080"/>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lvl1pPr>
              <a:defRPr/>
            </a:lvl1pPr>
          </a:lstStyle>
          <a:p>
            <a:endParaRPr lang="tr-TR" dirty="0"/>
          </a:p>
        </p:txBody>
      </p:sp>
      <p:sp>
        <p:nvSpPr>
          <p:cNvPr id="5" name="Altbilgi Yer Tutucusu 4"/>
          <p:cNvSpPr>
            <a:spLocks noGrp="1"/>
          </p:cNvSpPr>
          <p:nvPr>
            <p:ph type="ftr" sz="quarter" idx="11"/>
          </p:nvPr>
        </p:nvSpPr>
        <p:spPr/>
        <p:txBody>
          <a:bodyPr/>
          <a:lstStyle>
            <a:lvl1pPr>
              <a:defRPr/>
            </a:lvl1pPr>
          </a:lstStyle>
          <a:p>
            <a:endParaRPr lang="tr-TR" dirty="0"/>
          </a:p>
        </p:txBody>
      </p:sp>
      <p:sp>
        <p:nvSpPr>
          <p:cNvPr id="6" name="Slayt Numarası Yer Tutucusu 5"/>
          <p:cNvSpPr>
            <a:spLocks noGrp="1"/>
          </p:cNvSpPr>
          <p:nvPr>
            <p:ph type="sldNum" sz="quarter" idx="12"/>
          </p:nvPr>
        </p:nvSpPr>
        <p:spPr/>
        <p:txBody>
          <a:bodyPr/>
          <a:lstStyle>
            <a:lvl1pPr>
              <a:defRPr/>
            </a:lvl1pPr>
          </a:lstStyle>
          <a:p>
            <a:fld id="{B9AA2289-9B7B-4523-AA33-D3EC1E946BF6}" type="slidenum">
              <a:rPr lang="tr-TR"/>
              <a:pPr/>
              <a:t>‹#›</a:t>
            </a:fld>
            <a:endParaRPr lang="tr-TR" dirty="0"/>
          </a:p>
        </p:txBody>
      </p:sp>
    </p:spTree>
    <p:extLst>
      <p:ext uri="{BB962C8B-B14F-4D97-AF65-F5344CB8AC3E}">
        <p14:creationId xmlns:p14="http://schemas.microsoft.com/office/powerpoint/2010/main" val="4190936368"/>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05979"/>
            <a:ext cx="2057400" cy="4388644"/>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457200" y="205979"/>
            <a:ext cx="6019800" cy="4388644"/>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lvl1pPr>
              <a:defRPr/>
            </a:lvl1pPr>
          </a:lstStyle>
          <a:p>
            <a:endParaRPr lang="tr-TR" dirty="0"/>
          </a:p>
        </p:txBody>
      </p:sp>
      <p:sp>
        <p:nvSpPr>
          <p:cNvPr id="5" name="Altbilgi Yer Tutucusu 4"/>
          <p:cNvSpPr>
            <a:spLocks noGrp="1"/>
          </p:cNvSpPr>
          <p:nvPr>
            <p:ph type="ftr" sz="quarter" idx="11"/>
          </p:nvPr>
        </p:nvSpPr>
        <p:spPr/>
        <p:txBody>
          <a:bodyPr/>
          <a:lstStyle>
            <a:lvl1pPr>
              <a:defRPr/>
            </a:lvl1pPr>
          </a:lstStyle>
          <a:p>
            <a:endParaRPr lang="tr-TR" dirty="0"/>
          </a:p>
        </p:txBody>
      </p:sp>
      <p:sp>
        <p:nvSpPr>
          <p:cNvPr id="6" name="Slayt Numarası Yer Tutucusu 5"/>
          <p:cNvSpPr>
            <a:spLocks noGrp="1"/>
          </p:cNvSpPr>
          <p:nvPr>
            <p:ph type="sldNum" sz="quarter" idx="12"/>
          </p:nvPr>
        </p:nvSpPr>
        <p:spPr/>
        <p:txBody>
          <a:bodyPr/>
          <a:lstStyle>
            <a:lvl1pPr>
              <a:defRPr/>
            </a:lvl1pPr>
          </a:lstStyle>
          <a:p>
            <a:fld id="{5E709194-4209-42CE-87A9-43FF9DA531B8}" type="slidenum">
              <a:rPr lang="tr-TR"/>
              <a:pPr/>
              <a:t>‹#›</a:t>
            </a:fld>
            <a:endParaRPr lang="tr-TR" dirty="0"/>
          </a:p>
        </p:txBody>
      </p:sp>
    </p:spTree>
    <p:extLst>
      <p:ext uri="{BB962C8B-B14F-4D97-AF65-F5344CB8AC3E}">
        <p14:creationId xmlns:p14="http://schemas.microsoft.com/office/powerpoint/2010/main" val="325459943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t>Asıl başlık stili için tıklatın</a:t>
            </a:r>
          </a:p>
        </p:txBody>
      </p:sp>
      <p:sp>
        <p:nvSpPr>
          <p:cNvPr id="102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1028" name="Rectangle 4"/>
          <p:cNvSpPr>
            <a:spLocks noGrp="1" noChangeArrowheads="1"/>
          </p:cNvSpPr>
          <p:nvPr>
            <p:ph type="dt" sz="half" idx="2"/>
          </p:nvPr>
        </p:nvSpPr>
        <p:spPr bwMode="auto">
          <a:xfrm>
            <a:off x="457200" y="4683919"/>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dirty="0"/>
          </a:p>
        </p:txBody>
      </p:sp>
      <p:sp>
        <p:nvSpPr>
          <p:cNvPr id="1029" name="Rectangle 5"/>
          <p:cNvSpPr>
            <a:spLocks noGrp="1" noChangeArrowheads="1"/>
          </p:cNvSpPr>
          <p:nvPr>
            <p:ph type="ftr" sz="quarter" idx="3"/>
          </p:nvPr>
        </p:nvSpPr>
        <p:spPr bwMode="auto">
          <a:xfrm>
            <a:off x="3124200" y="4683919"/>
            <a:ext cx="2895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dirty="0"/>
          </a:p>
        </p:txBody>
      </p:sp>
      <p:sp>
        <p:nvSpPr>
          <p:cNvPr id="1030" name="Rectangle 6"/>
          <p:cNvSpPr>
            <a:spLocks noGrp="1" noChangeArrowheads="1"/>
          </p:cNvSpPr>
          <p:nvPr>
            <p:ph type="sldNum" sz="quarter" idx="4"/>
          </p:nvPr>
        </p:nvSpPr>
        <p:spPr bwMode="auto">
          <a:xfrm>
            <a:off x="6553200" y="4683919"/>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47799F-29BC-497F-8823-4BC6A6D2E01E}" type="slidenum">
              <a:rPr lang="tr-TR"/>
              <a:pPr/>
              <a:t>‹#›</a:t>
            </a:fld>
            <a:endParaRPr lang="tr-T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6.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pic>
        <p:nvPicPr>
          <p:cNvPr id="4" name="Picture 9" descr="sunu kapak"/>
          <p:cNvPicPr>
            <a:picLocks noChangeAspect="1" noChangeArrowheads="1"/>
          </p:cNvPicPr>
          <p:nvPr/>
        </p:nvPicPr>
        <p:blipFill>
          <a:blip r:embed="rId3" cstate="print"/>
          <a:srcRect/>
          <a:stretch>
            <a:fillRect/>
          </a:stretch>
        </p:blipFill>
        <p:spPr bwMode="auto">
          <a:xfrm>
            <a:off x="0" y="0"/>
            <a:ext cx="9144000" cy="6951663"/>
          </a:xfrm>
          <a:prstGeom prst="rect">
            <a:avLst/>
          </a:prstGeom>
          <a:noFill/>
          <a:ln w="9525">
            <a:noFill/>
            <a:miter lim="800000"/>
            <a:headEnd/>
            <a:tailEnd/>
          </a:ln>
        </p:spPr>
      </p:pic>
      <p:sp>
        <p:nvSpPr>
          <p:cNvPr id="5" name="Dikdörtgen 4"/>
          <p:cNvSpPr/>
          <p:nvPr/>
        </p:nvSpPr>
        <p:spPr>
          <a:xfrm>
            <a:off x="2209800" y="533400"/>
            <a:ext cx="6553200" cy="2123658"/>
          </a:xfrm>
          <a:prstGeom prst="rect">
            <a:avLst/>
          </a:prstGeom>
        </p:spPr>
        <p:txBody>
          <a:bodyPr wrap="square">
            <a:spAutoFit/>
          </a:bodyPr>
          <a:lstStyle/>
          <a:p>
            <a:pPr algn="ctr"/>
            <a:r>
              <a:rPr lang="tr-TR" sz="4400" b="1" dirty="0">
                <a:solidFill>
                  <a:schemeClr val="accent6"/>
                </a:solidFill>
                <a:latin typeface="Times New Roman" panose="02020603050405020304" pitchFamily="18" charset="0"/>
                <a:cs typeface="Times New Roman" panose="02020603050405020304" pitchFamily="18" charset="0"/>
              </a:rPr>
              <a:t>2020-2021 </a:t>
            </a:r>
          </a:p>
          <a:p>
            <a:pPr algn="ctr"/>
            <a:r>
              <a:rPr lang="tr-TR" sz="4400" b="1" dirty="0">
                <a:solidFill>
                  <a:schemeClr val="accent6"/>
                </a:solidFill>
                <a:latin typeface="Times New Roman" panose="02020603050405020304" pitchFamily="18" charset="0"/>
                <a:cs typeface="Times New Roman" panose="02020603050405020304" pitchFamily="18" charset="0"/>
              </a:rPr>
              <a:t>GÜZ DÖNEMİ </a:t>
            </a:r>
            <a:br>
              <a:rPr lang="tr-TR" sz="4400" b="1" dirty="0">
                <a:solidFill>
                  <a:schemeClr val="accent6"/>
                </a:solidFill>
                <a:latin typeface="Times New Roman" panose="02020603050405020304" pitchFamily="18" charset="0"/>
                <a:cs typeface="Times New Roman" panose="02020603050405020304" pitchFamily="18" charset="0"/>
              </a:rPr>
            </a:br>
            <a:r>
              <a:rPr lang="tr-TR" sz="4400" b="1" dirty="0">
                <a:solidFill>
                  <a:schemeClr val="accent6"/>
                </a:solidFill>
                <a:latin typeface="Times New Roman" panose="02020603050405020304" pitchFamily="18" charset="0"/>
                <a:cs typeface="Times New Roman" panose="02020603050405020304" pitchFamily="18" charset="0"/>
              </a:rPr>
              <a:t>TEMEL İŞLEMLER-I</a:t>
            </a:r>
            <a:endParaRPr lang="tr-TR" sz="4400" dirty="0"/>
          </a:p>
        </p:txBody>
      </p:sp>
      <p:sp>
        <p:nvSpPr>
          <p:cNvPr id="6" name="Alt Başlık 2"/>
          <p:cNvSpPr>
            <a:spLocks noGrp="1"/>
          </p:cNvSpPr>
          <p:nvPr>
            <p:ph type="subTitle" idx="1"/>
          </p:nvPr>
        </p:nvSpPr>
        <p:spPr>
          <a:xfrm>
            <a:off x="2286000" y="2876550"/>
            <a:ext cx="6400800" cy="1314450"/>
          </a:xfrm>
        </p:spPr>
        <p:txBody>
          <a:bodyPr/>
          <a:lstStyle/>
          <a:p>
            <a:r>
              <a:rPr lang="tr-TR" sz="4400" b="1" dirty="0">
                <a:latin typeface="Times New Roman" panose="02020603050405020304" pitchFamily="18" charset="0"/>
                <a:cs typeface="Times New Roman" panose="02020603050405020304" pitchFamily="18" charset="0"/>
              </a:rPr>
              <a:t>REAKTÖRLER</a:t>
            </a:r>
          </a:p>
          <a:p>
            <a:endParaRPr lang="tr-TR" dirty="0">
              <a:latin typeface="Times New Roman" panose="02020603050405020304" pitchFamily="18" charset="0"/>
              <a:cs typeface="Times New Roman" panose="02020603050405020304" pitchFamily="18" charset="0"/>
            </a:endParaRPr>
          </a:p>
          <a:p>
            <a:endParaRPr lang="tr-TR" dirty="0">
              <a:latin typeface="Times New Roman" panose="02020603050405020304" pitchFamily="18" charset="0"/>
              <a:cs typeface="Times New Roman" panose="02020603050405020304" pitchFamily="18" charset="0"/>
            </a:endParaRPr>
          </a:p>
          <a:p>
            <a:r>
              <a:rPr lang="tr-TR" sz="2400" dirty="0">
                <a:solidFill>
                  <a:srgbClr val="002060"/>
                </a:solidFill>
                <a:latin typeface="Times New Roman" panose="02020603050405020304" pitchFamily="18" charset="0"/>
                <a:cs typeface="Times New Roman" panose="02020603050405020304" pitchFamily="18" charset="0"/>
              </a:rPr>
              <a:t>Prof. Dr. Yüksel ARDALI</a:t>
            </a: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4" name="Dikdörtgen 3"/>
          <p:cNvSpPr/>
          <p:nvPr/>
        </p:nvSpPr>
        <p:spPr>
          <a:xfrm>
            <a:off x="76200" y="1062767"/>
            <a:ext cx="8839200" cy="3693319"/>
          </a:xfrm>
          <a:prstGeom prst="rect">
            <a:avLst/>
          </a:prstGeom>
        </p:spPr>
        <p:txBody>
          <a:bodyPr wrap="square">
            <a:spAutoFit/>
          </a:bodyPr>
          <a:lstStyle/>
          <a:p>
            <a:pPr algn="just"/>
            <a:r>
              <a:rPr lang="tr-TR" dirty="0">
                <a:latin typeface="Times New Roman" pitchFamily="18" charset="0"/>
                <a:cs typeface="Times New Roman" pitchFamily="18" charset="0"/>
              </a:rPr>
              <a:t>İçinde kimyasal ve biyolojik reaksiyonların meydana getirildiği tanklara, havuzlara reaktör denir. </a:t>
            </a:r>
          </a:p>
          <a:p>
            <a:pPr algn="just"/>
            <a:endParaRPr lang="tr-TR" sz="1000" dirty="0">
              <a:latin typeface="Times New Roman" pitchFamily="18" charset="0"/>
              <a:cs typeface="Times New Roman" pitchFamily="18" charset="0"/>
            </a:endParaRPr>
          </a:p>
          <a:p>
            <a:pPr algn="just"/>
            <a:r>
              <a:rPr lang="tr-TR" dirty="0">
                <a:latin typeface="Times New Roman" pitchFamily="18" charset="0"/>
                <a:cs typeface="Times New Roman" pitchFamily="18" charset="0"/>
              </a:rPr>
              <a:t>Çevresel kirlilik problemlerinin giderilmesinde çözüm önerileri getirirken, fiziksel, kimyasal ve biyolojik proseslerin neler olduğunu bilmek gerekir. </a:t>
            </a:r>
          </a:p>
          <a:p>
            <a:pPr algn="just"/>
            <a:br>
              <a:rPr lang="tr-TR" sz="1400" dirty="0">
                <a:latin typeface="Times New Roman" pitchFamily="18" charset="0"/>
                <a:cs typeface="Times New Roman" pitchFamily="18" charset="0"/>
              </a:rPr>
            </a:br>
            <a:r>
              <a:rPr lang="tr-TR" i="1" dirty="0">
                <a:latin typeface="Times New Roman" pitchFamily="18" charset="0"/>
                <a:cs typeface="Times New Roman" pitchFamily="18" charset="0"/>
              </a:rPr>
              <a:t>Fiziksel arıtmayı sağlayan reaktörler olarak; </a:t>
            </a:r>
            <a:r>
              <a:rPr lang="tr-TR" dirty="0">
                <a:latin typeface="Times New Roman" pitchFamily="18" charset="0"/>
                <a:cs typeface="Times New Roman" pitchFamily="18" charset="0"/>
              </a:rPr>
              <a:t>kum tutucular, dengeleme havuzları, çökeltim havuzları vb. örnek verilebilir.</a:t>
            </a:r>
          </a:p>
          <a:p>
            <a:pPr algn="just"/>
            <a:r>
              <a:rPr lang="tr-TR" sz="1400" dirty="0">
                <a:latin typeface="Times New Roman" pitchFamily="18" charset="0"/>
                <a:cs typeface="Times New Roman" pitchFamily="18" charset="0"/>
              </a:rPr>
              <a:t> </a:t>
            </a:r>
            <a:br>
              <a:rPr lang="tr-TR" dirty="0">
                <a:latin typeface="Times New Roman" pitchFamily="18" charset="0"/>
                <a:cs typeface="Times New Roman" pitchFamily="18" charset="0"/>
              </a:rPr>
            </a:br>
            <a:r>
              <a:rPr lang="tr-TR" i="1" dirty="0">
                <a:latin typeface="Times New Roman" pitchFamily="18" charset="0"/>
                <a:cs typeface="Times New Roman" pitchFamily="18" charset="0"/>
              </a:rPr>
              <a:t>Kimyasal arıtmayı sağlayan reaktörler olarak; </a:t>
            </a:r>
            <a:r>
              <a:rPr lang="tr-TR" dirty="0">
                <a:latin typeface="Times New Roman" pitchFamily="18" charset="0"/>
                <a:cs typeface="Times New Roman" pitchFamily="18" charset="0"/>
              </a:rPr>
              <a:t>pH ayarlama üniteleri, koagülasyon, flokülasyon vb. örnek verilebilir.</a:t>
            </a:r>
          </a:p>
          <a:p>
            <a:pPr algn="just"/>
            <a:r>
              <a:rPr lang="tr-TR" sz="1400" dirty="0">
                <a:latin typeface="Times New Roman" pitchFamily="18" charset="0"/>
                <a:cs typeface="Times New Roman" pitchFamily="18" charset="0"/>
              </a:rPr>
              <a:t> </a:t>
            </a:r>
            <a:br>
              <a:rPr lang="tr-TR" dirty="0">
                <a:latin typeface="Times New Roman" pitchFamily="18" charset="0"/>
                <a:cs typeface="Times New Roman" pitchFamily="18" charset="0"/>
              </a:rPr>
            </a:br>
            <a:r>
              <a:rPr lang="tr-TR" i="1" dirty="0">
                <a:latin typeface="Times New Roman" pitchFamily="18" charset="0"/>
                <a:cs typeface="Times New Roman" pitchFamily="18" charset="0"/>
              </a:rPr>
              <a:t>Biyolojik arıtmayı sağlayan reaktörler olarak; </a:t>
            </a:r>
            <a:r>
              <a:rPr lang="tr-TR" dirty="0">
                <a:latin typeface="Times New Roman" pitchFamily="18" charset="0"/>
                <a:cs typeface="Times New Roman" pitchFamily="18" charset="0"/>
              </a:rPr>
              <a:t>aktif çamur, damlatmalı filtreler, </a:t>
            </a:r>
            <a:r>
              <a:rPr lang="tr-TR" dirty="0" err="1">
                <a:latin typeface="Times New Roman" pitchFamily="18" charset="0"/>
                <a:cs typeface="Times New Roman" pitchFamily="18" charset="0"/>
              </a:rPr>
              <a:t>biyodiskler</a:t>
            </a:r>
            <a:r>
              <a:rPr lang="tr-TR" dirty="0">
                <a:latin typeface="Times New Roman" pitchFamily="18" charset="0"/>
                <a:cs typeface="Times New Roman" pitchFamily="18" charset="0"/>
              </a:rPr>
              <a:t> vb. örnek olarak verilebilir. </a:t>
            </a:r>
            <a:endParaRPr lang="tr-TR" dirty="0"/>
          </a:p>
        </p:txBody>
      </p:sp>
      <p:sp>
        <p:nvSpPr>
          <p:cNvPr id="5" name="Dikdörtgen 4"/>
          <p:cNvSpPr/>
          <p:nvPr/>
        </p:nvSpPr>
        <p:spPr>
          <a:xfrm>
            <a:off x="152400" y="666750"/>
            <a:ext cx="1677062" cy="461665"/>
          </a:xfrm>
          <a:prstGeom prst="rect">
            <a:avLst/>
          </a:prstGeom>
        </p:spPr>
        <p:txBody>
          <a:bodyPr wrap="none">
            <a:spAutoFit/>
          </a:bodyPr>
          <a:lstStyle/>
          <a:p>
            <a:r>
              <a:rPr lang="tr-TR" sz="2400" b="1" dirty="0">
                <a:latin typeface="Times New Roman" pitchFamily="18" charset="0"/>
                <a:cs typeface="Times New Roman" pitchFamily="18" charset="0"/>
              </a:rPr>
              <a:t>Reaktörler</a:t>
            </a:r>
            <a:r>
              <a:rPr lang="tr-TR" b="1" dirty="0">
                <a:latin typeface="Times New Roman" pitchFamily="18" charset="0"/>
                <a:cs typeface="Times New Roman" pitchFamily="18" charset="0"/>
              </a:rPr>
              <a:t> </a:t>
            </a:r>
            <a:endParaRPr lang="tr-TR" dirty="0"/>
          </a:p>
        </p:txBody>
      </p:sp>
    </p:spTree>
    <p:extLst>
      <p:ext uri="{BB962C8B-B14F-4D97-AF65-F5344CB8AC3E}">
        <p14:creationId xmlns:p14="http://schemas.microsoft.com/office/powerpoint/2010/main" val="3052650943"/>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76200" y="1428750"/>
            <a:ext cx="8686800" cy="2585323"/>
          </a:xfrm>
          <a:prstGeom prst="rect">
            <a:avLst/>
          </a:prstGeom>
        </p:spPr>
        <p:txBody>
          <a:bodyPr wrap="square">
            <a:spAutoFit/>
          </a:bodyPr>
          <a:lstStyle/>
          <a:p>
            <a:pPr algn="just"/>
            <a:r>
              <a:rPr lang="tr-TR" dirty="0">
                <a:latin typeface="Times New Roman" pitchFamily="18" charset="0"/>
                <a:cs typeface="Times New Roman" pitchFamily="18" charset="0"/>
              </a:rPr>
              <a:t>Reaksiyonların temel kinetik ve </a:t>
            </a:r>
            <a:r>
              <a:rPr lang="tr-TR" dirty="0" err="1">
                <a:latin typeface="Times New Roman" pitchFamily="18" charset="0"/>
                <a:cs typeface="Times New Roman" pitchFamily="18" charset="0"/>
              </a:rPr>
              <a:t>stokiyometrileri</a:t>
            </a:r>
            <a:r>
              <a:rPr lang="tr-TR" dirty="0">
                <a:latin typeface="Times New Roman" pitchFamily="18" charset="0"/>
                <a:cs typeface="Times New Roman" pitchFamily="18" charset="0"/>
              </a:rPr>
              <a:t> aynı kalmakla beraber, reaktif akımı ve karışım durumlarına göre değişen reaktör tipleri kullanılabilir. Reaktörleri madde akımının sürekliliği açısından iki guruba ayırabiliriz; kesikli reaktörler ve sürekli reaktörler. Reaktörler ayrıca karışım durumlarına göre de üç  gruba ayrılır; piston akımlı, tam karışımlı ve gerçek akımlı reaktörler.</a:t>
            </a:r>
          </a:p>
          <a:p>
            <a:pPr algn="just"/>
            <a:r>
              <a:rPr lang="tr-TR" dirty="0">
                <a:latin typeface="Times New Roman" pitchFamily="18" charset="0"/>
                <a:cs typeface="Times New Roman" pitchFamily="18" charset="0"/>
              </a:rPr>
              <a:t>Reaktörler genel anlamda içinde gerçekleşen işlemin türüne göre seçilirler. İstenen verimi sağlayabilecek reaktör türünü seçmek Çevre Mühendisliği uygulamalarında en önemli konudur. </a:t>
            </a:r>
            <a:r>
              <a:rPr lang="tr-TR" dirty="0" err="1">
                <a:latin typeface="Times New Roman" pitchFamily="18" charset="0"/>
                <a:cs typeface="Times New Roman" pitchFamily="18" charset="0"/>
              </a:rPr>
              <a:t>Atıksuların</a:t>
            </a:r>
            <a:r>
              <a:rPr lang="tr-TR" dirty="0">
                <a:latin typeface="Times New Roman" pitchFamily="18" charset="0"/>
                <a:cs typeface="Times New Roman" pitchFamily="18" charset="0"/>
              </a:rPr>
              <a:t> arıtımında istenen deşarj kriterini sağlamak için, fiziksel, kimyasal ve biyolojik arıtmayı sağlayacak reaktörün seçimi çok önemlidir.</a:t>
            </a:r>
          </a:p>
        </p:txBody>
      </p:sp>
      <p:sp>
        <p:nvSpPr>
          <p:cNvPr id="4" name="Dikdörtgen 3"/>
          <p:cNvSpPr/>
          <p:nvPr/>
        </p:nvSpPr>
        <p:spPr>
          <a:xfrm>
            <a:off x="76200" y="819150"/>
            <a:ext cx="2950744" cy="461665"/>
          </a:xfrm>
          <a:prstGeom prst="rect">
            <a:avLst/>
          </a:prstGeom>
        </p:spPr>
        <p:txBody>
          <a:bodyPr wrap="none">
            <a:spAutoFit/>
          </a:bodyPr>
          <a:lstStyle/>
          <a:p>
            <a:r>
              <a:rPr lang="tr-TR" sz="2400" b="1" dirty="0">
                <a:latin typeface="Times New Roman" pitchFamily="18" charset="0"/>
                <a:cs typeface="Times New Roman" pitchFamily="18" charset="0"/>
              </a:rPr>
              <a:t>Reaktörler ve Tipleri</a:t>
            </a:r>
            <a:endParaRPr lang="tr-TR" sz="2400" dirty="0"/>
          </a:p>
        </p:txBody>
      </p:sp>
    </p:spTree>
    <p:extLst>
      <p:ext uri="{BB962C8B-B14F-4D97-AF65-F5344CB8AC3E}">
        <p14:creationId xmlns:p14="http://schemas.microsoft.com/office/powerpoint/2010/main" val="2047352620"/>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78769" y="1047750"/>
            <a:ext cx="8686800" cy="2031325"/>
          </a:xfrm>
          <a:prstGeom prst="rect">
            <a:avLst/>
          </a:prstGeom>
        </p:spPr>
        <p:txBody>
          <a:bodyPr wrap="square">
            <a:spAutoFit/>
          </a:bodyPr>
          <a:lstStyle/>
          <a:p>
            <a:pPr algn="just"/>
            <a:r>
              <a:rPr lang="tr-TR" dirty="0">
                <a:latin typeface="Times New Roman" pitchFamily="18" charset="0"/>
                <a:cs typeface="Times New Roman" pitchFamily="18" charset="0"/>
              </a:rPr>
              <a:t>İçinde kimyasal veya biyolojik reaksiyonların gerçekleştirildiği tanklara veya havuzlara reaktör adı verilir. Başlıca beş çeşit reaktör vardır: </a:t>
            </a:r>
          </a:p>
          <a:p>
            <a:pPr algn="just"/>
            <a:endParaRPr lang="tr-TR" dirty="0">
              <a:latin typeface="Times New Roman" pitchFamily="18" charset="0"/>
              <a:cs typeface="Times New Roman" pitchFamily="18" charset="0"/>
            </a:endParaRPr>
          </a:p>
          <a:p>
            <a:pPr algn="just"/>
            <a:r>
              <a:rPr lang="tr-TR" b="1" dirty="0">
                <a:latin typeface="Times New Roman" pitchFamily="18" charset="0"/>
                <a:cs typeface="Times New Roman" pitchFamily="18" charset="0"/>
              </a:rPr>
              <a:t>Tam Karışımlı Kesikli Reaktörler: </a:t>
            </a:r>
            <a:r>
              <a:rPr lang="tr-TR" dirty="0">
                <a:latin typeface="Times New Roman" pitchFamily="18" charset="0"/>
                <a:cs typeface="Times New Roman" pitchFamily="18" charset="0"/>
              </a:rPr>
              <a:t>Reaktör doldurulup işlem yapılır. Reaktöre akım giriş çıkışı yoktur. Reaktörün sıvı içeriği tam karışımlıdır.</a:t>
            </a:r>
          </a:p>
          <a:p>
            <a:pPr algn="just"/>
            <a:endParaRPr lang="tr-TR" dirty="0">
              <a:latin typeface="Times New Roman" pitchFamily="18" charset="0"/>
              <a:cs typeface="Times New Roman" pitchFamily="18" charset="0"/>
            </a:endParaRPr>
          </a:p>
          <a:p>
            <a:pPr algn="just"/>
            <a:endParaRPr lang="tr-TR" dirty="0">
              <a:latin typeface="Times New Roman" pitchFamily="18" charset="0"/>
              <a:cs typeface="Times New Roman" pitchFamily="18" charset="0"/>
            </a:endParaRPr>
          </a:p>
        </p:txBody>
      </p:sp>
      <p:sp>
        <p:nvSpPr>
          <p:cNvPr id="4" name="Dikdörtgen 3"/>
          <p:cNvSpPr/>
          <p:nvPr/>
        </p:nvSpPr>
        <p:spPr>
          <a:xfrm>
            <a:off x="78769" y="666750"/>
            <a:ext cx="2226187" cy="461665"/>
          </a:xfrm>
          <a:prstGeom prst="rect">
            <a:avLst/>
          </a:prstGeom>
        </p:spPr>
        <p:txBody>
          <a:bodyPr wrap="none">
            <a:spAutoFit/>
          </a:bodyPr>
          <a:lstStyle/>
          <a:p>
            <a:r>
              <a:rPr lang="tr-TR" sz="2400" b="1" dirty="0">
                <a:latin typeface="Times New Roman" pitchFamily="18" charset="0"/>
                <a:cs typeface="Times New Roman" pitchFamily="18" charset="0"/>
              </a:rPr>
              <a:t>Reaktör Tipleri</a:t>
            </a:r>
            <a:endParaRPr lang="tr-TR" sz="2400"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4956" y="2495550"/>
            <a:ext cx="3943350" cy="203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Dikdörtgen 4"/>
          <p:cNvSpPr/>
          <p:nvPr/>
        </p:nvSpPr>
        <p:spPr>
          <a:xfrm>
            <a:off x="1936991" y="4380011"/>
            <a:ext cx="5251181" cy="307777"/>
          </a:xfrm>
          <a:prstGeom prst="rect">
            <a:avLst/>
          </a:prstGeom>
        </p:spPr>
        <p:txBody>
          <a:bodyPr wrap="none">
            <a:spAutoFit/>
          </a:bodyPr>
          <a:lstStyle/>
          <a:p>
            <a:r>
              <a:rPr lang="tr-TR" sz="1400" b="1" dirty="0">
                <a:latin typeface="Times New Roman" pitchFamily="18" charset="0"/>
                <a:cs typeface="Times New Roman" pitchFamily="18" charset="0"/>
              </a:rPr>
              <a:t>Şekil 1</a:t>
            </a:r>
            <a:r>
              <a:rPr lang="tr-TR" sz="1400" dirty="0">
                <a:latin typeface="Times New Roman" pitchFamily="18" charset="0"/>
                <a:cs typeface="Times New Roman" pitchFamily="18" charset="0"/>
              </a:rPr>
              <a:t>. (A) Tam karışımlı kesikli reaktör, (B) Ona ait C-dağılım eğrisi</a:t>
            </a:r>
            <a:endParaRPr lang="tr-TR" dirty="0"/>
          </a:p>
        </p:txBody>
      </p:sp>
    </p:spTree>
    <p:extLst>
      <p:ext uri="{BB962C8B-B14F-4D97-AF65-F5344CB8AC3E}">
        <p14:creationId xmlns:p14="http://schemas.microsoft.com/office/powerpoint/2010/main" val="117743742"/>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228600" y="1107073"/>
            <a:ext cx="8382000" cy="1200329"/>
          </a:xfrm>
          <a:prstGeom prst="rect">
            <a:avLst/>
          </a:prstGeom>
        </p:spPr>
        <p:txBody>
          <a:bodyPr wrap="square">
            <a:spAutoFit/>
          </a:bodyPr>
          <a:lstStyle/>
          <a:p>
            <a:pPr algn="just"/>
            <a:r>
              <a:rPr lang="tr-TR" b="1" dirty="0">
                <a:latin typeface="Times New Roman" pitchFamily="18" charset="0"/>
                <a:cs typeface="Times New Roman" pitchFamily="18" charset="0"/>
              </a:rPr>
              <a:t>Piston Akımlı Reaktörler: </a:t>
            </a:r>
            <a:r>
              <a:rPr lang="tr-TR" dirty="0">
                <a:latin typeface="Times New Roman" pitchFamily="18" charset="0"/>
                <a:cs typeface="Times New Roman" pitchFamily="18" charset="0"/>
              </a:rPr>
              <a:t>Akışkan tanecikleri tank boyunca ilerlemekte ve aynı yönde deşarj edilmektedir. Tanecikler teorik bekleme süresine eşit sürede tankta kalırlar. Boyuna dispersiyon çok küçük veya minimumdur. Reaktörde uzunluk/genişlik oranı büyüktür.</a:t>
            </a:r>
          </a:p>
        </p:txBody>
      </p:sp>
      <p:sp>
        <p:nvSpPr>
          <p:cNvPr id="4" name="Dikdörtgen 3"/>
          <p:cNvSpPr/>
          <p:nvPr/>
        </p:nvSpPr>
        <p:spPr>
          <a:xfrm>
            <a:off x="245723" y="706963"/>
            <a:ext cx="2226187" cy="461665"/>
          </a:xfrm>
          <a:prstGeom prst="rect">
            <a:avLst/>
          </a:prstGeom>
        </p:spPr>
        <p:txBody>
          <a:bodyPr wrap="none">
            <a:spAutoFit/>
          </a:bodyPr>
          <a:lstStyle/>
          <a:p>
            <a:r>
              <a:rPr lang="tr-TR" sz="2400" b="1" dirty="0">
                <a:latin typeface="Times New Roman" pitchFamily="18" charset="0"/>
                <a:cs typeface="Times New Roman" pitchFamily="18" charset="0"/>
              </a:rPr>
              <a:t>Reaktör Tipleri</a:t>
            </a:r>
            <a:endParaRPr lang="tr-TR" sz="2400" dirty="0"/>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2038350"/>
            <a:ext cx="3733800" cy="2389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Dikdörtgen 4"/>
          <p:cNvSpPr/>
          <p:nvPr/>
        </p:nvSpPr>
        <p:spPr>
          <a:xfrm>
            <a:off x="1905000" y="4453421"/>
            <a:ext cx="5638800" cy="276999"/>
          </a:xfrm>
          <a:prstGeom prst="rect">
            <a:avLst/>
          </a:prstGeom>
        </p:spPr>
        <p:txBody>
          <a:bodyPr wrap="square">
            <a:spAutoFit/>
          </a:bodyPr>
          <a:lstStyle/>
          <a:p>
            <a:r>
              <a:rPr lang="tr-TR" sz="1200" b="1" dirty="0">
                <a:latin typeface="Times New Roman" pitchFamily="18" charset="0"/>
                <a:cs typeface="Times New Roman" pitchFamily="18" charset="0"/>
              </a:rPr>
              <a:t>Şekil 2</a:t>
            </a:r>
            <a:r>
              <a:rPr lang="tr-TR" sz="1200" dirty="0">
                <a:latin typeface="Times New Roman" pitchFamily="18" charset="0"/>
                <a:cs typeface="Times New Roman" pitchFamily="18" charset="0"/>
              </a:rPr>
              <a:t>. (A) Piston Akımlı reaktör, (B) Ona ait C-dağılım eğrisi, (C) F-dağılım eğrisi </a:t>
            </a:r>
            <a:endParaRPr lang="tr-TR" sz="1200" dirty="0"/>
          </a:p>
        </p:txBody>
      </p:sp>
    </p:spTree>
    <p:extLst>
      <p:ext uri="{BB962C8B-B14F-4D97-AF65-F5344CB8AC3E}">
        <p14:creationId xmlns:p14="http://schemas.microsoft.com/office/powerpoint/2010/main" val="1951110298"/>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77056" y="1278032"/>
            <a:ext cx="8686800" cy="923330"/>
          </a:xfrm>
          <a:prstGeom prst="rect">
            <a:avLst/>
          </a:prstGeom>
        </p:spPr>
        <p:txBody>
          <a:bodyPr wrap="square">
            <a:spAutoFit/>
          </a:bodyPr>
          <a:lstStyle/>
          <a:p>
            <a:pPr algn="just"/>
            <a:r>
              <a:rPr lang="tr-TR" b="1" dirty="0">
                <a:latin typeface="Times New Roman" pitchFamily="18" charset="0"/>
                <a:cs typeface="Times New Roman" pitchFamily="18" charset="0"/>
              </a:rPr>
              <a:t>Sürekli Akışlı Tam Karışımlı Reaktör: </a:t>
            </a:r>
            <a:r>
              <a:rPr lang="tr-TR" dirty="0">
                <a:latin typeface="Times New Roman" pitchFamily="18" charset="0"/>
                <a:cs typeface="Times New Roman" pitchFamily="18" charset="0"/>
              </a:rPr>
              <a:t>Tanecikler, tanka girdiğinde tam karışım olur ve hemen tank içinde dağılırlar. Tanecikler </a:t>
            </a:r>
            <a:r>
              <a:rPr lang="tr-TR" dirty="0" err="1">
                <a:latin typeface="Times New Roman" pitchFamily="18" charset="0"/>
                <a:cs typeface="Times New Roman" pitchFamily="18" charset="0"/>
              </a:rPr>
              <a:t>derişimiyle</a:t>
            </a:r>
            <a:r>
              <a:rPr lang="tr-TR" dirty="0">
                <a:latin typeface="Times New Roman" pitchFamily="18" charset="0"/>
                <a:cs typeface="Times New Roman" pitchFamily="18" charset="0"/>
              </a:rPr>
              <a:t> orantılı olarak tankı terk ederler. Yuvarlak veya kare tanklarda tam karışım teşekkül eder.</a:t>
            </a:r>
          </a:p>
        </p:txBody>
      </p:sp>
      <p:sp>
        <p:nvSpPr>
          <p:cNvPr id="4" name="Dikdörtgen 3"/>
          <p:cNvSpPr/>
          <p:nvPr/>
        </p:nvSpPr>
        <p:spPr>
          <a:xfrm>
            <a:off x="76200" y="816367"/>
            <a:ext cx="2226187" cy="461665"/>
          </a:xfrm>
          <a:prstGeom prst="rect">
            <a:avLst/>
          </a:prstGeom>
        </p:spPr>
        <p:txBody>
          <a:bodyPr wrap="none">
            <a:spAutoFit/>
          </a:bodyPr>
          <a:lstStyle/>
          <a:p>
            <a:r>
              <a:rPr lang="tr-TR" sz="2400" b="1" dirty="0">
                <a:latin typeface="Times New Roman" pitchFamily="18" charset="0"/>
                <a:cs typeface="Times New Roman" pitchFamily="18" charset="0"/>
              </a:rPr>
              <a:t>Reaktör Tipleri</a:t>
            </a:r>
            <a:endParaRPr lang="tr-TR" sz="2400" dirty="0"/>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2201362"/>
            <a:ext cx="3675538" cy="2296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Dikdörtgen 4"/>
          <p:cNvSpPr/>
          <p:nvPr/>
        </p:nvSpPr>
        <p:spPr>
          <a:xfrm>
            <a:off x="1409700" y="4418555"/>
            <a:ext cx="6324600" cy="276999"/>
          </a:xfrm>
          <a:prstGeom prst="rect">
            <a:avLst/>
          </a:prstGeom>
        </p:spPr>
        <p:txBody>
          <a:bodyPr wrap="square">
            <a:spAutoFit/>
          </a:bodyPr>
          <a:lstStyle/>
          <a:p>
            <a:r>
              <a:rPr lang="tr-TR" sz="1200" b="1" dirty="0">
                <a:latin typeface="Times New Roman" pitchFamily="18" charset="0"/>
                <a:cs typeface="Times New Roman" pitchFamily="18" charset="0"/>
              </a:rPr>
              <a:t>Şekil 3</a:t>
            </a:r>
            <a:r>
              <a:rPr lang="tr-TR" sz="1200" dirty="0">
                <a:latin typeface="Times New Roman" pitchFamily="18" charset="0"/>
                <a:cs typeface="Times New Roman" pitchFamily="18" charset="0"/>
              </a:rPr>
              <a:t>. (A) Sürekli Akışlı Tam Karışımlı reaktör, (B) Ona ait C-dağılım eğrisi, (C) F-dağılım eğrisi </a:t>
            </a:r>
            <a:endParaRPr lang="tr-TR" sz="1200" dirty="0"/>
          </a:p>
        </p:txBody>
      </p:sp>
    </p:spTree>
    <p:extLst>
      <p:ext uri="{BB962C8B-B14F-4D97-AF65-F5344CB8AC3E}">
        <p14:creationId xmlns:p14="http://schemas.microsoft.com/office/powerpoint/2010/main" val="2359699244"/>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95036" y="1280815"/>
            <a:ext cx="8686800" cy="1200329"/>
          </a:xfrm>
          <a:prstGeom prst="rect">
            <a:avLst/>
          </a:prstGeom>
        </p:spPr>
        <p:txBody>
          <a:bodyPr wrap="square">
            <a:spAutoFit/>
          </a:bodyPr>
          <a:lstStyle/>
          <a:p>
            <a:pPr algn="just"/>
            <a:r>
              <a:rPr lang="tr-TR" b="1" dirty="0">
                <a:latin typeface="Times New Roman" pitchFamily="18" charset="0"/>
                <a:cs typeface="Times New Roman" pitchFamily="18" charset="0"/>
              </a:rPr>
              <a:t>Akışkan Yataklı Reaktörler: </a:t>
            </a:r>
            <a:r>
              <a:rPr lang="tr-TR" dirty="0">
                <a:latin typeface="Times New Roman" pitchFamily="18" charset="0"/>
                <a:cs typeface="Times New Roman" pitchFamily="18" charset="0"/>
              </a:rPr>
              <a:t>Akışkan yataklı reaktörler birçok yönden paket yataklı reaktörlere benzerler. Fakat paket ortamı akışkanın (hava veya su) yukarı doğru hareketi ile genişler. Paket ortamının </a:t>
            </a:r>
            <a:r>
              <a:rPr lang="tr-TR" dirty="0" err="1">
                <a:latin typeface="Times New Roman" pitchFamily="18" charset="0"/>
                <a:cs typeface="Times New Roman" pitchFamily="18" charset="0"/>
              </a:rPr>
              <a:t>porozitesi</a:t>
            </a:r>
            <a:r>
              <a:rPr lang="tr-TR" dirty="0">
                <a:latin typeface="Times New Roman" pitchFamily="18" charset="0"/>
                <a:cs typeface="Times New Roman" pitchFamily="18" charset="0"/>
              </a:rPr>
              <a:t>, akışkanın akış hızını kontrol etmek sureti ile değiştirilebilir.</a:t>
            </a:r>
          </a:p>
        </p:txBody>
      </p:sp>
      <p:sp>
        <p:nvSpPr>
          <p:cNvPr id="4" name="Dikdörtgen 3"/>
          <p:cNvSpPr/>
          <p:nvPr/>
        </p:nvSpPr>
        <p:spPr>
          <a:xfrm>
            <a:off x="76200" y="819150"/>
            <a:ext cx="2226187" cy="461665"/>
          </a:xfrm>
          <a:prstGeom prst="rect">
            <a:avLst/>
          </a:prstGeom>
        </p:spPr>
        <p:txBody>
          <a:bodyPr wrap="none">
            <a:spAutoFit/>
          </a:bodyPr>
          <a:lstStyle/>
          <a:p>
            <a:r>
              <a:rPr lang="tr-TR" sz="2400" b="1" dirty="0">
                <a:latin typeface="Times New Roman" pitchFamily="18" charset="0"/>
                <a:cs typeface="Times New Roman" pitchFamily="18" charset="0"/>
              </a:rPr>
              <a:t>Reaktör Tipleri</a:t>
            </a:r>
            <a:endParaRPr lang="tr-TR" sz="2400" dirty="0"/>
          </a:p>
        </p:txBody>
      </p:sp>
      <p:pic>
        <p:nvPicPr>
          <p:cNvPr id="4098" name="Picture 2" descr="C:\Users\Nuri\Desktop\indi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200" y="2190750"/>
            <a:ext cx="1943100" cy="2362200"/>
          </a:xfrm>
          <a:prstGeom prst="rect">
            <a:avLst/>
          </a:prstGeom>
          <a:noFill/>
          <a:extLst>
            <a:ext uri="{909E8E84-426E-40DD-AFC4-6F175D3DCCD1}">
              <a14:hiddenFill xmlns:a14="http://schemas.microsoft.com/office/drawing/2010/main">
                <a:solidFill>
                  <a:srgbClr val="FFFFFF"/>
                </a:solidFill>
              </a14:hiddenFill>
            </a:ext>
          </a:extLst>
        </p:spPr>
      </p:pic>
      <p:sp>
        <p:nvSpPr>
          <p:cNvPr id="5" name="Dikdörtgen 4"/>
          <p:cNvSpPr/>
          <p:nvPr/>
        </p:nvSpPr>
        <p:spPr>
          <a:xfrm>
            <a:off x="2895386" y="4528829"/>
            <a:ext cx="2457236" cy="276999"/>
          </a:xfrm>
          <a:prstGeom prst="rect">
            <a:avLst/>
          </a:prstGeom>
        </p:spPr>
        <p:txBody>
          <a:bodyPr wrap="square">
            <a:spAutoFit/>
          </a:bodyPr>
          <a:lstStyle/>
          <a:p>
            <a:r>
              <a:rPr lang="tr-TR" sz="1200" b="1" dirty="0">
                <a:latin typeface="Times New Roman" pitchFamily="18" charset="0"/>
                <a:cs typeface="Times New Roman" pitchFamily="18" charset="0"/>
              </a:rPr>
              <a:t>Şekil 4</a:t>
            </a:r>
            <a:r>
              <a:rPr lang="tr-TR" sz="1200" dirty="0">
                <a:latin typeface="Times New Roman" pitchFamily="18" charset="0"/>
                <a:cs typeface="Times New Roman" pitchFamily="18" charset="0"/>
              </a:rPr>
              <a:t>. Akışkan yataklı reaktör</a:t>
            </a:r>
            <a:endParaRPr lang="tr-TR" sz="1200" dirty="0"/>
          </a:p>
        </p:txBody>
      </p:sp>
    </p:spTree>
    <p:extLst>
      <p:ext uri="{BB962C8B-B14F-4D97-AF65-F5344CB8AC3E}">
        <p14:creationId xmlns:p14="http://schemas.microsoft.com/office/powerpoint/2010/main" val="4261647434"/>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76200" y="1428750"/>
            <a:ext cx="8686800" cy="2031325"/>
          </a:xfrm>
          <a:prstGeom prst="rect">
            <a:avLst/>
          </a:prstGeom>
        </p:spPr>
        <p:txBody>
          <a:bodyPr wrap="square">
            <a:spAutoFit/>
          </a:bodyPr>
          <a:lstStyle/>
          <a:p>
            <a:pPr algn="just"/>
            <a:r>
              <a:rPr lang="tr-TR" b="1" dirty="0">
                <a:latin typeface="Times New Roman" pitchFamily="18" charset="0"/>
                <a:cs typeface="Times New Roman" pitchFamily="18" charset="0"/>
              </a:rPr>
              <a:t>Gerçek (Adi) Akımlı Reaktörler: </a:t>
            </a:r>
            <a:r>
              <a:rPr lang="tr-TR" dirty="0">
                <a:latin typeface="Times New Roman" pitchFamily="18" charset="0"/>
                <a:cs typeface="Times New Roman" pitchFamily="18" charset="0"/>
              </a:rPr>
              <a:t>Gerçek akımlı reaktörlerde piston akımlı ile tam karışımlı reaktör arasında yer alan bir kısmi karışım meydana gelir.</a:t>
            </a:r>
          </a:p>
          <a:p>
            <a:pPr algn="just"/>
            <a:endParaRPr lang="tr-TR" dirty="0">
              <a:latin typeface="Times New Roman" pitchFamily="18" charset="0"/>
              <a:cs typeface="Times New Roman" pitchFamily="18" charset="0"/>
            </a:endParaRPr>
          </a:p>
          <a:p>
            <a:pPr algn="just"/>
            <a:r>
              <a:rPr lang="tr-TR" b="1" dirty="0">
                <a:latin typeface="Times New Roman" pitchFamily="18" charset="0"/>
                <a:cs typeface="Times New Roman" pitchFamily="18" charset="0"/>
              </a:rPr>
              <a:t>Paket Yataklı Reaktörler: </a:t>
            </a:r>
            <a:r>
              <a:rPr lang="tr-TR" dirty="0">
                <a:latin typeface="Times New Roman" pitchFamily="18" charset="0"/>
                <a:cs typeface="Times New Roman" pitchFamily="18" charset="0"/>
              </a:rPr>
              <a:t>Paket yataklı reaktörler değişik tip dolgu malzemeleri ile doldurulur (kaya, kömür, seramik ve plastik vb.) Anaerobik filtre veya kesikli çalıştırılan damlatmalı filtre bir paket yataklı reaktördür.</a:t>
            </a:r>
          </a:p>
          <a:p>
            <a:pPr algn="just"/>
            <a:endParaRPr lang="tr-TR" dirty="0">
              <a:latin typeface="Times New Roman" pitchFamily="18" charset="0"/>
              <a:cs typeface="Times New Roman" pitchFamily="18" charset="0"/>
            </a:endParaRPr>
          </a:p>
        </p:txBody>
      </p:sp>
      <p:sp>
        <p:nvSpPr>
          <p:cNvPr id="4" name="Dikdörtgen 3"/>
          <p:cNvSpPr/>
          <p:nvPr/>
        </p:nvSpPr>
        <p:spPr>
          <a:xfrm>
            <a:off x="76200" y="819150"/>
            <a:ext cx="2226187" cy="461665"/>
          </a:xfrm>
          <a:prstGeom prst="rect">
            <a:avLst/>
          </a:prstGeom>
        </p:spPr>
        <p:txBody>
          <a:bodyPr wrap="none">
            <a:spAutoFit/>
          </a:bodyPr>
          <a:lstStyle/>
          <a:p>
            <a:r>
              <a:rPr lang="tr-TR" sz="2400" b="1" dirty="0">
                <a:latin typeface="Times New Roman" pitchFamily="18" charset="0"/>
                <a:cs typeface="Times New Roman" pitchFamily="18" charset="0"/>
              </a:rPr>
              <a:t>Reaktör Tipleri</a:t>
            </a:r>
            <a:endParaRPr lang="tr-TR" sz="2400" dirty="0"/>
          </a:p>
        </p:txBody>
      </p:sp>
    </p:spTree>
    <p:extLst>
      <p:ext uri="{BB962C8B-B14F-4D97-AF65-F5344CB8AC3E}">
        <p14:creationId xmlns:p14="http://schemas.microsoft.com/office/powerpoint/2010/main" val="22156866"/>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228600" y="895350"/>
            <a:ext cx="7010400" cy="400110"/>
          </a:xfrm>
          <a:prstGeom prst="rect">
            <a:avLst/>
          </a:prstGeom>
        </p:spPr>
        <p:txBody>
          <a:bodyPr wrap="square">
            <a:spAutoFit/>
          </a:bodyPr>
          <a:lstStyle/>
          <a:p>
            <a:r>
              <a:rPr lang="tr-TR" sz="2000" b="1" dirty="0">
                <a:latin typeface="Times New Roman" pitchFamily="18" charset="0"/>
                <a:cs typeface="Times New Roman" pitchFamily="18" charset="0"/>
              </a:rPr>
              <a:t>Reaktörün Çalışmasına Etki Eden Faktörler</a:t>
            </a:r>
          </a:p>
        </p:txBody>
      </p:sp>
      <p:sp>
        <p:nvSpPr>
          <p:cNvPr id="4" name="Dikdörtgen 3"/>
          <p:cNvSpPr/>
          <p:nvPr/>
        </p:nvSpPr>
        <p:spPr>
          <a:xfrm>
            <a:off x="228600" y="1504950"/>
            <a:ext cx="8382000" cy="2031325"/>
          </a:xfrm>
          <a:prstGeom prst="rect">
            <a:avLst/>
          </a:prstGeom>
        </p:spPr>
        <p:txBody>
          <a:bodyPr wrap="square">
            <a:spAutoFit/>
          </a:bodyPr>
          <a:lstStyle/>
          <a:p>
            <a:pPr marL="342900" indent="-342900" algn="just">
              <a:buAutoNum type="arabicPeriod"/>
            </a:pPr>
            <a:r>
              <a:rPr lang="tr-TR" b="1" u="sng" dirty="0">
                <a:latin typeface="Times New Roman" pitchFamily="18" charset="0"/>
                <a:cs typeface="Times New Roman" pitchFamily="18" charset="0"/>
              </a:rPr>
              <a:t>Sıcaklık</a:t>
            </a:r>
            <a:r>
              <a:rPr lang="tr-TR" dirty="0">
                <a:latin typeface="Times New Roman" pitchFamily="18" charset="0"/>
                <a:cs typeface="Times New Roman" pitchFamily="18" charset="0"/>
              </a:rPr>
              <a:t> </a:t>
            </a:r>
          </a:p>
          <a:p>
            <a:pPr algn="just"/>
            <a:endParaRPr lang="tr-TR" dirty="0">
              <a:latin typeface="Times New Roman" pitchFamily="18" charset="0"/>
              <a:cs typeface="Times New Roman" pitchFamily="18" charset="0"/>
            </a:endParaRPr>
          </a:p>
          <a:p>
            <a:pPr algn="just"/>
            <a:r>
              <a:rPr lang="tr-TR" dirty="0">
                <a:latin typeface="Times New Roman" pitchFamily="18" charset="0"/>
                <a:cs typeface="Times New Roman" pitchFamily="18" charset="0"/>
              </a:rPr>
              <a:t>Sıcaklık reaksiyonun ve </a:t>
            </a:r>
            <a:r>
              <a:rPr lang="tr-TR" dirty="0" err="1">
                <a:latin typeface="Times New Roman" pitchFamily="18" charset="0"/>
                <a:cs typeface="Times New Roman" pitchFamily="18" charset="0"/>
              </a:rPr>
              <a:t>katalistin</a:t>
            </a:r>
            <a:r>
              <a:rPr lang="tr-TR" dirty="0">
                <a:latin typeface="Times New Roman" pitchFamily="18" charset="0"/>
                <a:cs typeface="Times New Roman" pitchFamily="18" charset="0"/>
              </a:rPr>
              <a:t> özelliğine göre değişmektedir. Reaksiyondan çıkan ısının reaktör sıcaklığının istenilen değerde tutulması açısından önemlidir. Aksi taktirde aşırı reaksiyonlar oluşarak hem dönüşümün azalmasına hem de </a:t>
            </a:r>
            <a:r>
              <a:rPr lang="tr-TR" dirty="0" err="1">
                <a:latin typeface="Times New Roman" pitchFamily="18" charset="0"/>
                <a:cs typeface="Times New Roman" pitchFamily="18" charset="0"/>
              </a:rPr>
              <a:t>katalistin</a:t>
            </a:r>
            <a:r>
              <a:rPr lang="tr-TR" dirty="0">
                <a:latin typeface="Times New Roman" pitchFamily="18" charset="0"/>
                <a:cs typeface="Times New Roman" pitchFamily="18" charset="0"/>
              </a:rPr>
              <a:t> bozulmasına neden olabilir. Bu yüzden reaktörün istenilen sıcakta tutulması için gerekli hassasiyet ve özen gösterilmelidir.</a:t>
            </a:r>
          </a:p>
        </p:txBody>
      </p:sp>
    </p:spTree>
    <p:extLst>
      <p:ext uri="{BB962C8B-B14F-4D97-AF65-F5344CB8AC3E}">
        <p14:creationId xmlns:p14="http://schemas.microsoft.com/office/powerpoint/2010/main" val="3917224598"/>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228600" y="895350"/>
            <a:ext cx="7010400" cy="400110"/>
          </a:xfrm>
          <a:prstGeom prst="rect">
            <a:avLst/>
          </a:prstGeom>
        </p:spPr>
        <p:txBody>
          <a:bodyPr wrap="square">
            <a:spAutoFit/>
          </a:bodyPr>
          <a:lstStyle/>
          <a:p>
            <a:r>
              <a:rPr lang="tr-TR" sz="2000" b="1" dirty="0">
                <a:latin typeface="Times New Roman" pitchFamily="18" charset="0"/>
                <a:cs typeface="Times New Roman" pitchFamily="18" charset="0"/>
              </a:rPr>
              <a:t>Reaktörün Çalışmasına Etki Eden Faktörler</a:t>
            </a:r>
          </a:p>
        </p:txBody>
      </p:sp>
      <p:sp>
        <p:nvSpPr>
          <p:cNvPr id="4" name="Dikdörtgen 3"/>
          <p:cNvSpPr/>
          <p:nvPr/>
        </p:nvSpPr>
        <p:spPr>
          <a:xfrm>
            <a:off x="228600" y="1504950"/>
            <a:ext cx="8382000" cy="1754326"/>
          </a:xfrm>
          <a:prstGeom prst="rect">
            <a:avLst/>
          </a:prstGeom>
        </p:spPr>
        <p:txBody>
          <a:bodyPr wrap="square">
            <a:spAutoFit/>
          </a:bodyPr>
          <a:lstStyle/>
          <a:p>
            <a:pPr algn="just"/>
            <a:r>
              <a:rPr lang="tr-TR" b="1" dirty="0">
                <a:latin typeface="Times New Roman" pitchFamily="18" charset="0"/>
                <a:cs typeface="Times New Roman" pitchFamily="18" charset="0"/>
              </a:rPr>
              <a:t>2. </a:t>
            </a:r>
            <a:r>
              <a:rPr lang="tr-TR" b="1" u="sng" dirty="0">
                <a:latin typeface="Times New Roman" pitchFamily="18" charset="0"/>
                <a:cs typeface="Times New Roman" pitchFamily="18" charset="0"/>
              </a:rPr>
              <a:t>Viskozite</a:t>
            </a:r>
          </a:p>
          <a:p>
            <a:pPr algn="just"/>
            <a:endParaRPr lang="tr-TR" b="1" u="sng" dirty="0">
              <a:latin typeface="Times New Roman" pitchFamily="18" charset="0"/>
              <a:cs typeface="Times New Roman" pitchFamily="18" charset="0"/>
            </a:endParaRPr>
          </a:p>
          <a:p>
            <a:pPr algn="just"/>
            <a:r>
              <a:rPr lang="tr-TR" dirty="0" err="1">
                <a:latin typeface="Times New Roman" pitchFamily="18" charset="0"/>
                <a:cs typeface="Times New Roman" pitchFamily="18" charset="0"/>
              </a:rPr>
              <a:t>Kıvamlılık</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akarlık</a:t>
            </a:r>
            <a:r>
              <a:rPr lang="tr-TR" dirty="0">
                <a:latin typeface="Times New Roman" pitchFamily="18" charset="0"/>
                <a:cs typeface="Times New Roman" pitchFamily="18" charset="0"/>
              </a:rPr>
              <a:t> ya da viskozite, bir akışkanın, yüzey gerilimi altında yıpranmaya karşı gösterdiği direncin ölçüsüdür. Akışkanın akmaya karşı gösterdiği iç direnç olarak da tanımlanabilir. Süper akışkanlar hariç tüm gerçek akışkanlar yüzey gerilimine karşı direnç gösterir. </a:t>
            </a:r>
          </a:p>
        </p:txBody>
      </p:sp>
    </p:spTree>
    <p:extLst>
      <p:ext uri="{BB962C8B-B14F-4D97-AF65-F5344CB8AC3E}">
        <p14:creationId xmlns:p14="http://schemas.microsoft.com/office/powerpoint/2010/main" val="1215879769"/>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228600" y="895350"/>
            <a:ext cx="7010400" cy="400110"/>
          </a:xfrm>
          <a:prstGeom prst="rect">
            <a:avLst/>
          </a:prstGeom>
        </p:spPr>
        <p:txBody>
          <a:bodyPr wrap="square">
            <a:spAutoFit/>
          </a:bodyPr>
          <a:lstStyle/>
          <a:p>
            <a:r>
              <a:rPr lang="tr-TR" sz="2000" b="1" dirty="0">
                <a:latin typeface="Times New Roman" pitchFamily="18" charset="0"/>
                <a:cs typeface="Times New Roman" pitchFamily="18" charset="0"/>
              </a:rPr>
              <a:t>Reaktörün Çalışmasına Etki Eden Faktörler</a:t>
            </a:r>
          </a:p>
        </p:txBody>
      </p:sp>
      <p:sp>
        <p:nvSpPr>
          <p:cNvPr id="4" name="Dikdörtgen 3"/>
          <p:cNvSpPr/>
          <p:nvPr/>
        </p:nvSpPr>
        <p:spPr>
          <a:xfrm>
            <a:off x="228600" y="1504950"/>
            <a:ext cx="8382000" cy="1754326"/>
          </a:xfrm>
          <a:prstGeom prst="rect">
            <a:avLst/>
          </a:prstGeom>
        </p:spPr>
        <p:txBody>
          <a:bodyPr wrap="square">
            <a:spAutoFit/>
          </a:bodyPr>
          <a:lstStyle/>
          <a:p>
            <a:pPr algn="just"/>
            <a:r>
              <a:rPr lang="tr-TR" b="1" dirty="0">
                <a:latin typeface="Times New Roman" pitchFamily="18" charset="0"/>
                <a:cs typeface="Times New Roman" pitchFamily="18" charset="0"/>
              </a:rPr>
              <a:t>3. </a:t>
            </a:r>
            <a:r>
              <a:rPr lang="tr-TR" b="1" u="sng" dirty="0">
                <a:latin typeface="Times New Roman" pitchFamily="18" charset="0"/>
                <a:cs typeface="Times New Roman" pitchFamily="18" charset="0"/>
              </a:rPr>
              <a:t>Yoğunluk</a:t>
            </a:r>
          </a:p>
          <a:p>
            <a:pPr algn="just"/>
            <a:endParaRPr lang="tr-TR" b="1" dirty="0">
              <a:latin typeface="Times New Roman" pitchFamily="18" charset="0"/>
              <a:cs typeface="Times New Roman" pitchFamily="18" charset="0"/>
            </a:endParaRPr>
          </a:p>
          <a:p>
            <a:pPr algn="just"/>
            <a:r>
              <a:rPr lang="tr-TR" dirty="0">
                <a:latin typeface="Times New Roman" pitchFamily="18" charset="0"/>
                <a:cs typeface="Times New Roman" pitchFamily="18" charset="0"/>
              </a:rPr>
              <a:t>Birim zamanda akan akışkanın hacmine hacimsel akış hızı, kütlesine ise kütlesel akış hızı denir. Gaz ve sıvıların akışı, hacimsel veya kütlesel akış hızları ile ölçülebilir. Akışkanın yoğunluğu bilinirse bu büyüklükler birbirine dönüştürülebilir. Sıvının yoğunluğu sıvı koşullarından bağımsızdır, gazın yoğunluğu basınca, sıcaklığa ve gaz bileşimine bağlıdır.</a:t>
            </a:r>
          </a:p>
        </p:txBody>
      </p:sp>
    </p:spTree>
    <p:extLst>
      <p:ext uri="{BB962C8B-B14F-4D97-AF65-F5344CB8AC3E}">
        <p14:creationId xmlns:p14="http://schemas.microsoft.com/office/powerpoint/2010/main" val="890974442"/>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228600" y="895350"/>
            <a:ext cx="7010400" cy="400110"/>
          </a:xfrm>
          <a:prstGeom prst="rect">
            <a:avLst/>
          </a:prstGeom>
        </p:spPr>
        <p:txBody>
          <a:bodyPr wrap="square">
            <a:spAutoFit/>
          </a:bodyPr>
          <a:lstStyle/>
          <a:p>
            <a:r>
              <a:rPr lang="tr-TR" sz="2000" b="1" dirty="0">
                <a:latin typeface="Times New Roman" pitchFamily="18" charset="0"/>
                <a:cs typeface="Times New Roman" pitchFamily="18" charset="0"/>
              </a:rPr>
              <a:t>Reaktörün Çalışmasına Etki Eden Faktörler</a:t>
            </a:r>
          </a:p>
        </p:txBody>
      </p:sp>
      <p:sp>
        <p:nvSpPr>
          <p:cNvPr id="4" name="Dikdörtgen 3"/>
          <p:cNvSpPr/>
          <p:nvPr/>
        </p:nvSpPr>
        <p:spPr>
          <a:xfrm>
            <a:off x="228600" y="1504950"/>
            <a:ext cx="8382000" cy="2031325"/>
          </a:xfrm>
          <a:prstGeom prst="rect">
            <a:avLst/>
          </a:prstGeom>
        </p:spPr>
        <p:txBody>
          <a:bodyPr wrap="square">
            <a:spAutoFit/>
          </a:bodyPr>
          <a:lstStyle/>
          <a:p>
            <a:pPr algn="just"/>
            <a:r>
              <a:rPr lang="tr-TR" b="1" dirty="0">
                <a:latin typeface="Times New Roman" pitchFamily="18" charset="0"/>
                <a:cs typeface="Times New Roman" pitchFamily="18" charset="0"/>
              </a:rPr>
              <a:t>4. </a:t>
            </a:r>
            <a:r>
              <a:rPr lang="tr-TR" b="1" u="sng" dirty="0">
                <a:latin typeface="Times New Roman" pitchFamily="18" charset="0"/>
                <a:cs typeface="Times New Roman" pitchFamily="18" charset="0"/>
              </a:rPr>
              <a:t>Basınç</a:t>
            </a:r>
          </a:p>
          <a:p>
            <a:pPr algn="just"/>
            <a:endParaRPr lang="tr-TR" b="1" dirty="0">
              <a:latin typeface="Times New Roman" pitchFamily="18" charset="0"/>
              <a:cs typeface="Times New Roman" pitchFamily="18" charset="0"/>
            </a:endParaRPr>
          </a:p>
          <a:p>
            <a:pPr algn="just"/>
            <a:r>
              <a:rPr lang="tr-TR" dirty="0">
                <a:latin typeface="Times New Roman" pitchFamily="18" charset="0"/>
                <a:cs typeface="Times New Roman" pitchFamily="18" charset="0"/>
              </a:rPr>
              <a:t>Basınç reaksiyonun özelliğine bağlı olarak dönüşümleri etkileyen önemli değişkenlerden biridir. Bazı proseslerde mümkün olan en düşük basınçta çalıştırmak dönüşümü arttırmaktadır. Basınç değişimleri reaktör içerisindeki gaz hızlarını ve dolayısıyla temas süresini etkilemektedir. Dönüşüme etkisi yüksektir. Ayrıca hızın çok fazla artması nedeniyle siklon kapasitelerinin zorlanmasına ve aşırı yüklenmesine neden olur.</a:t>
            </a:r>
          </a:p>
        </p:txBody>
      </p:sp>
    </p:spTree>
    <p:extLst>
      <p:ext uri="{BB962C8B-B14F-4D97-AF65-F5344CB8AC3E}">
        <p14:creationId xmlns:p14="http://schemas.microsoft.com/office/powerpoint/2010/main" val="2268990176"/>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228600" y="895350"/>
            <a:ext cx="7010400" cy="400110"/>
          </a:xfrm>
          <a:prstGeom prst="rect">
            <a:avLst/>
          </a:prstGeom>
        </p:spPr>
        <p:txBody>
          <a:bodyPr wrap="square">
            <a:spAutoFit/>
          </a:bodyPr>
          <a:lstStyle/>
          <a:p>
            <a:r>
              <a:rPr lang="tr-TR" sz="2000" b="1" dirty="0">
                <a:latin typeface="Times New Roman" pitchFamily="18" charset="0"/>
                <a:cs typeface="Times New Roman" pitchFamily="18" charset="0"/>
              </a:rPr>
              <a:t>Reaktörün Çalışmasına Etki Eden Faktörler</a:t>
            </a:r>
          </a:p>
        </p:txBody>
      </p:sp>
      <p:sp>
        <p:nvSpPr>
          <p:cNvPr id="4" name="Dikdörtgen 3"/>
          <p:cNvSpPr/>
          <p:nvPr/>
        </p:nvSpPr>
        <p:spPr>
          <a:xfrm>
            <a:off x="228600" y="1504950"/>
            <a:ext cx="8382000" cy="2862322"/>
          </a:xfrm>
          <a:prstGeom prst="rect">
            <a:avLst/>
          </a:prstGeom>
        </p:spPr>
        <p:txBody>
          <a:bodyPr wrap="square">
            <a:spAutoFit/>
          </a:bodyPr>
          <a:lstStyle/>
          <a:p>
            <a:pPr algn="just"/>
            <a:r>
              <a:rPr lang="tr-TR" b="1" dirty="0">
                <a:latin typeface="Times New Roman" pitchFamily="18" charset="0"/>
                <a:cs typeface="Times New Roman" pitchFamily="18" charset="0"/>
              </a:rPr>
              <a:t>4. </a:t>
            </a:r>
            <a:r>
              <a:rPr lang="tr-TR" b="1" u="sng" dirty="0">
                <a:latin typeface="Times New Roman" pitchFamily="18" charset="0"/>
                <a:cs typeface="Times New Roman" pitchFamily="18" charset="0"/>
              </a:rPr>
              <a:t>Ürünlerin Fiziksel Hâli</a:t>
            </a:r>
          </a:p>
          <a:p>
            <a:pPr algn="just"/>
            <a:endParaRPr lang="tr-TR" b="1" dirty="0">
              <a:latin typeface="Times New Roman" pitchFamily="18" charset="0"/>
              <a:cs typeface="Times New Roman" pitchFamily="18" charset="0"/>
            </a:endParaRPr>
          </a:p>
          <a:p>
            <a:pPr marL="285750" indent="-285750" algn="just">
              <a:buFont typeface="Wingdings" pitchFamily="2" charset="2"/>
              <a:buChar char="Ø"/>
            </a:pPr>
            <a:r>
              <a:rPr lang="tr-TR" b="1" dirty="0">
                <a:latin typeface="Times New Roman" pitchFamily="18" charset="0"/>
                <a:cs typeface="Times New Roman" pitchFamily="18" charset="0"/>
              </a:rPr>
              <a:t>Gazlar</a:t>
            </a:r>
          </a:p>
          <a:p>
            <a:pPr algn="just"/>
            <a:r>
              <a:rPr lang="tr-TR" dirty="0">
                <a:latin typeface="Times New Roman" pitchFamily="18" charset="0"/>
                <a:cs typeface="Times New Roman" pitchFamily="18" charset="0"/>
              </a:rPr>
              <a:t>Gazların viskozitesi, akış tabakaları arasında momentum taşımını sağlayan moleküler difüzyondan kaynaklanır. Gazların kinetik teorisi, gazların viskozitesinin (teorinin uygulandığı rejim içinde geçerli olmak üzere) doğru olarak tahminine yardımcı olur.</a:t>
            </a:r>
          </a:p>
          <a:p>
            <a:pPr algn="just"/>
            <a:endParaRPr lang="tr-TR" dirty="0">
              <a:latin typeface="Times New Roman" pitchFamily="18" charset="0"/>
              <a:cs typeface="Times New Roman" pitchFamily="18" charset="0"/>
            </a:endParaRPr>
          </a:p>
          <a:p>
            <a:pPr marL="285750" indent="-285750" algn="just">
              <a:buFont typeface="Arial" pitchFamily="34" charset="0"/>
              <a:buChar char="•"/>
            </a:pPr>
            <a:r>
              <a:rPr lang="tr-TR" dirty="0">
                <a:latin typeface="Times New Roman" pitchFamily="18" charset="0"/>
                <a:cs typeface="Times New Roman" pitchFamily="18" charset="0"/>
              </a:rPr>
              <a:t>Viskozite düşük ve orta basınç değerlerinde basınçtan etkilenmez fakat yüksek basınç altında yoğunluğu arttığı için basınçla birlikte viskozitesi artar.</a:t>
            </a:r>
          </a:p>
          <a:p>
            <a:pPr marL="285750" indent="-285750" algn="just">
              <a:buFont typeface="Arial" pitchFamily="34" charset="0"/>
              <a:buChar char="•"/>
            </a:pPr>
            <a:r>
              <a:rPr lang="tr-TR" dirty="0">
                <a:latin typeface="Times New Roman" pitchFamily="18" charset="0"/>
                <a:cs typeface="Times New Roman" pitchFamily="18" charset="0"/>
              </a:rPr>
              <a:t>Viskozite, sıcaklık arttıkça artar.</a:t>
            </a:r>
          </a:p>
        </p:txBody>
      </p:sp>
    </p:spTree>
    <p:extLst>
      <p:ext uri="{BB962C8B-B14F-4D97-AF65-F5344CB8AC3E}">
        <p14:creationId xmlns:p14="http://schemas.microsoft.com/office/powerpoint/2010/main" val="735303723"/>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228600" y="895350"/>
            <a:ext cx="7010400" cy="400110"/>
          </a:xfrm>
          <a:prstGeom prst="rect">
            <a:avLst/>
          </a:prstGeom>
        </p:spPr>
        <p:txBody>
          <a:bodyPr wrap="square">
            <a:spAutoFit/>
          </a:bodyPr>
          <a:lstStyle/>
          <a:p>
            <a:r>
              <a:rPr lang="tr-TR" sz="2000" b="1" dirty="0">
                <a:latin typeface="Times New Roman" pitchFamily="18" charset="0"/>
                <a:cs typeface="Times New Roman" pitchFamily="18" charset="0"/>
              </a:rPr>
              <a:t>Reaktörün Çalışmasına Etki Eden Faktörler</a:t>
            </a:r>
          </a:p>
        </p:txBody>
      </p:sp>
      <p:sp>
        <p:nvSpPr>
          <p:cNvPr id="4" name="Dikdörtgen 3"/>
          <p:cNvSpPr/>
          <p:nvPr/>
        </p:nvSpPr>
        <p:spPr>
          <a:xfrm>
            <a:off x="228600" y="1504950"/>
            <a:ext cx="8382000" cy="2031325"/>
          </a:xfrm>
          <a:prstGeom prst="rect">
            <a:avLst/>
          </a:prstGeom>
        </p:spPr>
        <p:txBody>
          <a:bodyPr wrap="square">
            <a:spAutoFit/>
          </a:bodyPr>
          <a:lstStyle/>
          <a:p>
            <a:pPr algn="just"/>
            <a:r>
              <a:rPr lang="tr-TR" b="1" dirty="0">
                <a:latin typeface="Times New Roman" pitchFamily="18" charset="0"/>
                <a:cs typeface="Times New Roman" pitchFamily="18" charset="0"/>
              </a:rPr>
              <a:t>4. </a:t>
            </a:r>
          </a:p>
          <a:p>
            <a:pPr marL="285750" indent="-285750" algn="just">
              <a:buFont typeface="Wingdings" pitchFamily="2" charset="2"/>
              <a:buChar char="Ø"/>
            </a:pPr>
            <a:r>
              <a:rPr lang="tr-TR" b="1" dirty="0">
                <a:latin typeface="Times New Roman" pitchFamily="18" charset="0"/>
                <a:cs typeface="Times New Roman" pitchFamily="18" charset="0"/>
              </a:rPr>
              <a:t>Sıvılar</a:t>
            </a:r>
          </a:p>
          <a:p>
            <a:pPr algn="just"/>
            <a:r>
              <a:rPr lang="tr-TR" dirty="0">
                <a:latin typeface="Times New Roman" pitchFamily="18" charset="0"/>
                <a:cs typeface="Times New Roman" pitchFamily="18" charset="0"/>
              </a:rPr>
              <a:t>Sıvılarda, moleküller arasındaki ilave kuvvetler önemli hâle gelir. Bu durumda yüzey gerilimine ilaveler olacaktır ki olgu bugün dahi tartışmalıdır. Dolayısıyla sıvılarda,</a:t>
            </a:r>
          </a:p>
          <a:p>
            <a:pPr marL="285750" indent="-285750" algn="just">
              <a:buFont typeface="Arial" pitchFamily="34" charset="0"/>
              <a:buChar char="•"/>
            </a:pPr>
            <a:r>
              <a:rPr lang="tr-TR" dirty="0">
                <a:latin typeface="Times New Roman" pitchFamily="18" charset="0"/>
                <a:cs typeface="Times New Roman" pitchFamily="18" charset="0"/>
              </a:rPr>
              <a:t>Viskozite basınçtan bağımsızdır (çok yüksek basınçlar hariç).</a:t>
            </a:r>
          </a:p>
          <a:p>
            <a:pPr marL="285750" indent="-285750" algn="just">
              <a:buFont typeface="Arial" pitchFamily="34" charset="0"/>
              <a:buChar char="•"/>
            </a:pPr>
            <a:r>
              <a:rPr lang="tr-TR" dirty="0">
                <a:latin typeface="Times New Roman" pitchFamily="18" charset="0"/>
                <a:cs typeface="Times New Roman" pitchFamily="18" charset="0"/>
              </a:rPr>
              <a:t>Viskozite, sıcaklık arttıkça azalır. </a:t>
            </a:r>
          </a:p>
          <a:p>
            <a:pPr algn="just"/>
            <a:r>
              <a:rPr lang="tr-TR" dirty="0">
                <a:latin typeface="Times New Roman" pitchFamily="18" charset="0"/>
                <a:cs typeface="Times New Roman" pitchFamily="18" charset="0"/>
              </a:rPr>
              <a:t>Sıvıların dinamik viskozitesi, gazların dinamik viskozitesinden birkaç kat daha büyüktür.</a:t>
            </a:r>
          </a:p>
        </p:txBody>
      </p:sp>
    </p:spTree>
    <p:extLst>
      <p:ext uri="{BB962C8B-B14F-4D97-AF65-F5344CB8AC3E}">
        <p14:creationId xmlns:p14="http://schemas.microsoft.com/office/powerpoint/2010/main" val="3869129840"/>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152400" y="819150"/>
            <a:ext cx="6172200" cy="461665"/>
          </a:xfrm>
          <a:prstGeom prst="rect">
            <a:avLst/>
          </a:prstGeom>
        </p:spPr>
        <p:txBody>
          <a:bodyPr wrap="square">
            <a:spAutoFit/>
          </a:bodyPr>
          <a:lstStyle/>
          <a:p>
            <a:r>
              <a:rPr lang="tr-TR" sz="2400" b="1" dirty="0">
                <a:latin typeface="Times New Roman" panose="02020603050405020304" pitchFamily="18" charset="0"/>
                <a:cs typeface="Times New Roman" panose="02020603050405020304" pitchFamily="18" charset="0"/>
              </a:rPr>
              <a:t>Reaktörlerin Boyutlandırma Kriterleri</a:t>
            </a:r>
            <a:endParaRPr lang="tr-TR" sz="2400" dirty="0"/>
          </a:p>
        </p:txBody>
      </p:sp>
      <p:sp>
        <p:nvSpPr>
          <p:cNvPr id="4" name="Dikdörtgen 3"/>
          <p:cNvSpPr/>
          <p:nvPr/>
        </p:nvSpPr>
        <p:spPr>
          <a:xfrm>
            <a:off x="152400" y="1310697"/>
            <a:ext cx="8534400" cy="3170099"/>
          </a:xfrm>
          <a:prstGeom prst="rect">
            <a:avLst/>
          </a:prstGeom>
        </p:spPr>
        <p:txBody>
          <a:bodyPr wrap="square">
            <a:spAutoFit/>
          </a:bodyPr>
          <a:lstStyle/>
          <a:p>
            <a:pPr marL="342900" indent="-342900" algn="just">
              <a:buFont typeface="Wingdings" panose="05000000000000000000" pitchFamily="2" charset="2"/>
              <a:buChar char="Ø"/>
            </a:pPr>
            <a:r>
              <a:rPr lang="tr-TR" sz="2000" dirty="0">
                <a:latin typeface="Times New Roman" pitchFamily="18" charset="0"/>
                <a:cs typeface="Times New Roman" pitchFamily="18" charset="0"/>
              </a:rPr>
              <a:t>Bir reaktörü boyutlandırmak, o reaktörün hacminin ve çalışma koşullarının (sıcaklık, basınç, reaksiyon karışımının kompozisyonu) belirlenmesi demektir. </a:t>
            </a:r>
          </a:p>
          <a:p>
            <a:pPr marL="342900" indent="-342900" algn="just">
              <a:buFont typeface="Wingdings" panose="05000000000000000000" pitchFamily="2" charset="2"/>
              <a:buChar char="Ø"/>
            </a:pPr>
            <a:r>
              <a:rPr lang="tr-TR" sz="2000" dirty="0">
                <a:latin typeface="Times New Roman" pitchFamily="18" charset="0"/>
                <a:cs typeface="Times New Roman" pitchFamily="18" charset="0"/>
              </a:rPr>
              <a:t>Reaktör seçimindeki ana etken reaktör içinde meydana gelen reaksiyonun türüdür. </a:t>
            </a:r>
          </a:p>
          <a:p>
            <a:pPr marL="342900" indent="-342900" algn="just">
              <a:buFont typeface="Wingdings" panose="05000000000000000000" pitchFamily="2" charset="2"/>
              <a:buChar char="Ø"/>
            </a:pPr>
            <a:r>
              <a:rPr lang="tr-TR" sz="2000" dirty="0">
                <a:latin typeface="Times New Roman" pitchFamily="18" charset="0"/>
                <a:cs typeface="Times New Roman" pitchFamily="18" charset="0"/>
              </a:rPr>
              <a:t>Reaktör içerisinde meydana gelen reaksiyona etki eden ortamın sıcaklığı, pH değeri, basıncı, madde derişimi, bekleme süresi gibi parametreler boyutlandırma kriterleridir. </a:t>
            </a:r>
          </a:p>
          <a:p>
            <a:pPr marL="342900" indent="-342900" algn="just">
              <a:buFont typeface="Wingdings" panose="05000000000000000000" pitchFamily="2" charset="2"/>
              <a:buChar char="Ø"/>
            </a:pPr>
            <a:r>
              <a:rPr lang="tr-TR" sz="2000" dirty="0">
                <a:latin typeface="Times New Roman" pitchFamily="18" charset="0"/>
                <a:cs typeface="Times New Roman" pitchFamily="18" charset="0"/>
              </a:rPr>
              <a:t>Reaktörler çalışma şartlarına göre; -Kesikli (</a:t>
            </a:r>
            <a:r>
              <a:rPr lang="tr-TR" sz="2000" dirty="0" err="1">
                <a:latin typeface="Times New Roman" pitchFamily="18" charset="0"/>
                <a:cs typeface="Times New Roman" pitchFamily="18" charset="0"/>
              </a:rPr>
              <a:t>Batch</a:t>
            </a:r>
            <a:r>
              <a:rPr lang="tr-TR" sz="2000" dirty="0">
                <a:latin typeface="Times New Roman" pitchFamily="18" charset="0"/>
                <a:cs typeface="Times New Roman" pitchFamily="18" charset="0"/>
              </a:rPr>
              <a:t>) Reaktör -Sürekli (</a:t>
            </a:r>
            <a:r>
              <a:rPr lang="tr-TR" sz="2000" dirty="0" err="1">
                <a:latin typeface="Times New Roman" pitchFamily="18" charset="0"/>
                <a:cs typeface="Times New Roman" pitchFamily="18" charset="0"/>
              </a:rPr>
              <a:t>Continuous</a:t>
            </a:r>
            <a:r>
              <a:rPr lang="tr-TR" sz="2000" dirty="0">
                <a:latin typeface="Times New Roman" pitchFamily="18" charset="0"/>
                <a:cs typeface="Times New Roman" pitchFamily="18" charset="0"/>
              </a:rPr>
              <a:t>) </a:t>
            </a:r>
          </a:p>
          <a:p>
            <a:pPr marL="342900" indent="-342900" algn="just">
              <a:buFont typeface="Wingdings" panose="05000000000000000000" pitchFamily="2" charset="2"/>
              <a:buChar char="Ø"/>
            </a:pPr>
            <a:r>
              <a:rPr lang="tr-TR" sz="2000" dirty="0">
                <a:latin typeface="Times New Roman" pitchFamily="18" charset="0"/>
                <a:cs typeface="Times New Roman" pitchFamily="18" charset="0"/>
              </a:rPr>
              <a:t>Reaktör Şekillerine göre; -Piston Akımlı Reaktörler -Tam Karışımlı Reaktörler </a:t>
            </a:r>
          </a:p>
        </p:txBody>
      </p:sp>
    </p:spTree>
    <p:extLst>
      <p:ext uri="{BB962C8B-B14F-4D97-AF65-F5344CB8AC3E}">
        <p14:creationId xmlns:p14="http://schemas.microsoft.com/office/powerpoint/2010/main" val="3945322486"/>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152400" y="819150"/>
            <a:ext cx="6172200" cy="461665"/>
          </a:xfrm>
          <a:prstGeom prst="rect">
            <a:avLst/>
          </a:prstGeom>
        </p:spPr>
        <p:txBody>
          <a:bodyPr wrap="square">
            <a:spAutoFit/>
          </a:bodyPr>
          <a:lstStyle/>
          <a:p>
            <a:r>
              <a:rPr lang="tr-TR" sz="2400" b="1" dirty="0">
                <a:latin typeface="Times New Roman" panose="02020603050405020304" pitchFamily="18" charset="0"/>
                <a:cs typeface="Times New Roman" panose="02020603050405020304" pitchFamily="18" charset="0"/>
              </a:rPr>
              <a:t>Reaktörlerin Tasarım Kriterleri</a:t>
            </a:r>
            <a:endParaRPr lang="tr-TR" sz="2400" dirty="0"/>
          </a:p>
        </p:txBody>
      </p:sp>
      <p:sp>
        <p:nvSpPr>
          <p:cNvPr id="4" name="Dikdörtgen 3"/>
          <p:cNvSpPr/>
          <p:nvPr/>
        </p:nvSpPr>
        <p:spPr>
          <a:xfrm>
            <a:off x="152400" y="1310697"/>
            <a:ext cx="8534400" cy="2246769"/>
          </a:xfrm>
          <a:prstGeom prst="rect">
            <a:avLst/>
          </a:prstGeom>
        </p:spPr>
        <p:txBody>
          <a:bodyPr wrap="square">
            <a:spAutoFit/>
          </a:bodyPr>
          <a:lstStyle/>
          <a:p>
            <a:pPr algn="just"/>
            <a:r>
              <a:rPr lang="tr-TR" sz="2000" dirty="0">
                <a:latin typeface="Times New Roman" pitchFamily="18" charset="0"/>
                <a:cs typeface="Times New Roman" pitchFamily="18" charset="0"/>
              </a:rPr>
              <a:t>Reaktör tasarımında kütle dengesi uygulanırken aşağıda yer alan kabuller yapılır:</a:t>
            </a:r>
          </a:p>
          <a:p>
            <a:pPr marL="342900" indent="-342900" algn="just">
              <a:buFont typeface="Wingdings" panose="05000000000000000000" pitchFamily="2" charset="2"/>
              <a:buChar char="Ø"/>
            </a:pPr>
            <a:endParaRPr lang="tr-TR" sz="2000" dirty="0">
              <a:latin typeface="Times New Roman" pitchFamily="18" charset="0"/>
              <a:cs typeface="Times New Roman" pitchFamily="18" charset="0"/>
            </a:endParaRPr>
          </a:p>
          <a:p>
            <a:pPr marL="342900" indent="-342900" algn="just">
              <a:buFont typeface="Wingdings" panose="05000000000000000000" pitchFamily="2" charset="2"/>
              <a:buChar char="Ø"/>
            </a:pPr>
            <a:r>
              <a:rPr lang="tr-TR" sz="2000" dirty="0">
                <a:latin typeface="Times New Roman" pitchFamily="18" charset="0"/>
                <a:cs typeface="Times New Roman" pitchFamily="18" charset="0"/>
              </a:rPr>
              <a:t>Giren ve çıkan debi bir birine eşittir.</a:t>
            </a:r>
          </a:p>
          <a:p>
            <a:pPr marL="342900" indent="-342900" algn="just">
              <a:buFont typeface="Wingdings" panose="05000000000000000000" pitchFamily="2" charset="2"/>
              <a:buChar char="Ø"/>
            </a:pPr>
            <a:r>
              <a:rPr lang="tr-TR" sz="2000" dirty="0">
                <a:latin typeface="Times New Roman" pitchFamily="18" charset="0"/>
                <a:cs typeface="Times New Roman" pitchFamily="18" charset="0"/>
              </a:rPr>
              <a:t>İzotermal koşullar mevcuttur.</a:t>
            </a:r>
          </a:p>
          <a:p>
            <a:pPr marL="342900" indent="-342900" algn="just">
              <a:buFont typeface="Wingdings" panose="05000000000000000000" pitchFamily="2" charset="2"/>
              <a:buChar char="Ø"/>
            </a:pPr>
            <a:r>
              <a:rPr lang="tr-TR" sz="2000" dirty="0">
                <a:latin typeface="Times New Roman" pitchFamily="18" charset="0"/>
                <a:cs typeface="Times New Roman" pitchFamily="18" charset="0"/>
              </a:rPr>
              <a:t>Sıvı tam karışımlıdır.</a:t>
            </a:r>
          </a:p>
          <a:p>
            <a:pPr marL="342900" indent="-342900" algn="just">
              <a:buFont typeface="Wingdings" panose="05000000000000000000" pitchFamily="2" charset="2"/>
              <a:buChar char="Ø"/>
            </a:pPr>
            <a:r>
              <a:rPr lang="tr-TR" sz="2000" dirty="0">
                <a:latin typeface="Times New Roman" pitchFamily="18" charset="0"/>
                <a:cs typeface="Times New Roman" pitchFamily="18" charset="0"/>
              </a:rPr>
              <a:t>Kimyasal reaksiyon meydana gelir.</a:t>
            </a:r>
          </a:p>
          <a:p>
            <a:pPr marL="342900" indent="-342900" algn="just">
              <a:buFont typeface="Wingdings" panose="05000000000000000000" pitchFamily="2" charset="2"/>
              <a:buChar char="Ø"/>
            </a:pPr>
            <a:r>
              <a:rPr lang="tr-TR" sz="2000" dirty="0">
                <a:latin typeface="Times New Roman" pitchFamily="18" charset="0"/>
                <a:cs typeface="Times New Roman" pitchFamily="18" charset="0"/>
              </a:rPr>
              <a:t>Gerçekleşen reaksiyonlar 1. derecedendir.</a:t>
            </a:r>
          </a:p>
        </p:txBody>
      </p:sp>
    </p:spTree>
    <p:extLst>
      <p:ext uri="{BB962C8B-B14F-4D97-AF65-F5344CB8AC3E}">
        <p14:creationId xmlns:p14="http://schemas.microsoft.com/office/powerpoint/2010/main" val="329592499"/>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152400" y="742950"/>
            <a:ext cx="4572000" cy="815608"/>
          </a:xfrm>
          <a:prstGeom prst="rect">
            <a:avLst/>
          </a:prstGeom>
        </p:spPr>
        <p:txBody>
          <a:bodyPr>
            <a:spAutoFit/>
          </a:bodyPr>
          <a:lstStyle/>
          <a:p>
            <a:r>
              <a:rPr lang="tr-TR" b="1" dirty="0">
                <a:latin typeface="Times New Roman" pitchFamily="18" charset="0"/>
                <a:cs typeface="Times New Roman" pitchFamily="18" charset="0"/>
              </a:rPr>
              <a:t>Reaktörleri Boyutlandırma Kriterleri </a:t>
            </a:r>
          </a:p>
          <a:p>
            <a:endParaRPr lang="tr-TR" sz="900" b="1" dirty="0">
              <a:latin typeface="Times New Roman" pitchFamily="18" charset="0"/>
              <a:cs typeface="Times New Roman" pitchFamily="18" charset="0"/>
            </a:endParaRPr>
          </a:p>
          <a:p>
            <a:r>
              <a:rPr lang="tr-TR" b="1" dirty="0">
                <a:latin typeface="Times New Roman" pitchFamily="18" charset="0"/>
                <a:cs typeface="Times New Roman" pitchFamily="18" charset="0"/>
              </a:rPr>
              <a:t>Kesikli Reaktörler:</a:t>
            </a:r>
          </a:p>
        </p:txBody>
      </p:sp>
      <p:sp>
        <p:nvSpPr>
          <p:cNvPr id="4" name="Dikdörtgen 3"/>
          <p:cNvSpPr/>
          <p:nvPr/>
        </p:nvSpPr>
        <p:spPr>
          <a:xfrm>
            <a:off x="150688" y="1428750"/>
            <a:ext cx="8610600" cy="923330"/>
          </a:xfrm>
          <a:prstGeom prst="rect">
            <a:avLst/>
          </a:prstGeom>
        </p:spPr>
        <p:txBody>
          <a:bodyPr wrap="square">
            <a:spAutoFit/>
          </a:bodyPr>
          <a:lstStyle/>
          <a:p>
            <a:pPr algn="just"/>
            <a:r>
              <a:rPr lang="tr-TR" dirty="0">
                <a:latin typeface="Times New Roman" pitchFamily="18" charset="0"/>
                <a:cs typeface="Times New Roman" pitchFamily="18" charset="0"/>
              </a:rPr>
              <a:t>Kesikli reaktörler genellikle debisi küçük olan ve toksik madde içeren </a:t>
            </a:r>
            <a:r>
              <a:rPr lang="tr-TR" dirty="0" err="1">
                <a:latin typeface="Times New Roman" pitchFamily="18" charset="0"/>
                <a:cs typeface="Times New Roman" pitchFamily="18" charset="0"/>
              </a:rPr>
              <a:t>atıksuların</a:t>
            </a:r>
            <a:r>
              <a:rPr lang="tr-TR" dirty="0">
                <a:latin typeface="Times New Roman" pitchFamily="18" charset="0"/>
                <a:cs typeface="Times New Roman" pitchFamily="18" charset="0"/>
              </a:rPr>
              <a:t> arıtımında kullanılırlar. Kesikli reaktörlerde, madde dengesi yazılarak, reaksiyona giren maddenin çıkış derişimi, hidrolik bekleme süresi ve reaksiyonun hızı hesaplanabilmektedir. </a:t>
            </a:r>
          </a:p>
        </p:txBody>
      </p:sp>
      <p:sp>
        <p:nvSpPr>
          <p:cNvPr id="5" name="Dikdörtgen 4"/>
          <p:cNvSpPr/>
          <p:nvPr/>
        </p:nvSpPr>
        <p:spPr>
          <a:xfrm>
            <a:off x="1969213" y="2352080"/>
            <a:ext cx="5791200" cy="646331"/>
          </a:xfrm>
          <a:prstGeom prst="rect">
            <a:avLst/>
          </a:prstGeom>
        </p:spPr>
        <p:txBody>
          <a:bodyPr wrap="square">
            <a:spAutoFit/>
          </a:bodyPr>
          <a:lstStyle/>
          <a:p>
            <a:r>
              <a:rPr lang="tr-TR" dirty="0">
                <a:solidFill>
                  <a:srgbClr val="FF0000"/>
                </a:solidFill>
                <a:latin typeface="Times New Roman" pitchFamily="18" charset="0"/>
                <a:cs typeface="Times New Roman" pitchFamily="18" charset="0"/>
              </a:rPr>
              <a:t>[</a:t>
            </a:r>
            <a:r>
              <a:rPr lang="tr-TR" b="1" dirty="0">
                <a:solidFill>
                  <a:srgbClr val="FF0000"/>
                </a:solidFill>
                <a:latin typeface="Times New Roman" pitchFamily="18" charset="0"/>
                <a:cs typeface="Times New Roman" pitchFamily="18" charset="0"/>
              </a:rPr>
              <a:t>Biriken] = [Giren] – [Çıkan] ± [Reaksiyonla Değişen]     </a:t>
            </a:r>
          </a:p>
          <a:p>
            <a:r>
              <a:rPr lang="tr-TR" b="1" dirty="0">
                <a:solidFill>
                  <a:srgbClr val="FF0000"/>
                </a:solidFill>
                <a:latin typeface="Times New Roman" pitchFamily="18" charset="0"/>
                <a:cs typeface="Times New Roman" pitchFamily="18" charset="0"/>
              </a:rPr>
              <a:t>  Madde       Madde     Madde                Madde </a:t>
            </a:r>
          </a:p>
        </p:txBody>
      </p:sp>
      <mc:AlternateContent xmlns:mc="http://schemas.openxmlformats.org/markup-compatibility/2006" xmlns:a14="http://schemas.microsoft.com/office/drawing/2010/main">
        <mc:Choice Requires="a14">
          <p:sp>
            <p:nvSpPr>
              <p:cNvPr id="6" name="Metin kutusu 5"/>
              <p:cNvSpPr txBox="1"/>
              <p:nvPr/>
            </p:nvSpPr>
            <p:spPr>
              <a:xfrm>
                <a:off x="2858106" y="2966588"/>
                <a:ext cx="3098990" cy="61824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tr-TR" i="1" smtClean="0">
                              <a:latin typeface="Cambria Math" panose="02040503050406030204" pitchFamily="18" charset="0"/>
                            </a:rPr>
                          </m:ctrlPr>
                        </m:fPr>
                        <m:num>
                          <m:r>
                            <a:rPr lang="tr-TR" b="0" i="1" smtClean="0">
                              <a:latin typeface="Cambria Math"/>
                            </a:rPr>
                            <m:t>𝑑𝐶</m:t>
                          </m:r>
                        </m:num>
                        <m:den>
                          <m:r>
                            <a:rPr lang="tr-TR" b="0" i="1" smtClean="0">
                              <a:latin typeface="Cambria Math"/>
                            </a:rPr>
                            <m:t>𝑑𝑡</m:t>
                          </m:r>
                        </m:den>
                      </m:f>
                      <m:r>
                        <a:rPr lang="tr-TR" b="0" i="1" smtClean="0">
                          <a:latin typeface="Cambria Math"/>
                        </a:rPr>
                        <m:t>. </m:t>
                      </m:r>
                      <m:r>
                        <a:rPr lang="tr-TR" b="0" i="1" smtClean="0">
                          <a:latin typeface="Cambria Math"/>
                        </a:rPr>
                        <m:t>𝑉</m:t>
                      </m:r>
                      <m:r>
                        <a:rPr lang="tr-TR" b="0" i="1" smtClean="0">
                          <a:latin typeface="Cambria Math"/>
                        </a:rPr>
                        <m:t>=</m:t>
                      </m:r>
                      <m:r>
                        <a:rPr lang="tr-TR" b="0" i="1" smtClean="0">
                          <a:latin typeface="Cambria Math"/>
                        </a:rPr>
                        <m:t>𝑄</m:t>
                      </m:r>
                      <m:r>
                        <a:rPr lang="tr-TR" b="0" i="1" smtClean="0">
                          <a:latin typeface="Cambria Math"/>
                        </a:rPr>
                        <m:t>.</m:t>
                      </m:r>
                      <m:sSub>
                        <m:sSubPr>
                          <m:ctrlPr>
                            <a:rPr lang="tr-TR" b="0" i="1" smtClean="0">
                              <a:latin typeface="Cambria Math" panose="02040503050406030204" pitchFamily="18" charset="0"/>
                            </a:rPr>
                          </m:ctrlPr>
                        </m:sSubPr>
                        <m:e>
                          <m:r>
                            <a:rPr lang="tr-TR" b="0" i="1" smtClean="0">
                              <a:latin typeface="Cambria Math"/>
                            </a:rPr>
                            <m:t>𝐶</m:t>
                          </m:r>
                        </m:e>
                        <m:sub>
                          <m:r>
                            <a:rPr lang="tr-TR" b="0" i="1" smtClean="0">
                              <a:latin typeface="Cambria Math"/>
                            </a:rPr>
                            <m:t>0</m:t>
                          </m:r>
                        </m:sub>
                      </m:sSub>
                      <m:r>
                        <a:rPr lang="tr-TR" b="0" i="1" smtClean="0">
                          <a:latin typeface="Cambria Math"/>
                        </a:rPr>
                        <m:t> −</m:t>
                      </m:r>
                      <m:r>
                        <a:rPr lang="tr-TR" b="0" i="1" smtClean="0">
                          <a:latin typeface="Cambria Math"/>
                        </a:rPr>
                        <m:t>𝑄</m:t>
                      </m:r>
                      <m:r>
                        <a:rPr lang="tr-TR" b="0" i="1" smtClean="0">
                          <a:latin typeface="Cambria Math"/>
                        </a:rPr>
                        <m:t>.</m:t>
                      </m:r>
                      <m:r>
                        <a:rPr lang="tr-TR" b="0" i="1" smtClean="0">
                          <a:latin typeface="Cambria Math"/>
                        </a:rPr>
                        <m:t>𝐶</m:t>
                      </m:r>
                      <m:r>
                        <a:rPr lang="tr-TR" b="0" i="1" smtClean="0">
                          <a:latin typeface="Cambria Math"/>
                        </a:rPr>
                        <m:t> ± </m:t>
                      </m:r>
                      <m:sSub>
                        <m:sSubPr>
                          <m:ctrlPr>
                            <a:rPr lang="tr-TR" b="0" i="1" smtClean="0">
                              <a:latin typeface="Cambria Math" panose="02040503050406030204" pitchFamily="18" charset="0"/>
                              <a:ea typeface="Cambria Math"/>
                            </a:rPr>
                          </m:ctrlPr>
                        </m:sSubPr>
                        <m:e>
                          <m:r>
                            <a:rPr lang="tr-TR" b="0" i="1" smtClean="0">
                              <a:latin typeface="Cambria Math"/>
                              <a:ea typeface="Cambria Math"/>
                            </a:rPr>
                            <m:t>𝑟</m:t>
                          </m:r>
                        </m:e>
                        <m:sub>
                          <m:r>
                            <a:rPr lang="tr-TR" b="0" i="1" smtClean="0">
                              <a:latin typeface="Cambria Math"/>
                              <a:ea typeface="Cambria Math"/>
                            </a:rPr>
                            <m:t>𝑐</m:t>
                          </m:r>
                        </m:sub>
                      </m:sSub>
                      <m:r>
                        <a:rPr lang="tr-TR" b="0" i="1" smtClean="0">
                          <a:latin typeface="Cambria Math"/>
                          <a:ea typeface="Cambria Math"/>
                        </a:rPr>
                        <m:t>.</m:t>
                      </m:r>
                      <m:r>
                        <a:rPr lang="tr-TR" b="0" i="1" smtClean="0">
                          <a:latin typeface="Cambria Math"/>
                          <a:ea typeface="Cambria Math"/>
                        </a:rPr>
                        <m:t>𝑉</m:t>
                      </m:r>
                    </m:oMath>
                  </m:oMathPara>
                </a14:m>
                <a:endParaRPr lang="tr-TR" dirty="0"/>
              </a:p>
            </p:txBody>
          </p:sp>
        </mc:Choice>
        <mc:Fallback xmlns="">
          <p:sp>
            <p:nvSpPr>
              <p:cNvPr id="6" name="Metin kutusu 5"/>
              <p:cNvSpPr txBox="1">
                <a:spLocks noRot="1" noChangeAspect="1" noMove="1" noResize="1" noEditPoints="1" noAdjustHandles="1" noChangeArrowheads="1" noChangeShapeType="1" noTextEdit="1"/>
              </p:cNvSpPr>
              <p:nvPr/>
            </p:nvSpPr>
            <p:spPr>
              <a:xfrm>
                <a:off x="2858106" y="2966588"/>
                <a:ext cx="3098990" cy="618246"/>
              </a:xfrm>
              <a:prstGeom prst="rect">
                <a:avLst/>
              </a:prstGeom>
              <a:blipFill rotWithShape="1">
                <a:blip r:embed="rId4"/>
                <a:stretch>
                  <a:fillRect/>
                </a:stretch>
              </a:blipFill>
            </p:spPr>
            <p:txBody>
              <a:bodyPr/>
              <a:lstStyle/>
              <a:p>
                <a:r>
                  <a:rPr lang="tr-TR">
                    <a:noFill/>
                  </a:rPr>
                  <a:t> </a:t>
                </a:r>
              </a:p>
            </p:txBody>
          </p:sp>
        </mc:Fallback>
      </mc:AlternateContent>
      <p:sp>
        <p:nvSpPr>
          <p:cNvPr id="7" name="Dikdörtgen 6"/>
          <p:cNvSpPr/>
          <p:nvPr/>
        </p:nvSpPr>
        <p:spPr>
          <a:xfrm>
            <a:off x="152400" y="3486149"/>
            <a:ext cx="4572000" cy="1384995"/>
          </a:xfrm>
          <a:prstGeom prst="rect">
            <a:avLst/>
          </a:prstGeom>
        </p:spPr>
        <p:txBody>
          <a:bodyPr>
            <a:spAutoFit/>
          </a:bodyPr>
          <a:lstStyle/>
          <a:p>
            <a:r>
              <a:rPr lang="tr-TR" sz="1400" dirty="0" err="1">
                <a:latin typeface="Times New Roman" pitchFamily="18" charset="0"/>
                <a:cs typeface="Times New Roman" pitchFamily="18" charset="0"/>
              </a:rPr>
              <a:t>C</a:t>
            </a:r>
            <a:r>
              <a:rPr lang="tr-TR" sz="1400" baseline="-25000" dirty="0" err="1">
                <a:latin typeface="Times New Roman" pitchFamily="18" charset="0"/>
                <a:cs typeface="Times New Roman" pitchFamily="18" charset="0"/>
              </a:rPr>
              <a:t>o</a:t>
            </a:r>
            <a:r>
              <a:rPr lang="tr-TR" sz="1400" dirty="0">
                <a:latin typeface="Times New Roman" pitchFamily="18" charset="0"/>
                <a:cs typeface="Times New Roman" pitchFamily="18" charset="0"/>
              </a:rPr>
              <a:t>: Reaktöre giren madde konsantrasyonu, mg/L, </a:t>
            </a:r>
          </a:p>
          <a:p>
            <a:r>
              <a:rPr lang="tr-TR" sz="1400" dirty="0">
                <a:latin typeface="Times New Roman" pitchFamily="18" charset="0"/>
                <a:cs typeface="Times New Roman" pitchFamily="18" charset="0"/>
              </a:rPr>
              <a:t>C : Reaktörden çıkan madde konsantrasyonu, mg/L, </a:t>
            </a:r>
          </a:p>
          <a:p>
            <a:r>
              <a:rPr lang="tr-TR" sz="1400" dirty="0" err="1">
                <a:latin typeface="Times New Roman" pitchFamily="18" charset="0"/>
                <a:cs typeface="Times New Roman" pitchFamily="18" charset="0"/>
              </a:rPr>
              <a:t>r</a:t>
            </a:r>
            <a:r>
              <a:rPr lang="tr-TR" sz="1400" baseline="-25000" dirty="0" err="1">
                <a:latin typeface="Times New Roman" pitchFamily="18" charset="0"/>
                <a:cs typeface="Times New Roman" pitchFamily="18" charset="0"/>
              </a:rPr>
              <a:t>c</a:t>
            </a:r>
            <a:r>
              <a:rPr lang="tr-TR" sz="1400" dirty="0">
                <a:latin typeface="Times New Roman" pitchFamily="18" charset="0"/>
                <a:cs typeface="Times New Roman" pitchFamily="18" charset="0"/>
              </a:rPr>
              <a:t> : Reaksiyon hızı, mg/</a:t>
            </a:r>
            <a:r>
              <a:rPr lang="tr-TR" sz="1400" dirty="0" err="1">
                <a:latin typeface="Times New Roman" pitchFamily="18" charset="0"/>
                <a:cs typeface="Times New Roman" pitchFamily="18" charset="0"/>
              </a:rPr>
              <a:t>L.saat</a:t>
            </a:r>
            <a:r>
              <a:rPr lang="tr-TR" sz="1400" dirty="0">
                <a:latin typeface="Times New Roman" pitchFamily="18" charset="0"/>
                <a:cs typeface="Times New Roman" pitchFamily="18" charset="0"/>
              </a:rPr>
              <a:t>, </a:t>
            </a:r>
          </a:p>
          <a:p>
            <a:r>
              <a:rPr lang="tr-TR" sz="1400" dirty="0">
                <a:latin typeface="Times New Roman" pitchFamily="18" charset="0"/>
                <a:cs typeface="Times New Roman" pitchFamily="18" charset="0"/>
              </a:rPr>
              <a:t>V : Reaktör hacmi, m</a:t>
            </a:r>
            <a:r>
              <a:rPr lang="tr-TR" sz="1400" baseline="30000" dirty="0">
                <a:latin typeface="Times New Roman" pitchFamily="18" charset="0"/>
                <a:cs typeface="Times New Roman" pitchFamily="18" charset="0"/>
              </a:rPr>
              <a:t>3</a:t>
            </a:r>
            <a:r>
              <a:rPr lang="tr-TR" sz="1400" dirty="0">
                <a:latin typeface="Times New Roman" pitchFamily="18" charset="0"/>
                <a:cs typeface="Times New Roman" pitchFamily="18" charset="0"/>
              </a:rPr>
              <a:t> , </a:t>
            </a:r>
          </a:p>
          <a:p>
            <a:r>
              <a:rPr lang="tr-TR" sz="1400" dirty="0">
                <a:latin typeface="Times New Roman" pitchFamily="18" charset="0"/>
                <a:cs typeface="Times New Roman" pitchFamily="18" charset="0"/>
              </a:rPr>
              <a:t>Q : </a:t>
            </a:r>
            <a:r>
              <a:rPr lang="tr-TR" sz="1400" dirty="0" err="1">
                <a:latin typeface="Times New Roman" pitchFamily="18" charset="0"/>
                <a:cs typeface="Times New Roman" pitchFamily="18" charset="0"/>
              </a:rPr>
              <a:t>Atıksu</a:t>
            </a:r>
            <a:r>
              <a:rPr lang="tr-TR" sz="1400" dirty="0">
                <a:latin typeface="Times New Roman" pitchFamily="18" charset="0"/>
                <a:cs typeface="Times New Roman" pitchFamily="18" charset="0"/>
              </a:rPr>
              <a:t> debisi, m</a:t>
            </a:r>
            <a:r>
              <a:rPr lang="tr-TR" sz="1400" baseline="30000" dirty="0">
                <a:latin typeface="Times New Roman" pitchFamily="18" charset="0"/>
                <a:cs typeface="Times New Roman" pitchFamily="18" charset="0"/>
              </a:rPr>
              <a:t>3</a:t>
            </a:r>
            <a:r>
              <a:rPr lang="tr-TR" sz="1400" dirty="0">
                <a:latin typeface="Times New Roman" pitchFamily="18" charset="0"/>
                <a:cs typeface="Times New Roman" pitchFamily="18" charset="0"/>
              </a:rPr>
              <a:t> /gün,</a:t>
            </a:r>
          </a:p>
          <a:p>
            <a:r>
              <a:rPr lang="tr-TR" sz="1400" dirty="0" err="1">
                <a:latin typeface="Times New Roman" pitchFamily="18" charset="0"/>
                <a:cs typeface="Times New Roman" pitchFamily="18" charset="0"/>
              </a:rPr>
              <a:t>dC</a:t>
            </a:r>
            <a:r>
              <a:rPr lang="tr-TR" sz="1400" dirty="0">
                <a:latin typeface="Times New Roman" pitchFamily="18" charset="0"/>
                <a:cs typeface="Times New Roman" pitchFamily="18" charset="0"/>
              </a:rPr>
              <a:t>/</a:t>
            </a:r>
            <a:r>
              <a:rPr lang="tr-TR" sz="1400" dirty="0" err="1">
                <a:latin typeface="Times New Roman" pitchFamily="18" charset="0"/>
                <a:cs typeface="Times New Roman" pitchFamily="18" charset="0"/>
              </a:rPr>
              <a:t>dt</a:t>
            </a:r>
            <a:r>
              <a:rPr lang="tr-TR" sz="1400" dirty="0">
                <a:latin typeface="Times New Roman" pitchFamily="18" charset="0"/>
                <a:cs typeface="Times New Roman" pitchFamily="18" charset="0"/>
              </a:rPr>
              <a:t> : Zamana bağlı olarak madde değişimi.</a:t>
            </a:r>
          </a:p>
        </p:txBody>
      </p:sp>
    </p:spTree>
    <p:extLst>
      <p:ext uri="{BB962C8B-B14F-4D97-AF65-F5344CB8AC3E}">
        <p14:creationId xmlns:p14="http://schemas.microsoft.com/office/powerpoint/2010/main" val="1043545884"/>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228600" y="1123950"/>
            <a:ext cx="8382000" cy="646331"/>
          </a:xfrm>
          <a:prstGeom prst="rect">
            <a:avLst/>
          </a:prstGeom>
        </p:spPr>
        <p:txBody>
          <a:bodyPr wrap="square">
            <a:spAutoFit/>
          </a:bodyPr>
          <a:lstStyle/>
          <a:p>
            <a:pPr algn="just"/>
            <a:r>
              <a:rPr lang="tr-TR" dirty="0">
                <a:latin typeface="Times New Roman" pitchFamily="18" charset="0"/>
                <a:cs typeface="Times New Roman" pitchFamily="18" charset="0"/>
              </a:rPr>
              <a:t>Kesikli reaktörlerde reaksiyonun gerçekleştiği anda </a:t>
            </a:r>
            <a:r>
              <a:rPr lang="tr-TR" dirty="0" err="1">
                <a:latin typeface="Times New Roman" pitchFamily="18" charset="0"/>
                <a:cs typeface="Times New Roman" pitchFamily="18" charset="0"/>
              </a:rPr>
              <a:t>atıksu</a:t>
            </a:r>
            <a:r>
              <a:rPr lang="tr-TR" dirty="0">
                <a:latin typeface="Times New Roman" pitchFamily="18" charset="0"/>
                <a:cs typeface="Times New Roman" pitchFamily="18" charset="0"/>
              </a:rPr>
              <a:t> girişi ve çıkışı olmadığından, </a:t>
            </a:r>
            <a:r>
              <a:rPr lang="tr-TR" dirty="0" err="1">
                <a:latin typeface="Times New Roman" pitchFamily="18" charset="0"/>
                <a:cs typeface="Times New Roman" pitchFamily="18" charset="0"/>
              </a:rPr>
              <a:t>atıksu</a:t>
            </a:r>
            <a:r>
              <a:rPr lang="tr-TR" dirty="0">
                <a:latin typeface="Times New Roman" pitchFamily="18" charset="0"/>
                <a:cs typeface="Times New Roman" pitchFamily="18" charset="0"/>
              </a:rPr>
              <a:t> debisi Q=0 değerini almaktadır. </a:t>
            </a:r>
          </a:p>
        </p:txBody>
      </p:sp>
      <p:sp>
        <p:nvSpPr>
          <p:cNvPr id="4" name="Dikdörtgen 3"/>
          <p:cNvSpPr/>
          <p:nvPr/>
        </p:nvSpPr>
        <p:spPr>
          <a:xfrm>
            <a:off x="228600" y="754618"/>
            <a:ext cx="2089033" cy="369332"/>
          </a:xfrm>
          <a:prstGeom prst="rect">
            <a:avLst/>
          </a:prstGeom>
        </p:spPr>
        <p:txBody>
          <a:bodyPr wrap="none">
            <a:spAutoFit/>
          </a:bodyPr>
          <a:lstStyle/>
          <a:p>
            <a:r>
              <a:rPr lang="tr-TR" b="1" dirty="0">
                <a:latin typeface="Times New Roman" pitchFamily="18" charset="0"/>
                <a:cs typeface="Times New Roman" pitchFamily="18" charset="0"/>
              </a:rPr>
              <a:t>Kesikli Reaktörler:</a:t>
            </a:r>
          </a:p>
        </p:txBody>
      </p:sp>
      <mc:AlternateContent xmlns:mc="http://schemas.openxmlformats.org/markup-compatibility/2006" xmlns:a14="http://schemas.microsoft.com/office/drawing/2010/main">
        <mc:Choice Requires="a14">
          <p:sp>
            <p:nvSpPr>
              <p:cNvPr id="5" name="Metin kutusu 4"/>
              <p:cNvSpPr txBox="1"/>
              <p:nvPr/>
            </p:nvSpPr>
            <p:spPr>
              <a:xfrm>
                <a:off x="304800" y="1870832"/>
                <a:ext cx="1162434" cy="491288"/>
              </a:xfrm>
              <a:prstGeom prst="rect">
                <a:avLst/>
              </a:prstGeom>
              <a:noFill/>
            </p:spPr>
            <p:txBody>
              <a:bodyPr wrap="none" rtlCol="0">
                <a:spAutoFit/>
              </a:bodyPr>
              <a:lstStyle/>
              <a:p>
                <a14:m>
                  <m:oMath xmlns:m="http://schemas.openxmlformats.org/officeDocument/2006/math">
                    <m:f>
                      <m:fPr>
                        <m:ctrlPr>
                          <a:rPr lang="tr-TR" i="1" smtClean="0">
                            <a:latin typeface="Cambria Math" panose="02040503050406030204" pitchFamily="18" charset="0"/>
                          </a:rPr>
                        </m:ctrlPr>
                      </m:fPr>
                      <m:num>
                        <m:r>
                          <a:rPr lang="tr-TR" b="0" i="1" smtClean="0">
                            <a:latin typeface="Cambria Math"/>
                          </a:rPr>
                          <m:t>𝑑𝐶</m:t>
                        </m:r>
                      </m:num>
                      <m:den>
                        <m:r>
                          <a:rPr lang="tr-TR" b="0" i="1" smtClean="0">
                            <a:latin typeface="Cambria Math"/>
                          </a:rPr>
                          <m:t>𝑑𝑡</m:t>
                        </m:r>
                      </m:den>
                    </m:f>
                    <m:r>
                      <a:rPr lang="tr-TR" b="0" i="1" smtClean="0">
                        <a:latin typeface="Cambria Math"/>
                      </a:rPr>
                      <m:t>= </m:t>
                    </m:r>
                    <m:r>
                      <a:rPr lang="tr-TR" b="0" i="1" smtClean="0">
                        <a:latin typeface="Cambria Math"/>
                        <a:ea typeface="Cambria Math"/>
                      </a:rPr>
                      <m:t>±</m:t>
                    </m:r>
                    <m:sSub>
                      <m:sSubPr>
                        <m:ctrlPr>
                          <a:rPr lang="tr-TR" b="0" i="1" smtClean="0">
                            <a:latin typeface="Cambria Math" panose="02040503050406030204" pitchFamily="18" charset="0"/>
                            <a:ea typeface="Cambria Math"/>
                          </a:rPr>
                        </m:ctrlPr>
                      </m:sSubPr>
                      <m:e>
                        <m:r>
                          <a:rPr lang="tr-TR" b="0" i="1" smtClean="0">
                            <a:latin typeface="Cambria Math"/>
                            <a:ea typeface="Cambria Math"/>
                          </a:rPr>
                          <m:t>𝑟</m:t>
                        </m:r>
                      </m:e>
                      <m:sub>
                        <m:r>
                          <a:rPr lang="tr-TR" b="0" i="1" smtClean="0">
                            <a:latin typeface="Cambria Math"/>
                            <a:ea typeface="Cambria Math"/>
                          </a:rPr>
                          <m:t>𝑐</m:t>
                        </m:r>
                      </m:sub>
                    </m:sSub>
                  </m:oMath>
                </a14:m>
                <a:r>
                  <a:rPr lang="tr-TR" dirty="0"/>
                  <a:t> </a:t>
                </a:r>
              </a:p>
            </p:txBody>
          </p:sp>
        </mc:Choice>
        <mc:Fallback xmlns="">
          <p:sp>
            <p:nvSpPr>
              <p:cNvPr id="5" name="Metin kutusu 4"/>
              <p:cNvSpPr txBox="1">
                <a:spLocks noRot="1" noChangeAspect="1" noMove="1" noResize="1" noEditPoints="1" noAdjustHandles="1" noChangeArrowheads="1" noChangeShapeType="1" noTextEdit="1"/>
              </p:cNvSpPr>
              <p:nvPr/>
            </p:nvSpPr>
            <p:spPr>
              <a:xfrm>
                <a:off x="304800" y="1870832"/>
                <a:ext cx="1162434" cy="491288"/>
              </a:xfrm>
              <a:prstGeom prst="rect">
                <a:avLst/>
              </a:prstGeom>
              <a:blipFill rotWithShape="1">
                <a:blip r:embed="rId4"/>
                <a:stretch>
                  <a:fillRect b="-2500"/>
                </a:stretch>
              </a:blipFill>
            </p:spPr>
            <p:txBody>
              <a:bodyPr/>
              <a:lstStyle/>
              <a:p>
                <a:r>
                  <a:rPr lang="tr-TR">
                    <a:noFill/>
                  </a:rPr>
                  <a:t> </a:t>
                </a:r>
              </a:p>
            </p:txBody>
          </p:sp>
        </mc:Fallback>
      </mc:AlternateContent>
      <p:sp>
        <p:nvSpPr>
          <p:cNvPr id="6" name="Dikdörtgen 5"/>
          <p:cNvSpPr/>
          <p:nvPr/>
        </p:nvSpPr>
        <p:spPr>
          <a:xfrm>
            <a:off x="228600" y="2411614"/>
            <a:ext cx="8382000" cy="646331"/>
          </a:xfrm>
          <a:prstGeom prst="rect">
            <a:avLst/>
          </a:prstGeom>
        </p:spPr>
        <p:txBody>
          <a:bodyPr wrap="square">
            <a:spAutoFit/>
          </a:bodyPr>
          <a:lstStyle/>
          <a:p>
            <a:pPr algn="just"/>
            <a:r>
              <a:rPr lang="tr-TR" dirty="0">
                <a:latin typeface="Times New Roman" pitchFamily="18" charset="0"/>
                <a:cs typeface="Times New Roman" pitchFamily="18" charset="0"/>
              </a:rPr>
              <a:t>Kesikli reaktörlerde birinci derece bir reaksiyonla madde </a:t>
            </a:r>
            <a:r>
              <a:rPr lang="tr-TR" dirty="0" err="1">
                <a:latin typeface="Times New Roman" pitchFamily="18" charset="0"/>
                <a:cs typeface="Times New Roman" pitchFamily="18" charset="0"/>
              </a:rPr>
              <a:t>bozunuyorsa</a:t>
            </a:r>
            <a:r>
              <a:rPr lang="tr-TR" dirty="0">
                <a:latin typeface="Times New Roman" pitchFamily="18" charset="0"/>
                <a:cs typeface="Times New Roman" pitchFamily="18" charset="0"/>
              </a:rPr>
              <a:t>, reaksiyon hızı (</a:t>
            </a:r>
            <a:r>
              <a:rPr lang="tr-TR" dirty="0" err="1">
                <a:latin typeface="Times New Roman" pitchFamily="18" charset="0"/>
                <a:cs typeface="Times New Roman" pitchFamily="18" charset="0"/>
              </a:rPr>
              <a:t>r</a:t>
            </a:r>
            <a:r>
              <a:rPr lang="tr-TR" baseline="-25000" dirty="0" err="1">
                <a:latin typeface="Times New Roman" pitchFamily="18" charset="0"/>
                <a:cs typeface="Times New Roman" pitchFamily="18" charset="0"/>
              </a:rPr>
              <a:t>c</a:t>
            </a:r>
            <a:r>
              <a:rPr lang="tr-TR" dirty="0">
                <a:latin typeface="Times New Roman" pitchFamily="18" charset="0"/>
                <a:cs typeface="Times New Roman" pitchFamily="18" charset="0"/>
              </a:rPr>
              <a:t>=-</a:t>
            </a:r>
            <a:r>
              <a:rPr lang="tr-TR" dirty="0" err="1">
                <a:latin typeface="Times New Roman" pitchFamily="18" charset="0"/>
                <a:cs typeface="Times New Roman" pitchFamily="18" charset="0"/>
              </a:rPr>
              <a:t>k.C</a:t>
            </a:r>
            <a:r>
              <a:rPr lang="tr-TR" dirty="0">
                <a:latin typeface="Times New Roman" pitchFamily="18" charset="0"/>
                <a:cs typeface="Times New Roman" pitchFamily="18" charset="0"/>
              </a:rPr>
              <a:t>) bağıntısı ile ifade edilir. Reaksiyon hızı, aşağıdaki eşitlikte yerine konulursa; </a:t>
            </a:r>
          </a:p>
        </p:txBody>
      </p:sp>
      <p:pic>
        <p:nvPicPr>
          <p:cNvPr id="512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3076567"/>
            <a:ext cx="3009900" cy="1095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4473227"/>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228600" y="1504950"/>
            <a:ext cx="8153400" cy="646331"/>
          </a:xfrm>
          <a:prstGeom prst="rect">
            <a:avLst/>
          </a:prstGeom>
        </p:spPr>
        <p:txBody>
          <a:bodyPr wrap="square">
            <a:spAutoFit/>
          </a:bodyPr>
          <a:lstStyle/>
          <a:p>
            <a:pPr algn="just"/>
            <a:r>
              <a:rPr lang="tr-TR" dirty="0">
                <a:latin typeface="Times New Roman" pitchFamily="18" charset="0"/>
                <a:cs typeface="Times New Roman" pitchFamily="18" charset="0"/>
              </a:rPr>
              <a:t>Burada reaksiyon hız sabiti olan k maddenin </a:t>
            </a:r>
            <a:r>
              <a:rPr lang="tr-TR" dirty="0" err="1">
                <a:latin typeface="Times New Roman" pitchFamily="18" charset="0"/>
                <a:cs typeface="Times New Roman" pitchFamily="18" charset="0"/>
              </a:rPr>
              <a:t>bozunduğu</a:t>
            </a:r>
            <a:r>
              <a:rPr lang="tr-TR" dirty="0">
                <a:latin typeface="Times New Roman" pitchFamily="18" charset="0"/>
                <a:cs typeface="Times New Roman" pitchFamily="18" charset="0"/>
              </a:rPr>
              <a:t> durumda negatif, arttığı durumda ise pozitif değer alır. Ortamda artan C miktarları için düzenlenmesiyle; </a:t>
            </a:r>
          </a:p>
        </p:txBody>
      </p:sp>
      <p:sp>
        <p:nvSpPr>
          <p:cNvPr id="4" name="Dikdörtgen 3"/>
          <p:cNvSpPr/>
          <p:nvPr/>
        </p:nvSpPr>
        <p:spPr>
          <a:xfrm>
            <a:off x="228600" y="965612"/>
            <a:ext cx="2089033" cy="369332"/>
          </a:xfrm>
          <a:prstGeom prst="rect">
            <a:avLst/>
          </a:prstGeom>
        </p:spPr>
        <p:txBody>
          <a:bodyPr wrap="none">
            <a:spAutoFit/>
          </a:bodyPr>
          <a:lstStyle/>
          <a:p>
            <a:r>
              <a:rPr lang="tr-TR" b="1" dirty="0">
                <a:latin typeface="Times New Roman" pitchFamily="18" charset="0"/>
                <a:cs typeface="Times New Roman" pitchFamily="18" charset="0"/>
              </a:rPr>
              <a:t>Kesikli Reaktörler:</a:t>
            </a:r>
          </a:p>
        </p:txBody>
      </p:sp>
      <mc:AlternateContent xmlns:mc="http://schemas.openxmlformats.org/markup-compatibility/2006" xmlns:a14="http://schemas.microsoft.com/office/drawing/2010/main">
        <mc:Choice Requires="a14">
          <p:sp>
            <p:nvSpPr>
              <p:cNvPr id="5" name="Metin kutusu 4"/>
              <p:cNvSpPr txBox="1"/>
              <p:nvPr/>
            </p:nvSpPr>
            <p:spPr>
              <a:xfrm>
                <a:off x="380999" y="2485609"/>
                <a:ext cx="1511696" cy="41177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tr-TR" sz="2000" b="1" i="1" smtClean="0">
                          <a:latin typeface="Cambria Math"/>
                        </a:rPr>
                        <m:t>𝑪</m:t>
                      </m:r>
                      <m:r>
                        <a:rPr lang="tr-TR" sz="2000" b="1" i="1" smtClean="0">
                          <a:latin typeface="Cambria Math"/>
                        </a:rPr>
                        <m:t>=</m:t>
                      </m:r>
                      <m:sSub>
                        <m:sSubPr>
                          <m:ctrlPr>
                            <a:rPr lang="tr-TR" sz="2000" b="1" i="1" smtClean="0">
                              <a:latin typeface="Cambria Math" panose="02040503050406030204" pitchFamily="18" charset="0"/>
                            </a:rPr>
                          </m:ctrlPr>
                        </m:sSubPr>
                        <m:e>
                          <m:r>
                            <a:rPr lang="tr-TR" sz="2000" b="1" i="1" smtClean="0">
                              <a:latin typeface="Cambria Math"/>
                            </a:rPr>
                            <m:t>𝑪</m:t>
                          </m:r>
                        </m:e>
                        <m:sub>
                          <m:r>
                            <a:rPr lang="tr-TR" sz="2000" b="1" i="1" smtClean="0">
                              <a:latin typeface="Cambria Math"/>
                            </a:rPr>
                            <m:t>𝟎</m:t>
                          </m:r>
                        </m:sub>
                      </m:sSub>
                      <m:r>
                        <a:rPr lang="tr-TR" sz="2000" b="1" i="1" smtClean="0">
                          <a:latin typeface="Cambria Math"/>
                        </a:rPr>
                        <m:t>.</m:t>
                      </m:r>
                      <m:sSup>
                        <m:sSupPr>
                          <m:ctrlPr>
                            <a:rPr lang="tr-TR" sz="2000" b="1" i="1" smtClean="0">
                              <a:latin typeface="Cambria Math" panose="02040503050406030204" pitchFamily="18" charset="0"/>
                            </a:rPr>
                          </m:ctrlPr>
                        </m:sSupPr>
                        <m:e>
                          <m:r>
                            <a:rPr lang="tr-TR" sz="2000" b="1" i="1" smtClean="0">
                              <a:latin typeface="Cambria Math"/>
                            </a:rPr>
                            <m:t>𝒆</m:t>
                          </m:r>
                        </m:e>
                        <m:sup>
                          <m:r>
                            <a:rPr lang="tr-TR" sz="2000" b="1" i="1" smtClean="0">
                              <a:latin typeface="Cambria Math"/>
                            </a:rPr>
                            <m:t>𝒌</m:t>
                          </m:r>
                          <m:r>
                            <a:rPr lang="tr-TR" sz="2000" b="1" i="1" smtClean="0">
                              <a:latin typeface="Cambria Math"/>
                            </a:rPr>
                            <m:t>.</m:t>
                          </m:r>
                          <m:r>
                            <a:rPr lang="tr-TR" sz="2000" b="1" i="1" smtClean="0">
                              <a:latin typeface="Cambria Math"/>
                            </a:rPr>
                            <m:t>𝒕</m:t>
                          </m:r>
                        </m:sup>
                      </m:sSup>
                    </m:oMath>
                  </m:oMathPara>
                </a14:m>
                <a:endParaRPr lang="tr-TR" sz="2000" b="1" dirty="0"/>
              </a:p>
            </p:txBody>
          </p:sp>
        </mc:Choice>
        <mc:Fallback xmlns="">
          <p:sp>
            <p:nvSpPr>
              <p:cNvPr id="5" name="Metin kutusu 4"/>
              <p:cNvSpPr txBox="1">
                <a:spLocks noRot="1" noChangeAspect="1" noMove="1" noResize="1" noEditPoints="1" noAdjustHandles="1" noChangeArrowheads="1" noChangeShapeType="1" noTextEdit="1"/>
              </p:cNvSpPr>
              <p:nvPr/>
            </p:nvSpPr>
            <p:spPr>
              <a:xfrm>
                <a:off x="380999" y="2485609"/>
                <a:ext cx="1511696" cy="411779"/>
              </a:xfrm>
              <a:prstGeom prst="rect">
                <a:avLst/>
              </a:prstGeom>
              <a:blipFill rotWithShape="1">
                <a:blip r:embed="rId4"/>
                <a:stretch>
                  <a:fillRect b="-2985"/>
                </a:stretch>
              </a:blipFill>
            </p:spPr>
            <p:txBody>
              <a:bodyPr/>
              <a:lstStyle/>
              <a:p>
                <a:r>
                  <a:rPr lang="tr-TR">
                    <a:noFill/>
                  </a:rPr>
                  <a:t> </a:t>
                </a:r>
              </a:p>
            </p:txBody>
          </p:sp>
        </mc:Fallback>
      </mc:AlternateContent>
    </p:spTree>
    <p:extLst>
      <p:ext uri="{BB962C8B-B14F-4D97-AF65-F5344CB8AC3E}">
        <p14:creationId xmlns:p14="http://schemas.microsoft.com/office/powerpoint/2010/main" val="3842757903"/>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152400" y="742950"/>
            <a:ext cx="6224980" cy="784830"/>
          </a:xfrm>
          <a:prstGeom prst="rect">
            <a:avLst/>
          </a:prstGeom>
        </p:spPr>
        <p:txBody>
          <a:bodyPr wrap="square">
            <a:spAutoFit/>
          </a:bodyPr>
          <a:lstStyle/>
          <a:p>
            <a:r>
              <a:rPr lang="tr-TR" b="1" dirty="0">
                <a:latin typeface="Times New Roman" pitchFamily="18" charset="0"/>
                <a:cs typeface="Times New Roman" pitchFamily="18" charset="0"/>
              </a:rPr>
              <a:t>Reaktörleri Boyutlandırma Kriterleri </a:t>
            </a:r>
          </a:p>
          <a:p>
            <a:endParaRPr lang="tr-TR" sz="900" b="1" dirty="0">
              <a:latin typeface="Times New Roman" pitchFamily="18" charset="0"/>
              <a:cs typeface="Times New Roman" pitchFamily="18" charset="0"/>
            </a:endParaRPr>
          </a:p>
          <a:p>
            <a:r>
              <a:rPr lang="tr-TR" b="1" dirty="0">
                <a:latin typeface="Times New Roman" pitchFamily="18" charset="0"/>
                <a:cs typeface="Times New Roman" pitchFamily="18" charset="0"/>
              </a:rPr>
              <a:t>Sürekli Akımlı Tam Karışımlı Reaktörler (CSTR):</a:t>
            </a:r>
          </a:p>
        </p:txBody>
      </p:sp>
      <p:sp>
        <p:nvSpPr>
          <p:cNvPr id="4" name="Dikdörtgen 3"/>
          <p:cNvSpPr/>
          <p:nvPr/>
        </p:nvSpPr>
        <p:spPr>
          <a:xfrm>
            <a:off x="152400" y="1623795"/>
            <a:ext cx="8610600" cy="1754326"/>
          </a:xfrm>
          <a:prstGeom prst="rect">
            <a:avLst/>
          </a:prstGeom>
        </p:spPr>
        <p:txBody>
          <a:bodyPr wrap="square">
            <a:spAutoFit/>
          </a:bodyPr>
          <a:lstStyle/>
          <a:p>
            <a:pPr algn="just"/>
            <a:r>
              <a:rPr lang="tr-TR" dirty="0">
                <a:latin typeface="Times New Roman" pitchFamily="18" charset="0"/>
                <a:cs typeface="Times New Roman" pitchFamily="18" charset="0"/>
              </a:rPr>
              <a:t>Tank içerisinde bir kimyasal reaksiyon gerçekleşmiyorsa:</a:t>
            </a:r>
          </a:p>
          <a:p>
            <a:pPr algn="just"/>
            <a:endParaRPr lang="tr-TR" dirty="0">
              <a:latin typeface="Times New Roman" pitchFamily="18" charset="0"/>
              <a:cs typeface="Times New Roman" pitchFamily="18" charset="0"/>
            </a:endParaRPr>
          </a:p>
          <a:p>
            <a:pPr algn="just"/>
            <a:endParaRPr lang="tr-TR" dirty="0">
              <a:latin typeface="Times New Roman" pitchFamily="18" charset="0"/>
              <a:cs typeface="Times New Roman" pitchFamily="18" charset="0"/>
            </a:endParaRPr>
          </a:p>
          <a:p>
            <a:pPr algn="just"/>
            <a:endParaRPr lang="tr-TR" dirty="0">
              <a:latin typeface="Times New Roman" pitchFamily="18" charset="0"/>
              <a:cs typeface="Times New Roman" pitchFamily="18" charset="0"/>
            </a:endParaRPr>
          </a:p>
          <a:p>
            <a:pPr algn="just"/>
            <a:endParaRPr lang="tr-TR" dirty="0">
              <a:latin typeface="Times New Roman" pitchFamily="18" charset="0"/>
              <a:cs typeface="Times New Roman" pitchFamily="18" charset="0"/>
            </a:endParaRPr>
          </a:p>
          <a:p>
            <a:pPr algn="just"/>
            <a:r>
              <a:rPr lang="tr-TR" dirty="0">
                <a:latin typeface="Times New Roman" pitchFamily="18" charset="0"/>
                <a:cs typeface="Times New Roman" pitchFamily="18" charset="0"/>
              </a:rPr>
              <a:t>Kararlı hal için (</a:t>
            </a:r>
            <a:r>
              <a:rPr lang="tr-TR" dirty="0" err="1">
                <a:latin typeface="Times New Roman" pitchFamily="18" charset="0"/>
                <a:cs typeface="Times New Roman" pitchFamily="18" charset="0"/>
              </a:rPr>
              <a:t>dC</a:t>
            </a:r>
            <a:r>
              <a:rPr lang="tr-TR" dirty="0">
                <a:latin typeface="Times New Roman" pitchFamily="18" charset="0"/>
                <a:cs typeface="Times New Roman" pitchFamily="18" charset="0"/>
              </a:rPr>
              <a:t>/</a:t>
            </a:r>
            <a:r>
              <a:rPr lang="tr-TR" dirty="0" err="1">
                <a:latin typeface="Times New Roman" pitchFamily="18" charset="0"/>
                <a:cs typeface="Times New Roman" pitchFamily="18" charset="0"/>
              </a:rPr>
              <a:t>dt</a:t>
            </a:r>
            <a:r>
              <a:rPr lang="tr-TR" dirty="0">
                <a:latin typeface="Times New Roman" pitchFamily="18" charset="0"/>
                <a:cs typeface="Times New Roman" pitchFamily="18" charset="0"/>
              </a:rPr>
              <a:t>)</a:t>
            </a:r>
            <a:r>
              <a:rPr lang="tr-TR" baseline="-25000" dirty="0">
                <a:latin typeface="Times New Roman" pitchFamily="18" charset="0"/>
                <a:cs typeface="Times New Roman" pitchFamily="18" charset="0"/>
              </a:rPr>
              <a:t>net</a:t>
            </a:r>
            <a:r>
              <a:rPr lang="tr-TR" dirty="0">
                <a:latin typeface="Times New Roman" pitchFamily="18" charset="0"/>
                <a:cs typeface="Times New Roman" pitchFamily="18" charset="0"/>
              </a:rPr>
              <a:t> = 0’dır. </a:t>
            </a:r>
          </a:p>
        </p:txBody>
      </p:sp>
      <mc:AlternateContent xmlns:mc="http://schemas.openxmlformats.org/markup-compatibility/2006" xmlns:a14="http://schemas.microsoft.com/office/drawing/2010/main">
        <mc:Choice Requires="a14">
          <p:sp>
            <p:nvSpPr>
              <p:cNvPr id="6" name="Metin kutusu 5"/>
              <p:cNvSpPr txBox="1"/>
              <p:nvPr/>
            </p:nvSpPr>
            <p:spPr>
              <a:xfrm>
                <a:off x="762000" y="2266950"/>
                <a:ext cx="3065455" cy="61824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tr-TR" i="1" smtClean="0">
                              <a:latin typeface="Cambria Math" panose="02040503050406030204" pitchFamily="18" charset="0"/>
                            </a:rPr>
                          </m:ctrlPr>
                        </m:fPr>
                        <m:num>
                          <m:r>
                            <a:rPr lang="tr-TR" b="0" i="1" smtClean="0">
                              <a:latin typeface="Cambria Math"/>
                            </a:rPr>
                            <m:t>𝑑𝐶</m:t>
                          </m:r>
                        </m:num>
                        <m:den>
                          <m:r>
                            <a:rPr lang="tr-TR" b="0" i="1" smtClean="0">
                              <a:latin typeface="Cambria Math"/>
                            </a:rPr>
                            <m:t>𝑑𝑡</m:t>
                          </m:r>
                        </m:den>
                      </m:f>
                      <m:r>
                        <a:rPr lang="tr-TR" b="0" i="1" smtClean="0">
                          <a:latin typeface="Cambria Math"/>
                        </a:rPr>
                        <m:t>. </m:t>
                      </m:r>
                      <m:r>
                        <a:rPr lang="tr-TR" b="0" i="1" smtClean="0">
                          <a:latin typeface="Cambria Math"/>
                        </a:rPr>
                        <m:t>𝑉</m:t>
                      </m:r>
                      <m:r>
                        <a:rPr lang="tr-TR" b="0" i="1" smtClean="0">
                          <a:latin typeface="Cambria Math"/>
                        </a:rPr>
                        <m:t>=</m:t>
                      </m:r>
                      <m:r>
                        <a:rPr lang="tr-TR" b="0" i="1" smtClean="0">
                          <a:latin typeface="Cambria Math"/>
                        </a:rPr>
                        <m:t>𝑄</m:t>
                      </m:r>
                      <m:r>
                        <a:rPr lang="tr-TR" b="0" i="1" smtClean="0">
                          <a:latin typeface="Cambria Math"/>
                        </a:rPr>
                        <m:t>.</m:t>
                      </m:r>
                      <m:sSub>
                        <m:sSubPr>
                          <m:ctrlPr>
                            <a:rPr lang="tr-TR" b="0" i="1" smtClean="0">
                              <a:latin typeface="Cambria Math" panose="02040503050406030204" pitchFamily="18" charset="0"/>
                            </a:rPr>
                          </m:ctrlPr>
                        </m:sSubPr>
                        <m:e>
                          <m:r>
                            <a:rPr lang="tr-TR" b="0" i="1" smtClean="0">
                              <a:latin typeface="Cambria Math"/>
                            </a:rPr>
                            <m:t>𝐶</m:t>
                          </m:r>
                        </m:e>
                        <m:sub>
                          <m:r>
                            <a:rPr lang="tr-TR" b="0" i="1" smtClean="0">
                              <a:latin typeface="Cambria Math"/>
                            </a:rPr>
                            <m:t>0</m:t>
                          </m:r>
                        </m:sub>
                      </m:sSub>
                      <m:r>
                        <a:rPr lang="tr-TR" b="0" i="1" smtClean="0">
                          <a:latin typeface="Cambria Math"/>
                        </a:rPr>
                        <m:t> −</m:t>
                      </m:r>
                      <m:r>
                        <a:rPr lang="tr-TR" b="0" i="1" smtClean="0">
                          <a:latin typeface="Cambria Math"/>
                        </a:rPr>
                        <m:t>𝑄</m:t>
                      </m:r>
                      <m:r>
                        <a:rPr lang="tr-TR" b="0" i="1" smtClean="0">
                          <a:latin typeface="Cambria Math"/>
                        </a:rPr>
                        <m:t>.</m:t>
                      </m:r>
                      <m:r>
                        <a:rPr lang="tr-TR" b="0" i="1" smtClean="0">
                          <a:latin typeface="Cambria Math"/>
                        </a:rPr>
                        <m:t>𝐶</m:t>
                      </m:r>
                      <m:r>
                        <a:rPr lang="tr-TR" b="0" i="0" smtClean="0">
                          <a:latin typeface="Cambria Math"/>
                        </a:rPr>
                        <m:t>−</m:t>
                      </m:r>
                      <m:r>
                        <m:rPr>
                          <m:sty m:val="p"/>
                        </m:rPr>
                        <a:rPr lang="tr-TR" b="0" i="0" smtClean="0">
                          <a:latin typeface="Cambria Math"/>
                        </a:rPr>
                        <m:t>Vk</m:t>
                      </m:r>
                      <m:r>
                        <a:rPr lang="tr-TR" b="0" i="0" smtClean="0">
                          <a:latin typeface="Cambria Math"/>
                        </a:rPr>
                        <m:t>.</m:t>
                      </m:r>
                      <m:r>
                        <m:rPr>
                          <m:sty m:val="p"/>
                        </m:rPr>
                        <a:rPr lang="tr-TR" b="0" i="0" smtClean="0">
                          <a:latin typeface="Cambria Math"/>
                        </a:rPr>
                        <m:t>C</m:t>
                      </m:r>
                    </m:oMath>
                  </m:oMathPara>
                </a14:m>
                <a:endParaRPr lang="tr-TR" dirty="0"/>
              </a:p>
            </p:txBody>
          </p:sp>
        </mc:Choice>
        <mc:Fallback xmlns="">
          <p:sp>
            <p:nvSpPr>
              <p:cNvPr id="6" name="Metin kutusu 5"/>
              <p:cNvSpPr txBox="1">
                <a:spLocks noRot="1" noChangeAspect="1" noMove="1" noResize="1" noEditPoints="1" noAdjustHandles="1" noChangeArrowheads="1" noChangeShapeType="1" noTextEdit="1"/>
              </p:cNvSpPr>
              <p:nvPr/>
            </p:nvSpPr>
            <p:spPr>
              <a:xfrm>
                <a:off x="762000" y="2266950"/>
                <a:ext cx="3065455" cy="618246"/>
              </a:xfrm>
              <a:prstGeom prst="rect">
                <a:avLst/>
              </a:prstGeom>
              <a:blipFill rotWithShape="1">
                <a:blip r:embed="rId4"/>
                <a:stretch>
                  <a:fillRect/>
                </a:stretch>
              </a:blipFill>
            </p:spPr>
            <p:txBody>
              <a:bodyPr/>
              <a:lstStyle/>
              <a:p>
                <a:r>
                  <a:rPr lang="tr-TR">
                    <a:noFill/>
                  </a:rPr>
                  <a:t> </a:t>
                </a:r>
              </a:p>
            </p:txBody>
          </p:sp>
        </mc:Fallback>
      </mc:AlternateContent>
      <p:sp>
        <p:nvSpPr>
          <p:cNvPr id="7" name="Dikdörtgen 6"/>
          <p:cNvSpPr/>
          <p:nvPr/>
        </p:nvSpPr>
        <p:spPr>
          <a:xfrm>
            <a:off x="152400" y="3486149"/>
            <a:ext cx="4572000" cy="1169551"/>
          </a:xfrm>
          <a:prstGeom prst="rect">
            <a:avLst/>
          </a:prstGeom>
        </p:spPr>
        <p:txBody>
          <a:bodyPr>
            <a:spAutoFit/>
          </a:bodyPr>
          <a:lstStyle/>
          <a:p>
            <a:r>
              <a:rPr lang="tr-TR" sz="1400" dirty="0" err="1">
                <a:latin typeface="Times New Roman" pitchFamily="18" charset="0"/>
                <a:cs typeface="Times New Roman" pitchFamily="18" charset="0"/>
              </a:rPr>
              <a:t>C</a:t>
            </a:r>
            <a:r>
              <a:rPr lang="tr-TR" sz="1400" baseline="-25000" dirty="0" err="1">
                <a:latin typeface="Times New Roman" pitchFamily="18" charset="0"/>
                <a:cs typeface="Times New Roman" pitchFamily="18" charset="0"/>
              </a:rPr>
              <a:t>o</a:t>
            </a:r>
            <a:r>
              <a:rPr lang="tr-TR" sz="1400" dirty="0">
                <a:latin typeface="Times New Roman" pitchFamily="18" charset="0"/>
                <a:cs typeface="Times New Roman" pitchFamily="18" charset="0"/>
              </a:rPr>
              <a:t>: Reaktöre giren madde konsantrasyonu, mg/L, </a:t>
            </a:r>
          </a:p>
          <a:p>
            <a:r>
              <a:rPr lang="tr-TR" sz="1400" dirty="0">
                <a:latin typeface="Times New Roman" pitchFamily="18" charset="0"/>
                <a:cs typeface="Times New Roman" pitchFamily="18" charset="0"/>
              </a:rPr>
              <a:t>C : Reaktörden çıkan madde konsantrasyonu, mg/L, </a:t>
            </a:r>
          </a:p>
          <a:p>
            <a:r>
              <a:rPr lang="tr-TR" sz="1400" dirty="0">
                <a:latin typeface="Times New Roman" pitchFamily="18" charset="0"/>
                <a:cs typeface="Times New Roman" pitchFamily="18" charset="0"/>
              </a:rPr>
              <a:t>V : Reaktör hacmi, m</a:t>
            </a:r>
            <a:r>
              <a:rPr lang="tr-TR" sz="1400" baseline="30000" dirty="0">
                <a:latin typeface="Times New Roman" pitchFamily="18" charset="0"/>
                <a:cs typeface="Times New Roman" pitchFamily="18" charset="0"/>
              </a:rPr>
              <a:t>3</a:t>
            </a:r>
            <a:r>
              <a:rPr lang="tr-TR" sz="1400" dirty="0">
                <a:latin typeface="Times New Roman" pitchFamily="18" charset="0"/>
                <a:cs typeface="Times New Roman" pitchFamily="18" charset="0"/>
              </a:rPr>
              <a:t> , </a:t>
            </a:r>
          </a:p>
          <a:p>
            <a:r>
              <a:rPr lang="tr-TR" sz="1400" dirty="0">
                <a:latin typeface="Times New Roman" pitchFamily="18" charset="0"/>
                <a:cs typeface="Times New Roman" pitchFamily="18" charset="0"/>
              </a:rPr>
              <a:t>Q : </a:t>
            </a:r>
            <a:r>
              <a:rPr lang="tr-TR" sz="1400" dirty="0" err="1">
                <a:latin typeface="Times New Roman" pitchFamily="18" charset="0"/>
                <a:cs typeface="Times New Roman" pitchFamily="18" charset="0"/>
              </a:rPr>
              <a:t>Atıksu</a:t>
            </a:r>
            <a:r>
              <a:rPr lang="tr-TR" sz="1400" dirty="0">
                <a:latin typeface="Times New Roman" pitchFamily="18" charset="0"/>
                <a:cs typeface="Times New Roman" pitchFamily="18" charset="0"/>
              </a:rPr>
              <a:t> debisi, m</a:t>
            </a:r>
            <a:r>
              <a:rPr lang="tr-TR" sz="1400" baseline="30000" dirty="0">
                <a:latin typeface="Times New Roman" pitchFamily="18" charset="0"/>
                <a:cs typeface="Times New Roman" pitchFamily="18" charset="0"/>
              </a:rPr>
              <a:t>3</a:t>
            </a:r>
            <a:r>
              <a:rPr lang="tr-TR" sz="1400" dirty="0">
                <a:latin typeface="Times New Roman" pitchFamily="18" charset="0"/>
                <a:cs typeface="Times New Roman" pitchFamily="18" charset="0"/>
              </a:rPr>
              <a:t> /gün,</a:t>
            </a:r>
          </a:p>
          <a:p>
            <a:r>
              <a:rPr lang="tr-TR" sz="1400" dirty="0" err="1">
                <a:latin typeface="Times New Roman" pitchFamily="18" charset="0"/>
                <a:cs typeface="Times New Roman" pitchFamily="18" charset="0"/>
              </a:rPr>
              <a:t>dC</a:t>
            </a:r>
            <a:r>
              <a:rPr lang="tr-TR" sz="1400" dirty="0">
                <a:latin typeface="Times New Roman" pitchFamily="18" charset="0"/>
                <a:cs typeface="Times New Roman" pitchFamily="18" charset="0"/>
              </a:rPr>
              <a:t>/</a:t>
            </a:r>
            <a:r>
              <a:rPr lang="tr-TR" sz="1400" dirty="0" err="1">
                <a:latin typeface="Times New Roman" pitchFamily="18" charset="0"/>
                <a:cs typeface="Times New Roman" pitchFamily="18" charset="0"/>
              </a:rPr>
              <a:t>dt</a:t>
            </a:r>
            <a:r>
              <a:rPr lang="tr-TR" sz="1400" dirty="0">
                <a:latin typeface="Times New Roman" pitchFamily="18" charset="0"/>
                <a:cs typeface="Times New Roman" pitchFamily="18" charset="0"/>
              </a:rPr>
              <a:t> : Zamana bağlı olarak madde değişimi.</a:t>
            </a:r>
          </a:p>
        </p:txBody>
      </p:sp>
      <mc:AlternateContent xmlns:mc="http://schemas.openxmlformats.org/markup-compatibility/2006" xmlns:a14="http://schemas.microsoft.com/office/drawing/2010/main">
        <mc:Choice Requires="a14">
          <p:sp>
            <p:nvSpPr>
              <p:cNvPr id="8" name="Dikdörtgen 7"/>
              <p:cNvSpPr/>
              <p:nvPr/>
            </p:nvSpPr>
            <p:spPr>
              <a:xfrm>
                <a:off x="5257800" y="2390478"/>
                <a:ext cx="2636043"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tr-TR" b="0" i="1" smtClean="0">
                          <a:latin typeface="Cambria Math"/>
                        </a:rPr>
                        <m:t>0</m:t>
                      </m:r>
                      <m:r>
                        <a:rPr lang="tr-TR" i="1">
                          <a:latin typeface="Cambria Math"/>
                        </a:rPr>
                        <m:t>=</m:t>
                      </m:r>
                      <m:r>
                        <a:rPr lang="tr-TR" i="1">
                          <a:latin typeface="Cambria Math"/>
                        </a:rPr>
                        <m:t>𝑄</m:t>
                      </m:r>
                      <m:r>
                        <a:rPr lang="tr-TR" i="1">
                          <a:latin typeface="Cambria Math"/>
                        </a:rPr>
                        <m:t>.</m:t>
                      </m:r>
                      <m:sSub>
                        <m:sSubPr>
                          <m:ctrlPr>
                            <a:rPr lang="tr-TR" i="1">
                              <a:latin typeface="Cambria Math" panose="02040503050406030204" pitchFamily="18" charset="0"/>
                            </a:rPr>
                          </m:ctrlPr>
                        </m:sSubPr>
                        <m:e>
                          <m:r>
                            <a:rPr lang="tr-TR" i="1">
                              <a:latin typeface="Cambria Math"/>
                            </a:rPr>
                            <m:t>𝐶</m:t>
                          </m:r>
                        </m:e>
                        <m:sub>
                          <m:r>
                            <a:rPr lang="tr-TR" i="1">
                              <a:latin typeface="Cambria Math"/>
                            </a:rPr>
                            <m:t>0</m:t>
                          </m:r>
                        </m:sub>
                      </m:sSub>
                      <m:r>
                        <a:rPr lang="tr-TR" i="1">
                          <a:latin typeface="Cambria Math"/>
                        </a:rPr>
                        <m:t> −</m:t>
                      </m:r>
                      <m:r>
                        <a:rPr lang="tr-TR" i="1">
                          <a:latin typeface="Cambria Math"/>
                        </a:rPr>
                        <m:t>𝑄</m:t>
                      </m:r>
                      <m:r>
                        <a:rPr lang="tr-TR" i="1">
                          <a:latin typeface="Cambria Math"/>
                        </a:rPr>
                        <m:t>.</m:t>
                      </m:r>
                      <m:r>
                        <a:rPr lang="tr-TR" i="1">
                          <a:latin typeface="Cambria Math"/>
                        </a:rPr>
                        <m:t>𝐶</m:t>
                      </m:r>
                      <m:r>
                        <a:rPr lang="tr-TR">
                          <a:latin typeface="Cambria Math"/>
                        </a:rPr>
                        <m:t>−</m:t>
                      </m:r>
                      <m:r>
                        <m:rPr>
                          <m:sty m:val="p"/>
                        </m:rPr>
                        <a:rPr lang="tr-TR">
                          <a:latin typeface="Cambria Math"/>
                        </a:rPr>
                        <m:t>Vk</m:t>
                      </m:r>
                      <m:r>
                        <a:rPr lang="tr-TR">
                          <a:latin typeface="Cambria Math"/>
                        </a:rPr>
                        <m:t>.</m:t>
                      </m:r>
                      <m:r>
                        <m:rPr>
                          <m:sty m:val="p"/>
                        </m:rPr>
                        <a:rPr lang="tr-TR">
                          <a:latin typeface="Cambria Math"/>
                        </a:rPr>
                        <m:t>C</m:t>
                      </m:r>
                    </m:oMath>
                  </m:oMathPara>
                </a14:m>
                <a:endParaRPr lang="tr-TR" dirty="0"/>
              </a:p>
            </p:txBody>
          </p:sp>
        </mc:Choice>
        <mc:Fallback xmlns="">
          <p:sp>
            <p:nvSpPr>
              <p:cNvPr id="8" name="Dikdörtgen 7"/>
              <p:cNvSpPr>
                <a:spLocks noRot="1" noChangeAspect="1" noMove="1" noResize="1" noEditPoints="1" noAdjustHandles="1" noChangeArrowheads="1" noChangeShapeType="1" noTextEdit="1"/>
              </p:cNvSpPr>
              <p:nvPr/>
            </p:nvSpPr>
            <p:spPr>
              <a:xfrm>
                <a:off x="5257800" y="2390478"/>
                <a:ext cx="2636043" cy="369332"/>
              </a:xfrm>
              <a:prstGeom prst="rect">
                <a:avLst/>
              </a:prstGeom>
              <a:blipFill rotWithShape="1">
                <a:blip r:embed="rId5"/>
                <a:stretch>
                  <a:fillRect b="-9836"/>
                </a:stretch>
              </a:blipFill>
            </p:spPr>
            <p:txBody>
              <a:bodyPr/>
              <a:lstStyle/>
              <a:p>
                <a:r>
                  <a:rPr lang="tr-TR">
                    <a:noFill/>
                  </a:rPr>
                  <a:t> </a:t>
                </a:r>
              </a:p>
            </p:txBody>
          </p:sp>
        </mc:Fallback>
      </mc:AlternateContent>
      <p:sp>
        <p:nvSpPr>
          <p:cNvPr id="9" name="Sağ Ok 8"/>
          <p:cNvSpPr/>
          <p:nvPr/>
        </p:nvSpPr>
        <p:spPr>
          <a:xfrm>
            <a:off x="4076700" y="2571206"/>
            <a:ext cx="762000" cy="15236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10" name="Metin kutusu 9"/>
              <p:cNvSpPr txBox="1"/>
              <p:nvPr/>
            </p:nvSpPr>
            <p:spPr>
              <a:xfrm>
                <a:off x="4038600" y="3256752"/>
                <a:ext cx="1957780" cy="87562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tr-TR" i="1" smtClean="0">
                              <a:latin typeface="Cambria Math" panose="02040503050406030204" pitchFamily="18" charset="0"/>
                            </a:rPr>
                          </m:ctrlPr>
                        </m:fPr>
                        <m:num>
                          <m:r>
                            <a:rPr lang="tr-TR" b="0" i="1" smtClean="0">
                              <a:latin typeface="Cambria Math"/>
                            </a:rPr>
                            <m:t>𝐶</m:t>
                          </m:r>
                        </m:num>
                        <m:den>
                          <m:sSub>
                            <m:sSubPr>
                              <m:ctrlPr>
                                <a:rPr lang="tr-TR" i="1" smtClean="0">
                                  <a:latin typeface="Cambria Math" panose="02040503050406030204" pitchFamily="18" charset="0"/>
                                </a:rPr>
                              </m:ctrlPr>
                            </m:sSubPr>
                            <m:e>
                              <m:r>
                                <a:rPr lang="tr-TR" b="0" i="1" smtClean="0">
                                  <a:latin typeface="Cambria Math"/>
                                </a:rPr>
                                <m:t>𝐶</m:t>
                              </m:r>
                            </m:e>
                            <m:sub>
                              <m:r>
                                <a:rPr lang="tr-TR" b="0" i="1" smtClean="0">
                                  <a:latin typeface="Cambria Math"/>
                                </a:rPr>
                                <m:t>0</m:t>
                              </m:r>
                            </m:sub>
                          </m:sSub>
                        </m:den>
                      </m:f>
                      <m:r>
                        <a:rPr lang="tr-TR" b="0" i="1" smtClean="0">
                          <a:latin typeface="Cambria Math"/>
                        </a:rPr>
                        <m:t>= </m:t>
                      </m:r>
                      <m:f>
                        <m:fPr>
                          <m:ctrlPr>
                            <a:rPr lang="tr-TR" b="0" i="1" smtClean="0">
                              <a:latin typeface="Cambria Math" panose="02040503050406030204" pitchFamily="18" charset="0"/>
                            </a:rPr>
                          </m:ctrlPr>
                        </m:fPr>
                        <m:num>
                          <m:r>
                            <a:rPr lang="tr-TR" b="0" i="1" smtClean="0">
                              <a:latin typeface="Cambria Math"/>
                            </a:rPr>
                            <m:t>1</m:t>
                          </m:r>
                        </m:num>
                        <m:den>
                          <m:r>
                            <a:rPr lang="tr-TR" b="0" i="1" smtClean="0">
                              <a:latin typeface="Cambria Math"/>
                            </a:rPr>
                            <m:t>[1+</m:t>
                          </m:r>
                          <m:r>
                            <a:rPr lang="tr-TR" b="0" i="1" smtClean="0">
                              <a:latin typeface="Cambria Math"/>
                            </a:rPr>
                            <m:t>𝑘</m:t>
                          </m:r>
                          <m:d>
                            <m:dPr>
                              <m:ctrlPr>
                                <a:rPr lang="tr-TR" b="0" i="1" smtClean="0">
                                  <a:latin typeface="Cambria Math" panose="02040503050406030204" pitchFamily="18" charset="0"/>
                                </a:rPr>
                              </m:ctrlPr>
                            </m:dPr>
                            <m:e>
                              <m:f>
                                <m:fPr>
                                  <m:ctrlPr>
                                    <a:rPr lang="tr-TR" b="0" i="1" smtClean="0">
                                      <a:latin typeface="Cambria Math" panose="02040503050406030204" pitchFamily="18" charset="0"/>
                                    </a:rPr>
                                  </m:ctrlPr>
                                </m:fPr>
                                <m:num>
                                  <m:r>
                                    <a:rPr lang="tr-TR" b="0" i="1" smtClean="0">
                                      <a:latin typeface="Cambria Math"/>
                                    </a:rPr>
                                    <m:t>𝑉</m:t>
                                  </m:r>
                                </m:num>
                                <m:den>
                                  <m:r>
                                    <a:rPr lang="tr-TR" b="0" i="1" smtClean="0">
                                      <a:latin typeface="Cambria Math"/>
                                    </a:rPr>
                                    <m:t>𝑄</m:t>
                                  </m:r>
                                </m:den>
                              </m:f>
                            </m:e>
                          </m:d>
                          <m:r>
                            <a:rPr lang="tr-TR" b="0" i="1" smtClean="0">
                              <a:latin typeface="Cambria Math"/>
                            </a:rPr>
                            <m:t>]</m:t>
                          </m:r>
                        </m:den>
                      </m:f>
                    </m:oMath>
                  </m:oMathPara>
                </a14:m>
                <a:endParaRPr lang="tr-TR" dirty="0"/>
              </a:p>
            </p:txBody>
          </p:sp>
        </mc:Choice>
        <mc:Fallback xmlns="">
          <p:sp>
            <p:nvSpPr>
              <p:cNvPr id="10" name="Metin kutusu 9"/>
              <p:cNvSpPr txBox="1">
                <a:spLocks noRot="1" noChangeAspect="1" noMove="1" noResize="1" noEditPoints="1" noAdjustHandles="1" noChangeArrowheads="1" noChangeShapeType="1" noTextEdit="1"/>
              </p:cNvSpPr>
              <p:nvPr/>
            </p:nvSpPr>
            <p:spPr>
              <a:xfrm>
                <a:off x="4038600" y="3256752"/>
                <a:ext cx="1957780" cy="875624"/>
              </a:xfrm>
              <a:prstGeom prst="rect">
                <a:avLst/>
              </a:prstGeom>
              <a:blipFill rotWithShape="1">
                <a:blip r:embed="rId6"/>
                <a:stretch>
                  <a:fillRect/>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1" name="Dikdörtgen 10"/>
              <p:cNvSpPr/>
              <p:nvPr/>
            </p:nvSpPr>
            <p:spPr>
              <a:xfrm>
                <a:off x="6430270" y="3256752"/>
                <a:ext cx="1730345" cy="662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tr-TR" i="1" smtClean="0">
                              <a:latin typeface="Cambria Math" panose="02040503050406030204" pitchFamily="18" charset="0"/>
                            </a:rPr>
                          </m:ctrlPr>
                        </m:fPr>
                        <m:num>
                          <m:r>
                            <a:rPr lang="tr-TR" i="1">
                              <a:latin typeface="Cambria Math"/>
                            </a:rPr>
                            <m:t>𝐶</m:t>
                          </m:r>
                        </m:num>
                        <m:den>
                          <m:sSub>
                            <m:sSubPr>
                              <m:ctrlPr>
                                <a:rPr lang="tr-TR" i="1">
                                  <a:latin typeface="Cambria Math" panose="02040503050406030204" pitchFamily="18" charset="0"/>
                                </a:rPr>
                              </m:ctrlPr>
                            </m:sSubPr>
                            <m:e>
                              <m:r>
                                <a:rPr lang="tr-TR" i="1">
                                  <a:latin typeface="Cambria Math"/>
                                </a:rPr>
                                <m:t>𝐶</m:t>
                              </m:r>
                            </m:e>
                            <m:sub>
                              <m:r>
                                <a:rPr lang="tr-TR" i="1">
                                  <a:latin typeface="Cambria Math"/>
                                </a:rPr>
                                <m:t>0</m:t>
                              </m:r>
                            </m:sub>
                          </m:sSub>
                        </m:den>
                      </m:f>
                      <m:r>
                        <a:rPr lang="tr-TR" i="1">
                          <a:latin typeface="Cambria Math"/>
                        </a:rPr>
                        <m:t>= </m:t>
                      </m:r>
                      <m:f>
                        <m:fPr>
                          <m:ctrlPr>
                            <a:rPr lang="tr-TR" i="1">
                              <a:latin typeface="Cambria Math" panose="02040503050406030204" pitchFamily="18" charset="0"/>
                            </a:rPr>
                          </m:ctrlPr>
                        </m:fPr>
                        <m:num>
                          <m:r>
                            <a:rPr lang="tr-TR" i="1">
                              <a:latin typeface="Cambria Math"/>
                            </a:rPr>
                            <m:t>1</m:t>
                          </m:r>
                        </m:num>
                        <m:den>
                          <m:r>
                            <a:rPr lang="tr-TR" b="0" i="1" smtClean="0">
                              <a:latin typeface="Cambria Math"/>
                            </a:rPr>
                            <m:t>(</m:t>
                          </m:r>
                          <m:r>
                            <a:rPr lang="tr-TR" i="1">
                              <a:latin typeface="Cambria Math"/>
                            </a:rPr>
                            <m:t>1+</m:t>
                          </m:r>
                          <m:r>
                            <a:rPr lang="tr-TR" i="1">
                              <a:latin typeface="Cambria Math"/>
                            </a:rPr>
                            <m:t>𝑘</m:t>
                          </m:r>
                          <m:r>
                            <a:rPr lang="tr-TR" b="0" i="1" smtClean="0">
                              <a:latin typeface="Cambria Math"/>
                            </a:rPr>
                            <m:t>.</m:t>
                          </m:r>
                          <m:r>
                            <a:rPr lang="tr-TR" b="0" i="1" smtClean="0">
                              <a:latin typeface="Cambria Math"/>
                            </a:rPr>
                            <m:t>𝑡</m:t>
                          </m:r>
                          <m:r>
                            <a:rPr lang="tr-TR" b="0" i="1" smtClean="0">
                              <a:latin typeface="Cambria Math"/>
                            </a:rPr>
                            <m:t>)</m:t>
                          </m:r>
                        </m:den>
                      </m:f>
                    </m:oMath>
                  </m:oMathPara>
                </a14:m>
                <a:endParaRPr lang="tr-TR" dirty="0"/>
              </a:p>
            </p:txBody>
          </p:sp>
        </mc:Choice>
        <mc:Fallback xmlns="">
          <p:sp>
            <p:nvSpPr>
              <p:cNvPr id="11" name="Dikdörtgen 10"/>
              <p:cNvSpPr>
                <a:spLocks noRot="1" noChangeAspect="1" noMove="1" noResize="1" noEditPoints="1" noAdjustHandles="1" noChangeArrowheads="1" noChangeShapeType="1" noTextEdit="1"/>
              </p:cNvSpPr>
              <p:nvPr/>
            </p:nvSpPr>
            <p:spPr>
              <a:xfrm>
                <a:off x="6430270" y="3256752"/>
                <a:ext cx="1730345" cy="662554"/>
              </a:xfrm>
              <a:prstGeom prst="rect">
                <a:avLst/>
              </a:prstGeom>
              <a:blipFill rotWithShape="1">
                <a:blip r:embed="rId7"/>
                <a:stretch>
                  <a:fillRect/>
                </a:stretch>
              </a:blipFill>
            </p:spPr>
            <p:txBody>
              <a:bodyPr/>
              <a:lstStyle/>
              <a:p>
                <a:r>
                  <a:rPr lang="tr-TR">
                    <a:noFill/>
                  </a:rPr>
                  <a:t> </a:t>
                </a:r>
              </a:p>
            </p:txBody>
          </p:sp>
        </mc:Fallback>
      </mc:AlternateContent>
      <p:sp>
        <p:nvSpPr>
          <p:cNvPr id="12" name="Sağ Ok 11"/>
          <p:cNvSpPr/>
          <p:nvPr/>
        </p:nvSpPr>
        <p:spPr>
          <a:xfrm>
            <a:off x="5996380" y="3486149"/>
            <a:ext cx="381000" cy="15236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011375660"/>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152400" y="742950"/>
            <a:ext cx="5486400" cy="784830"/>
          </a:xfrm>
          <a:prstGeom prst="rect">
            <a:avLst/>
          </a:prstGeom>
        </p:spPr>
        <p:txBody>
          <a:bodyPr wrap="square">
            <a:spAutoFit/>
          </a:bodyPr>
          <a:lstStyle/>
          <a:p>
            <a:r>
              <a:rPr lang="tr-TR" b="1" dirty="0">
                <a:latin typeface="Times New Roman" pitchFamily="18" charset="0"/>
                <a:cs typeface="Times New Roman" pitchFamily="18" charset="0"/>
              </a:rPr>
              <a:t>Reaktörleri Boyutlandırma Kriterleri </a:t>
            </a:r>
          </a:p>
          <a:p>
            <a:endParaRPr lang="tr-TR" sz="900" b="1" dirty="0">
              <a:latin typeface="Times New Roman" pitchFamily="18" charset="0"/>
              <a:cs typeface="Times New Roman" pitchFamily="18" charset="0"/>
            </a:endParaRPr>
          </a:p>
          <a:p>
            <a:r>
              <a:rPr lang="tr-TR" b="1" dirty="0">
                <a:latin typeface="Times New Roman" pitchFamily="18" charset="0"/>
                <a:cs typeface="Times New Roman" pitchFamily="18" charset="0"/>
              </a:rPr>
              <a:t>Sürekli Akımlı Tam Karışımlı Reaktörler (CSTR):</a:t>
            </a:r>
          </a:p>
        </p:txBody>
      </p:sp>
      <mc:AlternateContent xmlns:mc="http://schemas.openxmlformats.org/markup-compatibility/2006" xmlns:a14="http://schemas.microsoft.com/office/drawing/2010/main">
        <mc:Choice Requires="a14">
          <p:sp>
            <p:nvSpPr>
              <p:cNvPr id="5" name="Dikdörtgen 4"/>
              <p:cNvSpPr/>
              <p:nvPr/>
            </p:nvSpPr>
            <p:spPr>
              <a:xfrm>
                <a:off x="228600" y="1558558"/>
                <a:ext cx="8305800" cy="2718821"/>
              </a:xfrm>
              <a:prstGeom prst="rect">
                <a:avLst/>
              </a:prstGeom>
            </p:spPr>
            <p:txBody>
              <a:bodyPr wrap="square">
                <a:spAutoFit/>
              </a:bodyPr>
              <a:lstStyle/>
              <a:p>
                <a:r>
                  <a:rPr lang="tr-TR" dirty="0">
                    <a:latin typeface="Times New Roman" pitchFamily="18" charset="0"/>
                    <a:cs typeface="Times New Roman" pitchFamily="18" charset="0"/>
                  </a:rPr>
                  <a:t>Kimyasal reaksiyon gerçekleşen seri halde CSTR, reaksiyon birinci dereceden kabul edilirse;</a:t>
                </a:r>
              </a:p>
              <a:p>
                <a:endParaRPr lang="tr-TR" dirty="0">
                  <a:latin typeface="Times New Roman" pitchFamily="18" charset="0"/>
                  <a:cs typeface="Times New Roman" pitchFamily="18" charset="0"/>
                </a:endParaRPr>
              </a:p>
              <a:p>
                <a:pPr algn="ctr"/>
                <a:r>
                  <a:rPr lang="tr-TR" b="1" dirty="0">
                    <a:latin typeface="Times New Roman" pitchFamily="18" charset="0"/>
                    <a:cs typeface="Times New Roman" pitchFamily="18" charset="0"/>
                  </a:rPr>
                  <a:t>Birikim = Giriş – Çıkış + Tüketim</a:t>
                </a:r>
              </a:p>
              <a:p>
                <a:endParaRPr lang="tr-TR" dirty="0">
                  <a:latin typeface="Times New Roman" pitchFamily="18" charset="0"/>
                  <a:cs typeface="Times New Roman" pitchFamily="18" charset="0"/>
                </a:endParaRPr>
              </a:p>
              <a:p>
                <a:pPr/>
                <a14:m>
                  <m:oMathPara xmlns:m="http://schemas.openxmlformats.org/officeDocument/2006/math">
                    <m:oMathParaPr>
                      <m:jc m:val="centerGroup"/>
                    </m:oMathParaPr>
                    <m:oMath xmlns:m="http://schemas.openxmlformats.org/officeDocument/2006/math">
                      <m:f>
                        <m:fPr>
                          <m:ctrlPr>
                            <a:rPr lang="tr-TR" i="1" smtClean="0">
                              <a:latin typeface="Cambria Math" panose="02040503050406030204" pitchFamily="18" charset="0"/>
                            </a:rPr>
                          </m:ctrlPr>
                        </m:fPr>
                        <m:num>
                          <m:r>
                            <a:rPr lang="tr-TR" b="0" i="1" smtClean="0">
                              <a:latin typeface="Cambria Math"/>
                            </a:rPr>
                            <m:t>𝑉</m:t>
                          </m:r>
                        </m:num>
                        <m:den>
                          <m:r>
                            <a:rPr lang="tr-TR" b="0" i="1" smtClean="0">
                              <a:latin typeface="Cambria Math"/>
                            </a:rPr>
                            <m:t>𝑛</m:t>
                          </m:r>
                        </m:den>
                      </m:f>
                      <m:r>
                        <a:rPr lang="tr-TR" b="0" i="1" smtClean="0">
                          <a:latin typeface="Cambria Math"/>
                        </a:rPr>
                        <m:t>.</m:t>
                      </m:r>
                      <m:f>
                        <m:fPr>
                          <m:ctrlPr>
                            <a:rPr lang="tr-TR" b="0" i="1" smtClean="0">
                              <a:latin typeface="Cambria Math" panose="02040503050406030204" pitchFamily="18" charset="0"/>
                            </a:rPr>
                          </m:ctrlPr>
                        </m:fPr>
                        <m:num>
                          <m:r>
                            <a:rPr lang="tr-TR" b="0" i="1" smtClean="0">
                              <a:latin typeface="Cambria Math"/>
                            </a:rPr>
                            <m:t>𝑑</m:t>
                          </m:r>
                          <m:sSub>
                            <m:sSubPr>
                              <m:ctrlPr>
                                <a:rPr lang="tr-TR" b="0" i="1" smtClean="0">
                                  <a:latin typeface="Cambria Math" panose="02040503050406030204" pitchFamily="18" charset="0"/>
                                </a:rPr>
                              </m:ctrlPr>
                            </m:sSubPr>
                            <m:e>
                              <m:r>
                                <a:rPr lang="tr-TR" b="0" i="1" smtClean="0">
                                  <a:latin typeface="Cambria Math"/>
                                </a:rPr>
                                <m:t>𝐶</m:t>
                              </m:r>
                            </m:e>
                            <m:sub>
                              <m:r>
                                <a:rPr lang="tr-TR" b="0" i="1" smtClean="0">
                                  <a:latin typeface="Cambria Math"/>
                                </a:rPr>
                                <m:t>𝑛</m:t>
                              </m:r>
                            </m:sub>
                          </m:sSub>
                        </m:num>
                        <m:den>
                          <m:r>
                            <a:rPr lang="tr-TR" b="0" i="1" smtClean="0">
                              <a:latin typeface="Cambria Math"/>
                            </a:rPr>
                            <m:t>𝑑𝑡</m:t>
                          </m:r>
                        </m:den>
                      </m:f>
                      <m:r>
                        <a:rPr lang="tr-TR" b="0" i="1" smtClean="0">
                          <a:latin typeface="Cambria Math"/>
                        </a:rPr>
                        <m:t>=</m:t>
                      </m:r>
                      <m:r>
                        <a:rPr lang="tr-TR" b="0" i="1" smtClean="0">
                          <a:latin typeface="Cambria Math"/>
                        </a:rPr>
                        <m:t>𝑄</m:t>
                      </m:r>
                      <m:r>
                        <a:rPr lang="tr-TR" b="0" i="1" smtClean="0">
                          <a:latin typeface="Cambria Math"/>
                        </a:rPr>
                        <m:t>.</m:t>
                      </m:r>
                      <m:sSub>
                        <m:sSubPr>
                          <m:ctrlPr>
                            <a:rPr lang="tr-TR" b="0" i="1" smtClean="0">
                              <a:latin typeface="Cambria Math" panose="02040503050406030204" pitchFamily="18" charset="0"/>
                            </a:rPr>
                          </m:ctrlPr>
                        </m:sSubPr>
                        <m:e>
                          <m:r>
                            <a:rPr lang="tr-TR" b="0" i="1" smtClean="0">
                              <a:latin typeface="Cambria Math"/>
                            </a:rPr>
                            <m:t>𝐶</m:t>
                          </m:r>
                        </m:e>
                        <m:sub>
                          <m:r>
                            <a:rPr lang="tr-TR" b="0" i="1" smtClean="0">
                              <a:latin typeface="Cambria Math"/>
                            </a:rPr>
                            <m:t>𝑛</m:t>
                          </m:r>
                          <m:r>
                            <a:rPr lang="tr-TR" b="0" i="1" smtClean="0">
                              <a:latin typeface="Cambria Math"/>
                            </a:rPr>
                            <m:t>−1</m:t>
                          </m:r>
                        </m:sub>
                      </m:sSub>
                      <m:r>
                        <a:rPr lang="tr-TR" b="0" i="1" smtClean="0">
                          <a:latin typeface="Cambria Math"/>
                        </a:rPr>
                        <m:t>−</m:t>
                      </m:r>
                      <m:r>
                        <a:rPr lang="tr-TR" b="0" i="1" smtClean="0">
                          <a:latin typeface="Cambria Math"/>
                        </a:rPr>
                        <m:t>𝑄</m:t>
                      </m:r>
                      <m:r>
                        <a:rPr lang="tr-TR" b="0" i="1" smtClean="0">
                          <a:latin typeface="Cambria Math"/>
                        </a:rPr>
                        <m:t>.</m:t>
                      </m:r>
                      <m:sSub>
                        <m:sSubPr>
                          <m:ctrlPr>
                            <a:rPr lang="tr-TR" b="0" i="1" smtClean="0">
                              <a:latin typeface="Cambria Math" panose="02040503050406030204" pitchFamily="18" charset="0"/>
                            </a:rPr>
                          </m:ctrlPr>
                        </m:sSubPr>
                        <m:e>
                          <m:r>
                            <a:rPr lang="tr-TR" b="0" i="1" smtClean="0">
                              <a:latin typeface="Cambria Math"/>
                            </a:rPr>
                            <m:t>𝐶</m:t>
                          </m:r>
                        </m:e>
                        <m:sub>
                          <m:r>
                            <a:rPr lang="tr-TR" b="0" i="1" smtClean="0">
                              <a:latin typeface="Cambria Math"/>
                            </a:rPr>
                            <m:t>𝑛</m:t>
                          </m:r>
                        </m:sub>
                      </m:sSub>
                      <m:r>
                        <a:rPr lang="tr-TR" b="0" i="1" smtClean="0">
                          <a:latin typeface="Cambria Math"/>
                        </a:rPr>
                        <m:t>+</m:t>
                      </m:r>
                      <m:f>
                        <m:fPr>
                          <m:ctrlPr>
                            <a:rPr lang="tr-TR" b="0" i="1" smtClean="0">
                              <a:latin typeface="Cambria Math" panose="02040503050406030204" pitchFamily="18" charset="0"/>
                            </a:rPr>
                          </m:ctrlPr>
                        </m:fPr>
                        <m:num>
                          <m:r>
                            <a:rPr lang="tr-TR" b="0" i="1" smtClean="0">
                              <a:latin typeface="Cambria Math"/>
                            </a:rPr>
                            <m:t>𝑉</m:t>
                          </m:r>
                        </m:num>
                        <m:den>
                          <m:r>
                            <a:rPr lang="tr-TR" b="0" i="1" smtClean="0">
                              <a:latin typeface="Cambria Math"/>
                            </a:rPr>
                            <m:t>𝑛</m:t>
                          </m:r>
                        </m:den>
                      </m:f>
                      <m:d>
                        <m:dPr>
                          <m:ctrlPr>
                            <a:rPr lang="tr-TR" b="0" i="1" smtClean="0">
                              <a:latin typeface="Cambria Math" panose="02040503050406030204" pitchFamily="18" charset="0"/>
                            </a:rPr>
                          </m:ctrlPr>
                        </m:dPr>
                        <m:e>
                          <m:r>
                            <a:rPr lang="tr-TR" b="0" i="1" smtClean="0">
                              <a:latin typeface="Cambria Math"/>
                            </a:rPr>
                            <m:t>−</m:t>
                          </m:r>
                          <m:r>
                            <a:rPr lang="tr-TR" b="0" i="1" smtClean="0">
                              <a:latin typeface="Cambria Math"/>
                            </a:rPr>
                            <m:t>𝑘</m:t>
                          </m:r>
                          <m:r>
                            <a:rPr lang="tr-TR" b="0" i="1" smtClean="0">
                              <a:latin typeface="Cambria Math"/>
                            </a:rPr>
                            <m:t>.</m:t>
                          </m:r>
                          <m:sSub>
                            <m:sSubPr>
                              <m:ctrlPr>
                                <a:rPr lang="tr-TR" b="0" i="1" smtClean="0">
                                  <a:latin typeface="Cambria Math" panose="02040503050406030204" pitchFamily="18" charset="0"/>
                                </a:rPr>
                              </m:ctrlPr>
                            </m:sSubPr>
                            <m:e>
                              <m:r>
                                <a:rPr lang="tr-TR" b="0" i="1" smtClean="0">
                                  <a:latin typeface="Cambria Math"/>
                                </a:rPr>
                                <m:t>𝐶</m:t>
                              </m:r>
                            </m:e>
                            <m:sub>
                              <m:r>
                                <a:rPr lang="tr-TR" b="0" i="1" smtClean="0">
                                  <a:latin typeface="Cambria Math"/>
                                </a:rPr>
                                <m:t>𝑛</m:t>
                              </m:r>
                            </m:sub>
                          </m:sSub>
                        </m:e>
                      </m:d>
                    </m:oMath>
                  </m:oMathPara>
                </a14:m>
                <a:endParaRPr lang="tr-TR" b="0" dirty="0"/>
              </a:p>
              <a:p>
                <a:endParaRPr lang="tr-TR" sz="800" dirty="0"/>
              </a:p>
              <a:p>
                <a:r>
                  <a:rPr lang="tr-TR" b="1" dirty="0">
                    <a:latin typeface="Times New Roman" pitchFamily="18" charset="0"/>
                    <a:cs typeface="Times New Roman" pitchFamily="18" charset="0"/>
                  </a:rPr>
                  <a:t>Karalı Durumda;</a:t>
                </a:r>
              </a:p>
              <a:p>
                <a:endParaRPr lang="tr-TR" dirty="0">
                  <a:latin typeface="Times New Roman" pitchFamily="18" charset="0"/>
                  <a:cs typeface="Times New Roman" pitchFamily="18" charset="0"/>
                </a:endParaRPr>
              </a:p>
            </p:txBody>
          </p:sp>
        </mc:Choice>
        <mc:Fallback xmlns="">
          <p:sp>
            <p:nvSpPr>
              <p:cNvPr id="5" name="Dikdörtgen 4"/>
              <p:cNvSpPr>
                <a:spLocks noRot="1" noChangeAspect="1" noMove="1" noResize="1" noEditPoints="1" noAdjustHandles="1" noChangeArrowheads="1" noChangeShapeType="1" noTextEdit="1"/>
              </p:cNvSpPr>
              <p:nvPr/>
            </p:nvSpPr>
            <p:spPr>
              <a:xfrm>
                <a:off x="228600" y="1558558"/>
                <a:ext cx="8305800" cy="2718821"/>
              </a:xfrm>
              <a:prstGeom prst="rect">
                <a:avLst/>
              </a:prstGeom>
              <a:blipFill rotWithShape="1">
                <a:blip r:embed="rId4"/>
                <a:stretch>
                  <a:fillRect l="-661" t="-1121"/>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0" name="Metin kutusu 9"/>
              <p:cNvSpPr txBox="1"/>
              <p:nvPr/>
            </p:nvSpPr>
            <p:spPr>
              <a:xfrm>
                <a:off x="274333" y="3889527"/>
                <a:ext cx="1064522" cy="61824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tr-TR" i="1" smtClean="0">
                              <a:latin typeface="Cambria Math" panose="02040503050406030204" pitchFamily="18" charset="0"/>
                            </a:rPr>
                          </m:ctrlPr>
                        </m:fPr>
                        <m:num>
                          <m:r>
                            <a:rPr lang="tr-TR" b="0" i="1" smtClean="0">
                              <a:latin typeface="Cambria Math"/>
                            </a:rPr>
                            <m:t>𝑑</m:t>
                          </m:r>
                          <m:sSub>
                            <m:sSubPr>
                              <m:ctrlPr>
                                <a:rPr lang="tr-TR" b="0" i="1" smtClean="0">
                                  <a:latin typeface="Cambria Math" panose="02040503050406030204" pitchFamily="18" charset="0"/>
                                </a:rPr>
                              </m:ctrlPr>
                            </m:sSubPr>
                            <m:e>
                              <m:r>
                                <a:rPr lang="tr-TR" b="0" i="1" smtClean="0">
                                  <a:latin typeface="Cambria Math"/>
                                </a:rPr>
                                <m:t>𝐶</m:t>
                              </m:r>
                            </m:e>
                            <m:sub>
                              <m:r>
                                <a:rPr lang="tr-TR" b="0" i="1" smtClean="0">
                                  <a:latin typeface="Cambria Math"/>
                                </a:rPr>
                                <m:t>𝑛</m:t>
                              </m:r>
                            </m:sub>
                          </m:sSub>
                        </m:num>
                        <m:den>
                          <m:r>
                            <a:rPr lang="tr-TR" b="0" i="1" smtClean="0">
                              <a:latin typeface="Cambria Math"/>
                            </a:rPr>
                            <m:t>𝑑𝑡</m:t>
                          </m:r>
                        </m:den>
                      </m:f>
                      <m:r>
                        <a:rPr lang="tr-TR" b="0" i="1" smtClean="0">
                          <a:latin typeface="Cambria Math"/>
                        </a:rPr>
                        <m:t>=0</m:t>
                      </m:r>
                    </m:oMath>
                  </m:oMathPara>
                </a14:m>
                <a:endParaRPr lang="tr-TR" dirty="0"/>
              </a:p>
            </p:txBody>
          </p:sp>
        </mc:Choice>
        <mc:Fallback xmlns="">
          <p:sp>
            <p:nvSpPr>
              <p:cNvPr id="10" name="Metin kutusu 9"/>
              <p:cNvSpPr txBox="1">
                <a:spLocks noRot="1" noChangeAspect="1" noMove="1" noResize="1" noEditPoints="1" noAdjustHandles="1" noChangeArrowheads="1" noChangeShapeType="1" noTextEdit="1"/>
              </p:cNvSpPr>
              <p:nvPr/>
            </p:nvSpPr>
            <p:spPr>
              <a:xfrm>
                <a:off x="274333" y="3889527"/>
                <a:ext cx="1064522" cy="618246"/>
              </a:xfrm>
              <a:prstGeom prst="rect">
                <a:avLst/>
              </a:prstGeom>
              <a:blipFill rotWithShape="1">
                <a:blip r:embed="rId5"/>
                <a:stretch>
                  <a:fillRect/>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1" name="Metin kutusu 10"/>
              <p:cNvSpPr txBox="1"/>
              <p:nvPr/>
            </p:nvSpPr>
            <p:spPr>
              <a:xfrm>
                <a:off x="2514600" y="3887173"/>
                <a:ext cx="1907894" cy="882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tr-TR" i="1" smtClean="0">
                              <a:latin typeface="Cambria Math" panose="02040503050406030204" pitchFamily="18" charset="0"/>
                            </a:rPr>
                          </m:ctrlPr>
                        </m:fPr>
                        <m:num>
                          <m:sSub>
                            <m:sSubPr>
                              <m:ctrlPr>
                                <a:rPr lang="tr-TR" i="1" smtClean="0">
                                  <a:latin typeface="Cambria Math" panose="02040503050406030204" pitchFamily="18" charset="0"/>
                                </a:rPr>
                              </m:ctrlPr>
                            </m:sSubPr>
                            <m:e>
                              <m:r>
                                <a:rPr lang="tr-TR" b="0" i="1" smtClean="0">
                                  <a:latin typeface="Cambria Math"/>
                                </a:rPr>
                                <m:t>𝐶</m:t>
                              </m:r>
                            </m:e>
                            <m:sub>
                              <m:r>
                                <a:rPr lang="tr-TR" b="0" i="1" smtClean="0">
                                  <a:latin typeface="Cambria Math"/>
                                </a:rPr>
                                <m:t>𝑛</m:t>
                              </m:r>
                            </m:sub>
                          </m:sSub>
                        </m:num>
                        <m:den>
                          <m:sSub>
                            <m:sSubPr>
                              <m:ctrlPr>
                                <a:rPr lang="tr-TR" i="1" smtClean="0">
                                  <a:latin typeface="Cambria Math" panose="02040503050406030204" pitchFamily="18" charset="0"/>
                                </a:rPr>
                              </m:ctrlPr>
                            </m:sSubPr>
                            <m:e>
                              <m:r>
                                <a:rPr lang="tr-TR" b="0" i="1" smtClean="0">
                                  <a:latin typeface="Cambria Math"/>
                                </a:rPr>
                                <m:t>𝐶</m:t>
                              </m:r>
                            </m:e>
                            <m:sub>
                              <m:r>
                                <a:rPr lang="tr-TR" b="0" i="1" smtClean="0">
                                  <a:latin typeface="Cambria Math"/>
                                </a:rPr>
                                <m:t>𝑛</m:t>
                              </m:r>
                              <m:r>
                                <a:rPr lang="tr-TR" b="0" i="1" smtClean="0">
                                  <a:latin typeface="Cambria Math"/>
                                </a:rPr>
                                <m:t>−1</m:t>
                              </m:r>
                            </m:sub>
                          </m:sSub>
                        </m:den>
                      </m:f>
                      <m:r>
                        <a:rPr lang="tr-TR" b="0" i="1" smtClean="0">
                          <a:latin typeface="Cambria Math"/>
                        </a:rPr>
                        <m:t>= </m:t>
                      </m:r>
                      <m:f>
                        <m:fPr>
                          <m:ctrlPr>
                            <a:rPr lang="tr-TR" b="0" i="1" smtClean="0">
                              <a:latin typeface="Cambria Math" panose="02040503050406030204" pitchFamily="18" charset="0"/>
                            </a:rPr>
                          </m:ctrlPr>
                        </m:fPr>
                        <m:num>
                          <m:r>
                            <a:rPr lang="tr-TR" b="0" i="1" smtClean="0">
                              <a:latin typeface="Cambria Math"/>
                            </a:rPr>
                            <m:t>1</m:t>
                          </m:r>
                        </m:num>
                        <m:den>
                          <m:r>
                            <a:rPr lang="tr-TR" b="0" i="1" smtClean="0">
                              <a:latin typeface="Cambria Math"/>
                            </a:rPr>
                            <m:t>1+ </m:t>
                          </m:r>
                          <m:f>
                            <m:fPr>
                              <m:ctrlPr>
                                <a:rPr lang="tr-TR" b="0" i="1" smtClean="0">
                                  <a:latin typeface="Cambria Math" panose="02040503050406030204" pitchFamily="18" charset="0"/>
                                </a:rPr>
                              </m:ctrlPr>
                            </m:fPr>
                            <m:num>
                              <m:r>
                                <a:rPr lang="tr-TR" b="0" i="1" smtClean="0">
                                  <a:latin typeface="Cambria Math"/>
                                </a:rPr>
                                <m:t>𝑘</m:t>
                              </m:r>
                              <m:r>
                                <a:rPr lang="tr-TR" b="0" i="1" smtClean="0">
                                  <a:latin typeface="Cambria Math"/>
                                </a:rPr>
                                <m:t>.</m:t>
                              </m:r>
                              <m:r>
                                <a:rPr lang="tr-TR" b="0" i="1" smtClean="0">
                                  <a:latin typeface="Cambria Math"/>
                                </a:rPr>
                                <m:t>𝑉</m:t>
                              </m:r>
                            </m:num>
                            <m:den>
                              <m:r>
                                <a:rPr lang="tr-TR" b="0" i="1" smtClean="0">
                                  <a:latin typeface="Cambria Math"/>
                                </a:rPr>
                                <m:t>𝑛</m:t>
                              </m:r>
                              <m:r>
                                <a:rPr lang="tr-TR" b="0" i="1" smtClean="0">
                                  <a:latin typeface="Cambria Math"/>
                                </a:rPr>
                                <m:t>.</m:t>
                              </m:r>
                              <m:r>
                                <a:rPr lang="tr-TR" b="0" i="1" smtClean="0">
                                  <a:latin typeface="Cambria Math"/>
                                </a:rPr>
                                <m:t>𝑄</m:t>
                              </m:r>
                            </m:den>
                          </m:f>
                        </m:den>
                      </m:f>
                    </m:oMath>
                  </m:oMathPara>
                </a14:m>
                <a:endParaRPr lang="tr-TR" dirty="0"/>
              </a:p>
            </p:txBody>
          </p:sp>
        </mc:Choice>
        <mc:Fallback xmlns="">
          <p:sp>
            <p:nvSpPr>
              <p:cNvPr id="11" name="Metin kutusu 10"/>
              <p:cNvSpPr txBox="1">
                <a:spLocks noRot="1" noChangeAspect="1" noMove="1" noResize="1" noEditPoints="1" noAdjustHandles="1" noChangeArrowheads="1" noChangeShapeType="1" noTextEdit="1"/>
              </p:cNvSpPr>
              <p:nvPr/>
            </p:nvSpPr>
            <p:spPr>
              <a:xfrm>
                <a:off x="2514600" y="3887173"/>
                <a:ext cx="1907894" cy="882999"/>
              </a:xfrm>
              <a:prstGeom prst="rect">
                <a:avLst/>
              </a:prstGeom>
              <a:blipFill rotWithShape="1">
                <a:blip r:embed="rId6"/>
                <a:stretch>
                  <a:fillRect/>
                </a:stretch>
              </a:blipFill>
            </p:spPr>
            <p:txBody>
              <a:bodyPr/>
              <a:lstStyle/>
              <a:p>
                <a:r>
                  <a:rPr lang="tr-TR">
                    <a:noFill/>
                  </a:rPr>
                  <a:t> </a:t>
                </a:r>
              </a:p>
            </p:txBody>
          </p:sp>
        </mc:Fallback>
      </mc:AlternateContent>
    </p:spTree>
    <p:extLst>
      <p:ext uri="{BB962C8B-B14F-4D97-AF65-F5344CB8AC3E}">
        <p14:creationId xmlns:p14="http://schemas.microsoft.com/office/powerpoint/2010/main" val="3412145885"/>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152400" y="819150"/>
            <a:ext cx="4572000" cy="784830"/>
          </a:xfrm>
          <a:prstGeom prst="rect">
            <a:avLst/>
          </a:prstGeom>
        </p:spPr>
        <p:txBody>
          <a:bodyPr>
            <a:spAutoFit/>
          </a:bodyPr>
          <a:lstStyle/>
          <a:p>
            <a:r>
              <a:rPr lang="tr-TR" b="1" dirty="0">
                <a:latin typeface="Times New Roman" pitchFamily="18" charset="0"/>
                <a:cs typeface="Times New Roman" pitchFamily="18" charset="0"/>
              </a:rPr>
              <a:t>Reaktörleri Boyutlandırma Kriterleri </a:t>
            </a:r>
          </a:p>
          <a:p>
            <a:endParaRPr lang="tr-TR" sz="900" b="1" dirty="0">
              <a:latin typeface="Times New Roman" pitchFamily="18" charset="0"/>
              <a:cs typeface="Times New Roman" pitchFamily="18" charset="0"/>
            </a:endParaRPr>
          </a:p>
          <a:p>
            <a:r>
              <a:rPr lang="tr-TR" b="1" dirty="0">
                <a:latin typeface="Times New Roman" pitchFamily="18" charset="0"/>
                <a:cs typeface="Times New Roman" pitchFamily="18" charset="0"/>
              </a:rPr>
              <a:t>Piston Akımlı Reaktör:</a:t>
            </a:r>
          </a:p>
        </p:txBody>
      </p:sp>
      <p:sp>
        <p:nvSpPr>
          <p:cNvPr id="4" name="Dikdörtgen 3"/>
          <p:cNvSpPr/>
          <p:nvPr/>
        </p:nvSpPr>
        <p:spPr>
          <a:xfrm>
            <a:off x="182366" y="1791588"/>
            <a:ext cx="8656834" cy="2585323"/>
          </a:xfrm>
          <a:prstGeom prst="rect">
            <a:avLst/>
          </a:prstGeom>
        </p:spPr>
        <p:txBody>
          <a:bodyPr wrap="square">
            <a:spAutoFit/>
          </a:bodyPr>
          <a:lstStyle/>
          <a:p>
            <a:pPr algn="just"/>
            <a:r>
              <a:rPr lang="tr-TR" dirty="0">
                <a:latin typeface="Times New Roman" pitchFamily="18" charset="0"/>
                <a:cs typeface="Times New Roman" pitchFamily="18" charset="0"/>
              </a:rPr>
              <a:t>Piston akımlı reaktörler </a:t>
            </a:r>
            <a:r>
              <a:rPr lang="tr-TR" dirty="0" err="1">
                <a:latin typeface="Times New Roman" pitchFamily="18" charset="0"/>
                <a:cs typeface="Times New Roman" pitchFamily="18" charset="0"/>
              </a:rPr>
              <a:t>karışımsız</a:t>
            </a:r>
            <a:r>
              <a:rPr lang="tr-TR" dirty="0">
                <a:latin typeface="Times New Roman" pitchFamily="18" charset="0"/>
                <a:cs typeface="Times New Roman" pitchFamily="18" charset="0"/>
              </a:rPr>
              <a:t> reaktörlerdir. Bu tür reaktörlerde akışkan elemanları arasında boyuna karışımın olmadığı farz edilir. Bu nedenle reaktör içindeki akışkanın bileşimi zamana göre giriş koşullarındaki derişimleri yansıtır. Ayrıca reaktör boyunca gerek reaktif gerekse reaksiyon ürünlerinin derişimleri değiştiğinden yerel bileşim farkları vardır. Bu yüzden piston akımlı reaktörde A reaktifinin zamanla ve mekanla değişimi önemlidir.</a:t>
            </a:r>
          </a:p>
          <a:p>
            <a:pPr algn="just"/>
            <a:r>
              <a:rPr lang="tr-TR" dirty="0">
                <a:latin typeface="Times New Roman" pitchFamily="18" charset="0"/>
                <a:cs typeface="Times New Roman" pitchFamily="18" charset="0"/>
              </a:rPr>
              <a:t>Piston akımlı reaktörlerin analizinde üç önemli değişken söz konusudur;</a:t>
            </a:r>
          </a:p>
          <a:p>
            <a:pPr algn="just"/>
            <a:r>
              <a:rPr lang="tr-TR" dirty="0">
                <a:latin typeface="Times New Roman" pitchFamily="18" charset="0"/>
                <a:cs typeface="Times New Roman" pitchFamily="18" charset="0"/>
              </a:rPr>
              <a:t>a- Derişim</a:t>
            </a:r>
          </a:p>
          <a:p>
            <a:pPr algn="just"/>
            <a:r>
              <a:rPr lang="tr-TR" dirty="0">
                <a:latin typeface="Times New Roman" pitchFamily="18" charset="0"/>
                <a:cs typeface="Times New Roman" pitchFamily="18" charset="0"/>
              </a:rPr>
              <a:t>b- Zaman</a:t>
            </a:r>
          </a:p>
          <a:p>
            <a:pPr algn="just"/>
            <a:r>
              <a:rPr lang="tr-TR" dirty="0">
                <a:latin typeface="Times New Roman" pitchFamily="18" charset="0"/>
                <a:cs typeface="Times New Roman" pitchFamily="18" charset="0"/>
              </a:rPr>
              <a:t>c- Mesafe</a:t>
            </a:r>
          </a:p>
        </p:txBody>
      </p:sp>
    </p:spTree>
    <p:extLst>
      <p:ext uri="{BB962C8B-B14F-4D97-AF65-F5344CB8AC3E}">
        <p14:creationId xmlns:p14="http://schemas.microsoft.com/office/powerpoint/2010/main" val="2442835235"/>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4" name="Dikdörtgen 3"/>
          <p:cNvSpPr/>
          <p:nvPr/>
        </p:nvSpPr>
        <p:spPr>
          <a:xfrm>
            <a:off x="152400" y="742950"/>
            <a:ext cx="4572000" cy="784830"/>
          </a:xfrm>
          <a:prstGeom prst="rect">
            <a:avLst/>
          </a:prstGeom>
        </p:spPr>
        <p:txBody>
          <a:bodyPr>
            <a:spAutoFit/>
          </a:bodyPr>
          <a:lstStyle/>
          <a:p>
            <a:r>
              <a:rPr lang="tr-TR" b="1" dirty="0">
                <a:latin typeface="Times New Roman" pitchFamily="18" charset="0"/>
                <a:cs typeface="Times New Roman" pitchFamily="18" charset="0"/>
              </a:rPr>
              <a:t>Reaktörleri Boyutlandırma Kriterleri </a:t>
            </a:r>
          </a:p>
          <a:p>
            <a:endParaRPr lang="tr-TR" sz="900" b="1" dirty="0">
              <a:latin typeface="Times New Roman" pitchFamily="18" charset="0"/>
              <a:cs typeface="Times New Roman" pitchFamily="18" charset="0"/>
            </a:endParaRPr>
          </a:p>
          <a:p>
            <a:r>
              <a:rPr lang="tr-TR" b="1" dirty="0">
                <a:latin typeface="Times New Roman" pitchFamily="18" charset="0"/>
                <a:cs typeface="Times New Roman" pitchFamily="18" charset="0"/>
              </a:rPr>
              <a:t>Piston Akımlı Reaktör:</a:t>
            </a:r>
          </a:p>
        </p:txBody>
      </p:sp>
      <mc:AlternateContent xmlns:mc="http://schemas.openxmlformats.org/markup-compatibility/2006" xmlns:a14="http://schemas.microsoft.com/office/drawing/2010/main">
        <mc:Choice Requires="a14">
          <p:sp>
            <p:nvSpPr>
              <p:cNvPr id="5" name="Dikdörtgen 4"/>
              <p:cNvSpPr/>
              <p:nvPr/>
            </p:nvSpPr>
            <p:spPr>
              <a:xfrm>
                <a:off x="240588" y="1572087"/>
                <a:ext cx="8458199" cy="3126946"/>
              </a:xfrm>
              <a:prstGeom prst="rect">
                <a:avLst/>
              </a:prstGeom>
            </p:spPr>
            <p:txBody>
              <a:bodyPr wrap="square">
                <a:spAutoFit/>
              </a:bodyPr>
              <a:lstStyle/>
              <a:p>
                <a:r>
                  <a:rPr lang="tr-TR" dirty="0">
                    <a:latin typeface="Times New Roman" pitchFamily="18" charset="0"/>
                    <a:cs typeface="Times New Roman" pitchFamily="18" charset="0"/>
                  </a:rPr>
                  <a:t>Piston akımlı reaktörlerde reaktif A’nın </a:t>
                </a:r>
                <a:r>
                  <a:rPr lang="tr-TR" dirty="0" err="1">
                    <a:latin typeface="Times New Roman" pitchFamily="18" charset="0"/>
                    <a:cs typeface="Times New Roman" pitchFamily="18" charset="0"/>
                  </a:rPr>
                  <a:t>derişiminin</a:t>
                </a:r>
                <a:r>
                  <a:rPr lang="tr-TR" dirty="0">
                    <a:latin typeface="Times New Roman" pitchFamily="18" charset="0"/>
                    <a:cs typeface="Times New Roman" pitchFamily="18" charset="0"/>
                  </a:rPr>
                  <a:t> değişim hızı kararlı hal koşullarında aşağıdaki şekildedir; </a:t>
                </a:r>
              </a:p>
              <a:p>
                <a:endParaRPr lang="tr-TR" sz="2400" dirty="0">
                  <a:latin typeface="Times New Roman" pitchFamily="18" charset="0"/>
                  <a:cs typeface="Times New Roman" pitchFamily="18" charset="0"/>
                </a:endParaRPr>
              </a:p>
              <a:p>
                <a:endParaRPr lang="tr-TR" dirty="0">
                  <a:latin typeface="Times New Roman" pitchFamily="18" charset="0"/>
                  <a:cs typeface="Times New Roman" pitchFamily="18" charset="0"/>
                </a:endParaRPr>
              </a:p>
              <a:p>
                <a:endParaRPr lang="tr-TR" dirty="0">
                  <a:latin typeface="Times New Roman" pitchFamily="18" charset="0"/>
                  <a:cs typeface="Times New Roman" pitchFamily="18" charset="0"/>
                </a:endParaRPr>
              </a:p>
              <a:p>
                <a:endParaRPr lang="tr-TR" dirty="0">
                  <a:latin typeface="Times New Roman" pitchFamily="18" charset="0"/>
                  <a:cs typeface="Times New Roman" pitchFamily="18" charset="0"/>
                </a:endParaRPr>
              </a:p>
              <a:p>
                <a:endParaRPr lang="tr-TR" dirty="0">
                  <a:latin typeface="Times New Roman" pitchFamily="18" charset="0"/>
                  <a:cs typeface="Times New Roman" pitchFamily="18" charset="0"/>
                </a:endParaRPr>
              </a:p>
              <a:p>
                <a:r>
                  <a:rPr lang="tr-TR" dirty="0">
                    <a:latin typeface="Times New Roman" pitchFamily="18" charset="0"/>
                    <a:cs typeface="Times New Roman" pitchFamily="18" charset="0"/>
                  </a:rPr>
                  <a:t>Reaksiyonun birinci dereceden kinetiğe uyduğu kabul edilerek;</a:t>
                </a:r>
              </a:p>
              <a:p>
                <a14:m>
                  <m:oMath xmlns:m="http://schemas.openxmlformats.org/officeDocument/2006/math">
                    <m:r>
                      <a:rPr lang="tr-TR" sz="2000" b="1" i="1" smtClean="0">
                        <a:latin typeface="Cambria Math"/>
                      </a:rPr>
                      <m:t>−</m:t>
                    </m:r>
                    <m:f>
                      <m:fPr>
                        <m:ctrlPr>
                          <a:rPr lang="tr-TR" sz="2000" b="1" i="1" smtClean="0">
                            <a:latin typeface="Cambria Math" panose="02040503050406030204" pitchFamily="18" charset="0"/>
                          </a:rPr>
                        </m:ctrlPr>
                      </m:fPr>
                      <m:num>
                        <m:r>
                          <a:rPr lang="tr-TR" sz="2000" b="1" i="1" smtClean="0">
                            <a:latin typeface="Cambria Math"/>
                          </a:rPr>
                          <m:t>𝒅𝑪</m:t>
                        </m:r>
                      </m:num>
                      <m:den>
                        <m:r>
                          <a:rPr lang="tr-TR" sz="2000" b="1" i="1" smtClean="0">
                            <a:latin typeface="Cambria Math"/>
                          </a:rPr>
                          <m:t>𝒌</m:t>
                        </m:r>
                        <m:r>
                          <a:rPr lang="tr-TR" sz="2000" b="1" i="1" smtClean="0">
                            <a:latin typeface="Cambria Math"/>
                          </a:rPr>
                          <m:t>.</m:t>
                        </m:r>
                        <m:r>
                          <a:rPr lang="tr-TR" sz="2000" b="1" i="1" smtClean="0">
                            <a:latin typeface="Cambria Math"/>
                          </a:rPr>
                          <m:t>𝑪</m:t>
                        </m:r>
                      </m:den>
                    </m:f>
                    <m:r>
                      <a:rPr lang="tr-TR" sz="2000" b="1" i="1" smtClean="0">
                        <a:latin typeface="Cambria Math"/>
                      </a:rPr>
                      <m:t>= </m:t>
                    </m:r>
                    <m:f>
                      <m:fPr>
                        <m:ctrlPr>
                          <a:rPr lang="tr-TR" sz="2000" b="1" i="1" smtClean="0">
                            <a:latin typeface="Cambria Math" panose="02040503050406030204" pitchFamily="18" charset="0"/>
                          </a:rPr>
                        </m:ctrlPr>
                      </m:fPr>
                      <m:num>
                        <m:r>
                          <a:rPr lang="tr-TR" sz="2000" b="1" i="1" smtClean="0">
                            <a:latin typeface="Cambria Math"/>
                          </a:rPr>
                          <m:t>𝒅𝒙</m:t>
                        </m:r>
                      </m:num>
                      <m:den>
                        <m:r>
                          <a:rPr lang="tr-TR" sz="2000" b="1" i="1" smtClean="0">
                            <a:latin typeface="Cambria Math"/>
                            <a:ea typeface="Cambria Math"/>
                          </a:rPr>
                          <m:t>𝝑</m:t>
                        </m:r>
                      </m:den>
                    </m:f>
                  </m:oMath>
                </a14:m>
                <a:r>
                  <a:rPr lang="tr-TR" sz="2000" b="1" dirty="0"/>
                  <a:t>               </a:t>
                </a:r>
                <a:r>
                  <a:rPr lang="tr-TR" dirty="0">
                    <a:latin typeface="Times New Roman" pitchFamily="18" charset="0"/>
                    <a:cs typeface="Times New Roman" pitchFamily="18" charset="0"/>
                  </a:rPr>
                  <a:t>dx = reaktör boyunca mesafedeki diferansiyel değişim</a:t>
                </a:r>
              </a:p>
              <a:p>
                <a:r>
                  <a:rPr lang="tr-TR" dirty="0">
                    <a:latin typeface="Times New Roman" pitchFamily="18" charset="0"/>
                    <a:cs typeface="Times New Roman" pitchFamily="18" charset="0"/>
                  </a:rPr>
                  <a:t>		    </a:t>
                </a:r>
                <a14:m>
                  <m:oMath xmlns:m="http://schemas.openxmlformats.org/officeDocument/2006/math">
                    <m:r>
                      <a:rPr lang="tr-TR" i="1">
                        <a:latin typeface="Cambria Math"/>
                        <a:ea typeface="Cambria Math"/>
                      </a:rPr>
                      <m:t>𝜗</m:t>
                    </m:r>
                  </m:oMath>
                </a14:m>
                <a:r>
                  <a:rPr lang="tr-TR" dirty="0">
                    <a:latin typeface="Times New Roman" pitchFamily="18" charset="0"/>
                    <a:cs typeface="Times New Roman" pitchFamily="18" charset="0"/>
                  </a:rPr>
                  <a:t> = reaktör boyunca akışkanın hızı</a:t>
                </a:r>
              </a:p>
            </p:txBody>
          </p:sp>
        </mc:Choice>
        <mc:Fallback xmlns="">
          <p:sp>
            <p:nvSpPr>
              <p:cNvPr id="5" name="Dikdörtgen 4"/>
              <p:cNvSpPr>
                <a:spLocks noRot="1" noChangeAspect="1" noMove="1" noResize="1" noEditPoints="1" noAdjustHandles="1" noChangeArrowheads="1" noChangeShapeType="1" noTextEdit="1"/>
              </p:cNvSpPr>
              <p:nvPr/>
            </p:nvSpPr>
            <p:spPr>
              <a:xfrm>
                <a:off x="240588" y="1572087"/>
                <a:ext cx="8458199" cy="3126946"/>
              </a:xfrm>
              <a:prstGeom prst="rect">
                <a:avLst/>
              </a:prstGeom>
              <a:blipFill rotWithShape="1">
                <a:blip r:embed="rId4"/>
                <a:stretch>
                  <a:fillRect l="-576" t="-975" b="-2144"/>
                </a:stretch>
              </a:blipFill>
            </p:spPr>
            <p:txBody>
              <a:bodyPr/>
              <a:lstStyle/>
              <a:p>
                <a:r>
                  <a:rPr lang="tr-TR">
                    <a:noFill/>
                  </a:rPr>
                  <a:t> </a:t>
                </a:r>
              </a:p>
            </p:txBody>
          </p:sp>
        </mc:Fallback>
      </mc:AlternateContent>
      <p:sp>
        <p:nvSpPr>
          <p:cNvPr id="6" name="Dikdörtgen 5"/>
          <p:cNvSpPr/>
          <p:nvPr/>
        </p:nvSpPr>
        <p:spPr>
          <a:xfrm>
            <a:off x="762000" y="2430719"/>
            <a:ext cx="3200400" cy="646331"/>
          </a:xfrm>
          <a:prstGeom prst="rect">
            <a:avLst/>
          </a:prstGeom>
        </p:spPr>
        <p:txBody>
          <a:bodyPr wrap="square">
            <a:spAutoFit/>
          </a:bodyPr>
          <a:lstStyle/>
          <a:p>
            <a:r>
              <a:rPr lang="tr-TR" dirty="0">
                <a:latin typeface="Times New Roman" pitchFamily="18" charset="0"/>
                <a:cs typeface="Times New Roman" pitchFamily="18" charset="0"/>
              </a:rPr>
              <a:t>(Reaktif A’nın </a:t>
            </a:r>
            <a:r>
              <a:rPr lang="tr-TR" dirty="0" err="1">
                <a:latin typeface="Times New Roman" pitchFamily="18" charset="0"/>
                <a:cs typeface="Times New Roman" pitchFamily="18" charset="0"/>
              </a:rPr>
              <a:t>dt</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diferandiyel</a:t>
            </a:r>
            <a:r>
              <a:rPr lang="tr-TR" dirty="0">
                <a:latin typeface="Times New Roman" pitchFamily="18" charset="0"/>
                <a:cs typeface="Times New Roman" pitchFamily="18" charset="0"/>
              </a:rPr>
              <a:t> zamanda </a:t>
            </a:r>
            <a:r>
              <a:rPr lang="tr-TR" dirty="0" err="1">
                <a:latin typeface="Times New Roman" pitchFamily="18" charset="0"/>
                <a:cs typeface="Times New Roman" pitchFamily="18" charset="0"/>
              </a:rPr>
              <a:t>derişimindeki</a:t>
            </a:r>
            <a:r>
              <a:rPr lang="tr-TR" dirty="0">
                <a:latin typeface="Times New Roman" pitchFamily="18" charset="0"/>
                <a:cs typeface="Times New Roman" pitchFamily="18" charset="0"/>
              </a:rPr>
              <a:t> değişim)</a:t>
            </a:r>
          </a:p>
        </p:txBody>
      </p:sp>
      <p:sp>
        <p:nvSpPr>
          <p:cNvPr id="7" name="Dikdörtgen 6"/>
          <p:cNvSpPr/>
          <p:nvPr/>
        </p:nvSpPr>
        <p:spPr>
          <a:xfrm>
            <a:off x="4876800" y="2430719"/>
            <a:ext cx="3200400" cy="1200329"/>
          </a:xfrm>
          <a:prstGeom prst="rect">
            <a:avLst/>
          </a:prstGeom>
        </p:spPr>
        <p:txBody>
          <a:bodyPr wrap="square">
            <a:spAutoFit/>
          </a:bodyPr>
          <a:lstStyle/>
          <a:p>
            <a:r>
              <a:rPr lang="tr-TR" dirty="0">
                <a:latin typeface="Times New Roman" pitchFamily="18" charset="0"/>
                <a:cs typeface="Times New Roman" pitchFamily="18" charset="0"/>
              </a:rPr>
              <a:t>(Akışkan elemanın </a:t>
            </a:r>
            <a:r>
              <a:rPr lang="tr-TR" dirty="0" err="1">
                <a:latin typeface="Times New Roman" pitchFamily="18" charset="0"/>
                <a:cs typeface="Times New Roman" pitchFamily="18" charset="0"/>
              </a:rPr>
              <a:t>dt</a:t>
            </a:r>
            <a:r>
              <a:rPr lang="tr-TR" dirty="0">
                <a:latin typeface="Times New Roman" pitchFamily="18" charset="0"/>
                <a:cs typeface="Times New Roman" pitchFamily="18" charset="0"/>
              </a:rPr>
              <a:t> diferansiyel zamanında konumundaki değişim nedeniyle A’nın </a:t>
            </a:r>
            <a:r>
              <a:rPr lang="tr-TR" dirty="0" err="1">
                <a:latin typeface="Times New Roman" pitchFamily="18" charset="0"/>
                <a:cs typeface="Times New Roman" pitchFamily="18" charset="0"/>
              </a:rPr>
              <a:t>derişimindeki</a:t>
            </a:r>
            <a:r>
              <a:rPr lang="tr-TR" dirty="0">
                <a:latin typeface="Times New Roman" pitchFamily="18" charset="0"/>
                <a:cs typeface="Times New Roman" pitchFamily="18" charset="0"/>
              </a:rPr>
              <a:t> değişim)</a:t>
            </a:r>
          </a:p>
        </p:txBody>
      </p:sp>
      <p:sp>
        <p:nvSpPr>
          <p:cNvPr id="8" name="Dikdörtgen 7"/>
          <p:cNvSpPr/>
          <p:nvPr/>
        </p:nvSpPr>
        <p:spPr>
          <a:xfrm>
            <a:off x="4152900" y="2569218"/>
            <a:ext cx="304800" cy="369332"/>
          </a:xfrm>
          <a:prstGeom prst="rect">
            <a:avLst/>
          </a:prstGeom>
        </p:spPr>
        <p:txBody>
          <a:bodyPr wrap="square">
            <a:spAutoFit/>
          </a:bodyPr>
          <a:lstStyle/>
          <a:p>
            <a:r>
              <a:rPr lang="tr-TR" dirty="0">
                <a:latin typeface="Times New Roman" pitchFamily="18" charset="0"/>
                <a:cs typeface="Times New Roman" pitchFamily="18" charset="0"/>
              </a:rPr>
              <a:t>=</a:t>
            </a:r>
          </a:p>
        </p:txBody>
      </p:sp>
    </p:spTree>
    <p:extLst>
      <p:ext uri="{BB962C8B-B14F-4D97-AF65-F5344CB8AC3E}">
        <p14:creationId xmlns:p14="http://schemas.microsoft.com/office/powerpoint/2010/main" val="3408497522"/>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4" name="Dikdörtgen 3"/>
          <p:cNvSpPr/>
          <p:nvPr/>
        </p:nvSpPr>
        <p:spPr>
          <a:xfrm>
            <a:off x="152400" y="819150"/>
            <a:ext cx="4572000" cy="784830"/>
          </a:xfrm>
          <a:prstGeom prst="rect">
            <a:avLst/>
          </a:prstGeom>
        </p:spPr>
        <p:txBody>
          <a:bodyPr>
            <a:spAutoFit/>
          </a:bodyPr>
          <a:lstStyle/>
          <a:p>
            <a:r>
              <a:rPr lang="tr-TR" b="1" dirty="0">
                <a:latin typeface="Times New Roman" pitchFamily="18" charset="0"/>
                <a:cs typeface="Times New Roman" pitchFamily="18" charset="0"/>
              </a:rPr>
              <a:t>Reaktörleri Boyutlandırma Kriterleri </a:t>
            </a:r>
          </a:p>
          <a:p>
            <a:endParaRPr lang="tr-TR" sz="900" b="1" dirty="0">
              <a:latin typeface="Times New Roman" pitchFamily="18" charset="0"/>
              <a:cs typeface="Times New Roman" pitchFamily="18" charset="0"/>
            </a:endParaRPr>
          </a:p>
          <a:p>
            <a:r>
              <a:rPr lang="tr-TR" b="1" dirty="0">
                <a:latin typeface="Times New Roman" pitchFamily="18" charset="0"/>
                <a:cs typeface="Times New Roman" pitchFamily="18" charset="0"/>
              </a:rPr>
              <a:t>Piston Akımlı Reaktör:</a:t>
            </a:r>
          </a:p>
        </p:txBody>
      </p:sp>
      <mc:AlternateContent xmlns:mc="http://schemas.openxmlformats.org/markup-compatibility/2006" xmlns:a14="http://schemas.microsoft.com/office/drawing/2010/main">
        <mc:Choice Requires="a14">
          <p:sp>
            <p:nvSpPr>
              <p:cNvPr id="5" name="Dikdörtgen 4"/>
              <p:cNvSpPr/>
              <p:nvPr/>
            </p:nvSpPr>
            <p:spPr>
              <a:xfrm>
                <a:off x="205441" y="1632020"/>
                <a:ext cx="8786159" cy="3058658"/>
              </a:xfrm>
              <a:prstGeom prst="rect">
                <a:avLst/>
              </a:prstGeom>
            </p:spPr>
            <p:txBody>
              <a:bodyPr wrap="square">
                <a:spAutoFit/>
              </a:bodyPr>
              <a:lstStyle/>
              <a:p>
                <a:r>
                  <a:rPr lang="tr-TR" dirty="0">
                    <a:latin typeface="Times New Roman" pitchFamily="18" charset="0"/>
                    <a:cs typeface="Times New Roman" pitchFamily="18" charset="0"/>
                  </a:rPr>
                  <a:t>Yukarıdaki denklemi integral sınırları C</a:t>
                </a:r>
                <a:r>
                  <a:rPr lang="tr-TR" baseline="-25000" dirty="0">
                    <a:latin typeface="Times New Roman" pitchFamily="18" charset="0"/>
                    <a:cs typeface="Times New Roman" pitchFamily="18" charset="0"/>
                  </a:rPr>
                  <a:t>0</a:t>
                </a:r>
                <a:r>
                  <a:rPr lang="tr-TR" dirty="0">
                    <a:latin typeface="Times New Roman" pitchFamily="18" charset="0"/>
                    <a:cs typeface="Times New Roman" pitchFamily="18" charset="0"/>
                  </a:rPr>
                  <a:t> ve C ile L ve 0 arasında </a:t>
                </a:r>
                <a:r>
                  <a:rPr lang="tr-TR" dirty="0" err="1">
                    <a:latin typeface="Times New Roman" pitchFamily="18" charset="0"/>
                    <a:cs typeface="Times New Roman" pitchFamily="18" charset="0"/>
                  </a:rPr>
                  <a:t>integre</a:t>
                </a:r>
                <a:r>
                  <a:rPr lang="tr-TR" dirty="0">
                    <a:latin typeface="Times New Roman" pitchFamily="18" charset="0"/>
                    <a:cs typeface="Times New Roman" pitchFamily="18" charset="0"/>
                  </a:rPr>
                  <a:t> eder ve düzenlersek;</a:t>
                </a:r>
              </a:p>
              <a:p>
                <a14:m>
                  <m:oMath xmlns:m="http://schemas.openxmlformats.org/officeDocument/2006/math">
                    <m:r>
                      <a:rPr lang="tr-TR" b="0" i="1" smtClean="0">
                        <a:latin typeface="Cambria Math"/>
                      </a:rPr>
                      <m:t>− </m:t>
                    </m:r>
                    <m:nary>
                      <m:naryPr>
                        <m:ctrlPr>
                          <a:rPr lang="tr-TR" b="0" i="1" smtClean="0">
                            <a:latin typeface="Cambria Math" panose="02040503050406030204" pitchFamily="18" charset="0"/>
                          </a:rPr>
                        </m:ctrlPr>
                      </m:naryPr>
                      <m:sub>
                        <m:sSub>
                          <m:sSubPr>
                            <m:ctrlPr>
                              <a:rPr lang="tr-TR" b="0" i="1" smtClean="0">
                                <a:latin typeface="Cambria Math" panose="02040503050406030204" pitchFamily="18" charset="0"/>
                              </a:rPr>
                            </m:ctrlPr>
                          </m:sSubPr>
                          <m:e>
                            <m:r>
                              <a:rPr lang="tr-TR" b="0" i="1" smtClean="0">
                                <a:latin typeface="Cambria Math"/>
                              </a:rPr>
                              <m:t>𝐶</m:t>
                            </m:r>
                          </m:e>
                          <m:sub>
                            <m:r>
                              <a:rPr lang="tr-TR" b="0" i="1" smtClean="0">
                                <a:latin typeface="Cambria Math"/>
                              </a:rPr>
                              <m:t>0</m:t>
                            </m:r>
                          </m:sub>
                        </m:sSub>
                      </m:sub>
                      <m:sup>
                        <m:r>
                          <a:rPr lang="tr-TR" b="0" i="1" smtClean="0">
                            <a:latin typeface="Cambria Math"/>
                          </a:rPr>
                          <m:t>𝐶</m:t>
                        </m:r>
                      </m:sup>
                      <m:e>
                        <m:f>
                          <m:fPr>
                            <m:ctrlPr>
                              <a:rPr lang="tr-TR" i="1">
                                <a:latin typeface="Cambria Math" panose="02040503050406030204" pitchFamily="18" charset="0"/>
                              </a:rPr>
                            </m:ctrlPr>
                          </m:fPr>
                          <m:num>
                            <m:r>
                              <a:rPr lang="tr-TR" i="1">
                                <a:latin typeface="Cambria Math"/>
                              </a:rPr>
                              <m:t>𝑑𝐶</m:t>
                            </m:r>
                          </m:num>
                          <m:den>
                            <m:r>
                              <a:rPr lang="tr-TR" i="1">
                                <a:latin typeface="Cambria Math"/>
                              </a:rPr>
                              <m:t>𝑘</m:t>
                            </m:r>
                            <m:r>
                              <a:rPr lang="tr-TR" i="1">
                                <a:latin typeface="Cambria Math"/>
                              </a:rPr>
                              <m:t>.</m:t>
                            </m:r>
                            <m:r>
                              <a:rPr lang="tr-TR" i="1">
                                <a:latin typeface="Cambria Math"/>
                              </a:rPr>
                              <m:t>𝐶</m:t>
                            </m:r>
                          </m:den>
                        </m:f>
                        <m:r>
                          <a:rPr lang="tr-TR" b="0" i="1" smtClean="0">
                            <a:latin typeface="Cambria Math"/>
                          </a:rPr>
                          <m:t>= </m:t>
                        </m:r>
                        <m:nary>
                          <m:naryPr>
                            <m:ctrlPr>
                              <a:rPr lang="tr-TR" b="0" i="1" smtClean="0">
                                <a:latin typeface="Cambria Math" panose="02040503050406030204" pitchFamily="18" charset="0"/>
                              </a:rPr>
                            </m:ctrlPr>
                          </m:naryPr>
                          <m:sub>
                            <m:r>
                              <m:rPr>
                                <m:brk m:alnAt="23"/>
                              </m:rPr>
                              <a:rPr lang="tr-TR" b="0" i="1" smtClean="0">
                                <a:latin typeface="Cambria Math"/>
                              </a:rPr>
                              <m:t>0</m:t>
                            </m:r>
                          </m:sub>
                          <m:sup>
                            <m:r>
                              <a:rPr lang="tr-TR" b="0" i="1" smtClean="0">
                                <a:latin typeface="Cambria Math"/>
                              </a:rPr>
                              <m:t>𝐿</m:t>
                            </m:r>
                          </m:sup>
                          <m:e>
                            <m:f>
                              <m:fPr>
                                <m:ctrlPr>
                                  <a:rPr lang="tr-TR" b="0" i="1" smtClean="0">
                                    <a:latin typeface="Cambria Math" panose="02040503050406030204" pitchFamily="18" charset="0"/>
                                  </a:rPr>
                                </m:ctrlPr>
                              </m:fPr>
                              <m:num>
                                <m:r>
                                  <a:rPr lang="tr-TR" b="0" i="1" smtClean="0">
                                    <a:latin typeface="Cambria Math"/>
                                  </a:rPr>
                                  <m:t>𝑑𝑥</m:t>
                                </m:r>
                              </m:num>
                              <m:den>
                                <m:r>
                                  <a:rPr lang="tr-TR" b="0" i="1" smtClean="0">
                                    <a:latin typeface="Cambria Math"/>
                                  </a:rPr>
                                  <m:t>𝑉</m:t>
                                </m:r>
                              </m:den>
                            </m:f>
                          </m:e>
                        </m:nary>
                      </m:e>
                    </m:nary>
                  </m:oMath>
                </a14:m>
                <a:r>
                  <a:rPr lang="tr-TR" dirty="0"/>
                  <a:t> </a:t>
                </a:r>
              </a:p>
              <a:p>
                <a:endParaRPr lang="tr-TR" dirty="0"/>
              </a:p>
              <a:p>
                <a14:m>
                  <m:oMath xmlns:m="http://schemas.openxmlformats.org/officeDocument/2006/math">
                    <m:f>
                      <m:fPr>
                        <m:ctrlPr>
                          <a:rPr lang="tr-TR" i="1" smtClean="0">
                            <a:latin typeface="Cambria Math" panose="02040503050406030204" pitchFamily="18" charset="0"/>
                          </a:rPr>
                        </m:ctrlPr>
                      </m:fPr>
                      <m:num>
                        <m:r>
                          <a:rPr lang="tr-TR" b="0" i="1" smtClean="0">
                            <a:latin typeface="Cambria Math"/>
                          </a:rPr>
                          <m:t>1</m:t>
                        </m:r>
                      </m:num>
                      <m:den>
                        <m:r>
                          <a:rPr lang="tr-TR" b="0" i="1" smtClean="0">
                            <a:latin typeface="Cambria Math"/>
                          </a:rPr>
                          <m:t>𝑘</m:t>
                        </m:r>
                        <m:r>
                          <a:rPr lang="tr-TR" b="0" i="1" smtClean="0">
                            <a:latin typeface="Cambria Math"/>
                          </a:rPr>
                          <m:t>.[</m:t>
                        </m:r>
                        <m:func>
                          <m:funcPr>
                            <m:ctrlPr>
                              <a:rPr lang="tr-TR" b="0" i="1" smtClean="0">
                                <a:latin typeface="Cambria Math" panose="02040503050406030204" pitchFamily="18" charset="0"/>
                              </a:rPr>
                            </m:ctrlPr>
                          </m:funcPr>
                          <m:fName>
                            <m:r>
                              <m:rPr>
                                <m:sty m:val="p"/>
                              </m:rPr>
                              <a:rPr lang="tr-TR" b="0" i="0" smtClean="0">
                                <a:latin typeface="Cambria Math"/>
                              </a:rPr>
                              <m:t>ln</m:t>
                            </m:r>
                          </m:fName>
                          <m:e>
                            <m:d>
                              <m:dPr>
                                <m:ctrlPr>
                                  <a:rPr lang="tr-TR" b="0" i="1" smtClean="0">
                                    <a:latin typeface="Cambria Math" panose="02040503050406030204" pitchFamily="18" charset="0"/>
                                  </a:rPr>
                                </m:ctrlPr>
                              </m:dPr>
                              <m:e>
                                <m:f>
                                  <m:fPr>
                                    <m:ctrlPr>
                                      <a:rPr lang="tr-TR" b="0" i="1" smtClean="0">
                                        <a:latin typeface="Cambria Math" panose="02040503050406030204" pitchFamily="18" charset="0"/>
                                      </a:rPr>
                                    </m:ctrlPr>
                                  </m:fPr>
                                  <m:num>
                                    <m:sSub>
                                      <m:sSubPr>
                                        <m:ctrlPr>
                                          <a:rPr lang="tr-TR" b="0" i="1" smtClean="0">
                                            <a:latin typeface="Cambria Math" panose="02040503050406030204" pitchFamily="18" charset="0"/>
                                          </a:rPr>
                                        </m:ctrlPr>
                                      </m:sSubPr>
                                      <m:e>
                                        <m:r>
                                          <a:rPr lang="tr-TR" b="0" i="1" smtClean="0">
                                            <a:latin typeface="Cambria Math"/>
                                          </a:rPr>
                                          <m:t>𝐶</m:t>
                                        </m:r>
                                      </m:e>
                                      <m:sub>
                                        <m:r>
                                          <a:rPr lang="tr-TR" b="0" i="1" smtClean="0">
                                            <a:latin typeface="Cambria Math"/>
                                          </a:rPr>
                                          <m:t>0</m:t>
                                        </m:r>
                                      </m:sub>
                                    </m:sSub>
                                  </m:num>
                                  <m:den>
                                    <m:r>
                                      <a:rPr lang="tr-TR" b="0" i="1" smtClean="0">
                                        <a:latin typeface="Cambria Math"/>
                                      </a:rPr>
                                      <m:t>𝐶</m:t>
                                    </m:r>
                                  </m:den>
                                </m:f>
                              </m:e>
                            </m:d>
                          </m:e>
                        </m:func>
                        <m:r>
                          <a:rPr lang="tr-TR" b="0" i="1" smtClean="0">
                            <a:latin typeface="Cambria Math"/>
                          </a:rPr>
                          <m:t>]</m:t>
                        </m:r>
                      </m:den>
                    </m:f>
                    <m:r>
                      <a:rPr lang="tr-TR" b="0" i="1" smtClean="0">
                        <a:latin typeface="Cambria Math"/>
                      </a:rPr>
                      <m:t>= </m:t>
                    </m:r>
                    <m:f>
                      <m:fPr>
                        <m:ctrlPr>
                          <a:rPr lang="tr-TR" b="0" i="1" smtClean="0">
                            <a:latin typeface="Cambria Math" panose="02040503050406030204" pitchFamily="18" charset="0"/>
                          </a:rPr>
                        </m:ctrlPr>
                      </m:fPr>
                      <m:num>
                        <m:r>
                          <a:rPr lang="tr-TR" b="0" i="1" smtClean="0">
                            <a:latin typeface="Cambria Math"/>
                          </a:rPr>
                          <m:t>𝐿</m:t>
                        </m:r>
                      </m:num>
                      <m:den>
                        <m:r>
                          <a:rPr lang="tr-TR" i="1">
                            <a:latin typeface="Cambria Math"/>
                            <a:ea typeface="Cambria Math"/>
                          </a:rPr>
                          <m:t>𝜗</m:t>
                        </m:r>
                      </m:den>
                    </m:f>
                    <m:r>
                      <a:rPr lang="tr-TR" b="0" i="1" smtClean="0">
                        <a:latin typeface="Cambria Math"/>
                      </a:rPr>
                      <m:t>= </m:t>
                    </m:r>
                    <m:f>
                      <m:fPr>
                        <m:ctrlPr>
                          <a:rPr lang="tr-TR" b="0" i="1" smtClean="0">
                            <a:latin typeface="Cambria Math" panose="02040503050406030204" pitchFamily="18" charset="0"/>
                          </a:rPr>
                        </m:ctrlPr>
                      </m:fPr>
                      <m:num>
                        <m:r>
                          <a:rPr lang="tr-TR" b="0" i="1" smtClean="0">
                            <a:latin typeface="Cambria Math"/>
                          </a:rPr>
                          <m:t>𝐿</m:t>
                        </m:r>
                        <m:r>
                          <a:rPr lang="tr-TR" b="0" i="1" smtClean="0">
                            <a:latin typeface="Cambria Math"/>
                          </a:rPr>
                          <m:t>.</m:t>
                        </m:r>
                        <m:r>
                          <a:rPr lang="tr-TR" b="0" i="1" smtClean="0">
                            <a:latin typeface="Cambria Math"/>
                          </a:rPr>
                          <m:t>𝐴</m:t>
                        </m:r>
                      </m:num>
                      <m:den>
                        <m:r>
                          <a:rPr lang="tr-TR" i="1">
                            <a:latin typeface="Cambria Math"/>
                            <a:ea typeface="Cambria Math"/>
                          </a:rPr>
                          <m:t>𝜗</m:t>
                        </m:r>
                        <m:r>
                          <a:rPr lang="tr-TR" b="0" i="1" smtClean="0">
                            <a:latin typeface="Cambria Math"/>
                            <a:ea typeface="Cambria Math"/>
                          </a:rPr>
                          <m:t>.</m:t>
                        </m:r>
                        <m:r>
                          <a:rPr lang="tr-TR" b="0" i="1" smtClean="0">
                            <a:latin typeface="Cambria Math"/>
                            <a:ea typeface="Cambria Math"/>
                          </a:rPr>
                          <m:t>𝐴</m:t>
                        </m:r>
                      </m:den>
                    </m:f>
                    <m:r>
                      <a:rPr lang="tr-TR" b="0" i="1" smtClean="0">
                        <a:latin typeface="Cambria Math"/>
                      </a:rPr>
                      <m:t>=</m:t>
                    </m:r>
                    <m:f>
                      <m:fPr>
                        <m:ctrlPr>
                          <a:rPr lang="tr-TR" b="0" i="1" smtClean="0">
                            <a:latin typeface="Cambria Math" panose="02040503050406030204" pitchFamily="18" charset="0"/>
                          </a:rPr>
                        </m:ctrlPr>
                      </m:fPr>
                      <m:num>
                        <m:r>
                          <a:rPr lang="tr-TR" b="0" i="1" smtClean="0">
                            <a:latin typeface="Cambria Math"/>
                          </a:rPr>
                          <m:t>𝑉</m:t>
                        </m:r>
                      </m:num>
                      <m:den>
                        <m:r>
                          <a:rPr lang="tr-TR" b="0" i="1" smtClean="0">
                            <a:latin typeface="Cambria Math"/>
                          </a:rPr>
                          <m:t>𝑄</m:t>
                        </m:r>
                      </m:den>
                    </m:f>
                  </m:oMath>
                </a14:m>
                <a:r>
                  <a:rPr lang="tr-TR" dirty="0"/>
                  <a:t> </a:t>
                </a:r>
              </a:p>
              <a:p>
                <a:endParaRPr lang="tr-TR" dirty="0"/>
              </a:p>
              <a:p>
                <a14:m>
                  <m:oMath xmlns:m="http://schemas.openxmlformats.org/officeDocument/2006/math">
                    <m:r>
                      <a:rPr lang="tr-TR" b="0" i="1" smtClean="0">
                        <a:latin typeface="Cambria Math"/>
                      </a:rPr>
                      <m:t>𝑡</m:t>
                    </m:r>
                    <m:r>
                      <a:rPr lang="tr-TR" b="0" i="1" smtClean="0">
                        <a:latin typeface="Cambria Math"/>
                      </a:rPr>
                      <m:t>= </m:t>
                    </m:r>
                    <m:f>
                      <m:fPr>
                        <m:ctrlPr>
                          <a:rPr lang="tr-TR" b="0" i="1" smtClean="0">
                            <a:latin typeface="Cambria Math" panose="02040503050406030204" pitchFamily="18" charset="0"/>
                          </a:rPr>
                        </m:ctrlPr>
                      </m:fPr>
                      <m:num>
                        <m:r>
                          <a:rPr lang="tr-TR" b="0" i="1" smtClean="0">
                            <a:latin typeface="Cambria Math"/>
                          </a:rPr>
                          <m:t>𝑉</m:t>
                        </m:r>
                      </m:num>
                      <m:den>
                        <m:r>
                          <a:rPr lang="tr-TR" b="0" i="1" smtClean="0">
                            <a:latin typeface="Cambria Math"/>
                          </a:rPr>
                          <m:t>𝑄</m:t>
                        </m:r>
                      </m:den>
                    </m:f>
                    <m:r>
                      <a:rPr lang="tr-TR" b="0" i="1" smtClean="0">
                        <a:latin typeface="Cambria Math"/>
                      </a:rPr>
                      <m:t>=</m:t>
                    </m:r>
                    <m:r>
                      <a:rPr lang="tr-TR" i="1">
                        <a:latin typeface="Cambria Math"/>
                      </a:rPr>
                      <m:t>𝑡</m:t>
                    </m:r>
                    <m:r>
                      <a:rPr lang="tr-TR" i="1">
                        <a:latin typeface="Cambria Math"/>
                      </a:rPr>
                      <m:t>= </m:t>
                    </m:r>
                    <m:f>
                      <m:fPr>
                        <m:ctrlPr>
                          <a:rPr lang="tr-TR" i="1">
                            <a:latin typeface="Cambria Math" panose="02040503050406030204" pitchFamily="18" charset="0"/>
                          </a:rPr>
                        </m:ctrlPr>
                      </m:fPr>
                      <m:num>
                        <m:r>
                          <a:rPr lang="tr-TR" i="1">
                            <a:latin typeface="Cambria Math"/>
                          </a:rPr>
                          <m:t>𝑉</m:t>
                        </m:r>
                      </m:num>
                      <m:den>
                        <m:r>
                          <a:rPr lang="tr-TR" i="1">
                            <a:latin typeface="Cambria Math"/>
                          </a:rPr>
                          <m:t>𝑄</m:t>
                        </m:r>
                      </m:den>
                    </m:f>
                    <m:r>
                      <a:rPr lang="tr-TR" i="1">
                        <a:latin typeface="Cambria Math"/>
                      </a:rPr>
                      <m:t>=</m:t>
                    </m:r>
                    <m:f>
                      <m:fPr>
                        <m:ctrlPr>
                          <a:rPr lang="tr-TR" i="1">
                            <a:latin typeface="Cambria Math" panose="02040503050406030204" pitchFamily="18" charset="0"/>
                          </a:rPr>
                        </m:ctrlPr>
                      </m:fPr>
                      <m:num>
                        <m:r>
                          <a:rPr lang="tr-TR" i="1">
                            <a:latin typeface="Cambria Math"/>
                          </a:rPr>
                          <m:t>1</m:t>
                        </m:r>
                      </m:num>
                      <m:den>
                        <m:r>
                          <a:rPr lang="tr-TR" i="1">
                            <a:latin typeface="Cambria Math"/>
                          </a:rPr>
                          <m:t>𝑘</m:t>
                        </m:r>
                      </m:den>
                    </m:f>
                    <m:r>
                      <a:rPr lang="tr-TR" i="1">
                        <a:latin typeface="Cambria Math"/>
                      </a:rPr>
                      <m:t>.[</m:t>
                    </m:r>
                    <m:func>
                      <m:funcPr>
                        <m:ctrlPr>
                          <a:rPr lang="tr-TR" i="1">
                            <a:latin typeface="Cambria Math" panose="02040503050406030204" pitchFamily="18" charset="0"/>
                          </a:rPr>
                        </m:ctrlPr>
                      </m:funcPr>
                      <m:fName>
                        <m:r>
                          <m:rPr>
                            <m:sty m:val="p"/>
                          </m:rPr>
                          <a:rPr lang="tr-TR">
                            <a:latin typeface="Cambria Math"/>
                          </a:rPr>
                          <m:t>ln</m:t>
                        </m:r>
                      </m:fName>
                      <m:e>
                        <m:d>
                          <m:dPr>
                            <m:ctrlPr>
                              <a:rPr lang="tr-TR" i="1">
                                <a:latin typeface="Cambria Math" panose="02040503050406030204" pitchFamily="18" charset="0"/>
                              </a:rPr>
                            </m:ctrlPr>
                          </m:dPr>
                          <m:e>
                            <m:f>
                              <m:fPr>
                                <m:ctrlPr>
                                  <a:rPr lang="tr-TR" i="1">
                                    <a:latin typeface="Cambria Math" panose="02040503050406030204" pitchFamily="18" charset="0"/>
                                  </a:rPr>
                                </m:ctrlPr>
                              </m:fPr>
                              <m:num>
                                <m:sSub>
                                  <m:sSubPr>
                                    <m:ctrlPr>
                                      <a:rPr lang="tr-TR" i="1">
                                        <a:latin typeface="Cambria Math" panose="02040503050406030204" pitchFamily="18" charset="0"/>
                                      </a:rPr>
                                    </m:ctrlPr>
                                  </m:sSubPr>
                                  <m:e>
                                    <m:r>
                                      <a:rPr lang="tr-TR" i="1">
                                        <a:latin typeface="Cambria Math"/>
                                      </a:rPr>
                                      <m:t>𝐶</m:t>
                                    </m:r>
                                  </m:e>
                                  <m:sub>
                                    <m:r>
                                      <a:rPr lang="tr-TR" i="1">
                                        <a:latin typeface="Cambria Math"/>
                                      </a:rPr>
                                      <m:t>0</m:t>
                                    </m:r>
                                  </m:sub>
                                </m:sSub>
                              </m:num>
                              <m:den>
                                <m:r>
                                  <a:rPr lang="tr-TR" i="1">
                                    <a:latin typeface="Cambria Math"/>
                                  </a:rPr>
                                  <m:t>𝐶</m:t>
                                </m:r>
                              </m:den>
                            </m:f>
                          </m:e>
                        </m:d>
                      </m:e>
                    </m:func>
                    <m:r>
                      <a:rPr lang="tr-TR" i="1">
                        <a:latin typeface="Cambria Math"/>
                      </a:rPr>
                      <m:t>]</m:t>
                    </m:r>
                  </m:oMath>
                </a14:m>
                <a:r>
                  <a:rPr lang="tr-TR" dirty="0"/>
                  <a:t>               </a:t>
                </a:r>
                <a:r>
                  <a:rPr lang="tr-TR" sz="1600" dirty="0">
                    <a:latin typeface="Times New Roman" pitchFamily="18" charset="0"/>
                    <a:cs typeface="Times New Roman" pitchFamily="18" charset="0"/>
                  </a:rPr>
                  <a:t>Burada;</a:t>
                </a:r>
              </a:p>
              <a:p>
                <a:r>
                  <a:rPr lang="tr-TR" dirty="0"/>
                  <a:t>				</a:t>
                </a:r>
                <a:r>
                  <a:rPr lang="tr-TR" sz="1600" dirty="0">
                    <a:latin typeface="Times New Roman" pitchFamily="18" charset="0"/>
                    <a:cs typeface="Times New Roman" pitchFamily="18" charset="0"/>
                  </a:rPr>
                  <a:t>A = reaktördeki en kesit alanı</a:t>
                </a:r>
              </a:p>
              <a:p>
                <a:r>
                  <a:rPr lang="tr-TR" sz="1600" dirty="0">
                    <a:latin typeface="Times New Roman" pitchFamily="18" charset="0"/>
                    <a:cs typeface="Times New Roman" pitchFamily="18" charset="0"/>
                  </a:rPr>
                  <a:t>				 t = reaktördeki bekleme süresi</a:t>
                </a:r>
              </a:p>
              <a:p>
                <a:r>
                  <a:rPr lang="tr-TR" sz="1600" dirty="0">
                    <a:latin typeface="Times New Roman" pitchFamily="18" charset="0"/>
                    <a:cs typeface="Times New Roman" pitchFamily="18" charset="0"/>
                  </a:rPr>
                  <a:t>				V = reaktör hacmi</a:t>
                </a:r>
              </a:p>
            </p:txBody>
          </p:sp>
        </mc:Choice>
        <mc:Fallback xmlns="">
          <p:sp>
            <p:nvSpPr>
              <p:cNvPr id="5" name="Dikdörtgen 4"/>
              <p:cNvSpPr>
                <a:spLocks noRot="1" noChangeAspect="1" noMove="1" noResize="1" noEditPoints="1" noAdjustHandles="1" noChangeArrowheads="1" noChangeShapeType="1" noTextEdit="1"/>
              </p:cNvSpPr>
              <p:nvPr/>
            </p:nvSpPr>
            <p:spPr>
              <a:xfrm>
                <a:off x="205441" y="1632020"/>
                <a:ext cx="8786159" cy="3058658"/>
              </a:xfrm>
              <a:prstGeom prst="rect">
                <a:avLst/>
              </a:prstGeom>
              <a:blipFill rotWithShape="1">
                <a:blip r:embed="rId4"/>
                <a:stretch>
                  <a:fillRect l="-1735" t="-6986" r="-347" b="-1796"/>
                </a:stretch>
              </a:blipFill>
            </p:spPr>
            <p:txBody>
              <a:bodyPr/>
              <a:lstStyle/>
              <a:p>
                <a:r>
                  <a:rPr lang="tr-TR">
                    <a:noFill/>
                  </a:rPr>
                  <a:t> </a:t>
                </a:r>
              </a:p>
            </p:txBody>
          </p:sp>
        </mc:Fallback>
      </mc:AlternateContent>
      <p:cxnSp>
        <p:nvCxnSpPr>
          <p:cNvPr id="7" name="Düz Ok Bağlayıcısı 6"/>
          <p:cNvCxnSpPr/>
          <p:nvPr/>
        </p:nvCxnSpPr>
        <p:spPr>
          <a:xfrm flipH="1">
            <a:off x="2133600" y="2343150"/>
            <a:ext cx="457200" cy="381000"/>
          </a:xfrm>
          <a:prstGeom prst="straightConnector1">
            <a:avLst/>
          </a:prstGeom>
          <a:ln>
            <a:solidFill>
              <a:srgbClr val="FF0000"/>
            </a:solidFill>
            <a:tailEnd type="arrow"/>
          </a:ln>
        </p:spPr>
        <p:style>
          <a:lnRef idx="1">
            <a:schemeClr val="accent2"/>
          </a:lnRef>
          <a:fillRef idx="0">
            <a:schemeClr val="accent2"/>
          </a:fillRef>
          <a:effectRef idx="0">
            <a:schemeClr val="accent2"/>
          </a:effectRef>
          <a:fontRef idx="minor">
            <a:schemeClr val="tx1"/>
          </a:fontRef>
        </p:style>
      </p:cxnSp>
      <p:sp>
        <p:nvSpPr>
          <p:cNvPr id="8" name="Metin kutusu 7"/>
          <p:cNvSpPr txBox="1"/>
          <p:nvPr/>
        </p:nvSpPr>
        <p:spPr>
          <a:xfrm>
            <a:off x="2743200" y="2266950"/>
            <a:ext cx="2744213" cy="307777"/>
          </a:xfrm>
          <a:prstGeom prst="rect">
            <a:avLst/>
          </a:prstGeom>
          <a:noFill/>
        </p:spPr>
        <p:txBody>
          <a:bodyPr wrap="none" rtlCol="0">
            <a:spAutoFit/>
          </a:bodyPr>
          <a:lstStyle/>
          <a:p>
            <a:r>
              <a:rPr lang="tr-TR" sz="1400" b="1" dirty="0">
                <a:latin typeface="Times New Roman" pitchFamily="18" charset="0"/>
                <a:cs typeface="Times New Roman" pitchFamily="18" charset="0"/>
              </a:rPr>
              <a:t>Pay ve payda alan (A) ile çarpılır.</a:t>
            </a:r>
          </a:p>
        </p:txBody>
      </p:sp>
    </p:spTree>
    <p:extLst>
      <p:ext uri="{BB962C8B-B14F-4D97-AF65-F5344CB8AC3E}">
        <p14:creationId xmlns:p14="http://schemas.microsoft.com/office/powerpoint/2010/main" val="2741358681"/>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152400" y="819150"/>
            <a:ext cx="4572000" cy="784830"/>
          </a:xfrm>
          <a:prstGeom prst="rect">
            <a:avLst/>
          </a:prstGeom>
        </p:spPr>
        <p:txBody>
          <a:bodyPr>
            <a:spAutoFit/>
          </a:bodyPr>
          <a:lstStyle/>
          <a:p>
            <a:r>
              <a:rPr lang="tr-TR" b="1" dirty="0">
                <a:latin typeface="Times New Roman" pitchFamily="18" charset="0"/>
                <a:cs typeface="Times New Roman" pitchFamily="18" charset="0"/>
              </a:rPr>
              <a:t>Reaktörleri Boyutlandırma Kriterleri </a:t>
            </a:r>
          </a:p>
          <a:p>
            <a:endParaRPr lang="tr-TR" sz="900" b="1" dirty="0">
              <a:latin typeface="Times New Roman" pitchFamily="18" charset="0"/>
              <a:cs typeface="Times New Roman" pitchFamily="18" charset="0"/>
            </a:endParaRPr>
          </a:p>
          <a:p>
            <a:r>
              <a:rPr lang="tr-TR" b="1" dirty="0">
                <a:latin typeface="Times New Roman" pitchFamily="18" charset="0"/>
                <a:cs typeface="Times New Roman" pitchFamily="18" charset="0"/>
              </a:rPr>
              <a:t>Piston Akımlı Reaktör:</a:t>
            </a:r>
          </a:p>
        </p:txBody>
      </p:sp>
      <p:sp>
        <p:nvSpPr>
          <p:cNvPr id="4" name="Dikdörtgen 3"/>
          <p:cNvSpPr/>
          <p:nvPr/>
        </p:nvSpPr>
        <p:spPr>
          <a:xfrm>
            <a:off x="182366" y="1791588"/>
            <a:ext cx="8656834" cy="1200329"/>
          </a:xfrm>
          <a:prstGeom prst="rect">
            <a:avLst/>
          </a:prstGeom>
        </p:spPr>
        <p:txBody>
          <a:bodyPr wrap="square">
            <a:spAutoFit/>
          </a:bodyPr>
          <a:lstStyle/>
          <a:p>
            <a:pPr algn="just"/>
            <a:r>
              <a:rPr lang="tr-TR" dirty="0">
                <a:latin typeface="Times New Roman" pitchFamily="18" charset="0"/>
                <a:cs typeface="Times New Roman" pitchFamily="18" charset="0"/>
              </a:rPr>
              <a:t>Piston akımlı reaktörlerde aynı çıkış suyu kalitesini elde etmek üzere tam karışımlı sürekli reaktörlerden daha küçük reaktör hacimleri gereklidir. Piston akımlı reaktörlerde tam karışımlı reaktörlerden daha kısa reaksiyon süreleri ve daha yüksek reaksiyon hızları elde edilebilmektedir. </a:t>
            </a:r>
          </a:p>
        </p:txBody>
      </p:sp>
    </p:spTree>
    <p:extLst>
      <p:ext uri="{BB962C8B-B14F-4D97-AF65-F5344CB8AC3E}">
        <p14:creationId xmlns:p14="http://schemas.microsoft.com/office/powerpoint/2010/main" val="2053217348"/>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152400" y="819150"/>
            <a:ext cx="4572000" cy="784830"/>
          </a:xfrm>
          <a:prstGeom prst="rect">
            <a:avLst/>
          </a:prstGeom>
        </p:spPr>
        <p:txBody>
          <a:bodyPr>
            <a:spAutoFit/>
          </a:bodyPr>
          <a:lstStyle/>
          <a:p>
            <a:r>
              <a:rPr lang="tr-TR" b="1" dirty="0">
                <a:latin typeface="Times New Roman" pitchFamily="18" charset="0"/>
                <a:cs typeface="Times New Roman" pitchFamily="18" charset="0"/>
              </a:rPr>
              <a:t>Reaktörleri Boyutlandırma Kriterleri </a:t>
            </a:r>
          </a:p>
          <a:p>
            <a:endParaRPr lang="tr-TR" sz="900" b="1" dirty="0">
              <a:latin typeface="Times New Roman" pitchFamily="18" charset="0"/>
              <a:cs typeface="Times New Roman" pitchFamily="18" charset="0"/>
            </a:endParaRPr>
          </a:p>
          <a:p>
            <a:r>
              <a:rPr lang="tr-TR" b="1" dirty="0">
                <a:latin typeface="Times New Roman" pitchFamily="18" charset="0"/>
                <a:cs typeface="Times New Roman" pitchFamily="18" charset="0"/>
              </a:rPr>
              <a:t>Gerçek Akımlı Reaktör:</a:t>
            </a:r>
          </a:p>
        </p:txBody>
      </p:sp>
      <p:sp>
        <p:nvSpPr>
          <p:cNvPr id="4" name="Dikdörtgen 3"/>
          <p:cNvSpPr/>
          <p:nvPr/>
        </p:nvSpPr>
        <p:spPr>
          <a:xfrm>
            <a:off x="182366" y="1791588"/>
            <a:ext cx="8656834" cy="1477328"/>
          </a:xfrm>
          <a:prstGeom prst="rect">
            <a:avLst/>
          </a:prstGeom>
        </p:spPr>
        <p:txBody>
          <a:bodyPr wrap="square">
            <a:spAutoFit/>
          </a:bodyPr>
          <a:lstStyle/>
          <a:p>
            <a:pPr algn="just"/>
            <a:r>
              <a:rPr lang="tr-TR" dirty="0">
                <a:latin typeface="Times New Roman" pitchFamily="18" charset="0"/>
                <a:cs typeface="Times New Roman" pitchFamily="18" charset="0"/>
              </a:rPr>
              <a:t>Tam karışımlı ve piston akımlı reaktörlerdeki karışım durumu iki ekstrem hali göstermektedir. Buna karşılık pratikte bu iki karışım durumu nadiren gözlenir. Gerçekte gözlenen karışım hali ara karışım halidir. Bu durum </a:t>
            </a:r>
            <a:r>
              <a:rPr lang="tr-TR" dirty="0" err="1">
                <a:latin typeface="Times New Roman" pitchFamily="18" charset="0"/>
                <a:cs typeface="Times New Roman" pitchFamily="18" charset="0"/>
              </a:rPr>
              <a:t>Wehner</a:t>
            </a:r>
            <a:r>
              <a:rPr lang="tr-TR" dirty="0">
                <a:latin typeface="Times New Roman" pitchFamily="18" charset="0"/>
                <a:cs typeface="Times New Roman" pitchFamily="18" charset="0"/>
              </a:rPr>
              <a:t>-Wilhelm tarafından dispersiyon modeli ile ifade edilmiştir. Tam karışım hali için dispersiyon sonsuzdur. Piston akımlı halinde dispersiyon sıfırdır. </a:t>
            </a:r>
          </a:p>
        </p:txBody>
      </p:sp>
    </p:spTree>
    <p:extLst>
      <p:ext uri="{BB962C8B-B14F-4D97-AF65-F5344CB8AC3E}">
        <p14:creationId xmlns:p14="http://schemas.microsoft.com/office/powerpoint/2010/main" val="2543335905"/>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152400" y="819150"/>
            <a:ext cx="4572000" cy="784830"/>
          </a:xfrm>
          <a:prstGeom prst="rect">
            <a:avLst/>
          </a:prstGeom>
        </p:spPr>
        <p:txBody>
          <a:bodyPr>
            <a:spAutoFit/>
          </a:bodyPr>
          <a:lstStyle/>
          <a:p>
            <a:r>
              <a:rPr lang="tr-TR" b="1" dirty="0">
                <a:latin typeface="Times New Roman" pitchFamily="18" charset="0"/>
                <a:cs typeface="Times New Roman" pitchFamily="18" charset="0"/>
              </a:rPr>
              <a:t>Reaktörleri Boyutlandırma Kriterleri </a:t>
            </a:r>
          </a:p>
          <a:p>
            <a:endParaRPr lang="tr-TR" sz="900" b="1" dirty="0">
              <a:latin typeface="Times New Roman" pitchFamily="18" charset="0"/>
              <a:cs typeface="Times New Roman" pitchFamily="18" charset="0"/>
            </a:endParaRPr>
          </a:p>
          <a:p>
            <a:r>
              <a:rPr lang="tr-TR" b="1" dirty="0">
                <a:latin typeface="Times New Roman" pitchFamily="18" charset="0"/>
                <a:cs typeface="Times New Roman" pitchFamily="18" charset="0"/>
              </a:rPr>
              <a:t>Gerçek Akımlı Reaktör:</a:t>
            </a:r>
          </a:p>
        </p:txBody>
      </p:sp>
      <mc:AlternateContent xmlns:mc="http://schemas.openxmlformats.org/markup-compatibility/2006" xmlns:a14="http://schemas.microsoft.com/office/drawing/2010/main">
        <mc:Choice Requires="a14">
          <p:sp>
            <p:nvSpPr>
              <p:cNvPr id="4" name="Dikdörtgen 3"/>
              <p:cNvSpPr/>
              <p:nvPr/>
            </p:nvSpPr>
            <p:spPr>
              <a:xfrm>
                <a:off x="152400" y="1603980"/>
                <a:ext cx="8656834" cy="1503873"/>
              </a:xfrm>
              <a:prstGeom prst="rect">
                <a:avLst/>
              </a:prstGeom>
            </p:spPr>
            <p:txBody>
              <a:bodyPr wrap="square">
                <a:spAutoFit/>
              </a:bodyPr>
              <a:lstStyle/>
              <a:p>
                <a:pPr algn="just"/>
                <a:r>
                  <a:rPr lang="tr-TR" dirty="0">
                    <a:latin typeface="Times New Roman" pitchFamily="18" charset="0"/>
                    <a:cs typeface="Times New Roman" pitchFamily="18" charset="0"/>
                  </a:rPr>
                  <a:t>Ara karışım halinde ise bağıntı aşağıdaki şekildedir;</a:t>
                </a:r>
              </a:p>
              <a:p>
                <a:pPr algn="just"/>
                <a:endParaRPr lang="tr-TR" dirty="0">
                  <a:latin typeface="Times New Roman" pitchFamily="18" charset="0"/>
                  <a:cs typeface="Times New Roman" pitchFamily="18" charset="0"/>
                </a:endParaRPr>
              </a:p>
              <a:p>
                <a:pPr algn="just"/>
                <a:r>
                  <a:rPr lang="tr-TR" dirty="0">
                    <a:latin typeface="Times New Roman" pitchFamily="18" charset="0"/>
                    <a:cs typeface="Times New Roman" pitchFamily="18" charset="0"/>
                  </a:rPr>
                  <a:t>(C</a:t>
                </a:r>
                <a:r>
                  <a:rPr lang="tr-TR" baseline="-25000" dirty="0">
                    <a:latin typeface="Times New Roman" pitchFamily="18" charset="0"/>
                    <a:cs typeface="Times New Roman" pitchFamily="18" charset="0"/>
                  </a:rPr>
                  <a:t>0</a:t>
                </a:r>
                <a:r>
                  <a:rPr lang="tr-TR" dirty="0">
                    <a:latin typeface="Times New Roman" pitchFamily="18" charset="0"/>
                    <a:cs typeface="Times New Roman" pitchFamily="18" charset="0"/>
                  </a:rPr>
                  <a:t>/C) = (4ae</a:t>
                </a:r>
                <a:r>
                  <a:rPr lang="tr-TR" baseline="30000" dirty="0">
                    <a:latin typeface="Times New Roman" pitchFamily="18" charset="0"/>
                    <a:cs typeface="Times New Roman" pitchFamily="18" charset="0"/>
                  </a:rPr>
                  <a:t>1/2d</a:t>
                </a:r>
                <a:r>
                  <a:rPr lang="tr-TR" dirty="0">
                    <a:latin typeface="Times New Roman" pitchFamily="18" charset="0"/>
                    <a:cs typeface="Times New Roman" pitchFamily="18" charset="0"/>
                  </a:rPr>
                  <a:t>) /[(1+a)</a:t>
                </a:r>
                <a:r>
                  <a:rPr lang="tr-TR" baseline="30000" dirty="0">
                    <a:latin typeface="Times New Roman" pitchFamily="18" charset="0"/>
                    <a:cs typeface="Times New Roman" pitchFamily="18" charset="0"/>
                  </a:rPr>
                  <a:t>2</a:t>
                </a:r>
                <a:r>
                  <a:rPr lang="tr-TR" dirty="0">
                    <a:latin typeface="Times New Roman" pitchFamily="18" charset="0"/>
                    <a:cs typeface="Times New Roman" pitchFamily="18" charset="0"/>
                  </a:rPr>
                  <a:t>.e</a:t>
                </a:r>
                <a:r>
                  <a:rPr lang="tr-TR" baseline="30000" dirty="0">
                    <a:latin typeface="Times New Roman" pitchFamily="18" charset="0"/>
                    <a:cs typeface="Times New Roman" pitchFamily="18" charset="0"/>
                  </a:rPr>
                  <a:t>a/2d-(1-a)2</a:t>
                </a:r>
                <a:r>
                  <a:rPr lang="tr-TR" dirty="0">
                    <a:latin typeface="Times New Roman" pitchFamily="18" charset="0"/>
                    <a:cs typeface="Times New Roman" pitchFamily="18" charset="0"/>
                  </a:rPr>
                  <a:t>.e</a:t>
                </a:r>
                <a:r>
                  <a:rPr lang="tr-TR" baseline="30000" dirty="0">
                    <a:latin typeface="Times New Roman" pitchFamily="18" charset="0"/>
                    <a:cs typeface="Times New Roman" pitchFamily="18" charset="0"/>
                  </a:rPr>
                  <a:t>-a/2d</a:t>
                </a:r>
                <a:r>
                  <a:rPr lang="tr-TR" dirty="0">
                    <a:latin typeface="Times New Roman" pitchFamily="18" charset="0"/>
                    <a:cs typeface="Times New Roman" pitchFamily="18" charset="0"/>
                  </a:rPr>
                  <a:t>]                  </a:t>
                </a:r>
              </a:p>
              <a:p>
                <a:pPr algn="just"/>
                <a14:m>
                  <m:oMath xmlns:m="http://schemas.openxmlformats.org/officeDocument/2006/math">
                    <m:r>
                      <a:rPr lang="tr-TR" i="1" dirty="0" smtClean="0">
                        <a:latin typeface="Cambria Math"/>
                        <a:cs typeface="Times New Roman" pitchFamily="18" charset="0"/>
                      </a:rPr>
                      <m:t>𝑎</m:t>
                    </m:r>
                    <m:r>
                      <a:rPr lang="tr-TR" i="1" dirty="0" smtClean="0">
                        <a:latin typeface="Cambria Math"/>
                        <a:cs typeface="Times New Roman" pitchFamily="18" charset="0"/>
                      </a:rPr>
                      <m:t> = </m:t>
                    </m:r>
                    <m:rad>
                      <m:radPr>
                        <m:degHide m:val="on"/>
                        <m:ctrlPr>
                          <a:rPr lang="tr-TR" b="0" i="1" dirty="0" smtClean="0">
                            <a:latin typeface="Cambria Math" panose="02040503050406030204" pitchFamily="18" charset="0"/>
                            <a:cs typeface="Times New Roman" pitchFamily="18" charset="0"/>
                          </a:rPr>
                        </m:ctrlPr>
                      </m:radPr>
                      <m:deg/>
                      <m:e>
                        <m:r>
                          <a:rPr lang="tr-TR" b="0" i="1" dirty="0" smtClean="0">
                            <a:latin typeface="Cambria Math"/>
                            <a:cs typeface="Times New Roman" pitchFamily="18" charset="0"/>
                          </a:rPr>
                          <m:t>1+4</m:t>
                        </m:r>
                        <m:r>
                          <a:rPr lang="tr-TR" b="0" i="1" dirty="0" smtClean="0">
                            <a:latin typeface="Cambria Math"/>
                            <a:cs typeface="Times New Roman" pitchFamily="18" charset="0"/>
                          </a:rPr>
                          <m:t>𝑘𝑡𝑑</m:t>
                        </m:r>
                      </m:e>
                    </m:rad>
                    <m:r>
                      <a:rPr lang="tr-TR" i="1" dirty="0" smtClean="0">
                        <a:latin typeface="Cambria Math"/>
                        <a:cs typeface="Times New Roman" pitchFamily="18" charset="0"/>
                      </a:rPr>
                      <m:t> </m:t>
                    </m:r>
                  </m:oMath>
                </a14:m>
                <a:r>
                  <a:rPr lang="tr-TR" dirty="0">
                    <a:latin typeface="Times New Roman" pitchFamily="18" charset="0"/>
                    <a:cs typeface="Times New Roman" pitchFamily="18" charset="0"/>
                  </a:rPr>
                  <a:t> </a:t>
                </a:r>
              </a:p>
              <a:p>
                <a:pPr algn="just"/>
                <a:r>
                  <a:rPr lang="tr-TR" dirty="0">
                    <a:latin typeface="Times New Roman" pitchFamily="18" charset="0"/>
                    <a:cs typeface="Times New Roman" pitchFamily="18" charset="0"/>
                  </a:rPr>
                  <a:t>d = D/(</a:t>
                </a:r>
                <a:r>
                  <a:rPr lang="tr-TR" dirty="0" err="1">
                    <a:latin typeface="Times New Roman" pitchFamily="18" charset="0"/>
                    <a:cs typeface="Times New Roman" pitchFamily="18" charset="0"/>
                  </a:rPr>
                  <a:t>vL</a:t>
                </a:r>
                <a:r>
                  <a:rPr lang="tr-TR" dirty="0">
                    <a:latin typeface="Times New Roman" pitchFamily="18" charset="0"/>
                    <a:cs typeface="Times New Roman" pitchFamily="18" charset="0"/>
                  </a:rPr>
                  <a:t>) = </a:t>
                </a:r>
                <a:r>
                  <a:rPr lang="tr-TR" dirty="0" err="1">
                    <a:latin typeface="Times New Roman" pitchFamily="18" charset="0"/>
                    <a:cs typeface="Times New Roman" pitchFamily="18" charset="0"/>
                  </a:rPr>
                  <a:t>Dt</a:t>
                </a:r>
                <a:r>
                  <a:rPr lang="tr-TR" dirty="0">
                    <a:latin typeface="Times New Roman" pitchFamily="18" charset="0"/>
                    <a:cs typeface="Times New Roman" pitchFamily="18" charset="0"/>
                  </a:rPr>
                  <a:t>/L</a:t>
                </a:r>
                <a:r>
                  <a:rPr lang="tr-TR" baseline="30000" dirty="0">
                    <a:latin typeface="Times New Roman" pitchFamily="18" charset="0"/>
                    <a:cs typeface="Times New Roman" pitchFamily="18" charset="0"/>
                  </a:rPr>
                  <a:t>2</a:t>
                </a:r>
                <a:r>
                  <a:rPr lang="tr-TR" dirty="0">
                    <a:latin typeface="Times New Roman" pitchFamily="18" charset="0"/>
                    <a:cs typeface="Times New Roman" pitchFamily="18" charset="0"/>
                  </a:rPr>
                  <a:t> </a:t>
                </a:r>
              </a:p>
            </p:txBody>
          </p:sp>
        </mc:Choice>
        <mc:Fallback xmlns="">
          <p:sp>
            <p:nvSpPr>
              <p:cNvPr id="4" name="Dikdörtgen 3"/>
              <p:cNvSpPr>
                <a:spLocks noRot="1" noChangeAspect="1" noMove="1" noResize="1" noEditPoints="1" noAdjustHandles="1" noChangeArrowheads="1" noChangeShapeType="1" noTextEdit="1"/>
              </p:cNvSpPr>
              <p:nvPr/>
            </p:nvSpPr>
            <p:spPr>
              <a:xfrm>
                <a:off x="152400" y="1603980"/>
                <a:ext cx="8656834" cy="1503873"/>
              </a:xfrm>
              <a:prstGeom prst="rect">
                <a:avLst/>
              </a:prstGeom>
              <a:blipFill rotWithShape="1">
                <a:blip r:embed="rId4"/>
                <a:stretch>
                  <a:fillRect l="-563" t="-2024" b="-5668"/>
                </a:stretch>
              </a:blipFill>
            </p:spPr>
            <p:txBody>
              <a:bodyPr/>
              <a:lstStyle/>
              <a:p>
                <a:r>
                  <a:rPr lang="tr-TR">
                    <a:noFill/>
                  </a:rPr>
                  <a:t> </a:t>
                </a:r>
              </a:p>
            </p:txBody>
          </p:sp>
        </mc:Fallback>
      </mc:AlternateContent>
      <p:sp>
        <p:nvSpPr>
          <p:cNvPr id="5" name="Dikdörtgen 4"/>
          <p:cNvSpPr/>
          <p:nvPr/>
        </p:nvSpPr>
        <p:spPr>
          <a:xfrm>
            <a:off x="4267200" y="2495550"/>
            <a:ext cx="4717210" cy="1569660"/>
          </a:xfrm>
          <a:prstGeom prst="rect">
            <a:avLst/>
          </a:prstGeom>
        </p:spPr>
        <p:txBody>
          <a:bodyPr wrap="square">
            <a:spAutoFit/>
          </a:bodyPr>
          <a:lstStyle/>
          <a:p>
            <a:r>
              <a:rPr lang="tr-TR" sz="1600" dirty="0">
                <a:latin typeface="Times New Roman" pitchFamily="18" charset="0"/>
                <a:cs typeface="Times New Roman" pitchFamily="18" charset="0"/>
              </a:rPr>
              <a:t>Burada;</a:t>
            </a:r>
          </a:p>
          <a:p>
            <a:r>
              <a:rPr lang="tr-TR" sz="1600" dirty="0">
                <a:latin typeface="Times New Roman" pitchFamily="18" charset="0"/>
                <a:cs typeface="Times New Roman" pitchFamily="18" charset="0"/>
              </a:rPr>
              <a:t>d = dispersiyon katsayısı</a:t>
            </a:r>
          </a:p>
          <a:p>
            <a:r>
              <a:rPr lang="tr-TR" sz="1600" dirty="0">
                <a:latin typeface="Times New Roman" pitchFamily="18" charset="0"/>
                <a:cs typeface="Times New Roman" pitchFamily="18" charset="0"/>
              </a:rPr>
              <a:t>D = x ekseni yönündeki dispersiyon katsayısı</a:t>
            </a:r>
          </a:p>
          <a:p>
            <a:r>
              <a:rPr lang="tr-TR" sz="1600" dirty="0">
                <a:latin typeface="Times New Roman" pitchFamily="18" charset="0"/>
                <a:cs typeface="Times New Roman" pitchFamily="18" charset="0"/>
              </a:rPr>
              <a:t>v = akışkanın hızı</a:t>
            </a:r>
          </a:p>
          <a:p>
            <a:r>
              <a:rPr lang="tr-TR" sz="1600" dirty="0">
                <a:latin typeface="Times New Roman" pitchFamily="18" charset="0"/>
                <a:cs typeface="Times New Roman" pitchFamily="18" charset="0"/>
              </a:rPr>
              <a:t>L = tipik bir taneciğin tank boyunca hareket ettiği karakteristik uzunluk</a:t>
            </a:r>
            <a:endParaRPr lang="tr-TR" sz="1600" dirty="0"/>
          </a:p>
        </p:txBody>
      </p:sp>
      <p:sp>
        <p:nvSpPr>
          <p:cNvPr id="6" name="Dikdörtgen 5"/>
          <p:cNvSpPr/>
          <p:nvPr/>
        </p:nvSpPr>
        <p:spPr>
          <a:xfrm>
            <a:off x="153256" y="3409950"/>
            <a:ext cx="3544625" cy="923330"/>
          </a:xfrm>
          <a:prstGeom prst="rect">
            <a:avLst/>
          </a:prstGeom>
        </p:spPr>
        <p:txBody>
          <a:bodyPr wrap="none">
            <a:spAutoFit/>
          </a:bodyPr>
          <a:lstStyle/>
          <a:p>
            <a:r>
              <a:rPr lang="tr-TR" dirty="0">
                <a:latin typeface="Times New Roman" pitchFamily="18" charset="0"/>
                <a:cs typeface="Times New Roman" pitchFamily="18" charset="0"/>
              </a:rPr>
              <a:t>Yukarıdaki bağıntıyı basitleştirirsek;</a:t>
            </a:r>
          </a:p>
          <a:p>
            <a:endParaRPr lang="tr-TR" dirty="0">
              <a:latin typeface="Times New Roman" pitchFamily="18" charset="0"/>
              <a:cs typeface="Times New Roman" pitchFamily="18" charset="0"/>
            </a:endParaRPr>
          </a:p>
          <a:p>
            <a:r>
              <a:rPr lang="tr-TR" b="1" dirty="0">
                <a:latin typeface="Times New Roman" pitchFamily="18" charset="0"/>
                <a:cs typeface="Times New Roman" pitchFamily="18" charset="0"/>
              </a:rPr>
              <a:t>(C</a:t>
            </a:r>
            <a:r>
              <a:rPr lang="tr-TR" b="1" baseline="-25000" dirty="0">
                <a:latin typeface="Times New Roman" pitchFamily="18" charset="0"/>
                <a:cs typeface="Times New Roman" pitchFamily="18" charset="0"/>
              </a:rPr>
              <a:t>0</a:t>
            </a:r>
            <a:r>
              <a:rPr lang="tr-TR" b="1" dirty="0">
                <a:latin typeface="Times New Roman" pitchFamily="18" charset="0"/>
                <a:cs typeface="Times New Roman" pitchFamily="18" charset="0"/>
              </a:rPr>
              <a:t>/C) = [4ae</a:t>
            </a:r>
            <a:r>
              <a:rPr lang="tr-TR" b="1" baseline="30000" dirty="0">
                <a:latin typeface="Times New Roman" pitchFamily="18" charset="0"/>
                <a:cs typeface="Times New Roman" pitchFamily="18" charset="0"/>
              </a:rPr>
              <a:t>(1-a)/2d</a:t>
            </a:r>
            <a:r>
              <a:rPr lang="tr-TR" b="1" dirty="0">
                <a:latin typeface="Times New Roman" pitchFamily="18" charset="0"/>
                <a:cs typeface="Times New Roman" pitchFamily="18" charset="0"/>
              </a:rPr>
              <a:t>] /[(1+a)</a:t>
            </a:r>
            <a:r>
              <a:rPr lang="tr-TR" b="1" baseline="30000" dirty="0">
                <a:latin typeface="Times New Roman" pitchFamily="18" charset="0"/>
                <a:cs typeface="Times New Roman" pitchFamily="18" charset="0"/>
              </a:rPr>
              <a:t>2</a:t>
            </a:r>
            <a:endParaRPr lang="tr-TR" b="1" dirty="0"/>
          </a:p>
        </p:txBody>
      </p:sp>
    </p:spTree>
    <p:extLst>
      <p:ext uri="{BB962C8B-B14F-4D97-AF65-F5344CB8AC3E}">
        <p14:creationId xmlns:p14="http://schemas.microsoft.com/office/powerpoint/2010/main" val="2722874334"/>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4" name="Dikdörtgen 3"/>
          <p:cNvSpPr/>
          <p:nvPr/>
        </p:nvSpPr>
        <p:spPr>
          <a:xfrm>
            <a:off x="457200" y="1504950"/>
            <a:ext cx="7772400" cy="369332"/>
          </a:xfrm>
          <a:prstGeom prst="rect">
            <a:avLst/>
          </a:prstGeom>
        </p:spPr>
        <p:txBody>
          <a:bodyPr wrap="square">
            <a:spAutoFit/>
          </a:bodyPr>
          <a:lstStyle/>
          <a:p>
            <a:endParaRPr lang="tr-TR" dirty="0"/>
          </a:p>
        </p:txBody>
      </p:sp>
      <p:sp>
        <p:nvSpPr>
          <p:cNvPr id="5" name="Metin kutusu 4"/>
          <p:cNvSpPr txBox="1"/>
          <p:nvPr/>
        </p:nvSpPr>
        <p:spPr>
          <a:xfrm>
            <a:off x="432370" y="971550"/>
            <a:ext cx="7644830" cy="400110"/>
          </a:xfrm>
          <a:prstGeom prst="rect">
            <a:avLst/>
          </a:prstGeom>
          <a:noFill/>
        </p:spPr>
        <p:txBody>
          <a:bodyPr wrap="square" rtlCol="0">
            <a:spAutoFit/>
          </a:bodyPr>
          <a:lstStyle/>
          <a:p>
            <a:endParaRPr lang="tr-TR" sz="2000" dirty="0"/>
          </a:p>
        </p:txBody>
      </p:sp>
      <p:pic>
        <p:nvPicPr>
          <p:cNvPr id="6" name="Resi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mc:AlternateContent xmlns:mc="http://schemas.openxmlformats.org/markup-compatibility/2006" xmlns:a14="http://schemas.microsoft.com/office/drawing/2010/main">
        <mc:Choice Requires="a14">
          <p:graphicFrame>
            <p:nvGraphicFramePr>
              <p:cNvPr id="8" name="Tablo 7"/>
              <p:cNvGraphicFramePr>
                <a:graphicFrameLocks noGrp="1"/>
              </p:cNvGraphicFramePr>
              <p:nvPr>
                <p:extLst>
                  <p:ext uri="{D42A27DB-BD31-4B8C-83A1-F6EECF244321}">
                    <p14:modId xmlns:p14="http://schemas.microsoft.com/office/powerpoint/2010/main" val="4087009971"/>
                  </p:ext>
                </p:extLst>
              </p:nvPr>
            </p:nvGraphicFramePr>
            <p:xfrm>
              <a:off x="762000" y="971550"/>
              <a:ext cx="6400800" cy="3026855"/>
            </p:xfrm>
            <a:graphic>
              <a:graphicData uri="http://schemas.openxmlformats.org/drawingml/2006/table">
                <a:tbl>
                  <a:tblPr firstRow="1" firstCol="1" bandRow="1"/>
                  <a:tblGrid>
                    <a:gridCol w="4507380">
                      <a:extLst>
                        <a:ext uri="{9D8B030D-6E8A-4147-A177-3AD203B41FA5}">
                          <a16:colId xmlns:a16="http://schemas.microsoft.com/office/drawing/2014/main" val="20000"/>
                        </a:ext>
                      </a:extLst>
                    </a:gridCol>
                    <a:gridCol w="1893420">
                      <a:extLst>
                        <a:ext uri="{9D8B030D-6E8A-4147-A177-3AD203B41FA5}">
                          <a16:colId xmlns:a16="http://schemas.microsoft.com/office/drawing/2014/main" val="20001"/>
                        </a:ext>
                      </a:extLst>
                    </a:gridCol>
                  </a:tblGrid>
                  <a:tr h="298365">
                    <a:tc gridSpan="2">
                      <a:txBody>
                        <a:bodyPr/>
                        <a:lstStyle/>
                        <a:p>
                          <a:pPr>
                            <a:lnSpc>
                              <a:spcPct val="115000"/>
                            </a:lnSpc>
                            <a:spcAft>
                              <a:spcPts val="0"/>
                            </a:spcAft>
                          </a:pPr>
                          <a:r>
                            <a:rPr lang="tr-TR" sz="1600" b="1" dirty="0">
                              <a:solidFill>
                                <a:srgbClr val="365F91"/>
                              </a:solidFill>
                              <a:effectLst/>
                              <a:latin typeface="Times New Roman"/>
                              <a:ea typeface="Calibri"/>
                              <a:cs typeface="Times New Roman"/>
                            </a:rPr>
                            <a:t>Tam Karışımlı Reaktörlerin Uygulama Özellikleri</a:t>
                          </a:r>
                          <a:endParaRPr lang="tr-TR" sz="1200" dirty="0">
                            <a:solidFill>
                              <a:srgbClr val="365F91"/>
                            </a:solidFill>
                            <a:effectLst/>
                            <a:latin typeface="Calibri"/>
                            <a:ea typeface="Calibri"/>
                            <a:cs typeface="Times New Roman"/>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tr-TR"/>
                        </a:p>
                      </a:txBody>
                      <a:tcPr/>
                    </a:tc>
                    <a:extLst>
                      <a:ext uri="{0D108BD9-81ED-4DB2-BD59-A6C34878D82A}">
                        <a16:rowId xmlns:a16="http://schemas.microsoft.com/office/drawing/2014/main" val="10000"/>
                      </a:ext>
                    </a:extLst>
                  </a:tr>
                  <a:tr h="251099">
                    <a:tc>
                      <a:txBody>
                        <a:bodyPr/>
                        <a:lstStyle/>
                        <a:p>
                          <a:pPr>
                            <a:lnSpc>
                              <a:spcPct val="115000"/>
                            </a:lnSpc>
                            <a:spcAft>
                              <a:spcPts val="0"/>
                            </a:spcAft>
                          </a:pPr>
                          <a:r>
                            <a:rPr lang="tr-TR" sz="1200" b="0" dirty="0">
                              <a:solidFill>
                                <a:srgbClr val="365F91"/>
                              </a:solidFill>
                              <a:effectLst/>
                              <a:latin typeface="Times New Roman"/>
                              <a:ea typeface="Calibri"/>
                              <a:cs typeface="Times New Roman"/>
                            </a:rPr>
                            <a:t>Sıfırıncı mertebeden reaksiyon, madde üretilmektedir.</a:t>
                          </a:r>
                          <a:endParaRPr lang="tr-TR" sz="1200" b="0" dirty="0">
                            <a:solidFill>
                              <a:srgbClr val="365F91"/>
                            </a:solidFill>
                            <a:effectLst/>
                            <a:latin typeface="Calibri"/>
                            <a:ea typeface="Calibri"/>
                            <a:cs typeface="Times New Roman"/>
                          </a:endParaRPr>
                        </a:p>
                      </a:txBody>
                      <a:tcPr marL="68580" marR="68580" marT="0" marB="0">
                        <a:lnL>
                          <a:noFill/>
                        </a:lnL>
                        <a:lnR>
                          <a:noFill/>
                        </a:lnR>
                        <a:lnT w="12700" cap="flat" cmpd="sng" algn="ctr">
                          <a:solidFill>
                            <a:srgbClr val="4F81BD"/>
                          </a:solidFill>
                          <a:prstDash val="solid"/>
                          <a:round/>
                          <a:headEnd type="none" w="med" len="med"/>
                          <a:tailEnd type="none" w="med" len="med"/>
                        </a:lnT>
                        <a:lnB>
                          <a:noFill/>
                        </a:lnB>
                        <a:solidFill>
                          <a:srgbClr val="D3DFEE"/>
                        </a:solidFill>
                      </a:tcPr>
                    </a:tc>
                    <a:tc>
                      <a:txBody>
                        <a:bodyPr/>
                        <a:lstStyle/>
                        <a:p>
                          <a:pPr>
                            <a:lnSpc>
                              <a:spcPct val="115000"/>
                            </a:lnSpc>
                            <a:spcAft>
                              <a:spcPts val="0"/>
                            </a:spcAft>
                          </a:pPr>
                          <a14:m>
                            <m:oMathPara xmlns:m="http://schemas.openxmlformats.org/officeDocument/2006/math">
                              <m:oMathParaPr>
                                <m:jc m:val="centerGroup"/>
                              </m:oMathParaPr>
                              <m:oMath xmlns:m="http://schemas.openxmlformats.org/officeDocument/2006/math">
                                <m:r>
                                  <a:rPr lang="tr-TR" sz="1200" i="1">
                                    <a:solidFill>
                                      <a:srgbClr val="365F91"/>
                                    </a:solidFill>
                                    <a:effectLst/>
                                    <a:latin typeface="Cambria Math"/>
                                    <a:ea typeface="Calibri"/>
                                    <a:cs typeface="Times New Roman"/>
                                  </a:rPr>
                                  <m:t>𝐶</m:t>
                                </m:r>
                                <m:r>
                                  <a:rPr lang="tr-TR" sz="1200" i="1">
                                    <a:solidFill>
                                      <a:srgbClr val="365F91"/>
                                    </a:solidFill>
                                    <a:effectLst/>
                                    <a:latin typeface="Cambria Math"/>
                                    <a:ea typeface="Calibri"/>
                                    <a:cs typeface="Times New Roman"/>
                                  </a:rPr>
                                  <m:t>=</m:t>
                                </m:r>
                                <m:sSub>
                                  <m:sSubPr>
                                    <m:ctrlPr>
                                      <a:rPr lang="tr-TR" sz="1200" i="1">
                                        <a:solidFill>
                                          <a:srgbClr val="365F91"/>
                                        </a:solidFill>
                                        <a:effectLst/>
                                        <a:latin typeface="Cambria Math" panose="02040503050406030204" pitchFamily="18" charset="0"/>
                                        <a:ea typeface="Calibri"/>
                                        <a:cs typeface="Times New Roman"/>
                                      </a:rPr>
                                    </m:ctrlPr>
                                  </m:sSubPr>
                                  <m:e>
                                    <m:r>
                                      <a:rPr lang="tr-TR" sz="1200" i="1">
                                        <a:solidFill>
                                          <a:srgbClr val="365F91"/>
                                        </a:solidFill>
                                        <a:effectLst/>
                                        <a:latin typeface="Cambria Math"/>
                                        <a:ea typeface="Calibri"/>
                                        <a:cs typeface="Times New Roman"/>
                                      </a:rPr>
                                      <m:t>𝐶</m:t>
                                    </m:r>
                                  </m:e>
                                  <m:sub>
                                    <m:r>
                                      <a:rPr lang="tr-TR" sz="1200" i="1">
                                        <a:solidFill>
                                          <a:srgbClr val="365F91"/>
                                        </a:solidFill>
                                        <a:effectLst/>
                                        <a:latin typeface="Cambria Math"/>
                                        <a:ea typeface="Calibri"/>
                                        <a:cs typeface="Times New Roman"/>
                                      </a:rPr>
                                      <m:t>0</m:t>
                                    </m:r>
                                  </m:sub>
                                </m:sSub>
                                <m:r>
                                  <a:rPr lang="tr-TR" sz="1200" i="1">
                                    <a:solidFill>
                                      <a:srgbClr val="365F91"/>
                                    </a:solidFill>
                                    <a:effectLst/>
                                    <a:latin typeface="Cambria Math"/>
                                    <a:ea typeface="Calibri"/>
                                    <a:cs typeface="Times New Roman"/>
                                  </a:rPr>
                                  <m:t>+</m:t>
                                </m:r>
                                <m:r>
                                  <a:rPr lang="tr-TR" sz="1200" i="1">
                                    <a:solidFill>
                                      <a:srgbClr val="365F91"/>
                                    </a:solidFill>
                                    <a:effectLst/>
                                    <a:latin typeface="Cambria Math"/>
                                    <a:ea typeface="Calibri"/>
                                    <a:cs typeface="Times New Roman"/>
                                  </a:rPr>
                                  <m:t>𝑘𝑡</m:t>
                                </m:r>
                              </m:oMath>
                            </m:oMathPara>
                          </a14:m>
                          <a:endParaRPr lang="tr-TR" sz="1200">
                            <a:solidFill>
                              <a:srgbClr val="365F91"/>
                            </a:solidFill>
                            <a:effectLst/>
                            <a:latin typeface="Calibri"/>
                            <a:ea typeface="Calibri"/>
                            <a:cs typeface="Times New Roman"/>
                          </a:endParaRPr>
                        </a:p>
                      </a:txBody>
                      <a:tcPr marL="68580" marR="68580" marT="0" marB="0">
                        <a:lnL>
                          <a:noFill/>
                        </a:lnL>
                        <a:lnR>
                          <a:noFill/>
                        </a:lnR>
                        <a:lnT w="12700" cap="flat" cmpd="sng" algn="ctr">
                          <a:solidFill>
                            <a:srgbClr val="4F81BD"/>
                          </a:solidFill>
                          <a:prstDash val="solid"/>
                          <a:round/>
                          <a:headEnd type="none" w="med" len="med"/>
                          <a:tailEnd type="none" w="med" len="med"/>
                        </a:lnT>
                        <a:lnB>
                          <a:noFill/>
                        </a:lnB>
                        <a:solidFill>
                          <a:srgbClr val="D3DFEE"/>
                        </a:solidFill>
                      </a:tcPr>
                    </a:tc>
                    <a:extLst>
                      <a:ext uri="{0D108BD9-81ED-4DB2-BD59-A6C34878D82A}">
                        <a16:rowId xmlns:a16="http://schemas.microsoft.com/office/drawing/2014/main" val="10001"/>
                      </a:ext>
                    </a:extLst>
                  </a:tr>
                  <a:tr h="226728">
                    <a:tc>
                      <a:txBody>
                        <a:bodyPr/>
                        <a:lstStyle/>
                        <a:p>
                          <a:pPr>
                            <a:lnSpc>
                              <a:spcPct val="115000"/>
                            </a:lnSpc>
                            <a:spcAft>
                              <a:spcPts val="0"/>
                            </a:spcAft>
                          </a:pPr>
                          <a:r>
                            <a:rPr lang="tr-TR" sz="1200" b="0" dirty="0">
                              <a:solidFill>
                                <a:srgbClr val="365F91"/>
                              </a:solidFill>
                              <a:effectLst/>
                              <a:latin typeface="Times New Roman"/>
                              <a:ea typeface="Calibri"/>
                              <a:cs typeface="Times New Roman"/>
                            </a:rPr>
                            <a:t>Sıfırıncı mertebeden reaksiyon, madde </a:t>
                          </a:r>
                          <a:r>
                            <a:rPr lang="tr-TR" sz="1200" b="0" dirty="0" err="1">
                              <a:solidFill>
                                <a:srgbClr val="365F91"/>
                              </a:solidFill>
                              <a:effectLst/>
                              <a:latin typeface="Times New Roman"/>
                              <a:ea typeface="Calibri"/>
                              <a:cs typeface="Times New Roman"/>
                            </a:rPr>
                            <a:t>bozunmaktadır</a:t>
                          </a:r>
                          <a:r>
                            <a:rPr lang="tr-TR" sz="1200" b="0" dirty="0">
                              <a:solidFill>
                                <a:srgbClr val="365F91"/>
                              </a:solidFill>
                              <a:effectLst/>
                              <a:latin typeface="Times New Roman"/>
                              <a:ea typeface="Calibri"/>
                              <a:cs typeface="Times New Roman"/>
                            </a:rPr>
                            <a:t>.</a:t>
                          </a:r>
                          <a:endParaRPr lang="tr-TR" sz="1200" b="0" dirty="0">
                            <a:solidFill>
                              <a:srgbClr val="365F91"/>
                            </a:solidFill>
                            <a:effectLst/>
                            <a:latin typeface="Calibri"/>
                            <a:ea typeface="Calibri"/>
                            <a:cs typeface="Times New Roman"/>
                          </a:endParaRPr>
                        </a:p>
                      </a:txBody>
                      <a:tcPr marL="68580" marR="68580" marT="0" marB="0">
                        <a:lnL>
                          <a:noFill/>
                        </a:lnL>
                        <a:lnR>
                          <a:noFill/>
                        </a:lnR>
                        <a:lnT>
                          <a:noFill/>
                        </a:lnT>
                        <a:lnB>
                          <a:noFill/>
                        </a:lnB>
                      </a:tcPr>
                    </a:tc>
                    <a:tc>
                      <a:txBody>
                        <a:bodyPr/>
                        <a:lstStyle/>
                        <a:p>
                          <a:pPr>
                            <a:lnSpc>
                              <a:spcPct val="115000"/>
                            </a:lnSpc>
                            <a:spcAft>
                              <a:spcPts val="0"/>
                            </a:spcAft>
                          </a:pPr>
                          <a14:m>
                            <m:oMathPara xmlns:m="http://schemas.openxmlformats.org/officeDocument/2006/math">
                              <m:oMathParaPr>
                                <m:jc m:val="centerGroup"/>
                              </m:oMathParaPr>
                              <m:oMath xmlns:m="http://schemas.openxmlformats.org/officeDocument/2006/math">
                                <m:r>
                                  <a:rPr lang="tr-TR" sz="1200" i="1">
                                    <a:solidFill>
                                      <a:srgbClr val="365F91"/>
                                    </a:solidFill>
                                    <a:effectLst/>
                                    <a:latin typeface="Cambria Math"/>
                                    <a:ea typeface="Calibri"/>
                                    <a:cs typeface="Times New Roman"/>
                                  </a:rPr>
                                  <m:t>𝐶</m:t>
                                </m:r>
                                <m:r>
                                  <a:rPr lang="tr-TR" sz="1200" i="1">
                                    <a:solidFill>
                                      <a:srgbClr val="365F91"/>
                                    </a:solidFill>
                                    <a:effectLst/>
                                    <a:latin typeface="Cambria Math"/>
                                    <a:ea typeface="Calibri"/>
                                    <a:cs typeface="Times New Roman"/>
                                  </a:rPr>
                                  <m:t>=</m:t>
                                </m:r>
                                <m:sSub>
                                  <m:sSubPr>
                                    <m:ctrlPr>
                                      <a:rPr lang="tr-TR" sz="1200" i="1">
                                        <a:solidFill>
                                          <a:srgbClr val="365F91"/>
                                        </a:solidFill>
                                        <a:effectLst/>
                                        <a:latin typeface="Cambria Math" panose="02040503050406030204" pitchFamily="18" charset="0"/>
                                        <a:ea typeface="Calibri"/>
                                        <a:cs typeface="Times New Roman"/>
                                      </a:rPr>
                                    </m:ctrlPr>
                                  </m:sSubPr>
                                  <m:e>
                                    <m:r>
                                      <a:rPr lang="tr-TR" sz="1200" i="1">
                                        <a:solidFill>
                                          <a:srgbClr val="365F91"/>
                                        </a:solidFill>
                                        <a:effectLst/>
                                        <a:latin typeface="Cambria Math"/>
                                        <a:ea typeface="Calibri"/>
                                        <a:cs typeface="Times New Roman"/>
                                      </a:rPr>
                                      <m:t>𝐶</m:t>
                                    </m:r>
                                  </m:e>
                                  <m:sub>
                                    <m:r>
                                      <a:rPr lang="tr-TR" sz="1200" i="1">
                                        <a:solidFill>
                                          <a:srgbClr val="365F91"/>
                                        </a:solidFill>
                                        <a:effectLst/>
                                        <a:latin typeface="Cambria Math"/>
                                        <a:ea typeface="Calibri"/>
                                        <a:cs typeface="Times New Roman"/>
                                      </a:rPr>
                                      <m:t>0</m:t>
                                    </m:r>
                                  </m:sub>
                                </m:sSub>
                                <m:r>
                                  <a:rPr lang="tr-TR" sz="1200" i="1">
                                    <a:solidFill>
                                      <a:srgbClr val="365F91"/>
                                    </a:solidFill>
                                    <a:effectLst/>
                                    <a:latin typeface="Cambria Math"/>
                                    <a:ea typeface="Calibri"/>
                                    <a:cs typeface="Times New Roman"/>
                                  </a:rPr>
                                  <m:t>−</m:t>
                                </m:r>
                                <m:r>
                                  <a:rPr lang="tr-TR" sz="1200" i="1">
                                    <a:solidFill>
                                      <a:srgbClr val="365F91"/>
                                    </a:solidFill>
                                    <a:effectLst/>
                                    <a:latin typeface="Cambria Math"/>
                                    <a:ea typeface="Calibri"/>
                                    <a:cs typeface="Times New Roman"/>
                                  </a:rPr>
                                  <m:t>𝑘𝑡</m:t>
                                </m:r>
                              </m:oMath>
                            </m:oMathPara>
                          </a14:m>
                          <a:endParaRPr lang="tr-TR" sz="1200">
                            <a:solidFill>
                              <a:srgbClr val="365F91"/>
                            </a:solidFill>
                            <a:effectLst/>
                            <a:latin typeface="Calibri"/>
                            <a:ea typeface="Calibri"/>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2"/>
                      </a:ext>
                    </a:extLst>
                  </a:tr>
                  <a:tr h="429823">
                    <a:tc>
                      <a:txBody>
                        <a:bodyPr/>
                        <a:lstStyle/>
                        <a:p>
                          <a:pPr>
                            <a:lnSpc>
                              <a:spcPct val="115000"/>
                            </a:lnSpc>
                            <a:spcAft>
                              <a:spcPts val="0"/>
                            </a:spcAft>
                          </a:pPr>
                          <a:r>
                            <a:rPr lang="tr-TR" sz="1200" b="0" dirty="0">
                              <a:solidFill>
                                <a:srgbClr val="365F91"/>
                              </a:solidFill>
                              <a:effectLst/>
                              <a:latin typeface="Times New Roman"/>
                              <a:ea typeface="Calibri"/>
                              <a:cs typeface="Times New Roman"/>
                            </a:rPr>
                            <a:t>Birinci mertebeden reaksiyon, madde üretilmektedir.</a:t>
                          </a:r>
                          <a:endParaRPr lang="tr-TR" sz="1200" b="0" dirty="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D3DFEE"/>
                        </a:solidFill>
                      </a:tcPr>
                    </a:tc>
                    <a:tc>
                      <a:txBody>
                        <a:bodyPr/>
                        <a:lstStyle/>
                        <a:p>
                          <a:pPr>
                            <a:lnSpc>
                              <a:spcPct val="115000"/>
                            </a:lnSpc>
                            <a:spcAft>
                              <a:spcPts val="0"/>
                            </a:spcAft>
                          </a:pPr>
                          <a14:m>
                            <m:oMathPara xmlns:m="http://schemas.openxmlformats.org/officeDocument/2006/math">
                              <m:oMathParaPr>
                                <m:jc m:val="centerGroup"/>
                              </m:oMathParaPr>
                              <m:oMath xmlns:m="http://schemas.openxmlformats.org/officeDocument/2006/math">
                                <m:f>
                                  <m:fPr>
                                    <m:ctrlPr>
                                      <a:rPr lang="tr-TR" sz="1200" i="1">
                                        <a:solidFill>
                                          <a:srgbClr val="365F91"/>
                                        </a:solidFill>
                                        <a:effectLst/>
                                        <a:latin typeface="Cambria Math" panose="02040503050406030204" pitchFamily="18" charset="0"/>
                                        <a:ea typeface="Calibri"/>
                                        <a:cs typeface="Times New Roman"/>
                                      </a:rPr>
                                    </m:ctrlPr>
                                  </m:fPr>
                                  <m:num>
                                    <m:sSub>
                                      <m:sSubPr>
                                        <m:ctrlPr>
                                          <a:rPr lang="tr-TR" sz="1200" i="1">
                                            <a:solidFill>
                                              <a:srgbClr val="365F91"/>
                                            </a:solidFill>
                                            <a:effectLst/>
                                            <a:latin typeface="Cambria Math" panose="02040503050406030204" pitchFamily="18" charset="0"/>
                                            <a:ea typeface="Calibri"/>
                                            <a:cs typeface="Times New Roman"/>
                                          </a:rPr>
                                        </m:ctrlPr>
                                      </m:sSubPr>
                                      <m:e>
                                        <m:r>
                                          <a:rPr lang="tr-TR" sz="1200" i="1">
                                            <a:solidFill>
                                              <a:srgbClr val="365F91"/>
                                            </a:solidFill>
                                            <a:effectLst/>
                                            <a:latin typeface="Cambria Math"/>
                                            <a:ea typeface="Calibri"/>
                                            <a:cs typeface="Times New Roman"/>
                                          </a:rPr>
                                          <m:t>𝐶</m:t>
                                        </m:r>
                                      </m:e>
                                      <m:sub>
                                        <m:r>
                                          <a:rPr lang="tr-TR" sz="1200" i="1">
                                            <a:solidFill>
                                              <a:srgbClr val="365F91"/>
                                            </a:solidFill>
                                            <a:effectLst/>
                                            <a:latin typeface="Cambria Math"/>
                                            <a:ea typeface="Calibri"/>
                                            <a:cs typeface="Times New Roman"/>
                                          </a:rPr>
                                          <m:t>0</m:t>
                                        </m:r>
                                      </m:sub>
                                    </m:sSub>
                                  </m:num>
                                  <m:den>
                                    <m:r>
                                      <a:rPr lang="tr-TR" sz="1200" i="1">
                                        <a:solidFill>
                                          <a:srgbClr val="365F91"/>
                                        </a:solidFill>
                                        <a:effectLst/>
                                        <a:latin typeface="Cambria Math"/>
                                        <a:ea typeface="Calibri"/>
                                        <a:cs typeface="Times New Roman"/>
                                      </a:rPr>
                                      <m:t>𝐶</m:t>
                                    </m:r>
                                  </m:den>
                                </m:f>
                                <m:r>
                                  <a:rPr lang="tr-TR" sz="1200" i="1">
                                    <a:solidFill>
                                      <a:srgbClr val="365F91"/>
                                    </a:solidFill>
                                    <a:effectLst/>
                                    <a:latin typeface="Cambria Math"/>
                                    <a:ea typeface="Calibri"/>
                                    <a:cs typeface="Times New Roman"/>
                                  </a:rPr>
                                  <m:t>=1−</m:t>
                                </m:r>
                                <m:r>
                                  <a:rPr lang="tr-TR" sz="1200" i="1">
                                    <a:solidFill>
                                      <a:srgbClr val="365F91"/>
                                    </a:solidFill>
                                    <a:effectLst/>
                                    <a:latin typeface="Cambria Math"/>
                                    <a:ea typeface="Calibri"/>
                                    <a:cs typeface="Times New Roman"/>
                                  </a:rPr>
                                  <m:t>𝑘𝑡</m:t>
                                </m:r>
                              </m:oMath>
                            </m:oMathPara>
                          </a14:m>
                          <a:endParaRPr lang="tr-TR" sz="120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D3DFEE"/>
                        </a:solidFill>
                      </a:tcPr>
                    </a:tc>
                    <a:extLst>
                      <a:ext uri="{0D108BD9-81ED-4DB2-BD59-A6C34878D82A}">
                        <a16:rowId xmlns:a16="http://schemas.microsoft.com/office/drawing/2014/main" val="10003"/>
                      </a:ext>
                    </a:extLst>
                  </a:tr>
                  <a:tr h="429823">
                    <a:tc>
                      <a:txBody>
                        <a:bodyPr/>
                        <a:lstStyle/>
                        <a:p>
                          <a:pPr>
                            <a:lnSpc>
                              <a:spcPct val="115000"/>
                            </a:lnSpc>
                            <a:spcAft>
                              <a:spcPts val="0"/>
                            </a:spcAft>
                          </a:pPr>
                          <a:r>
                            <a:rPr lang="tr-TR" sz="1200" b="0" dirty="0">
                              <a:solidFill>
                                <a:srgbClr val="365F91"/>
                              </a:solidFill>
                              <a:effectLst/>
                              <a:latin typeface="Times New Roman"/>
                              <a:ea typeface="Calibri"/>
                              <a:cs typeface="Times New Roman"/>
                            </a:rPr>
                            <a:t>Birinci mertebeden reaksiyon, madde </a:t>
                          </a:r>
                          <a:r>
                            <a:rPr lang="tr-TR" sz="1200" b="0" dirty="0" err="1">
                              <a:solidFill>
                                <a:srgbClr val="365F91"/>
                              </a:solidFill>
                              <a:effectLst/>
                              <a:latin typeface="Times New Roman"/>
                              <a:ea typeface="Calibri"/>
                              <a:cs typeface="Times New Roman"/>
                            </a:rPr>
                            <a:t>bozunmaktadır</a:t>
                          </a:r>
                          <a:r>
                            <a:rPr lang="tr-TR" sz="1200" b="0" dirty="0">
                              <a:solidFill>
                                <a:srgbClr val="365F91"/>
                              </a:solidFill>
                              <a:effectLst/>
                              <a:latin typeface="Times New Roman"/>
                              <a:ea typeface="Calibri"/>
                              <a:cs typeface="Times New Roman"/>
                            </a:rPr>
                            <a:t>.</a:t>
                          </a:r>
                          <a:endParaRPr lang="tr-TR" sz="1200" b="0" dirty="0">
                            <a:solidFill>
                              <a:srgbClr val="365F91"/>
                            </a:solidFill>
                            <a:effectLst/>
                            <a:latin typeface="Calibri"/>
                            <a:ea typeface="Calibri"/>
                            <a:cs typeface="Times New Roman"/>
                          </a:endParaRPr>
                        </a:p>
                      </a:txBody>
                      <a:tcPr marL="68580" marR="68580" marT="0" marB="0">
                        <a:lnL>
                          <a:noFill/>
                        </a:lnL>
                        <a:lnR>
                          <a:noFill/>
                        </a:lnR>
                        <a:lnT>
                          <a:noFill/>
                        </a:lnT>
                        <a:lnB>
                          <a:noFill/>
                        </a:lnB>
                      </a:tcPr>
                    </a:tc>
                    <a:tc>
                      <a:txBody>
                        <a:bodyPr/>
                        <a:lstStyle/>
                        <a:p>
                          <a:pPr>
                            <a:lnSpc>
                              <a:spcPct val="115000"/>
                            </a:lnSpc>
                            <a:spcAft>
                              <a:spcPts val="0"/>
                            </a:spcAft>
                          </a:pPr>
                          <a14:m>
                            <m:oMathPara xmlns:m="http://schemas.openxmlformats.org/officeDocument/2006/math">
                              <m:oMathParaPr>
                                <m:jc m:val="centerGroup"/>
                              </m:oMathParaPr>
                              <m:oMath xmlns:m="http://schemas.openxmlformats.org/officeDocument/2006/math">
                                <m:f>
                                  <m:fPr>
                                    <m:ctrlPr>
                                      <a:rPr lang="tr-TR" sz="1200" i="1">
                                        <a:solidFill>
                                          <a:srgbClr val="365F91"/>
                                        </a:solidFill>
                                        <a:effectLst/>
                                        <a:latin typeface="Cambria Math" panose="02040503050406030204" pitchFamily="18" charset="0"/>
                                        <a:ea typeface="Calibri"/>
                                        <a:cs typeface="Times New Roman"/>
                                      </a:rPr>
                                    </m:ctrlPr>
                                  </m:fPr>
                                  <m:num>
                                    <m:sSub>
                                      <m:sSubPr>
                                        <m:ctrlPr>
                                          <a:rPr lang="tr-TR" sz="1200" i="1">
                                            <a:solidFill>
                                              <a:srgbClr val="365F91"/>
                                            </a:solidFill>
                                            <a:effectLst/>
                                            <a:latin typeface="Cambria Math" panose="02040503050406030204" pitchFamily="18" charset="0"/>
                                            <a:ea typeface="Calibri"/>
                                            <a:cs typeface="Times New Roman"/>
                                          </a:rPr>
                                        </m:ctrlPr>
                                      </m:sSubPr>
                                      <m:e>
                                        <m:r>
                                          <a:rPr lang="tr-TR" sz="1200" i="1">
                                            <a:solidFill>
                                              <a:srgbClr val="365F91"/>
                                            </a:solidFill>
                                            <a:effectLst/>
                                            <a:latin typeface="Cambria Math"/>
                                            <a:ea typeface="Calibri"/>
                                            <a:cs typeface="Times New Roman"/>
                                          </a:rPr>
                                          <m:t>𝐶</m:t>
                                        </m:r>
                                      </m:e>
                                      <m:sub>
                                        <m:r>
                                          <a:rPr lang="tr-TR" sz="1200" i="1">
                                            <a:solidFill>
                                              <a:srgbClr val="365F91"/>
                                            </a:solidFill>
                                            <a:effectLst/>
                                            <a:latin typeface="Cambria Math"/>
                                            <a:ea typeface="Calibri"/>
                                            <a:cs typeface="Times New Roman"/>
                                          </a:rPr>
                                          <m:t>0</m:t>
                                        </m:r>
                                      </m:sub>
                                    </m:sSub>
                                  </m:num>
                                  <m:den>
                                    <m:r>
                                      <a:rPr lang="tr-TR" sz="1200" i="1">
                                        <a:solidFill>
                                          <a:srgbClr val="365F91"/>
                                        </a:solidFill>
                                        <a:effectLst/>
                                        <a:latin typeface="Cambria Math"/>
                                        <a:ea typeface="Calibri"/>
                                        <a:cs typeface="Times New Roman"/>
                                      </a:rPr>
                                      <m:t>𝐶</m:t>
                                    </m:r>
                                  </m:den>
                                </m:f>
                                <m:r>
                                  <a:rPr lang="tr-TR" sz="1200" i="1">
                                    <a:solidFill>
                                      <a:srgbClr val="365F91"/>
                                    </a:solidFill>
                                    <a:effectLst/>
                                    <a:latin typeface="Cambria Math"/>
                                    <a:ea typeface="Calibri"/>
                                    <a:cs typeface="Times New Roman"/>
                                  </a:rPr>
                                  <m:t>=1+</m:t>
                                </m:r>
                                <m:r>
                                  <a:rPr lang="tr-TR" sz="1200" i="1">
                                    <a:solidFill>
                                      <a:srgbClr val="365F91"/>
                                    </a:solidFill>
                                    <a:effectLst/>
                                    <a:latin typeface="Cambria Math"/>
                                    <a:ea typeface="Calibri"/>
                                    <a:cs typeface="Times New Roman"/>
                                  </a:rPr>
                                  <m:t>𝑘𝑡</m:t>
                                </m:r>
                              </m:oMath>
                            </m:oMathPara>
                          </a14:m>
                          <a:endParaRPr lang="tr-TR" sz="1200" dirty="0">
                            <a:solidFill>
                              <a:srgbClr val="365F91"/>
                            </a:solidFill>
                            <a:effectLst/>
                            <a:latin typeface="Calibri"/>
                            <a:ea typeface="Calibri"/>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4"/>
                      </a:ext>
                    </a:extLst>
                  </a:tr>
                  <a:tr h="458995">
                    <a:tc>
                      <a:txBody>
                        <a:bodyPr/>
                        <a:lstStyle/>
                        <a:p>
                          <a:pPr>
                            <a:lnSpc>
                              <a:spcPct val="115000"/>
                            </a:lnSpc>
                            <a:spcAft>
                              <a:spcPts val="0"/>
                            </a:spcAft>
                          </a:pPr>
                          <a:r>
                            <a:rPr lang="tr-TR" sz="1200" b="0" dirty="0">
                              <a:solidFill>
                                <a:srgbClr val="365F91"/>
                              </a:solidFill>
                              <a:effectLst/>
                              <a:latin typeface="Times New Roman"/>
                              <a:ea typeface="Calibri"/>
                              <a:cs typeface="Times New Roman"/>
                            </a:rPr>
                            <a:t>İkinci mertebeden reaksiyon, madde </a:t>
                          </a:r>
                          <a:r>
                            <a:rPr lang="tr-TR" sz="1200" b="0" dirty="0" err="1">
                              <a:solidFill>
                                <a:srgbClr val="365F91"/>
                              </a:solidFill>
                              <a:effectLst/>
                              <a:latin typeface="Times New Roman"/>
                              <a:ea typeface="Calibri"/>
                              <a:cs typeface="Times New Roman"/>
                            </a:rPr>
                            <a:t>bozunmaktadır</a:t>
                          </a:r>
                          <a:r>
                            <a:rPr lang="tr-TR" sz="1200" b="0" dirty="0">
                              <a:solidFill>
                                <a:srgbClr val="365F91"/>
                              </a:solidFill>
                              <a:effectLst/>
                              <a:latin typeface="Times New Roman"/>
                              <a:ea typeface="Calibri"/>
                              <a:cs typeface="Times New Roman"/>
                            </a:rPr>
                            <a:t>.</a:t>
                          </a:r>
                          <a:endParaRPr lang="tr-TR" sz="1200" b="0" dirty="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D3DFEE"/>
                        </a:solidFill>
                      </a:tcPr>
                    </a:tc>
                    <a:tc>
                      <a:txBody>
                        <a:bodyPr/>
                        <a:lstStyle/>
                        <a:p>
                          <a:pPr>
                            <a:lnSpc>
                              <a:spcPct val="115000"/>
                            </a:lnSpc>
                            <a:spcAft>
                              <a:spcPts val="0"/>
                            </a:spcAft>
                          </a:pPr>
                          <a14:m>
                            <m:oMathPara xmlns:m="http://schemas.openxmlformats.org/officeDocument/2006/math">
                              <m:oMathParaPr>
                                <m:jc m:val="centerGroup"/>
                              </m:oMathParaPr>
                              <m:oMath xmlns:m="http://schemas.openxmlformats.org/officeDocument/2006/math">
                                <m:r>
                                  <a:rPr lang="tr-TR" sz="1200" i="1">
                                    <a:solidFill>
                                      <a:srgbClr val="365F91"/>
                                    </a:solidFill>
                                    <a:effectLst/>
                                    <a:latin typeface="Cambria Math"/>
                                    <a:ea typeface="Calibri"/>
                                    <a:cs typeface="Times New Roman"/>
                                  </a:rPr>
                                  <m:t>𝐶</m:t>
                                </m:r>
                                <m:r>
                                  <a:rPr lang="tr-TR" sz="1200" i="1">
                                    <a:solidFill>
                                      <a:srgbClr val="365F91"/>
                                    </a:solidFill>
                                    <a:effectLst/>
                                    <a:latin typeface="Cambria Math"/>
                                    <a:ea typeface="Calibri"/>
                                    <a:cs typeface="Times New Roman"/>
                                  </a:rPr>
                                  <m:t>=</m:t>
                                </m:r>
                                <m:f>
                                  <m:fPr>
                                    <m:ctrlPr>
                                      <a:rPr lang="tr-TR" sz="1200" i="1">
                                        <a:solidFill>
                                          <a:srgbClr val="365F91"/>
                                        </a:solidFill>
                                        <a:effectLst/>
                                        <a:latin typeface="Cambria Math" panose="02040503050406030204" pitchFamily="18" charset="0"/>
                                        <a:ea typeface="Calibri"/>
                                        <a:cs typeface="Times New Roman"/>
                                      </a:rPr>
                                    </m:ctrlPr>
                                  </m:fPr>
                                  <m:num>
                                    <m:r>
                                      <a:rPr lang="tr-TR" sz="1200" i="1">
                                        <a:solidFill>
                                          <a:srgbClr val="365F91"/>
                                        </a:solidFill>
                                        <a:effectLst/>
                                        <a:latin typeface="Cambria Math"/>
                                        <a:ea typeface="Calibri"/>
                                        <a:cs typeface="Times New Roman"/>
                                      </a:rPr>
                                      <m:t>−1+</m:t>
                                    </m:r>
                                    <m:sSup>
                                      <m:sSupPr>
                                        <m:ctrlPr>
                                          <a:rPr lang="tr-TR" sz="1200" i="1">
                                            <a:solidFill>
                                              <a:srgbClr val="365F91"/>
                                            </a:solidFill>
                                            <a:effectLst/>
                                            <a:latin typeface="Cambria Math" panose="02040503050406030204" pitchFamily="18" charset="0"/>
                                            <a:ea typeface="Calibri"/>
                                            <a:cs typeface="Times New Roman"/>
                                          </a:rPr>
                                        </m:ctrlPr>
                                      </m:sSupPr>
                                      <m:e>
                                        <m:r>
                                          <a:rPr lang="tr-TR" sz="1200" i="1">
                                            <a:solidFill>
                                              <a:srgbClr val="365F91"/>
                                            </a:solidFill>
                                            <a:effectLst/>
                                            <a:latin typeface="Cambria Math"/>
                                            <a:ea typeface="Calibri"/>
                                            <a:cs typeface="Times New Roman"/>
                                          </a:rPr>
                                          <m:t>[1+4</m:t>
                                        </m:r>
                                        <m:r>
                                          <a:rPr lang="tr-TR" sz="1200" i="1">
                                            <a:solidFill>
                                              <a:srgbClr val="365F91"/>
                                            </a:solidFill>
                                            <a:effectLst/>
                                            <a:latin typeface="Cambria Math"/>
                                            <a:ea typeface="Calibri"/>
                                            <a:cs typeface="Times New Roman"/>
                                          </a:rPr>
                                          <m:t>𝑘𝑡</m:t>
                                        </m:r>
                                        <m:sSub>
                                          <m:sSubPr>
                                            <m:ctrlPr>
                                              <a:rPr lang="tr-TR" sz="1200" i="1">
                                                <a:solidFill>
                                                  <a:srgbClr val="365F91"/>
                                                </a:solidFill>
                                                <a:effectLst/>
                                                <a:latin typeface="Cambria Math" panose="02040503050406030204" pitchFamily="18" charset="0"/>
                                                <a:ea typeface="Calibri"/>
                                                <a:cs typeface="Times New Roman"/>
                                              </a:rPr>
                                            </m:ctrlPr>
                                          </m:sSubPr>
                                          <m:e>
                                            <m:r>
                                              <a:rPr lang="tr-TR" sz="1200" i="1">
                                                <a:solidFill>
                                                  <a:srgbClr val="365F91"/>
                                                </a:solidFill>
                                                <a:effectLst/>
                                                <a:latin typeface="Cambria Math"/>
                                                <a:ea typeface="Calibri"/>
                                                <a:cs typeface="Times New Roman"/>
                                              </a:rPr>
                                              <m:t>𝐶</m:t>
                                            </m:r>
                                          </m:e>
                                          <m:sub>
                                            <m:r>
                                              <a:rPr lang="tr-TR" sz="1200" i="1">
                                                <a:solidFill>
                                                  <a:srgbClr val="365F91"/>
                                                </a:solidFill>
                                                <a:effectLst/>
                                                <a:latin typeface="Cambria Math"/>
                                                <a:ea typeface="Calibri"/>
                                                <a:cs typeface="Times New Roman"/>
                                              </a:rPr>
                                              <m:t>0</m:t>
                                            </m:r>
                                          </m:sub>
                                        </m:sSub>
                                        <m:r>
                                          <a:rPr lang="tr-TR" sz="1200" i="1">
                                            <a:solidFill>
                                              <a:srgbClr val="365F91"/>
                                            </a:solidFill>
                                            <a:effectLst/>
                                            <a:latin typeface="Cambria Math"/>
                                            <a:ea typeface="Calibri"/>
                                            <a:cs typeface="Times New Roman"/>
                                          </a:rPr>
                                          <m:t>]</m:t>
                                        </m:r>
                                      </m:e>
                                      <m:sup>
                                        <m:r>
                                          <a:rPr lang="tr-TR" sz="1200" i="1">
                                            <a:solidFill>
                                              <a:srgbClr val="365F91"/>
                                            </a:solidFill>
                                            <a:effectLst/>
                                            <a:latin typeface="Cambria Math"/>
                                            <a:ea typeface="Calibri"/>
                                            <a:cs typeface="Times New Roman"/>
                                          </a:rPr>
                                          <m:t>1/2</m:t>
                                        </m:r>
                                      </m:sup>
                                    </m:sSup>
                                  </m:num>
                                  <m:den>
                                    <m:r>
                                      <a:rPr lang="tr-TR" sz="1200" i="1">
                                        <a:solidFill>
                                          <a:srgbClr val="365F91"/>
                                        </a:solidFill>
                                        <a:effectLst/>
                                        <a:latin typeface="Cambria Math"/>
                                        <a:ea typeface="Calibri"/>
                                        <a:cs typeface="Times New Roman"/>
                                      </a:rPr>
                                      <m:t>2</m:t>
                                    </m:r>
                                    <m:r>
                                      <a:rPr lang="tr-TR" sz="1200" i="1">
                                        <a:solidFill>
                                          <a:srgbClr val="365F91"/>
                                        </a:solidFill>
                                        <a:effectLst/>
                                        <a:latin typeface="Cambria Math"/>
                                        <a:ea typeface="Calibri"/>
                                        <a:cs typeface="Times New Roman"/>
                                      </a:rPr>
                                      <m:t>𝑘𝑡</m:t>
                                    </m:r>
                                  </m:den>
                                </m:f>
                              </m:oMath>
                            </m:oMathPara>
                          </a14:m>
                          <a:endParaRPr lang="tr-TR" sz="1200" dirty="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D3DFEE"/>
                        </a:solidFill>
                      </a:tcPr>
                    </a:tc>
                    <a:extLst>
                      <a:ext uri="{0D108BD9-81ED-4DB2-BD59-A6C34878D82A}">
                        <a16:rowId xmlns:a16="http://schemas.microsoft.com/office/drawing/2014/main" val="10005"/>
                      </a:ext>
                    </a:extLst>
                  </a:tr>
                  <a:tr h="466011">
                    <a:tc>
                      <a:txBody>
                        <a:bodyPr/>
                        <a:lstStyle/>
                        <a:p>
                          <a:pPr>
                            <a:lnSpc>
                              <a:spcPct val="115000"/>
                            </a:lnSpc>
                            <a:spcAft>
                              <a:spcPts val="0"/>
                            </a:spcAft>
                          </a:pPr>
                          <a:r>
                            <a:rPr lang="tr-TR" sz="1200" b="0" dirty="0">
                              <a:solidFill>
                                <a:srgbClr val="365F91"/>
                              </a:solidFill>
                              <a:effectLst/>
                              <a:latin typeface="Times New Roman"/>
                              <a:ea typeface="Calibri"/>
                              <a:cs typeface="Times New Roman"/>
                            </a:rPr>
                            <a:t>Seri bağlı n adet tam karışımlı reaktör, sıfırıncı mertebeden reaksiyon, madde </a:t>
                          </a:r>
                          <a:r>
                            <a:rPr lang="tr-TR" sz="1200" b="0" dirty="0" err="1">
                              <a:solidFill>
                                <a:srgbClr val="365F91"/>
                              </a:solidFill>
                              <a:effectLst/>
                              <a:latin typeface="Times New Roman"/>
                              <a:ea typeface="Calibri"/>
                              <a:cs typeface="Times New Roman"/>
                            </a:rPr>
                            <a:t>bozunmaktadır</a:t>
                          </a:r>
                          <a:r>
                            <a:rPr lang="tr-TR" sz="1200" b="0" dirty="0">
                              <a:solidFill>
                                <a:srgbClr val="365F91"/>
                              </a:solidFill>
                              <a:effectLst/>
                              <a:latin typeface="Times New Roman"/>
                              <a:ea typeface="Calibri"/>
                              <a:cs typeface="Times New Roman"/>
                            </a:rPr>
                            <a:t>.</a:t>
                          </a:r>
                          <a:endParaRPr lang="tr-TR" sz="1200" b="0" dirty="0">
                            <a:solidFill>
                              <a:srgbClr val="365F91"/>
                            </a:solidFill>
                            <a:effectLst/>
                            <a:latin typeface="Calibri"/>
                            <a:ea typeface="Calibri"/>
                            <a:cs typeface="Times New Roman"/>
                          </a:endParaRPr>
                        </a:p>
                      </a:txBody>
                      <a:tcPr marL="68580" marR="68580" marT="0" marB="0">
                        <a:lnL>
                          <a:noFill/>
                        </a:lnL>
                        <a:lnR>
                          <a:noFill/>
                        </a:lnR>
                        <a:lnT>
                          <a:noFill/>
                        </a:lnT>
                        <a:lnB>
                          <a:noFill/>
                        </a:lnB>
                      </a:tcPr>
                    </a:tc>
                    <a:tc>
                      <a:txBody>
                        <a:bodyPr/>
                        <a:lstStyle/>
                        <a:p>
                          <a:pPr>
                            <a:lnSpc>
                              <a:spcPct val="115000"/>
                            </a:lnSpc>
                            <a:spcAft>
                              <a:spcPts val="0"/>
                            </a:spcAft>
                          </a:pPr>
                          <a14:m>
                            <m:oMathPara xmlns:m="http://schemas.openxmlformats.org/officeDocument/2006/math">
                              <m:oMathParaPr>
                                <m:jc m:val="centerGroup"/>
                              </m:oMathParaPr>
                              <m:oMath xmlns:m="http://schemas.openxmlformats.org/officeDocument/2006/math">
                                <m:f>
                                  <m:fPr>
                                    <m:ctrlPr>
                                      <a:rPr lang="tr-TR" sz="1200" i="1">
                                        <a:solidFill>
                                          <a:srgbClr val="365F91"/>
                                        </a:solidFill>
                                        <a:effectLst/>
                                        <a:latin typeface="Cambria Math" panose="02040503050406030204" pitchFamily="18" charset="0"/>
                                        <a:ea typeface="Calibri"/>
                                        <a:cs typeface="Times New Roman"/>
                                      </a:rPr>
                                    </m:ctrlPr>
                                  </m:fPr>
                                  <m:num>
                                    <m:sSub>
                                      <m:sSubPr>
                                        <m:ctrlPr>
                                          <a:rPr lang="tr-TR" sz="1200" i="1">
                                            <a:solidFill>
                                              <a:srgbClr val="365F91"/>
                                            </a:solidFill>
                                            <a:effectLst/>
                                            <a:latin typeface="Cambria Math" panose="02040503050406030204" pitchFamily="18" charset="0"/>
                                            <a:ea typeface="Calibri"/>
                                            <a:cs typeface="Times New Roman"/>
                                          </a:rPr>
                                        </m:ctrlPr>
                                      </m:sSubPr>
                                      <m:e>
                                        <m:r>
                                          <a:rPr lang="tr-TR" sz="1200" i="1">
                                            <a:solidFill>
                                              <a:srgbClr val="365F91"/>
                                            </a:solidFill>
                                            <a:effectLst/>
                                            <a:latin typeface="Cambria Math"/>
                                            <a:ea typeface="Calibri"/>
                                            <a:cs typeface="Times New Roman"/>
                                          </a:rPr>
                                          <m:t>𝐶</m:t>
                                        </m:r>
                                      </m:e>
                                      <m:sub>
                                        <m:r>
                                          <a:rPr lang="tr-TR" sz="1200" i="1">
                                            <a:solidFill>
                                              <a:srgbClr val="365F91"/>
                                            </a:solidFill>
                                            <a:effectLst/>
                                            <a:latin typeface="Cambria Math"/>
                                            <a:ea typeface="Calibri"/>
                                            <a:cs typeface="Times New Roman"/>
                                          </a:rPr>
                                          <m:t>0</m:t>
                                        </m:r>
                                      </m:sub>
                                    </m:sSub>
                                  </m:num>
                                  <m:den>
                                    <m:sSub>
                                      <m:sSubPr>
                                        <m:ctrlPr>
                                          <a:rPr lang="tr-TR" sz="1200" i="1">
                                            <a:solidFill>
                                              <a:srgbClr val="365F91"/>
                                            </a:solidFill>
                                            <a:effectLst/>
                                            <a:latin typeface="Cambria Math" panose="02040503050406030204" pitchFamily="18" charset="0"/>
                                            <a:ea typeface="Calibri"/>
                                            <a:cs typeface="Times New Roman"/>
                                          </a:rPr>
                                        </m:ctrlPr>
                                      </m:sSubPr>
                                      <m:e>
                                        <m:r>
                                          <a:rPr lang="tr-TR" sz="1200" i="1">
                                            <a:solidFill>
                                              <a:srgbClr val="365F91"/>
                                            </a:solidFill>
                                            <a:effectLst/>
                                            <a:latin typeface="Cambria Math"/>
                                            <a:ea typeface="Calibri"/>
                                            <a:cs typeface="Times New Roman"/>
                                          </a:rPr>
                                          <m:t>𝐶</m:t>
                                        </m:r>
                                      </m:e>
                                      <m:sub>
                                        <m:r>
                                          <a:rPr lang="tr-TR" sz="1200" i="1">
                                            <a:solidFill>
                                              <a:srgbClr val="365F91"/>
                                            </a:solidFill>
                                            <a:effectLst/>
                                            <a:latin typeface="Cambria Math"/>
                                            <a:ea typeface="Calibri"/>
                                            <a:cs typeface="Times New Roman"/>
                                          </a:rPr>
                                          <m:t>𝑛</m:t>
                                        </m:r>
                                      </m:sub>
                                    </m:sSub>
                                  </m:den>
                                </m:f>
                                <m:r>
                                  <a:rPr lang="tr-TR" sz="1200" i="1">
                                    <a:solidFill>
                                      <a:srgbClr val="365F91"/>
                                    </a:solidFill>
                                    <a:effectLst/>
                                    <a:latin typeface="Cambria Math"/>
                                    <a:ea typeface="Calibri"/>
                                    <a:cs typeface="Times New Roman"/>
                                  </a:rPr>
                                  <m:t>=</m:t>
                                </m:r>
                                <m:sSup>
                                  <m:sSupPr>
                                    <m:ctrlPr>
                                      <a:rPr lang="tr-TR" sz="1200" i="1">
                                        <a:solidFill>
                                          <a:srgbClr val="365F91"/>
                                        </a:solidFill>
                                        <a:effectLst/>
                                        <a:latin typeface="Cambria Math" panose="02040503050406030204" pitchFamily="18" charset="0"/>
                                        <a:ea typeface="Calibri"/>
                                        <a:cs typeface="Times New Roman"/>
                                      </a:rPr>
                                    </m:ctrlPr>
                                  </m:sSupPr>
                                  <m:e>
                                    <m:r>
                                      <a:rPr lang="tr-TR" sz="1200" i="1">
                                        <a:solidFill>
                                          <a:srgbClr val="365F91"/>
                                        </a:solidFill>
                                        <a:effectLst/>
                                        <a:latin typeface="Cambria Math"/>
                                        <a:ea typeface="Calibri"/>
                                        <a:cs typeface="Times New Roman"/>
                                      </a:rPr>
                                      <m:t>(1+</m:t>
                                    </m:r>
                                    <m:f>
                                      <m:fPr>
                                        <m:ctrlPr>
                                          <a:rPr lang="tr-TR" sz="1200" i="1">
                                            <a:solidFill>
                                              <a:srgbClr val="365F91"/>
                                            </a:solidFill>
                                            <a:effectLst/>
                                            <a:latin typeface="Cambria Math" panose="02040503050406030204" pitchFamily="18" charset="0"/>
                                            <a:ea typeface="Calibri"/>
                                            <a:cs typeface="Times New Roman"/>
                                          </a:rPr>
                                        </m:ctrlPr>
                                      </m:fPr>
                                      <m:num>
                                        <m:r>
                                          <a:rPr lang="tr-TR" sz="1200" i="1">
                                            <a:solidFill>
                                              <a:srgbClr val="365F91"/>
                                            </a:solidFill>
                                            <a:effectLst/>
                                            <a:latin typeface="Cambria Math"/>
                                            <a:ea typeface="Calibri"/>
                                            <a:cs typeface="Times New Roman"/>
                                          </a:rPr>
                                          <m:t>𝑘𝑡</m:t>
                                        </m:r>
                                      </m:num>
                                      <m:den>
                                        <m:sSub>
                                          <m:sSubPr>
                                            <m:ctrlPr>
                                              <a:rPr lang="tr-TR" sz="1200" i="1">
                                                <a:solidFill>
                                                  <a:srgbClr val="365F91"/>
                                                </a:solidFill>
                                                <a:effectLst/>
                                                <a:latin typeface="Cambria Math" panose="02040503050406030204" pitchFamily="18" charset="0"/>
                                                <a:ea typeface="Calibri"/>
                                                <a:cs typeface="Times New Roman"/>
                                              </a:rPr>
                                            </m:ctrlPr>
                                          </m:sSubPr>
                                          <m:e>
                                            <m:r>
                                              <a:rPr lang="tr-TR" sz="1200" i="1">
                                                <a:solidFill>
                                                  <a:srgbClr val="365F91"/>
                                                </a:solidFill>
                                                <a:effectLst/>
                                                <a:latin typeface="Cambria Math"/>
                                                <a:ea typeface="Calibri"/>
                                                <a:cs typeface="Times New Roman"/>
                                              </a:rPr>
                                              <m:t>𝐶</m:t>
                                            </m:r>
                                          </m:e>
                                          <m:sub>
                                            <m:r>
                                              <a:rPr lang="tr-TR" sz="1200" i="1">
                                                <a:solidFill>
                                                  <a:srgbClr val="365F91"/>
                                                </a:solidFill>
                                                <a:effectLst/>
                                                <a:latin typeface="Cambria Math"/>
                                                <a:ea typeface="Calibri"/>
                                                <a:cs typeface="Times New Roman"/>
                                              </a:rPr>
                                              <m:t>0</m:t>
                                            </m:r>
                                          </m:sub>
                                        </m:sSub>
                                      </m:den>
                                    </m:f>
                                    <m:r>
                                      <a:rPr lang="tr-TR" sz="1200" i="1">
                                        <a:solidFill>
                                          <a:srgbClr val="365F91"/>
                                        </a:solidFill>
                                        <a:effectLst/>
                                        <a:latin typeface="Cambria Math"/>
                                        <a:ea typeface="Calibri"/>
                                        <a:cs typeface="Times New Roman"/>
                                      </a:rPr>
                                      <m:t>)</m:t>
                                    </m:r>
                                  </m:e>
                                  <m:sup>
                                    <m:r>
                                      <a:rPr lang="tr-TR" sz="1200" i="1">
                                        <a:solidFill>
                                          <a:srgbClr val="365F91"/>
                                        </a:solidFill>
                                        <a:effectLst/>
                                        <a:latin typeface="Cambria Math"/>
                                        <a:ea typeface="Calibri"/>
                                        <a:cs typeface="Times New Roman"/>
                                      </a:rPr>
                                      <m:t>𝑛</m:t>
                                    </m:r>
                                  </m:sup>
                                </m:sSup>
                              </m:oMath>
                            </m:oMathPara>
                          </a14:m>
                          <a:endParaRPr lang="tr-TR" sz="1200" dirty="0">
                            <a:solidFill>
                              <a:srgbClr val="365F91"/>
                            </a:solidFill>
                            <a:effectLst/>
                            <a:latin typeface="Calibri"/>
                            <a:ea typeface="Calibri"/>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6"/>
                      </a:ext>
                    </a:extLst>
                  </a:tr>
                  <a:tr h="466011">
                    <a:tc>
                      <a:txBody>
                        <a:bodyPr/>
                        <a:lstStyle/>
                        <a:p>
                          <a:pPr>
                            <a:lnSpc>
                              <a:spcPct val="115000"/>
                            </a:lnSpc>
                            <a:spcAft>
                              <a:spcPts val="0"/>
                            </a:spcAft>
                          </a:pPr>
                          <a:r>
                            <a:rPr lang="tr-TR" sz="1200" b="0" dirty="0">
                              <a:solidFill>
                                <a:srgbClr val="365F91"/>
                              </a:solidFill>
                              <a:effectLst/>
                              <a:latin typeface="Times New Roman"/>
                              <a:ea typeface="Calibri"/>
                              <a:cs typeface="Times New Roman"/>
                            </a:rPr>
                            <a:t>Seri bağlı n adet tam karışımlı reaktör, birinci mertebeden reaksiyon, madde </a:t>
                          </a:r>
                          <a:r>
                            <a:rPr lang="tr-TR" sz="1200" b="0" dirty="0" err="1">
                              <a:solidFill>
                                <a:srgbClr val="365F91"/>
                              </a:solidFill>
                              <a:effectLst/>
                              <a:latin typeface="Times New Roman"/>
                              <a:ea typeface="Calibri"/>
                              <a:cs typeface="Times New Roman"/>
                            </a:rPr>
                            <a:t>bozunmaktadır</a:t>
                          </a:r>
                          <a:r>
                            <a:rPr lang="tr-TR" sz="1200" b="0" dirty="0">
                              <a:solidFill>
                                <a:srgbClr val="365F91"/>
                              </a:solidFill>
                              <a:effectLst/>
                              <a:latin typeface="Times New Roman"/>
                              <a:ea typeface="Calibri"/>
                              <a:cs typeface="Times New Roman"/>
                            </a:rPr>
                            <a:t>.</a:t>
                          </a:r>
                          <a:endParaRPr lang="tr-TR" sz="1200" b="0" dirty="0">
                            <a:solidFill>
                              <a:srgbClr val="365F91"/>
                            </a:solidFill>
                            <a:effectLst/>
                            <a:latin typeface="Calibri"/>
                            <a:ea typeface="Calibri"/>
                            <a:cs typeface="Times New Roman"/>
                          </a:endParaRPr>
                        </a:p>
                      </a:txBody>
                      <a:tcPr marL="68580" marR="68580" marT="0" marB="0">
                        <a:lnL>
                          <a:noFill/>
                        </a:lnL>
                        <a:lnR>
                          <a:noFill/>
                        </a:lnR>
                        <a:lnT>
                          <a:noFill/>
                        </a:lnT>
                        <a:lnB w="12700" cap="flat" cmpd="sng" algn="ctr">
                          <a:solidFill>
                            <a:srgbClr val="4F81BD"/>
                          </a:solidFill>
                          <a:prstDash val="solid"/>
                          <a:round/>
                          <a:headEnd type="none" w="med" len="med"/>
                          <a:tailEnd type="none" w="med" len="med"/>
                        </a:lnB>
                        <a:solidFill>
                          <a:srgbClr val="D3DFEE"/>
                        </a:solidFill>
                      </a:tcPr>
                    </a:tc>
                    <a:tc>
                      <a:txBody>
                        <a:bodyPr/>
                        <a:lstStyle/>
                        <a:p>
                          <a:pPr>
                            <a:lnSpc>
                              <a:spcPct val="115000"/>
                            </a:lnSpc>
                            <a:spcAft>
                              <a:spcPts val="0"/>
                            </a:spcAft>
                          </a:pPr>
                          <a14:m>
                            <m:oMathPara xmlns:m="http://schemas.openxmlformats.org/officeDocument/2006/math">
                              <m:oMathParaPr>
                                <m:jc m:val="centerGroup"/>
                              </m:oMathParaPr>
                              <m:oMath xmlns:m="http://schemas.openxmlformats.org/officeDocument/2006/math">
                                <m:f>
                                  <m:fPr>
                                    <m:ctrlPr>
                                      <a:rPr lang="tr-TR" sz="1200" i="1">
                                        <a:solidFill>
                                          <a:srgbClr val="365F91"/>
                                        </a:solidFill>
                                        <a:effectLst/>
                                        <a:latin typeface="Cambria Math" panose="02040503050406030204" pitchFamily="18" charset="0"/>
                                        <a:ea typeface="Calibri"/>
                                        <a:cs typeface="Times New Roman"/>
                                      </a:rPr>
                                    </m:ctrlPr>
                                  </m:fPr>
                                  <m:num>
                                    <m:sSub>
                                      <m:sSubPr>
                                        <m:ctrlPr>
                                          <a:rPr lang="tr-TR" sz="1200" i="1">
                                            <a:solidFill>
                                              <a:srgbClr val="365F91"/>
                                            </a:solidFill>
                                            <a:effectLst/>
                                            <a:latin typeface="Cambria Math" panose="02040503050406030204" pitchFamily="18" charset="0"/>
                                            <a:ea typeface="Calibri"/>
                                            <a:cs typeface="Times New Roman"/>
                                          </a:rPr>
                                        </m:ctrlPr>
                                      </m:sSubPr>
                                      <m:e>
                                        <m:r>
                                          <a:rPr lang="tr-TR" sz="1200" i="1">
                                            <a:solidFill>
                                              <a:srgbClr val="365F91"/>
                                            </a:solidFill>
                                            <a:effectLst/>
                                            <a:latin typeface="Cambria Math"/>
                                            <a:ea typeface="Calibri"/>
                                            <a:cs typeface="Times New Roman"/>
                                          </a:rPr>
                                          <m:t>𝐶</m:t>
                                        </m:r>
                                      </m:e>
                                      <m:sub>
                                        <m:r>
                                          <a:rPr lang="tr-TR" sz="1200" i="1">
                                            <a:solidFill>
                                              <a:srgbClr val="365F91"/>
                                            </a:solidFill>
                                            <a:effectLst/>
                                            <a:latin typeface="Cambria Math"/>
                                            <a:ea typeface="Calibri"/>
                                            <a:cs typeface="Times New Roman"/>
                                          </a:rPr>
                                          <m:t>0</m:t>
                                        </m:r>
                                      </m:sub>
                                    </m:sSub>
                                  </m:num>
                                  <m:den>
                                    <m:sSub>
                                      <m:sSubPr>
                                        <m:ctrlPr>
                                          <a:rPr lang="tr-TR" sz="1200" i="1">
                                            <a:solidFill>
                                              <a:srgbClr val="365F91"/>
                                            </a:solidFill>
                                            <a:effectLst/>
                                            <a:latin typeface="Cambria Math" panose="02040503050406030204" pitchFamily="18" charset="0"/>
                                            <a:ea typeface="Calibri"/>
                                            <a:cs typeface="Times New Roman"/>
                                          </a:rPr>
                                        </m:ctrlPr>
                                      </m:sSubPr>
                                      <m:e>
                                        <m:r>
                                          <a:rPr lang="tr-TR" sz="1200" i="1">
                                            <a:solidFill>
                                              <a:srgbClr val="365F91"/>
                                            </a:solidFill>
                                            <a:effectLst/>
                                            <a:latin typeface="Cambria Math"/>
                                            <a:ea typeface="Calibri"/>
                                            <a:cs typeface="Times New Roman"/>
                                          </a:rPr>
                                          <m:t>𝐶</m:t>
                                        </m:r>
                                      </m:e>
                                      <m:sub>
                                        <m:r>
                                          <a:rPr lang="tr-TR" sz="1200" i="1">
                                            <a:solidFill>
                                              <a:srgbClr val="365F91"/>
                                            </a:solidFill>
                                            <a:effectLst/>
                                            <a:latin typeface="Cambria Math"/>
                                            <a:ea typeface="Calibri"/>
                                            <a:cs typeface="Times New Roman"/>
                                          </a:rPr>
                                          <m:t>𝑛</m:t>
                                        </m:r>
                                      </m:sub>
                                    </m:sSub>
                                  </m:den>
                                </m:f>
                                <m:r>
                                  <a:rPr lang="tr-TR" sz="1200" i="1">
                                    <a:solidFill>
                                      <a:srgbClr val="365F91"/>
                                    </a:solidFill>
                                    <a:effectLst/>
                                    <a:latin typeface="Cambria Math"/>
                                    <a:ea typeface="Calibri"/>
                                    <a:cs typeface="Times New Roman"/>
                                  </a:rPr>
                                  <m:t>=</m:t>
                                </m:r>
                                <m:sSup>
                                  <m:sSupPr>
                                    <m:ctrlPr>
                                      <a:rPr lang="tr-TR" sz="1200" i="1">
                                        <a:solidFill>
                                          <a:srgbClr val="365F91"/>
                                        </a:solidFill>
                                        <a:effectLst/>
                                        <a:latin typeface="Cambria Math" panose="02040503050406030204" pitchFamily="18" charset="0"/>
                                        <a:ea typeface="Calibri"/>
                                        <a:cs typeface="Times New Roman"/>
                                      </a:rPr>
                                    </m:ctrlPr>
                                  </m:sSupPr>
                                  <m:e>
                                    <m:r>
                                      <a:rPr lang="tr-TR" sz="1200" i="1">
                                        <a:solidFill>
                                          <a:srgbClr val="365F91"/>
                                        </a:solidFill>
                                        <a:effectLst/>
                                        <a:latin typeface="Cambria Math"/>
                                        <a:ea typeface="Calibri"/>
                                        <a:cs typeface="Times New Roman"/>
                                      </a:rPr>
                                      <m:t>(1+</m:t>
                                    </m:r>
                                    <m:r>
                                      <a:rPr lang="tr-TR" sz="1200" i="1">
                                        <a:solidFill>
                                          <a:srgbClr val="365F91"/>
                                        </a:solidFill>
                                        <a:effectLst/>
                                        <a:latin typeface="Cambria Math"/>
                                        <a:ea typeface="Calibri"/>
                                        <a:cs typeface="Times New Roman"/>
                                      </a:rPr>
                                      <m:t>𝑘</m:t>
                                    </m:r>
                                    <m:sSub>
                                      <m:sSubPr>
                                        <m:ctrlPr>
                                          <a:rPr lang="tr-TR" sz="1200" i="1">
                                            <a:solidFill>
                                              <a:srgbClr val="365F91"/>
                                            </a:solidFill>
                                            <a:effectLst/>
                                            <a:latin typeface="Cambria Math" panose="02040503050406030204" pitchFamily="18" charset="0"/>
                                            <a:ea typeface="Calibri"/>
                                            <a:cs typeface="Times New Roman"/>
                                          </a:rPr>
                                        </m:ctrlPr>
                                      </m:sSubPr>
                                      <m:e>
                                        <m:r>
                                          <a:rPr lang="tr-TR" sz="1200" i="1">
                                            <a:solidFill>
                                              <a:srgbClr val="365F91"/>
                                            </a:solidFill>
                                            <a:effectLst/>
                                            <a:latin typeface="Cambria Math"/>
                                            <a:ea typeface="Calibri"/>
                                            <a:cs typeface="Times New Roman"/>
                                          </a:rPr>
                                          <m:t>𝑡</m:t>
                                        </m:r>
                                      </m:e>
                                      <m:sub>
                                        <m:r>
                                          <a:rPr lang="tr-TR" sz="1200" i="1">
                                            <a:solidFill>
                                              <a:srgbClr val="365F91"/>
                                            </a:solidFill>
                                            <a:effectLst/>
                                            <a:latin typeface="Cambria Math"/>
                                            <a:ea typeface="Calibri"/>
                                            <a:cs typeface="Times New Roman"/>
                                          </a:rPr>
                                          <m:t>0</m:t>
                                        </m:r>
                                      </m:sub>
                                    </m:sSub>
                                    <m:r>
                                      <a:rPr lang="tr-TR" sz="1200" i="1">
                                        <a:solidFill>
                                          <a:srgbClr val="365F91"/>
                                        </a:solidFill>
                                        <a:effectLst/>
                                        <a:latin typeface="Cambria Math"/>
                                        <a:ea typeface="Calibri"/>
                                        <a:cs typeface="Times New Roman"/>
                                      </a:rPr>
                                      <m:t>)</m:t>
                                    </m:r>
                                  </m:e>
                                  <m:sup>
                                    <m:r>
                                      <a:rPr lang="tr-TR" sz="1200" i="1">
                                        <a:solidFill>
                                          <a:srgbClr val="365F91"/>
                                        </a:solidFill>
                                        <a:effectLst/>
                                        <a:latin typeface="Cambria Math"/>
                                        <a:ea typeface="Calibri"/>
                                        <a:cs typeface="Times New Roman"/>
                                      </a:rPr>
                                      <m:t>𝑛</m:t>
                                    </m:r>
                                  </m:sup>
                                </m:sSup>
                              </m:oMath>
                            </m:oMathPara>
                          </a14:m>
                          <a:endParaRPr lang="tr-TR" sz="1200" dirty="0">
                            <a:solidFill>
                              <a:srgbClr val="365F91"/>
                            </a:solidFill>
                            <a:effectLst/>
                            <a:latin typeface="Calibri"/>
                            <a:ea typeface="Calibri"/>
                            <a:cs typeface="Times New Roman"/>
                          </a:endParaRPr>
                        </a:p>
                      </a:txBody>
                      <a:tcPr marL="68580" marR="68580" marT="0" marB="0">
                        <a:lnL>
                          <a:noFill/>
                        </a:lnL>
                        <a:lnR>
                          <a:noFill/>
                        </a:lnR>
                        <a:lnT>
                          <a:noFill/>
                        </a:lnT>
                        <a:lnB w="12700" cap="flat" cmpd="sng" algn="ctr">
                          <a:solidFill>
                            <a:srgbClr val="4F81BD"/>
                          </a:solidFill>
                          <a:prstDash val="solid"/>
                          <a:round/>
                          <a:headEnd type="none" w="med" len="med"/>
                          <a:tailEnd type="none" w="med" len="med"/>
                        </a:lnB>
                        <a:solidFill>
                          <a:srgbClr val="D3DFEE"/>
                        </a:solidFill>
                      </a:tcPr>
                    </a:tc>
                    <a:extLst>
                      <a:ext uri="{0D108BD9-81ED-4DB2-BD59-A6C34878D82A}">
                        <a16:rowId xmlns:a16="http://schemas.microsoft.com/office/drawing/2014/main" val="10007"/>
                      </a:ext>
                    </a:extLst>
                  </a:tr>
                </a:tbl>
              </a:graphicData>
            </a:graphic>
          </p:graphicFrame>
        </mc:Choice>
        <mc:Fallback xmlns="">
          <p:graphicFrame>
            <p:nvGraphicFramePr>
              <p:cNvPr id="8" name="Tablo 7"/>
              <p:cNvGraphicFramePr>
                <a:graphicFrameLocks noGrp="1"/>
              </p:cNvGraphicFramePr>
              <p:nvPr>
                <p:extLst>
                  <p:ext uri="{D42A27DB-BD31-4B8C-83A1-F6EECF244321}">
                    <p14:modId xmlns:p14="http://schemas.microsoft.com/office/powerpoint/2010/main" val="4087009971"/>
                  </p:ext>
                </p:extLst>
              </p:nvPr>
            </p:nvGraphicFramePr>
            <p:xfrm>
              <a:off x="762000" y="971550"/>
              <a:ext cx="6400800" cy="3026855"/>
            </p:xfrm>
            <a:graphic>
              <a:graphicData uri="http://schemas.openxmlformats.org/drawingml/2006/table">
                <a:tbl>
                  <a:tblPr firstRow="1" firstCol="1" bandRow="1"/>
                  <a:tblGrid>
                    <a:gridCol w="4507380"/>
                    <a:gridCol w="1893420"/>
                  </a:tblGrid>
                  <a:tr h="298365">
                    <a:tc gridSpan="2">
                      <a:txBody>
                        <a:bodyPr/>
                        <a:lstStyle/>
                        <a:p>
                          <a:pPr>
                            <a:lnSpc>
                              <a:spcPct val="115000"/>
                            </a:lnSpc>
                            <a:spcAft>
                              <a:spcPts val="0"/>
                            </a:spcAft>
                          </a:pPr>
                          <a:r>
                            <a:rPr lang="tr-TR" sz="1600" b="1" dirty="0">
                              <a:solidFill>
                                <a:srgbClr val="365F91"/>
                              </a:solidFill>
                              <a:effectLst/>
                              <a:latin typeface="Times New Roman"/>
                              <a:ea typeface="Calibri"/>
                              <a:cs typeface="Times New Roman"/>
                            </a:rPr>
                            <a:t>Tam Karışımlı Reaktörlerin Uygulama Özellikleri</a:t>
                          </a:r>
                          <a:endParaRPr lang="tr-TR" sz="1200" dirty="0">
                            <a:solidFill>
                              <a:srgbClr val="365F91"/>
                            </a:solidFill>
                            <a:effectLst/>
                            <a:latin typeface="Calibri"/>
                            <a:ea typeface="Calibri"/>
                            <a:cs typeface="Times New Roman"/>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tr-TR"/>
                        </a:p>
                      </a:txBody>
                      <a:tcPr/>
                    </a:tc>
                  </a:tr>
                  <a:tr h="251099">
                    <a:tc>
                      <a:txBody>
                        <a:bodyPr/>
                        <a:lstStyle/>
                        <a:p>
                          <a:pPr>
                            <a:lnSpc>
                              <a:spcPct val="115000"/>
                            </a:lnSpc>
                            <a:spcAft>
                              <a:spcPts val="0"/>
                            </a:spcAft>
                          </a:pPr>
                          <a:r>
                            <a:rPr lang="tr-TR" sz="1200" b="0" dirty="0">
                              <a:solidFill>
                                <a:srgbClr val="365F91"/>
                              </a:solidFill>
                              <a:effectLst/>
                              <a:latin typeface="Times New Roman"/>
                              <a:ea typeface="Calibri"/>
                              <a:cs typeface="Times New Roman"/>
                            </a:rPr>
                            <a:t>Sıfırıncı mertebeden reaksiyon, madde üretilmektedir.</a:t>
                          </a:r>
                          <a:endParaRPr lang="tr-TR" sz="1200" b="0" dirty="0">
                            <a:solidFill>
                              <a:srgbClr val="365F91"/>
                            </a:solidFill>
                            <a:effectLst/>
                            <a:latin typeface="Calibri"/>
                            <a:ea typeface="Calibri"/>
                            <a:cs typeface="Times New Roman"/>
                          </a:endParaRPr>
                        </a:p>
                      </a:txBody>
                      <a:tcPr marL="68580" marR="68580" marT="0" marB="0">
                        <a:lnL>
                          <a:noFill/>
                        </a:lnL>
                        <a:lnR>
                          <a:noFill/>
                        </a:lnR>
                        <a:lnT w="12700" cap="flat" cmpd="sng" algn="ctr">
                          <a:solidFill>
                            <a:srgbClr val="4F81BD"/>
                          </a:solidFill>
                          <a:prstDash val="solid"/>
                          <a:round/>
                          <a:headEnd type="none" w="med" len="med"/>
                          <a:tailEnd type="none" w="med" len="med"/>
                        </a:lnT>
                        <a:lnB>
                          <a:noFill/>
                        </a:lnB>
                        <a:solidFill>
                          <a:srgbClr val="D3DFEE"/>
                        </a:solidFill>
                      </a:tcPr>
                    </a:tc>
                    <a:tc>
                      <a:txBody>
                        <a:bodyPr/>
                        <a:lstStyle/>
                        <a:p>
                          <a:endParaRPr lang="tr-TR"/>
                        </a:p>
                      </a:txBody>
                      <a:tcPr marL="68580" marR="68580" marT="0" marB="0">
                        <a:lnL>
                          <a:noFill/>
                        </a:lnL>
                        <a:lnR>
                          <a:noFill/>
                        </a:lnR>
                        <a:lnT w="12700" cap="flat" cmpd="sng" algn="ctr">
                          <a:solidFill>
                            <a:srgbClr val="4F81BD"/>
                          </a:solidFill>
                          <a:prstDash val="solid"/>
                          <a:round/>
                          <a:headEnd type="none" w="med" len="med"/>
                          <a:tailEnd type="none" w="med" len="med"/>
                        </a:lnT>
                        <a:lnB>
                          <a:noFill/>
                        </a:lnB>
                        <a:blipFill rotWithShape="1">
                          <a:blip r:embed="rId4"/>
                          <a:stretch>
                            <a:fillRect l="-237621" t="-136585" b="-1004878"/>
                          </a:stretch>
                        </a:blipFill>
                      </a:tcPr>
                    </a:tc>
                  </a:tr>
                  <a:tr h="226728">
                    <a:tc>
                      <a:txBody>
                        <a:bodyPr/>
                        <a:lstStyle/>
                        <a:p>
                          <a:pPr>
                            <a:lnSpc>
                              <a:spcPct val="115000"/>
                            </a:lnSpc>
                            <a:spcAft>
                              <a:spcPts val="0"/>
                            </a:spcAft>
                          </a:pPr>
                          <a:r>
                            <a:rPr lang="tr-TR" sz="1200" b="0" dirty="0">
                              <a:solidFill>
                                <a:srgbClr val="365F91"/>
                              </a:solidFill>
                              <a:effectLst/>
                              <a:latin typeface="Times New Roman"/>
                              <a:ea typeface="Calibri"/>
                              <a:cs typeface="Times New Roman"/>
                            </a:rPr>
                            <a:t>Sıfırıncı mertebeden reaksiyon, madde </a:t>
                          </a:r>
                          <a:r>
                            <a:rPr lang="tr-TR" sz="1200" b="0" dirty="0" err="1">
                              <a:solidFill>
                                <a:srgbClr val="365F91"/>
                              </a:solidFill>
                              <a:effectLst/>
                              <a:latin typeface="Times New Roman"/>
                              <a:ea typeface="Calibri"/>
                              <a:cs typeface="Times New Roman"/>
                            </a:rPr>
                            <a:t>bozunmaktadır</a:t>
                          </a:r>
                          <a:r>
                            <a:rPr lang="tr-TR" sz="1200" b="0" dirty="0">
                              <a:solidFill>
                                <a:srgbClr val="365F91"/>
                              </a:solidFill>
                              <a:effectLst/>
                              <a:latin typeface="Times New Roman"/>
                              <a:ea typeface="Calibri"/>
                              <a:cs typeface="Times New Roman"/>
                            </a:rPr>
                            <a:t>.</a:t>
                          </a:r>
                          <a:endParaRPr lang="tr-TR" sz="1200" b="0" dirty="0">
                            <a:solidFill>
                              <a:srgbClr val="365F91"/>
                            </a:solidFill>
                            <a:effectLst/>
                            <a:latin typeface="Calibri"/>
                            <a:ea typeface="Calibri"/>
                            <a:cs typeface="Times New Roman"/>
                          </a:endParaRPr>
                        </a:p>
                      </a:txBody>
                      <a:tcPr marL="68580" marR="68580" marT="0" marB="0">
                        <a:lnL>
                          <a:noFill/>
                        </a:lnL>
                        <a:lnR>
                          <a:noFill/>
                        </a:lnR>
                        <a:lnT>
                          <a:noFill/>
                        </a:lnT>
                        <a:lnB>
                          <a:noFill/>
                        </a:lnB>
                      </a:tcPr>
                    </a:tc>
                    <a:tc>
                      <a:txBody>
                        <a:bodyPr/>
                        <a:lstStyle/>
                        <a:p>
                          <a:endParaRPr lang="tr-TR"/>
                        </a:p>
                      </a:txBody>
                      <a:tcPr marL="68580" marR="68580" marT="0" marB="0">
                        <a:lnL>
                          <a:noFill/>
                        </a:lnL>
                        <a:lnR>
                          <a:noFill/>
                        </a:lnR>
                        <a:lnT>
                          <a:noFill/>
                        </a:lnT>
                        <a:lnB>
                          <a:noFill/>
                        </a:lnB>
                        <a:blipFill rotWithShape="1">
                          <a:blip r:embed="rId4"/>
                          <a:stretch>
                            <a:fillRect l="-237621" t="-262162" b="-1013514"/>
                          </a:stretch>
                        </a:blipFill>
                      </a:tcPr>
                    </a:tc>
                  </a:tr>
                  <a:tr h="429823">
                    <a:tc>
                      <a:txBody>
                        <a:bodyPr/>
                        <a:lstStyle/>
                        <a:p>
                          <a:pPr>
                            <a:lnSpc>
                              <a:spcPct val="115000"/>
                            </a:lnSpc>
                            <a:spcAft>
                              <a:spcPts val="0"/>
                            </a:spcAft>
                          </a:pPr>
                          <a:r>
                            <a:rPr lang="tr-TR" sz="1200" b="0" dirty="0">
                              <a:solidFill>
                                <a:srgbClr val="365F91"/>
                              </a:solidFill>
                              <a:effectLst/>
                              <a:latin typeface="Times New Roman"/>
                              <a:ea typeface="Calibri"/>
                              <a:cs typeface="Times New Roman"/>
                            </a:rPr>
                            <a:t>Birinci mertebeden reaksiyon, madde üretilmektedir.</a:t>
                          </a:r>
                          <a:endParaRPr lang="tr-TR" sz="1200" b="0" dirty="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D3DFEE"/>
                        </a:solidFill>
                      </a:tcPr>
                    </a:tc>
                    <a:tc>
                      <a:txBody>
                        <a:bodyPr/>
                        <a:lstStyle/>
                        <a:p>
                          <a:endParaRPr lang="tr-TR"/>
                        </a:p>
                      </a:txBody>
                      <a:tcPr marL="68580" marR="68580" marT="0" marB="0">
                        <a:lnL>
                          <a:noFill/>
                        </a:lnL>
                        <a:lnR>
                          <a:noFill/>
                        </a:lnR>
                        <a:lnT>
                          <a:noFill/>
                        </a:lnT>
                        <a:lnB>
                          <a:noFill/>
                        </a:lnB>
                        <a:blipFill rotWithShape="1">
                          <a:blip r:embed="rId4"/>
                          <a:stretch>
                            <a:fillRect l="-237621" t="-188732" b="-428169"/>
                          </a:stretch>
                        </a:blipFill>
                      </a:tcPr>
                    </a:tc>
                  </a:tr>
                  <a:tr h="429823">
                    <a:tc>
                      <a:txBody>
                        <a:bodyPr/>
                        <a:lstStyle/>
                        <a:p>
                          <a:pPr>
                            <a:lnSpc>
                              <a:spcPct val="115000"/>
                            </a:lnSpc>
                            <a:spcAft>
                              <a:spcPts val="0"/>
                            </a:spcAft>
                          </a:pPr>
                          <a:r>
                            <a:rPr lang="tr-TR" sz="1200" b="0" dirty="0">
                              <a:solidFill>
                                <a:srgbClr val="365F91"/>
                              </a:solidFill>
                              <a:effectLst/>
                              <a:latin typeface="Times New Roman"/>
                              <a:ea typeface="Calibri"/>
                              <a:cs typeface="Times New Roman"/>
                            </a:rPr>
                            <a:t>Birinci mertebeden reaksiyon, madde </a:t>
                          </a:r>
                          <a:r>
                            <a:rPr lang="tr-TR" sz="1200" b="0" dirty="0" err="1">
                              <a:solidFill>
                                <a:srgbClr val="365F91"/>
                              </a:solidFill>
                              <a:effectLst/>
                              <a:latin typeface="Times New Roman"/>
                              <a:ea typeface="Calibri"/>
                              <a:cs typeface="Times New Roman"/>
                            </a:rPr>
                            <a:t>bozunmaktadır</a:t>
                          </a:r>
                          <a:r>
                            <a:rPr lang="tr-TR" sz="1200" b="0" dirty="0">
                              <a:solidFill>
                                <a:srgbClr val="365F91"/>
                              </a:solidFill>
                              <a:effectLst/>
                              <a:latin typeface="Times New Roman"/>
                              <a:ea typeface="Calibri"/>
                              <a:cs typeface="Times New Roman"/>
                            </a:rPr>
                            <a:t>.</a:t>
                          </a:r>
                          <a:endParaRPr lang="tr-TR" sz="1200" b="0" dirty="0">
                            <a:solidFill>
                              <a:srgbClr val="365F91"/>
                            </a:solidFill>
                            <a:effectLst/>
                            <a:latin typeface="Calibri"/>
                            <a:ea typeface="Calibri"/>
                            <a:cs typeface="Times New Roman"/>
                          </a:endParaRPr>
                        </a:p>
                      </a:txBody>
                      <a:tcPr marL="68580" marR="68580" marT="0" marB="0">
                        <a:lnL>
                          <a:noFill/>
                        </a:lnL>
                        <a:lnR>
                          <a:noFill/>
                        </a:lnR>
                        <a:lnT>
                          <a:noFill/>
                        </a:lnT>
                        <a:lnB>
                          <a:noFill/>
                        </a:lnB>
                      </a:tcPr>
                    </a:tc>
                    <a:tc>
                      <a:txBody>
                        <a:bodyPr/>
                        <a:lstStyle/>
                        <a:p>
                          <a:endParaRPr lang="tr-TR"/>
                        </a:p>
                      </a:txBody>
                      <a:tcPr marL="68580" marR="68580" marT="0" marB="0">
                        <a:lnL>
                          <a:noFill/>
                        </a:lnL>
                        <a:lnR>
                          <a:noFill/>
                        </a:lnR>
                        <a:lnT>
                          <a:noFill/>
                        </a:lnT>
                        <a:lnB>
                          <a:noFill/>
                        </a:lnB>
                        <a:blipFill rotWithShape="1">
                          <a:blip r:embed="rId4"/>
                          <a:stretch>
                            <a:fillRect l="-237621" t="-288732" b="-328169"/>
                          </a:stretch>
                        </a:blipFill>
                      </a:tcPr>
                    </a:tc>
                  </a:tr>
                  <a:tr h="458995">
                    <a:tc>
                      <a:txBody>
                        <a:bodyPr/>
                        <a:lstStyle/>
                        <a:p>
                          <a:pPr>
                            <a:lnSpc>
                              <a:spcPct val="115000"/>
                            </a:lnSpc>
                            <a:spcAft>
                              <a:spcPts val="0"/>
                            </a:spcAft>
                          </a:pPr>
                          <a:r>
                            <a:rPr lang="tr-TR" sz="1200" b="0" dirty="0">
                              <a:solidFill>
                                <a:srgbClr val="365F91"/>
                              </a:solidFill>
                              <a:effectLst/>
                              <a:latin typeface="Times New Roman"/>
                              <a:ea typeface="Calibri"/>
                              <a:cs typeface="Times New Roman"/>
                            </a:rPr>
                            <a:t>İkinci mertebeden reaksiyon, madde </a:t>
                          </a:r>
                          <a:r>
                            <a:rPr lang="tr-TR" sz="1200" b="0" dirty="0" err="1">
                              <a:solidFill>
                                <a:srgbClr val="365F91"/>
                              </a:solidFill>
                              <a:effectLst/>
                              <a:latin typeface="Times New Roman"/>
                              <a:ea typeface="Calibri"/>
                              <a:cs typeface="Times New Roman"/>
                            </a:rPr>
                            <a:t>bozunmaktadır</a:t>
                          </a:r>
                          <a:r>
                            <a:rPr lang="tr-TR" sz="1200" b="0" dirty="0">
                              <a:solidFill>
                                <a:srgbClr val="365F91"/>
                              </a:solidFill>
                              <a:effectLst/>
                              <a:latin typeface="Times New Roman"/>
                              <a:ea typeface="Calibri"/>
                              <a:cs typeface="Times New Roman"/>
                            </a:rPr>
                            <a:t>.</a:t>
                          </a:r>
                          <a:endParaRPr lang="tr-TR" sz="1200" b="0" dirty="0">
                            <a:solidFill>
                              <a:srgbClr val="365F91"/>
                            </a:solidFill>
                            <a:effectLst/>
                            <a:latin typeface="Calibri"/>
                            <a:ea typeface="Calibri"/>
                            <a:cs typeface="Times New Roman"/>
                          </a:endParaRPr>
                        </a:p>
                      </a:txBody>
                      <a:tcPr marL="68580" marR="68580" marT="0" marB="0">
                        <a:lnL>
                          <a:noFill/>
                        </a:lnL>
                        <a:lnR>
                          <a:noFill/>
                        </a:lnR>
                        <a:lnT>
                          <a:noFill/>
                        </a:lnT>
                        <a:lnB>
                          <a:noFill/>
                        </a:lnB>
                        <a:solidFill>
                          <a:srgbClr val="D3DFEE"/>
                        </a:solidFill>
                      </a:tcPr>
                    </a:tc>
                    <a:tc>
                      <a:txBody>
                        <a:bodyPr/>
                        <a:lstStyle/>
                        <a:p>
                          <a:endParaRPr lang="tr-TR"/>
                        </a:p>
                      </a:txBody>
                      <a:tcPr marL="68580" marR="68580" marT="0" marB="0">
                        <a:lnL>
                          <a:noFill/>
                        </a:lnL>
                        <a:lnR>
                          <a:noFill/>
                        </a:lnR>
                        <a:lnT>
                          <a:noFill/>
                        </a:lnT>
                        <a:lnB>
                          <a:noFill/>
                        </a:lnB>
                        <a:blipFill rotWithShape="1">
                          <a:blip r:embed="rId4"/>
                          <a:stretch>
                            <a:fillRect l="-237621" t="-368000" b="-210667"/>
                          </a:stretch>
                        </a:blipFill>
                      </a:tcPr>
                    </a:tc>
                  </a:tr>
                  <a:tr h="466011">
                    <a:tc>
                      <a:txBody>
                        <a:bodyPr/>
                        <a:lstStyle/>
                        <a:p>
                          <a:pPr>
                            <a:lnSpc>
                              <a:spcPct val="115000"/>
                            </a:lnSpc>
                            <a:spcAft>
                              <a:spcPts val="0"/>
                            </a:spcAft>
                          </a:pPr>
                          <a:r>
                            <a:rPr lang="tr-TR" sz="1200" b="0" dirty="0">
                              <a:solidFill>
                                <a:srgbClr val="365F91"/>
                              </a:solidFill>
                              <a:effectLst/>
                              <a:latin typeface="Times New Roman"/>
                              <a:ea typeface="Calibri"/>
                              <a:cs typeface="Times New Roman"/>
                            </a:rPr>
                            <a:t>Seri bağlı n adet tam karışımlı reaktör, sıfırıncı mertebeden reaksiyon, madde </a:t>
                          </a:r>
                          <a:r>
                            <a:rPr lang="tr-TR" sz="1200" b="0" dirty="0" err="1">
                              <a:solidFill>
                                <a:srgbClr val="365F91"/>
                              </a:solidFill>
                              <a:effectLst/>
                              <a:latin typeface="Times New Roman"/>
                              <a:ea typeface="Calibri"/>
                              <a:cs typeface="Times New Roman"/>
                            </a:rPr>
                            <a:t>bozunmaktadır</a:t>
                          </a:r>
                          <a:r>
                            <a:rPr lang="tr-TR" sz="1200" b="0" dirty="0">
                              <a:solidFill>
                                <a:srgbClr val="365F91"/>
                              </a:solidFill>
                              <a:effectLst/>
                              <a:latin typeface="Times New Roman"/>
                              <a:ea typeface="Calibri"/>
                              <a:cs typeface="Times New Roman"/>
                            </a:rPr>
                            <a:t>.</a:t>
                          </a:r>
                          <a:endParaRPr lang="tr-TR" sz="1200" b="0" dirty="0">
                            <a:solidFill>
                              <a:srgbClr val="365F91"/>
                            </a:solidFill>
                            <a:effectLst/>
                            <a:latin typeface="Calibri"/>
                            <a:ea typeface="Calibri"/>
                            <a:cs typeface="Times New Roman"/>
                          </a:endParaRPr>
                        </a:p>
                      </a:txBody>
                      <a:tcPr marL="68580" marR="68580" marT="0" marB="0">
                        <a:lnL>
                          <a:noFill/>
                        </a:lnL>
                        <a:lnR>
                          <a:noFill/>
                        </a:lnR>
                        <a:lnT>
                          <a:noFill/>
                        </a:lnT>
                        <a:lnB>
                          <a:noFill/>
                        </a:lnB>
                      </a:tcPr>
                    </a:tc>
                    <a:tc>
                      <a:txBody>
                        <a:bodyPr/>
                        <a:lstStyle/>
                        <a:p>
                          <a:endParaRPr lang="tr-TR"/>
                        </a:p>
                      </a:txBody>
                      <a:tcPr marL="68580" marR="68580" marT="0" marB="0">
                        <a:lnL>
                          <a:noFill/>
                        </a:lnL>
                        <a:lnR>
                          <a:noFill/>
                        </a:lnR>
                        <a:lnT>
                          <a:noFill/>
                        </a:lnT>
                        <a:lnB>
                          <a:noFill/>
                        </a:lnB>
                        <a:blipFill rotWithShape="1">
                          <a:blip r:embed="rId4"/>
                          <a:stretch>
                            <a:fillRect l="-237621" t="-461842" b="-107895"/>
                          </a:stretch>
                        </a:blipFill>
                      </a:tcPr>
                    </a:tc>
                  </a:tr>
                  <a:tr h="466011">
                    <a:tc>
                      <a:txBody>
                        <a:bodyPr/>
                        <a:lstStyle/>
                        <a:p>
                          <a:pPr>
                            <a:lnSpc>
                              <a:spcPct val="115000"/>
                            </a:lnSpc>
                            <a:spcAft>
                              <a:spcPts val="0"/>
                            </a:spcAft>
                          </a:pPr>
                          <a:r>
                            <a:rPr lang="tr-TR" sz="1200" b="0" dirty="0">
                              <a:solidFill>
                                <a:srgbClr val="365F91"/>
                              </a:solidFill>
                              <a:effectLst/>
                              <a:latin typeface="Times New Roman"/>
                              <a:ea typeface="Calibri"/>
                              <a:cs typeface="Times New Roman"/>
                            </a:rPr>
                            <a:t>Seri bağlı n adet tam karışımlı reaktör, birinci mertebeden reaksiyon, madde </a:t>
                          </a:r>
                          <a:r>
                            <a:rPr lang="tr-TR" sz="1200" b="0" dirty="0" err="1">
                              <a:solidFill>
                                <a:srgbClr val="365F91"/>
                              </a:solidFill>
                              <a:effectLst/>
                              <a:latin typeface="Times New Roman"/>
                              <a:ea typeface="Calibri"/>
                              <a:cs typeface="Times New Roman"/>
                            </a:rPr>
                            <a:t>bozunmaktadır</a:t>
                          </a:r>
                          <a:r>
                            <a:rPr lang="tr-TR" sz="1200" b="0" dirty="0">
                              <a:solidFill>
                                <a:srgbClr val="365F91"/>
                              </a:solidFill>
                              <a:effectLst/>
                              <a:latin typeface="Times New Roman"/>
                              <a:ea typeface="Calibri"/>
                              <a:cs typeface="Times New Roman"/>
                            </a:rPr>
                            <a:t>.</a:t>
                          </a:r>
                          <a:endParaRPr lang="tr-TR" sz="1200" b="0" dirty="0">
                            <a:solidFill>
                              <a:srgbClr val="365F91"/>
                            </a:solidFill>
                            <a:effectLst/>
                            <a:latin typeface="Calibri"/>
                            <a:ea typeface="Calibri"/>
                            <a:cs typeface="Times New Roman"/>
                          </a:endParaRPr>
                        </a:p>
                      </a:txBody>
                      <a:tcPr marL="68580" marR="68580" marT="0" marB="0">
                        <a:lnL>
                          <a:noFill/>
                        </a:lnL>
                        <a:lnR>
                          <a:noFill/>
                        </a:lnR>
                        <a:lnT>
                          <a:noFill/>
                        </a:lnT>
                        <a:lnB w="12700" cap="flat" cmpd="sng" algn="ctr">
                          <a:solidFill>
                            <a:srgbClr val="4F81BD"/>
                          </a:solidFill>
                          <a:prstDash val="solid"/>
                          <a:round/>
                          <a:headEnd type="none" w="med" len="med"/>
                          <a:tailEnd type="none" w="med" len="med"/>
                        </a:lnB>
                        <a:solidFill>
                          <a:srgbClr val="D3DFEE"/>
                        </a:solidFill>
                      </a:tcPr>
                    </a:tc>
                    <a:tc>
                      <a:txBody>
                        <a:bodyPr/>
                        <a:lstStyle/>
                        <a:p>
                          <a:endParaRPr lang="tr-TR"/>
                        </a:p>
                      </a:txBody>
                      <a:tcPr marL="68580" marR="68580" marT="0" marB="0">
                        <a:lnL>
                          <a:noFill/>
                        </a:lnL>
                        <a:lnR>
                          <a:noFill/>
                        </a:lnR>
                        <a:lnT>
                          <a:noFill/>
                        </a:lnT>
                        <a:lnB w="12700" cap="flat" cmpd="sng" algn="ctr">
                          <a:solidFill>
                            <a:srgbClr val="4F81BD"/>
                          </a:solidFill>
                          <a:prstDash val="solid"/>
                          <a:round/>
                          <a:headEnd type="none" w="med" len="med"/>
                          <a:tailEnd type="none" w="med" len="med"/>
                        </a:lnB>
                        <a:blipFill rotWithShape="1">
                          <a:blip r:embed="rId4"/>
                          <a:stretch>
                            <a:fillRect l="-237621" t="-554545" b="-6494"/>
                          </a:stretch>
                        </a:blipFill>
                      </a:tcPr>
                    </a:tc>
                  </a:tr>
                </a:tbl>
              </a:graphicData>
            </a:graphic>
          </p:graphicFrame>
        </mc:Fallback>
      </mc:AlternateContent>
      <p:sp>
        <p:nvSpPr>
          <p:cNvPr id="9" name="Dikdörtgen 8"/>
          <p:cNvSpPr/>
          <p:nvPr/>
        </p:nvSpPr>
        <p:spPr>
          <a:xfrm>
            <a:off x="762000" y="4095750"/>
            <a:ext cx="6172200" cy="461665"/>
          </a:xfrm>
          <a:prstGeom prst="rect">
            <a:avLst/>
          </a:prstGeom>
        </p:spPr>
        <p:txBody>
          <a:bodyPr wrap="square">
            <a:spAutoFit/>
          </a:bodyPr>
          <a:lstStyle/>
          <a:p>
            <a:pPr algn="just"/>
            <a:r>
              <a:rPr lang="tr-TR" sz="1200" b="1" dirty="0">
                <a:latin typeface="Times New Roman" pitchFamily="18" charset="0"/>
                <a:cs typeface="Times New Roman" pitchFamily="18" charset="0"/>
              </a:rPr>
              <a:t>Not:</a:t>
            </a:r>
            <a:r>
              <a:rPr lang="tr-TR" sz="1200" dirty="0">
                <a:latin typeface="Times New Roman" pitchFamily="18" charset="0"/>
                <a:cs typeface="Times New Roman" pitchFamily="18" charset="0"/>
              </a:rPr>
              <a:t> C=çıkış suyu konsantrasyonu; C</a:t>
            </a:r>
            <a:r>
              <a:rPr lang="tr-TR" sz="1200" baseline="-25000" dirty="0">
                <a:latin typeface="Times New Roman" pitchFamily="18" charset="0"/>
                <a:cs typeface="Times New Roman" pitchFamily="18" charset="0"/>
              </a:rPr>
              <a:t>0</a:t>
            </a:r>
            <a:r>
              <a:rPr lang="tr-TR" sz="1200" dirty="0">
                <a:latin typeface="Times New Roman" pitchFamily="18" charset="0"/>
                <a:cs typeface="Times New Roman" pitchFamily="18" charset="0"/>
              </a:rPr>
              <a:t>= giriş suyu konsantrasyonu; t= kalış süresi= V/Q; k= hız sabiti; C</a:t>
            </a:r>
            <a:r>
              <a:rPr lang="tr-TR" sz="1200" baseline="-25000" dirty="0">
                <a:latin typeface="Times New Roman" pitchFamily="18" charset="0"/>
                <a:cs typeface="Times New Roman" pitchFamily="18" charset="0"/>
              </a:rPr>
              <a:t>n</a:t>
            </a:r>
            <a:r>
              <a:rPr lang="tr-TR" sz="1200" dirty="0">
                <a:latin typeface="Times New Roman" pitchFamily="18" charset="0"/>
                <a:cs typeface="Times New Roman" pitchFamily="18" charset="0"/>
              </a:rPr>
              <a:t>= n’inci reaktördeki konsantrasyon; t</a:t>
            </a:r>
            <a:r>
              <a:rPr lang="tr-TR" sz="1200" baseline="-25000" dirty="0">
                <a:latin typeface="Times New Roman" pitchFamily="18" charset="0"/>
                <a:cs typeface="Times New Roman" pitchFamily="18" charset="0"/>
              </a:rPr>
              <a:t>0</a:t>
            </a:r>
            <a:r>
              <a:rPr lang="tr-TR" sz="1200" dirty="0">
                <a:latin typeface="Times New Roman" pitchFamily="18" charset="0"/>
                <a:cs typeface="Times New Roman" pitchFamily="18" charset="0"/>
              </a:rPr>
              <a:t> = n adet reaktörün her birindeki kalış süresi</a:t>
            </a:r>
          </a:p>
        </p:txBody>
      </p:sp>
    </p:spTree>
    <p:extLst>
      <p:ext uri="{BB962C8B-B14F-4D97-AF65-F5344CB8AC3E}">
        <p14:creationId xmlns:p14="http://schemas.microsoft.com/office/powerpoint/2010/main" val="3613287255"/>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mc:AlternateContent xmlns:mc="http://schemas.openxmlformats.org/markup-compatibility/2006" xmlns:a14="http://schemas.microsoft.com/office/drawing/2010/main">
        <mc:Choice Requires="a14">
          <p:graphicFrame>
            <p:nvGraphicFramePr>
              <p:cNvPr id="5" name="Tablo 4"/>
              <p:cNvGraphicFramePr>
                <a:graphicFrameLocks noGrp="1"/>
              </p:cNvGraphicFramePr>
              <p:nvPr>
                <p:extLst>
                  <p:ext uri="{D42A27DB-BD31-4B8C-83A1-F6EECF244321}">
                    <p14:modId xmlns:p14="http://schemas.microsoft.com/office/powerpoint/2010/main" val="4224298764"/>
                  </p:ext>
                </p:extLst>
              </p:nvPr>
            </p:nvGraphicFramePr>
            <p:xfrm>
              <a:off x="1219199" y="971550"/>
              <a:ext cx="6296026" cy="3166713"/>
            </p:xfrm>
            <a:graphic>
              <a:graphicData uri="http://schemas.openxmlformats.org/drawingml/2006/table">
                <a:tbl>
                  <a:tblPr firstRow="1" firstCol="1" bandRow="1"/>
                  <a:tblGrid>
                    <a:gridCol w="1600155">
                      <a:extLst>
                        <a:ext uri="{9D8B030D-6E8A-4147-A177-3AD203B41FA5}">
                          <a16:colId xmlns:a16="http://schemas.microsoft.com/office/drawing/2014/main" val="20000"/>
                        </a:ext>
                      </a:extLst>
                    </a:gridCol>
                    <a:gridCol w="1600155">
                      <a:extLst>
                        <a:ext uri="{9D8B030D-6E8A-4147-A177-3AD203B41FA5}">
                          <a16:colId xmlns:a16="http://schemas.microsoft.com/office/drawing/2014/main" val="20001"/>
                        </a:ext>
                      </a:extLst>
                    </a:gridCol>
                    <a:gridCol w="1600155">
                      <a:extLst>
                        <a:ext uri="{9D8B030D-6E8A-4147-A177-3AD203B41FA5}">
                          <a16:colId xmlns:a16="http://schemas.microsoft.com/office/drawing/2014/main" val="20002"/>
                        </a:ext>
                      </a:extLst>
                    </a:gridCol>
                    <a:gridCol w="1495561">
                      <a:extLst>
                        <a:ext uri="{9D8B030D-6E8A-4147-A177-3AD203B41FA5}">
                          <a16:colId xmlns:a16="http://schemas.microsoft.com/office/drawing/2014/main" val="20003"/>
                        </a:ext>
                      </a:extLst>
                    </a:gridCol>
                  </a:tblGrid>
                  <a:tr h="488508">
                    <a:tc gridSpan="4">
                      <a:txBody>
                        <a:bodyPr/>
                        <a:lstStyle/>
                        <a:p>
                          <a:pPr algn="ctr">
                            <a:lnSpc>
                              <a:spcPct val="115000"/>
                            </a:lnSpc>
                            <a:spcAft>
                              <a:spcPts val="0"/>
                            </a:spcAft>
                          </a:pPr>
                          <a:r>
                            <a:rPr lang="tr-TR" sz="1400" b="1" dirty="0">
                              <a:solidFill>
                                <a:srgbClr val="FFFFFF"/>
                              </a:solidFill>
                              <a:effectLst/>
                              <a:latin typeface="Times New Roman"/>
                              <a:ea typeface="Calibri"/>
                              <a:cs typeface="Times New Roman"/>
                            </a:rPr>
                            <a:t>İdeal Reaktörlere Ait Uygulama Özeti</a:t>
                          </a:r>
                          <a:endParaRPr lang="tr-TR" sz="1100" dirty="0">
                            <a:effectLst/>
                            <a:latin typeface="Calibri"/>
                            <a:ea typeface="Calibri"/>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0"/>
                      </a:ext>
                    </a:extLst>
                  </a:tr>
                  <a:tr h="268315">
                    <a:tc gridSpan="4">
                      <a:txBody>
                        <a:bodyPr/>
                        <a:lstStyle/>
                        <a:p>
                          <a:pPr algn="ctr">
                            <a:lnSpc>
                              <a:spcPct val="115000"/>
                            </a:lnSpc>
                            <a:spcAft>
                              <a:spcPts val="0"/>
                            </a:spcAft>
                          </a:pPr>
                          <a:r>
                            <a:rPr lang="tr-TR" sz="1200" b="1" dirty="0">
                              <a:effectLst/>
                              <a:latin typeface="Times New Roman"/>
                              <a:ea typeface="Calibri"/>
                              <a:cs typeface="Times New Roman"/>
                            </a:rPr>
                            <a:t>Tam Karışımlı Reaktör</a:t>
                          </a:r>
                          <a:endParaRPr lang="tr-TR" sz="1100" b="1" dirty="0">
                            <a:effectLst/>
                            <a:latin typeface="Calibri"/>
                            <a:ea typeface="Calibri"/>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1"/>
                      </a:ext>
                    </a:extLst>
                  </a:tr>
                  <a:tr h="536629">
                    <a:tc>
                      <a:txBody>
                        <a:bodyPr/>
                        <a:lstStyle/>
                        <a:p>
                          <a:pPr algn="ctr">
                            <a:lnSpc>
                              <a:spcPct val="115000"/>
                            </a:lnSpc>
                            <a:spcAft>
                              <a:spcPts val="0"/>
                            </a:spcAft>
                          </a:pPr>
                          <a:r>
                            <a:rPr lang="tr-TR" sz="1200" b="1" dirty="0">
                              <a:effectLst/>
                              <a:latin typeface="Times New Roman"/>
                              <a:ea typeface="Calibri"/>
                              <a:cs typeface="Times New Roman"/>
                            </a:rPr>
                            <a:t>Reaksiyon Mertebesi</a:t>
                          </a:r>
                          <a:endParaRPr lang="tr-TR" sz="1100" dirty="0">
                            <a:effectLst/>
                            <a:latin typeface="Calibri"/>
                            <a:ea typeface="Calibri"/>
                            <a:cs typeface="Times New Roman"/>
                          </a:endParaRPr>
                        </a:p>
                      </a:txBody>
                      <a:tcPr marL="68580" marR="68580" marT="0" marB="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lnSpc>
                              <a:spcPct val="115000"/>
                            </a:lnSpc>
                            <a:spcAft>
                              <a:spcPts val="0"/>
                            </a:spcAft>
                          </a:pPr>
                          <a:r>
                            <a:rPr lang="tr-TR" sz="1200" b="1" dirty="0">
                              <a:effectLst/>
                              <a:latin typeface="Times New Roman"/>
                              <a:ea typeface="Calibri"/>
                              <a:cs typeface="Times New Roman"/>
                            </a:rPr>
                            <a:t>Tek Reaktör</a:t>
                          </a:r>
                          <a:endParaRPr lang="tr-TR" sz="1100" dirty="0">
                            <a:effectLst/>
                            <a:latin typeface="Calibri"/>
                            <a:ea typeface="Calibri"/>
                            <a:cs typeface="Times New Roman"/>
                          </a:endParaRPr>
                        </a:p>
                      </a:txBody>
                      <a:tcPr marL="68580" marR="68580" marT="0" marB="0" anchor="ctr">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lnSpc>
                              <a:spcPct val="115000"/>
                            </a:lnSpc>
                            <a:spcAft>
                              <a:spcPts val="0"/>
                            </a:spcAft>
                          </a:pPr>
                          <a:r>
                            <a:rPr lang="tr-TR" sz="1200" b="1" dirty="0">
                              <a:effectLst/>
                              <a:latin typeface="Times New Roman"/>
                              <a:ea typeface="Calibri"/>
                              <a:cs typeface="Times New Roman"/>
                            </a:rPr>
                            <a:t>n Adet Reaktör</a:t>
                          </a:r>
                          <a:endParaRPr lang="tr-TR" sz="1100" dirty="0">
                            <a:effectLst/>
                            <a:latin typeface="Calibri"/>
                            <a:ea typeface="Calibri"/>
                            <a:cs typeface="Times New Roman"/>
                          </a:endParaRPr>
                        </a:p>
                      </a:txBody>
                      <a:tcPr marL="68580" marR="68580" marT="0" marB="0" anchor="ctr">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lnSpc>
                              <a:spcPct val="115000"/>
                            </a:lnSpc>
                            <a:spcAft>
                              <a:spcPts val="0"/>
                            </a:spcAft>
                          </a:pPr>
                          <a:r>
                            <a:rPr lang="tr-TR" sz="1200" b="1" dirty="0">
                              <a:effectLst/>
                              <a:latin typeface="Times New Roman"/>
                              <a:ea typeface="Calibri"/>
                              <a:cs typeface="Times New Roman"/>
                            </a:rPr>
                            <a:t>Piston Akımlı Reaktör</a:t>
                          </a:r>
                          <a:endParaRPr lang="tr-TR" sz="1100" dirty="0">
                            <a:effectLst/>
                            <a:latin typeface="Calibri"/>
                            <a:ea typeface="Calibri"/>
                            <a:cs typeface="Times New Roman"/>
                          </a:endParaRPr>
                        </a:p>
                      </a:txBody>
                      <a:tcPr marL="68580" marR="68580" marT="0" marB="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10002"/>
                      </a:ext>
                    </a:extLst>
                  </a:tr>
                  <a:tr h="504062">
                    <a:tc>
                      <a:txBody>
                        <a:bodyPr/>
                        <a:lstStyle/>
                        <a:p>
                          <a:pPr algn="ctr">
                            <a:lnSpc>
                              <a:spcPct val="115000"/>
                            </a:lnSpc>
                            <a:spcAft>
                              <a:spcPts val="0"/>
                            </a:spcAft>
                          </a:pPr>
                          <a:r>
                            <a:rPr lang="tr-TR" sz="1200" b="1" dirty="0">
                              <a:effectLst/>
                              <a:latin typeface="Times New Roman"/>
                              <a:ea typeface="Calibri"/>
                              <a:cs typeface="Times New Roman"/>
                            </a:rPr>
                            <a:t>Sıfır </a:t>
                          </a:r>
                          <a:endParaRPr lang="tr-TR" sz="1100" dirty="0">
                            <a:effectLst/>
                            <a:latin typeface="Calibri"/>
                            <a:ea typeface="Calibri"/>
                            <a:cs typeface="Times New Roman"/>
                          </a:endParaRPr>
                        </a:p>
                      </a:txBody>
                      <a:tcPr marL="68580" marR="68580" marT="0" marB="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lnSpc>
                              <a:spcPct val="115000"/>
                            </a:lnSpc>
                            <a:spcAft>
                              <a:spcPts val="0"/>
                            </a:spcAft>
                          </a:pPr>
                          <a14:m>
                            <m:oMathPara xmlns:m="http://schemas.openxmlformats.org/officeDocument/2006/math">
                              <m:oMathParaPr>
                                <m:jc m:val="centerGroup"/>
                              </m:oMathParaPr>
                              <m:oMath xmlns:m="http://schemas.openxmlformats.org/officeDocument/2006/math">
                                <m:r>
                                  <a:rPr lang="tr-TR" sz="1200" i="1">
                                    <a:effectLst/>
                                    <a:latin typeface="Cambria Math"/>
                                    <a:ea typeface="Calibri"/>
                                    <a:cs typeface="Times New Roman"/>
                                  </a:rPr>
                                  <m:t>𝑉</m:t>
                                </m:r>
                                <m:r>
                                  <a:rPr lang="tr-TR" sz="1200" i="1">
                                    <a:effectLst/>
                                    <a:latin typeface="Cambria Math"/>
                                    <a:ea typeface="Calibri"/>
                                    <a:cs typeface="Times New Roman"/>
                                  </a:rPr>
                                  <m:t>= </m:t>
                                </m:r>
                                <m:f>
                                  <m:fPr>
                                    <m:ctrlPr>
                                      <a:rPr lang="tr-TR" sz="1200" i="1">
                                        <a:effectLst/>
                                        <a:latin typeface="Cambria Math" panose="02040503050406030204" pitchFamily="18" charset="0"/>
                                        <a:ea typeface="Calibri"/>
                                        <a:cs typeface="Times New Roman"/>
                                      </a:rPr>
                                    </m:ctrlPr>
                                  </m:fPr>
                                  <m:num>
                                    <m:r>
                                      <a:rPr lang="tr-TR" sz="1200" i="1">
                                        <a:effectLst/>
                                        <a:latin typeface="Cambria Math"/>
                                        <a:ea typeface="Calibri"/>
                                        <a:cs typeface="Times New Roman"/>
                                      </a:rPr>
                                      <m:t>𝑄</m:t>
                                    </m:r>
                                  </m:num>
                                  <m:den>
                                    <m:r>
                                      <a:rPr lang="tr-TR" sz="1200" i="1">
                                        <a:effectLst/>
                                        <a:latin typeface="Cambria Math"/>
                                        <a:ea typeface="Calibri"/>
                                        <a:cs typeface="Times New Roman"/>
                                      </a:rPr>
                                      <m:t>𝑘</m:t>
                                    </m:r>
                                  </m:den>
                                </m:f>
                                <m:r>
                                  <a:rPr lang="tr-TR" sz="1200" i="1">
                                    <a:effectLst/>
                                    <a:latin typeface="Cambria Math"/>
                                    <a:ea typeface="Calibri"/>
                                    <a:cs typeface="Times New Roman"/>
                                  </a:rPr>
                                  <m:t>.(</m:t>
                                </m:r>
                                <m:sSub>
                                  <m:sSubPr>
                                    <m:ctrlPr>
                                      <a:rPr lang="tr-TR" sz="1200" i="1">
                                        <a:effectLst/>
                                        <a:latin typeface="Cambria Math" panose="02040503050406030204" pitchFamily="18" charset="0"/>
                                        <a:ea typeface="Calibri"/>
                                        <a:cs typeface="Times New Roman"/>
                                      </a:rPr>
                                    </m:ctrlPr>
                                  </m:sSubPr>
                                  <m:e>
                                    <m:r>
                                      <a:rPr lang="tr-TR" sz="1200" i="1">
                                        <a:effectLst/>
                                        <a:latin typeface="Cambria Math"/>
                                        <a:ea typeface="Calibri"/>
                                        <a:cs typeface="Times New Roman"/>
                                      </a:rPr>
                                      <m:t>𝐶</m:t>
                                    </m:r>
                                  </m:e>
                                  <m:sub>
                                    <m:r>
                                      <a:rPr lang="tr-TR" sz="1200" i="1">
                                        <a:effectLst/>
                                        <a:latin typeface="Cambria Math"/>
                                        <a:ea typeface="Calibri"/>
                                        <a:cs typeface="Times New Roman"/>
                                      </a:rPr>
                                      <m:t>0</m:t>
                                    </m:r>
                                  </m:sub>
                                </m:sSub>
                                <m:r>
                                  <a:rPr lang="tr-TR" sz="1200" i="1">
                                    <a:effectLst/>
                                    <a:latin typeface="Cambria Math"/>
                                    <a:ea typeface="Calibri"/>
                                    <a:cs typeface="Times New Roman"/>
                                  </a:rPr>
                                  <m:t>−</m:t>
                                </m:r>
                                <m:r>
                                  <a:rPr lang="tr-TR" sz="1200" i="1">
                                    <a:effectLst/>
                                    <a:latin typeface="Cambria Math"/>
                                    <a:ea typeface="Calibri"/>
                                    <a:cs typeface="Times New Roman"/>
                                  </a:rPr>
                                  <m:t>𝐶</m:t>
                                </m:r>
                                <m:r>
                                  <a:rPr lang="tr-TR" sz="1200" i="1">
                                    <a:effectLst/>
                                    <a:latin typeface="Cambria Math"/>
                                    <a:ea typeface="Calibri"/>
                                    <a:cs typeface="Times New Roman"/>
                                  </a:rPr>
                                  <m:t>)</m:t>
                                </m:r>
                              </m:oMath>
                            </m:oMathPara>
                          </a14:m>
                          <a:endParaRPr lang="tr-TR" sz="1100" dirty="0">
                            <a:effectLst/>
                            <a:latin typeface="Calibri"/>
                            <a:ea typeface="Calibri"/>
                            <a:cs typeface="Times New Roman"/>
                          </a:endParaRPr>
                        </a:p>
                      </a:txBody>
                      <a:tcPr marL="68580" marR="68580" marT="0" marB="0" anchor="ctr">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lnSpc>
                              <a:spcPct val="115000"/>
                            </a:lnSpc>
                            <a:spcAft>
                              <a:spcPts val="0"/>
                            </a:spcAft>
                          </a:pPr>
                          <a14:m>
                            <m:oMathPara xmlns:m="http://schemas.openxmlformats.org/officeDocument/2006/math">
                              <m:oMathParaPr>
                                <m:jc m:val="centerGroup"/>
                              </m:oMathParaPr>
                              <m:oMath xmlns:m="http://schemas.openxmlformats.org/officeDocument/2006/math">
                                <m:r>
                                  <a:rPr lang="tr-TR" sz="1200" i="1">
                                    <a:effectLst/>
                                    <a:latin typeface="Cambria Math"/>
                                    <a:ea typeface="Calibri"/>
                                    <a:cs typeface="Times New Roman"/>
                                  </a:rPr>
                                  <m:t>𝑉</m:t>
                                </m:r>
                                <m:r>
                                  <a:rPr lang="tr-TR" sz="1200" i="1">
                                    <a:effectLst/>
                                    <a:latin typeface="Cambria Math"/>
                                    <a:ea typeface="Calibri"/>
                                    <a:cs typeface="Times New Roman"/>
                                  </a:rPr>
                                  <m:t>= </m:t>
                                </m:r>
                                <m:f>
                                  <m:fPr>
                                    <m:ctrlPr>
                                      <a:rPr lang="tr-TR" sz="1200" i="1">
                                        <a:effectLst/>
                                        <a:latin typeface="Cambria Math" panose="02040503050406030204" pitchFamily="18" charset="0"/>
                                        <a:ea typeface="Calibri"/>
                                        <a:cs typeface="Times New Roman"/>
                                      </a:rPr>
                                    </m:ctrlPr>
                                  </m:fPr>
                                  <m:num>
                                    <m:r>
                                      <a:rPr lang="tr-TR" sz="1200" i="1">
                                        <a:effectLst/>
                                        <a:latin typeface="Cambria Math"/>
                                        <a:ea typeface="Calibri"/>
                                        <a:cs typeface="Times New Roman"/>
                                      </a:rPr>
                                      <m:t>𝑄</m:t>
                                    </m:r>
                                  </m:num>
                                  <m:den>
                                    <m:r>
                                      <a:rPr lang="tr-TR" sz="1200" i="1">
                                        <a:effectLst/>
                                        <a:latin typeface="Cambria Math"/>
                                        <a:ea typeface="Calibri"/>
                                        <a:cs typeface="Times New Roman"/>
                                      </a:rPr>
                                      <m:t>𝑘</m:t>
                                    </m:r>
                                  </m:den>
                                </m:f>
                                <m:r>
                                  <a:rPr lang="tr-TR" sz="1200" i="1">
                                    <a:effectLst/>
                                    <a:latin typeface="Cambria Math"/>
                                    <a:ea typeface="Calibri"/>
                                    <a:cs typeface="Times New Roman"/>
                                  </a:rPr>
                                  <m:t>.(</m:t>
                                </m:r>
                                <m:sSub>
                                  <m:sSubPr>
                                    <m:ctrlPr>
                                      <a:rPr lang="tr-TR" sz="1200" i="1">
                                        <a:effectLst/>
                                        <a:latin typeface="Cambria Math" panose="02040503050406030204" pitchFamily="18" charset="0"/>
                                        <a:ea typeface="Calibri"/>
                                        <a:cs typeface="Times New Roman"/>
                                      </a:rPr>
                                    </m:ctrlPr>
                                  </m:sSubPr>
                                  <m:e>
                                    <m:r>
                                      <a:rPr lang="tr-TR" sz="1200" i="1">
                                        <a:effectLst/>
                                        <a:latin typeface="Cambria Math"/>
                                        <a:ea typeface="Calibri"/>
                                        <a:cs typeface="Times New Roman"/>
                                      </a:rPr>
                                      <m:t>𝐶</m:t>
                                    </m:r>
                                  </m:e>
                                  <m:sub>
                                    <m:r>
                                      <a:rPr lang="tr-TR" sz="1200" i="1">
                                        <a:effectLst/>
                                        <a:latin typeface="Cambria Math"/>
                                        <a:ea typeface="Calibri"/>
                                        <a:cs typeface="Times New Roman"/>
                                      </a:rPr>
                                      <m:t>0</m:t>
                                    </m:r>
                                  </m:sub>
                                </m:sSub>
                                <m:r>
                                  <a:rPr lang="tr-TR" sz="1200" i="1">
                                    <a:effectLst/>
                                    <a:latin typeface="Cambria Math"/>
                                    <a:ea typeface="Calibri"/>
                                    <a:cs typeface="Times New Roman"/>
                                  </a:rPr>
                                  <m:t>−</m:t>
                                </m:r>
                                <m:sSub>
                                  <m:sSubPr>
                                    <m:ctrlPr>
                                      <a:rPr lang="tr-TR" sz="1200" i="1">
                                        <a:effectLst/>
                                        <a:latin typeface="Cambria Math" panose="02040503050406030204" pitchFamily="18" charset="0"/>
                                        <a:ea typeface="Calibri"/>
                                        <a:cs typeface="Times New Roman"/>
                                      </a:rPr>
                                    </m:ctrlPr>
                                  </m:sSubPr>
                                  <m:e>
                                    <m:r>
                                      <a:rPr lang="tr-TR" sz="1200" i="1">
                                        <a:effectLst/>
                                        <a:latin typeface="Cambria Math"/>
                                        <a:ea typeface="Calibri"/>
                                        <a:cs typeface="Times New Roman"/>
                                      </a:rPr>
                                      <m:t>𝐶</m:t>
                                    </m:r>
                                  </m:e>
                                  <m:sub>
                                    <m:r>
                                      <a:rPr lang="tr-TR" sz="1200" i="1">
                                        <a:effectLst/>
                                        <a:latin typeface="Cambria Math"/>
                                        <a:ea typeface="Calibri"/>
                                        <a:cs typeface="Times New Roman"/>
                                      </a:rPr>
                                      <m:t>𝑛</m:t>
                                    </m:r>
                                  </m:sub>
                                </m:sSub>
                                <m:r>
                                  <a:rPr lang="tr-TR" sz="1200" i="1">
                                    <a:effectLst/>
                                    <a:latin typeface="Cambria Math"/>
                                    <a:ea typeface="Calibri"/>
                                    <a:cs typeface="Times New Roman"/>
                                  </a:rPr>
                                  <m:t>)</m:t>
                                </m:r>
                              </m:oMath>
                            </m:oMathPara>
                          </a14:m>
                          <a:endParaRPr lang="tr-TR" sz="1100" dirty="0">
                            <a:effectLst/>
                            <a:latin typeface="Calibri"/>
                            <a:ea typeface="Calibri"/>
                            <a:cs typeface="Times New Roman"/>
                          </a:endParaRPr>
                        </a:p>
                      </a:txBody>
                      <a:tcPr marL="68580" marR="68580" marT="0" marB="0" anchor="ctr">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lnSpc>
                              <a:spcPct val="115000"/>
                            </a:lnSpc>
                            <a:spcAft>
                              <a:spcPts val="0"/>
                            </a:spcAft>
                          </a:pPr>
                          <a14:m>
                            <m:oMathPara xmlns:m="http://schemas.openxmlformats.org/officeDocument/2006/math">
                              <m:oMathParaPr>
                                <m:jc m:val="centerGroup"/>
                              </m:oMathParaPr>
                              <m:oMath xmlns:m="http://schemas.openxmlformats.org/officeDocument/2006/math">
                                <m:r>
                                  <a:rPr lang="tr-TR" sz="1200" i="1">
                                    <a:effectLst/>
                                    <a:latin typeface="Cambria Math"/>
                                    <a:ea typeface="Calibri"/>
                                    <a:cs typeface="Times New Roman"/>
                                  </a:rPr>
                                  <m:t>𝑉</m:t>
                                </m:r>
                                <m:r>
                                  <a:rPr lang="tr-TR" sz="1200" i="1">
                                    <a:effectLst/>
                                    <a:latin typeface="Cambria Math"/>
                                    <a:ea typeface="Calibri"/>
                                    <a:cs typeface="Times New Roman"/>
                                  </a:rPr>
                                  <m:t>= </m:t>
                                </m:r>
                                <m:f>
                                  <m:fPr>
                                    <m:ctrlPr>
                                      <a:rPr lang="tr-TR" sz="1200" i="1">
                                        <a:effectLst/>
                                        <a:latin typeface="Cambria Math" panose="02040503050406030204" pitchFamily="18" charset="0"/>
                                        <a:ea typeface="Calibri"/>
                                        <a:cs typeface="Times New Roman"/>
                                      </a:rPr>
                                    </m:ctrlPr>
                                  </m:fPr>
                                  <m:num>
                                    <m:r>
                                      <a:rPr lang="tr-TR" sz="1200" i="1">
                                        <a:effectLst/>
                                        <a:latin typeface="Cambria Math"/>
                                        <a:ea typeface="Calibri"/>
                                        <a:cs typeface="Times New Roman"/>
                                      </a:rPr>
                                      <m:t>𝑄</m:t>
                                    </m:r>
                                  </m:num>
                                  <m:den>
                                    <m:r>
                                      <a:rPr lang="tr-TR" sz="1200" i="1">
                                        <a:effectLst/>
                                        <a:latin typeface="Cambria Math"/>
                                        <a:ea typeface="Calibri"/>
                                        <a:cs typeface="Times New Roman"/>
                                      </a:rPr>
                                      <m:t>𝑘</m:t>
                                    </m:r>
                                  </m:den>
                                </m:f>
                                <m:r>
                                  <a:rPr lang="tr-TR" sz="1200" i="1">
                                    <a:effectLst/>
                                    <a:latin typeface="Cambria Math"/>
                                    <a:ea typeface="Calibri"/>
                                    <a:cs typeface="Times New Roman"/>
                                  </a:rPr>
                                  <m:t>.(</m:t>
                                </m:r>
                                <m:sSub>
                                  <m:sSubPr>
                                    <m:ctrlPr>
                                      <a:rPr lang="tr-TR" sz="1200" i="1">
                                        <a:effectLst/>
                                        <a:latin typeface="Cambria Math" panose="02040503050406030204" pitchFamily="18" charset="0"/>
                                        <a:ea typeface="Calibri"/>
                                        <a:cs typeface="Times New Roman"/>
                                      </a:rPr>
                                    </m:ctrlPr>
                                  </m:sSubPr>
                                  <m:e>
                                    <m:r>
                                      <a:rPr lang="tr-TR" sz="1200" i="1">
                                        <a:effectLst/>
                                        <a:latin typeface="Cambria Math"/>
                                        <a:ea typeface="Calibri"/>
                                        <a:cs typeface="Times New Roman"/>
                                      </a:rPr>
                                      <m:t>𝐶</m:t>
                                    </m:r>
                                  </m:e>
                                  <m:sub>
                                    <m:r>
                                      <a:rPr lang="tr-TR" sz="1200" i="1">
                                        <a:effectLst/>
                                        <a:latin typeface="Cambria Math"/>
                                        <a:ea typeface="Calibri"/>
                                        <a:cs typeface="Times New Roman"/>
                                      </a:rPr>
                                      <m:t>0</m:t>
                                    </m:r>
                                  </m:sub>
                                </m:sSub>
                                <m:r>
                                  <a:rPr lang="tr-TR" sz="1200" i="1">
                                    <a:effectLst/>
                                    <a:latin typeface="Cambria Math"/>
                                    <a:ea typeface="Calibri"/>
                                    <a:cs typeface="Times New Roman"/>
                                  </a:rPr>
                                  <m:t>−</m:t>
                                </m:r>
                                <m:r>
                                  <a:rPr lang="tr-TR" sz="1200" i="1">
                                    <a:effectLst/>
                                    <a:latin typeface="Cambria Math"/>
                                    <a:ea typeface="Calibri"/>
                                    <a:cs typeface="Times New Roman"/>
                                  </a:rPr>
                                  <m:t>𝐶</m:t>
                                </m:r>
                                <m:r>
                                  <a:rPr lang="tr-TR" sz="1200" i="1">
                                    <a:effectLst/>
                                    <a:latin typeface="Cambria Math"/>
                                    <a:ea typeface="Calibri"/>
                                    <a:cs typeface="Times New Roman"/>
                                  </a:rPr>
                                  <m:t>)</m:t>
                                </m:r>
                              </m:oMath>
                            </m:oMathPara>
                          </a14:m>
                          <a:endParaRPr lang="tr-TR" sz="1100">
                            <a:effectLst/>
                            <a:latin typeface="Calibri"/>
                            <a:ea typeface="Calibri"/>
                            <a:cs typeface="Times New Roman"/>
                          </a:endParaRPr>
                        </a:p>
                      </a:txBody>
                      <a:tcPr marL="68580" marR="68580" marT="0" marB="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10003"/>
                      </a:ext>
                    </a:extLst>
                  </a:tr>
                  <a:tr h="766220">
                    <a:tc>
                      <a:txBody>
                        <a:bodyPr/>
                        <a:lstStyle/>
                        <a:p>
                          <a:pPr algn="ctr">
                            <a:lnSpc>
                              <a:spcPct val="115000"/>
                            </a:lnSpc>
                            <a:spcAft>
                              <a:spcPts val="0"/>
                            </a:spcAft>
                          </a:pPr>
                          <a:r>
                            <a:rPr lang="tr-TR" sz="1200" b="1" dirty="0">
                              <a:effectLst/>
                              <a:latin typeface="Times New Roman"/>
                              <a:ea typeface="Calibri"/>
                              <a:cs typeface="Times New Roman"/>
                            </a:rPr>
                            <a:t>Birinci</a:t>
                          </a:r>
                          <a:endParaRPr lang="tr-TR" sz="1100" dirty="0">
                            <a:effectLst/>
                            <a:latin typeface="Calibri"/>
                            <a:ea typeface="Calibri"/>
                            <a:cs typeface="Times New Roman"/>
                          </a:endParaRPr>
                        </a:p>
                      </a:txBody>
                      <a:tcPr marL="68580" marR="68580" marT="0" marB="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lnSpc>
                              <a:spcPct val="115000"/>
                            </a:lnSpc>
                            <a:spcAft>
                              <a:spcPts val="0"/>
                            </a:spcAft>
                          </a:pPr>
                          <a14:m>
                            <m:oMathPara xmlns:m="http://schemas.openxmlformats.org/officeDocument/2006/math">
                              <m:oMathParaPr>
                                <m:jc m:val="centerGroup"/>
                              </m:oMathParaPr>
                              <m:oMath xmlns:m="http://schemas.openxmlformats.org/officeDocument/2006/math">
                                <m:r>
                                  <a:rPr lang="tr-TR" sz="1200" i="1">
                                    <a:effectLst/>
                                    <a:latin typeface="Cambria Math"/>
                                    <a:ea typeface="Calibri"/>
                                    <a:cs typeface="Times New Roman"/>
                                  </a:rPr>
                                  <m:t>𝑉</m:t>
                                </m:r>
                                <m:r>
                                  <a:rPr lang="tr-TR" sz="1200" i="1">
                                    <a:effectLst/>
                                    <a:latin typeface="Cambria Math"/>
                                    <a:ea typeface="Calibri"/>
                                    <a:cs typeface="Times New Roman"/>
                                  </a:rPr>
                                  <m:t>= </m:t>
                                </m:r>
                                <m:f>
                                  <m:fPr>
                                    <m:ctrlPr>
                                      <a:rPr lang="tr-TR" sz="1200" i="1">
                                        <a:effectLst/>
                                        <a:latin typeface="Cambria Math" panose="02040503050406030204" pitchFamily="18" charset="0"/>
                                        <a:ea typeface="Calibri"/>
                                        <a:cs typeface="Times New Roman"/>
                                      </a:rPr>
                                    </m:ctrlPr>
                                  </m:fPr>
                                  <m:num>
                                    <m:r>
                                      <a:rPr lang="tr-TR" sz="1200" i="1">
                                        <a:effectLst/>
                                        <a:latin typeface="Cambria Math"/>
                                        <a:ea typeface="Calibri"/>
                                        <a:cs typeface="Times New Roman"/>
                                      </a:rPr>
                                      <m:t>𝑄</m:t>
                                    </m:r>
                                  </m:num>
                                  <m:den>
                                    <m:r>
                                      <a:rPr lang="tr-TR" sz="1200" i="1">
                                        <a:effectLst/>
                                        <a:latin typeface="Cambria Math"/>
                                        <a:ea typeface="Calibri"/>
                                        <a:cs typeface="Times New Roman"/>
                                      </a:rPr>
                                      <m:t>𝑘</m:t>
                                    </m:r>
                                  </m:den>
                                </m:f>
                                <m:r>
                                  <a:rPr lang="tr-TR" sz="1200" i="1">
                                    <a:effectLst/>
                                    <a:latin typeface="Cambria Math"/>
                                    <a:ea typeface="Calibri"/>
                                    <a:cs typeface="Times New Roman"/>
                                  </a:rPr>
                                  <m:t>.(</m:t>
                                </m:r>
                                <m:f>
                                  <m:fPr>
                                    <m:ctrlPr>
                                      <a:rPr lang="tr-TR" sz="1200" i="1">
                                        <a:effectLst/>
                                        <a:latin typeface="Cambria Math" panose="02040503050406030204" pitchFamily="18" charset="0"/>
                                        <a:ea typeface="Calibri"/>
                                        <a:cs typeface="Times New Roman"/>
                                      </a:rPr>
                                    </m:ctrlPr>
                                  </m:fPr>
                                  <m:num>
                                    <m:sSub>
                                      <m:sSubPr>
                                        <m:ctrlPr>
                                          <a:rPr lang="tr-TR" sz="1200" i="1">
                                            <a:effectLst/>
                                            <a:latin typeface="Cambria Math" panose="02040503050406030204" pitchFamily="18" charset="0"/>
                                            <a:ea typeface="Calibri"/>
                                            <a:cs typeface="Times New Roman"/>
                                          </a:rPr>
                                        </m:ctrlPr>
                                      </m:sSubPr>
                                      <m:e>
                                        <m:r>
                                          <a:rPr lang="tr-TR" sz="1200" i="1">
                                            <a:effectLst/>
                                            <a:latin typeface="Cambria Math"/>
                                            <a:ea typeface="Calibri"/>
                                            <a:cs typeface="Times New Roman"/>
                                          </a:rPr>
                                          <m:t>𝐶</m:t>
                                        </m:r>
                                      </m:e>
                                      <m:sub>
                                        <m:r>
                                          <a:rPr lang="tr-TR" sz="1200" i="1">
                                            <a:effectLst/>
                                            <a:latin typeface="Cambria Math"/>
                                            <a:ea typeface="Calibri"/>
                                            <a:cs typeface="Times New Roman"/>
                                          </a:rPr>
                                          <m:t>0</m:t>
                                        </m:r>
                                      </m:sub>
                                    </m:sSub>
                                  </m:num>
                                  <m:den>
                                    <m:r>
                                      <a:rPr lang="tr-TR" sz="1200" i="1">
                                        <a:effectLst/>
                                        <a:latin typeface="Cambria Math"/>
                                        <a:ea typeface="Calibri"/>
                                        <a:cs typeface="Times New Roman"/>
                                      </a:rPr>
                                      <m:t>𝐶</m:t>
                                    </m:r>
                                  </m:den>
                                </m:f>
                                <m:r>
                                  <a:rPr lang="tr-TR" sz="1200" i="1">
                                    <a:effectLst/>
                                    <a:latin typeface="Cambria Math"/>
                                    <a:ea typeface="Calibri"/>
                                    <a:cs typeface="Times New Roman"/>
                                  </a:rPr>
                                  <m:t>−1)</m:t>
                                </m:r>
                              </m:oMath>
                            </m:oMathPara>
                          </a14:m>
                          <a:endParaRPr lang="tr-TR" sz="1100">
                            <a:effectLst/>
                            <a:latin typeface="Calibri"/>
                            <a:ea typeface="Calibri"/>
                            <a:cs typeface="Times New Roman"/>
                          </a:endParaRPr>
                        </a:p>
                      </a:txBody>
                      <a:tcPr marL="68580" marR="68580" marT="0" marB="0" anchor="ctr">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lnSpc>
                              <a:spcPct val="115000"/>
                            </a:lnSpc>
                            <a:spcAft>
                              <a:spcPts val="0"/>
                            </a:spcAft>
                          </a:pPr>
                          <a14:m>
                            <m:oMathPara xmlns:m="http://schemas.openxmlformats.org/officeDocument/2006/math">
                              <m:oMathParaPr>
                                <m:jc m:val="centerGroup"/>
                              </m:oMathParaPr>
                              <m:oMath xmlns:m="http://schemas.openxmlformats.org/officeDocument/2006/math">
                                <m:r>
                                  <a:rPr lang="tr-TR" sz="1200" i="1">
                                    <a:effectLst/>
                                    <a:latin typeface="Cambria Math"/>
                                    <a:ea typeface="Calibri"/>
                                    <a:cs typeface="Times New Roman"/>
                                  </a:rPr>
                                  <m:t>𝑉</m:t>
                                </m:r>
                                <m:r>
                                  <a:rPr lang="tr-TR" sz="1200" i="1">
                                    <a:effectLst/>
                                    <a:latin typeface="Cambria Math"/>
                                    <a:ea typeface="Calibri"/>
                                    <a:cs typeface="Times New Roman"/>
                                  </a:rPr>
                                  <m:t>= </m:t>
                                </m:r>
                                <m:f>
                                  <m:fPr>
                                    <m:ctrlPr>
                                      <a:rPr lang="tr-TR" sz="1200" i="1">
                                        <a:effectLst/>
                                        <a:latin typeface="Cambria Math" panose="02040503050406030204" pitchFamily="18" charset="0"/>
                                        <a:ea typeface="Calibri"/>
                                        <a:cs typeface="Times New Roman"/>
                                      </a:rPr>
                                    </m:ctrlPr>
                                  </m:fPr>
                                  <m:num>
                                    <m:sSub>
                                      <m:sSubPr>
                                        <m:ctrlPr>
                                          <a:rPr lang="tr-TR" sz="1200" i="1">
                                            <a:effectLst/>
                                            <a:latin typeface="Cambria Math" panose="02040503050406030204" pitchFamily="18" charset="0"/>
                                            <a:ea typeface="Calibri"/>
                                            <a:cs typeface="Times New Roman"/>
                                          </a:rPr>
                                        </m:ctrlPr>
                                      </m:sSubPr>
                                      <m:e>
                                        <m:r>
                                          <a:rPr lang="tr-TR" sz="1200" i="1">
                                            <a:effectLst/>
                                            <a:latin typeface="Cambria Math"/>
                                            <a:ea typeface="Calibri"/>
                                            <a:cs typeface="Times New Roman"/>
                                          </a:rPr>
                                          <m:t>𝑄</m:t>
                                        </m:r>
                                      </m:e>
                                      <m:sub>
                                        <m:r>
                                          <a:rPr lang="tr-TR" sz="1200" i="1">
                                            <a:effectLst/>
                                            <a:latin typeface="Cambria Math"/>
                                            <a:ea typeface="Calibri"/>
                                            <a:cs typeface="Times New Roman"/>
                                          </a:rPr>
                                          <m:t>𝑛</m:t>
                                        </m:r>
                                      </m:sub>
                                    </m:sSub>
                                  </m:num>
                                  <m:den>
                                    <m:r>
                                      <a:rPr lang="tr-TR" sz="1200" i="1">
                                        <a:effectLst/>
                                        <a:latin typeface="Cambria Math"/>
                                        <a:ea typeface="Calibri"/>
                                        <a:cs typeface="Times New Roman"/>
                                      </a:rPr>
                                      <m:t>𝑘</m:t>
                                    </m:r>
                                  </m:den>
                                </m:f>
                                <m:r>
                                  <a:rPr lang="tr-TR" sz="1200" i="1">
                                    <a:effectLst/>
                                    <a:latin typeface="Cambria Math"/>
                                    <a:ea typeface="Calibri"/>
                                    <a:cs typeface="Times New Roman"/>
                                  </a:rPr>
                                  <m:t>.</m:t>
                                </m:r>
                                <m:sSup>
                                  <m:sSupPr>
                                    <m:ctrlPr>
                                      <a:rPr lang="tr-TR" sz="1200" i="1">
                                        <a:effectLst/>
                                        <a:latin typeface="Cambria Math" panose="02040503050406030204" pitchFamily="18" charset="0"/>
                                        <a:ea typeface="Calibri"/>
                                        <a:cs typeface="Times New Roman"/>
                                      </a:rPr>
                                    </m:ctrlPr>
                                  </m:sSupPr>
                                  <m:e>
                                    <m:r>
                                      <a:rPr lang="tr-TR" sz="1200" i="1">
                                        <a:effectLst/>
                                        <a:latin typeface="Cambria Math"/>
                                        <a:ea typeface="Calibri"/>
                                        <a:cs typeface="Times New Roman"/>
                                      </a:rPr>
                                      <m:t>[(</m:t>
                                    </m:r>
                                    <m:f>
                                      <m:fPr>
                                        <m:ctrlPr>
                                          <a:rPr lang="tr-TR" sz="1200" i="1">
                                            <a:effectLst/>
                                            <a:latin typeface="Cambria Math" panose="02040503050406030204" pitchFamily="18" charset="0"/>
                                            <a:ea typeface="Calibri"/>
                                            <a:cs typeface="Times New Roman"/>
                                          </a:rPr>
                                        </m:ctrlPr>
                                      </m:fPr>
                                      <m:num>
                                        <m:sSub>
                                          <m:sSubPr>
                                            <m:ctrlPr>
                                              <a:rPr lang="tr-TR" sz="1200" i="1">
                                                <a:effectLst/>
                                                <a:latin typeface="Cambria Math" panose="02040503050406030204" pitchFamily="18" charset="0"/>
                                                <a:ea typeface="Calibri"/>
                                                <a:cs typeface="Times New Roman"/>
                                              </a:rPr>
                                            </m:ctrlPr>
                                          </m:sSubPr>
                                          <m:e>
                                            <m:r>
                                              <a:rPr lang="tr-TR" sz="1200" i="1">
                                                <a:effectLst/>
                                                <a:latin typeface="Cambria Math"/>
                                                <a:ea typeface="Calibri"/>
                                                <a:cs typeface="Times New Roman"/>
                                              </a:rPr>
                                              <m:t>𝐶</m:t>
                                            </m:r>
                                          </m:e>
                                          <m:sub>
                                            <m:r>
                                              <a:rPr lang="tr-TR" sz="1200" i="1">
                                                <a:effectLst/>
                                                <a:latin typeface="Cambria Math"/>
                                                <a:ea typeface="Calibri"/>
                                                <a:cs typeface="Times New Roman"/>
                                              </a:rPr>
                                              <m:t>0</m:t>
                                            </m:r>
                                          </m:sub>
                                        </m:sSub>
                                      </m:num>
                                      <m:den>
                                        <m:r>
                                          <a:rPr lang="tr-TR" sz="1200" i="1">
                                            <a:effectLst/>
                                            <a:latin typeface="Cambria Math"/>
                                            <a:ea typeface="Calibri"/>
                                            <a:cs typeface="Times New Roman"/>
                                          </a:rPr>
                                          <m:t>𝐶</m:t>
                                        </m:r>
                                      </m:den>
                                    </m:f>
                                    <m:r>
                                      <a:rPr lang="tr-TR" sz="1200" i="1">
                                        <a:effectLst/>
                                        <a:latin typeface="Cambria Math"/>
                                        <a:ea typeface="Calibri"/>
                                        <a:cs typeface="Times New Roman"/>
                                      </a:rPr>
                                      <m:t>)</m:t>
                                    </m:r>
                                  </m:e>
                                  <m:sup>
                                    <m:r>
                                      <a:rPr lang="tr-TR" sz="1200" i="1">
                                        <a:effectLst/>
                                        <a:latin typeface="Cambria Math"/>
                                        <a:ea typeface="Calibri"/>
                                        <a:cs typeface="Times New Roman"/>
                                      </a:rPr>
                                      <m:t>1/</m:t>
                                    </m:r>
                                    <m:r>
                                      <a:rPr lang="tr-TR" sz="1200" i="1">
                                        <a:effectLst/>
                                        <a:latin typeface="Cambria Math"/>
                                        <a:ea typeface="Calibri"/>
                                        <a:cs typeface="Times New Roman"/>
                                      </a:rPr>
                                      <m:t>𝑛</m:t>
                                    </m:r>
                                  </m:sup>
                                </m:sSup>
                                <m:r>
                                  <a:rPr lang="tr-TR" sz="1200" i="1">
                                    <a:effectLst/>
                                    <a:latin typeface="Cambria Math"/>
                                    <a:ea typeface="Calibri"/>
                                    <a:cs typeface="Times New Roman"/>
                                  </a:rPr>
                                  <m:t>−1]</m:t>
                                </m:r>
                              </m:oMath>
                            </m:oMathPara>
                          </a14:m>
                          <a:endParaRPr lang="tr-TR" sz="1100" dirty="0">
                            <a:effectLst/>
                            <a:latin typeface="Calibri"/>
                            <a:ea typeface="Calibri"/>
                            <a:cs typeface="Times New Roman"/>
                          </a:endParaRPr>
                        </a:p>
                      </a:txBody>
                      <a:tcPr marL="68580" marR="68580" marT="0" marB="0" anchor="ctr">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lnSpc>
                              <a:spcPct val="115000"/>
                            </a:lnSpc>
                            <a:spcAft>
                              <a:spcPts val="0"/>
                            </a:spcAft>
                          </a:pPr>
                          <a14:m>
                            <m:oMathPara xmlns:m="http://schemas.openxmlformats.org/officeDocument/2006/math">
                              <m:oMathParaPr>
                                <m:jc m:val="centerGroup"/>
                              </m:oMathParaPr>
                              <m:oMath xmlns:m="http://schemas.openxmlformats.org/officeDocument/2006/math">
                                <m:r>
                                  <a:rPr lang="tr-TR" sz="1200" i="1">
                                    <a:effectLst/>
                                    <a:latin typeface="Cambria Math"/>
                                    <a:ea typeface="Calibri"/>
                                    <a:cs typeface="Times New Roman"/>
                                  </a:rPr>
                                  <m:t>𝑉</m:t>
                                </m:r>
                                <m:r>
                                  <a:rPr lang="tr-TR" sz="1200" i="1">
                                    <a:effectLst/>
                                    <a:latin typeface="Cambria Math"/>
                                    <a:ea typeface="Calibri"/>
                                    <a:cs typeface="Times New Roman"/>
                                  </a:rPr>
                                  <m:t>= </m:t>
                                </m:r>
                                <m:f>
                                  <m:fPr>
                                    <m:ctrlPr>
                                      <a:rPr lang="tr-TR" sz="1200" i="1">
                                        <a:effectLst/>
                                        <a:latin typeface="Cambria Math" panose="02040503050406030204" pitchFamily="18" charset="0"/>
                                        <a:ea typeface="Calibri"/>
                                        <a:cs typeface="Times New Roman"/>
                                      </a:rPr>
                                    </m:ctrlPr>
                                  </m:fPr>
                                  <m:num>
                                    <m:r>
                                      <a:rPr lang="tr-TR" sz="1200" i="1">
                                        <a:effectLst/>
                                        <a:latin typeface="Cambria Math"/>
                                        <a:ea typeface="Calibri"/>
                                        <a:cs typeface="Times New Roman"/>
                                      </a:rPr>
                                      <m:t>𝑄</m:t>
                                    </m:r>
                                  </m:num>
                                  <m:den>
                                    <m:r>
                                      <a:rPr lang="tr-TR" sz="1200" i="1">
                                        <a:effectLst/>
                                        <a:latin typeface="Cambria Math"/>
                                        <a:ea typeface="Calibri"/>
                                        <a:cs typeface="Times New Roman"/>
                                      </a:rPr>
                                      <m:t>𝑘</m:t>
                                    </m:r>
                                  </m:den>
                                </m:f>
                                <m:r>
                                  <a:rPr lang="tr-TR" sz="1200" i="1">
                                    <a:effectLst/>
                                    <a:latin typeface="Cambria Math"/>
                                    <a:ea typeface="Calibri"/>
                                    <a:cs typeface="Times New Roman"/>
                                  </a:rPr>
                                  <m:t>.</m:t>
                                </m:r>
                                <m:r>
                                  <a:rPr lang="tr-TR" sz="1200" i="1">
                                    <a:effectLst/>
                                    <a:latin typeface="Cambria Math"/>
                                    <a:ea typeface="Calibri"/>
                                    <a:cs typeface="Times New Roman"/>
                                  </a:rPr>
                                  <m:t>𝑙𝑛</m:t>
                                </m:r>
                                <m:f>
                                  <m:fPr>
                                    <m:ctrlPr>
                                      <a:rPr lang="tr-TR" sz="1200" i="1">
                                        <a:effectLst/>
                                        <a:latin typeface="Cambria Math" panose="02040503050406030204" pitchFamily="18" charset="0"/>
                                        <a:ea typeface="Calibri"/>
                                        <a:cs typeface="Times New Roman"/>
                                      </a:rPr>
                                    </m:ctrlPr>
                                  </m:fPr>
                                  <m:num>
                                    <m:sSub>
                                      <m:sSubPr>
                                        <m:ctrlPr>
                                          <a:rPr lang="tr-TR" sz="1200" i="1">
                                            <a:effectLst/>
                                            <a:latin typeface="Cambria Math" panose="02040503050406030204" pitchFamily="18" charset="0"/>
                                            <a:ea typeface="Calibri"/>
                                            <a:cs typeface="Times New Roman"/>
                                          </a:rPr>
                                        </m:ctrlPr>
                                      </m:sSubPr>
                                      <m:e>
                                        <m:r>
                                          <a:rPr lang="tr-TR" sz="1200" i="1">
                                            <a:effectLst/>
                                            <a:latin typeface="Cambria Math"/>
                                            <a:ea typeface="Calibri"/>
                                            <a:cs typeface="Times New Roman"/>
                                          </a:rPr>
                                          <m:t>𝐶</m:t>
                                        </m:r>
                                      </m:e>
                                      <m:sub>
                                        <m:r>
                                          <a:rPr lang="tr-TR" sz="1200" i="1">
                                            <a:effectLst/>
                                            <a:latin typeface="Cambria Math"/>
                                            <a:ea typeface="Calibri"/>
                                            <a:cs typeface="Times New Roman"/>
                                          </a:rPr>
                                          <m:t>0</m:t>
                                        </m:r>
                                      </m:sub>
                                    </m:sSub>
                                  </m:num>
                                  <m:den>
                                    <m:r>
                                      <a:rPr lang="tr-TR" sz="1200" i="1">
                                        <a:effectLst/>
                                        <a:latin typeface="Cambria Math"/>
                                        <a:ea typeface="Calibri"/>
                                        <a:cs typeface="Times New Roman"/>
                                      </a:rPr>
                                      <m:t>𝐶</m:t>
                                    </m:r>
                                  </m:den>
                                </m:f>
                              </m:oMath>
                            </m:oMathPara>
                          </a14:m>
                          <a:endParaRPr lang="tr-TR" sz="1100" dirty="0">
                            <a:effectLst/>
                            <a:latin typeface="Calibri"/>
                            <a:ea typeface="Calibri"/>
                            <a:cs typeface="Times New Roman"/>
                          </a:endParaRPr>
                        </a:p>
                      </a:txBody>
                      <a:tcPr marL="68580" marR="68580" marT="0" marB="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10004"/>
                      </a:ext>
                    </a:extLst>
                  </a:tr>
                  <a:tr h="602979">
                    <a:tc>
                      <a:txBody>
                        <a:bodyPr/>
                        <a:lstStyle/>
                        <a:p>
                          <a:pPr algn="ctr">
                            <a:lnSpc>
                              <a:spcPct val="115000"/>
                            </a:lnSpc>
                            <a:spcAft>
                              <a:spcPts val="0"/>
                            </a:spcAft>
                          </a:pPr>
                          <a:r>
                            <a:rPr lang="tr-TR" sz="1200" b="1" dirty="0">
                              <a:effectLst/>
                              <a:latin typeface="Times New Roman"/>
                              <a:ea typeface="Calibri"/>
                              <a:cs typeface="Times New Roman"/>
                            </a:rPr>
                            <a:t>İkinci</a:t>
                          </a:r>
                          <a:endParaRPr lang="tr-TR" sz="1100" dirty="0">
                            <a:effectLst/>
                            <a:latin typeface="Calibri"/>
                            <a:ea typeface="Calibri"/>
                            <a:cs typeface="Times New Roman"/>
                          </a:endParaRPr>
                        </a:p>
                      </a:txBody>
                      <a:tcPr marL="68580" marR="68580" marT="0" marB="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lnSpc>
                              <a:spcPct val="115000"/>
                            </a:lnSpc>
                            <a:spcAft>
                              <a:spcPts val="0"/>
                            </a:spcAft>
                          </a:pPr>
                          <a14:m>
                            <m:oMathPara xmlns:m="http://schemas.openxmlformats.org/officeDocument/2006/math">
                              <m:oMathParaPr>
                                <m:jc m:val="centerGroup"/>
                              </m:oMathParaPr>
                              <m:oMath xmlns:m="http://schemas.openxmlformats.org/officeDocument/2006/math">
                                <m:r>
                                  <a:rPr lang="tr-TR" sz="1200" i="1">
                                    <a:effectLst/>
                                    <a:latin typeface="Cambria Math"/>
                                    <a:ea typeface="Calibri"/>
                                    <a:cs typeface="Times New Roman"/>
                                  </a:rPr>
                                  <m:t>𝑉</m:t>
                                </m:r>
                                <m:r>
                                  <a:rPr lang="tr-TR" sz="1200" i="1">
                                    <a:effectLst/>
                                    <a:latin typeface="Cambria Math"/>
                                    <a:ea typeface="Calibri"/>
                                    <a:cs typeface="Times New Roman"/>
                                  </a:rPr>
                                  <m:t>= </m:t>
                                </m:r>
                                <m:f>
                                  <m:fPr>
                                    <m:ctrlPr>
                                      <a:rPr lang="tr-TR" sz="1200" i="1">
                                        <a:effectLst/>
                                        <a:latin typeface="Cambria Math" panose="02040503050406030204" pitchFamily="18" charset="0"/>
                                        <a:ea typeface="Calibri"/>
                                        <a:cs typeface="Times New Roman"/>
                                      </a:rPr>
                                    </m:ctrlPr>
                                  </m:fPr>
                                  <m:num>
                                    <m:r>
                                      <a:rPr lang="tr-TR" sz="1200" i="1">
                                        <a:effectLst/>
                                        <a:latin typeface="Cambria Math"/>
                                        <a:ea typeface="Calibri"/>
                                        <a:cs typeface="Times New Roman"/>
                                      </a:rPr>
                                      <m:t>𝑄</m:t>
                                    </m:r>
                                  </m:num>
                                  <m:den>
                                    <m:r>
                                      <a:rPr lang="tr-TR" sz="1200" i="1">
                                        <a:effectLst/>
                                        <a:latin typeface="Cambria Math"/>
                                        <a:ea typeface="Calibri"/>
                                        <a:cs typeface="Times New Roman"/>
                                      </a:rPr>
                                      <m:t>𝑘</m:t>
                                    </m:r>
                                  </m:den>
                                </m:f>
                                <m:r>
                                  <a:rPr lang="tr-TR" sz="1200" i="1">
                                    <a:effectLst/>
                                    <a:latin typeface="Cambria Math"/>
                                    <a:ea typeface="Calibri"/>
                                    <a:cs typeface="Times New Roman"/>
                                  </a:rPr>
                                  <m:t>.</m:t>
                                </m:r>
                                <m:d>
                                  <m:dPr>
                                    <m:ctrlPr>
                                      <a:rPr lang="tr-TR" sz="1200" i="1">
                                        <a:effectLst/>
                                        <a:latin typeface="Cambria Math" panose="02040503050406030204" pitchFamily="18" charset="0"/>
                                        <a:ea typeface="Calibri"/>
                                        <a:cs typeface="Times New Roman"/>
                                      </a:rPr>
                                    </m:ctrlPr>
                                  </m:dPr>
                                  <m:e>
                                    <m:f>
                                      <m:fPr>
                                        <m:ctrlPr>
                                          <a:rPr lang="tr-TR" sz="1200" i="1">
                                            <a:effectLst/>
                                            <a:latin typeface="Cambria Math" panose="02040503050406030204" pitchFamily="18" charset="0"/>
                                            <a:ea typeface="Calibri"/>
                                            <a:cs typeface="Times New Roman"/>
                                          </a:rPr>
                                        </m:ctrlPr>
                                      </m:fPr>
                                      <m:num>
                                        <m:sSub>
                                          <m:sSubPr>
                                            <m:ctrlPr>
                                              <a:rPr lang="tr-TR" sz="1200" i="1">
                                                <a:effectLst/>
                                                <a:latin typeface="Cambria Math" panose="02040503050406030204" pitchFamily="18" charset="0"/>
                                                <a:ea typeface="Calibri"/>
                                                <a:cs typeface="Times New Roman"/>
                                              </a:rPr>
                                            </m:ctrlPr>
                                          </m:sSubPr>
                                          <m:e>
                                            <m:r>
                                              <a:rPr lang="tr-TR" sz="1200" i="1">
                                                <a:effectLst/>
                                                <a:latin typeface="Cambria Math"/>
                                                <a:ea typeface="Calibri"/>
                                                <a:cs typeface="Times New Roman"/>
                                              </a:rPr>
                                              <m:t>𝐶</m:t>
                                            </m:r>
                                          </m:e>
                                          <m:sub>
                                            <m:r>
                                              <a:rPr lang="tr-TR" sz="1200" i="1">
                                                <a:effectLst/>
                                                <a:latin typeface="Cambria Math"/>
                                                <a:ea typeface="Calibri"/>
                                                <a:cs typeface="Times New Roman"/>
                                              </a:rPr>
                                              <m:t>0</m:t>
                                            </m:r>
                                          </m:sub>
                                        </m:sSub>
                                      </m:num>
                                      <m:den>
                                        <m:r>
                                          <a:rPr lang="tr-TR" sz="1200" i="1">
                                            <a:effectLst/>
                                            <a:latin typeface="Cambria Math"/>
                                            <a:ea typeface="Calibri"/>
                                            <a:cs typeface="Times New Roman"/>
                                          </a:rPr>
                                          <m:t>𝐶</m:t>
                                        </m:r>
                                      </m:den>
                                    </m:f>
                                    <m:r>
                                      <a:rPr lang="tr-TR" sz="1200" i="1">
                                        <a:effectLst/>
                                        <a:latin typeface="Cambria Math"/>
                                        <a:ea typeface="Calibri"/>
                                        <a:cs typeface="Times New Roman"/>
                                      </a:rPr>
                                      <m:t>−1</m:t>
                                    </m:r>
                                  </m:e>
                                </m:d>
                                <m:r>
                                  <a:rPr lang="tr-TR" sz="1200" i="1">
                                    <a:effectLst/>
                                    <a:latin typeface="Cambria Math"/>
                                    <a:ea typeface="Calibri"/>
                                    <a:cs typeface="Times New Roman"/>
                                  </a:rPr>
                                  <m:t>.</m:t>
                                </m:r>
                                <m:f>
                                  <m:fPr>
                                    <m:ctrlPr>
                                      <a:rPr lang="tr-TR" sz="1200" i="1">
                                        <a:effectLst/>
                                        <a:latin typeface="Cambria Math" panose="02040503050406030204" pitchFamily="18" charset="0"/>
                                        <a:ea typeface="Calibri"/>
                                        <a:cs typeface="Times New Roman"/>
                                      </a:rPr>
                                    </m:ctrlPr>
                                  </m:fPr>
                                  <m:num>
                                    <m:r>
                                      <a:rPr lang="tr-TR" sz="1200" i="1">
                                        <a:effectLst/>
                                        <a:latin typeface="Cambria Math"/>
                                        <a:ea typeface="Calibri"/>
                                        <a:cs typeface="Times New Roman"/>
                                      </a:rPr>
                                      <m:t>1</m:t>
                                    </m:r>
                                  </m:num>
                                  <m:den>
                                    <m:r>
                                      <a:rPr lang="tr-TR" sz="1200" i="1">
                                        <a:effectLst/>
                                        <a:latin typeface="Cambria Math"/>
                                        <a:ea typeface="Calibri"/>
                                        <a:cs typeface="Times New Roman"/>
                                      </a:rPr>
                                      <m:t>𝐶</m:t>
                                    </m:r>
                                  </m:den>
                                </m:f>
                              </m:oMath>
                            </m:oMathPara>
                          </a14:m>
                          <a:endParaRPr lang="tr-TR" sz="1100">
                            <a:effectLst/>
                            <a:latin typeface="Calibri"/>
                            <a:ea typeface="Calibri"/>
                            <a:cs typeface="Times New Roman"/>
                          </a:endParaRPr>
                        </a:p>
                      </a:txBody>
                      <a:tcPr marL="68580" marR="68580" marT="0" marB="0" anchor="ctr">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lnSpc>
                              <a:spcPct val="115000"/>
                            </a:lnSpc>
                            <a:spcAft>
                              <a:spcPts val="0"/>
                            </a:spcAft>
                          </a:pPr>
                          <a:r>
                            <a:rPr lang="tr-TR" sz="1200" dirty="0">
                              <a:effectLst/>
                              <a:latin typeface="Times New Roman"/>
                              <a:ea typeface="Calibri"/>
                              <a:cs typeface="Times New Roman"/>
                            </a:rPr>
                            <a:t>Kompleks</a:t>
                          </a:r>
                          <a:endParaRPr lang="tr-TR" sz="1100" dirty="0">
                            <a:effectLst/>
                            <a:latin typeface="Calibri"/>
                            <a:ea typeface="Calibri"/>
                            <a:cs typeface="Times New Roman"/>
                          </a:endParaRPr>
                        </a:p>
                      </a:txBody>
                      <a:tcPr marL="68580" marR="68580" marT="0" marB="0" anchor="ctr">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lnSpc>
                              <a:spcPct val="115000"/>
                            </a:lnSpc>
                            <a:spcAft>
                              <a:spcPts val="0"/>
                            </a:spcAft>
                          </a:pPr>
                          <a14:m>
                            <m:oMathPara xmlns:m="http://schemas.openxmlformats.org/officeDocument/2006/math">
                              <m:oMathParaPr>
                                <m:jc m:val="centerGroup"/>
                              </m:oMathParaPr>
                              <m:oMath xmlns:m="http://schemas.openxmlformats.org/officeDocument/2006/math">
                                <m:r>
                                  <a:rPr lang="tr-TR" sz="1200" i="1">
                                    <a:effectLst/>
                                    <a:latin typeface="Cambria Math"/>
                                    <a:ea typeface="Calibri"/>
                                    <a:cs typeface="Times New Roman"/>
                                  </a:rPr>
                                  <m:t>𝑉</m:t>
                                </m:r>
                                <m:r>
                                  <a:rPr lang="tr-TR" sz="1200" i="1">
                                    <a:effectLst/>
                                    <a:latin typeface="Cambria Math"/>
                                    <a:ea typeface="Calibri"/>
                                    <a:cs typeface="Times New Roman"/>
                                  </a:rPr>
                                  <m:t>= </m:t>
                                </m:r>
                                <m:f>
                                  <m:fPr>
                                    <m:ctrlPr>
                                      <a:rPr lang="tr-TR" sz="1200" i="1">
                                        <a:effectLst/>
                                        <a:latin typeface="Cambria Math" panose="02040503050406030204" pitchFamily="18" charset="0"/>
                                        <a:ea typeface="Calibri"/>
                                        <a:cs typeface="Times New Roman"/>
                                      </a:rPr>
                                    </m:ctrlPr>
                                  </m:fPr>
                                  <m:num>
                                    <m:r>
                                      <a:rPr lang="tr-TR" sz="1200" i="1">
                                        <a:effectLst/>
                                        <a:latin typeface="Cambria Math"/>
                                        <a:ea typeface="Calibri"/>
                                        <a:cs typeface="Times New Roman"/>
                                      </a:rPr>
                                      <m:t>𝑄</m:t>
                                    </m:r>
                                  </m:num>
                                  <m:den>
                                    <m:r>
                                      <a:rPr lang="tr-TR" sz="1200" i="1">
                                        <a:effectLst/>
                                        <a:latin typeface="Cambria Math"/>
                                        <a:ea typeface="Calibri"/>
                                        <a:cs typeface="Times New Roman"/>
                                      </a:rPr>
                                      <m:t>𝑘</m:t>
                                    </m:r>
                                  </m:den>
                                </m:f>
                                <m:r>
                                  <a:rPr lang="tr-TR" sz="1200" i="1">
                                    <a:effectLst/>
                                    <a:latin typeface="Cambria Math"/>
                                    <a:ea typeface="Calibri"/>
                                    <a:cs typeface="Times New Roman"/>
                                  </a:rPr>
                                  <m:t>.(</m:t>
                                </m:r>
                                <m:f>
                                  <m:fPr>
                                    <m:ctrlPr>
                                      <a:rPr lang="tr-TR" sz="1200" i="1">
                                        <a:effectLst/>
                                        <a:latin typeface="Cambria Math" panose="02040503050406030204" pitchFamily="18" charset="0"/>
                                        <a:ea typeface="Calibri"/>
                                        <a:cs typeface="Times New Roman"/>
                                      </a:rPr>
                                    </m:ctrlPr>
                                  </m:fPr>
                                  <m:num>
                                    <m:r>
                                      <a:rPr lang="tr-TR" sz="1200" i="1">
                                        <a:effectLst/>
                                        <a:latin typeface="Cambria Math"/>
                                        <a:ea typeface="Calibri"/>
                                        <a:cs typeface="Times New Roman"/>
                                      </a:rPr>
                                      <m:t>1</m:t>
                                    </m:r>
                                  </m:num>
                                  <m:den>
                                    <m:r>
                                      <a:rPr lang="tr-TR" sz="1200" i="1">
                                        <a:effectLst/>
                                        <a:latin typeface="Cambria Math"/>
                                        <a:ea typeface="Calibri"/>
                                        <a:cs typeface="Times New Roman"/>
                                      </a:rPr>
                                      <m:t>𝐶</m:t>
                                    </m:r>
                                  </m:den>
                                </m:f>
                                <m:r>
                                  <a:rPr lang="tr-TR" sz="1200" i="1">
                                    <a:effectLst/>
                                    <a:latin typeface="Cambria Math"/>
                                    <a:ea typeface="Calibri"/>
                                    <a:cs typeface="Times New Roman"/>
                                  </a:rPr>
                                  <m:t>−</m:t>
                                </m:r>
                                <m:f>
                                  <m:fPr>
                                    <m:ctrlPr>
                                      <a:rPr lang="tr-TR" sz="1200" i="1">
                                        <a:effectLst/>
                                        <a:latin typeface="Cambria Math" panose="02040503050406030204" pitchFamily="18" charset="0"/>
                                        <a:ea typeface="Calibri"/>
                                        <a:cs typeface="Times New Roman"/>
                                      </a:rPr>
                                    </m:ctrlPr>
                                  </m:fPr>
                                  <m:num>
                                    <m:r>
                                      <a:rPr lang="tr-TR" sz="1200" i="1">
                                        <a:effectLst/>
                                        <a:latin typeface="Cambria Math"/>
                                        <a:ea typeface="Calibri"/>
                                        <a:cs typeface="Times New Roman"/>
                                      </a:rPr>
                                      <m:t>1</m:t>
                                    </m:r>
                                  </m:num>
                                  <m:den>
                                    <m:sSub>
                                      <m:sSubPr>
                                        <m:ctrlPr>
                                          <a:rPr lang="tr-TR" sz="1200" i="1">
                                            <a:effectLst/>
                                            <a:latin typeface="Cambria Math" panose="02040503050406030204" pitchFamily="18" charset="0"/>
                                            <a:ea typeface="Calibri"/>
                                            <a:cs typeface="Times New Roman"/>
                                          </a:rPr>
                                        </m:ctrlPr>
                                      </m:sSubPr>
                                      <m:e>
                                        <m:r>
                                          <a:rPr lang="tr-TR" sz="1200" i="1">
                                            <a:effectLst/>
                                            <a:latin typeface="Cambria Math"/>
                                            <a:ea typeface="Calibri"/>
                                            <a:cs typeface="Times New Roman"/>
                                          </a:rPr>
                                          <m:t>𝐶</m:t>
                                        </m:r>
                                      </m:e>
                                      <m:sub>
                                        <m:r>
                                          <a:rPr lang="tr-TR" sz="1200" i="1">
                                            <a:effectLst/>
                                            <a:latin typeface="Cambria Math"/>
                                            <a:ea typeface="Calibri"/>
                                            <a:cs typeface="Times New Roman"/>
                                          </a:rPr>
                                          <m:t>0</m:t>
                                        </m:r>
                                      </m:sub>
                                    </m:sSub>
                                  </m:den>
                                </m:f>
                                <m:r>
                                  <a:rPr lang="tr-TR" sz="1200" i="1">
                                    <a:effectLst/>
                                    <a:latin typeface="Cambria Math"/>
                                    <a:ea typeface="Calibri"/>
                                    <a:cs typeface="Times New Roman"/>
                                  </a:rPr>
                                  <m:t>)</m:t>
                                </m:r>
                              </m:oMath>
                            </m:oMathPara>
                          </a14:m>
                          <a:endParaRPr lang="tr-TR" sz="1100" dirty="0">
                            <a:effectLst/>
                            <a:latin typeface="Calibri"/>
                            <a:ea typeface="Calibri"/>
                            <a:cs typeface="Times New Roman"/>
                          </a:endParaRPr>
                        </a:p>
                      </a:txBody>
                      <a:tcPr marL="68580" marR="68580" marT="0" marB="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mc:Choice>
        <mc:Fallback xmlns="">
          <p:graphicFrame>
            <p:nvGraphicFramePr>
              <p:cNvPr id="5" name="Tablo 4"/>
              <p:cNvGraphicFramePr>
                <a:graphicFrameLocks noGrp="1"/>
              </p:cNvGraphicFramePr>
              <p:nvPr>
                <p:extLst>
                  <p:ext uri="{D42A27DB-BD31-4B8C-83A1-F6EECF244321}">
                    <p14:modId xmlns:p14="http://schemas.microsoft.com/office/powerpoint/2010/main" val="4224298764"/>
                  </p:ext>
                </p:extLst>
              </p:nvPr>
            </p:nvGraphicFramePr>
            <p:xfrm>
              <a:off x="1219199" y="971550"/>
              <a:ext cx="6296026" cy="3166713"/>
            </p:xfrm>
            <a:graphic>
              <a:graphicData uri="http://schemas.openxmlformats.org/drawingml/2006/table">
                <a:tbl>
                  <a:tblPr firstRow="1" firstCol="1" bandRow="1"/>
                  <a:tblGrid>
                    <a:gridCol w="1600155"/>
                    <a:gridCol w="1600155"/>
                    <a:gridCol w="1600155"/>
                    <a:gridCol w="1495561"/>
                  </a:tblGrid>
                  <a:tr h="488508">
                    <a:tc gridSpan="4">
                      <a:txBody>
                        <a:bodyPr/>
                        <a:lstStyle/>
                        <a:p>
                          <a:pPr algn="ctr">
                            <a:lnSpc>
                              <a:spcPct val="115000"/>
                            </a:lnSpc>
                            <a:spcAft>
                              <a:spcPts val="0"/>
                            </a:spcAft>
                          </a:pPr>
                          <a:r>
                            <a:rPr lang="tr-TR" sz="1400" b="1" dirty="0">
                              <a:solidFill>
                                <a:srgbClr val="FFFFFF"/>
                              </a:solidFill>
                              <a:effectLst/>
                              <a:latin typeface="Times New Roman"/>
                              <a:ea typeface="Calibri"/>
                              <a:cs typeface="Times New Roman"/>
                            </a:rPr>
                            <a:t>İdeal Reaktörlere Ait Uygulama Özeti</a:t>
                          </a:r>
                          <a:endParaRPr lang="tr-TR" sz="1100" dirty="0">
                            <a:effectLst/>
                            <a:latin typeface="Calibri"/>
                            <a:ea typeface="Calibri"/>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hMerge="1">
                      <a:txBody>
                        <a:bodyPr/>
                        <a:lstStyle/>
                        <a:p>
                          <a:endParaRPr lang="tr-TR"/>
                        </a:p>
                      </a:txBody>
                      <a:tcPr/>
                    </a:tc>
                    <a:tc hMerge="1">
                      <a:txBody>
                        <a:bodyPr/>
                        <a:lstStyle/>
                        <a:p>
                          <a:endParaRPr lang="tr-TR"/>
                        </a:p>
                      </a:txBody>
                      <a:tcPr/>
                    </a:tc>
                    <a:tc hMerge="1">
                      <a:txBody>
                        <a:bodyPr/>
                        <a:lstStyle/>
                        <a:p>
                          <a:endParaRPr lang="tr-TR"/>
                        </a:p>
                      </a:txBody>
                      <a:tcPr/>
                    </a:tc>
                  </a:tr>
                  <a:tr h="268315">
                    <a:tc gridSpan="4">
                      <a:txBody>
                        <a:bodyPr/>
                        <a:lstStyle/>
                        <a:p>
                          <a:pPr algn="ctr">
                            <a:lnSpc>
                              <a:spcPct val="115000"/>
                            </a:lnSpc>
                            <a:spcAft>
                              <a:spcPts val="0"/>
                            </a:spcAft>
                          </a:pPr>
                          <a:r>
                            <a:rPr lang="tr-TR" sz="1200" b="1" dirty="0">
                              <a:effectLst/>
                              <a:latin typeface="Times New Roman"/>
                              <a:ea typeface="Calibri"/>
                              <a:cs typeface="Times New Roman"/>
                            </a:rPr>
                            <a:t>Tam Karışımlı Reaktör</a:t>
                          </a:r>
                          <a:endParaRPr lang="tr-TR" sz="1100" b="1" dirty="0">
                            <a:effectLst/>
                            <a:latin typeface="Calibri"/>
                            <a:ea typeface="Calibri"/>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r>
                  <a:tr h="536629">
                    <a:tc>
                      <a:txBody>
                        <a:bodyPr/>
                        <a:lstStyle/>
                        <a:p>
                          <a:pPr algn="ctr">
                            <a:lnSpc>
                              <a:spcPct val="115000"/>
                            </a:lnSpc>
                            <a:spcAft>
                              <a:spcPts val="0"/>
                            </a:spcAft>
                          </a:pPr>
                          <a:r>
                            <a:rPr lang="tr-TR" sz="1200" b="1" dirty="0">
                              <a:effectLst/>
                              <a:latin typeface="Times New Roman"/>
                              <a:ea typeface="Calibri"/>
                              <a:cs typeface="Times New Roman"/>
                            </a:rPr>
                            <a:t>Reaksiyon Mertebesi</a:t>
                          </a:r>
                          <a:endParaRPr lang="tr-TR" sz="1100" dirty="0">
                            <a:effectLst/>
                            <a:latin typeface="Calibri"/>
                            <a:ea typeface="Calibri"/>
                            <a:cs typeface="Times New Roman"/>
                          </a:endParaRPr>
                        </a:p>
                      </a:txBody>
                      <a:tcPr marL="68580" marR="68580" marT="0" marB="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lnSpc>
                              <a:spcPct val="115000"/>
                            </a:lnSpc>
                            <a:spcAft>
                              <a:spcPts val="0"/>
                            </a:spcAft>
                          </a:pPr>
                          <a:r>
                            <a:rPr lang="tr-TR" sz="1200" b="1" dirty="0">
                              <a:effectLst/>
                              <a:latin typeface="Times New Roman"/>
                              <a:ea typeface="Calibri"/>
                              <a:cs typeface="Times New Roman"/>
                            </a:rPr>
                            <a:t>Tek Reaktör</a:t>
                          </a:r>
                          <a:endParaRPr lang="tr-TR" sz="1100" dirty="0">
                            <a:effectLst/>
                            <a:latin typeface="Calibri"/>
                            <a:ea typeface="Calibri"/>
                            <a:cs typeface="Times New Roman"/>
                          </a:endParaRPr>
                        </a:p>
                      </a:txBody>
                      <a:tcPr marL="68580" marR="68580" marT="0" marB="0" anchor="ctr">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lnSpc>
                              <a:spcPct val="115000"/>
                            </a:lnSpc>
                            <a:spcAft>
                              <a:spcPts val="0"/>
                            </a:spcAft>
                          </a:pPr>
                          <a:r>
                            <a:rPr lang="tr-TR" sz="1200" b="1" dirty="0">
                              <a:effectLst/>
                              <a:latin typeface="Times New Roman"/>
                              <a:ea typeface="Calibri"/>
                              <a:cs typeface="Times New Roman"/>
                            </a:rPr>
                            <a:t>n Adet Reaktör</a:t>
                          </a:r>
                          <a:endParaRPr lang="tr-TR" sz="1100" dirty="0">
                            <a:effectLst/>
                            <a:latin typeface="Calibri"/>
                            <a:ea typeface="Calibri"/>
                            <a:cs typeface="Times New Roman"/>
                          </a:endParaRPr>
                        </a:p>
                      </a:txBody>
                      <a:tcPr marL="68580" marR="68580" marT="0" marB="0" anchor="ctr">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lnSpc>
                              <a:spcPct val="115000"/>
                            </a:lnSpc>
                            <a:spcAft>
                              <a:spcPts val="0"/>
                            </a:spcAft>
                          </a:pPr>
                          <a:r>
                            <a:rPr lang="tr-TR" sz="1200" b="1" dirty="0">
                              <a:effectLst/>
                              <a:latin typeface="Times New Roman"/>
                              <a:ea typeface="Calibri"/>
                              <a:cs typeface="Times New Roman"/>
                            </a:rPr>
                            <a:t>Piston Akımlı Reaktör</a:t>
                          </a:r>
                          <a:endParaRPr lang="tr-TR" sz="1100" dirty="0">
                            <a:effectLst/>
                            <a:latin typeface="Calibri"/>
                            <a:ea typeface="Calibri"/>
                            <a:cs typeface="Times New Roman"/>
                          </a:endParaRPr>
                        </a:p>
                      </a:txBody>
                      <a:tcPr marL="68580" marR="68580" marT="0" marB="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504062">
                    <a:tc>
                      <a:txBody>
                        <a:bodyPr/>
                        <a:lstStyle/>
                        <a:p>
                          <a:pPr algn="ctr">
                            <a:lnSpc>
                              <a:spcPct val="115000"/>
                            </a:lnSpc>
                            <a:spcAft>
                              <a:spcPts val="0"/>
                            </a:spcAft>
                          </a:pPr>
                          <a:r>
                            <a:rPr lang="tr-TR" sz="1200" b="1" dirty="0">
                              <a:effectLst/>
                              <a:latin typeface="Times New Roman"/>
                              <a:ea typeface="Calibri"/>
                              <a:cs typeface="Times New Roman"/>
                            </a:rPr>
                            <a:t>Sıfır </a:t>
                          </a:r>
                          <a:endParaRPr lang="tr-TR" sz="1100" dirty="0">
                            <a:effectLst/>
                            <a:latin typeface="Calibri"/>
                            <a:ea typeface="Calibri"/>
                            <a:cs typeface="Times New Roman"/>
                          </a:endParaRPr>
                        </a:p>
                      </a:txBody>
                      <a:tcPr marL="68580" marR="68580" marT="0" marB="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endParaRPr lang="tr-TR"/>
                        </a:p>
                      </a:txBody>
                      <a:tcPr marL="68580" marR="68580" marT="0" marB="0" anchor="ctr">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blipFill rotWithShape="1">
                          <a:blip r:embed="rId4"/>
                          <a:stretch>
                            <a:fillRect l="-100382" t="-255422" r="-193893" b="-271084"/>
                          </a:stretch>
                        </a:blipFill>
                      </a:tcPr>
                    </a:tc>
                    <a:tc>
                      <a:txBody>
                        <a:bodyPr/>
                        <a:lstStyle/>
                        <a:p>
                          <a:endParaRPr lang="tr-TR"/>
                        </a:p>
                      </a:txBody>
                      <a:tcPr marL="68580" marR="68580" marT="0" marB="0" anchor="ctr">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blipFill rotWithShape="1">
                          <a:blip r:embed="rId4"/>
                          <a:stretch>
                            <a:fillRect l="-199620" t="-255422" r="-93156" b="-271084"/>
                          </a:stretch>
                        </a:blipFill>
                      </a:tcPr>
                    </a:tc>
                    <a:tc>
                      <a:txBody>
                        <a:bodyPr/>
                        <a:lstStyle/>
                        <a:p>
                          <a:endParaRPr lang="tr-TR"/>
                        </a:p>
                      </a:txBody>
                      <a:tcPr marL="68580" marR="68580" marT="0" marB="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blipFill rotWithShape="1">
                          <a:blip r:embed="rId4"/>
                          <a:stretch>
                            <a:fillRect l="-321633" t="-255422" b="-271084"/>
                          </a:stretch>
                        </a:blipFill>
                      </a:tcPr>
                    </a:tc>
                  </a:tr>
                  <a:tr h="766220">
                    <a:tc>
                      <a:txBody>
                        <a:bodyPr/>
                        <a:lstStyle/>
                        <a:p>
                          <a:pPr algn="ctr">
                            <a:lnSpc>
                              <a:spcPct val="115000"/>
                            </a:lnSpc>
                            <a:spcAft>
                              <a:spcPts val="0"/>
                            </a:spcAft>
                          </a:pPr>
                          <a:r>
                            <a:rPr lang="tr-TR" sz="1200" b="1" dirty="0">
                              <a:effectLst/>
                              <a:latin typeface="Times New Roman"/>
                              <a:ea typeface="Calibri"/>
                              <a:cs typeface="Times New Roman"/>
                            </a:rPr>
                            <a:t>Birinci</a:t>
                          </a:r>
                          <a:endParaRPr lang="tr-TR" sz="1100" dirty="0">
                            <a:effectLst/>
                            <a:latin typeface="Calibri"/>
                            <a:ea typeface="Calibri"/>
                            <a:cs typeface="Times New Roman"/>
                          </a:endParaRPr>
                        </a:p>
                      </a:txBody>
                      <a:tcPr marL="68580" marR="68580" marT="0" marB="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endParaRPr lang="tr-TR"/>
                        </a:p>
                      </a:txBody>
                      <a:tcPr marL="68580" marR="68580" marT="0" marB="0" anchor="ctr">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blipFill rotWithShape="1">
                          <a:blip r:embed="rId4"/>
                          <a:stretch>
                            <a:fillRect l="-100382" t="-234127" r="-193893" b="-78571"/>
                          </a:stretch>
                        </a:blipFill>
                      </a:tcPr>
                    </a:tc>
                    <a:tc>
                      <a:txBody>
                        <a:bodyPr/>
                        <a:lstStyle/>
                        <a:p>
                          <a:endParaRPr lang="tr-TR"/>
                        </a:p>
                      </a:txBody>
                      <a:tcPr marL="68580" marR="68580" marT="0" marB="0" anchor="ctr">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blipFill rotWithShape="1">
                          <a:blip r:embed="rId4"/>
                          <a:stretch>
                            <a:fillRect l="-199620" t="-234127" r="-93156" b="-78571"/>
                          </a:stretch>
                        </a:blipFill>
                      </a:tcPr>
                    </a:tc>
                    <a:tc>
                      <a:txBody>
                        <a:bodyPr/>
                        <a:lstStyle/>
                        <a:p>
                          <a:endParaRPr lang="tr-TR"/>
                        </a:p>
                      </a:txBody>
                      <a:tcPr marL="68580" marR="68580" marT="0" marB="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blipFill rotWithShape="1">
                          <a:blip r:embed="rId4"/>
                          <a:stretch>
                            <a:fillRect l="-321633" t="-234127" b="-78571"/>
                          </a:stretch>
                        </a:blipFill>
                      </a:tcPr>
                    </a:tc>
                  </a:tr>
                  <a:tr h="602979">
                    <a:tc>
                      <a:txBody>
                        <a:bodyPr/>
                        <a:lstStyle/>
                        <a:p>
                          <a:pPr algn="ctr">
                            <a:lnSpc>
                              <a:spcPct val="115000"/>
                            </a:lnSpc>
                            <a:spcAft>
                              <a:spcPts val="0"/>
                            </a:spcAft>
                          </a:pPr>
                          <a:r>
                            <a:rPr lang="tr-TR" sz="1200" b="1" dirty="0">
                              <a:effectLst/>
                              <a:latin typeface="Times New Roman"/>
                              <a:ea typeface="Calibri"/>
                              <a:cs typeface="Times New Roman"/>
                            </a:rPr>
                            <a:t>İkinci</a:t>
                          </a:r>
                          <a:endParaRPr lang="tr-TR" sz="1100" dirty="0">
                            <a:effectLst/>
                            <a:latin typeface="Calibri"/>
                            <a:ea typeface="Calibri"/>
                            <a:cs typeface="Times New Roman"/>
                          </a:endParaRPr>
                        </a:p>
                      </a:txBody>
                      <a:tcPr marL="68580" marR="68580" marT="0" marB="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endParaRPr lang="tr-TR"/>
                        </a:p>
                      </a:txBody>
                      <a:tcPr marL="68580" marR="68580" marT="0" marB="0" anchor="ctr">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blipFill rotWithShape="1">
                          <a:blip r:embed="rId4"/>
                          <a:stretch>
                            <a:fillRect l="-100382" t="-425253" r="-193893"/>
                          </a:stretch>
                        </a:blipFill>
                      </a:tcPr>
                    </a:tc>
                    <a:tc>
                      <a:txBody>
                        <a:bodyPr/>
                        <a:lstStyle/>
                        <a:p>
                          <a:pPr algn="ctr">
                            <a:lnSpc>
                              <a:spcPct val="115000"/>
                            </a:lnSpc>
                            <a:spcAft>
                              <a:spcPts val="0"/>
                            </a:spcAft>
                          </a:pPr>
                          <a:r>
                            <a:rPr lang="tr-TR" sz="1200" dirty="0">
                              <a:effectLst/>
                              <a:latin typeface="Times New Roman"/>
                              <a:ea typeface="Calibri"/>
                              <a:cs typeface="Times New Roman"/>
                            </a:rPr>
                            <a:t>Kompleks</a:t>
                          </a:r>
                          <a:endParaRPr lang="tr-TR" sz="1100" dirty="0">
                            <a:effectLst/>
                            <a:latin typeface="Calibri"/>
                            <a:ea typeface="Calibri"/>
                            <a:cs typeface="Times New Roman"/>
                          </a:endParaRPr>
                        </a:p>
                      </a:txBody>
                      <a:tcPr marL="68580" marR="68580" marT="0" marB="0" anchor="ctr">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endParaRPr lang="tr-TR"/>
                        </a:p>
                      </a:txBody>
                      <a:tcPr marL="68580" marR="68580" marT="0" marB="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blipFill rotWithShape="1">
                          <a:blip r:embed="rId4"/>
                          <a:stretch>
                            <a:fillRect l="-321633" t="-425253"/>
                          </a:stretch>
                        </a:blipFill>
                      </a:tcPr>
                    </a:tc>
                  </a:tr>
                </a:tbl>
              </a:graphicData>
            </a:graphic>
          </p:graphicFrame>
        </mc:Fallback>
      </mc:AlternateContent>
      <p:sp>
        <p:nvSpPr>
          <p:cNvPr id="6" name="Dikdörtgen 5"/>
          <p:cNvSpPr/>
          <p:nvPr/>
        </p:nvSpPr>
        <p:spPr>
          <a:xfrm>
            <a:off x="1219200" y="4171950"/>
            <a:ext cx="6324600" cy="461665"/>
          </a:xfrm>
          <a:prstGeom prst="rect">
            <a:avLst/>
          </a:prstGeom>
        </p:spPr>
        <p:txBody>
          <a:bodyPr wrap="square">
            <a:spAutoFit/>
          </a:bodyPr>
          <a:lstStyle/>
          <a:p>
            <a:pPr algn="just"/>
            <a:r>
              <a:rPr lang="tr-TR" sz="1200" b="1" dirty="0">
                <a:latin typeface="Times New Roman" pitchFamily="18" charset="0"/>
                <a:cs typeface="Times New Roman" pitchFamily="18" charset="0"/>
              </a:rPr>
              <a:t>Not: </a:t>
            </a:r>
            <a:r>
              <a:rPr lang="tr-TR" sz="1200" dirty="0">
                <a:latin typeface="Times New Roman" pitchFamily="18" charset="0"/>
                <a:cs typeface="Times New Roman" pitchFamily="18" charset="0"/>
              </a:rPr>
              <a:t>Madde </a:t>
            </a:r>
            <a:r>
              <a:rPr lang="tr-TR" sz="1200" dirty="0" err="1">
                <a:latin typeface="Times New Roman" pitchFamily="18" charset="0"/>
                <a:cs typeface="Times New Roman" pitchFamily="18" charset="0"/>
              </a:rPr>
              <a:t>bozunmaktadır</a:t>
            </a:r>
            <a:r>
              <a:rPr lang="tr-TR" sz="1200" dirty="0">
                <a:latin typeface="Times New Roman" pitchFamily="18" charset="0"/>
                <a:cs typeface="Times New Roman" pitchFamily="18" charset="0"/>
              </a:rPr>
              <a:t>; V=reaktör hacmi; Q=debi; k= reaksiyon sabiti; C</a:t>
            </a:r>
            <a:r>
              <a:rPr lang="tr-TR" sz="1200" baseline="-25000" dirty="0">
                <a:latin typeface="Times New Roman" pitchFamily="18" charset="0"/>
                <a:cs typeface="Times New Roman" pitchFamily="18" charset="0"/>
              </a:rPr>
              <a:t>0</a:t>
            </a:r>
            <a:r>
              <a:rPr lang="tr-TR" sz="1200" dirty="0">
                <a:latin typeface="Times New Roman" pitchFamily="18" charset="0"/>
                <a:cs typeface="Times New Roman" pitchFamily="18" charset="0"/>
              </a:rPr>
              <a:t>= giriş suyu konsantrasyonu; C= çıkış suyu konsantrasyonu; n= seri bağlı olan tam karışımlı reaktör sayısı</a:t>
            </a:r>
          </a:p>
        </p:txBody>
      </p:sp>
    </p:spTree>
    <p:extLst>
      <p:ext uri="{BB962C8B-B14F-4D97-AF65-F5344CB8AC3E}">
        <p14:creationId xmlns:p14="http://schemas.microsoft.com/office/powerpoint/2010/main" val="2268433181"/>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4" name="Dikdörtgen 3"/>
          <p:cNvSpPr/>
          <p:nvPr/>
        </p:nvSpPr>
        <p:spPr>
          <a:xfrm>
            <a:off x="228600" y="819150"/>
            <a:ext cx="1358064" cy="369332"/>
          </a:xfrm>
          <a:prstGeom prst="rect">
            <a:avLst/>
          </a:prstGeom>
        </p:spPr>
        <p:txBody>
          <a:bodyPr wrap="none">
            <a:spAutoFit/>
          </a:bodyPr>
          <a:lstStyle/>
          <a:p>
            <a:r>
              <a:rPr lang="tr-TR" b="1" dirty="0">
                <a:latin typeface="Times New Roman" pitchFamily="18" charset="0"/>
                <a:cs typeface="Times New Roman" pitchFamily="18" charset="0"/>
              </a:rPr>
              <a:t>Örnek Soru</a:t>
            </a:r>
            <a:endParaRPr lang="tr-TR" dirty="0"/>
          </a:p>
        </p:txBody>
      </p:sp>
      <mc:AlternateContent xmlns:mc="http://schemas.openxmlformats.org/markup-compatibility/2006" xmlns:a14="http://schemas.microsoft.com/office/drawing/2010/main">
        <mc:Choice Requires="a14">
          <p:sp>
            <p:nvSpPr>
              <p:cNvPr id="5" name="Dikdörtgen 4"/>
              <p:cNvSpPr/>
              <p:nvPr/>
            </p:nvSpPr>
            <p:spPr>
              <a:xfrm>
                <a:off x="228600" y="1276350"/>
                <a:ext cx="8305800" cy="3750963"/>
              </a:xfrm>
              <a:prstGeom prst="rect">
                <a:avLst/>
              </a:prstGeom>
            </p:spPr>
            <p:txBody>
              <a:bodyPr wrap="square">
                <a:spAutoFit/>
              </a:bodyPr>
              <a:lstStyle/>
              <a:p>
                <a:pPr algn="just"/>
                <a:r>
                  <a:rPr lang="tr-TR" dirty="0">
                    <a:latin typeface="Times New Roman" pitchFamily="18" charset="0"/>
                    <a:cs typeface="Times New Roman" pitchFamily="18" charset="0"/>
                  </a:rPr>
                  <a:t>Bir maddenin derişimi sürekli karıştırmalı tank tipi bir reaktörde 200 mg/l’den 15 mg/l’ye azaltılacaktır. </a:t>
                </a:r>
                <a:r>
                  <a:rPr lang="tr-TR" dirty="0" err="1">
                    <a:latin typeface="Times New Roman" pitchFamily="18" charset="0"/>
                    <a:cs typeface="Times New Roman" pitchFamily="18" charset="0"/>
                  </a:rPr>
                  <a:t>Atıksu</a:t>
                </a:r>
                <a:r>
                  <a:rPr lang="tr-TR" dirty="0">
                    <a:latin typeface="Times New Roman" pitchFamily="18" charset="0"/>
                    <a:cs typeface="Times New Roman" pitchFamily="18" charset="0"/>
                  </a:rPr>
                  <a:t> debisi 3785 m</a:t>
                </a:r>
                <a:r>
                  <a:rPr lang="tr-TR" baseline="30000" dirty="0">
                    <a:latin typeface="Times New Roman" pitchFamily="18" charset="0"/>
                    <a:cs typeface="Times New Roman" pitchFamily="18" charset="0"/>
                  </a:rPr>
                  <a:t>3</a:t>
                </a:r>
                <a:r>
                  <a:rPr lang="tr-TR" dirty="0">
                    <a:latin typeface="Times New Roman" pitchFamily="18" charset="0"/>
                    <a:cs typeface="Times New Roman" pitchFamily="18" charset="0"/>
                  </a:rPr>
                  <a:t>/</a:t>
                </a:r>
                <a:r>
                  <a:rPr lang="tr-TR" dirty="0" err="1">
                    <a:latin typeface="Times New Roman" pitchFamily="18" charset="0"/>
                    <a:cs typeface="Times New Roman" pitchFamily="18" charset="0"/>
                  </a:rPr>
                  <a:t>gün’dür</a:t>
                </a:r>
                <a:r>
                  <a:rPr lang="tr-TR" dirty="0">
                    <a:latin typeface="Times New Roman" pitchFamily="18" charset="0"/>
                    <a:cs typeface="Times New Roman" pitchFamily="18" charset="0"/>
                  </a:rPr>
                  <a:t>. Reaktörde gerçekleşen reaksiyonun birinci dereceden olduğunu kabul ederek reaktör hacmini ve reaktörde alıkonma süresini hesaplayınız. Birinci dereceden reaksiyonun hız sabiti k=0,4 gün</a:t>
                </a:r>
                <a:r>
                  <a:rPr lang="tr-TR" baseline="30000" dirty="0">
                    <a:latin typeface="Times New Roman" pitchFamily="18" charset="0"/>
                    <a:cs typeface="Times New Roman" pitchFamily="18" charset="0"/>
                  </a:rPr>
                  <a:t>-1</a:t>
                </a:r>
                <a:r>
                  <a:rPr lang="tr-TR" dirty="0">
                    <a:latin typeface="Times New Roman" pitchFamily="18" charset="0"/>
                    <a:cs typeface="Times New Roman" pitchFamily="18" charset="0"/>
                  </a:rPr>
                  <a:t>’dir.</a:t>
                </a:r>
              </a:p>
              <a:p>
                <a:pPr algn="just"/>
                <a:r>
                  <a:rPr lang="tr-TR" dirty="0">
                    <a:latin typeface="Times New Roman" pitchFamily="18" charset="0"/>
                    <a:cs typeface="Times New Roman" pitchFamily="18" charset="0"/>
                  </a:rPr>
                  <a:t>Reaktör hacmi;         </a:t>
                </a:r>
                <a:r>
                  <a:rPr lang="tr-TR" sz="1400" b="1" dirty="0">
                    <a:latin typeface="Times New Roman" pitchFamily="18" charset="0"/>
                    <a:cs typeface="Times New Roman" pitchFamily="18" charset="0"/>
                  </a:rPr>
                  <a:t>karalı durum için 0 alınır.</a:t>
                </a:r>
              </a:p>
              <a:p>
                <a:pPr algn="just"/>
                <a14:m>
                  <m:oMathPara xmlns:m="http://schemas.openxmlformats.org/officeDocument/2006/math">
                    <m:oMathParaPr>
                      <m:jc m:val="centerGroup"/>
                    </m:oMathParaPr>
                    <m:oMath xmlns:m="http://schemas.openxmlformats.org/officeDocument/2006/math">
                      <m:r>
                        <a:rPr lang="tr-TR" b="0" i="1" smtClean="0">
                          <a:latin typeface="Cambria Math"/>
                        </a:rPr>
                        <m:t>𝑉</m:t>
                      </m:r>
                      <m:r>
                        <a:rPr lang="tr-TR" b="0" i="1" smtClean="0">
                          <a:latin typeface="Cambria Math"/>
                        </a:rPr>
                        <m:t>.</m:t>
                      </m:r>
                      <m:sSub>
                        <m:sSubPr>
                          <m:ctrlPr>
                            <a:rPr lang="tr-TR" b="0" i="1" smtClean="0">
                              <a:latin typeface="Cambria Math" panose="02040503050406030204" pitchFamily="18" charset="0"/>
                            </a:rPr>
                          </m:ctrlPr>
                        </m:sSubPr>
                        <m:e>
                          <m:r>
                            <a:rPr lang="tr-TR" i="1">
                              <a:latin typeface="Cambria Math"/>
                            </a:rPr>
                            <m:t>(</m:t>
                          </m:r>
                          <m:f>
                            <m:fPr>
                              <m:ctrlPr>
                                <a:rPr lang="tr-TR" i="1">
                                  <a:latin typeface="Cambria Math" panose="02040503050406030204" pitchFamily="18" charset="0"/>
                                </a:rPr>
                              </m:ctrlPr>
                            </m:fPr>
                            <m:num>
                              <m:r>
                                <a:rPr lang="tr-TR" i="1">
                                  <a:latin typeface="Cambria Math"/>
                                </a:rPr>
                                <m:t>𝑑𝐶</m:t>
                              </m:r>
                            </m:num>
                            <m:den>
                              <m:r>
                                <a:rPr lang="tr-TR" i="1">
                                  <a:latin typeface="Cambria Math"/>
                                </a:rPr>
                                <m:t>𝑑𝑡</m:t>
                              </m:r>
                            </m:den>
                          </m:f>
                          <m:r>
                            <a:rPr lang="tr-TR" i="1">
                              <a:latin typeface="Cambria Math"/>
                            </a:rPr>
                            <m:t>)</m:t>
                          </m:r>
                          <m:r>
                            <m:rPr>
                              <m:nor/>
                            </m:rPr>
                            <a:rPr lang="tr-TR" dirty="0"/>
                            <m:t> </m:t>
                          </m:r>
                        </m:e>
                        <m:sub>
                          <m:r>
                            <a:rPr lang="tr-TR" b="0" i="1" smtClean="0">
                              <a:latin typeface="Cambria Math"/>
                            </a:rPr>
                            <m:t>𝑛𝑒𝑡</m:t>
                          </m:r>
                        </m:sub>
                      </m:sSub>
                      <m:r>
                        <a:rPr lang="tr-TR" b="0" i="1" smtClean="0">
                          <a:latin typeface="Cambria Math"/>
                        </a:rPr>
                        <m:t>=</m:t>
                      </m:r>
                      <m:r>
                        <a:rPr lang="tr-TR" b="0" i="1" smtClean="0">
                          <a:latin typeface="Cambria Math"/>
                        </a:rPr>
                        <m:t>𝑄</m:t>
                      </m:r>
                      <m:r>
                        <a:rPr lang="tr-TR" b="0" i="1" smtClean="0">
                          <a:latin typeface="Cambria Math"/>
                        </a:rPr>
                        <m:t>.</m:t>
                      </m:r>
                      <m:sSub>
                        <m:sSubPr>
                          <m:ctrlPr>
                            <a:rPr lang="tr-TR" b="0" i="1" smtClean="0">
                              <a:latin typeface="Cambria Math" panose="02040503050406030204" pitchFamily="18" charset="0"/>
                            </a:rPr>
                          </m:ctrlPr>
                        </m:sSubPr>
                        <m:e>
                          <m:r>
                            <a:rPr lang="tr-TR" b="0" i="1" smtClean="0">
                              <a:latin typeface="Cambria Math"/>
                            </a:rPr>
                            <m:t>𝐶</m:t>
                          </m:r>
                        </m:e>
                        <m:sub>
                          <m:r>
                            <a:rPr lang="tr-TR" b="0" i="1" smtClean="0">
                              <a:latin typeface="Cambria Math"/>
                            </a:rPr>
                            <m:t>0</m:t>
                          </m:r>
                        </m:sub>
                      </m:sSub>
                      <m:r>
                        <a:rPr lang="tr-TR" b="0" i="1" smtClean="0">
                          <a:latin typeface="Cambria Math"/>
                        </a:rPr>
                        <m:t>−</m:t>
                      </m:r>
                      <m:r>
                        <a:rPr lang="tr-TR" b="0" i="1" smtClean="0">
                          <a:latin typeface="Cambria Math"/>
                        </a:rPr>
                        <m:t>𝑄</m:t>
                      </m:r>
                      <m:r>
                        <a:rPr lang="tr-TR" b="0" i="1" smtClean="0">
                          <a:latin typeface="Cambria Math"/>
                        </a:rPr>
                        <m:t>.</m:t>
                      </m:r>
                      <m:r>
                        <a:rPr lang="tr-TR" b="0" i="1" smtClean="0">
                          <a:latin typeface="Cambria Math"/>
                        </a:rPr>
                        <m:t>𝐶</m:t>
                      </m:r>
                      <m:r>
                        <a:rPr lang="tr-TR" b="0" i="1" smtClean="0">
                          <a:latin typeface="Cambria Math"/>
                        </a:rPr>
                        <m:t>−</m:t>
                      </m:r>
                      <m:r>
                        <a:rPr lang="tr-TR" i="1">
                          <a:latin typeface="Cambria Math"/>
                        </a:rPr>
                        <m:t>𝑉</m:t>
                      </m:r>
                      <m:r>
                        <a:rPr lang="tr-TR" i="1">
                          <a:latin typeface="Cambria Math"/>
                        </a:rPr>
                        <m:t>.</m:t>
                      </m:r>
                      <m:sSub>
                        <m:sSubPr>
                          <m:ctrlPr>
                            <a:rPr lang="tr-TR" i="1">
                              <a:latin typeface="Cambria Math" panose="02040503050406030204" pitchFamily="18" charset="0"/>
                            </a:rPr>
                          </m:ctrlPr>
                        </m:sSubPr>
                        <m:e>
                          <m:r>
                            <a:rPr lang="tr-TR" i="1">
                              <a:latin typeface="Cambria Math"/>
                            </a:rPr>
                            <m:t>(</m:t>
                          </m:r>
                          <m:f>
                            <m:fPr>
                              <m:ctrlPr>
                                <a:rPr lang="tr-TR" i="1">
                                  <a:latin typeface="Cambria Math" panose="02040503050406030204" pitchFamily="18" charset="0"/>
                                </a:rPr>
                              </m:ctrlPr>
                            </m:fPr>
                            <m:num>
                              <m:r>
                                <a:rPr lang="tr-TR" i="1">
                                  <a:latin typeface="Cambria Math"/>
                                </a:rPr>
                                <m:t>𝑑𝐶</m:t>
                              </m:r>
                            </m:num>
                            <m:den>
                              <m:r>
                                <a:rPr lang="tr-TR" i="1">
                                  <a:latin typeface="Cambria Math"/>
                                </a:rPr>
                                <m:t>𝑑𝑡</m:t>
                              </m:r>
                            </m:den>
                          </m:f>
                          <m:r>
                            <a:rPr lang="tr-TR" i="1">
                              <a:latin typeface="Cambria Math"/>
                            </a:rPr>
                            <m:t>)</m:t>
                          </m:r>
                          <m:r>
                            <m:rPr>
                              <m:nor/>
                            </m:rPr>
                            <a:rPr lang="tr-TR" dirty="0"/>
                            <m:t> </m:t>
                          </m:r>
                        </m:e>
                        <m:sub>
                          <m:r>
                            <a:rPr lang="tr-TR" b="0" i="1" smtClean="0">
                              <a:latin typeface="Cambria Math"/>
                            </a:rPr>
                            <m:t>𝑟𝑒𝑎𝑘𝑠𝑖𝑦𝑜𝑛</m:t>
                          </m:r>
                        </m:sub>
                      </m:sSub>
                    </m:oMath>
                  </m:oMathPara>
                </a14:m>
                <a:endParaRPr lang="tr-TR" dirty="0"/>
              </a:p>
              <a:p>
                <a:pPr algn="just"/>
                <a14:m>
                  <m:oMath xmlns:m="http://schemas.openxmlformats.org/officeDocument/2006/math">
                    <m:r>
                      <a:rPr lang="tr-TR" b="0" i="1" smtClean="0">
                        <a:latin typeface="Cambria Math"/>
                      </a:rPr>
                      <m:t>0=</m:t>
                    </m:r>
                    <m:r>
                      <a:rPr lang="tr-TR" i="1">
                        <a:latin typeface="Cambria Math"/>
                      </a:rPr>
                      <m:t>𝑄</m:t>
                    </m:r>
                    <m:r>
                      <a:rPr lang="tr-TR" i="1">
                        <a:latin typeface="Cambria Math"/>
                      </a:rPr>
                      <m:t>.</m:t>
                    </m:r>
                    <m:sSub>
                      <m:sSubPr>
                        <m:ctrlPr>
                          <a:rPr lang="tr-TR" i="1">
                            <a:latin typeface="Cambria Math" panose="02040503050406030204" pitchFamily="18" charset="0"/>
                          </a:rPr>
                        </m:ctrlPr>
                      </m:sSubPr>
                      <m:e>
                        <m:r>
                          <a:rPr lang="tr-TR" i="1">
                            <a:latin typeface="Cambria Math"/>
                          </a:rPr>
                          <m:t>𝐶</m:t>
                        </m:r>
                      </m:e>
                      <m:sub>
                        <m:r>
                          <a:rPr lang="tr-TR" i="1">
                            <a:latin typeface="Cambria Math"/>
                          </a:rPr>
                          <m:t>0</m:t>
                        </m:r>
                      </m:sub>
                    </m:sSub>
                    <m:r>
                      <a:rPr lang="tr-TR" i="1">
                        <a:latin typeface="Cambria Math"/>
                      </a:rPr>
                      <m:t>−</m:t>
                    </m:r>
                    <m:r>
                      <a:rPr lang="tr-TR" i="1">
                        <a:latin typeface="Cambria Math"/>
                      </a:rPr>
                      <m:t>𝑄</m:t>
                    </m:r>
                    <m:r>
                      <a:rPr lang="tr-TR" i="1">
                        <a:latin typeface="Cambria Math"/>
                      </a:rPr>
                      <m:t>.</m:t>
                    </m:r>
                    <m:r>
                      <a:rPr lang="tr-TR" i="1">
                        <a:latin typeface="Cambria Math"/>
                      </a:rPr>
                      <m:t>𝐶</m:t>
                    </m:r>
                    <m:r>
                      <a:rPr lang="tr-TR" b="0" i="1" smtClean="0">
                        <a:latin typeface="Cambria Math"/>
                      </a:rPr>
                      <m:t>−</m:t>
                    </m:r>
                    <m:r>
                      <a:rPr lang="tr-TR" b="0" i="1" smtClean="0">
                        <a:latin typeface="Cambria Math"/>
                      </a:rPr>
                      <m:t>𝑉</m:t>
                    </m:r>
                    <m:r>
                      <a:rPr lang="tr-TR" b="0" i="1" smtClean="0">
                        <a:latin typeface="Cambria Math"/>
                      </a:rPr>
                      <m:t>.</m:t>
                    </m:r>
                    <m:r>
                      <a:rPr lang="tr-TR" b="0" i="1" smtClean="0">
                        <a:latin typeface="Cambria Math"/>
                      </a:rPr>
                      <m:t>𝑘</m:t>
                    </m:r>
                    <m:r>
                      <a:rPr lang="tr-TR" b="0" i="1" smtClean="0">
                        <a:latin typeface="Cambria Math"/>
                      </a:rPr>
                      <m:t>.</m:t>
                    </m:r>
                    <m:r>
                      <a:rPr lang="tr-TR" b="0" i="1" smtClean="0">
                        <a:latin typeface="Cambria Math"/>
                      </a:rPr>
                      <m:t>𝐶</m:t>
                    </m:r>
                    <m:r>
                      <a:rPr lang="tr-TR" b="0" i="1" smtClean="0">
                        <a:latin typeface="Cambria Math"/>
                      </a:rPr>
                      <m:t> </m:t>
                    </m:r>
                  </m:oMath>
                </a14:m>
                <a:r>
                  <a:rPr lang="tr-TR" dirty="0"/>
                  <a:t>         </a:t>
                </a:r>
                <a14:m>
                  <m:oMath xmlns:m="http://schemas.openxmlformats.org/officeDocument/2006/math">
                    <m:r>
                      <a:rPr lang="tr-TR" i="1">
                        <a:latin typeface="Cambria Math"/>
                      </a:rPr>
                      <m:t>𝑄</m:t>
                    </m:r>
                    <m:r>
                      <a:rPr lang="tr-TR" i="1">
                        <a:latin typeface="Cambria Math"/>
                      </a:rPr>
                      <m:t>.</m:t>
                    </m:r>
                    <m:sSub>
                      <m:sSubPr>
                        <m:ctrlPr>
                          <a:rPr lang="tr-TR" i="1">
                            <a:latin typeface="Cambria Math" panose="02040503050406030204" pitchFamily="18" charset="0"/>
                          </a:rPr>
                        </m:ctrlPr>
                      </m:sSubPr>
                      <m:e>
                        <m:r>
                          <a:rPr lang="tr-TR" i="1">
                            <a:latin typeface="Cambria Math"/>
                          </a:rPr>
                          <m:t>𝐶</m:t>
                        </m:r>
                      </m:e>
                      <m:sub>
                        <m:r>
                          <a:rPr lang="tr-TR" i="1">
                            <a:latin typeface="Cambria Math"/>
                          </a:rPr>
                          <m:t>0</m:t>
                        </m:r>
                      </m:sub>
                    </m:sSub>
                    <m:r>
                      <a:rPr lang="tr-TR" i="1">
                        <a:latin typeface="Cambria Math"/>
                      </a:rPr>
                      <m:t>−</m:t>
                    </m:r>
                    <m:r>
                      <a:rPr lang="tr-TR" i="1">
                        <a:latin typeface="Cambria Math"/>
                      </a:rPr>
                      <m:t>𝑄</m:t>
                    </m:r>
                    <m:r>
                      <a:rPr lang="tr-TR" i="1">
                        <a:latin typeface="Cambria Math"/>
                      </a:rPr>
                      <m:t>.</m:t>
                    </m:r>
                    <m:r>
                      <a:rPr lang="tr-TR" i="1">
                        <a:latin typeface="Cambria Math"/>
                      </a:rPr>
                      <m:t>𝐶</m:t>
                    </m:r>
                    <m:r>
                      <a:rPr lang="tr-TR" b="0" i="1" smtClean="0">
                        <a:latin typeface="Cambria Math"/>
                      </a:rPr>
                      <m:t>=</m:t>
                    </m:r>
                    <m:r>
                      <a:rPr lang="tr-TR" i="1">
                        <a:latin typeface="Cambria Math"/>
                      </a:rPr>
                      <m:t>𝑉</m:t>
                    </m:r>
                    <m:r>
                      <a:rPr lang="tr-TR" i="1">
                        <a:latin typeface="Cambria Math"/>
                      </a:rPr>
                      <m:t>.</m:t>
                    </m:r>
                    <m:r>
                      <a:rPr lang="tr-TR" i="1">
                        <a:latin typeface="Cambria Math"/>
                      </a:rPr>
                      <m:t>𝑘</m:t>
                    </m:r>
                    <m:r>
                      <a:rPr lang="tr-TR" i="1">
                        <a:latin typeface="Cambria Math"/>
                      </a:rPr>
                      <m:t>.</m:t>
                    </m:r>
                    <m:r>
                      <a:rPr lang="tr-TR" i="1">
                        <a:latin typeface="Cambria Math"/>
                      </a:rPr>
                      <m:t>𝐶</m:t>
                    </m:r>
                    <m:r>
                      <a:rPr lang="tr-TR" b="0" i="1" smtClean="0">
                        <a:latin typeface="Cambria Math"/>
                      </a:rPr>
                      <m:t>             </m:t>
                    </m:r>
                    <m:r>
                      <a:rPr lang="tr-TR" i="1">
                        <a:latin typeface="Cambria Math"/>
                      </a:rPr>
                      <m:t> </m:t>
                    </m:r>
                    <m:r>
                      <a:rPr lang="tr-TR" i="1">
                        <a:latin typeface="Cambria Math"/>
                      </a:rPr>
                      <m:t>𝑄</m:t>
                    </m:r>
                    <m:d>
                      <m:dPr>
                        <m:ctrlPr>
                          <a:rPr lang="tr-TR" b="0" i="1" smtClean="0">
                            <a:latin typeface="Cambria Math" panose="02040503050406030204" pitchFamily="18" charset="0"/>
                          </a:rPr>
                        </m:ctrlPr>
                      </m:dPr>
                      <m:e>
                        <m:sSub>
                          <m:sSubPr>
                            <m:ctrlPr>
                              <a:rPr lang="tr-TR" i="1">
                                <a:latin typeface="Cambria Math" panose="02040503050406030204" pitchFamily="18" charset="0"/>
                              </a:rPr>
                            </m:ctrlPr>
                          </m:sSubPr>
                          <m:e>
                            <m:r>
                              <a:rPr lang="tr-TR" i="1">
                                <a:latin typeface="Cambria Math"/>
                              </a:rPr>
                              <m:t>𝐶</m:t>
                            </m:r>
                          </m:e>
                          <m:sub>
                            <m:r>
                              <a:rPr lang="tr-TR" i="1">
                                <a:latin typeface="Cambria Math"/>
                              </a:rPr>
                              <m:t>0</m:t>
                            </m:r>
                          </m:sub>
                        </m:sSub>
                        <m:r>
                          <a:rPr lang="tr-TR" i="1">
                            <a:latin typeface="Cambria Math"/>
                          </a:rPr>
                          <m:t>−</m:t>
                        </m:r>
                        <m:r>
                          <a:rPr lang="tr-TR" i="1">
                            <a:latin typeface="Cambria Math"/>
                          </a:rPr>
                          <m:t>𝐶</m:t>
                        </m:r>
                      </m:e>
                    </m:d>
                    <m:r>
                      <a:rPr lang="tr-TR" i="1">
                        <a:latin typeface="Cambria Math"/>
                      </a:rPr>
                      <m:t>=</m:t>
                    </m:r>
                    <m:r>
                      <a:rPr lang="tr-TR" i="1">
                        <a:latin typeface="Cambria Math"/>
                      </a:rPr>
                      <m:t>𝑉</m:t>
                    </m:r>
                    <m:r>
                      <a:rPr lang="tr-TR" i="1">
                        <a:latin typeface="Cambria Math"/>
                      </a:rPr>
                      <m:t>.</m:t>
                    </m:r>
                    <m:r>
                      <a:rPr lang="tr-TR" i="1">
                        <a:latin typeface="Cambria Math"/>
                      </a:rPr>
                      <m:t>𝑘</m:t>
                    </m:r>
                    <m:r>
                      <a:rPr lang="tr-TR" i="1">
                        <a:latin typeface="Cambria Math"/>
                      </a:rPr>
                      <m:t>.</m:t>
                    </m:r>
                    <m:r>
                      <m:rPr>
                        <m:sty m:val="p"/>
                      </m:rPr>
                      <a:rPr lang="tr-TR" b="0" i="0" smtClean="0">
                        <a:latin typeface="Cambria Math"/>
                      </a:rPr>
                      <m:t>C</m:t>
                    </m:r>
                  </m:oMath>
                </a14:m>
                <a:endParaRPr lang="tr-TR" b="0" dirty="0"/>
              </a:p>
              <a:p>
                <a:pPr algn="just"/>
                <a14:m>
                  <m:oMath xmlns:m="http://schemas.openxmlformats.org/officeDocument/2006/math">
                    <m:f>
                      <m:fPr>
                        <m:ctrlPr>
                          <a:rPr lang="tr-TR" i="1" smtClean="0">
                            <a:latin typeface="Cambria Math" panose="02040503050406030204" pitchFamily="18" charset="0"/>
                          </a:rPr>
                        </m:ctrlPr>
                      </m:fPr>
                      <m:num>
                        <m:r>
                          <a:rPr lang="tr-TR" b="0" i="1" smtClean="0">
                            <a:latin typeface="Cambria Math"/>
                          </a:rPr>
                          <m:t>𝑄</m:t>
                        </m:r>
                      </m:num>
                      <m:den>
                        <m:r>
                          <a:rPr lang="tr-TR" b="0" i="1" smtClean="0">
                            <a:latin typeface="Cambria Math"/>
                          </a:rPr>
                          <m:t>𝑉</m:t>
                        </m:r>
                      </m:den>
                    </m:f>
                    <m:d>
                      <m:dPr>
                        <m:ctrlPr>
                          <a:rPr lang="tr-TR" b="0" i="1" smtClean="0">
                            <a:latin typeface="Cambria Math" panose="02040503050406030204" pitchFamily="18" charset="0"/>
                          </a:rPr>
                        </m:ctrlPr>
                      </m:dPr>
                      <m:e>
                        <m:sSub>
                          <m:sSubPr>
                            <m:ctrlPr>
                              <a:rPr lang="tr-TR" i="1">
                                <a:latin typeface="Cambria Math" panose="02040503050406030204" pitchFamily="18" charset="0"/>
                              </a:rPr>
                            </m:ctrlPr>
                          </m:sSubPr>
                          <m:e>
                            <m:r>
                              <a:rPr lang="tr-TR" i="1">
                                <a:latin typeface="Cambria Math"/>
                              </a:rPr>
                              <m:t>𝐶</m:t>
                            </m:r>
                          </m:e>
                          <m:sub>
                            <m:r>
                              <a:rPr lang="tr-TR" i="1">
                                <a:latin typeface="Cambria Math"/>
                              </a:rPr>
                              <m:t>0</m:t>
                            </m:r>
                          </m:sub>
                        </m:sSub>
                        <m:r>
                          <a:rPr lang="tr-TR" i="1">
                            <a:latin typeface="Cambria Math"/>
                          </a:rPr>
                          <m:t>−</m:t>
                        </m:r>
                        <m:r>
                          <a:rPr lang="tr-TR" i="1">
                            <a:latin typeface="Cambria Math"/>
                          </a:rPr>
                          <m:t>𝐶</m:t>
                        </m:r>
                      </m:e>
                    </m:d>
                    <m:r>
                      <a:rPr lang="tr-TR" b="0" i="1" smtClean="0">
                        <a:latin typeface="Cambria Math"/>
                      </a:rPr>
                      <m:t>=</m:t>
                    </m:r>
                    <m:r>
                      <a:rPr lang="tr-TR" b="0" i="1" smtClean="0">
                        <a:latin typeface="Cambria Math"/>
                      </a:rPr>
                      <m:t>𝑘</m:t>
                    </m:r>
                    <m:r>
                      <a:rPr lang="tr-TR" b="0" i="1" smtClean="0">
                        <a:latin typeface="Cambria Math"/>
                      </a:rPr>
                      <m:t>.</m:t>
                    </m:r>
                    <m:r>
                      <a:rPr lang="tr-TR" b="0" i="1" smtClean="0">
                        <a:latin typeface="Cambria Math"/>
                      </a:rPr>
                      <m:t>𝐶</m:t>
                    </m:r>
                    <m:r>
                      <a:rPr lang="tr-TR" b="0" i="1" smtClean="0">
                        <a:latin typeface="Cambria Math"/>
                      </a:rPr>
                      <m:t> </m:t>
                    </m:r>
                  </m:oMath>
                </a14:m>
                <a:r>
                  <a:rPr lang="tr-TR" dirty="0"/>
                  <a:t>           </a:t>
                </a:r>
                <a14:m>
                  <m:oMath xmlns:m="http://schemas.openxmlformats.org/officeDocument/2006/math">
                    <m:f>
                      <m:fPr>
                        <m:ctrlPr>
                          <a:rPr lang="tr-TR" i="1">
                            <a:latin typeface="Cambria Math" panose="02040503050406030204" pitchFamily="18" charset="0"/>
                          </a:rPr>
                        </m:ctrlPr>
                      </m:fPr>
                      <m:num>
                        <m:r>
                          <a:rPr lang="tr-TR" b="0" i="1" smtClean="0">
                            <a:latin typeface="Cambria Math"/>
                          </a:rPr>
                          <m:t>3785 </m:t>
                        </m:r>
                        <m:sSup>
                          <m:sSupPr>
                            <m:ctrlPr>
                              <a:rPr lang="tr-TR" b="0" i="1" smtClean="0">
                                <a:latin typeface="Cambria Math" panose="02040503050406030204" pitchFamily="18" charset="0"/>
                              </a:rPr>
                            </m:ctrlPr>
                          </m:sSupPr>
                          <m:e>
                            <m:r>
                              <a:rPr lang="tr-TR" b="0" i="1" smtClean="0">
                                <a:latin typeface="Cambria Math"/>
                              </a:rPr>
                              <m:t>𝑚</m:t>
                            </m:r>
                          </m:e>
                          <m:sup>
                            <m:r>
                              <a:rPr lang="tr-TR" b="0" i="1" smtClean="0">
                                <a:latin typeface="Cambria Math"/>
                              </a:rPr>
                              <m:t>3</m:t>
                            </m:r>
                          </m:sup>
                        </m:sSup>
                        <m:r>
                          <a:rPr lang="tr-TR" b="0" i="1" smtClean="0">
                            <a:latin typeface="Cambria Math"/>
                          </a:rPr>
                          <m:t>/</m:t>
                        </m:r>
                        <m:r>
                          <a:rPr lang="tr-TR" b="0" i="1" smtClean="0">
                            <a:latin typeface="Cambria Math"/>
                          </a:rPr>
                          <m:t>𝑔</m:t>
                        </m:r>
                        <m:r>
                          <a:rPr lang="tr-TR" b="0" i="1" smtClean="0">
                            <a:latin typeface="Cambria Math"/>
                          </a:rPr>
                          <m:t>ü</m:t>
                        </m:r>
                        <m:r>
                          <a:rPr lang="tr-TR" b="0" i="1" smtClean="0">
                            <a:latin typeface="Cambria Math"/>
                          </a:rPr>
                          <m:t>𝑛</m:t>
                        </m:r>
                      </m:num>
                      <m:den>
                        <m:r>
                          <a:rPr lang="tr-TR" i="1">
                            <a:latin typeface="Cambria Math"/>
                          </a:rPr>
                          <m:t>𝑉</m:t>
                        </m:r>
                      </m:den>
                    </m:f>
                    <m:d>
                      <m:dPr>
                        <m:ctrlPr>
                          <a:rPr lang="tr-TR" i="1">
                            <a:latin typeface="Cambria Math" panose="02040503050406030204" pitchFamily="18" charset="0"/>
                          </a:rPr>
                        </m:ctrlPr>
                      </m:dPr>
                      <m:e>
                        <m:r>
                          <a:rPr lang="tr-TR" b="0" i="1" smtClean="0">
                            <a:latin typeface="Cambria Math"/>
                          </a:rPr>
                          <m:t>200</m:t>
                        </m:r>
                        <m:r>
                          <a:rPr lang="tr-TR" b="0" i="1" smtClean="0">
                            <a:latin typeface="Cambria Math"/>
                          </a:rPr>
                          <m:t>𝑚𝑔</m:t>
                        </m:r>
                        <m:r>
                          <a:rPr lang="tr-TR" b="0" i="1" smtClean="0">
                            <a:latin typeface="Cambria Math"/>
                          </a:rPr>
                          <m:t>/</m:t>
                        </m:r>
                        <m:r>
                          <a:rPr lang="tr-TR" b="0" i="1" smtClean="0">
                            <a:latin typeface="Cambria Math"/>
                          </a:rPr>
                          <m:t>𝑙</m:t>
                        </m:r>
                        <m:r>
                          <a:rPr lang="tr-TR" i="1">
                            <a:latin typeface="Cambria Math"/>
                          </a:rPr>
                          <m:t>−</m:t>
                        </m:r>
                        <m:r>
                          <a:rPr lang="tr-TR" b="0" i="1" smtClean="0">
                            <a:latin typeface="Cambria Math"/>
                          </a:rPr>
                          <m:t>15</m:t>
                        </m:r>
                        <m:r>
                          <a:rPr lang="tr-TR" b="0" i="1" smtClean="0">
                            <a:latin typeface="Cambria Math"/>
                          </a:rPr>
                          <m:t>𝑚𝑔</m:t>
                        </m:r>
                        <m:r>
                          <a:rPr lang="tr-TR" b="0" i="1" smtClean="0">
                            <a:latin typeface="Cambria Math"/>
                          </a:rPr>
                          <m:t>/</m:t>
                        </m:r>
                        <m:r>
                          <a:rPr lang="tr-TR" b="0" i="1" smtClean="0">
                            <a:latin typeface="Cambria Math"/>
                          </a:rPr>
                          <m:t>𝑙</m:t>
                        </m:r>
                      </m:e>
                    </m:d>
                    <m:r>
                      <a:rPr lang="tr-TR" i="1">
                        <a:latin typeface="Cambria Math"/>
                      </a:rPr>
                      <m:t>=</m:t>
                    </m:r>
                    <m:r>
                      <a:rPr lang="tr-TR" b="0" i="1" smtClean="0">
                        <a:latin typeface="Cambria Math"/>
                      </a:rPr>
                      <m:t>0,4</m:t>
                    </m:r>
                    <m:sSup>
                      <m:sSupPr>
                        <m:ctrlPr>
                          <a:rPr lang="tr-TR" b="0" i="1" smtClean="0">
                            <a:latin typeface="Cambria Math" panose="02040503050406030204" pitchFamily="18" charset="0"/>
                          </a:rPr>
                        </m:ctrlPr>
                      </m:sSupPr>
                      <m:e>
                        <m:r>
                          <a:rPr lang="tr-TR" b="0" i="1" smtClean="0">
                            <a:latin typeface="Cambria Math"/>
                          </a:rPr>
                          <m:t>𝑔</m:t>
                        </m:r>
                        <m:r>
                          <a:rPr lang="tr-TR" b="0" i="1" smtClean="0">
                            <a:latin typeface="Cambria Math"/>
                          </a:rPr>
                          <m:t>ü</m:t>
                        </m:r>
                        <m:r>
                          <a:rPr lang="tr-TR" b="0" i="1" smtClean="0">
                            <a:latin typeface="Cambria Math"/>
                          </a:rPr>
                          <m:t>𝑛</m:t>
                        </m:r>
                      </m:e>
                      <m:sup>
                        <m:r>
                          <a:rPr lang="tr-TR" b="0" i="1" smtClean="0">
                            <a:latin typeface="Cambria Math"/>
                          </a:rPr>
                          <m:t>−1</m:t>
                        </m:r>
                      </m:sup>
                    </m:sSup>
                    <m:r>
                      <a:rPr lang="tr-TR" i="1">
                        <a:latin typeface="Cambria Math"/>
                      </a:rPr>
                      <m:t>.</m:t>
                    </m:r>
                    <m:f>
                      <m:fPr>
                        <m:ctrlPr>
                          <a:rPr lang="tr-TR" b="0" i="1" smtClean="0">
                            <a:latin typeface="Cambria Math" panose="02040503050406030204" pitchFamily="18" charset="0"/>
                          </a:rPr>
                        </m:ctrlPr>
                      </m:fPr>
                      <m:num>
                        <m:r>
                          <a:rPr lang="tr-TR" b="0" i="1" smtClean="0">
                            <a:latin typeface="Cambria Math"/>
                          </a:rPr>
                          <m:t>15</m:t>
                        </m:r>
                        <m:r>
                          <a:rPr lang="tr-TR" b="0" i="1" smtClean="0">
                            <a:latin typeface="Cambria Math"/>
                          </a:rPr>
                          <m:t>𝑚𝑔</m:t>
                        </m:r>
                      </m:num>
                      <m:den>
                        <m:r>
                          <a:rPr lang="tr-TR" b="0" i="1" smtClean="0">
                            <a:latin typeface="Cambria Math"/>
                          </a:rPr>
                          <m:t>𝑙</m:t>
                        </m:r>
                      </m:den>
                    </m:f>
                  </m:oMath>
                </a14:m>
                <a:endParaRPr lang="tr-TR" dirty="0"/>
              </a:p>
              <a:p>
                <a:pPr algn="just"/>
                <a14:m>
                  <m:oMath xmlns:m="http://schemas.openxmlformats.org/officeDocument/2006/math">
                    <m:r>
                      <a:rPr lang="tr-TR" b="1" i="1" smtClean="0">
                        <a:latin typeface="Cambria Math"/>
                      </a:rPr>
                      <m:t>𝑽</m:t>
                    </m:r>
                    <m:r>
                      <a:rPr lang="tr-TR" b="1" i="1" smtClean="0">
                        <a:latin typeface="Cambria Math"/>
                      </a:rPr>
                      <m:t>=</m:t>
                    </m:r>
                    <m:f>
                      <m:fPr>
                        <m:ctrlPr>
                          <a:rPr lang="tr-TR" b="1" i="1" smtClean="0">
                            <a:latin typeface="Cambria Math" panose="02040503050406030204" pitchFamily="18" charset="0"/>
                          </a:rPr>
                        </m:ctrlPr>
                      </m:fPr>
                      <m:num>
                        <m:r>
                          <a:rPr lang="tr-TR" b="1" i="1" smtClean="0">
                            <a:latin typeface="Cambria Math"/>
                          </a:rPr>
                          <m:t>𝟕𝟎𝟎𝟐𝟐𝟓</m:t>
                        </m:r>
                      </m:num>
                      <m:den>
                        <m:r>
                          <a:rPr lang="tr-TR" b="1" i="1" smtClean="0">
                            <a:latin typeface="Cambria Math"/>
                          </a:rPr>
                          <m:t>𝟔</m:t>
                        </m:r>
                      </m:den>
                    </m:f>
                    <m:r>
                      <a:rPr lang="tr-TR" b="1" i="1" smtClean="0">
                        <a:latin typeface="Cambria Math"/>
                      </a:rPr>
                      <m:t>=</m:t>
                    </m:r>
                    <m:r>
                      <a:rPr lang="tr-TR" b="1" i="1" smtClean="0">
                        <a:latin typeface="Cambria Math"/>
                      </a:rPr>
                      <m:t>𝟏𝟏𝟔𝟕𝟎𝟒</m:t>
                    </m:r>
                    <m:r>
                      <a:rPr lang="tr-TR" b="1" i="1" smtClean="0">
                        <a:latin typeface="Cambria Math"/>
                      </a:rPr>
                      <m:t>,</m:t>
                    </m:r>
                    <m:r>
                      <a:rPr lang="tr-TR" b="1" i="1" smtClean="0">
                        <a:latin typeface="Cambria Math"/>
                      </a:rPr>
                      <m:t>𝟐</m:t>
                    </m:r>
                    <m:sSup>
                      <m:sSupPr>
                        <m:ctrlPr>
                          <a:rPr lang="tr-TR" b="1" i="1" smtClean="0">
                            <a:latin typeface="Cambria Math" panose="02040503050406030204" pitchFamily="18" charset="0"/>
                          </a:rPr>
                        </m:ctrlPr>
                      </m:sSupPr>
                      <m:e>
                        <m:r>
                          <a:rPr lang="tr-TR" b="1" i="1" smtClean="0">
                            <a:latin typeface="Cambria Math"/>
                          </a:rPr>
                          <m:t>𝒎</m:t>
                        </m:r>
                      </m:e>
                      <m:sup>
                        <m:r>
                          <a:rPr lang="tr-TR" b="1" i="1" smtClean="0">
                            <a:latin typeface="Cambria Math"/>
                          </a:rPr>
                          <m:t>𝟑</m:t>
                        </m:r>
                      </m:sup>
                    </m:sSup>
                  </m:oMath>
                </a14:m>
                <a:r>
                  <a:rPr lang="tr-TR" b="1" dirty="0"/>
                  <a:t> </a:t>
                </a:r>
              </a:p>
              <a:p>
                <a:pPr algn="just"/>
                <a:endParaRPr lang="tr-TR" dirty="0"/>
              </a:p>
              <a:p>
                <a:pPr algn="just"/>
                <a:endParaRPr lang="tr-TR" dirty="0"/>
              </a:p>
            </p:txBody>
          </p:sp>
        </mc:Choice>
        <mc:Fallback xmlns="">
          <p:sp>
            <p:nvSpPr>
              <p:cNvPr id="5" name="Dikdörtgen 4"/>
              <p:cNvSpPr>
                <a:spLocks noRot="1" noChangeAspect="1" noMove="1" noResize="1" noEditPoints="1" noAdjustHandles="1" noChangeArrowheads="1" noChangeShapeType="1" noTextEdit="1"/>
              </p:cNvSpPr>
              <p:nvPr/>
            </p:nvSpPr>
            <p:spPr>
              <a:xfrm>
                <a:off x="228600" y="1276350"/>
                <a:ext cx="8305800" cy="3750963"/>
              </a:xfrm>
              <a:prstGeom prst="rect">
                <a:avLst/>
              </a:prstGeom>
              <a:blipFill rotWithShape="1">
                <a:blip r:embed="rId4"/>
                <a:stretch>
                  <a:fillRect l="-661" t="-812" r="-587"/>
                </a:stretch>
              </a:blipFill>
            </p:spPr>
            <p:txBody>
              <a:bodyPr/>
              <a:lstStyle/>
              <a:p>
                <a:r>
                  <a:rPr lang="tr-TR">
                    <a:noFill/>
                  </a:rPr>
                  <a:t> </a:t>
                </a:r>
              </a:p>
            </p:txBody>
          </p:sp>
        </mc:Fallback>
      </mc:AlternateContent>
      <p:cxnSp>
        <p:nvCxnSpPr>
          <p:cNvPr id="7" name="Düz Ok Bağlayıcısı 6"/>
          <p:cNvCxnSpPr/>
          <p:nvPr/>
        </p:nvCxnSpPr>
        <p:spPr>
          <a:xfrm>
            <a:off x="2362200" y="2571750"/>
            <a:ext cx="152400" cy="228600"/>
          </a:xfrm>
          <a:prstGeom prst="straightConnector1">
            <a:avLst/>
          </a:prstGeom>
          <a:ln>
            <a:solidFill>
              <a:srgbClr val="FF0000"/>
            </a:solidFill>
            <a:tailEnd type="arrow"/>
          </a:ln>
        </p:spPr>
        <p:style>
          <a:lnRef idx="1">
            <a:schemeClr val="accent2"/>
          </a:lnRef>
          <a:fillRef idx="0">
            <a:schemeClr val="accent2"/>
          </a:fillRef>
          <a:effectRef idx="0">
            <a:schemeClr val="accent2"/>
          </a:effectRef>
          <a:fontRef idx="minor">
            <a:schemeClr val="tx1"/>
          </a:fontRef>
        </p:style>
      </p:cxnSp>
      <p:sp>
        <p:nvSpPr>
          <p:cNvPr id="9" name="Sağ Ok 8"/>
          <p:cNvSpPr/>
          <p:nvPr/>
        </p:nvSpPr>
        <p:spPr>
          <a:xfrm>
            <a:off x="2809982" y="3409950"/>
            <a:ext cx="457200" cy="76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Sağ Ok 9"/>
          <p:cNvSpPr/>
          <p:nvPr/>
        </p:nvSpPr>
        <p:spPr>
          <a:xfrm>
            <a:off x="5486400" y="3409950"/>
            <a:ext cx="457200" cy="76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Sağ Ok 10"/>
          <p:cNvSpPr/>
          <p:nvPr/>
        </p:nvSpPr>
        <p:spPr>
          <a:xfrm>
            <a:off x="2133600" y="3714750"/>
            <a:ext cx="457200" cy="76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33212395"/>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4" name="Dikdörtgen 3"/>
          <p:cNvSpPr/>
          <p:nvPr/>
        </p:nvSpPr>
        <p:spPr>
          <a:xfrm>
            <a:off x="304800" y="895350"/>
            <a:ext cx="1358064" cy="369332"/>
          </a:xfrm>
          <a:prstGeom prst="rect">
            <a:avLst/>
          </a:prstGeom>
        </p:spPr>
        <p:txBody>
          <a:bodyPr wrap="none">
            <a:spAutoFit/>
          </a:bodyPr>
          <a:lstStyle/>
          <a:p>
            <a:r>
              <a:rPr lang="tr-TR" b="1" dirty="0">
                <a:latin typeface="Times New Roman" pitchFamily="18" charset="0"/>
                <a:cs typeface="Times New Roman" pitchFamily="18" charset="0"/>
              </a:rPr>
              <a:t>Örnek Soru</a:t>
            </a:r>
            <a:endParaRPr lang="tr-TR" dirty="0"/>
          </a:p>
        </p:txBody>
      </p:sp>
      <p:sp>
        <p:nvSpPr>
          <p:cNvPr id="5" name="Dikdörtgen 4"/>
          <p:cNvSpPr/>
          <p:nvPr/>
        </p:nvSpPr>
        <p:spPr>
          <a:xfrm>
            <a:off x="231063" y="1285872"/>
            <a:ext cx="8608138" cy="2031325"/>
          </a:xfrm>
          <a:prstGeom prst="rect">
            <a:avLst/>
          </a:prstGeom>
        </p:spPr>
        <p:txBody>
          <a:bodyPr wrap="square">
            <a:spAutoFit/>
          </a:bodyPr>
          <a:lstStyle/>
          <a:p>
            <a:pPr algn="just"/>
            <a:r>
              <a:rPr lang="tr-TR" dirty="0">
                <a:latin typeface="Times New Roman" pitchFamily="18" charset="0"/>
                <a:cs typeface="Times New Roman" pitchFamily="18" charset="0"/>
              </a:rPr>
              <a:t>Debisi 300 m</a:t>
            </a:r>
            <a:r>
              <a:rPr lang="tr-TR" baseline="30000" dirty="0">
                <a:latin typeface="Times New Roman" pitchFamily="18" charset="0"/>
                <a:cs typeface="Times New Roman" pitchFamily="18" charset="0"/>
              </a:rPr>
              <a:t>3</a:t>
            </a:r>
            <a:r>
              <a:rPr lang="tr-TR" dirty="0">
                <a:latin typeface="Times New Roman" pitchFamily="18" charset="0"/>
                <a:cs typeface="Times New Roman" pitchFamily="18" charset="0"/>
              </a:rPr>
              <a:t>/gün olan </a:t>
            </a:r>
            <a:r>
              <a:rPr lang="tr-TR" dirty="0" err="1">
                <a:latin typeface="Times New Roman" pitchFamily="18" charset="0"/>
                <a:cs typeface="Times New Roman" pitchFamily="18" charset="0"/>
              </a:rPr>
              <a:t>atıksuyun</a:t>
            </a:r>
            <a:r>
              <a:rPr lang="tr-TR" dirty="0">
                <a:latin typeface="Times New Roman" pitchFamily="18" charset="0"/>
                <a:cs typeface="Times New Roman" pitchFamily="18" charset="0"/>
              </a:rPr>
              <a:t> kirletici konsantrasyonunun 100mg/l’den 20 mg/l’ye kadar azaltılması isteniyor. Ayrışmanın birinci dereceden kinetiğe uyduğunu kabul adiniz. Reaksiyon hız sabiti; 0,8gün</a:t>
            </a:r>
            <a:r>
              <a:rPr lang="tr-TR" baseline="30000" dirty="0">
                <a:latin typeface="Times New Roman" pitchFamily="18" charset="0"/>
                <a:cs typeface="Times New Roman" pitchFamily="18" charset="0"/>
              </a:rPr>
              <a:t>-1</a:t>
            </a:r>
            <a:r>
              <a:rPr lang="tr-TR" dirty="0">
                <a:latin typeface="Times New Roman" pitchFamily="18" charset="0"/>
                <a:cs typeface="Times New Roman" pitchFamily="18" charset="0"/>
              </a:rPr>
              <a:t>’dir.</a:t>
            </a:r>
          </a:p>
          <a:p>
            <a:pPr algn="just"/>
            <a:endParaRPr lang="tr-TR" dirty="0">
              <a:latin typeface="Times New Roman" pitchFamily="18" charset="0"/>
              <a:cs typeface="Times New Roman" pitchFamily="18" charset="0"/>
            </a:endParaRPr>
          </a:p>
          <a:p>
            <a:pPr algn="just"/>
            <a:r>
              <a:rPr lang="tr-TR" dirty="0">
                <a:latin typeface="Times New Roman" pitchFamily="18" charset="0"/>
                <a:cs typeface="Times New Roman" pitchFamily="18" charset="0"/>
              </a:rPr>
              <a:t>a- Piston akımlı reaktördeki alıkonma süresi ve reaktör hacmini bulunuz.</a:t>
            </a:r>
          </a:p>
          <a:p>
            <a:pPr algn="just"/>
            <a:endParaRPr lang="tr-TR" dirty="0">
              <a:latin typeface="Times New Roman" pitchFamily="18" charset="0"/>
              <a:cs typeface="Times New Roman" pitchFamily="18" charset="0"/>
            </a:endParaRPr>
          </a:p>
          <a:p>
            <a:pPr algn="just"/>
            <a:r>
              <a:rPr lang="tr-TR" dirty="0">
                <a:latin typeface="Times New Roman" pitchFamily="18" charset="0"/>
                <a:cs typeface="Times New Roman" pitchFamily="18" charset="0"/>
              </a:rPr>
              <a:t>b- Tam karışımlı reaktördeki alıkonma süresini ve reaktör hacmini bulunuz.</a:t>
            </a:r>
            <a:endParaRPr lang="tr-TR" dirty="0"/>
          </a:p>
        </p:txBody>
      </p:sp>
    </p:spTree>
    <p:extLst>
      <p:ext uri="{BB962C8B-B14F-4D97-AF65-F5344CB8AC3E}">
        <p14:creationId xmlns:p14="http://schemas.microsoft.com/office/powerpoint/2010/main" val="1459552965"/>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4" name="Dikdörtgen 3"/>
          <p:cNvSpPr/>
          <p:nvPr/>
        </p:nvSpPr>
        <p:spPr>
          <a:xfrm>
            <a:off x="152400" y="819150"/>
            <a:ext cx="889987" cy="369332"/>
          </a:xfrm>
          <a:prstGeom prst="rect">
            <a:avLst/>
          </a:prstGeom>
        </p:spPr>
        <p:txBody>
          <a:bodyPr wrap="none">
            <a:spAutoFit/>
          </a:bodyPr>
          <a:lstStyle/>
          <a:p>
            <a:r>
              <a:rPr lang="tr-TR" b="1" dirty="0">
                <a:latin typeface="Times New Roman" pitchFamily="18" charset="0"/>
                <a:cs typeface="Times New Roman" pitchFamily="18" charset="0"/>
              </a:rPr>
              <a:t>Çözüm</a:t>
            </a:r>
            <a:endParaRPr lang="tr-TR" dirty="0"/>
          </a:p>
        </p:txBody>
      </p:sp>
      <p:sp>
        <p:nvSpPr>
          <p:cNvPr id="5" name="Dikdörtgen 4"/>
          <p:cNvSpPr/>
          <p:nvPr/>
        </p:nvSpPr>
        <p:spPr>
          <a:xfrm>
            <a:off x="166098" y="1207575"/>
            <a:ext cx="8215901" cy="369332"/>
          </a:xfrm>
          <a:prstGeom prst="rect">
            <a:avLst/>
          </a:prstGeom>
        </p:spPr>
        <p:txBody>
          <a:bodyPr wrap="square">
            <a:spAutoFit/>
          </a:bodyPr>
          <a:lstStyle/>
          <a:p>
            <a:r>
              <a:rPr lang="tr-TR" dirty="0">
                <a:latin typeface="Times New Roman" pitchFamily="18" charset="0"/>
                <a:cs typeface="Times New Roman" pitchFamily="18" charset="0"/>
              </a:rPr>
              <a:t>a- Piston akımlı reaktördeki alıkonma süresi ve reaktör hacmini; </a:t>
            </a:r>
            <a:endParaRPr lang="tr-TR" dirty="0"/>
          </a:p>
        </p:txBody>
      </p:sp>
      <p:sp>
        <p:nvSpPr>
          <p:cNvPr id="6" name="Dikdörtgen 5"/>
          <p:cNvSpPr/>
          <p:nvPr/>
        </p:nvSpPr>
        <p:spPr>
          <a:xfrm>
            <a:off x="1447800" y="1880111"/>
            <a:ext cx="2362200" cy="923330"/>
          </a:xfrm>
          <a:prstGeom prst="rect">
            <a:avLst/>
          </a:prstGeom>
        </p:spPr>
        <p:txBody>
          <a:bodyPr wrap="square">
            <a:spAutoFit/>
          </a:bodyPr>
          <a:lstStyle/>
          <a:p>
            <a:r>
              <a:rPr lang="tr-TR" dirty="0">
                <a:latin typeface="Times New Roman" pitchFamily="18" charset="0"/>
                <a:cs typeface="Times New Roman" pitchFamily="18" charset="0"/>
              </a:rPr>
              <a:t>Reaktif A’nın (</a:t>
            </a:r>
            <a:r>
              <a:rPr lang="tr-TR" dirty="0" err="1">
                <a:latin typeface="Times New Roman" pitchFamily="18" charset="0"/>
                <a:cs typeface="Times New Roman" pitchFamily="18" charset="0"/>
              </a:rPr>
              <a:t>dt</a:t>
            </a:r>
            <a:r>
              <a:rPr lang="tr-TR" dirty="0">
                <a:latin typeface="Times New Roman" pitchFamily="18" charset="0"/>
                <a:cs typeface="Times New Roman" pitchFamily="18" charset="0"/>
              </a:rPr>
              <a:t>) diferansiyel zamanda  </a:t>
            </a:r>
            <a:r>
              <a:rPr lang="tr-TR" dirty="0" err="1">
                <a:latin typeface="Times New Roman" pitchFamily="18" charset="0"/>
                <a:cs typeface="Times New Roman" pitchFamily="18" charset="0"/>
              </a:rPr>
              <a:t>derişimindeki</a:t>
            </a:r>
            <a:r>
              <a:rPr lang="tr-TR" dirty="0">
                <a:latin typeface="Times New Roman" pitchFamily="18" charset="0"/>
                <a:cs typeface="Times New Roman" pitchFamily="18" charset="0"/>
              </a:rPr>
              <a:t> değişim</a:t>
            </a:r>
            <a:endParaRPr lang="tr-TR" dirty="0"/>
          </a:p>
        </p:txBody>
      </p:sp>
      <p:sp>
        <p:nvSpPr>
          <p:cNvPr id="7" name="Dikdörtgen 6"/>
          <p:cNvSpPr/>
          <p:nvPr/>
        </p:nvSpPr>
        <p:spPr>
          <a:xfrm>
            <a:off x="3886200" y="2157110"/>
            <a:ext cx="457200" cy="369332"/>
          </a:xfrm>
          <a:prstGeom prst="rect">
            <a:avLst/>
          </a:prstGeom>
        </p:spPr>
        <p:txBody>
          <a:bodyPr wrap="square">
            <a:spAutoFit/>
          </a:bodyPr>
          <a:lstStyle/>
          <a:p>
            <a:r>
              <a:rPr lang="tr-TR" dirty="0">
                <a:latin typeface="Times New Roman" pitchFamily="18" charset="0"/>
                <a:cs typeface="Times New Roman" pitchFamily="18" charset="0"/>
              </a:rPr>
              <a:t>=</a:t>
            </a:r>
            <a:endParaRPr lang="tr-TR" dirty="0"/>
          </a:p>
        </p:txBody>
      </p:sp>
      <p:sp>
        <p:nvSpPr>
          <p:cNvPr id="8" name="Dikdörtgen 7"/>
          <p:cNvSpPr/>
          <p:nvPr/>
        </p:nvSpPr>
        <p:spPr>
          <a:xfrm>
            <a:off x="4371654" y="1878707"/>
            <a:ext cx="3886200" cy="923330"/>
          </a:xfrm>
          <a:prstGeom prst="rect">
            <a:avLst/>
          </a:prstGeom>
        </p:spPr>
        <p:txBody>
          <a:bodyPr wrap="square">
            <a:spAutoFit/>
          </a:bodyPr>
          <a:lstStyle/>
          <a:p>
            <a:r>
              <a:rPr lang="tr-TR" dirty="0">
                <a:latin typeface="Times New Roman" pitchFamily="18" charset="0"/>
                <a:cs typeface="Times New Roman" pitchFamily="18" charset="0"/>
              </a:rPr>
              <a:t>Akışkan elemanın (</a:t>
            </a:r>
            <a:r>
              <a:rPr lang="tr-TR" dirty="0" err="1">
                <a:latin typeface="Times New Roman" pitchFamily="18" charset="0"/>
                <a:cs typeface="Times New Roman" pitchFamily="18" charset="0"/>
              </a:rPr>
              <a:t>dt</a:t>
            </a:r>
            <a:r>
              <a:rPr lang="tr-TR" dirty="0">
                <a:latin typeface="Times New Roman" pitchFamily="18" charset="0"/>
                <a:cs typeface="Times New Roman" pitchFamily="18" charset="0"/>
              </a:rPr>
              <a:t>) diferansiyel zamanda konumundaki değişim nedeniyle A’nın </a:t>
            </a:r>
            <a:r>
              <a:rPr lang="tr-TR" dirty="0" err="1">
                <a:latin typeface="Times New Roman" pitchFamily="18" charset="0"/>
                <a:cs typeface="Times New Roman" pitchFamily="18" charset="0"/>
              </a:rPr>
              <a:t>derişimindeki</a:t>
            </a:r>
            <a:r>
              <a:rPr lang="tr-TR" dirty="0">
                <a:latin typeface="Times New Roman" pitchFamily="18" charset="0"/>
                <a:cs typeface="Times New Roman" pitchFamily="18" charset="0"/>
              </a:rPr>
              <a:t> değişim </a:t>
            </a:r>
            <a:endParaRPr lang="tr-TR" dirty="0"/>
          </a:p>
        </p:txBody>
      </p:sp>
      <mc:AlternateContent xmlns:mc="http://schemas.openxmlformats.org/markup-compatibility/2006" xmlns:a14="http://schemas.microsoft.com/office/drawing/2010/main">
        <mc:Choice Requires="a14">
          <p:sp>
            <p:nvSpPr>
              <p:cNvPr id="9" name="Dikdörtgen 8"/>
              <p:cNvSpPr/>
              <p:nvPr/>
            </p:nvSpPr>
            <p:spPr>
              <a:xfrm>
                <a:off x="152400" y="3105150"/>
                <a:ext cx="7696200" cy="1764457"/>
              </a:xfrm>
              <a:prstGeom prst="rect">
                <a:avLst/>
              </a:prstGeom>
            </p:spPr>
            <p:txBody>
              <a:bodyPr wrap="square">
                <a:spAutoFit/>
              </a:bodyPr>
              <a:lstStyle/>
              <a:p>
                <a14:m>
                  <m:oMath xmlns:m="http://schemas.openxmlformats.org/officeDocument/2006/math">
                    <m:r>
                      <a:rPr lang="tr-TR" i="1" smtClean="0">
                        <a:latin typeface="Cambria Math"/>
                      </a:rPr>
                      <m:t>− </m:t>
                    </m:r>
                    <m:nary>
                      <m:naryPr>
                        <m:ctrlPr>
                          <a:rPr lang="tr-TR" i="1">
                            <a:latin typeface="Cambria Math" panose="02040503050406030204" pitchFamily="18" charset="0"/>
                          </a:rPr>
                        </m:ctrlPr>
                      </m:naryPr>
                      <m:sub>
                        <m:sSub>
                          <m:sSubPr>
                            <m:ctrlPr>
                              <a:rPr lang="tr-TR" i="1">
                                <a:latin typeface="Cambria Math" panose="02040503050406030204" pitchFamily="18" charset="0"/>
                              </a:rPr>
                            </m:ctrlPr>
                          </m:sSubPr>
                          <m:e>
                            <m:r>
                              <a:rPr lang="tr-TR" i="1">
                                <a:latin typeface="Cambria Math"/>
                              </a:rPr>
                              <m:t>𝐶</m:t>
                            </m:r>
                          </m:e>
                          <m:sub>
                            <m:r>
                              <a:rPr lang="tr-TR" i="1">
                                <a:latin typeface="Cambria Math"/>
                              </a:rPr>
                              <m:t>0</m:t>
                            </m:r>
                          </m:sub>
                        </m:sSub>
                      </m:sub>
                      <m:sup>
                        <m:r>
                          <a:rPr lang="tr-TR" i="1">
                            <a:latin typeface="Cambria Math"/>
                          </a:rPr>
                          <m:t>𝐶</m:t>
                        </m:r>
                      </m:sup>
                      <m:e>
                        <m:f>
                          <m:fPr>
                            <m:ctrlPr>
                              <a:rPr lang="tr-TR" i="1">
                                <a:latin typeface="Cambria Math" panose="02040503050406030204" pitchFamily="18" charset="0"/>
                              </a:rPr>
                            </m:ctrlPr>
                          </m:fPr>
                          <m:num>
                            <m:r>
                              <a:rPr lang="tr-TR" i="1">
                                <a:latin typeface="Cambria Math"/>
                              </a:rPr>
                              <m:t>𝑑𝐶</m:t>
                            </m:r>
                          </m:num>
                          <m:den>
                            <m:r>
                              <a:rPr lang="tr-TR" i="1">
                                <a:latin typeface="Cambria Math"/>
                              </a:rPr>
                              <m:t>𝑘</m:t>
                            </m:r>
                            <m:r>
                              <a:rPr lang="tr-TR" i="1">
                                <a:latin typeface="Cambria Math"/>
                              </a:rPr>
                              <m:t>.</m:t>
                            </m:r>
                            <m:r>
                              <a:rPr lang="tr-TR" i="1">
                                <a:latin typeface="Cambria Math"/>
                              </a:rPr>
                              <m:t>𝐶</m:t>
                            </m:r>
                          </m:den>
                        </m:f>
                        <m:r>
                          <a:rPr lang="tr-TR" i="1">
                            <a:latin typeface="Cambria Math"/>
                          </a:rPr>
                          <m:t>= </m:t>
                        </m:r>
                        <m:nary>
                          <m:naryPr>
                            <m:ctrlPr>
                              <a:rPr lang="tr-TR" i="1">
                                <a:latin typeface="Cambria Math" panose="02040503050406030204" pitchFamily="18" charset="0"/>
                              </a:rPr>
                            </m:ctrlPr>
                          </m:naryPr>
                          <m:sub>
                            <m:r>
                              <m:rPr>
                                <m:brk m:alnAt="23"/>
                              </m:rPr>
                              <a:rPr lang="tr-TR" i="1">
                                <a:latin typeface="Cambria Math"/>
                              </a:rPr>
                              <m:t>0</m:t>
                            </m:r>
                          </m:sub>
                          <m:sup>
                            <m:r>
                              <a:rPr lang="tr-TR" i="1">
                                <a:latin typeface="Cambria Math"/>
                              </a:rPr>
                              <m:t>𝐿</m:t>
                            </m:r>
                          </m:sup>
                          <m:e>
                            <m:f>
                              <m:fPr>
                                <m:ctrlPr>
                                  <a:rPr lang="tr-TR" i="1">
                                    <a:latin typeface="Cambria Math" panose="02040503050406030204" pitchFamily="18" charset="0"/>
                                  </a:rPr>
                                </m:ctrlPr>
                              </m:fPr>
                              <m:num>
                                <m:r>
                                  <a:rPr lang="tr-TR" i="1">
                                    <a:latin typeface="Cambria Math"/>
                                  </a:rPr>
                                  <m:t>𝑑𝑥</m:t>
                                </m:r>
                              </m:num>
                              <m:den>
                                <m:r>
                                  <a:rPr lang="tr-TR" i="1">
                                    <a:latin typeface="Cambria Math"/>
                                  </a:rPr>
                                  <m:t>𝑉</m:t>
                                </m:r>
                              </m:den>
                            </m:f>
                          </m:e>
                        </m:nary>
                      </m:e>
                    </m:nary>
                  </m:oMath>
                </a14:m>
                <a:r>
                  <a:rPr lang="tr-TR" dirty="0"/>
                  <a:t>           </a:t>
                </a:r>
                <a14:m>
                  <m:oMath xmlns:m="http://schemas.openxmlformats.org/officeDocument/2006/math">
                    <m:f>
                      <m:fPr>
                        <m:ctrlPr>
                          <a:rPr lang="tr-TR" i="1">
                            <a:latin typeface="Cambria Math" panose="02040503050406030204" pitchFamily="18" charset="0"/>
                          </a:rPr>
                        </m:ctrlPr>
                      </m:fPr>
                      <m:num>
                        <m:r>
                          <a:rPr lang="tr-TR" i="1">
                            <a:latin typeface="Cambria Math"/>
                          </a:rPr>
                          <m:t>1</m:t>
                        </m:r>
                      </m:num>
                      <m:den>
                        <m:r>
                          <a:rPr lang="tr-TR" i="1">
                            <a:latin typeface="Cambria Math"/>
                          </a:rPr>
                          <m:t>𝑘</m:t>
                        </m:r>
                        <m:r>
                          <a:rPr lang="tr-TR" i="1">
                            <a:latin typeface="Cambria Math"/>
                          </a:rPr>
                          <m:t>.[</m:t>
                        </m:r>
                        <m:func>
                          <m:funcPr>
                            <m:ctrlPr>
                              <a:rPr lang="tr-TR" i="1">
                                <a:latin typeface="Cambria Math" panose="02040503050406030204" pitchFamily="18" charset="0"/>
                              </a:rPr>
                            </m:ctrlPr>
                          </m:funcPr>
                          <m:fName>
                            <m:r>
                              <m:rPr>
                                <m:sty m:val="p"/>
                              </m:rPr>
                              <a:rPr lang="tr-TR">
                                <a:latin typeface="Cambria Math"/>
                              </a:rPr>
                              <m:t>ln</m:t>
                            </m:r>
                          </m:fName>
                          <m:e>
                            <m:d>
                              <m:dPr>
                                <m:ctrlPr>
                                  <a:rPr lang="tr-TR" i="1">
                                    <a:latin typeface="Cambria Math" panose="02040503050406030204" pitchFamily="18" charset="0"/>
                                  </a:rPr>
                                </m:ctrlPr>
                              </m:dPr>
                              <m:e>
                                <m:f>
                                  <m:fPr>
                                    <m:ctrlPr>
                                      <a:rPr lang="tr-TR" i="1">
                                        <a:latin typeface="Cambria Math" panose="02040503050406030204" pitchFamily="18" charset="0"/>
                                      </a:rPr>
                                    </m:ctrlPr>
                                  </m:fPr>
                                  <m:num>
                                    <m:sSub>
                                      <m:sSubPr>
                                        <m:ctrlPr>
                                          <a:rPr lang="tr-TR" i="1">
                                            <a:latin typeface="Cambria Math" panose="02040503050406030204" pitchFamily="18" charset="0"/>
                                          </a:rPr>
                                        </m:ctrlPr>
                                      </m:sSubPr>
                                      <m:e>
                                        <m:r>
                                          <a:rPr lang="tr-TR" i="1">
                                            <a:latin typeface="Cambria Math"/>
                                          </a:rPr>
                                          <m:t>𝐶</m:t>
                                        </m:r>
                                      </m:e>
                                      <m:sub>
                                        <m:r>
                                          <a:rPr lang="tr-TR" i="1">
                                            <a:latin typeface="Cambria Math"/>
                                          </a:rPr>
                                          <m:t>0</m:t>
                                        </m:r>
                                      </m:sub>
                                    </m:sSub>
                                  </m:num>
                                  <m:den>
                                    <m:r>
                                      <a:rPr lang="tr-TR" i="1">
                                        <a:latin typeface="Cambria Math"/>
                                      </a:rPr>
                                      <m:t>𝐶</m:t>
                                    </m:r>
                                  </m:den>
                                </m:f>
                              </m:e>
                            </m:d>
                          </m:e>
                        </m:func>
                        <m:r>
                          <a:rPr lang="tr-TR" i="1">
                            <a:latin typeface="Cambria Math"/>
                          </a:rPr>
                          <m:t>]</m:t>
                        </m:r>
                      </m:den>
                    </m:f>
                    <m:r>
                      <a:rPr lang="tr-TR" i="1">
                        <a:latin typeface="Cambria Math"/>
                      </a:rPr>
                      <m:t>= </m:t>
                    </m:r>
                    <m:f>
                      <m:fPr>
                        <m:ctrlPr>
                          <a:rPr lang="tr-TR" i="1">
                            <a:latin typeface="Cambria Math" panose="02040503050406030204" pitchFamily="18" charset="0"/>
                          </a:rPr>
                        </m:ctrlPr>
                      </m:fPr>
                      <m:num>
                        <m:r>
                          <a:rPr lang="tr-TR" i="1">
                            <a:latin typeface="Cambria Math"/>
                          </a:rPr>
                          <m:t>𝐿</m:t>
                        </m:r>
                      </m:num>
                      <m:den>
                        <m:r>
                          <a:rPr lang="tr-TR" i="1">
                            <a:latin typeface="Cambria Math"/>
                            <a:ea typeface="Cambria Math"/>
                          </a:rPr>
                          <m:t>𝜗</m:t>
                        </m:r>
                      </m:den>
                    </m:f>
                    <m:r>
                      <a:rPr lang="tr-TR" i="1">
                        <a:latin typeface="Cambria Math"/>
                      </a:rPr>
                      <m:t>= </m:t>
                    </m:r>
                    <m:f>
                      <m:fPr>
                        <m:ctrlPr>
                          <a:rPr lang="tr-TR" i="1">
                            <a:latin typeface="Cambria Math" panose="02040503050406030204" pitchFamily="18" charset="0"/>
                          </a:rPr>
                        </m:ctrlPr>
                      </m:fPr>
                      <m:num>
                        <m:r>
                          <a:rPr lang="tr-TR" i="1">
                            <a:latin typeface="Cambria Math"/>
                          </a:rPr>
                          <m:t>𝐿</m:t>
                        </m:r>
                        <m:r>
                          <a:rPr lang="tr-TR" i="1">
                            <a:latin typeface="Cambria Math"/>
                          </a:rPr>
                          <m:t>.</m:t>
                        </m:r>
                        <m:r>
                          <a:rPr lang="tr-TR" i="1">
                            <a:latin typeface="Cambria Math"/>
                          </a:rPr>
                          <m:t>𝐴</m:t>
                        </m:r>
                      </m:num>
                      <m:den>
                        <m:r>
                          <a:rPr lang="tr-TR" i="1">
                            <a:latin typeface="Cambria Math"/>
                            <a:ea typeface="Cambria Math"/>
                          </a:rPr>
                          <m:t>𝜗</m:t>
                        </m:r>
                        <m:r>
                          <a:rPr lang="tr-TR" i="1">
                            <a:latin typeface="Cambria Math"/>
                            <a:ea typeface="Cambria Math"/>
                          </a:rPr>
                          <m:t>.</m:t>
                        </m:r>
                        <m:r>
                          <a:rPr lang="tr-TR" i="1">
                            <a:latin typeface="Cambria Math"/>
                            <a:ea typeface="Cambria Math"/>
                          </a:rPr>
                          <m:t>𝐴</m:t>
                        </m:r>
                      </m:den>
                    </m:f>
                    <m:r>
                      <a:rPr lang="tr-TR" i="1">
                        <a:latin typeface="Cambria Math"/>
                      </a:rPr>
                      <m:t>=</m:t>
                    </m:r>
                    <m:f>
                      <m:fPr>
                        <m:ctrlPr>
                          <a:rPr lang="tr-TR" i="1">
                            <a:latin typeface="Cambria Math" panose="02040503050406030204" pitchFamily="18" charset="0"/>
                          </a:rPr>
                        </m:ctrlPr>
                      </m:fPr>
                      <m:num>
                        <m:r>
                          <a:rPr lang="tr-TR" i="1">
                            <a:latin typeface="Cambria Math"/>
                          </a:rPr>
                          <m:t>𝑉</m:t>
                        </m:r>
                      </m:num>
                      <m:den>
                        <m:r>
                          <a:rPr lang="tr-TR" i="1">
                            <a:latin typeface="Cambria Math"/>
                          </a:rPr>
                          <m:t>𝑄</m:t>
                        </m:r>
                      </m:den>
                    </m:f>
                  </m:oMath>
                </a14:m>
                <a:r>
                  <a:rPr lang="tr-TR" dirty="0"/>
                  <a:t>        </a:t>
                </a:r>
                <a14:m>
                  <m:oMath xmlns:m="http://schemas.openxmlformats.org/officeDocument/2006/math">
                    <m:r>
                      <a:rPr lang="tr-TR" i="1">
                        <a:latin typeface="Cambria Math"/>
                      </a:rPr>
                      <m:t>𝑡</m:t>
                    </m:r>
                    <m:r>
                      <a:rPr lang="tr-TR" i="1">
                        <a:latin typeface="Cambria Math"/>
                      </a:rPr>
                      <m:t>= </m:t>
                    </m:r>
                    <m:f>
                      <m:fPr>
                        <m:ctrlPr>
                          <a:rPr lang="tr-TR" i="1">
                            <a:latin typeface="Cambria Math" panose="02040503050406030204" pitchFamily="18" charset="0"/>
                          </a:rPr>
                        </m:ctrlPr>
                      </m:fPr>
                      <m:num>
                        <m:r>
                          <a:rPr lang="tr-TR" i="1">
                            <a:latin typeface="Cambria Math"/>
                          </a:rPr>
                          <m:t>𝑉</m:t>
                        </m:r>
                      </m:num>
                      <m:den>
                        <m:r>
                          <a:rPr lang="tr-TR" i="1">
                            <a:latin typeface="Cambria Math"/>
                          </a:rPr>
                          <m:t>𝑄</m:t>
                        </m:r>
                      </m:den>
                    </m:f>
                    <m:r>
                      <a:rPr lang="tr-TR" i="1">
                        <a:latin typeface="Cambria Math"/>
                      </a:rPr>
                      <m:t>=</m:t>
                    </m:r>
                    <m:f>
                      <m:fPr>
                        <m:ctrlPr>
                          <a:rPr lang="tr-TR" i="1">
                            <a:latin typeface="Cambria Math" panose="02040503050406030204" pitchFamily="18" charset="0"/>
                          </a:rPr>
                        </m:ctrlPr>
                      </m:fPr>
                      <m:num>
                        <m:r>
                          <a:rPr lang="tr-TR" i="1">
                            <a:latin typeface="Cambria Math"/>
                          </a:rPr>
                          <m:t>1</m:t>
                        </m:r>
                      </m:num>
                      <m:den>
                        <m:r>
                          <a:rPr lang="tr-TR" i="1">
                            <a:latin typeface="Cambria Math"/>
                          </a:rPr>
                          <m:t>𝑘</m:t>
                        </m:r>
                      </m:den>
                    </m:f>
                    <m:r>
                      <a:rPr lang="tr-TR" i="1">
                        <a:latin typeface="Cambria Math"/>
                      </a:rPr>
                      <m:t>.[</m:t>
                    </m:r>
                    <m:func>
                      <m:funcPr>
                        <m:ctrlPr>
                          <a:rPr lang="tr-TR" i="1">
                            <a:latin typeface="Cambria Math" panose="02040503050406030204" pitchFamily="18" charset="0"/>
                          </a:rPr>
                        </m:ctrlPr>
                      </m:funcPr>
                      <m:fName>
                        <m:r>
                          <m:rPr>
                            <m:sty m:val="p"/>
                          </m:rPr>
                          <a:rPr lang="tr-TR">
                            <a:latin typeface="Cambria Math"/>
                          </a:rPr>
                          <m:t>ln</m:t>
                        </m:r>
                      </m:fName>
                      <m:e>
                        <m:d>
                          <m:dPr>
                            <m:ctrlPr>
                              <a:rPr lang="tr-TR" i="1">
                                <a:latin typeface="Cambria Math" panose="02040503050406030204" pitchFamily="18" charset="0"/>
                              </a:rPr>
                            </m:ctrlPr>
                          </m:dPr>
                          <m:e>
                            <m:f>
                              <m:fPr>
                                <m:ctrlPr>
                                  <a:rPr lang="tr-TR" i="1">
                                    <a:latin typeface="Cambria Math" panose="02040503050406030204" pitchFamily="18" charset="0"/>
                                  </a:rPr>
                                </m:ctrlPr>
                              </m:fPr>
                              <m:num>
                                <m:sSub>
                                  <m:sSubPr>
                                    <m:ctrlPr>
                                      <a:rPr lang="tr-TR" i="1">
                                        <a:latin typeface="Cambria Math" panose="02040503050406030204" pitchFamily="18" charset="0"/>
                                      </a:rPr>
                                    </m:ctrlPr>
                                  </m:sSubPr>
                                  <m:e>
                                    <m:r>
                                      <a:rPr lang="tr-TR" i="1">
                                        <a:latin typeface="Cambria Math"/>
                                      </a:rPr>
                                      <m:t>𝐶</m:t>
                                    </m:r>
                                  </m:e>
                                  <m:sub>
                                    <m:r>
                                      <a:rPr lang="tr-TR" i="1">
                                        <a:latin typeface="Cambria Math"/>
                                      </a:rPr>
                                      <m:t>0</m:t>
                                    </m:r>
                                  </m:sub>
                                </m:sSub>
                              </m:num>
                              <m:den>
                                <m:r>
                                  <a:rPr lang="tr-TR" i="1">
                                    <a:latin typeface="Cambria Math"/>
                                  </a:rPr>
                                  <m:t>𝐶</m:t>
                                </m:r>
                              </m:den>
                            </m:f>
                          </m:e>
                        </m:d>
                      </m:e>
                    </m:func>
                    <m:r>
                      <a:rPr lang="tr-TR" i="1">
                        <a:latin typeface="Cambria Math"/>
                      </a:rPr>
                      <m:t>]</m:t>
                    </m:r>
                  </m:oMath>
                </a14:m>
                <a:endParaRPr lang="tr-TR" dirty="0"/>
              </a:p>
              <a:p>
                <a:r>
                  <a:rPr lang="tr-TR" dirty="0"/>
                  <a:t>    </a:t>
                </a:r>
                <a14:m>
                  <m:oMath xmlns:m="http://schemas.openxmlformats.org/officeDocument/2006/math">
                    <m:sSub>
                      <m:sSubPr>
                        <m:ctrlPr>
                          <a:rPr lang="tr-TR" i="1" smtClean="0">
                            <a:latin typeface="Cambria Math" panose="02040503050406030204" pitchFamily="18" charset="0"/>
                          </a:rPr>
                        </m:ctrlPr>
                      </m:sSubPr>
                      <m:e>
                        <m:r>
                          <a:rPr lang="tr-TR" b="0" i="1" smtClean="0">
                            <a:latin typeface="Cambria Math"/>
                          </a:rPr>
                          <m:t>𝑡</m:t>
                        </m:r>
                      </m:e>
                      <m:sub>
                        <m:r>
                          <a:rPr lang="tr-TR" b="0" i="1" smtClean="0">
                            <a:latin typeface="Cambria Math"/>
                          </a:rPr>
                          <m:t>𝑝𝑖𝑠𝑡𝑜𝑛</m:t>
                        </m:r>
                      </m:sub>
                    </m:sSub>
                    <m:r>
                      <a:rPr lang="tr-TR" b="0" i="1" smtClean="0">
                        <a:latin typeface="Cambria Math"/>
                      </a:rPr>
                      <m:t>= </m:t>
                    </m:r>
                    <m:f>
                      <m:fPr>
                        <m:ctrlPr>
                          <a:rPr lang="tr-TR" b="0" i="1" smtClean="0">
                            <a:latin typeface="Cambria Math" panose="02040503050406030204" pitchFamily="18" charset="0"/>
                          </a:rPr>
                        </m:ctrlPr>
                      </m:fPr>
                      <m:num>
                        <m:r>
                          <a:rPr lang="tr-TR" b="0" i="1" smtClean="0">
                            <a:latin typeface="Cambria Math"/>
                          </a:rPr>
                          <m:t>1</m:t>
                        </m:r>
                      </m:num>
                      <m:den>
                        <m:r>
                          <a:rPr lang="tr-TR" b="0" i="1" smtClean="0">
                            <a:latin typeface="Cambria Math"/>
                          </a:rPr>
                          <m:t>0,8</m:t>
                        </m:r>
                      </m:den>
                    </m:f>
                    <m:r>
                      <a:rPr lang="tr-TR" b="0" i="1" smtClean="0">
                        <a:latin typeface="Cambria Math"/>
                      </a:rPr>
                      <m:t>.</m:t>
                    </m:r>
                    <m:r>
                      <m:rPr>
                        <m:sty m:val="p"/>
                      </m:rPr>
                      <a:rPr lang="tr-TR" b="0" i="0" smtClean="0">
                        <a:latin typeface="Cambria Math"/>
                      </a:rPr>
                      <m:t>ln</m:t>
                    </m:r>
                    <m:f>
                      <m:fPr>
                        <m:ctrlPr>
                          <a:rPr lang="tr-TR" b="0" i="1" smtClean="0">
                            <a:latin typeface="Cambria Math" panose="02040503050406030204" pitchFamily="18" charset="0"/>
                          </a:rPr>
                        </m:ctrlPr>
                      </m:fPr>
                      <m:num>
                        <m:r>
                          <a:rPr lang="tr-TR" b="0" i="1" smtClean="0">
                            <a:latin typeface="Cambria Math"/>
                          </a:rPr>
                          <m:t>200</m:t>
                        </m:r>
                      </m:num>
                      <m:den>
                        <m:r>
                          <a:rPr lang="tr-TR" b="0" i="1" smtClean="0">
                            <a:latin typeface="Cambria Math"/>
                          </a:rPr>
                          <m:t>20</m:t>
                        </m:r>
                      </m:den>
                    </m:f>
                    <m:r>
                      <a:rPr lang="tr-TR" b="0" i="1" smtClean="0">
                        <a:latin typeface="Cambria Math"/>
                      </a:rPr>
                      <m:t>= </m:t>
                    </m:r>
                    <m:f>
                      <m:fPr>
                        <m:ctrlPr>
                          <a:rPr lang="tr-TR" b="0" i="1" smtClean="0">
                            <a:latin typeface="Cambria Math" panose="02040503050406030204" pitchFamily="18" charset="0"/>
                          </a:rPr>
                        </m:ctrlPr>
                      </m:fPr>
                      <m:num>
                        <m:r>
                          <a:rPr lang="tr-TR" b="0" i="1" smtClean="0">
                            <a:latin typeface="Cambria Math"/>
                          </a:rPr>
                          <m:t>1,6094</m:t>
                        </m:r>
                      </m:num>
                      <m:den>
                        <m:r>
                          <a:rPr lang="tr-TR" b="0" i="1" smtClean="0">
                            <a:latin typeface="Cambria Math"/>
                          </a:rPr>
                          <m:t>0,8</m:t>
                        </m:r>
                      </m:den>
                    </m:f>
                    <m:r>
                      <a:rPr lang="tr-TR" b="0" i="1" smtClean="0">
                        <a:latin typeface="Cambria Math"/>
                      </a:rPr>
                      <m:t>=</m:t>
                    </m:r>
                    <m:r>
                      <a:rPr lang="tr-TR" b="1" i="1" smtClean="0">
                        <a:latin typeface="Cambria Math"/>
                      </a:rPr>
                      <m:t>𝟐</m:t>
                    </m:r>
                    <m:r>
                      <a:rPr lang="tr-TR" b="1" i="1" smtClean="0">
                        <a:latin typeface="Cambria Math"/>
                      </a:rPr>
                      <m:t>,</m:t>
                    </m:r>
                    <m:r>
                      <a:rPr lang="tr-TR" b="1" i="1" smtClean="0">
                        <a:latin typeface="Cambria Math"/>
                      </a:rPr>
                      <m:t>𝟎𝟏𝟏𝟕𝟓</m:t>
                    </m:r>
                    <m:r>
                      <a:rPr lang="tr-TR" b="1" i="1" smtClean="0">
                        <a:latin typeface="Cambria Math"/>
                      </a:rPr>
                      <m:t> </m:t>
                    </m:r>
                    <m:r>
                      <a:rPr lang="tr-TR" b="1" i="1" smtClean="0">
                        <a:latin typeface="Cambria Math"/>
                      </a:rPr>
                      <m:t>𝒈</m:t>
                    </m:r>
                    <m:r>
                      <a:rPr lang="tr-TR" b="1" i="1" smtClean="0">
                        <a:latin typeface="Cambria Math"/>
                      </a:rPr>
                      <m:t>ü</m:t>
                    </m:r>
                    <m:r>
                      <a:rPr lang="tr-TR" b="1" i="1" smtClean="0">
                        <a:latin typeface="Cambria Math"/>
                      </a:rPr>
                      <m:t>𝒏</m:t>
                    </m:r>
                  </m:oMath>
                </a14:m>
                <a:endParaRPr lang="tr-TR" b="1" dirty="0"/>
              </a:p>
              <a:p>
                <a14:m>
                  <m:oMath xmlns:m="http://schemas.openxmlformats.org/officeDocument/2006/math">
                    <m:r>
                      <a:rPr lang="tr-TR" b="0" i="1" smtClean="0">
                        <a:latin typeface="Cambria Math"/>
                      </a:rPr>
                      <m:t>     </m:t>
                    </m:r>
                    <m:r>
                      <a:rPr lang="tr-TR" b="0" i="1" smtClean="0">
                        <a:latin typeface="Cambria Math"/>
                      </a:rPr>
                      <m:t>𝑉</m:t>
                    </m:r>
                    <m:r>
                      <a:rPr lang="tr-TR" b="0" i="1" smtClean="0">
                        <a:latin typeface="Cambria Math"/>
                      </a:rPr>
                      <m:t>=</m:t>
                    </m:r>
                    <m:r>
                      <a:rPr lang="tr-TR" b="0" i="1" smtClean="0">
                        <a:latin typeface="Cambria Math"/>
                      </a:rPr>
                      <m:t>𝑡</m:t>
                    </m:r>
                    <m:r>
                      <a:rPr lang="tr-TR" b="0" i="1" smtClean="0">
                        <a:latin typeface="Cambria Math"/>
                      </a:rPr>
                      <m:t>.</m:t>
                    </m:r>
                    <m:r>
                      <a:rPr lang="tr-TR" b="0" i="1" smtClean="0">
                        <a:latin typeface="Cambria Math"/>
                      </a:rPr>
                      <m:t>𝑄</m:t>
                    </m:r>
                    <m:r>
                      <a:rPr lang="tr-TR" b="0" i="1" smtClean="0">
                        <a:latin typeface="Cambria Math"/>
                      </a:rPr>
                      <m:t>=2,01175</m:t>
                    </m:r>
                    <m:r>
                      <a:rPr lang="tr-TR" b="0" i="1" smtClean="0">
                        <a:latin typeface="Cambria Math"/>
                      </a:rPr>
                      <m:t>𝑔</m:t>
                    </m:r>
                    <m:r>
                      <a:rPr lang="tr-TR" b="0" i="1" smtClean="0">
                        <a:latin typeface="Cambria Math"/>
                      </a:rPr>
                      <m:t>ü</m:t>
                    </m:r>
                    <m:r>
                      <a:rPr lang="tr-TR" b="0" i="1" smtClean="0">
                        <a:latin typeface="Cambria Math"/>
                      </a:rPr>
                      <m:t>𝑛</m:t>
                    </m:r>
                    <m:r>
                      <a:rPr lang="tr-TR" b="0" i="1" smtClean="0">
                        <a:latin typeface="Cambria Math"/>
                      </a:rPr>
                      <m:t>.</m:t>
                    </m:r>
                    <m:f>
                      <m:fPr>
                        <m:ctrlPr>
                          <a:rPr lang="tr-TR" b="0" i="1" smtClean="0">
                            <a:latin typeface="Cambria Math" panose="02040503050406030204" pitchFamily="18" charset="0"/>
                          </a:rPr>
                        </m:ctrlPr>
                      </m:fPr>
                      <m:num>
                        <m:r>
                          <a:rPr lang="tr-TR" b="0" i="1" smtClean="0">
                            <a:latin typeface="Cambria Math"/>
                          </a:rPr>
                          <m:t>300</m:t>
                        </m:r>
                        <m:sSup>
                          <m:sSupPr>
                            <m:ctrlPr>
                              <a:rPr lang="tr-TR" b="0" i="1" smtClean="0">
                                <a:latin typeface="Cambria Math" panose="02040503050406030204" pitchFamily="18" charset="0"/>
                              </a:rPr>
                            </m:ctrlPr>
                          </m:sSupPr>
                          <m:e>
                            <m:r>
                              <a:rPr lang="tr-TR" b="0" i="1" smtClean="0">
                                <a:latin typeface="Cambria Math"/>
                              </a:rPr>
                              <m:t>𝑚</m:t>
                            </m:r>
                          </m:e>
                          <m:sup>
                            <m:r>
                              <a:rPr lang="tr-TR" b="0" i="1" smtClean="0">
                                <a:latin typeface="Cambria Math"/>
                              </a:rPr>
                              <m:t>3</m:t>
                            </m:r>
                          </m:sup>
                        </m:sSup>
                      </m:num>
                      <m:den>
                        <m:r>
                          <a:rPr lang="tr-TR" b="0" i="1" smtClean="0">
                            <a:latin typeface="Cambria Math"/>
                          </a:rPr>
                          <m:t>𝑔</m:t>
                        </m:r>
                        <m:r>
                          <a:rPr lang="tr-TR" b="0" i="1" smtClean="0">
                            <a:latin typeface="Cambria Math"/>
                          </a:rPr>
                          <m:t>ü</m:t>
                        </m:r>
                        <m:r>
                          <a:rPr lang="tr-TR" b="0" i="1" smtClean="0">
                            <a:latin typeface="Cambria Math"/>
                          </a:rPr>
                          <m:t>𝑛</m:t>
                        </m:r>
                      </m:den>
                    </m:f>
                    <m:r>
                      <a:rPr lang="tr-TR" b="0" i="1" smtClean="0">
                        <a:latin typeface="Cambria Math"/>
                      </a:rPr>
                      <m:t>=</m:t>
                    </m:r>
                    <m:r>
                      <a:rPr lang="tr-TR" b="1" i="1" smtClean="0">
                        <a:latin typeface="Cambria Math"/>
                      </a:rPr>
                      <m:t>𝟔𝟎𝟑</m:t>
                    </m:r>
                    <m:r>
                      <a:rPr lang="tr-TR" b="1" i="1" smtClean="0">
                        <a:latin typeface="Cambria Math"/>
                      </a:rPr>
                      <m:t>,</m:t>
                    </m:r>
                    <m:r>
                      <a:rPr lang="tr-TR" b="1" i="1" smtClean="0">
                        <a:latin typeface="Cambria Math"/>
                      </a:rPr>
                      <m:t>𝟓𝟐𝟓</m:t>
                    </m:r>
                    <m:sSup>
                      <m:sSupPr>
                        <m:ctrlPr>
                          <a:rPr lang="tr-TR" b="1" i="1">
                            <a:latin typeface="Cambria Math" panose="02040503050406030204" pitchFamily="18" charset="0"/>
                          </a:rPr>
                        </m:ctrlPr>
                      </m:sSupPr>
                      <m:e>
                        <m:r>
                          <a:rPr lang="tr-TR" b="1" i="1">
                            <a:latin typeface="Cambria Math"/>
                          </a:rPr>
                          <m:t>𝒎</m:t>
                        </m:r>
                      </m:e>
                      <m:sup>
                        <m:r>
                          <a:rPr lang="tr-TR" b="1" i="1">
                            <a:latin typeface="Cambria Math"/>
                          </a:rPr>
                          <m:t>𝟑</m:t>
                        </m:r>
                      </m:sup>
                    </m:sSup>
                  </m:oMath>
                </a14:m>
                <a:r>
                  <a:rPr lang="tr-TR" dirty="0"/>
                  <a:t> </a:t>
                </a:r>
              </a:p>
              <a:p>
                <a:endParaRPr lang="tr-TR" dirty="0"/>
              </a:p>
            </p:txBody>
          </p:sp>
        </mc:Choice>
        <mc:Fallback xmlns="">
          <p:sp>
            <p:nvSpPr>
              <p:cNvPr id="9" name="Dikdörtgen 8"/>
              <p:cNvSpPr>
                <a:spLocks noRot="1" noChangeAspect="1" noMove="1" noResize="1" noEditPoints="1" noAdjustHandles="1" noChangeArrowheads="1" noChangeShapeType="1" noTextEdit="1"/>
              </p:cNvSpPr>
              <p:nvPr/>
            </p:nvSpPr>
            <p:spPr>
              <a:xfrm>
                <a:off x="152400" y="3105150"/>
                <a:ext cx="7696200" cy="1764457"/>
              </a:xfrm>
              <a:prstGeom prst="rect">
                <a:avLst/>
              </a:prstGeom>
              <a:blipFill rotWithShape="1">
                <a:blip r:embed="rId4"/>
                <a:stretch>
                  <a:fillRect l="-1900" t="-27586"/>
                </a:stretch>
              </a:blipFill>
            </p:spPr>
            <p:txBody>
              <a:bodyPr/>
              <a:lstStyle/>
              <a:p>
                <a:r>
                  <a:rPr lang="tr-TR">
                    <a:noFill/>
                  </a:rPr>
                  <a:t> </a:t>
                </a:r>
              </a:p>
            </p:txBody>
          </p:sp>
        </mc:Fallback>
      </mc:AlternateContent>
    </p:spTree>
    <p:extLst>
      <p:ext uri="{BB962C8B-B14F-4D97-AF65-F5344CB8AC3E}">
        <p14:creationId xmlns:p14="http://schemas.microsoft.com/office/powerpoint/2010/main" val="2382930430"/>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4" name="Dikdörtgen 3"/>
          <p:cNvSpPr/>
          <p:nvPr/>
        </p:nvSpPr>
        <p:spPr>
          <a:xfrm>
            <a:off x="152400" y="819150"/>
            <a:ext cx="889987" cy="369332"/>
          </a:xfrm>
          <a:prstGeom prst="rect">
            <a:avLst/>
          </a:prstGeom>
        </p:spPr>
        <p:txBody>
          <a:bodyPr wrap="none">
            <a:spAutoFit/>
          </a:bodyPr>
          <a:lstStyle/>
          <a:p>
            <a:r>
              <a:rPr lang="tr-TR" b="1" dirty="0">
                <a:latin typeface="Times New Roman" pitchFamily="18" charset="0"/>
                <a:cs typeface="Times New Roman" pitchFamily="18" charset="0"/>
              </a:rPr>
              <a:t>Çözüm</a:t>
            </a:r>
            <a:endParaRPr lang="tr-TR" dirty="0"/>
          </a:p>
        </p:txBody>
      </p:sp>
      <p:sp>
        <p:nvSpPr>
          <p:cNvPr id="5" name="Dikdörtgen 4"/>
          <p:cNvSpPr/>
          <p:nvPr/>
        </p:nvSpPr>
        <p:spPr>
          <a:xfrm>
            <a:off x="125858" y="1183169"/>
            <a:ext cx="8215901" cy="369332"/>
          </a:xfrm>
          <a:prstGeom prst="rect">
            <a:avLst/>
          </a:prstGeom>
        </p:spPr>
        <p:txBody>
          <a:bodyPr wrap="square">
            <a:spAutoFit/>
          </a:bodyPr>
          <a:lstStyle/>
          <a:p>
            <a:r>
              <a:rPr lang="tr-TR" dirty="0">
                <a:latin typeface="Times New Roman" pitchFamily="18" charset="0"/>
                <a:cs typeface="Times New Roman" pitchFamily="18" charset="0"/>
              </a:rPr>
              <a:t>a- Tam karışımlı akımlı reaktördeki alıkonma süresi ve reaktör hacmini; </a:t>
            </a:r>
            <a:endParaRPr lang="tr-TR" dirty="0"/>
          </a:p>
        </p:txBody>
      </p:sp>
      <mc:AlternateContent xmlns:mc="http://schemas.openxmlformats.org/markup-compatibility/2006" xmlns:a14="http://schemas.microsoft.com/office/drawing/2010/main">
        <mc:Choice Requires="a14">
          <p:sp>
            <p:nvSpPr>
              <p:cNvPr id="9" name="Dikdörtgen 8"/>
              <p:cNvSpPr/>
              <p:nvPr/>
            </p:nvSpPr>
            <p:spPr>
              <a:xfrm>
                <a:off x="228600" y="1809750"/>
                <a:ext cx="7696200" cy="2390783"/>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tr-TR" i="1" smtClean="0">
                          <a:latin typeface="Cambria Math"/>
                        </a:rPr>
                        <m:t> </m:t>
                      </m:r>
                      <m:f>
                        <m:fPr>
                          <m:ctrlPr>
                            <a:rPr lang="tr-TR" i="1">
                              <a:latin typeface="Cambria Math" panose="02040503050406030204" pitchFamily="18" charset="0"/>
                            </a:rPr>
                          </m:ctrlPr>
                        </m:fPr>
                        <m:num>
                          <m:r>
                            <a:rPr lang="tr-TR" b="0" i="1" smtClean="0">
                              <a:latin typeface="Cambria Math"/>
                            </a:rPr>
                            <m:t>𝑄</m:t>
                          </m:r>
                        </m:num>
                        <m:den>
                          <m:r>
                            <a:rPr lang="tr-TR" b="0" i="1" smtClean="0">
                              <a:latin typeface="Cambria Math"/>
                            </a:rPr>
                            <m:t>𝑉</m:t>
                          </m:r>
                        </m:den>
                      </m:f>
                      <m:r>
                        <a:rPr lang="tr-TR" b="0" i="1" smtClean="0">
                          <a:latin typeface="Cambria Math"/>
                        </a:rPr>
                        <m:t>.</m:t>
                      </m:r>
                      <m:d>
                        <m:dPr>
                          <m:ctrlPr>
                            <a:rPr lang="tr-TR" b="0" i="1" smtClean="0">
                              <a:latin typeface="Cambria Math" panose="02040503050406030204" pitchFamily="18" charset="0"/>
                            </a:rPr>
                          </m:ctrlPr>
                        </m:dPr>
                        <m:e>
                          <m:sSub>
                            <m:sSubPr>
                              <m:ctrlPr>
                                <a:rPr lang="tr-TR" b="0" i="1" smtClean="0">
                                  <a:latin typeface="Cambria Math" panose="02040503050406030204" pitchFamily="18" charset="0"/>
                                </a:rPr>
                              </m:ctrlPr>
                            </m:sSubPr>
                            <m:e>
                              <m:r>
                                <a:rPr lang="tr-TR" b="0" i="1" smtClean="0">
                                  <a:latin typeface="Cambria Math"/>
                                </a:rPr>
                                <m:t>𝐶</m:t>
                              </m:r>
                            </m:e>
                            <m:sub>
                              <m:r>
                                <a:rPr lang="tr-TR" b="0" i="1" smtClean="0">
                                  <a:latin typeface="Cambria Math"/>
                                </a:rPr>
                                <m:t>0</m:t>
                              </m:r>
                            </m:sub>
                          </m:sSub>
                          <m:r>
                            <a:rPr lang="tr-TR" b="0" i="1" smtClean="0">
                              <a:latin typeface="Cambria Math"/>
                            </a:rPr>
                            <m:t>−</m:t>
                          </m:r>
                          <m:r>
                            <a:rPr lang="tr-TR" b="0" i="1" smtClean="0">
                              <a:latin typeface="Cambria Math"/>
                            </a:rPr>
                            <m:t>𝐶</m:t>
                          </m:r>
                        </m:e>
                      </m:d>
                      <m:r>
                        <a:rPr lang="tr-TR" i="1">
                          <a:latin typeface="Cambria Math"/>
                        </a:rPr>
                        <m:t>=</m:t>
                      </m:r>
                      <m:f>
                        <m:fPr>
                          <m:ctrlPr>
                            <a:rPr lang="tr-TR" i="1">
                              <a:latin typeface="Cambria Math" panose="02040503050406030204" pitchFamily="18" charset="0"/>
                            </a:rPr>
                          </m:ctrlPr>
                        </m:fPr>
                        <m:num>
                          <m:r>
                            <a:rPr lang="tr-TR" i="1">
                              <a:latin typeface="Cambria Math"/>
                            </a:rPr>
                            <m:t>1</m:t>
                          </m:r>
                        </m:num>
                        <m:den>
                          <m:r>
                            <a:rPr lang="tr-TR" b="0" i="1" smtClean="0">
                              <a:latin typeface="Cambria Math"/>
                            </a:rPr>
                            <m:t>𝑡</m:t>
                          </m:r>
                        </m:den>
                      </m:f>
                      <m:r>
                        <a:rPr lang="tr-TR" i="1">
                          <a:latin typeface="Cambria Math"/>
                        </a:rPr>
                        <m:t>.</m:t>
                      </m:r>
                      <m:d>
                        <m:dPr>
                          <m:ctrlPr>
                            <a:rPr lang="tr-TR" b="0" i="1" smtClean="0">
                              <a:latin typeface="Cambria Math" panose="02040503050406030204" pitchFamily="18" charset="0"/>
                            </a:rPr>
                          </m:ctrlPr>
                        </m:dPr>
                        <m:e>
                          <m:sSub>
                            <m:sSubPr>
                              <m:ctrlPr>
                                <a:rPr lang="tr-TR" i="1">
                                  <a:latin typeface="Cambria Math" panose="02040503050406030204" pitchFamily="18" charset="0"/>
                                </a:rPr>
                              </m:ctrlPr>
                            </m:sSubPr>
                            <m:e>
                              <m:r>
                                <a:rPr lang="tr-TR" i="1">
                                  <a:latin typeface="Cambria Math"/>
                                </a:rPr>
                                <m:t>𝐶</m:t>
                              </m:r>
                            </m:e>
                            <m:sub>
                              <m:r>
                                <a:rPr lang="tr-TR" i="1">
                                  <a:latin typeface="Cambria Math"/>
                                </a:rPr>
                                <m:t>0</m:t>
                              </m:r>
                            </m:sub>
                          </m:sSub>
                          <m:r>
                            <a:rPr lang="tr-TR" i="1">
                              <a:latin typeface="Cambria Math"/>
                            </a:rPr>
                            <m:t>−</m:t>
                          </m:r>
                          <m:r>
                            <a:rPr lang="tr-TR" i="1">
                              <a:latin typeface="Cambria Math"/>
                            </a:rPr>
                            <m:t>𝐶</m:t>
                          </m:r>
                        </m:e>
                      </m:d>
                      <m:r>
                        <a:rPr lang="tr-TR" b="0" i="1" smtClean="0">
                          <a:latin typeface="Cambria Math"/>
                        </a:rPr>
                        <m:t>=</m:t>
                      </m:r>
                      <m:r>
                        <a:rPr lang="tr-TR" b="0" i="1" smtClean="0">
                          <a:latin typeface="Cambria Math"/>
                        </a:rPr>
                        <m:t>𝑘</m:t>
                      </m:r>
                      <m:r>
                        <a:rPr lang="tr-TR" b="0" i="1" smtClean="0">
                          <a:latin typeface="Cambria Math"/>
                        </a:rPr>
                        <m:t>.</m:t>
                      </m:r>
                      <m:r>
                        <a:rPr lang="tr-TR" b="0" i="1" smtClean="0">
                          <a:latin typeface="Cambria Math"/>
                        </a:rPr>
                        <m:t>𝐶</m:t>
                      </m:r>
                      <m:r>
                        <a:rPr lang="tr-TR" b="0" i="1" smtClean="0">
                          <a:latin typeface="Cambria Math"/>
                        </a:rPr>
                        <m:t> ⇒</m:t>
                      </m:r>
                      <m:f>
                        <m:fPr>
                          <m:ctrlPr>
                            <a:rPr lang="tr-TR" b="0" i="1" smtClean="0">
                              <a:latin typeface="Cambria Math" panose="02040503050406030204" pitchFamily="18" charset="0"/>
                            </a:rPr>
                          </m:ctrlPr>
                        </m:fPr>
                        <m:num>
                          <m:r>
                            <a:rPr lang="tr-TR" b="0" i="1" smtClean="0">
                              <a:latin typeface="Cambria Math"/>
                            </a:rPr>
                            <m:t>1</m:t>
                          </m:r>
                        </m:num>
                        <m:den>
                          <m:r>
                            <a:rPr lang="tr-TR" b="0" i="1" smtClean="0">
                              <a:latin typeface="Cambria Math"/>
                            </a:rPr>
                            <m:t>𝑡</m:t>
                          </m:r>
                        </m:den>
                      </m:f>
                      <m:r>
                        <a:rPr lang="tr-TR" b="0" i="1" smtClean="0">
                          <a:latin typeface="Cambria Math"/>
                        </a:rPr>
                        <m:t>=</m:t>
                      </m:r>
                      <m:f>
                        <m:fPr>
                          <m:ctrlPr>
                            <a:rPr lang="tr-TR" b="0" i="1" smtClean="0">
                              <a:latin typeface="Cambria Math" panose="02040503050406030204" pitchFamily="18" charset="0"/>
                            </a:rPr>
                          </m:ctrlPr>
                        </m:fPr>
                        <m:num>
                          <m:r>
                            <a:rPr lang="tr-TR" b="0" i="1" smtClean="0">
                              <a:latin typeface="Cambria Math"/>
                            </a:rPr>
                            <m:t>𝑘</m:t>
                          </m:r>
                          <m:r>
                            <a:rPr lang="tr-TR" b="0" i="1" smtClean="0">
                              <a:latin typeface="Cambria Math"/>
                            </a:rPr>
                            <m:t>.</m:t>
                          </m:r>
                          <m:r>
                            <a:rPr lang="tr-TR" b="0" i="1" smtClean="0">
                              <a:latin typeface="Cambria Math"/>
                            </a:rPr>
                            <m:t>𝐶</m:t>
                          </m:r>
                        </m:num>
                        <m:den>
                          <m:r>
                            <a:rPr lang="tr-TR" b="0" i="1" smtClean="0">
                              <a:latin typeface="Cambria Math"/>
                            </a:rPr>
                            <m:t>(</m:t>
                          </m:r>
                          <m:sSub>
                            <m:sSubPr>
                              <m:ctrlPr>
                                <a:rPr lang="tr-TR" i="1">
                                  <a:latin typeface="Cambria Math" panose="02040503050406030204" pitchFamily="18" charset="0"/>
                                </a:rPr>
                              </m:ctrlPr>
                            </m:sSubPr>
                            <m:e>
                              <m:r>
                                <a:rPr lang="tr-TR" i="1">
                                  <a:latin typeface="Cambria Math"/>
                                </a:rPr>
                                <m:t>𝐶</m:t>
                              </m:r>
                            </m:e>
                            <m:sub>
                              <m:r>
                                <a:rPr lang="tr-TR" i="1">
                                  <a:latin typeface="Cambria Math"/>
                                </a:rPr>
                                <m:t>0</m:t>
                              </m:r>
                            </m:sub>
                          </m:sSub>
                          <m:r>
                            <a:rPr lang="tr-TR" i="1">
                              <a:latin typeface="Cambria Math"/>
                            </a:rPr>
                            <m:t>−</m:t>
                          </m:r>
                          <m:r>
                            <a:rPr lang="tr-TR" i="1">
                              <a:latin typeface="Cambria Math"/>
                            </a:rPr>
                            <m:t>𝐶</m:t>
                          </m:r>
                          <m:r>
                            <a:rPr lang="tr-TR" b="0" i="1" smtClean="0">
                              <a:latin typeface="Cambria Math"/>
                            </a:rPr>
                            <m:t>)</m:t>
                          </m:r>
                        </m:den>
                      </m:f>
                      <m:r>
                        <a:rPr lang="tr-TR" b="0" i="1" smtClean="0">
                          <a:latin typeface="Cambria Math"/>
                        </a:rPr>
                        <m:t> </m:t>
                      </m:r>
                    </m:oMath>
                  </m:oMathPara>
                </a14:m>
                <a:endParaRPr lang="tr-TR" b="0" dirty="0"/>
              </a:p>
              <a:p>
                <a:endParaRPr lang="tr-TR" dirty="0"/>
              </a:p>
              <a:p>
                <a14:m>
                  <m:oMath xmlns:m="http://schemas.openxmlformats.org/officeDocument/2006/math">
                    <m:f>
                      <m:fPr>
                        <m:ctrlPr>
                          <a:rPr lang="tr-TR" i="1">
                            <a:latin typeface="Cambria Math" panose="02040503050406030204" pitchFamily="18" charset="0"/>
                          </a:rPr>
                        </m:ctrlPr>
                      </m:fPr>
                      <m:num>
                        <m:r>
                          <a:rPr lang="tr-TR" i="1">
                            <a:latin typeface="Cambria Math"/>
                          </a:rPr>
                          <m:t>1</m:t>
                        </m:r>
                      </m:num>
                      <m:den>
                        <m:r>
                          <a:rPr lang="tr-TR" i="1">
                            <a:latin typeface="Cambria Math"/>
                          </a:rPr>
                          <m:t>𝑡</m:t>
                        </m:r>
                      </m:den>
                    </m:f>
                    <m:r>
                      <a:rPr lang="tr-TR" i="1">
                        <a:latin typeface="Cambria Math"/>
                      </a:rPr>
                      <m:t>=</m:t>
                    </m:r>
                    <m:f>
                      <m:fPr>
                        <m:ctrlPr>
                          <a:rPr lang="tr-TR" i="1">
                            <a:latin typeface="Cambria Math" panose="02040503050406030204" pitchFamily="18" charset="0"/>
                          </a:rPr>
                        </m:ctrlPr>
                      </m:fPr>
                      <m:num>
                        <m:r>
                          <a:rPr lang="tr-TR" b="0" i="1" smtClean="0">
                            <a:latin typeface="Cambria Math"/>
                          </a:rPr>
                          <m:t>0,8</m:t>
                        </m:r>
                        <m:r>
                          <a:rPr lang="tr-TR" i="1">
                            <a:latin typeface="Cambria Math"/>
                          </a:rPr>
                          <m:t>.</m:t>
                        </m:r>
                        <m:r>
                          <a:rPr lang="tr-TR" b="0" i="1" smtClean="0">
                            <a:latin typeface="Cambria Math"/>
                          </a:rPr>
                          <m:t>20</m:t>
                        </m:r>
                      </m:num>
                      <m:den>
                        <m:r>
                          <a:rPr lang="tr-TR" i="1">
                            <a:latin typeface="Cambria Math"/>
                          </a:rPr>
                          <m:t>(</m:t>
                        </m:r>
                        <m:r>
                          <a:rPr lang="tr-TR" b="0" i="1" smtClean="0">
                            <a:latin typeface="Cambria Math"/>
                          </a:rPr>
                          <m:t>100</m:t>
                        </m:r>
                        <m:r>
                          <a:rPr lang="tr-TR" i="1">
                            <a:latin typeface="Cambria Math"/>
                          </a:rPr>
                          <m:t>−</m:t>
                        </m:r>
                        <m:r>
                          <a:rPr lang="tr-TR" b="0" i="1" smtClean="0">
                            <a:latin typeface="Cambria Math"/>
                          </a:rPr>
                          <m:t>20</m:t>
                        </m:r>
                        <m:r>
                          <a:rPr lang="tr-TR" i="1">
                            <a:latin typeface="Cambria Math"/>
                          </a:rPr>
                          <m:t>)</m:t>
                        </m:r>
                      </m:den>
                    </m:f>
                    <m:r>
                      <a:rPr lang="tr-TR" b="0" i="1" smtClean="0">
                        <a:latin typeface="Cambria Math"/>
                      </a:rPr>
                      <m:t>=</m:t>
                    </m:r>
                    <m:f>
                      <m:fPr>
                        <m:ctrlPr>
                          <a:rPr lang="tr-TR" b="0" i="1" smtClean="0">
                            <a:latin typeface="Cambria Math" panose="02040503050406030204" pitchFamily="18" charset="0"/>
                          </a:rPr>
                        </m:ctrlPr>
                      </m:fPr>
                      <m:num>
                        <m:r>
                          <a:rPr lang="tr-TR" b="0" i="1" smtClean="0">
                            <a:latin typeface="Cambria Math"/>
                          </a:rPr>
                          <m:t>16</m:t>
                        </m:r>
                      </m:num>
                      <m:den>
                        <m:r>
                          <a:rPr lang="tr-TR" b="0" i="1" smtClean="0">
                            <a:latin typeface="Cambria Math"/>
                          </a:rPr>
                          <m:t>80</m:t>
                        </m:r>
                      </m:den>
                    </m:f>
                    <m:r>
                      <a:rPr lang="tr-TR" b="0" i="1" smtClean="0">
                        <a:latin typeface="Cambria Math"/>
                      </a:rPr>
                      <m:t>=0,2⇒</m:t>
                    </m:r>
                    <m:r>
                      <a:rPr lang="tr-TR" b="1" i="1" smtClean="0">
                        <a:latin typeface="Cambria Math"/>
                      </a:rPr>
                      <m:t>𝟓</m:t>
                    </m:r>
                    <m:r>
                      <a:rPr lang="tr-TR" b="1" i="1" smtClean="0">
                        <a:latin typeface="Cambria Math"/>
                      </a:rPr>
                      <m:t> </m:t>
                    </m:r>
                    <m:r>
                      <a:rPr lang="tr-TR" b="1" i="1" smtClean="0">
                        <a:latin typeface="Cambria Math"/>
                      </a:rPr>
                      <m:t>𝒈</m:t>
                    </m:r>
                    <m:r>
                      <a:rPr lang="tr-TR" b="1" i="1" smtClean="0">
                        <a:latin typeface="Cambria Math"/>
                      </a:rPr>
                      <m:t>ü</m:t>
                    </m:r>
                    <m:r>
                      <a:rPr lang="tr-TR" b="1" i="1" smtClean="0">
                        <a:latin typeface="Cambria Math"/>
                      </a:rPr>
                      <m:t>𝒏</m:t>
                    </m:r>
                    <m:r>
                      <a:rPr lang="tr-TR" b="1" i="1" smtClean="0">
                        <a:latin typeface="Cambria Math"/>
                      </a:rPr>
                      <m:t> </m:t>
                    </m:r>
                  </m:oMath>
                </a14:m>
                <a:r>
                  <a:rPr lang="tr-TR" b="1" dirty="0"/>
                  <a:t> </a:t>
                </a:r>
              </a:p>
              <a:p>
                <a:endParaRPr lang="tr-TR" dirty="0"/>
              </a:p>
              <a:p>
                <a14:m>
                  <m:oMath xmlns:m="http://schemas.openxmlformats.org/officeDocument/2006/math">
                    <m:r>
                      <a:rPr lang="tr-TR" b="0" i="1" smtClean="0">
                        <a:latin typeface="Cambria Math"/>
                      </a:rPr>
                      <m:t>𝑉</m:t>
                    </m:r>
                    <m:r>
                      <a:rPr lang="tr-TR" b="0" i="1" smtClean="0">
                        <a:latin typeface="Cambria Math"/>
                      </a:rPr>
                      <m:t>=</m:t>
                    </m:r>
                    <m:r>
                      <a:rPr lang="tr-TR" b="0" i="1" smtClean="0">
                        <a:latin typeface="Cambria Math"/>
                      </a:rPr>
                      <m:t>𝑡</m:t>
                    </m:r>
                    <m:r>
                      <a:rPr lang="tr-TR" b="0" i="1" smtClean="0">
                        <a:latin typeface="Cambria Math"/>
                      </a:rPr>
                      <m:t>.</m:t>
                    </m:r>
                    <m:r>
                      <a:rPr lang="tr-TR" b="0" i="1" smtClean="0">
                        <a:latin typeface="Cambria Math"/>
                      </a:rPr>
                      <m:t>𝑄</m:t>
                    </m:r>
                    <m:r>
                      <a:rPr lang="tr-TR" b="0" i="1" smtClean="0">
                        <a:latin typeface="Cambria Math"/>
                      </a:rPr>
                      <m:t>=5</m:t>
                    </m:r>
                    <m:r>
                      <a:rPr lang="tr-TR" b="0" i="1" smtClean="0">
                        <a:latin typeface="Cambria Math"/>
                      </a:rPr>
                      <m:t>𝑔</m:t>
                    </m:r>
                    <m:r>
                      <a:rPr lang="tr-TR" b="0" i="1" smtClean="0">
                        <a:latin typeface="Cambria Math"/>
                      </a:rPr>
                      <m:t>ü</m:t>
                    </m:r>
                    <m:r>
                      <a:rPr lang="tr-TR" b="0" i="1" smtClean="0">
                        <a:latin typeface="Cambria Math"/>
                      </a:rPr>
                      <m:t>𝑛</m:t>
                    </m:r>
                    <m:r>
                      <a:rPr lang="tr-TR" b="0" i="1" smtClean="0">
                        <a:latin typeface="Cambria Math"/>
                      </a:rPr>
                      <m:t>.</m:t>
                    </m:r>
                    <m:f>
                      <m:fPr>
                        <m:ctrlPr>
                          <a:rPr lang="tr-TR" b="0" i="1" smtClean="0">
                            <a:latin typeface="Cambria Math" panose="02040503050406030204" pitchFamily="18" charset="0"/>
                          </a:rPr>
                        </m:ctrlPr>
                      </m:fPr>
                      <m:num>
                        <m:r>
                          <a:rPr lang="tr-TR" b="0" i="1" smtClean="0">
                            <a:latin typeface="Cambria Math"/>
                          </a:rPr>
                          <m:t>300</m:t>
                        </m:r>
                        <m:sSup>
                          <m:sSupPr>
                            <m:ctrlPr>
                              <a:rPr lang="tr-TR" b="0" i="1" smtClean="0">
                                <a:latin typeface="Cambria Math" panose="02040503050406030204" pitchFamily="18" charset="0"/>
                              </a:rPr>
                            </m:ctrlPr>
                          </m:sSupPr>
                          <m:e>
                            <m:r>
                              <a:rPr lang="tr-TR" b="0" i="1" smtClean="0">
                                <a:latin typeface="Cambria Math"/>
                              </a:rPr>
                              <m:t>𝑚</m:t>
                            </m:r>
                          </m:e>
                          <m:sup>
                            <m:r>
                              <a:rPr lang="tr-TR" b="0" i="1" smtClean="0">
                                <a:latin typeface="Cambria Math"/>
                              </a:rPr>
                              <m:t>3</m:t>
                            </m:r>
                          </m:sup>
                        </m:sSup>
                      </m:num>
                      <m:den>
                        <m:r>
                          <a:rPr lang="tr-TR" b="0" i="1" smtClean="0">
                            <a:latin typeface="Cambria Math"/>
                          </a:rPr>
                          <m:t>𝑔</m:t>
                        </m:r>
                        <m:r>
                          <a:rPr lang="tr-TR" b="0" i="1" smtClean="0">
                            <a:latin typeface="Cambria Math"/>
                          </a:rPr>
                          <m:t>ü</m:t>
                        </m:r>
                        <m:r>
                          <a:rPr lang="tr-TR" b="0" i="1" smtClean="0">
                            <a:latin typeface="Cambria Math"/>
                          </a:rPr>
                          <m:t>𝑛</m:t>
                        </m:r>
                      </m:den>
                    </m:f>
                    <m:r>
                      <a:rPr lang="tr-TR" b="0" i="1" smtClean="0">
                        <a:latin typeface="Cambria Math"/>
                      </a:rPr>
                      <m:t>=</m:t>
                    </m:r>
                    <m:r>
                      <a:rPr lang="tr-TR" b="1" i="1" smtClean="0">
                        <a:latin typeface="Cambria Math"/>
                      </a:rPr>
                      <m:t>𝟏𝟓𝟎𝟎</m:t>
                    </m:r>
                    <m:sSup>
                      <m:sSupPr>
                        <m:ctrlPr>
                          <a:rPr lang="tr-TR" b="1" i="1">
                            <a:latin typeface="Cambria Math" panose="02040503050406030204" pitchFamily="18" charset="0"/>
                          </a:rPr>
                        </m:ctrlPr>
                      </m:sSupPr>
                      <m:e>
                        <m:r>
                          <a:rPr lang="tr-TR" b="1" i="1">
                            <a:latin typeface="Cambria Math"/>
                          </a:rPr>
                          <m:t>𝒎</m:t>
                        </m:r>
                      </m:e>
                      <m:sup>
                        <m:r>
                          <a:rPr lang="tr-TR" b="1" i="1">
                            <a:latin typeface="Cambria Math"/>
                          </a:rPr>
                          <m:t>𝟑</m:t>
                        </m:r>
                      </m:sup>
                    </m:sSup>
                  </m:oMath>
                </a14:m>
                <a:r>
                  <a:rPr lang="tr-TR" dirty="0"/>
                  <a:t> </a:t>
                </a:r>
              </a:p>
              <a:p>
                <a:endParaRPr lang="tr-TR" dirty="0"/>
              </a:p>
            </p:txBody>
          </p:sp>
        </mc:Choice>
        <mc:Fallback xmlns="">
          <p:sp>
            <p:nvSpPr>
              <p:cNvPr id="9" name="Dikdörtgen 8"/>
              <p:cNvSpPr>
                <a:spLocks noRot="1" noChangeAspect="1" noMove="1" noResize="1" noEditPoints="1" noAdjustHandles="1" noChangeArrowheads="1" noChangeShapeType="1" noTextEdit="1"/>
              </p:cNvSpPr>
              <p:nvPr/>
            </p:nvSpPr>
            <p:spPr>
              <a:xfrm>
                <a:off x="228600" y="1809750"/>
                <a:ext cx="7696200" cy="2390783"/>
              </a:xfrm>
              <a:prstGeom prst="rect">
                <a:avLst/>
              </a:prstGeom>
              <a:blipFill rotWithShape="1">
                <a:blip r:embed="rId4"/>
                <a:stretch>
                  <a:fillRect/>
                </a:stretch>
              </a:blipFill>
            </p:spPr>
            <p:txBody>
              <a:bodyPr/>
              <a:lstStyle/>
              <a:p>
                <a:r>
                  <a:rPr lang="tr-TR">
                    <a:noFill/>
                  </a:rPr>
                  <a:t> </a:t>
                </a:r>
              </a:p>
            </p:txBody>
          </p:sp>
        </mc:Fallback>
      </mc:AlternateContent>
    </p:spTree>
    <p:extLst>
      <p:ext uri="{BB962C8B-B14F-4D97-AF65-F5344CB8AC3E}">
        <p14:creationId xmlns:p14="http://schemas.microsoft.com/office/powerpoint/2010/main" val="30031187"/>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4" name="Dikdörtgen 3"/>
          <p:cNvSpPr/>
          <p:nvPr/>
        </p:nvSpPr>
        <p:spPr>
          <a:xfrm>
            <a:off x="1166260" y="2114550"/>
            <a:ext cx="6811480" cy="1015663"/>
          </a:xfrm>
          <a:prstGeom prst="rect">
            <a:avLst/>
          </a:prstGeom>
        </p:spPr>
        <p:txBody>
          <a:bodyPr wrap="none">
            <a:spAutoFit/>
          </a:bodyPr>
          <a:lstStyle/>
          <a:p>
            <a:pPr eaLnBrk="1" hangingPunct="1"/>
            <a:r>
              <a:rPr lang="tr-TR" altLang="tr-TR" sz="6000" b="1" dirty="0">
                <a:latin typeface="Times New Roman" panose="02020603050405020304" pitchFamily="18" charset="0"/>
                <a:cs typeface="Times New Roman" panose="02020603050405020304" pitchFamily="18" charset="0"/>
              </a:rPr>
              <a:t>TEŞEKKÜRLER…</a:t>
            </a:r>
          </a:p>
        </p:txBody>
      </p:sp>
    </p:spTree>
    <p:extLst>
      <p:ext uri="{BB962C8B-B14F-4D97-AF65-F5344CB8AC3E}">
        <p14:creationId xmlns:p14="http://schemas.microsoft.com/office/powerpoint/2010/main" val="1521976027"/>
      </p:ext>
    </p:extLst>
  </p:cSld>
  <p:clrMapOvr>
    <a:masterClrMapping/>
  </p:clrMapOvr>
  <p:transition>
    <p:fade/>
  </p:transition>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0</TotalTime>
  <Words>2436</Words>
  <Application>Microsoft Office PowerPoint</Application>
  <PresentationFormat>On-screen Show (16:9)</PresentationFormat>
  <Paragraphs>253</Paragraphs>
  <Slides>34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Arial</vt:lpstr>
      <vt:lpstr>Calibri</vt:lpstr>
      <vt:lpstr>Cambria Math</vt:lpstr>
      <vt:lpstr>Times New Roman</vt:lpstr>
      <vt:lpstr>Wingdings</vt:lpstr>
      <vt:lpstr>Varsayılan Tasarım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2016-09-02T00:46:46Z</dcterms:created>
  <dcterms:modified xsi:type="dcterms:W3CDTF">2021-01-14T08:32:15Z</dcterms:modified>
</cp:coreProperties>
</file>