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7" r:id="rId3"/>
    <p:sldId id="356" r:id="rId4"/>
    <p:sldId id="281" r:id="rId5"/>
    <p:sldId id="280" r:id="rId6"/>
    <p:sldId id="290" r:id="rId7"/>
    <p:sldId id="291" r:id="rId8"/>
    <p:sldId id="292" r:id="rId9"/>
    <p:sldId id="282" r:id="rId10"/>
    <p:sldId id="283" r:id="rId11"/>
    <p:sldId id="293" r:id="rId12"/>
    <p:sldId id="284" r:id="rId13"/>
    <p:sldId id="285" r:id="rId14"/>
    <p:sldId id="287" r:id="rId15"/>
    <p:sldId id="294" r:id="rId16"/>
    <p:sldId id="288" r:id="rId17"/>
    <p:sldId id="289" r:id="rId18"/>
    <p:sldId id="295" r:id="rId19"/>
    <p:sldId id="296" r:id="rId20"/>
    <p:sldId id="297" r:id="rId21"/>
    <p:sldId id="299" r:id="rId22"/>
    <p:sldId id="324" r:id="rId23"/>
    <p:sldId id="331" r:id="rId24"/>
    <p:sldId id="286" r:id="rId25"/>
    <p:sldId id="359" r:id="rId26"/>
    <p:sldId id="361" r:id="rId27"/>
    <p:sldId id="360" r:id="rId28"/>
    <p:sldId id="362" r:id="rId29"/>
    <p:sldId id="261" r:id="rId30"/>
    <p:sldId id="357" r:id="rId31"/>
    <p:sldId id="334" r:id="rId32"/>
    <p:sldId id="363" r:id="rId33"/>
    <p:sldId id="350" r:id="rId34"/>
    <p:sldId id="351" r:id="rId35"/>
    <p:sldId id="354" r:id="rId36"/>
    <p:sldId id="355" r:id="rId37"/>
    <p:sldId id="358" r:id="rId38"/>
  </p:sldIdLst>
  <p:sldSz cx="9144000" cy="6858000" type="screen4x3"/>
  <p:notesSz cx="6858000" cy="9144000"/>
  <p:defaultTextStyle>
    <a:defPPr>
      <a:defRPr lang="en-US"/>
    </a:defPPr>
    <a:lvl1pPr algn="ctr"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ctr"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ctr"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ctr"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ctr"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96713"/>
    <a:srgbClr val="000000"/>
    <a:srgbClr val="B3D3EA"/>
    <a:srgbClr val="78AD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6" autoAdjust="0"/>
    <p:restoredTop sz="95596" autoAdjust="0"/>
  </p:normalViewPr>
  <p:slideViewPr>
    <p:cSldViewPr>
      <p:cViewPr varScale="1">
        <p:scale>
          <a:sx n="56" d="100"/>
          <a:sy n="56" d="100"/>
        </p:scale>
        <p:origin x="77" y="82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59A568-2CDC-4716-A081-C6557AF8A208}" type="doc">
      <dgm:prSet loTypeId="urn:microsoft.com/office/officeart/2005/8/layout/cycle7" loCatId="cycle" qsTypeId="urn:microsoft.com/office/officeart/2005/8/quickstyle/simple1" qsCatId="simple" csTypeId="urn:microsoft.com/office/officeart/2005/8/colors/colorful4" csCatId="colorful" phldr="1"/>
      <dgm:spPr/>
      <dgm:t>
        <a:bodyPr/>
        <a:lstStyle/>
        <a:p>
          <a:endParaRPr lang="tr-TR"/>
        </a:p>
      </dgm:t>
    </dgm:pt>
    <dgm:pt modelId="{BE573E2B-33D8-403C-891B-6188AE15AA93}">
      <dgm:prSet phldrT="[Text]"/>
      <dgm:spPr/>
      <dgm:t>
        <a:bodyPr/>
        <a:lstStyle/>
        <a:p>
          <a:r>
            <a:rPr lang="tr-TR" dirty="0"/>
            <a:t>Parçacık özellikleri</a:t>
          </a:r>
        </a:p>
      </dgm:t>
    </dgm:pt>
    <dgm:pt modelId="{F2A9ED2F-05E5-4BF1-A5C4-7233C06CF904}" type="parTrans" cxnId="{C3BAC58E-B0C8-43C1-819E-3B4232E7430A}">
      <dgm:prSet/>
      <dgm:spPr/>
      <dgm:t>
        <a:bodyPr/>
        <a:lstStyle/>
        <a:p>
          <a:endParaRPr lang="tr-TR"/>
        </a:p>
      </dgm:t>
    </dgm:pt>
    <dgm:pt modelId="{792D60FB-C658-45AA-803C-4AFD8740F447}" type="sibTrans" cxnId="{C3BAC58E-B0C8-43C1-819E-3B4232E7430A}">
      <dgm:prSet/>
      <dgm:spPr/>
      <dgm:t>
        <a:bodyPr/>
        <a:lstStyle/>
        <a:p>
          <a:endParaRPr lang="tr-TR"/>
        </a:p>
      </dgm:t>
    </dgm:pt>
    <dgm:pt modelId="{AA950BC3-69CE-42F6-9BFB-8684B4EE295C}">
      <dgm:prSet phldrT="[Text]"/>
      <dgm:spPr/>
      <dgm:t>
        <a:bodyPr/>
        <a:lstStyle/>
        <a:p>
          <a:r>
            <a:rPr lang="tr-TR" dirty="0" err="1"/>
            <a:t>Flokülant</a:t>
          </a:r>
          <a:r>
            <a:rPr lang="tr-TR" dirty="0"/>
            <a:t> parçacık</a:t>
          </a:r>
        </a:p>
      </dgm:t>
    </dgm:pt>
    <dgm:pt modelId="{4BC619B1-B383-4E29-8F21-74D4049BC077}" type="parTrans" cxnId="{82CD197F-9D64-42CE-ACBF-93CEFE98A98D}">
      <dgm:prSet/>
      <dgm:spPr/>
      <dgm:t>
        <a:bodyPr/>
        <a:lstStyle/>
        <a:p>
          <a:endParaRPr lang="tr-TR"/>
        </a:p>
      </dgm:t>
    </dgm:pt>
    <dgm:pt modelId="{032519BB-C928-45DF-9BD4-D6A3E565FBB8}" type="sibTrans" cxnId="{82CD197F-9D64-42CE-ACBF-93CEFE98A98D}">
      <dgm:prSet/>
      <dgm:spPr/>
      <dgm:t>
        <a:bodyPr/>
        <a:lstStyle/>
        <a:p>
          <a:endParaRPr lang="tr-TR"/>
        </a:p>
      </dgm:t>
    </dgm:pt>
    <dgm:pt modelId="{1D5F8E0D-9801-41C7-B87E-C33B8B3C198C}">
      <dgm:prSet phldrT="[Text]"/>
      <dgm:spPr/>
      <dgm:t>
        <a:bodyPr/>
        <a:lstStyle/>
        <a:p>
          <a:r>
            <a:rPr lang="tr-TR" dirty="0"/>
            <a:t>Ayrık parçacık</a:t>
          </a:r>
        </a:p>
      </dgm:t>
    </dgm:pt>
    <dgm:pt modelId="{755BE43E-1170-438C-A520-D6DB0B6282BF}" type="parTrans" cxnId="{25AC6BFB-DC9C-4948-AF3F-993D6D07CFC7}">
      <dgm:prSet/>
      <dgm:spPr/>
      <dgm:t>
        <a:bodyPr/>
        <a:lstStyle/>
        <a:p>
          <a:endParaRPr lang="tr-TR"/>
        </a:p>
      </dgm:t>
    </dgm:pt>
    <dgm:pt modelId="{4529658A-D5A1-48DF-9117-D8B1962F7225}" type="sibTrans" cxnId="{25AC6BFB-DC9C-4948-AF3F-993D6D07CFC7}">
      <dgm:prSet/>
      <dgm:spPr/>
      <dgm:t>
        <a:bodyPr/>
        <a:lstStyle/>
        <a:p>
          <a:endParaRPr lang="tr-TR"/>
        </a:p>
      </dgm:t>
    </dgm:pt>
    <dgm:pt modelId="{D3BE018F-811F-4E28-9292-C2E964A8DF6E}" type="pres">
      <dgm:prSet presAssocID="{AA59A568-2CDC-4716-A081-C6557AF8A208}" presName="Name0" presStyleCnt="0">
        <dgm:presLayoutVars>
          <dgm:dir/>
          <dgm:resizeHandles val="exact"/>
        </dgm:presLayoutVars>
      </dgm:prSet>
      <dgm:spPr/>
    </dgm:pt>
    <dgm:pt modelId="{1F9AA342-43BE-4CB3-A026-7697425609CD}" type="pres">
      <dgm:prSet presAssocID="{BE573E2B-33D8-403C-891B-6188AE15AA93}" presName="node" presStyleLbl="node1" presStyleIdx="0" presStyleCnt="3">
        <dgm:presLayoutVars>
          <dgm:bulletEnabled val="1"/>
        </dgm:presLayoutVars>
      </dgm:prSet>
      <dgm:spPr/>
    </dgm:pt>
    <dgm:pt modelId="{45A3F1CD-C6ED-45DC-A75D-0F19327DFBAA}" type="pres">
      <dgm:prSet presAssocID="{792D60FB-C658-45AA-803C-4AFD8740F447}" presName="sibTrans" presStyleLbl="sibTrans2D1" presStyleIdx="0" presStyleCnt="3"/>
      <dgm:spPr/>
    </dgm:pt>
    <dgm:pt modelId="{602F816A-4BE7-4933-9B88-B2491E2A03B8}" type="pres">
      <dgm:prSet presAssocID="{792D60FB-C658-45AA-803C-4AFD8740F447}" presName="connectorText" presStyleLbl="sibTrans2D1" presStyleIdx="0" presStyleCnt="3"/>
      <dgm:spPr/>
    </dgm:pt>
    <dgm:pt modelId="{3809747A-3D6E-4333-80DC-56E3ED8FC171}" type="pres">
      <dgm:prSet presAssocID="{AA950BC3-69CE-42F6-9BFB-8684B4EE295C}" presName="node" presStyleLbl="node1" presStyleIdx="1" presStyleCnt="3">
        <dgm:presLayoutVars>
          <dgm:bulletEnabled val="1"/>
        </dgm:presLayoutVars>
      </dgm:prSet>
      <dgm:spPr/>
    </dgm:pt>
    <dgm:pt modelId="{957681CF-86A5-4474-A40C-F4583EDB50B5}" type="pres">
      <dgm:prSet presAssocID="{032519BB-C928-45DF-9BD4-D6A3E565FBB8}" presName="sibTrans" presStyleLbl="sibTrans2D1" presStyleIdx="1" presStyleCnt="3"/>
      <dgm:spPr/>
    </dgm:pt>
    <dgm:pt modelId="{2F35391A-1502-4CA6-BF44-05C12F147EDF}" type="pres">
      <dgm:prSet presAssocID="{032519BB-C928-45DF-9BD4-D6A3E565FBB8}" presName="connectorText" presStyleLbl="sibTrans2D1" presStyleIdx="1" presStyleCnt="3"/>
      <dgm:spPr/>
    </dgm:pt>
    <dgm:pt modelId="{FAD0EFA1-53E0-45FD-98A2-FDC8F5B22194}" type="pres">
      <dgm:prSet presAssocID="{1D5F8E0D-9801-41C7-B87E-C33B8B3C198C}" presName="node" presStyleLbl="node1" presStyleIdx="2" presStyleCnt="3">
        <dgm:presLayoutVars>
          <dgm:bulletEnabled val="1"/>
        </dgm:presLayoutVars>
      </dgm:prSet>
      <dgm:spPr/>
    </dgm:pt>
    <dgm:pt modelId="{59CB3F63-F0C5-4D76-B99B-C3AFF077D818}" type="pres">
      <dgm:prSet presAssocID="{4529658A-D5A1-48DF-9117-D8B1962F7225}" presName="sibTrans" presStyleLbl="sibTrans2D1" presStyleIdx="2" presStyleCnt="3"/>
      <dgm:spPr/>
    </dgm:pt>
    <dgm:pt modelId="{30E40F59-0E70-4B74-B49C-4048B9D18082}" type="pres">
      <dgm:prSet presAssocID="{4529658A-D5A1-48DF-9117-D8B1962F7225}" presName="connectorText" presStyleLbl="sibTrans2D1" presStyleIdx="2" presStyleCnt="3"/>
      <dgm:spPr/>
    </dgm:pt>
  </dgm:ptLst>
  <dgm:cxnLst>
    <dgm:cxn modelId="{AB3B3514-2A43-49C9-962D-47BDA7CB6ADE}" type="presOf" srcId="{792D60FB-C658-45AA-803C-4AFD8740F447}" destId="{45A3F1CD-C6ED-45DC-A75D-0F19327DFBAA}" srcOrd="0" destOrd="0" presId="urn:microsoft.com/office/officeart/2005/8/layout/cycle7"/>
    <dgm:cxn modelId="{97608428-AC5B-4FE7-9167-56377DA7BB1E}" type="presOf" srcId="{AA950BC3-69CE-42F6-9BFB-8684B4EE295C}" destId="{3809747A-3D6E-4333-80DC-56E3ED8FC171}" srcOrd="0" destOrd="0" presId="urn:microsoft.com/office/officeart/2005/8/layout/cycle7"/>
    <dgm:cxn modelId="{D3ABB240-7934-48BA-803E-166AD24D4BE2}" type="presOf" srcId="{032519BB-C928-45DF-9BD4-D6A3E565FBB8}" destId="{2F35391A-1502-4CA6-BF44-05C12F147EDF}" srcOrd="1" destOrd="0" presId="urn:microsoft.com/office/officeart/2005/8/layout/cycle7"/>
    <dgm:cxn modelId="{1C87A85B-08D5-4179-8212-6471AD21DC8E}" type="presOf" srcId="{4529658A-D5A1-48DF-9117-D8B1962F7225}" destId="{30E40F59-0E70-4B74-B49C-4048B9D18082}" srcOrd="1" destOrd="0" presId="urn:microsoft.com/office/officeart/2005/8/layout/cycle7"/>
    <dgm:cxn modelId="{1838B642-6E54-410D-AA2D-5F8825236455}" type="presOf" srcId="{032519BB-C928-45DF-9BD4-D6A3E565FBB8}" destId="{957681CF-86A5-4474-A40C-F4583EDB50B5}" srcOrd="0" destOrd="0" presId="urn:microsoft.com/office/officeart/2005/8/layout/cycle7"/>
    <dgm:cxn modelId="{82CD197F-9D64-42CE-ACBF-93CEFE98A98D}" srcId="{AA59A568-2CDC-4716-A081-C6557AF8A208}" destId="{AA950BC3-69CE-42F6-9BFB-8684B4EE295C}" srcOrd="1" destOrd="0" parTransId="{4BC619B1-B383-4E29-8F21-74D4049BC077}" sibTransId="{032519BB-C928-45DF-9BD4-D6A3E565FBB8}"/>
    <dgm:cxn modelId="{27B7CD88-ACBD-49D2-8596-A62E3C008B47}" type="presOf" srcId="{1D5F8E0D-9801-41C7-B87E-C33B8B3C198C}" destId="{FAD0EFA1-53E0-45FD-98A2-FDC8F5B22194}" srcOrd="0" destOrd="0" presId="urn:microsoft.com/office/officeart/2005/8/layout/cycle7"/>
    <dgm:cxn modelId="{C3BAC58E-B0C8-43C1-819E-3B4232E7430A}" srcId="{AA59A568-2CDC-4716-A081-C6557AF8A208}" destId="{BE573E2B-33D8-403C-891B-6188AE15AA93}" srcOrd="0" destOrd="0" parTransId="{F2A9ED2F-05E5-4BF1-A5C4-7233C06CF904}" sibTransId="{792D60FB-C658-45AA-803C-4AFD8740F447}"/>
    <dgm:cxn modelId="{7F22F9A5-08E5-46DB-A927-5EDFE8D1F0A3}" type="presOf" srcId="{AA59A568-2CDC-4716-A081-C6557AF8A208}" destId="{D3BE018F-811F-4E28-9292-C2E964A8DF6E}" srcOrd="0" destOrd="0" presId="urn:microsoft.com/office/officeart/2005/8/layout/cycle7"/>
    <dgm:cxn modelId="{03B339B4-48AF-40F2-A942-D6A20BB01C47}" type="presOf" srcId="{4529658A-D5A1-48DF-9117-D8B1962F7225}" destId="{59CB3F63-F0C5-4D76-B99B-C3AFF077D818}" srcOrd="0" destOrd="0" presId="urn:microsoft.com/office/officeart/2005/8/layout/cycle7"/>
    <dgm:cxn modelId="{661995F8-3E03-49B7-8128-99221E261E62}" type="presOf" srcId="{BE573E2B-33D8-403C-891B-6188AE15AA93}" destId="{1F9AA342-43BE-4CB3-A026-7697425609CD}" srcOrd="0" destOrd="0" presId="urn:microsoft.com/office/officeart/2005/8/layout/cycle7"/>
    <dgm:cxn modelId="{3097CDF8-4A0C-4E55-8773-F3E8D94CEFC3}" type="presOf" srcId="{792D60FB-C658-45AA-803C-4AFD8740F447}" destId="{602F816A-4BE7-4933-9B88-B2491E2A03B8}" srcOrd="1" destOrd="0" presId="urn:microsoft.com/office/officeart/2005/8/layout/cycle7"/>
    <dgm:cxn modelId="{25AC6BFB-DC9C-4948-AF3F-993D6D07CFC7}" srcId="{AA59A568-2CDC-4716-A081-C6557AF8A208}" destId="{1D5F8E0D-9801-41C7-B87E-C33B8B3C198C}" srcOrd="2" destOrd="0" parTransId="{755BE43E-1170-438C-A520-D6DB0B6282BF}" sibTransId="{4529658A-D5A1-48DF-9117-D8B1962F7225}"/>
    <dgm:cxn modelId="{CC538FB1-2E68-40B1-AA4F-5344D2B2656C}" type="presParOf" srcId="{D3BE018F-811F-4E28-9292-C2E964A8DF6E}" destId="{1F9AA342-43BE-4CB3-A026-7697425609CD}" srcOrd="0" destOrd="0" presId="urn:microsoft.com/office/officeart/2005/8/layout/cycle7"/>
    <dgm:cxn modelId="{BFCFA0F2-04E9-4E5C-AB0B-9F9BBCDAA69E}" type="presParOf" srcId="{D3BE018F-811F-4E28-9292-C2E964A8DF6E}" destId="{45A3F1CD-C6ED-45DC-A75D-0F19327DFBAA}" srcOrd="1" destOrd="0" presId="urn:microsoft.com/office/officeart/2005/8/layout/cycle7"/>
    <dgm:cxn modelId="{1F7370BF-1BA1-4970-8582-7459BA7BE126}" type="presParOf" srcId="{45A3F1CD-C6ED-45DC-A75D-0F19327DFBAA}" destId="{602F816A-4BE7-4933-9B88-B2491E2A03B8}" srcOrd="0" destOrd="0" presId="urn:microsoft.com/office/officeart/2005/8/layout/cycle7"/>
    <dgm:cxn modelId="{71EC4543-B3FA-43A9-91D1-E0252F4C6452}" type="presParOf" srcId="{D3BE018F-811F-4E28-9292-C2E964A8DF6E}" destId="{3809747A-3D6E-4333-80DC-56E3ED8FC171}" srcOrd="2" destOrd="0" presId="urn:microsoft.com/office/officeart/2005/8/layout/cycle7"/>
    <dgm:cxn modelId="{8A27DFF4-A21D-4C2E-86BE-449D91F9A575}" type="presParOf" srcId="{D3BE018F-811F-4E28-9292-C2E964A8DF6E}" destId="{957681CF-86A5-4474-A40C-F4583EDB50B5}" srcOrd="3" destOrd="0" presId="urn:microsoft.com/office/officeart/2005/8/layout/cycle7"/>
    <dgm:cxn modelId="{9F78A96B-1F8F-489F-8659-DE114A507AAF}" type="presParOf" srcId="{957681CF-86A5-4474-A40C-F4583EDB50B5}" destId="{2F35391A-1502-4CA6-BF44-05C12F147EDF}" srcOrd="0" destOrd="0" presId="urn:microsoft.com/office/officeart/2005/8/layout/cycle7"/>
    <dgm:cxn modelId="{8B999795-2872-4927-8B64-3E16DE7DAF81}" type="presParOf" srcId="{D3BE018F-811F-4E28-9292-C2E964A8DF6E}" destId="{FAD0EFA1-53E0-45FD-98A2-FDC8F5B22194}" srcOrd="4" destOrd="0" presId="urn:microsoft.com/office/officeart/2005/8/layout/cycle7"/>
    <dgm:cxn modelId="{DCDAB3B9-B4F1-4522-9D15-27590A23046E}" type="presParOf" srcId="{D3BE018F-811F-4E28-9292-C2E964A8DF6E}" destId="{59CB3F63-F0C5-4D76-B99B-C3AFF077D818}" srcOrd="5" destOrd="0" presId="urn:microsoft.com/office/officeart/2005/8/layout/cycle7"/>
    <dgm:cxn modelId="{317217A6-B3B4-4DA5-899A-7F6B2ACCC92B}" type="presParOf" srcId="{59CB3F63-F0C5-4D76-B99B-C3AFF077D818}" destId="{30E40F59-0E70-4B74-B49C-4048B9D18082}"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C459A5-92D5-4774-8023-CD54E6718CF9}" type="doc">
      <dgm:prSet loTypeId="urn:microsoft.com/office/officeart/2005/8/layout/cycle7" loCatId="cycle" qsTypeId="urn:microsoft.com/office/officeart/2005/8/quickstyle/simple1" qsCatId="simple" csTypeId="urn:microsoft.com/office/officeart/2005/8/colors/colorful4" csCatId="colorful" phldr="1"/>
      <dgm:spPr/>
      <dgm:t>
        <a:bodyPr/>
        <a:lstStyle/>
        <a:p>
          <a:endParaRPr lang="tr-TR"/>
        </a:p>
      </dgm:t>
    </dgm:pt>
    <dgm:pt modelId="{D4DDEEA2-1666-47DB-BFFD-5A454DD80E6C}">
      <dgm:prSet phldrT="[Text]"/>
      <dgm:spPr/>
      <dgm:t>
        <a:bodyPr/>
        <a:lstStyle/>
        <a:p>
          <a:r>
            <a:rPr lang="tr-TR" dirty="0"/>
            <a:t>Süspansiyonda parçacık konsantrasyonu</a:t>
          </a:r>
        </a:p>
      </dgm:t>
    </dgm:pt>
    <dgm:pt modelId="{0CDFEF83-E4A2-4F5E-A764-3B9D6C42DFB0}" type="parTrans" cxnId="{829F0177-98E2-49E8-A4E5-231F3D53E0FF}">
      <dgm:prSet/>
      <dgm:spPr/>
      <dgm:t>
        <a:bodyPr/>
        <a:lstStyle/>
        <a:p>
          <a:endParaRPr lang="tr-TR"/>
        </a:p>
      </dgm:t>
    </dgm:pt>
    <dgm:pt modelId="{58F9EB21-473D-48F4-8579-D0C0499C4E0E}" type="sibTrans" cxnId="{829F0177-98E2-49E8-A4E5-231F3D53E0FF}">
      <dgm:prSet/>
      <dgm:spPr/>
      <dgm:t>
        <a:bodyPr/>
        <a:lstStyle/>
        <a:p>
          <a:endParaRPr lang="tr-TR"/>
        </a:p>
      </dgm:t>
    </dgm:pt>
    <dgm:pt modelId="{89BD1D69-6AA3-4E1E-8D23-5C68807E80EB}">
      <dgm:prSet phldrT="[Text]"/>
      <dgm:spPr/>
      <dgm:t>
        <a:bodyPr/>
        <a:lstStyle/>
        <a:p>
          <a:r>
            <a:rPr lang="tr-TR" dirty="0"/>
            <a:t>Konsantre süspansiyon</a:t>
          </a:r>
        </a:p>
      </dgm:t>
    </dgm:pt>
    <dgm:pt modelId="{43819C05-126E-405F-BE4C-C3E751BCA83C}" type="parTrans" cxnId="{9FE78042-D337-4FCE-B14F-E7799E02EA71}">
      <dgm:prSet/>
      <dgm:spPr/>
      <dgm:t>
        <a:bodyPr/>
        <a:lstStyle/>
        <a:p>
          <a:endParaRPr lang="tr-TR"/>
        </a:p>
      </dgm:t>
    </dgm:pt>
    <dgm:pt modelId="{83E31CAB-AA56-46D9-A815-3291E2A5D964}" type="sibTrans" cxnId="{9FE78042-D337-4FCE-B14F-E7799E02EA71}">
      <dgm:prSet/>
      <dgm:spPr/>
      <dgm:t>
        <a:bodyPr/>
        <a:lstStyle/>
        <a:p>
          <a:endParaRPr lang="tr-TR"/>
        </a:p>
      </dgm:t>
    </dgm:pt>
    <dgm:pt modelId="{EF4B75C5-B892-4C86-AE07-AADC9030CB8E}">
      <dgm:prSet phldrT="[Text]"/>
      <dgm:spPr/>
      <dgm:t>
        <a:bodyPr/>
        <a:lstStyle/>
        <a:p>
          <a:r>
            <a:rPr lang="tr-TR" dirty="0"/>
            <a:t>Seyreltik süspansiyon</a:t>
          </a:r>
        </a:p>
      </dgm:t>
    </dgm:pt>
    <dgm:pt modelId="{609DE046-92C6-4ADC-953B-7504532140DA}" type="parTrans" cxnId="{1B808665-DF1F-449D-98C9-5EB205F9377D}">
      <dgm:prSet/>
      <dgm:spPr/>
      <dgm:t>
        <a:bodyPr/>
        <a:lstStyle/>
        <a:p>
          <a:endParaRPr lang="tr-TR"/>
        </a:p>
      </dgm:t>
    </dgm:pt>
    <dgm:pt modelId="{DB616D84-94A4-47C2-BB06-898C62F33EBA}" type="sibTrans" cxnId="{1B808665-DF1F-449D-98C9-5EB205F9377D}">
      <dgm:prSet/>
      <dgm:spPr/>
      <dgm:t>
        <a:bodyPr/>
        <a:lstStyle/>
        <a:p>
          <a:endParaRPr lang="tr-TR"/>
        </a:p>
      </dgm:t>
    </dgm:pt>
    <dgm:pt modelId="{1853052A-F3ED-44FF-9239-34B348011D09}" type="pres">
      <dgm:prSet presAssocID="{A8C459A5-92D5-4774-8023-CD54E6718CF9}" presName="Name0" presStyleCnt="0">
        <dgm:presLayoutVars>
          <dgm:dir/>
          <dgm:resizeHandles val="exact"/>
        </dgm:presLayoutVars>
      </dgm:prSet>
      <dgm:spPr/>
    </dgm:pt>
    <dgm:pt modelId="{800CCD69-B3A1-43E5-B1E9-DF99BB99461D}" type="pres">
      <dgm:prSet presAssocID="{D4DDEEA2-1666-47DB-BFFD-5A454DD80E6C}" presName="node" presStyleLbl="node1" presStyleIdx="0" presStyleCnt="3" custScaleX="127008" custScaleY="183331">
        <dgm:presLayoutVars>
          <dgm:bulletEnabled val="1"/>
        </dgm:presLayoutVars>
      </dgm:prSet>
      <dgm:spPr/>
    </dgm:pt>
    <dgm:pt modelId="{DDFC2B3E-D07D-4407-85D0-73F38A122C1D}" type="pres">
      <dgm:prSet presAssocID="{58F9EB21-473D-48F4-8579-D0C0499C4E0E}" presName="sibTrans" presStyleLbl="sibTrans2D1" presStyleIdx="0" presStyleCnt="3"/>
      <dgm:spPr/>
    </dgm:pt>
    <dgm:pt modelId="{C67000B7-46A5-43E7-A2E4-7C37764A00BB}" type="pres">
      <dgm:prSet presAssocID="{58F9EB21-473D-48F4-8579-D0C0499C4E0E}" presName="connectorText" presStyleLbl="sibTrans2D1" presStyleIdx="0" presStyleCnt="3"/>
      <dgm:spPr/>
    </dgm:pt>
    <dgm:pt modelId="{0012729A-DCA2-4BFA-859D-067E89A0FDFB}" type="pres">
      <dgm:prSet presAssocID="{89BD1D69-6AA3-4E1E-8D23-5C68807E80EB}" presName="node" presStyleLbl="node1" presStyleIdx="1" presStyleCnt="3">
        <dgm:presLayoutVars>
          <dgm:bulletEnabled val="1"/>
        </dgm:presLayoutVars>
      </dgm:prSet>
      <dgm:spPr/>
    </dgm:pt>
    <dgm:pt modelId="{A3E4D2EC-80B2-474C-BA3A-034093DF9C88}" type="pres">
      <dgm:prSet presAssocID="{83E31CAB-AA56-46D9-A815-3291E2A5D964}" presName="sibTrans" presStyleLbl="sibTrans2D1" presStyleIdx="1" presStyleCnt="3"/>
      <dgm:spPr/>
    </dgm:pt>
    <dgm:pt modelId="{5A50DC7C-57C2-4577-96B1-C1443C20056E}" type="pres">
      <dgm:prSet presAssocID="{83E31CAB-AA56-46D9-A815-3291E2A5D964}" presName="connectorText" presStyleLbl="sibTrans2D1" presStyleIdx="1" presStyleCnt="3"/>
      <dgm:spPr/>
    </dgm:pt>
    <dgm:pt modelId="{CD6DA3EF-AEB2-4FFA-B89C-07327045CE02}" type="pres">
      <dgm:prSet presAssocID="{EF4B75C5-B892-4C86-AE07-AADC9030CB8E}" presName="node" presStyleLbl="node1" presStyleIdx="2" presStyleCnt="3">
        <dgm:presLayoutVars>
          <dgm:bulletEnabled val="1"/>
        </dgm:presLayoutVars>
      </dgm:prSet>
      <dgm:spPr/>
    </dgm:pt>
    <dgm:pt modelId="{5BF7B95D-DDCF-44C4-AE46-98A8AC9E5017}" type="pres">
      <dgm:prSet presAssocID="{DB616D84-94A4-47C2-BB06-898C62F33EBA}" presName="sibTrans" presStyleLbl="sibTrans2D1" presStyleIdx="2" presStyleCnt="3"/>
      <dgm:spPr/>
    </dgm:pt>
    <dgm:pt modelId="{3C3B19DA-A56E-4B82-8DE5-3F09EB3A1DF6}" type="pres">
      <dgm:prSet presAssocID="{DB616D84-94A4-47C2-BB06-898C62F33EBA}" presName="connectorText" presStyleLbl="sibTrans2D1" presStyleIdx="2" presStyleCnt="3"/>
      <dgm:spPr/>
    </dgm:pt>
  </dgm:ptLst>
  <dgm:cxnLst>
    <dgm:cxn modelId="{81ADA900-37B8-42F5-8381-5A05E98A5A18}" type="presOf" srcId="{58F9EB21-473D-48F4-8579-D0C0499C4E0E}" destId="{C67000B7-46A5-43E7-A2E4-7C37764A00BB}" srcOrd="1" destOrd="0" presId="urn:microsoft.com/office/officeart/2005/8/layout/cycle7"/>
    <dgm:cxn modelId="{A689AB06-D7EC-42F6-BAC2-D830E00948B1}" type="presOf" srcId="{DB616D84-94A4-47C2-BB06-898C62F33EBA}" destId="{3C3B19DA-A56E-4B82-8DE5-3F09EB3A1DF6}" srcOrd="1" destOrd="0" presId="urn:microsoft.com/office/officeart/2005/8/layout/cycle7"/>
    <dgm:cxn modelId="{7886EC0B-30BC-474F-AD49-04E7A20E3730}" type="presOf" srcId="{89BD1D69-6AA3-4E1E-8D23-5C68807E80EB}" destId="{0012729A-DCA2-4BFA-859D-067E89A0FDFB}" srcOrd="0" destOrd="0" presId="urn:microsoft.com/office/officeart/2005/8/layout/cycle7"/>
    <dgm:cxn modelId="{BB733F5C-B2CA-454F-90F7-4E48F3627FC6}" type="presOf" srcId="{58F9EB21-473D-48F4-8579-D0C0499C4E0E}" destId="{DDFC2B3E-D07D-4407-85D0-73F38A122C1D}" srcOrd="0" destOrd="0" presId="urn:microsoft.com/office/officeart/2005/8/layout/cycle7"/>
    <dgm:cxn modelId="{9FE78042-D337-4FCE-B14F-E7799E02EA71}" srcId="{A8C459A5-92D5-4774-8023-CD54E6718CF9}" destId="{89BD1D69-6AA3-4E1E-8D23-5C68807E80EB}" srcOrd="1" destOrd="0" parTransId="{43819C05-126E-405F-BE4C-C3E751BCA83C}" sibTransId="{83E31CAB-AA56-46D9-A815-3291E2A5D964}"/>
    <dgm:cxn modelId="{B9E45F64-03C5-4A7B-B1DF-0003B57506CC}" type="presOf" srcId="{EF4B75C5-B892-4C86-AE07-AADC9030CB8E}" destId="{CD6DA3EF-AEB2-4FFA-B89C-07327045CE02}" srcOrd="0" destOrd="0" presId="urn:microsoft.com/office/officeart/2005/8/layout/cycle7"/>
    <dgm:cxn modelId="{1B808665-DF1F-449D-98C9-5EB205F9377D}" srcId="{A8C459A5-92D5-4774-8023-CD54E6718CF9}" destId="{EF4B75C5-B892-4C86-AE07-AADC9030CB8E}" srcOrd="2" destOrd="0" parTransId="{609DE046-92C6-4ADC-953B-7504532140DA}" sibTransId="{DB616D84-94A4-47C2-BB06-898C62F33EBA}"/>
    <dgm:cxn modelId="{829F0177-98E2-49E8-A4E5-231F3D53E0FF}" srcId="{A8C459A5-92D5-4774-8023-CD54E6718CF9}" destId="{D4DDEEA2-1666-47DB-BFFD-5A454DD80E6C}" srcOrd="0" destOrd="0" parTransId="{0CDFEF83-E4A2-4F5E-A764-3B9D6C42DFB0}" sibTransId="{58F9EB21-473D-48F4-8579-D0C0499C4E0E}"/>
    <dgm:cxn modelId="{C3F56459-4FC1-4705-9269-DFEDCC8FC51F}" type="presOf" srcId="{D4DDEEA2-1666-47DB-BFFD-5A454DD80E6C}" destId="{800CCD69-B3A1-43E5-B1E9-DF99BB99461D}" srcOrd="0" destOrd="0" presId="urn:microsoft.com/office/officeart/2005/8/layout/cycle7"/>
    <dgm:cxn modelId="{169FBA8D-CD57-428F-826F-ABA241568DDA}" type="presOf" srcId="{83E31CAB-AA56-46D9-A815-3291E2A5D964}" destId="{5A50DC7C-57C2-4577-96B1-C1443C20056E}" srcOrd="1" destOrd="0" presId="urn:microsoft.com/office/officeart/2005/8/layout/cycle7"/>
    <dgm:cxn modelId="{2B6AEA98-07ED-4138-AF37-9ED5CF33515A}" type="presOf" srcId="{83E31CAB-AA56-46D9-A815-3291E2A5D964}" destId="{A3E4D2EC-80B2-474C-BA3A-034093DF9C88}" srcOrd="0" destOrd="0" presId="urn:microsoft.com/office/officeart/2005/8/layout/cycle7"/>
    <dgm:cxn modelId="{770559E4-2FC7-410B-B971-8815CFA21001}" type="presOf" srcId="{A8C459A5-92D5-4774-8023-CD54E6718CF9}" destId="{1853052A-F3ED-44FF-9239-34B348011D09}" srcOrd="0" destOrd="0" presId="urn:microsoft.com/office/officeart/2005/8/layout/cycle7"/>
    <dgm:cxn modelId="{4FE1A4E8-B692-4BF5-AEF8-E6D62FFC7379}" type="presOf" srcId="{DB616D84-94A4-47C2-BB06-898C62F33EBA}" destId="{5BF7B95D-DDCF-44C4-AE46-98A8AC9E5017}" srcOrd="0" destOrd="0" presId="urn:microsoft.com/office/officeart/2005/8/layout/cycle7"/>
    <dgm:cxn modelId="{F00B015B-2F4C-443A-8DC9-7562497D2EFE}" type="presParOf" srcId="{1853052A-F3ED-44FF-9239-34B348011D09}" destId="{800CCD69-B3A1-43E5-B1E9-DF99BB99461D}" srcOrd="0" destOrd="0" presId="urn:microsoft.com/office/officeart/2005/8/layout/cycle7"/>
    <dgm:cxn modelId="{F58B1458-6C7E-49A8-BEBC-3DEDDB3C399A}" type="presParOf" srcId="{1853052A-F3ED-44FF-9239-34B348011D09}" destId="{DDFC2B3E-D07D-4407-85D0-73F38A122C1D}" srcOrd="1" destOrd="0" presId="urn:microsoft.com/office/officeart/2005/8/layout/cycle7"/>
    <dgm:cxn modelId="{BA76A651-F97D-4FEE-B28D-AFDA84380A76}" type="presParOf" srcId="{DDFC2B3E-D07D-4407-85D0-73F38A122C1D}" destId="{C67000B7-46A5-43E7-A2E4-7C37764A00BB}" srcOrd="0" destOrd="0" presId="urn:microsoft.com/office/officeart/2005/8/layout/cycle7"/>
    <dgm:cxn modelId="{68F00E1E-9C86-466E-B03D-6F79B6A4471B}" type="presParOf" srcId="{1853052A-F3ED-44FF-9239-34B348011D09}" destId="{0012729A-DCA2-4BFA-859D-067E89A0FDFB}" srcOrd="2" destOrd="0" presId="urn:microsoft.com/office/officeart/2005/8/layout/cycle7"/>
    <dgm:cxn modelId="{D2C6CF33-BA24-4958-84BB-10120BACA62F}" type="presParOf" srcId="{1853052A-F3ED-44FF-9239-34B348011D09}" destId="{A3E4D2EC-80B2-474C-BA3A-034093DF9C88}" srcOrd="3" destOrd="0" presId="urn:microsoft.com/office/officeart/2005/8/layout/cycle7"/>
    <dgm:cxn modelId="{6F4B36BE-6D08-48B1-B74F-099EE33DF1F4}" type="presParOf" srcId="{A3E4D2EC-80B2-474C-BA3A-034093DF9C88}" destId="{5A50DC7C-57C2-4577-96B1-C1443C20056E}" srcOrd="0" destOrd="0" presId="urn:microsoft.com/office/officeart/2005/8/layout/cycle7"/>
    <dgm:cxn modelId="{4D8FEBD3-E48A-4735-9535-9996781E0790}" type="presParOf" srcId="{1853052A-F3ED-44FF-9239-34B348011D09}" destId="{CD6DA3EF-AEB2-4FFA-B89C-07327045CE02}" srcOrd="4" destOrd="0" presId="urn:microsoft.com/office/officeart/2005/8/layout/cycle7"/>
    <dgm:cxn modelId="{6FDD5FBF-DCDD-4238-99D3-6D2E079FDA23}" type="presParOf" srcId="{1853052A-F3ED-44FF-9239-34B348011D09}" destId="{5BF7B95D-DDCF-44C4-AE46-98A8AC9E5017}" srcOrd="5" destOrd="0" presId="urn:microsoft.com/office/officeart/2005/8/layout/cycle7"/>
    <dgm:cxn modelId="{8F3DC66E-4B12-4403-9790-1DD439DEA04D}" type="presParOf" srcId="{5BF7B95D-DDCF-44C4-AE46-98A8AC9E5017}" destId="{3C3B19DA-A56E-4B82-8DE5-3F09EB3A1DF6}" srcOrd="0" destOrd="0" presId="urn:microsoft.com/office/officeart/2005/8/layout/cycle7"/>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9AA342-43BE-4CB3-A026-7697425609CD}">
      <dsp:nvSpPr>
        <dsp:cNvPr id="0" name=""/>
        <dsp:cNvSpPr/>
      </dsp:nvSpPr>
      <dsp:spPr>
        <a:xfrm>
          <a:off x="1198773" y="733744"/>
          <a:ext cx="1450553" cy="725276"/>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tr-TR" sz="2000" kern="1200" dirty="0"/>
            <a:t>Parçacık özellikleri</a:t>
          </a:r>
        </a:p>
      </dsp:txBody>
      <dsp:txXfrm>
        <a:off x="1220016" y="754987"/>
        <a:ext cx="1408067" cy="682790"/>
      </dsp:txXfrm>
    </dsp:sp>
    <dsp:sp modelId="{45A3F1CD-C6ED-45DC-A75D-0F19327DFBAA}">
      <dsp:nvSpPr>
        <dsp:cNvPr id="0" name=""/>
        <dsp:cNvSpPr/>
      </dsp:nvSpPr>
      <dsp:spPr>
        <a:xfrm rot="3600000">
          <a:off x="2144968" y="2006676"/>
          <a:ext cx="755836" cy="253846"/>
        </a:xfrm>
        <a:prstGeom prst="lef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tr-TR" sz="1100" kern="1200"/>
        </a:p>
      </dsp:txBody>
      <dsp:txXfrm>
        <a:off x="2221122" y="2057445"/>
        <a:ext cx="603528" cy="152308"/>
      </dsp:txXfrm>
    </dsp:sp>
    <dsp:sp modelId="{3809747A-3D6E-4333-80DC-56E3ED8FC171}">
      <dsp:nvSpPr>
        <dsp:cNvPr id="0" name=""/>
        <dsp:cNvSpPr/>
      </dsp:nvSpPr>
      <dsp:spPr>
        <a:xfrm>
          <a:off x="2396448" y="2808178"/>
          <a:ext cx="1450553" cy="725276"/>
        </a:xfrm>
        <a:prstGeom prst="roundRect">
          <a:avLst>
            <a:gd name="adj" fmla="val 10000"/>
          </a:avLst>
        </a:prstGeom>
        <a:solidFill>
          <a:schemeClr val="accent4">
            <a:hueOff val="3702806"/>
            <a:satOff val="13566"/>
            <a:lumOff val="2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tr-TR" sz="2000" kern="1200" dirty="0" err="1"/>
            <a:t>Flokülant</a:t>
          </a:r>
          <a:r>
            <a:rPr lang="tr-TR" sz="2000" kern="1200" dirty="0"/>
            <a:t> parçacık</a:t>
          </a:r>
        </a:p>
      </dsp:txBody>
      <dsp:txXfrm>
        <a:off x="2417691" y="2829421"/>
        <a:ext cx="1408067" cy="682790"/>
      </dsp:txXfrm>
    </dsp:sp>
    <dsp:sp modelId="{957681CF-86A5-4474-A40C-F4583EDB50B5}">
      <dsp:nvSpPr>
        <dsp:cNvPr id="0" name=""/>
        <dsp:cNvSpPr/>
      </dsp:nvSpPr>
      <dsp:spPr>
        <a:xfrm rot="10800000">
          <a:off x="1546131" y="3043893"/>
          <a:ext cx="755836" cy="253846"/>
        </a:xfrm>
        <a:prstGeom prst="leftRightArrow">
          <a:avLst>
            <a:gd name="adj1" fmla="val 60000"/>
            <a:gd name="adj2" fmla="val 50000"/>
          </a:avLst>
        </a:prstGeom>
        <a:solidFill>
          <a:schemeClr val="accent4">
            <a:hueOff val="3702806"/>
            <a:satOff val="13566"/>
            <a:lumOff val="2480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tr-TR" sz="1100" kern="1200"/>
        </a:p>
      </dsp:txBody>
      <dsp:txXfrm rot="10800000">
        <a:off x="1622285" y="3094662"/>
        <a:ext cx="603528" cy="152308"/>
      </dsp:txXfrm>
    </dsp:sp>
    <dsp:sp modelId="{FAD0EFA1-53E0-45FD-98A2-FDC8F5B22194}">
      <dsp:nvSpPr>
        <dsp:cNvPr id="0" name=""/>
        <dsp:cNvSpPr/>
      </dsp:nvSpPr>
      <dsp:spPr>
        <a:xfrm>
          <a:off x="1098" y="2808178"/>
          <a:ext cx="1450553" cy="725276"/>
        </a:xfrm>
        <a:prstGeom prst="roundRect">
          <a:avLst>
            <a:gd name="adj" fmla="val 10000"/>
          </a:avLst>
        </a:prstGeom>
        <a:solidFill>
          <a:schemeClr val="accent4">
            <a:hueOff val="7405612"/>
            <a:satOff val="27132"/>
            <a:lumOff val="4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tr-TR" sz="2000" kern="1200" dirty="0"/>
            <a:t>Ayrık parçacık</a:t>
          </a:r>
        </a:p>
      </dsp:txBody>
      <dsp:txXfrm>
        <a:off x="22341" y="2829421"/>
        <a:ext cx="1408067" cy="682790"/>
      </dsp:txXfrm>
    </dsp:sp>
    <dsp:sp modelId="{59CB3F63-F0C5-4D76-B99B-C3AFF077D818}">
      <dsp:nvSpPr>
        <dsp:cNvPr id="0" name=""/>
        <dsp:cNvSpPr/>
      </dsp:nvSpPr>
      <dsp:spPr>
        <a:xfrm rot="18000000">
          <a:off x="947294" y="2006676"/>
          <a:ext cx="755836" cy="253846"/>
        </a:xfrm>
        <a:prstGeom prst="leftRightArrow">
          <a:avLst>
            <a:gd name="adj1" fmla="val 60000"/>
            <a:gd name="adj2" fmla="val 50000"/>
          </a:avLst>
        </a:prstGeom>
        <a:solidFill>
          <a:schemeClr val="accent4">
            <a:hueOff val="7405612"/>
            <a:satOff val="27132"/>
            <a:lumOff val="4960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tr-TR" sz="1100" kern="1200"/>
        </a:p>
      </dsp:txBody>
      <dsp:txXfrm>
        <a:off x="1023448" y="2057445"/>
        <a:ext cx="603528" cy="1523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0CCD69-B3A1-43E5-B1E9-DF99BB99461D}">
      <dsp:nvSpPr>
        <dsp:cNvPr id="0" name=""/>
        <dsp:cNvSpPr/>
      </dsp:nvSpPr>
      <dsp:spPr>
        <a:xfrm>
          <a:off x="1032679" y="434982"/>
          <a:ext cx="1897041" cy="1369151"/>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dirty="0"/>
            <a:t>Süspansiyonda parçacık konsantrasyonu</a:t>
          </a:r>
        </a:p>
      </dsp:txBody>
      <dsp:txXfrm>
        <a:off x="1072780" y="475083"/>
        <a:ext cx="1816839" cy="1288949"/>
      </dsp:txXfrm>
    </dsp:sp>
    <dsp:sp modelId="{DDFC2B3E-D07D-4407-85D0-73F38A122C1D}">
      <dsp:nvSpPr>
        <dsp:cNvPr id="0" name=""/>
        <dsp:cNvSpPr/>
      </dsp:nvSpPr>
      <dsp:spPr>
        <a:xfrm rot="3600000">
          <a:off x="2298506" y="2212472"/>
          <a:ext cx="778287" cy="261386"/>
        </a:xfrm>
        <a:prstGeom prst="lef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tr-TR" sz="1200" kern="1200"/>
        </a:p>
      </dsp:txBody>
      <dsp:txXfrm>
        <a:off x="2376922" y="2264749"/>
        <a:ext cx="621455" cy="156832"/>
      </dsp:txXfrm>
    </dsp:sp>
    <dsp:sp modelId="{0012729A-DCA2-4BFA-859D-067E89A0FDFB}">
      <dsp:nvSpPr>
        <dsp:cNvPr id="0" name=""/>
        <dsp:cNvSpPr/>
      </dsp:nvSpPr>
      <dsp:spPr>
        <a:xfrm>
          <a:off x="2467629" y="2882198"/>
          <a:ext cx="1493639" cy="746819"/>
        </a:xfrm>
        <a:prstGeom prst="roundRect">
          <a:avLst>
            <a:gd name="adj" fmla="val 10000"/>
          </a:avLst>
        </a:prstGeom>
        <a:solidFill>
          <a:schemeClr val="accent4">
            <a:hueOff val="3702806"/>
            <a:satOff val="13566"/>
            <a:lumOff val="2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dirty="0"/>
            <a:t>Konsantre süspansiyon</a:t>
          </a:r>
        </a:p>
      </dsp:txBody>
      <dsp:txXfrm>
        <a:off x="2489503" y="2904072"/>
        <a:ext cx="1449891" cy="703071"/>
      </dsp:txXfrm>
    </dsp:sp>
    <dsp:sp modelId="{A3E4D2EC-80B2-474C-BA3A-034093DF9C88}">
      <dsp:nvSpPr>
        <dsp:cNvPr id="0" name=""/>
        <dsp:cNvSpPr/>
      </dsp:nvSpPr>
      <dsp:spPr>
        <a:xfrm rot="10800000">
          <a:off x="1592056" y="3124914"/>
          <a:ext cx="778287" cy="261386"/>
        </a:xfrm>
        <a:prstGeom prst="leftRightArrow">
          <a:avLst>
            <a:gd name="adj1" fmla="val 60000"/>
            <a:gd name="adj2" fmla="val 50000"/>
          </a:avLst>
        </a:prstGeom>
        <a:solidFill>
          <a:schemeClr val="accent4">
            <a:hueOff val="3702806"/>
            <a:satOff val="13566"/>
            <a:lumOff val="2480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tr-TR" sz="1200" kern="1200"/>
        </a:p>
      </dsp:txBody>
      <dsp:txXfrm rot="10800000">
        <a:off x="1670472" y="3177191"/>
        <a:ext cx="621455" cy="156832"/>
      </dsp:txXfrm>
    </dsp:sp>
    <dsp:sp modelId="{CD6DA3EF-AEB2-4FFA-B89C-07327045CE02}">
      <dsp:nvSpPr>
        <dsp:cNvPr id="0" name=""/>
        <dsp:cNvSpPr/>
      </dsp:nvSpPr>
      <dsp:spPr>
        <a:xfrm>
          <a:off x="1131" y="2882198"/>
          <a:ext cx="1493639" cy="746819"/>
        </a:xfrm>
        <a:prstGeom prst="roundRect">
          <a:avLst>
            <a:gd name="adj" fmla="val 10000"/>
          </a:avLst>
        </a:prstGeom>
        <a:solidFill>
          <a:schemeClr val="accent4">
            <a:hueOff val="7405612"/>
            <a:satOff val="27132"/>
            <a:lumOff val="4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dirty="0"/>
            <a:t>Seyreltik süspansiyon</a:t>
          </a:r>
        </a:p>
      </dsp:txBody>
      <dsp:txXfrm>
        <a:off x="23005" y="2904072"/>
        <a:ext cx="1449891" cy="703071"/>
      </dsp:txXfrm>
    </dsp:sp>
    <dsp:sp modelId="{5BF7B95D-DDCF-44C4-AE46-98A8AC9E5017}">
      <dsp:nvSpPr>
        <dsp:cNvPr id="0" name=""/>
        <dsp:cNvSpPr/>
      </dsp:nvSpPr>
      <dsp:spPr>
        <a:xfrm rot="18000000">
          <a:off x="885605" y="2212472"/>
          <a:ext cx="778287" cy="261386"/>
        </a:xfrm>
        <a:prstGeom prst="leftRightArrow">
          <a:avLst>
            <a:gd name="adj1" fmla="val 60000"/>
            <a:gd name="adj2" fmla="val 50000"/>
          </a:avLst>
        </a:prstGeom>
        <a:solidFill>
          <a:schemeClr val="accent4">
            <a:hueOff val="7405612"/>
            <a:satOff val="27132"/>
            <a:lumOff val="4960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tr-TR" sz="1200" kern="1200"/>
        </a:p>
      </dsp:txBody>
      <dsp:txXfrm>
        <a:off x="964021" y="2264749"/>
        <a:ext cx="621455" cy="156832"/>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5E25FDF0-ED09-493F-BEFB-889AE24C6715}"/>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tr-TR"/>
          </a:p>
        </p:txBody>
      </p:sp>
      <p:sp>
        <p:nvSpPr>
          <p:cNvPr id="81923" name="Rectangle 3">
            <a:extLst>
              <a:ext uri="{FF2B5EF4-FFF2-40B4-BE49-F238E27FC236}">
                <a16:creationId xmlns:a16="http://schemas.microsoft.com/office/drawing/2014/main" id="{C2AD2497-C08E-4E46-8E24-D53AB82CD773}"/>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tr-TR"/>
          </a:p>
        </p:txBody>
      </p:sp>
      <p:sp>
        <p:nvSpPr>
          <p:cNvPr id="81924" name="Rectangle 4">
            <a:extLst>
              <a:ext uri="{FF2B5EF4-FFF2-40B4-BE49-F238E27FC236}">
                <a16:creationId xmlns:a16="http://schemas.microsoft.com/office/drawing/2014/main" id="{08F58948-0136-4478-8C16-48936A0EE255}"/>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25" name="Rectangle 5">
            <a:extLst>
              <a:ext uri="{FF2B5EF4-FFF2-40B4-BE49-F238E27FC236}">
                <a16:creationId xmlns:a16="http://schemas.microsoft.com/office/drawing/2014/main" id="{BED72F55-AC38-429A-BDC7-F746602D1A9D}"/>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tr-TR"/>
              <a:t>Click to edit Master text styles</a:t>
            </a:r>
          </a:p>
          <a:p>
            <a:pPr lvl="1"/>
            <a:r>
              <a:rPr lang="en-US" altLang="tr-TR"/>
              <a:t>Second level</a:t>
            </a:r>
          </a:p>
          <a:p>
            <a:pPr lvl="2"/>
            <a:r>
              <a:rPr lang="en-US" altLang="tr-TR"/>
              <a:t>Third level</a:t>
            </a:r>
          </a:p>
          <a:p>
            <a:pPr lvl="3"/>
            <a:r>
              <a:rPr lang="en-US" altLang="tr-TR"/>
              <a:t>Fourth level</a:t>
            </a:r>
          </a:p>
          <a:p>
            <a:pPr lvl="4"/>
            <a:r>
              <a:rPr lang="en-US" altLang="tr-TR"/>
              <a:t>Fifth level</a:t>
            </a:r>
          </a:p>
        </p:txBody>
      </p:sp>
      <p:sp>
        <p:nvSpPr>
          <p:cNvPr id="81926" name="Rectangle 6">
            <a:extLst>
              <a:ext uri="{FF2B5EF4-FFF2-40B4-BE49-F238E27FC236}">
                <a16:creationId xmlns:a16="http://schemas.microsoft.com/office/drawing/2014/main" id="{1FA27DB3-3933-4CC5-8E53-426238F0C114}"/>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tr-TR"/>
          </a:p>
        </p:txBody>
      </p:sp>
      <p:sp>
        <p:nvSpPr>
          <p:cNvPr id="81927" name="Rectangle 7">
            <a:extLst>
              <a:ext uri="{FF2B5EF4-FFF2-40B4-BE49-F238E27FC236}">
                <a16:creationId xmlns:a16="http://schemas.microsoft.com/office/drawing/2014/main" id="{718675E7-8F00-4336-98EB-B76352AF1034}"/>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0B1AB8AF-5074-4BFD-80E8-2A2868DEEABD}" type="slidenum">
              <a:rPr lang="en-US" altLang="tr-TR"/>
              <a:pPr/>
              <a:t>‹#›</a:t>
            </a:fld>
            <a:endParaRPr lang="en-US" altLang="tr-T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31BA740-88B0-4CBD-A48E-18EB4D824AF9}"/>
              </a:ext>
            </a:extLst>
          </p:cNvPr>
          <p:cNvSpPr>
            <a:spLocks noGrp="1" noChangeArrowheads="1"/>
          </p:cNvSpPr>
          <p:nvPr>
            <p:ph type="sldNum" sz="quarter" idx="5"/>
          </p:nvPr>
        </p:nvSpPr>
        <p:spPr>
          <a:ln/>
        </p:spPr>
        <p:txBody>
          <a:bodyPr/>
          <a:lstStyle/>
          <a:p>
            <a:fld id="{C1644A94-89EB-4F6A-8235-531A6AEF1650}" type="slidenum">
              <a:rPr lang="en-US" altLang="tr-TR"/>
              <a:pPr/>
              <a:t>1</a:t>
            </a:fld>
            <a:endParaRPr lang="en-US" altLang="tr-TR"/>
          </a:p>
        </p:txBody>
      </p:sp>
      <p:sp>
        <p:nvSpPr>
          <p:cNvPr id="107522" name="Rectangle 2">
            <a:extLst>
              <a:ext uri="{FF2B5EF4-FFF2-40B4-BE49-F238E27FC236}">
                <a16:creationId xmlns:a16="http://schemas.microsoft.com/office/drawing/2014/main" id="{F6300715-55BB-45A3-AEE2-912148364606}"/>
              </a:ext>
            </a:extLst>
          </p:cNvPr>
          <p:cNvSpPr>
            <a:spLocks noRot="1" noChangeArrowheads="1" noTextEdit="1"/>
          </p:cNvSpPr>
          <p:nvPr>
            <p:ph type="sldImg"/>
          </p:nvPr>
        </p:nvSpPr>
        <p:spPr>
          <a:ln/>
        </p:spPr>
      </p:sp>
      <p:sp>
        <p:nvSpPr>
          <p:cNvPr id="107523" name="Rectangle 3">
            <a:extLst>
              <a:ext uri="{FF2B5EF4-FFF2-40B4-BE49-F238E27FC236}">
                <a16:creationId xmlns:a16="http://schemas.microsoft.com/office/drawing/2014/main" id="{36525D08-8D28-44A7-9EE5-A388BC35B0CB}"/>
              </a:ext>
            </a:extLst>
          </p:cNvPr>
          <p:cNvSpPr>
            <a:spLocks noGrp="1" noChangeArrowheads="1"/>
          </p:cNvSpPr>
          <p:nvPr>
            <p:ph type="body" idx="1"/>
          </p:nvPr>
        </p:nvSpPr>
        <p:spPr/>
        <p:txBody>
          <a:bodyPr/>
          <a:lstStyle/>
          <a:p>
            <a:endParaRPr lang="ru-RU" alt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32C64F7-2EB7-40DB-B029-B6126B0E392F}"/>
              </a:ext>
            </a:extLst>
          </p:cNvPr>
          <p:cNvSpPr>
            <a:spLocks noGrp="1" noChangeArrowheads="1"/>
          </p:cNvSpPr>
          <p:nvPr>
            <p:ph type="sldNum" sz="quarter" idx="5"/>
          </p:nvPr>
        </p:nvSpPr>
        <p:spPr>
          <a:ln/>
        </p:spPr>
        <p:txBody>
          <a:bodyPr/>
          <a:lstStyle/>
          <a:p>
            <a:fld id="{59622562-E398-4D96-94B8-5AE00E41DB9D}" type="slidenum">
              <a:rPr lang="en-US" altLang="tr-TR"/>
              <a:pPr/>
              <a:t>2</a:t>
            </a:fld>
            <a:endParaRPr lang="en-US" altLang="tr-TR"/>
          </a:p>
        </p:txBody>
      </p:sp>
      <p:sp>
        <p:nvSpPr>
          <p:cNvPr id="112642" name="Rectangle 2">
            <a:extLst>
              <a:ext uri="{FF2B5EF4-FFF2-40B4-BE49-F238E27FC236}">
                <a16:creationId xmlns:a16="http://schemas.microsoft.com/office/drawing/2014/main" id="{5F0BF3CA-E8A3-402A-8B4C-0E4444D51378}"/>
              </a:ext>
            </a:extLst>
          </p:cNvPr>
          <p:cNvSpPr>
            <a:spLocks noRot="1" noChangeArrowheads="1" noTextEdit="1"/>
          </p:cNvSpPr>
          <p:nvPr>
            <p:ph type="sldImg"/>
          </p:nvPr>
        </p:nvSpPr>
        <p:spPr>
          <a:ln/>
        </p:spPr>
      </p:sp>
      <p:sp>
        <p:nvSpPr>
          <p:cNvPr id="112643" name="Rectangle 3">
            <a:extLst>
              <a:ext uri="{FF2B5EF4-FFF2-40B4-BE49-F238E27FC236}">
                <a16:creationId xmlns:a16="http://schemas.microsoft.com/office/drawing/2014/main" id="{47661B04-A2DA-4C9B-A733-8DEEF4E46E19}"/>
              </a:ext>
            </a:extLst>
          </p:cNvPr>
          <p:cNvSpPr>
            <a:spLocks noGrp="1" noChangeArrowheads="1"/>
          </p:cNvSpPr>
          <p:nvPr>
            <p:ph type="body" idx="1"/>
          </p:nvPr>
        </p:nvSpPr>
        <p:spPr/>
        <p:txBody>
          <a:bodyPr/>
          <a:lstStyle/>
          <a:p>
            <a:endParaRPr lang="ru-RU" alt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32C64F7-2EB7-40DB-B029-B6126B0E392F}"/>
              </a:ext>
            </a:extLst>
          </p:cNvPr>
          <p:cNvSpPr>
            <a:spLocks noGrp="1" noChangeArrowheads="1"/>
          </p:cNvSpPr>
          <p:nvPr>
            <p:ph type="sldNum" sz="quarter" idx="5"/>
          </p:nvPr>
        </p:nvSpPr>
        <p:spPr>
          <a:ln/>
        </p:spPr>
        <p:txBody>
          <a:bodyPr/>
          <a:lstStyle/>
          <a:p>
            <a:fld id="{59622562-E398-4D96-94B8-5AE00E41DB9D}" type="slidenum">
              <a:rPr lang="en-US" altLang="tr-TR"/>
              <a:pPr/>
              <a:t>4</a:t>
            </a:fld>
            <a:endParaRPr lang="en-US" altLang="tr-TR"/>
          </a:p>
        </p:txBody>
      </p:sp>
      <p:sp>
        <p:nvSpPr>
          <p:cNvPr id="112642" name="Rectangle 2">
            <a:extLst>
              <a:ext uri="{FF2B5EF4-FFF2-40B4-BE49-F238E27FC236}">
                <a16:creationId xmlns:a16="http://schemas.microsoft.com/office/drawing/2014/main" id="{5F0BF3CA-E8A3-402A-8B4C-0E4444D51378}"/>
              </a:ext>
            </a:extLst>
          </p:cNvPr>
          <p:cNvSpPr>
            <a:spLocks noRot="1" noChangeArrowheads="1" noTextEdit="1"/>
          </p:cNvSpPr>
          <p:nvPr>
            <p:ph type="sldImg"/>
          </p:nvPr>
        </p:nvSpPr>
        <p:spPr>
          <a:ln/>
        </p:spPr>
      </p:sp>
      <p:sp>
        <p:nvSpPr>
          <p:cNvPr id="112643" name="Rectangle 3">
            <a:extLst>
              <a:ext uri="{FF2B5EF4-FFF2-40B4-BE49-F238E27FC236}">
                <a16:creationId xmlns:a16="http://schemas.microsoft.com/office/drawing/2014/main" id="{47661B04-A2DA-4C9B-A733-8DEEF4E46E19}"/>
              </a:ext>
            </a:extLst>
          </p:cNvPr>
          <p:cNvSpPr>
            <a:spLocks noGrp="1" noChangeArrowheads="1"/>
          </p:cNvSpPr>
          <p:nvPr>
            <p:ph type="body" idx="1"/>
          </p:nvPr>
        </p:nvSpPr>
        <p:spPr/>
        <p:txBody>
          <a:bodyPr/>
          <a:lstStyle/>
          <a:p>
            <a:endParaRPr lang="ru-RU" altLang="tr-TR"/>
          </a:p>
        </p:txBody>
      </p:sp>
    </p:spTree>
    <p:extLst>
      <p:ext uri="{BB962C8B-B14F-4D97-AF65-F5344CB8AC3E}">
        <p14:creationId xmlns:p14="http://schemas.microsoft.com/office/powerpoint/2010/main" val="17282465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8CEDFEFA-C411-41FE-8AAB-733D72FB177B}"/>
              </a:ext>
            </a:extLst>
          </p:cNvPr>
          <p:cNvSpPr>
            <a:spLocks noGrp="1" noChangeArrowheads="1"/>
          </p:cNvSpPr>
          <p:nvPr>
            <p:ph type="ctrTitle"/>
          </p:nvPr>
        </p:nvSpPr>
        <p:spPr>
          <a:xfrm>
            <a:off x="381000" y="4448175"/>
            <a:ext cx="8534400" cy="704850"/>
          </a:xfrm>
          <a:extLst>
            <a:ext uri="{AF507438-7753-43E0-B8FC-AC1667EBCBE1}">
              <a14:hiddenEffects xmlns:a14="http://schemas.microsoft.com/office/drawing/2010/main">
                <a:effectLst>
                  <a:outerShdw dist="17961" dir="2700000" algn="ctr" rotWithShape="0">
                    <a:schemeClr val="bg1"/>
                  </a:outerShdw>
                </a:effectLst>
              </a14:hiddenEffects>
            </a:ext>
          </a:extLst>
        </p:spPr>
        <p:txBody>
          <a:bodyPr/>
          <a:lstStyle>
            <a:lvl1pPr algn="ctr">
              <a:defRPr sz="4000"/>
            </a:lvl1pPr>
          </a:lstStyle>
          <a:p>
            <a:pPr lvl="0"/>
            <a:r>
              <a:rPr lang="en-US" altLang="tr-TR" noProof="0"/>
              <a:t>Click to edit Master title style</a:t>
            </a:r>
          </a:p>
        </p:txBody>
      </p:sp>
      <p:sp>
        <p:nvSpPr>
          <p:cNvPr id="3075" name="Rectangle 3">
            <a:extLst>
              <a:ext uri="{FF2B5EF4-FFF2-40B4-BE49-F238E27FC236}">
                <a16:creationId xmlns:a16="http://schemas.microsoft.com/office/drawing/2014/main" id="{91BE0677-FB3B-46F2-8B4F-534841E61069}"/>
              </a:ext>
            </a:extLst>
          </p:cNvPr>
          <p:cNvSpPr>
            <a:spLocks noGrp="1" noChangeArrowheads="1"/>
          </p:cNvSpPr>
          <p:nvPr>
            <p:ph type="subTitle" idx="1"/>
          </p:nvPr>
        </p:nvSpPr>
        <p:spPr>
          <a:xfrm>
            <a:off x="381000" y="5133975"/>
            <a:ext cx="8534400" cy="441325"/>
          </a:xfrm>
          <a:extLst>
            <a:ext uri="{AF507438-7753-43E0-B8FC-AC1667EBCBE1}">
              <a14:hiddenEffects xmlns:a14="http://schemas.microsoft.com/office/drawing/2010/main">
                <a:effectLst>
                  <a:outerShdw dist="17961" dir="2700000" algn="ctr" rotWithShape="0">
                    <a:schemeClr val="bg1"/>
                  </a:outerShdw>
                </a:effectLst>
              </a14:hiddenEffects>
            </a:ext>
          </a:extLst>
        </p:spPr>
        <p:txBody>
          <a:bodyPr/>
          <a:lstStyle>
            <a:lvl1pPr marL="0" indent="0" algn="ctr">
              <a:buFontTx/>
              <a:buNone/>
              <a:defRPr sz="2800"/>
            </a:lvl1pPr>
          </a:lstStyle>
          <a:p>
            <a:pPr lvl="0"/>
            <a:r>
              <a:rPr lang="en-US" altLang="tr-TR" noProof="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7E433-33C9-4905-9476-303C304534FE}"/>
              </a:ext>
            </a:extLst>
          </p:cNvPr>
          <p:cNvSpPr>
            <a:spLocks noGrp="1"/>
          </p:cNvSpPr>
          <p:nvPr>
            <p:ph type="title"/>
          </p:nvPr>
        </p:nvSpPr>
        <p:spPr/>
        <p:txBody>
          <a:bodyPr/>
          <a:lstStyle/>
          <a:p>
            <a:r>
              <a:rPr lang="en-US"/>
              <a:t>Click to edit Master title style</a:t>
            </a:r>
            <a:endParaRPr lang="tr-TR"/>
          </a:p>
        </p:txBody>
      </p:sp>
      <p:sp>
        <p:nvSpPr>
          <p:cNvPr id="3" name="Content Placeholder 2">
            <a:extLst>
              <a:ext uri="{FF2B5EF4-FFF2-40B4-BE49-F238E27FC236}">
                <a16:creationId xmlns:a16="http://schemas.microsoft.com/office/drawing/2014/main" id="{D48CCFDB-2D25-462B-8C45-0B16A08017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extLst>
      <p:ext uri="{BB962C8B-B14F-4D97-AF65-F5344CB8AC3E}">
        <p14:creationId xmlns:p14="http://schemas.microsoft.com/office/powerpoint/2010/main" val="920084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49A57-052E-4945-9C94-54D7399FE056}"/>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tr-TR"/>
          </a:p>
        </p:txBody>
      </p:sp>
      <p:sp>
        <p:nvSpPr>
          <p:cNvPr id="3" name="Text Placeholder 2">
            <a:extLst>
              <a:ext uri="{FF2B5EF4-FFF2-40B4-BE49-F238E27FC236}">
                <a16:creationId xmlns:a16="http://schemas.microsoft.com/office/drawing/2014/main" id="{F3E0BEF5-7E50-4DFA-B6DF-CC1F8FCB121D}"/>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58102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A1F12-5070-4383-B70A-87B7012E8AC1}"/>
              </a:ext>
            </a:extLst>
          </p:cNvPr>
          <p:cNvSpPr>
            <a:spLocks noGrp="1"/>
          </p:cNvSpPr>
          <p:nvPr>
            <p:ph type="title"/>
          </p:nvPr>
        </p:nvSpPr>
        <p:spPr/>
        <p:txBody>
          <a:bodyPr/>
          <a:lstStyle/>
          <a:p>
            <a:r>
              <a:rPr lang="en-US"/>
              <a:t>Click to edit Master title style</a:t>
            </a:r>
            <a:endParaRPr lang="tr-TR"/>
          </a:p>
        </p:txBody>
      </p:sp>
      <p:sp>
        <p:nvSpPr>
          <p:cNvPr id="3" name="Content Placeholder 2">
            <a:extLst>
              <a:ext uri="{FF2B5EF4-FFF2-40B4-BE49-F238E27FC236}">
                <a16:creationId xmlns:a16="http://schemas.microsoft.com/office/drawing/2014/main" id="{572258F4-A34E-42A2-8174-B78111989675}"/>
              </a:ext>
            </a:extLst>
          </p:cNvPr>
          <p:cNvSpPr>
            <a:spLocks noGrp="1"/>
          </p:cNvSpPr>
          <p:nvPr>
            <p:ph sz="half" idx="1"/>
          </p:nvPr>
        </p:nvSpPr>
        <p:spPr>
          <a:xfrm>
            <a:off x="952500" y="1524000"/>
            <a:ext cx="35814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a:extLst>
              <a:ext uri="{FF2B5EF4-FFF2-40B4-BE49-F238E27FC236}">
                <a16:creationId xmlns:a16="http://schemas.microsoft.com/office/drawing/2014/main" id="{4D5D228D-56A8-4FB8-B2F0-69C10FD47757}"/>
              </a:ext>
            </a:extLst>
          </p:cNvPr>
          <p:cNvSpPr>
            <a:spLocks noGrp="1"/>
          </p:cNvSpPr>
          <p:nvPr>
            <p:ph sz="half" idx="2"/>
          </p:nvPr>
        </p:nvSpPr>
        <p:spPr>
          <a:xfrm>
            <a:off x="4686300" y="1524000"/>
            <a:ext cx="35814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extLst>
      <p:ext uri="{BB962C8B-B14F-4D97-AF65-F5344CB8AC3E}">
        <p14:creationId xmlns:p14="http://schemas.microsoft.com/office/powerpoint/2010/main" val="4284788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5AE7B-266B-4664-ADC8-44520171B3FE}"/>
              </a:ext>
            </a:extLst>
          </p:cNvPr>
          <p:cNvSpPr>
            <a:spLocks noGrp="1"/>
          </p:cNvSpPr>
          <p:nvPr>
            <p:ph type="title"/>
          </p:nvPr>
        </p:nvSpPr>
        <p:spPr>
          <a:xfrm>
            <a:off x="630238" y="365125"/>
            <a:ext cx="7886700" cy="1325563"/>
          </a:xfrm>
        </p:spPr>
        <p:txBody>
          <a:bodyPr/>
          <a:lstStyle/>
          <a:p>
            <a:r>
              <a:rPr lang="en-US"/>
              <a:t>Click to edit Master title style</a:t>
            </a:r>
            <a:endParaRPr lang="tr-TR"/>
          </a:p>
        </p:txBody>
      </p:sp>
      <p:sp>
        <p:nvSpPr>
          <p:cNvPr id="3" name="Text Placeholder 2">
            <a:extLst>
              <a:ext uri="{FF2B5EF4-FFF2-40B4-BE49-F238E27FC236}">
                <a16:creationId xmlns:a16="http://schemas.microsoft.com/office/drawing/2014/main" id="{70681600-DB54-4FE3-B515-E96BA426DBE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F99D48-BBC4-4EED-81AB-2DFFED5BFA0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a:extLst>
              <a:ext uri="{FF2B5EF4-FFF2-40B4-BE49-F238E27FC236}">
                <a16:creationId xmlns:a16="http://schemas.microsoft.com/office/drawing/2014/main" id="{F93B751C-1F0A-4A6C-8EC2-B3370E80DE0F}"/>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9EBB11-521C-4378-BC24-872C2A43042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extLst>
      <p:ext uri="{BB962C8B-B14F-4D97-AF65-F5344CB8AC3E}">
        <p14:creationId xmlns:p14="http://schemas.microsoft.com/office/powerpoint/2010/main" val="1373418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B231A-B851-4F7E-9BA9-C732D4BCEA16}"/>
              </a:ext>
            </a:extLst>
          </p:cNvPr>
          <p:cNvSpPr>
            <a:spLocks noGrp="1"/>
          </p:cNvSpPr>
          <p:nvPr>
            <p:ph type="title"/>
          </p:nvPr>
        </p:nvSpPr>
        <p:spPr/>
        <p:txBody>
          <a:bodyPr/>
          <a:lstStyle/>
          <a:p>
            <a:r>
              <a:rPr lang="en-US"/>
              <a:t>Click to edit Master title style</a:t>
            </a:r>
            <a:endParaRPr lang="tr-TR"/>
          </a:p>
        </p:txBody>
      </p:sp>
    </p:spTree>
    <p:extLst>
      <p:ext uri="{BB962C8B-B14F-4D97-AF65-F5344CB8AC3E}">
        <p14:creationId xmlns:p14="http://schemas.microsoft.com/office/powerpoint/2010/main" val="1908710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07354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3106F-CF00-465A-951B-53DA9421B504}"/>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tr-TR"/>
          </a:p>
        </p:txBody>
      </p:sp>
      <p:sp>
        <p:nvSpPr>
          <p:cNvPr id="3" name="Content Placeholder 2">
            <a:extLst>
              <a:ext uri="{FF2B5EF4-FFF2-40B4-BE49-F238E27FC236}">
                <a16:creationId xmlns:a16="http://schemas.microsoft.com/office/drawing/2014/main" id="{FC9521D5-E8A2-41D2-81B5-D862DC3060A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a:extLst>
              <a:ext uri="{FF2B5EF4-FFF2-40B4-BE49-F238E27FC236}">
                <a16:creationId xmlns:a16="http://schemas.microsoft.com/office/drawing/2014/main" id="{8FD41EFE-A738-430C-87EB-90FFF070F92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510940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E95D0-4091-41DD-8909-41413639F36D}"/>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tr-TR"/>
          </a:p>
        </p:txBody>
      </p:sp>
      <p:sp>
        <p:nvSpPr>
          <p:cNvPr id="3" name="Picture Placeholder 2">
            <a:extLst>
              <a:ext uri="{FF2B5EF4-FFF2-40B4-BE49-F238E27FC236}">
                <a16:creationId xmlns:a16="http://schemas.microsoft.com/office/drawing/2014/main" id="{2A476BA1-D4C1-492D-988E-8139A95CD114}"/>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tr-TR"/>
          </a:p>
        </p:txBody>
      </p:sp>
      <p:sp>
        <p:nvSpPr>
          <p:cNvPr id="4" name="Text Placeholder 3">
            <a:extLst>
              <a:ext uri="{FF2B5EF4-FFF2-40B4-BE49-F238E27FC236}">
                <a16:creationId xmlns:a16="http://schemas.microsoft.com/office/drawing/2014/main" id="{759D72B0-7B2D-471D-94C4-4FA02FD384C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532199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EEA9D-4F5D-41E7-85AC-96FC8D72EF71}"/>
              </a:ext>
            </a:extLst>
          </p:cNvPr>
          <p:cNvSpPr>
            <a:spLocks noGrp="1"/>
          </p:cNvSpPr>
          <p:nvPr>
            <p:ph type="title"/>
          </p:nvPr>
        </p:nvSpPr>
        <p:spPr/>
        <p:txBody>
          <a:bodyPr/>
          <a:lstStyle/>
          <a:p>
            <a:r>
              <a:rPr lang="en-US"/>
              <a:t>Click to edit Master title style</a:t>
            </a:r>
            <a:endParaRPr lang="tr-TR"/>
          </a:p>
        </p:txBody>
      </p:sp>
      <p:sp>
        <p:nvSpPr>
          <p:cNvPr id="3" name="Vertical Text Placeholder 2">
            <a:extLst>
              <a:ext uri="{FF2B5EF4-FFF2-40B4-BE49-F238E27FC236}">
                <a16:creationId xmlns:a16="http://schemas.microsoft.com/office/drawing/2014/main" id="{E501CAD5-312C-4494-8BC3-3037DA40ED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extLst>
      <p:ext uri="{BB962C8B-B14F-4D97-AF65-F5344CB8AC3E}">
        <p14:creationId xmlns:p14="http://schemas.microsoft.com/office/powerpoint/2010/main" val="756612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563F73-5814-40BF-8E9C-1BBFBC41548B}"/>
              </a:ext>
            </a:extLst>
          </p:cNvPr>
          <p:cNvSpPr>
            <a:spLocks noGrp="1"/>
          </p:cNvSpPr>
          <p:nvPr>
            <p:ph type="title" orient="vert"/>
          </p:nvPr>
        </p:nvSpPr>
        <p:spPr>
          <a:xfrm>
            <a:off x="6675438" y="95250"/>
            <a:ext cx="2182812" cy="5695950"/>
          </a:xfrm>
        </p:spPr>
        <p:txBody>
          <a:bodyPr vert="eaVert"/>
          <a:lstStyle/>
          <a:p>
            <a:r>
              <a:rPr lang="en-US"/>
              <a:t>Click to edit Master title style</a:t>
            </a:r>
            <a:endParaRPr lang="tr-TR"/>
          </a:p>
        </p:txBody>
      </p:sp>
      <p:sp>
        <p:nvSpPr>
          <p:cNvPr id="3" name="Vertical Text Placeholder 2">
            <a:extLst>
              <a:ext uri="{FF2B5EF4-FFF2-40B4-BE49-F238E27FC236}">
                <a16:creationId xmlns:a16="http://schemas.microsoft.com/office/drawing/2014/main" id="{AB30DBAA-33BC-49FA-921E-9C4D42E58D19}"/>
              </a:ext>
            </a:extLst>
          </p:cNvPr>
          <p:cNvSpPr>
            <a:spLocks noGrp="1"/>
          </p:cNvSpPr>
          <p:nvPr>
            <p:ph type="body" orient="vert" idx="1"/>
          </p:nvPr>
        </p:nvSpPr>
        <p:spPr>
          <a:xfrm>
            <a:off x="123825" y="95250"/>
            <a:ext cx="6399213" cy="56959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extLst>
      <p:ext uri="{BB962C8B-B14F-4D97-AF65-F5344CB8AC3E}">
        <p14:creationId xmlns:p14="http://schemas.microsoft.com/office/powerpoint/2010/main" val="1099985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FC7A20A-F73A-4CD7-AFE1-8F9AC10943DE}"/>
              </a:ext>
            </a:extLst>
          </p:cNvPr>
          <p:cNvSpPr>
            <a:spLocks noGrp="1" noChangeArrowheads="1"/>
          </p:cNvSpPr>
          <p:nvPr>
            <p:ph type="title"/>
          </p:nvPr>
        </p:nvSpPr>
        <p:spPr bwMode="auto">
          <a:xfrm>
            <a:off x="123825" y="95250"/>
            <a:ext cx="8734425" cy="71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tr-TR"/>
              <a:t>Click to edit Master title style</a:t>
            </a:r>
          </a:p>
        </p:txBody>
      </p:sp>
      <p:sp>
        <p:nvSpPr>
          <p:cNvPr id="1027" name="Rectangle 3">
            <a:extLst>
              <a:ext uri="{FF2B5EF4-FFF2-40B4-BE49-F238E27FC236}">
                <a16:creationId xmlns:a16="http://schemas.microsoft.com/office/drawing/2014/main" id="{D28F85F1-AA28-48FC-BD1F-9A3E43AFE7A1}"/>
              </a:ext>
            </a:extLst>
          </p:cNvPr>
          <p:cNvSpPr>
            <a:spLocks noGrp="1" noChangeArrowheads="1"/>
          </p:cNvSpPr>
          <p:nvPr>
            <p:ph type="body" idx="1"/>
          </p:nvPr>
        </p:nvSpPr>
        <p:spPr bwMode="auto">
          <a:xfrm>
            <a:off x="952500" y="1524000"/>
            <a:ext cx="73152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tr-TR"/>
              <a:t>Click to edit Master text styles</a:t>
            </a:r>
          </a:p>
          <a:p>
            <a:pPr lvl="1"/>
            <a:r>
              <a:rPr lang="en-US" altLang="tr-TR"/>
              <a:t>Second level</a:t>
            </a:r>
          </a:p>
          <a:p>
            <a:pPr lvl="2"/>
            <a:r>
              <a:rPr lang="en-US" altLang="tr-TR"/>
              <a:t>Third level</a:t>
            </a:r>
          </a:p>
          <a:p>
            <a:pPr lvl="3"/>
            <a:r>
              <a:rPr lang="en-US" altLang="tr-TR"/>
              <a:t>Fourth level</a:t>
            </a:r>
          </a:p>
          <a:p>
            <a:pPr lvl="4"/>
            <a:r>
              <a:rPr lang="en-US" altLang="tr-TR"/>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4400" kern="12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Microsoft Sans Serif" panose="020B0604020202020204" pitchFamily="34" charset="0"/>
        </a:defRPr>
      </a:lvl2pPr>
      <a:lvl3pPr algn="l" rtl="0" eaLnBrk="1" fontAlgn="base" hangingPunct="1">
        <a:spcBef>
          <a:spcPct val="0"/>
        </a:spcBef>
        <a:spcAft>
          <a:spcPct val="0"/>
        </a:spcAft>
        <a:defRPr sz="4400">
          <a:solidFill>
            <a:schemeClr val="tx1"/>
          </a:solidFill>
          <a:latin typeface="Microsoft Sans Serif" panose="020B0604020202020204" pitchFamily="34" charset="0"/>
        </a:defRPr>
      </a:lvl3pPr>
      <a:lvl4pPr algn="l" rtl="0" eaLnBrk="1" fontAlgn="base" hangingPunct="1">
        <a:spcBef>
          <a:spcPct val="0"/>
        </a:spcBef>
        <a:spcAft>
          <a:spcPct val="0"/>
        </a:spcAft>
        <a:defRPr sz="4400">
          <a:solidFill>
            <a:schemeClr val="tx1"/>
          </a:solidFill>
          <a:latin typeface="Microsoft Sans Serif" panose="020B0604020202020204" pitchFamily="34" charset="0"/>
        </a:defRPr>
      </a:lvl4pPr>
      <a:lvl5pPr algn="l" rtl="0" eaLnBrk="1" fontAlgn="base" hangingPunct="1">
        <a:spcBef>
          <a:spcPct val="0"/>
        </a:spcBef>
        <a:spcAft>
          <a:spcPct val="0"/>
        </a:spcAft>
        <a:defRPr sz="4400">
          <a:solidFill>
            <a:schemeClr val="tx1"/>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tx1"/>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tx1"/>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tx1"/>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tx1"/>
          </a:solidFill>
          <a:latin typeface="Microsoft Sans Serif"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bg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bg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bg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watch?v=bBS2UcYaSOM" TargetMode="External"/><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hyperlink" Target="https://www.youtube.com/watch?v=A2FmNrEmowE"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a:extLst>
              <a:ext uri="{FF2B5EF4-FFF2-40B4-BE49-F238E27FC236}">
                <a16:creationId xmlns:a16="http://schemas.microsoft.com/office/drawing/2014/main" id="{78577310-4FF0-4F67-831A-65D8FD3305BD}"/>
              </a:ext>
            </a:extLst>
          </p:cNvPr>
          <p:cNvSpPr>
            <a:spLocks noGrp="1" noChangeArrowheads="1"/>
          </p:cNvSpPr>
          <p:nvPr>
            <p:ph type="ctrTitle"/>
          </p:nvPr>
        </p:nvSpPr>
        <p:spPr/>
        <p:txBody>
          <a:bodyPr/>
          <a:lstStyle/>
          <a:p>
            <a:r>
              <a:rPr lang="tr-TR" altLang="tr-TR" dirty="0">
                <a:solidFill>
                  <a:schemeClr val="bg1"/>
                </a:solidFill>
              </a:rPr>
              <a:t>Sedimantasyon-çöktürme</a:t>
            </a:r>
            <a:br>
              <a:rPr lang="tr-TR" altLang="tr-TR" dirty="0">
                <a:solidFill>
                  <a:schemeClr val="bg1"/>
                </a:solidFill>
              </a:rPr>
            </a:br>
            <a:r>
              <a:rPr lang="tr-TR" altLang="tr-TR" dirty="0">
                <a:solidFill>
                  <a:schemeClr val="bg1"/>
                </a:solidFill>
              </a:rPr>
              <a:t>Çevre Müh. Temel İşlemler I-4. hafta</a:t>
            </a:r>
            <a:endParaRPr lang="ru-RU" altLang="tr-TR" dirty="0">
              <a:solidFill>
                <a:schemeClr val="bg1"/>
              </a:solidFill>
            </a:endParaRPr>
          </a:p>
        </p:txBody>
      </p:sp>
      <p:sp>
        <p:nvSpPr>
          <p:cNvPr id="2053" name="Rectangle 5">
            <a:extLst>
              <a:ext uri="{FF2B5EF4-FFF2-40B4-BE49-F238E27FC236}">
                <a16:creationId xmlns:a16="http://schemas.microsoft.com/office/drawing/2014/main" id="{EDDFCB40-60D4-4B41-9D39-DB9F3274CCE4}"/>
              </a:ext>
            </a:extLst>
          </p:cNvPr>
          <p:cNvSpPr>
            <a:spLocks noGrp="1" noChangeArrowheads="1"/>
          </p:cNvSpPr>
          <p:nvPr>
            <p:ph type="subTitle" idx="1"/>
          </p:nvPr>
        </p:nvSpPr>
        <p:spPr>
          <a:xfrm>
            <a:off x="381000" y="5410199"/>
            <a:ext cx="8534400" cy="428625"/>
          </a:xfrm>
        </p:spPr>
        <p:txBody>
          <a:bodyPr/>
          <a:lstStyle/>
          <a:p>
            <a:r>
              <a:rPr lang="tr-TR" altLang="tr-TR" dirty="0"/>
              <a:t>Prof. Dr. Yüksel ARDALI</a:t>
            </a:r>
            <a:endParaRPr lang="ru-RU" alt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a:extLst>
              <a:ext uri="{FF2B5EF4-FFF2-40B4-BE49-F238E27FC236}">
                <a16:creationId xmlns:a16="http://schemas.microsoft.com/office/drawing/2014/main" id="{91AC0D3F-3664-4DF7-8B51-8D37AB3F1DD1}"/>
              </a:ext>
            </a:extLst>
          </p:cNvPr>
          <p:cNvSpPr>
            <a:spLocks noGrp="1" noChangeArrowheads="1"/>
          </p:cNvSpPr>
          <p:nvPr>
            <p:ph type="body" idx="1"/>
          </p:nvPr>
        </p:nvSpPr>
        <p:spPr>
          <a:xfrm>
            <a:off x="123825" y="1143000"/>
            <a:ext cx="7762875" cy="2895600"/>
          </a:xfrm>
        </p:spPr>
        <p:txBody>
          <a:bodyPr/>
          <a:lstStyle/>
          <a:p>
            <a:pPr marL="0" lvl="0" indent="0">
              <a:lnSpc>
                <a:spcPct val="90000"/>
              </a:lnSpc>
              <a:buNone/>
            </a:pPr>
            <a:r>
              <a:rPr lang="tr-TR" sz="1600" dirty="0"/>
              <a:t>Askıda katı maddelerin bir süspansiyondan yerçekimi kuvvetiyle ayrılması</a:t>
            </a:r>
          </a:p>
          <a:p>
            <a:pPr marL="0" lvl="0" indent="0">
              <a:lnSpc>
                <a:spcPct val="90000"/>
              </a:lnSpc>
              <a:buNone/>
            </a:pPr>
            <a:r>
              <a:rPr lang="tr-TR" sz="1600" dirty="0"/>
              <a:t>Su Arıtımında Uygulamalar:</a:t>
            </a:r>
          </a:p>
          <a:p>
            <a:pPr marL="0" lvl="0" indent="0">
              <a:lnSpc>
                <a:spcPct val="90000"/>
              </a:lnSpc>
              <a:buNone/>
            </a:pPr>
            <a:r>
              <a:rPr lang="tr-TR" sz="1600" dirty="0"/>
              <a:t>1. Pıhtılaşmış ve </a:t>
            </a:r>
            <a:r>
              <a:rPr lang="tr-TR" sz="1600" dirty="0" err="1"/>
              <a:t>flokülasyonlu</a:t>
            </a:r>
            <a:r>
              <a:rPr lang="tr-TR" sz="1600" dirty="0"/>
              <a:t> suların </a:t>
            </a:r>
            <a:r>
              <a:rPr lang="tr-TR" sz="1600" dirty="0" err="1"/>
              <a:t>filtrasyondan</a:t>
            </a:r>
            <a:r>
              <a:rPr lang="tr-TR" sz="1600" dirty="0"/>
              <a:t> önce çöktürülmesi</a:t>
            </a:r>
          </a:p>
          <a:p>
            <a:pPr marL="0" lvl="0" indent="0">
              <a:lnSpc>
                <a:spcPct val="90000"/>
              </a:lnSpc>
              <a:buNone/>
            </a:pPr>
            <a:r>
              <a:rPr lang="tr-TR" sz="1600" dirty="0"/>
              <a:t>2. Pıhtılaşmış ve topaklanmış suların bir yumuşatma tesisine yerleştirilmesi</a:t>
            </a:r>
          </a:p>
          <a:p>
            <a:pPr marL="0" lvl="0" indent="0">
              <a:lnSpc>
                <a:spcPct val="90000"/>
              </a:lnSpc>
              <a:buNone/>
            </a:pPr>
            <a:r>
              <a:rPr lang="tr-TR" sz="1600" dirty="0"/>
              <a:t>3. Arıtılmış suların bir demir ve manganez giderme tesisinde yerleşmesi</a:t>
            </a:r>
          </a:p>
          <a:p>
            <a:pPr marL="0" lvl="0" indent="0">
              <a:lnSpc>
                <a:spcPct val="90000"/>
              </a:lnSpc>
              <a:buNone/>
            </a:pPr>
            <a:r>
              <a:rPr lang="tr-TR" sz="1600" dirty="0" err="1"/>
              <a:t>Atıksu</a:t>
            </a:r>
            <a:r>
              <a:rPr lang="tr-TR" sz="1600" dirty="0"/>
              <a:t> Arıtımında Uygulamalar:</a:t>
            </a:r>
          </a:p>
          <a:p>
            <a:pPr marL="0" lvl="0" indent="0">
              <a:lnSpc>
                <a:spcPct val="90000"/>
              </a:lnSpc>
              <a:buNone/>
            </a:pPr>
            <a:r>
              <a:rPr lang="tr-TR" sz="1600" dirty="0"/>
              <a:t>1. kum çıkarma</a:t>
            </a:r>
          </a:p>
          <a:p>
            <a:pPr marL="0" lvl="0" indent="0">
              <a:lnSpc>
                <a:spcPct val="90000"/>
              </a:lnSpc>
              <a:buNone/>
            </a:pPr>
            <a:r>
              <a:rPr lang="tr-TR" sz="1600" dirty="0"/>
              <a:t>2. birincil arıtıcı askıda katıların giderilmesi</a:t>
            </a:r>
          </a:p>
          <a:p>
            <a:pPr marL="0" lvl="0" indent="0">
              <a:lnSpc>
                <a:spcPct val="90000"/>
              </a:lnSpc>
              <a:buNone/>
            </a:pPr>
            <a:r>
              <a:rPr lang="tr-TR" sz="1600" dirty="0"/>
              <a:t>3. aktif çamurda biyolojik flok giderimi</a:t>
            </a:r>
            <a:endParaRPr lang="ru-RU" altLang="tr-TR" sz="1800" dirty="0"/>
          </a:p>
        </p:txBody>
      </p:sp>
      <p:sp>
        <p:nvSpPr>
          <p:cNvPr id="17414" name="Rectangle 6">
            <a:extLst>
              <a:ext uri="{FF2B5EF4-FFF2-40B4-BE49-F238E27FC236}">
                <a16:creationId xmlns:a16="http://schemas.microsoft.com/office/drawing/2014/main" id="{A09474D8-041C-4A5F-AEA7-41F6559BB7BF}"/>
              </a:ext>
            </a:extLst>
          </p:cNvPr>
          <p:cNvSpPr>
            <a:spLocks noGrp="1" noChangeArrowheads="1"/>
          </p:cNvSpPr>
          <p:nvPr>
            <p:ph type="title"/>
          </p:nvPr>
        </p:nvSpPr>
        <p:spPr/>
        <p:txBody>
          <a:bodyPr/>
          <a:lstStyle/>
          <a:p>
            <a:r>
              <a:rPr lang="tr-TR" sz="3600" dirty="0"/>
              <a:t>SEDİMANTASYON</a:t>
            </a:r>
            <a:endParaRPr lang="ru-RU" altLang="tr-TR" sz="4000" dirty="0"/>
          </a:p>
        </p:txBody>
      </p:sp>
      <p:pic>
        <p:nvPicPr>
          <p:cNvPr id="2" name="Picture 1">
            <a:extLst>
              <a:ext uri="{FF2B5EF4-FFF2-40B4-BE49-F238E27FC236}">
                <a16:creationId xmlns:a16="http://schemas.microsoft.com/office/drawing/2014/main" id="{E26A3D52-1111-41CD-B4BD-AA827C8ADFF9}"/>
              </a:ext>
            </a:extLst>
          </p:cNvPr>
          <p:cNvPicPr>
            <a:picLocks noChangeAspect="1"/>
          </p:cNvPicPr>
          <p:nvPr/>
        </p:nvPicPr>
        <p:blipFill>
          <a:blip r:embed="rId3"/>
          <a:stretch>
            <a:fillRect/>
          </a:stretch>
        </p:blipFill>
        <p:spPr>
          <a:xfrm>
            <a:off x="61294" y="4038600"/>
            <a:ext cx="8859486" cy="280461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F18E2-7CC0-4589-9792-71B81257326A}"/>
              </a:ext>
            </a:extLst>
          </p:cNvPr>
          <p:cNvSpPr>
            <a:spLocks noGrp="1"/>
          </p:cNvSpPr>
          <p:nvPr>
            <p:ph type="title"/>
          </p:nvPr>
        </p:nvSpPr>
        <p:spPr/>
        <p:txBody>
          <a:bodyPr/>
          <a:lstStyle/>
          <a:p>
            <a:r>
              <a:rPr lang="tr-TR" dirty="0"/>
              <a:t>Çöktürme</a:t>
            </a:r>
          </a:p>
        </p:txBody>
      </p:sp>
      <p:sp>
        <p:nvSpPr>
          <p:cNvPr id="3" name="Content Placeholder 2">
            <a:extLst>
              <a:ext uri="{FF2B5EF4-FFF2-40B4-BE49-F238E27FC236}">
                <a16:creationId xmlns:a16="http://schemas.microsoft.com/office/drawing/2014/main" id="{75A28D16-A78F-4C82-B327-0FBE393B730B}"/>
              </a:ext>
            </a:extLst>
          </p:cNvPr>
          <p:cNvSpPr>
            <a:spLocks noGrp="1"/>
          </p:cNvSpPr>
          <p:nvPr>
            <p:ph idx="1"/>
          </p:nvPr>
        </p:nvSpPr>
        <p:spPr>
          <a:xfrm>
            <a:off x="0" y="1143000"/>
            <a:ext cx="9143999" cy="3810000"/>
          </a:xfrm>
        </p:spPr>
        <p:txBody>
          <a:bodyPr/>
          <a:lstStyle/>
          <a:p>
            <a:r>
              <a:rPr lang="tr-TR" sz="2400" dirty="0"/>
              <a:t>Ham </a:t>
            </a:r>
            <a:r>
              <a:rPr lang="tr-TR" sz="2400" dirty="0" err="1"/>
              <a:t>atıksudan</a:t>
            </a:r>
            <a:r>
              <a:rPr lang="tr-TR" sz="2400" dirty="0"/>
              <a:t> katıların giderilmesi ile %50-70 AKM ve %30-40 BOI</a:t>
            </a:r>
            <a:r>
              <a:rPr lang="tr-TR" sz="2400" baseline="-25000" dirty="0"/>
              <a:t>5</a:t>
            </a:r>
            <a:r>
              <a:rPr lang="tr-TR" sz="2400" dirty="0"/>
              <a:t> giderilir.-Organik yük azaltılmış olur. Biyolojik sisteme verilecek oksijen miktarı azalacaktır-enerji gereksinimi azalır-daha az çamur oluşur. </a:t>
            </a:r>
          </a:p>
          <a:p>
            <a:r>
              <a:rPr lang="tr-TR" sz="2400" dirty="0"/>
              <a:t>Ön çöktürme tankları genellikle büyük kapasiteli </a:t>
            </a:r>
            <a:r>
              <a:rPr lang="tr-TR" sz="2400" dirty="0" err="1"/>
              <a:t>atıksu</a:t>
            </a:r>
            <a:r>
              <a:rPr lang="tr-TR" sz="2400" dirty="0"/>
              <a:t> arıtma tesislerinde kurulur.</a:t>
            </a:r>
          </a:p>
          <a:p>
            <a:r>
              <a:rPr lang="tr-TR" sz="2400" dirty="0"/>
              <a:t>Biyolojik arıtım tesislerinden önce ön çöktürme tankı konulmalıdır.</a:t>
            </a:r>
          </a:p>
          <a:p>
            <a:endParaRPr lang="tr-TR" dirty="0"/>
          </a:p>
          <a:p>
            <a:endParaRPr lang="tr-TR" dirty="0"/>
          </a:p>
        </p:txBody>
      </p:sp>
      <p:pic>
        <p:nvPicPr>
          <p:cNvPr id="5" name="Picture 4">
            <a:extLst>
              <a:ext uri="{FF2B5EF4-FFF2-40B4-BE49-F238E27FC236}">
                <a16:creationId xmlns:a16="http://schemas.microsoft.com/office/drawing/2014/main" id="{6FCA83D2-B9C8-42EC-9A0C-003851CE54E0}"/>
              </a:ext>
            </a:extLst>
          </p:cNvPr>
          <p:cNvPicPr>
            <a:picLocks noChangeAspect="1"/>
          </p:cNvPicPr>
          <p:nvPr/>
        </p:nvPicPr>
        <p:blipFill>
          <a:blip r:embed="rId2"/>
          <a:stretch>
            <a:fillRect/>
          </a:stretch>
        </p:blipFill>
        <p:spPr>
          <a:xfrm>
            <a:off x="5943600" y="4114800"/>
            <a:ext cx="2753109" cy="2886478"/>
          </a:xfrm>
          <a:prstGeom prst="rect">
            <a:avLst/>
          </a:prstGeom>
        </p:spPr>
      </p:pic>
      <p:pic>
        <p:nvPicPr>
          <p:cNvPr id="7" name="Picture 6">
            <a:extLst>
              <a:ext uri="{FF2B5EF4-FFF2-40B4-BE49-F238E27FC236}">
                <a16:creationId xmlns:a16="http://schemas.microsoft.com/office/drawing/2014/main" id="{95F85389-6203-4491-B894-04B3CB3FF710}"/>
              </a:ext>
            </a:extLst>
          </p:cNvPr>
          <p:cNvPicPr>
            <a:picLocks noChangeAspect="1"/>
          </p:cNvPicPr>
          <p:nvPr/>
        </p:nvPicPr>
        <p:blipFill>
          <a:blip r:embed="rId3"/>
          <a:stretch>
            <a:fillRect/>
          </a:stretch>
        </p:blipFill>
        <p:spPr>
          <a:xfrm>
            <a:off x="2438400" y="4114800"/>
            <a:ext cx="2705478" cy="2600688"/>
          </a:xfrm>
          <a:prstGeom prst="rect">
            <a:avLst/>
          </a:prstGeom>
        </p:spPr>
      </p:pic>
    </p:spTree>
    <p:extLst>
      <p:ext uri="{BB962C8B-B14F-4D97-AF65-F5344CB8AC3E}">
        <p14:creationId xmlns:p14="http://schemas.microsoft.com/office/powerpoint/2010/main" val="3079745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a:extLst>
              <a:ext uri="{FF2B5EF4-FFF2-40B4-BE49-F238E27FC236}">
                <a16:creationId xmlns:a16="http://schemas.microsoft.com/office/drawing/2014/main" id="{91AC0D3F-3664-4DF7-8B51-8D37AB3F1DD1}"/>
              </a:ext>
            </a:extLst>
          </p:cNvPr>
          <p:cNvSpPr>
            <a:spLocks noGrp="1" noChangeArrowheads="1"/>
          </p:cNvSpPr>
          <p:nvPr>
            <p:ph type="body" idx="1"/>
          </p:nvPr>
        </p:nvSpPr>
        <p:spPr>
          <a:xfrm>
            <a:off x="1" y="1219200"/>
            <a:ext cx="9144000" cy="5486400"/>
          </a:xfrm>
        </p:spPr>
        <p:txBody>
          <a:bodyPr/>
          <a:lstStyle/>
          <a:p>
            <a:pPr>
              <a:lnSpc>
                <a:spcPct val="80000"/>
              </a:lnSpc>
            </a:pPr>
            <a:r>
              <a:rPr lang="tr-TR" altLang="ko-KR" sz="1800" dirty="0">
                <a:latin typeface="Verdana" panose="020B0604030504040204" pitchFamily="34" charset="0"/>
                <a:ea typeface="굴림" panose="020B0600000101010101" pitchFamily="34" charset="-127"/>
              </a:rPr>
              <a:t>Askıdaki katı ve sıvıları ayırma işlemi iki aşamada gerçekleşir:</a:t>
            </a:r>
          </a:p>
          <a:p>
            <a:pPr>
              <a:lnSpc>
                <a:spcPct val="80000"/>
              </a:lnSpc>
            </a:pPr>
            <a:r>
              <a:rPr lang="tr-TR" altLang="ko-KR" sz="1800" dirty="0">
                <a:latin typeface="Verdana" panose="020B0604030504040204" pitchFamily="34" charset="0"/>
                <a:ea typeface="굴림" panose="020B0600000101010101" pitchFamily="34" charset="-127"/>
              </a:rPr>
              <a:t>1. Arıtılmış su tankın üst kısmından-</a:t>
            </a:r>
            <a:r>
              <a:rPr lang="tr-TR" altLang="ko-KR" sz="1800" dirty="0" err="1">
                <a:latin typeface="Verdana" panose="020B0604030504040204" pitchFamily="34" charset="0"/>
                <a:ea typeface="굴림" panose="020B0600000101010101" pitchFamily="34" charset="-127"/>
              </a:rPr>
              <a:t>overflow</a:t>
            </a:r>
            <a:r>
              <a:rPr lang="tr-TR" altLang="ko-KR" sz="1800" dirty="0">
                <a:latin typeface="Verdana" panose="020B0604030504040204" pitchFamily="34" charset="0"/>
                <a:ea typeface="굴림" panose="020B0600000101010101" pitchFamily="34" charset="-127"/>
              </a:rPr>
              <a:t> tahliye edilir.</a:t>
            </a:r>
          </a:p>
          <a:p>
            <a:pPr>
              <a:lnSpc>
                <a:spcPct val="80000"/>
              </a:lnSpc>
            </a:pPr>
            <a:r>
              <a:rPr lang="tr-TR" altLang="ko-KR" sz="1800" dirty="0">
                <a:latin typeface="Verdana" panose="020B0604030504040204" pitchFamily="34" charset="0"/>
                <a:ea typeface="굴림" panose="020B0600000101010101" pitchFamily="34" charset="-127"/>
              </a:rPr>
              <a:t>2. Konsantre çamur çöktürme tankının alt kısmından-</a:t>
            </a:r>
            <a:r>
              <a:rPr lang="tr-TR" altLang="ko-KR" sz="1800" dirty="0" err="1">
                <a:latin typeface="Verdana" panose="020B0604030504040204" pitchFamily="34" charset="0"/>
                <a:ea typeface="굴림" panose="020B0600000101010101" pitchFamily="34" charset="-127"/>
              </a:rPr>
              <a:t>underflow</a:t>
            </a:r>
            <a:r>
              <a:rPr lang="tr-TR" altLang="ko-KR" sz="1800" dirty="0">
                <a:latin typeface="Verdana" panose="020B0604030504040204" pitchFamily="34" charset="0"/>
                <a:ea typeface="굴림" panose="020B0600000101010101" pitchFamily="34" charset="-127"/>
              </a:rPr>
              <a:t> tahliye edilir.</a:t>
            </a:r>
          </a:p>
          <a:p>
            <a:pPr>
              <a:lnSpc>
                <a:spcPct val="80000"/>
              </a:lnSpc>
            </a:pPr>
            <a:r>
              <a:rPr lang="tr-TR" altLang="ko-KR" sz="1800" dirty="0">
                <a:latin typeface="Verdana" panose="020B0604030504040204" pitchFamily="34" charset="0"/>
                <a:ea typeface="굴림" panose="020B0600000101010101" pitchFamily="34" charset="-127"/>
              </a:rPr>
              <a:t>Çökeltmenin Amacı: </a:t>
            </a:r>
            <a:r>
              <a:rPr lang="tr-TR" altLang="ko-KR" sz="1800" dirty="0" err="1">
                <a:latin typeface="Verdana" panose="020B0604030504040204" pitchFamily="34" charset="0"/>
                <a:ea typeface="굴림" panose="020B0600000101010101" pitchFamily="34" charset="-127"/>
              </a:rPr>
              <a:t>Süspanse</a:t>
            </a:r>
            <a:r>
              <a:rPr lang="tr-TR" altLang="ko-KR" sz="1800" dirty="0">
                <a:latin typeface="Verdana" panose="020B0604030504040204" pitchFamily="34" charset="0"/>
                <a:ea typeface="굴림" panose="020B0600000101010101" pitchFamily="34" charset="-127"/>
              </a:rPr>
              <a:t> katıların etkin bir şekilde uzaklaştırılmasıdır-Çamurun toplanması ve uzaklaştırılmasıdır.</a:t>
            </a:r>
          </a:p>
          <a:p>
            <a:pPr>
              <a:lnSpc>
                <a:spcPct val="80000"/>
              </a:lnSpc>
            </a:pPr>
            <a:endParaRPr lang="tr-TR" altLang="ko-KR" sz="2800" dirty="0">
              <a:latin typeface="Verdana" panose="020B0604030504040204" pitchFamily="34" charset="0"/>
              <a:ea typeface="굴림" panose="020B0600000101010101" pitchFamily="34" charset="-127"/>
            </a:endParaRPr>
          </a:p>
          <a:p>
            <a:pPr>
              <a:lnSpc>
                <a:spcPct val="80000"/>
              </a:lnSpc>
            </a:pPr>
            <a:endParaRPr lang="ru-RU" altLang="tr-TR" sz="1800" dirty="0"/>
          </a:p>
        </p:txBody>
      </p:sp>
      <p:sp>
        <p:nvSpPr>
          <p:cNvPr id="17414" name="Rectangle 6">
            <a:extLst>
              <a:ext uri="{FF2B5EF4-FFF2-40B4-BE49-F238E27FC236}">
                <a16:creationId xmlns:a16="http://schemas.microsoft.com/office/drawing/2014/main" id="{A09474D8-041C-4A5F-AEA7-41F6559BB7BF}"/>
              </a:ext>
            </a:extLst>
          </p:cNvPr>
          <p:cNvSpPr>
            <a:spLocks noGrp="1" noChangeArrowheads="1"/>
          </p:cNvSpPr>
          <p:nvPr>
            <p:ph type="title"/>
          </p:nvPr>
        </p:nvSpPr>
        <p:spPr/>
        <p:txBody>
          <a:bodyPr/>
          <a:lstStyle/>
          <a:p>
            <a:r>
              <a:rPr lang="tr-TR" altLang="tr-TR" sz="4000" dirty="0"/>
              <a:t>Çöktürme</a:t>
            </a:r>
            <a:endParaRPr lang="ru-RU" altLang="tr-TR" sz="4000" dirty="0"/>
          </a:p>
        </p:txBody>
      </p:sp>
      <p:pic>
        <p:nvPicPr>
          <p:cNvPr id="2" name="Picture 1">
            <a:extLst>
              <a:ext uri="{FF2B5EF4-FFF2-40B4-BE49-F238E27FC236}">
                <a16:creationId xmlns:a16="http://schemas.microsoft.com/office/drawing/2014/main" id="{67C6C595-818C-49BE-9B6C-563DC031950A}"/>
              </a:ext>
            </a:extLst>
          </p:cNvPr>
          <p:cNvPicPr>
            <a:picLocks noChangeAspect="1"/>
          </p:cNvPicPr>
          <p:nvPr/>
        </p:nvPicPr>
        <p:blipFill rotWithShape="1">
          <a:blip r:embed="rId3"/>
          <a:srcRect l="9747" r="7722" b="6027"/>
          <a:stretch/>
        </p:blipFill>
        <p:spPr>
          <a:xfrm>
            <a:off x="0" y="2986584"/>
            <a:ext cx="4295775" cy="3886200"/>
          </a:xfrm>
          <a:prstGeom prst="rect">
            <a:avLst/>
          </a:prstGeom>
        </p:spPr>
      </p:pic>
      <p:pic>
        <p:nvPicPr>
          <p:cNvPr id="3" name="Picture 2">
            <a:extLst>
              <a:ext uri="{FF2B5EF4-FFF2-40B4-BE49-F238E27FC236}">
                <a16:creationId xmlns:a16="http://schemas.microsoft.com/office/drawing/2014/main" id="{3A5BBCCB-9220-488E-9BF8-52860F9222ED}"/>
              </a:ext>
            </a:extLst>
          </p:cNvPr>
          <p:cNvPicPr>
            <a:picLocks noChangeAspect="1"/>
          </p:cNvPicPr>
          <p:nvPr/>
        </p:nvPicPr>
        <p:blipFill>
          <a:blip r:embed="rId4"/>
          <a:stretch>
            <a:fillRect/>
          </a:stretch>
        </p:blipFill>
        <p:spPr>
          <a:xfrm>
            <a:off x="4295776" y="2890238"/>
            <a:ext cx="5076824" cy="4078893"/>
          </a:xfrm>
          <a:prstGeom prst="rect">
            <a:avLst/>
          </a:prstGeom>
        </p:spPr>
      </p:pic>
    </p:spTree>
    <p:extLst>
      <p:ext uri="{BB962C8B-B14F-4D97-AF65-F5344CB8AC3E}">
        <p14:creationId xmlns:p14="http://schemas.microsoft.com/office/powerpoint/2010/main" val="2354086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A0012-A49D-4C35-84C8-3814575CB050}"/>
              </a:ext>
            </a:extLst>
          </p:cNvPr>
          <p:cNvSpPr>
            <a:spLocks noGrp="1"/>
          </p:cNvSpPr>
          <p:nvPr>
            <p:ph type="title"/>
          </p:nvPr>
        </p:nvSpPr>
        <p:spPr/>
        <p:txBody>
          <a:bodyPr/>
          <a:lstStyle/>
          <a:p>
            <a:r>
              <a:rPr lang="tr-TR" dirty="0"/>
              <a:t>Çöktürme Tipleri</a:t>
            </a:r>
          </a:p>
        </p:txBody>
      </p:sp>
      <p:sp>
        <p:nvSpPr>
          <p:cNvPr id="3" name="Content Placeholder 2">
            <a:extLst>
              <a:ext uri="{FF2B5EF4-FFF2-40B4-BE49-F238E27FC236}">
                <a16:creationId xmlns:a16="http://schemas.microsoft.com/office/drawing/2014/main" id="{15FCE9D1-23DF-4755-9EAF-0598C60F8112}"/>
              </a:ext>
            </a:extLst>
          </p:cNvPr>
          <p:cNvSpPr>
            <a:spLocks noGrp="1"/>
          </p:cNvSpPr>
          <p:nvPr>
            <p:ph idx="1"/>
          </p:nvPr>
        </p:nvSpPr>
        <p:spPr>
          <a:xfrm>
            <a:off x="0" y="1143000"/>
            <a:ext cx="9144000" cy="4648200"/>
          </a:xfrm>
        </p:spPr>
        <p:txBody>
          <a:bodyPr/>
          <a:lstStyle/>
          <a:p>
            <a:r>
              <a:rPr lang="tr-TR" sz="2000" dirty="0"/>
              <a:t>Tip-1. Taneli çökelme: Tanecikler kendi başlarına, yakınlarındaki tanecikler ile etkileşime girmeden çökelirler. </a:t>
            </a:r>
            <a:r>
              <a:rPr lang="tr-TR" sz="2000" dirty="0" err="1"/>
              <a:t>Yumaklaşma</a:t>
            </a:r>
            <a:r>
              <a:rPr lang="tr-TR" sz="2000" dirty="0"/>
              <a:t> oluşmaz, bireysel çökelirler.</a:t>
            </a:r>
          </a:p>
          <a:p>
            <a:r>
              <a:rPr lang="tr-TR" sz="2000" dirty="0"/>
              <a:t>Tip-2. </a:t>
            </a:r>
            <a:r>
              <a:rPr lang="tr-TR" sz="2000" dirty="0" err="1"/>
              <a:t>Yumaklı</a:t>
            </a:r>
            <a:r>
              <a:rPr lang="tr-TR" sz="2000" dirty="0"/>
              <a:t> çökelme: </a:t>
            </a:r>
            <a:r>
              <a:rPr lang="tr-TR" sz="2000" dirty="0" err="1"/>
              <a:t>Yumaklaşma</a:t>
            </a:r>
            <a:r>
              <a:rPr lang="tr-TR" sz="2000" dirty="0"/>
              <a:t> taneciklerin kütlelerin büyümesine ve daha yüksek bir oranla çökelmelerine neden olur. Taneler çökelirken </a:t>
            </a:r>
            <a:r>
              <a:rPr lang="tr-TR" sz="2000" dirty="0" err="1"/>
              <a:t>yumaklaşır</a:t>
            </a:r>
            <a:r>
              <a:rPr lang="tr-TR" sz="2000" dirty="0"/>
              <a:t> ve dibe çöktükçe çökelme hızları artar.</a:t>
            </a:r>
          </a:p>
          <a:p>
            <a:r>
              <a:rPr lang="tr-TR" sz="2000" dirty="0"/>
              <a:t>Tip-3. Bölgesel Çökelme: Birbirlerine göre sabit konumlarda bulunan tanecikler bir bütün şeklinde çökelme eğilimi gösterirler.</a:t>
            </a:r>
          </a:p>
          <a:p>
            <a:r>
              <a:rPr lang="tr-TR" sz="2000" dirty="0"/>
              <a:t>Tip-4. Engelli-Sıkışmalı çökelme: Taneciklerin konsantrasyonu çok yüksek bir noktaya ulaşır ve bu noktadan sonra çökelme yalnızca yapının sıkıştırılması ile gerçekleşir. </a:t>
            </a:r>
          </a:p>
        </p:txBody>
      </p:sp>
      <p:pic>
        <p:nvPicPr>
          <p:cNvPr id="5" name="Picture 4">
            <a:extLst>
              <a:ext uri="{FF2B5EF4-FFF2-40B4-BE49-F238E27FC236}">
                <a16:creationId xmlns:a16="http://schemas.microsoft.com/office/drawing/2014/main" id="{F1C538E5-8204-4685-8F55-37589C4094F9}"/>
              </a:ext>
            </a:extLst>
          </p:cNvPr>
          <p:cNvPicPr>
            <a:picLocks noChangeAspect="1"/>
          </p:cNvPicPr>
          <p:nvPr/>
        </p:nvPicPr>
        <p:blipFill>
          <a:blip r:embed="rId2"/>
          <a:stretch>
            <a:fillRect/>
          </a:stretch>
        </p:blipFill>
        <p:spPr>
          <a:xfrm>
            <a:off x="3903897" y="4114800"/>
            <a:ext cx="5240103" cy="2953375"/>
          </a:xfrm>
          <a:prstGeom prst="rect">
            <a:avLst/>
          </a:prstGeom>
        </p:spPr>
      </p:pic>
    </p:spTree>
    <p:extLst>
      <p:ext uri="{BB962C8B-B14F-4D97-AF65-F5344CB8AC3E}">
        <p14:creationId xmlns:p14="http://schemas.microsoft.com/office/powerpoint/2010/main" val="2227230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1CFD2-3337-478A-95D9-A5D8C4D44B5A}"/>
              </a:ext>
            </a:extLst>
          </p:cNvPr>
          <p:cNvSpPr>
            <a:spLocks noGrp="1"/>
          </p:cNvSpPr>
          <p:nvPr>
            <p:ph type="title"/>
          </p:nvPr>
        </p:nvSpPr>
        <p:spPr/>
        <p:txBody>
          <a:bodyPr/>
          <a:lstStyle/>
          <a:p>
            <a:r>
              <a:rPr lang="tr-TR" dirty="0"/>
              <a:t>sedimantasyon</a:t>
            </a:r>
          </a:p>
        </p:txBody>
      </p:sp>
      <p:graphicFrame>
        <p:nvGraphicFramePr>
          <p:cNvPr id="4" name="Content Placeholder 3">
            <a:extLst>
              <a:ext uri="{FF2B5EF4-FFF2-40B4-BE49-F238E27FC236}">
                <a16:creationId xmlns:a16="http://schemas.microsoft.com/office/drawing/2014/main" id="{30783716-2104-44E1-81BC-78D6432C4944}"/>
              </a:ext>
            </a:extLst>
          </p:cNvPr>
          <p:cNvGraphicFramePr>
            <a:graphicFrameLocks noGrp="1"/>
          </p:cNvGraphicFramePr>
          <p:nvPr>
            <p:ph idx="1"/>
            <p:extLst>
              <p:ext uri="{D42A27DB-BD31-4B8C-83A1-F6EECF244321}">
                <p14:modId xmlns:p14="http://schemas.microsoft.com/office/powerpoint/2010/main" val="1823835809"/>
              </p:ext>
            </p:extLst>
          </p:nvPr>
        </p:nvGraphicFramePr>
        <p:xfrm>
          <a:off x="228600" y="1524000"/>
          <a:ext cx="3848100" cy="426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a:extLst>
              <a:ext uri="{FF2B5EF4-FFF2-40B4-BE49-F238E27FC236}">
                <a16:creationId xmlns:a16="http://schemas.microsoft.com/office/drawing/2014/main" id="{34C50D92-2907-406E-99A2-F138B826BEED}"/>
              </a:ext>
            </a:extLst>
          </p:cNvPr>
          <p:cNvGraphicFramePr/>
          <p:nvPr>
            <p:extLst>
              <p:ext uri="{D42A27DB-BD31-4B8C-83A1-F6EECF244321}">
                <p14:modId xmlns:p14="http://schemas.microsoft.com/office/powerpoint/2010/main" val="301066285"/>
              </p:ext>
            </p:extLst>
          </p:nvPr>
        </p:nvGraphicFramePr>
        <p:xfrm>
          <a:off x="4606119" y="1625600"/>
          <a:ext cx="3962400"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566867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C913C-DA78-4187-A8AD-54634192E25B}"/>
              </a:ext>
            </a:extLst>
          </p:cNvPr>
          <p:cNvSpPr>
            <a:spLocks noGrp="1"/>
          </p:cNvSpPr>
          <p:nvPr>
            <p:ph type="title"/>
          </p:nvPr>
        </p:nvSpPr>
        <p:spPr/>
        <p:txBody>
          <a:bodyPr/>
          <a:lstStyle/>
          <a:p>
            <a:r>
              <a:rPr lang="tr-TR" dirty="0"/>
              <a:t>Çöktürme</a:t>
            </a:r>
          </a:p>
        </p:txBody>
      </p:sp>
      <p:graphicFrame>
        <p:nvGraphicFramePr>
          <p:cNvPr id="4" name="Table 4">
            <a:extLst>
              <a:ext uri="{FF2B5EF4-FFF2-40B4-BE49-F238E27FC236}">
                <a16:creationId xmlns:a16="http://schemas.microsoft.com/office/drawing/2014/main" id="{7B88EDDD-0AB1-40B4-A837-C45A6935AAA7}"/>
              </a:ext>
            </a:extLst>
          </p:cNvPr>
          <p:cNvGraphicFramePr>
            <a:graphicFrameLocks noGrp="1"/>
          </p:cNvGraphicFramePr>
          <p:nvPr>
            <p:ph idx="1"/>
            <p:extLst>
              <p:ext uri="{D42A27DB-BD31-4B8C-83A1-F6EECF244321}">
                <p14:modId xmlns:p14="http://schemas.microsoft.com/office/powerpoint/2010/main" val="3851895185"/>
              </p:ext>
            </p:extLst>
          </p:nvPr>
        </p:nvGraphicFramePr>
        <p:xfrm>
          <a:off x="0" y="1143000"/>
          <a:ext cx="9144000" cy="5593080"/>
        </p:xfrm>
        <a:graphic>
          <a:graphicData uri="http://schemas.openxmlformats.org/drawingml/2006/table">
            <a:tbl>
              <a:tblPr firstRow="1" bandRow="1">
                <a:tableStyleId>{5C22544A-7EE6-4342-B048-85BDC9FD1C3A}</a:tableStyleId>
              </a:tblPr>
              <a:tblGrid>
                <a:gridCol w="2238375">
                  <a:extLst>
                    <a:ext uri="{9D8B030D-6E8A-4147-A177-3AD203B41FA5}">
                      <a16:colId xmlns:a16="http://schemas.microsoft.com/office/drawing/2014/main" val="313712840"/>
                    </a:ext>
                  </a:extLst>
                </a:gridCol>
                <a:gridCol w="3857625">
                  <a:extLst>
                    <a:ext uri="{9D8B030D-6E8A-4147-A177-3AD203B41FA5}">
                      <a16:colId xmlns:a16="http://schemas.microsoft.com/office/drawing/2014/main" val="1979708942"/>
                    </a:ext>
                  </a:extLst>
                </a:gridCol>
                <a:gridCol w="3048000">
                  <a:extLst>
                    <a:ext uri="{9D8B030D-6E8A-4147-A177-3AD203B41FA5}">
                      <a16:colId xmlns:a16="http://schemas.microsoft.com/office/drawing/2014/main" val="3118093088"/>
                    </a:ext>
                  </a:extLst>
                </a:gridCol>
              </a:tblGrid>
              <a:tr h="1051560">
                <a:tc>
                  <a:txBody>
                    <a:bodyPr/>
                    <a:lstStyle/>
                    <a:p>
                      <a:r>
                        <a:rPr lang="tr-TR" sz="1600" dirty="0"/>
                        <a:t>Tip-1</a:t>
                      </a:r>
                    </a:p>
                    <a:p>
                      <a:r>
                        <a:rPr lang="tr-TR" sz="1600" dirty="0"/>
                        <a:t>Ayrık parçacık çöktürme</a:t>
                      </a:r>
                    </a:p>
                  </a:txBody>
                  <a:tcPr/>
                </a:tc>
                <a:tc>
                  <a:txBody>
                    <a:bodyPr/>
                    <a:lstStyle/>
                    <a:p>
                      <a:r>
                        <a:rPr lang="tr-TR" sz="1600" dirty="0"/>
                        <a:t>Seyreltik süspansiyonda ayrık parçacık çökelmesi</a:t>
                      </a:r>
                    </a:p>
                    <a:p>
                      <a:r>
                        <a:rPr lang="tr-TR" sz="1600" dirty="0"/>
                        <a:t>Parçacıklar </a:t>
                      </a:r>
                      <a:r>
                        <a:rPr lang="tr-TR" sz="1600" dirty="0" err="1"/>
                        <a:t>floküle</a:t>
                      </a:r>
                      <a:r>
                        <a:rPr lang="tr-TR" sz="1600" dirty="0"/>
                        <a:t> olmazlar</a:t>
                      </a:r>
                    </a:p>
                    <a:p>
                      <a:r>
                        <a:rPr lang="tr-TR" sz="1600" dirty="0"/>
                        <a:t>Ayrık olarak çökelirler</a:t>
                      </a:r>
                    </a:p>
                    <a:p>
                      <a:r>
                        <a:rPr lang="tr-TR" sz="1600" dirty="0"/>
                        <a:t>Çevresindeki parçacıklarla temas etmezler</a:t>
                      </a:r>
                    </a:p>
                  </a:txBody>
                  <a:tcPr/>
                </a:tc>
                <a:tc>
                  <a:txBody>
                    <a:bodyPr/>
                    <a:lstStyle/>
                    <a:p>
                      <a:r>
                        <a:rPr lang="tr-TR" sz="1600" dirty="0" err="1"/>
                        <a:t>Atıksuda</a:t>
                      </a:r>
                      <a:r>
                        <a:rPr lang="tr-TR" sz="1600" dirty="0"/>
                        <a:t> kum giderimi</a:t>
                      </a:r>
                    </a:p>
                  </a:txBody>
                  <a:tcPr/>
                </a:tc>
                <a:extLst>
                  <a:ext uri="{0D108BD9-81ED-4DB2-BD59-A6C34878D82A}">
                    <a16:rowId xmlns:a16="http://schemas.microsoft.com/office/drawing/2014/main" val="3866046907"/>
                  </a:ext>
                </a:extLst>
              </a:tr>
              <a:tr h="929640">
                <a:tc>
                  <a:txBody>
                    <a:bodyPr/>
                    <a:lstStyle/>
                    <a:p>
                      <a:r>
                        <a:rPr lang="tr-TR" sz="1600" dirty="0"/>
                        <a:t>Tip-2</a:t>
                      </a:r>
                    </a:p>
                    <a:p>
                      <a:r>
                        <a:rPr lang="tr-TR" sz="1600" dirty="0" err="1"/>
                        <a:t>Flokülant</a:t>
                      </a:r>
                      <a:r>
                        <a:rPr lang="tr-TR" sz="1600" dirty="0"/>
                        <a:t> çöktürme</a:t>
                      </a:r>
                    </a:p>
                  </a:txBody>
                  <a:tcPr/>
                </a:tc>
                <a:tc>
                  <a:txBody>
                    <a:bodyPr/>
                    <a:lstStyle/>
                    <a:p>
                      <a:r>
                        <a:rPr lang="tr-TR" sz="1600" dirty="0"/>
                        <a:t>Seyreltik süspansiyonlarda </a:t>
                      </a:r>
                      <a:r>
                        <a:rPr lang="tr-TR" sz="1600" dirty="0" err="1"/>
                        <a:t>flokülant</a:t>
                      </a:r>
                      <a:r>
                        <a:rPr lang="tr-TR" sz="1600" dirty="0"/>
                        <a:t> parçacık çöktürmesi</a:t>
                      </a:r>
                    </a:p>
                  </a:txBody>
                  <a:tcPr/>
                </a:tc>
                <a:tc>
                  <a:txBody>
                    <a:bodyPr/>
                    <a:lstStyle/>
                    <a:p>
                      <a:r>
                        <a:rPr lang="tr-TR" sz="1600" dirty="0"/>
                        <a:t>AAT </a:t>
                      </a:r>
                      <a:r>
                        <a:rPr lang="tr-TR" sz="1600" dirty="0" err="1"/>
                        <a:t>nin</a:t>
                      </a:r>
                      <a:r>
                        <a:rPr lang="tr-TR" sz="1600" dirty="0"/>
                        <a:t> ön çöktürmede AKM giderimi-Kimyasal </a:t>
                      </a:r>
                      <a:r>
                        <a:rPr lang="tr-TR" sz="1600" dirty="0" err="1"/>
                        <a:t>koagüle</a:t>
                      </a:r>
                      <a:r>
                        <a:rPr lang="tr-TR" sz="1600" dirty="0"/>
                        <a:t> suların </a:t>
                      </a:r>
                      <a:r>
                        <a:rPr lang="tr-TR" sz="1600" dirty="0" err="1"/>
                        <a:t>çökt</a:t>
                      </a:r>
                      <a:r>
                        <a:rPr lang="tr-TR" sz="1600" dirty="0"/>
                        <a:t>.</a:t>
                      </a:r>
                    </a:p>
                  </a:txBody>
                  <a:tcPr/>
                </a:tc>
                <a:extLst>
                  <a:ext uri="{0D108BD9-81ED-4DB2-BD59-A6C34878D82A}">
                    <a16:rowId xmlns:a16="http://schemas.microsoft.com/office/drawing/2014/main" val="2057935978"/>
                  </a:ext>
                </a:extLst>
              </a:tr>
              <a:tr h="1717123">
                <a:tc>
                  <a:txBody>
                    <a:bodyPr/>
                    <a:lstStyle/>
                    <a:p>
                      <a:r>
                        <a:rPr lang="tr-TR" sz="1600" dirty="0"/>
                        <a:t>Tip-3.</a:t>
                      </a:r>
                    </a:p>
                    <a:p>
                      <a:r>
                        <a:rPr lang="tr-TR" sz="1600" dirty="0"/>
                        <a:t>Bölgesel çöktürme</a:t>
                      </a:r>
                    </a:p>
                  </a:txBody>
                  <a:tcPr/>
                </a:tc>
                <a:tc>
                  <a:txBody>
                    <a:bodyPr/>
                    <a:lstStyle/>
                    <a:p>
                      <a:r>
                        <a:rPr lang="tr-TR" sz="1600" dirty="0" err="1"/>
                        <a:t>Topaklaştırıcı</a:t>
                      </a:r>
                      <a:r>
                        <a:rPr lang="tr-TR" sz="1600" dirty="0"/>
                        <a:t> partiküllerin ara konsantrasyonunun çökelmesi</a:t>
                      </a:r>
                    </a:p>
                    <a:p>
                      <a:r>
                        <a:rPr lang="tr-TR" sz="1600" dirty="0"/>
                        <a:t>Parçacıklar birbirine o kadar yakındır ki, parçacıklar arası kuvvetler onları birbirlerine göre sabit konumlarda tutabilir ve parçacıkların kütlesi sabit bir hızda bir bölge olarak yerleşir.</a:t>
                      </a:r>
                    </a:p>
                  </a:txBody>
                  <a:tcPr/>
                </a:tc>
                <a:tc>
                  <a:txBody>
                    <a:bodyPr/>
                    <a:lstStyle/>
                    <a:p>
                      <a:r>
                        <a:rPr lang="tr-TR" sz="1600" dirty="0"/>
                        <a:t>AAT ikincil çöktürmede biyolojik flok giderimi</a:t>
                      </a:r>
                    </a:p>
                  </a:txBody>
                  <a:tcPr/>
                </a:tc>
                <a:extLst>
                  <a:ext uri="{0D108BD9-81ED-4DB2-BD59-A6C34878D82A}">
                    <a16:rowId xmlns:a16="http://schemas.microsoft.com/office/drawing/2014/main" val="3248549702"/>
                  </a:ext>
                </a:extLst>
              </a:tr>
              <a:tr h="683801">
                <a:tc>
                  <a:txBody>
                    <a:bodyPr/>
                    <a:lstStyle/>
                    <a:p>
                      <a:r>
                        <a:rPr lang="tr-TR" sz="1600" dirty="0"/>
                        <a:t>Tip-4</a:t>
                      </a:r>
                    </a:p>
                    <a:p>
                      <a:r>
                        <a:rPr lang="tr-TR" sz="1600" dirty="0"/>
                        <a:t>Basınçlı çökelme</a:t>
                      </a:r>
                    </a:p>
                  </a:txBody>
                  <a:tcPr/>
                </a:tc>
                <a:tc>
                  <a:txBody>
                    <a:bodyPr/>
                    <a:lstStyle/>
                    <a:p>
                      <a:r>
                        <a:rPr lang="tr-TR" sz="1600" dirty="0"/>
                        <a:t>Parçacıkların birbirine değeceği kadar yüksek konsantrasyonlu parçacıkların yerleştirilmesi ve çökme ancak parçacıkların ağırlığından meydana gelen sıkıştırma ile gerçekleşebilir.</a:t>
                      </a:r>
                    </a:p>
                  </a:txBody>
                  <a:tcPr/>
                </a:tc>
                <a:tc>
                  <a:txBody>
                    <a:bodyPr/>
                    <a:lstStyle/>
                    <a:p>
                      <a:r>
                        <a:rPr lang="tr-TR" sz="1600" dirty="0"/>
                        <a:t>derin ikincil çöktürme dibinde oluşur</a:t>
                      </a:r>
                    </a:p>
                    <a:p>
                      <a:r>
                        <a:rPr lang="tr-TR" sz="1600" dirty="0"/>
                        <a:t>çamur yoğunlaştırma tesislerinde</a:t>
                      </a:r>
                    </a:p>
                  </a:txBody>
                  <a:tcPr/>
                </a:tc>
                <a:extLst>
                  <a:ext uri="{0D108BD9-81ED-4DB2-BD59-A6C34878D82A}">
                    <a16:rowId xmlns:a16="http://schemas.microsoft.com/office/drawing/2014/main" val="4013291184"/>
                  </a:ext>
                </a:extLst>
              </a:tr>
            </a:tbl>
          </a:graphicData>
        </a:graphic>
      </p:graphicFrame>
    </p:spTree>
    <p:extLst>
      <p:ext uri="{BB962C8B-B14F-4D97-AF65-F5344CB8AC3E}">
        <p14:creationId xmlns:p14="http://schemas.microsoft.com/office/powerpoint/2010/main" val="2491265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590B6-4859-40C8-9A79-9083E7F74D1F}"/>
              </a:ext>
            </a:extLst>
          </p:cNvPr>
          <p:cNvSpPr>
            <a:spLocks noGrp="1"/>
          </p:cNvSpPr>
          <p:nvPr>
            <p:ph type="title"/>
          </p:nvPr>
        </p:nvSpPr>
        <p:spPr/>
        <p:txBody>
          <a:bodyPr/>
          <a:lstStyle/>
          <a:p>
            <a:r>
              <a:rPr lang="tr-TR" dirty="0"/>
              <a:t>Tip 1-Ayrık çökelme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9285238-4156-49D4-B627-F5425142FDBE}"/>
                  </a:ext>
                </a:extLst>
              </p:cNvPr>
              <p:cNvSpPr>
                <a:spLocks noGrp="1"/>
              </p:cNvSpPr>
              <p:nvPr>
                <p:ph idx="1"/>
              </p:nvPr>
            </p:nvSpPr>
            <p:spPr>
              <a:xfrm>
                <a:off x="0" y="1143000"/>
                <a:ext cx="9144000" cy="5715000"/>
              </a:xfrm>
            </p:spPr>
            <p:txBody>
              <a:bodyPr/>
              <a:lstStyle/>
              <a:p>
                <a:r>
                  <a:rPr lang="tr-TR" dirty="0"/>
                  <a:t>Bir partikül suda asılı ise; başlangıçta üzerine etki eden 2 kuvveti vardır.</a:t>
                </a:r>
              </a:p>
              <a:p>
                <a:r>
                  <a:rPr lang="tr-TR" dirty="0"/>
                  <a:t>Yerçekimi kuvveti: </a:t>
                </a:r>
                <a14:m>
                  <m:oMath xmlns:m="http://schemas.openxmlformats.org/officeDocument/2006/math">
                    <m:sSub>
                      <m:sSubPr>
                        <m:ctrlPr>
                          <a:rPr lang="tr-TR" i="1" smtClean="0">
                            <a:latin typeface="Cambria Math" panose="02040503050406030204" pitchFamily="18" charset="0"/>
                          </a:rPr>
                        </m:ctrlPr>
                      </m:sSubPr>
                      <m:e>
                        <m:r>
                          <a:rPr lang="tr-TR" b="0" i="1" smtClean="0">
                            <a:latin typeface="Cambria Math" panose="02040503050406030204" pitchFamily="18" charset="0"/>
                          </a:rPr>
                          <m:t>𝑓</m:t>
                        </m:r>
                      </m:e>
                      <m:sub>
                        <m:r>
                          <a:rPr lang="tr-TR" b="0" i="1" smtClean="0">
                            <a:latin typeface="Cambria Math" panose="02040503050406030204" pitchFamily="18" charset="0"/>
                          </a:rPr>
                          <m:t>𝑔</m:t>
                        </m:r>
                      </m:sub>
                    </m:sSub>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𝜌</m:t>
                        </m:r>
                      </m:e>
                      <m:sub>
                        <m:r>
                          <a:rPr lang="tr-TR" b="0" i="1" smtClean="0">
                            <a:latin typeface="Cambria Math" panose="02040503050406030204" pitchFamily="18" charset="0"/>
                          </a:rPr>
                          <m:t>𝑔</m:t>
                        </m:r>
                      </m:sub>
                    </m:sSub>
                    <m:r>
                      <a:rPr lang="tr-TR" b="0" i="1" smtClean="0">
                        <a:latin typeface="Cambria Math" panose="02040503050406030204" pitchFamily="18" charset="0"/>
                      </a:rPr>
                      <m:t>𝑔</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𝑉</m:t>
                        </m:r>
                      </m:e>
                      <m:sub>
                        <m:r>
                          <a:rPr lang="tr-TR" b="0" i="1" smtClean="0">
                            <a:latin typeface="Cambria Math" panose="02040503050406030204" pitchFamily="18" charset="0"/>
                          </a:rPr>
                          <m:t>𝑃</m:t>
                        </m:r>
                      </m:sub>
                    </m:sSub>
                  </m:oMath>
                </a14:m>
                <a:endParaRPr lang="tr-TR" b="0" dirty="0"/>
              </a:p>
              <a:p>
                <a:r>
                  <a:rPr lang="tr-TR" dirty="0"/>
                  <a:t>Kaldırma kuvveti: </a:t>
                </a:r>
                <a14:m>
                  <m:oMath xmlns:m="http://schemas.openxmlformats.org/officeDocument/2006/math">
                    <m:sSub>
                      <m:sSubPr>
                        <m:ctrlPr>
                          <a:rPr lang="tr-TR" i="1" smtClean="0">
                            <a:latin typeface="Cambria Math" panose="02040503050406030204" pitchFamily="18" charset="0"/>
                          </a:rPr>
                        </m:ctrlPr>
                      </m:sSubPr>
                      <m:e>
                        <m:r>
                          <a:rPr lang="tr-TR" b="0" i="1" smtClean="0">
                            <a:latin typeface="Cambria Math" panose="02040503050406030204" pitchFamily="18" charset="0"/>
                          </a:rPr>
                          <m:t>𝑓</m:t>
                        </m:r>
                      </m:e>
                      <m:sub>
                        <m:r>
                          <a:rPr lang="tr-TR" b="0" i="1" smtClean="0">
                            <a:latin typeface="Cambria Math" panose="02040503050406030204" pitchFamily="18" charset="0"/>
                          </a:rPr>
                          <m:t>𝑏</m:t>
                        </m:r>
                      </m:sub>
                    </m:sSub>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𝜌</m:t>
                        </m:r>
                      </m:e>
                      <m:sub>
                        <m:r>
                          <a:rPr lang="tr-TR" b="0" i="1" smtClean="0">
                            <a:latin typeface="Cambria Math" panose="02040503050406030204" pitchFamily="18" charset="0"/>
                          </a:rPr>
                          <m:t>𝑊</m:t>
                        </m:r>
                      </m:sub>
                    </m:sSub>
                    <m:r>
                      <a:rPr lang="tr-TR" b="0" i="1" smtClean="0">
                        <a:latin typeface="Cambria Math" panose="02040503050406030204" pitchFamily="18" charset="0"/>
                      </a:rPr>
                      <m:t>𝑔</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𝑉</m:t>
                        </m:r>
                      </m:e>
                      <m:sub>
                        <m:r>
                          <a:rPr lang="tr-TR" b="0" i="1" smtClean="0">
                            <a:latin typeface="Cambria Math" panose="02040503050406030204" pitchFamily="18" charset="0"/>
                          </a:rPr>
                          <m:t>𝑝</m:t>
                        </m:r>
                      </m:sub>
                    </m:sSub>
                  </m:oMath>
                </a14:m>
                <a:endParaRPr lang="tr-TR" b="0" dirty="0"/>
              </a:p>
              <a:p>
                <a:r>
                  <a:rPr lang="tr-TR" dirty="0"/>
                  <a:t>Hareket başlatıldıktan sonra, viskoz sürtünme nedeniyle üçüncü bir kuvvet oluşturulur</a:t>
                </a:r>
              </a:p>
              <a:p>
                <a14:m>
                  <m:oMath xmlns:m="http://schemas.openxmlformats.org/officeDocument/2006/math">
                    <m:sSub>
                      <m:sSubPr>
                        <m:ctrlPr>
                          <a:rPr lang="tr-TR" i="1" smtClean="0">
                            <a:latin typeface="Cambria Math" panose="02040503050406030204" pitchFamily="18" charset="0"/>
                          </a:rPr>
                        </m:ctrlPr>
                      </m:sSubPr>
                      <m:e>
                        <m:r>
                          <a:rPr lang="tr-TR" b="0" i="1" smtClean="0">
                            <a:latin typeface="Cambria Math" panose="02040503050406030204" pitchFamily="18" charset="0"/>
                          </a:rPr>
                          <m:t>𝑓</m:t>
                        </m:r>
                      </m:e>
                      <m:sub>
                        <m:r>
                          <a:rPr lang="tr-TR" b="0" i="1" smtClean="0">
                            <a:latin typeface="Cambria Math" panose="02040503050406030204" pitchFamily="18" charset="0"/>
                          </a:rPr>
                          <m:t>𝐷</m:t>
                        </m:r>
                      </m:sub>
                    </m:sSub>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𝐶</m:t>
                        </m:r>
                      </m:e>
                      <m:sub>
                        <m:r>
                          <a:rPr lang="tr-TR" b="0" i="1" smtClean="0">
                            <a:latin typeface="Cambria Math" panose="02040503050406030204" pitchFamily="18" charset="0"/>
                          </a:rPr>
                          <m:t>𝐷</m:t>
                        </m:r>
                      </m:sub>
                    </m:sSub>
                    <m:sSub>
                      <m:sSubPr>
                        <m:ctrlPr>
                          <a:rPr lang="tr-TR" b="0" i="1" smtClean="0">
                            <a:latin typeface="Cambria Math" panose="02040503050406030204" pitchFamily="18" charset="0"/>
                          </a:rPr>
                        </m:ctrlPr>
                      </m:sSubPr>
                      <m:e>
                        <m:r>
                          <a:rPr lang="tr-TR" b="0" i="1" smtClean="0">
                            <a:latin typeface="Cambria Math" panose="02040503050406030204" pitchFamily="18" charset="0"/>
                          </a:rPr>
                          <m:t>𝐴</m:t>
                        </m:r>
                      </m:e>
                      <m:sub>
                        <m:r>
                          <a:rPr lang="tr-TR" b="0" i="1" smtClean="0">
                            <a:latin typeface="Cambria Math" panose="02040503050406030204" pitchFamily="18" charset="0"/>
                          </a:rPr>
                          <m:t>𝑃</m:t>
                        </m:r>
                      </m:sub>
                    </m:sSub>
                    <m:sSub>
                      <m:sSubPr>
                        <m:ctrlPr>
                          <a:rPr lang="tr-TR" b="0" i="1" smtClean="0">
                            <a:latin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𝜌</m:t>
                        </m:r>
                      </m:e>
                      <m:sub>
                        <m:r>
                          <a:rPr lang="tr-TR" b="0" i="1" smtClean="0">
                            <a:latin typeface="Cambria Math" panose="02040503050406030204" pitchFamily="18" charset="0"/>
                          </a:rPr>
                          <m:t>𝑊</m:t>
                        </m:r>
                      </m:sub>
                    </m:sSub>
                    <m:f>
                      <m:fPr>
                        <m:ctrlPr>
                          <a:rPr lang="tr-TR" b="0" i="1" smtClean="0">
                            <a:latin typeface="Cambria Math" panose="02040503050406030204" pitchFamily="18" charset="0"/>
                          </a:rPr>
                        </m:ctrlPr>
                      </m:fPr>
                      <m:num>
                        <m:sSubSup>
                          <m:sSubSupPr>
                            <m:ctrlPr>
                              <a:rPr lang="tr-TR" b="0" i="1" smtClean="0">
                                <a:latin typeface="Cambria Math" panose="02040503050406030204" pitchFamily="18" charset="0"/>
                              </a:rPr>
                            </m:ctrlPr>
                          </m:sSubSupPr>
                          <m:e>
                            <m:r>
                              <a:rPr lang="tr-TR" b="0" i="1" smtClean="0">
                                <a:latin typeface="Cambria Math" panose="02040503050406030204" pitchFamily="18" charset="0"/>
                              </a:rPr>
                              <m:t>𝑉</m:t>
                            </m:r>
                          </m:e>
                          <m:sub>
                            <m:r>
                              <a:rPr lang="tr-TR" b="0" i="1" smtClean="0">
                                <a:latin typeface="Cambria Math" panose="02040503050406030204" pitchFamily="18" charset="0"/>
                              </a:rPr>
                              <m:t>𝑆</m:t>
                            </m:r>
                          </m:sub>
                          <m:sup>
                            <m:r>
                              <a:rPr lang="tr-TR" b="0" i="1" smtClean="0">
                                <a:latin typeface="Cambria Math" panose="02040503050406030204" pitchFamily="18" charset="0"/>
                              </a:rPr>
                              <m:t>2</m:t>
                            </m:r>
                          </m:sup>
                        </m:sSubSup>
                      </m:num>
                      <m:den>
                        <m:r>
                          <a:rPr lang="tr-TR" b="0" i="1" smtClean="0">
                            <a:latin typeface="Cambria Math" panose="02040503050406030204" pitchFamily="18" charset="0"/>
                          </a:rPr>
                          <m:t>2</m:t>
                        </m:r>
                      </m:den>
                    </m:f>
                  </m:oMath>
                </a14:m>
                <a:endParaRPr lang="tr-TR" dirty="0"/>
              </a:p>
              <a:p>
                <a14:m>
                  <m:oMath xmlns:m="http://schemas.openxmlformats.org/officeDocument/2006/math">
                    <m:sSub>
                      <m:sSubPr>
                        <m:ctrlPr>
                          <a:rPr lang="tr-TR" i="1" smtClean="0">
                            <a:latin typeface="Cambria Math" panose="02040503050406030204" pitchFamily="18" charset="0"/>
                          </a:rPr>
                        </m:ctrlPr>
                      </m:sSubPr>
                      <m:e>
                        <m:r>
                          <a:rPr lang="tr-TR" b="0" i="1" smtClean="0">
                            <a:latin typeface="Cambria Math" panose="02040503050406030204" pitchFamily="18" charset="0"/>
                          </a:rPr>
                          <m:t>𝑉</m:t>
                        </m:r>
                      </m:e>
                      <m:sub>
                        <m:r>
                          <a:rPr lang="tr-TR" b="0" i="1" smtClean="0">
                            <a:latin typeface="Cambria Math" panose="02040503050406030204" pitchFamily="18" charset="0"/>
                          </a:rPr>
                          <m:t>𝑠</m:t>
                        </m:r>
                      </m:sub>
                    </m:sSub>
                    <m:r>
                      <a:rPr lang="tr-TR" b="0" i="1" smtClean="0">
                        <a:latin typeface="Cambria Math" panose="02040503050406030204" pitchFamily="18" charset="0"/>
                      </a:rPr>
                      <m:t>=</m:t>
                    </m:r>
                    <m:r>
                      <a:rPr lang="tr-TR" b="0" i="1" smtClean="0">
                        <a:latin typeface="Cambria Math" panose="02040503050406030204" pitchFamily="18" charset="0"/>
                      </a:rPr>
                      <m:t>𝑝𝑎𝑟</m:t>
                    </m:r>
                    <m:r>
                      <a:rPr lang="tr-TR" b="0" i="1" smtClean="0">
                        <a:latin typeface="Cambria Math" panose="02040503050406030204" pitchFamily="18" charset="0"/>
                      </a:rPr>
                      <m:t>ç</m:t>
                    </m:r>
                    <m:r>
                      <a:rPr lang="tr-TR" b="0" i="1" smtClean="0">
                        <a:latin typeface="Cambria Math" panose="02040503050406030204" pitchFamily="18" charset="0"/>
                      </a:rPr>
                      <m:t>𝑎𝑐𝚤𝑘</m:t>
                    </m:r>
                    <m:r>
                      <a:rPr lang="tr-TR" b="0" i="1" smtClean="0">
                        <a:latin typeface="Cambria Math" panose="02040503050406030204" pitchFamily="18" charset="0"/>
                      </a:rPr>
                      <m:t> çö</m:t>
                    </m:r>
                    <m:r>
                      <a:rPr lang="tr-TR" b="0" i="1" smtClean="0">
                        <a:latin typeface="Cambria Math" panose="02040503050406030204" pitchFamily="18" charset="0"/>
                      </a:rPr>
                      <m:t>𝑘𝑡</m:t>
                    </m:r>
                    <m:r>
                      <a:rPr lang="tr-TR" b="0" i="1" smtClean="0">
                        <a:latin typeface="Cambria Math" panose="02040503050406030204" pitchFamily="18" charset="0"/>
                      </a:rPr>
                      <m:t>ü</m:t>
                    </m:r>
                    <m:r>
                      <a:rPr lang="tr-TR" b="0" i="1" smtClean="0">
                        <a:latin typeface="Cambria Math" panose="02040503050406030204" pitchFamily="18" charset="0"/>
                      </a:rPr>
                      <m:t>𝑟𝑚𝑒</m:t>
                    </m:r>
                    <m:r>
                      <a:rPr lang="tr-TR" b="0" i="1" smtClean="0">
                        <a:latin typeface="Cambria Math" panose="02040503050406030204" pitchFamily="18" charset="0"/>
                      </a:rPr>
                      <m:t> </m:t>
                    </m:r>
                    <m:r>
                      <a:rPr lang="tr-TR" b="0" i="1" smtClean="0">
                        <a:latin typeface="Cambria Math" panose="02040503050406030204" pitchFamily="18" charset="0"/>
                      </a:rPr>
                      <m:t>h𝚤𝑧𝚤</m:t>
                    </m:r>
                  </m:oMath>
                </a14:m>
                <a:endParaRPr lang="tr-TR" dirty="0"/>
              </a:p>
            </p:txBody>
          </p:sp>
        </mc:Choice>
        <mc:Fallback>
          <p:sp>
            <p:nvSpPr>
              <p:cNvPr id="3" name="Content Placeholder 2">
                <a:extLst>
                  <a:ext uri="{FF2B5EF4-FFF2-40B4-BE49-F238E27FC236}">
                    <a16:creationId xmlns:a16="http://schemas.microsoft.com/office/drawing/2014/main" id="{39285238-4156-49D4-B627-F5425142FDBE}"/>
                  </a:ext>
                </a:extLst>
              </p:cNvPr>
              <p:cNvSpPr>
                <a:spLocks noGrp="1" noRot="1" noChangeAspect="1" noMove="1" noResize="1" noEditPoints="1" noAdjustHandles="1" noChangeArrowheads="1" noChangeShapeType="1" noTextEdit="1"/>
              </p:cNvSpPr>
              <p:nvPr>
                <p:ph idx="1"/>
              </p:nvPr>
            </p:nvSpPr>
            <p:spPr>
              <a:xfrm>
                <a:off x="0" y="1143000"/>
                <a:ext cx="9144000" cy="5715000"/>
              </a:xfrm>
              <a:blipFill>
                <a:blip r:embed="rId2"/>
                <a:stretch>
                  <a:fillRect l="-1533" t="-1387"/>
                </a:stretch>
              </a:blipFill>
            </p:spPr>
            <p:txBody>
              <a:bodyPr/>
              <a:lstStyle/>
              <a:p>
                <a:r>
                  <a:rPr lang="tr-TR">
                    <a:noFill/>
                  </a:rPr>
                  <a:t> </a:t>
                </a:r>
              </a:p>
            </p:txBody>
          </p:sp>
        </mc:Fallback>
      </mc:AlternateContent>
      <p:pic>
        <p:nvPicPr>
          <p:cNvPr id="5" name="Picture 4">
            <a:extLst>
              <a:ext uri="{FF2B5EF4-FFF2-40B4-BE49-F238E27FC236}">
                <a16:creationId xmlns:a16="http://schemas.microsoft.com/office/drawing/2014/main" id="{F4AD2A9D-08A3-45CC-B35D-D4DE5A25466E}"/>
              </a:ext>
            </a:extLst>
          </p:cNvPr>
          <p:cNvPicPr>
            <a:picLocks noChangeAspect="1"/>
          </p:cNvPicPr>
          <p:nvPr/>
        </p:nvPicPr>
        <p:blipFill>
          <a:blip r:embed="rId3"/>
          <a:stretch>
            <a:fillRect/>
          </a:stretch>
        </p:blipFill>
        <p:spPr>
          <a:xfrm>
            <a:off x="7391400" y="1740137"/>
            <a:ext cx="1600423" cy="1695687"/>
          </a:xfrm>
          <a:prstGeom prst="rect">
            <a:avLst/>
          </a:prstGeom>
        </p:spPr>
      </p:pic>
    </p:spTree>
    <p:extLst>
      <p:ext uri="{BB962C8B-B14F-4D97-AF65-F5344CB8AC3E}">
        <p14:creationId xmlns:p14="http://schemas.microsoft.com/office/powerpoint/2010/main" val="1939075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A063C-4F54-4EB7-999D-8EEA213760AB}"/>
              </a:ext>
            </a:extLst>
          </p:cNvPr>
          <p:cNvSpPr>
            <a:spLocks noGrp="1"/>
          </p:cNvSpPr>
          <p:nvPr>
            <p:ph type="title"/>
          </p:nvPr>
        </p:nvSpPr>
        <p:spPr/>
        <p:txBody>
          <a:bodyPr/>
          <a:lstStyle/>
          <a:p>
            <a:r>
              <a:rPr lang="tr-TR" dirty="0"/>
              <a:t>Taneli çökelme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7E780D2-DFE8-4F37-BCE6-78465D8DB21D}"/>
                  </a:ext>
                </a:extLst>
              </p:cNvPr>
              <p:cNvSpPr>
                <a:spLocks noGrp="1"/>
              </p:cNvSpPr>
              <p:nvPr>
                <p:ph idx="1"/>
              </p:nvPr>
            </p:nvSpPr>
            <p:spPr>
              <a:xfrm>
                <a:off x="0" y="1066800"/>
                <a:ext cx="9144000" cy="4724400"/>
              </a:xfrm>
            </p:spPr>
            <p:txBody>
              <a:bodyPr/>
              <a:lstStyle/>
              <a:p>
                <a:r>
                  <a:rPr lang="tr-TR" sz="2400" dirty="0"/>
                  <a:t>Taneciğin boyut, şekil ve özgül ağırlığı zamanla değişmez.-Çökelme hızı sabit kalır.</a:t>
                </a:r>
              </a:p>
              <a:p>
                <a:r>
                  <a:rPr lang="tr-TR" sz="2400" dirty="0"/>
                  <a:t>Bir tanecik suyun içinde askıda halde ise etkiyen 2 kuvvet:</a:t>
                </a:r>
              </a:p>
              <a:p>
                <a:r>
                  <a:rPr lang="tr-TR" sz="2400" dirty="0"/>
                  <a:t>yerçekimi kuvvet: </a:t>
                </a:r>
                <a14:m>
                  <m:oMath xmlns:m="http://schemas.openxmlformats.org/officeDocument/2006/math">
                    <m:sSub>
                      <m:sSubPr>
                        <m:ctrlPr>
                          <a:rPr lang="tr-TR" sz="2400" i="1" smtClean="0">
                            <a:latin typeface="Cambria Math" panose="02040503050406030204" pitchFamily="18" charset="0"/>
                          </a:rPr>
                        </m:ctrlPr>
                      </m:sSubPr>
                      <m:e>
                        <m:r>
                          <a:rPr lang="tr-TR" sz="2400" b="0" i="1" smtClean="0">
                            <a:latin typeface="Cambria Math" panose="02040503050406030204" pitchFamily="18" charset="0"/>
                          </a:rPr>
                          <m:t>𝐹</m:t>
                        </m:r>
                      </m:e>
                      <m:sub>
                        <m:r>
                          <a:rPr lang="tr-TR" sz="2400" b="0" i="1" smtClean="0">
                            <a:latin typeface="Cambria Math" panose="02040503050406030204" pitchFamily="18" charset="0"/>
                          </a:rPr>
                          <m:t>𝐷</m:t>
                        </m:r>
                      </m:sub>
                    </m:sSub>
                    <m:r>
                      <a:rPr lang="tr-TR" sz="2400" b="0" i="1" smtClean="0">
                        <a:latin typeface="Cambria Math" panose="02040503050406030204" pitchFamily="18" charset="0"/>
                      </a:rPr>
                      <m:t>=</m:t>
                    </m:r>
                    <m:sSub>
                      <m:sSubPr>
                        <m:ctrlPr>
                          <a:rPr lang="tr-TR" sz="2400" b="0" i="1" smtClean="0">
                            <a:latin typeface="Cambria Math" panose="02040503050406030204" pitchFamily="18" charset="0"/>
                          </a:rPr>
                        </m:ctrlPr>
                      </m:sSubPr>
                      <m:e>
                        <m:r>
                          <a:rPr lang="tr-TR" sz="2400" b="0" i="1" smtClean="0">
                            <a:latin typeface="Cambria Math" panose="02040503050406030204" pitchFamily="18" charset="0"/>
                            <a:ea typeface="Cambria Math" panose="02040503050406030204" pitchFamily="18" charset="0"/>
                          </a:rPr>
                          <m:t>𝜌</m:t>
                        </m:r>
                      </m:e>
                      <m:sub>
                        <m:r>
                          <a:rPr lang="tr-TR" sz="2400" b="0" i="1" smtClean="0">
                            <a:latin typeface="Cambria Math" panose="02040503050406030204" pitchFamily="18" charset="0"/>
                          </a:rPr>
                          <m:t>𝑃</m:t>
                        </m:r>
                      </m:sub>
                    </m:sSub>
                    <m:r>
                      <a:rPr lang="tr-TR" sz="2400" b="0" i="1" smtClean="0">
                        <a:latin typeface="Cambria Math" panose="02040503050406030204" pitchFamily="18" charset="0"/>
                      </a:rPr>
                      <m:t>𝑔</m:t>
                    </m:r>
                    <m:sSub>
                      <m:sSubPr>
                        <m:ctrlPr>
                          <a:rPr lang="tr-TR" sz="2400" b="0" i="1" smtClean="0">
                            <a:latin typeface="Cambria Math" panose="02040503050406030204" pitchFamily="18" charset="0"/>
                          </a:rPr>
                        </m:ctrlPr>
                      </m:sSubPr>
                      <m:e>
                        <m:r>
                          <a:rPr lang="tr-TR" sz="2400" b="0" i="1" smtClean="0">
                            <a:latin typeface="Cambria Math" panose="02040503050406030204" pitchFamily="18" charset="0"/>
                          </a:rPr>
                          <m:t>𝑉</m:t>
                        </m:r>
                      </m:e>
                      <m:sub>
                        <m:r>
                          <a:rPr lang="tr-TR" sz="2400" b="0" i="1" smtClean="0">
                            <a:latin typeface="Cambria Math" panose="02040503050406030204" pitchFamily="18" charset="0"/>
                          </a:rPr>
                          <m:t>𝑃</m:t>
                        </m:r>
                      </m:sub>
                    </m:sSub>
                  </m:oMath>
                </a14:m>
                <a:endParaRPr lang="tr-TR" sz="2400" dirty="0"/>
              </a:p>
              <a:p>
                <a:r>
                  <a:rPr lang="tr-TR" sz="2400" dirty="0"/>
                  <a:t>Kaldırma kuvveti: </a:t>
                </a:r>
                <a14:m>
                  <m:oMath xmlns:m="http://schemas.openxmlformats.org/officeDocument/2006/math">
                    <m:sSub>
                      <m:sSubPr>
                        <m:ctrlPr>
                          <a:rPr lang="tr-TR" sz="2400" i="1" smtClean="0">
                            <a:latin typeface="Cambria Math" panose="02040503050406030204" pitchFamily="18" charset="0"/>
                          </a:rPr>
                        </m:ctrlPr>
                      </m:sSubPr>
                      <m:e>
                        <m:r>
                          <a:rPr lang="tr-TR" sz="2400" b="0" i="1" smtClean="0">
                            <a:latin typeface="Cambria Math" panose="02040503050406030204" pitchFamily="18" charset="0"/>
                          </a:rPr>
                          <m:t>𝐹</m:t>
                        </m:r>
                      </m:e>
                      <m:sub>
                        <m:r>
                          <a:rPr lang="tr-TR" sz="2400" b="0" i="1" smtClean="0">
                            <a:latin typeface="Cambria Math" panose="02040503050406030204" pitchFamily="18" charset="0"/>
                          </a:rPr>
                          <m:t>𝑃</m:t>
                        </m:r>
                      </m:sub>
                    </m:sSub>
                    <m:r>
                      <a:rPr lang="tr-TR" sz="2400" b="0" i="1" smtClean="0">
                        <a:latin typeface="Cambria Math" panose="02040503050406030204" pitchFamily="18" charset="0"/>
                      </a:rPr>
                      <m:t>=</m:t>
                    </m:r>
                    <m:r>
                      <a:rPr lang="tr-TR" sz="2400" b="0" i="1" smtClean="0">
                        <a:latin typeface="Cambria Math" panose="02040503050406030204" pitchFamily="18" charset="0"/>
                        <a:ea typeface="Cambria Math" panose="02040503050406030204" pitchFamily="18" charset="0"/>
                      </a:rPr>
                      <m:t>𝜌</m:t>
                    </m:r>
                    <m:r>
                      <a:rPr lang="tr-TR" sz="2400" b="0" i="1" smtClean="0">
                        <a:latin typeface="Cambria Math" panose="02040503050406030204" pitchFamily="18" charset="0"/>
                        <a:ea typeface="Cambria Math" panose="02040503050406030204" pitchFamily="18" charset="0"/>
                      </a:rPr>
                      <m:t>𝑔</m:t>
                    </m:r>
                    <m:sSub>
                      <m:sSubPr>
                        <m:ctrlPr>
                          <a:rPr lang="tr-TR" sz="2400" b="0" i="1" smtClean="0">
                            <a:latin typeface="Cambria Math" panose="02040503050406030204" pitchFamily="18" charset="0"/>
                            <a:ea typeface="Cambria Math" panose="02040503050406030204" pitchFamily="18" charset="0"/>
                          </a:rPr>
                        </m:ctrlPr>
                      </m:sSubPr>
                      <m:e>
                        <m:r>
                          <a:rPr lang="tr-TR" sz="2400" b="0" i="1" smtClean="0">
                            <a:latin typeface="Cambria Math" panose="02040503050406030204" pitchFamily="18" charset="0"/>
                            <a:ea typeface="Cambria Math" panose="02040503050406030204" pitchFamily="18" charset="0"/>
                          </a:rPr>
                          <m:t>𝑉</m:t>
                        </m:r>
                      </m:e>
                      <m:sub>
                        <m:r>
                          <a:rPr lang="tr-TR" sz="2400" b="0" i="1" smtClean="0">
                            <a:latin typeface="Cambria Math" panose="02040503050406030204" pitchFamily="18" charset="0"/>
                            <a:ea typeface="Cambria Math" panose="02040503050406030204" pitchFamily="18" charset="0"/>
                          </a:rPr>
                          <m:t>𝑃</m:t>
                        </m:r>
                      </m:sub>
                    </m:sSub>
                  </m:oMath>
                </a14:m>
                <a:endParaRPr lang="tr-TR" sz="2400" b="0" dirty="0">
                  <a:ea typeface="Cambria Math" panose="02040503050406030204" pitchFamily="18" charset="0"/>
                </a:endParaRPr>
              </a:p>
              <a:p>
                <a:r>
                  <a:rPr lang="tr-TR" sz="2400" dirty="0">
                    <a:ea typeface="Cambria Math" panose="02040503050406030204" pitchFamily="18" charset="0"/>
                  </a:rPr>
                  <a:t>Eğer taneciğin yoğunluğu suyunkinden farklı ise net kuvvet:</a:t>
                </a:r>
              </a:p>
              <a:p>
                <a14:m>
                  <m:oMath xmlns:m="http://schemas.openxmlformats.org/officeDocument/2006/math">
                    <m:sSub>
                      <m:sSubPr>
                        <m:ctrlPr>
                          <a:rPr lang="tr-TR" sz="2400" i="1" smtClean="0">
                            <a:latin typeface="Cambria Math" panose="02040503050406030204" pitchFamily="18" charset="0"/>
                          </a:rPr>
                        </m:ctrlPr>
                      </m:sSubPr>
                      <m:e>
                        <m:r>
                          <a:rPr lang="tr-TR" sz="2400" b="0" i="1" smtClean="0">
                            <a:latin typeface="Cambria Math" panose="02040503050406030204" pitchFamily="18" charset="0"/>
                          </a:rPr>
                          <m:t>𝐹</m:t>
                        </m:r>
                      </m:e>
                      <m:sub>
                        <m:r>
                          <a:rPr lang="tr-TR" sz="2400" b="0" i="1" smtClean="0">
                            <a:latin typeface="Cambria Math" panose="02040503050406030204" pitchFamily="18" charset="0"/>
                          </a:rPr>
                          <m:t>𝑛𝑒𝑡</m:t>
                        </m:r>
                      </m:sub>
                    </m:sSub>
                    <m:r>
                      <a:rPr lang="tr-TR" sz="2400" b="0" i="1" smtClean="0">
                        <a:latin typeface="Cambria Math" panose="02040503050406030204" pitchFamily="18" charset="0"/>
                      </a:rPr>
                      <m:t>=</m:t>
                    </m:r>
                    <m:d>
                      <m:dPr>
                        <m:ctrlPr>
                          <a:rPr lang="tr-TR" sz="2400" b="0" i="1" smtClean="0">
                            <a:latin typeface="Cambria Math" panose="02040503050406030204" pitchFamily="18" charset="0"/>
                          </a:rPr>
                        </m:ctrlPr>
                      </m:dPr>
                      <m:e>
                        <m:sSub>
                          <m:sSubPr>
                            <m:ctrlPr>
                              <a:rPr lang="tr-TR" sz="2400" b="0" i="1" smtClean="0">
                                <a:latin typeface="Cambria Math" panose="02040503050406030204" pitchFamily="18" charset="0"/>
                              </a:rPr>
                            </m:ctrlPr>
                          </m:sSubPr>
                          <m:e>
                            <m:r>
                              <a:rPr lang="tr-TR" sz="2400" b="0" i="1" smtClean="0">
                                <a:latin typeface="Cambria Math" panose="02040503050406030204" pitchFamily="18" charset="0"/>
                                <a:ea typeface="Cambria Math" panose="02040503050406030204" pitchFamily="18" charset="0"/>
                              </a:rPr>
                              <m:t>𝜌</m:t>
                            </m:r>
                          </m:e>
                          <m:sub>
                            <m:r>
                              <a:rPr lang="tr-TR" sz="2400" b="0" i="1" smtClean="0">
                                <a:latin typeface="Cambria Math" panose="02040503050406030204" pitchFamily="18" charset="0"/>
                              </a:rPr>
                              <m:t>𝑆</m:t>
                            </m:r>
                          </m:sub>
                        </m:sSub>
                        <m:r>
                          <a:rPr lang="tr-TR" sz="2400" b="0" i="1" smtClean="0">
                            <a:latin typeface="Cambria Math" panose="02040503050406030204" pitchFamily="18" charset="0"/>
                          </a:rPr>
                          <m:t>−</m:t>
                        </m:r>
                        <m:r>
                          <a:rPr lang="tr-TR" sz="2400" b="0" i="1" smtClean="0">
                            <a:latin typeface="Cambria Math" panose="02040503050406030204" pitchFamily="18" charset="0"/>
                            <a:ea typeface="Cambria Math" panose="02040503050406030204" pitchFamily="18" charset="0"/>
                          </a:rPr>
                          <m:t>𝜌</m:t>
                        </m:r>
                      </m:e>
                    </m:d>
                  </m:oMath>
                </a14:m>
                <a:r>
                  <a:rPr lang="tr-TR" sz="2400" dirty="0"/>
                  <a:t>g</a:t>
                </a:r>
                <a14:m>
                  <m:oMath xmlns:m="http://schemas.openxmlformats.org/officeDocument/2006/math">
                    <m:sSub>
                      <m:sSubPr>
                        <m:ctrlPr>
                          <a:rPr lang="tr-TR" sz="2400" i="1" dirty="0" smtClean="0">
                            <a:latin typeface="Cambria Math" panose="02040503050406030204" pitchFamily="18" charset="0"/>
                          </a:rPr>
                        </m:ctrlPr>
                      </m:sSubPr>
                      <m:e>
                        <m:r>
                          <a:rPr lang="tr-TR" sz="2400" b="0" i="1" dirty="0" smtClean="0">
                            <a:latin typeface="Cambria Math" panose="02040503050406030204" pitchFamily="18" charset="0"/>
                          </a:rPr>
                          <m:t>𝑉</m:t>
                        </m:r>
                      </m:e>
                      <m:sub>
                        <m:r>
                          <a:rPr lang="tr-TR" sz="2400" b="0" i="1" dirty="0" smtClean="0">
                            <a:latin typeface="Cambria Math" panose="02040503050406030204" pitchFamily="18" charset="0"/>
                          </a:rPr>
                          <m:t>𝑃</m:t>
                        </m:r>
                      </m:sub>
                    </m:sSub>
                  </m:oMath>
                </a14:m>
                <a:endParaRPr lang="tr-TR" sz="2400" dirty="0"/>
              </a:p>
              <a:p>
                <a:r>
                  <a:rPr lang="tr-TR" sz="2400" dirty="0"/>
                  <a:t>Bu net kuvvet itici güç-kuvvet olur. Hareket başladıktan sonra, sürtünme nedeniyle sürtünme kuvveti ortaya çıkacaktır. </a:t>
                </a:r>
              </a:p>
              <a:p>
                <a14:m>
                  <m:oMath xmlns:m="http://schemas.openxmlformats.org/officeDocument/2006/math">
                    <m:sSub>
                      <m:sSubPr>
                        <m:ctrlPr>
                          <a:rPr lang="tr-TR" sz="2400" i="1" smtClean="0">
                            <a:latin typeface="Cambria Math" panose="02040503050406030204" pitchFamily="18" charset="0"/>
                          </a:rPr>
                        </m:ctrlPr>
                      </m:sSubPr>
                      <m:e>
                        <m:r>
                          <a:rPr lang="tr-TR" sz="2400" b="0" i="1" smtClean="0">
                            <a:latin typeface="Cambria Math" panose="02040503050406030204" pitchFamily="18" charset="0"/>
                          </a:rPr>
                          <m:t>𝐹</m:t>
                        </m:r>
                      </m:e>
                      <m:sub>
                        <m:r>
                          <a:rPr lang="tr-TR" sz="2400" b="0" i="1" smtClean="0">
                            <a:latin typeface="Cambria Math" panose="02040503050406030204" pitchFamily="18" charset="0"/>
                          </a:rPr>
                          <m:t>𝐷</m:t>
                        </m:r>
                      </m:sub>
                    </m:sSub>
                    <m:r>
                      <a:rPr lang="tr-TR" sz="2400" b="0" i="1" smtClean="0">
                        <a:latin typeface="Cambria Math" panose="02040503050406030204" pitchFamily="18" charset="0"/>
                      </a:rPr>
                      <m:t>=</m:t>
                    </m:r>
                    <m:d>
                      <m:dPr>
                        <m:ctrlPr>
                          <a:rPr lang="tr-TR" sz="2400" b="0" i="1" smtClean="0">
                            <a:latin typeface="Cambria Math" panose="02040503050406030204" pitchFamily="18" charset="0"/>
                          </a:rPr>
                        </m:ctrlPr>
                      </m:dPr>
                      <m:e>
                        <m:sSub>
                          <m:sSubPr>
                            <m:ctrlPr>
                              <a:rPr lang="tr-TR" sz="2400" b="0" i="1" smtClean="0">
                                <a:latin typeface="Cambria Math" panose="02040503050406030204" pitchFamily="18" charset="0"/>
                              </a:rPr>
                            </m:ctrlPr>
                          </m:sSubPr>
                          <m:e>
                            <m:r>
                              <a:rPr lang="tr-TR" sz="2400" b="0" i="1" smtClean="0">
                                <a:latin typeface="Cambria Math" panose="02040503050406030204" pitchFamily="18" charset="0"/>
                              </a:rPr>
                              <m:t>𝐶</m:t>
                            </m:r>
                          </m:e>
                          <m:sub>
                            <m:r>
                              <a:rPr lang="tr-TR" sz="2400" b="0" i="1" smtClean="0">
                                <a:latin typeface="Cambria Math" panose="02040503050406030204" pitchFamily="18" charset="0"/>
                              </a:rPr>
                              <m:t>𝐷</m:t>
                            </m:r>
                          </m:sub>
                        </m:sSub>
                        <m:sSub>
                          <m:sSubPr>
                            <m:ctrlPr>
                              <a:rPr lang="tr-TR" sz="2400" b="0" i="1" smtClean="0">
                                <a:latin typeface="Cambria Math" panose="02040503050406030204" pitchFamily="18" charset="0"/>
                              </a:rPr>
                            </m:ctrlPr>
                          </m:sSubPr>
                          <m:e>
                            <m:r>
                              <a:rPr lang="tr-TR" sz="2400" b="0" i="1" smtClean="0">
                                <a:latin typeface="Cambria Math" panose="02040503050406030204" pitchFamily="18" charset="0"/>
                              </a:rPr>
                              <m:t>𝐴</m:t>
                            </m:r>
                          </m:e>
                          <m:sub>
                            <m:r>
                              <a:rPr lang="tr-TR" sz="2400" b="0" i="1" smtClean="0">
                                <a:latin typeface="Cambria Math" panose="02040503050406030204" pitchFamily="18" charset="0"/>
                              </a:rPr>
                              <m:t>𝑃</m:t>
                            </m:r>
                          </m:sub>
                        </m:sSub>
                        <m:r>
                          <a:rPr lang="tr-TR" sz="2400" b="0" i="1" smtClean="0">
                            <a:latin typeface="Cambria Math" panose="02040503050406030204" pitchFamily="18" charset="0"/>
                            <a:ea typeface="Cambria Math" panose="02040503050406030204" pitchFamily="18" charset="0"/>
                          </a:rPr>
                          <m:t>𝜌</m:t>
                        </m:r>
                        <m:sSup>
                          <m:sSupPr>
                            <m:ctrlPr>
                              <a:rPr lang="tr-TR" sz="2400" b="0" i="1" smtClean="0">
                                <a:latin typeface="Cambria Math" panose="02040503050406030204" pitchFamily="18" charset="0"/>
                                <a:ea typeface="Cambria Math" panose="02040503050406030204" pitchFamily="18" charset="0"/>
                              </a:rPr>
                            </m:ctrlPr>
                          </m:sSupPr>
                          <m:e>
                            <m:r>
                              <a:rPr lang="tr-TR" sz="2400" b="0" i="1" smtClean="0">
                                <a:latin typeface="Cambria Math" panose="02040503050406030204" pitchFamily="18" charset="0"/>
                                <a:ea typeface="Cambria Math" panose="02040503050406030204" pitchFamily="18" charset="0"/>
                              </a:rPr>
                              <m:t>𝑉</m:t>
                            </m:r>
                          </m:e>
                          <m:sup>
                            <m:r>
                              <a:rPr lang="tr-TR" sz="2400" b="0" i="1" smtClean="0">
                                <a:latin typeface="Cambria Math" panose="02040503050406030204" pitchFamily="18" charset="0"/>
                                <a:ea typeface="Cambria Math" panose="02040503050406030204" pitchFamily="18" charset="0"/>
                              </a:rPr>
                              <m:t>2</m:t>
                            </m:r>
                          </m:sup>
                        </m:sSup>
                      </m:e>
                    </m:d>
                    <m:r>
                      <a:rPr lang="tr-TR" sz="2400" b="0" i="1" smtClean="0">
                        <a:latin typeface="Cambria Math" panose="02040503050406030204" pitchFamily="18" charset="0"/>
                      </a:rPr>
                      <m:t>/2</m:t>
                    </m:r>
                  </m:oMath>
                </a14:m>
                <a:endParaRPr lang="tr-TR" sz="2400" dirty="0"/>
              </a:p>
              <a:p>
                <a14:m>
                  <m:oMath xmlns:m="http://schemas.openxmlformats.org/officeDocument/2006/math">
                    <m:sSub>
                      <m:sSubPr>
                        <m:ctrlPr>
                          <a:rPr lang="tr-TR" sz="2400" i="1" smtClean="0">
                            <a:latin typeface="Cambria Math" panose="02040503050406030204" pitchFamily="18" charset="0"/>
                          </a:rPr>
                        </m:ctrlPr>
                      </m:sSubPr>
                      <m:e>
                        <m:r>
                          <a:rPr lang="tr-TR" sz="2400" b="0" i="1" smtClean="0">
                            <a:latin typeface="Cambria Math" panose="02040503050406030204" pitchFamily="18" charset="0"/>
                          </a:rPr>
                          <m:t>𝐶</m:t>
                        </m:r>
                      </m:e>
                      <m:sub>
                        <m:r>
                          <a:rPr lang="tr-TR" sz="2400" b="0" i="1" smtClean="0">
                            <a:latin typeface="Cambria Math" panose="02040503050406030204" pitchFamily="18" charset="0"/>
                          </a:rPr>
                          <m:t>𝐷</m:t>
                        </m:r>
                      </m:sub>
                    </m:sSub>
                    <m:r>
                      <a:rPr lang="tr-TR" sz="2400" b="0" i="1" smtClean="0">
                        <a:latin typeface="Cambria Math" panose="02040503050406030204" pitchFamily="18" charset="0"/>
                      </a:rPr>
                      <m:t>=</m:t>
                    </m:r>
                    <m:r>
                      <a:rPr lang="tr-TR" sz="2400" b="0" i="1" smtClean="0">
                        <a:latin typeface="Cambria Math" panose="02040503050406030204" pitchFamily="18" charset="0"/>
                      </a:rPr>
                      <m:t>𝑠</m:t>
                    </m:r>
                    <m:r>
                      <a:rPr lang="tr-TR" sz="2400" b="0" i="1" smtClean="0">
                        <a:latin typeface="Cambria Math" panose="02040503050406030204" pitchFamily="18" charset="0"/>
                      </a:rPr>
                      <m:t>ü</m:t>
                    </m:r>
                    <m:r>
                      <a:rPr lang="tr-TR" sz="2400" b="0" i="1" smtClean="0">
                        <a:latin typeface="Cambria Math" panose="02040503050406030204" pitchFamily="18" charset="0"/>
                      </a:rPr>
                      <m:t>𝑟</m:t>
                    </m:r>
                    <m:r>
                      <a:rPr lang="tr-TR" sz="2400" b="0" i="1" smtClean="0">
                        <a:latin typeface="Cambria Math" panose="02040503050406030204" pitchFamily="18" charset="0"/>
                      </a:rPr>
                      <m:t>ü</m:t>
                    </m:r>
                    <m:r>
                      <a:rPr lang="tr-TR" sz="2400" b="0" i="1" smtClean="0">
                        <a:latin typeface="Cambria Math" panose="02040503050406030204" pitchFamily="18" charset="0"/>
                      </a:rPr>
                      <m:t>𝑡</m:t>
                    </m:r>
                    <m:r>
                      <a:rPr lang="tr-TR" sz="2400" b="0" i="1" smtClean="0">
                        <a:latin typeface="Cambria Math" panose="02040503050406030204" pitchFamily="18" charset="0"/>
                      </a:rPr>
                      <m:t>ü</m:t>
                    </m:r>
                    <m:r>
                      <a:rPr lang="tr-TR" sz="2400" b="0" i="1" smtClean="0">
                        <a:latin typeface="Cambria Math" panose="02040503050406030204" pitchFamily="18" charset="0"/>
                      </a:rPr>
                      <m:t>𝑛𝑚𝑒</m:t>
                    </m:r>
                    <m:r>
                      <a:rPr lang="tr-TR" sz="2400" b="0" i="1" smtClean="0">
                        <a:latin typeface="Cambria Math" panose="02040503050406030204" pitchFamily="18" charset="0"/>
                      </a:rPr>
                      <m:t> </m:t>
                    </m:r>
                    <m:r>
                      <a:rPr lang="tr-TR" sz="2400" b="0" i="1" smtClean="0">
                        <a:latin typeface="Cambria Math" panose="02040503050406030204" pitchFamily="18" charset="0"/>
                      </a:rPr>
                      <m:t>𝑘𝑎𝑡𝑠𝑎𝑦𝚤𝑠𝚤</m:t>
                    </m:r>
                  </m:oMath>
                </a14:m>
                <a:endParaRPr lang="tr-TR" sz="2400" b="0" dirty="0"/>
              </a:p>
              <a:p>
                <a14:m>
                  <m:oMath xmlns:m="http://schemas.openxmlformats.org/officeDocument/2006/math">
                    <m:sSub>
                      <m:sSubPr>
                        <m:ctrlPr>
                          <a:rPr lang="tr-TR" sz="2400" i="1" smtClean="0">
                            <a:latin typeface="Cambria Math" panose="02040503050406030204" pitchFamily="18" charset="0"/>
                          </a:rPr>
                        </m:ctrlPr>
                      </m:sSubPr>
                      <m:e>
                        <m:r>
                          <a:rPr lang="tr-TR" sz="2400" b="0" i="1" smtClean="0">
                            <a:latin typeface="Cambria Math" panose="02040503050406030204" pitchFamily="18" charset="0"/>
                          </a:rPr>
                          <m:t>𝐴</m:t>
                        </m:r>
                      </m:e>
                      <m:sub>
                        <m:r>
                          <a:rPr lang="tr-TR" sz="2400" b="0" i="1" smtClean="0">
                            <a:latin typeface="Cambria Math" panose="02040503050406030204" pitchFamily="18" charset="0"/>
                          </a:rPr>
                          <m:t>𝑃</m:t>
                        </m:r>
                      </m:sub>
                    </m:sSub>
                    <m:r>
                      <a:rPr lang="tr-TR" sz="2400" b="0" i="1" smtClean="0">
                        <a:latin typeface="Cambria Math" panose="02040503050406030204" pitchFamily="18" charset="0"/>
                      </a:rPr>
                      <m:t>=</m:t>
                    </m:r>
                    <m:r>
                      <a:rPr lang="tr-TR" sz="2400" b="0" i="1" smtClean="0">
                        <a:latin typeface="Cambria Math" panose="02040503050406030204" pitchFamily="18" charset="0"/>
                      </a:rPr>
                      <m:t>𝑡𝑎𝑛𝑒𝑐𝑖𝑘</m:t>
                    </m:r>
                    <m:r>
                      <a:rPr lang="tr-TR" sz="2400" b="0" i="1" smtClean="0">
                        <a:latin typeface="Cambria Math" panose="02040503050406030204" pitchFamily="18" charset="0"/>
                      </a:rPr>
                      <m:t> </m:t>
                    </m:r>
                    <m:r>
                      <a:rPr lang="tr-TR" sz="2400" b="0" i="1" smtClean="0">
                        <a:latin typeface="Cambria Math" panose="02040503050406030204" pitchFamily="18" charset="0"/>
                      </a:rPr>
                      <m:t>𝑖𝑧𝑑</m:t>
                    </m:r>
                    <m:r>
                      <a:rPr lang="tr-TR" sz="2400" b="0" i="1" smtClean="0">
                        <a:latin typeface="Cambria Math" panose="02040503050406030204" pitchFamily="18" charset="0"/>
                      </a:rPr>
                      <m:t>üşü</m:t>
                    </m:r>
                    <m:r>
                      <a:rPr lang="tr-TR" sz="2400" b="0" i="1" smtClean="0">
                        <a:latin typeface="Cambria Math" panose="02040503050406030204" pitchFamily="18" charset="0"/>
                      </a:rPr>
                      <m:t>𝑚</m:t>
                    </m:r>
                    <m:r>
                      <a:rPr lang="tr-TR" sz="2400" b="0" i="1" smtClean="0">
                        <a:latin typeface="Cambria Math" panose="02040503050406030204" pitchFamily="18" charset="0"/>
                      </a:rPr>
                      <m:t> </m:t>
                    </m:r>
                    <m:r>
                      <a:rPr lang="tr-TR" sz="2400" b="0" i="1" smtClean="0">
                        <a:latin typeface="Cambria Math" panose="02040503050406030204" pitchFamily="18" charset="0"/>
                      </a:rPr>
                      <m:t>𝑎𝑙𝑎𝑛𝚤</m:t>
                    </m:r>
                  </m:oMath>
                </a14:m>
                <a:endParaRPr lang="tr-TR" sz="2400" b="0" dirty="0"/>
              </a:p>
              <a:p>
                <a:endParaRPr lang="tr-TR" dirty="0"/>
              </a:p>
            </p:txBody>
          </p:sp>
        </mc:Choice>
        <mc:Fallback>
          <p:sp>
            <p:nvSpPr>
              <p:cNvPr id="3" name="Content Placeholder 2">
                <a:extLst>
                  <a:ext uri="{FF2B5EF4-FFF2-40B4-BE49-F238E27FC236}">
                    <a16:creationId xmlns:a16="http://schemas.microsoft.com/office/drawing/2014/main" id="{47E780D2-DFE8-4F37-BCE6-78465D8DB21D}"/>
                  </a:ext>
                </a:extLst>
              </p:cNvPr>
              <p:cNvSpPr>
                <a:spLocks noGrp="1" noRot="1" noChangeAspect="1" noMove="1" noResize="1" noEditPoints="1" noAdjustHandles="1" noChangeArrowheads="1" noChangeShapeType="1" noTextEdit="1"/>
              </p:cNvSpPr>
              <p:nvPr>
                <p:ph idx="1"/>
              </p:nvPr>
            </p:nvSpPr>
            <p:spPr>
              <a:xfrm>
                <a:off x="0" y="1066800"/>
                <a:ext cx="9144000" cy="4724400"/>
              </a:xfrm>
              <a:blipFill>
                <a:blip r:embed="rId2"/>
                <a:stretch>
                  <a:fillRect l="-1000" t="-1032" b="-11613"/>
                </a:stretch>
              </a:blipFill>
            </p:spPr>
            <p:txBody>
              <a:bodyPr/>
              <a:lstStyle/>
              <a:p>
                <a:r>
                  <a:rPr lang="tr-TR">
                    <a:noFill/>
                  </a:rPr>
                  <a:t> </a:t>
                </a:r>
              </a:p>
            </p:txBody>
          </p:sp>
        </mc:Fallback>
      </mc:AlternateContent>
    </p:spTree>
    <p:extLst>
      <p:ext uri="{BB962C8B-B14F-4D97-AF65-F5344CB8AC3E}">
        <p14:creationId xmlns:p14="http://schemas.microsoft.com/office/powerpoint/2010/main" val="777535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D407A-7A44-4316-B653-38C820101F9B}"/>
              </a:ext>
            </a:extLst>
          </p:cNvPr>
          <p:cNvSpPr>
            <a:spLocks noGrp="1"/>
          </p:cNvSpPr>
          <p:nvPr>
            <p:ph type="title"/>
          </p:nvPr>
        </p:nvSpPr>
        <p:spPr/>
        <p:txBody>
          <a:bodyPr/>
          <a:lstStyle/>
          <a:p>
            <a:r>
              <a:rPr lang="tr-TR" dirty="0"/>
              <a:t>Çöktürme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F9AA91D-FF6D-48E4-A2EA-31692EA7330D}"/>
                  </a:ext>
                </a:extLst>
              </p:cNvPr>
              <p:cNvSpPr>
                <a:spLocks noGrp="1"/>
              </p:cNvSpPr>
              <p:nvPr>
                <p:ph idx="1"/>
              </p:nvPr>
            </p:nvSpPr>
            <p:spPr>
              <a:xfrm>
                <a:off x="123824" y="1143000"/>
                <a:ext cx="9020176" cy="5791200"/>
              </a:xfrm>
            </p:spPr>
            <p:txBody>
              <a:bodyPr/>
              <a:lstStyle/>
              <a:p>
                <a:r>
                  <a:rPr lang="tr-TR" sz="3200" dirty="0"/>
                  <a:t>Sürtünme kuvveti hareketin aksi yönünde etkidiği ve hızın karesi ile doğru orantılı olarak arttığı için sürtünme kuvvetinin itici kuvvete eşit olduğu noktada sabit hıza ulaşana kadar ivmelenme azalan bir oranda gerçekleşir.</a:t>
                </a:r>
              </a:p>
              <a:p>
                <a14:m>
                  <m:oMath xmlns:m="http://schemas.openxmlformats.org/officeDocument/2006/math">
                    <m:d>
                      <m:dPr>
                        <m:ctrlPr>
                          <a:rPr lang="tr-TR" sz="3200" i="1" smtClean="0">
                            <a:latin typeface="Cambria Math" panose="02040503050406030204" pitchFamily="18" charset="0"/>
                          </a:rPr>
                        </m:ctrlPr>
                      </m:dPr>
                      <m:e>
                        <m:sSub>
                          <m:sSubPr>
                            <m:ctrlPr>
                              <a:rPr lang="tr-TR" sz="3200" i="1" smtClean="0">
                                <a:latin typeface="Cambria Math" panose="02040503050406030204" pitchFamily="18" charset="0"/>
                              </a:rPr>
                            </m:ctrlPr>
                          </m:sSubPr>
                          <m:e>
                            <m:r>
                              <a:rPr lang="tr-TR" sz="3200" i="1" smtClean="0">
                                <a:latin typeface="Cambria Math" panose="02040503050406030204" pitchFamily="18" charset="0"/>
                                <a:ea typeface="Cambria Math" panose="02040503050406030204" pitchFamily="18" charset="0"/>
                              </a:rPr>
                              <m:t>𝜌</m:t>
                            </m:r>
                          </m:e>
                          <m:sub>
                            <m:r>
                              <a:rPr lang="tr-TR" sz="3200" b="0" i="1" smtClean="0">
                                <a:latin typeface="Cambria Math" panose="02040503050406030204" pitchFamily="18" charset="0"/>
                              </a:rPr>
                              <m:t>𝑃</m:t>
                            </m:r>
                          </m:sub>
                        </m:sSub>
                        <m:r>
                          <a:rPr lang="tr-TR" sz="3200" b="0" i="1" smtClean="0">
                            <a:latin typeface="Cambria Math" panose="02040503050406030204" pitchFamily="18" charset="0"/>
                          </a:rPr>
                          <m:t>−</m:t>
                        </m:r>
                        <m:r>
                          <a:rPr lang="tr-TR" sz="3200" b="0" i="1" smtClean="0">
                            <a:latin typeface="Cambria Math" panose="02040503050406030204" pitchFamily="18" charset="0"/>
                            <a:ea typeface="Cambria Math" panose="02040503050406030204" pitchFamily="18" charset="0"/>
                          </a:rPr>
                          <m:t>𝜌</m:t>
                        </m:r>
                      </m:e>
                    </m:d>
                    <m:r>
                      <a:rPr lang="tr-TR" sz="3200" b="0" i="1" smtClean="0">
                        <a:latin typeface="Cambria Math" panose="02040503050406030204" pitchFamily="18" charset="0"/>
                      </a:rPr>
                      <m:t>𝑔</m:t>
                    </m:r>
                    <m:sSub>
                      <m:sSubPr>
                        <m:ctrlPr>
                          <a:rPr lang="tr-TR" sz="3200" b="0" i="1" smtClean="0">
                            <a:latin typeface="Cambria Math" panose="02040503050406030204" pitchFamily="18" charset="0"/>
                          </a:rPr>
                        </m:ctrlPr>
                      </m:sSubPr>
                      <m:e>
                        <m:r>
                          <a:rPr lang="tr-TR" sz="3200" b="0" i="1" smtClean="0">
                            <a:latin typeface="Cambria Math" panose="02040503050406030204" pitchFamily="18" charset="0"/>
                          </a:rPr>
                          <m:t>𝑉</m:t>
                        </m:r>
                      </m:e>
                      <m:sub>
                        <m:r>
                          <a:rPr lang="tr-TR" sz="3200" b="0" i="1" smtClean="0">
                            <a:latin typeface="Cambria Math" panose="02040503050406030204" pitchFamily="18" charset="0"/>
                          </a:rPr>
                          <m:t>𝑃</m:t>
                        </m:r>
                      </m:sub>
                    </m:sSub>
                    <m:r>
                      <a:rPr lang="tr-TR" sz="3200" b="0" i="1" smtClean="0">
                        <a:latin typeface="Cambria Math" panose="02040503050406030204" pitchFamily="18" charset="0"/>
                      </a:rPr>
                      <m:t>=</m:t>
                    </m:r>
                    <m:d>
                      <m:dPr>
                        <m:ctrlPr>
                          <a:rPr lang="tr-TR" sz="3200" b="0" i="1" smtClean="0">
                            <a:latin typeface="Cambria Math" panose="02040503050406030204" pitchFamily="18" charset="0"/>
                          </a:rPr>
                        </m:ctrlPr>
                      </m:dPr>
                      <m:e>
                        <m:sSub>
                          <m:sSubPr>
                            <m:ctrlPr>
                              <a:rPr lang="tr-TR" sz="3200" b="0" i="1" smtClean="0">
                                <a:latin typeface="Cambria Math" panose="02040503050406030204" pitchFamily="18" charset="0"/>
                              </a:rPr>
                            </m:ctrlPr>
                          </m:sSubPr>
                          <m:e>
                            <m:r>
                              <a:rPr lang="tr-TR" sz="3200" b="0" i="1" smtClean="0">
                                <a:latin typeface="Cambria Math" panose="02040503050406030204" pitchFamily="18" charset="0"/>
                              </a:rPr>
                              <m:t>𝐶</m:t>
                            </m:r>
                          </m:e>
                          <m:sub>
                            <m:r>
                              <a:rPr lang="tr-TR" sz="3200" b="0" i="1" smtClean="0">
                                <a:latin typeface="Cambria Math" panose="02040503050406030204" pitchFamily="18" charset="0"/>
                              </a:rPr>
                              <m:t>𝐷</m:t>
                            </m:r>
                          </m:sub>
                        </m:sSub>
                        <m:sSub>
                          <m:sSubPr>
                            <m:ctrlPr>
                              <a:rPr lang="tr-TR" sz="3200" b="0" i="1" smtClean="0">
                                <a:latin typeface="Cambria Math" panose="02040503050406030204" pitchFamily="18" charset="0"/>
                              </a:rPr>
                            </m:ctrlPr>
                          </m:sSubPr>
                          <m:e>
                            <m:r>
                              <a:rPr lang="tr-TR" sz="3200" b="0" i="1" smtClean="0">
                                <a:latin typeface="Cambria Math" panose="02040503050406030204" pitchFamily="18" charset="0"/>
                              </a:rPr>
                              <m:t>𝐴</m:t>
                            </m:r>
                          </m:e>
                          <m:sub>
                            <m:r>
                              <a:rPr lang="tr-TR" sz="3200" b="0" i="1" smtClean="0">
                                <a:latin typeface="Cambria Math" panose="02040503050406030204" pitchFamily="18" charset="0"/>
                              </a:rPr>
                              <m:t>𝑃</m:t>
                            </m:r>
                          </m:sub>
                        </m:sSub>
                        <m:r>
                          <a:rPr lang="tr-TR" sz="3200" b="0" i="1" smtClean="0">
                            <a:latin typeface="Cambria Math" panose="02040503050406030204" pitchFamily="18" charset="0"/>
                            <a:ea typeface="Cambria Math" panose="02040503050406030204" pitchFamily="18" charset="0"/>
                          </a:rPr>
                          <m:t>𝜌</m:t>
                        </m:r>
                        <m:sSup>
                          <m:sSupPr>
                            <m:ctrlPr>
                              <a:rPr lang="tr-TR" sz="3200" b="0" i="1" smtClean="0">
                                <a:latin typeface="Cambria Math" panose="02040503050406030204" pitchFamily="18" charset="0"/>
                                <a:ea typeface="Cambria Math" panose="02040503050406030204" pitchFamily="18" charset="0"/>
                              </a:rPr>
                            </m:ctrlPr>
                          </m:sSupPr>
                          <m:e>
                            <m:r>
                              <a:rPr lang="tr-TR" sz="3200" b="0" i="1" smtClean="0">
                                <a:latin typeface="Cambria Math" panose="02040503050406030204" pitchFamily="18" charset="0"/>
                                <a:ea typeface="Cambria Math" panose="02040503050406030204" pitchFamily="18" charset="0"/>
                              </a:rPr>
                              <m:t>𝑉</m:t>
                            </m:r>
                          </m:e>
                          <m:sup>
                            <m:r>
                              <a:rPr lang="tr-TR" sz="3200" b="0" i="1" smtClean="0">
                                <a:latin typeface="Cambria Math" panose="02040503050406030204" pitchFamily="18" charset="0"/>
                                <a:ea typeface="Cambria Math" panose="02040503050406030204" pitchFamily="18" charset="0"/>
                              </a:rPr>
                              <m:t>2</m:t>
                            </m:r>
                          </m:sup>
                        </m:sSup>
                      </m:e>
                    </m:d>
                    <m:r>
                      <a:rPr lang="tr-TR" sz="3200" b="0" i="1" smtClean="0">
                        <a:latin typeface="Cambria Math" panose="02040503050406030204" pitchFamily="18" charset="0"/>
                      </a:rPr>
                      <m:t>/2</m:t>
                    </m:r>
                  </m:oMath>
                </a14:m>
                <a:endParaRPr lang="tr-TR" sz="3200" dirty="0"/>
              </a:p>
              <a:p>
                <a:r>
                  <a:rPr lang="tr-TR" dirty="0"/>
                  <a:t>Küresel tanecikler için :</a:t>
                </a:r>
                <a14:m>
                  <m:oMath xmlns:m="http://schemas.openxmlformats.org/officeDocument/2006/math">
                    <m:sSub>
                      <m:sSubPr>
                        <m:ctrlPr>
                          <a:rPr lang="tr-TR" i="1" smtClean="0">
                            <a:latin typeface="Cambria Math" panose="02040503050406030204" pitchFamily="18" charset="0"/>
                          </a:rPr>
                        </m:ctrlPr>
                      </m:sSubPr>
                      <m:e>
                        <m:r>
                          <a:rPr lang="tr-TR" b="0" i="1" smtClean="0">
                            <a:latin typeface="Cambria Math" panose="02040503050406030204" pitchFamily="18" charset="0"/>
                          </a:rPr>
                          <m:t>𝑉</m:t>
                        </m:r>
                      </m:e>
                      <m:sub>
                        <m:r>
                          <a:rPr lang="tr-TR" b="0" i="1" smtClean="0">
                            <a:latin typeface="Cambria Math" panose="02040503050406030204" pitchFamily="18" charset="0"/>
                          </a:rPr>
                          <m:t>𝑃</m:t>
                        </m:r>
                      </m:sub>
                    </m:sSub>
                    <m:r>
                      <a:rPr lang="tr-TR" b="0" i="1" smtClean="0">
                        <a:latin typeface="Cambria Math" panose="02040503050406030204" pitchFamily="18" charset="0"/>
                      </a:rPr>
                      <m:t>=</m:t>
                    </m:r>
                    <m:r>
                      <a:rPr lang="tr-TR" b="0" i="1" smtClean="0">
                        <a:latin typeface="Cambria Math" panose="02040503050406030204" pitchFamily="18" charset="0"/>
                        <a:ea typeface="Cambria Math" panose="02040503050406030204" pitchFamily="18" charset="0"/>
                      </a:rPr>
                      <m:t>𝜋</m:t>
                    </m:r>
                    <m:f>
                      <m:fPr>
                        <m:ctrlPr>
                          <a:rPr lang="tr-TR" b="0" i="1" smtClean="0">
                            <a:latin typeface="Cambria Math" panose="02040503050406030204" pitchFamily="18" charset="0"/>
                          </a:rPr>
                        </m:ctrlPr>
                      </m:fPr>
                      <m:num>
                        <m:sSup>
                          <m:sSupPr>
                            <m:ctrlPr>
                              <a:rPr lang="tr-TR" b="0" i="1" smtClean="0">
                                <a:latin typeface="Cambria Math" panose="02040503050406030204" pitchFamily="18" charset="0"/>
                              </a:rPr>
                            </m:ctrlPr>
                          </m:sSupPr>
                          <m:e>
                            <m:r>
                              <a:rPr lang="tr-TR" b="0" i="1" smtClean="0">
                                <a:latin typeface="Cambria Math" panose="02040503050406030204" pitchFamily="18" charset="0"/>
                              </a:rPr>
                              <m:t>𝑑</m:t>
                            </m:r>
                          </m:e>
                          <m:sup>
                            <m:r>
                              <a:rPr lang="tr-TR" b="0" i="1" smtClean="0">
                                <a:latin typeface="Cambria Math" panose="02040503050406030204" pitchFamily="18" charset="0"/>
                              </a:rPr>
                              <m:t>3</m:t>
                            </m:r>
                          </m:sup>
                        </m:sSup>
                      </m:num>
                      <m:den>
                        <m:r>
                          <a:rPr lang="tr-TR" b="0" i="1" smtClean="0">
                            <a:latin typeface="Cambria Math" panose="02040503050406030204" pitchFamily="18" charset="0"/>
                          </a:rPr>
                          <m:t>6</m:t>
                        </m:r>
                      </m:den>
                    </m:f>
                  </m:oMath>
                </a14:m>
                <a:r>
                  <a:rPr lang="tr-TR" dirty="0"/>
                  <a:t> ve </a:t>
                </a:r>
              </a:p>
              <a:p>
                <a14:m>
                  <m:oMath xmlns:m="http://schemas.openxmlformats.org/officeDocument/2006/math">
                    <m:sSub>
                      <m:sSubPr>
                        <m:ctrlPr>
                          <a:rPr lang="tr-TR" i="1" smtClean="0">
                            <a:latin typeface="Cambria Math" panose="02040503050406030204" pitchFamily="18" charset="0"/>
                          </a:rPr>
                        </m:ctrlPr>
                      </m:sSubPr>
                      <m:e>
                        <m:r>
                          <a:rPr lang="tr-TR" b="0" i="1" smtClean="0">
                            <a:latin typeface="Cambria Math" panose="02040503050406030204" pitchFamily="18" charset="0"/>
                          </a:rPr>
                          <m:t>𝐴</m:t>
                        </m:r>
                      </m:e>
                      <m:sub>
                        <m:r>
                          <a:rPr lang="tr-TR" b="0" i="1" smtClean="0">
                            <a:latin typeface="Cambria Math" panose="02040503050406030204" pitchFamily="18" charset="0"/>
                          </a:rPr>
                          <m:t>𝑃</m:t>
                        </m:r>
                      </m:sub>
                    </m:sSub>
                    <m:r>
                      <a:rPr lang="tr-TR" b="0" i="1" smtClean="0">
                        <a:latin typeface="Cambria Math" panose="02040503050406030204" pitchFamily="18" charset="0"/>
                      </a:rPr>
                      <m:t>=</m:t>
                    </m:r>
                    <m:r>
                      <a:rPr lang="tr-TR" b="0" i="1" smtClean="0">
                        <a:latin typeface="Cambria Math" panose="02040503050406030204" pitchFamily="18" charset="0"/>
                        <a:ea typeface="Cambria Math" panose="02040503050406030204" pitchFamily="18" charset="0"/>
                      </a:rPr>
                      <m:t>𝜋</m:t>
                    </m:r>
                    <m:sSup>
                      <m:sSupPr>
                        <m:ctrlPr>
                          <a:rPr lang="tr-TR" b="0" i="1" smtClean="0">
                            <a:latin typeface="Cambria Math" panose="02040503050406030204" pitchFamily="18" charset="0"/>
                            <a:ea typeface="Cambria Math" panose="02040503050406030204" pitchFamily="18" charset="0"/>
                          </a:rPr>
                        </m:ctrlPr>
                      </m:sSupPr>
                      <m:e>
                        <m:r>
                          <a:rPr lang="tr-TR" b="0" i="1" smtClean="0">
                            <a:latin typeface="Cambria Math" panose="02040503050406030204" pitchFamily="18" charset="0"/>
                            <a:ea typeface="Cambria Math" panose="02040503050406030204" pitchFamily="18" charset="0"/>
                          </a:rPr>
                          <m:t>𝑑</m:t>
                        </m:r>
                      </m:e>
                      <m:sup>
                        <m:r>
                          <a:rPr lang="tr-TR" b="0" i="1" smtClean="0">
                            <a:latin typeface="Cambria Math" panose="02040503050406030204" pitchFamily="18" charset="0"/>
                            <a:ea typeface="Cambria Math" panose="02040503050406030204" pitchFamily="18" charset="0"/>
                          </a:rPr>
                          <m:t>2</m:t>
                        </m:r>
                      </m:sup>
                    </m:sSup>
                    <m:r>
                      <a:rPr lang="tr-TR" b="0" i="1" smtClean="0">
                        <a:latin typeface="Cambria Math" panose="02040503050406030204" pitchFamily="18" charset="0"/>
                        <a:ea typeface="Cambria Math" panose="02040503050406030204" pitchFamily="18" charset="0"/>
                      </a:rPr>
                      <m:t>/4</m:t>
                    </m:r>
                  </m:oMath>
                </a14:m>
                <a:r>
                  <a:rPr lang="tr-TR" dirty="0"/>
                  <a:t> ise </a:t>
                </a:r>
                <a14:m>
                  <m:oMath xmlns:m="http://schemas.openxmlformats.org/officeDocument/2006/math">
                    <m:sSup>
                      <m:sSupPr>
                        <m:ctrlPr>
                          <a:rPr lang="tr-TR" i="1" smtClean="0">
                            <a:latin typeface="Cambria Math" panose="02040503050406030204" pitchFamily="18" charset="0"/>
                          </a:rPr>
                        </m:ctrlPr>
                      </m:sSupPr>
                      <m:e>
                        <m:r>
                          <a:rPr lang="tr-TR" b="0" i="1" smtClean="0">
                            <a:latin typeface="Cambria Math" panose="02040503050406030204" pitchFamily="18" charset="0"/>
                          </a:rPr>
                          <m:t>𝑉</m:t>
                        </m:r>
                      </m:e>
                      <m:sup>
                        <m:r>
                          <a:rPr lang="tr-TR" b="0" i="1" smtClean="0">
                            <a:latin typeface="Cambria Math" panose="02040503050406030204" pitchFamily="18" charset="0"/>
                          </a:rPr>
                          <m:t>2</m:t>
                        </m:r>
                      </m:sup>
                    </m:sSup>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4</m:t>
                        </m:r>
                        <m:r>
                          <a:rPr lang="tr-TR" b="0" i="1" smtClean="0">
                            <a:latin typeface="Cambria Math" panose="02040503050406030204" pitchFamily="18" charset="0"/>
                          </a:rPr>
                          <m:t>𝑔</m:t>
                        </m:r>
                        <m:d>
                          <m:dPr>
                            <m:ctrlPr>
                              <a:rPr lang="tr-TR" b="0" i="1" smtClean="0">
                                <a:latin typeface="Cambria Math" panose="02040503050406030204" pitchFamily="18" charset="0"/>
                              </a:rPr>
                            </m:ctrlPr>
                          </m:dPr>
                          <m:e>
                            <m:sSub>
                              <m:sSubPr>
                                <m:ctrlPr>
                                  <a:rPr lang="tr-TR" b="0" i="1" smtClean="0">
                                    <a:latin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𝜌</m:t>
                                </m:r>
                              </m:e>
                              <m:sub>
                                <m:r>
                                  <a:rPr lang="tr-TR" b="0" i="1" smtClean="0">
                                    <a:latin typeface="Cambria Math" panose="02040503050406030204" pitchFamily="18" charset="0"/>
                                  </a:rPr>
                                  <m:t>𝑠</m:t>
                                </m:r>
                              </m:sub>
                            </m:sSub>
                            <m:r>
                              <a:rPr lang="tr-TR" b="0" i="1" smtClean="0">
                                <a:latin typeface="Cambria Math" panose="02040503050406030204" pitchFamily="18" charset="0"/>
                              </a:rPr>
                              <m:t>−</m:t>
                            </m:r>
                            <m:r>
                              <a:rPr lang="tr-TR" b="0" i="1" smtClean="0">
                                <a:latin typeface="Cambria Math" panose="02040503050406030204" pitchFamily="18" charset="0"/>
                                <a:ea typeface="Cambria Math" panose="02040503050406030204" pitchFamily="18" charset="0"/>
                              </a:rPr>
                              <m:t>𝜌</m:t>
                            </m:r>
                          </m:e>
                        </m:d>
                        <m:r>
                          <a:rPr lang="tr-TR" b="0" i="1" smtClean="0">
                            <a:latin typeface="Cambria Math" panose="02040503050406030204" pitchFamily="18" charset="0"/>
                          </a:rPr>
                          <m:t>𝑑</m:t>
                        </m:r>
                      </m:num>
                      <m:den>
                        <m:r>
                          <a:rPr lang="tr-TR" b="0" i="1" smtClean="0">
                            <a:latin typeface="Cambria Math" panose="02040503050406030204" pitchFamily="18" charset="0"/>
                          </a:rPr>
                          <m:t>3</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𝐶</m:t>
                            </m:r>
                          </m:e>
                          <m:sub>
                            <m:r>
                              <a:rPr lang="tr-TR" b="0" i="1" smtClean="0">
                                <a:latin typeface="Cambria Math" panose="02040503050406030204" pitchFamily="18" charset="0"/>
                              </a:rPr>
                              <m:t>𝐷</m:t>
                            </m:r>
                          </m:sub>
                        </m:sSub>
                        <m:r>
                          <a:rPr lang="tr-TR" b="0" i="1" smtClean="0">
                            <a:latin typeface="Cambria Math" panose="02040503050406030204" pitchFamily="18" charset="0"/>
                            <a:ea typeface="Cambria Math" panose="02040503050406030204" pitchFamily="18" charset="0"/>
                          </a:rPr>
                          <m:t>𝜌</m:t>
                        </m:r>
                      </m:den>
                    </m:f>
                  </m:oMath>
                </a14:m>
                <a:endParaRPr lang="tr-TR" dirty="0"/>
              </a:p>
              <a:p>
                <a:endParaRPr lang="tr-TR" sz="3200" dirty="0"/>
              </a:p>
              <a:p>
                <a:endParaRPr lang="tr-TR" sz="3200" dirty="0"/>
              </a:p>
              <a:p>
                <a:endParaRPr lang="tr-TR" dirty="0"/>
              </a:p>
            </p:txBody>
          </p:sp>
        </mc:Choice>
        <mc:Fallback>
          <p:sp>
            <p:nvSpPr>
              <p:cNvPr id="3" name="Content Placeholder 2">
                <a:extLst>
                  <a:ext uri="{FF2B5EF4-FFF2-40B4-BE49-F238E27FC236}">
                    <a16:creationId xmlns:a16="http://schemas.microsoft.com/office/drawing/2014/main" id="{7F9AA91D-FF6D-48E4-A2EA-31692EA7330D}"/>
                  </a:ext>
                </a:extLst>
              </p:cNvPr>
              <p:cNvSpPr>
                <a:spLocks noGrp="1" noRot="1" noChangeAspect="1" noMove="1" noResize="1" noEditPoints="1" noAdjustHandles="1" noChangeArrowheads="1" noChangeShapeType="1" noTextEdit="1"/>
              </p:cNvSpPr>
              <p:nvPr>
                <p:ph idx="1"/>
              </p:nvPr>
            </p:nvSpPr>
            <p:spPr>
              <a:xfrm>
                <a:off x="123824" y="1143000"/>
                <a:ext cx="9020176" cy="5791200"/>
              </a:xfrm>
              <a:blipFill>
                <a:blip r:embed="rId2"/>
                <a:stretch>
                  <a:fillRect l="-1554" t="-1368" r="-1622"/>
                </a:stretch>
              </a:blipFill>
            </p:spPr>
            <p:txBody>
              <a:bodyPr/>
              <a:lstStyle/>
              <a:p>
                <a:r>
                  <a:rPr lang="tr-TR">
                    <a:noFill/>
                  </a:rPr>
                  <a:t> </a:t>
                </a:r>
              </a:p>
            </p:txBody>
          </p:sp>
        </mc:Fallback>
      </mc:AlternateContent>
    </p:spTree>
    <p:extLst>
      <p:ext uri="{BB962C8B-B14F-4D97-AF65-F5344CB8AC3E}">
        <p14:creationId xmlns:p14="http://schemas.microsoft.com/office/powerpoint/2010/main" val="3574960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C984C-6EB0-4E45-B8D8-732C9919AE1D}"/>
              </a:ext>
            </a:extLst>
          </p:cNvPr>
          <p:cNvSpPr>
            <a:spLocks noGrp="1"/>
          </p:cNvSpPr>
          <p:nvPr>
            <p:ph type="title"/>
          </p:nvPr>
        </p:nvSpPr>
        <p:spPr/>
        <p:txBody>
          <a:bodyPr/>
          <a:lstStyle/>
          <a:p>
            <a:r>
              <a:rPr lang="tr-TR" sz="2000" dirty="0"/>
              <a:t>Küresel Ayrık parçacık çökelme hızı</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234A34C2-2FC2-4CAC-8F51-14E81BDF4A65}"/>
                  </a:ext>
                </a:extLst>
              </p:cNvPr>
              <p:cNvSpPr txBox="1"/>
              <p:nvPr/>
            </p:nvSpPr>
            <p:spPr>
              <a:xfrm>
                <a:off x="123825" y="1295400"/>
                <a:ext cx="5724052" cy="1091196"/>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a:rPr lang="tr-TR" b="0" i="1" smtClean="0">
                              <a:latin typeface="Cambria Math" panose="02040503050406030204" pitchFamily="18" charset="0"/>
                            </a:rPr>
                            <m:t>𝑉</m:t>
                          </m:r>
                        </m:e>
                        <m:sub>
                          <m:r>
                            <a:rPr lang="tr-TR" b="0" i="1" smtClean="0">
                              <a:latin typeface="Cambria Math" panose="02040503050406030204" pitchFamily="18" charset="0"/>
                            </a:rPr>
                            <m:t>𝑆</m:t>
                          </m:r>
                        </m:sub>
                      </m:sSub>
                      <m:r>
                        <a:rPr lang="tr-TR" b="0" i="1" smtClean="0">
                          <a:latin typeface="Cambria Math" panose="02040503050406030204" pitchFamily="18" charset="0"/>
                        </a:rPr>
                        <m:t>=</m:t>
                      </m:r>
                      <m:rad>
                        <m:radPr>
                          <m:degHide m:val="on"/>
                          <m:ctrlPr>
                            <a:rPr lang="tr-TR" b="0" i="1" smtClean="0">
                              <a:latin typeface="Cambria Math" panose="02040503050406030204" pitchFamily="18" charset="0"/>
                            </a:rPr>
                          </m:ctrlPr>
                        </m:radPr>
                        <m:deg/>
                        <m:e>
                          <m:f>
                            <m:fPr>
                              <m:ctrlPr>
                                <a:rPr lang="tr-TR" b="0" i="1" smtClean="0">
                                  <a:latin typeface="Cambria Math" panose="02040503050406030204" pitchFamily="18" charset="0"/>
                                </a:rPr>
                              </m:ctrlPr>
                            </m:fPr>
                            <m:num>
                              <m:r>
                                <a:rPr lang="tr-TR" b="0" i="1" smtClean="0">
                                  <a:latin typeface="Cambria Math" panose="02040503050406030204" pitchFamily="18" charset="0"/>
                                </a:rPr>
                                <m:t>4</m:t>
                              </m:r>
                              <m:d>
                                <m:dPr>
                                  <m:ctrlPr>
                                    <a:rPr lang="tr-TR" b="0" i="1" smtClean="0">
                                      <a:latin typeface="Cambria Math" panose="02040503050406030204" pitchFamily="18" charset="0"/>
                                    </a:rPr>
                                  </m:ctrlPr>
                                </m:dPr>
                                <m:e>
                                  <m:sSub>
                                    <m:sSubPr>
                                      <m:ctrlPr>
                                        <a:rPr lang="tr-TR" b="0" i="1" smtClean="0">
                                          <a:latin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𝜌</m:t>
                                      </m:r>
                                    </m:e>
                                    <m:sub>
                                      <m:r>
                                        <a:rPr lang="tr-TR" b="0" i="1" smtClean="0">
                                          <a:latin typeface="Cambria Math" panose="02040503050406030204" pitchFamily="18" charset="0"/>
                                        </a:rPr>
                                        <m:t>𝑃</m:t>
                                      </m:r>
                                    </m:sub>
                                  </m:sSub>
                                  <m:r>
                                    <a:rPr lang="tr-TR" b="0" i="1" smtClean="0">
                                      <a:latin typeface="Cambria Math" panose="02040503050406030204" pitchFamily="18" charset="0"/>
                                    </a:rPr>
                                    <m:t>−</m:t>
                                  </m:r>
                                  <m:r>
                                    <a:rPr lang="tr-TR" b="0" i="1" smtClean="0">
                                      <a:latin typeface="Cambria Math" panose="02040503050406030204" pitchFamily="18" charset="0"/>
                                      <a:ea typeface="Cambria Math" panose="02040503050406030204" pitchFamily="18" charset="0"/>
                                    </a:rPr>
                                    <m:t>𝜌</m:t>
                                  </m:r>
                                </m:e>
                              </m:d>
                              <m:r>
                                <a:rPr lang="tr-TR" b="0" i="1" smtClean="0">
                                  <a:latin typeface="Cambria Math" panose="02040503050406030204" pitchFamily="18" charset="0"/>
                                </a:rPr>
                                <m:t>𝑔𝑑</m:t>
                              </m:r>
                            </m:num>
                            <m:den>
                              <m:r>
                                <a:rPr lang="tr-TR" b="0" i="1" smtClean="0">
                                  <a:latin typeface="Cambria Math" panose="02040503050406030204" pitchFamily="18" charset="0"/>
                                </a:rPr>
                                <m:t>3</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𝐶</m:t>
                                  </m:r>
                                </m:e>
                                <m:sub>
                                  <m:r>
                                    <a:rPr lang="tr-TR" b="0" i="1" smtClean="0">
                                      <a:latin typeface="Cambria Math" panose="02040503050406030204" pitchFamily="18" charset="0"/>
                                    </a:rPr>
                                    <m:t>𝐷</m:t>
                                  </m:r>
                                </m:sub>
                              </m:sSub>
                              <m:r>
                                <a:rPr lang="tr-TR" b="0" i="1" smtClean="0">
                                  <a:latin typeface="Cambria Math" panose="02040503050406030204" pitchFamily="18" charset="0"/>
                                  <a:ea typeface="Cambria Math" panose="02040503050406030204" pitchFamily="18" charset="0"/>
                                </a:rPr>
                                <m:t>𝜌</m:t>
                              </m:r>
                            </m:den>
                          </m:f>
                        </m:e>
                      </m:rad>
                    </m:oMath>
                  </m:oMathPara>
                </a14:m>
                <a:endParaRPr lang="tr-TR" dirty="0"/>
              </a:p>
            </p:txBody>
          </p:sp>
        </mc:Choice>
        <mc:Fallback>
          <p:sp>
            <p:nvSpPr>
              <p:cNvPr id="4" name="TextBox 3">
                <a:extLst>
                  <a:ext uri="{FF2B5EF4-FFF2-40B4-BE49-F238E27FC236}">
                    <a16:creationId xmlns:a16="http://schemas.microsoft.com/office/drawing/2014/main" id="{234A34C2-2FC2-4CAC-8F51-14E81BDF4A65}"/>
                  </a:ext>
                </a:extLst>
              </p:cNvPr>
              <p:cNvSpPr txBox="1">
                <a:spLocks noRot="1" noChangeAspect="1" noMove="1" noResize="1" noEditPoints="1" noAdjustHandles="1" noChangeArrowheads="1" noChangeShapeType="1" noTextEdit="1"/>
              </p:cNvSpPr>
              <p:nvPr/>
            </p:nvSpPr>
            <p:spPr>
              <a:xfrm>
                <a:off x="123825" y="1295400"/>
                <a:ext cx="5724052" cy="1091196"/>
              </a:xfrm>
              <a:prstGeom prst="rect">
                <a:avLst/>
              </a:prstGeom>
              <a:blipFill>
                <a:blip r:embed="rId2"/>
                <a:stretch>
                  <a:fillRect/>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CEABD990-05DF-4EE4-BFE5-3D3237ED8382}"/>
                  </a:ext>
                </a:extLst>
              </p:cNvPr>
              <p:cNvSpPr txBox="1"/>
              <p:nvPr/>
            </p:nvSpPr>
            <p:spPr>
              <a:xfrm>
                <a:off x="381000" y="2386596"/>
                <a:ext cx="6934200" cy="3643049"/>
              </a:xfrm>
              <a:prstGeom prst="rect">
                <a:avLst/>
              </a:prstGeom>
              <a:noFill/>
            </p:spPr>
            <p:txBody>
              <a:bodyPr wrap="square" rtlCol="0">
                <a:spAutoFit/>
              </a:bodyPr>
              <a:lstStyle/>
              <a:p>
                <a:r>
                  <a:rPr lang="tr-TR" dirty="0"/>
                  <a:t>parçacık etrafındaki akış rejim</a:t>
                </a:r>
              </a:p>
              <a:p>
                <a:r>
                  <a:rPr lang="tr-TR" dirty="0"/>
                  <a:t>Parçacık şekli</a:t>
                </a:r>
              </a:p>
              <a:p>
                <a:r>
                  <a:rPr lang="tr-TR" dirty="0"/>
                  <a:t>Re&lt;1</a:t>
                </a:r>
              </a:p>
              <a:p>
                <a:r>
                  <a:rPr lang="tr-TR" dirty="0"/>
                  <a:t>1&lt;Re&lt;10</a:t>
                </a:r>
                <a:r>
                  <a:rPr lang="tr-TR" baseline="30000" dirty="0"/>
                  <a:t>4</a:t>
                </a:r>
              </a:p>
              <a:p>
                <a:r>
                  <a:rPr lang="tr-TR" dirty="0"/>
                  <a:t>Re&gt;10</a:t>
                </a:r>
                <a:r>
                  <a:rPr lang="tr-TR" baseline="30000" dirty="0"/>
                  <a:t>4</a:t>
                </a:r>
                <a:endParaRPr lang="tr-TR" dirty="0"/>
              </a:p>
              <a:p>
                <a14:m>
                  <m:oMath xmlns:m="http://schemas.openxmlformats.org/officeDocument/2006/math">
                    <m:r>
                      <a:rPr lang="tr-TR" b="0" i="1" smtClean="0">
                        <a:latin typeface="Cambria Math" panose="02040503050406030204" pitchFamily="18" charset="0"/>
                      </a:rPr>
                      <m:t>𝑅𝑒</m:t>
                    </m:r>
                    <m:r>
                      <a:rPr lang="tr-TR" b="0" i="1" smtClean="0">
                        <a:latin typeface="Cambria Math" panose="02040503050406030204" pitchFamily="18" charset="0"/>
                      </a:rPr>
                      <m:t>=</m:t>
                    </m:r>
                    <m:f>
                      <m:fPr>
                        <m:ctrlPr>
                          <a:rPr lang="tr-TR" b="0" i="1" smtClean="0">
                            <a:latin typeface="Cambria Math" panose="02040503050406030204" pitchFamily="18" charset="0"/>
                          </a:rPr>
                        </m:ctrlPr>
                      </m:fPr>
                      <m:num>
                        <m:sSub>
                          <m:sSubPr>
                            <m:ctrlPr>
                              <a:rPr lang="tr-TR" b="0" i="1" smtClean="0">
                                <a:latin typeface="Cambria Math" panose="02040503050406030204" pitchFamily="18" charset="0"/>
                              </a:rPr>
                            </m:ctrlPr>
                          </m:sSubPr>
                          <m:e>
                            <m:r>
                              <a:rPr lang="tr-TR" b="0" i="1" smtClean="0">
                                <a:latin typeface="Cambria Math" panose="02040503050406030204" pitchFamily="18" charset="0"/>
                              </a:rPr>
                              <m:t>𝑉</m:t>
                            </m:r>
                          </m:e>
                          <m:sub>
                            <m:r>
                              <a:rPr lang="tr-TR" b="0" i="1" smtClean="0">
                                <a:latin typeface="Cambria Math" panose="02040503050406030204" pitchFamily="18" charset="0"/>
                              </a:rPr>
                              <m:t>𝑠</m:t>
                            </m:r>
                          </m:sub>
                        </m:sSub>
                        <m:r>
                          <a:rPr lang="tr-TR" b="0" i="1" smtClean="0">
                            <a:latin typeface="Cambria Math" panose="02040503050406030204" pitchFamily="18" charset="0"/>
                          </a:rPr>
                          <m:t>𝐷</m:t>
                        </m:r>
                      </m:num>
                      <m:den>
                        <m:r>
                          <a:rPr lang="tr-TR" b="0" i="1" smtClean="0">
                            <a:latin typeface="Cambria Math" panose="02040503050406030204" pitchFamily="18" charset="0"/>
                            <a:ea typeface="Cambria Math" panose="02040503050406030204" pitchFamily="18" charset="0"/>
                          </a:rPr>
                          <m:t>𝛾</m:t>
                        </m:r>
                      </m:den>
                    </m:f>
                  </m:oMath>
                </a14:m>
                <a:r>
                  <a:rPr lang="tr-TR" dirty="0"/>
                  <a:t> </a:t>
                </a:r>
                <a14:m>
                  <m:oMath xmlns:m="http://schemas.openxmlformats.org/officeDocument/2006/math">
                    <m:r>
                      <a:rPr lang="tr-TR" i="1" dirty="0" smtClean="0">
                        <a:latin typeface="Cambria Math" panose="02040503050406030204" pitchFamily="18" charset="0"/>
                        <a:ea typeface="Cambria Math" panose="02040503050406030204" pitchFamily="18" charset="0"/>
                      </a:rPr>
                      <m:t>→</m:t>
                    </m:r>
                    <m:r>
                      <a:rPr lang="tr-TR" i="1" dirty="0" smtClean="0">
                        <a:latin typeface="Cambria Math" panose="02040503050406030204" pitchFamily="18" charset="0"/>
                        <a:ea typeface="Cambria Math" panose="02040503050406030204" pitchFamily="18" charset="0"/>
                      </a:rPr>
                      <m:t>𝛾</m:t>
                    </m:r>
                    <m:r>
                      <a:rPr lang="tr-TR" b="0" i="1" dirty="0" smtClean="0">
                        <a:latin typeface="Cambria Math" panose="02040503050406030204" pitchFamily="18" charset="0"/>
                        <a:ea typeface="Cambria Math" panose="02040503050406030204" pitchFamily="18" charset="0"/>
                      </a:rPr>
                      <m:t>=</m:t>
                    </m:r>
                    <m:f>
                      <m:fPr>
                        <m:ctrlPr>
                          <a:rPr lang="tr-TR" b="0" i="1" dirty="0" smtClean="0">
                            <a:latin typeface="Cambria Math" panose="02040503050406030204" pitchFamily="18" charset="0"/>
                            <a:ea typeface="Cambria Math" panose="02040503050406030204" pitchFamily="18" charset="0"/>
                          </a:rPr>
                        </m:ctrlPr>
                      </m:fPr>
                      <m:num>
                        <m:r>
                          <a:rPr lang="tr-TR" b="0" i="1" dirty="0" smtClean="0">
                            <a:latin typeface="Cambria Math" panose="02040503050406030204" pitchFamily="18" charset="0"/>
                            <a:ea typeface="Cambria Math" panose="02040503050406030204" pitchFamily="18" charset="0"/>
                          </a:rPr>
                          <m:t>𝜇</m:t>
                        </m:r>
                      </m:num>
                      <m:den>
                        <m:r>
                          <a:rPr lang="tr-TR" b="0" i="1" dirty="0" smtClean="0">
                            <a:latin typeface="Cambria Math" panose="02040503050406030204" pitchFamily="18" charset="0"/>
                            <a:ea typeface="Cambria Math" panose="02040503050406030204" pitchFamily="18" charset="0"/>
                          </a:rPr>
                          <m:t>𝜌</m:t>
                        </m:r>
                      </m:den>
                    </m:f>
                  </m:oMath>
                </a14:m>
                <a:r>
                  <a:rPr lang="tr-TR" dirty="0"/>
                  <a:t> (kinematik viskozite)</a:t>
                </a:r>
              </a:p>
              <a:p>
                <a14:m>
                  <m:oMath xmlns:m="http://schemas.openxmlformats.org/officeDocument/2006/math">
                    <m:r>
                      <a:rPr lang="tr-TR" b="0" i="1" smtClean="0">
                        <a:latin typeface="Cambria Math" panose="02040503050406030204" pitchFamily="18" charset="0"/>
                      </a:rPr>
                      <m:t>𝑅𝑒</m:t>
                    </m:r>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ea typeface="Cambria Math" panose="02040503050406030204" pitchFamily="18" charset="0"/>
                          </a:rPr>
                          <m:t>∅</m:t>
                        </m:r>
                        <m:sSub>
                          <m:sSubPr>
                            <m:ctrlPr>
                              <a:rPr lang="tr-TR" b="0"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𝑉</m:t>
                            </m:r>
                          </m:e>
                          <m:sub>
                            <m:r>
                              <a:rPr lang="tr-TR" b="0" i="1" smtClean="0">
                                <a:latin typeface="Cambria Math" panose="02040503050406030204" pitchFamily="18" charset="0"/>
                                <a:ea typeface="Cambria Math" panose="02040503050406030204" pitchFamily="18" charset="0"/>
                              </a:rPr>
                              <m:t>𝑠</m:t>
                            </m:r>
                          </m:sub>
                        </m:sSub>
                        <m:r>
                          <a:rPr lang="tr-TR" b="0" i="1" smtClean="0">
                            <a:latin typeface="Cambria Math" panose="02040503050406030204" pitchFamily="18" charset="0"/>
                            <a:ea typeface="Cambria Math" panose="02040503050406030204" pitchFamily="18" charset="0"/>
                          </a:rPr>
                          <m:t>𝐷</m:t>
                        </m:r>
                      </m:num>
                      <m:den>
                        <m:r>
                          <a:rPr lang="tr-TR" b="0" i="1" smtClean="0">
                            <a:latin typeface="Cambria Math" panose="02040503050406030204" pitchFamily="18" charset="0"/>
                            <a:ea typeface="Cambria Math" panose="02040503050406030204" pitchFamily="18" charset="0"/>
                          </a:rPr>
                          <m:t>𝛾</m:t>
                        </m:r>
                      </m:den>
                    </m:f>
                  </m:oMath>
                </a14:m>
                <a:r>
                  <a:rPr lang="tr-TR" dirty="0"/>
                  <a:t> (küresel olmayan parçacıklar)</a:t>
                </a:r>
              </a:p>
              <a:p>
                <a:r>
                  <a:rPr lang="tr-TR" dirty="0" err="1"/>
                  <a:t>Stokes</a:t>
                </a:r>
                <a:r>
                  <a:rPr lang="tr-TR" dirty="0"/>
                  <a:t> Yasası: </a:t>
                </a:r>
                <a14:m>
                  <m:oMath xmlns:m="http://schemas.openxmlformats.org/officeDocument/2006/math">
                    <m:sSub>
                      <m:sSubPr>
                        <m:ctrlPr>
                          <a:rPr lang="tr-TR" i="1" smtClean="0">
                            <a:latin typeface="Cambria Math" panose="02040503050406030204" pitchFamily="18" charset="0"/>
                          </a:rPr>
                        </m:ctrlPr>
                      </m:sSubPr>
                      <m:e>
                        <m:r>
                          <a:rPr lang="tr-TR" b="0" i="1" smtClean="0">
                            <a:latin typeface="Cambria Math" panose="02040503050406030204" pitchFamily="18" charset="0"/>
                          </a:rPr>
                          <m:t>𝑉</m:t>
                        </m:r>
                      </m:e>
                      <m:sub>
                        <m:r>
                          <a:rPr lang="tr-TR" b="0" i="1" smtClean="0">
                            <a:latin typeface="Cambria Math" panose="02040503050406030204" pitchFamily="18" charset="0"/>
                          </a:rPr>
                          <m:t>𝑠</m:t>
                        </m:r>
                      </m:sub>
                    </m:sSub>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𝑔</m:t>
                        </m:r>
                      </m:num>
                      <m:den>
                        <m:r>
                          <a:rPr lang="tr-TR" b="0" i="1" smtClean="0">
                            <a:latin typeface="Cambria Math" panose="02040503050406030204" pitchFamily="18" charset="0"/>
                          </a:rPr>
                          <m:t>18</m:t>
                        </m:r>
                        <m:r>
                          <a:rPr lang="tr-TR" b="0" i="1" smtClean="0">
                            <a:latin typeface="Cambria Math" panose="02040503050406030204" pitchFamily="18" charset="0"/>
                            <a:ea typeface="Cambria Math" panose="02040503050406030204" pitchFamily="18" charset="0"/>
                          </a:rPr>
                          <m:t>𝜇</m:t>
                        </m:r>
                      </m:den>
                    </m:f>
                    <m:d>
                      <m:dPr>
                        <m:ctrlPr>
                          <a:rPr lang="tr-TR" b="0" i="1" smtClean="0">
                            <a:latin typeface="Cambria Math" panose="02040503050406030204" pitchFamily="18" charset="0"/>
                          </a:rPr>
                        </m:ctrlPr>
                      </m:dPr>
                      <m:e>
                        <m:sSub>
                          <m:sSubPr>
                            <m:ctrlPr>
                              <a:rPr lang="tr-TR" b="0" i="1" smtClean="0">
                                <a:latin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𝜌</m:t>
                            </m:r>
                          </m:e>
                          <m:sub>
                            <m:r>
                              <a:rPr lang="tr-TR" b="0" i="1" smtClean="0">
                                <a:latin typeface="Cambria Math" panose="02040503050406030204" pitchFamily="18" charset="0"/>
                              </a:rPr>
                              <m:t>𝑃</m:t>
                            </m:r>
                          </m:sub>
                        </m:sSub>
                        <m:r>
                          <a:rPr lang="tr-TR" b="0" i="1" smtClean="0">
                            <a:latin typeface="Cambria Math" panose="02040503050406030204" pitchFamily="18" charset="0"/>
                          </a:rPr>
                          <m:t>−</m:t>
                        </m:r>
                        <m:r>
                          <a:rPr lang="tr-TR" b="0" i="1" smtClean="0">
                            <a:latin typeface="Cambria Math" panose="02040503050406030204" pitchFamily="18" charset="0"/>
                            <a:ea typeface="Cambria Math" panose="02040503050406030204" pitchFamily="18" charset="0"/>
                          </a:rPr>
                          <m:t>𝜌</m:t>
                        </m:r>
                      </m:e>
                    </m:d>
                    <m:sSup>
                      <m:sSupPr>
                        <m:ctrlPr>
                          <a:rPr lang="tr-TR" b="0" i="1" smtClean="0">
                            <a:latin typeface="Cambria Math" panose="02040503050406030204" pitchFamily="18" charset="0"/>
                          </a:rPr>
                        </m:ctrlPr>
                      </m:sSupPr>
                      <m:e>
                        <m:r>
                          <a:rPr lang="tr-TR" b="0" i="1" smtClean="0">
                            <a:latin typeface="Cambria Math" panose="02040503050406030204" pitchFamily="18" charset="0"/>
                          </a:rPr>
                          <m:t>𝑑</m:t>
                        </m:r>
                      </m:e>
                      <m:sup>
                        <m:r>
                          <a:rPr lang="tr-TR" b="0" i="1" smtClean="0">
                            <a:latin typeface="Cambria Math" panose="02040503050406030204" pitchFamily="18" charset="0"/>
                          </a:rPr>
                          <m:t>2</m:t>
                        </m:r>
                      </m:sup>
                    </m:sSup>
                  </m:oMath>
                </a14:m>
                <a:endParaRPr lang="tr-TR" dirty="0"/>
              </a:p>
            </p:txBody>
          </p:sp>
        </mc:Choice>
        <mc:Fallback>
          <p:sp>
            <p:nvSpPr>
              <p:cNvPr id="5" name="TextBox 4">
                <a:extLst>
                  <a:ext uri="{FF2B5EF4-FFF2-40B4-BE49-F238E27FC236}">
                    <a16:creationId xmlns:a16="http://schemas.microsoft.com/office/drawing/2014/main" id="{CEABD990-05DF-4EE4-BFE5-3D3237ED8382}"/>
                  </a:ext>
                </a:extLst>
              </p:cNvPr>
              <p:cNvSpPr txBox="1">
                <a:spLocks noRot="1" noChangeAspect="1" noMove="1" noResize="1" noEditPoints="1" noAdjustHandles="1" noChangeArrowheads="1" noChangeShapeType="1" noTextEdit="1"/>
              </p:cNvSpPr>
              <p:nvPr/>
            </p:nvSpPr>
            <p:spPr>
              <a:xfrm>
                <a:off x="381000" y="2386596"/>
                <a:ext cx="6934200" cy="3643049"/>
              </a:xfrm>
              <a:prstGeom prst="rect">
                <a:avLst/>
              </a:prstGeom>
              <a:blipFill>
                <a:blip r:embed="rId3"/>
                <a:stretch>
                  <a:fillRect t="-1173"/>
                </a:stretch>
              </a:blipFill>
            </p:spPr>
            <p:txBody>
              <a:bodyPr/>
              <a:lstStyle/>
              <a:p>
                <a:r>
                  <a:rPr lang="tr-TR">
                    <a:noFill/>
                  </a:rPr>
                  <a:t> </a:t>
                </a:r>
              </a:p>
            </p:txBody>
          </p:sp>
        </mc:Fallback>
      </mc:AlternateContent>
    </p:spTree>
    <p:extLst>
      <p:ext uri="{BB962C8B-B14F-4D97-AF65-F5344CB8AC3E}">
        <p14:creationId xmlns:p14="http://schemas.microsoft.com/office/powerpoint/2010/main" val="1158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8FB10-6747-4840-A1E5-E5711BE5FCC2}"/>
              </a:ext>
            </a:extLst>
          </p:cNvPr>
          <p:cNvSpPr>
            <a:spLocks noGrp="1"/>
          </p:cNvSpPr>
          <p:nvPr>
            <p:ph type="title"/>
          </p:nvPr>
        </p:nvSpPr>
        <p:spPr/>
        <p:txBody>
          <a:bodyPr/>
          <a:lstStyle/>
          <a:p>
            <a:r>
              <a:rPr lang="tr-TR" dirty="0"/>
              <a:t>Çöktürme</a:t>
            </a:r>
          </a:p>
        </p:txBody>
      </p:sp>
      <p:graphicFrame>
        <p:nvGraphicFramePr>
          <p:cNvPr id="4" name="Table 4">
            <a:extLst>
              <a:ext uri="{FF2B5EF4-FFF2-40B4-BE49-F238E27FC236}">
                <a16:creationId xmlns:a16="http://schemas.microsoft.com/office/drawing/2014/main" id="{06E338F1-04F4-4A7E-918F-7FC739216C70}"/>
              </a:ext>
            </a:extLst>
          </p:cNvPr>
          <p:cNvGraphicFramePr>
            <a:graphicFrameLocks noGrp="1"/>
          </p:cNvGraphicFramePr>
          <p:nvPr>
            <p:ph idx="1"/>
            <p:extLst>
              <p:ext uri="{D42A27DB-BD31-4B8C-83A1-F6EECF244321}">
                <p14:modId xmlns:p14="http://schemas.microsoft.com/office/powerpoint/2010/main" val="3031964400"/>
              </p:ext>
            </p:extLst>
          </p:nvPr>
        </p:nvGraphicFramePr>
        <p:xfrm>
          <a:off x="952500" y="1524000"/>
          <a:ext cx="7315200" cy="14833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1866270312"/>
                    </a:ext>
                  </a:extLst>
                </a:gridCol>
                <a:gridCol w="3657600">
                  <a:extLst>
                    <a:ext uri="{9D8B030D-6E8A-4147-A177-3AD203B41FA5}">
                      <a16:colId xmlns:a16="http://schemas.microsoft.com/office/drawing/2014/main" val="134940531"/>
                    </a:ext>
                  </a:extLst>
                </a:gridCol>
              </a:tblGrid>
              <a:tr h="370840">
                <a:tc>
                  <a:txBody>
                    <a:bodyPr/>
                    <a:lstStyle/>
                    <a:p>
                      <a:r>
                        <a:rPr lang="tr-TR" dirty="0" err="1"/>
                        <a:t>Reynold</a:t>
                      </a:r>
                      <a:r>
                        <a:rPr lang="tr-TR" dirty="0"/>
                        <a:t> sayısı</a:t>
                      </a:r>
                    </a:p>
                  </a:txBody>
                  <a:tcPr/>
                </a:tc>
                <a:tc>
                  <a:txBody>
                    <a:bodyPr/>
                    <a:lstStyle/>
                    <a:p>
                      <a:r>
                        <a:rPr lang="tr-TR" dirty="0"/>
                        <a:t>Akım</a:t>
                      </a:r>
                    </a:p>
                  </a:txBody>
                  <a:tcPr/>
                </a:tc>
                <a:extLst>
                  <a:ext uri="{0D108BD9-81ED-4DB2-BD59-A6C34878D82A}">
                    <a16:rowId xmlns:a16="http://schemas.microsoft.com/office/drawing/2014/main" val="3654304942"/>
                  </a:ext>
                </a:extLst>
              </a:tr>
              <a:tr h="370840">
                <a:tc>
                  <a:txBody>
                    <a:bodyPr/>
                    <a:lstStyle/>
                    <a:p>
                      <a:r>
                        <a:rPr lang="tr-TR" dirty="0"/>
                        <a:t>&lt;1.0</a:t>
                      </a:r>
                    </a:p>
                  </a:txBody>
                  <a:tcPr/>
                </a:tc>
                <a:tc>
                  <a:txBody>
                    <a:bodyPr/>
                    <a:lstStyle/>
                    <a:p>
                      <a:r>
                        <a:rPr lang="tr-TR" dirty="0" err="1"/>
                        <a:t>Laminer</a:t>
                      </a:r>
                      <a:endParaRPr lang="tr-TR" dirty="0"/>
                    </a:p>
                  </a:txBody>
                  <a:tcPr/>
                </a:tc>
                <a:extLst>
                  <a:ext uri="{0D108BD9-81ED-4DB2-BD59-A6C34878D82A}">
                    <a16:rowId xmlns:a16="http://schemas.microsoft.com/office/drawing/2014/main" val="1755668958"/>
                  </a:ext>
                </a:extLst>
              </a:tr>
              <a:tr h="370840">
                <a:tc>
                  <a:txBody>
                    <a:bodyPr/>
                    <a:lstStyle/>
                    <a:p>
                      <a:r>
                        <a:rPr lang="tr-TR" dirty="0"/>
                        <a:t>1.0&lt;Re&lt;10</a:t>
                      </a:r>
                    </a:p>
                  </a:txBody>
                  <a:tcPr/>
                </a:tc>
                <a:tc>
                  <a:txBody>
                    <a:bodyPr/>
                    <a:lstStyle/>
                    <a:p>
                      <a:r>
                        <a:rPr lang="tr-TR" dirty="0" err="1"/>
                        <a:t>Laminer</a:t>
                      </a:r>
                      <a:r>
                        <a:rPr lang="tr-TR" dirty="0"/>
                        <a:t> olmayan</a:t>
                      </a:r>
                    </a:p>
                  </a:txBody>
                  <a:tcPr/>
                </a:tc>
                <a:extLst>
                  <a:ext uri="{0D108BD9-81ED-4DB2-BD59-A6C34878D82A}">
                    <a16:rowId xmlns:a16="http://schemas.microsoft.com/office/drawing/2014/main" val="3793161976"/>
                  </a:ext>
                </a:extLst>
              </a:tr>
              <a:tr h="370840">
                <a:tc>
                  <a:txBody>
                    <a:bodyPr/>
                    <a:lstStyle/>
                    <a:p>
                      <a:r>
                        <a:rPr lang="tr-TR" dirty="0"/>
                        <a:t>&gt;10</a:t>
                      </a:r>
                    </a:p>
                  </a:txBody>
                  <a:tcPr/>
                </a:tc>
                <a:tc>
                  <a:txBody>
                    <a:bodyPr/>
                    <a:lstStyle/>
                    <a:p>
                      <a:r>
                        <a:rPr lang="tr-TR" dirty="0"/>
                        <a:t>Türbülans</a:t>
                      </a:r>
                    </a:p>
                  </a:txBody>
                  <a:tcPr/>
                </a:tc>
                <a:extLst>
                  <a:ext uri="{0D108BD9-81ED-4DB2-BD59-A6C34878D82A}">
                    <a16:rowId xmlns:a16="http://schemas.microsoft.com/office/drawing/2014/main" val="4215907382"/>
                  </a:ext>
                </a:extLst>
              </a:tr>
            </a:tbl>
          </a:graphicData>
        </a:graphic>
      </p:graphicFrame>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67BA47BD-C44C-48EB-97CB-CA15B859FD92}"/>
                  </a:ext>
                </a:extLst>
              </p:cNvPr>
              <p:cNvSpPr txBox="1"/>
              <p:nvPr/>
            </p:nvSpPr>
            <p:spPr>
              <a:xfrm>
                <a:off x="3634062" y="3315006"/>
                <a:ext cx="5509937" cy="4277838"/>
              </a:xfrm>
              <a:prstGeom prst="rect">
                <a:avLst/>
              </a:prstGeom>
              <a:noFill/>
            </p:spPr>
            <p:txBody>
              <a:bodyPr wrap="square" rtlCol="0">
                <a:spAutoFit/>
              </a:bodyPr>
              <a:lstStyle/>
              <a:p>
                <a:r>
                  <a:rPr lang="tr-TR" dirty="0"/>
                  <a:t>Laminer Akım için son çökme hızı:</a:t>
                </a:r>
              </a:p>
              <a:p>
                <a14:m>
                  <m:oMath xmlns:m="http://schemas.openxmlformats.org/officeDocument/2006/math">
                    <m:r>
                      <a:rPr lang="tr-TR" b="0" i="1" smtClean="0">
                        <a:latin typeface="Cambria Math" panose="02040503050406030204" pitchFamily="18" charset="0"/>
                      </a:rPr>
                      <m:t>𝑉</m:t>
                    </m:r>
                    <m:r>
                      <a:rPr lang="tr-TR" b="0" i="1" smtClean="0">
                        <a:latin typeface="Cambria Math" panose="02040503050406030204" pitchFamily="18" charset="0"/>
                      </a:rPr>
                      <m:t>=</m:t>
                    </m:r>
                    <m:f>
                      <m:fPr>
                        <m:ctrlPr>
                          <a:rPr lang="tr-TR" b="0" i="1" smtClean="0">
                            <a:latin typeface="Cambria Math" panose="02040503050406030204" pitchFamily="18" charset="0"/>
                          </a:rPr>
                        </m:ctrlPr>
                      </m:fPr>
                      <m:num>
                        <m:d>
                          <m:dPr>
                            <m:ctrlPr>
                              <a:rPr lang="tr-TR" b="0" i="1" smtClean="0">
                                <a:latin typeface="Cambria Math" panose="02040503050406030204" pitchFamily="18" charset="0"/>
                              </a:rPr>
                            </m:ctrlPr>
                          </m:dPr>
                          <m:e>
                            <m:sSub>
                              <m:sSubPr>
                                <m:ctrlPr>
                                  <a:rPr lang="tr-TR" b="0" i="1" smtClean="0">
                                    <a:latin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𝜌</m:t>
                                </m:r>
                              </m:e>
                              <m:sub>
                                <m:r>
                                  <a:rPr lang="tr-TR" b="0" i="1" smtClean="0">
                                    <a:latin typeface="Cambria Math" panose="02040503050406030204" pitchFamily="18" charset="0"/>
                                  </a:rPr>
                                  <m:t>𝑝</m:t>
                                </m:r>
                              </m:sub>
                            </m:sSub>
                            <m:r>
                              <a:rPr lang="tr-TR" b="0" i="1" smtClean="0">
                                <a:latin typeface="Cambria Math" panose="02040503050406030204" pitchFamily="18" charset="0"/>
                              </a:rPr>
                              <m:t>−</m:t>
                            </m:r>
                            <m:r>
                              <a:rPr lang="tr-TR" b="0" i="1" smtClean="0">
                                <a:latin typeface="Cambria Math" panose="02040503050406030204" pitchFamily="18" charset="0"/>
                                <a:ea typeface="Cambria Math" panose="02040503050406030204" pitchFamily="18" charset="0"/>
                              </a:rPr>
                              <m:t>𝜌</m:t>
                            </m:r>
                          </m:e>
                        </m:d>
                        <m:r>
                          <a:rPr lang="tr-TR" b="0" i="1" smtClean="0">
                            <a:latin typeface="Cambria Math" panose="02040503050406030204" pitchFamily="18" charset="0"/>
                          </a:rPr>
                          <m:t>𝑔</m:t>
                        </m:r>
                        <m:sSup>
                          <m:sSupPr>
                            <m:ctrlPr>
                              <a:rPr lang="tr-TR" b="0" i="1" smtClean="0">
                                <a:latin typeface="Cambria Math" panose="02040503050406030204" pitchFamily="18" charset="0"/>
                              </a:rPr>
                            </m:ctrlPr>
                          </m:sSupPr>
                          <m:e>
                            <m:r>
                              <a:rPr lang="tr-TR" b="0" i="1" smtClean="0">
                                <a:latin typeface="Cambria Math" panose="02040503050406030204" pitchFamily="18" charset="0"/>
                              </a:rPr>
                              <m:t>𝑑</m:t>
                            </m:r>
                          </m:e>
                          <m:sup>
                            <m:r>
                              <a:rPr lang="tr-TR" b="0" i="1" smtClean="0">
                                <a:latin typeface="Cambria Math" panose="02040503050406030204" pitchFamily="18" charset="0"/>
                              </a:rPr>
                              <m:t>2</m:t>
                            </m:r>
                          </m:sup>
                        </m:sSup>
                      </m:num>
                      <m:den>
                        <m:r>
                          <a:rPr lang="tr-TR" b="0" i="1" smtClean="0">
                            <a:latin typeface="Cambria Math" panose="02040503050406030204" pitchFamily="18" charset="0"/>
                          </a:rPr>
                          <m:t>18</m:t>
                        </m:r>
                        <m:r>
                          <a:rPr lang="tr-TR" b="0" i="1" smtClean="0">
                            <a:latin typeface="Cambria Math" panose="02040503050406030204" pitchFamily="18" charset="0"/>
                            <a:ea typeface="Cambria Math" panose="02040503050406030204" pitchFamily="18" charset="0"/>
                          </a:rPr>
                          <m:t>𝜇</m:t>
                        </m:r>
                      </m:den>
                    </m:f>
                  </m:oMath>
                </a14:m>
                <a:r>
                  <a:rPr lang="tr-TR" dirty="0"/>
                  <a:t> </a:t>
                </a:r>
              </a:p>
              <a:p>
                <a:r>
                  <a:rPr lang="tr-TR" dirty="0" err="1"/>
                  <a:t>Laminer</a:t>
                </a:r>
                <a:r>
                  <a:rPr lang="tr-TR" dirty="0"/>
                  <a:t> olmayan akım: </a:t>
                </a:r>
              </a:p>
              <a:p>
                <a14:m>
                  <m:oMathPara xmlns:m="http://schemas.openxmlformats.org/officeDocument/2006/math">
                    <m:oMathParaPr>
                      <m:jc m:val="centerGroup"/>
                    </m:oMathParaPr>
                    <m:oMath xmlns:m="http://schemas.openxmlformats.org/officeDocument/2006/math">
                      <m:sSup>
                        <m:sSupPr>
                          <m:ctrlPr>
                            <a:rPr lang="tr-TR" i="1" smtClean="0">
                              <a:latin typeface="Cambria Math" panose="02040503050406030204" pitchFamily="18" charset="0"/>
                            </a:rPr>
                          </m:ctrlPr>
                        </m:sSupPr>
                        <m:e>
                          <m:r>
                            <a:rPr lang="tr-TR" b="0" i="1" smtClean="0">
                              <a:latin typeface="Cambria Math" panose="02040503050406030204" pitchFamily="18" charset="0"/>
                            </a:rPr>
                            <m:t>𝑉</m:t>
                          </m:r>
                        </m:e>
                        <m:sup>
                          <m:r>
                            <a:rPr lang="tr-TR" b="0" i="1" smtClean="0">
                              <a:latin typeface="Cambria Math" panose="02040503050406030204" pitchFamily="18" charset="0"/>
                            </a:rPr>
                            <m:t>2</m:t>
                          </m:r>
                        </m:sup>
                      </m:sSup>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4</m:t>
                          </m:r>
                          <m:r>
                            <a:rPr lang="tr-TR" b="0" i="1" smtClean="0">
                              <a:latin typeface="Cambria Math" panose="02040503050406030204" pitchFamily="18" charset="0"/>
                            </a:rPr>
                            <m:t>𝑔</m:t>
                          </m:r>
                          <m:d>
                            <m:dPr>
                              <m:ctrlPr>
                                <a:rPr lang="tr-TR" b="0" i="1" smtClean="0">
                                  <a:latin typeface="Cambria Math" panose="02040503050406030204" pitchFamily="18" charset="0"/>
                                </a:rPr>
                              </m:ctrlPr>
                            </m:dPr>
                            <m:e>
                              <m:sSub>
                                <m:sSubPr>
                                  <m:ctrlPr>
                                    <a:rPr lang="tr-TR" b="0" i="1" smtClean="0">
                                      <a:latin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𝜌</m:t>
                                  </m:r>
                                </m:e>
                                <m:sub>
                                  <m:r>
                                    <a:rPr lang="tr-TR" b="0" i="1" smtClean="0">
                                      <a:latin typeface="Cambria Math" panose="02040503050406030204" pitchFamily="18" charset="0"/>
                                    </a:rPr>
                                    <m:t>𝑃</m:t>
                                  </m:r>
                                </m:sub>
                              </m:sSub>
                              <m:r>
                                <a:rPr lang="tr-TR" b="0" i="1" smtClean="0">
                                  <a:latin typeface="Cambria Math" panose="02040503050406030204" pitchFamily="18" charset="0"/>
                                </a:rPr>
                                <m:t>−</m:t>
                              </m:r>
                              <m:r>
                                <a:rPr lang="tr-TR" b="0" i="1" smtClean="0">
                                  <a:latin typeface="Cambria Math" panose="02040503050406030204" pitchFamily="18" charset="0"/>
                                  <a:ea typeface="Cambria Math" panose="02040503050406030204" pitchFamily="18" charset="0"/>
                                </a:rPr>
                                <m:t>𝜌</m:t>
                              </m:r>
                            </m:e>
                          </m:d>
                          <m:r>
                            <a:rPr lang="tr-TR" b="0" i="1" smtClean="0">
                              <a:latin typeface="Cambria Math" panose="02040503050406030204" pitchFamily="18" charset="0"/>
                            </a:rPr>
                            <m:t>𝑑</m:t>
                          </m:r>
                        </m:num>
                        <m:den>
                          <m:r>
                            <a:rPr lang="tr-TR" b="0" i="1" smtClean="0">
                              <a:latin typeface="Cambria Math" panose="02040503050406030204" pitchFamily="18" charset="0"/>
                            </a:rPr>
                            <m:t>3</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𝐶</m:t>
                              </m:r>
                            </m:e>
                            <m:sub>
                              <m:r>
                                <a:rPr lang="tr-TR" b="0" i="1" smtClean="0">
                                  <a:latin typeface="Cambria Math" panose="02040503050406030204" pitchFamily="18" charset="0"/>
                                </a:rPr>
                                <m:t>𝐷</m:t>
                              </m:r>
                            </m:sub>
                          </m:sSub>
                          <m:r>
                            <a:rPr lang="tr-TR" b="0" i="1" smtClean="0">
                              <a:latin typeface="Cambria Math" panose="02040503050406030204" pitchFamily="18" charset="0"/>
                              <a:ea typeface="Cambria Math" panose="02040503050406030204" pitchFamily="18" charset="0"/>
                            </a:rPr>
                            <m:t>𝜌</m:t>
                          </m:r>
                        </m:den>
                      </m:f>
                    </m:oMath>
                  </m:oMathPara>
                </a14:m>
                <a:endParaRPr lang="tr-TR" dirty="0"/>
              </a:p>
              <a:p>
                <a14:m>
                  <m:oMath xmlns:m="http://schemas.openxmlformats.org/officeDocument/2006/math">
                    <m:sSub>
                      <m:sSubPr>
                        <m:ctrlPr>
                          <a:rPr lang="tr-TR" i="1" smtClean="0">
                            <a:latin typeface="Cambria Math" panose="02040503050406030204" pitchFamily="18" charset="0"/>
                          </a:rPr>
                        </m:ctrlPr>
                      </m:sSubPr>
                      <m:e>
                        <m:r>
                          <a:rPr lang="tr-TR" b="0" i="1" smtClean="0">
                            <a:latin typeface="Cambria Math" panose="02040503050406030204" pitchFamily="18" charset="0"/>
                          </a:rPr>
                          <m:t>𝐶</m:t>
                        </m:r>
                      </m:e>
                      <m:sub>
                        <m:r>
                          <a:rPr lang="tr-TR" b="0" i="1" smtClean="0">
                            <a:latin typeface="Cambria Math" panose="02040503050406030204" pitchFamily="18" charset="0"/>
                          </a:rPr>
                          <m:t>𝐷</m:t>
                        </m:r>
                      </m:sub>
                    </m:sSub>
                  </m:oMath>
                </a14:m>
                <a:r>
                  <a:rPr lang="tr-TR" dirty="0"/>
                  <a:t>=</a:t>
                </a:r>
                <a14:m>
                  <m:oMath xmlns:m="http://schemas.openxmlformats.org/officeDocument/2006/math">
                    <m:f>
                      <m:fPr>
                        <m:ctrlPr>
                          <a:rPr lang="tr-TR" i="1" dirty="0" smtClean="0">
                            <a:latin typeface="Cambria Math" panose="02040503050406030204" pitchFamily="18" charset="0"/>
                          </a:rPr>
                        </m:ctrlPr>
                      </m:fPr>
                      <m:num>
                        <m:r>
                          <a:rPr lang="tr-TR" b="0" i="1" dirty="0" smtClean="0">
                            <a:latin typeface="Cambria Math" panose="02040503050406030204" pitchFamily="18" charset="0"/>
                          </a:rPr>
                          <m:t>24</m:t>
                        </m:r>
                      </m:num>
                      <m:den>
                        <m:r>
                          <a:rPr lang="tr-TR" b="0" i="1" dirty="0" smtClean="0">
                            <a:latin typeface="Cambria Math" panose="02040503050406030204" pitchFamily="18" charset="0"/>
                          </a:rPr>
                          <m:t>𝑅𝑒</m:t>
                        </m:r>
                      </m:den>
                    </m:f>
                  </m:oMath>
                </a14:m>
                <a:r>
                  <a:rPr lang="tr-TR" dirty="0"/>
                  <a:t>+</a:t>
                </a:r>
                <a14:m>
                  <m:oMath xmlns:m="http://schemas.openxmlformats.org/officeDocument/2006/math">
                    <m:f>
                      <m:fPr>
                        <m:ctrlPr>
                          <a:rPr lang="tr-TR" i="1" dirty="0" smtClean="0">
                            <a:latin typeface="Cambria Math" panose="02040503050406030204" pitchFamily="18" charset="0"/>
                          </a:rPr>
                        </m:ctrlPr>
                      </m:fPr>
                      <m:num>
                        <m:r>
                          <a:rPr lang="tr-TR" b="0" i="1" dirty="0" smtClean="0">
                            <a:latin typeface="Cambria Math" panose="02040503050406030204" pitchFamily="18" charset="0"/>
                          </a:rPr>
                          <m:t>3</m:t>
                        </m:r>
                      </m:num>
                      <m:den>
                        <m:sSup>
                          <m:sSupPr>
                            <m:ctrlPr>
                              <a:rPr lang="tr-TR" i="1" dirty="0" smtClean="0">
                                <a:latin typeface="Cambria Math" panose="02040503050406030204" pitchFamily="18" charset="0"/>
                              </a:rPr>
                            </m:ctrlPr>
                          </m:sSupPr>
                          <m:e>
                            <m:r>
                              <a:rPr lang="tr-TR" b="0" i="1" dirty="0" smtClean="0">
                                <a:latin typeface="Cambria Math" panose="02040503050406030204" pitchFamily="18" charset="0"/>
                              </a:rPr>
                              <m:t>𝑅𝑒</m:t>
                            </m:r>
                          </m:e>
                          <m:sup>
                            <m:r>
                              <a:rPr lang="tr-TR" b="0" i="1" dirty="0" smtClean="0">
                                <a:latin typeface="Cambria Math" panose="02040503050406030204" pitchFamily="18" charset="0"/>
                              </a:rPr>
                              <m:t>1/2</m:t>
                            </m:r>
                          </m:sup>
                        </m:sSup>
                      </m:den>
                    </m:f>
                    <m:r>
                      <a:rPr lang="tr-TR" b="0" i="1" dirty="0" smtClean="0">
                        <a:latin typeface="Cambria Math" panose="02040503050406030204" pitchFamily="18" charset="0"/>
                      </a:rPr>
                      <m:t>+0.34</m:t>
                    </m:r>
                  </m:oMath>
                </a14:m>
                <a:endParaRPr lang="tr-TR" dirty="0"/>
              </a:p>
              <a:p>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𝑅𝑒</m:t>
                      </m:r>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ea typeface="Cambria Math" panose="02040503050406030204" pitchFamily="18" charset="0"/>
                            </a:rPr>
                            <m:t>𝜌</m:t>
                          </m:r>
                          <m:r>
                            <a:rPr lang="tr-TR" b="0" i="1" smtClean="0">
                              <a:latin typeface="Cambria Math" panose="02040503050406030204" pitchFamily="18" charset="0"/>
                              <a:ea typeface="Cambria Math" panose="02040503050406030204" pitchFamily="18" charset="0"/>
                            </a:rPr>
                            <m:t>𝑉𝑑</m:t>
                          </m:r>
                        </m:num>
                        <m:den>
                          <m:r>
                            <a:rPr lang="tr-TR" b="0" i="1" smtClean="0">
                              <a:latin typeface="Cambria Math" panose="02040503050406030204" pitchFamily="18" charset="0"/>
                              <a:ea typeface="Cambria Math" panose="02040503050406030204" pitchFamily="18" charset="0"/>
                            </a:rPr>
                            <m:t>𝜇</m:t>
                          </m:r>
                        </m:den>
                      </m:f>
                    </m:oMath>
                  </m:oMathPara>
                </a14:m>
                <a:endParaRPr lang="tr-TR" dirty="0"/>
              </a:p>
              <a:p>
                <a:endParaRPr lang="tr-TR" dirty="0"/>
              </a:p>
              <a:p>
                <a:endParaRPr lang="tr-TR" dirty="0"/>
              </a:p>
            </p:txBody>
          </p:sp>
        </mc:Choice>
        <mc:Fallback>
          <p:sp>
            <p:nvSpPr>
              <p:cNvPr id="5" name="TextBox 4">
                <a:extLst>
                  <a:ext uri="{FF2B5EF4-FFF2-40B4-BE49-F238E27FC236}">
                    <a16:creationId xmlns:a16="http://schemas.microsoft.com/office/drawing/2014/main" id="{67BA47BD-C44C-48EB-97CB-CA15B859FD92}"/>
                  </a:ext>
                </a:extLst>
              </p:cNvPr>
              <p:cNvSpPr txBox="1">
                <a:spLocks noRot="1" noChangeAspect="1" noMove="1" noResize="1" noEditPoints="1" noAdjustHandles="1" noChangeArrowheads="1" noChangeShapeType="1" noTextEdit="1"/>
              </p:cNvSpPr>
              <p:nvPr/>
            </p:nvSpPr>
            <p:spPr>
              <a:xfrm>
                <a:off x="3634062" y="3315006"/>
                <a:ext cx="5509937" cy="4277838"/>
              </a:xfrm>
              <a:prstGeom prst="rect">
                <a:avLst/>
              </a:prstGeom>
              <a:blipFill>
                <a:blip r:embed="rId2"/>
                <a:stretch>
                  <a:fillRect t="-997"/>
                </a:stretch>
              </a:blipFill>
            </p:spPr>
            <p:txBody>
              <a:bodyPr/>
              <a:lstStyle/>
              <a:p>
                <a:r>
                  <a:rPr lang="tr-TR">
                    <a:noFill/>
                  </a:rPr>
                  <a:t> </a:t>
                </a:r>
              </a:p>
            </p:txBody>
          </p:sp>
        </mc:Fallback>
      </mc:AlternateContent>
      <p:pic>
        <p:nvPicPr>
          <p:cNvPr id="9" name="Picture 8">
            <a:extLst>
              <a:ext uri="{FF2B5EF4-FFF2-40B4-BE49-F238E27FC236}">
                <a16:creationId xmlns:a16="http://schemas.microsoft.com/office/drawing/2014/main" id="{B5CCD5D2-F295-4AC0-B338-B512ABEA016A}"/>
              </a:ext>
            </a:extLst>
          </p:cNvPr>
          <p:cNvPicPr>
            <a:picLocks noChangeAspect="1"/>
          </p:cNvPicPr>
          <p:nvPr/>
        </p:nvPicPr>
        <p:blipFill>
          <a:blip r:embed="rId3"/>
          <a:stretch>
            <a:fillRect/>
          </a:stretch>
        </p:blipFill>
        <p:spPr>
          <a:xfrm>
            <a:off x="0" y="3399430"/>
            <a:ext cx="3505689" cy="2372056"/>
          </a:xfrm>
          <a:prstGeom prst="rect">
            <a:avLst/>
          </a:prstGeom>
        </p:spPr>
      </p:pic>
    </p:spTree>
    <p:extLst>
      <p:ext uri="{BB962C8B-B14F-4D97-AF65-F5344CB8AC3E}">
        <p14:creationId xmlns:p14="http://schemas.microsoft.com/office/powerpoint/2010/main" val="1309996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4AEB4-17F6-42AD-8F11-DA97B0F13B3C}"/>
              </a:ext>
            </a:extLst>
          </p:cNvPr>
          <p:cNvSpPr>
            <a:spLocks noGrp="1"/>
          </p:cNvSpPr>
          <p:nvPr>
            <p:ph type="title"/>
          </p:nvPr>
        </p:nvSpPr>
        <p:spPr/>
        <p:txBody>
          <a:bodyPr/>
          <a:lstStyle/>
          <a:p>
            <a:r>
              <a:rPr lang="tr-TR" dirty="0"/>
              <a:t>Çöktürme tankı</a:t>
            </a:r>
          </a:p>
        </p:txBody>
      </p:sp>
      <p:sp>
        <p:nvSpPr>
          <p:cNvPr id="3" name="Content Placeholder 2">
            <a:extLst>
              <a:ext uri="{FF2B5EF4-FFF2-40B4-BE49-F238E27FC236}">
                <a16:creationId xmlns:a16="http://schemas.microsoft.com/office/drawing/2014/main" id="{91BEF047-5884-4AC8-9D19-CA2CA23E7F60}"/>
              </a:ext>
            </a:extLst>
          </p:cNvPr>
          <p:cNvSpPr>
            <a:spLocks noGrp="1"/>
          </p:cNvSpPr>
          <p:nvPr>
            <p:ph idx="1"/>
          </p:nvPr>
        </p:nvSpPr>
        <p:spPr>
          <a:xfrm>
            <a:off x="0" y="1066800"/>
            <a:ext cx="9144000" cy="5695950"/>
          </a:xfrm>
        </p:spPr>
        <p:txBody>
          <a:bodyPr/>
          <a:lstStyle/>
          <a:p>
            <a:r>
              <a:rPr lang="tr-TR" sz="1400" b="1" dirty="0"/>
              <a:t>Sürekli veya Kesikli</a:t>
            </a:r>
          </a:p>
          <a:p>
            <a:r>
              <a:rPr lang="tr-TR" sz="1400" b="1" dirty="0"/>
              <a:t>Dikdörtgen-dairesel </a:t>
            </a:r>
            <a:r>
              <a:rPr lang="tr-TR" sz="1400" b="1" u="sng" dirty="0"/>
              <a:t>tanklar</a:t>
            </a:r>
          </a:p>
          <a:p>
            <a:r>
              <a:rPr lang="tr-TR" sz="1400" b="1" dirty="0"/>
              <a:t>Giriş bölgesi: akımın çökelme bölgesine doğru yatay bir şekilde eşit bir oranda dağıtıldığı bölgedir.</a:t>
            </a:r>
          </a:p>
          <a:p>
            <a:r>
              <a:rPr lang="tr-TR" sz="1400" b="1" dirty="0"/>
              <a:t>Çökelme bölgesi: Sakin şartlarda çökelmenin gerçekleştiği bölgedir.</a:t>
            </a:r>
          </a:p>
          <a:p>
            <a:r>
              <a:rPr lang="tr-TR" sz="1400" b="1" dirty="0"/>
              <a:t>Çıkış Bölgesi: Arıtılmış çıkış suyu çıkış savağında toplanıp deşarj edilir.</a:t>
            </a:r>
          </a:p>
          <a:p>
            <a:r>
              <a:rPr lang="tr-TR" sz="1400" b="1" dirty="0"/>
              <a:t>Çamur bölgesi: Çamuru toplamak içindir.</a:t>
            </a:r>
          </a:p>
          <a:p>
            <a:endParaRPr lang="tr-TR" dirty="0"/>
          </a:p>
        </p:txBody>
      </p:sp>
      <p:pic>
        <p:nvPicPr>
          <p:cNvPr id="5" name="Picture 4">
            <a:extLst>
              <a:ext uri="{FF2B5EF4-FFF2-40B4-BE49-F238E27FC236}">
                <a16:creationId xmlns:a16="http://schemas.microsoft.com/office/drawing/2014/main" id="{64DCA6EF-7DB0-4C69-AC79-483BBCE97B1A}"/>
              </a:ext>
            </a:extLst>
          </p:cNvPr>
          <p:cNvPicPr>
            <a:picLocks noChangeAspect="1"/>
          </p:cNvPicPr>
          <p:nvPr/>
        </p:nvPicPr>
        <p:blipFill>
          <a:blip r:embed="rId2"/>
          <a:stretch>
            <a:fillRect/>
          </a:stretch>
        </p:blipFill>
        <p:spPr>
          <a:xfrm>
            <a:off x="376509" y="2895600"/>
            <a:ext cx="8229056" cy="3608144"/>
          </a:xfrm>
          <a:prstGeom prst="rect">
            <a:avLst/>
          </a:prstGeom>
        </p:spPr>
      </p:pic>
    </p:spTree>
    <p:extLst>
      <p:ext uri="{BB962C8B-B14F-4D97-AF65-F5344CB8AC3E}">
        <p14:creationId xmlns:p14="http://schemas.microsoft.com/office/powerpoint/2010/main" val="1477035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47828-471D-40CE-ABBF-6BA321427300}"/>
              </a:ext>
            </a:extLst>
          </p:cNvPr>
          <p:cNvSpPr>
            <a:spLocks noGrp="1"/>
          </p:cNvSpPr>
          <p:nvPr>
            <p:ph type="title"/>
          </p:nvPr>
        </p:nvSpPr>
        <p:spPr/>
        <p:txBody>
          <a:bodyPr/>
          <a:lstStyle/>
          <a:p>
            <a:r>
              <a:rPr lang="tr-TR" dirty="0"/>
              <a:t>Çöktürme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7BC3AE5-5A99-4958-B52F-2B4CF676A868}"/>
                  </a:ext>
                </a:extLst>
              </p:cNvPr>
              <p:cNvSpPr>
                <a:spLocks noGrp="1"/>
              </p:cNvSpPr>
              <p:nvPr>
                <p:ph idx="1"/>
              </p:nvPr>
            </p:nvSpPr>
            <p:spPr>
              <a:xfrm>
                <a:off x="0" y="1143000"/>
                <a:ext cx="9144000" cy="5715000"/>
              </a:xfrm>
            </p:spPr>
            <p:txBody>
              <a:bodyPr/>
              <a:lstStyle/>
              <a:p>
                <a:r>
                  <a:rPr lang="tr-TR" sz="2000" dirty="0"/>
                  <a:t>Çöktürme havuzunda çökelen tanecikler 2 adet hız bileşenine sahiptirler.</a:t>
                </a:r>
              </a:p>
              <a:p>
                <a:r>
                  <a:rPr lang="tr-TR" sz="2000" dirty="0"/>
                  <a:t>1. dikey bileşen </a:t>
                </a:r>
                <a14:m>
                  <m:oMath xmlns:m="http://schemas.openxmlformats.org/officeDocument/2006/math">
                    <m:sSub>
                      <m:sSubPr>
                        <m:ctrlPr>
                          <a:rPr lang="tr-TR" sz="2000" i="1" smtClean="0">
                            <a:latin typeface="Cambria Math" panose="02040503050406030204" pitchFamily="18" charset="0"/>
                          </a:rPr>
                        </m:ctrlPr>
                      </m:sSubPr>
                      <m:e>
                        <m:r>
                          <a:rPr lang="tr-TR" sz="2000" b="0" i="1" smtClean="0">
                            <a:latin typeface="Cambria Math" panose="02040503050406030204" pitchFamily="18" charset="0"/>
                          </a:rPr>
                          <m:t>𝑉</m:t>
                        </m:r>
                      </m:e>
                      <m:sub>
                        <m:r>
                          <a:rPr lang="tr-TR" sz="2000" b="0" i="1" smtClean="0">
                            <a:latin typeface="Cambria Math" panose="02040503050406030204" pitchFamily="18" charset="0"/>
                          </a:rPr>
                          <m:t>𝑡</m:t>
                        </m:r>
                      </m:sub>
                    </m:sSub>
                    <m:r>
                      <a:rPr lang="tr-TR" sz="2000" b="0" i="1" smtClean="0">
                        <a:latin typeface="Cambria Math" panose="02040503050406030204" pitchFamily="18" charset="0"/>
                      </a:rPr>
                      <m:t>=</m:t>
                    </m:r>
                    <m:f>
                      <m:fPr>
                        <m:ctrlPr>
                          <a:rPr lang="tr-TR" sz="2000" b="0" i="1" smtClean="0">
                            <a:latin typeface="Cambria Math" panose="02040503050406030204" pitchFamily="18" charset="0"/>
                          </a:rPr>
                        </m:ctrlPr>
                      </m:fPr>
                      <m:num>
                        <m:d>
                          <m:dPr>
                            <m:ctrlPr>
                              <a:rPr lang="tr-TR" sz="2000" b="0" i="1" smtClean="0">
                                <a:latin typeface="Cambria Math" panose="02040503050406030204" pitchFamily="18" charset="0"/>
                                <a:ea typeface="Cambria Math" panose="02040503050406030204" pitchFamily="18" charset="0"/>
                              </a:rPr>
                            </m:ctrlPr>
                          </m:dPr>
                          <m:e>
                            <m:sSub>
                              <m:sSubPr>
                                <m:ctrlPr>
                                  <a:rPr lang="tr-TR" sz="2000" b="0" i="1" smtClean="0">
                                    <a:latin typeface="Cambria Math" panose="02040503050406030204" pitchFamily="18" charset="0"/>
                                  </a:rPr>
                                </m:ctrlPr>
                              </m:sSubPr>
                              <m:e>
                                <m:r>
                                  <a:rPr lang="tr-TR" sz="2000" b="0" i="1" smtClean="0">
                                    <a:latin typeface="Cambria Math" panose="02040503050406030204" pitchFamily="18" charset="0"/>
                                    <a:ea typeface="Cambria Math" panose="02040503050406030204" pitchFamily="18" charset="0"/>
                                  </a:rPr>
                                  <m:t>𝜌</m:t>
                                </m:r>
                              </m:e>
                              <m:sub>
                                <m:r>
                                  <a:rPr lang="tr-TR" sz="2000" b="0" i="1" smtClean="0">
                                    <a:latin typeface="Cambria Math" panose="02040503050406030204" pitchFamily="18" charset="0"/>
                                  </a:rPr>
                                  <m:t>𝑃</m:t>
                                </m:r>
                              </m:sub>
                            </m:sSub>
                            <m:r>
                              <a:rPr lang="tr-TR" sz="2000" b="0" i="1" smtClean="0">
                                <a:latin typeface="Cambria Math" panose="02040503050406030204" pitchFamily="18" charset="0"/>
                              </a:rPr>
                              <m:t>−</m:t>
                            </m:r>
                            <m:r>
                              <a:rPr lang="tr-TR" sz="2000" b="0" i="1" smtClean="0">
                                <a:latin typeface="Cambria Math" panose="02040503050406030204" pitchFamily="18" charset="0"/>
                                <a:ea typeface="Cambria Math" panose="02040503050406030204" pitchFamily="18" charset="0"/>
                              </a:rPr>
                              <m:t>𝜌</m:t>
                            </m:r>
                          </m:e>
                        </m:d>
                        <m:r>
                          <a:rPr lang="tr-TR" sz="2000" b="0" i="1" smtClean="0">
                            <a:latin typeface="Cambria Math" panose="02040503050406030204" pitchFamily="18" charset="0"/>
                            <a:ea typeface="Cambria Math" panose="02040503050406030204" pitchFamily="18" charset="0"/>
                          </a:rPr>
                          <m:t>𝑔</m:t>
                        </m:r>
                        <m:sSup>
                          <m:sSupPr>
                            <m:ctrlPr>
                              <a:rPr lang="tr-TR" sz="2000" b="0" i="1" smtClean="0">
                                <a:latin typeface="Cambria Math" panose="02040503050406030204" pitchFamily="18" charset="0"/>
                                <a:ea typeface="Cambria Math" panose="02040503050406030204" pitchFamily="18" charset="0"/>
                              </a:rPr>
                            </m:ctrlPr>
                          </m:sSupPr>
                          <m:e>
                            <m:r>
                              <a:rPr lang="tr-TR" sz="2000" b="0" i="1" smtClean="0">
                                <a:latin typeface="Cambria Math" panose="02040503050406030204" pitchFamily="18" charset="0"/>
                                <a:ea typeface="Cambria Math" panose="02040503050406030204" pitchFamily="18" charset="0"/>
                              </a:rPr>
                              <m:t>𝑑</m:t>
                            </m:r>
                          </m:e>
                          <m:sup>
                            <m:r>
                              <a:rPr lang="tr-TR" sz="2000" b="0" i="1" smtClean="0">
                                <a:latin typeface="Cambria Math" panose="02040503050406030204" pitchFamily="18" charset="0"/>
                                <a:ea typeface="Cambria Math" panose="02040503050406030204" pitchFamily="18" charset="0"/>
                              </a:rPr>
                              <m:t>2</m:t>
                            </m:r>
                          </m:sup>
                        </m:sSup>
                      </m:num>
                      <m:den>
                        <m:r>
                          <a:rPr lang="tr-TR" sz="2000" b="0" i="1" smtClean="0">
                            <a:latin typeface="Cambria Math" panose="02040503050406030204" pitchFamily="18" charset="0"/>
                          </a:rPr>
                          <m:t>18</m:t>
                        </m:r>
                        <m:r>
                          <a:rPr lang="tr-TR" sz="2000" b="0" i="1" smtClean="0">
                            <a:latin typeface="Cambria Math" panose="02040503050406030204" pitchFamily="18" charset="0"/>
                            <a:ea typeface="Cambria Math" panose="02040503050406030204" pitchFamily="18" charset="0"/>
                          </a:rPr>
                          <m:t>𝜇</m:t>
                        </m:r>
                      </m:den>
                    </m:f>
                  </m:oMath>
                </a14:m>
                <a:endParaRPr lang="tr-TR" sz="2000" dirty="0"/>
              </a:p>
              <a:p>
                <a:r>
                  <a:rPr lang="tr-TR" sz="2000" dirty="0"/>
                  <a:t>2. yatay bileşen: </a:t>
                </a:r>
                <a14:m>
                  <m:oMath xmlns:m="http://schemas.openxmlformats.org/officeDocument/2006/math">
                    <m:sSub>
                      <m:sSubPr>
                        <m:ctrlPr>
                          <a:rPr lang="tr-TR" sz="2000" i="1" smtClean="0">
                            <a:latin typeface="Cambria Math" panose="02040503050406030204" pitchFamily="18" charset="0"/>
                          </a:rPr>
                        </m:ctrlPr>
                      </m:sSubPr>
                      <m:e>
                        <m:r>
                          <a:rPr lang="tr-TR" sz="2000" b="0" i="1" smtClean="0">
                            <a:latin typeface="Cambria Math" panose="02040503050406030204" pitchFamily="18" charset="0"/>
                          </a:rPr>
                          <m:t>𝑉</m:t>
                        </m:r>
                      </m:e>
                      <m:sub>
                        <m:r>
                          <a:rPr lang="tr-TR" sz="2000" b="0" i="1" smtClean="0">
                            <a:latin typeface="Cambria Math" panose="02040503050406030204" pitchFamily="18" charset="0"/>
                          </a:rPr>
                          <m:t>h</m:t>
                        </m:r>
                      </m:sub>
                    </m:sSub>
                    <m:r>
                      <a:rPr lang="tr-TR" sz="2000" b="0" i="1" smtClean="0">
                        <a:latin typeface="Cambria Math" panose="02040503050406030204" pitchFamily="18" charset="0"/>
                      </a:rPr>
                      <m:t>=</m:t>
                    </m:r>
                    <m:f>
                      <m:fPr>
                        <m:ctrlPr>
                          <a:rPr lang="tr-TR" sz="2000" b="0" i="1" smtClean="0">
                            <a:latin typeface="Cambria Math" panose="02040503050406030204" pitchFamily="18" charset="0"/>
                          </a:rPr>
                        </m:ctrlPr>
                      </m:fPr>
                      <m:num>
                        <m:r>
                          <a:rPr lang="tr-TR" sz="2000" b="0" i="1" smtClean="0">
                            <a:latin typeface="Cambria Math" panose="02040503050406030204" pitchFamily="18" charset="0"/>
                          </a:rPr>
                          <m:t>𝑄</m:t>
                        </m:r>
                      </m:num>
                      <m:den>
                        <m:r>
                          <a:rPr lang="tr-TR" sz="2000" b="0" i="1" smtClean="0">
                            <a:latin typeface="Cambria Math" panose="02040503050406030204" pitchFamily="18" charset="0"/>
                          </a:rPr>
                          <m:t>𝐴</m:t>
                        </m:r>
                      </m:den>
                    </m:f>
                  </m:oMath>
                </a14:m>
                <a:endParaRPr lang="tr-TR" sz="2000" b="0" dirty="0"/>
              </a:p>
              <a:p>
                <a:r>
                  <a:rPr lang="tr-TR" sz="2000" dirty="0"/>
                  <a:t>Taneciğin takip ettiği yol yatay ve dikey hız bileşenlerinin </a:t>
                </a:r>
                <a:r>
                  <a:rPr lang="tr-TR" sz="2000" dirty="0" err="1"/>
                  <a:t>vektörel</a:t>
                </a:r>
                <a:r>
                  <a:rPr lang="tr-TR" sz="2000" dirty="0"/>
                  <a:t> toplamına karşılık gelir.</a:t>
                </a:r>
              </a:p>
              <a:p>
                <a:r>
                  <a:rPr lang="tr-TR" sz="2000" dirty="0"/>
                  <a:t>Çökelme hızları</a:t>
                </a:r>
                <a14:m>
                  <m:oMath xmlns:m="http://schemas.openxmlformats.org/officeDocument/2006/math">
                    <m:r>
                      <a:rPr lang="tr-TR" sz="2000" dirty="0" smtClean="0">
                        <a:latin typeface="Cambria Math" panose="02040503050406030204" pitchFamily="18" charset="0"/>
                      </a:rPr>
                      <m:t> </m:t>
                    </m:r>
                    <m:r>
                      <a:rPr lang="tr-TR" sz="2000" b="0" i="0" dirty="0" smtClean="0">
                        <a:latin typeface="Cambria Math" panose="02040503050406030204" pitchFamily="18" charset="0"/>
                      </a:rPr>
                      <m:t>   </m:t>
                    </m:r>
                  </m:oMath>
                </a14:m>
                <a:endParaRPr lang="tr-TR" sz="2000" b="0" i="0" dirty="0">
                  <a:latin typeface="Cambria Math" panose="02040503050406030204" pitchFamily="18" charset="0"/>
                </a:endParaRPr>
              </a:p>
              <a:p>
                <a14:m>
                  <m:oMath xmlns:m="http://schemas.openxmlformats.org/officeDocument/2006/math">
                    <m:sSubSup>
                      <m:sSubSupPr>
                        <m:ctrlPr>
                          <a:rPr lang="tr-TR" sz="2000" b="0" i="1" smtClean="0">
                            <a:latin typeface="Cambria Math" panose="02040503050406030204" pitchFamily="18" charset="0"/>
                          </a:rPr>
                        </m:ctrlPr>
                      </m:sSubSupPr>
                      <m:e>
                        <m:r>
                          <a:rPr lang="tr-TR" sz="2000" b="0" i="1" smtClean="0">
                            <a:latin typeface="Cambria Math" panose="02040503050406030204" pitchFamily="18" charset="0"/>
                          </a:rPr>
                          <m:t>𝑉</m:t>
                        </m:r>
                      </m:e>
                      <m:sub>
                        <m:r>
                          <a:rPr lang="tr-TR" sz="2000" b="0" i="1" smtClean="0">
                            <a:latin typeface="Cambria Math" panose="02040503050406030204" pitchFamily="18" charset="0"/>
                          </a:rPr>
                          <m:t>0</m:t>
                        </m:r>
                      </m:sub>
                      <m:sup>
                        <m:r>
                          <a:rPr lang="tr-TR" sz="2000" b="0" i="1" smtClean="0">
                            <a:latin typeface="Cambria Math" panose="02040503050406030204" pitchFamily="18" charset="0"/>
                          </a:rPr>
                          <m:t>′</m:t>
                        </m:r>
                      </m:sup>
                    </m:sSubSup>
                    <m:r>
                      <a:rPr lang="tr-TR" sz="2000" b="0" i="1" smtClean="0">
                        <a:latin typeface="Cambria Math" panose="02040503050406030204" pitchFamily="18" charset="0"/>
                      </a:rPr>
                      <m:t>𝑑𝑎𝑛</m:t>
                    </m:r>
                    <m:r>
                      <a:rPr lang="tr-TR" sz="2000" b="0" i="1" smtClean="0">
                        <a:latin typeface="Cambria Math" panose="02040503050406030204" pitchFamily="18" charset="0"/>
                      </a:rPr>
                      <m:t> </m:t>
                    </m:r>
                    <m:r>
                      <a:rPr lang="tr-TR" sz="2000" b="0" i="1" smtClean="0">
                        <a:latin typeface="Cambria Math" panose="02040503050406030204" pitchFamily="18" charset="0"/>
                      </a:rPr>
                      <m:t>𝑘</m:t>
                    </m:r>
                    <m:r>
                      <a:rPr lang="tr-TR" sz="2000" b="0" i="1" smtClean="0">
                        <a:latin typeface="Cambria Math" panose="02040503050406030204" pitchFamily="18" charset="0"/>
                      </a:rPr>
                      <m:t>üçü</m:t>
                    </m:r>
                    <m:r>
                      <a:rPr lang="tr-TR" sz="2000" b="0" i="1" smtClean="0">
                        <a:latin typeface="Cambria Math" panose="02040503050406030204" pitchFamily="18" charset="0"/>
                      </a:rPr>
                      <m:t>𝑘</m:t>
                    </m:r>
                    <m:r>
                      <a:rPr lang="tr-TR" sz="2000" b="0" i="1" smtClean="0">
                        <a:latin typeface="Cambria Math" panose="02040503050406030204" pitchFamily="18" charset="0"/>
                      </a:rPr>
                      <m:t> </m:t>
                    </m:r>
                    <m:r>
                      <a:rPr lang="tr-TR" sz="2000" b="0" i="1" smtClean="0">
                        <a:latin typeface="Cambria Math" panose="02040503050406030204" pitchFamily="18" charset="0"/>
                      </a:rPr>
                      <m:t>𝑜𝑙𝑎𝑛</m:t>
                    </m:r>
                    <m:r>
                      <a:rPr lang="tr-TR" sz="2000" b="0" i="1" smtClean="0">
                        <a:latin typeface="Cambria Math" panose="02040503050406030204" pitchFamily="18" charset="0"/>
                      </a:rPr>
                      <m:t> </m:t>
                    </m:r>
                    <m:r>
                      <a:rPr lang="tr-TR" sz="2000" b="0" i="1" smtClean="0">
                        <a:latin typeface="Cambria Math" panose="02040503050406030204" pitchFamily="18" charset="0"/>
                      </a:rPr>
                      <m:t>𝑝𝑎𝑟</m:t>
                    </m:r>
                    <m:r>
                      <a:rPr lang="tr-TR" sz="2000" b="0" i="1" smtClean="0">
                        <a:latin typeface="Cambria Math" panose="02040503050406030204" pitchFamily="18" charset="0"/>
                      </a:rPr>
                      <m:t>ç</m:t>
                    </m:r>
                    <m:r>
                      <a:rPr lang="tr-TR" sz="2000" b="0" i="1" smtClean="0">
                        <a:latin typeface="Cambria Math" panose="02040503050406030204" pitchFamily="18" charset="0"/>
                      </a:rPr>
                      <m:t>𝑎𝑐𝚤𝑘𝑙𝑎𝑟</m:t>
                    </m:r>
                    <m:r>
                      <a:rPr lang="tr-TR" sz="2000" b="0" i="1" smtClean="0">
                        <a:latin typeface="Cambria Math" panose="02040503050406030204" pitchFamily="18" charset="0"/>
                      </a:rPr>
                      <m:t> </m:t>
                    </m:r>
                    <m:r>
                      <a:rPr lang="tr-TR" sz="2000" b="0" i="1" smtClean="0">
                        <a:latin typeface="Cambria Math" panose="02040503050406030204" pitchFamily="18" charset="0"/>
                      </a:rPr>
                      <m:t>𝑖</m:t>
                    </m:r>
                    <m:r>
                      <a:rPr lang="tr-TR" sz="2000" b="0" i="1" smtClean="0">
                        <a:latin typeface="Cambria Math" panose="02040503050406030204" pitchFamily="18" charset="0"/>
                      </a:rPr>
                      <m:t>ç</m:t>
                    </m:r>
                    <m:r>
                      <a:rPr lang="tr-TR" sz="2000" b="0" i="1" smtClean="0">
                        <a:latin typeface="Cambria Math" panose="02040503050406030204" pitchFamily="18" charset="0"/>
                      </a:rPr>
                      <m:t>𝑖𝑛</m:t>
                    </m:r>
                    <m:r>
                      <a:rPr lang="tr-TR" sz="2000" b="0" i="1" smtClean="0">
                        <a:latin typeface="Cambria Math" panose="02040503050406030204" pitchFamily="18" charset="0"/>
                      </a:rPr>
                      <m:t>:</m:t>
                    </m:r>
                  </m:oMath>
                </a14:m>
                <a:endParaRPr lang="tr-TR" sz="2000" b="0" dirty="0"/>
              </a:p>
              <a:p>
                <a:r>
                  <a:rPr lang="tr-TR" sz="2000" dirty="0"/>
                  <a:t>Eğer tanecik başlangıç derinliği </a:t>
                </a:r>
                <a14:m>
                  <m:oMath xmlns:m="http://schemas.openxmlformats.org/officeDocument/2006/math">
                    <m:f>
                      <m:fPr>
                        <m:type m:val="skw"/>
                        <m:ctrlPr>
                          <a:rPr lang="tr-TR" sz="2000" i="1" smtClean="0">
                            <a:latin typeface="Cambria Math" panose="02040503050406030204" pitchFamily="18" charset="0"/>
                          </a:rPr>
                        </m:ctrlPr>
                      </m:fPr>
                      <m:num>
                        <m:sSub>
                          <m:sSubPr>
                            <m:ctrlPr>
                              <a:rPr lang="tr-TR" sz="2000" i="1" smtClean="0">
                                <a:latin typeface="Cambria Math" panose="02040503050406030204" pitchFamily="18" charset="0"/>
                              </a:rPr>
                            </m:ctrlPr>
                          </m:sSubPr>
                          <m:e>
                            <m:r>
                              <a:rPr lang="tr-TR" sz="2000" b="0" i="1" smtClean="0">
                                <a:latin typeface="Cambria Math" panose="02040503050406030204" pitchFamily="18" charset="0"/>
                              </a:rPr>
                              <m:t>𝑍</m:t>
                            </m:r>
                          </m:e>
                          <m:sub>
                            <m:r>
                              <a:rPr lang="tr-TR" sz="2000" b="0" i="1" smtClean="0">
                                <a:latin typeface="Cambria Math" panose="02040503050406030204" pitchFamily="18" charset="0"/>
                              </a:rPr>
                              <m:t>𝑃</m:t>
                            </m:r>
                          </m:sub>
                        </m:sSub>
                      </m:num>
                      <m:den>
                        <m:sSub>
                          <m:sSubPr>
                            <m:ctrlPr>
                              <a:rPr lang="tr-TR" sz="2000" i="1" smtClean="0">
                                <a:latin typeface="Cambria Math" panose="02040503050406030204" pitchFamily="18" charset="0"/>
                              </a:rPr>
                            </m:ctrlPr>
                          </m:sSubPr>
                          <m:e>
                            <m:r>
                              <a:rPr lang="tr-TR" sz="2000" b="0" i="1" smtClean="0">
                                <a:latin typeface="Cambria Math" panose="02040503050406030204" pitchFamily="18" charset="0"/>
                              </a:rPr>
                              <m:t>𝑉</m:t>
                            </m:r>
                          </m:e>
                          <m:sub>
                            <m:r>
                              <a:rPr lang="tr-TR" sz="2000" b="0" i="1" smtClean="0">
                                <a:latin typeface="Cambria Math" panose="02040503050406030204" pitchFamily="18" charset="0"/>
                              </a:rPr>
                              <m:t>𝑡</m:t>
                            </m:r>
                          </m:sub>
                        </m:sSub>
                      </m:den>
                    </m:f>
                    <m:r>
                      <a:rPr lang="tr-TR" sz="2000" b="0" i="1" smtClean="0">
                        <a:latin typeface="Cambria Math" panose="02040503050406030204" pitchFamily="18" charset="0"/>
                      </a:rPr>
                      <m:t>=</m:t>
                    </m:r>
                    <m:sSub>
                      <m:sSubPr>
                        <m:ctrlPr>
                          <a:rPr lang="tr-TR" sz="2000" b="0" i="1" smtClean="0">
                            <a:latin typeface="Cambria Math" panose="02040503050406030204" pitchFamily="18" charset="0"/>
                          </a:rPr>
                        </m:ctrlPr>
                      </m:sSubPr>
                      <m:e>
                        <m:r>
                          <a:rPr lang="tr-TR" sz="2000" b="0" i="1" smtClean="0">
                            <a:latin typeface="Cambria Math" panose="02040503050406030204" pitchFamily="18" charset="0"/>
                          </a:rPr>
                          <m:t>𝑡</m:t>
                        </m:r>
                      </m:e>
                      <m:sub>
                        <m:r>
                          <a:rPr lang="tr-TR" sz="2000" b="0" i="1" smtClean="0">
                            <a:latin typeface="Cambria Math" panose="02040503050406030204" pitchFamily="18" charset="0"/>
                          </a:rPr>
                          <m:t>0  </m:t>
                        </m:r>
                      </m:sub>
                    </m:sSub>
                  </m:oMath>
                </a14:m>
                <a:r>
                  <a:rPr lang="tr-TR" sz="2000" b="0" dirty="0"/>
                  <a:t>şeklinde ise bu tanecik çökecektir. Bu </a:t>
                </a:r>
                <a:r>
                  <a:rPr lang="tr-TR" sz="2000" b="0" dirty="0" err="1"/>
                  <a:t>nednele</a:t>
                </a:r>
                <a:r>
                  <a:rPr lang="tr-TR" sz="2000" b="0" dirty="0"/>
                  <a:t> çöktürme bölgesinden taneciklerin giderimi taneciklerin çökelme hızlarının </a:t>
                </a:r>
                <a14:m>
                  <m:oMath xmlns:m="http://schemas.openxmlformats.org/officeDocument/2006/math">
                    <m:sSubSup>
                      <m:sSubSupPr>
                        <m:ctrlPr>
                          <a:rPr lang="tr-TR" sz="2000" b="0" i="1" smtClean="0">
                            <a:latin typeface="Cambria Math" panose="02040503050406030204" pitchFamily="18" charset="0"/>
                          </a:rPr>
                        </m:ctrlPr>
                      </m:sSubSupPr>
                      <m:e>
                        <m:r>
                          <a:rPr lang="tr-TR" sz="2000" b="0" i="1" smtClean="0">
                            <a:latin typeface="Cambria Math" panose="02040503050406030204" pitchFamily="18" charset="0"/>
                          </a:rPr>
                          <m:t>𝑉</m:t>
                        </m:r>
                      </m:e>
                      <m:sub>
                        <m:r>
                          <a:rPr lang="tr-TR" sz="2000" b="0" i="1" smtClean="0">
                            <a:latin typeface="Cambria Math" panose="02040503050406030204" pitchFamily="18" charset="0"/>
                          </a:rPr>
                          <m:t>0</m:t>
                        </m:r>
                      </m:sub>
                      <m:sup>
                        <m:r>
                          <a:rPr lang="tr-TR" sz="2000" b="0" i="1" smtClean="0">
                            <a:latin typeface="Cambria Math" panose="02040503050406030204" pitchFamily="18" charset="0"/>
                          </a:rPr>
                          <m:t>′</m:t>
                        </m:r>
                      </m:sup>
                    </m:sSubSup>
                    <m:r>
                      <a:rPr lang="tr-TR" sz="2000" b="0" i="1" smtClean="0">
                        <a:latin typeface="Cambria Math" panose="02040503050406030204" pitchFamily="18" charset="0"/>
                      </a:rPr>
                      <m:t>𝑎</m:t>
                    </m:r>
                    <m:r>
                      <a:rPr lang="tr-TR" sz="2000" b="0" i="1" smtClean="0">
                        <a:latin typeface="Cambria Math" panose="02040503050406030204" pitchFamily="18" charset="0"/>
                      </a:rPr>
                      <m:t> </m:t>
                    </m:r>
                    <m:r>
                      <a:rPr lang="tr-TR" sz="2000" b="0" i="1" smtClean="0">
                        <a:latin typeface="Cambria Math" panose="02040503050406030204" pitchFamily="18" charset="0"/>
                      </a:rPr>
                      <m:t>𝑜𝑟𝑎𝑛𝚤𝑦𝑙𝑎</m:t>
                    </m:r>
                    <m:r>
                      <a:rPr lang="tr-TR" sz="2000" b="0" i="1" smtClean="0">
                        <a:latin typeface="Cambria Math" panose="02040503050406030204" pitchFamily="18" charset="0"/>
                      </a:rPr>
                      <m:t> </m:t>
                    </m:r>
                    <m:r>
                      <a:rPr lang="tr-TR" sz="2000" b="0" i="1" smtClean="0">
                        <a:latin typeface="Cambria Math" panose="02040503050406030204" pitchFamily="18" charset="0"/>
                      </a:rPr>
                      <m:t>𝑑𝑜</m:t>
                    </m:r>
                    <m:r>
                      <a:rPr lang="tr-TR" sz="2000" b="0" i="1" smtClean="0">
                        <a:latin typeface="Cambria Math" panose="02040503050406030204" pitchFamily="18" charset="0"/>
                      </a:rPr>
                      <m:t>ğ</m:t>
                    </m:r>
                    <m:r>
                      <a:rPr lang="tr-TR" sz="2000" b="0" i="1" smtClean="0">
                        <a:latin typeface="Cambria Math" panose="02040503050406030204" pitchFamily="18" charset="0"/>
                      </a:rPr>
                      <m:t>𝑟𝑢</m:t>
                    </m:r>
                    <m:r>
                      <a:rPr lang="tr-TR" sz="2000" b="0" i="1" smtClean="0">
                        <a:latin typeface="Cambria Math" panose="02040503050406030204" pitchFamily="18" charset="0"/>
                      </a:rPr>
                      <m:t> </m:t>
                    </m:r>
                    <m:r>
                      <a:rPr lang="tr-TR" sz="2000" b="0" i="1" smtClean="0">
                        <a:latin typeface="Cambria Math" panose="02040503050406030204" pitchFamily="18" charset="0"/>
                      </a:rPr>
                      <m:t>𝑜𝑟𝑎𝑛𝑡𝚤𝑙𝚤</m:t>
                    </m:r>
                    <m:r>
                      <a:rPr lang="tr-TR" sz="2000" b="0" i="1" smtClean="0">
                        <a:latin typeface="Cambria Math" panose="02040503050406030204" pitchFamily="18" charset="0"/>
                      </a:rPr>
                      <m:t> </m:t>
                    </m:r>
                    <m:r>
                      <a:rPr lang="tr-TR" sz="2000" b="0" i="1" smtClean="0">
                        <a:latin typeface="Cambria Math" panose="02040503050406030204" pitchFamily="18" charset="0"/>
                      </a:rPr>
                      <m:t>𝑜𝑙𝑎𝑐𝑎𝑘𝑡𝚤𝑟</m:t>
                    </m:r>
                    <m:r>
                      <a:rPr lang="tr-TR" sz="2000" b="0" i="1" smtClean="0">
                        <a:latin typeface="Cambria Math" panose="02040503050406030204" pitchFamily="18" charset="0"/>
                      </a:rPr>
                      <m:t>. </m:t>
                    </m:r>
                  </m:oMath>
                </a14:m>
                <a:endParaRPr lang="tr-TR" sz="2000" b="0" dirty="0"/>
              </a:p>
              <a:p>
                <a14:m>
                  <m:oMath xmlns:m="http://schemas.openxmlformats.org/officeDocument/2006/math">
                    <m:sSub>
                      <m:sSubPr>
                        <m:ctrlPr>
                          <a:rPr lang="tr-TR" sz="2000" b="0" i="1" smtClean="0">
                            <a:latin typeface="Cambria Math" panose="02040503050406030204" pitchFamily="18" charset="0"/>
                          </a:rPr>
                        </m:ctrlPr>
                      </m:sSubPr>
                      <m:e>
                        <m:r>
                          <a:rPr lang="tr-TR" sz="2000" b="0" i="1" smtClean="0">
                            <a:latin typeface="Cambria Math" panose="02040503050406030204" pitchFamily="18" charset="0"/>
                          </a:rPr>
                          <m:t>𝑡</m:t>
                        </m:r>
                      </m:e>
                      <m:sub>
                        <m:r>
                          <a:rPr lang="tr-TR" sz="2000" b="0" i="1" smtClean="0">
                            <a:latin typeface="Cambria Math" panose="02040503050406030204" pitchFamily="18" charset="0"/>
                          </a:rPr>
                          <m:t>0</m:t>
                        </m:r>
                      </m:sub>
                    </m:sSub>
                    <m:r>
                      <a:rPr lang="tr-TR" sz="2000" b="0" i="1" smtClean="0">
                        <a:latin typeface="Cambria Math" panose="02040503050406030204" pitchFamily="18" charset="0"/>
                      </a:rPr>
                      <m:t> </m:t>
                    </m:r>
                    <m:r>
                      <a:rPr lang="tr-TR" sz="2000" b="0" i="1" smtClean="0">
                        <a:latin typeface="Cambria Math" panose="02040503050406030204" pitchFamily="18" charset="0"/>
                      </a:rPr>
                      <m:t>𝑏𝑒𝑘𝑙𝑒𝑡𝑚𝑒</m:t>
                    </m:r>
                    <m:r>
                      <a:rPr lang="tr-TR" sz="2000" b="0" i="1" smtClean="0">
                        <a:latin typeface="Cambria Math" panose="02040503050406030204" pitchFamily="18" charset="0"/>
                      </a:rPr>
                      <m:t> </m:t>
                    </m:r>
                    <m:r>
                      <a:rPr lang="tr-TR" sz="2000" b="0" i="1" smtClean="0">
                        <a:latin typeface="Cambria Math" panose="02040503050406030204" pitchFamily="18" charset="0"/>
                      </a:rPr>
                      <m:t>𝑠</m:t>
                    </m:r>
                    <m:r>
                      <a:rPr lang="tr-TR" sz="2000" b="0" i="1" smtClean="0">
                        <a:latin typeface="Cambria Math" panose="02040503050406030204" pitchFamily="18" charset="0"/>
                      </a:rPr>
                      <m:t>ü</m:t>
                    </m:r>
                    <m:r>
                      <a:rPr lang="tr-TR" sz="2000" b="0" i="1" smtClean="0">
                        <a:latin typeface="Cambria Math" panose="02040503050406030204" pitchFamily="18" charset="0"/>
                      </a:rPr>
                      <m:t>𝑟𝑒𝑠𝑖𝑛𝑒</m:t>
                    </m:r>
                    <m:r>
                      <a:rPr lang="tr-TR" sz="2000" b="0" i="1" smtClean="0">
                        <a:latin typeface="Cambria Math" panose="02040503050406030204" pitchFamily="18" charset="0"/>
                      </a:rPr>
                      <m:t> </m:t>
                    </m:r>
                    <m:r>
                      <a:rPr lang="tr-TR" sz="2000" b="0" i="1" smtClean="0">
                        <a:latin typeface="Cambria Math" panose="02040503050406030204" pitchFamily="18" charset="0"/>
                      </a:rPr>
                      <m:t>𝑒</m:t>
                    </m:r>
                    <m:r>
                      <a:rPr lang="tr-TR" sz="2000" b="0" i="1" smtClean="0">
                        <a:latin typeface="Cambria Math" panose="02040503050406030204" pitchFamily="18" charset="0"/>
                      </a:rPr>
                      <m:t>ş</m:t>
                    </m:r>
                    <m:r>
                      <a:rPr lang="tr-TR" sz="2000" b="0" i="1" smtClean="0">
                        <a:latin typeface="Cambria Math" panose="02040503050406030204" pitchFamily="18" charset="0"/>
                      </a:rPr>
                      <m:t>𝑖𝑡</m:t>
                    </m:r>
                    <m:r>
                      <a:rPr lang="tr-TR" sz="2000" b="0" i="1" smtClean="0">
                        <a:latin typeface="Cambria Math" panose="02040503050406030204" pitchFamily="18" charset="0"/>
                      </a:rPr>
                      <m:t> </m:t>
                    </m:r>
                    <m:r>
                      <a:rPr lang="tr-TR" sz="2000" b="0" i="1" smtClean="0">
                        <a:latin typeface="Cambria Math" panose="02040503050406030204" pitchFamily="18" charset="0"/>
                      </a:rPr>
                      <m:t>𝑜𝑙𝑑𝑢</m:t>
                    </m:r>
                    <m:r>
                      <a:rPr lang="tr-TR" sz="2000" b="0" i="1" smtClean="0">
                        <a:latin typeface="Cambria Math" panose="02040503050406030204" pitchFamily="18" charset="0"/>
                      </a:rPr>
                      <m:t>ğ</m:t>
                    </m:r>
                    <m:r>
                      <a:rPr lang="tr-TR" sz="2000" b="0" i="1" smtClean="0">
                        <a:latin typeface="Cambria Math" panose="02040503050406030204" pitchFamily="18" charset="0"/>
                      </a:rPr>
                      <m:t>𝑢</m:t>
                    </m:r>
                    <m:r>
                      <a:rPr lang="tr-TR" sz="2000" b="0" i="1" smtClean="0">
                        <a:latin typeface="Cambria Math" panose="02040503050406030204" pitchFamily="18" charset="0"/>
                      </a:rPr>
                      <m:t> </m:t>
                    </m:r>
                    <m:r>
                      <a:rPr lang="tr-TR" sz="2000" b="0" i="1" smtClean="0">
                        <a:latin typeface="Cambria Math" panose="02040503050406030204" pitchFamily="18" charset="0"/>
                      </a:rPr>
                      <m:t>𝑧𝑎𝑚𝑎𝑛</m:t>
                    </m:r>
                    <m:r>
                      <a:rPr lang="tr-TR" sz="2000" b="0" i="1" smtClean="0">
                        <a:latin typeface="Cambria Math" panose="02040503050406030204" pitchFamily="18" charset="0"/>
                      </a:rPr>
                      <m:t> </m:t>
                    </m:r>
                  </m:oMath>
                </a14:m>
                <a:r>
                  <a:rPr lang="tr-TR" sz="2000" b="0" dirty="0"/>
                  <a:t>t=V/Q=L</a:t>
                </a:r>
                <a14:m>
                  <m:oMath xmlns:m="http://schemas.openxmlformats.org/officeDocument/2006/math">
                    <m:f>
                      <m:fPr>
                        <m:ctrlPr>
                          <a:rPr lang="tr-TR" sz="2000" b="0" i="1" smtClean="0">
                            <a:latin typeface="Cambria Math" panose="02040503050406030204" pitchFamily="18" charset="0"/>
                          </a:rPr>
                        </m:ctrlPr>
                      </m:fPr>
                      <m:num>
                        <m:sSub>
                          <m:sSubPr>
                            <m:ctrlPr>
                              <a:rPr lang="tr-TR" sz="2000" b="0" i="1" smtClean="0">
                                <a:latin typeface="Cambria Math" panose="02040503050406030204" pitchFamily="18" charset="0"/>
                              </a:rPr>
                            </m:ctrlPr>
                          </m:sSubPr>
                          <m:e>
                            <m:r>
                              <a:rPr lang="tr-TR" sz="2000" b="0" i="1" smtClean="0">
                                <a:latin typeface="Cambria Math" panose="02040503050406030204" pitchFamily="18" charset="0"/>
                              </a:rPr>
                              <m:t>𝑍</m:t>
                            </m:r>
                          </m:e>
                          <m:sub>
                            <m:r>
                              <a:rPr lang="tr-TR" sz="2000" b="0" i="1" smtClean="0">
                                <a:latin typeface="Cambria Math" panose="02040503050406030204" pitchFamily="18" charset="0"/>
                              </a:rPr>
                              <m:t>0</m:t>
                            </m:r>
                          </m:sub>
                        </m:sSub>
                        <m:r>
                          <a:rPr lang="tr-TR" sz="2000" b="0" i="1" smtClean="0">
                            <a:latin typeface="Cambria Math" panose="02040503050406030204" pitchFamily="18" charset="0"/>
                          </a:rPr>
                          <m:t>𝑊</m:t>
                        </m:r>
                      </m:num>
                      <m:den>
                        <m:r>
                          <a:rPr lang="tr-TR" sz="2000" b="0" i="1" smtClean="0">
                            <a:latin typeface="Cambria Math" panose="02040503050406030204" pitchFamily="18" charset="0"/>
                          </a:rPr>
                          <m:t>𝑄</m:t>
                        </m:r>
                      </m:den>
                    </m:f>
                  </m:oMath>
                </a14:m>
                <a:endParaRPr lang="tr-TR" sz="2000" b="0" dirty="0"/>
              </a:p>
              <a:p>
                <a14:m>
                  <m:oMath xmlns:m="http://schemas.openxmlformats.org/officeDocument/2006/math">
                    <m:sSub>
                      <m:sSubPr>
                        <m:ctrlPr>
                          <a:rPr lang="tr-TR" sz="2000" b="0" i="1" smtClean="0">
                            <a:latin typeface="Cambria Math" panose="02040503050406030204" pitchFamily="18" charset="0"/>
                          </a:rPr>
                        </m:ctrlPr>
                      </m:sSubPr>
                      <m:e>
                        <m:r>
                          <a:rPr lang="tr-TR" sz="2000" b="0" i="1" smtClean="0">
                            <a:latin typeface="Cambria Math" panose="02040503050406030204" pitchFamily="18" charset="0"/>
                          </a:rPr>
                          <m:t>𝑡</m:t>
                        </m:r>
                      </m:e>
                      <m:sub>
                        <m:r>
                          <a:rPr lang="tr-TR" sz="2000" b="0" i="1" smtClean="0">
                            <a:latin typeface="Cambria Math" panose="02040503050406030204" pitchFamily="18" charset="0"/>
                          </a:rPr>
                          <m:t>0</m:t>
                        </m:r>
                      </m:sub>
                    </m:sSub>
                    <m:r>
                      <a:rPr lang="tr-TR" sz="2000" b="0" i="1" smtClean="0">
                        <a:latin typeface="Cambria Math" panose="02040503050406030204" pitchFamily="18" charset="0"/>
                      </a:rPr>
                      <m:t>=</m:t>
                    </m:r>
                    <m:f>
                      <m:fPr>
                        <m:ctrlPr>
                          <a:rPr lang="tr-TR" sz="2000" b="0" i="1" smtClean="0">
                            <a:latin typeface="Cambria Math" panose="02040503050406030204" pitchFamily="18" charset="0"/>
                          </a:rPr>
                        </m:ctrlPr>
                      </m:fPr>
                      <m:num>
                        <m:sSub>
                          <m:sSubPr>
                            <m:ctrlPr>
                              <a:rPr lang="tr-TR" sz="2000" b="0" i="1" smtClean="0">
                                <a:latin typeface="Cambria Math" panose="02040503050406030204" pitchFamily="18" charset="0"/>
                              </a:rPr>
                            </m:ctrlPr>
                          </m:sSubPr>
                          <m:e>
                            <m:r>
                              <a:rPr lang="tr-TR" sz="2000" b="0" i="1" smtClean="0">
                                <a:latin typeface="Cambria Math" panose="02040503050406030204" pitchFamily="18" charset="0"/>
                              </a:rPr>
                              <m:t>𝑍</m:t>
                            </m:r>
                          </m:e>
                          <m:sub>
                            <m:r>
                              <a:rPr lang="tr-TR" sz="2000" b="0" i="1" smtClean="0">
                                <a:latin typeface="Cambria Math" panose="02040503050406030204" pitchFamily="18" charset="0"/>
                              </a:rPr>
                              <m:t>0</m:t>
                            </m:r>
                          </m:sub>
                        </m:sSub>
                      </m:num>
                      <m:den>
                        <m:sSub>
                          <m:sSubPr>
                            <m:ctrlPr>
                              <a:rPr lang="tr-TR" sz="2000" b="0" i="1" smtClean="0">
                                <a:latin typeface="Cambria Math" panose="02040503050406030204" pitchFamily="18" charset="0"/>
                              </a:rPr>
                            </m:ctrlPr>
                          </m:sSubPr>
                          <m:e>
                            <m:r>
                              <a:rPr lang="tr-TR" sz="2000" b="0" i="1" smtClean="0">
                                <a:latin typeface="Cambria Math" panose="02040503050406030204" pitchFamily="18" charset="0"/>
                              </a:rPr>
                              <m:t>𝑉</m:t>
                            </m:r>
                          </m:e>
                          <m:sub>
                            <m:r>
                              <a:rPr lang="tr-TR" sz="2000" b="0" i="1" smtClean="0">
                                <a:latin typeface="Cambria Math" panose="02040503050406030204" pitchFamily="18" charset="0"/>
                              </a:rPr>
                              <m:t>0</m:t>
                            </m:r>
                          </m:sub>
                        </m:sSub>
                      </m:den>
                    </m:f>
                  </m:oMath>
                </a14:m>
                <a:r>
                  <a:rPr lang="tr-TR" sz="2000" b="0" dirty="0"/>
                  <a:t> </a:t>
                </a:r>
                <a14:m>
                  <m:oMath xmlns:m="http://schemas.openxmlformats.org/officeDocument/2006/math">
                    <m:r>
                      <a:rPr lang="tr-TR" sz="2000" b="0" i="1" dirty="0" smtClean="0">
                        <a:latin typeface="Cambria Math" panose="02040503050406030204" pitchFamily="18" charset="0"/>
                        <a:ea typeface="Cambria Math" panose="02040503050406030204" pitchFamily="18" charset="0"/>
                      </a:rPr>
                      <m:t>→</m:t>
                    </m:r>
                  </m:oMath>
                </a14:m>
                <a:r>
                  <a:rPr lang="tr-TR" sz="2000" b="0" dirty="0"/>
                  <a:t> </a:t>
                </a:r>
                <a14:m>
                  <m:oMath xmlns:m="http://schemas.openxmlformats.org/officeDocument/2006/math">
                    <m:f>
                      <m:fPr>
                        <m:ctrlPr>
                          <a:rPr lang="tr-TR" sz="2000" b="0" i="1" smtClean="0">
                            <a:latin typeface="Cambria Math" panose="02040503050406030204" pitchFamily="18" charset="0"/>
                          </a:rPr>
                        </m:ctrlPr>
                      </m:fPr>
                      <m:num>
                        <m:sSub>
                          <m:sSubPr>
                            <m:ctrlPr>
                              <a:rPr lang="tr-TR" sz="2000" b="0" i="1" smtClean="0">
                                <a:latin typeface="Cambria Math" panose="02040503050406030204" pitchFamily="18" charset="0"/>
                              </a:rPr>
                            </m:ctrlPr>
                          </m:sSubPr>
                          <m:e>
                            <m:r>
                              <a:rPr lang="tr-TR" sz="2000" b="0" i="1" smtClean="0">
                                <a:latin typeface="Cambria Math" panose="02040503050406030204" pitchFamily="18" charset="0"/>
                              </a:rPr>
                              <m:t>𝑍</m:t>
                            </m:r>
                          </m:e>
                          <m:sub>
                            <m:r>
                              <a:rPr lang="tr-TR" sz="2000" b="0" i="1" smtClean="0">
                                <a:latin typeface="Cambria Math" panose="02040503050406030204" pitchFamily="18" charset="0"/>
                              </a:rPr>
                              <m:t>0</m:t>
                            </m:r>
                          </m:sub>
                        </m:sSub>
                      </m:num>
                      <m:den>
                        <m:sSub>
                          <m:sSubPr>
                            <m:ctrlPr>
                              <a:rPr lang="tr-TR" sz="2000" b="0" i="1" smtClean="0">
                                <a:latin typeface="Cambria Math" panose="02040503050406030204" pitchFamily="18" charset="0"/>
                              </a:rPr>
                            </m:ctrlPr>
                          </m:sSubPr>
                          <m:e>
                            <m:r>
                              <a:rPr lang="tr-TR" sz="2000" b="0" i="1" smtClean="0">
                                <a:latin typeface="Cambria Math" panose="02040503050406030204" pitchFamily="18" charset="0"/>
                              </a:rPr>
                              <m:t>𝑉</m:t>
                            </m:r>
                          </m:e>
                          <m:sub>
                            <m:r>
                              <a:rPr lang="tr-TR" sz="2000" b="0" i="1" smtClean="0">
                                <a:latin typeface="Cambria Math" panose="02040503050406030204" pitchFamily="18" charset="0"/>
                              </a:rPr>
                              <m:t>0</m:t>
                            </m:r>
                          </m:sub>
                        </m:sSub>
                      </m:den>
                    </m:f>
                  </m:oMath>
                </a14:m>
                <a:r>
                  <a:rPr lang="tr-TR" sz="2000" b="0" dirty="0"/>
                  <a:t>=</a:t>
                </a:r>
                <a:r>
                  <a:rPr lang="tr-TR" sz="2000" b="0" dirty="0" err="1"/>
                  <a:t>Lx</a:t>
                </a:r>
                <a:r>
                  <a:rPr lang="tr-TR" sz="2000" b="0" dirty="0"/>
                  <a:t> </a:t>
                </a:r>
                <a14:m>
                  <m:oMath xmlns:m="http://schemas.openxmlformats.org/officeDocument/2006/math">
                    <m:sSub>
                      <m:sSubPr>
                        <m:ctrlPr>
                          <a:rPr lang="tr-TR" sz="2000" b="0" i="1" smtClean="0">
                            <a:latin typeface="Cambria Math" panose="02040503050406030204" pitchFamily="18" charset="0"/>
                          </a:rPr>
                        </m:ctrlPr>
                      </m:sSubPr>
                      <m:e>
                        <m:r>
                          <a:rPr lang="tr-TR" sz="2000" b="0" i="1" smtClean="0">
                            <a:latin typeface="Cambria Math" panose="02040503050406030204" pitchFamily="18" charset="0"/>
                          </a:rPr>
                          <m:t>𝑍</m:t>
                        </m:r>
                      </m:e>
                      <m:sub>
                        <m:r>
                          <a:rPr lang="tr-TR" sz="2000" b="0" i="1" smtClean="0">
                            <a:latin typeface="Cambria Math" panose="02040503050406030204" pitchFamily="18" charset="0"/>
                          </a:rPr>
                          <m:t>0</m:t>
                        </m:r>
                      </m:sub>
                    </m:sSub>
                  </m:oMath>
                </a14:m>
                <a:r>
                  <a:rPr lang="tr-TR" sz="2000" b="0" dirty="0" err="1"/>
                  <a:t>xW</a:t>
                </a:r>
                <a:r>
                  <a:rPr lang="tr-TR" sz="2000" b="0" dirty="0"/>
                  <a:t>/Q</a:t>
                </a:r>
                <a14:m>
                  <m:oMath xmlns:m="http://schemas.openxmlformats.org/officeDocument/2006/math">
                    <m:sSub>
                      <m:sSubPr>
                        <m:ctrlPr>
                          <a:rPr lang="tr-TR" sz="2000" b="0" i="1" smtClean="0">
                            <a:latin typeface="Cambria Math" panose="02040503050406030204" pitchFamily="18" charset="0"/>
                          </a:rPr>
                        </m:ctrlPr>
                      </m:sSubPr>
                      <m:e>
                        <m:r>
                          <a:rPr lang="tr-TR" sz="2000" b="0" i="1" smtClean="0">
                            <a:latin typeface="Cambria Math" panose="02040503050406030204" pitchFamily="18" charset="0"/>
                          </a:rPr>
                          <m:t>𝑉</m:t>
                        </m:r>
                      </m:e>
                      <m:sub>
                        <m:r>
                          <a:rPr lang="tr-TR" sz="2000" b="0" i="1" smtClean="0">
                            <a:latin typeface="Cambria Math" panose="02040503050406030204" pitchFamily="18" charset="0"/>
                          </a:rPr>
                          <m:t>𝑒</m:t>
                        </m:r>
                      </m:sub>
                    </m:sSub>
                    <m:sSub>
                      <m:sSubPr>
                        <m:ctrlPr>
                          <a:rPr lang="tr-TR" sz="2000" b="0" i="1" smtClean="0">
                            <a:latin typeface="Cambria Math" panose="02040503050406030204" pitchFamily="18" charset="0"/>
                          </a:rPr>
                        </m:ctrlPr>
                      </m:sSubPr>
                      <m:e>
                        <m:r>
                          <a:rPr lang="tr-TR" sz="2000" b="0" i="1" smtClean="0">
                            <a:latin typeface="Cambria Math" panose="02040503050406030204" pitchFamily="18" charset="0"/>
                          </a:rPr>
                          <m:t>𝑉</m:t>
                        </m:r>
                      </m:e>
                      <m:sub>
                        <m:r>
                          <a:rPr lang="tr-TR" sz="2000" b="0" i="1" smtClean="0">
                            <a:latin typeface="Cambria Math" panose="02040503050406030204" pitchFamily="18" charset="0"/>
                          </a:rPr>
                          <m:t>0</m:t>
                        </m:r>
                      </m:sub>
                    </m:sSub>
                  </m:oMath>
                </a14:m>
                <a:r>
                  <a:rPr lang="tr-TR" sz="2000" b="0" dirty="0"/>
                  <a:t>=Q/(</a:t>
                </a:r>
                <a:r>
                  <a:rPr lang="tr-TR" sz="2000" b="0" dirty="0" err="1"/>
                  <a:t>LxW</a:t>
                </a:r>
                <a:r>
                  <a:rPr lang="tr-TR" sz="2000" b="0" dirty="0"/>
                  <a:t>)</a:t>
                </a:r>
                <a14:m>
                  <m:oMath xmlns:m="http://schemas.openxmlformats.org/officeDocument/2006/math">
                    <m:r>
                      <a:rPr lang="tr-TR" sz="2000" b="0" i="1" smtClean="0">
                        <a:latin typeface="Cambria Math" panose="02040503050406030204" pitchFamily="18" charset="0"/>
                        <a:ea typeface="Cambria Math" panose="02040503050406030204" pitchFamily="18" charset="0"/>
                      </a:rPr>
                      <m:t>→</m:t>
                    </m:r>
                    <m:sSub>
                      <m:sSubPr>
                        <m:ctrlPr>
                          <a:rPr lang="tr-TR" sz="2000" b="0" i="1" smtClean="0">
                            <a:latin typeface="Cambria Math" panose="02040503050406030204" pitchFamily="18" charset="0"/>
                          </a:rPr>
                        </m:ctrlPr>
                      </m:sSubPr>
                      <m:e>
                        <m:r>
                          <a:rPr lang="tr-TR" sz="2000" b="0" i="1" smtClean="0">
                            <a:latin typeface="Cambria Math" panose="02040503050406030204" pitchFamily="18" charset="0"/>
                          </a:rPr>
                          <m:t>𝑉</m:t>
                        </m:r>
                      </m:e>
                      <m:sub>
                        <m:r>
                          <a:rPr lang="tr-TR" sz="2000" b="0" i="1" smtClean="0">
                            <a:latin typeface="Cambria Math" panose="02040503050406030204" pitchFamily="18" charset="0"/>
                          </a:rPr>
                          <m:t>0</m:t>
                        </m:r>
                      </m:sub>
                    </m:sSub>
                  </m:oMath>
                </a14:m>
                <a:r>
                  <a:rPr lang="tr-TR" sz="2000" b="0" dirty="0"/>
                  <a:t>=Q/As</a:t>
                </a:r>
              </a:p>
              <a:p>
                <a:r>
                  <a:rPr lang="tr-TR" sz="1000" dirty="0"/>
                  <a:t>Havuz derinliği çökelme bölgesinde tamamen giderilen tanecik boyutunu belirlemeye yarayan bir faktör değildir. Belirleyici faktör, hız birimi olan ve taşma oranı (q0) Q/As oranıdır. Taşma oranı çökelme havuzları için tasarım faktörüdür ve taneciklerin tamamen giderildiği çökelme hızına karşılık gelmektedir.</a:t>
                </a:r>
                <a:endParaRPr lang="tr-TR" sz="1000" b="0" dirty="0"/>
              </a:p>
              <a:p>
                <a:endParaRPr lang="tr-TR" sz="1000" b="0" dirty="0"/>
              </a:p>
              <a:p>
                <a:endParaRPr lang="tr-TR" dirty="0"/>
              </a:p>
            </p:txBody>
          </p:sp>
        </mc:Choice>
        <mc:Fallback>
          <p:sp>
            <p:nvSpPr>
              <p:cNvPr id="3" name="Content Placeholder 2">
                <a:extLst>
                  <a:ext uri="{FF2B5EF4-FFF2-40B4-BE49-F238E27FC236}">
                    <a16:creationId xmlns:a16="http://schemas.microsoft.com/office/drawing/2014/main" id="{37BC3AE5-5A99-4958-B52F-2B4CF676A868}"/>
                  </a:ext>
                </a:extLst>
              </p:cNvPr>
              <p:cNvSpPr>
                <a:spLocks noGrp="1" noRot="1" noChangeAspect="1" noMove="1" noResize="1" noEditPoints="1" noAdjustHandles="1" noChangeArrowheads="1" noChangeShapeType="1" noTextEdit="1"/>
              </p:cNvSpPr>
              <p:nvPr>
                <p:ph idx="1"/>
              </p:nvPr>
            </p:nvSpPr>
            <p:spPr>
              <a:xfrm>
                <a:off x="0" y="1143000"/>
                <a:ext cx="9144000" cy="5715000"/>
              </a:xfrm>
              <a:blipFill>
                <a:blip r:embed="rId2"/>
                <a:stretch>
                  <a:fillRect l="-667" t="-640" r="-400"/>
                </a:stretch>
              </a:blipFill>
            </p:spPr>
            <p:txBody>
              <a:bodyPr/>
              <a:lstStyle/>
              <a:p>
                <a:r>
                  <a:rPr lang="tr-TR">
                    <a:noFill/>
                  </a:rPr>
                  <a:t> </a:t>
                </a:r>
              </a:p>
            </p:txBody>
          </p:sp>
        </mc:Fallback>
      </mc:AlternateContent>
    </p:spTree>
    <p:extLst>
      <p:ext uri="{BB962C8B-B14F-4D97-AF65-F5344CB8AC3E}">
        <p14:creationId xmlns:p14="http://schemas.microsoft.com/office/powerpoint/2010/main" val="2207586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5E585-2209-40E7-9FE4-A4AE8BEE62EF}"/>
              </a:ext>
            </a:extLst>
          </p:cNvPr>
          <p:cNvSpPr>
            <a:spLocks noGrp="1"/>
          </p:cNvSpPr>
          <p:nvPr>
            <p:ph type="title"/>
          </p:nvPr>
        </p:nvSpPr>
        <p:spPr/>
        <p:txBody>
          <a:bodyPr/>
          <a:lstStyle/>
          <a:p>
            <a:r>
              <a:rPr lang="tr-TR" dirty="0"/>
              <a:t>Çöktürme</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B355D104-1AFE-4890-8F1F-B09D7FF516A8}"/>
                  </a:ext>
                </a:extLst>
              </p:cNvPr>
              <p:cNvSpPr txBox="1"/>
              <p:nvPr/>
            </p:nvSpPr>
            <p:spPr>
              <a:xfrm>
                <a:off x="123825" y="1143000"/>
                <a:ext cx="8853487" cy="4886081"/>
              </a:xfrm>
              <a:prstGeom prst="rect">
                <a:avLst/>
              </a:prstGeom>
              <a:noFill/>
            </p:spPr>
            <p:txBody>
              <a:bodyPr wrap="square" lIns="0" tIns="0" rIns="0" bIns="0" rtlCol="0">
                <a:spAutoFit/>
              </a:bodyPr>
              <a:lstStyle/>
              <a:p>
                <a14:m>
                  <m:oMath xmlns:m="http://schemas.openxmlformats.org/officeDocument/2006/math">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𝑽</m:t>
                        </m:r>
                      </m:e>
                      <m:sub>
                        <m:r>
                          <a:rPr lang="tr-TR" sz="2800" b="1" i="1" smtClean="0">
                            <a:latin typeface="Cambria Math" panose="02040503050406030204" pitchFamily="18" charset="0"/>
                          </a:rPr>
                          <m:t>𝑪</m:t>
                        </m:r>
                      </m:sub>
                    </m:sSub>
                    <m:r>
                      <a:rPr lang="tr-TR" sz="2800" b="1" i="1" smtClean="0">
                        <a:latin typeface="Cambria Math" panose="02040503050406030204" pitchFamily="18" charset="0"/>
                      </a:rPr>
                      <m:t>=</m:t>
                    </m:r>
                    <m:r>
                      <a:rPr lang="tr-TR" sz="2800" b="1" i="1" smtClean="0">
                        <a:latin typeface="Cambria Math" panose="02040503050406030204" pitchFamily="18" charset="0"/>
                      </a:rPr>
                      <m:t>𝒌𝒓𝒊𝒕𝒊𝒌</m:t>
                    </m:r>
                    <m:r>
                      <a:rPr lang="tr-TR" sz="2800" b="1" i="1" smtClean="0">
                        <a:latin typeface="Cambria Math" panose="02040503050406030204" pitchFamily="18" charset="0"/>
                      </a:rPr>
                      <m:t> </m:t>
                    </m:r>
                    <m:r>
                      <a:rPr lang="tr-TR" sz="2800" b="1" i="1" smtClean="0">
                        <a:latin typeface="Cambria Math" panose="02040503050406030204" pitchFamily="18" charset="0"/>
                      </a:rPr>
                      <m:t>𝒉</m:t>
                    </m:r>
                    <m:r>
                      <a:rPr lang="tr-TR" sz="2800" b="1" i="1" smtClean="0">
                        <a:latin typeface="Cambria Math" panose="02040503050406030204" pitchFamily="18" charset="0"/>
                      </a:rPr>
                      <m:t>𝚤</m:t>
                    </m:r>
                    <m:r>
                      <a:rPr lang="tr-TR" sz="2800" b="1" i="1" smtClean="0">
                        <a:latin typeface="Cambria Math" panose="02040503050406030204" pitchFamily="18" charset="0"/>
                      </a:rPr>
                      <m:t>𝒛</m:t>
                    </m:r>
                    <m:r>
                      <a:rPr lang="tr-TR" sz="2800" b="1" i="1" smtClean="0">
                        <a:latin typeface="Cambria Math" panose="02040503050406030204" pitchFamily="18" charset="0"/>
                      </a:rPr>
                      <m:t>=</m:t>
                    </m:r>
                    <m:r>
                      <a:rPr lang="tr-TR" sz="2800" b="1" i="1" smtClean="0">
                        <a:latin typeface="Cambria Math" panose="02040503050406030204" pitchFamily="18" charset="0"/>
                      </a:rPr>
                      <m:t>𝒕𝒂𝒏𝒌</m:t>
                    </m:r>
                    <m:f>
                      <m:fPr>
                        <m:ctrlPr>
                          <a:rPr lang="tr-TR" sz="2800" b="1" i="1" smtClean="0">
                            <a:latin typeface="Cambria Math" panose="02040503050406030204" pitchFamily="18" charset="0"/>
                          </a:rPr>
                        </m:ctrlPr>
                      </m:fPr>
                      <m:num>
                        <m:r>
                          <a:rPr lang="tr-TR" sz="2800" b="1" i="1" smtClean="0">
                            <a:latin typeface="Cambria Math" panose="02040503050406030204" pitchFamily="18" charset="0"/>
                          </a:rPr>
                          <m:t>𝒅𝒆𝒓𝒊𝒏𝒍𝒊</m:t>
                        </m:r>
                        <m:r>
                          <a:rPr lang="tr-TR" sz="2800" b="1" i="1" smtClean="0">
                            <a:latin typeface="Cambria Math" panose="02040503050406030204" pitchFamily="18" charset="0"/>
                          </a:rPr>
                          <m:t>ğ</m:t>
                        </m:r>
                        <m:r>
                          <a:rPr lang="tr-TR" sz="2800" b="1" i="1" smtClean="0">
                            <a:latin typeface="Cambria Math" panose="02040503050406030204" pitchFamily="18" charset="0"/>
                          </a:rPr>
                          <m:t>𝒊</m:t>
                        </m:r>
                      </m:num>
                      <m:den>
                        <m:r>
                          <a:rPr lang="tr-TR" sz="2800" b="1" i="1" smtClean="0">
                            <a:latin typeface="Cambria Math" panose="02040503050406030204" pitchFamily="18" charset="0"/>
                          </a:rPr>
                          <m:t>𝒂𝒍</m:t>
                        </m:r>
                        <m:r>
                          <a:rPr lang="tr-TR" sz="2800" b="1" i="1" smtClean="0">
                            <a:latin typeface="Cambria Math" panose="02040503050406030204" pitchFamily="18" charset="0"/>
                          </a:rPr>
                          <m:t>𝚤</m:t>
                        </m:r>
                        <m:r>
                          <a:rPr lang="tr-TR" sz="2800" b="1" i="1" smtClean="0">
                            <a:latin typeface="Cambria Math" panose="02040503050406030204" pitchFamily="18" charset="0"/>
                          </a:rPr>
                          <m:t>𝒌𝒐𝒏𝒎𝒂</m:t>
                        </m:r>
                      </m:den>
                    </m:f>
                    <m:r>
                      <a:rPr lang="tr-TR" sz="2800" b="1" i="1" smtClean="0">
                        <a:latin typeface="Cambria Math" panose="02040503050406030204" pitchFamily="18" charset="0"/>
                      </a:rPr>
                      <m:t>𝒔</m:t>
                    </m:r>
                    <m:r>
                      <a:rPr lang="tr-TR" sz="2800" b="1" i="1" smtClean="0">
                        <a:latin typeface="Cambria Math" panose="02040503050406030204" pitchFamily="18" charset="0"/>
                      </a:rPr>
                      <m:t>ü</m:t>
                    </m:r>
                    <m:r>
                      <a:rPr lang="tr-TR" sz="2800" b="1" i="1" smtClean="0">
                        <a:latin typeface="Cambria Math" panose="02040503050406030204" pitchFamily="18" charset="0"/>
                      </a:rPr>
                      <m:t>𝒓𝒆𝒔𝒊</m:t>
                    </m:r>
                    <m:r>
                      <a:rPr lang="tr-TR" sz="2800" b="1" i="1" smtClean="0">
                        <a:latin typeface="Cambria Math" panose="02040503050406030204" pitchFamily="18" charset="0"/>
                      </a:rPr>
                      <m:t>=</m:t>
                    </m:r>
                    <m:f>
                      <m:fPr>
                        <m:ctrlPr>
                          <a:rPr lang="tr-TR" sz="2800" b="1" i="1" smtClean="0">
                            <a:latin typeface="Cambria Math" panose="02040503050406030204" pitchFamily="18" charset="0"/>
                          </a:rPr>
                        </m:ctrlPr>
                      </m:fPr>
                      <m:num>
                        <m:r>
                          <a:rPr lang="tr-TR" sz="2800" b="1" i="1" smtClean="0">
                            <a:latin typeface="Cambria Math" panose="02040503050406030204" pitchFamily="18" charset="0"/>
                          </a:rPr>
                          <m:t>𝒅𝒆𝒓𝒊𝒏𝒍𝒊𝒌</m:t>
                        </m:r>
                      </m:num>
                      <m:den>
                        <m:r>
                          <a:rPr lang="tr-TR" sz="2800" b="1" i="1" smtClean="0">
                            <a:latin typeface="Cambria Math" panose="02040503050406030204" pitchFamily="18" charset="0"/>
                          </a:rPr>
                          <m:t>𝒕𝒂𝒏𝒌</m:t>
                        </m:r>
                        <m:f>
                          <m:fPr>
                            <m:ctrlPr>
                              <a:rPr lang="tr-TR" sz="2800" b="1" i="1" smtClean="0">
                                <a:latin typeface="Cambria Math" panose="02040503050406030204" pitchFamily="18" charset="0"/>
                              </a:rPr>
                            </m:ctrlPr>
                          </m:fPr>
                          <m:num>
                            <m:r>
                              <a:rPr lang="tr-TR" sz="2800" b="1" i="1" smtClean="0">
                                <a:latin typeface="Cambria Math" panose="02040503050406030204" pitchFamily="18" charset="0"/>
                              </a:rPr>
                              <m:t>𝒉𝒂𝒄𝒎𝒊</m:t>
                            </m:r>
                          </m:num>
                          <m:den>
                            <m:r>
                              <a:rPr lang="tr-TR" sz="2800" b="1" i="1" smtClean="0">
                                <a:latin typeface="Cambria Math" panose="02040503050406030204" pitchFamily="18" charset="0"/>
                              </a:rPr>
                              <m:t>𝒅𝒆𝒃𝒊</m:t>
                            </m:r>
                          </m:den>
                        </m:f>
                      </m:den>
                    </m:f>
                    <m:r>
                      <a:rPr lang="tr-TR" sz="2800" b="1" i="1" smtClean="0">
                        <a:latin typeface="Cambria Math" panose="02040503050406030204" pitchFamily="18" charset="0"/>
                      </a:rPr>
                      <m:t>=</m:t>
                    </m:r>
                    <m:f>
                      <m:fPr>
                        <m:ctrlPr>
                          <a:rPr lang="tr-TR" sz="2800" b="1" i="1" smtClean="0">
                            <a:latin typeface="Cambria Math" panose="02040503050406030204" pitchFamily="18" charset="0"/>
                          </a:rPr>
                        </m:ctrlPr>
                      </m:fPr>
                      <m:num>
                        <m:r>
                          <a:rPr lang="tr-TR" sz="2800" b="1" i="1" smtClean="0">
                            <a:latin typeface="Cambria Math" panose="02040503050406030204" pitchFamily="18" charset="0"/>
                          </a:rPr>
                          <m:t>𝒅𝒆𝒓𝒊𝒏𝒍𝒊𝒌</m:t>
                        </m:r>
                      </m:num>
                      <m:den>
                        <m:r>
                          <a:rPr lang="tr-TR" sz="2800" b="1" i="1" smtClean="0">
                            <a:latin typeface="Cambria Math" panose="02040503050406030204" pitchFamily="18" charset="0"/>
                          </a:rPr>
                          <m:t>(</m:t>
                        </m:r>
                        <m:r>
                          <a:rPr lang="tr-TR" sz="2800" b="1" i="1" smtClean="0">
                            <a:latin typeface="Cambria Math" panose="02040503050406030204" pitchFamily="18" charset="0"/>
                          </a:rPr>
                          <m:t>𝒅𝒆𝒓𝒊𝒏𝒍𝒊𝒌𝒙𝒂𝒍𝒂𝒏</m:t>
                        </m:r>
                        <m:r>
                          <a:rPr lang="tr-TR" sz="2800" b="1" i="1" smtClean="0">
                            <a:latin typeface="Cambria Math" panose="02040503050406030204" pitchFamily="18" charset="0"/>
                          </a:rPr>
                          <m:t>)/</m:t>
                        </m:r>
                        <m:r>
                          <a:rPr lang="tr-TR" sz="2800" b="1" i="1" smtClean="0">
                            <a:latin typeface="Cambria Math" panose="02040503050406030204" pitchFamily="18" charset="0"/>
                          </a:rPr>
                          <m:t>𝒅𝒆𝒃𝒊</m:t>
                        </m:r>
                      </m:den>
                    </m:f>
                    <m:r>
                      <a:rPr lang="tr-TR" sz="2800" b="1" i="1" smtClean="0">
                        <a:latin typeface="Cambria Math" panose="02040503050406030204" pitchFamily="18" charset="0"/>
                      </a:rPr>
                      <m:t>=</m:t>
                    </m:r>
                  </m:oMath>
                </a14:m>
                <a:r>
                  <a:rPr lang="tr-TR" sz="2800" b="1" i="1" dirty="0">
                    <a:latin typeface="Cambria Math" panose="02040503050406030204" pitchFamily="18" charset="0"/>
                  </a:rPr>
                  <a:t>debi/alan=Q/A-Yüzey yükleme-SL</a:t>
                </a:r>
              </a:p>
              <a:p>
                <a:r>
                  <a:rPr lang="tr-TR" sz="2800" b="1" i="1" dirty="0">
                    <a:latin typeface="Cambria Math" panose="02040503050406030204" pitchFamily="18" charset="0"/>
                  </a:rPr>
                  <a:t>Taşma hızı/</a:t>
                </a:r>
                <a:r>
                  <a:rPr lang="tr-TR" sz="2800" b="1" i="1" dirty="0" err="1">
                    <a:latin typeface="Cambria Math" panose="02040503050406030204" pitchFamily="18" charset="0"/>
                  </a:rPr>
                  <a:t>overflow</a:t>
                </a:r>
                <a:r>
                  <a:rPr lang="tr-TR" sz="2800" b="1" i="1" dirty="0">
                    <a:latin typeface="Cambria Math" panose="02040503050406030204" pitchFamily="18" charset="0"/>
                  </a:rPr>
                  <a:t> rate</a:t>
                </a:r>
              </a:p>
              <a:p>
                <a:endParaRPr lang="tr-TR" b="1" i="1" dirty="0">
                  <a:latin typeface="Cambria Math" panose="02040503050406030204" pitchFamily="18" charset="0"/>
                </a:endParaRPr>
              </a:p>
              <a:p>
                <a:r>
                  <a:rPr lang="tr-TR" b="1" i="1" dirty="0">
                    <a:latin typeface="Cambria Math" panose="02040503050406030204" pitchFamily="18" charset="0"/>
                  </a:rPr>
                  <a:t>% 100 çöktürülen yavaş çöken parçacıkların çökelme hızı.</a:t>
                </a:r>
              </a:p>
              <a:p>
                <a:r>
                  <a:rPr lang="tr-TR" b="1" i="1" dirty="0">
                    <a:latin typeface="Cambria Math" panose="02040503050406030204" pitchFamily="18" charset="0"/>
                  </a:rPr>
                  <a:t>Tipik bir ayrı parçacık süspansiyonunda - parçacık boyutunda büyük bir varyasyon</a:t>
                </a:r>
              </a:p>
              <a:p>
                <a:r>
                  <a:rPr lang="tr-TR" b="1" i="1" dirty="0">
                    <a:latin typeface="Cambria Math" panose="02040503050406030204" pitchFamily="18" charset="0"/>
                  </a:rPr>
                  <a:t>Belirli bir tasarım çökelme hızı (veya taşma hızı) için genel çöktürmeyi belirlemek için ----- süspansiyon için çökelme hızı dağılımı belirlenmelidir.</a:t>
                </a:r>
              </a:p>
              <a:p>
                <a:endParaRPr lang="tr-TR" dirty="0"/>
              </a:p>
            </p:txBody>
          </p:sp>
        </mc:Choice>
        <mc:Fallback>
          <p:sp>
            <p:nvSpPr>
              <p:cNvPr id="4" name="TextBox 3">
                <a:extLst>
                  <a:ext uri="{FF2B5EF4-FFF2-40B4-BE49-F238E27FC236}">
                    <a16:creationId xmlns:a16="http://schemas.microsoft.com/office/drawing/2014/main" id="{B355D104-1AFE-4890-8F1F-B09D7FF516A8}"/>
                  </a:ext>
                </a:extLst>
              </p:cNvPr>
              <p:cNvSpPr txBox="1">
                <a:spLocks noRot="1" noChangeAspect="1" noMove="1" noResize="1" noEditPoints="1" noAdjustHandles="1" noChangeArrowheads="1" noChangeShapeType="1" noTextEdit="1"/>
              </p:cNvSpPr>
              <p:nvPr/>
            </p:nvSpPr>
            <p:spPr>
              <a:xfrm>
                <a:off x="123825" y="1143000"/>
                <a:ext cx="8853487" cy="4886081"/>
              </a:xfrm>
              <a:prstGeom prst="rect">
                <a:avLst/>
              </a:prstGeom>
              <a:blipFill>
                <a:blip r:embed="rId2"/>
                <a:stretch>
                  <a:fillRect l="-1514" r="-1996"/>
                </a:stretch>
              </a:blipFill>
            </p:spPr>
            <p:txBody>
              <a:bodyPr/>
              <a:lstStyle/>
              <a:p>
                <a:r>
                  <a:rPr lang="tr-TR">
                    <a:noFill/>
                  </a:rPr>
                  <a:t> </a:t>
                </a:r>
              </a:p>
            </p:txBody>
          </p:sp>
        </mc:Fallback>
      </mc:AlternateContent>
    </p:spTree>
    <p:extLst>
      <p:ext uri="{BB962C8B-B14F-4D97-AF65-F5344CB8AC3E}">
        <p14:creationId xmlns:p14="http://schemas.microsoft.com/office/powerpoint/2010/main" val="1728517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6B4CF-4067-4102-B552-F458C2084D05}"/>
              </a:ext>
            </a:extLst>
          </p:cNvPr>
          <p:cNvSpPr>
            <a:spLocks noGrp="1"/>
          </p:cNvSpPr>
          <p:nvPr>
            <p:ph type="title"/>
          </p:nvPr>
        </p:nvSpPr>
        <p:spPr/>
        <p:txBody>
          <a:bodyPr/>
          <a:lstStyle/>
          <a:p>
            <a:r>
              <a:rPr lang="tr-TR" dirty="0"/>
              <a:t>Tasarım</a:t>
            </a:r>
          </a:p>
        </p:txBody>
      </p:sp>
      <p:sp>
        <p:nvSpPr>
          <p:cNvPr id="3" name="Content Placeholder 2">
            <a:extLst>
              <a:ext uri="{FF2B5EF4-FFF2-40B4-BE49-F238E27FC236}">
                <a16:creationId xmlns:a16="http://schemas.microsoft.com/office/drawing/2014/main" id="{E8C640A1-B515-4E27-A13E-07B9AB0B38DF}"/>
              </a:ext>
            </a:extLst>
          </p:cNvPr>
          <p:cNvSpPr>
            <a:spLocks noGrp="1"/>
          </p:cNvSpPr>
          <p:nvPr>
            <p:ph idx="1"/>
          </p:nvPr>
        </p:nvSpPr>
        <p:spPr>
          <a:xfrm>
            <a:off x="0" y="1143000"/>
            <a:ext cx="9144000" cy="5715000"/>
          </a:xfrm>
        </p:spPr>
        <p:txBody>
          <a:bodyPr/>
          <a:lstStyle/>
          <a:p>
            <a:r>
              <a:rPr lang="tr-TR" dirty="0"/>
              <a:t>Bekletme süresi=3-4 </a:t>
            </a:r>
            <a:r>
              <a:rPr lang="tr-TR" dirty="0" err="1"/>
              <a:t>sa</a:t>
            </a:r>
            <a:endParaRPr lang="tr-TR" dirty="0"/>
          </a:p>
          <a:p>
            <a:r>
              <a:rPr lang="tr-TR" dirty="0"/>
              <a:t>Akış hızı=30 cm/dakikadan fazla olmamalıdır-yatay akış</a:t>
            </a:r>
          </a:p>
          <a:p>
            <a:r>
              <a:rPr lang="tr-TR" dirty="0"/>
              <a:t>Tank boyutları: uzunluk/genişlik=3:1-5:1-dairesel çap&lt;60 m (20-40m)</a:t>
            </a:r>
          </a:p>
          <a:p>
            <a:r>
              <a:rPr lang="tr-TR" dirty="0"/>
              <a:t>Derinlik=2.5-5.0 m (3 m)</a:t>
            </a:r>
          </a:p>
          <a:p>
            <a:r>
              <a:rPr lang="tr-TR" dirty="0"/>
              <a:t>Yüzey taşma oranı: Çökelme içim  12000-18000 L/gün/m</a:t>
            </a:r>
            <a:r>
              <a:rPr lang="tr-TR" baseline="30000" dirty="0"/>
              <a:t>2</a:t>
            </a:r>
            <a:r>
              <a:rPr lang="tr-TR" dirty="0"/>
              <a:t> tank alanı</a:t>
            </a:r>
          </a:p>
          <a:p>
            <a:r>
              <a:rPr lang="tr-TR" dirty="0"/>
              <a:t>Eğimler: dikdörtgen %1-Dairesel %8</a:t>
            </a:r>
          </a:p>
        </p:txBody>
      </p:sp>
    </p:spTree>
    <p:extLst>
      <p:ext uri="{BB962C8B-B14F-4D97-AF65-F5344CB8AC3E}">
        <p14:creationId xmlns:p14="http://schemas.microsoft.com/office/powerpoint/2010/main" val="1721119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7B8EE-EAC3-4F37-A701-EBD9668381A4}"/>
              </a:ext>
            </a:extLst>
          </p:cNvPr>
          <p:cNvSpPr>
            <a:spLocks noGrp="1"/>
          </p:cNvSpPr>
          <p:nvPr>
            <p:ph type="title"/>
          </p:nvPr>
        </p:nvSpPr>
        <p:spPr/>
        <p:txBody>
          <a:bodyPr/>
          <a:lstStyle/>
          <a:p>
            <a:endParaRPr lang="tr-TR"/>
          </a:p>
        </p:txBody>
      </p:sp>
      <p:sp>
        <p:nvSpPr>
          <p:cNvPr id="3" name="Content Placeholder 2">
            <a:extLst>
              <a:ext uri="{FF2B5EF4-FFF2-40B4-BE49-F238E27FC236}">
                <a16:creationId xmlns:a16="http://schemas.microsoft.com/office/drawing/2014/main" id="{ECB54CD5-F1D2-4472-8C28-8FFFA2979C66}"/>
              </a:ext>
            </a:extLst>
          </p:cNvPr>
          <p:cNvSpPr>
            <a:spLocks noGrp="1"/>
          </p:cNvSpPr>
          <p:nvPr>
            <p:ph idx="1"/>
          </p:nvPr>
        </p:nvSpPr>
        <p:spPr/>
        <p:txBody>
          <a:bodyPr/>
          <a:lstStyle/>
          <a:p>
            <a:endParaRPr lang="tr-TR"/>
          </a:p>
        </p:txBody>
      </p:sp>
      <p:pic>
        <p:nvPicPr>
          <p:cNvPr id="5" name="Picture 4">
            <a:extLst>
              <a:ext uri="{FF2B5EF4-FFF2-40B4-BE49-F238E27FC236}">
                <a16:creationId xmlns:a16="http://schemas.microsoft.com/office/drawing/2014/main" id="{9FE50F3B-0168-4881-967F-0A7682DD9ECE}"/>
              </a:ext>
            </a:extLst>
          </p:cNvPr>
          <p:cNvPicPr>
            <a:picLocks noChangeAspect="1"/>
          </p:cNvPicPr>
          <p:nvPr/>
        </p:nvPicPr>
        <p:blipFill>
          <a:blip r:embed="rId2"/>
          <a:stretch>
            <a:fillRect/>
          </a:stretch>
        </p:blipFill>
        <p:spPr>
          <a:xfrm>
            <a:off x="123825" y="128232"/>
            <a:ext cx="8562975" cy="6632946"/>
          </a:xfrm>
          <a:prstGeom prst="rect">
            <a:avLst/>
          </a:prstGeom>
        </p:spPr>
      </p:pic>
    </p:spTree>
    <p:extLst>
      <p:ext uri="{BB962C8B-B14F-4D97-AF65-F5344CB8AC3E}">
        <p14:creationId xmlns:p14="http://schemas.microsoft.com/office/powerpoint/2010/main" val="1942482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E03C2-A864-4F6F-83DA-F1E866B1F5C4}"/>
              </a:ext>
            </a:extLst>
          </p:cNvPr>
          <p:cNvSpPr>
            <a:spLocks noGrp="1"/>
          </p:cNvSpPr>
          <p:nvPr>
            <p:ph type="title"/>
          </p:nvPr>
        </p:nvSpPr>
        <p:spPr/>
        <p:txBody>
          <a:bodyPr/>
          <a:lstStyle/>
          <a:p>
            <a:r>
              <a:rPr lang="tr-TR" sz="2400" dirty="0">
                <a:solidFill>
                  <a:schemeClr val="tx1"/>
                </a:solidFill>
              </a:rPr>
              <a:t>tip 1 çökeltme için toplu çökeltme kolon testi</a:t>
            </a:r>
            <a:br>
              <a:rPr lang="tr-TR" sz="2400" dirty="0">
                <a:solidFill>
                  <a:schemeClr val="tx1"/>
                </a:solidFill>
              </a:rPr>
            </a:br>
            <a:endParaRPr lang="tr-TR" sz="2400"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B089226-3ADB-48D6-8C0B-9ED87EED3A5A}"/>
                  </a:ext>
                </a:extLst>
              </p:cNvPr>
              <p:cNvSpPr>
                <a:spLocks noGrp="1"/>
              </p:cNvSpPr>
              <p:nvPr>
                <p:ph idx="1"/>
              </p:nvPr>
            </p:nvSpPr>
            <p:spPr>
              <a:xfrm>
                <a:off x="0" y="1219200"/>
                <a:ext cx="9144000" cy="5638800"/>
              </a:xfrm>
            </p:spPr>
            <p:txBody>
              <a:bodyPr/>
              <a:lstStyle/>
              <a:p>
                <a:r>
                  <a:rPr lang="tr-TR" sz="1600" dirty="0">
                    <a:solidFill>
                      <a:schemeClr val="tx1"/>
                    </a:solidFill>
                  </a:rPr>
                  <a:t>sütun derinliği - analizde bir faktör değildir (yaklaşık 2 m)</a:t>
                </a:r>
              </a:p>
              <a:p>
                <a:r>
                  <a:rPr lang="tr-TR" sz="1600" dirty="0">
                    <a:solidFill>
                      <a:schemeClr val="tx1"/>
                    </a:solidFill>
                  </a:rPr>
                  <a:t>Sütun çapı - yaklaşık 200 mm</a:t>
                </a:r>
              </a:p>
              <a:p>
                <a:r>
                  <a:rPr lang="tr-TR" sz="1600" dirty="0">
                    <a:solidFill>
                      <a:schemeClr val="tx1"/>
                    </a:solidFill>
                  </a:rPr>
                  <a:t>Uygulanan İşlem:</a:t>
                </a:r>
              </a:p>
              <a:p>
                <a:pPr marL="0" indent="0">
                  <a:buNone/>
                </a:pPr>
                <a:r>
                  <a:rPr lang="tr-TR" sz="1600" dirty="0">
                    <a:solidFill>
                      <a:schemeClr val="tx1"/>
                    </a:solidFill>
                  </a:rPr>
                  <a:t>1. bağlantı noktasının yüksekliği ölçülür</a:t>
                </a:r>
              </a:p>
              <a:p>
                <a:pPr marL="0" indent="0">
                  <a:buNone/>
                </a:pPr>
                <a:r>
                  <a:rPr lang="tr-TR" sz="1600" dirty="0">
                    <a:solidFill>
                      <a:schemeClr val="tx1"/>
                    </a:solidFill>
                  </a:rPr>
                  <a:t>2. Test edilecek süspansiyon kolona yerleştirilir-Parçacıkların eşit dağılımını sağlamak için tamamen karıştırılır</a:t>
                </a:r>
              </a:p>
              <a:p>
                <a:pPr marL="0" indent="0">
                  <a:buNone/>
                </a:pPr>
                <a:r>
                  <a:rPr lang="tr-TR" sz="1600" dirty="0">
                    <a:solidFill>
                      <a:schemeClr val="tx1"/>
                    </a:solidFill>
                  </a:rPr>
                  <a:t>3. Zaman = 0'da, numunenin bir kısmı porttan çıkarılır-İlk TSS konsantrasyonunu belirlemek için TSS analizi yapılır.</a:t>
                </a:r>
              </a:p>
              <a:p>
                <a:pPr marL="0" indent="0">
                  <a:buNone/>
                </a:pPr>
                <a:r>
                  <a:rPr lang="tr-TR" sz="1600" dirty="0">
                    <a:solidFill>
                      <a:schemeClr val="tx1"/>
                    </a:solidFill>
                  </a:rPr>
                  <a:t>4. Askıya alınmanın çözülmesine izin verilir</a:t>
                </a:r>
              </a:p>
              <a:p>
                <a:pPr marL="0" indent="0">
                  <a:buNone/>
                </a:pPr>
                <a:r>
                  <a:rPr lang="tr-TR" sz="1600" dirty="0">
                    <a:solidFill>
                      <a:schemeClr val="tx1"/>
                    </a:solidFill>
                  </a:rPr>
                  <a:t>5. Aralıklı numuneler uygun zaman aralıklarında çıkarılır - Geri alınan her numune için, her zaman aralığında süspansiyonda kalan fraksiyonu belirlemek için TSS analizi yapılmalıdır.</a:t>
                </a:r>
              </a:p>
              <a:p>
                <a:pPr marL="0" indent="0">
                  <a:buNone/>
                </a:pPr>
                <a:r>
                  <a:rPr lang="tr-TR" sz="1600" dirty="0">
                    <a:solidFill>
                      <a:schemeClr val="tx1"/>
                    </a:solidFill>
                  </a:rPr>
                  <a:t>6. Her zaman aralığında hız ayarı (</a:t>
                </a:r>
                <a14:m>
                  <m:oMath xmlns:m="http://schemas.openxmlformats.org/officeDocument/2006/math">
                    <m:sSup>
                      <m:sSupPr>
                        <m:ctrlPr>
                          <a:rPr lang="tr-TR" sz="1600" i="1" dirty="0" smtClean="0">
                            <a:solidFill>
                              <a:schemeClr val="tx1"/>
                            </a:solidFill>
                            <a:latin typeface="Cambria Math" panose="02040503050406030204" pitchFamily="18" charset="0"/>
                          </a:rPr>
                        </m:ctrlPr>
                      </m:sSupPr>
                      <m:e>
                        <m:r>
                          <a:rPr lang="tr-TR" sz="1600" b="0" i="1" dirty="0" smtClean="0">
                            <a:solidFill>
                              <a:schemeClr val="tx1"/>
                            </a:solidFill>
                            <a:latin typeface="Cambria Math" panose="02040503050406030204" pitchFamily="18" charset="0"/>
                          </a:rPr>
                          <m:t>𝑉</m:t>
                        </m:r>
                      </m:e>
                      <m:sup>
                        <m:r>
                          <a:rPr lang="tr-TR" sz="1600" b="0" i="1" dirty="0" smtClean="0">
                            <a:solidFill>
                              <a:schemeClr val="tx1"/>
                            </a:solidFill>
                            <a:latin typeface="Cambria Math" panose="02040503050406030204" pitchFamily="18" charset="0"/>
                          </a:rPr>
                          <m:t>′</m:t>
                        </m:r>
                      </m:sup>
                    </m:sSup>
                    <m:r>
                      <a:rPr lang="tr-TR" sz="1600" b="0" i="1" dirty="0" smtClean="0">
                        <a:solidFill>
                          <a:schemeClr val="tx1"/>
                        </a:solidFill>
                        <a:latin typeface="Cambria Math" panose="02040503050406030204" pitchFamily="18" charset="0"/>
                      </a:rPr>
                      <m:t>=</m:t>
                    </m:r>
                    <m:f>
                      <m:fPr>
                        <m:ctrlPr>
                          <a:rPr lang="tr-TR" sz="1600" b="0" i="1" dirty="0" smtClean="0">
                            <a:solidFill>
                              <a:schemeClr val="tx1"/>
                            </a:solidFill>
                            <a:latin typeface="Cambria Math" panose="02040503050406030204" pitchFamily="18" charset="0"/>
                          </a:rPr>
                        </m:ctrlPr>
                      </m:fPr>
                      <m:num>
                        <m:r>
                          <a:rPr lang="tr-TR" sz="1600" b="0" i="1" dirty="0" smtClean="0">
                            <a:solidFill>
                              <a:schemeClr val="tx1"/>
                            </a:solidFill>
                            <a:latin typeface="Cambria Math" panose="02040503050406030204" pitchFamily="18" charset="0"/>
                          </a:rPr>
                          <m:t>𝐻</m:t>
                        </m:r>
                      </m:num>
                      <m:den>
                        <m:sSup>
                          <m:sSupPr>
                            <m:ctrlPr>
                              <a:rPr lang="tr-TR" sz="1600" b="0" i="1" dirty="0" smtClean="0">
                                <a:solidFill>
                                  <a:schemeClr val="tx1"/>
                                </a:solidFill>
                                <a:latin typeface="Cambria Math" panose="02040503050406030204" pitchFamily="18" charset="0"/>
                              </a:rPr>
                            </m:ctrlPr>
                          </m:sSupPr>
                          <m:e>
                            <m:r>
                              <a:rPr lang="tr-TR" sz="1600" b="0" i="1" dirty="0" smtClean="0">
                                <a:solidFill>
                                  <a:schemeClr val="tx1"/>
                                </a:solidFill>
                                <a:latin typeface="Cambria Math" panose="02040503050406030204" pitchFamily="18" charset="0"/>
                              </a:rPr>
                              <m:t>𝑡</m:t>
                            </m:r>
                          </m:e>
                          <m:sup>
                            <m:r>
                              <a:rPr lang="tr-TR" sz="1600" b="0" i="1" dirty="0" smtClean="0">
                                <a:solidFill>
                                  <a:schemeClr val="tx1"/>
                                </a:solidFill>
                                <a:latin typeface="Cambria Math" panose="02040503050406030204" pitchFamily="18" charset="0"/>
                              </a:rPr>
                              <m:t>′</m:t>
                            </m:r>
                          </m:sup>
                        </m:sSup>
                      </m:den>
                    </m:f>
                    <m:r>
                      <a:rPr lang="tr-TR" sz="1600" b="0" i="1" dirty="0" smtClean="0">
                        <a:solidFill>
                          <a:schemeClr val="tx1"/>
                        </a:solidFill>
                        <a:latin typeface="Cambria Math" panose="02040503050406030204" pitchFamily="18" charset="0"/>
                      </a:rPr>
                      <m:t>;</m:t>
                    </m:r>
                    <m:sSup>
                      <m:sSupPr>
                        <m:ctrlPr>
                          <a:rPr lang="tr-TR" sz="1600" b="0" i="1" dirty="0" smtClean="0">
                            <a:solidFill>
                              <a:schemeClr val="tx1"/>
                            </a:solidFill>
                            <a:latin typeface="Cambria Math" panose="02040503050406030204" pitchFamily="18" charset="0"/>
                          </a:rPr>
                        </m:ctrlPr>
                      </m:sSupPr>
                      <m:e>
                        <m:r>
                          <a:rPr lang="tr-TR" sz="1600" b="0" i="1" dirty="0" smtClean="0">
                            <a:solidFill>
                              <a:schemeClr val="tx1"/>
                            </a:solidFill>
                            <a:latin typeface="Cambria Math" panose="02040503050406030204" pitchFamily="18" charset="0"/>
                          </a:rPr>
                          <m:t>𝑉</m:t>
                        </m:r>
                      </m:e>
                      <m:sup>
                        <m:r>
                          <a:rPr lang="tr-TR" sz="1600" b="0" i="1" dirty="0" smtClean="0">
                            <a:solidFill>
                              <a:schemeClr val="tx1"/>
                            </a:solidFill>
                            <a:latin typeface="Cambria Math" panose="02040503050406030204" pitchFamily="18" charset="0"/>
                          </a:rPr>
                          <m:t>′′</m:t>
                        </m:r>
                      </m:sup>
                    </m:sSup>
                    <m:r>
                      <a:rPr lang="tr-TR" sz="1600" b="0" i="1" dirty="0" smtClean="0">
                        <a:solidFill>
                          <a:schemeClr val="tx1"/>
                        </a:solidFill>
                        <a:latin typeface="Cambria Math" panose="02040503050406030204" pitchFamily="18" charset="0"/>
                      </a:rPr>
                      <m:t>=</m:t>
                    </m:r>
                    <m:f>
                      <m:fPr>
                        <m:ctrlPr>
                          <a:rPr lang="tr-TR" sz="1600" b="0" i="1" dirty="0" smtClean="0">
                            <a:solidFill>
                              <a:schemeClr val="tx1"/>
                            </a:solidFill>
                            <a:latin typeface="Cambria Math" panose="02040503050406030204" pitchFamily="18" charset="0"/>
                          </a:rPr>
                        </m:ctrlPr>
                      </m:fPr>
                      <m:num>
                        <m:r>
                          <a:rPr lang="tr-TR" sz="1600" b="0" i="1" dirty="0" smtClean="0">
                            <a:solidFill>
                              <a:schemeClr val="tx1"/>
                            </a:solidFill>
                            <a:latin typeface="Cambria Math" panose="02040503050406030204" pitchFamily="18" charset="0"/>
                          </a:rPr>
                          <m:t>𝐻</m:t>
                        </m:r>
                      </m:num>
                      <m:den>
                        <m:sSup>
                          <m:sSupPr>
                            <m:ctrlPr>
                              <a:rPr lang="tr-TR" sz="1600" b="0" i="1" dirty="0" smtClean="0">
                                <a:solidFill>
                                  <a:schemeClr val="tx1"/>
                                </a:solidFill>
                                <a:latin typeface="Cambria Math" panose="02040503050406030204" pitchFamily="18" charset="0"/>
                              </a:rPr>
                            </m:ctrlPr>
                          </m:sSupPr>
                          <m:e>
                            <m:r>
                              <a:rPr lang="tr-TR" sz="1600" b="0" i="1" dirty="0" smtClean="0">
                                <a:solidFill>
                                  <a:schemeClr val="tx1"/>
                                </a:solidFill>
                                <a:latin typeface="Cambria Math" panose="02040503050406030204" pitchFamily="18" charset="0"/>
                              </a:rPr>
                              <m:t>𝑡</m:t>
                            </m:r>
                          </m:e>
                          <m:sup>
                            <m:r>
                              <a:rPr lang="tr-TR" sz="1600" b="0" i="1" dirty="0" smtClean="0">
                                <a:solidFill>
                                  <a:schemeClr val="tx1"/>
                                </a:solidFill>
                                <a:latin typeface="Cambria Math" panose="02040503050406030204" pitchFamily="18" charset="0"/>
                              </a:rPr>
                              <m:t>′′</m:t>
                            </m:r>
                          </m:sup>
                        </m:sSup>
                      </m:den>
                    </m:f>
                    <m:r>
                      <a:rPr lang="tr-TR" sz="1600" b="0" i="1" dirty="0" smtClean="0">
                        <a:solidFill>
                          <a:schemeClr val="tx1"/>
                        </a:solidFill>
                        <a:latin typeface="Cambria Math" panose="02040503050406030204" pitchFamily="18" charset="0"/>
                      </a:rPr>
                      <m:t>;</m:t>
                    </m:r>
                    <m:sSup>
                      <m:sSupPr>
                        <m:ctrlPr>
                          <a:rPr lang="tr-TR" sz="1600" b="0" i="1" dirty="0" smtClean="0">
                            <a:solidFill>
                              <a:schemeClr val="tx1"/>
                            </a:solidFill>
                            <a:latin typeface="Cambria Math" panose="02040503050406030204" pitchFamily="18" charset="0"/>
                          </a:rPr>
                        </m:ctrlPr>
                      </m:sSupPr>
                      <m:e>
                        <m:r>
                          <a:rPr lang="tr-TR" sz="1600" b="0" i="1" dirty="0" smtClean="0">
                            <a:solidFill>
                              <a:schemeClr val="tx1"/>
                            </a:solidFill>
                            <a:latin typeface="Cambria Math" panose="02040503050406030204" pitchFamily="18" charset="0"/>
                          </a:rPr>
                          <m:t>𝑉</m:t>
                        </m:r>
                      </m:e>
                      <m:sup>
                        <m:r>
                          <a:rPr lang="tr-TR" sz="1600" b="0" i="1" dirty="0" smtClean="0">
                            <a:solidFill>
                              <a:schemeClr val="tx1"/>
                            </a:solidFill>
                            <a:latin typeface="Cambria Math" panose="02040503050406030204" pitchFamily="18" charset="0"/>
                          </a:rPr>
                          <m:t>′′′</m:t>
                        </m:r>
                      </m:sup>
                    </m:sSup>
                    <m:r>
                      <a:rPr lang="tr-TR" sz="1600" b="0" i="1" dirty="0" smtClean="0">
                        <a:solidFill>
                          <a:schemeClr val="tx1"/>
                        </a:solidFill>
                        <a:latin typeface="Cambria Math" panose="02040503050406030204" pitchFamily="18" charset="0"/>
                      </a:rPr>
                      <m:t>=</m:t>
                    </m:r>
                    <m:f>
                      <m:fPr>
                        <m:ctrlPr>
                          <a:rPr lang="tr-TR" sz="1600" b="0" i="1" dirty="0" smtClean="0">
                            <a:solidFill>
                              <a:schemeClr val="tx1"/>
                            </a:solidFill>
                            <a:latin typeface="Cambria Math" panose="02040503050406030204" pitchFamily="18" charset="0"/>
                          </a:rPr>
                        </m:ctrlPr>
                      </m:fPr>
                      <m:num>
                        <m:r>
                          <a:rPr lang="tr-TR" sz="1600" b="0" i="1" dirty="0" smtClean="0">
                            <a:solidFill>
                              <a:schemeClr val="tx1"/>
                            </a:solidFill>
                            <a:latin typeface="Cambria Math" panose="02040503050406030204" pitchFamily="18" charset="0"/>
                          </a:rPr>
                          <m:t>𝐻</m:t>
                        </m:r>
                      </m:num>
                      <m:den>
                        <m:sSup>
                          <m:sSupPr>
                            <m:ctrlPr>
                              <a:rPr lang="tr-TR" sz="1600" b="0" i="1" dirty="0" smtClean="0">
                                <a:solidFill>
                                  <a:schemeClr val="tx1"/>
                                </a:solidFill>
                                <a:latin typeface="Cambria Math" panose="02040503050406030204" pitchFamily="18" charset="0"/>
                              </a:rPr>
                            </m:ctrlPr>
                          </m:sSupPr>
                          <m:e>
                            <m:r>
                              <a:rPr lang="tr-TR" sz="1600" b="0" i="1" dirty="0" smtClean="0">
                                <a:solidFill>
                                  <a:schemeClr val="tx1"/>
                                </a:solidFill>
                                <a:latin typeface="Cambria Math" panose="02040503050406030204" pitchFamily="18" charset="0"/>
                              </a:rPr>
                              <m:t>𝑡</m:t>
                            </m:r>
                          </m:e>
                          <m:sup>
                            <m:r>
                              <a:rPr lang="tr-TR" sz="1600" b="0" i="1" dirty="0" smtClean="0">
                                <a:solidFill>
                                  <a:schemeClr val="tx1"/>
                                </a:solidFill>
                                <a:latin typeface="Cambria Math" panose="02040503050406030204" pitchFamily="18" charset="0"/>
                              </a:rPr>
                              <m:t>′′′</m:t>
                            </m:r>
                          </m:sup>
                        </m:sSup>
                      </m:den>
                    </m:f>
                    <m:r>
                      <a:rPr lang="tr-TR" sz="1600" b="0" i="1" dirty="0" smtClean="0">
                        <a:solidFill>
                          <a:schemeClr val="tx1"/>
                        </a:solidFill>
                        <a:latin typeface="Cambria Math" panose="02040503050406030204" pitchFamily="18" charset="0"/>
                      </a:rPr>
                      <m:t>……</m:t>
                    </m:r>
                  </m:oMath>
                </a14:m>
                <a:r>
                  <a:rPr lang="tr-TR" sz="1600" b="0" i="1" dirty="0">
                    <a:solidFill>
                      <a:schemeClr val="tx1"/>
                    </a:solidFill>
                    <a:latin typeface="Cambria Math" panose="02040503050406030204" pitchFamily="18" charset="0"/>
                  </a:rPr>
                  <a:t>)</a:t>
                </a:r>
              </a:p>
              <a:p>
                <a:pPr marL="0" indent="0">
                  <a:buNone/>
                </a:pPr>
                <a14:m>
                  <m:oMath xmlns:m="http://schemas.openxmlformats.org/officeDocument/2006/math">
                    <m:r>
                      <a:rPr lang="tr-TR" sz="1600" i="1" dirty="0" smtClean="0">
                        <a:solidFill>
                          <a:schemeClr val="tx1"/>
                        </a:solidFill>
                        <a:latin typeface="Cambria Math" panose="02040503050406030204" pitchFamily="18" charset="0"/>
                      </a:rPr>
                      <m:t> </m:t>
                    </m:r>
                  </m:oMath>
                </a14:m>
                <a:r>
                  <a:rPr lang="tr-TR" sz="1600" dirty="0">
                    <a:solidFill>
                      <a:schemeClr val="tx1"/>
                    </a:solidFill>
                  </a:rPr>
                  <a:t>-son çökelme hızına karşı belirtilenden daha az çökelme ile fraksiyon.</a:t>
                </a:r>
              </a:p>
            </p:txBody>
          </p:sp>
        </mc:Choice>
        <mc:Fallback>
          <p:sp>
            <p:nvSpPr>
              <p:cNvPr id="3" name="Content Placeholder 2">
                <a:extLst>
                  <a:ext uri="{FF2B5EF4-FFF2-40B4-BE49-F238E27FC236}">
                    <a16:creationId xmlns:a16="http://schemas.microsoft.com/office/drawing/2014/main" id="{CB089226-3ADB-48D6-8C0B-9ED87EED3A5A}"/>
                  </a:ext>
                </a:extLst>
              </p:cNvPr>
              <p:cNvSpPr>
                <a:spLocks noGrp="1" noRot="1" noChangeAspect="1" noMove="1" noResize="1" noEditPoints="1" noAdjustHandles="1" noChangeArrowheads="1" noChangeShapeType="1" noTextEdit="1"/>
              </p:cNvSpPr>
              <p:nvPr>
                <p:ph idx="1"/>
              </p:nvPr>
            </p:nvSpPr>
            <p:spPr>
              <a:xfrm>
                <a:off x="0" y="1219200"/>
                <a:ext cx="9144000" cy="5638800"/>
              </a:xfrm>
              <a:blipFill>
                <a:blip r:embed="rId2"/>
                <a:stretch>
                  <a:fillRect l="-333" t="-216" r="-533"/>
                </a:stretch>
              </a:blipFill>
            </p:spPr>
            <p:txBody>
              <a:bodyPr/>
              <a:lstStyle/>
              <a:p>
                <a:r>
                  <a:rPr lang="tr-TR">
                    <a:noFill/>
                  </a:rPr>
                  <a:t> </a:t>
                </a:r>
              </a:p>
            </p:txBody>
          </p:sp>
        </mc:Fallback>
      </mc:AlternateContent>
      <p:pic>
        <p:nvPicPr>
          <p:cNvPr id="5" name="Picture 4">
            <a:extLst>
              <a:ext uri="{FF2B5EF4-FFF2-40B4-BE49-F238E27FC236}">
                <a16:creationId xmlns:a16="http://schemas.microsoft.com/office/drawing/2014/main" id="{F3FA86B4-C638-4DDB-A621-7FE19286F6DC}"/>
              </a:ext>
            </a:extLst>
          </p:cNvPr>
          <p:cNvPicPr>
            <a:picLocks noChangeAspect="1"/>
          </p:cNvPicPr>
          <p:nvPr/>
        </p:nvPicPr>
        <p:blipFill>
          <a:blip r:embed="rId3"/>
          <a:stretch>
            <a:fillRect/>
          </a:stretch>
        </p:blipFill>
        <p:spPr>
          <a:xfrm>
            <a:off x="6858000" y="5029200"/>
            <a:ext cx="1615580" cy="1455546"/>
          </a:xfrm>
          <a:prstGeom prst="rect">
            <a:avLst/>
          </a:prstGeom>
        </p:spPr>
      </p:pic>
    </p:spTree>
    <p:extLst>
      <p:ext uri="{BB962C8B-B14F-4D97-AF65-F5344CB8AC3E}">
        <p14:creationId xmlns:p14="http://schemas.microsoft.com/office/powerpoint/2010/main" val="3349978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C2428-141B-41DF-ABB8-423ED8CF16FF}"/>
              </a:ext>
            </a:extLst>
          </p:cNvPr>
          <p:cNvSpPr>
            <a:spLocks noGrp="1"/>
          </p:cNvSpPr>
          <p:nvPr>
            <p:ph type="title"/>
          </p:nvPr>
        </p:nvSpPr>
        <p:spPr/>
        <p:txBody>
          <a:bodyPr/>
          <a:lstStyle/>
          <a:p>
            <a:r>
              <a:rPr lang="tr-TR" dirty="0"/>
              <a:t>Ayrık çöktürme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567777B-BD8A-4651-8A21-B04B648BF5CB}"/>
                  </a:ext>
                </a:extLst>
              </p:cNvPr>
              <p:cNvSpPr>
                <a:spLocks noGrp="1"/>
              </p:cNvSpPr>
              <p:nvPr>
                <p:ph idx="1"/>
              </p:nvPr>
            </p:nvSpPr>
            <p:spPr>
              <a:xfrm>
                <a:off x="385550" y="5619750"/>
                <a:ext cx="7315200" cy="1143000"/>
              </a:xfrm>
              <a:ln>
                <a:solidFill>
                  <a:srgbClr val="FFFF00"/>
                </a:solidFill>
              </a:ln>
            </p:spPr>
            <p:txBody>
              <a:bodyPr/>
              <a:lstStyle/>
              <a:p>
                <a14:m>
                  <m:oMath xmlns:m="http://schemas.openxmlformats.org/officeDocument/2006/math">
                    <m:r>
                      <a:rPr lang="tr-TR" b="0" i="1" smtClean="0">
                        <a:solidFill>
                          <a:schemeClr val="tx1"/>
                        </a:solidFill>
                        <a:latin typeface="Cambria Math" panose="02040503050406030204" pitchFamily="18" charset="0"/>
                      </a:rPr>
                      <m:t>𝑎𝑟𝚤𝑡𝚤𝑚</m:t>
                    </m:r>
                    <m:r>
                      <a:rPr lang="tr-TR" b="0" i="1" smtClean="0">
                        <a:solidFill>
                          <a:schemeClr val="tx1"/>
                        </a:solidFill>
                        <a:latin typeface="Cambria Math" panose="02040503050406030204" pitchFamily="18" charset="0"/>
                      </a:rPr>
                      <m:t> </m:t>
                    </m:r>
                    <m:r>
                      <a:rPr lang="tr-TR" b="0" i="1" smtClean="0">
                        <a:solidFill>
                          <a:schemeClr val="tx1"/>
                        </a:solidFill>
                        <a:latin typeface="Cambria Math" panose="02040503050406030204" pitchFamily="18" charset="0"/>
                      </a:rPr>
                      <m:t>𝑘𝑒𝑠𝑟𝑖</m:t>
                    </m:r>
                    <m:r>
                      <a:rPr lang="tr-TR" b="0" i="1" smtClean="0">
                        <a:solidFill>
                          <a:schemeClr val="tx1"/>
                        </a:solidFill>
                        <a:latin typeface="Cambria Math" panose="02040503050406030204" pitchFamily="18" charset="0"/>
                      </a:rPr>
                      <m:t>=</m:t>
                    </m:r>
                    <m:d>
                      <m:dPr>
                        <m:ctrlPr>
                          <a:rPr lang="tr-TR" b="0" i="1" smtClean="0">
                            <a:solidFill>
                              <a:schemeClr val="tx1"/>
                            </a:solidFill>
                            <a:highlight>
                              <a:srgbClr val="FFFF00"/>
                            </a:highlight>
                            <a:latin typeface="Cambria Math" panose="02040503050406030204" pitchFamily="18" charset="0"/>
                          </a:rPr>
                        </m:ctrlPr>
                      </m:dPr>
                      <m:e>
                        <m:r>
                          <a:rPr lang="tr-TR" b="0" i="1" smtClean="0">
                            <a:solidFill>
                              <a:schemeClr val="tx1"/>
                            </a:solidFill>
                            <a:highlight>
                              <a:srgbClr val="00FF00"/>
                            </a:highlight>
                            <a:latin typeface="Cambria Math" panose="02040503050406030204" pitchFamily="18" charset="0"/>
                          </a:rPr>
                          <m:t>1−</m:t>
                        </m:r>
                        <m:sSub>
                          <m:sSubPr>
                            <m:ctrlPr>
                              <a:rPr lang="tr-TR" b="0" i="1" smtClean="0">
                                <a:solidFill>
                                  <a:schemeClr val="tx1"/>
                                </a:solidFill>
                                <a:highlight>
                                  <a:srgbClr val="00FF00"/>
                                </a:highlight>
                                <a:latin typeface="Cambria Math" panose="02040503050406030204" pitchFamily="18" charset="0"/>
                              </a:rPr>
                            </m:ctrlPr>
                          </m:sSubPr>
                          <m:e>
                            <m:r>
                              <a:rPr lang="tr-TR" b="0" i="1" smtClean="0">
                                <a:solidFill>
                                  <a:schemeClr val="tx1"/>
                                </a:solidFill>
                                <a:highlight>
                                  <a:srgbClr val="00FF00"/>
                                </a:highlight>
                                <a:latin typeface="Cambria Math" panose="02040503050406030204" pitchFamily="18" charset="0"/>
                              </a:rPr>
                              <m:t>𝑋</m:t>
                            </m:r>
                          </m:e>
                          <m:sub>
                            <m:r>
                              <a:rPr lang="tr-TR" b="0" i="1" smtClean="0">
                                <a:solidFill>
                                  <a:schemeClr val="tx1"/>
                                </a:solidFill>
                                <a:highlight>
                                  <a:srgbClr val="00FF00"/>
                                </a:highlight>
                                <a:latin typeface="Cambria Math" panose="02040503050406030204" pitchFamily="18" charset="0"/>
                              </a:rPr>
                              <m:t>𝐶</m:t>
                            </m:r>
                          </m:sub>
                        </m:sSub>
                      </m:e>
                    </m:d>
                    <m:r>
                      <a:rPr lang="tr-TR" b="0" i="1" smtClean="0">
                        <a:solidFill>
                          <a:schemeClr val="tx1"/>
                        </a:solidFill>
                        <a:latin typeface="Cambria Math" panose="02040503050406030204" pitchFamily="18" charset="0"/>
                      </a:rPr>
                      <m:t>+</m:t>
                    </m:r>
                    <m:nary>
                      <m:naryPr>
                        <m:limLoc m:val="undOvr"/>
                        <m:subHide m:val="on"/>
                        <m:supHide m:val="on"/>
                        <m:ctrlPr>
                          <a:rPr lang="tr-TR" b="0" i="1" smtClean="0">
                            <a:solidFill>
                              <a:schemeClr val="tx1"/>
                            </a:solidFill>
                            <a:latin typeface="Cambria Math" panose="02040503050406030204" pitchFamily="18" charset="0"/>
                          </a:rPr>
                        </m:ctrlPr>
                      </m:naryPr>
                      <m:sub/>
                      <m:sup/>
                      <m:e>
                        <m:f>
                          <m:fPr>
                            <m:ctrlPr>
                              <a:rPr lang="tr-TR" b="0" i="1" smtClean="0">
                                <a:solidFill>
                                  <a:schemeClr val="tx1"/>
                                </a:solidFill>
                                <a:latin typeface="Cambria Math" panose="02040503050406030204" pitchFamily="18" charset="0"/>
                              </a:rPr>
                            </m:ctrlPr>
                          </m:fPr>
                          <m:num>
                            <m:sSub>
                              <m:sSubPr>
                                <m:ctrlPr>
                                  <a:rPr lang="tr-TR" b="0" i="1" smtClean="0">
                                    <a:solidFill>
                                      <a:schemeClr val="tx1"/>
                                    </a:solidFill>
                                    <a:latin typeface="Cambria Math" panose="02040503050406030204" pitchFamily="18" charset="0"/>
                                  </a:rPr>
                                </m:ctrlPr>
                              </m:sSubPr>
                              <m:e>
                                <m:r>
                                  <a:rPr lang="tr-TR" b="0" i="1" smtClean="0">
                                    <a:solidFill>
                                      <a:schemeClr val="tx1"/>
                                    </a:solidFill>
                                    <a:latin typeface="Cambria Math" panose="02040503050406030204" pitchFamily="18" charset="0"/>
                                  </a:rPr>
                                  <m:t>𝑉</m:t>
                                </m:r>
                              </m:e>
                              <m:sub>
                                <m:r>
                                  <a:rPr lang="tr-TR" b="0" i="1" smtClean="0">
                                    <a:solidFill>
                                      <a:schemeClr val="tx1"/>
                                    </a:solidFill>
                                    <a:latin typeface="Cambria Math" panose="02040503050406030204" pitchFamily="18" charset="0"/>
                                  </a:rPr>
                                  <m:t>𝑃</m:t>
                                </m:r>
                              </m:sub>
                            </m:sSub>
                          </m:num>
                          <m:den>
                            <m:sSub>
                              <m:sSubPr>
                                <m:ctrlPr>
                                  <a:rPr lang="tr-TR" b="0" i="1" smtClean="0">
                                    <a:solidFill>
                                      <a:schemeClr val="tx1"/>
                                    </a:solidFill>
                                    <a:latin typeface="Cambria Math" panose="02040503050406030204" pitchFamily="18" charset="0"/>
                                  </a:rPr>
                                </m:ctrlPr>
                              </m:sSubPr>
                              <m:e>
                                <m:r>
                                  <a:rPr lang="tr-TR" b="0" i="1" smtClean="0">
                                    <a:solidFill>
                                      <a:schemeClr val="tx1"/>
                                    </a:solidFill>
                                    <a:latin typeface="Cambria Math" panose="02040503050406030204" pitchFamily="18" charset="0"/>
                                  </a:rPr>
                                  <m:t>𝑉</m:t>
                                </m:r>
                              </m:e>
                              <m:sub>
                                <m:r>
                                  <a:rPr lang="tr-TR" b="0" i="1" smtClean="0">
                                    <a:solidFill>
                                      <a:schemeClr val="tx1"/>
                                    </a:solidFill>
                                    <a:latin typeface="Cambria Math" panose="02040503050406030204" pitchFamily="18" charset="0"/>
                                  </a:rPr>
                                  <m:t>𝐶</m:t>
                                </m:r>
                              </m:sub>
                            </m:sSub>
                          </m:den>
                        </m:f>
                        <m:r>
                          <a:rPr lang="tr-TR" b="0" i="1" smtClean="0">
                            <a:solidFill>
                              <a:schemeClr val="tx1"/>
                            </a:solidFill>
                            <a:latin typeface="Cambria Math" panose="02040503050406030204" pitchFamily="18" charset="0"/>
                          </a:rPr>
                          <m:t>𝑑𝑥</m:t>
                        </m:r>
                      </m:e>
                    </m:nary>
                  </m:oMath>
                </a14:m>
                <a:endParaRPr lang="tr-TR" dirty="0">
                  <a:solidFill>
                    <a:schemeClr val="tx1"/>
                  </a:solidFill>
                </a:endParaRPr>
              </a:p>
            </p:txBody>
          </p:sp>
        </mc:Choice>
        <mc:Fallback>
          <p:sp>
            <p:nvSpPr>
              <p:cNvPr id="3" name="Content Placeholder 2">
                <a:extLst>
                  <a:ext uri="{FF2B5EF4-FFF2-40B4-BE49-F238E27FC236}">
                    <a16:creationId xmlns:a16="http://schemas.microsoft.com/office/drawing/2014/main" id="{E567777B-BD8A-4651-8A21-B04B648BF5CB}"/>
                  </a:ext>
                </a:extLst>
              </p:cNvPr>
              <p:cNvSpPr>
                <a:spLocks noGrp="1" noRot="1" noChangeAspect="1" noMove="1" noResize="1" noEditPoints="1" noAdjustHandles="1" noChangeArrowheads="1" noChangeShapeType="1" noTextEdit="1"/>
              </p:cNvSpPr>
              <p:nvPr>
                <p:ph idx="1"/>
              </p:nvPr>
            </p:nvSpPr>
            <p:spPr>
              <a:xfrm>
                <a:off x="385550" y="5619750"/>
                <a:ext cx="7315200" cy="1143000"/>
              </a:xfrm>
              <a:blipFill>
                <a:blip r:embed="rId2"/>
                <a:stretch>
                  <a:fillRect/>
                </a:stretch>
              </a:blipFill>
              <a:ln>
                <a:solidFill>
                  <a:srgbClr val="FFFF00"/>
                </a:solidFill>
              </a:ln>
            </p:spPr>
            <p:txBody>
              <a:bodyPr/>
              <a:lstStyle/>
              <a:p>
                <a:r>
                  <a:rPr lang="tr-TR">
                    <a:noFill/>
                  </a:rPr>
                  <a:t> </a:t>
                </a:r>
              </a:p>
            </p:txBody>
          </p:sp>
        </mc:Fallback>
      </mc:AlternateContent>
      <p:pic>
        <p:nvPicPr>
          <p:cNvPr id="5" name="Picture 4">
            <a:extLst>
              <a:ext uri="{FF2B5EF4-FFF2-40B4-BE49-F238E27FC236}">
                <a16:creationId xmlns:a16="http://schemas.microsoft.com/office/drawing/2014/main" id="{3E4BD390-C8DE-4626-A6D7-70955E2A56A5}"/>
              </a:ext>
            </a:extLst>
          </p:cNvPr>
          <p:cNvPicPr>
            <a:picLocks noChangeAspect="1"/>
          </p:cNvPicPr>
          <p:nvPr/>
        </p:nvPicPr>
        <p:blipFill>
          <a:blip r:embed="rId3"/>
          <a:stretch>
            <a:fillRect/>
          </a:stretch>
        </p:blipFill>
        <p:spPr>
          <a:xfrm>
            <a:off x="123825" y="1371600"/>
            <a:ext cx="4448175" cy="3067478"/>
          </a:xfrm>
          <a:prstGeom prst="rect">
            <a:avLst/>
          </a:prstGeom>
        </p:spPr>
      </p:pic>
      <p:sp>
        <p:nvSpPr>
          <p:cNvPr id="7" name="TextBox 6">
            <a:extLst>
              <a:ext uri="{FF2B5EF4-FFF2-40B4-BE49-F238E27FC236}">
                <a16:creationId xmlns:a16="http://schemas.microsoft.com/office/drawing/2014/main" id="{6827AC78-4C62-4135-9D72-F87AA86CC57B}"/>
              </a:ext>
            </a:extLst>
          </p:cNvPr>
          <p:cNvSpPr txBox="1"/>
          <p:nvPr/>
        </p:nvSpPr>
        <p:spPr>
          <a:xfrm>
            <a:off x="4419600" y="1166842"/>
            <a:ext cx="4719851" cy="3785652"/>
          </a:xfrm>
          <a:prstGeom prst="rect">
            <a:avLst/>
          </a:prstGeom>
          <a:noFill/>
        </p:spPr>
        <p:txBody>
          <a:bodyPr wrap="square" rtlCol="0">
            <a:spAutoFit/>
          </a:bodyPr>
          <a:lstStyle/>
          <a:p>
            <a:r>
              <a:rPr lang="tr-TR" dirty="0"/>
              <a:t>Tip 1 Çöktürme için Elek Analizi</a:t>
            </a:r>
          </a:p>
          <a:p>
            <a:pPr algn="just"/>
            <a:r>
              <a:rPr lang="tr-TR" dirty="0"/>
              <a:t>1. Partikül Boyutu ile boyuttan (%) daha büyük ağırlık kesri belirlenir</a:t>
            </a:r>
          </a:p>
          <a:p>
            <a:pPr algn="just"/>
            <a:r>
              <a:rPr lang="tr-TR" dirty="0"/>
              <a:t>2. Her partikül boyutu için çökelme hızı hesaplanır.</a:t>
            </a:r>
          </a:p>
          <a:p>
            <a:pPr algn="just"/>
            <a:r>
              <a:rPr lang="tr-TR" dirty="0"/>
              <a:t>3. Kümülatif dağılım eğrisi (son çökelme hızına karşı belirtilenden daha düşük çökelme hızına sahip kesir) çizilir.</a:t>
            </a:r>
          </a:p>
        </p:txBody>
      </p:sp>
    </p:spTree>
    <p:extLst>
      <p:ext uri="{BB962C8B-B14F-4D97-AF65-F5344CB8AC3E}">
        <p14:creationId xmlns:p14="http://schemas.microsoft.com/office/powerpoint/2010/main" val="2127425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BD28E-6349-432D-B949-C1EAFEEADDBA}"/>
              </a:ext>
            </a:extLst>
          </p:cNvPr>
          <p:cNvSpPr>
            <a:spLocks noGrp="1"/>
          </p:cNvSpPr>
          <p:nvPr>
            <p:ph type="title"/>
          </p:nvPr>
        </p:nvSpPr>
        <p:spPr>
          <a:xfrm>
            <a:off x="1" y="0"/>
            <a:ext cx="8858250" cy="811213"/>
          </a:xfrm>
        </p:spPr>
        <p:txBody>
          <a:bodyPr/>
          <a:lstStyle/>
          <a:p>
            <a:br>
              <a:rPr lang="tr-TR" sz="2000" dirty="0"/>
            </a:br>
            <a:br>
              <a:rPr lang="tr-TR" sz="2000" dirty="0"/>
            </a:br>
            <a:r>
              <a:rPr lang="tr-TR" sz="2000" dirty="0"/>
              <a:t>Tip 2-Flokülent Çöktürme (</a:t>
            </a:r>
            <a:r>
              <a:rPr lang="tr-TR" sz="2000" dirty="0" err="1"/>
              <a:t>flokülent</a:t>
            </a:r>
            <a:r>
              <a:rPr lang="tr-TR" sz="2000" dirty="0"/>
              <a:t> parçacıkların seyreltik süspansiyonda çökelmesi)</a:t>
            </a:r>
            <a:br>
              <a:rPr lang="tr-TR" dirty="0"/>
            </a:br>
            <a:endParaRPr lang="tr-TR" dirty="0"/>
          </a:p>
        </p:txBody>
      </p:sp>
      <p:sp>
        <p:nvSpPr>
          <p:cNvPr id="3" name="Content Placeholder 2">
            <a:extLst>
              <a:ext uri="{FF2B5EF4-FFF2-40B4-BE49-F238E27FC236}">
                <a16:creationId xmlns:a16="http://schemas.microsoft.com/office/drawing/2014/main" id="{37DA1F5B-8B6D-47B1-9C4C-C5A38BA367D3}"/>
              </a:ext>
            </a:extLst>
          </p:cNvPr>
          <p:cNvSpPr>
            <a:spLocks noGrp="1"/>
          </p:cNvSpPr>
          <p:nvPr>
            <p:ph idx="1"/>
          </p:nvPr>
        </p:nvSpPr>
        <p:spPr>
          <a:xfrm>
            <a:off x="0" y="1143000"/>
            <a:ext cx="9144000" cy="5715000"/>
          </a:xfrm>
        </p:spPr>
        <p:txBody>
          <a:bodyPr/>
          <a:lstStyle/>
          <a:p>
            <a:r>
              <a:rPr lang="tr-TR" sz="1800" dirty="0">
                <a:solidFill>
                  <a:schemeClr val="tx1"/>
                </a:solidFill>
              </a:rPr>
              <a:t>Pıhtılaşma ve diğer </a:t>
            </a:r>
            <a:r>
              <a:rPr lang="tr-TR" sz="1800" dirty="0" err="1">
                <a:solidFill>
                  <a:schemeClr val="tx1"/>
                </a:solidFill>
              </a:rPr>
              <a:t>kolloidal</a:t>
            </a:r>
            <a:r>
              <a:rPr lang="tr-TR" sz="1800" dirty="0">
                <a:solidFill>
                  <a:schemeClr val="tx1"/>
                </a:solidFill>
              </a:rPr>
              <a:t> dengenin bozulması sonucu oluşan kimyasal çökeltiler ------- ara çarpışmaların bir sonucu olarak çökelirken </a:t>
            </a:r>
            <a:r>
              <a:rPr lang="tr-TR" sz="1800" dirty="0" err="1">
                <a:solidFill>
                  <a:schemeClr val="tx1"/>
                </a:solidFill>
              </a:rPr>
              <a:t>biraraya</a:t>
            </a:r>
            <a:r>
              <a:rPr lang="tr-TR" sz="1800" dirty="0">
                <a:solidFill>
                  <a:schemeClr val="tx1"/>
                </a:solidFill>
              </a:rPr>
              <a:t> gelme eğilimindedir.</a:t>
            </a:r>
          </a:p>
          <a:p>
            <a:r>
              <a:rPr lang="tr-TR" sz="1800" dirty="0">
                <a:solidFill>
                  <a:schemeClr val="tx1"/>
                </a:solidFill>
              </a:rPr>
              <a:t>Sonuç olarak ;</a:t>
            </a:r>
          </a:p>
          <a:p>
            <a:r>
              <a:rPr lang="tr-TR" sz="1800" dirty="0">
                <a:solidFill>
                  <a:schemeClr val="tx1"/>
                </a:solidFill>
              </a:rPr>
              <a:t>1. boyutları sürekli değişir (artar)</a:t>
            </a:r>
          </a:p>
          <a:p>
            <a:r>
              <a:rPr lang="tr-TR" sz="1800" dirty="0">
                <a:solidFill>
                  <a:schemeClr val="tx1"/>
                </a:solidFill>
              </a:rPr>
              <a:t>2. Şekilleri sürekli değişir</a:t>
            </a:r>
          </a:p>
          <a:p>
            <a:r>
              <a:rPr lang="tr-TR" sz="1800" dirty="0">
                <a:solidFill>
                  <a:schemeClr val="tx1"/>
                </a:solidFill>
              </a:rPr>
              <a:t>3. Özgül ağırlık değişimleri (geçiş boşluklarında su tutulmasının bir sonucu olarak)</a:t>
            </a:r>
          </a:p>
        </p:txBody>
      </p:sp>
      <p:pic>
        <p:nvPicPr>
          <p:cNvPr id="5" name="Picture 4">
            <a:extLst>
              <a:ext uri="{FF2B5EF4-FFF2-40B4-BE49-F238E27FC236}">
                <a16:creationId xmlns:a16="http://schemas.microsoft.com/office/drawing/2014/main" id="{799E88A8-7577-4392-990D-CEFF6CBA1865}"/>
              </a:ext>
            </a:extLst>
          </p:cNvPr>
          <p:cNvPicPr>
            <a:picLocks noChangeAspect="1"/>
          </p:cNvPicPr>
          <p:nvPr/>
        </p:nvPicPr>
        <p:blipFill>
          <a:blip r:embed="rId2"/>
          <a:stretch>
            <a:fillRect/>
          </a:stretch>
        </p:blipFill>
        <p:spPr>
          <a:xfrm>
            <a:off x="7091590" y="3657600"/>
            <a:ext cx="1829055" cy="1943371"/>
          </a:xfrm>
          <a:prstGeom prst="rect">
            <a:avLst/>
          </a:prstGeom>
        </p:spPr>
      </p:pic>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8B3C8278-67A8-4C83-BEA4-E9FD3F55213C}"/>
                  </a:ext>
                </a:extLst>
              </p:cNvPr>
              <p:cNvSpPr txBox="1"/>
              <p:nvPr/>
            </p:nvSpPr>
            <p:spPr>
              <a:xfrm>
                <a:off x="10236" y="2971800"/>
                <a:ext cx="6858000" cy="3693319"/>
              </a:xfrm>
              <a:prstGeom prst="rect">
                <a:avLst/>
              </a:prstGeom>
              <a:noFill/>
            </p:spPr>
            <p:txBody>
              <a:bodyPr wrap="square" rtlCol="0">
                <a:spAutoFit/>
              </a:bodyPr>
              <a:lstStyle/>
              <a:p>
                <a:r>
                  <a:rPr lang="tr-TR" sz="1800" dirty="0"/>
                  <a:t>Kolonun minimum çapı=150-200 mm</a:t>
                </a:r>
              </a:p>
              <a:p>
                <a:r>
                  <a:rPr lang="tr-TR" sz="1800" dirty="0"/>
                  <a:t>Kolon yüksekliği önerilen tank derinliği</a:t>
                </a:r>
              </a:p>
              <a:p>
                <a:r>
                  <a:rPr lang="tr-TR" sz="1800" dirty="0"/>
                  <a:t>Örnekleme noktaları kolon yüksekliği boyunca eşit aralıklarla belirlenir.</a:t>
                </a:r>
              </a:p>
              <a:p>
                <a:pPr algn="just"/>
                <a:r>
                  <a:rPr lang="tr-TR" sz="1800" dirty="0"/>
                  <a:t>1. Test edilecek süspansiyon kolona yerleştirilir</a:t>
                </a:r>
              </a:p>
              <a:p>
                <a:pPr algn="just"/>
                <a:r>
                  <a:rPr lang="tr-TR" sz="1800" dirty="0"/>
                  <a:t>2. Parçacıkların eşit dağılımını sağlamak için tamamen karıştırılır.</a:t>
                </a:r>
              </a:p>
              <a:p>
                <a:pPr algn="just"/>
                <a:r>
                  <a:rPr lang="tr-TR" sz="1800" dirty="0"/>
                  <a:t>3. Zaman = 0'da, numunenin bir kısmı ilk TSS konsantrasyonunu belirlemek içindir.</a:t>
                </a:r>
              </a:p>
              <a:p>
                <a:pPr algn="just"/>
                <a:r>
                  <a:rPr lang="tr-TR" sz="1800" dirty="0"/>
                  <a:t>4. Askıya alınmanın yatışmasına izin verilir.</a:t>
                </a:r>
              </a:p>
              <a:p>
                <a:pPr algn="just"/>
                <a:r>
                  <a:rPr lang="tr-TR" sz="1800" dirty="0"/>
                  <a:t>5. Periyodik zaman aralıklarında, farklı yüksekliklerde bulunan portlardan numuneler alınır.</a:t>
                </a:r>
              </a:p>
              <a:p>
                <a:pPr algn="just"/>
                <a:r>
                  <a:rPr lang="tr-TR" sz="1800" dirty="0"/>
                  <a:t>6. Yüzde çıkarımlar X = arıtım kütlesel oranı = </a:t>
                </a:r>
                <a14:m>
                  <m:oMath xmlns:m="http://schemas.openxmlformats.org/officeDocument/2006/math">
                    <m:d>
                      <m:dPr>
                        <m:ctrlPr>
                          <a:rPr lang="tr-TR" sz="1800" i="1" dirty="0" smtClean="0">
                            <a:latin typeface="Cambria Math" panose="02040503050406030204" pitchFamily="18" charset="0"/>
                          </a:rPr>
                        </m:ctrlPr>
                      </m:dPr>
                      <m:e>
                        <m:r>
                          <a:rPr lang="tr-TR" sz="1800" b="0" i="1" dirty="0" smtClean="0">
                            <a:latin typeface="Cambria Math" panose="02040503050406030204" pitchFamily="18" charset="0"/>
                          </a:rPr>
                          <m:t>1−</m:t>
                        </m:r>
                        <m:r>
                          <a:rPr lang="tr-TR" sz="1800" b="0" i="1" dirty="0" smtClean="0">
                            <a:latin typeface="Cambria Math" panose="02040503050406030204" pitchFamily="18" charset="0"/>
                          </a:rPr>
                          <m:t>𝐶</m:t>
                        </m:r>
                        <m:r>
                          <a:rPr lang="tr-TR" sz="1800" b="0" i="1" dirty="0" smtClean="0">
                            <a:latin typeface="Cambria Math" panose="02040503050406030204" pitchFamily="18" charset="0"/>
                          </a:rPr>
                          <m:t>/</m:t>
                        </m:r>
                        <m:sSub>
                          <m:sSubPr>
                            <m:ctrlPr>
                              <a:rPr lang="tr-TR" sz="1800" b="0" i="1" dirty="0" smtClean="0">
                                <a:latin typeface="Cambria Math" panose="02040503050406030204" pitchFamily="18" charset="0"/>
                              </a:rPr>
                            </m:ctrlPr>
                          </m:sSubPr>
                          <m:e>
                            <m:r>
                              <a:rPr lang="tr-TR" sz="1800" b="0" i="1" dirty="0" smtClean="0">
                                <a:latin typeface="Cambria Math" panose="02040503050406030204" pitchFamily="18" charset="0"/>
                              </a:rPr>
                              <m:t>𝐶</m:t>
                            </m:r>
                          </m:e>
                          <m:sub>
                            <m:r>
                              <a:rPr lang="tr-TR" sz="1800" b="0" i="1" dirty="0" smtClean="0">
                                <a:latin typeface="Cambria Math" panose="02040503050406030204" pitchFamily="18" charset="0"/>
                              </a:rPr>
                              <m:t>0</m:t>
                            </m:r>
                          </m:sub>
                        </m:sSub>
                      </m:e>
                    </m:d>
                  </m:oMath>
                </a14:m>
                <a:r>
                  <a:rPr lang="tr-TR" sz="1800" dirty="0"/>
                  <a:t>x100</a:t>
                </a:r>
              </a:p>
              <a:p>
                <a:pPr algn="just"/>
                <a:r>
                  <a:rPr lang="tr-TR" sz="1800" dirty="0"/>
                  <a:t>7. Yüzde kaldırma çizgileri (</a:t>
                </a:r>
                <a:r>
                  <a:rPr lang="tr-TR" sz="1800" dirty="0" err="1"/>
                  <a:t>izoarıtım</a:t>
                </a:r>
                <a:r>
                  <a:rPr lang="tr-TR" sz="1800" dirty="0"/>
                  <a:t>) </a:t>
                </a:r>
                <a:r>
                  <a:rPr lang="tr-TR" sz="1800" dirty="0" err="1"/>
                  <a:t>enterpolasyon</a:t>
                </a:r>
                <a:r>
                  <a:rPr lang="tr-TR" sz="1800" dirty="0"/>
                  <a:t> ile çizilir. </a:t>
                </a:r>
              </a:p>
            </p:txBody>
          </p:sp>
        </mc:Choice>
        <mc:Fallback>
          <p:sp>
            <p:nvSpPr>
              <p:cNvPr id="6" name="TextBox 5">
                <a:extLst>
                  <a:ext uri="{FF2B5EF4-FFF2-40B4-BE49-F238E27FC236}">
                    <a16:creationId xmlns:a16="http://schemas.microsoft.com/office/drawing/2014/main" id="{8B3C8278-67A8-4C83-BEA4-E9FD3F55213C}"/>
                  </a:ext>
                </a:extLst>
              </p:cNvPr>
              <p:cNvSpPr txBox="1">
                <a:spLocks noRot="1" noChangeAspect="1" noMove="1" noResize="1" noEditPoints="1" noAdjustHandles="1" noChangeArrowheads="1" noChangeShapeType="1" noTextEdit="1"/>
              </p:cNvSpPr>
              <p:nvPr/>
            </p:nvSpPr>
            <p:spPr>
              <a:xfrm>
                <a:off x="10236" y="2971800"/>
                <a:ext cx="6858000" cy="3693319"/>
              </a:xfrm>
              <a:prstGeom prst="rect">
                <a:avLst/>
              </a:prstGeom>
              <a:blipFill>
                <a:blip r:embed="rId3"/>
                <a:stretch>
                  <a:fillRect l="-800" t="-992" r="-711" b="-1653"/>
                </a:stretch>
              </a:blipFill>
            </p:spPr>
            <p:txBody>
              <a:bodyPr/>
              <a:lstStyle/>
              <a:p>
                <a:r>
                  <a:rPr lang="tr-TR">
                    <a:noFill/>
                  </a:rPr>
                  <a:t> </a:t>
                </a:r>
              </a:p>
            </p:txBody>
          </p:sp>
        </mc:Fallback>
      </mc:AlternateContent>
    </p:spTree>
    <p:extLst>
      <p:ext uri="{BB962C8B-B14F-4D97-AF65-F5344CB8AC3E}">
        <p14:creationId xmlns:p14="http://schemas.microsoft.com/office/powerpoint/2010/main" val="765526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699C79-601F-4153-A680-24B138A326D3}"/>
              </a:ext>
            </a:extLst>
          </p:cNvPr>
          <p:cNvSpPr txBox="1">
            <a:spLocks noGrp="1"/>
          </p:cNvSpPr>
          <p:nvPr>
            <p:ph type="title"/>
          </p:nvPr>
        </p:nvSpPr>
        <p:spPr/>
        <p:txBody>
          <a:bodyPr/>
          <a:lstStyle/>
          <a:p>
            <a:pPr lvl="0"/>
            <a:r>
              <a:rPr lang="tr-TR"/>
              <a:t>Sedimantasyon tank dizaynı</a:t>
            </a:r>
          </a:p>
        </p:txBody>
      </p:sp>
      <p:sp>
        <p:nvSpPr>
          <p:cNvPr id="3" name="İçerik Yer Tutucusu 2">
            <a:extLst>
              <a:ext uri="{FF2B5EF4-FFF2-40B4-BE49-F238E27FC236}">
                <a16:creationId xmlns:a16="http://schemas.microsoft.com/office/drawing/2014/main" id="{5F135CBF-F9B7-489B-8795-4139407694B9}"/>
              </a:ext>
            </a:extLst>
          </p:cNvPr>
          <p:cNvSpPr txBox="1">
            <a:spLocks noGrp="1"/>
          </p:cNvSpPr>
          <p:nvPr>
            <p:ph idx="1"/>
          </p:nvPr>
        </p:nvSpPr>
        <p:spPr/>
        <p:txBody>
          <a:bodyPr/>
          <a:lstStyle/>
          <a:p>
            <a:pPr marL="0" lvl="0" indent="0">
              <a:lnSpc>
                <a:spcPct val="80000"/>
              </a:lnSpc>
              <a:buNone/>
            </a:pPr>
            <a:r>
              <a:rPr lang="tr-TR" sz="2000" dirty="0"/>
              <a:t>Dikdörtgen havuzlar (yatay görünüm)</a:t>
            </a:r>
          </a:p>
          <a:p>
            <a:pPr marL="0" lvl="0" indent="0">
              <a:lnSpc>
                <a:spcPct val="80000"/>
              </a:lnSpc>
              <a:buNone/>
            </a:pPr>
            <a:r>
              <a:rPr lang="tr-TR" sz="2000" dirty="0"/>
              <a:t>kare (bazen kullanılır)</a:t>
            </a:r>
          </a:p>
          <a:p>
            <a:pPr marL="0" lvl="0" indent="0">
              <a:lnSpc>
                <a:spcPct val="80000"/>
              </a:lnSpc>
              <a:buNone/>
            </a:pPr>
            <a:r>
              <a:rPr lang="tr-TR" sz="2000" dirty="0"/>
              <a:t>plan görünümünde dairesel (</a:t>
            </a:r>
            <a:r>
              <a:rPr lang="tr-TR" sz="2000" dirty="0" err="1"/>
              <a:t>radyal</a:t>
            </a:r>
            <a:r>
              <a:rPr lang="tr-TR" sz="2000" dirty="0"/>
              <a:t> akış)</a:t>
            </a:r>
          </a:p>
          <a:p>
            <a:pPr marL="0" lvl="0" indent="0">
              <a:lnSpc>
                <a:spcPct val="80000"/>
              </a:lnSpc>
              <a:buNone/>
            </a:pPr>
            <a:r>
              <a:rPr lang="tr-TR" sz="2000" dirty="0"/>
              <a:t>Tek bir dikdörtgen havza aynı büyüklükteki dairesel bir havzadan daha pahalıya mal olacaktır</a:t>
            </a:r>
          </a:p>
          <a:p>
            <a:pPr marL="0" lvl="0" indent="0">
              <a:lnSpc>
                <a:spcPct val="80000"/>
              </a:lnSpc>
              <a:buNone/>
            </a:pPr>
            <a:r>
              <a:rPr lang="tr-TR" sz="2000" dirty="0"/>
              <a:t>Ancak; çok sayıda tank gerekiyorsa, ortak duvarlarla dikdörtgen tanklar inşa edilebilir ve en ekonomik olanı olabilir.</a:t>
            </a:r>
          </a:p>
        </p:txBody>
      </p:sp>
      <p:pic>
        <p:nvPicPr>
          <p:cNvPr id="4" name="Picture 2">
            <a:extLst>
              <a:ext uri="{FF2B5EF4-FFF2-40B4-BE49-F238E27FC236}">
                <a16:creationId xmlns:a16="http://schemas.microsoft.com/office/drawing/2014/main" id="{5B2543D6-2968-4E1F-AEF3-AB1821C93862}"/>
              </a:ext>
            </a:extLst>
          </p:cNvPr>
          <p:cNvPicPr>
            <a:picLocks noChangeAspect="1"/>
          </p:cNvPicPr>
          <p:nvPr/>
        </p:nvPicPr>
        <p:blipFill>
          <a:blip r:embed="rId2"/>
          <a:srcRect l="9996" t="36944" r="39092" b="31111"/>
          <a:stretch>
            <a:fillRect/>
          </a:stretch>
        </p:blipFill>
        <p:spPr>
          <a:xfrm>
            <a:off x="457200" y="4032577"/>
            <a:ext cx="6624315" cy="2336804"/>
          </a:xfrm>
          <a:prstGeom prst="rect">
            <a:avLst/>
          </a:prstGeom>
          <a:noFill/>
          <a:ln cap="flat">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21D8D1-C3CF-4E7A-8087-59AD2A0512C6}"/>
              </a:ext>
            </a:extLst>
          </p:cNvPr>
          <p:cNvSpPr txBox="1">
            <a:spLocks noGrp="1"/>
          </p:cNvSpPr>
          <p:nvPr>
            <p:ph type="title"/>
          </p:nvPr>
        </p:nvSpPr>
        <p:spPr/>
        <p:txBody>
          <a:bodyPr/>
          <a:lstStyle/>
          <a:p>
            <a:pPr lvl="0"/>
            <a:r>
              <a:rPr lang="tr-TR"/>
              <a:t>Çöktürme bölgesi</a:t>
            </a:r>
          </a:p>
        </p:txBody>
      </p:sp>
      <p:sp>
        <p:nvSpPr>
          <p:cNvPr id="3" name="İçerik Yer Tutucusu 2">
            <a:extLst>
              <a:ext uri="{FF2B5EF4-FFF2-40B4-BE49-F238E27FC236}">
                <a16:creationId xmlns:a16="http://schemas.microsoft.com/office/drawing/2014/main" id="{006127F4-30E7-439D-A156-0ADA607E40C2}"/>
              </a:ext>
            </a:extLst>
          </p:cNvPr>
          <p:cNvSpPr txBox="1">
            <a:spLocks noGrp="1"/>
          </p:cNvSpPr>
          <p:nvPr>
            <p:ph idx="1"/>
          </p:nvPr>
        </p:nvSpPr>
        <p:spPr>
          <a:xfrm>
            <a:off x="0" y="1066801"/>
            <a:ext cx="9144000" cy="5709918"/>
          </a:xfrm>
        </p:spPr>
        <p:txBody>
          <a:bodyPr/>
          <a:lstStyle/>
          <a:p>
            <a:pPr lvl="0"/>
            <a:r>
              <a:rPr lang="en-US" sz="2000" dirty="0" err="1"/>
              <a:t>Aşağıdaki</a:t>
            </a:r>
            <a:r>
              <a:rPr lang="en-US" sz="2000" dirty="0"/>
              <a:t> </a:t>
            </a:r>
            <a:r>
              <a:rPr lang="en-US" sz="2000" dirty="0" err="1"/>
              <a:t>tasarım</a:t>
            </a:r>
            <a:r>
              <a:rPr lang="en-US" sz="2000" dirty="0"/>
              <a:t> </a:t>
            </a:r>
            <a:r>
              <a:rPr lang="en-US" sz="2000" dirty="0" err="1"/>
              <a:t>parametrelerine</a:t>
            </a:r>
            <a:r>
              <a:rPr lang="en-US" sz="2000" dirty="0"/>
              <a:t> </a:t>
            </a:r>
            <a:r>
              <a:rPr lang="en-US" sz="2000" dirty="0" err="1"/>
              <a:t>bağlıdır</a:t>
            </a:r>
            <a:r>
              <a:rPr lang="en-US" sz="2000" dirty="0"/>
              <a:t>: </a:t>
            </a:r>
            <a:endParaRPr lang="tr-TR" sz="2000" dirty="0"/>
          </a:p>
          <a:p>
            <a:pPr lvl="0"/>
            <a:r>
              <a:rPr lang="en-US" sz="2000" dirty="0" err="1">
                <a:solidFill>
                  <a:schemeClr val="tx1"/>
                </a:solidFill>
              </a:rPr>
              <a:t>Askıdaki</a:t>
            </a:r>
            <a:r>
              <a:rPr lang="en-US" sz="2000" dirty="0">
                <a:solidFill>
                  <a:schemeClr val="tx1"/>
                </a:solidFill>
              </a:rPr>
              <a:t> </a:t>
            </a:r>
            <a:r>
              <a:rPr lang="en-US" sz="2000" dirty="0" err="1">
                <a:solidFill>
                  <a:schemeClr val="tx1"/>
                </a:solidFill>
              </a:rPr>
              <a:t>maddenin</a:t>
            </a:r>
            <a:r>
              <a:rPr lang="en-US" sz="2000" dirty="0">
                <a:solidFill>
                  <a:schemeClr val="tx1"/>
                </a:solidFill>
              </a:rPr>
              <a:t> </a:t>
            </a:r>
            <a:r>
              <a:rPr lang="en-US" sz="2000" dirty="0" err="1">
                <a:solidFill>
                  <a:schemeClr val="tx1"/>
                </a:solidFill>
              </a:rPr>
              <a:t>ayar</a:t>
            </a:r>
            <a:r>
              <a:rPr lang="en-US" sz="2000" dirty="0">
                <a:solidFill>
                  <a:schemeClr val="tx1"/>
                </a:solidFill>
              </a:rPr>
              <a:t> </a:t>
            </a:r>
            <a:r>
              <a:rPr lang="en-US" sz="2000" dirty="0" err="1">
                <a:solidFill>
                  <a:schemeClr val="tx1"/>
                </a:solidFill>
              </a:rPr>
              <a:t>özellikleri</a:t>
            </a:r>
            <a:endParaRPr lang="en-US" sz="2000" dirty="0">
              <a:solidFill>
                <a:schemeClr val="tx1"/>
              </a:solidFill>
            </a:endParaRPr>
          </a:p>
          <a:p>
            <a:pPr lvl="0"/>
            <a:r>
              <a:rPr lang="en-US" sz="2000" dirty="0" err="1">
                <a:solidFill>
                  <a:schemeClr val="tx1"/>
                </a:solidFill>
              </a:rPr>
              <a:t>Yüzey</a:t>
            </a:r>
            <a:r>
              <a:rPr lang="tr-TR" sz="2000" dirty="0">
                <a:solidFill>
                  <a:schemeClr val="tx1"/>
                </a:solidFill>
              </a:rPr>
              <a:t>sel</a:t>
            </a:r>
            <a:r>
              <a:rPr lang="en-US" sz="2000" dirty="0">
                <a:solidFill>
                  <a:schemeClr val="tx1"/>
                </a:solidFill>
              </a:rPr>
              <a:t> </a:t>
            </a:r>
            <a:r>
              <a:rPr lang="en-US" sz="2000" dirty="0" err="1">
                <a:solidFill>
                  <a:schemeClr val="tx1"/>
                </a:solidFill>
              </a:rPr>
              <a:t>yükleme</a:t>
            </a:r>
            <a:r>
              <a:rPr lang="en-US" sz="2000" dirty="0">
                <a:solidFill>
                  <a:schemeClr val="tx1"/>
                </a:solidFill>
              </a:rPr>
              <a:t> </a:t>
            </a:r>
            <a:endParaRPr lang="tr-TR" sz="2000" dirty="0">
              <a:solidFill>
                <a:schemeClr val="tx1"/>
              </a:solidFill>
            </a:endParaRPr>
          </a:p>
          <a:p>
            <a:pPr lvl="0"/>
            <a:r>
              <a:rPr lang="en-US" sz="2000" dirty="0" err="1">
                <a:solidFill>
                  <a:schemeClr val="tx1"/>
                </a:solidFill>
              </a:rPr>
              <a:t>Genişlik</a:t>
            </a:r>
            <a:r>
              <a:rPr lang="en-US" sz="2000" dirty="0">
                <a:solidFill>
                  <a:schemeClr val="tx1"/>
                </a:solidFill>
              </a:rPr>
              <a:t> / </a:t>
            </a:r>
            <a:r>
              <a:rPr lang="en-US" sz="2000" dirty="0" err="1">
                <a:solidFill>
                  <a:schemeClr val="tx1"/>
                </a:solidFill>
              </a:rPr>
              <a:t>uzunluk</a:t>
            </a:r>
            <a:r>
              <a:rPr lang="en-US" sz="2000" dirty="0">
                <a:solidFill>
                  <a:schemeClr val="tx1"/>
                </a:solidFill>
              </a:rPr>
              <a:t> </a:t>
            </a:r>
            <a:r>
              <a:rPr lang="en-US" sz="2000" dirty="0" err="1">
                <a:solidFill>
                  <a:schemeClr val="tx1"/>
                </a:solidFill>
              </a:rPr>
              <a:t>oranı</a:t>
            </a:r>
            <a:r>
              <a:rPr lang="en-US" sz="2000" dirty="0">
                <a:solidFill>
                  <a:schemeClr val="tx1"/>
                </a:solidFill>
              </a:rPr>
              <a:t> </a:t>
            </a:r>
            <a:r>
              <a:rPr lang="en-US" sz="2000" dirty="0" err="1">
                <a:solidFill>
                  <a:schemeClr val="tx1"/>
                </a:solidFill>
              </a:rPr>
              <a:t>veya</a:t>
            </a:r>
            <a:r>
              <a:rPr lang="en-US" sz="2000" dirty="0">
                <a:solidFill>
                  <a:schemeClr val="tx1"/>
                </a:solidFill>
              </a:rPr>
              <a:t> </a:t>
            </a:r>
            <a:r>
              <a:rPr lang="en-US" sz="2000" dirty="0" err="1">
                <a:solidFill>
                  <a:schemeClr val="tx1"/>
                </a:solidFill>
              </a:rPr>
              <a:t>çapı</a:t>
            </a:r>
            <a:endParaRPr lang="en-US" sz="2000" dirty="0">
              <a:solidFill>
                <a:schemeClr val="tx1"/>
              </a:solidFill>
            </a:endParaRPr>
          </a:p>
          <a:p>
            <a:pPr lvl="0"/>
            <a:r>
              <a:rPr lang="tr-TR" sz="2000" dirty="0">
                <a:solidFill>
                  <a:schemeClr val="tx1"/>
                </a:solidFill>
              </a:rPr>
              <a:t>Alıkonma</a:t>
            </a:r>
            <a:r>
              <a:rPr lang="en-US" sz="2000" dirty="0">
                <a:solidFill>
                  <a:schemeClr val="tx1"/>
                </a:solidFill>
              </a:rPr>
              <a:t> </a:t>
            </a:r>
            <a:r>
              <a:rPr lang="en-US" sz="2000" dirty="0" err="1">
                <a:solidFill>
                  <a:schemeClr val="tx1"/>
                </a:solidFill>
              </a:rPr>
              <a:t>süresi</a:t>
            </a:r>
            <a:endParaRPr lang="tr-TR" sz="2000" dirty="0">
              <a:solidFill>
                <a:schemeClr val="tx1"/>
              </a:solidFill>
            </a:endParaRPr>
          </a:p>
          <a:p>
            <a:pPr lvl="0"/>
            <a:r>
              <a:rPr lang="tr-TR" sz="1800" dirty="0"/>
              <a:t>Dikdörtgen tank, tabanı, bir çift sonsuz konveyör zincirinin köprü tipi mekanizmasını sıyırmayı kolaylaştırmak için hafifçe eğimlidir</a:t>
            </a:r>
          </a:p>
          <a:p>
            <a:pPr lvl="0"/>
            <a:r>
              <a:rPr lang="tr-TR" sz="1800" dirty="0"/>
              <a:t>Çökmüş malzemeyi sürekli olarak pompalandığı bir çamur haznesine çeker.</a:t>
            </a:r>
          </a:p>
          <a:p>
            <a:pPr lvl="0"/>
            <a:r>
              <a:rPr lang="tr-TR" sz="1800" dirty="0"/>
              <a:t>Sıyırma hareketi, sıyırıcı bıçakların birkaç cm üzerinde daha hafif parçacıkları geçici olarak yeniden </a:t>
            </a:r>
            <a:r>
              <a:rPr lang="tr-TR" sz="1800" dirty="0" err="1"/>
              <a:t>süspanse</a:t>
            </a:r>
            <a:r>
              <a:rPr lang="tr-TR" sz="1800" dirty="0"/>
              <a:t> eder</a:t>
            </a:r>
          </a:p>
          <a:p>
            <a:pPr lvl="0"/>
            <a:r>
              <a:rPr lang="tr-TR" sz="1800" dirty="0"/>
              <a:t>Aşırı yatay hız (dikdörtgen havuzlar için) bu malzemeleri çıkış bölgesine doğru hareket ettirir.</a:t>
            </a:r>
          </a:p>
          <a:p>
            <a:pPr lvl="0"/>
            <a:r>
              <a:rPr lang="tr-TR" sz="1800" dirty="0"/>
              <a:t>Bunu önlemek için, hafif </a:t>
            </a:r>
            <a:r>
              <a:rPr lang="tr-TR" sz="1800" dirty="0" err="1"/>
              <a:t>topaklaştırıcı</a:t>
            </a:r>
            <a:r>
              <a:rPr lang="tr-TR" sz="1800" dirty="0"/>
              <a:t> süspansiyonlar için yatay hız &lt;9 m / s</a:t>
            </a:r>
          </a:p>
          <a:p>
            <a:pPr lvl="0"/>
            <a:r>
              <a:rPr lang="tr-TR" sz="1800" dirty="0"/>
              <a:t>Daha ağır ayrık süspansiyonlar için ≈ 36 m / s önerilir</a:t>
            </a:r>
          </a:p>
          <a:p>
            <a:pPr lvl="0"/>
            <a:r>
              <a:rPr lang="tr-TR" sz="1800" dirty="0"/>
              <a:t>Köprü tipi mekanizma, tanktan aşağı ve yukarı hareket eder Bir veya daha fazla sıyırıcı bıçağı köprüden asılır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E226A03-99FB-4912-9BD0-EDE15F6DCD3C}"/>
              </a:ext>
            </a:extLst>
          </p:cNvPr>
          <p:cNvSpPr txBox="1">
            <a:spLocks noGrp="1"/>
          </p:cNvSpPr>
          <p:nvPr>
            <p:ph type="title"/>
          </p:nvPr>
        </p:nvSpPr>
        <p:spPr>
          <a:xfrm>
            <a:off x="457200" y="320040"/>
            <a:ext cx="7239003" cy="594360"/>
          </a:xfrm>
        </p:spPr>
        <p:txBody>
          <a:bodyPr/>
          <a:lstStyle/>
          <a:p>
            <a:pPr lvl="0"/>
            <a:r>
              <a:rPr lang="tr-TR"/>
              <a:t>Dairesel tanklar</a:t>
            </a:r>
          </a:p>
        </p:txBody>
      </p:sp>
      <p:sp>
        <p:nvSpPr>
          <p:cNvPr id="3" name="İçerik Yer Tutucusu 2">
            <a:extLst>
              <a:ext uri="{FF2B5EF4-FFF2-40B4-BE49-F238E27FC236}">
                <a16:creationId xmlns:a16="http://schemas.microsoft.com/office/drawing/2014/main" id="{2ADC8508-076A-4437-A8EB-B461F90AB4EF}"/>
              </a:ext>
            </a:extLst>
          </p:cNvPr>
          <p:cNvSpPr txBox="1">
            <a:spLocks noGrp="1"/>
          </p:cNvSpPr>
          <p:nvPr>
            <p:ph idx="1"/>
          </p:nvPr>
        </p:nvSpPr>
        <p:spPr>
          <a:xfrm>
            <a:off x="0" y="985522"/>
            <a:ext cx="9144000" cy="2672077"/>
          </a:xfrm>
        </p:spPr>
        <p:txBody>
          <a:bodyPr/>
          <a:lstStyle/>
          <a:p>
            <a:pPr marL="0" lvl="0" indent="0">
              <a:buNone/>
            </a:pPr>
            <a:r>
              <a:rPr lang="tr-TR" sz="2800" dirty="0"/>
              <a:t>Tankın tabanı ters çevrilmiş bir koni oluşturmak için eğimlidir ve çamur, tankın merkezine yakın bulunan küçük bir hazneye taşınır. Hız veya sıyırıcı önemli Yerleşik parçacıkların (&lt;5mm / s) çok yüksek hızda yeniden süspansiyonu Çamur emme ile yürüyen köprü başlıklar ve pompalar çok iyi değil</a:t>
            </a:r>
          </a:p>
        </p:txBody>
      </p:sp>
      <p:pic>
        <p:nvPicPr>
          <p:cNvPr id="7" name="Picture 2">
            <a:extLst>
              <a:ext uri="{FF2B5EF4-FFF2-40B4-BE49-F238E27FC236}">
                <a16:creationId xmlns:a16="http://schemas.microsoft.com/office/drawing/2014/main" id="{2913B87C-6834-4C8D-B145-E305AA21C867}"/>
              </a:ext>
            </a:extLst>
          </p:cNvPr>
          <p:cNvPicPr>
            <a:picLocks noChangeAspect="1"/>
          </p:cNvPicPr>
          <p:nvPr/>
        </p:nvPicPr>
        <p:blipFill>
          <a:blip r:embed="rId2"/>
          <a:srcRect l="14446" t="51805" r="40849" b="13751"/>
          <a:stretch>
            <a:fillRect/>
          </a:stretch>
        </p:blipFill>
        <p:spPr>
          <a:xfrm>
            <a:off x="5040573" y="4337179"/>
            <a:ext cx="4114800" cy="2519684"/>
          </a:xfrm>
          <a:prstGeom prst="rect">
            <a:avLst/>
          </a:prstGeom>
          <a:noFill/>
          <a:ln cap="flat">
            <a:noFill/>
          </a:ln>
        </p:spPr>
      </p:pic>
      <p:pic>
        <p:nvPicPr>
          <p:cNvPr id="9" name="Picture 8">
            <a:extLst>
              <a:ext uri="{FF2B5EF4-FFF2-40B4-BE49-F238E27FC236}">
                <a16:creationId xmlns:a16="http://schemas.microsoft.com/office/drawing/2014/main" id="{4C254428-28B0-40AE-A858-3ED145448BA9}"/>
              </a:ext>
            </a:extLst>
          </p:cNvPr>
          <p:cNvPicPr>
            <a:picLocks noChangeAspect="1"/>
          </p:cNvPicPr>
          <p:nvPr/>
        </p:nvPicPr>
        <p:blipFill>
          <a:blip r:embed="rId3"/>
          <a:stretch>
            <a:fillRect/>
          </a:stretch>
        </p:blipFill>
        <p:spPr>
          <a:xfrm>
            <a:off x="-20472" y="3858268"/>
            <a:ext cx="5049672" cy="249589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5EE9C-3F8C-4F1F-A571-60524CFAFDDB}"/>
              </a:ext>
            </a:extLst>
          </p:cNvPr>
          <p:cNvSpPr>
            <a:spLocks noGrp="1"/>
          </p:cNvSpPr>
          <p:nvPr>
            <p:ph type="title"/>
          </p:nvPr>
        </p:nvSpPr>
        <p:spPr/>
        <p:txBody>
          <a:bodyPr/>
          <a:lstStyle/>
          <a:p>
            <a:r>
              <a:rPr lang="tr-TR" dirty="0"/>
              <a:t>Dairesel havuzlar</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D23275B-9429-4D65-A4C2-4F4920EADD0E}"/>
                  </a:ext>
                </a:extLst>
              </p:cNvPr>
              <p:cNvSpPr>
                <a:spLocks noGrp="1"/>
              </p:cNvSpPr>
              <p:nvPr>
                <p:ph idx="1"/>
              </p:nvPr>
            </p:nvSpPr>
            <p:spPr>
              <a:xfrm>
                <a:off x="0" y="1143000"/>
                <a:ext cx="9144000" cy="5715000"/>
              </a:xfrm>
            </p:spPr>
            <p:txBody>
              <a:bodyPr/>
              <a:lstStyle/>
              <a:p>
                <a:pPr marL="0" indent="0">
                  <a:buNone/>
                </a:pPr>
                <a:r>
                  <a:rPr lang="tr-TR" sz="2400" dirty="0"/>
                  <a:t>Dairesel havuzlarda akım rejimleri farklıdır. Akım merkezden girer ve çevresel </a:t>
                </a:r>
                <a:r>
                  <a:rPr lang="tr-TR" sz="2400" dirty="0" err="1"/>
                  <a:t>radyal</a:t>
                </a:r>
                <a:r>
                  <a:rPr lang="tr-TR" sz="2400" dirty="0"/>
                  <a:t> akım perdeler tarafından engellenir, su merkezden uzaklaştıkça yatay hızı sürekli olarak azalır. Böylece tanecik uzun </a:t>
                </a:r>
                <a:r>
                  <a:rPr lang="tr-TR" sz="2400" dirty="0" err="1"/>
                  <a:t>dikdörtgensel</a:t>
                </a:r>
                <a:r>
                  <a:rPr lang="tr-TR" sz="2400" dirty="0"/>
                  <a:t> tanktaki düz bir hattın izlenmesine karşın dairesel havuzda parabolik bir yol takip eder. Dairesel Havuzlarda çamur giderme mekanizmaları daha basittir ve daha az bakım gerektirir.</a:t>
                </a:r>
              </a:p>
              <a:p>
                <a:r>
                  <a:rPr lang="tr-TR" sz="2400" dirty="0"/>
                  <a:t>Parçacıklar sıvı ile yatay olarak hareket eder (tüm parçacıklar aynı yatay hıza sahiptir).</a:t>
                </a:r>
              </a:p>
              <a:p>
                <a:r>
                  <a:rPr lang="tr-TR" sz="2400" dirty="0"/>
                  <a:t>Parçacıklar son çökelme hızıyla dikey olarak hareket eder</a:t>
                </a:r>
              </a:p>
              <a:p>
                <a:r>
                  <a:rPr lang="tr-TR" sz="2400" dirty="0"/>
                  <a:t>(farklı boyut, şekil ve yoğunluktaki parçacıklar için farklıdır)</a:t>
                </a:r>
              </a:p>
              <a:p>
                <a14:m>
                  <m:oMath xmlns:m="http://schemas.openxmlformats.org/officeDocument/2006/math">
                    <m:sSub>
                      <m:sSubPr>
                        <m:ctrlPr>
                          <a:rPr lang="tr-TR" sz="2400" i="1" dirty="0" smtClean="0">
                            <a:latin typeface="Cambria Math" panose="02040503050406030204" pitchFamily="18" charset="0"/>
                          </a:rPr>
                        </m:ctrlPr>
                      </m:sSubPr>
                      <m:e>
                        <m:r>
                          <a:rPr lang="tr-TR" sz="2400" b="0" i="1" dirty="0" smtClean="0">
                            <a:latin typeface="Cambria Math" panose="02040503050406030204" pitchFamily="18" charset="0"/>
                          </a:rPr>
                          <m:t>𝑉</m:t>
                        </m:r>
                      </m:e>
                      <m:sub>
                        <m:r>
                          <a:rPr lang="tr-TR" sz="2400" b="0" i="1" dirty="0" smtClean="0">
                            <a:latin typeface="Cambria Math" panose="02040503050406030204" pitchFamily="18" charset="0"/>
                          </a:rPr>
                          <m:t>𝑆</m:t>
                        </m:r>
                      </m:sub>
                    </m:sSub>
                    <m:r>
                      <a:rPr lang="tr-TR" sz="2400" b="0" i="1" dirty="0" smtClean="0">
                        <a:latin typeface="Cambria Math" panose="02040503050406030204" pitchFamily="18" charset="0"/>
                      </a:rPr>
                      <m:t>&gt;</m:t>
                    </m:r>
                    <m:sSub>
                      <m:sSubPr>
                        <m:ctrlPr>
                          <a:rPr lang="tr-TR" sz="2400" i="1" dirty="0" smtClean="0">
                            <a:latin typeface="Cambria Math" panose="02040503050406030204" pitchFamily="18" charset="0"/>
                          </a:rPr>
                        </m:ctrlPr>
                      </m:sSubPr>
                      <m:e>
                        <m:r>
                          <a:rPr lang="tr-TR" sz="2400" b="0" i="1" dirty="0" smtClean="0">
                            <a:latin typeface="Cambria Math" panose="02040503050406030204" pitchFamily="18" charset="0"/>
                          </a:rPr>
                          <m:t>𝑉</m:t>
                        </m:r>
                      </m:e>
                      <m:sub>
                        <m:r>
                          <a:rPr lang="tr-TR" sz="2400" b="0" i="1" dirty="0" smtClean="0">
                            <a:latin typeface="Cambria Math" panose="02040503050406030204" pitchFamily="18" charset="0"/>
                          </a:rPr>
                          <m:t>𝐶</m:t>
                        </m:r>
                      </m:sub>
                    </m:sSub>
                  </m:oMath>
                </a14:m>
                <a:r>
                  <a:rPr lang="tr-TR" sz="2400" dirty="0"/>
                  <a:t> içeren tüm parçacıklar tamamen yerleşecek</a:t>
                </a:r>
              </a:p>
              <a:p>
                <a14:m>
                  <m:oMath xmlns:m="http://schemas.openxmlformats.org/officeDocument/2006/math">
                    <m:sSub>
                      <m:sSubPr>
                        <m:ctrlPr>
                          <a:rPr lang="tr-TR" sz="2400" i="1" dirty="0" smtClean="0">
                            <a:latin typeface="Cambria Math" panose="02040503050406030204" pitchFamily="18" charset="0"/>
                          </a:rPr>
                        </m:ctrlPr>
                      </m:sSubPr>
                      <m:e>
                        <m:r>
                          <a:rPr lang="tr-TR" sz="2400" b="0" i="1" dirty="0" smtClean="0">
                            <a:latin typeface="Cambria Math" panose="02040503050406030204" pitchFamily="18" charset="0"/>
                          </a:rPr>
                          <m:t>𝑉</m:t>
                        </m:r>
                      </m:e>
                      <m:sub>
                        <m:r>
                          <a:rPr lang="tr-TR" sz="2400" b="0" i="1" dirty="0" smtClean="0">
                            <a:latin typeface="Cambria Math" panose="02040503050406030204" pitchFamily="18" charset="0"/>
                          </a:rPr>
                          <m:t>𝑠</m:t>
                        </m:r>
                      </m:sub>
                    </m:sSub>
                    <m:r>
                      <a:rPr lang="tr-TR" sz="2400" b="0" i="1" dirty="0" smtClean="0">
                        <a:latin typeface="Cambria Math" panose="02040503050406030204" pitchFamily="18" charset="0"/>
                      </a:rPr>
                      <m:t>&lt;</m:t>
                    </m:r>
                    <m:sSub>
                      <m:sSubPr>
                        <m:ctrlPr>
                          <a:rPr lang="tr-TR" sz="2400" i="1" dirty="0" smtClean="0">
                            <a:latin typeface="Cambria Math" panose="02040503050406030204" pitchFamily="18" charset="0"/>
                          </a:rPr>
                        </m:ctrlPr>
                      </m:sSubPr>
                      <m:e>
                        <m:r>
                          <a:rPr lang="tr-TR" sz="2400" b="0" i="1" dirty="0" smtClean="0">
                            <a:latin typeface="Cambria Math" panose="02040503050406030204" pitchFamily="18" charset="0"/>
                          </a:rPr>
                          <m:t>𝑉</m:t>
                        </m:r>
                      </m:e>
                      <m:sub>
                        <m:r>
                          <a:rPr lang="tr-TR" sz="2400" b="0" i="1" dirty="0" smtClean="0">
                            <a:latin typeface="Cambria Math" panose="02040503050406030204" pitchFamily="18" charset="0"/>
                          </a:rPr>
                          <m:t>𝑐</m:t>
                        </m:r>
                      </m:sub>
                    </m:sSub>
                    <m:r>
                      <a:rPr lang="tr-TR" sz="2400" b="0" i="1" dirty="0" smtClean="0">
                        <a:latin typeface="Cambria Math" panose="02040503050406030204" pitchFamily="18" charset="0"/>
                      </a:rPr>
                      <m:t> </m:t>
                    </m:r>
                  </m:oMath>
                </a14:m>
                <a:r>
                  <a:rPr lang="tr-TR" sz="2400" dirty="0"/>
                  <a:t> parçacıklar </a:t>
                </a:r>
                <a14:m>
                  <m:oMath xmlns:m="http://schemas.openxmlformats.org/officeDocument/2006/math">
                    <m:sSub>
                      <m:sSubPr>
                        <m:ctrlPr>
                          <a:rPr lang="tr-TR" sz="2400" i="1" dirty="0" smtClean="0">
                            <a:latin typeface="Cambria Math" panose="02040503050406030204" pitchFamily="18" charset="0"/>
                          </a:rPr>
                        </m:ctrlPr>
                      </m:sSubPr>
                      <m:e>
                        <m:r>
                          <a:rPr lang="tr-TR" sz="2400" b="0" i="1" dirty="0" smtClean="0">
                            <a:latin typeface="Cambria Math" panose="02040503050406030204" pitchFamily="18" charset="0"/>
                          </a:rPr>
                          <m:t>𝑉</m:t>
                        </m:r>
                      </m:e>
                      <m:sub>
                        <m:r>
                          <a:rPr lang="tr-TR" sz="2400" b="0" i="1" dirty="0" smtClean="0">
                            <a:latin typeface="Cambria Math" panose="02040503050406030204" pitchFamily="18" charset="0"/>
                          </a:rPr>
                          <m:t>𝑝</m:t>
                        </m:r>
                      </m:sub>
                    </m:sSub>
                    <m:r>
                      <a:rPr lang="tr-TR" sz="2400" i="1" dirty="0" smtClean="0">
                        <a:latin typeface="Cambria Math" panose="02040503050406030204" pitchFamily="18" charset="0"/>
                      </a:rPr>
                      <m:t>/</m:t>
                    </m:r>
                    <m:sSub>
                      <m:sSubPr>
                        <m:ctrlPr>
                          <a:rPr lang="tr-TR" sz="2400" i="1" dirty="0" smtClean="0">
                            <a:latin typeface="Cambria Math" panose="02040503050406030204" pitchFamily="18" charset="0"/>
                          </a:rPr>
                        </m:ctrlPr>
                      </m:sSubPr>
                      <m:e>
                        <m:r>
                          <a:rPr lang="tr-TR" sz="2400" b="0" i="1" dirty="0" smtClean="0">
                            <a:latin typeface="Cambria Math" panose="02040503050406030204" pitchFamily="18" charset="0"/>
                          </a:rPr>
                          <m:t>𝑉</m:t>
                        </m:r>
                      </m:e>
                      <m:sub>
                        <m:r>
                          <a:rPr lang="tr-TR" sz="2400" b="0" i="1" dirty="0" smtClean="0">
                            <a:latin typeface="Cambria Math" panose="02040503050406030204" pitchFamily="18" charset="0"/>
                          </a:rPr>
                          <m:t>𝑐</m:t>
                        </m:r>
                      </m:sub>
                    </m:sSub>
                    <m:r>
                      <a:rPr lang="tr-TR" sz="2400" i="1" dirty="0" smtClean="0">
                        <a:latin typeface="Cambria Math" panose="02040503050406030204" pitchFamily="18" charset="0"/>
                      </a:rPr>
                      <m:t> </m:t>
                    </m:r>
                  </m:oMath>
                </a14:m>
                <a:r>
                  <a:rPr lang="tr-TR" sz="2400" dirty="0"/>
                  <a:t>oranında çöktürülecektir. </a:t>
                </a:r>
              </a:p>
              <a:p>
                <a:endParaRPr lang="tr-TR" dirty="0"/>
              </a:p>
            </p:txBody>
          </p:sp>
        </mc:Choice>
        <mc:Fallback>
          <p:sp>
            <p:nvSpPr>
              <p:cNvPr id="3" name="Content Placeholder 2">
                <a:extLst>
                  <a:ext uri="{FF2B5EF4-FFF2-40B4-BE49-F238E27FC236}">
                    <a16:creationId xmlns:a16="http://schemas.microsoft.com/office/drawing/2014/main" id="{0D23275B-9429-4D65-A4C2-4F4920EADD0E}"/>
                  </a:ext>
                </a:extLst>
              </p:cNvPr>
              <p:cNvSpPr>
                <a:spLocks noGrp="1" noRot="1" noChangeAspect="1" noMove="1" noResize="1" noEditPoints="1" noAdjustHandles="1" noChangeArrowheads="1" noChangeShapeType="1" noTextEdit="1"/>
              </p:cNvSpPr>
              <p:nvPr>
                <p:ph idx="1"/>
              </p:nvPr>
            </p:nvSpPr>
            <p:spPr>
              <a:xfrm>
                <a:off x="0" y="1143000"/>
                <a:ext cx="9144000" cy="5715000"/>
              </a:xfrm>
              <a:blipFill>
                <a:blip r:embed="rId2"/>
                <a:stretch>
                  <a:fillRect l="-1000" t="-854"/>
                </a:stretch>
              </a:blipFill>
            </p:spPr>
            <p:txBody>
              <a:bodyPr/>
              <a:lstStyle/>
              <a:p>
                <a:r>
                  <a:rPr lang="tr-TR">
                    <a:noFill/>
                  </a:rPr>
                  <a:t> </a:t>
                </a:r>
              </a:p>
            </p:txBody>
          </p:sp>
        </mc:Fallback>
      </mc:AlternateContent>
    </p:spTree>
    <p:extLst>
      <p:ext uri="{BB962C8B-B14F-4D97-AF65-F5344CB8AC3E}">
        <p14:creationId xmlns:p14="http://schemas.microsoft.com/office/powerpoint/2010/main" val="2606503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D5BF3-C5DC-42BE-8174-ABD1299C8584}"/>
              </a:ext>
            </a:extLst>
          </p:cNvPr>
          <p:cNvSpPr>
            <a:spLocks noGrp="1"/>
          </p:cNvSpPr>
          <p:nvPr>
            <p:ph type="title"/>
          </p:nvPr>
        </p:nvSpPr>
        <p:spPr/>
        <p:txBody>
          <a:bodyPr/>
          <a:lstStyle/>
          <a:p>
            <a:endParaRPr lang="tr-TR"/>
          </a:p>
        </p:txBody>
      </p:sp>
      <p:sp>
        <p:nvSpPr>
          <p:cNvPr id="3" name="Content Placeholder 2">
            <a:extLst>
              <a:ext uri="{FF2B5EF4-FFF2-40B4-BE49-F238E27FC236}">
                <a16:creationId xmlns:a16="http://schemas.microsoft.com/office/drawing/2014/main" id="{47C0F76F-776E-4B11-B352-8AA123140380}"/>
              </a:ext>
            </a:extLst>
          </p:cNvPr>
          <p:cNvSpPr>
            <a:spLocks noGrp="1"/>
          </p:cNvSpPr>
          <p:nvPr>
            <p:ph idx="1"/>
          </p:nvPr>
        </p:nvSpPr>
        <p:spPr/>
        <p:txBody>
          <a:bodyPr/>
          <a:lstStyle/>
          <a:p>
            <a:endParaRPr lang="tr-TR" dirty="0"/>
          </a:p>
        </p:txBody>
      </p:sp>
    </p:spTree>
    <p:extLst>
      <p:ext uri="{BB962C8B-B14F-4D97-AF65-F5344CB8AC3E}">
        <p14:creationId xmlns:p14="http://schemas.microsoft.com/office/powerpoint/2010/main" val="2882626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D5BF3-C5DC-42BE-8174-ABD1299C8584}"/>
              </a:ext>
            </a:extLst>
          </p:cNvPr>
          <p:cNvSpPr>
            <a:spLocks noGrp="1"/>
          </p:cNvSpPr>
          <p:nvPr>
            <p:ph type="title"/>
          </p:nvPr>
        </p:nvSpPr>
        <p:spPr/>
        <p:txBody>
          <a:bodyPr/>
          <a:lstStyle/>
          <a:p>
            <a:r>
              <a:rPr lang="tr-TR" dirty="0"/>
              <a:t>Dikdörtgen ön çöktürme tankı</a:t>
            </a:r>
          </a:p>
        </p:txBody>
      </p:sp>
      <p:pic>
        <p:nvPicPr>
          <p:cNvPr id="5" name="Content Placeholder 4">
            <a:extLst>
              <a:ext uri="{FF2B5EF4-FFF2-40B4-BE49-F238E27FC236}">
                <a16:creationId xmlns:a16="http://schemas.microsoft.com/office/drawing/2014/main" id="{B5D12880-D50F-4DCD-8C43-639DBF7C38A6}"/>
              </a:ext>
            </a:extLst>
          </p:cNvPr>
          <p:cNvPicPr>
            <a:picLocks noGrp="1" noChangeAspect="1"/>
          </p:cNvPicPr>
          <p:nvPr>
            <p:ph idx="1"/>
          </p:nvPr>
        </p:nvPicPr>
        <p:blipFill>
          <a:blip r:embed="rId2"/>
          <a:stretch>
            <a:fillRect/>
          </a:stretch>
        </p:blipFill>
        <p:spPr>
          <a:xfrm>
            <a:off x="180361" y="1243068"/>
            <a:ext cx="8966517" cy="4395732"/>
          </a:xfrm>
        </p:spPr>
      </p:pic>
    </p:spTree>
    <p:extLst>
      <p:ext uri="{BB962C8B-B14F-4D97-AF65-F5344CB8AC3E}">
        <p14:creationId xmlns:p14="http://schemas.microsoft.com/office/powerpoint/2010/main" val="1679820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D5BF3-C5DC-42BE-8174-ABD1299C8584}"/>
              </a:ext>
            </a:extLst>
          </p:cNvPr>
          <p:cNvSpPr>
            <a:spLocks noGrp="1"/>
          </p:cNvSpPr>
          <p:nvPr>
            <p:ph type="title"/>
          </p:nvPr>
        </p:nvSpPr>
        <p:spPr/>
        <p:txBody>
          <a:bodyPr/>
          <a:lstStyle/>
          <a:p>
            <a:r>
              <a:rPr lang="tr-TR" sz="2000" dirty="0"/>
              <a:t>Dikdörtgen-dairesel planlı ön çöktürme havuzları projelendirme kriterleri</a:t>
            </a:r>
          </a:p>
        </p:txBody>
      </p:sp>
      <p:pic>
        <p:nvPicPr>
          <p:cNvPr id="5" name="Content Placeholder 4">
            <a:extLst>
              <a:ext uri="{FF2B5EF4-FFF2-40B4-BE49-F238E27FC236}">
                <a16:creationId xmlns:a16="http://schemas.microsoft.com/office/drawing/2014/main" id="{AF2D7F8F-6D8C-4DE5-A6AA-D2A564C16B8F}"/>
              </a:ext>
            </a:extLst>
          </p:cNvPr>
          <p:cNvPicPr>
            <a:picLocks noGrp="1" noChangeAspect="1"/>
          </p:cNvPicPr>
          <p:nvPr>
            <p:ph idx="1"/>
          </p:nvPr>
        </p:nvPicPr>
        <p:blipFill>
          <a:blip r:embed="rId2"/>
          <a:stretch>
            <a:fillRect/>
          </a:stretch>
        </p:blipFill>
        <p:spPr>
          <a:xfrm>
            <a:off x="228600" y="1219200"/>
            <a:ext cx="7010400" cy="5443559"/>
          </a:xfrm>
        </p:spPr>
      </p:pic>
    </p:spTree>
    <p:extLst>
      <p:ext uri="{BB962C8B-B14F-4D97-AF65-F5344CB8AC3E}">
        <p14:creationId xmlns:p14="http://schemas.microsoft.com/office/powerpoint/2010/main" val="30319358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19E5-BF8A-4C16-A391-98D0625C09AE}"/>
              </a:ext>
            </a:extLst>
          </p:cNvPr>
          <p:cNvSpPr>
            <a:spLocks noGrp="1"/>
          </p:cNvSpPr>
          <p:nvPr>
            <p:ph type="title"/>
          </p:nvPr>
        </p:nvSpPr>
        <p:spPr>
          <a:xfrm>
            <a:off x="-152400" y="0"/>
            <a:ext cx="8734425" cy="715963"/>
          </a:xfrm>
        </p:spPr>
        <p:txBody>
          <a:bodyPr/>
          <a:lstStyle/>
          <a:p>
            <a:r>
              <a:rPr lang="tr-TR" sz="2800" dirty="0"/>
              <a:t>Ön çöktürme tanklarında tasarım bilgileri</a:t>
            </a:r>
          </a:p>
        </p:txBody>
      </p:sp>
      <p:pic>
        <p:nvPicPr>
          <p:cNvPr id="5" name="Content Placeholder 4">
            <a:extLst>
              <a:ext uri="{FF2B5EF4-FFF2-40B4-BE49-F238E27FC236}">
                <a16:creationId xmlns:a16="http://schemas.microsoft.com/office/drawing/2014/main" id="{6855ED9A-36A0-4A9F-8E5E-0425773CF1BE}"/>
              </a:ext>
            </a:extLst>
          </p:cNvPr>
          <p:cNvPicPr>
            <a:picLocks noGrp="1" noChangeAspect="1"/>
          </p:cNvPicPr>
          <p:nvPr>
            <p:ph idx="1"/>
          </p:nvPr>
        </p:nvPicPr>
        <p:blipFill>
          <a:blip r:embed="rId2"/>
          <a:stretch>
            <a:fillRect/>
          </a:stretch>
        </p:blipFill>
        <p:spPr>
          <a:xfrm>
            <a:off x="304800" y="1143000"/>
            <a:ext cx="8001000" cy="5523704"/>
          </a:xfrm>
        </p:spPr>
      </p:pic>
    </p:spTree>
    <p:extLst>
      <p:ext uri="{BB962C8B-B14F-4D97-AF65-F5344CB8AC3E}">
        <p14:creationId xmlns:p14="http://schemas.microsoft.com/office/powerpoint/2010/main" val="6190189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F1809E0-EEBE-4DEB-8C61-2E1A5676AA41}"/>
              </a:ext>
            </a:extLst>
          </p:cNvPr>
          <p:cNvSpPr/>
          <p:nvPr/>
        </p:nvSpPr>
        <p:spPr>
          <a:xfrm>
            <a:off x="3169742" y="2286225"/>
            <a:ext cx="1218333" cy="12386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defRPr/>
            </a:pPr>
            <a:r>
              <a:rPr lang="tr-TR" sz="7125" b="1" dirty="0">
                <a:solidFill>
                  <a:srgbClr val="FFFFFF"/>
                </a:solidFill>
                <a:latin typeface="Noto Sans" panose="020B0502040504020204" pitchFamily="34"/>
                <a:ea typeface="Noto Sans" panose="020B0502040504020204" pitchFamily="34"/>
                <a:cs typeface="Noto Sans" panose="020B0502040504020204" pitchFamily="34"/>
              </a:rPr>
              <a:t>A</a:t>
            </a:r>
            <a:endParaRPr lang="en-GB" sz="7125" b="1"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5" name="Rectangle 4">
            <a:extLst>
              <a:ext uri="{FF2B5EF4-FFF2-40B4-BE49-F238E27FC236}">
                <a16:creationId xmlns:a16="http://schemas.microsoft.com/office/drawing/2014/main" id="{9FC3FF01-07DD-4B15-B6DF-8922E4349A5B}"/>
              </a:ext>
            </a:extLst>
          </p:cNvPr>
          <p:cNvSpPr/>
          <p:nvPr/>
        </p:nvSpPr>
        <p:spPr>
          <a:xfrm>
            <a:off x="3169742" y="3684830"/>
            <a:ext cx="1218333" cy="12386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defRPr/>
            </a:pPr>
            <a:endParaRPr lang="en-GB" sz="7125" b="1"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6" name="Rectangle 5">
            <a:extLst>
              <a:ext uri="{FF2B5EF4-FFF2-40B4-BE49-F238E27FC236}">
                <a16:creationId xmlns:a16="http://schemas.microsoft.com/office/drawing/2014/main" id="{D1165990-C3F5-4E11-82E4-892A8FBD24F1}"/>
              </a:ext>
            </a:extLst>
          </p:cNvPr>
          <p:cNvSpPr/>
          <p:nvPr/>
        </p:nvSpPr>
        <p:spPr>
          <a:xfrm>
            <a:off x="4558850" y="2295216"/>
            <a:ext cx="1218333" cy="12386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defRPr/>
            </a:pPr>
            <a:endParaRPr lang="en-GB" sz="6600" b="1"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7" name="Rectangle 6">
            <a:extLst>
              <a:ext uri="{FF2B5EF4-FFF2-40B4-BE49-F238E27FC236}">
                <a16:creationId xmlns:a16="http://schemas.microsoft.com/office/drawing/2014/main" id="{7C0AE418-DDA0-47D5-A32D-5448EDC70633}"/>
              </a:ext>
            </a:extLst>
          </p:cNvPr>
          <p:cNvSpPr/>
          <p:nvPr/>
        </p:nvSpPr>
        <p:spPr>
          <a:xfrm>
            <a:off x="4558850" y="3684830"/>
            <a:ext cx="1218333" cy="12386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defRPr/>
            </a:pPr>
            <a:r>
              <a:rPr lang="tr-TR" sz="6600" b="1" dirty="0">
                <a:solidFill>
                  <a:srgbClr val="FFFFFF"/>
                </a:solidFill>
                <a:latin typeface="Noto Sans" panose="020B0502040504020204" pitchFamily="34"/>
                <a:ea typeface="Noto Sans" panose="020B0502040504020204" pitchFamily="34"/>
                <a:cs typeface="Noto Sans" panose="020B0502040504020204" pitchFamily="34"/>
              </a:rPr>
              <a:t>D</a:t>
            </a:r>
            <a:endParaRPr lang="en-GB" sz="6600" b="1"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2" name="TextBox 1">
            <a:extLst>
              <a:ext uri="{FF2B5EF4-FFF2-40B4-BE49-F238E27FC236}">
                <a16:creationId xmlns:a16="http://schemas.microsoft.com/office/drawing/2014/main" id="{DB0A9C50-B290-4C30-A65A-9D7AB111D154}"/>
              </a:ext>
            </a:extLst>
          </p:cNvPr>
          <p:cNvSpPr txBox="1"/>
          <p:nvPr/>
        </p:nvSpPr>
        <p:spPr>
          <a:xfrm>
            <a:off x="456779" y="36859"/>
            <a:ext cx="8109299" cy="669414"/>
          </a:xfrm>
          <a:prstGeom prst="rect">
            <a:avLst/>
          </a:prstGeom>
          <a:noFill/>
        </p:spPr>
        <p:txBody>
          <a:bodyPr wrap="square" rtlCol="0">
            <a:spAutoFit/>
          </a:bodyPr>
          <a:lstStyle/>
          <a:p>
            <a:pPr lvl="0" algn="ctr">
              <a:defRPr/>
            </a:pPr>
            <a:r>
              <a:rPr lang="tr-TR" sz="3750" b="1" dirty="0">
                <a:latin typeface="Noto Sans" panose="020B0502040504020204" pitchFamily="34"/>
                <a:ea typeface="Noto Sans" panose="020B0502040504020204" pitchFamily="34"/>
                <a:cs typeface="Noto Sans" panose="020B0502040504020204" pitchFamily="34"/>
              </a:rPr>
              <a:t>Yatay Akışlı Dikdörtgen Tanklar</a:t>
            </a:r>
            <a:endParaRPr lang="en-GB" sz="3750" b="1" dirty="0">
              <a:latin typeface="Noto Sans" panose="020B0502040504020204" pitchFamily="34"/>
              <a:ea typeface="Noto Sans" panose="020B0502040504020204" pitchFamily="34"/>
              <a:cs typeface="Noto Sans" panose="020B0502040504020204" pitchFamily="34"/>
            </a:endParaRPr>
          </a:p>
        </p:txBody>
      </p:sp>
      <p:sp>
        <p:nvSpPr>
          <p:cNvPr id="3" name="Oval 2">
            <a:extLst>
              <a:ext uri="{FF2B5EF4-FFF2-40B4-BE49-F238E27FC236}">
                <a16:creationId xmlns:a16="http://schemas.microsoft.com/office/drawing/2014/main" id="{577BCDE7-1642-4559-B97D-D9569C26CC4D}"/>
              </a:ext>
            </a:extLst>
          </p:cNvPr>
          <p:cNvSpPr/>
          <p:nvPr/>
        </p:nvSpPr>
        <p:spPr>
          <a:xfrm>
            <a:off x="239458" y="1834174"/>
            <a:ext cx="580724" cy="5807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2" name="TextBox 11">
            <a:extLst>
              <a:ext uri="{FF2B5EF4-FFF2-40B4-BE49-F238E27FC236}">
                <a16:creationId xmlns:a16="http://schemas.microsoft.com/office/drawing/2014/main" id="{86395D4D-9593-42C2-B37A-96A69331BF5E}"/>
              </a:ext>
            </a:extLst>
          </p:cNvPr>
          <p:cNvSpPr txBox="1"/>
          <p:nvPr/>
        </p:nvSpPr>
        <p:spPr>
          <a:xfrm>
            <a:off x="115111" y="1464842"/>
            <a:ext cx="1282143" cy="461665"/>
          </a:xfrm>
          <a:prstGeom prst="rect">
            <a:avLst/>
          </a:prstGeom>
          <a:noFill/>
        </p:spPr>
        <p:txBody>
          <a:bodyPr wrap="square" rtlCol="0">
            <a:spAutoFit/>
          </a:bodyPr>
          <a:lstStyle/>
          <a:p>
            <a:pPr lvl="0">
              <a:defRPr/>
            </a:pPr>
            <a:r>
              <a:rPr lang="tr-TR" dirty="0">
                <a:latin typeface="Noto Sans" panose="020B0502040504020204" pitchFamily="34"/>
                <a:ea typeface="Noto Sans" panose="020B0502040504020204" pitchFamily="34"/>
                <a:cs typeface="Noto Sans" panose="020B0502040504020204" pitchFamily="34"/>
              </a:rPr>
              <a:t>Avantaj</a:t>
            </a:r>
            <a:endParaRPr lang="en-GB" dirty="0">
              <a:latin typeface="Noto Sans" panose="020B0502040504020204" pitchFamily="34"/>
              <a:ea typeface="Noto Sans" panose="020B0502040504020204" pitchFamily="34"/>
              <a:cs typeface="Noto Sans" panose="020B0502040504020204" pitchFamily="34"/>
            </a:endParaRPr>
          </a:p>
        </p:txBody>
      </p:sp>
      <p:sp>
        <p:nvSpPr>
          <p:cNvPr id="14" name="TextBox 13">
            <a:extLst>
              <a:ext uri="{FF2B5EF4-FFF2-40B4-BE49-F238E27FC236}">
                <a16:creationId xmlns:a16="http://schemas.microsoft.com/office/drawing/2014/main" id="{E096CA70-0FA4-4C69-9A3F-8CEDD606DB28}"/>
              </a:ext>
            </a:extLst>
          </p:cNvPr>
          <p:cNvSpPr txBox="1"/>
          <p:nvPr/>
        </p:nvSpPr>
        <p:spPr>
          <a:xfrm>
            <a:off x="6893181" y="3063197"/>
            <a:ext cx="1693282" cy="461665"/>
          </a:xfrm>
          <a:prstGeom prst="rect">
            <a:avLst/>
          </a:prstGeom>
          <a:noFill/>
        </p:spPr>
        <p:txBody>
          <a:bodyPr wrap="square" rtlCol="0">
            <a:spAutoFit/>
          </a:bodyPr>
          <a:lstStyle/>
          <a:p>
            <a:pPr lvl="0">
              <a:defRPr/>
            </a:pPr>
            <a:r>
              <a:rPr lang="tr-TR" dirty="0">
                <a:latin typeface="Noto Sans" panose="020B0502040504020204" pitchFamily="34"/>
                <a:ea typeface="Noto Sans" panose="020B0502040504020204" pitchFamily="34"/>
                <a:cs typeface="Noto Sans" panose="020B0502040504020204" pitchFamily="34"/>
              </a:rPr>
              <a:t>Dezavantaj</a:t>
            </a:r>
          </a:p>
        </p:txBody>
      </p:sp>
      <p:sp>
        <p:nvSpPr>
          <p:cNvPr id="16" name="TextBox 15">
            <a:extLst>
              <a:ext uri="{FF2B5EF4-FFF2-40B4-BE49-F238E27FC236}">
                <a16:creationId xmlns:a16="http://schemas.microsoft.com/office/drawing/2014/main" id="{E66C0042-89AD-40AC-BBE5-DF25524044A8}"/>
              </a:ext>
            </a:extLst>
          </p:cNvPr>
          <p:cNvSpPr txBox="1"/>
          <p:nvPr/>
        </p:nvSpPr>
        <p:spPr>
          <a:xfrm>
            <a:off x="1" y="2600477"/>
            <a:ext cx="2722722" cy="3293209"/>
          </a:xfrm>
          <a:prstGeom prst="rect">
            <a:avLst/>
          </a:prstGeom>
          <a:noFill/>
        </p:spPr>
        <p:txBody>
          <a:bodyPr wrap="square" rtlCol="0">
            <a:spAutoFit/>
          </a:bodyPr>
          <a:lstStyle/>
          <a:p>
            <a:pPr marL="171450" indent="-171450" algn="just">
              <a:buAutoNum type="arabicPeriod"/>
              <a:defRPr/>
            </a:pPr>
            <a:r>
              <a:rPr lang="tr-TR" sz="1600" b="1" dirty="0">
                <a:latin typeface="Noto Sans" panose="020B0502040504020204" pitchFamily="34"/>
                <a:ea typeface="Noto Sans" panose="020B0502040504020204" pitchFamily="34"/>
                <a:cs typeface="Noto Sans" panose="020B0502040504020204" pitchFamily="34"/>
              </a:rPr>
              <a:t>Çoklu havuzlar kullanıldığında daha az yer kaplar</a:t>
            </a:r>
          </a:p>
          <a:p>
            <a:pPr marL="171450" indent="-171450" algn="just">
              <a:buAutoNum type="arabicPeriod"/>
              <a:defRPr/>
            </a:pPr>
            <a:r>
              <a:rPr lang="tr-TR" sz="1600" b="1" dirty="0">
                <a:latin typeface="Noto Sans" panose="020B0502040504020204" pitchFamily="34"/>
                <a:ea typeface="Noto Sans" panose="020B0502040504020204" pitchFamily="34"/>
                <a:cs typeface="Noto Sans" panose="020B0502040504020204" pitchFamily="34"/>
              </a:rPr>
              <a:t>Çoklu havuz kullanıldığında inşaat maliyeti azalır</a:t>
            </a:r>
          </a:p>
          <a:p>
            <a:pPr lvl="0" algn="just">
              <a:defRPr/>
            </a:pPr>
            <a:r>
              <a:rPr lang="tr-TR" sz="1600" b="1" dirty="0">
                <a:latin typeface="Noto Sans" panose="020B0502040504020204" pitchFamily="34"/>
                <a:ea typeface="Noto Sans" panose="020B0502040504020204" pitchFamily="34"/>
                <a:cs typeface="Noto Sans" panose="020B0502040504020204" pitchFamily="34"/>
              </a:rPr>
              <a:t>3. Koku durumunda </a:t>
            </a:r>
            <a:r>
              <a:rPr lang="tr-TR" sz="1600" b="1" dirty="0" err="1">
                <a:latin typeface="Noto Sans" panose="020B0502040504020204" pitchFamily="34"/>
                <a:ea typeface="Noto Sans" panose="020B0502040504020204" pitchFamily="34"/>
                <a:cs typeface="Noto Sans" panose="020B0502040504020204" pitchFamily="34"/>
              </a:rPr>
              <a:t>yüzzeyi</a:t>
            </a:r>
            <a:r>
              <a:rPr lang="tr-TR" sz="1600" b="1" dirty="0">
                <a:latin typeface="Noto Sans" panose="020B0502040504020204" pitchFamily="34"/>
                <a:ea typeface="Noto Sans" panose="020B0502040504020204" pitchFamily="34"/>
                <a:cs typeface="Noto Sans" panose="020B0502040504020204" pitchFamily="34"/>
              </a:rPr>
              <a:t> kolay </a:t>
            </a:r>
            <a:r>
              <a:rPr lang="tr-TR" sz="1600" b="1" dirty="0" err="1">
                <a:latin typeface="Noto Sans" panose="020B0502040504020204" pitchFamily="34"/>
                <a:ea typeface="Noto Sans" panose="020B0502040504020204" pitchFamily="34"/>
                <a:cs typeface="Noto Sans" panose="020B0502040504020204" pitchFamily="34"/>
              </a:rPr>
              <a:t>ksplsnır</a:t>
            </a:r>
            <a:endParaRPr lang="tr-TR" sz="1600" b="1" dirty="0">
              <a:latin typeface="Noto Sans" panose="020B0502040504020204" pitchFamily="34"/>
              <a:ea typeface="Noto Sans" panose="020B0502040504020204" pitchFamily="34"/>
              <a:cs typeface="Noto Sans" panose="020B0502040504020204" pitchFamily="34"/>
            </a:endParaRPr>
          </a:p>
          <a:p>
            <a:pPr lvl="0" algn="just">
              <a:defRPr/>
            </a:pPr>
            <a:r>
              <a:rPr lang="tr-TR" sz="1600" b="1" dirty="0">
                <a:latin typeface="Noto Sans" panose="020B0502040504020204" pitchFamily="34"/>
                <a:ea typeface="Noto Sans" panose="020B0502040504020204" pitchFamily="34"/>
                <a:cs typeface="Noto Sans" panose="020B0502040504020204" pitchFamily="34"/>
              </a:rPr>
              <a:t>4. Çökelme için daha uzun yola sahiptir.</a:t>
            </a:r>
          </a:p>
          <a:p>
            <a:pPr lvl="0" algn="just">
              <a:defRPr/>
            </a:pPr>
            <a:r>
              <a:rPr lang="tr-TR" sz="1600" b="1" dirty="0">
                <a:latin typeface="Noto Sans" panose="020B0502040504020204" pitchFamily="34"/>
                <a:ea typeface="Noto Sans" panose="020B0502040504020204" pitchFamily="34"/>
                <a:cs typeface="Noto Sans" panose="020B0502040504020204" pitchFamily="34"/>
              </a:rPr>
              <a:t>5. Kısa devre akışlar çok daha azdır.</a:t>
            </a:r>
          </a:p>
          <a:p>
            <a:pPr lvl="0" algn="just">
              <a:defRPr/>
            </a:pPr>
            <a:r>
              <a:rPr lang="tr-TR" sz="1600" b="1" dirty="0">
                <a:latin typeface="Noto Sans" panose="020B0502040504020204" pitchFamily="34"/>
                <a:ea typeface="Noto Sans" panose="020B0502040504020204" pitchFamily="34"/>
                <a:cs typeface="Noto Sans" panose="020B0502040504020204" pitchFamily="34"/>
              </a:rPr>
              <a:t>6. Çamur toplama ve </a:t>
            </a:r>
            <a:r>
              <a:rPr lang="tr-TR" sz="1600" b="1" dirty="0" err="1">
                <a:latin typeface="Noto Sans" panose="020B0502040504020204" pitchFamily="34"/>
                <a:ea typeface="Noto Sans" panose="020B0502040504020204" pitchFamily="34"/>
                <a:cs typeface="Noto Sans" panose="020B0502040504020204" pitchFamily="34"/>
              </a:rPr>
              <a:t>bertarafı</a:t>
            </a:r>
            <a:r>
              <a:rPr lang="tr-TR" sz="1600" b="1" dirty="0">
                <a:latin typeface="Noto Sans" panose="020B0502040504020204" pitchFamily="34"/>
                <a:ea typeface="Noto Sans" panose="020B0502040504020204" pitchFamily="34"/>
                <a:cs typeface="Noto Sans" panose="020B0502040504020204" pitchFamily="34"/>
              </a:rPr>
              <a:t> daha az enerji harcanır.</a:t>
            </a:r>
            <a:endParaRPr lang="en-GB" sz="1600" b="1" dirty="0">
              <a:latin typeface="Noto Sans" panose="020B0502040504020204" pitchFamily="34"/>
              <a:ea typeface="Noto Sans" panose="020B0502040504020204" pitchFamily="34"/>
              <a:cs typeface="Noto Sans" panose="020B0502040504020204" pitchFamily="34"/>
            </a:endParaRPr>
          </a:p>
        </p:txBody>
      </p:sp>
      <p:sp>
        <p:nvSpPr>
          <p:cNvPr id="21" name="TextBox 20">
            <a:extLst>
              <a:ext uri="{FF2B5EF4-FFF2-40B4-BE49-F238E27FC236}">
                <a16:creationId xmlns:a16="http://schemas.microsoft.com/office/drawing/2014/main" id="{D7858A0C-7268-42C2-AED2-3FAB715C4A80}"/>
              </a:ext>
            </a:extLst>
          </p:cNvPr>
          <p:cNvSpPr txBox="1"/>
          <p:nvPr/>
        </p:nvSpPr>
        <p:spPr>
          <a:xfrm>
            <a:off x="6762793" y="4291337"/>
            <a:ext cx="2174852" cy="1600438"/>
          </a:xfrm>
          <a:prstGeom prst="rect">
            <a:avLst/>
          </a:prstGeom>
          <a:noFill/>
        </p:spPr>
        <p:txBody>
          <a:bodyPr wrap="square" rtlCol="0">
            <a:spAutoFit/>
          </a:bodyPr>
          <a:lstStyle/>
          <a:p>
            <a:pPr marL="171450" indent="-171450" algn="just">
              <a:buAutoNum type="arabicPeriod"/>
              <a:defRPr/>
            </a:pPr>
            <a:r>
              <a:rPr lang="tr-TR" sz="1400" b="1" dirty="0">
                <a:latin typeface="Noto Sans" panose="020B0502040504020204" pitchFamily="34"/>
                <a:ea typeface="Noto Sans" panose="020B0502040504020204" pitchFamily="34"/>
                <a:cs typeface="Noto Sans" panose="020B0502040504020204" pitchFamily="34"/>
              </a:rPr>
              <a:t>Ölü hacimler söz konusudur</a:t>
            </a:r>
          </a:p>
          <a:p>
            <a:pPr lvl="0" algn="just">
              <a:defRPr/>
            </a:pPr>
            <a:r>
              <a:rPr lang="tr-TR" sz="1400" b="1" dirty="0">
                <a:latin typeface="Noto Sans" panose="020B0502040504020204" pitchFamily="34"/>
                <a:ea typeface="Noto Sans" panose="020B0502040504020204" pitchFamily="34"/>
                <a:cs typeface="Noto Sans" panose="020B0502040504020204" pitchFamily="34"/>
              </a:rPr>
              <a:t>2. Debi </a:t>
            </a:r>
            <a:r>
              <a:rPr lang="tr-TR" sz="1400" b="1" dirty="0" err="1">
                <a:latin typeface="Noto Sans" panose="020B0502040504020204" pitchFamily="34"/>
                <a:ea typeface="Noto Sans" panose="020B0502040504020204" pitchFamily="34"/>
                <a:cs typeface="Noto Sans" panose="020B0502040504020204" pitchFamily="34"/>
              </a:rPr>
              <a:t>dalgalanmalarıa</a:t>
            </a:r>
            <a:r>
              <a:rPr lang="tr-TR" sz="1400" b="1" dirty="0">
                <a:latin typeface="Noto Sans" panose="020B0502040504020204" pitchFamily="34"/>
                <a:ea typeface="Noto Sans" panose="020B0502040504020204" pitchFamily="34"/>
                <a:cs typeface="Noto Sans" panose="020B0502040504020204" pitchFamily="34"/>
              </a:rPr>
              <a:t> hassastır.</a:t>
            </a:r>
          </a:p>
          <a:p>
            <a:pPr lvl="0" algn="just">
              <a:defRPr/>
            </a:pPr>
            <a:r>
              <a:rPr lang="tr-TR" sz="1400" b="1" dirty="0">
                <a:latin typeface="Noto Sans" panose="020B0502040504020204" pitchFamily="34"/>
                <a:ea typeface="Noto Sans" panose="020B0502040504020204" pitchFamily="34"/>
                <a:cs typeface="Noto Sans" panose="020B0502040504020204" pitchFamily="34"/>
              </a:rPr>
              <a:t>3. Eni çamur toplama ekipmanlarının büyüklüğü ile sınırlanır (8-12)</a:t>
            </a:r>
            <a:endParaRPr lang="en-GB" sz="1400" b="1" dirty="0">
              <a:latin typeface="Noto Sans" panose="020B0502040504020204" pitchFamily="34"/>
              <a:ea typeface="Noto Sans" panose="020B0502040504020204" pitchFamily="34"/>
              <a:cs typeface="Noto Sans" panose="020B0502040504020204" pitchFamily="34"/>
            </a:endParaRPr>
          </a:p>
        </p:txBody>
      </p:sp>
      <p:sp>
        <p:nvSpPr>
          <p:cNvPr id="22" name="Oval 21">
            <a:extLst>
              <a:ext uri="{FF2B5EF4-FFF2-40B4-BE49-F238E27FC236}">
                <a16:creationId xmlns:a16="http://schemas.microsoft.com/office/drawing/2014/main" id="{A1DCEB5F-3764-4F71-970B-A979EB70289A}"/>
              </a:ext>
            </a:extLst>
          </p:cNvPr>
          <p:cNvSpPr/>
          <p:nvPr/>
        </p:nvSpPr>
        <p:spPr>
          <a:xfrm>
            <a:off x="6231139" y="3848443"/>
            <a:ext cx="580724" cy="58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grpSp>
        <p:nvGrpSpPr>
          <p:cNvPr id="48" name="Group 47">
            <a:extLst>
              <a:ext uri="{FF2B5EF4-FFF2-40B4-BE49-F238E27FC236}">
                <a16:creationId xmlns:a16="http://schemas.microsoft.com/office/drawing/2014/main" id="{AA6ECDFC-7D38-45C6-8BCE-B6461602D44E}"/>
              </a:ext>
            </a:extLst>
          </p:cNvPr>
          <p:cNvGrpSpPr/>
          <p:nvPr/>
        </p:nvGrpSpPr>
        <p:grpSpPr>
          <a:xfrm>
            <a:off x="328618" y="1990737"/>
            <a:ext cx="427565" cy="289130"/>
            <a:chOff x="2715309" y="1749337"/>
            <a:chExt cx="3765554" cy="2546354"/>
          </a:xfrm>
          <a:solidFill>
            <a:schemeClr val="bg1"/>
          </a:solidFill>
        </p:grpSpPr>
        <p:sp>
          <p:nvSpPr>
            <p:cNvPr id="49" name="Freeform 17">
              <a:extLst>
                <a:ext uri="{FF2B5EF4-FFF2-40B4-BE49-F238E27FC236}">
                  <a16:creationId xmlns:a16="http://schemas.microsoft.com/office/drawing/2014/main" id="{87A5FBBB-690F-4A53-A60A-60578ECF9E91}"/>
                </a:ext>
              </a:extLst>
            </p:cNvPr>
            <p:cNvSpPr>
              <a:spLocks noEditPoints="1"/>
            </p:cNvSpPr>
            <p:nvPr/>
          </p:nvSpPr>
          <p:spPr bwMode="auto">
            <a:xfrm>
              <a:off x="3778935" y="2300200"/>
              <a:ext cx="1641477" cy="1995491"/>
            </a:xfrm>
            <a:custGeom>
              <a:avLst/>
              <a:gdLst>
                <a:gd name="T0" fmla="*/ 512 w 532"/>
                <a:gd name="T1" fmla="*/ 93 h 641"/>
                <a:gd name="T2" fmla="*/ 490 w 532"/>
                <a:gd name="T3" fmla="*/ 42 h 641"/>
                <a:gd name="T4" fmla="*/ 404 w 532"/>
                <a:gd name="T5" fmla="*/ 29 h 641"/>
                <a:gd name="T6" fmla="*/ 282 w 532"/>
                <a:gd name="T7" fmla="*/ 4 h 641"/>
                <a:gd name="T8" fmla="*/ 263 w 532"/>
                <a:gd name="T9" fmla="*/ 11 h 641"/>
                <a:gd name="T10" fmla="*/ 325 w 532"/>
                <a:gd name="T11" fmla="*/ 139 h 641"/>
                <a:gd name="T12" fmla="*/ 374 w 532"/>
                <a:gd name="T13" fmla="*/ 150 h 641"/>
                <a:gd name="T14" fmla="*/ 362 w 532"/>
                <a:gd name="T15" fmla="*/ 179 h 641"/>
                <a:gd name="T16" fmla="*/ 260 w 532"/>
                <a:gd name="T17" fmla="*/ 244 h 641"/>
                <a:gd name="T18" fmla="*/ 210 w 532"/>
                <a:gd name="T19" fmla="*/ 304 h 641"/>
                <a:gd name="T20" fmla="*/ 216 w 532"/>
                <a:gd name="T21" fmla="*/ 282 h 641"/>
                <a:gd name="T22" fmla="*/ 277 w 532"/>
                <a:gd name="T23" fmla="*/ 168 h 641"/>
                <a:gd name="T24" fmla="*/ 264 w 532"/>
                <a:gd name="T25" fmla="*/ 165 h 641"/>
                <a:gd name="T26" fmla="*/ 211 w 532"/>
                <a:gd name="T27" fmla="*/ 198 h 641"/>
                <a:gd name="T28" fmla="*/ 143 w 532"/>
                <a:gd name="T29" fmla="*/ 189 h 641"/>
                <a:gd name="T30" fmla="*/ 59 w 532"/>
                <a:gd name="T31" fmla="*/ 195 h 641"/>
                <a:gd name="T32" fmla="*/ 23 w 532"/>
                <a:gd name="T33" fmla="*/ 132 h 641"/>
                <a:gd name="T34" fmla="*/ 7 w 532"/>
                <a:gd name="T35" fmla="*/ 222 h 641"/>
                <a:gd name="T36" fmla="*/ 2 w 532"/>
                <a:gd name="T37" fmla="*/ 310 h 641"/>
                <a:gd name="T38" fmla="*/ 112 w 532"/>
                <a:gd name="T39" fmla="*/ 392 h 641"/>
                <a:gd name="T40" fmla="*/ 145 w 532"/>
                <a:gd name="T41" fmla="*/ 405 h 641"/>
                <a:gd name="T42" fmla="*/ 91 w 532"/>
                <a:gd name="T43" fmla="*/ 421 h 641"/>
                <a:gd name="T44" fmla="*/ 68 w 532"/>
                <a:gd name="T45" fmla="*/ 480 h 641"/>
                <a:gd name="T46" fmla="*/ 47 w 532"/>
                <a:gd name="T47" fmla="*/ 590 h 641"/>
                <a:gd name="T48" fmla="*/ 82 w 532"/>
                <a:gd name="T49" fmla="*/ 613 h 641"/>
                <a:gd name="T50" fmla="*/ 216 w 532"/>
                <a:gd name="T51" fmla="*/ 639 h 641"/>
                <a:gd name="T52" fmla="*/ 419 w 532"/>
                <a:gd name="T53" fmla="*/ 616 h 641"/>
                <a:gd name="T54" fmla="*/ 422 w 532"/>
                <a:gd name="T55" fmla="*/ 530 h 641"/>
                <a:gd name="T56" fmla="*/ 410 w 532"/>
                <a:gd name="T57" fmla="*/ 397 h 641"/>
                <a:gd name="T58" fmla="*/ 410 w 532"/>
                <a:gd name="T59" fmla="*/ 376 h 641"/>
                <a:gd name="T60" fmla="*/ 481 w 532"/>
                <a:gd name="T61" fmla="*/ 314 h 641"/>
                <a:gd name="T62" fmla="*/ 531 w 532"/>
                <a:gd name="T63" fmla="*/ 241 h 641"/>
                <a:gd name="T64" fmla="*/ 229 w 532"/>
                <a:gd name="T65" fmla="*/ 568 h 641"/>
                <a:gd name="T66" fmla="*/ 287 w 532"/>
                <a:gd name="T67" fmla="*/ 406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2" h="641">
                  <a:moveTo>
                    <a:pt x="523" y="170"/>
                  </a:moveTo>
                  <a:cubicBezTo>
                    <a:pt x="520" y="144"/>
                    <a:pt x="516" y="119"/>
                    <a:pt x="512" y="93"/>
                  </a:cubicBezTo>
                  <a:cubicBezTo>
                    <a:pt x="509" y="80"/>
                    <a:pt x="505" y="67"/>
                    <a:pt x="502" y="55"/>
                  </a:cubicBezTo>
                  <a:cubicBezTo>
                    <a:pt x="500" y="48"/>
                    <a:pt x="497" y="43"/>
                    <a:pt x="490" y="42"/>
                  </a:cubicBezTo>
                  <a:cubicBezTo>
                    <a:pt x="477" y="40"/>
                    <a:pt x="464" y="37"/>
                    <a:pt x="451" y="35"/>
                  </a:cubicBezTo>
                  <a:cubicBezTo>
                    <a:pt x="435" y="33"/>
                    <a:pt x="419" y="31"/>
                    <a:pt x="404" y="29"/>
                  </a:cubicBezTo>
                  <a:cubicBezTo>
                    <a:pt x="383" y="25"/>
                    <a:pt x="363" y="22"/>
                    <a:pt x="342" y="18"/>
                  </a:cubicBezTo>
                  <a:cubicBezTo>
                    <a:pt x="322" y="14"/>
                    <a:pt x="302" y="8"/>
                    <a:pt x="282" y="4"/>
                  </a:cubicBezTo>
                  <a:cubicBezTo>
                    <a:pt x="278" y="3"/>
                    <a:pt x="273" y="0"/>
                    <a:pt x="269" y="4"/>
                  </a:cubicBezTo>
                  <a:cubicBezTo>
                    <a:pt x="267" y="6"/>
                    <a:pt x="265" y="8"/>
                    <a:pt x="263" y="11"/>
                  </a:cubicBezTo>
                  <a:cubicBezTo>
                    <a:pt x="248" y="35"/>
                    <a:pt x="248" y="60"/>
                    <a:pt x="258" y="85"/>
                  </a:cubicBezTo>
                  <a:cubicBezTo>
                    <a:pt x="271" y="114"/>
                    <a:pt x="295" y="130"/>
                    <a:pt x="325" y="139"/>
                  </a:cubicBezTo>
                  <a:cubicBezTo>
                    <a:pt x="339" y="143"/>
                    <a:pt x="355" y="145"/>
                    <a:pt x="370" y="145"/>
                  </a:cubicBezTo>
                  <a:cubicBezTo>
                    <a:pt x="373" y="146"/>
                    <a:pt x="375" y="147"/>
                    <a:pt x="374" y="150"/>
                  </a:cubicBezTo>
                  <a:cubicBezTo>
                    <a:pt x="373" y="156"/>
                    <a:pt x="373" y="161"/>
                    <a:pt x="372" y="167"/>
                  </a:cubicBezTo>
                  <a:cubicBezTo>
                    <a:pt x="371" y="172"/>
                    <a:pt x="368" y="176"/>
                    <a:pt x="362" y="179"/>
                  </a:cubicBezTo>
                  <a:cubicBezTo>
                    <a:pt x="352" y="183"/>
                    <a:pt x="341" y="188"/>
                    <a:pt x="331" y="193"/>
                  </a:cubicBezTo>
                  <a:cubicBezTo>
                    <a:pt x="305" y="207"/>
                    <a:pt x="281" y="223"/>
                    <a:pt x="260" y="244"/>
                  </a:cubicBezTo>
                  <a:cubicBezTo>
                    <a:pt x="242" y="262"/>
                    <a:pt x="226" y="280"/>
                    <a:pt x="213" y="301"/>
                  </a:cubicBezTo>
                  <a:cubicBezTo>
                    <a:pt x="212" y="302"/>
                    <a:pt x="211" y="303"/>
                    <a:pt x="210" y="304"/>
                  </a:cubicBezTo>
                  <a:cubicBezTo>
                    <a:pt x="209" y="304"/>
                    <a:pt x="209" y="304"/>
                    <a:pt x="208" y="303"/>
                  </a:cubicBezTo>
                  <a:cubicBezTo>
                    <a:pt x="211" y="296"/>
                    <a:pt x="212" y="288"/>
                    <a:pt x="216" y="282"/>
                  </a:cubicBezTo>
                  <a:cubicBezTo>
                    <a:pt x="230" y="254"/>
                    <a:pt x="244" y="226"/>
                    <a:pt x="259" y="199"/>
                  </a:cubicBezTo>
                  <a:cubicBezTo>
                    <a:pt x="265" y="189"/>
                    <a:pt x="271" y="179"/>
                    <a:pt x="277" y="168"/>
                  </a:cubicBezTo>
                  <a:cubicBezTo>
                    <a:pt x="273" y="166"/>
                    <a:pt x="270" y="164"/>
                    <a:pt x="266" y="161"/>
                  </a:cubicBezTo>
                  <a:cubicBezTo>
                    <a:pt x="265" y="163"/>
                    <a:pt x="265" y="164"/>
                    <a:pt x="264" y="165"/>
                  </a:cubicBezTo>
                  <a:cubicBezTo>
                    <a:pt x="263" y="166"/>
                    <a:pt x="262" y="168"/>
                    <a:pt x="261" y="169"/>
                  </a:cubicBezTo>
                  <a:cubicBezTo>
                    <a:pt x="249" y="186"/>
                    <a:pt x="232" y="195"/>
                    <a:pt x="211" y="198"/>
                  </a:cubicBezTo>
                  <a:cubicBezTo>
                    <a:pt x="189" y="202"/>
                    <a:pt x="168" y="197"/>
                    <a:pt x="147" y="189"/>
                  </a:cubicBezTo>
                  <a:cubicBezTo>
                    <a:pt x="146" y="188"/>
                    <a:pt x="144" y="188"/>
                    <a:pt x="143" y="189"/>
                  </a:cubicBezTo>
                  <a:cubicBezTo>
                    <a:pt x="130" y="199"/>
                    <a:pt x="116" y="204"/>
                    <a:pt x="100" y="206"/>
                  </a:cubicBezTo>
                  <a:cubicBezTo>
                    <a:pt x="85" y="208"/>
                    <a:pt x="71" y="206"/>
                    <a:pt x="59" y="195"/>
                  </a:cubicBezTo>
                  <a:cubicBezTo>
                    <a:pt x="49" y="186"/>
                    <a:pt x="41" y="175"/>
                    <a:pt x="36" y="163"/>
                  </a:cubicBezTo>
                  <a:cubicBezTo>
                    <a:pt x="31" y="153"/>
                    <a:pt x="27" y="143"/>
                    <a:pt x="23" y="132"/>
                  </a:cubicBezTo>
                  <a:cubicBezTo>
                    <a:pt x="20" y="142"/>
                    <a:pt x="17" y="152"/>
                    <a:pt x="16" y="162"/>
                  </a:cubicBezTo>
                  <a:cubicBezTo>
                    <a:pt x="12" y="182"/>
                    <a:pt x="9" y="202"/>
                    <a:pt x="7" y="222"/>
                  </a:cubicBezTo>
                  <a:cubicBezTo>
                    <a:pt x="4" y="247"/>
                    <a:pt x="2" y="273"/>
                    <a:pt x="0" y="298"/>
                  </a:cubicBezTo>
                  <a:cubicBezTo>
                    <a:pt x="0" y="302"/>
                    <a:pt x="1" y="306"/>
                    <a:pt x="2" y="310"/>
                  </a:cubicBezTo>
                  <a:cubicBezTo>
                    <a:pt x="6" y="321"/>
                    <a:pt x="12" y="329"/>
                    <a:pt x="20" y="337"/>
                  </a:cubicBezTo>
                  <a:cubicBezTo>
                    <a:pt x="46" y="363"/>
                    <a:pt x="78" y="379"/>
                    <a:pt x="112" y="392"/>
                  </a:cubicBezTo>
                  <a:cubicBezTo>
                    <a:pt x="123" y="396"/>
                    <a:pt x="134" y="400"/>
                    <a:pt x="145" y="404"/>
                  </a:cubicBezTo>
                  <a:cubicBezTo>
                    <a:pt x="145" y="404"/>
                    <a:pt x="145" y="405"/>
                    <a:pt x="145" y="405"/>
                  </a:cubicBezTo>
                  <a:cubicBezTo>
                    <a:pt x="140" y="406"/>
                    <a:pt x="135" y="408"/>
                    <a:pt x="130" y="409"/>
                  </a:cubicBezTo>
                  <a:cubicBezTo>
                    <a:pt x="117" y="413"/>
                    <a:pt x="104" y="417"/>
                    <a:pt x="91" y="421"/>
                  </a:cubicBezTo>
                  <a:cubicBezTo>
                    <a:pt x="88" y="423"/>
                    <a:pt x="85" y="424"/>
                    <a:pt x="84" y="428"/>
                  </a:cubicBezTo>
                  <a:cubicBezTo>
                    <a:pt x="78" y="446"/>
                    <a:pt x="72" y="463"/>
                    <a:pt x="68" y="480"/>
                  </a:cubicBezTo>
                  <a:cubicBezTo>
                    <a:pt x="63" y="501"/>
                    <a:pt x="59" y="522"/>
                    <a:pt x="55" y="543"/>
                  </a:cubicBezTo>
                  <a:cubicBezTo>
                    <a:pt x="52" y="559"/>
                    <a:pt x="50" y="574"/>
                    <a:pt x="47" y="590"/>
                  </a:cubicBezTo>
                  <a:cubicBezTo>
                    <a:pt x="47" y="594"/>
                    <a:pt x="47" y="597"/>
                    <a:pt x="51" y="599"/>
                  </a:cubicBezTo>
                  <a:cubicBezTo>
                    <a:pt x="61" y="604"/>
                    <a:pt x="71" y="609"/>
                    <a:pt x="82" y="613"/>
                  </a:cubicBezTo>
                  <a:cubicBezTo>
                    <a:pt x="104" y="622"/>
                    <a:pt x="127" y="628"/>
                    <a:pt x="150" y="631"/>
                  </a:cubicBezTo>
                  <a:cubicBezTo>
                    <a:pt x="172" y="634"/>
                    <a:pt x="194" y="638"/>
                    <a:pt x="216" y="639"/>
                  </a:cubicBezTo>
                  <a:cubicBezTo>
                    <a:pt x="263" y="641"/>
                    <a:pt x="310" y="641"/>
                    <a:pt x="357" y="632"/>
                  </a:cubicBezTo>
                  <a:cubicBezTo>
                    <a:pt x="378" y="629"/>
                    <a:pt x="399" y="624"/>
                    <a:pt x="419" y="616"/>
                  </a:cubicBezTo>
                  <a:cubicBezTo>
                    <a:pt x="431" y="612"/>
                    <a:pt x="431" y="611"/>
                    <a:pt x="430" y="600"/>
                  </a:cubicBezTo>
                  <a:cubicBezTo>
                    <a:pt x="427" y="576"/>
                    <a:pt x="425" y="553"/>
                    <a:pt x="422" y="530"/>
                  </a:cubicBezTo>
                  <a:cubicBezTo>
                    <a:pt x="421" y="514"/>
                    <a:pt x="420" y="497"/>
                    <a:pt x="418" y="481"/>
                  </a:cubicBezTo>
                  <a:cubicBezTo>
                    <a:pt x="415" y="453"/>
                    <a:pt x="413" y="425"/>
                    <a:pt x="410" y="397"/>
                  </a:cubicBezTo>
                  <a:cubicBezTo>
                    <a:pt x="409" y="392"/>
                    <a:pt x="408" y="387"/>
                    <a:pt x="407" y="382"/>
                  </a:cubicBezTo>
                  <a:cubicBezTo>
                    <a:pt x="407" y="380"/>
                    <a:pt x="409" y="378"/>
                    <a:pt x="410" y="376"/>
                  </a:cubicBezTo>
                  <a:cubicBezTo>
                    <a:pt x="416" y="371"/>
                    <a:pt x="423" y="367"/>
                    <a:pt x="428" y="362"/>
                  </a:cubicBezTo>
                  <a:cubicBezTo>
                    <a:pt x="446" y="346"/>
                    <a:pt x="464" y="330"/>
                    <a:pt x="481" y="314"/>
                  </a:cubicBezTo>
                  <a:cubicBezTo>
                    <a:pt x="496" y="302"/>
                    <a:pt x="510" y="288"/>
                    <a:pt x="521" y="272"/>
                  </a:cubicBezTo>
                  <a:cubicBezTo>
                    <a:pt x="527" y="263"/>
                    <a:pt x="532" y="253"/>
                    <a:pt x="531" y="241"/>
                  </a:cubicBezTo>
                  <a:cubicBezTo>
                    <a:pt x="529" y="217"/>
                    <a:pt x="527" y="193"/>
                    <a:pt x="523" y="170"/>
                  </a:cubicBezTo>
                  <a:close/>
                  <a:moveTo>
                    <a:pt x="229" y="568"/>
                  </a:moveTo>
                  <a:cubicBezTo>
                    <a:pt x="224" y="513"/>
                    <a:pt x="215" y="459"/>
                    <a:pt x="195" y="406"/>
                  </a:cubicBezTo>
                  <a:cubicBezTo>
                    <a:pt x="226" y="415"/>
                    <a:pt x="256" y="415"/>
                    <a:pt x="287" y="406"/>
                  </a:cubicBezTo>
                  <a:cubicBezTo>
                    <a:pt x="258" y="457"/>
                    <a:pt x="238" y="511"/>
                    <a:pt x="229" y="5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dirty="0"/>
            </a:p>
          </p:txBody>
        </p:sp>
        <p:sp>
          <p:nvSpPr>
            <p:cNvPr id="50" name="Freeform 18">
              <a:extLst>
                <a:ext uri="{FF2B5EF4-FFF2-40B4-BE49-F238E27FC236}">
                  <a16:creationId xmlns:a16="http://schemas.microsoft.com/office/drawing/2014/main" id="{68AB8CC8-4046-4079-B501-60EA4D7F8AB9}"/>
                </a:ext>
              </a:extLst>
            </p:cNvPr>
            <p:cNvSpPr>
              <a:spLocks/>
            </p:cNvSpPr>
            <p:nvPr/>
          </p:nvSpPr>
          <p:spPr bwMode="auto">
            <a:xfrm>
              <a:off x="2715309" y="1752512"/>
              <a:ext cx="1128714" cy="1503365"/>
            </a:xfrm>
            <a:custGeom>
              <a:avLst/>
              <a:gdLst>
                <a:gd name="T0" fmla="*/ 308 w 366"/>
                <a:gd name="T1" fmla="*/ 384 h 483"/>
                <a:gd name="T2" fmla="*/ 298 w 366"/>
                <a:gd name="T3" fmla="*/ 334 h 483"/>
                <a:gd name="T4" fmla="*/ 294 w 366"/>
                <a:gd name="T5" fmla="*/ 309 h 483"/>
                <a:gd name="T6" fmla="*/ 298 w 366"/>
                <a:gd name="T7" fmla="*/ 305 h 483"/>
                <a:gd name="T8" fmla="*/ 346 w 366"/>
                <a:gd name="T9" fmla="*/ 300 h 483"/>
                <a:gd name="T10" fmla="*/ 366 w 366"/>
                <a:gd name="T11" fmla="*/ 298 h 483"/>
                <a:gd name="T12" fmla="*/ 349 w 366"/>
                <a:gd name="T13" fmla="*/ 179 h 483"/>
                <a:gd name="T14" fmla="*/ 324 w 366"/>
                <a:gd name="T15" fmla="*/ 181 h 483"/>
                <a:gd name="T16" fmla="*/ 276 w 366"/>
                <a:gd name="T17" fmla="*/ 186 h 483"/>
                <a:gd name="T18" fmla="*/ 269 w 366"/>
                <a:gd name="T19" fmla="*/ 181 h 483"/>
                <a:gd name="T20" fmla="*/ 262 w 366"/>
                <a:gd name="T21" fmla="*/ 141 h 483"/>
                <a:gd name="T22" fmla="*/ 249 w 366"/>
                <a:gd name="T23" fmla="*/ 72 h 483"/>
                <a:gd name="T24" fmla="*/ 240 w 366"/>
                <a:gd name="T25" fmla="*/ 29 h 483"/>
                <a:gd name="T26" fmla="*/ 201 w 366"/>
                <a:gd name="T27" fmla="*/ 5 h 483"/>
                <a:gd name="T28" fmla="*/ 160 w 366"/>
                <a:gd name="T29" fmla="*/ 12 h 483"/>
                <a:gd name="T30" fmla="*/ 132 w 366"/>
                <a:gd name="T31" fmla="*/ 49 h 483"/>
                <a:gd name="T32" fmla="*/ 137 w 366"/>
                <a:gd name="T33" fmla="*/ 75 h 483"/>
                <a:gd name="T34" fmla="*/ 137 w 366"/>
                <a:gd name="T35" fmla="*/ 79 h 483"/>
                <a:gd name="T36" fmla="*/ 133 w 366"/>
                <a:gd name="T37" fmla="*/ 75 h 483"/>
                <a:gd name="T38" fmla="*/ 102 w 366"/>
                <a:gd name="T39" fmla="*/ 65 h 483"/>
                <a:gd name="T40" fmla="*/ 61 w 366"/>
                <a:gd name="T41" fmla="*/ 73 h 483"/>
                <a:gd name="T42" fmla="*/ 32 w 366"/>
                <a:gd name="T43" fmla="*/ 109 h 483"/>
                <a:gd name="T44" fmla="*/ 37 w 366"/>
                <a:gd name="T45" fmla="*/ 134 h 483"/>
                <a:gd name="T46" fmla="*/ 45 w 366"/>
                <a:gd name="T47" fmla="*/ 180 h 483"/>
                <a:gd name="T48" fmla="*/ 52 w 366"/>
                <a:gd name="T49" fmla="*/ 215 h 483"/>
                <a:gd name="T50" fmla="*/ 48 w 366"/>
                <a:gd name="T51" fmla="*/ 220 h 483"/>
                <a:gd name="T52" fmla="*/ 18 w 366"/>
                <a:gd name="T53" fmla="*/ 226 h 483"/>
                <a:gd name="T54" fmla="*/ 6 w 366"/>
                <a:gd name="T55" fmla="*/ 233 h 483"/>
                <a:gd name="T56" fmla="*/ 2 w 366"/>
                <a:gd name="T57" fmla="*/ 256 h 483"/>
                <a:gd name="T58" fmla="*/ 16 w 366"/>
                <a:gd name="T59" fmla="*/ 326 h 483"/>
                <a:gd name="T60" fmla="*/ 42 w 366"/>
                <a:gd name="T61" fmla="*/ 344 h 483"/>
                <a:gd name="T62" fmla="*/ 71 w 366"/>
                <a:gd name="T63" fmla="*/ 339 h 483"/>
                <a:gd name="T64" fmla="*/ 76 w 366"/>
                <a:gd name="T65" fmla="*/ 342 h 483"/>
                <a:gd name="T66" fmla="*/ 89 w 366"/>
                <a:gd name="T67" fmla="*/ 409 h 483"/>
                <a:gd name="T68" fmla="*/ 95 w 366"/>
                <a:gd name="T69" fmla="*/ 440 h 483"/>
                <a:gd name="T70" fmla="*/ 131 w 366"/>
                <a:gd name="T71" fmla="*/ 460 h 483"/>
                <a:gd name="T72" fmla="*/ 172 w 366"/>
                <a:gd name="T73" fmla="*/ 453 h 483"/>
                <a:gd name="T74" fmla="*/ 198 w 366"/>
                <a:gd name="T75" fmla="*/ 437 h 483"/>
                <a:gd name="T76" fmla="*/ 203 w 366"/>
                <a:gd name="T77" fmla="*/ 425 h 483"/>
                <a:gd name="T78" fmla="*/ 208 w 366"/>
                <a:gd name="T79" fmla="*/ 450 h 483"/>
                <a:gd name="T80" fmla="*/ 247 w 366"/>
                <a:gd name="T81" fmla="*/ 479 h 483"/>
                <a:gd name="T82" fmla="*/ 275 w 366"/>
                <a:gd name="T83" fmla="*/ 474 h 483"/>
                <a:gd name="T84" fmla="*/ 297 w 366"/>
                <a:gd name="T85" fmla="*/ 469 h 483"/>
                <a:gd name="T86" fmla="*/ 317 w 366"/>
                <a:gd name="T87" fmla="*/ 429 h 483"/>
                <a:gd name="T88" fmla="*/ 308 w 366"/>
                <a:gd name="T89" fmla="*/ 384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6" h="483">
                  <a:moveTo>
                    <a:pt x="308" y="384"/>
                  </a:moveTo>
                  <a:cubicBezTo>
                    <a:pt x="305" y="367"/>
                    <a:pt x="301" y="351"/>
                    <a:pt x="298" y="334"/>
                  </a:cubicBezTo>
                  <a:cubicBezTo>
                    <a:pt x="297" y="326"/>
                    <a:pt x="295" y="318"/>
                    <a:pt x="294" y="309"/>
                  </a:cubicBezTo>
                  <a:cubicBezTo>
                    <a:pt x="293" y="306"/>
                    <a:pt x="294" y="305"/>
                    <a:pt x="298" y="305"/>
                  </a:cubicBezTo>
                  <a:cubicBezTo>
                    <a:pt x="314" y="303"/>
                    <a:pt x="330" y="302"/>
                    <a:pt x="346" y="300"/>
                  </a:cubicBezTo>
                  <a:cubicBezTo>
                    <a:pt x="353" y="299"/>
                    <a:pt x="359" y="299"/>
                    <a:pt x="366" y="298"/>
                  </a:cubicBezTo>
                  <a:cubicBezTo>
                    <a:pt x="356" y="259"/>
                    <a:pt x="352" y="219"/>
                    <a:pt x="349" y="179"/>
                  </a:cubicBezTo>
                  <a:cubicBezTo>
                    <a:pt x="340" y="180"/>
                    <a:pt x="332" y="180"/>
                    <a:pt x="324" y="181"/>
                  </a:cubicBezTo>
                  <a:cubicBezTo>
                    <a:pt x="308" y="183"/>
                    <a:pt x="292" y="184"/>
                    <a:pt x="276" y="186"/>
                  </a:cubicBezTo>
                  <a:cubicBezTo>
                    <a:pt x="271" y="186"/>
                    <a:pt x="270" y="185"/>
                    <a:pt x="269" y="181"/>
                  </a:cubicBezTo>
                  <a:cubicBezTo>
                    <a:pt x="267" y="168"/>
                    <a:pt x="265" y="154"/>
                    <a:pt x="262" y="141"/>
                  </a:cubicBezTo>
                  <a:cubicBezTo>
                    <a:pt x="258" y="118"/>
                    <a:pt x="253" y="95"/>
                    <a:pt x="249" y="72"/>
                  </a:cubicBezTo>
                  <a:cubicBezTo>
                    <a:pt x="246" y="58"/>
                    <a:pt x="243" y="43"/>
                    <a:pt x="240" y="29"/>
                  </a:cubicBezTo>
                  <a:cubicBezTo>
                    <a:pt x="237" y="11"/>
                    <a:pt x="219" y="0"/>
                    <a:pt x="201" y="5"/>
                  </a:cubicBezTo>
                  <a:cubicBezTo>
                    <a:pt x="187" y="8"/>
                    <a:pt x="174" y="10"/>
                    <a:pt x="160" y="12"/>
                  </a:cubicBezTo>
                  <a:cubicBezTo>
                    <a:pt x="142" y="15"/>
                    <a:pt x="129" y="31"/>
                    <a:pt x="132" y="49"/>
                  </a:cubicBezTo>
                  <a:cubicBezTo>
                    <a:pt x="133" y="58"/>
                    <a:pt x="135" y="66"/>
                    <a:pt x="137" y="75"/>
                  </a:cubicBezTo>
                  <a:cubicBezTo>
                    <a:pt x="137" y="76"/>
                    <a:pt x="137" y="77"/>
                    <a:pt x="137" y="79"/>
                  </a:cubicBezTo>
                  <a:cubicBezTo>
                    <a:pt x="135" y="77"/>
                    <a:pt x="134" y="76"/>
                    <a:pt x="133" y="75"/>
                  </a:cubicBezTo>
                  <a:cubicBezTo>
                    <a:pt x="125" y="66"/>
                    <a:pt x="114" y="63"/>
                    <a:pt x="102" y="65"/>
                  </a:cubicBezTo>
                  <a:cubicBezTo>
                    <a:pt x="88" y="67"/>
                    <a:pt x="75" y="71"/>
                    <a:pt x="61" y="73"/>
                  </a:cubicBezTo>
                  <a:cubicBezTo>
                    <a:pt x="43" y="75"/>
                    <a:pt x="29" y="90"/>
                    <a:pt x="32" y="109"/>
                  </a:cubicBezTo>
                  <a:cubicBezTo>
                    <a:pt x="33" y="117"/>
                    <a:pt x="35" y="126"/>
                    <a:pt x="37" y="134"/>
                  </a:cubicBezTo>
                  <a:cubicBezTo>
                    <a:pt x="39" y="149"/>
                    <a:pt x="42" y="165"/>
                    <a:pt x="45" y="180"/>
                  </a:cubicBezTo>
                  <a:cubicBezTo>
                    <a:pt x="47" y="191"/>
                    <a:pt x="50" y="203"/>
                    <a:pt x="52" y="215"/>
                  </a:cubicBezTo>
                  <a:cubicBezTo>
                    <a:pt x="52" y="218"/>
                    <a:pt x="52" y="219"/>
                    <a:pt x="48" y="220"/>
                  </a:cubicBezTo>
                  <a:cubicBezTo>
                    <a:pt x="38" y="222"/>
                    <a:pt x="28" y="223"/>
                    <a:pt x="18" y="226"/>
                  </a:cubicBezTo>
                  <a:cubicBezTo>
                    <a:pt x="14" y="227"/>
                    <a:pt x="9" y="230"/>
                    <a:pt x="6" y="233"/>
                  </a:cubicBezTo>
                  <a:cubicBezTo>
                    <a:pt x="0" y="240"/>
                    <a:pt x="0" y="248"/>
                    <a:pt x="2" y="256"/>
                  </a:cubicBezTo>
                  <a:cubicBezTo>
                    <a:pt x="7" y="279"/>
                    <a:pt x="12" y="303"/>
                    <a:pt x="16" y="326"/>
                  </a:cubicBezTo>
                  <a:cubicBezTo>
                    <a:pt x="19" y="338"/>
                    <a:pt x="29" y="346"/>
                    <a:pt x="42" y="344"/>
                  </a:cubicBezTo>
                  <a:cubicBezTo>
                    <a:pt x="52" y="342"/>
                    <a:pt x="61" y="340"/>
                    <a:pt x="71" y="339"/>
                  </a:cubicBezTo>
                  <a:cubicBezTo>
                    <a:pt x="74" y="338"/>
                    <a:pt x="75" y="339"/>
                    <a:pt x="76" y="342"/>
                  </a:cubicBezTo>
                  <a:cubicBezTo>
                    <a:pt x="80" y="364"/>
                    <a:pt x="84" y="387"/>
                    <a:pt x="89" y="409"/>
                  </a:cubicBezTo>
                  <a:cubicBezTo>
                    <a:pt x="91" y="420"/>
                    <a:pt x="92" y="430"/>
                    <a:pt x="95" y="440"/>
                  </a:cubicBezTo>
                  <a:cubicBezTo>
                    <a:pt x="99" y="454"/>
                    <a:pt x="116" y="463"/>
                    <a:pt x="131" y="460"/>
                  </a:cubicBezTo>
                  <a:cubicBezTo>
                    <a:pt x="144" y="457"/>
                    <a:pt x="158" y="455"/>
                    <a:pt x="172" y="453"/>
                  </a:cubicBezTo>
                  <a:cubicBezTo>
                    <a:pt x="183" y="451"/>
                    <a:pt x="192" y="447"/>
                    <a:pt x="198" y="437"/>
                  </a:cubicBezTo>
                  <a:cubicBezTo>
                    <a:pt x="200" y="434"/>
                    <a:pt x="201" y="430"/>
                    <a:pt x="203" y="425"/>
                  </a:cubicBezTo>
                  <a:cubicBezTo>
                    <a:pt x="205" y="434"/>
                    <a:pt x="207" y="442"/>
                    <a:pt x="208" y="450"/>
                  </a:cubicBezTo>
                  <a:cubicBezTo>
                    <a:pt x="210" y="470"/>
                    <a:pt x="227" y="483"/>
                    <a:pt x="247" y="479"/>
                  </a:cubicBezTo>
                  <a:cubicBezTo>
                    <a:pt x="256" y="477"/>
                    <a:pt x="266" y="476"/>
                    <a:pt x="275" y="474"/>
                  </a:cubicBezTo>
                  <a:cubicBezTo>
                    <a:pt x="282" y="472"/>
                    <a:pt x="290" y="472"/>
                    <a:pt x="297" y="469"/>
                  </a:cubicBezTo>
                  <a:cubicBezTo>
                    <a:pt x="314" y="462"/>
                    <a:pt x="320" y="448"/>
                    <a:pt x="317" y="429"/>
                  </a:cubicBezTo>
                  <a:cubicBezTo>
                    <a:pt x="314" y="414"/>
                    <a:pt x="311" y="399"/>
                    <a:pt x="308" y="3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a:p>
          </p:txBody>
        </p:sp>
        <p:sp>
          <p:nvSpPr>
            <p:cNvPr id="51" name="Freeform 19">
              <a:extLst>
                <a:ext uri="{FF2B5EF4-FFF2-40B4-BE49-F238E27FC236}">
                  <a16:creationId xmlns:a16="http://schemas.microsoft.com/office/drawing/2014/main" id="{4294D949-91D4-44B2-8CA2-30ACD41230C6}"/>
                </a:ext>
              </a:extLst>
            </p:cNvPr>
            <p:cNvSpPr>
              <a:spLocks/>
            </p:cNvSpPr>
            <p:nvPr/>
          </p:nvSpPr>
          <p:spPr bwMode="auto">
            <a:xfrm>
              <a:off x="5329924" y="1755687"/>
              <a:ext cx="1150939" cy="1497015"/>
            </a:xfrm>
            <a:custGeom>
              <a:avLst/>
              <a:gdLst>
                <a:gd name="T0" fmla="*/ 350 w 373"/>
                <a:gd name="T1" fmla="*/ 224 h 481"/>
                <a:gd name="T2" fmla="*/ 321 w 373"/>
                <a:gd name="T3" fmla="*/ 218 h 481"/>
                <a:gd name="T4" fmla="*/ 325 w 373"/>
                <a:gd name="T5" fmla="*/ 197 h 481"/>
                <a:gd name="T6" fmla="*/ 333 w 373"/>
                <a:gd name="T7" fmla="*/ 153 h 481"/>
                <a:gd name="T8" fmla="*/ 341 w 373"/>
                <a:gd name="T9" fmla="*/ 113 h 481"/>
                <a:gd name="T10" fmla="*/ 313 w 373"/>
                <a:gd name="T11" fmla="*/ 72 h 481"/>
                <a:gd name="T12" fmla="*/ 273 w 373"/>
                <a:gd name="T13" fmla="*/ 64 h 481"/>
                <a:gd name="T14" fmla="*/ 244 w 373"/>
                <a:gd name="T15" fmla="*/ 71 h 481"/>
                <a:gd name="T16" fmla="*/ 237 w 373"/>
                <a:gd name="T17" fmla="*/ 78 h 481"/>
                <a:gd name="T18" fmla="*/ 237 w 373"/>
                <a:gd name="T19" fmla="*/ 74 h 481"/>
                <a:gd name="T20" fmla="*/ 241 w 373"/>
                <a:gd name="T21" fmla="*/ 49 h 481"/>
                <a:gd name="T22" fmla="*/ 214 w 373"/>
                <a:gd name="T23" fmla="*/ 11 h 481"/>
                <a:gd name="T24" fmla="*/ 172 w 373"/>
                <a:gd name="T25" fmla="*/ 3 h 481"/>
                <a:gd name="T26" fmla="*/ 134 w 373"/>
                <a:gd name="T27" fmla="*/ 24 h 481"/>
                <a:gd name="T28" fmla="*/ 129 w 373"/>
                <a:gd name="T29" fmla="*/ 48 h 481"/>
                <a:gd name="T30" fmla="*/ 116 w 373"/>
                <a:gd name="T31" fmla="*/ 118 h 481"/>
                <a:gd name="T32" fmla="*/ 105 w 373"/>
                <a:gd name="T33" fmla="*/ 177 h 481"/>
                <a:gd name="T34" fmla="*/ 94 w 373"/>
                <a:gd name="T35" fmla="*/ 184 h 481"/>
                <a:gd name="T36" fmla="*/ 92 w 373"/>
                <a:gd name="T37" fmla="*/ 184 h 481"/>
                <a:gd name="T38" fmla="*/ 29 w 373"/>
                <a:gd name="T39" fmla="*/ 178 h 481"/>
                <a:gd name="T40" fmla="*/ 3 w 373"/>
                <a:gd name="T41" fmla="*/ 176 h 481"/>
                <a:gd name="T42" fmla="*/ 2 w 373"/>
                <a:gd name="T43" fmla="*/ 187 h 481"/>
                <a:gd name="T44" fmla="*/ 4 w 373"/>
                <a:gd name="T45" fmla="*/ 199 h 481"/>
                <a:gd name="T46" fmla="*/ 27 w 373"/>
                <a:gd name="T47" fmla="*/ 240 h 481"/>
                <a:gd name="T48" fmla="*/ 33 w 373"/>
                <a:gd name="T49" fmla="*/ 295 h 481"/>
                <a:gd name="T50" fmla="*/ 38 w 373"/>
                <a:gd name="T51" fmla="*/ 300 h 481"/>
                <a:gd name="T52" fmla="*/ 60 w 373"/>
                <a:gd name="T53" fmla="*/ 302 h 481"/>
                <a:gd name="T54" fmla="*/ 81 w 373"/>
                <a:gd name="T55" fmla="*/ 304 h 481"/>
                <a:gd name="T56" fmla="*/ 77 w 373"/>
                <a:gd name="T57" fmla="*/ 322 h 481"/>
                <a:gd name="T58" fmla="*/ 64 w 373"/>
                <a:gd name="T59" fmla="*/ 391 h 481"/>
                <a:gd name="T60" fmla="*/ 56 w 373"/>
                <a:gd name="T61" fmla="*/ 435 h 481"/>
                <a:gd name="T62" fmla="*/ 81 w 373"/>
                <a:gd name="T63" fmla="*/ 469 h 481"/>
                <a:gd name="T64" fmla="*/ 128 w 373"/>
                <a:gd name="T65" fmla="*/ 478 h 481"/>
                <a:gd name="T66" fmla="*/ 164 w 373"/>
                <a:gd name="T67" fmla="*/ 456 h 481"/>
                <a:gd name="T68" fmla="*/ 167 w 373"/>
                <a:gd name="T69" fmla="*/ 441 h 481"/>
                <a:gd name="T70" fmla="*/ 171 w 373"/>
                <a:gd name="T71" fmla="*/ 425 h 481"/>
                <a:gd name="T72" fmla="*/ 172 w 373"/>
                <a:gd name="T73" fmla="*/ 427 h 481"/>
                <a:gd name="T74" fmla="*/ 196 w 373"/>
                <a:gd name="T75" fmla="*/ 450 h 481"/>
                <a:gd name="T76" fmla="*/ 242 w 373"/>
                <a:gd name="T77" fmla="*/ 459 h 481"/>
                <a:gd name="T78" fmla="*/ 280 w 373"/>
                <a:gd name="T79" fmla="*/ 436 h 481"/>
                <a:gd name="T80" fmla="*/ 290 w 373"/>
                <a:gd name="T81" fmla="*/ 385 h 481"/>
                <a:gd name="T82" fmla="*/ 298 w 373"/>
                <a:gd name="T83" fmla="*/ 337 h 481"/>
                <a:gd name="T84" fmla="*/ 303 w 373"/>
                <a:gd name="T85" fmla="*/ 338 h 481"/>
                <a:gd name="T86" fmla="*/ 331 w 373"/>
                <a:gd name="T87" fmla="*/ 343 h 481"/>
                <a:gd name="T88" fmla="*/ 354 w 373"/>
                <a:gd name="T89" fmla="*/ 327 h 481"/>
                <a:gd name="T90" fmla="*/ 359 w 373"/>
                <a:gd name="T91" fmla="*/ 308 h 481"/>
                <a:gd name="T92" fmla="*/ 370 w 373"/>
                <a:gd name="T93" fmla="*/ 254 h 481"/>
                <a:gd name="T94" fmla="*/ 350 w 373"/>
                <a:gd name="T95" fmla="*/ 224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3" h="481">
                  <a:moveTo>
                    <a:pt x="350" y="224"/>
                  </a:moveTo>
                  <a:cubicBezTo>
                    <a:pt x="341" y="223"/>
                    <a:pt x="331" y="220"/>
                    <a:pt x="321" y="218"/>
                  </a:cubicBezTo>
                  <a:cubicBezTo>
                    <a:pt x="322" y="211"/>
                    <a:pt x="324" y="204"/>
                    <a:pt x="325" y="197"/>
                  </a:cubicBezTo>
                  <a:cubicBezTo>
                    <a:pt x="328" y="182"/>
                    <a:pt x="330" y="167"/>
                    <a:pt x="333" y="153"/>
                  </a:cubicBezTo>
                  <a:cubicBezTo>
                    <a:pt x="336" y="139"/>
                    <a:pt x="339" y="126"/>
                    <a:pt x="341" y="113"/>
                  </a:cubicBezTo>
                  <a:cubicBezTo>
                    <a:pt x="345" y="91"/>
                    <a:pt x="333" y="75"/>
                    <a:pt x="313" y="72"/>
                  </a:cubicBezTo>
                  <a:cubicBezTo>
                    <a:pt x="299" y="70"/>
                    <a:pt x="286" y="67"/>
                    <a:pt x="273" y="64"/>
                  </a:cubicBezTo>
                  <a:cubicBezTo>
                    <a:pt x="262" y="62"/>
                    <a:pt x="252" y="64"/>
                    <a:pt x="244" y="71"/>
                  </a:cubicBezTo>
                  <a:cubicBezTo>
                    <a:pt x="242" y="73"/>
                    <a:pt x="239" y="75"/>
                    <a:pt x="237" y="78"/>
                  </a:cubicBezTo>
                  <a:cubicBezTo>
                    <a:pt x="237" y="76"/>
                    <a:pt x="236" y="75"/>
                    <a:pt x="237" y="74"/>
                  </a:cubicBezTo>
                  <a:cubicBezTo>
                    <a:pt x="238" y="66"/>
                    <a:pt x="240" y="57"/>
                    <a:pt x="241" y="49"/>
                  </a:cubicBezTo>
                  <a:cubicBezTo>
                    <a:pt x="245" y="30"/>
                    <a:pt x="232" y="14"/>
                    <a:pt x="214" y="11"/>
                  </a:cubicBezTo>
                  <a:cubicBezTo>
                    <a:pt x="200" y="9"/>
                    <a:pt x="186" y="7"/>
                    <a:pt x="172" y="3"/>
                  </a:cubicBezTo>
                  <a:cubicBezTo>
                    <a:pt x="156" y="0"/>
                    <a:pt x="139" y="9"/>
                    <a:pt x="134" y="24"/>
                  </a:cubicBezTo>
                  <a:cubicBezTo>
                    <a:pt x="132" y="32"/>
                    <a:pt x="130" y="40"/>
                    <a:pt x="129" y="48"/>
                  </a:cubicBezTo>
                  <a:cubicBezTo>
                    <a:pt x="125" y="71"/>
                    <a:pt x="120" y="95"/>
                    <a:pt x="116" y="118"/>
                  </a:cubicBezTo>
                  <a:cubicBezTo>
                    <a:pt x="112" y="138"/>
                    <a:pt x="109" y="157"/>
                    <a:pt x="105" y="177"/>
                  </a:cubicBezTo>
                  <a:cubicBezTo>
                    <a:pt x="103" y="186"/>
                    <a:pt x="103" y="186"/>
                    <a:pt x="94" y="184"/>
                  </a:cubicBezTo>
                  <a:cubicBezTo>
                    <a:pt x="94" y="184"/>
                    <a:pt x="93" y="184"/>
                    <a:pt x="92" y="184"/>
                  </a:cubicBezTo>
                  <a:cubicBezTo>
                    <a:pt x="71" y="182"/>
                    <a:pt x="50" y="180"/>
                    <a:pt x="29" y="178"/>
                  </a:cubicBezTo>
                  <a:cubicBezTo>
                    <a:pt x="20" y="177"/>
                    <a:pt x="11" y="177"/>
                    <a:pt x="3" y="176"/>
                  </a:cubicBezTo>
                  <a:cubicBezTo>
                    <a:pt x="2" y="180"/>
                    <a:pt x="1" y="183"/>
                    <a:pt x="2" y="187"/>
                  </a:cubicBezTo>
                  <a:cubicBezTo>
                    <a:pt x="2" y="191"/>
                    <a:pt x="0" y="195"/>
                    <a:pt x="4" y="199"/>
                  </a:cubicBezTo>
                  <a:cubicBezTo>
                    <a:pt x="17" y="210"/>
                    <a:pt x="25" y="223"/>
                    <a:pt x="27" y="240"/>
                  </a:cubicBezTo>
                  <a:cubicBezTo>
                    <a:pt x="28" y="259"/>
                    <a:pt x="31" y="277"/>
                    <a:pt x="33" y="295"/>
                  </a:cubicBezTo>
                  <a:cubicBezTo>
                    <a:pt x="33" y="298"/>
                    <a:pt x="34" y="300"/>
                    <a:pt x="38" y="300"/>
                  </a:cubicBezTo>
                  <a:cubicBezTo>
                    <a:pt x="45" y="301"/>
                    <a:pt x="53" y="301"/>
                    <a:pt x="60" y="302"/>
                  </a:cubicBezTo>
                  <a:cubicBezTo>
                    <a:pt x="67" y="303"/>
                    <a:pt x="73" y="304"/>
                    <a:pt x="81" y="304"/>
                  </a:cubicBezTo>
                  <a:cubicBezTo>
                    <a:pt x="79" y="311"/>
                    <a:pt x="78" y="316"/>
                    <a:pt x="77" y="322"/>
                  </a:cubicBezTo>
                  <a:cubicBezTo>
                    <a:pt x="73" y="345"/>
                    <a:pt x="69" y="368"/>
                    <a:pt x="64" y="391"/>
                  </a:cubicBezTo>
                  <a:cubicBezTo>
                    <a:pt x="62" y="405"/>
                    <a:pt x="59" y="420"/>
                    <a:pt x="56" y="435"/>
                  </a:cubicBezTo>
                  <a:cubicBezTo>
                    <a:pt x="54" y="451"/>
                    <a:pt x="65" y="466"/>
                    <a:pt x="81" y="469"/>
                  </a:cubicBezTo>
                  <a:cubicBezTo>
                    <a:pt x="97" y="472"/>
                    <a:pt x="112" y="475"/>
                    <a:pt x="128" y="478"/>
                  </a:cubicBezTo>
                  <a:cubicBezTo>
                    <a:pt x="144" y="481"/>
                    <a:pt x="160" y="472"/>
                    <a:pt x="164" y="456"/>
                  </a:cubicBezTo>
                  <a:cubicBezTo>
                    <a:pt x="166" y="451"/>
                    <a:pt x="166" y="446"/>
                    <a:pt x="167" y="441"/>
                  </a:cubicBezTo>
                  <a:cubicBezTo>
                    <a:pt x="168" y="436"/>
                    <a:pt x="169" y="431"/>
                    <a:pt x="171" y="425"/>
                  </a:cubicBezTo>
                  <a:cubicBezTo>
                    <a:pt x="171" y="426"/>
                    <a:pt x="172" y="427"/>
                    <a:pt x="172" y="427"/>
                  </a:cubicBezTo>
                  <a:cubicBezTo>
                    <a:pt x="176" y="439"/>
                    <a:pt x="183" y="448"/>
                    <a:pt x="196" y="450"/>
                  </a:cubicBezTo>
                  <a:cubicBezTo>
                    <a:pt x="211" y="453"/>
                    <a:pt x="227" y="455"/>
                    <a:pt x="242" y="459"/>
                  </a:cubicBezTo>
                  <a:cubicBezTo>
                    <a:pt x="256" y="463"/>
                    <a:pt x="276" y="453"/>
                    <a:pt x="280" y="436"/>
                  </a:cubicBezTo>
                  <a:cubicBezTo>
                    <a:pt x="283" y="419"/>
                    <a:pt x="286" y="402"/>
                    <a:pt x="290" y="385"/>
                  </a:cubicBezTo>
                  <a:cubicBezTo>
                    <a:pt x="293" y="369"/>
                    <a:pt x="295" y="354"/>
                    <a:pt x="298" y="337"/>
                  </a:cubicBezTo>
                  <a:cubicBezTo>
                    <a:pt x="301" y="337"/>
                    <a:pt x="302" y="337"/>
                    <a:pt x="303" y="338"/>
                  </a:cubicBezTo>
                  <a:cubicBezTo>
                    <a:pt x="312" y="339"/>
                    <a:pt x="322" y="341"/>
                    <a:pt x="331" y="343"/>
                  </a:cubicBezTo>
                  <a:cubicBezTo>
                    <a:pt x="341" y="345"/>
                    <a:pt x="352" y="338"/>
                    <a:pt x="354" y="327"/>
                  </a:cubicBezTo>
                  <a:cubicBezTo>
                    <a:pt x="356" y="321"/>
                    <a:pt x="357" y="314"/>
                    <a:pt x="359" y="308"/>
                  </a:cubicBezTo>
                  <a:cubicBezTo>
                    <a:pt x="363" y="290"/>
                    <a:pt x="366" y="272"/>
                    <a:pt x="370" y="254"/>
                  </a:cubicBezTo>
                  <a:cubicBezTo>
                    <a:pt x="373" y="239"/>
                    <a:pt x="366" y="227"/>
                    <a:pt x="350" y="2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a:p>
          </p:txBody>
        </p:sp>
        <p:sp>
          <p:nvSpPr>
            <p:cNvPr id="52" name="Freeform 20">
              <a:extLst>
                <a:ext uri="{FF2B5EF4-FFF2-40B4-BE49-F238E27FC236}">
                  <a16:creationId xmlns:a16="http://schemas.microsoft.com/office/drawing/2014/main" id="{24DBC098-BF91-4613-B9F1-569E6F0E359B}"/>
                </a:ext>
              </a:extLst>
            </p:cNvPr>
            <p:cNvSpPr>
              <a:spLocks/>
            </p:cNvSpPr>
            <p:nvPr/>
          </p:nvSpPr>
          <p:spPr bwMode="auto">
            <a:xfrm>
              <a:off x="4180573" y="1796962"/>
              <a:ext cx="334963" cy="1047752"/>
            </a:xfrm>
            <a:custGeom>
              <a:avLst/>
              <a:gdLst>
                <a:gd name="T0" fmla="*/ 24 w 109"/>
                <a:gd name="T1" fmla="*/ 310 h 337"/>
                <a:gd name="T2" fmla="*/ 40 w 109"/>
                <a:gd name="T3" fmla="*/ 330 h 337"/>
                <a:gd name="T4" fmla="*/ 90 w 109"/>
                <a:gd name="T5" fmla="*/ 332 h 337"/>
                <a:gd name="T6" fmla="*/ 109 w 109"/>
                <a:gd name="T7" fmla="*/ 308 h 337"/>
                <a:gd name="T8" fmla="*/ 108 w 109"/>
                <a:gd name="T9" fmla="*/ 174 h 337"/>
                <a:gd name="T10" fmla="*/ 107 w 109"/>
                <a:gd name="T11" fmla="*/ 174 h 337"/>
                <a:gd name="T12" fmla="*/ 107 w 109"/>
                <a:gd name="T13" fmla="*/ 144 h 337"/>
                <a:gd name="T14" fmla="*/ 107 w 109"/>
                <a:gd name="T15" fmla="*/ 40 h 337"/>
                <a:gd name="T16" fmla="*/ 84 w 109"/>
                <a:gd name="T17" fmla="*/ 7 h 337"/>
                <a:gd name="T18" fmla="*/ 36 w 109"/>
                <a:gd name="T19" fmla="*/ 7 h 337"/>
                <a:gd name="T20" fmla="*/ 11 w 109"/>
                <a:gd name="T21" fmla="*/ 30 h 337"/>
                <a:gd name="T22" fmla="*/ 6 w 109"/>
                <a:gd name="T23" fmla="*/ 53 h 337"/>
                <a:gd name="T24" fmla="*/ 1 w 109"/>
                <a:gd name="T25" fmla="*/ 130 h 337"/>
                <a:gd name="T26" fmla="*/ 8 w 109"/>
                <a:gd name="T27" fmla="*/ 251 h 337"/>
                <a:gd name="T28" fmla="*/ 24 w 109"/>
                <a:gd name="T29" fmla="*/ 31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337">
                  <a:moveTo>
                    <a:pt x="24" y="310"/>
                  </a:moveTo>
                  <a:cubicBezTo>
                    <a:pt x="27" y="319"/>
                    <a:pt x="32" y="326"/>
                    <a:pt x="40" y="330"/>
                  </a:cubicBezTo>
                  <a:cubicBezTo>
                    <a:pt x="57" y="337"/>
                    <a:pt x="73" y="337"/>
                    <a:pt x="90" y="332"/>
                  </a:cubicBezTo>
                  <a:cubicBezTo>
                    <a:pt x="101" y="329"/>
                    <a:pt x="109" y="320"/>
                    <a:pt x="109" y="308"/>
                  </a:cubicBezTo>
                  <a:cubicBezTo>
                    <a:pt x="108" y="263"/>
                    <a:pt x="108" y="219"/>
                    <a:pt x="108" y="174"/>
                  </a:cubicBezTo>
                  <a:cubicBezTo>
                    <a:pt x="108" y="174"/>
                    <a:pt x="108" y="174"/>
                    <a:pt x="107" y="174"/>
                  </a:cubicBezTo>
                  <a:cubicBezTo>
                    <a:pt x="107" y="164"/>
                    <a:pt x="107" y="154"/>
                    <a:pt x="107" y="144"/>
                  </a:cubicBezTo>
                  <a:cubicBezTo>
                    <a:pt x="107" y="109"/>
                    <a:pt x="107" y="75"/>
                    <a:pt x="107" y="40"/>
                  </a:cubicBezTo>
                  <a:cubicBezTo>
                    <a:pt x="107" y="25"/>
                    <a:pt x="97" y="12"/>
                    <a:pt x="84" y="7"/>
                  </a:cubicBezTo>
                  <a:cubicBezTo>
                    <a:pt x="67" y="0"/>
                    <a:pt x="51" y="1"/>
                    <a:pt x="36" y="7"/>
                  </a:cubicBezTo>
                  <a:cubicBezTo>
                    <a:pt x="25" y="12"/>
                    <a:pt x="16" y="18"/>
                    <a:pt x="11" y="30"/>
                  </a:cubicBezTo>
                  <a:cubicBezTo>
                    <a:pt x="9" y="37"/>
                    <a:pt x="7" y="45"/>
                    <a:pt x="6" y="53"/>
                  </a:cubicBezTo>
                  <a:cubicBezTo>
                    <a:pt x="4" y="79"/>
                    <a:pt x="2" y="104"/>
                    <a:pt x="1" y="130"/>
                  </a:cubicBezTo>
                  <a:cubicBezTo>
                    <a:pt x="0" y="170"/>
                    <a:pt x="2" y="210"/>
                    <a:pt x="8" y="251"/>
                  </a:cubicBezTo>
                  <a:cubicBezTo>
                    <a:pt x="11" y="271"/>
                    <a:pt x="15" y="291"/>
                    <a:pt x="24" y="3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a:p>
          </p:txBody>
        </p:sp>
        <p:sp>
          <p:nvSpPr>
            <p:cNvPr id="53" name="Freeform 21">
              <a:extLst>
                <a:ext uri="{FF2B5EF4-FFF2-40B4-BE49-F238E27FC236}">
                  <a16:creationId xmlns:a16="http://schemas.microsoft.com/office/drawing/2014/main" id="{E5E90B80-8A77-4BB3-8898-EDA1A9814E20}"/>
                </a:ext>
              </a:extLst>
            </p:cNvPr>
            <p:cNvSpPr>
              <a:spLocks/>
            </p:cNvSpPr>
            <p:nvPr/>
          </p:nvSpPr>
          <p:spPr bwMode="auto">
            <a:xfrm>
              <a:off x="3850373" y="1868400"/>
              <a:ext cx="327025" cy="982664"/>
            </a:xfrm>
            <a:custGeom>
              <a:avLst/>
              <a:gdLst>
                <a:gd name="T0" fmla="*/ 0 w 106"/>
                <a:gd name="T1" fmla="*/ 91 h 316"/>
                <a:gd name="T2" fmla="*/ 6 w 106"/>
                <a:gd name="T3" fmla="*/ 177 h 316"/>
                <a:gd name="T4" fmla="*/ 17 w 106"/>
                <a:gd name="T5" fmla="*/ 250 h 316"/>
                <a:gd name="T6" fmla="*/ 33 w 106"/>
                <a:gd name="T7" fmla="*/ 295 h 316"/>
                <a:gd name="T8" fmla="*/ 54 w 106"/>
                <a:gd name="T9" fmla="*/ 313 h 316"/>
                <a:gd name="T10" fmla="*/ 88 w 106"/>
                <a:gd name="T11" fmla="*/ 312 h 316"/>
                <a:gd name="T12" fmla="*/ 105 w 106"/>
                <a:gd name="T13" fmla="*/ 287 h 316"/>
                <a:gd name="T14" fmla="*/ 103 w 106"/>
                <a:gd name="T15" fmla="*/ 258 h 316"/>
                <a:gd name="T16" fmla="*/ 97 w 106"/>
                <a:gd name="T17" fmla="*/ 170 h 316"/>
                <a:gd name="T18" fmla="*/ 91 w 106"/>
                <a:gd name="T19" fmla="*/ 69 h 316"/>
                <a:gd name="T20" fmla="*/ 88 w 106"/>
                <a:gd name="T21" fmla="*/ 29 h 316"/>
                <a:gd name="T22" fmla="*/ 64 w 106"/>
                <a:gd name="T23" fmla="*/ 4 h 316"/>
                <a:gd name="T24" fmla="*/ 1 w 106"/>
                <a:gd name="T25" fmla="*/ 58 h 316"/>
                <a:gd name="T26" fmla="*/ 1 w 106"/>
                <a:gd name="T27" fmla="*/ 90 h 316"/>
                <a:gd name="T28" fmla="*/ 0 w 106"/>
                <a:gd name="T29" fmla="*/ 91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316">
                  <a:moveTo>
                    <a:pt x="0" y="91"/>
                  </a:moveTo>
                  <a:cubicBezTo>
                    <a:pt x="2" y="119"/>
                    <a:pt x="3" y="148"/>
                    <a:pt x="6" y="177"/>
                  </a:cubicBezTo>
                  <a:cubicBezTo>
                    <a:pt x="7" y="202"/>
                    <a:pt x="11" y="226"/>
                    <a:pt x="17" y="250"/>
                  </a:cubicBezTo>
                  <a:cubicBezTo>
                    <a:pt x="21" y="266"/>
                    <a:pt x="26" y="281"/>
                    <a:pt x="33" y="295"/>
                  </a:cubicBezTo>
                  <a:cubicBezTo>
                    <a:pt x="37" y="304"/>
                    <a:pt x="43" y="311"/>
                    <a:pt x="54" y="313"/>
                  </a:cubicBezTo>
                  <a:cubicBezTo>
                    <a:pt x="65" y="316"/>
                    <a:pt x="76" y="316"/>
                    <a:pt x="88" y="312"/>
                  </a:cubicBezTo>
                  <a:cubicBezTo>
                    <a:pt x="98" y="308"/>
                    <a:pt x="106" y="299"/>
                    <a:pt x="105" y="287"/>
                  </a:cubicBezTo>
                  <a:cubicBezTo>
                    <a:pt x="104" y="277"/>
                    <a:pt x="104" y="268"/>
                    <a:pt x="103" y="258"/>
                  </a:cubicBezTo>
                  <a:cubicBezTo>
                    <a:pt x="101" y="229"/>
                    <a:pt x="99" y="199"/>
                    <a:pt x="97" y="170"/>
                  </a:cubicBezTo>
                  <a:cubicBezTo>
                    <a:pt x="95" y="136"/>
                    <a:pt x="93" y="103"/>
                    <a:pt x="91" y="69"/>
                  </a:cubicBezTo>
                  <a:cubicBezTo>
                    <a:pt x="90" y="56"/>
                    <a:pt x="90" y="43"/>
                    <a:pt x="88" y="29"/>
                  </a:cubicBezTo>
                  <a:cubicBezTo>
                    <a:pt x="87" y="14"/>
                    <a:pt x="76" y="6"/>
                    <a:pt x="64" y="4"/>
                  </a:cubicBezTo>
                  <a:cubicBezTo>
                    <a:pt x="33" y="0"/>
                    <a:pt x="1" y="21"/>
                    <a:pt x="1" y="58"/>
                  </a:cubicBezTo>
                  <a:cubicBezTo>
                    <a:pt x="1" y="69"/>
                    <a:pt x="1" y="80"/>
                    <a:pt x="1" y="90"/>
                  </a:cubicBezTo>
                  <a:cubicBezTo>
                    <a:pt x="1" y="91"/>
                    <a:pt x="0" y="91"/>
                    <a:pt x="0"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a:p>
          </p:txBody>
        </p:sp>
        <p:sp>
          <p:nvSpPr>
            <p:cNvPr id="54" name="Freeform 22">
              <a:extLst>
                <a:ext uri="{FF2B5EF4-FFF2-40B4-BE49-F238E27FC236}">
                  <a16:creationId xmlns:a16="http://schemas.microsoft.com/office/drawing/2014/main" id="{D9A4D370-A8BA-4488-AC3B-91506D300D78}"/>
                </a:ext>
              </a:extLst>
            </p:cNvPr>
            <p:cNvSpPr>
              <a:spLocks/>
            </p:cNvSpPr>
            <p:nvPr/>
          </p:nvSpPr>
          <p:spPr bwMode="auto">
            <a:xfrm>
              <a:off x="4556811" y="1749337"/>
              <a:ext cx="350838" cy="541338"/>
            </a:xfrm>
            <a:custGeom>
              <a:avLst/>
              <a:gdLst>
                <a:gd name="T0" fmla="*/ 7 w 114"/>
                <a:gd name="T1" fmla="*/ 160 h 174"/>
                <a:gd name="T2" fmla="*/ 48 w 114"/>
                <a:gd name="T3" fmla="*/ 164 h 174"/>
                <a:gd name="T4" fmla="*/ 109 w 114"/>
                <a:gd name="T5" fmla="*/ 174 h 174"/>
                <a:gd name="T6" fmla="*/ 109 w 114"/>
                <a:gd name="T7" fmla="*/ 171 h 174"/>
                <a:gd name="T8" fmla="*/ 112 w 114"/>
                <a:gd name="T9" fmla="*/ 107 h 174"/>
                <a:gd name="T10" fmla="*/ 114 w 114"/>
                <a:gd name="T11" fmla="*/ 45 h 174"/>
                <a:gd name="T12" fmla="*/ 110 w 114"/>
                <a:gd name="T13" fmla="*/ 28 h 174"/>
                <a:gd name="T14" fmla="*/ 85 w 114"/>
                <a:gd name="T15" fmla="*/ 6 h 174"/>
                <a:gd name="T16" fmla="*/ 36 w 114"/>
                <a:gd name="T17" fmla="*/ 6 h 174"/>
                <a:gd name="T18" fmla="*/ 6 w 114"/>
                <a:gd name="T19" fmla="*/ 49 h 174"/>
                <a:gd name="T20" fmla="*/ 0 w 114"/>
                <a:gd name="T21" fmla="*/ 152 h 174"/>
                <a:gd name="T22" fmla="*/ 7 w 114"/>
                <a:gd name="T23" fmla="*/ 16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 h="174">
                  <a:moveTo>
                    <a:pt x="7" y="160"/>
                  </a:moveTo>
                  <a:cubicBezTo>
                    <a:pt x="20" y="161"/>
                    <a:pt x="34" y="162"/>
                    <a:pt x="48" y="164"/>
                  </a:cubicBezTo>
                  <a:cubicBezTo>
                    <a:pt x="68" y="167"/>
                    <a:pt x="88" y="170"/>
                    <a:pt x="109" y="174"/>
                  </a:cubicBezTo>
                  <a:cubicBezTo>
                    <a:pt x="109" y="173"/>
                    <a:pt x="109" y="172"/>
                    <a:pt x="109" y="171"/>
                  </a:cubicBezTo>
                  <a:cubicBezTo>
                    <a:pt x="110" y="150"/>
                    <a:pt x="111" y="128"/>
                    <a:pt x="112" y="107"/>
                  </a:cubicBezTo>
                  <a:cubicBezTo>
                    <a:pt x="113" y="86"/>
                    <a:pt x="114" y="65"/>
                    <a:pt x="114" y="45"/>
                  </a:cubicBezTo>
                  <a:cubicBezTo>
                    <a:pt x="114" y="39"/>
                    <a:pt x="112" y="33"/>
                    <a:pt x="110" y="28"/>
                  </a:cubicBezTo>
                  <a:cubicBezTo>
                    <a:pt x="105" y="17"/>
                    <a:pt x="96" y="10"/>
                    <a:pt x="85" y="6"/>
                  </a:cubicBezTo>
                  <a:cubicBezTo>
                    <a:pt x="69" y="0"/>
                    <a:pt x="52" y="0"/>
                    <a:pt x="36" y="6"/>
                  </a:cubicBezTo>
                  <a:cubicBezTo>
                    <a:pt x="17" y="14"/>
                    <a:pt x="7" y="29"/>
                    <a:pt x="6" y="49"/>
                  </a:cubicBezTo>
                  <a:cubicBezTo>
                    <a:pt x="3" y="83"/>
                    <a:pt x="2" y="118"/>
                    <a:pt x="0" y="152"/>
                  </a:cubicBezTo>
                  <a:cubicBezTo>
                    <a:pt x="0" y="159"/>
                    <a:pt x="0" y="159"/>
                    <a:pt x="7"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a:p>
          </p:txBody>
        </p:sp>
        <p:sp>
          <p:nvSpPr>
            <p:cNvPr id="55" name="Freeform 23">
              <a:extLst>
                <a:ext uri="{FF2B5EF4-FFF2-40B4-BE49-F238E27FC236}">
                  <a16:creationId xmlns:a16="http://schemas.microsoft.com/office/drawing/2014/main" id="{B28B8ABE-CDC8-46A7-8764-9A1F10508744}"/>
                </a:ext>
              </a:extLst>
            </p:cNvPr>
            <p:cNvSpPr>
              <a:spLocks/>
            </p:cNvSpPr>
            <p:nvPr/>
          </p:nvSpPr>
          <p:spPr bwMode="auto">
            <a:xfrm>
              <a:off x="4926699" y="1817600"/>
              <a:ext cx="341313" cy="547688"/>
            </a:xfrm>
            <a:custGeom>
              <a:avLst/>
              <a:gdLst>
                <a:gd name="T0" fmla="*/ 4 w 111"/>
                <a:gd name="T1" fmla="*/ 155 h 176"/>
                <a:gd name="T2" fmla="*/ 19 w 111"/>
                <a:gd name="T3" fmla="*/ 158 h 176"/>
                <a:gd name="T4" fmla="*/ 81 w 111"/>
                <a:gd name="T5" fmla="*/ 171 h 176"/>
                <a:gd name="T6" fmla="*/ 105 w 111"/>
                <a:gd name="T7" fmla="*/ 176 h 176"/>
                <a:gd name="T8" fmla="*/ 107 w 111"/>
                <a:gd name="T9" fmla="*/ 159 h 176"/>
                <a:gd name="T10" fmla="*/ 108 w 111"/>
                <a:gd name="T11" fmla="*/ 47 h 176"/>
                <a:gd name="T12" fmla="*/ 99 w 111"/>
                <a:gd name="T13" fmla="*/ 23 h 176"/>
                <a:gd name="T14" fmla="*/ 38 w 111"/>
                <a:gd name="T15" fmla="*/ 5 h 176"/>
                <a:gd name="T16" fmla="*/ 10 w 111"/>
                <a:gd name="T17" fmla="*/ 35 h 176"/>
                <a:gd name="T18" fmla="*/ 4 w 111"/>
                <a:gd name="T19" fmla="*/ 100 h 176"/>
                <a:gd name="T20" fmla="*/ 0 w 111"/>
                <a:gd name="T21" fmla="*/ 150 h 176"/>
                <a:gd name="T22" fmla="*/ 4 w 111"/>
                <a:gd name="T23" fmla="*/ 15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 h="176">
                  <a:moveTo>
                    <a:pt x="4" y="155"/>
                  </a:moveTo>
                  <a:cubicBezTo>
                    <a:pt x="9" y="156"/>
                    <a:pt x="14" y="157"/>
                    <a:pt x="19" y="158"/>
                  </a:cubicBezTo>
                  <a:cubicBezTo>
                    <a:pt x="39" y="162"/>
                    <a:pt x="60" y="166"/>
                    <a:pt x="81" y="171"/>
                  </a:cubicBezTo>
                  <a:cubicBezTo>
                    <a:pt x="89" y="172"/>
                    <a:pt x="96" y="174"/>
                    <a:pt x="105" y="176"/>
                  </a:cubicBezTo>
                  <a:cubicBezTo>
                    <a:pt x="105" y="170"/>
                    <a:pt x="106" y="164"/>
                    <a:pt x="107" y="159"/>
                  </a:cubicBezTo>
                  <a:cubicBezTo>
                    <a:pt x="108" y="122"/>
                    <a:pt x="111" y="84"/>
                    <a:pt x="108" y="47"/>
                  </a:cubicBezTo>
                  <a:cubicBezTo>
                    <a:pt x="107" y="38"/>
                    <a:pt x="105" y="30"/>
                    <a:pt x="99" y="23"/>
                  </a:cubicBezTo>
                  <a:cubicBezTo>
                    <a:pt x="82" y="5"/>
                    <a:pt x="61" y="0"/>
                    <a:pt x="38" y="5"/>
                  </a:cubicBezTo>
                  <a:cubicBezTo>
                    <a:pt x="20" y="10"/>
                    <a:pt x="11" y="21"/>
                    <a:pt x="10" y="35"/>
                  </a:cubicBezTo>
                  <a:cubicBezTo>
                    <a:pt x="7" y="56"/>
                    <a:pt x="5" y="78"/>
                    <a:pt x="4" y="100"/>
                  </a:cubicBezTo>
                  <a:cubicBezTo>
                    <a:pt x="2" y="116"/>
                    <a:pt x="1" y="133"/>
                    <a:pt x="0" y="150"/>
                  </a:cubicBezTo>
                  <a:cubicBezTo>
                    <a:pt x="0" y="153"/>
                    <a:pt x="1" y="154"/>
                    <a:pt x="4" y="1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a:p>
          </p:txBody>
        </p:sp>
      </p:grpSp>
      <p:grpSp>
        <p:nvGrpSpPr>
          <p:cNvPr id="60" name="Group 59">
            <a:extLst>
              <a:ext uri="{FF2B5EF4-FFF2-40B4-BE49-F238E27FC236}">
                <a16:creationId xmlns:a16="http://schemas.microsoft.com/office/drawing/2014/main" id="{47F0398E-8E92-4581-9BEF-BDCD7BE62AA4}"/>
              </a:ext>
            </a:extLst>
          </p:cNvPr>
          <p:cNvGrpSpPr/>
          <p:nvPr/>
        </p:nvGrpSpPr>
        <p:grpSpPr>
          <a:xfrm>
            <a:off x="6349295" y="2565385"/>
            <a:ext cx="349258" cy="353189"/>
            <a:chOff x="2010880" y="2246539"/>
            <a:chExt cx="3384551" cy="3422650"/>
          </a:xfrm>
          <a:solidFill>
            <a:schemeClr val="bg1"/>
          </a:solidFill>
        </p:grpSpPr>
        <p:sp>
          <p:nvSpPr>
            <p:cNvPr id="61" name="Freeform 5">
              <a:extLst>
                <a:ext uri="{FF2B5EF4-FFF2-40B4-BE49-F238E27FC236}">
                  <a16:creationId xmlns:a16="http://schemas.microsoft.com/office/drawing/2014/main" id="{098847DE-B852-4D41-991B-29CFD87C609D}"/>
                </a:ext>
              </a:extLst>
            </p:cNvPr>
            <p:cNvSpPr>
              <a:spLocks noEditPoints="1"/>
            </p:cNvSpPr>
            <p:nvPr/>
          </p:nvSpPr>
          <p:spPr bwMode="auto">
            <a:xfrm>
              <a:off x="2010880" y="2246539"/>
              <a:ext cx="3384550" cy="3422650"/>
            </a:xfrm>
            <a:custGeom>
              <a:avLst/>
              <a:gdLst>
                <a:gd name="T0" fmla="*/ 802 w 1098"/>
                <a:gd name="T1" fmla="*/ 525 h 1101"/>
                <a:gd name="T2" fmla="*/ 1063 w 1098"/>
                <a:gd name="T3" fmla="*/ 294 h 1101"/>
                <a:gd name="T4" fmla="*/ 1065 w 1098"/>
                <a:gd name="T5" fmla="*/ 111 h 1101"/>
                <a:gd name="T6" fmla="*/ 883 w 1098"/>
                <a:gd name="T7" fmla="*/ 0 h 1101"/>
                <a:gd name="T8" fmla="*/ 606 w 1098"/>
                <a:gd name="T9" fmla="*/ 229 h 1101"/>
                <a:gd name="T10" fmla="*/ 587 w 1098"/>
                <a:gd name="T11" fmla="*/ 393 h 1101"/>
                <a:gd name="T12" fmla="*/ 660 w 1098"/>
                <a:gd name="T13" fmla="*/ 316 h 1101"/>
                <a:gd name="T14" fmla="*/ 887 w 1098"/>
                <a:gd name="T15" fmla="*/ 91 h 1101"/>
                <a:gd name="T16" fmla="*/ 1005 w 1098"/>
                <a:gd name="T17" fmla="*/ 216 h 1101"/>
                <a:gd name="T18" fmla="*/ 780 w 1098"/>
                <a:gd name="T19" fmla="*/ 436 h 1101"/>
                <a:gd name="T20" fmla="*/ 704 w 1098"/>
                <a:gd name="T21" fmla="*/ 507 h 1101"/>
                <a:gd name="T22" fmla="*/ 439 w 1098"/>
                <a:gd name="T23" fmla="*/ 773 h 1101"/>
                <a:gd name="T24" fmla="*/ 231 w 1098"/>
                <a:gd name="T25" fmla="*/ 997 h 1101"/>
                <a:gd name="T26" fmla="*/ 97 w 1098"/>
                <a:gd name="T27" fmla="*/ 914 h 1101"/>
                <a:gd name="T28" fmla="*/ 296 w 1098"/>
                <a:gd name="T29" fmla="*/ 668 h 1101"/>
                <a:gd name="T30" fmla="*/ 374 w 1098"/>
                <a:gd name="T31" fmla="*/ 606 h 1101"/>
                <a:gd name="T32" fmla="*/ 388 w 1098"/>
                <a:gd name="T33" fmla="*/ 586 h 1101"/>
                <a:gd name="T34" fmla="*/ 142 w 1098"/>
                <a:gd name="T35" fmla="*/ 693 h 1101"/>
                <a:gd name="T36" fmla="*/ 27 w 1098"/>
                <a:gd name="T37" fmla="*/ 979 h 1101"/>
                <a:gd name="T38" fmla="*/ 289 w 1098"/>
                <a:gd name="T39" fmla="*/ 1068 h 1101"/>
                <a:gd name="T40" fmla="*/ 487 w 1098"/>
                <a:gd name="T41" fmla="*/ 871 h 1101"/>
                <a:gd name="T42" fmla="*/ 509 w 1098"/>
                <a:gd name="T43" fmla="*/ 704 h 1101"/>
                <a:gd name="T44" fmla="*/ 472 w 1098"/>
                <a:gd name="T45" fmla="*/ 548 h 1101"/>
                <a:gd name="T46" fmla="*/ 318 w 1098"/>
                <a:gd name="T47" fmla="*/ 686 h 1101"/>
                <a:gd name="T48" fmla="*/ 349 w 1098"/>
                <a:gd name="T49" fmla="*/ 803 h 1101"/>
                <a:gd name="T50" fmla="*/ 547 w 1098"/>
                <a:gd name="T51" fmla="*/ 631 h 1101"/>
                <a:gd name="T52" fmla="*/ 534 w 1098"/>
                <a:gd name="T53" fmla="*/ 599 h 1101"/>
                <a:gd name="T54" fmla="*/ 493 w 1098"/>
                <a:gd name="T55" fmla="*/ 577 h 1101"/>
                <a:gd name="T56" fmla="*/ 648 w 1098"/>
                <a:gd name="T57" fmla="*/ 540 h 1101"/>
                <a:gd name="T58" fmla="*/ 804 w 1098"/>
                <a:gd name="T59" fmla="*/ 374 h 1101"/>
                <a:gd name="T60" fmla="*/ 701 w 1098"/>
                <a:gd name="T61" fmla="*/ 303 h 1101"/>
                <a:gd name="T62" fmla="*/ 558 w 1098"/>
                <a:gd name="T63" fmla="*/ 447 h 1101"/>
                <a:gd name="T64" fmla="*/ 598 w 1098"/>
                <a:gd name="T65" fmla="*/ 454 h 1101"/>
                <a:gd name="T66" fmla="*/ 625 w 1098"/>
                <a:gd name="T67" fmla="*/ 495 h 1101"/>
                <a:gd name="T68" fmla="*/ 633 w 1098"/>
                <a:gd name="T69" fmla="*/ 516 h 1101"/>
                <a:gd name="T70" fmla="*/ 645 w 1098"/>
                <a:gd name="T71" fmla="*/ 543 h 1101"/>
                <a:gd name="T72" fmla="*/ 652 w 1098"/>
                <a:gd name="T73" fmla="*/ 661 h 1101"/>
                <a:gd name="T74" fmla="*/ 764 w 1098"/>
                <a:gd name="T75" fmla="*/ 789 h 1101"/>
                <a:gd name="T76" fmla="*/ 789 w 1098"/>
                <a:gd name="T77" fmla="*/ 765 h 1101"/>
                <a:gd name="T78" fmla="*/ 216 w 1098"/>
                <a:gd name="T79" fmla="*/ 432 h 1101"/>
                <a:gd name="T80" fmla="*/ 322 w 1098"/>
                <a:gd name="T81" fmla="*/ 474 h 1101"/>
                <a:gd name="T82" fmla="*/ 389 w 1098"/>
                <a:gd name="T83" fmla="*/ 456 h 1101"/>
                <a:gd name="T84" fmla="*/ 216 w 1098"/>
                <a:gd name="T85" fmla="*/ 432 h 1101"/>
                <a:gd name="T86" fmla="*/ 672 w 1098"/>
                <a:gd name="T87" fmla="*/ 828 h 1101"/>
                <a:gd name="T88" fmla="*/ 620 w 1098"/>
                <a:gd name="T89" fmla="*/ 695 h 1101"/>
                <a:gd name="T90" fmla="*/ 630 w 1098"/>
                <a:gd name="T91" fmla="*/ 802 h 1101"/>
                <a:gd name="T92" fmla="*/ 668 w 1098"/>
                <a:gd name="T93" fmla="*/ 879 h 1101"/>
                <a:gd name="T94" fmla="*/ 870 w 1098"/>
                <a:gd name="T95" fmla="*/ 679 h 1101"/>
                <a:gd name="T96" fmla="*/ 830 w 1098"/>
                <a:gd name="T97" fmla="*/ 637 h 1101"/>
                <a:gd name="T98" fmla="*/ 695 w 1098"/>
                <a:gd name="T99" fmla="*/ 620 h 1101"/>
                <a:gd name="T100" fmla="*/ 845 w 1098"/>
                <a:gd name="T101" fmla="*/ 677 h 1101"/>
                <a:gd name="T102" fmla="*/ 416 w 1098"/>
                <a:gd name="T103" fmla="*/ 242 h 1101"/>
                <a:gd name="T104" fmla="*/ 455 w 1098"/>
                <a:gd name="T105" fmla="*/ 387 h 1101"/>
                <a:gd name="T106" fmla="*/ 476 w 1098"/>
                <a:gd name="T107" fmla="*/ 333 h 1101"/>
                <a:gd name="T108" fmla="*/ 428 w 1098"/>
                <a:gd name="T109" fmla="*/ 217 h 1101"/>
                <a:gd name="T110" fmla="*/ 318 w 1098"/>
                <a:gd name="T111" fmla="*/ 301 h 1101"/>
                <a:gd name="T112" fmla="*/ 410 w 1098"/>
                <a:gd name="T113" fmla="*/ 435 h 1101"/>
                <a:gd name="T114" fmla="*/ 439 w 1098"/>
                <a:gd name="T115" fmla="*/ 416 h 1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98" h="1101">
                  <a:moveTo>
                    <a:pt x="704" y="507"/>
                  </a:moveTo>
                  <a:cubicBezTo>
                    <a:pt x="706" y="509"/>
                    <a:pt x="706" y="510"/>
                    <a:pt x="707" y="510"/>
                  </a:cubicBezTo>
                  <a:cubicBezTo>
                    <a:pt x="737" y="523"/>
                    <a:pt x="769" y="530"/>
                    <a:pt x="802" y="525"/>
                  </a:cubicBezTo>
                  <a:cubicBezTo>
                    <a:pt x="824" y="522"/>
                    <a:pt x="843" y="514"/>
                    <a:pt x="858" y="499"/>
                  </a:cubicBezTo>
                  <a:cubicBezTo>
                    <a:pt x="875" y="483"/>
                    <a:pt x="892" y="466"/>
                    <a:pt x="908" y="449"/>
                  </a:cubicBezTo>
                  <a:cubicBezTo>
                    <a:pt x="960" y="397"/>
                    <a:pt x="1011" y="346"/>
                    <a:pt x="1063" y="294"/>
                  </a:cubicBezTo>
                  <a:cubicBezTo>
                    <a:pt x="1075" y="283"/>
                    <a:pt x="1084" y="269"/>
                    <a:pt x="1089" y="254"/>
                  </a:cubicBezTo>
                  <a:cubicBezTo>
                    <a:pt x="1098" y="228"/>
                    <a:pt x="1098" y="202"/>
                    <a:pt x="1092" y="175"/>
                  </a:cubicBezTo>
                  <a:cubicBezTo>
                    <a:pt x="1087" y="152"/>
                    <a:pt x="1077" y="131"/>
                    <a:pt x="1065" y="111"/>
                  </a:cubicBezTo>
                  <a:cubicBezTo>
                    <a:pt x="1046" y="81"/>
                    <a:pt x="1022" y="57"/>
                    <a:pt x="993" y="37"/>
                  </a:cubicBezTo>
                  <a:cubicBezTo>
                    <a:pt x="977" y="25"/>
                    <a:pt x="959" y="16"/>
                    <a:pt x="940" y="10"/>
                  </a:cubicBezTo>
                  <a:cubicBezTo>
                    <a:pt x="921" y="3"/>
                    <a:pt x="903" y="0"/>
                    <a:pt x="883" y="0"/>
                  </a:cubicBezTo>
                  <a:cubicBezTo>
                    <a:pt x="852" y="0"/>
                    <a:pt x="826" y="9"/>
                    <a:pt x="804" y="31"/>
                  </a:cubicBezTo>
                  <a:cubicBezTo>
                    <a:pt x="770" y="64"/>
                    <a:pt x="736" y="98"/>
                    <a:pt x="702" y="132"/>
                  </a:cubicBezTo>
                  <a:cubicBezTo>
                    <a:pt x="670" y="165"/>
                    <a:pt x="638" y="197"/>
                    <a:pt x="606" y="229"/>
                  </a:cubicBezTo>
                  <a:cubicBezTo>
                    <a:pt x="582" y="252"/>
                    <a:pt x="570" y="279"/>
                    <a:pt x="569" y="311"/>
                  </a:cubicBezTo>
                  <a:cubicBezTo>
                    <a:pt x="569" y="330"/>
                    <a:pt x="572" y="348"/>
                    <a:pt x="577" y="366"/>
                  </a:cubicBezTo>
                  <a:cubicBezTo>
                    <a:pt x="580" y="375"/>
                    <a:pt x="584" y="383"/>
                    <a:pt x="587" y="393"/>
                  </a:cubicBezTo>
                  <a:cubicBezTo>
                    <a:pt x="589" y="392"/>
                    <a:pt x="589" y="391"/>
                    <a:pt x="590" y="391"/>
                  </a:cubicBezTo>
                  <a:cubicBezTo>
                    <a:pt x="612" y="368"/>
                    <a:pt x="635" y="345"/>
                    <a:pt x="658" y="322"/>
                  </a:cubicBezTo>
                  <a:cubicBezTo>
                    <a:pt x="659" y="321"/>
                    <a:pt x="660" y="318"/>
                    <a:pt x="660" y="316"/>
                  </a:cubicBezTo>
                  <a:cubicBezTo>
                    <a:pt x="660" y="309"/>
                    <a:pt x="661" y="303"/>
                    <a:pt x="666" y="297"/>
                  </a:cubicBezTo>
                  <a:cubicBezTo>
                    <a:pt x="732" y="232"/>
                    <a:pt x="798" y="166"/>
                    <a:pt x="863" y="100"/>
                  </a:cubicBezTo>
                  <a:cubicBezTo>
                    <a:pt x="870" y="93"/>
                    <a:pt x="878" y="90"/>
                    <a:pt x="887" y="91"/>
                  </a:cubicBezTo>
                  <a:cubicBezTo>
                    <a:pt x="903" y="92"/>
                    <a:pt x="918" y="98"/>
                    <a:pt x="932" y="106"/>
                  </a:cubicBezTo>
                  <a:cubicBezTo>
                    <a:pt x="960" y="122"/>
                    <a:pt x="982" y="145"/>
                    <a:pt x="996" y="175"/>
                  </a:cubicBezTo>
                  <a:cubicBezTo>
                    <a:pt x="1002" y="188"/>
                    <a:pt x="1005" y="202"/>
                    <a:pt x="1005" y="216"/>
                  </a:cubicBezTo>
                  <a:cubicBezTo>
                    <a:pt x="1004" y="221"/>
                    <a:pt x="1002" y="225"/>
                    <a:pt x="998" y="229"/>
                  </a:cubicBezTo>
                  <a:cubicBezTo>
                    <a:pt x="933" y="295"/>
                    <a:pt x="867" y="361"/>
                    <a:pt x="802" y="427"/>
                  </a:cubicBezTo>
                  <a:cubicBezTo>
                    <a:pt x="796" y="433"/>
                    <a:pt x="789" y="436"/>
                    <a:pt x="780" y="436"/>
                  </a:cubicBezTo>
                  <a:cubicBezTo>
                    <a:pt x="778" y="436"/>
                    <a:pt x="776" y="437"/>
                    <a:pt x="775" y="438"/>
                  </a:cubicBezTo>
                  <a:cubicBezTo>
                    <a:pt x="760" y="452"/>
                    <a:pt x="747" y="466"/>
                    <a:pt x="732" y="480"/>
                  </a:cubicBezTo>
                  <a:cubicBezTo>
                    <a:pt x="723" y="489"/>
                    <a:pt x="714" y="498"/>
                    <a:pt x="704" y="507"/>
                  </a:cubicBezTo>
                  <a:close/>
                  <a:moveTo>
                    <a:pt x="509" y="704"/>
                  </a:moveTo>
                  <a:cubicBezTo>
                    <a:pt x="507" y="706"/>
                    <a:pt x="506" y="706"/>
                    <a:pt x="505" y="707"/>
                  </a:cubicBezTo>
                  <a:cubicBezTo>
                    <a:pt x="483" y="729"/>
                    <a:pt x="461" y="751"/>
                    <a:pt x="439" y="773"/>
                  </a:cubicBezTo>
                  <a:cubicBezTo>
                    <a:pt x="436" y="776"/>
                    <a:pt x="435" y="778"/>
                    <a:pt x="435" y="782"/>
                  </a:cubicBezTo>
                  <a:cubicBezTo>
                    <a:pt x="436" y="789"/>
                    <a:pt x="434" y="795"/>
                    <a:pt x="428" y="801"/>
                  </a:cubicBezTo>
                  <a:cubicBezTo>
                    <a:pt x="362" y="866"/>
                    <a:pt x="297" y="932"/>
                    <a:pt x="231" y="997"/>
                  </a:cubicBezTo>
                  <a:cubicBezTo>
                    <a:pt x="224" y="1004"/>
                    <a:pt x="217" y="1006"/>
                    <a:pt x="208" y="1005"/>
                  </a:cubicBezTo>
                  <a:cubicBezTo>
                    <a:pt x="194" y="1004"/>
                    <a:pt x="181" y="1000"/>
                    <a:pt x="169" y="993"/>
                  </a:cubicBezTo>
                  <a:cubicBezTo>
                    <a:pt x="136" y="975"/>
                    <a:pt x="111" y="949"/>
                    <a:pt x="97" y="914"/>
                  </a:cubicBezTo>
                  <a:cubicBezTo>
                    <a:pt x="93" y="903"/>
                    <a:pt x="90" y="891"/>
                    <a:pt x="91" y="880"/>
                  </a:cubicBezTo>
                  <a:cubicBezTo>
                    <a:pt x="92" y="875"/>
                    <a:pt x="94" y="871"/>
                    <a:pt x="97" y="868"/>
                  </a:cubicBezTo>
                  <a:cubicBezTo>
                    <a:pt x="163" y="801"/>
                    <a:pt x="230" y="735"/>
                    <a:pt x="296" y="668"/>
                  </a:cubicBezTo>
                  <a:cubicBezTo>
                    <a:pt x="301" y="663"/>
                    <a:pt x="307" y="660"/>
                    <a:pt x="315" y="661"/>
                  </a:cubicBezTo>
                  <a:cubicBezTo>
                    <a:pt x="318" y="661"/>
                    <a:pt x="321" y="659"/>
                    <a:pt x="323" y="657"/>
                  </a:cubicBezTo>
                  <a:cubicBezTo>
                    <a:pt x="340" y="640"/>
                    <a:pt x="357" y="623"/>
                    <a:pt x="374" y="606"/>
                  </a:cubicBezTo>
                  <a:cubicBezTo>
                    <a:pt x="380" y="600"/>
                    <a:pt x="386" y="594"/>
                    <a:pt x="391" y="589"/>
                  </a:cubicBezTo>
                  <a:cubicBezTo>
                    <a:pt x="391" y="588"/>
                    <a:pt x="390" y="587"/>
                    <a:pt x="390" y="587"/>
                  </a:cubicBezTo>
                  <a:cubicBezTo>
                    <a:pt x="389" y="587"/>
                    <a:pt x="388" y="586"/>
                    <a:pt x="388" y="586"/>
                  </a:cubicBezTo>
                  <a:cubicBezTo>
                    <a:pt x="359" y="574"/>
                    <a:pt x="329" y="567"/>
                    <a:pt x="298" y="571"/>
                  </a:cubicBezTo>
                  <a:cubicBezTo>
                    <a:pt x="274" y="574"/>
                    <a:pt x="253" y="582"/>
                    <a:pt x="237" y="599"/>
                  </a:cubicBezTo>
                  <a:cubicBezTo>
                    <a:pt x="205" y="630"/>
                    <a:pt x="173" y="661"/>
                    <a:pt x="142" y="693"/>
                  </a:cubicBezTo>
                  <a:cubicBezTo>
                    <a:pt x="107" y="728"/>
                    <a:pt x="72" y="764"/>
                    <a:pt x="36" y="799"/>
                  </a:cubicBezTo>
                  <a:cubicBezTo>
                    <a:pt x="11" y="823"/>
                    <a:pt x="0" y="852"/>
                    <a:pt x="0" y="886"/>
                  </a:cubicBezTo>
                  <a:cubicBezTo>
                    <a:pt x="0" y="920"/>
                    <a:pt x="11" y="951"/>
                    <a:pt x="27" y="979"/>
                  </a:cubicBezTo>
                  <a:cubicBezTo>
                    <a:pt x="49" y="1016"/>
                    <a:pt x="78" y="1046"/>
                    <a:pt x="115" y="1067"/>
                  </a:cubicBezTo>
                  <a:cubicBezTo>
                    <a:pt x="150" y="1088"/>
                    <a:pt x="188" y="1101"/>
                    <a:pt x="231" y="1095"/>
                  </a:cubicBezTo>
                  <a:cubicBezTo>
                    <a:pt x="253" y="1092"/>
                    <a:pt x="273" y="1084"/>
                    <a:pt x="289" y="1068"/>
                  </a:cubicBezTo>
                  <a:cubicBezTo>
                    <a:pt x="300" y="1058"/>
                    <a:pt x="310" y="1047"/>
                    <a:pt x="321" y="1037"/>
                  </a:cubicBezTo>
                  <a:cubicBezTo>
                    <a:pt x="344" y="1013"/>
                    <a:pt x="368" y="990"/>
                    <a:pt x="392" y="966"/>
                  </a:cubicBezTo>
                  <a:cubicBezTo>
                    <a:pt x="423" y="934"/>
                    <a:pt x="454" y="902"/>
                    <a:pt x="487" y="871"/>
                  </a:cubicBezTo>
                  <a:cubicBezTo>
                    <a:pt x="517" y="843"/>
                    <a:pt x="530" y="809"/>
                    <a:pt x="526" y="769"/>
                  </a:cubicBezTo>
                  <a:cubicBezTo>
                    <a:pt x="525" y="756"/>
                    <a:pt x="522" y="743"/>
                    <a:pt x="518" y="730"/>
                  </a:cubicBezTo>
                  <a:cubicBezTo>
                    <a:pt x="516" y="722"/>
                    <a:pt x="512" y="713"/>
                    <a:pt x="509" y="704"/>
                  </a:cubicBezTo>
                  <a:close/>
                  <a:moveTo>
                    <a:pt x="503" y="549"/>
                  </a:moveTo>
                  <a:cubicBezTo>
                    <a:pt x="498" y="550"/>
                    <a:pt x="494" y="551"/>
                    <a:pt x="490" y="552"/>
                  </a:cubicBezTo>
                  <a:cubicBezTo>
                    <a:pt x="483" y="555"/>
                    <a:pt x="477" y="555"/>
                    <a:pt x="472" y="548"/>
                  </a:cubicBezTo>
                  <a:cubicBezTo>
                    <a:pt x="472" y="547"/>
                    <a:pt x="470" y="547"/>
                    <a:pt x="470" y="546"/>
                  </a:cubicBezTo>
                  <a:cubicBezTo>
                    <a:pt x="464" y="543"/>
                    <a:pt x="462" y="543"/>
                    <a:pt x="458" y="547"/>
                  </a:cubicBezTo>
                  <a:cubicBezTo>
                    <a:pt x="411" y="593"/>
                    <a:pt x="365" y="640"/>
                    <a:pt x="318" y="686"/>
                  </a:cubicBezTo>
                  <a:cubicBezTo>
                    <a:pt x="311" y="693"/>
                    <a:pt x="303" y="700"/>
                    <a:pt x="298" y="708"/>
                  </a:cubicBezTo>
                  <a:cubicBezTo>
                    <a:pt x="288" y="723"/>
                    <a:pt x="289" y="739"/>
                    <a:pt x="296" y="755"/>
                  </a:cubicBezTo>
                  <a:cubicBezTo>
                    <a:pt x="306" y="779"/>
                    <a:pt x="324" y="796"/>
                    <a:pt x="349" y="803"/>
                  </a:cubicBezTo>
                  <a:cubicBezTo>
                    <a:pt x="367" y="808"/>
                    <a:pt x="383" y="805"/>
                    <a:pt x="397" y="791"/>
                  </a:cubicBezTo>
                  <a:cubicBezTo>
                    <a:pt x="446" y="741"/>
                    <a:pt x="496" y="692"/>
                    <a:pt x="546" y="642"/>
                  </a:cubicBezTo>
                  <a:cubicBezTo>
                    <a:pt x="549" y="638"/>
                    <a:pt x="550" y="635"/>
                    <a:pt x="547" y="631"/>
                  </a:cubicBezTo>
                  <a:cubicBezTo>
                    <a:pt x="541" y="632"/>
                    <a:pt x="535" y="632"/>
                    <a:pt x="528" y="633"/>
                  </a:cubicBezTo>
                  <a:cubicBezTo>
                    <a:pt x="532" y="624"/>
                    <a:pt x="535" y="617"/>
                    <a:pt x="538" y="609"/>
                  </a:cubicBezTo>
                  <a:cubicBezTo>
                    <a:pt x="540" y="603"/>
                    <a:pt x="541" y="603"/>
                    <a:pt x="534" y="599"/>
                  </a:cubicBezTo>
                  <a:cubicBezTo>
                    <a:pt x="530" y="597"/>
                    <a:pt x="528" y="595"/>
                    <a:pt x="529" y="590"/>
                  </a:cubicBezTo>
                  <a:cubicBezTo>
                    <a:pt x="530" y="586"/>
                    <a:pt x="530" y="581"/>
                    <a:pt x="531" y="577"/>
                  </a:cubicBezTo>
                  <a:cubicBezTo>
                    <a:pt x="518" y="577"/>
                    <a:pt x="506" y="577"/>
                    <a:pt x="493" y="577"/>
                  </a:cubicBezTo>
                  <a:cubicBezTo>
                    <a:pt x="497" y="567"/>
                    <a:pt x="500" y="559"/>
                    <a:pt x="503" y="549"/>
                  </a:cubicBezTo>
                  <a:close/>
                  <a:moveTo>
                    <a:pt x="645" y="543"/>
                  </a:moveTo>
                  <a:cubicBezTo>
                    <a:pt x="647" y="542"/>
                    <a:pt x="648" y="541"/>
                    <a:pt x="648" y="540"/>
                  </a:cubicBezTo>
                  <a:cubicBezTo>
                    <a:pt x="665" y="523"/>
                    <a:pt x="682" y="507"/>
                    <a:pt x="698" y="490"/>
                  </a:cubicBezTo>
                  <a:cubicBezTo>
                    <a:pt x="730" y="458"/>
                    <a:pt x="761" y="427"/>
                    <a:pt x="793" y="395"/>
                  </a:cubicBezTo>
                  <a:cubicBezTo>
                    <a:pt x="799" y="389"/>
                    <a:pt x="803" y="382"/>
                    <a:pt x="804" y="374"/>
                  </a:cubicBezTo>
                  <a:cubicBezTo>
                    <a:pt x="807" y="353"/>
                    <a:pt x="800" y="335"/>
                    <a:pt x="786" y="319"/>
                  </a:cubicBezTo>
                  <a:cubicBezTo>
                    <a:pt x="776" y="307"/>
                    <a:pt x="762" y="298"/>
                    <a:pt x="746" y="293"/>
                  </a:cubicBezTo>
                  <a:cubicBezTo>
                    <a:pt x="730" y="289"/>
                    <a:pt x="714" y="291"/>
                    <a:pt x="701" y="303"/>
                  </a:cubicBezTo>
                  <a:cubicBezTo>
                    <a:pt x="692" y="312"/>
                    <a:pt x="683" y="321"/>
                    <a:pt x="674" y="330"/>
                  </a:cubicBezTo>
                  <a:cubicBezTo>
                    <a:pt x="641" y="364"/>
                    <a:pt x="607" y="398"/>
                    <a:pt x="573" y="433"/>
                  </a:cubicBezTo>
                  <a:cubicBezTo>
                    <a:pt x="568" y="438"/>
                    <a:pt x="563" y="442"/>
                    <a:pt x="558" y="447"/>
                  </a:cubicBezTo>
                  <a:cubicBezTo>
                    <a:pt x="562" y="450"/>
                    <a:pt x="566" y="452"/>
                    <a:pt x="570" y="455"/>
                  </a:cubicBezTo>
                  <a:cubicBezTo>
                    <a:pt x="574" y="459"/>
                    <a:pt x="578" y="459"/>
                    <a:pt x="583" y="458"/>
                  </a:cubicBezTo>
                  <a:cubicBezTo>
                    <a:pt x="588" y="456"/>
                    <a:pt x="593" y="456"/>
                    <a:pt x="598" y="454"/>
                  </a:cubicBezTo>
                  <a:cubicBezTo>
                    <a:pt x="595" y="464"/>
                    <a:pt x="592" y="472"/>
                    <a:pt x="589" y="482"/>
                  </a:cubicBezTo>
                  <a:cubicBezTo>
                    <a:pt x="602" y="482"/>
                    <a:pt x="614" y="482"/>
                    <a:pt x="626" y="482"/>
                  </a:cubicBezTo>
                  <a:cubicBezTo>
                    <a:pt x="626" y="486"/>
                    <a:pt x="626" y="491"/>
                    <a:pt x="625" y="495"/>
                  </a:cubicBezTo>
                  <a:cubicBezTo>
                    <a:pt x="624" y="500"/>
                    <a:pt x="625" y="502"/>
                    <a:pt x="629" y="504"/>
                  </a:cubicBezTo>
                  <a:cubicBezTo>
                    <a:pt x="636" y="508"/>
                    <a:pt x="636" y="508"/>
                    <a:pt x="633" y="515"/>
                  </a:cubicBezTo>
                  <a:cubicBezTo>
                    <a:pt x="633" y="516"/>
                    <a:pt x="633" y="516"/>
                    <a:pt x="633" y="516"/>
                  </a:cubicBezTo>
                  <a:cubicBezTo>
                    <a:pt x="630" y="523"/>
                    <a:pt x="627" y="530"/>
                    <a:pt x="624" y="538"/>
                  </a:cubicBezTo>
                  <a:cubicBezTo>
                    <a:pt x="631" y="537"/>
                    <a:pt x="638" y="537"/>
                    <a:pt x="644" y="536"/>
                  </a:cubicBezTo>
                  <a:cubicBezTo>
                    <a:pt x="644" y="538"/>
                    <a:pt x="645" y="540"/>
                    <a:pt x="645" y="543"/>
                  </a:cubicBezTo>
                  <a:close/>
                  <a:moveTo>
                    <a:pt x="668" y="650"/>
                  </a:moveTo>
                  <a:cubicBezTo>
                    <a:pt x="668" y="650"/>
                    <a:pt x="668" y="651"/>
                    <a:pt x="668" y="651"/>
                  </a:cubicBezTo>
                  <a:cubicBezTo>
                    <a:pt x="660" y="651"/>
                    <a:pt x="655" y="654"/>
                    <a:pt x="652" y="661"/>
                  </a:cubicBezTo>
                  <a:cubicBezTo>
                    <a:pt x="649" y="668"/>
                    <a:pt x="650" y="674"/>
                    <a:pt x="655" y="680"/>
                  </a:cubicBezTo>
                  <a:cubicBezTo>
                    <a:pt x="659" y="684"/>
                    <a:pt x="663" y="688"/>
                    <a:pt x="667" y="692"/>
                  </a:cubicBezTo>
                  <a:cubicBezTo>
                    <a:pt x="700" y="724"/>
                    <a:pt x="732" y="757"/>
                    <a:pt x="764" y="789"/>
                  </a:cubicBezTo>
                  <a:cubicBezTo>
                    <a:pt x="769" y="793"/>
                    <a:pt x="774" y="796"/>
                    <a:pt x="781" y="795"/>
                  </a:cubicBezTo>
                  <a:cubicBezTo>
                    <a:pt x="787" y="793"/>
                    <a:pt x="792" y="789"/>
                    <a:pt x="794" y="783"/>
                  </a:cubicBezTo>
                  <a:cubicBezTo>
                    <a:pt x="796" y="776"/>
                    <a:pt x="794" y="770"/>
                    <a:pt x="789" y="765"/>
                  </a:cubicBezTo>
                  <a:cubicBezTo>
                    <a:pt x="753" y="729"/>
                    <a:pt x="716" y="692"/>
                    <a:pt x="680" y="656"/>
                  </a:cubicBezTo>
                  <a:cubicBezTo>
                    <a:pt x="677" y="653"/>
                    <a:pt x="672" y="652"/>
                    <a:pt x="668" y="650"/>
                  </a:cubicBezTo>
                  <a:close/>
                  <a:moveTo>
                    <a:pt x="216" y="432"/>
                  </a:moveTo>
                  <a:cubicBezTo>
                    <a:pt x="217" y="435"/>
                    <a:pt x="217" y="438"/>
                    <a:pt x="219" y="440"/>
                  </a:cubicBezTo>
                  <a:cubicBezTo>
                    <a:pt x="222" y="447"/>
                    <a:pt x="228" y="449"/>
                    <a:pt x="235" y="450"/>
                  </a:cubicBezTo>
                  <a:cubicBezTo>
                    <a:pt x="264" y="458"/>
                    <a:pt x="293" y="466"/>
                    <a:pt x="322" y="474"/>
                  </a:cubicBezTo>
                  <a:cubicBezTo>
                    <a:pt x="341" y="479"/>
                    <a:pt x="361" y="484"/>
                    <a:pt x="380" y="489"/>
                  </a:cubicBezTo>
                  <a:cubicBezTo>
                    <a:pt x="389" y="492"/>
                    <a:pt x="398" y="486"/>
                    <a:pt x="401" y="476"/>
                  </a:cubicBezTo>
                  <a:cubicBezTo>
                    <a:pt x="403" y="468"/>
                    <a:pt x="397" y="458"/>
                    <a:pt x="389" y="456"/>
                  </a:cubicBezTo>
                  <a:cubicBezTo>
                    <a:pt x="367" y="450"/>
                    <a:pt x="346" y="445"/>
                    <a:pt x="324" y="439"/>
                  </a:cubicBezTo>
                  <a:cubicBezTo>
                    <a:pt x="296" y="431"/>
                    <a:pt x="268" y="424"/>
                    <a:pt x="239" y="416"/>
                  </a:cubicBezTo>
                  <a:cubicBezTo>
                    <a:pt x="228" y="413"/>
                    <a:pt x="217" y="421"/>
                    <a:pt x="216" y="432"/>
                  </a:cubicBezTo>
                  <a:close/>
                  <a:moveTo>
                    <a:pt x="681" y="863"/>
                  </a:moveTo>
                  <a:cubicBezTo>
                    <a:pt x="680" y="860"/>
                    <a:pt x="680" y="858"/>
                    <a:pt x="679" y="855"/>
                  </a:cubicBezTo>
                  <a:cubicBezTo>
                    <a:pt x="677" y="846"/>
                    <a:pt x="674" y="837"/>
                    <a:pt x="672" y="828"/>
                  </a:cubicBezTo>
                  <a:cubicBezTo>
                    <a:pt x="666" y="805"/>
                    <a:pt x="660" y="782"/>
                    <a:pt x="654" y="759"/>
                  </a:cubicBezTo>
                  <a:cubicBezTo>
                    <a:pt x="649" y="743"/>
                    <a:pt x="644" y="726"/>
                    <a:pt x="640" y="710"/>
                  </a:cubicBezTo>
                  <a:cubicBezTo>
                    <a:pt x="638" y="699"/>
                    <a:pt x="627" y="693"/>
                    <a:pt x="620" y="695"/>
                  </a:cubicBezTo>
                  <a:cubicBezTo>
                    <a:pt x="609" y="698"/>
                    <a:pt x="604" y="708"/>
                    <a:pt x="607" y="719"/>
                  </a:cubicBezTo>
                  <a:cubicBezTo>
                    <a:pt x="609" y="723"/>
                    <a:pt x="610" y="727"/>
                    <a:pt x="611" y="732"/>
                  </a:cubicBezTo>
                  <a:cubicBezTo>
                    <a:pt x="617" y="755"/>
                    <a:pt x="624" y="779"/>
                    <a:pt x="630" y="802"/>
                  </a:cubicBezTo>
                  <a:cubicBezTo>
                    <a:pt x="633" y="816"/>
                    <a:pt x="637" y="829"/>
                    <a:pt x="640" y="842"/>
                  </a:cubicBezTo>
                  <a:cubicBezTo>
                    <a:pt x="643" y="851"/>
                    <a:pt x="645" y="860"/>
                    <a:pt x="648" y="869"/>
                  </a:cubicBezTo>
                  <a:cubicBezTo>
                    <a:pt x="651" y="877"/>
                    <a:pt x="660" y="881"/>
                    <a:pt x="668" y="879"/>
                  </a:cubicBezTo>
                  <a:cubicBezTo>
                    <a:pt x="675" y="878"/>
                    <a:pt x="680" y="870"/>
                    <a:pt x="681" y="863"/>
                  </a:cubicBezTo>
                  <a:close/>
                  <a:moveTo>
                    <a:pt x="862" y="681"/>
                  </a:moveTo>
                  <a:cubicBezTo>
                    <a:pt x="864" y="681"/>
                    <a:pt x="867" y="680"/>
                    <a:pt x="870" y="679"/>
                  </a:cubicBezTo>
                  <a:cubicBezTo>
                    <a:pt x="877" y="675"/>
                    <a:pt x="880" y="669"/>
                    <a:pt x="879" y="661"/>
                  </a:cubicBezTo>
                  <a:cubicBezTo>
                    <a:pt x="878" y="654"/>
                    <a:pt x="874" y="650"/>
                    <a:pt x="867" y="648"/>
                  </a:cubicBezTo>
                  <a:cubicBezTo>
                    <a:pt x="855" y="644"/>
                    <a:pt x="842" y="641"/>
                    <a:pt x="830" y="637"/>
                  </a:cubicBezTo>
                  <a:cubicBezTo>
                    <a:pt x="807" y="631"/>
                    <a:pt x="784" y="625"/>
                    <a:pt x="761" y="619"/>
                  </a:cubicBezTo>
                  <a:cubicBezTo>
                    <a:pt x="746" y="615"/>
                    <a:pt x="731" y="611"/>
                    <a:pt x="716" y="607"/>
                  </a:cubicBezTo>
                  <a:cubicBezTo>
                    <a:pt x="707" y="605"/>
                    <a:pt x="697" y="611"/>
                    <a:pt x="695" y="620"/>
                  </a:cubicBezTo>
                  <a:cubicBezTo>
                    <a:pt x="693" y="628"/>
                    <a:pt x="699" y="638"/>
                    <a:pt x="707" y="640"/>
                  </a:cubicBezTo>
                  <a:cubicBezTo>
                    <a:pt x="733" y="647"/>
                    <a:pt x="759" y="654"/>
                    <a:pt x="785" y="661"/>
                  </a:cubicBezTo>
                  <a:cubicBezTo>
                    <a:pt x="805" y="666"/>
                    <a:pt x="825" y="672"/>
                    <a:pt x="845" y="677"/>
                  </a:cubicBezTo>
                  <a:cubicBezTo>
                    <a:pt x="851" y="679"/>
                    <a:pt x="856" y="680"/>
                    <a:pt x="862" y="681"/>
                  </a:cubicBezTo>
                  <a:close/>
                  <a:moveTo>
                    <a:pt x="415" y="234"/>
                  </a:moveTo>
                  <a:cubicBezTo>
                    <a:pt x="415" y="236"/>
                    <a:pt x="416" y="239"/>
                    <a:pt x="416" y="242"/>
                  </a:cubicBezTo>
                  <a:cubicBezTo>
                    <a:pt x="420" y="254"/>
                    <a:pt x="423" y="267"/>
                    <a:pt x="427" y="279"/>
                  </a:cubicBezTo>
                  <a:cubicBezTo>
                    <a:pt x="432" y="299"/>
                    <a:pt x="437" y="318"/>
                    <a:pt x="442" y="338"/>
                  </a:cubicBezTo>
                  <a:cubicBezTo>
                    <a:pt x="446" y="354"/>
                    <a:pt x="451" y="370"/>
                    <a:pt x="455" y="387"/>
                  </a:cubicBezTo>
                  <a:cubicBezTo>
                    <a:pt x="458" y="397"/>
                    <a:pt x="467" y="403"/>
                    <a:pt x="477" y="401"/>
                  </a:cubicBezTo>
                  <a:cubicBezTo>
                    <a:pt x="486" y="398"/>
                    <a:pt x="491" y="388"/>
                    <a:pt x="488" y="378"/>
                  </a:cubicBezTo>
                  <a:cubicBezTo>
                    <a:pt x="484" y="363"/>
                    <a:pt x="480" y="348"/>
                    <a:pt x="476" y="333"/>
                  </a:cubicBezTo>
                  <a:cubicBezTo>
                    <a:pt x="470" y="308"/>
                    <a:pt x="463" y="284"/>
                    <a:pt x="457" y="260"/>
                  </a:cubicBezTo>
                  <a:cubicBezTo>
                    <a:pt x="454" y="249"/>
                    <a:pt x="451" y="238"/>
                    <a:pt x="447" y="227"/>
                  </a:cubicBezTo>
                  <a:cubicBezTo>
                    <a:pt x="445" y="219"/>
                    <a:pt x="436" y="215"/>
                    <a:pt x="428" y="217"/>
                  </a:cubicBezTo>
                  <a:cubicBezTo>
                    <a:pt x="421" y="219"/>
                    <a:pt x="415" y="226"/>
                    <a:pt x="415" y="234"/>
                  </a:cubicBezTo>
                  <a:close/>
                  <a:moveTo>
                    <a:pt x="319" y="300"/>
                  </a:moveTo>
                  <a:cubicBezTo>
                    <a:pt x="318" y="300"/>
                    <a:pt x="318" y="301"/>
                    <a:pt x="318" y="301"/>
                  </a:cubicBezTo>
                  <a:cubicBezTo>
                    <a:pt x="311" y="301"/>
                    <a:pt x="305" y="306"/>
                    <a:pt x="302" y="312"/>
                  </a:cubicBezTo>
                  <a:cubicBezTo>
                    <a:pt x="299" y="320"/>
                    <a:pt x="302" y="326"/>
                    <a:pt x="307" y="332"/>
                  </a:cubicBezTo>
                  <a:cubicBezTo>
                    <a:pt x="341" y="366"/>
                    <a:pt x="376" y="400"/>
                    <a:pt x="410" y="435"/>
                  </a:cubicBezTo>
                  <a:cubicBezTo>
                    <a:pt x="414" y="438"/>
                    <a:pt x="417" y="442"/>
                    <a:pt x="422" y="444"/>
                  </a:cubicBezTo>
                  <a:cubicBezTo>
                    <a:pt x="430" y="448"/>
                    <a:pt x="438" y="444"/>
                    <a:pt x="443" y="437"/>
                  </a:cubicBezTo>
                  <a:cubicBezTo>
                    <a:pt x="446" y="432"/>
                    <a:pt x="446" y="422"/>
                    <a:pt x="439" y="416"/>
                  </a:cubicBezTo>
                  <a:cubicBezTo>
                    <a:pt x="403" y="379"/>
                    <a:pt x="367" y="343"/>
                    <a:pt x="331" y="307"/>
                  </a:cubicBezTo>
                  <a:cubicBezTo>
                    <a:pt x="328" y="304"/>
                    <a:pt x="323" y="302"/>
                    <a:pt x="319" y="3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a:p>
          </p:txBody>
        </p:sp>
        <p:sp>
          <p:nvSpPr>
            <p:cNvPr id="62" name="Freeform 6">
              <a:extLst>
                <a:ext uri="{FF2B5EF4-FFF2-40B4-BE49-F238E27FC236}">
                  <a16:creationId xmlns:a16="http://schemas.microsoft.com/office/drawing/2014/main" id="{35846CCE-2618-43B7-9658-B406ED61C0A6}"/>
                </a:ext>
              </a:extLst>
            </p:cNvPr>
            <p:cNvSpPr>
              <a:spLocks/>
            </p:cNvSpPr>
            <p:nvPr/>
          </p:nvSpPr>
          <p:spPr bwMode="auto">
            <a:xfrm>
              <a:off x="3765068" y="2246539"/>
              <a:ext cx="1630363" cy="1647825"/>
            </a:xfrm>
            <a:custGeom>
              <a:avLst/>
              <a:gdLst>
                <a:gd name="T0" fmla="*/ 135 w 529"/>
                <a:gd name="T1" fmla="*/ 507 h 530"/>
                <a:gd name="T2" fmla="*/ 163 w 529"/>
                <a:gd name="T3" fmla="*/ 480 h 530"/>
                <a:gd name="T4" fmla="*/ 206 w 529"/>
                <a:gd name="T5" fmla="*/ 438 h 530"/>
                <a:gd name="T6" fmla="*/ 211 w 529"/>
                <a:gd name="T7" fmla="*/ 436 h 530"/>
                <a:gd name="T8" fmla="*/ 233 w 529"/>
                <a:gd name="T9" fmla="*/ 427 h 530"/>
                <a:gd name="T10" fmla="*/ 429 w 529"/>
                <a:gd name="T11" fmla="*/ 229 h 530"/>
                <a:gd name="T12" fmla="*/ 436 w 529"/>
                <a:gd name="T13" fmla="*/ 216 h 530"/>
                <a:gd name="T14" fmla="*/ 427 w 529"/>
                <a:gd name="T15" fmla="*/ 175 h 530"/>
                <a:gd name="T16" fmla="*/ 363 w 529"/>
                <a:gd name="T17" fmla="*/ 106 h 530"/>
                <a:gd name="T18" fmla="*/ 318 w 529"/>
                <a:gd name="T19" fmla="*/ 91 h 530"/>
                <a:gd name="T20" fmla="*/ 294 w 529"/>
                <a:gd name="T21" fmla="*/ 100 h 530"/>
                <a:gd name="T22" fmla="*/ 97 w 529"/>
                <a:gd name="T23" fmla="*/ 297 h 530"/>
                <a:gd name="T24" fmla="*/ 91 w 529"/>
                <a:gd name="T25" fmla="*/ 316 h 530"/>
                <a:gd name="T26" fmla="*/ 89 w 529"/>
                <a:gd name="T27" fmla="*/ 322 h 530"/>
                <a:gd name="T28" fmla="*/ 21 w 529"/>
                <a:gd name="T29" fmla="*/ 391 h 530"/>
                <a:gd name="T30" fmla="*/ 18 w 529"/>
                <a:gd name="T31" fmla="*/ 393 h 530"/>
                <a:gd name="T32" fmla="*/ 8 w 529"/>
                <a:gd name="T33" fmla="*/ 366 h 530"/>
                <a:gd name="T34" fmla="*/ 0 w 529"/>
                <a:gd name="T35" fmla="*/ 311 h 530"/>
                <a:gd name="T36" fmla="*/ 37 w 529"/>
                <a:gd name="T37" fmla="*/ 229 h 530"/>
                <a:gd name="T38" fmla="*/ 133 w 529"/>
                <a:gd name="T39" fmla="*/ 132 h 530"/>
                <a:gd name="T40" fmla="*/ 235 w 529"/>
                <a:gd name="T41" fmla="*/ 31 h 530"/>
                <a:gd name="T42" fmla="*/ 314 w 529"/>
                <a:gd name="T43" fmla="*/ 0 h 530"/>
                <a:gd name="T44" fmla="*/ 371 w 529"/>
                <a:gd name="T45" fmla="*/ 10 h 530"/>
                <a:gd name="T46" fmla="*/ 424 w 529"/>
                <a:gd name="T47" fmla="*/ 37 h 530"/>
                <a:gd name="T48" fmla="*/ 496 w 529"/>
                <a:gd name="T49" fmla="*/ 111 h 530"/>
                <a:gd name="T50" fmla="*/ 523 w 529"/>
                <a:gd name="T51" fmla="*/ 175 h 530"/>
                <a:gd name="T52" fmla="*/ 520 w 529"/>
                <a:gd name="T53" fmla="*/ 254 h 530"/>
                <a:gd name="T54" fmla="*/ 494 w 529"/>
                <a:gd name="T55" fmla="*/ 294 h 530"/>
                <a:gd name="T56" fmla="*/ 339 w 529"/>
                <a:gd name="T57" fmla="*/ 449 h 530"/>
                <a:gd name="T58" fmla="*/ 289 w 529"/>
                <a:gd name="T59" fmla="*/ 499 h 530"/>
                <a:gd name="T60" fmla="*/ 233 w 529"/>
                <a:gd name="T61" fmla="*/ 525 h 530"/>
                <a:gd name="T62" fmla="*/ 138 w 529"/>
                <a:gd name="T63" fmla="*/ 510 h 530"/>
                <a:gd name="T64" fmla="*/ 135 w 529"/>
                <a:gd name="T65" fmla="*/ 507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29" h="530">
                  <a:moveTo>
                    <a:pt x="135" y="507"/>
                  </a:moveTo>
                  <a:cubicBezTo>
                    <a:pt x="145" y="498"/>
                    <a:pt x="154" y="489"/>
                    <a:pt x="163" y="480"/>
                  </a:cubicBezTo>
                  <a:cubicBezTo>
                    <a:pt x="178" y="466"/>
                    <a:pt x="191" y="452"/>
                    <a:pt x="206" y="438"/>
                  </a:cubicBezTo>
                  <a:cubicBezTo>
                    <a:pt x="207" y="437"/>
                    <a:pt x="209" y="436"/>
                    <a:pt x="211" y="436"/>
                  </a:cubicBezTo>
                  <a:cubicBezTo>
                    <a:pt x="220" y="436"/>
                    <a:pt x="227" y="433"/>
                    <a:pt x="233" y="427"/>
                  </a:cubicBezTo>
                  <a:cubicBezTo>
                    <a:pt x="298" y="361"/>
                    <a:pt x="364" y="295"/>
                    <a:pt x="429" y="229"/>
                  </a:cubicBezTo>
                  <a:cubicBezTo>
                    <a:pt x="433" y="225"/>
                    <a:pt x="435" y="221"/>
                    <a:pt x="436" y="216"/>
                  </a:cubicBezTo>
                  <a:cubicBezTo>
                    <a:pt x="436" y="202"/>
                    <a:pt x="433" y="188"/>
                    <a:pt x="427" y="175"/>
                  </a:cubicBezTo>
                  <a:cubicBezTo>
                    <a:pt x="413" y="145"/>
                    <a:pt x="391" y="122"/>
                    <a:pt x="363" y="106"/>
                  </a:cubicBezTo>
                  <a:cubicBezTo>
                    <a:pt x="349" y="98"/>
                    <a:pt x="334" y="92"/>
                    <a:pt x="318" y="91"/>
                  </a:cubicBezTo>
                  <a:cubicBezTo>
                    <a:pt x="309" y="90"/>
                    <a:pt x="301" y="93"/>
                    <a:pt x="294" y="100"/>
                  </a:cubicBezTo>
                  <a:cubicBezTo>
                    <a:pt x="229" y="166"/>
                    <a:pt x="163" y="232"/>
                    <a:pt x="97" y="297"/>
                  </a:cubicBezTo>
                  <a:cubicBezTo>
                    <a:pt x="92" y="303"/>
                    <a:pt x="91" y="309"/>
                    <a:pt x="91" y="316"/>
                  </a:cubicBezTo>
                  <a:cubicBezTo>
                    <a:pt x="91" y="318"/>
                    <a:pt x="90" y="321"/>
                    <a:pt x="89" y="322"/>
                  </a:cubicBezTo>
                  <a:cubicBezTo>
                    <a:pt x="66" y="345"/>
                    <a:pt x="43" y="368"/>
                    <a:pt x="21" y="391"/>
                  </a:cubicBezTo>
                  <a:cubicBezTo>
                    <a:pt x="20" y="391"/>
                    <a:pt x="20" y="392"/>
                    <a:pt x="18" y="393"/>
                  </a:cubicBezTo>
                  <a:cubicBezTo>
                    <a:pt x="15" y="383"/>
                    <a:pt x="11" y="375"/>
                    <a:pt x="8" y="366"/>
                  </a:cubicBezTo>
                  <a:cubicBezTo>
                    <a:pt x="3" y="348"/>
                    <a:pt x="0" y="330"/>
                    <a:pt x="0" y="311"/>
                  </a:cubicBezTo>
                  <a:cubicBezTo>
                    <a:pt x="1" y="279"/>
                    <a:pt x="13" y="252"/>
                    <a:pt x="37" y="229"/>
                  </a:cubicBezTo>
                  <a:cubicBezTo>
                    <a:pt x="69" y="197"/>
                    <a:pt x="101" y="165"/>
                    <a:pt x="133" y="132"/>
                  </a:cubicBezTo>
                  <a:cubicBezTo>
                    <a:pt x="167" y="98"/>
                    <a:pt x="201" y="64"/>
                    <a:pt x="235" y="31"/>
                  </a:cubicBezTo>
                  <a:cubicBezTo>
                    <a:pt x="257" y="9"/>
                    <a:pt x="283" y="0"/>
                    <a:pt x="314" y="0"/>
                  </a:cubicBezTo>
                  <a:cubicBezTo>
                    <a:pt x="334" y="0"/>
                    <a:pt x="352" y="3"/>
                    <a:pt x="371" y="10"/>
                  </a:cubicBezTo>
                  <a:cubicBezTo>
                    <a:pt x="390" y="16"/>
                    <a:pt x="408" y="25"/>
                    <a:pt x="424" y="37"/>
                  </a:cubicBezTo>
                  <a:cubicBezTo>
                    <a:pt x="453" y="57"/>
                    <a:pt x="477" y="81"/>
                    <a:pt x="496" y="111"/>
                  </a:cubicBezTo>
                  <a:cubicBezTo>
                    <a:pt x="508" y="131"/>
                    <a:pt x="518" y="152"/>
                    <a:pt x="523" y="175"/>
                  </a:cubicBezTo>
                  <a:cubicBezTo>
                    <a:pt x="529" y="202"/>
                    <a:pt x="529" y="228"/>
                    <a:pt x="520" y="254"/>
                  </a:cubicBezTo>
                  <a:cubicBezTo>
                    <a:pt x="515" y="269"/>
                    <a:pt x="506" y="283"/>
                    <a:pt x="494" y="294"/>
                  </a:cubicBezTo>
                  <a:cubicBezTo>
                    <a:pt x="442" y="346"/>
                    <a:pt x="391" y="397"/>
                    <a:pt x="339" y="449"/>
                  </a:cubicBezTo>
                  <a:cubicBezTo>
                    <a:pt x="323" y="466"/>
                    <a:pt x="306" y="483"/>
                    <a:pt x="289" y="499"/>
                  </a:cubicBezTo>
                  <a:cubicBezTo>
                    <a:pt x="274" y="514"/>
                    <a:pt x="255" y="522"/>
                    <a:pt x="233" y="525"/>
                  </a:cubicBezTo>
                  <a:cubicBezTo>
                    <a:pt x="200" y="530"/>
                    <a:pt x="168" y="523"/>
                    <a:pt x="138" y="510"/>
                  </a:cubicBezTo>
                  <a:cubicBezTo>
                    <a:pt x="137" y="510"/>
                    <a:pt x="137" y="509"/>
                    <a:pt x="135" y="5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a:p>
          </p:txBody>
        </p:sp>
        <p:sp>
          <p:nvSpPr>
            <p:cNvPr id="63" name="Freeform 7">
              <a:extLst>
                <a:ext uri="{FF2B5EF4-FFF2-40B4-BE49-F238E27FC236}">
                  <a16:creationId xmlns:a16="http://schemas.microsoft.com/office/drawing/2014/main" id="{77F36245-9721-4A5C-AD86-873DB27E7E79}"/>
                </a:ext>
              </a:extLst>
            </p:cNvPr>
            <p:cNvSpPr>
              <a:spLocks/>
            </p:cNvSpPr>
            <p:nvPr/>
          </p:nvSpPr>
          <p:spPr bwMode="auto">
            <a:xfrm>
              <a:off x="2010880" y="4008664"/>
              <a:ext cx="1633538" cy="1660525"/>
            </a:xfrm>
            <a:custGeom>
              <a:avLst/>
              <a:gdLst>
                <a:gd name="T0" fmla="*/ 509 w 530"/>
                <a:gd name="T1" fmla="*/ 137 h 534"/>
                <a:gd name="T2" fmla="*/ 518 w 530"/>
                <a:gd name="T3" fmla="*/ 163 h 534"/>
                <a:gd name="T4" fmla="*/ 526 w 530"/>
                <a:gd name="T5" fmla="*/ 202 h 534"/>
                <a:gd name="T6" fmla="*/ 487 w 530"/>
                <a:gd name="T7" fmla="*/ 304 h 534"/>
                <a:gd name="T8" fmla="*/ 392 w 530"/>
                <a:gd name="T9" fmla="*/ 399 h 534"/>
                <a:gd name="T10" fmla="*/ 321 w 530"/>
                <a:gd name="T11" fmla="*/ 470 h 534"/>
                <a:gd name="T12" fmla="*/ 289 w 530"/>
                <a:gd name="T13" fmla="*/ 501 h 534"/>
                <a:gd name="T14" fmla="*/ 231 w 530"/>
                <a:gd name="T15" fmla="*/ 528 h 534"/>
                <a:gd name="T16" fmla="*/ 115 w 530"/>
                <a:gd name="T17" fmla="*/ 500 h 534"/>
                <a:gd name="T18" fmla="*/ 27 w 530"/>
                <a:gd name="T19" fmla="*/ 412 h 534"/>
                <a:gd name="T20" fmla="*/ 0 w 530"/>
                <a:gd name="T21" fmla="*/ 319 h 534"/>
                <a:gd name="T22" fmla="*/ 36 w 530"/>
                <a:gd name="T23" fmla="*/ 232 h 534"/>
                <a:gd name="T24" fmla="*/ 142 w 530"/>
                <a:gd name="T25" fmla="*/ 126 h 534"/>
                <a:gd name="T26" fmla="*/ 237 w 530"/>
                <a:gd name="T27" fmla="*/ 32 h 534"/>
                <a:gd name="T28" fmla="*/ 298 w 530"/>
                <a:gd name="T29" fmla="*/ 4 h 534"/>
                <a:gd name="T30" fmla="*/ 388 w 530"/>
                <a:gd name="T31" fmla="*/ 19 h 534"/>
                <a:gd name="T32" fmla="*/ 390 w 530"/>
                <a:gd name="T33" fmla="*/ 20 h 534"/>
                <a:gd name="T34" fmla="*/ 391 w 530"/>
                <a:gd name="T35" fmla="*/ 22 h 534"/>
                <a:gd name="T36" fmla="*/ 374 w 530"/>
                <a:gd name="T37" fmla="*/ 39 h 534"/>
                <a:gd name="T38" fmla="*/ 323 w 530"/>
                <a:gd name="T39" fmla="*/ 90 h 534"/>
                <a:gd name="T40" fmla="*/ 315 w 530"/>
                <a:gd name="T41" fmla="*/ 94 h 534"/>
                <a:gd name="T42" fmla="*/ 296 w 530"/>
                <a:gd name="T43" fmla="*/ 101 h 534"/>
                <a:gd name="T44" fmla="*/ 97 w 530"/>
                <a:gd name="T45" fmla="*/ 301 h 534"/>
                <a:gd name="T46" fmla="*/ 91 w 530"/>
                <a:gd name="T47" fmla="*/ 313 h 534"/>
                <a:gd name="T48" fmla="*/ 97 w 530"/>
                <a:gd name="T49" fmla="*/ 347 h 534"/>
                <a:gd name="T50" fmla="*/ 169 w 530"/>
                <a:gd name="T51" fmla="*/ 426 h 534"/>
                <a:gd name="T52" fmla="*/ 208 w 530"/>
                <a:gd name="T53" fmla="*/ 438 h 534"/>
                <a:gd name="T54" fmla="*/ 231 w 530"/>
                <a:gd name="T55" fmla="*/ 430 h 534"/>
                <a:gd name="T56" fmla="*/ 428 w 530"/>
                <a:gd name="T57" fmla="*/ 234 h 534"/>
                <a:gd name="T58" fmla="*/ 435 w 530"/>
                <a:gd name="T59" fmla="*/ 215 h 534"/>
                <a:gd name="T60" fmla="*/ 439 w 530"/>
                <a:gd name="T61" fmla="*/ 206 h 534"/>
                <a:gd name="T62" fmla="*/ 505 w 530"/>
                <a:gd name="T63" fmla="*/ 140 h 534"/>
                <a:gd name="T64" fmla="*/ 509 w 530"/>
                <a:gd name="T65" fmla="*/ 137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30" h="534">
                  <a:moveTo>
                    <a:pt x="509" y="137"/>
                  </a:moveTo>
                  <a:cubicBezTo>
                    <a:pt x="512" y="146"/>
                    <a:pt x="516" y="155"/>
                    <a:pt x="518" y="163"/>
                  </a:cubicBezTo>
                  <a:cubicBezTo>
                    <a:pt x="522" y="176"/>
                    <a:pt x="525" y="189"/>
                    <a:pt x="526" y="202"/>
                  </a:cubicBezTo>
                  <a:cubicBezTo>
                    <a:pt x="530" y="242"/>
                    <a:pt x="517" y="276"/>
                    <a:pt x="487" y="304"/>
                  </a:cubicBezTo>
                  <a:cubicBezTo>
                    <a:pt x="454" y="335"/>
                    <a:pt x="423" y="367"/>
                    <a:pt x="392" y="399"/>
                  </a:cubicBezTo>
                  <a:cubicBezTo>
                    <a:pt x="368" y="423"/>
                    <a:pt x="344" y="446"/>
                    <a:pt x="321" y="470"/>
                  </a:cubicBezTo>
                  <a:cubicBezTo>
                    <a:pt x="310" y="480"/>
                    <a:pt x="300" y="491"/>
                    <a:pt x="289" y="501"/>
                  </a:cubicBezTo>
                  <a:cubicBezTo>
                    <a:pt x="273" y="517"/>
                    <a:pt x="253" y="525"/>
                    <a:pt x="231" y="528"/>
                  </a:cubicBezTo>
                  <a:cubicBezTo>
                    <a:pt x="188" y="534"/>
                    <a:pt x="150" y="521"/>
                    <a:pt x="115" y="500"/>
                  </a:cubicBezTo>
                  <a:cubicBezTo>
                    <a:pt x="78" y="479"/>
                    <a:pt x="49" y="449"/>
                    <a:pt x="27" y="412"/>
                  </a:cubicBezTo>
                  <a:cubicBezTo>
                    <a:pt x="11" y="384"/>
                    <a:pt x="0" y="353"/>
                    <a:pt x="0" y="319"/>
                  </a:cubicBezTo>
                  <a:cubicBezTo>
                    <a:pt x="0" y="285"/>
                    <a:pt x="11" y="256"/>
                    <a:pt x="36" y="232"/>
                  </a:cubicBezTo>
                  <a:cubicBezTo>
                    <a:pt x="72" y="197"/>
                    <a:pt x="107" y="161"/>
                    <a:pt x="142" y="126"/>
                  </a:cubicBezTo>
                  <a:cubicBezTo>
                    <a:pt x="173" y="94"/>
                    <a:pt x="205" y="63"/>
                    <a:pt x="237" y="32"/>
                  </a:cubicBezTo>
                  <a:cubicBezTo>
                    <a:pt x="253" y="15"/>
                    <a:pt x="274" y="7"/>
                    <a:pt x="298" y="4"/>
                  </a:cubicBezTo>
                  <a:cubicBezTo>
                    <a:pt x="329" y="0"/>
                    <a:pt x="359" y="7"/>
                    <a:pt x="388" y="19"/>
                  </a:cubicBezTo>
                  <a:cubicBezTo>
                    <a:pt x="388" y="19"/>
                    <a:pt x="389" y="20"/>
                    <a:pt x="390" y="20"/>
                  </a:cubicBezTo>
                  <a:cubicBezTo>
                    <a:pt x="390" y="20"/>
                    <a:pt x="391" y="21"/>
                    <a:pt x="391" y="22"/>
                  </a:cubicBezTo>
                  <a:cubicBezTo>
                    <a:pt x="386" y="27"/>
                    <a:pt x="380" y="33"/>
                    <a:pt x="374" y="39"/>
                  </a:cubicBezTo>
                  <a:cubicBezTo>
                    <a:pt x="357" y="56"/>
                    <a:pt x="340" y="73"/>
                    <a:pt x="323" y="90"/>
                  </a:cubicBezTo>
                  <a:cubicBezTo>
                    <a:pt x="321" y="92"/>
                    <a:pt x="318" y="94"/>
                    <a:pt x="315" y="94"/>
                  </a:cubicBezTo>
                  <a:cubicBezTo>
                    <a:pt x="307" y="93"/>
                    <a:pt x="301" y="96"/>
                    <a:pt x="296" y="101"/>
                  </a:cubicBezTo>
                  <a:cubicBezTo>
                    <a:pt x="230" y="168"/>
                    <a:pt x="163" y="234"/>
                    <a:pt x="97" y="301"/>
                  </a:cubicBezTo>
                  <a:cubicBezTo>
                    <a:pt x="94" y="304"/>
                    <a:pt x="92" y="308"/>
                    <a:pt x="91" y="313"/>
                  </a:cubicBezTo>
                  <a:cubicBezTo>
                    <a:pt x="90" y="324"/>
                    <a:pt x="93" y="336"/>
                    <a:pt x="97" y="347"/>
                  </a:cubicBezTo>
                  <a:cubicBezTo>
                    <a:pt x="111" y="382"/>
                    <a:pt x="136" y="408"/>
                    <a:pt x="169" y="426"/>
                  </a:cubicBezTo>
                  <a:cubicBezTo>
                    <a:pt x="181" y="433"/>
                    <a:pt x="194" y="437"/>
                    <a:pt x="208" y="438"/>
                  </a:cubicBezTo>
                  <a:cubicBezTo>
                    <a:pt x="217" y="439"/>
                    <a:pt x="224" y="437"/>
                    <a:pt x="231" y="430"/>
                  </a:cubicBezTo>
                  <a:cubicBezTo>
                    <a:pt x="297" y="365"/>
                    <a:pt x="362" y="299"/>
                    <a:pt x="428" y="234"/>
                  </a:cubicBezTo>
                  <a:cubicBezTo>
                    <a:pt x="434" y="228"/>
                    <a:pt x="436" y="222"/>
                    <a:pt x="435" y="215"/>
                  </a:cubicBezTo>
                  <a:cubicBezTo>
                    <a:pt x="435" y="211"/>
                    <a:pt x="436" y="209"/>
                    <a:pt x="439" y="206"/>
                  </a:cubicBezTo>
                  <a:cubicBezTo>
                    <a:pt x="461" y="184"/>
                    <a:pt x="483" y="162"/>
                    <a:pt x="505" y="140"/>
                  </a:cubicBezTo>
                  <a:cubicBezTo>
                    <a:pt x="506" y="139"/>
                    <a:pt x="507" y="139"/>
                    <a:pt x="509"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a:p>
          </p:txBody>
        </p:sp>
        <p:sp>
          <p:nvSpPr>
            <p:cNvPr id="64" name="Freeform 8">
              <a:extLst>
                <a:ext uri="{FF2B5EF4-FFF2-40B4-BE49-F238E27FC236}">
                  <a16:creationId xmlns:a16="http://schemas.microsoft.com/office/drawing/2014/main" id="{0F6207EB-4557-4C1E-BFE8-B59557AF74A6}"/>
                </a:ext>
              </a:extLst>
            </p:cNvPr>
            <p:cNvSpPr>
              <a:spLocks/>
            </p:cNvSpPr>
            <p:nvPr/>
          </p:nvSpPr>
          <p:spPr bwMode="auto">
            <a:xfrm>
              <a:off x="2898293" y="3934052"/>
              <a:ext cx="808038" cy="823913"/>
            </a:xfrm>
            <a:custGeom>
              <a:avLst/>
              <a:gdLst>
                <a:gd name="T0" fmla="*/ 215 w 262"/>
                <a:gd name="T1" fmla="*/ 6 h 265"/>
                <a:gd name="T2" fmla="*/ 205 w 262"/>
                <a:gd name="T3" fmla="*/ 34 h 265"/>
                <a:gd name="T4" fmla="*/ 243 w 262"/>
                <a:gd name="T5" fmla="*/ 34 h 265"/>
                <a:gd name="T6" fmla="*/ 241 w 262"/>
                <a:gd name="T7" fmla="*/ 47 h 265"/>
                <a:gd name="T8" fmla="*/ 246 w 262"/>
                <a:gd name="T9" fmla="*/ 56 h 265"/>
                <a:gd name="T10" fmla="*/ 250 w 262"/>
                <a:gd name="T11" fmla="*/ 66 h 265"/>
                <a:gd name="T12" fmla="*/ 240 w 262"/>
                <a:gd name="T13" fmla="*/ 90 h 265"/>
                <a:gd name="T14" fmla="*/ 259 w 262"/>
                <a:gd name="T15" fmla="*/ 88 h 265"/>
                <a:gd name="T16" fmla="*/ 258 w 262"/>
                <a:gd name="T17" fmla="*/ 99 h 265"/>
                <a:gd name="T18" fmla="*/ 109 w 262"/>
                <a:gd name="T19" fmla="*/ 248 h 265"/>
                <a:gd name="T20" fmla="*/ 61 w 262"/>
                <a:gd name="T21" fmla="*/ 260 h 265"/>
                <a:gd name="T22" fmla="*/ 8 w 262"/>
                <a:gd name="T23" fmla="*/ 212 h 265"/>
                <a:gd name="T24" fmla="*/ 10 w 262"/>
                <a:gd name="T25" fmla="*/ 165 h 265"/>
                <a:gd name="T26" fmla="*/ 30 w 262"/>
                <a:gd name="T27" fmla="*/ 143 h 265"/>
                <a:gd name="T28" fmla="*/ 170 w 262"/>
                <a:gd name="T29" fmla="*/ 4 h 265"/>
                <a:gd name="T30" fmla="*/ 182 w 262"/>
                <a:gd name="T31" fmla="*/ 3 h 265"/>
                <a:gd name="T32" fmla="*/ 184 w 262"/>
                <a:gd name="T33" fmla="*/ 5 h 265"/>
                <a:gd name="T34" fmla="*/ 202 w 262"/>
                <a:gd name="T35" fmla="*/ 9 h 265"/>
                <a:gd name="T36" fmla="*/ 215 w 262"/>
                <a:gd name="T37" fmla="*/ 6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2" h="265">
                  <a:moveTo>
                    <a:pt x="215" y="6"/>
                  </a:moveTo>
                  <a:cubicBezTo>
                    <a:pt x="212" y="16"/>
                    <a:pt x="209" y="24"/>
                    <a:pt x="205" y="34"/>
                  </a:cubicBezTo>
                  <a:cubicBezTo>
                    <a:pt x="218" y="34"/>
                    <a:pt x="230" y="34"/>
                    <a:pt x="243" y="34"/>
                  </a:cubicBezTo>
                  <a:cubicBezTo>
                    <a:pt x="242" y="38"/>
                    <a:pt x="242" y="43"/>
                    <a:pt x="241" y="47"/>
                  </a:cubicBezTo>
                  <a:cubicBezTo>
                    <a:pt x="240" y="52"/>
                    <a:pt x="242" y="54"/>
                    <a:pt x="246" y="56"/>
                  </a:cubicBezTo>
                  <a:cubicBezTo>
                    <a:pt x="253" y="60"/>
                    <a:pt x="252" y="60"/>
                    <a:pt x="250" y="66"/>
                  </a:cubicBezTo>
                  <a:cubicBezTo>
                    <a:pt x="247" y="74"/>
                    <a:pt x="244" y="81"/>
                    <a:pt x="240" y="90"/>
                  </a:cubicBezTo>
                  <a:cubicBezTo>
                    <a:pt x="247" y="89"/>
                    <a:pt x="253" y="89"/>
                    <a:pt x="259" y="88"/>
                  </a:cubicBezTo>
                  <a:cubicBezTo>
                    <a:pt x="262" y="92"/>
                    <a:pt x="261" y="95"/>
                    <a:pt x="258" y="99"/>
                  </a:cubicBezTo>
                  <a:cubicBezTo>
                    <a:pt x="208" y="149"/>
                    <a:pt x="158" y="198"/>
                    <a:pt x="109" y="248"/>
                  </a:cubicBezTo>
                  <a:cubicBezTo>
                    <a:pt x="95" y="262"/>
                    <a:pt x="79" y="265"/>
                    <a:pt x="61" y="260"/>
                  </a:cubicBezTo>
                  <a:cubicBezTo>
                    <a:pt x="36" y="253"/>
                    <a:pt x="18" y="236"/>
                    <a:pt x="8" y="212"/>
                  </a:cubicBezTo>
                  <a:cubicBezTo>
                    <a:pt x="1" y="196"/>
                    <a:pt x="0" y="180"/>
                    <a:pt x="10" y="165"/>
                  </a:cubicBezTo>
                  <a:cubicBezTo>
                    <a:pt x="15" y="157"/>
                    <a:pt x="23" y="150"/>
                    <a:pt x="30" y="143"/>
                  </a:cubicBezTo>
                  <a:cubicBezTo>
                    <a:pt x="77" y="97"/>
                    <a:pt x="123" y="50"/>
                    <a:pt x="170" y="4"/>
                  </a:cubicBezTo>
                  <a:cubicBezTo>
                    <a:pt x="174" y="0"/>
                    <a:pt x="176" y="0"/>
                    <a:pt x="182" y="3"/>
                  </a:cubicBezTo>
                  <a:cubicBezTo>
                    <a:pt x="182" y="4"/>
                    <a:pt x="184" y="4"/>
                    <a:pt x="184" y="5"/>
                  </a:cubicBezTo>
                  <a:cubicBezTo>
                    <a:pt x="189" y="12"/>
                    <a:pt x="195" y="12"/>
                    <a:pt x="202" y="9"/>
                  </a:cubicBezTo>
                  <a:cubicBezTo>
                    <a:pt x="206" y="8"/>
                    <a:pt x="210" y="7"/>
                    <a:pt x="21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a:p>
          </p:txBody>
        </p:sp>
        <p:sp>
          <p:nvSpPr>
            <p:cNvPr id="65" name="Freeform 9">
              <a:extLst>
                <a:ext uri="{FF2B5EF4-FFF2-40B4-BE49-F238E27FC236}">
                  <a16:creationId xmlns:a16="http://schemas.microsoft.com/office/drawing/2014/main" id="{EBEF28AF-CFEA-47CD-B2CB-E274F1713223}"/>
                </a:ext>
              </a:extLst>
            </p:cNvPr>
            <p:cNvSpPr>
              <a:spLocks/>
            </p:cNvSpPr>
            <p:nvPr/>
          </p:nvSpPr>
          <p:spPr bwMode="auto">
            <a:xfrm>
              <a:off x="3730143" y="3145064"/>
              <a:ext cx="768350" cy="788988"/>
            </a:xfrm>
            <a:custGeom>
              <a:avLst/>
              <a:gdLst>
                <a:gd name="T0" fmla="*/ 87 w 249"/>
                <a:gd name="T1" fmla="*/ 254 h 254"/>
                <a:gd name="T2" fmla="*/ 86 w 249"/>
                <a:gd name="T3" fmla="*/ 247 h 254"/>
                <a:gd name="T4" fmla="*/ 66 w 249"/>
                <a:gd name="T5" fmla="*/ 249 h 254"/>
                <a:gd name="T6" fmla="*/ 75 w 249"/>
                <a:gd name="T7" fmla="*/ 227 h 254"/>
                <a:gd name="T8" fmla="*/ 75 w 249"/>
                <a:gd name="T9" fmla="*/ 226 h 254"/>
                <a:gd name="T10" fmla="*/ 71 w 249"/>
                <a:gd name="T11" fmla="*/ 215 h 254"/>
                <a:gd name="T12" fmla="*/ 67 w 249"/>
                <a:gd name="T13" fmla="*/ 206 h 254"/>
                <a:gd name="T14" fmla="*/ 68 w 249"/>
                <a:gd name="T15" fmla="*/ 193 h 254"/>
                <a:gd name="T16" fmla="*/ 31 w 249"/>
                <a:gd name="T17" fmla="*/ 193 h 254"/>
                <a:gd name="T18" fmla="*/ 40 w 249"/>
                <a:gd name="T19" fmla="*/ 165 h 254"/>
                <a:gd name="T20" fmla="*/ 25 w 249"/>
                <a:gd name="T21" fmla="*/ 169 h 254"/>
                <a:gd name="T22" fmla="*/ 12 w 249"/>
                <a:gd name="T23" fmla="*/ 166 h 254"/>
                <a:gd name="T24" fmla="*/ 0 w 249"/>
                <a:gd name="T25" fmla="*/ 158 h 254"/>
                <a:gd name="T26" fmla="*/ 15 w 249"/>
                <a:gd name="T27" fmla="*/ 144 h 254"/>
                <a:gd name="T28" fmla="*/ 116 w 249"/>
                <a:gd name="T29" fmla="*/ 41 h 254"/>
                <a:gd name="T30" fmla="*/ 143 w 249"/>
                <a:gd name="T31" fmla="*/ 14 h 254"/>
                <a:gd name="T32" fmla="*/ 188 w 249"/>
                <a:gd name="T33" fmla="*/ 4 h 254"/>
                <a:gd name="T34" fmla="*/ 228 w 249"/>
                <a:gd name="T35" fmla="*/ 30 h 254"/>
                <a:gd name="T36" fmla="*/ 246 w 249"/>
                <a:gd name="T37" fmla="*/ 85 h 254"/>
                <a:gd name="T38" fmla="*/ 235 w 249"/>
                <a:gd name="T39" fmla="*/ 106 h 254"/>
                <a:gd name="T40" fmla="*/ 140 w 249"/>
                <a:gd name="T41" fmla="*/ 201 h 254"/>
                <a:gd name="T42" fmla="*/ 90 w 249"/>
                <a:gd name="T43" fmla="*/ 251 h 254"/>
                <a:gd name="T44" fmla="*/ 87 w 249"/>
                <a:gd name="T45" fmla="*/ 25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9" h="254">
                  <a:moveTo>
                    <a:pt x="87" y="254"/>
                  </a:moveTo>
                  <a:cubicBezTo>
                    <a:pt x="87" y="251"/>
                    <a:pt x="86" y="249"/>
                    <a:pt x="86" y="247"/>
                  </a:cubicBezTo>
                  <a:cubicBezTo>
                    <a:pt x="80" y="248"/>
                    <a:pt x="73" y="248"/>
                    <a:pt x="66" y="249"/>
                  </a:cubicBezTo>
                  <a:cubicBezTo>
                    <a:pt x="69" y="241"/>
                    <a:pt x="72" y="234"/>
                    <a:pt x="75" y="227"/>
                  </a:cubicBezTo>
                  <a:cubicBezTo>
                    <a:pt x="75" y="227"/>
                    <a:pt x="75" y="227"/>
                    <a:pt x="75" y="226"/>
                  </a:cubicBezTo>
                  <a:cubicBezTo>
                    <a:pt x="78" y="219"/>
                    <a:pt x="78" y="219"/>
                    <a:pt x="71" y="215"/>
                  </a:cubicBezTo>
                  <a:cubicBezTo>
                    <a:pt x="67" y="213"/>
                    <a:pt x="66" y="211"/>
                    <a:pt x="67" y="206"/>
                  </a:cubicBezTo>
                  <a:cubicBezTo>
                    <a:pt x="68" y="202"/>
                    <a:pt x="68" y="197"/>
                    <a:pt x="68" y="193"/>
                  </a:cubicBezTo>
                  <a:cubicBezTo>
                    <a:pt x="56" y="193"/>
                    <a:pt x="44" y="193"/>
                    <a:pt x="31" y="193"/>
                  </a:cubicBezTo>
                  <a:cubicBezTo>
                    <a:pt x="34" y="183"/>
                    <a:pt x="37" y="175"/>
                    <a:pt x="40" y="165"/>
                  </a:cubicBezTo>
                  <a:cubicBezTo>
                    <a:pt x="35" y="167"/>
                    <a:pt x="30" y="167"/>
                    <a:pt x="25" y="169"/>
                  </a:cubicBezTo>
                  <a:cubicBezTo>
                    <a:pt x="20" y="170"/>
                    <a:pt x="16" y="170"/>
                    <a:pt x="12" y="166"/>
                  </a:cubicBezTo>
                  <a:cubicBezTo>
                    <a:pt x="8" y="163"/>
                    <a:pt x="4" y="161"/>
                    <a:pt x="0" y="158"/>
                  </a:cubicBezTo>
                  <a:cubicBezTo>
                    <a:pt x="5" y="153"/>
                    <a:pt x="10" y="149"/>
                    <a:pt x="15" y="144"/>
                  </a:cubicBezTo>
                  <a:cubicBezTo>
                    <a:pt x="49" y="109"/>
                    <a:pt x="83" y="75"/>
                    <a:pt x="116" y="41"/>
                  </a:cubicBezTo>
                  <a:cubicBezTo>
                    <a:pt x="125" y="32"/>
                    <a:pt x="134" y="23"/>
                    <a:pt x="143" y="14"/>
                  </a:cubicBezTo>
                  <a:cubicBezTo>
                    <a:pt x="156" y="2"/>
                    <a:pt x="172" y="0"/>
                    <a:pt x="188" y="4"/>
                  </a:cubicBezTo>
                  <a:cubicBezTo>
                    <a:pt x="204" y="9"/>
                    <a:pt x="218" y="18"/>
                    <a:pt x="228" y="30"/>
                  </a:cubicBezTo>
                  <a:cubicBezTo>
                    <a:pt x="242" y="46"/>
                    <a:pt x="249" y="64"/>
                    <a:pt x="246" y="85"/>
                  </a:cubicBezTo>
                  <a:cubicBezTo>
                    <a:pt x="245" y="93"/>
                    <a:pt x="241" y="100"/>
                    <a:pt x="235" y="106"/>
                  </a:cubicBezTo>
                  <a:cubicBezTo>
                    <a:pt x="203" y="138"/>
                    <a:pt x="172" y="169"/>
                    <a:pt x="140" y="201"/>
                  </a:cubicBezTo>
                  <a:cubicBezTo>
                    <a:pt x="124" y="218"/>
                    <a:pt x="107" y="234"/>
                    <a:pt x="90" y="251"/>
                  </a:cubicBezTo>
                  <a:cubicBezTo>
                    <a:pt x="90" y="252"/>
                    <a:pt x="89" y="253"/>
                    <a:pt x="87"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a:p>
          </p:txBody>
        </p:sp>
        <p:sp>
          <p:nvSpPr>
            <p:cNvPr id="66" name="Freeform 10">
              <a:extLst>
                <a:ext uri="{FF2B5EF4-FFF2-40B4-BE49-F238E27FC236}">
                  <a16:creationId xmlns:a16="http://schemas.microsoft.com/office/drawing/2014/main" id="{38519E02-3653-4B58-920B-A8D9017AFF30}"/>
                </a:ext>
              </a:extLst>
            </p:cNvPr>
            <p:cNvSpPr>
              <a:spLocks/>
            </p:cNvSpPr>
            <p:nvPr/>
          </p:nvSpPr>
          <p:spPr bwMode="auto">
            <a:xfrm>
              <a:off x="4011130" y="4267427"/>
              <a:ext cx="454025" cy="454025"/>
            </a:xfrm>
            <a:custGeom>
              <a:avLst/>
              <a:gdLst>
                <a:gd name="T0" fmla="*/ 19 w 147"/>
                <a:gd name="T1" fmla="*/ 0 h 146"/>
                <a:gd name="T2" fmla="*/ 31 w 147"/>
                <a:gd name="T3" fmla="*/ 6 h 146"/>
                <a:gd name="T4" fmla="*/ 140 w 147"/>
                <a:gd name="T5" fmla="*/ 115 h 146"/>
                <a:gd name="T6" fmla="*/ 145 w 147"/>
                <a:gd name="T7" fmla="*/ 133 h 146"/>
                <a:gd name="T8" fmla="*/ 132 w 147"/>
                <a:gd name="T9" fmla="*/ 145 h 146"/>
                <a:gd name="T10" fmla="*/ 115 w 147"/>
                <a:gd name="T11" fmla="*/ 139 h 146"/>
                <a:gd name="T12" fmla="*/ 18 w 147"/>
                <a:gd name="T13" fmla="*/ 42 h 146"/>
                <a:gd name="T14" fmla="*/ 6 w 147"/>
                <a:gd name="T15" fmla="*/ 30 h 146"/>
                <a:gd name="T16" fmla="*/ 3 w 147"/>
                <a:gd name="T17" fmla="*/ 11 h 146"/>
                <a:gd name="T18" fmla="*/ 19 w 147"/>
                <a:gd name="T19" fmla="*/ 1 h 146"/>
                <a:gd name="T20" fmla="*/ 19 w 147"/>
                <a:gd name="T2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7" h="146">
                  <a:moveTo>
                    <a:pt x="19" y="0"/>
                  </a:moveTo>
                  <a:cubicBezTo>
                    <a:pt x="23" y="2"/>
                    <a:pt x="28" y="3"/>
                    <a:pt x="31" y="6"/>
                  </a:cubicBezTo>
                  <a:cubicBezTo>
                    <a:pt x="67" y="42"/>
                    <a:pt x="104" y="79"/>
                    <a:pt x="140" y="115"/>
                  </a:cubicBezTo>
                  <a:cubicBezTo>
                    <a:pt x="145" y="120"/>
                    <a:pt x="147" y="126"/>
                    <a:pt x="145" y="133"/>
                  </a:cubicBezTo>
                  <a:cubicBezTo>
                    <a:pt x="143" y="139"/>
                    <a:pt x="138" y="143"/>
                    <a:pt x="132" y="145"/>
                  </a:cubicBezTo>
                  <a:cubicBezTo>
                    <a:pt x="125" y="146"/>
                    <a:pt x="120" y="143"/>
                    <a:pt x="115" y="139"/>
                  </a:cubicBezTo>
                  <a:cubicBezTo>
                    <a:pt x="83" y="107"/>
                    <a:pt x="51" y="74"/>
                    <a:pt x="18" y="42"/>
                  </a:cubicBezTo>
                  <a:cubicBezTo>
                    <a:pt x="14" y="38"/>
                    <a:pt x="10" y="34"/>
                    <a:pt x="6" y="30"/>
                  </a:cubicBezTo>
                  <a:cubicBezTo>
                    <a:pt x="1" y="24"/>
                    <a:pt x="0" y="18"/>
                    <a:pt x="3" y="11"/>
                  </a:cubicBezTo>
                  <a:cubicBezTo>
                    <a:pt x="6" y="4"/>
                    <a:pt x="11" y="1"/>
                    <a:pt x="19" y="1"/>
                  </a:cubicBezTo>
                  <a:cubicBezTo>
                    <a:pt x="19" y="1"/>
                    <a:pt x="19"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a:p>
          </p:txBody>
        </p:sp>
        <p:sp>
          <p:nvSpPr>
            <p:cNvPr id="67" name="Freeform 11">
              <a:extLst>
                <a:ext uri="{FF2B5EF4-FFF2-40B4-BE49-F238E27FC236}">
                  <a16:creationId xmlns:a16="http://schemas.microsoft.com/office/drawing/2014/main" id="{8C23A0B5-02CC-46C1-93A3-4C415E9DA049}"/>
                </a:ext>
              </a:extLst>
            </p:cNvPr>
            <p:cNvSpPr>
              <a:spLocks/>
            </p:cNvSpPr>
            <p:nvPr/>
          </p:nvSpPr>
          <p:spPr bwMode="auto">
            <a:xfrm>
              <a:off x="2676043" y="3530827"/>
              <a:ext cx="576263" cy="244475"/>
            </a:xfrm>
            <a:custGeom>
              <a:avLst/>
              <a:gdLst>
                <a:gd name="T0" fmla="*/ 0 w 187"/>
                <a:gd name="T1" fmla="*/ 19 h 79"/>
                <a:gd name="T2" fmla="*/ 23 w 187"/>
                <a:gd name="T3" fmla="*/ 3 h 79"/>
                <a:gd name="T4" fmla="*/ 108 w 187"/>
                <a:gd name="T5" fmla="*/ 26 h 79"/>
                <a:gd name="T6" fmla="*/ 173 w 187"/>
                <a:gd name="T7" fmla="*/ 43 h 79"/>
                <a:gd name="T8" fmla="*/ 185 w 187"/>
                <a:gd name="T9" fmla="*/ 63 h 79"/>
                <a:gd name="T10" fmla="*/ 164 w 187"/>
                <a:gd name="T11" fmla="*/ 76 h 79"/>
                <a:gd name="T12" fmla="*/ 106 w 187"/>
                <a:gd name="T13" fmla="*/ 61 h 79"/>
                <a:gd name="T14" fmla="*/ 19 w 187"/>
                <a:gd name="T15" fmla="*/ 37 h 79"/>
                <a:gd name="T16" fmla="*/ 3 w 187"/>
                <a:gd name="T17" fmla="*/ 27 h 79"/>
                <a:gd name="T18" fmla="*/ 0 w 187"/>
                <a:gd name="T19" fmla="*/ 1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79">
                  <a:moveTo>
                    <a:pt x="0" y="19"/>
                  </a:moveTo>
                  <a:cubicBezTo>
                    <a:pt x="1" y="8"/>
                    <a:pt x="12" y="0"/>
                    <a:pt x="23" y="3"/>
                  </a:cubicBezTo>
                  <a:cubicBezTo>
                    <a:pt x="52" y="11"/>
                    <a:pt x="80" y="18"/>
                    <a:pt x="108" y="26"/>
                  </a:cubicBezTo>
                  <a:cubicBezTo>
                    <a:pt x="130" y="32"/>
                    <a:pt x="151" y="37"/>
                    <a:pt x="173" y="43"/>
                  </a:cubicBezTo>
                  <a:cubicBezTo>
                    <a:pt x="181" y="45"/>
                    <a:pt x="187" y="55"/>
                    <a:pt x="185" y="63"/>
                  </a:cubicBezTo>
                  <a:cubicBezTo>
                    <a:pt x="182" y="73"/>
                    <a:pt x="173" y="79"/>
                    <a:pt x="164" y="76"/>
                  </a:cubicBezTo>
                  <a:cubicBezTo>
                    <a:pt x="145" y="71"/>
                    <a:pt x="125" y="66"/>
                    <a:pt x="106" y="61"/>
                  </a:cubicBezTo>
                  <a:cubicBezTo>
                    <a:pt x="77" y="53"/>
                    <a:pt x="48" y="45"/>
                    <a:pt x="19" y="37"/>
                  </a:cubicBezTo>
                  <a:cubicBezTo>
                    <a:pt x="12" y="36"/>
                    <a:pt x="6" y="34"/>
                    <a:pt x="3" y="27"/>
                  </a:cubicBezTo>
                  <a:cubicBezTo>
                    <a:pt x="1" y="25"/>
                    <a:pt x="1" y="22"/>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a:p>
          </p:txBody>
        </p:sp>
        <p:sp>
          <p:nvSpPr>
            <p:cNvPr id="68" name="Freeform 12">
              <a:extLst>
                <a:ext uri="{FF2B5EF4-FFF2-40B4-BE49-F238E27FC236}">
                  <a16:creationId xmlns:a16="http://schemas.microsoft.com/office/drawing/2014/main" id="{700B5E77-9895-41A7-B85D-9F6628BF0011}"/>
                </a:ext>
              </a:extLst>
            </p:cNvPr>
            <p:cNvSpPr>
              <a:spLocks/>
            </p:cNvSpPr>
            <p:nvPr/>
          </p:nvSpPr>
          <p:spPr bwMode="auto">
            <a:xfrm>
              <a:off x="3873018" y="4400777"/>
              <a:ext cx="236538" cy="584200"/>
            </a:xfrm>
            <a:custGeom>
              <a:avLst/>
              <a:gdLst>
                <a:gd name="T0" fmla="*/ 77 w 77"/>
                <a:gd name="T1" fmla="*/ 170 h 188"/>
                <a:gd name="T2" fmla="*/ 64 w 77"/>
                <a:gd name="T3" fmla="*/ 186 h 188"/>
                <a:gd name="T4" fmla="*/ 44 w 77"/>
                <a:gd name="T5" fmla="*/ 176 h 188"/>
                <a:gd name="T6" fmla="*/ 36 w 77"/>
                <a:gd name="T7" fmla="*/ 149 h 188"/>
                <a:gd name="T8" fmla="*/ 26 w 77"/>
                <a:gd name="T9" fmla="*/ 109 h 188"/>
                <a:gd name="T10" fmla="*/ 7 w 77"/>
                <a:gd name="T11" fmla="*/ 39 h 188"/>
                <a:gd name="T12" fmla="*/ 3 w 77"/>
                <a:gd name="T13" fmla="*/ 26 h 188"/>
                <a:gd name="T14" fmla="*/ 16 w 77"/>
                <a:gd name="T15" fmla="*/ 2 h 188"/>
                <a:gd name="T16" fmla="*/ 36 w 77"/>
                <a:gd name="T17" fmla="*/ 17 h 188"/>
                <a:gd name="T18" fmla="*/ 50 w 77"/>
                <a:gd name="T19" fmla="*/ 66 h 188"/>
                <a:gd name="T20" fmla="*/ 68 w 77"/>
                <a:gd name="T21" fmla="*/ 135 h 188"/>
                <a:gd name="T22" fmla="*/ 75 w 77"/>
                <a:gd name="T23" fmla="*/ 162 h 188"/>
                <a:gd name="T24" fmla="*/ 77 w 77"/>
                <a:gd name="T25" fmla="*/ 17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188">
                  <a:moveTo>
                    <a:pt x="77" y="170"/>
                  </a:moveTo>
                  <a:cubicBezTo>
                    <a:pt x="76" y="177"/>
                    <a:pt x="71" y="185"/>
                    <a:pt x="64" y="186"/>
                  </a:cubicBezTo>
                  <a:cubicBezTo>
                    <a:pt x="56" y="188"/>
                    <a:pt x="47" y="184"/>
                    <a:pt x="44" y="176"/>
                  </a:cubicBezTo>
                  <a:cubicBezTo>
                    <a:pt x="41" y="167"/>
                    <a:pt x="39" y="158"/>
                    <a:pt x="36" y="149"/>
                  </a:cubicBezTo>
                  <a:cubicBezTo>
                    <a:pt x="33" y="136"/>
                    <a:pt x="29" y="123"/>
                    <a:pt x="26" y="109"/>
                  </a:cubicBezTo>
                  <a:cubicBezTo>
                    <a:pt x="20" y="86"/>
                    <a:pt x="13" y="62"/>
                    <a:pt x="7" y="39"/>
                  </a:cubicBezTo>
                  <a:cubicBezTo>
                    <a:pt x="6" y="34"/>
                    <a:pt x="5" y="30"/>
                    <a:pt x="3" y="26"/>
                  </a:cubicBezTo>
                  <a:cubicBezTo>
                    <a:pt x="0" y="15"/>
                    <a:pt x="5" y="5"/>
                    <a:pt x="16" y="2"/>
                  </a:cubicBezTo>
                  <a:cubicBezTo>
                    <a:pt x="23" y="0"/>
                    <a:pt x="34" y="6"/>
                    <a:pt x="36" y="17"/>
                  </a:cubicBezTo>
                  <a:cubicBezTo>
                    <a:pt x="40" y="33"/>
                    <a:pt x="45" y="50"/>
                    <a:pt x="50" y="66"/>
                  </a:cubicBezTo>
                  <a:cubicBezTo>
                    <a:pt x="56" y="89"/>
                    <a:pt x="62" y="112"/>
                    <a:pt x="68" y="135"/>
                  </a:cubicBezTo>
                  <a:cubicBezTo>
                    <a:pt x="70" y="144"/>
                    <a:pt x="73" y="153"/>
                    <a:pt x="75" y="162"/>
                  </a:cubicBezTo>
                  <a:cubicBezTo>
                    <a:pt x="76" y="165"/>
                    <a:pt x="76" y="167"/>
                    <a:pt x="77"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a:p>
          </p:txBody>
        </p:sp>
        <p:sp>
          <p:nvSpPr>
            <p:cNvPr id="69" name="Freeform 13">
              <a:extLst>
                <a:ext uri="{FF2B5EF4-FFF2-40B4-BE49-F238E27FC236}">
                  <a16:creationId xmlns:a16="http://schemas.microsoft.com/office/drawing/2014/main" id="{157FEB31-CD4C-4994-AABE-9ED9DA0BAD8D}"/>
                </a:ext>
              </a:extLst>
            </p:cNvPr>
            <p:cNvSpPr>
              <a:spLocks/>
            </p:cNvSpPr>
            <p:nvPr/>
          </p:nvSpPr>
          <p:spPr bwMode="auto">
            <a:xfrm>
              <a:off x="4147655" y="4127727"/>
              <a:ext cx="576263" cy="234950"/>
            </a:xfrm>
            <a:custGeom>
              <a:avLst/>
              <a:gdLst>
                <a:gd name="T0" fmla="*/ 169 w 187"/>
                <a:gd name="T1" fmla="*/ 76 h 76"/>
                <a:gd name="T2" fmla="*/ 152 w 187"/>
                <a:gd name="T3" fmla="*/ 72 h 76"/>
                <a:gd name="T4" fmla="*/ 92 w 187"/>
                <a:gd name="T5" fmla="*/ 56 h 76"/>
                <a:gd name="T6" fmla="*/ 14 w 187"/>
                <a:gd name="T7" fmla="*/ 35 h 76"/>
                <a:gd name="T8" fmla="*/ 2 w 187"/>
                <a:gd name="T9" fmla="*/ 15 h 76"/>
                <a:gd name="T10" fmla="*/ 23 w 187"/>
                <a:gd name="T11" fmla="*/ 2 h 76"/>
                <a:gd name="T12" fmla="*/ 68 w 187"/>
                <a:gd name="T13" fmla="*/ 14 h 76"/>
                <a:gd name="T14" fmla="*/ 137 w 187"/>
                <a:gd name="T15" fmla="*/ 32 h 76"/>
                <a:gd name="T16" fmla="*/ 174 w 187"/>
                <a:gd name="T17" fmla="*/ 43 h 76"/>
                <a:gd name="T18" fmla="*/ 186 w 187"/>
                <a:gd name="T19" fmla="*/ 56 h 76"/>
                <a:gd name="T20" fmla="*/ 177 w 187"/>
                <a:gd name="T21" fmla="*/ 74 h 76"/>
                <a:gd name="T22" fmla="*/ 169 w 187"/>
                <a:gd name="T23"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 h="76">
                  <a:moveTo>
                    <a:pt x="169" y="76"/>
                  </a:moveTo>
                  <a:cubicBezTo>
                    <a:pt x="163" y="75"/>
                    <a:pt x="158" y="74"/>
                    <a:pt x="152" y="72"/>
                  </a:cubicBezTo>
                  <a:cubicBezTo>
                    <a:pt x="132" y="67"/>
                    <a:pt x="112" y="61"/>
                    <a:pt x="92" y="56"/>
                  </a:cubicBezTo>
                  <a:cubicBezTo>
                    <a:pt x="66" y="49"/>
                    <a:pt x="40" y="42"/>
                    <a:pt x="14" y="35"/>
                  </a:cubicBezTo>
                  <a:cubicBezTo>
                    <a:pt x="6" y="33"/>
                    <a:pt x="0" y="23"/>
                    <a:pt x="2" y="15"/>
                  </a:cubicBezTo>
                  <a:cubicBezTo>
                    <a:pt x="4" y="6"/>
                    <a:pt x="14" y="0"/>
                    <a:pt x="23" y="2"/>
                  </a:cubicBezTo>
                  <a:cubicBezTo>
                    <a:pt x="38" y="6"/>
                    <a:pt x="53" y="10"/>
                    <a:pt x="68" y="14"/>
                  </a:cubicBezTo>
                  <a:cubicBezTo>
                    <a:pt x="91" y="20"/>
                    <a:pt x="114" y="26"/>
                    <a:pt x="137" y="32"/>
                  </a:cubicBezTo>
                  <a:cubicBezTo>
                    <a:pt x="149" y="36"/>
                    <a:pt x="162" y="39"/>
                    <a:pt x="174" y="43"/>
                  </a:cubicBezTo>
                  <a:cubicBezTo>
                    <a:pt x="181" y="45"/>
                    <a:pt x="185" y="49"/>
                    <a:pt x="186" y="56"/>
                  </a:cubicBezTo>
                  <a:cubicBezTo>
                    <a:pt x="187" y="64"/>
                    <a:pt x="184" y="70"/>
                    <a:pt x="177" y="74"/>
                  </a:cubicBezTo>
                  <a:cubicBezTo>
                    <a:pt x="174" y="75"/>
                    <a:pt x="171" y="76"/>
                    <a:pt x="1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a:p>
          </p:txBody>
        </p:sp>
        <p:sp>
          <p:nvSpPr>
            <p:cNvPr id="70" name="Freeform 14">
              <a:extLst>
                <a:ext uri="{FF2B5EF4-FFF2-40B4-BE49-F238E27FC236}">
                  <a16:creationId xmlns:a16="http://schemas.microsoft.com/office/drawing/2014/main" id="{66E29811-C3A0-4C15-B39F-3B0B9C5A23BF}"/>
                </a:ext>
              </a:extLst>
            </p:cNvPr>
            <p:cNvSpPr>
              <a:spLocks/>
            </p:cNvSpPr>
            <p:nvPr/>
          </p:nvSpPr>
          <p:spPr bwMode="auto">
            <a:xfrm>
              <a:off x="3290405" y="2914877"/>
              <a:ext cx="233363" cy="584200"/>
            </a:xfrm>
            <a:custGeom>
              <a:avLst/>
              <a:gdLst>
                <a:gd name="T0" fmla="*/ 0 w 76"/>
                <a:gd name="T1" fmla="*/ 19 h 188"/>
                <a:gd name="T2" fmla="*/ 13 w 76"/>
                <a:gd name="T3" fmla="*/ 2 h 188"/>
                <a:gd name="T4" fmla="*/ 32 w 76"/>
                <a:gd name="T5" fmla="*/ 12 h 188"/>
                <a:gd name="T6" fmla="*/ 42 w 76"/>
                <a:gd name="T7" fmla="*/ 45 h 188"/>
                <a:gd name="T8" fmla="*/ 61 w 76"/>
                <a:gd name="T9" fmla="*/ 118 h 188"/>
                <a:gd name="T10" fmla="*/ 73 w 76"/>
                <a:gd name="T11" fmla="*/ 163 h 188"/>
                <a:gd name="T12" fmla="*/ 62 w 76"/>
                <a:gd name="T13" fmla="*/ 186 h 188"/>
                <a:gd name="T14" fmla="*/ 40 w 76"/>
                <a:gd name="T15" fmla="*/ 172 h 188"/>
                <a:gd name="T16" fmla="*/ 27 w 76"/>
                <a:gd name="T17" fmla="*/ 123 h 188"/>
                <a:gd name="T18" fmla="*/ 12 w 76"/>
                <a:gd name="T19" fmla="*/ 64 h 188"/>
                <a:gd name="T20" fmla="*/ 1 w 76"/>
                <a:gd name="T21" fmla="*/ 27 h 188"/>
                <a:gd name="T22" fmla="*/ 0 w 76"/>
                <a:gd name="T23" fmla="*/ 19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188">
                  <a:moveTo>
                    <a:pt x="0" y="19"/>
                  </a:moveTo>
                  <a:cubicBezTo>
                    <a:pt x="0" y="11"/>
                    <a:pt x="6" y="4"/>
                    <a:pt x="13" y="2"/>
                  </a:cubicBezTo>
                  <a:cubicBezTo>
                    <a:pt x="21" y="0"/>
                    <a:pt x="30" y="4"/>
                    <a:pt x="32" y="12"/>
                  </a:cubicBezTo>
                  <a:cubicBezTo>
                    <a:pt x="36" y="23"/>
                    <a:pt x="39" y="34"/>
                    <a:pt x="42" y="45"/>
                  </a:cubicBezTo>
                  <a:cubicBezTo>
                    <a:pt x="48" y="69"/>
                    <a:pt x="55" y="93"/>
                    <a:pt x="61" y="118"/>
                  </a:cubicBezTo>
                  <a:cubicBezTo>
                    <a:pt x="65" y="133"/>
                    <a:pt x="69" y="148"/>
                    <a:pt x="73" y="163"/>
                  </a:cubicBezTo>
                  <a:cubicBezTo>
                    <a:pt x="76" y="173"/>
                    <a:pt x="71" y="183"/>
                    <a:pt x="62" y="186"/>
                  </a:cubicBezTo>
                  <a:cubicBezTo>
                    <a:pt x="52" y="188"/>
                    <a:pt x="43" y="182"/>
                    <a:pt x="40" y="172"/>
                  </a:cubicBezTo>
                  <a:cubicBezTo>
                    <a:pt x="36" y="155"/>
                    <a:pt x="31" y="139"/>
                    <a:pt x="27" y="123"/>
                  </a:cubicBezTo>
                  <a:cubicBezTo>
                    <a:pt x="22" y="103"/>
                    <a:pt x="17" y="84"/>
                    <a:pt x="12" y="64"/>
                  </a:cubicBezTo>
                  <a:cubicBezTo>
                    <a:pt x="8" y="52"/>
                    <a:pt x="5" y="39"/>
                    <a:pt x="1" y="27"/>
                  </a:cubicBezTo>
                  <a:cubicBezTo>
                    <a:pt x="1" y="24"/>
                    <a:pt x="0" y="21"/>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a:p>
          </p:txBody>
        </p:sp>
        <p:sp>
          <p:nvSpPr>
            <p:cNvPr id="71" name="Freeform 15">
              <a:extLst>
                <a:ext uri="{FF2B5EF4-FFF2-40B4-BE49-F238E27FC236}">
                  <a16:creationId xmlns:a16="http://schemas.microsoft.com/office/drawing/2014/main" id="{71CD4A39-EAE7-4012-90AB-B19C3A135B6C}"/>
                </a:ext>
              </a:extLst>
            </p:cNvPr>
            <p:cNvSpPr>
              <a:spLocks/>
            </p:cNvSpPr>
            <p:nvPr/>
          </p:nvSpPr>
          <p:spPr bwMode="auto">
            <a:xfrm>
              <a:off x="2933218" y="3179989"/>
              <a:ext cx="452438" cy="458788"/>
            </a:xfrm>
            <a:custGeom>
              <a:avLst/>
              <a:gdLst>
                <a:gd name="T0" fmla="*/ 20 w 147"/>
                <a:gd name="T1" fmla="*/ 0 h 148"/>
                <a:gd name="T2" fmla="*/ 32 w 147"/>
                <a:gd name="T3" fmla="*/ 7 h 148"/>
                <a:gd name="T4" fmla="*/ 140 w 147"/>
                <a:gd name="T5" fmla="*/ 116 h 148"/>
                <a:gd name="T6" fmla="*/ 144 w 147"/>
                <a:gd name="T7" fmla="*/ 137 h 148"/>
                <a:gd name="T8" fmla="*/ 123 w 147"/>
                <a:gd name="T9" fmla="*/ 144 h 148"/>
                <a:gd name="T10" fmla="*/ 111 w 147"/>
                <a:gd name="T11" fmla="*/ 135 h 148"/>
                <a:gd name="T12" fmla="*/ 8 w 147"/>
                <a:gd name="T13" fmla="*/ 32 h 148"/>
                <a:gd name="T14" fmla="*/ 3 w 147"/>
                <a:gd name="T15" fmla="*/ 12 h 148"/>
                <a:gd name="T16" fmla="*/ 19 w 147"/>
                <a:gd name="T17" fmla="*/ 1 h 148"/>
                <a:gd name="T18" fmla="*/ 20 w 147"/>
                <a:gd name="T19"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148">
                  <a:moveTo>
                    <a:pt x="20" y="0"/>
                  </a:moveTo>
                  <a:cubicBezTo>
                    <a:pt x="24" y="2"/>
                    <a:pt x="29" y="4"/>
                    <a:pt x="32" y="7"/>
                  </a:cubicBezTo>
                  <a:cubicBezTo>
                    <a:pt x="68" y="43"/>
                    <a:pt x="104" y="79"/>
                    <a:pt x="140" y="116"/>
                  </a:cubicBezTo>
                  <a:cubicBezTo>
                    <a:pt x="147" y="122"/>
                    <a:pt x="147" y="132"/>
                    <a:pt x="144" y="137"/>
                  </a:cubicBezTo>
                  <a:cubicBezTo>
                    <a:pt x="139" y="144"/>
                    <a:pt x="131" y="148"/>
                    <a:pt x="123" y="144"/>
                  </a:cubicBezTo>
                  <a:cubicBezTo>
                    <a:pt x="118" y="142"/>
                    <a:pt x="115" y="138"/>
                    <a:pt x="111" y="135"/>
                  </a:cubicBezTo>
                  <a:cubicBezTo>
                    <a:pt x="77" y="100"/>
                    <a:pt x="42" y="66"/>
                    <a:pt x="8" y="32"/>
                  </a:cubicBezTo>
                  <a:cubicBezTo>
                    <a:pt x="3" y="26"/>
                    <a:pt x="0" y="20"/>
                    <a:pt x="3" y="12"/>
                  </a:cubicBezTo>
                  <a:cubicBezTo>
                    <a:pt x="6" y="6"/>
                    <a:pt x="12" y="1"/>
                    <a:pt x="19" y="1"/>
                  </a:cubicBezTo>
                  <a:cubicBezTo>
                    <a:pt x="19" y="1"/>
                    <a:pt x="19" y="0"/>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a:p>
          </p:txBody>
        </p:sp>
      </p:grpSp>
      <p:grpSp>
        <p:nvGrpSpPr>
          <p:cNvPr id="77" name="Group 76">
            <a:extLst>
              <a:ext uri="{FF2B5EF4-FFF2-40B4-BE49-F238E27FC236}">
                <a16:creationId xmlns:a16="http://schemas.microsoft.com/office/drawing/2014/main" id="{CC0644AF-592F-498F-AE15-20CCAE0A680D}"/>
              </a:ext>
            </a:extLst>
          </p:cNvPr>
          <p:cNvGrpSpPr/>
          <p:nvPr/>
        </p:nvGrpSpPr>
        <p:grpSpPr>
          <a:xfrm>
            <a:off x="6348797" y="3959289"/>
            <a:ext cx="349755" cy="308216"/>
            <a:chOff x="2341563" y="119063"/>
            <a:chExt cx="7512050" cy="6619875"/>
          </a:xfrm>
        </p:grpSpPr>
        <p:sp>
          <p:nvSpPr>
            <p:cNvPr id="78" name="Freeform 5">
              <a:extLst>
                <a:ext uri="{FF2B5EF4-FFF2-40B4-BE49-F238E27FC236}">
                  <a16:creationId xmlns:a16="http://schemas.microsoft.com/office/drawing/2014/main" id="{7B9C9B22-AE80-476E-9846-F24C89A6ABEA}"/>
                </a:ext>
              </a:extLst>
            </p:cNvPr>
            <p:cNvSpPr>
              <a:spLocks noEditPoints="1"/>
            </p:cNvSpPr>
            <p:nvPr/>
          </p:nvSpPr>
          <p:spPr bwMode="auto">
            <a:xfrm>
              <a:off x="2341563" y="119063"/>
              <a:ext cx="7512050" cy="6619875"/>
            </a:xfrm>
            <a:custGeom>
              <a:avLst/>
              <a:gdLst>
                <a:gd name="T0" fmla="*/ 2422 w 2440"/>
                <a:gd name="T1" fmla="*/ 1985 h 2132"/>
                <a:gd name="T2" fmla="*/ 2422 w 2440"/>
                <a:gd name="T3" fmla="*/ 1985 h 2132"/>
                <a:gd name="T4" fmla="*/ 1305 w 2440"/>
                <a:gd name="T5" fmla="*/ 49 h 2132"/>
                <a:gd name="T6" fmla="*/ 1220 w 2440"/>
                <a:gd name="T7" fmla="*/ 0 h 2132"/>
                <a:gd name="T8" fmla="*/ 1135 w 2440"/>
                <a:gd name="T9" fmla="*/ 49 h 2132"/>
                <a:gd name="T10" fmla="*/ 17 w 2440"/>
                <a:gd name="T11" fmla="*/ 1985 h 2132"/>
                <a:gd name="T12" fmla="*/ 17 w 2440"/>
                <a:gd name="T13" fmla="*/ 2083 h 2132"/>
                <a:gd name="T14" fmla="*/ 102 w 2440"/>
                <a:gd name="T15" fmla="*/ 2132 h 2132"/>
                <a:gd name="T16" fmla="*/ 2337 w 2440"/>
                <a:gd name="T17" fmla="*/ 2132 h 2132"/>
                <a:gd name="T18" fmla="*/ 2422 w 2440"/>
                <a:gd name="T19" fmla="*/ 2083 h 2132"/>
                <a:gd name="T20" fmla="*/ 2422 w 2440"/>
                <a:gd name="T21" fmla="*/ 1985 h 2132"/>
                <a:gd name="T22" fmla="*/ 340 w 2440"/>
                <a:gd name="T23" fmla="*/ 1897 h 2132"/>
                <a:gd name="T24" fmla="*/ 1220 w 2440"/>
                <a:gd name="T25" fmla="*/ 373 h 2132"/>
                <a:gd name="T26" fmla="*/ 2100 w 2440"/>
                <a:gd name="T27" fmla="*/ 1897 h 2132"/>
                <a:gd name="T28" fmla="*/ 340 w 2440"/>
                <a:gd name="T29" fmla="*/ 1897 h 2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40" h="2132">
                  <a:moveTo>
                    <a:pt x="2422" y="1985"/>
                  </a:moveTo>
                  <a:cubicBezTo>
                    <a:pt x="2422" y="1985"/>
                    <a:pt x="2422" y="1985"/>
                    <a:pt x="2422" y="1985"/>
                  </a:cubicBezTo>
                  <a:cubicBezTo>
                    <a:pt x="1305" y="49"/>
                    <a:pt x="1305" y="49"/>
                    <a:pt x="1305" y="49"/>
                  </a:cubicBezTo>
                  <a:cubicBezTo>
                    <a:pt x="1287" y="19"/>
                    <a:pt x="1255" y="0"/>
                    <a:pt x="1220" y="0"/>
                  </a:cubicBezTo>
                  <a:cubicBezTo>
                    <a:pt x="1185" y="0"/>
                    <a:pt x="1152" y="19"/>
                    <a:pt x="1135" y="49"/>
                  </a:cubicBezTo>
                  <a:cubicBezTo>
                    <a:pt x="17" y="1985"/>
                    <a:pt x="17" y="1985"/>
                    <a:pt x="17" y="1985"/>
                  </a:cubicBezTo>
                  <a:cubicBezTo>
                    <a:pt x="0" y="2015"/>
                    <a:pt x="0" y="2053"/>
                    <a:pt x="17" y="2083"/>
                  </a:cubicBezTo>
                  <a:cubicBezTo>
                    <a:pt x="35" y="2113"/>
                    <a:pt x="67" y="2132"/>
                    <a:pt x="102" y="2132"/>
                  </a:cubicBezTo>
                  <a:cubicBezTo>
                    <a:pt x="2337" y="2132"/>
                    <a:pt x="2337" y="2132"/>
                    <a:pt x="2337" y="2132"/>
                  </a:cubicBezTo>
                  <a:cubicBezTo>
                    <a:pt x="2372" y="2132"/>
                    <a:pt x="2405" y="2113"/>
                    <a:pt x="2422" y="2083"/>
                  </a:cubicBezTo>
                  <a:cubicBezTo>
                    <a:pt x="2440" y="2053"/>
                    <a:pt x="2440" y="2015"/>
                    <a:pt x="2422" y="1985"/>
                  </a:cubicBezTo>
                  <a:close/>
                  <a:moveTo>
                    <a:pt x="340" y="1897"/>
                  </a:moveTo>
                  <a:cubicBezTo>
                    <a:pt x="1220" y="373"/>
                    <a:pt x="1220" y="373"/>
                    <a:pt x="1220" y="373"/>
                  </a:cubicBezTo>
                  <a:cubicBezTo>
                    <a:pt x="2100" y="1897"/>
                    <a:pt x="2100" y="1897"/>
                    <a:pt x="2100" y="1897"/>
                  </a:cubicBezTo>
                  <a:lnTo>
                    <a:pt x="340" y="189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dirty="0"/>
            </a:p>
          </p:txBody>
        </p:sp>
        <p:sp>
          <p:nvSpPr>
            <p:cNvPr id="79" name="Freeform 6">
              <a:extLst>
                <a:ext uri="{FF2B5EF4-FFF2-40B4-BE49-F238E27FC236}">
                  <a16:creationId xmlns:a16="http://schemas.microsoft.com/office/drawing/2014/main" id="{145D406A-82C1-4D3D-9FC5-7A4EBEE4E3F1}"/>
                </a:ext>
              </a:extLst>
            </p:cNvPr>
            <p:cNvSpPr>
              <a:spLocks/>
            </p:cNvSpPr>
            <p:nvPr/>
          </p:nvSpPr>
          <p:spPr bwMode="auto">
            <a:xfrm>
              <a:off x="5724526" y="2305051"/>
              <a:ext cx="746125" cy="2393950"/>
            </a:xfrm>
            <a:custGeom>
              <a:avLst/>
              <a:gdLst>
                <a:gd name="T0" fmla="*/ 32 w 242"/>
                <a:gd name="T1" fmla="*/ 635 h 771"/>
                <a:gd name="T2" fmla="*/ 57 w 242"/>
                <a:gd name="T3" fmla="*/ 737 h 771"/>
                <a:gd name="T4" fmla="*/ 117 w 242"/>
                <a:gd name="T5" fmla="*/ 771 h 771"/>
                <a:gd name="T6" fmla="*/ 125 w 242"/>
                <a:gd name="T7" fmla="*/ 771 h 771"/>
                <a:gd name="T8" fmla="*/ 185 w 242"/>
                <a:gd name="T9" fmla="*/ 737 h 771"/>
                <a:gd name="T10" fmla="*/ 209 w 242"/>
                <a:gd name="T11" fmla="*/ 635 h 771"/>
                <a:gd name="T12" fmla="*/ 235 w 242"/>
                <a:gd name="T13" fmla="*/ 280 h 771"/>
                <a:gd name="T14" fmla="*/ 242 w 242"/>
                <a:gd name="T15" fmla="*/ 131 h 771"/>
                <a:gd name="T16" fmla="*/ 207 w 242"/>
                <a:gd name="T17" fmla="*/ 35 h 771"/>
                <a:gd name="T18" fmla="*/ 121 w 242"/>
                <a:gd name="T19" fmla="*/ 0 h 771"/>
                <a:gd name="T20" fmla="*/ 34 w 242"/>
                <a:gd name="T21" fmla="*/ 35 h 771"/>
                <a:gd name="T22" fmla="*/ 0 w 242"/>
                <a:gd name="T23" fmla="*/ 131 h 771"/>
                <a:gd name="T24" fmla="*/ 7 w 242"/>
                <a:gd name="T25" fmla="*/ 280 h 771"/>
                <a:gd name="T26" fmla="*/ 32 w 242"/>
                <a:gd name="T27" fmla="*/ 635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2" h="771">
                  <a:moveTo>
                    <a:pt x="32" y="635"/>
                  </a:moveTo>
                  <a:cubicBezTo>
                    <a:pt x="37" y="681"/>
                    <a:pt x="45" y="715"/>
                    <a:pt x="57" y="737"/>
                  </a:cubicBezTo>
                  <a:cubicBezTo>
                    <a:pt x="68" y="760"/>
                    <a:pt x="88" y="771"/>
                    <a:pt x="117" y="771"/>
                  </a:cubicBezTo>
                  <a:cubicBezTo>
                    <a:pt x="125" y="771"/>
                    <a:pt x="125" y="771"/>
                    <a:pt x="125" y="771"/>
                  </a:cubicBezTo>
                  <a:cubicBezTo>
                    <a:pt x="154" y="771"/>
                    <a:pt x="174" y="760"/>
                    <a:pt x="185" y="737"/>
                  </a:cubicBezTo>
                  <a:cubicBezTo>
                    <a:pt x="196" y="715"/>
                    <a:pt x="204" y="681"/>
                    <a:pt x="209" y="635"/>
                  </a:cubicBezTo>
                  <a:cubicBezTo>
                    <a:pt x="235" y="280"/>
                    <a:pt x="235" y="280"/>
                    <a:pt x="235" y="280"/>
                  </a:cubicBezTo>
                  <a:cubicBezTo>
                    <a:pt x="240" y="210"/>
                    <a:pt x="242" y="161"/>
                    <a:pt x="242" y="131"/>
                  </a:cubicBezTo>
                  <a:cubicBezTo>
                    <a:pt x="242" y="90"/>
                    <a:pt x="230" y="58"/>
                    <a:pt x="207" y="35"/>
                  </a:cubicBezTo>
                  <a:cubicBezTo>
                    <a:pt x="185" y="13"/>
                    <a:pt x="153" y="0"/>
                    <a:pt x="121" y="0"/>
                  </a:cubicBezTo>
                  <a:cubicBezTo>
                    <a:pt x="88" y="0"/>
                    <a:pt x="57" y="13"/>
                    <a:pt x="34" y="35"/>
                  </a:cubicBezTo>
                  <a:cubicBezTo>
                    <a:pt x="11" y="58"/>
                    <a:pt x="0" y="90"/>
                    <a:pt x="0" y="131"/>
                  </a:cubicBezTo>
                  <a:cubicBezTo>
                    <a:pt x="0" y="161"/>
                    <a:pt x="2" y="210"/>
                    <a:pt x="7" y="280"/>
                  </a:cubicBezTo>
                  <a:lnTo>
                    <a:pt x="32" y="6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dirty="0"/>
            </a:p>
          </p:txBody>
        </p:sp>
        <p:sp>
          <p:nvSpPr>
            <p:cNvPr id="80" name="Oval 7">
              <a:extLst>
                <a:ext uri="{FF2B5EF4-FFF2-40B4-BE49-F238E27FC236}">
                  <a16:creationId xmlns:a16="http://schemas.microsoft.com/office/drawing/2014/main" id="{42ABD9CA-30E5-4A5D-BBFA-285B69C10281}"/>
                </a:ext>
              </a:extLst>
            </p:cNvPr>
            <p:cNvSpPr>
              <a:spLocks noChangeArrowheads="1"/>
            </p:cNvSpPr>
            <p:nvPr/>
          </p:nvSpPr>
          <p:spPr bwMode="auto">
            <a:xfrm>
              <a:off x="5719763" y="4978401"/>
              <a:ext cx="757238" cy="7635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800"/>
            </a:p>
          </p:txBody>
        </p:sp>
      </p:grpSp>
    </p:spTree>
    <p:extLst>
      <p:ext uri="{BB962C8B-B14F-4D97-AF65-F5344CB8AC3E}">
        <p14:creationId xmlns:p14="http://schemas.microsoft.com/office/powerpoint/2010/main" val="34563974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D3185-8B56-4541-9AC9-B45FA1F4D0F4}"/>
              </a:ext>
            </a:extLst>
          </p:cNvPr>
          <p:cNvSpPr>
            <a:spLocks noGrp="1"/>
          </p:cNvSpPr>
          <p:nvPr>
            <p:ph type="title"/>
          </p:nvPr>
        </p:nvSpPr>
        <p:spPr/>
        <p:txBody>
          <a:bodyPr/>
          <a:lstStyle/>
          <a:p>
            <a:r>
              <a:rPr lang="tr-TR" sz="2000" dirty="0"/>
              <a:t>Yatay akışlı dairesel ön çöktürmeli tankı tasarımı</a:t>
            </a:r>
          </a:p>
        </p:txBody>
      </p:sp>
      <p:sp>
        <p:nvSpPr>
          <p:cNvPr id="3" name="Content Placeholder 2">
            <a:extLst>
              <a:ext uri="{FF2B5EF4-FFF2-40B4-BE49-F238E27FC236}">
                <a16:creationId xmlns:a16="http://schemas.microsoft.com/office/drawing/2014/main" id="{17157813-C167-4360-A98C-BF76A5D2B82A}"/>
              </a:ext>
            </a:extLst>
          </p:cNvPr>
          <p:cNvSpPr>
            <a:spLocks noGrp="1"/>
          </p:cNvSpPr>
          <p:nvPr>
            <p:ph idx="1"/>
          </p:nvPr>
        </p:nvSpPr>
        <p:spPr/>
        <p:txBody>
          <a:bodyPr/>
          <a:lstStyle/>
          <a:p>
            <a:pPr marL="0" indent="0">
              <a:buNone/>
            </a:pPr>
            <a:r>
              <a:rPr lang="tr-TR" dirty="0"/>
              <a:t>Ders Notları* Prof. Dr. Yüksel ARDALI-OMÜ</a:t>
            </a:r>
          </a:p>
        </p:txBody>
      </p:sp>
      <p:pic>
        <p:nvPicPr>
          <p:cNvPr id="5" name="Picture 4">
            <a:extLst>
              <a:ext uri="{FF2B5EF4-FFF2-40B4-BE49-F238E27FC236}">
                <a16:creationId xmlns:a16="http://schemas.microsoft.com/office/drawing/2014/main" id="{5A96AECA-EEE9-4E27-8E57-F76F7B0CD028}"/>
              </a:ext>
            </a:extLst>
          </p:cNvPr>
          <p:cNvPicPr>
            <a:picLocks noChangeAspect="1"/>
          </p:cNvPicPr>
          <p:nvPr/>
        </p:nvPicPr>
        <p:blipFill>
          <a:blip r:embed="rId2"/>
          <a:stretch>
            <a:fillRect/>
          </a:stretch>
        </p:blipFill>
        <p:spPr>
          <a:xfrm>
            <a:off x="1509285" y="2667000"/>
            <a:ext cx="6125430" cy="2534004"/>
          </a:xfrm>
          <a:prstGeom prst="rect">
            <a:avLst/>
          </a:prstGeom>
        </p:spPr>
      </p:pic>
      <p:sp>
        <p:nvSpPr>
          <p:cNvPr id="7" name="TextBox 6">
            <a:extLst>
              <a:ext uri="{FF2B5EF4-FFF2-40B4-BE49-F238E27FC236}">
                <a16:creationId xmlns:a16="http://schemas.microsoft.com/office/drawing/2014/main" id="{82F063F6-7F87-4423-8235-551578760EB4}"/>
              </a:ext>
            </a:extLst>
          </p:cNvPr>
          <p:cNvSpPr txBox="1"/>
          <p:nvPr/>
        </p:nvSpPr>
        <p:spPr>
          <a:xfrm>
            <a:off x="1371600" y="5138559"/>
            <a:ext cx="7486650" cy="967765"/>
          </a:xfrm>
          <a:prstGeom prst="rect">
            <a:avLst/>
          </a:prstGeom>
          <a:noFill/>
        </p:spPr>
        <p:txBody>
          <a:bodyPr wrap="square">
            <a:spAutoFit/>
          </a:bodyPr>
          <a:lstStyle/>
          <a:p>
            <a:pPr>
              <a:lnSpc>
                <a:spcPct val="107000"/>
              </a:lnSpc>
              <a:spcAft>
                <a:spcPts val="800"/>
              </a:spcAft>
            </a:pPr>
            <a:r>
              <a:rPr lang="en-US" sz="2400" u="sng" dirty="0">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https://www.youtube.com/watch?v=bBS2UcYaSOM</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u="sng" dirty="0">
                <a:effectLst/>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https://www.youtube.com/watch?v=A2FmNrEmowE</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20513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B891FAD-49E8-4A2A-B5F5-84C3E81289D8}"/>
              </a:ext>
            </a:extLst>
          </p:cNvPr>
          <p:cNvSpPr txBox="1">
            <a:spLocks noGrp="1"/>
          </p:cNvSpPr>
          <p:nvPr>
            <p:ph type="title"/>
          </p:nvPr>
        </p:nvSpPr>
        <p:spPr>
          <a:xfrm>
            <a:off x="457200" y="0"/>
            <a:ext cx="7239003" cy="497835"/>
          </a:xfrm>
        </p:spPr>
        <p:txBody>
          <a:bodyPr/>
          <a:lstStyle/>
          <a:p>
            <a:pPr lvl="0"/>
            <a:r>
              <a:rPr lang="tr-TR"/>
              <a:t>Çıkış bölgesi</a:t>
            </a:r>
          </a:p>
        </p:txBody>
      </p:sp>
      <p:sp>
        <p:nvSpPr>
          <p:cNvPr id="3" name="İçerik Yer Tutucusu 2">
            <a:extLst>
              <a:ext uri="{FF2B5EF4-FFF2-40B4-BE49-F238E27FC236}">
                <a16:creationId xmlns:a16="http://schemas.microsoft.com/office/drawing/2014/main" id="{684B7EDE-B21F-4D69-B5A3-014551109517}"/>
              </a:ext>
            </a:extLst>
          </p:cNvPr>
          <p:cNvSpPr txBox="1">
            <a:spLocks noGrp="1"/>
          </p:cNvSpPr>
          <p:nvPr>
            <p:ph idx="1"/>
          </p:nvPr>
        </p:nvSpPr>
        <p:spPr>
          <a:xfrm>
            <a:off x="0" y="1219199"/>
            <a:ext cx="4572000" cy="4229101"/>
          </a:xfrm>
        </p:spPr>
        <p:txBody>
          <a:bodyPr/>
          <a:lstStyle/>
          <a:p>
            <a:pPr lvl="0"/>
            <a:r>
              <a:rPr lang="tr-TR" sz="2400" dirty="0">
                <a:solidFill>
                  <a:schemeClr val="tx1"/>
                </a:solidFill>
              </a:rPr>
              <a:t>savak kanalları kullanılır</a:t>
            </a:r>
          </a:p>
          <a:p>
            <a:pPr lvl="0"/>
            <a:r>
              <a:rPr lang="tr-TR" sz="2400" dirty="0">
                <a:solidFill>
                  <a:schemeClr val="tx1"/>
                </a:solidFill>
              </a:rPr>
              <a:t>Savak yükleme ile kontrol edilir (m</a:t>
            </a:r>
            <a:r>
              <a:rPr lang="tr-TR" sz="2400" baseline="30000" dirty="0">
                <a:solidFill>
                  <a:schemeClr val="tx1"/>
                </a:solidFill>
              </a:rPr>
              <a:t>3</a:t>
            </a:r>
            <a:r>
              <a:rPr lang="tr-TR" sz="2400" dirty="0">
                <a:solidFill>
                  <a:schemeClr val="tx1"/>
                </a:solidFill>
              </a:rPr>
              <a:t>/</a:t>
            </a:r>
            <a:r>
              <a:rPr lang="tr-TR" sz="2400" dirty="0" err="1">
                <a:solidFill>
                  <a:schemeClr val="tx1"/>
                </a:solidFill>
              </a:rPr>
              <a:t>m.gün</a:t>
            </a:r>
            <a:r>
              <a:rPr lang="tr-TR" sz="2400" dirty="0">
                <a:solidFill>
                  <a:schemeClr val="tx1"/>
                </a:solidFill>
              </a:rPr>
              <a:t>) Q / L</a:t>
            </a:r>
          </a:p>
          <a:p>
            <a:pPr lvl="0"/>
            <a:r>
              <a:rPr lang="tr-TR" sz="2400" dirty="0">
                <a:solidFill>
                  <a:schemeClr val="tx1"/>
                </a:solidFill>
              </a:rPr>
              <a:t>Büyük savak yükleme</a:t>
            </a:r>
          </a:p>
          <a:p>
            <a:pPr lvl="0"/>
            <a:r>
              <a:rPr lang="tr-TR" sz="2400" dirty="0">
                <a:solidFill>
                  <a:schemeClr val="tx1"/>
                </a:solidFill>
              </a:rPr>
              <a:t>Parçacıkların yeniden süspansiyonu atık su birikintilerine yakın yerleşir</a:t>
            </a:r>
          </a:p>
          <a:p>
            <a:pPr lvl="0"/>
            <a:r>
              <a:rPr lang="tr-TR" sz="2400" dirty="0">
                <a:solidFill>
                  <a:schemeClr val="tx1"/>
                </a:solidFill>
              </a:rPr>
              <a:t>Atık su girişleri mümkün olduğunca girişten uzağa yerleştirilir</a:t>
            </a:r>
          </a:p>
        </p:txBody>
      </p:sp>
      <p:pic>
        <p:nvPicPr>
          <p:cNvPr id="4" name="Picture 2">
            <a:extLst>
              <a:ext uri="{FF2B5EF4-FFF2-40B4-BE49-F238E27FC236}">
                <a16:creationId xmlns:a16="http://schemas.microsoft.com/office/drawing/2014/main" id="{466F3A2E-0B75-4B4E-B677-888BF640AAB9}"/>
              </a:ext>
            </a:extLst>
          </p:cNvPr>
          <p:cNvPicPr>
            <a:picLocks noChangeAspect="1"/>
          </p:cNvPicPr>
          <p:nvPr/>
        </p:nvPicPr>
        <p:blipFill>
          <a:blip r:embed="rId2"/>
          <a:srcRect l="21552" t="22001" r="44168" b="10625"/>
          <a:stretch>
            <a:fillRect/>
          </a:stretch>
        </p:blipFill>
        <p:spPr>
          <a:xfrm>
            <a:off x="4572000" y="1409700"/>
            <a:ext cx="4460242" cy="4038600"/>
          </a:xfrm>
          <a:prstGeom prst="rect">
            <a:avLst/>
          </a:prstGeom>
          <a:noFill/>
          <a:ln cap="flat">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B42EC-A954-42D0-A1A2-569F38CA3071}"/>
              </a:ext>
            </a:extLst>
          </p:cNvPr>
          <p:cNvSpPr>
            <a:spLocks noGrp="1"/>
          </p:cNvSpPr>
          <p:nvPr>
            <p:ph type="title"/>
          </p:nvPr>
        </p:nvSpPr>
        <p:spPr/>
        <p:txBody>
          <a:bodyPr/>
          <a:lstStyle/>
          <a:p>
            <a:endParaRPr lang="tr-TR"/>
          </a:p>
        </p:txBody>
      </p:sp>
      <p:pic>
        <p:nvPicPr>
          <p:cNvPr id="5" name="Content Placeholder 4">
            <a:extLst>
              <a:ext uri="{FF2B5EF4-FFF2-40B4-BE49-F238E27FC236}">
                <a16:creationId xmlns:a16="http://schemas.microsoft.com/office/drawing/2014/main" id="{30976EA3-0D52-438A-963E-43891F44EB61}"/>
              </a:ext>
            </a:extLst>
          </p:cNvPr>
          <p:cNvPicPr>
            <a:picLocks noGrp="1" noChangeAspect="1"/>
          </p:cNvPicPr>
          <p:nvPr>
            <p:ph idx="1"/>
          </p:nvPr>
        </p:nvPicPr>
        <p:blipFill>
          <a:blip r:embed="rId2"/>
          <a:stretch>
            <a:fillRect/>
          </a:stretch>
        </p:blipFill>
        <p:spPr>
          <a:xfrm>
            <a:off x="123825" y="95250"/>
            <a:ext cx="6810375" cy="5557893"/>
          </a:xfrm>
        </p:spPr>
      </p:pic>
    </p:spTree>
    <p:extLst>
      <p:ext uri="{BB962C8B-B14F-4D97-AF65-F5344CB8AC3E}">
        <p14:creationId xmlns:p14="http://schemas.microsoft.com/office/powerpoint/2010/main" val="13257910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3EC37E4-8D40-4883-92F0-A5CCD97B10E0}"/>
              </a:ext>
            </a:extLst>
          </p:cNvPr>
          <p:cNvSpPr txBox="1">
            <a:spLocks noGrp="1"/>
          </p:cNvSpPr>
          <p:nvPr>
            <p:ph type="title"/>
          </p:nvPr>
        </p:nvSpPr>
        <p:spPr/>
        <p:txBody>
          <a:bodyPr/>
          <a:lstStyle/>
          <a:p>
            <a:pPr lvl="0"/>
            <a:r>
              <a:rPr lang="tr-TR"/>
              <a:t>Yüksek hızlı çöktürücüler</a:t>
            </a:r>
          </a:p>
        </p:txBody>
      </p:sp>
      <p:sp>
        <p:nvSpPr>
          <p:cNvPr id="3" name="İçerik Yer Tutucusu 2">
            <a:extLst>
              <a:ext uri="{FF2B5EF4-FFF2-40B4-BE49-F238E27FC236}">
                <a16:creationId xmlns:a16="http://schemas.microsoft.com/office/drawing/2014/main" id="{62909DB0-B604-4BFF-AB5C-058123043AD8}"/>
              </a:ext>
            </a:extLst>
          </p:cNvPr>
          <p:cNvSpPr txBox="1">
            <a:spLocks noGrp="1"/>
          </p:cNvSpPr>
          <p:nvPr>
            <p:ph idx="1"/>
          </p:nvPr>
        </p:nvSpPr>
        <p:spPr>
          <a:xfrm>
            <a:off x="0" y="1143000"/>
            <a:ext cx="9144000" cy="5714999"/>
          </a:xfrm>
        </p:spPr>
        <p:txBody>
          <a:bodyPr/>
          <a:lstStyle/>
          <a:p>
            <a:pPr marL="0" lvl="0" indent="0">
              <a:buNone/>
            </a:pPr>
            <a:r>
              <a:rPr lang="tr-TR" sz="2800" dirty="0"/>
              <a:t>Yüksek oranlı çöktürücüler </a:t>
            </a:r>
          </a:p>
          <a:p>
            <a:pPr marL="0" lvl="0" indent="0">
              <a:buNone/>
            </a:pPr>
            <a:r>
              <a:rPr lang="tr-TR" sz="2800" dirty="0"/>
              <a:t>paralel plaka çöktürücüler </a:t>
            </a:r>
          </a:p>
          <a:p>
            <a:pPr marL="0" lvl="0" indent="0">
              <a:buNone/>
            </a:pPr>
            <a:r>
              <a:rPr lang="tr-TR" sz="2800" dirty="0"/>
              <a:t>tüp çöktürücüler </a:t>
            </a:r>
          </a:p>
          <a:p>
            <a:pPr marL="0" lvl="0" indent="0">
              <a:buNone/>
            </a:pPr>
            <a:r>
              <a:rPr lang="tr-TR" sz="2800" dirty="0"/>
              <a:t>katıların çökmesi için mevcut alanı arttırmak</a:t>
            </a:r>
          </a:p>
          <a:p>
            <a:pPr marL="0" lvl="0" indent="0">
              <a:buNone/>
            </a:pPr>
            <a:r>
              <a:rPr lang="tr-TR" sz="2800" dirty="0"/>
              <a:t>20 dakikadan daha az bir gözaltı süresinde, en az 2 saat gözaltı süresine sahip bir çökeltme tankınınkine benzer çökeltme verimliliğine sahiptirler.</a:t>
            </a:r>
          </a:p>
          <a:p>
            <a:pPr marL="0" lvl="0" indent="0">
              <a:buNone/>
            </a:pPr>
            <a:r>
              <a:rPr lang="tr-TR" sz="2800" dirty="0"/>
              <a:t>Mevcut arıtıcılar, bir tüp modülü veya lamelin montajı ile daha yüksek yükleme hızlarına yükseltilebilir.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B7583E-AD48-475E-9CDE-7D4B79F7F365}"/>
              </a:ext>
            </a:extLst>
          </p:cNvPr>
          <p:cNvSpPr txBox="1">
            <a:spLocks noGrp="1"/>
          </p:cNvSpPr>
          <p:nvPr>
            <p:ph type="title"/>
          </p:nvPr>
        </p:nvSpPr>
        <p:spPr>
          <a:xfrm>
            <a:off x="457200" y="223515"/>
            <a:ext cx="7239003" cy="730578"/>
          </a:xfrm>
        </p:spPr>
        <p:txBody>
          <a:bodyPr/>
          <a:lstStyle/>
          <a:p>
            <a:pPr lvl="0"/>
            <a:r>
              <a:rPr lang="tr-TR"/>
              <a:t>Tüp çöktürücüler</a:t>
            </a:r>
          </a:p>
        </p:txBody>
      </p:sp>
      <p:sp>
        <p:nvSpPr>
          <p:cNvPr id="3" name="İçerik Yer Tutucusu 2">
            <a:extLst>
              <a:ext uri="{FF2B5EF4-FFF2-40B4-BE49-F238E27FC236}">
                <a16:creationId xmlns:a16="http://schemas.microsoft.com/office/drawing/2014/main" id="{DA5606F1-536C-4366-80FB-494781FD132B}"/>
              </a:ext>
            </a:extLst>
          </p:cNvPr>
          <p:cNvSpPr txBox="1">
            <a:spLocks noGrp="1"/>
          </p:cNvSpPr>
          <p:nvPr>
            <p:ph idx="1"/>
          </p:nvPr>
        </p:nvSpPr>
        <p:spPr>
          <a:xfrm>
            <a:off x="0" y="1142999"/>
            <a:ext cx="9144000" cy="3276595"/>
          </a:xfrm>
        </p:spPr>
        <p:txBody>
          <a:bodyPr/>
          <a:lstStyle/>
          <a:p>
            <a:pPr lvl="0">
              <a:lnSpc>
                <a:spcPct val="80000"/>
              </a:lnSpc>
            </a:pPr>
            <a:r>
              <a:rPr lang="tr-TR" sz="1800" dirty="0"/>
              <a:t>→ </a:t>
            </a:r>
            <a:r>
              <a:rPr lang="tr-TR" sz="1800" dirty="0">
                <a:solidFill>
                  <a:schemeClr val="tx1"/>
                </a:solidFill>
              </a:rPr>
              <a:t>Arıtılacak su tüplerden yukarı doğru geçer</a:t>
            </a:r>
          </a:p>
          <a:p>
            <a:pPr lvl="0">
              <a:lnSpc>
                <a:spcPct val="80000"/>
              </a:lnSpc>
            </a:pPr>
            <a:r>
              <a:rPr lang="tr-TR" sz="1800" dirty="0">
                <a:solidFill>
                  <a:schemeClr val="tx1"/>
                </a:solidFill>
              </a:rPr>
              <a:t>→ Çökelme meydana geldiğinde katılar tüplerin altında toplanır</a:t>
            </a:r>
          </a:p>
          <a:p>
            <a:pPr lvl="0">
              <a:lnSpc>
                <a:spcPct val="80000"/>
              </a:lnSpc>
            </a:pPr>
            <a:r>
              <a:rPr lang="tr-TR" sz="1800" dirty="0">
                <a:solidFill>
                  <a:schemeClr val="tx1"/>
                </a:solidFill>
              </a:rPr>
              <a:t>→ Borular 45˚ ila 60˚ arasında eğimlidir, bu da neden olacak kadar </a:t>
            </a:r>
            <a:r>
              <a:rPr lang="tr-TR" sz="1800" dirty="0" err="1">
                <a:solidFill>
                  <a:schemeClr val="tx1"/>
                </a:solidFill>
              </a:rPr>
              <a:t>diktirtüpleri</a:t>
            </a:r>
            <a:r>
              <a:rPr lang="tr-TR" sz="1800" dirty="0">
                <a:solidFill>
                  <a:schemeClr val="tx1"/>
                </a:solidFill>
              </a:rPr>
              <a:t> aşağı kaydırmak için çökmüş çamur</a:t>
            </a:r>
          </a:p>
          <a:p>
            <a:pPr lvl="0">
              <a:lnSpc>
                <a:spcPct val="80000"/>
              </a:lnSpc>
            </a:pPr>
            <a:r>
              <a:rPr lang="tr-TR" sz="1800" dirty="0">
                <a:solidFill>
                  <a:schemeClr val="tx1"/>
                </a:solidFill>
              </a:rPr>
              <a:t>→ Çamur borulardan temizleyicinin dibine düşer ve burada çamur tırmıkları ile temizlenir.</a:t>
            </a:r>
          </a:p>
          <a:p>
            <a:pPr lvl="0">
              <a:lnSpc>
                <a:spcPct val="80000"/>
              </a:lnSpc>
            </a:pPr>
            <a:r>
              <a:rPr lang="tr-TR" sz="1800" dirty="0">
                <a:solidFill>
                  <a:schemeClr val="tx1"/>
                </a:solidFill>
              </a:rPr>
              <a:t>→ Boru kesitli kare veya dikdörtgen</a:t>
            </a:r>
          </a:p>
          <a:p>
            <a:pPr lvl="0">
              <a:lnSpc>
                <a:spcPct val="80000"/>
              </a:lnSpc>
            </a:pPr>
            <a:r>
              <a:rPr lang="tr-TR" sz="1800" dirty="0">
                <a:solidFill>
                  <a:schemeClr val="tx1"/>
                </a:solidFill>
              </a:rPr>
              <a:t>→ Daha yüksek taşmalar (konvansiyonel çökeltme için kullanılanlardan üç ila altı kez) konvansiyonel çökelticilerle aynı dereceye veya arıtıma ulaşmak için kullanılabilir</a:t>
            </a:r>
          </a:p>
          <a:p>
            <a:pPr lvl="0">
              <a:lnSpc>
                <a:spcPct val="80000"/>
              </a:lnSpc>
            </a:pPr>
            <a:r>
              <a:rPr lang="tr-TR" sz="1800" dirty="0">
                <a:solidFill>
                  <a:schemeClr val="tx1"/>
                </a:solidFill>
              </a:rPr>
              <a:t>→ </a:t>
            </a:r>
            <a:r>
              <a:rPr lang="tr-TR" sz="1800" dirty="0" err="1">
                <a:solidFill>
                  <a:schemeClr val="tx1"/>
                </a:solidFill>
              </a:rPr>
              <a:t>Laminar</a:t>
            </a:r>
            <a:r>
              <a:rPr lang="tr-TR" sz="1800" dirty="0">
                <a:solidFill>
                  <a:schemeClr val="tx1"/>
                </a:solidFill>
              </a:rPr>
              <a:t> akış, verimli çöktürme için gereklidir</a:t>
            </a:r>
          </a:p>
        </p:txBody>
      </p:sp>
      <p:pic>
        <p:nvPicPr>
          <p:cNvPr id="4" name="Picture 2">
            <a:extLst>
              <a:ext uri="{FF2B5EF4-FFF2-40B4-BE49-F238E27FC236}">
                <a16:creationId xmlns:a16="http://schemas.microsoft.com/office/drawing/2014/main" id="{98E4F570-6762-42F4-91E3-8C92657F426B}"/>
              </a:ext>
            </a:extLst>
          </p:cNvPr>
          <p:cNvPicPr>
            <a:picLocks noChangeAspect="1"/>
          </p:cNvPicPr>
          <p:nvPr/>
        </p:nvPicPr>
        <p:blipFill>
          <a:blip r:embed="rId2"/>
          <a:srcRect l="13040" t="22001" r="40849" b="15000"/>
          <a:stretch>
            <a:fillRect/>
          </a:stretch>
        </p:blipFill>
        <p:spPr>
          <a:xfrm>
            <a:off x="5687933" y="4053836"/>
            <a:ext cx="3359551" cy="2580637"/>
          </a:xfrm>
          <a:prstGeom prst="rect">
            <a:avLst/>
          </a:prstGeom>
          <a:noFill/>
          <a:ln cap="flat">
            <a:noFill/>
          </a:ln>
        </p:spPr>
      </p:pic>
      <p:pic>
        <p:nvPicPr>
          <p:cNvPr id="5" name="Picture 2">
            <a:extLst>
              <a:ext uri="{FF2B5EF4-FFF2-40B4-BE49-F238E27FC236}">
                <a16:creationId xmlns:a16="http://schemas.microsoft.com/office/drawing/2014/main" id="{9CC1BD34-EB00-4A06-A348-7AF49617B07D}"/>
              </a:ext>
            </a:extLst>
          </p:cNvPr>
          <p:cNvPicPr>
            <a:picLocks noChangeAspect="1"/>
          </p:cNvPicPr>
          <p:nvPr/>
        </p:nvPicPr>
        <p:blipFill>
          <a:blip r:embed="rId3"/>
          <a:srcRect l="25300" t="27361" r="45027" b="14722"/>
          <a:stretch>
            <a:fillRect/>
          </a:stretch>
        </p:blipFill>
        <p:spPr>
          <a:xfrm>
            <a:off x="1284402" y="4053836"/>
            <a:ext cx="2481279" cy="2722882"/>
          </a:xfrm>
          <a:prstGeom prst="rect">
            <a:avLst/>
          </a:prstGeom>
          <a:noFill/>
          <a:ln cap="flat">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97E503E-3988-412F-9B7C-3A9D8A800012}"/>
              </a:ext>
            </a:extLst>
          </p:cNvPr>
          <p:cNvSpPr txBox="1">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CDDD9C25-E60B-40E7-90B0-2A92FEDD5806}"/>
              </a:ext>
            </a:extLst>
          </p:cNvPr>
          <p:cNvSpPr txBox="1">
            <a:spLocks noGrp="1"/>
          </p:cNvSpPr>
          <p:nvPr>
            <p:ph idx="1"/>
          </p:nvPr>
        </p:nvSpPr>
        <p:spPr/>
        <p:txBody>
          <a:bodyPr/>
          <a:lstStyle/>
          <a:p>
            <a:endParaRPr lang="tr-TR"/>
          </a:p>
        </p:txBody>
      </p:sp>
      <p:pic>
        <p:nvPicPr>
          <p:cNvPr id="4" name="Picture 2">
            <a:extLst>
              <a:ext uri="{FF2B5EF4-FFF2-40B4-BE49-F238E27FC236}">
                <a16:creationId xmlns:a16="http://schemas.microsoft.com/office/drawing/2014/main" id="{1FF08065-6A8F-4B99-B35D-A1A1B3DBC20C}"/>
              </a:ext>
            </a:extLst>
          </p:cNvPr>
          <p:cNvPicPr>
            <a:picLocks noChangeAspect="1"/>
          </p:cNvPicPr>
          <p:nvPr/>
        </p:nvPicPr>
        <p:blipFill>
          <a:blip r:embed="rId2"/>
          <a:srcRect l="16007" t="24167" r="39405" b="9584"/>
          <a:stretch>
            <a:fillRect/>
          </a:stretch>
        </p:blipFill>
        <p:spPr>
          <a:xfrm>
            <a:off x="0" y="0"/>
            <a:ext cx="8209282" cy="6857844"/>
          </a:xfrm>
          <a:prstGeom prst="rect">
            <a:avLst/>
          </a:prstGeom>
          <a:noFill/>
          <a:ln cap="flat">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259E3AB-8EAA-4AE7-B7C2-8A2F6A1055B6}"/>
              </a:ext>
            </a:extLst>
          </p:cNvPr>
          <p:cNvSpPr txBox="1">
            <a:spLocks noGrp="1"/>
          </p:cNvSpPr>
          <p:nvPr>
            <p:ph type="title"/>
          </p:nvPr>
        </p:nvSpPr>
        <p:spPr/>
        <p:txBody>
          <a:bodyPr/>
          <a:lstStyle/>
          <a:p>
            <a:pPr lvl="0"/>
            <a:r>
              <a:rPr lang="tr-TR" sz="3400"/>
              <a:t>Lamel çöktürücüler</a:t>
            </a:r>
            <a:br>
              <a:rPr lang="tr-TR" sz="3400"/>
            </a:br>
            <a:endParaRPr lang="tr-TR" sz="3400"/>
          </a:p>
        </p:txBody>
      </p:sp>
      <p:sp>
        <p:nvSpPr>
          <p:cNvPr id="3" name="İçerik Yer Tutucusu 2">
            <a:extLst>
              <a:ext uri="{FF2B5EF4-FFF2-40B4-BE49-F238E27FC236}">
                <a16:creationId xmlns:a16="http://schemas.microsoft.com/office/drawing/2014/main" id="{6E291916-D45D-4928-B7E7-092F1DF93836}"/>
              </a:ext>
            </a:extLst>
          </p:cNvPr>
          <p:cNvSpPr txBox="1">
            <a:spLocks noGrp="1"/>
          </p:cNvSpPr>
          <p:nvPr>
            <p:ph idx="1"/>
          </p:nvPr>
        </p:nvSpPr>
        <p:spPr>
          <a:xfrm>
            <a:off x="0" y="1219200"/>
            <a:ext cx="9144000" cy="5638800"/>
          </a:xfrm>
        </p:spPr>
        <p:txBody>
          <a:bodyPr/>
          <a:lstStyle/>
          <a:p>
            <a:pPr lvl="0">
              <a:lnSpc>
                <a:spcPct val="90000"/>
              </a:lnSpc>
            </a:pPr>
            <a:r>
              <a:rPr lang="tr-TR" dirty="0"/>
              <a:t>Çöktürme kompartımanlarını oluşturmak için eğimli plakaların kullanılması dışında, eğimli boru yerleşimcilerine benzer→ çamur ve su akışı eşzamanlı (aynı yönde)→ Bir lamel </a:t>
            </a:r>
            <a:r>
              <a:rPr lang="tr-TR" dirty="0" err="1"/>
              <a:t>separatörüne</a:t>
            </a:r>
            <a:r>
              <a:rPr lang="tr-TR" dirty="0"/>
              <a:t> giren akış, hareket halindeyken tortuyu bırakan plakalar arasında aşağıya doğru akar→ Yatay bir akış tankında, havzanın ön dörtte biri uzunluğunda, daha iyi giriş akışı koşulları sağlamak için genellikle yerleşim modüllerinden bağımsızdır.</a:t>
            </a:r>
          </a:p>
          <a:p>
            <a:pPr>
              <a:lnSpc>
                <a:spcPct val="90000"/>
              </a:lnSpc>
            </a:pPr>
            <a:r>
              <a:rPr lang="tr-TR" sz="1800" dirty="0"/>
              <a:t>Bu havuzlarda havuz boyunca eğik şekilde yerleştirilmiş yüzeyler veya tüpler bulunmaktadır. Bunlar aracılığıyla partiküllerin çökelme derinliği azaltılmış olur. Tüplü ve paralel yüzey </a:t>
            </a:r>
            <a:r>
              <a:rPr lang="tr-TR" sz="1800" dirty="0" err="1"/>
              <a:t>ayırıcılı</a:t>
            </a:r>
            <a:r>
              <a:rPr lang="tr-TR" sz="1800" dirty="0"/>
              <a:t> olmak üzere 2 türdür. </a:t>
            </a:r>
          </a:p>
          <a:p>
            <a:pPr lvl="0">
              <a:lnSpc>
                <a:spcPct val="90000"/>
              </a:lnSpc>
            </a:pPr>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1B344-25DB-4FCD-B718-5DEA135B1C74}"/>
              </a:ext>
            </a:extLst>
          </p:cNvPr>
          <p:cNvSpPr>
            <a:spLocks noGrp="1"/>
          </p:cNvSpPr>
          <p:nvPr>
            <p:ph type="title"/>
          </p:nvPr>
        </p:nvSpPr>
        <p:spPr/>
        <p:txBody>
          <a:bodyPr/>
          <a:lstStyle/>
          <a:p>
            <a:r>
              <a:rPr lang="tr-TR" dirty="0"/>
              <a:t>Ön çöktürme havuzu</a:t>
            </a:r>
          </a:p>
        </p:txBody>
      </p:sp>
      <p:sp>
        <p:nvSpPr>
          <p:cNvPr id="3" name="Content Placeholder 2">
            <a:extLst>
              <a:ext uri="{FF2B5EF4-FFF2-40B4-BE49-F238E27FC236}">
                <a16:creationId xmlns:a16="http://schemas.microsoft.com/office/drawing/2014/main" id="{CAABDD69-1E06-4895-A622-8FDD005C2C96}"/>
              </a:ext>
            </a:extLst>
          </p:cNvPr>
          <p:cNvSpPr>
            <a:spLocks noGrp="1"/>
          </p:cNvSpPr>
          <p:nvPr>
            <p:ph idx="1"/>
          </p:nvPr>
        </p:nvSpPr>
        <p:spPr/>
        <p:txBody>
          <a:bodyPr/>
          <a:lstStyle/>
          <a:p>
            <a:endParaRPr lang="tr-TR"/>
          </a:p>
        </p:txBody>
      </p:sp>
      <p:pic>
        <p:nvPicPr>
          <p:cNvPr id="5" name="Picture 4">
            <a:extLst>
              <a:ext uri="{FF2B5EF4-FFF2-40B4-BE49-F238E27FC236}">
                <a16:creationId xmlns:a16="http://schemas.microsoft.com/office/drawing/2014/main" id="{637392FD-C8E5-4519-9367-33735AF1B381}"/>
              </a:ext>
            </a:extLst>
          </p:cNvPr>
          <p:cNvPicPr>
            <a:picLocks noChangeAspect="1"/>
          </p:cNvPicPr>
          <p:nvPr/>
        </p:nvPicPr>
        <p:blipFill>
          <a:blip r:embed="rId2"/>
          <a:stretch>
            <a:fillRect/>
          </a:stretch>
        </p:blipFill>
        <p:spPr>
          <a:xfrm>
            <a:off x="-28433" y="1073624"/>
            <a:ext cx="8639033" cy="5087652"/>
          </a:xfrm>
          <a:prstGeom prst="rect">
            <a:avLst/>
          </a:prstGeom>
        </p:spPr>
      </p:pic>
    </p:spTree>
    <p:extLst>
      <p:ext uri="{BB962C8B-B14F-4D97-AF65-F5344CB8AC3E}">
        <p14:creationId xmlns:p14="http://schemas.microsoft.com/office/powerpoint/2010/main" val="3686069361"/>
      </p:ext>
    </p:extLst>
  </p:cSld>
  <p:clrMapOvr>
    <a:masterClrMapping/>
  </p:clrMapOvr>
</p:sld>
</file>

<file path=ppt/theme/theme1.xml><?xml version="1.0" encoding="utf-8"?>
<a:theme xmlns:a="http://schemas.openxmlformats.org/drawingml/2006/main" name="powerpoint-template-24">
  <a:themeElements>
    <a:clrScheme name="powerpoint-template-24 12">
      <a:dk1>
        <a:srgbClr val="4D4D4D"/>
      </a:dk1>
      <a:lt1>
        <a:srgbClr val="FFFFFF"/>
      </a:lt1>
      <a:dk2>
        <a:srgbClr val="4D4D4D"/>
      </a:dk2>
      <a:lt2>
        <a:srgbClr val="158920"/>
      </a:lt2>
      <a:accent1>
        <a:srgbClr val="2FA73D"/>
      </a:accent1>
      <a:accent2>
        <a:srgbClr val="4ACA4A"/>
      </a:accent2>
      <a:accent3>
        <a:srgbClr val="FFFFFF"/>
      </a:accent3>
      <a:accent4>
        <a:srgbClr val="404040"/>
      </a:accent4>
      <a:accent5>
        <a:srgbClr val="ADD0AF"/>
      </a:accent5>
      <a:accent6>
        <a:srgbClr val="42B742"/>
      </a:accent6>
      <a:hlink>
        <a:srgbClr val="59D571"/>
      </a:hlink>
      <a:folHlink>
        <a:srgbClr val="DDDDDD"/>
      </a:folHlink>
    </a:clrScheme>
    <a:fontScheme name="powerpoint-template-24">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tr-TR"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tr-TR"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93CB6A"/>
        </a:lt2>
        <a:accent1>
          <a:srgbClr val="71BE5E"/>
        </a:accent1>
        <a:accent2>
          <a:srgbClr val="A0CD6E"/>
        </a:accent2>
        <a:accent3>
          <a:srgbClr val="FFFFFF"/>
        </a:accent3>
        <a:accent4>
          <a:srgbClr val="404040"/>
        </a:accent4>
        <a:accent5>
          <a:srgbClr val="BBDBB6"/>
        </a:accent5>
        <a:accent6>
          <a:srgbClr val="91BA63"/>
        </a:accent6>
        <a:hlink>
          <a:srgbClr val="6BAB4A"/>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189C25"/>
        </a:lt2>
        <a:accent1>
          <a:srgbClr val="33B642"/>
        </a:accent1>
        <a:accent2>
          <a:srgbClr val="5ED05F"/>
        </a:accent2>
        <a:accent3>
          <a:srgbClr val="FFFFFF"/>
        </a:accent3>
        <a:accent4>
          <a:srgbClr val="404040"/>
        </a:accent4>
        <a:accent5>
          <a:srgbClr val="ADD7B0"/>
        </a:accent5>
        <a:accent6>
          <a:srgbClr val="54BC55"/>
        </a:accent6>
        <a:hlink>
          <a:srgbClr val="66D15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4C8E3D"/>
        </a:lt2>
        <a:accent1>
          <a:srgbClr val="66A050"/>
        </a:accent1>
        <a:accent2>
          <a:srgbClr val="6EA552"/>
        </a:accent2>
        <a:accent3>
          <a:srgbClr val="FFFFFF"/>
        </a:accent3>
        <a:accent4>
          <a:srgbClr val="404040"/>
        </a:accent4>
        <a:accent5>
          <a:srgbClr val="B8CDB3"/>
        </a:accent5>
        <a:accent6>
          <a:srgbClr val="639549"/>
        </a:accent6>
        <a:hlink>
          <a:srgbClr val="89B96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4D7C48"/>
        </a:lt2>
        <a:accent1>
          <a:srgbClr val="599148"/>
        </a:accent1>
        <a:accent2>
          <a:srgbClr val="69A253"/>
        </a:accent2>
        <a:accent3>
          <a:srgbClr val="FFFFFF"/>
        </a:accent3>
        <a:accent4>
          <a:srgbClr val="404040"/>
        </a:accent4>
        <a:accent5>
          <a:srgbClr val="B5C7B1"/>
        </a:accent5>
        <a:accent6>
          <a:srgbClr val="5E924A"/>
        </a:accent6>
        <a:hlink>
          <a:srgbClr val="80C15D"/>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8A9BA5"/>
        </a:lt2>
        <a:accent1>
          <a:srgbClr val="5CA822"/>
        </a:accent1>
        <a:accent2>
          <a:srgbClr val="66C022"/>
        </a:accent2>
        <a:accent3>
          <a:srgbClr val="FFFFFF"/>
        </a:accent3>
        <a:accent4>
          <a:srgbClr val="404040"/>
        </a:accent4>
        <a:accent5>
          <a:srgbClr val="B5D1AB"/>
        </a:accent5>
        <a:accent6>
          <a:srgbClr val="5CAE1E"/>
        </a:accent6>
        <a:hlink>
          <a:srgbClr val="71CF2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0E7E24"/>
        </a:lt2>
        <a:accent1>
          <a:srgbClr val="369026"/>
        </a:accent1>
        <a:accent2>
          <a:srgbClr val="57A025"/>
        </a:accent2>
        <a:accent3>
          <a:srgbClr val="FFFFFF"/>
        </a:accent3>
        <a:accent4>
          <a:srgbClr val="404040"/>
        </a:accent4>
        <a:accent5>
          <a:srgbClr val="AEC6AC"/>
        </a:accent5>
        <a:accent6>
          <a:srgbClr val="4E9120"/>
        </a:accent6>
        <a:hlink>
          <a:srgbClr val="73B02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438C00"/>
        </a:lt2>
        <a:accent1>
          <a:srgbClr val="5AA700"/>
        </a:accent1>
        <a:accent2>
          <a:srgbClr val="63CB23"/>
        </a:accent2>
        <a:accent3>
          <a:srgbClr val="FFFFFF"/>
        </a:accent3>
        <a:accent4>
          <a:srgbClr val="404040"/>
        </a:accent4>
        <a:accent5>
          <a:srgbClr val="B5D0AA"/>
        </a:accent5>
        <a:accent6>
          <a:srgbClr val="59B81F"/>
        </a:accent6>
        <a:hlink>
          <a:srgbClr val="90D900"/>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438C00"/>
        </a:lt2>
        <a:accent1>
          <a:srgbClr val="5AA700"/>
        </a:accent1>
        <a:accent2>
          <a:srgbClr val="63CB23"/>
        </a:accent2>
        <a:accent3>
          <a:srgbClr val="FFFFFF"/>
        </a:accent3>
        <a:accent4>
          <a:srgbClr val="404040"/>
        </a:accent4>
        <a:accent5>
          <a:srgbClr val="B5D0AA"/>
        </a:accent5>
        <a:accent6>
          <a:srgbClr val="59B81F"/>
        </a:accent6>
        <a:hlink>
          <a:srgbClr val="7DDA00"/>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288C00"/>
        </a:lt2>
        <a:accent1>
          <a:srgbClr val="44A800"/>
        </a:accent1>
        <a:accent2>
          <a:srgbClr val="52CE20"/>
        </a:accent2>
        <a:accent3>
          <a:srgbClr val="FFFFFF"/>
        </a:accent3>
        <a:accent4>
          <a:srgbClr val="404040"/>
        </a:accent4>
        <a:accent5>
          <a:srgbClr val="B0D1AA"/>
        </a:accent5>
        <a:accent6>
          <a:srgbClr val="49BA1C"/>
        </a:accent6>
        <a:hlink>
          <a:srgbClr val="7DDA00"/>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158920"/>
        </a:lt2>
        <a:accent1>
          <a:srgbClr val="2FA73D"/>
        </a:accent1>
        <a:accent2>
          <a:srgbClr val="4ACA4A"/>
        </a:accent2>
        <a:accent3>
          <a:srgbClr val="FFFFFF"/>
        </a:accent3>
        <a:accent4>
          <a:srgbClr val="404040"/>
        </a:accent4>
        <a:accent5>
          <a:srgbClr val="ADD0AF"/>
        </a:accent5>
        <a:accent6>
          <a:srgbClr val="42B742"/>
        </a:accent6>
        <a:hlink>
          <a:srgbClr val="59D571"/>
        </a:hlink>
        <a:folHlink>
          <a:srgbClr val="DDDDD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powerpoint-template</Template>
  <TotalTime>367</TotalTime>
  <Words>2185</Words>
  <Application>Microsoft Office PowerPoint</Application>
  <PresentationFormat>On-screen Show (4:3)</PresentationFormat>
  <Paragraphs>246</Paragraphs>
  <Slides>37</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Microsoft Sans Serif</vt:lpstr>
      <vt:lpstr>Verdana</vt:lpstr>
      <vt:lpstr>굴림</vt:lpstr>
      <vt:lpstr>Times New Roman</vt:lpstr>
      <vt:lpstr>powerpoint-template-24</vt:lpstr>
      <vt:lpstr>Sedimantasyon-çöktürme Çevre Müh. Temel İşlemler I-4. hafta</vt:lpstr>
      <vt:lpstr>SEDİMANTASYON</vt:lpstr>
      <vt:lpstr>Çöktürme</vt:lpstr>
      <vt:lpstr>Çöktürme</vt:lpstr>
      <vt:lpstr>Çöktürme Tipleri</vt:lpstr>
      <vt:lpstr>sedimantasyon</vt:lpstr>
      <vt:lpstr>Çöktürme</vt:lpstr>
      <vt:lpstr>Tip 1-Ayrık çökelme</vt:lpstr>
      <vt:lpstr>Taneli çökelme</vt:lpstr>
      <vt:lpstr>Çöktürme</vt:lpstr>
      <vt:lpstr>Küresel Ayrık parçacık çökelme hızı</vt:lpstr>
      <vt:lpstr>Çöktürme</vt:lpstr>
      <vt:lpstr>Çöktürme tankı</vt:lpstr>
      <vt:lpstr>Çöktürme</vt:lpstr>
      <vt:lpstr>Çöktürme</vt:lpstr>
      <vt:lpstr>Tasarım</vt:lpstr>
      <vt:lpstr>PowerPoint Presentation</vt:lpstr>
      <vt:lpstr>tip 1 çökeltme için toplu çökeltme kolon testi </vt:lpstr>
      <vt:lpstr>Ayrık çöktürme</vt:lpstr>
      <vt:lpstr>  Tip 2-Flokülent Çöktürme (flokülent parçacıkların seyreltik süspansiyonda çökelmesi) </vt:lpstr>
      <vt:lpstr>Sedimantasyon tank dizaynı</vt:lpstr>
      <vt:lpstr>Çöktürme bölgesi</vt:lpstr>
      <vt:lpstr>Dairesel tanklar</vt:lpstr>
      <vt:lpstr>Dairesel havuzlar</vt:lpstr>
      <vt:lpstr>PowerPoint Presentation</vt:lpstr>
      <vt:lpstr>Dikdörtgen ön çöktürme tankı</vt:lpstr>
      <vt:lpstr>Dikdörtgen-dairesel planlı ön çöktürme havuzları projelendirme kriterleri</vt:lpstr>
      <vt:lpstr>Ön çöktürme tanklarında tasarım bilgileri</vt:lpstr>
      <vt:lpstr>PowerPoint Presentation</vt:lpstr>
      <vt:lpstr>Yatay akışlı dairesel ön çöktürmeli tankı tasarımı</vt:lpstr>
      <vt:lpstr>Çıkış bölgesi</vt:lpstr>
      <vt:lpstr>PowerPoint Presentation</vt:lpstr>
      <vt:lpstr>Yüksek hızlı çöktürücüler</vt:lpstr>
      <vt:lpstr>Tüp çöktürücüler</vt:lpstr>
      <vt:lpstr>PowerPoint Presentation</vt:lpstr>
      <vt:lpstr>Lamel çöktürücüler </vt:lpstr>
      <vt:lpstr>Ön çöktürme havuzu</vt:lpstr>
    </vt:vector>
  </TitlesOfParts>
  <Company>SmileTemplates.com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Sedimantasyon-çöktürme Çevre Müh. Temel İşlemler I-4. hafta</dc:title>
  <dc:creator>Zeynep Orhan</dc:creator>
  <cp:lastModifiedBy>Zeynep Orhan</cp:lastModifiedBy>
  <cp:revision>45</cp:revision>
  <dcterms:created xsi:type="dcterms:W3CDTF">2020-10-05T07:14:41Z</dcterms:created>
  <dcterms:modified xsi:type="dcterms:W3CDTF">2020-10-05T13:22:11Z</dcterms:modified>
</cp:coreProperties>
</file>