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65" r:id="rId3"/>
    <p:sldId id="303" r:id="rId4"/>
    <p:sldId id="302" r:id="rId5"/>
    <p:sldId id="301" r:id="rId6"/>
    <p:sldId id="300" r:id="rId7"/>
    <p:sldId id="298" r:id="rId8"/>
    <p:sldId id="299" r:id="rId9"/>
    <p:sldId id="297" r:id="rId10"/>
    <p:sldId id="296" r:id="rId11"/>
    <p:sldId id="295" r:id="rId12"/>
    <p:sldId id="294" r:id="rId13"/>
    <p:sldId id="293" r:id="rId14"/>
    <p:sldId id="292" r:id="rId15"/>
    <p:sldId id="291" r:id="rId16"/>
    <p:sldId id="290" r:id="rId17"/>
    <p:sldId id="289" r:id="rId18"/>
    <p:sldId id="288" r:id="rId19"/>
    <p:sldId id="287" r:id="rId20"/>
    <p:sldId id="286" r:id="rId21"/>
    <p:sldId id="285" r:id="rId22"/>
    <p:sldId id="284" r:id="rId23"/>
    <p:sldId id="283" r:id="rId24"/>
    <p:sldId id="282" r:id="rId25"/>
    <p:sldId id="281" r:id="rId26"/>
    <p:sldId id="280" r:id="rId27"/>
    <p:sldId id="279" r:id="rId28"/>
    <p:sldId id="278" r:id="rId29"/>
    <p:sldId id="277" r:id="rId30"/>
    <p:sldId id="276" r:id="rId31"/>
    <p:sldId id="275" r:id="rId32"/>
    <p:sldId id="274" r:id="rId33"/>
    <p:sldId id="273" r:id="rId34"/>
    <p:sldId id="272" r:id="rId35"/>
    <p:sldId id="271" r:id="rId36"/>
    <p:sldId id="306" r:id="rId37"/>
    <p:sldId id="270" r:id="rId38"/>
    <p:sldId id="269" r:id="rId39"/>
    <p:sldId id="267" r:id="rId40"/>
    <p:sldId id="305" r:id="rId41"/>
    <p:sldId id="304" r:id="rId42"/>
    <p:sldId id="266" r:id="rId43"/>
  </p:sldIdLst>
  <p:sldSz cx="9144000" cy="5143500" type="screen16x9"/>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58" autoAdjust="0"/>
    <p:restoredTop sz="94667" autoAdjust="0"/>
  </p:normalViewPr>
  <p:slideViewPr>
    <p:cSldViewPr>
      <p:cViewPr varScale="1">
        <p:scale>
          <a:sx n="111" d="100"/>
          <a:sy n="111" d="100"/>
        </p:scale>
        <p:origin x="-864" y="-8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597819"/>
            <a:ext cx="7772400" cy="1102519"/>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FD7F6101-C217-4FFD-821C-F2C37C83B418}" type="slidenum">
              <a:rPr lang="tr-TR"/>
              <a:pPr/>
              <a:t>‹#›</a:t>
            </a:fld>
            <a:endParaRPr lang="tr-TR"/>
          </a:p>
        </p:txBody>
      </p:sp>
    </p:spTree>
    <p:extLst>
      <p:ext uri="{BB962C8B-B14F-4D97-AF65-F5344CB8AC3E}">
        <p14:creationId xmlns:p14="http://schemas.microsoft.com/office/powerpoint/2010/main" val="268120715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0872A1D6-40AF-4B13-8CED-E8D56BB5C81E}" type="slidenum">
              <a:rPr lang="tr-TR"/>
              <a:pPr/>
              <a:t>‹#›</a:t>
            </a:fld>
            <a:endParaRPr lang="tr-TR"/>
          </a:p>
        </p:txBody>
      </p:sp>
    </p:spTree>
    <p:extLst>
      <p:ext uri="{BB962C8B-B14F-4D97-AF65-F5344CB8AC3E}">
        <p14:creationId xmlns:p14="http://schemas.microsoft.com/office/powerpoint/2010/main" val="11213445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3305176"/>
            <a:ext cx="7772400" cy="1021556"/>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93177BC-5926-471B-9D07-DC375BC7415C}" type="slidenum">
              <a:rPr lang="tr-TR"/>
              <a:pPr/>
              <a:t>‹#›</a:t>
            </a:fld>
            <a:endParaRPr lang="tr-TR"/>
          </a:p>
        </p:txBody>
      </p:sp>
    </p:spTree>
    <p:extLst>
      <p:ext uri="{BB962C8B-B14F-4D97-AF65-F5344CB8AC3E}">
        <p14:creationId xmlns:p14="http://schemas.microsoft.com/office/powerpoint/2010/main" val="28124470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C5B3A9D7-CACA-4F60-9FE6-7A1DF5475A32}" type="slidenum">
              <a:rPr lang="tr-TR"/>
              <a:pPr/>
              <a:t>‹#›</a:t>
            </a:fld>
            <a:endParaRPr lang="tr-TR"/>
          </a:p>
        </p:txBody>
      </p:sp>
    </p:spTree>
    <p:extLst>
      <p:ext uri="{BB962C8B-B14F-4D97-AF65-F5344CB8AC3E}">
        <p14:creationId xmlns:p14="http://schemas.microsoft.com/office/powerpoint/2010/main" val="314487715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lvl1pPr>
              <a:defRPr/>
            </a:lvl1pPr>
          </a:lstStyle>
          <a:p>
            <a:endParaRPr lang="tr-TR"/>
          </a:p>
        </p:txBody>
      </p:sp>
      <p:sp>
        <p:nvSpPr>
          <p:cNvPr id="8" name="Altbilgi Yer Tutucusu 7"/>
          <p:cNvSpPr>
            <a:spLocks noGrp="1"/>
          </p:cNvSpPr>
          <p:nvPr>
            <p:ph type="ftr" sz="quarter" idx="11"/>
          </p:nvPr>
        </p:nvSpPr>
        <p:spPr/>
        <p:txBody>
          <a:bodyPr/>
          <a:lstStyle>
            <a:lvl1pPr>
              <a:defRPr/>
            </a:lvl1pPr>
          </a:lstStyle>
          <a:p>
            <a:endParaRPr lang="tr-TR"/>
          </a:p>
        </p:txBody>
      </p:sp>
      <p:sp>
        <p:nvSpPr>
          <p:cNvPr id="9" name="Slayt Numarası Yer Tutucusu 8"/>
          <p:cNvSpPr>
            <a:spLocks noGrp="1"/>
          </p:cNvSpPr>
          <p:nvPr>
            <p:ph type="sldNum" sz="quarter" idx="12"/>
          </p:nvPr>
        </p:nvSpPr>
        <p:spPr/>
        <p:txBody>
          <a:bodyPr/>
          <a:lstStyle>
            <a:lvl1pPr>
              <a:defRPr/>
            </a:lvl1pPr>
          </a:lstStyle>
          <a:p>
            <a:fld id="{A57CA626-10BC-407B-ABE2-6AB5B2267CCA}" type="slidenum">
              <a:rPr lang="tr-TR"/>
              <a:pPr/>
              <a:t>‹#›</a:t>
            </a:fld>
            <a:endParaRPr lang="tr-TR"/>
          </a:p>
        </p:txBody>
      </p:sp>
    </p:spTree>
    <p:extLst>
      <p:ext uri="{BB962C8B-B14F-4D97-AF65-F5344CB8AC3E}">
        <p14:creationId xmlns:p14="http://schemas.microsoft.com/office/powerpoint/2010/main" val="26450098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lvl1pPr>
              <a:defRPr/>
            </a:lvl1pPr>
          </a:lstStyle>
          <a:p>
            <a:endParaRPr lang="tr-TR"/>
          </a:p>
        </p:txBody>
      </p:sp>
      <p:sp>
        <p:nvSpPr>
          <p:cNvPr id="4" name="Altbilgi Yer Tutucusu 3"/>
          <p:cNvSpPr>
            <a:spLocks noGrp="1"/>
          </p:cNvSpPr>
          <p:nvPr>
            <p:ph type="ftr" sz="quarter" idx="11"/>
          </p:nvPr>
        </p:nvSpPr>
        <p:spPr/>
        <p:txBody>
          <a:bodyPr/>
          <a:lstStyle>
            <a:lvl1pPr>
              <a:defRPr/>
            </a:lvl1pPr>
          </a:lstStyle>
          <a:p>
            <a:endParaRPr lang="tr-TR"/>
          </a:p>
        </p:txBody>
      </p:sp>
      <p:sp>
        <p:nvSpPr>
          <p:cNvPr id="5" name="Slayt Numarası Yer Tutucusu 4"/>
          <p:cNvSpPr>
            <a:spLocks noGrp="1"/>
          </p:cNvSpPr>
          <p:nvPr>
            <p:ph type="sldNum" sz="quarter" idx="12"/>
          </p:nvPr>
        </p:nvSpPr>
        <p:spPr/>
        <p:txBody>
          <a:bodyPr/>
          <a:lstStyle>
            <a:lvl1pPr>
              <a:defRPr/>
            </a:lvl1pPr>
          </a:lstStyle>
          <a:p>
            <a:fld id="{5AC0CFC7-E556-41A7-A931-A9E07C3E9DEA}" type="slidenum">
              <a:rPr lang="tr-TR"/>
              <a:pPr/>
              <a:t>‹#›</a:t>
            </a:fld>
            <a:endParaRPr lang="tr-TR"/>
          </a:p>
        </p:txBody>
      </p:sp>
    </p:spTree>
    <p:extLst>
      <p:ext uri="{BB962C8B-B14F-4D97-AF65-F5344CB8AC3E}">
        <p14:creationId xmlns:p14="http://schemas.microsoft.com/office/powerpoint/2010/main" val="238508564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lvl1pPr>
          </a:lstStyle>
          <a:p>
            <a:endParaRPr lang="tr-TR"/>
          </a:p>
        </p:txBody>
      </p:sp>
      <p:sp>
        <p:nvSpPr>
          <p:cNvPr id="3" name="Altbilgi Yer Tutucusu 2"/>
          <p:cNvSpPr>
            <a:spLocks noGrp="1"/>
          </p:cNvSpPr>
          <p:nvPr>
            <p:ph type="ftr" sz="quarter" idx="11"/>
          </p:nvPr>
        </p:nvSpPr>
        <p:spPr/>
        <p:txBody>
          <a:bodyPr/>
          <a:lstStyle>
            <a:lvl1pPr>
              <a:defRPr/>
            </a:lvl1pPr>
          </a:lstStyle>
          <a:p>
            <a:endParaRPr lang="tr-TR"/>
          </a:p>
        </p:txBody>
      </p:sp>
      <p:sp>
        <p:nvSpPr>
          <p:cNvPr id="4" name="Slayt Numarası Yer Tutucusu 3"/>
          <p:cNvSpPr>
            <a:spLocks noGrp="1"/>
          </p:cNvSpPr>
          <p:nvPr>
            <p:ph type="sldNum" sz="quarter" idx="12"/>
          </p:nvPr>
        </p:nvSpPr>
        <p:spPr/>
        <p:txBody>
          <a:bodyPr/>
          <a:lstStyle>
            <a:lvl1pPr>
              <a:defRPr/>
            </a:lvl1pPr>
          </a:lstStyle>
          <a:p>
            <a:fld id="{C3C8BC87-202D-4066-97B2-8D041950AE95}" type="slidenum">
              <a:rPr lang="tr-TR"/>
              <a:pPr/>
              <a:t>‹#›</a:t>
            </a:fld>
            <a:endParaRPr lang="tr-TR"/>
          </a:p>
        </p:txBody>
      </p:sp>
    </p:spTree>
    <p:extLst>
      <p:ext uri="{BB962C8B-B14F-4D97-AF65-F5344CB8AC3E}">
        <p14:creationId xmlns:p14="http://schemas.microsoft.com/office/powerpoint/2010/main" val="358443273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04787"/>
            <a:ext cx="3008313" cy="871538"/>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28874455-CE5C-4ED7-B311-21FD1779CF9D}" type="slidenum">
              <a:rPr lang="tr-TR"/>
              <a:pPr/>
              <a:t>‹#›</a:t>
            </a:fld>
            <a:endParaRPr lang="tr-TR"/>
          </a:p>
        </p:txBody>
      </p:sp>
    </p:spTree>
    <p:extLst>
      <p:ext uri="{BB962C8B-B14F-4D97-AF65-F5344CB8AC3E}">
        <p14:creationId xmlns:p14="http://schemas.microsoft.com/office/powerpoint/2010/main" val="386094124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3600450"/>
            <a:ext cx="5486400" cy="425054"/>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lvl1pPr>
              <a:defRPr/>
            </a:lvl1pPr>
          </a:lstStyle>
          <a:p>
            <a:endParaRPr lang="tr-TR"/>
          </a:p>
        </p:txBody>
      </p:sp>
      <p:sp>
        <p:nvSpPr>
          <p:cNvPr id="6" name="Altbilgi Yer Tutucusu 5"/>
          <p:cNvSpPr>
            <a:spLocks noGrp="1"/>
          </p:cNvSpPr>
          <p:nvPr>
            <p:ph type="ftr" sz="quarter" idx="11"/>
          </p:nvPr>
        </p:nvSpPr>
        <p:spPr/>
        <p:txBody>
          <a:bodyPr/>
          <a:lstStyle>
            <a:lvl1pPr>
              <a:defRPr/>
            </a:lvl1pPr>
          </a:lstStyle>
          <a:p>
            <a:endParaRPr lang="tr-TR"/>
          </a:p>
        </p:txBody>
      </p:sp>
      <p:sp>
        <p:nvSpPr>
          <p:cNvPr id="7" name="Slayt Numarası Yer Tutucusu 6"/>
          <p:cNvSpPr>
            <a:spLocks noGrp="1"/>
          </p:cNvSpPr>
          <p:nvPr>
            <p:ph type="sldNum" sz="quarter" idx="12"/>
          </p:nvPr>
        </p:nvSpPr>
        <p:spPr/>
        <p:txBody>
          <a:bodyPr/>
          <a:lstStyle>
            <a:lvl1pPr>
              <a:defRPr/>
            </a:lvl1pPr>
          </a:lstStyle>
          <a:p>
            <a:fld id="{BC1928E9-9B87-42C4-B66E-4190E1E65A3B}" type="slidenum">
              <a:rPr lang="tr-TR"/>
              <a:pPr/>
              <a:t>‹#›</a:t>
            </a:fld>
            <a:endParaRPr lang="tr-TR"/>
          </a:p>
        </p:txBody>
      </p:sp>
    </p:spTree>
    <p:extLst>
      <p:ext uri="{BB962C8B-B14F-4D97-AF65-F5344CB8AC3E}">
        <p14:creationId xmlns:p14="http://schemas.microsoft.com/office/powerpoint/2010/main" val="198959008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B9AA2289-9B7B-4523-AA33-D3EC1E946BF6}" type="slidenum">
              <a:rPr lang="tr-TR"/>
              <a:pPr/>
              <a:t>‹#›</a:t>
            </a:fld>
            <a:endParaRPr lang="tr-TR"/>
          </a:p>
        </p:txBody>
      </p:sp>
    </p:spTree>
    <p:extLst>
      <p:ext uri="{BB962C8B-B14F-4D97-AF65-F5344CB8AC3E}">
        <p14:creationId xmlns:p14="http://schemas.microsoft.com/office/powerpoint/2010/main" val="419093636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05979"/>
            <a:ext cx="2057400" cy="4388644"/>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05979"/>
            <a:ext cx="6019800" cy="438864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lvl1pPr>
              <a:defRPr/>
            </a:lvl1pPr>
          </a:lstStyle>
          <a:p>
            <a:endParaRPr lang="tr-TR"/>
          </a:p>
        </p:txBody>
      </p:sp>
      <p:sp>
        <p:nvSpPr>
          <p:cNvPr id="5" name="Altbilgi Yer Tutucusu 4"/>
          <p:cNvSpPr>
            <a:spLocks noGrp="1"/>
          </p:cNvSpPr>
          <p:nvPr>
            <p:ph type="ftr" sz="quarter" idx="11"/>
          </p:nvPr>
        </p:nvSpPr>
        <p:spPr/>
        <p:txBody>
          <a:bodyPr/>
          <a:lstStyle>
            <a:lvl1pPr>
              <a:defRPr/>
            </a:lvl1pPr>
          </a:lstStyle>
          <a:p>
            <a:endParaRPr lang="tr-TR"/>
          </a:p>
        </p:txBody>
      </p:sp>
      <p:sp>
        <p:nvSpPr>
          <p:cNvPr id="6" name="Slayt Numarası Yer Tutucusu 5"/>
          <p:cNvSpPr>
            <a:spLocks noGrp="1"/>
          </p:cNvSpPr>
          <p:nvPr>
            <p:ph type="sldNum" sz="quarter" idx="12"/>
          </p:nvPr>
        </p:nvSpPr>
        <p:spPr/>
        <p:txBody>
          <a:bodyPr/>
          <a:lstStyle>
            <a:lvl1pPr>
              <a:defRPr/>
            </a:lvl1pPr>
          </a:lstStyle>
          <a:p>
            <a:fld id="{5E709194-4209-42CE-87A9-43FF9DA531B8}" type="slidenum">
              <a:rPr lang="tr-TR"/>
              <a:pPr/>
              <a:t>‹#›</a:t>
            </a:fld>
            <a:endParaRPr lang="tr-TR"/>
          </a:p>
        </p:txBody>
      </p:sp>
    </p:spTree>
    <p:extLst>
      <p:ext uri="{BB962C8B-B14F-4D97-AF65-F5344CB8AC3E}">
        <p14:creationId xmlns:p14="http://schemas.microsoft.com/office/powerpoint/2010/main" val="32545994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47799F-29BC-497F-8823-4BC6A6D2E01E}" type="slidenum">
              <a:rPr lang="tr-T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1828800" y="-19050"/>
            <a:ext cx="7315200" cy="1828800"/>
          </a:xfrm>
        </p:spPr>
        <p:txBody>
          <a:bodyPr>
            <a:normAutofit/>
          </a:bodyPr>
          <a:lstStyle/>
          <a:p>
            <a:r>
              <a:rPr lang="tr-TR" sz="4000" b="1" dirty="0" smtClean="0">
                <a:solidFill>
                  <a:schemeClr val="accent6"/>
                </a:solidFill>
                <a:latin typeface="Times New Roman" panose="02020603050405020304" pitchFamily="18" charset="0"/>
                <a:cs typeface="Times New Roman" panose="02020603050405020304" pitchFamily="18" charset="0"/>
              </a:rPr>
              <a:t>2020-2021 BAHAR DÖNEMİ TEMEL İŞLEMLER-II</a:t>
            </a:r>
            <a:endParaRPr lang="tr-TR" sz="4000" b="1" dirty="0">
              <a:solidFill>
                <a:schemeClr val="accent6"/>
              </a:solidFill>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2362200" y="2800350"/>
            <a:ext cx="6400800" cy="1314450"/>
          </a:xfrm>
        </p:spPr>
        <p:txBody>
          <a:bodyPr/>
          <a:lstStyle/>
          <a:p>
            <a:r>
              <a:rPr lang="tr-TR" sz="3600" b="1" smtClean="0">
                <a:latin typeface="Times New Roman" panose="02020603050405020304" pitchFamily="18" charset="0"/>
                <a:cs typeface="Times New Roman" panose="02020603050405020304" pitchFamily="18" charset="0"/>
              </a:rPr>
              <a:t>KİMYASAL ÇÖKTÜRME</a:t>
            </a:r>
            <a:endParaRPr lang="tr-TR" sz="3600" b="1"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Prof. Dr. Yüksel ARDALI</a:t>
            </a:r>
            <a:endParaRPr lang="tr-TR" sz="2400" dirty="0">
              <a:latin typeface="Times New Roman" panose="02020603050405020304" pitchFamily="18" charset="0"/>
              <a:cs typeface="Times New Roman" panose="02020603050405020304" pitchFamily="18"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304800" y="1352549"/>
            <a:ext cx="4838700" cy="3170099"/>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Kimyasal çöktürme, </a:t>
            </a:r>
            <a:r>
              <a:rPr lang="tr-TR" sz="2000" dirty="0" smtClean="0">
                <a:latin typeface="Times New Roman" panose="02020603050405020304" pitchFamily="18" charset="0"/>
                <a:cs typeface="Times New Roman" panose="02020603050405020304" pitchFamily="18" charset="0"/>
              </a:rPr>
              <a:t>suda çözünmüş veya askıda halde bulunan maddelerin fiziksel durumunu değiştirerek çökelmelerini sağlamak üzere uygulanan bir arıtma işlemidir. Bunun için suya kimyasal madde ilave edilir ve karıştırılır. Kimyasal madde ilavesi sonucu çöktürülmek istenen maddeler çökeleğe geçer ve </a:t>
            </a:r>
            <a:r>
              <a:rPr lang="tr-TR" sz="2000" dirty="0" err="1" smtClean="0">
                <a:latin typeface="Times New Roman" panose="02020603050405020304" pitchFamily="18" charset="0"/>
                <a:cs typeface="Times New Roman" panose="02020603050405020304" pitchFamily="18" charset="0"/>
              </a:rPr>
              <a:t>atıksudan</a:t>
            </a:r>
            <a:r>
              <a:rPr lang="tr-TR" sz="2000" dirty="0" smtClean="0">
                <a:latin typeface="Times New Roman" panose="02020603050405020304" pitchFamily="18" charset="0"/>
                <a:cs typeface="Times New Roman" panose="02020603050405020304" pitchFamily="18" charset="0"/>
              </a:rPr>
              <a:t> ayrılır. Buna karşılık </a:t>
            </a:r>
            <a:r>
              <a:rPr lang="tr-TR" sz="2000" dirty="0" err="1" smtClean="0">
                <a:latin typeface="Times New Roman" panose="02020603050405020304" pitchFamily="18" charset="0"/>
                <a:cs typeface="Times New Roman" panose="02020603050405020304" pitchFamily="18" charset="0"/>
              </a:rPr>
              <a:t>atıksuyun</a:t>
            </a:r>
            <a:r>
              <a:rPr lang="tr-TR" sz="2000" dirty="0" smtClean="0">
                <a:latin typeface="Times New Roman" panose="02020603050405020304" pitchFamily="18" charset="0"/>
                <a:cs typeface="Times New Roman" panose="02020603050405020304" pitchFamily="18" charset="0"/>
              </a:rPr>
              <a:t> çözünmüş madde içeriği artar.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1504950"/>
            <a:ext cx="3429000" cy="25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6809225"/>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8153400" cy="2554545"/>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Kimyasalların eklenmesinin bir  sonucu da atık sudaki çözünmüş madde miktarının net olarak artmasıdır. </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a:latin typeface="Times New Roman" panose="02020603050405020304" pitchFamily="18" charset="0"/>
                <a:cs typeface="Times New Roman" panose="02020603050405020304" pitchFamily="18" charset="0"/>
              </a:rPr>
              <a:t>Fiziksel işlemlerle birlikte, kimyasal arıtma, işlem görmemiş </a:t>
            </a:r>
            <a:r>
              <a:rPr lang="tr-TR" sz="2000" dirty="0" err="1">
                <a:latin typeface="Times New Roman" panose="02020603050405020304" pitchFamily="18" charset="0"/>
                <a:cs typeface="Times New Roman" panose="02020603050405020304" pitchFamily="18" charset="0"/>
              </a:rPr>
              <a:t>atıksularda</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azot (</a:t>
            </a:r>
            <a:r>
              <a:rPr lang="tr-TR" sz="2000" dirty="0">
                <a:latin typeface="Times New Roman" panose="02020603050405020304" pitchFamily="18" charset="0"/>
                <a:cs typeface="Times New Roman" panose="02020603050405020304" pitchFamily="18" charset="0"/>
              </a:rPr>
              <a:t>N) ve </a:t>
            </a:r>
            <a:r>
              <a:rPr lang="tr-TR" sz="2000" dirty="0" smtClean="0">
                <a:latin typeface="Times New Roman" panose="02020603050405020304" pitchFamily="18" charset="0"/>
                <a:cs typeface="Times New Roman" panose="02020603050405020304" pitchFamily="18" charset="0"/>
              </a:rPr>
              <a:t>fosforun (</a:t>
            </a:r>
            <a:r>
              <a:rPr lang="tr-TR" sz="2000" dirty="0">
                <a:latin typeface="Times New Roman" panose="02020603050405020304" pitchFamily="18" charset="0"/>
                <a:cs typeface="Times New Roman" panose="02020603050405020304" pitchFamily="18" charset="0"/>
              </a:rPr>
              <a:t>P) veya her ikisinin (N, P) uzaklaştırılması dahil </a:t>
            </a:r>
            <a:r>
              <a:rPr lang="tr-TR" sz="2000" dirty="0" err="1">
                <a:latin typeface="Times New Roman" panose="02020603050405020304" pitchFamily="18" charset="0"/>
                <a:cs typeface="Times New Roman" panose="02020603050405020304" pitchFamily="18" charset="0"/>
              </a:rPr>
              <a:t>sekonder</a:t>
            </a:r>
            <a:r>
              <a:rPr lang="tr-TR" sz="2000" dirty="0">
                <a:latin typeface="Times New Roman" panose="02020603050405020304" pitchFamily="18" charset="0"/>
                <a:cs typeface="Times New Roman" panose="02020603050405020304" pitchFamily="18" charset="0"/>
              </a:rPr>
              <a:t> arıtma işleminin tamamlanabilmesi için geliştirilmiştir.</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smtClean="0"/>
              <a:t> </a:t>
            </a:r>
            <a:endParaRPr lang="tr-TR" sz="2000" dirty="0"/>
          </a:p>
        </p:txBody>
      </p:sp>
    </p:spTree>
    <p:extLst>
      <p:ext uri="{BB962C8B-B14F-4D97-AF65-F5344CB8AC3E}">
        <p14:creationId xmlns:p14="http://schemas.microsoft.com/office/powerpoint/2010/main" val="44287563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8153400" cy="2831544"/>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Eskiden, kimyasal çöktürme asılı katıların </a:t>
            </a:r>
            <a:r>
              <a:rPr lang="tr-TR" sz="2000" dirty="0" smtClean="0">
                <a:latin typeface="Times New Roman" panose="02020603050405020304" pitchFamily="18" charset="0"/>
                <a:cs typeface="Times New Roman" panose="02020603050405020304" pitchFamily="18" charset="0"/>
              </a:rPr>
              <a:t>BOİ</a:t>
            </a:r>
            <a:r>
              <a:rPr lang="tr-TR" sz="2000" baseline="-25000" dirty="0" smtClean="0">
                <a:latin typeface="Times New Roman" panose="02020603050405020304" pitchFamily="18" charset="0"/>
                <a:cs typeface="Times New Roman" panose="02020603050405020304" pitchFamily="18" charset="0"/>
              </a:rPr>
              <a:t>5</a:t>
            </a:r>
            <a:r>
              <a:rPr lang="tr-TR" sz="2000" dirty="0" smtClean="0">
                <a:latin typeface="Times New Roman" panose="02020603050405020304" pitchFamily="18" charset="0"/>
                <a:cs typeface="Times New Roman" panose="02020603050405020304" pitchFamily="18" charset="0"/>
              </a:rPr>
              <a:t>’in </a:t>
            </a:r>
            <a:r>
              <a:rPr lang="tr-TR" sz="2000" dirty="0">
                <a:latin typeface="Times New Roman" panose="02020603050405020304" pitchFamily="18" charset="0"/>
                <a:cs typeface="Times New Roman" panose="02020603050405020304" pitchFamily="18" charset="0"/>
              </a:rPr>
              <a:t>giderilmesi amacıyla uygulanmaktaydı.</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a:latin typeface="Times New Roman" panose="02020603050405020304" pitchFamily="18" charset="0"/>
                <a:cs typeface="Times New Roman" panose="02020603050405020304" pitchFamily="18" charset="0"/>
              </a:rPr>
              <a:t>Özellikle ;</a:t>
            </a:r>
          </a:p>
          <a:p>
            <a:pPr algn="just"/>
            <a:r>
              <a:rPr lang="tr-TR" sz="2000" dirty="0" smtClean="0">
                <a:latin typeface="Times New Roman" panose="02020603050405020304" pitchFamily="18" charset="0"/>
                <a:cs typeface="Times New Roman" panose="02020603050405020304" pitchFamily="18" charset="0"/>
              </a:rPr>
              <a:t>1)</a:t>
            </a:r>
            <a:r>
              <a:rPr lang="tr-TR" sz="2000" dirty="0" err="1" smtClean="0">
                <a:latin typeface="Times New Roman" panose="02020603050405020304" pitchFamily="18" charset="0"/>
                <a:cs typeface="Times New Roman" panose="02020603050405020304" pitchFamily="18" charset="0"/>
              </a:rPr>
              <a:t>Atıksu</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miktarında mevsimsel değişiklikler </a:t>
            </a:r>
            <a:r>
              <a:rPr lang="tr-TR" sz="2000" dirty="0" smtClean="0">
                <a:latin typeface="Times New Roman" panose="02020603050405020304" pitchFamily="18" charset="0"/>
                <a:cs typeface="Times New Roman" panose="02020603050405020304" pitchFamily="18" charset="0"/>
              </a:rPr>
              <a:t>söz konusu </a:t>
            </a:r>
            <a:r>
              <a:rPr lang="tr-TR" sz="2000" dirty="0">
                <a:latin typeface="Times New Roman" panose="02020603050405020304" pitchFamily="18" charset="0"/>
                <a:cs typeface="Times New Roman" panose="02020603050405020304" pitchFamily="18" charset="0"/>
              </a:rPr>
              <a:t>olduğunda (konserve teknolojilerinde olduğu gibi),</a:t>
            </a:r>
          </a:p>
          <a:p>
            <a:pPr algn="just"/>
            <a:r>
              <a:rPr lang="tr-TR" sz="2000" dirty="0">
                <a:latin typeface="Times New Roman" panose="02020603050405020304" pitchFamily="18" charset="0"/>
                <a:cs typeface="Times New Roman" panose="02020603050405020304" pitchFamily="18" charset="0"/>
              </a:rPr>
              <a:t>2) Orta derecede bir arıtma istendiğinde,</a:t>
            </a:r>
          </a:p>
          <a:p>
            <a:pPr algn="just"/>
            <a:r>
              <a:rPr lang="tr-TR" sz="2000" dirty="0">
                <a:latin typeface="Times New Roman" panose="02020603050405020304" pitchFamily="18" charset="0"/>
                <a:cs typeface="Times New Roman" panose="02020603050405020304" pitchFamily="18" charset="0"/>
              </a:rPr>
              <a:t>3) Çöktürme prosesine yardımcı olmak amacıyla </a:t>
            </a:r>
            <a:r>
              <a:rPr lang="tr-TR" sz="2000" dirty="0" smtClean="0">
                <a:latin typeface="Times New Roman" panose="02020603050405020304" pitchFamily="18" charset="0"/>
                <a:cs typeface="Times New Roman" panose="02020603050405020304" pitchFamily="18" charset="0"/>
              </a:rPr>
              <a:t>yapılmaktaydı.</a:t>
            </a:r>
            <a:endParaRPr lang="tr-TR" sz="20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487935331"/>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8153400" cy="3077766"/>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1970 den beri, </a:t>
            </a:r>
            <a:r>
              <a:rPr lang="tr-TR" sz="2000" dirty="0" err="1">
                <a:latin typeface="Times New Roman" panose="02020603050405020304" pitchFamily="18" charset="0"/>
                <a:cs typeface="Times New Roman" panose="02020603050405020304" pitchFamily="18" charset="0"/>
              </a:rPr>
              <a:t>atıksularda</a:t>
            </a:r>
            <a:r>
              <a:rPr lang="tr-TR" sz="2000" dirty="0">
                <a:latin typeface="Times New Roman" panose="02020603050405020304" pitchFamily="18" charset="0"/>
                <a:cs typeface="Times New Roman" panose="02020603050405020304" pitchFamily="18" charset="0"/>
              </a:rPr>
              <a:t> bulunan organik bileşiklerin ve besin maddelerinin (</a:t>
            </a:r>
            <a:r>
              <a:rPr lang="tr-TR" sz="2000" dirty="0" smtClean="0">
                <a:latin typeface="Times New Roman" panose="02020603050405020304" pitchFamily="18" charset="0"/>
                <a:cs typeface="Times New Roman" panose="02020603050405020304" pitchFamily="18" charset="0"/>
              </a:rPr>
              <a:t>N, P</a:t>
            </a:r>
            <a:r>
              <a:rPr lang="tr-TR" sz="2000" dirty="0">
                <a:latin typeface="Times New Roman" panose="02020603050405020304" pitchFamily="18" charset="0"/>
                <a:cs typeface="Times New Roman" panose="02020603050405020304" pitchFamily="18" charset="0"/>
              </a:rPr>
              <a:t>) tamamen </a:t>
            </a:r>
            <a:r>
              <a:rPr lang="tr-TR" sz="2000" dirty="0" smtClean="0">
                <a:latin typeface="Times New Roman" panose="02020603050405020304" pitchFamily="18" charset="0"/>
                <a:cs typeface="Times New Roman" panose="02020603050405020304" pitchFamily="18" charset="0"/>
              </a:rPr>
              <a:t>uzaklaştırılması gündeme </a:t>
            </a:r>
            <a:r>
              <a:rPr lang="tr-TR" sz="2000" dirty="0">
                <a:latin typeface="Times New Roman" panose="02020603050405020304" pitchFamily="18" charset="0"/>
                <a:cs typeface="Times New Roman" panose="02020603050405020304" pitchFamily="18" charset="0"/>
              </a:rPr>
              <a:t>gelince kimyasal çöktürme üzerinde ilgi daha da artmıştır</a:t>
            </a:r>
            <a:r>
              <a:rPr lang="tr-TR" sz="2000" dirty="0" smtClean="0">
                <a:latin typeface="Times New Roman" panose="02020603050405020304" pitchFamily="18" charset="0"/>
                <a:cs typeface="Times New Roman" panose="02020603050405020304" pitchFamily="18" charset="0"/>
              </a:rPr>
              <a:t>.</a:t>
            </a:r>
          </a:p>
          <a:p>
            <a:pPr algn="just"/>
            <a:endParaRPr lang="tr-TR" sz="1400" dirty="0">
              <a:latin typeface="Times New Roman" panose="02020603050405020304" pitchFamily="18" charset="0"/>
              <a:cs typeface="Times New Roman" panose="02020603050405020304" pitchFamily="18" charset="0"/>
            </a:endParaRPr>
          </a:p>
          <a:p>
            <a:pPr algn="just"/>
            <a:r>
              <a:rPr lang="tr-TR" sz="2000" dirty="0">
                <a:latin typeface="Times New Roman" panose="02020603050405020304" pitchFamily="18" charset="0"/>
                <a:cs typeface="Times New Roman" panose="02020603050405020304" pitchFamily="18" charset="0"/>
              </a:rPr>
              <a:t>Bir karşılaştırma </a:t>
            </a:r>
            <a:r>
              <a:rPr lang="tr-TR" sz="2000" dirty="0" smtClean="0">
                <a:latin typeface="Times New Roman" panose="02020603050405020304" pitchFamily="18" charset="0"/>
                <a:cs typeface="Times New Roman" panose="02020603050405020304" pitchFamily="18" charset="0"/>
              </a:rPr>
              <a:t>yapılacak olursa; </a:t>
            </a:r>
            <a:r>
              <a:rPr lang="tr-TR" sz="2000" dirty="0">
                <a:latin typeface="Times New Roman" panose="02020603050405020304" pitchFamily="18" charset="0"/>
                <a:cs typeface="Times New Roman" panose="02020603050405020304" pitchFamily="18" charset="0"/>
              </a:rPr>
              <a:t>kendiliğinden durultma (</a:t>
            </a:r>
            <a:r>
              <a:rPr lang="tr-TR" sz="2000" dirty="0" err="1">
                <a:latin typeface="Times New Roman" panose="02020603050405020304" pitchFamily="18" charset="0"/>
                <a:cs typeface="Times New Roman" panose="02020603050405020304" pitchFamily="18" charset="0"/>
              </a:rPr>
              <a:t>sedimentasyon</a:t>
            </a:r>
            <a:r>
              <a:rPr lang="tr-TR" sz="2000" dirty="0">
                <a:latin typeface="Times New Roman" panose="02020603050405020304" pitchFamily="18" charset="0"/>
                <a:cs typeface="Times New Roman" panose="02020603050405020304" pitchFamily="18" charset="0"/>
              </a:rPr>
              <a:t>) ile AKM’nin% 50-70’i, organik maddenin ise sadece % 30-40 kadarı </a:t>
            </a:r>
            <a:r>
              <a:rPr lang="tr-TR" sz="2000" dirty="0" smtClean="0">
                <a:latin typeface="Times New Roman" panose="02020603050405020304" pitchFamily="18" charset="0"/>
                <a:cs typeface="Times New Roman" panose="02020603050405020304" pitchFamily="18" charset="0"/>
              </a:rPr>
              <a:t>uzaklaştırılabilir.</a:t>
            </a:r>
            <a:endParaRPr lang="tr-TR" sz="2000" dirty="0" smtClean="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smtClean="0"/>
              <a:t> </a:t>
            </a:r>
            <a:endParaRPr lang="tr-TR" dirty="0"/>
          </a:p>
        </p:txBody>
      </p:sp>
    </p:spTree>
    <p:extLst>
      <p:ext uri="{BB962C8B-B14F-4D97-AF65-F5344CB8AC3E}">
        <p14:creationId xmlns:p14="http://schemas.microsoft.com/office/powerpoint/2010/main" val="3437124354"/>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495300" y="1352550"/>
            <a:ext cx="8153400" cy="2831544"/>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Çöktürme için çok sayıda kimyasal madde kullanılmaktadır.  </a:t>
            </a:r>
          </a:p>
          <a:p>
            <a:pPr algn="just"/>
            <a:r>
              <a:rPr lang="tr-TR" sz="2000" dirty="0">
                <a:latin typeface="Times New Roman" panose="02020603050405020304" pitchFamily="18" charset="0"/>
                <a:cs typeface="Times New Roman" panose="02020603050405020304" pitchFamily="18" charset="0"/>
              </a:rPr>
              <a:t>Suyun temizlenmesi kullanılan kimyasal maddenin miktarına bağlı olduğu gibi, prosesin iyi kontrol edilmesi ile de yakından ilgilidir. </a:t>
            </a:r>
          </a:p>
          <a:p>
            <a:pPr algn="just"/>
            <a:r>
              <a:rPr lang="tr-TR" sz="2000" dirty="0">
                <a:latin typeface="Times New Roman" panose="02020603050405020304" pitchFamily="18" charset="0"/>
                <a:cs typeface="Times New Roman" panose="02020603050405020304" pitchFamily="18" charset="0"/>
              </a:rPr>
              <a:t>Kimyasal çöktürme ile, berrak bir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elde etmek mümkündür.</a:t>
            </a:r>
          </a:p>
          <a:p>
            <a:pPr algn="just"/>
            <a:r>
              <a:rPr lang="tr-TR" sz="2000" dirty="0">
                <a:latin typeface="Times New Roman" panose="02020603050405020304" pitchFamily="18" charset="0"/>
                <a:cs typeface="Times New Roman" panose="02020603050405020304" pitchFamily="18" charset="0"/>
              </a:rPr>
              <a:t>AKM’nin % 80-90’ı, </a:t>
            </a:r>
          </a:p>
          <a:p>
            <a:pPr algn="just"/>
            <a:r>
              <a:rPr lang="tr-TR" sz="2000" dirty="0" err="1">
                <a:latin typeface="Times New Roman" panose="02020603050405020304" pitchFamily="18" charset="0"/>
                <a:cs typeface="Times New Roman" panose="02020603050405020304" pitchFamily="18" charset="0"/>
              </a:rPr>
              <a:t>BOİ₅’in</a:t>
            </a:r>
            <a:r>
              <a:rPr lang="tr-TR" sz="2000" dirty="0">
                <a:latin typeface="Times New Roman" panose="02020603050405020304" pitchFamily="18" charset="0"/>
                <a:cs typeface="Times New Roman" panose="02020603050405020304" pitchFamily="18" charset="0"/>
              </a:rPr>
              <a:t> %40-70’i, </a:t>
            </a:r>
          </a:p>
          <a:p>
            <a:pPr algn="just"/>
            <a:r>
              <a:rPr lang="tr-TR" sz="2000" dirty="0">
                <a:latin typeface="Times New Roman" panose="02020603050405020304" pitchFamily="18" charset="0"/>
                <a:cs typeface="Times New Roman" panose="02020603050405020304" pitchFamily="18" charset="0"/>
              </a:rPr>
              <a:t>KOİ’nin %30-80’i, </a:t>
            </a:r>
          </a:p>
          <a:p>
            <a:pPr algn="just"/>
            <a:r>
              <a:rPr lang="tr-TR" sz="2000" dirty="0">
                <a:latin typeface="Times New Roman" panose="02020603050405020304" pitchFamily="18" charset="0"/>
                <a:cs typeface="Times New Roman" panose="02020603050405020304" pitchFamily="18" charset="0"/>
              </a:rPr>
              <a:t>bakterilerin % 80-90’ı kimyasal çöktürme ile </a:t>
            </a:r>
            <a:r>
              <a:rPr lang="tr-TR" sz="2000" dirty="0" smtClean="0">
                <a:latin typeface="Times New Roman" panose="02020603050405020304" pitchFamily="18" charset="0"/>
                <a:cs typeface="Times New Roman" panose="02020603050405020304" pitchFamily="18" charset="0"/>
              </a:rPr>
              <a:t>giderilebilir.</a:t>
            </a:r>
            <a:endParaRPr lang="tr-TR" sz="20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31043514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çöktürmede kullanılan kimyasallar</a:t>
            </a:r>
            <a:r>
              <a:rPr lang="tr-TR" b="1" dirty="0" smtClean="0"/>
              <a:t> </a:t>
            </a:r>
            <a:endParaRPr lang="tr-TR" dirty="0"/>
          </a:p>
        </p:txBody>
      </p:sp>
      <p:sp>
        <p:nvSpPr>
          <p:cNvPr id="4" name="Dikdörtgen 3"/>
          <p:cNvSpPr/>
          <p:nvPr/>
        </p:nvSpPr>
        <p:spPr>
          <a:xfrm>
            <a:off x="495300" y="1352550"/>
            <a:ext cx="8153400" cy="2862322"/>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Atık suya ilave edilen kimyasallar ortamda bulunan maddelerle reaksiyona girerler. </a:t>
            </a:r>
          </a:p>
          <a:p>
            <a:r>
              <a:rPr lang="tr-TR" sz="2000" dirty="0">
                <a:latin typeface="Times New Roman" panose="02020603050405020304" pitchFamily="18" charset="0"/>
                <a:cs typeface="Times New Roman" panose="02020603050405020304" pitchFamily="18" charset="0"/>
              </a:rPr>
              <a:t>Söz konusu kimyasallar;</a:t>
            </a:r>
          </a:p>
          <a:p>
            <a:r>
              <a:rPr lang="tr-TR" sz="2000" dirty="0">
                <a:latin typeface="Times New Roman" panose="02020603050405020304" pitchFamily="18" charset="0"/>
                <a:cs typeface="Times New Roman" panose="02020603050405020304" pitchFamily="18" charset="0"/>
              </a:rPr>
              <a:t>1-Alüm</a:t>
            </a:r>
          </a:p>
          <a:p>
            <a:r>
              <a:rPr lang="tr-TR" sz="2000" dirty="0">
                <a:latin typeface="Times New Roman" panose="02020603050405020304" pitchFamily="18" charset="0"/>
                <a:cs typeface="Times New Roman" panose="02020603050405020304" pitchFamily="18" charset="0"/>
              </a:rPr>
              <a:t>2- Kireç</a:t>
            </a:r>
          </a:p>
          <a:p>
            <a:r>
              <a:rPr lang="tr-TR" sz="2000" dirty="0" smtClean="0">
                <a:latin typeface="Times New Roman" panose="02020603050405020304" pitchFamily="18" charset="0"/>
                <a:cs typeface="Times New Roman" panose="02020603050405020304" pitchFamily="18" charset="0"/>
              </a:rPr>
              <a:t>3-FeSO</a:t>
            </a:r>
            <a:r>
              <a:rPr lang="tr-TR" sz="2000" baseline="-25000" dirty="0" smtClean="0">
                <a:latin typeface="Times New Roman" panose="02020603050405020304" pitchFamily="18" charset="0"/>
                <a:cs typeface="Times New Roman" panose="02020603050405020304" pitchFamily="18" charset="0"/>
              </a:rPr>
              <a:t>4</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ve kireç</a:t>
            </a:r>
          </a:p>
          <a:p>
            <a:r>
              <a:rPr lang="tr-TR" sz="2000" dirty="0">
                <a:latin typeface="Times New Roman" panose="02020603050405020304" pitchFamily="18" charset="0"/>
                <a:cs typeface="Times New Roman" panose="02020603050405020304" pitchFamily="18" charset="0"/>
              </a:rPr>
              <a:t>4-FeCl</a:t>
            </a:r>
            <a:r>
              <a:rPr lang="tr-TR" sz="2000" baseline="-25000" dirty="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 ve kireç</a:t>
            </a:r>
          </a:p>
          <a:p>
            <a:r>
              <a:rPr lang="tr-TR" sz="2000" dirty="0" smtClean="0">
                <a:latin typeface="Times New Roman" panose="02020603050405020304" pitchFamily="18" charset="0"/>
                <a:cs typeface="Times New Roman" panose="02020603050405020304" pitchFamily="18" charset="0"/>
              </a:rPr>
              <a:t>5-Fe(III)sülfat </a:t>
            </a:r>
            <a:r>
              <a:rPr lang="tr-TR" sz="2000" dirty="0">
                <a:latin typeface="Times New Roman" panose="02020603050405020304" pitchFamily="18" charset="0"/>
                <a:cs typeface="Times New Roman" panose="02020603050405020304" pitchFamily="18" charset="0"/>
              </a:rPr>
              <a:t>ve kireçtir.</a:t>
            </a:r>
          </a:p>
          <a:p>
            <a:r>
              <a:rPr lang="tr-TR" sz="2000" dirty="0" smtClean="0"/>
              <a:t> </a:t>
            </a:r>
            <a:endParaRPr lang="tr-TR" sz="2000" dirty="0"/>
          </a:p>
        </p:txBody>
      </p:sp>
    </p:spTree>
    <p:extLst>
      <p:ext uri="{BB962C8B-B14F-4D97-AF65-F5344CB8AC3E}">
        <p14:creationId xmlns:p14="http://schemas.microsoft.com/office/powerpoint/2010/main" val="97594954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228600" y="1352550"/>
            <a:ext cx="8420100" cy="3170099"/>
          </a:xfrm>
          <a:prstGeom prst="rect">
            <a:avLst/>
          </a:prstGeom>
        </p:spPr>
        <p:txBody>
          <a:bodyPr wrap="square">
            <a:spAutoFit/>
          </a:bodyPr>
          <a:lstStyle/>
          <a:p>
            <a:pPr algn="just"/>
            <a:r>
              <a:rPr lang="tr-TR" sz="2000" b="1" dirty="0" err="1">
                <a:solidFill>
                  <a:schemeClr val="accent2">
                    <a:lumMod val="75000"/>
                  </a:schemeClr>
                </a:solidFill>
                <a:latin typeface="Times New Roman" panose="02020603050405020304" pitchFamily="18" charset="0"/>
                <a:cs typeface="Times New Roman" panose="02020603050405020304" pitchFamily="18" charset="0"/>
              </a:rPr>
              <a:t>Alüm</a:t>
            </a:r>
            <a:r>
              <a:rPr lang="tr-TR" sz="2000" b="1" dirty="0">
                <a:solidFill>
                  <a:schemeClr val="accent2">
                    <a:lumMod val="75000"/>
                  </a:schemeClr>
                </a:solidFill>
                <a:latin typeface="Times New Roman" panose="02020603050405020304" pitchFamily="18" charset="0"/>
                <a:cs typeface="Times New Roman" panose="02020603050405020304" pitchFamily="18" charset="0"/>
              </a:rPr>
              <a:t> İle </a:t>
            </a:r>
            <a:r>
              <a:rPr lang="tr-TR" sz="2000" b="1" dirty="0" smtClean="0">
                <a:solidFill>
                  <a:schemeClr val="accent2">
                    <a:lumMod val="75000"/>
                  </a:schemeClr>
                </a:solidFill>
                <a:latin typeface="Times New Roman" panose="02020603050405020304" pitchFamily="18" charset="0"/>
                <a:cs typeface="Times New Roman" panose="02020603050405020304" pitchFamily="18" charset="0"/>
              </a:rPr>
              <a:t>Reaksiyonlar</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err="1">
                <a:latin typeface="Times New Roman" panose="02020603050405020304" pitchFamily="18" charset="0"/>
                <a:cs typeface="Times New Roman" panose="02020603050405020304" pitchFamily="18" charset="0"/>
              </a:rPr>
              <a:t>Alüm</a:t>
            </a:r>
            <a:r>
              <a:rPr lang="tr-TR" sz="2000" dirty="0">
                <a:latin typeface="Times New Roman" panose="02020603050405020304" pitchFamily="18" charset="0"/>
                <a:cs typeface="Times New Roman" panose="02020603050405020304" pitchFamily="18" charset="0"/>
              </a:rPr>
              <a:t>, kalsiyum ve magnezyum bikarbonat </a:t>
            </a:r>
            <a:r>
              <a:rPr lang="tr-TR" sz="2000" dirty="0" err="1">
                <a:latin typeface="Times New Roman" panose="02020603050405020304" pitchFamily="18" charset="0"/>
                <a:cs typeface="Times New Roman" panose="02020603050405020304" pitchFamily="18" charset="0"/>
              </a:rPr>
              <a:t>alkalinitesi</a:t>
            </a:r>
            <a:r>
              <a:rPr lang="tr-TR" sz="2000" dirty="0">
                <a:latin typeface="Times New Roman" panose="02020603050405020304" pitchFamily="18" charset="0"/>
                <a:cs typeface="Times New Roman" panose="02020603050405020304" pitchFamily="18" charset="0"/>
              </a:rPr>
              <a:t> içeren atık sulara ilave edildiğinde, aşağıdaki reaksiyonlar oluşur;</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Al</a:t>
            </a:r>
            <a:r>
              <a:rPr lang="tr-TR" sz="2000" dirty="0">
                <a:latin typeface="Times New Roman" panose="02020603050405020304" pitchFamily="18" charset="0"/>
                <a:cs typeface="Times New Roman" panose="02020603050405020304" pitchFamily="18" charset="0"/>
              </a:rPr>
              <a:t>₂(SO</a:t>
            </a:r>
            <a:r>
              <a:rPr lang="tr-TR" sz="2000" baseline="-25000" dirty="0">
                <a:latin typeface="Times New Roman" panose="02020603050405020304" pitchFamily="18" charset="0"/>
                <a:cs typeface="Times New Roman" panose="02020603050405020304" pitchFamily="18" charset="0"/>
              </a:rPr>
              <a:t>4</a:t>
            </a:r>
            <a:r>
              <a:rPr lang="tr-TR" sz="2000" dirty="0">
                <a:latin typeface="Times New Roman" panose="02020603050405020304" pitchFamily="18" charset="0"/>
                <a:cs typeface="Times New Roman" panose="02020603050405020304" pitchFamily="18" charset="0"/>
              </a:rPr>
              <a:t>)₃.18H</a:t>
            </a:r>
            <a:r>
              <a:rPr lang="tr-TR" sz="2000" baseline="-25000" dirty="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O + 3Ca(HCO₃)₂          3CaSO</a:t>
            </a:r>
            <a:r>
              <a:rPr lang="tr-TR" sz="2000" baseline="-25000" dirty="0">
                <a:latin typeface="Times New Roman" panose="02020603050405020304" pitchFamily="18" charset="0"/>
                <a:cs typeface="Times New Roman" panose="02020603050405020304" pitchFamily="18" charset="0"/>
              </a:rPr>
              <a:t>4</a:t>
            </a:r>
            <a:r>
              <a:rPr lang="tr-TR" sz="2000" dirty="0">
                <a:latin typeface="Times New Roman" panose="02020603050405020304" pitchFamily="18" charset="0"/>
                <a:cs typeface="Times New Roman" panose="02020603050405020304" pitchFamily="18" charset="0"/>
              </a:rPr>
              <a:t> + 2 </a:t>
            </a:r>
            <a:r>
              <a:rPr lang="tr-TR" sz="2000" dirty="0" smtClean="0">
                <a:latin typeface="Times New Roman" panose="02020603050405020304" pitchFamily="18" charset="0"/>
                <a:cs typeface="Times New Roman" panose="02020603050405020304" pitchFamily="18" charset="0"/>
              </a:rPr>
              <a:t>Al(OH</a:t>
            </a:r>
            <a:r>
              <a:rPr lang="tr-TR" sz="2000" dirty="0">
                <a:latin typeface="Times New Roman" panose="02020603050405020304" pitchFamily="18" charset="0"/>
                <a:cs typeface="Times New Roman" panose="02020603050405020304" pitchFamily="18" charset="0"/>
              </a:rPr>
              <a:t>)₃ + 6CO₂+ </a:t>
            </a:r>
            <a:r>
              <a:rPr lang="tr-TR" sz="2000" dirty="0" smtClean="0">
                <a:latin typeface="Times New Roman" panose="02020603050405020304" pitchFamily="18" charset="0"/>
                <a:cs typeface="Times New Roman" panose="02020603050405020304" pitchFamily="18" charset="0"/>
              </a:rPr>
              <a:t>18H</a:t>
            </a:r>
            <a:r>
              <a:rPr lang="tr-TR" sz="2000" baseline="-25000" dirty="0" smtClean="0">
                <a:latin typeface="Times New Roman" panose="02020603050405020304" pitchFamily="18" charset="0"/>
                <a:cs typeface="Times New Roman" panose="02020603050405020304" pitchFamily="18" charset="0"/>
              </a:rPr>
              <a:t>2</a:t>
            </a:r>
            <a:r>
              <a:rPr lang="tr-TR" sz="2000" dirty="0" smtClean="0">
                <a:latin typeface="Times New Roman" panose="02020603050405020304" pitchFamily="18" charset="0"/>
                <a:cs typeface="Times New Roman" panose="02020603050405020304" pitchFamily="18" charset="0"/>
              </a:rPr>
              <a:t>O</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a:latin typeface="Times New Roman" panose="02020603050405020304" pitchFamily="18" charset="0"/>
                <a:cs typeface="Times New Roman" panose="02020603050405020304" pitchFamily="18" charset="0"/>
              </a:rPr>
              <a:t>Çözünmeyen alüminyum hidroksit, </a:t>
            </a:r>
            <a:r>
              <a:rPr lang="tr-TR" sz="2000" dirty="0" err="1">
                <a:latin typeface="Times New Roman" panose="02020603050405020304" pitchFamily="18" charset="0"/>
                <a:cs typeface="Times New Roman" panose="02020603050405020304" pitchFamily="18" charset="0"/>
              </a:rPr>
              <a:t>jelatinimsî</a:t>
            </a:r>
            <a:r>
              <a:rPr lang="tr-TR" sz="2000" dirty="0">
                <a:latin typeface="Times New Roman" panose="02020603050405020304" pitchFamily="18" charset="0"/>
                <a:cs typeface="Times New Roman" panose="02020603050405020304" pitchFamily="18" charset="0"/>
              </a:rPr>
              <a:t> flok teşkil eder ve atık su ile birlikte </a:t>
            </a:r>
            <a:r>
              <a:rPr lang="tr-TR" sz="2000" dirty="0" smtClean="0">
                <a:latin typeface="Times New Roman" panose="02020603050405020304" pitchFamily="18" charset="0"/>
                <a:cs typeface="Times New Roman" panose="02020603050405020304" pitchFamily="18" charset="0"/>
              </a:rPr>
              <a:t>çökelir. Eğer </a:t>
            </a:r>
            <a:r>
              <a:rPr lang="tr-TR" sz="2000" dirty="0">
                <a:latin typeface="Times New Roman" panose="02020603050405020304" pitchFamily="18" charset="0"/>
                <a:cs typeface="Times New Roman" panose="02020603050405020304" pitchFamily="18" charset="0"/>
              </a:rPr>
              <a:t>suda bir miktar </a:t>
            </a:r>
            <a:r>
              <a:rPr lang="tr-TR" sz="2000" dirty="0" err="1">
                <a:latin typeface="Times New Roman" panose="02020603050405020304" pitchFamily="18" charset="0"/>
                <a:cs typeface="Times New Roman" panose="02020603050405020304" pitchFamily="18" charset="0"/>
              </a:rPr>
              <a:t>alkaliniteden</a:t>
            </a:r>
            <a:r>
              <a:rPr lang="tr-TR" sz="2000" dirty="0">
                <a:latin typeface="Times New Roman" panose="02020603050405020304" pitchFamily="18" charset="0"/>
                <a:cs typeface="Times New Roman" panose="02020603050405020304" pitchFamily="18" charset="0"/>
              </a:rPr>
              <a:t> daha az </a:t>
            </a:r>
            <a:r>
              <a:rPr lang="tr-TR" sz="2000" dirty="0" err="1">
                <a:latin typeface="Times New Roman" panose="02020603050405020304" pitchFamily="18" charset="0"/>
                <a:cs typeface="Times New Roman" panose="02020603050405020304" pitchFamily="18" charset="0"/>
              </a:rPr>
              <a:t>alkalinite</a:t>
            </a:r>
            <a:r>
              <a:rPr lang="tr-TR" sz="2000" dirty="0">
                <a:latin typeface="Times New Roman" panose="02020603050405020304" pitchFamily="18" charset="0"/>
                <a:cs typeface="Times New Roman" panose="02020603050405020304" pitchFamily="18" charset="0"/>
              </a:rPr>
              <a:t> varsa suya ilave edilmesi gerekir. </a:t>
            </a:r>
            <a:r>
              <a:rPr lang="tr-TR" sz="2000" dirty="0" smtClean="0">
                <a:latin typeface="Times New Roman" panose="02020603050405020304" pitchFamily="18" charset="0"/>
                <a:cs typeface="Times New Roman" panose="02020603050405020304" pitchFamily="18" charset="0"/>
              </a:rPr>
              <a:t>Bu </a:t>
            </a:r>
            <a:r>
              <a:rPr lang="tr-TR" sz="2000" dirty="0">
                <a:latin typeface="Times New Roman" panose="02020603050405020304" pitchFamily="18" charset="0"/>
                <a:cs typeface="Times New Roman" panose="02020603050405020304" pitchFamily="18" charset="0"/>
              </a:rPr>
              <a:t>amaçla gerektiğinde kireç kullanılır</a:t>
            </a:r>
            <a:r>
              <a:rPr lang="tr-TR" sz="2000" dirty="0" smtClean="0">
                <a:latin typeface="Times New Roman" panose="02020603050405020304" pitchFamily="18" charset="0"/>
                <a:cs typeface="Times New Roman" panose="02020603050405020304" pitchFamily="18" charset="0"/>
              </a:rPr>
              <a:t>.</a:t>
            </a:r>
            <a:r>
              <a:rPr lang="tr-TR" dirty="0" smtClean="0"/>
              <a:t> </a:t>
            </a:r>
            <a:endParaRPr lang="tr-TR" dirty="0"/>
          </a:p>
        </p:txBody>
      </p:sp>
      <p:sp>
        <p:nvSpPr>
          <p:cNvPr id="5" name="Sağ Ok 4"/>
          <p:cNvSpPr/>
          <p:nvPr/>
        </p:nvSpPr>
        <p:spPr>
          <a:xfrm>
            <a:off x="3657600" y="3028950"/>
            <a:ext cx="5334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4447871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487279" y="1264682"/>
            <a:ext cx="8153400" cy="3416320"/>
          </a:xfrm>
          <a:prstGeom prst="rect">
            <a:avLst/>
          </a:prstGeom>
        </p:spPr>
        <p:txBody>
          <a:bodyPr wrap="square">
            <a:spAutoFit/>
          </a:bodyPr>
          <a:lstStyle/>
          <a:p>
            <a:r>
              <a:rPr lang="tr-TR" b="1" dirty="0" err="1">
                <a:solidFill>
                  <a:schemeClr val="accent2">
                    <a:lumMod val="75000"/>
                  </a:schemeClr>
                </a:solidFill>
                <a:latin typeface="Times New Roman" panose="02020603050405020304" pitchFamily="18" charset="0"/>
                <a:cs typeface="Times New Roman" panose="02020603050405020304" pitchFamily="18" charset="0"/>
              </a:rPr>
              <a:t>Koagülasyon</a:t>
            </a:r>
            <a:r>
              <a:rPr lang="tr-TR" b="1" dirty="0">
                <a:solidFill>
                  <a:schemeClr val="accent2">
                    <a:lumMod val="75000"/>
                  </a:schemeClr>
                </a:solidFill>
                <a:latin typeface="Times New Roman" panose="02020603050405020304" pitchFamily="18" charset="0"/>
                <a:cs typeface="Times New Roman" panose="02020603050405020304" pitchFamily="18" charset="0"/>
              </a:rPr>
              <a:t> – </a:t>
            </a:r>
            <a:r>
              <a:rPr lang="tr-TR" b="1" dirty="0" err="1">
                <a:solidFill>
                  <a:schemeClr val="accent2">
                    <a:lumMod val="75000"/>
                  </a:schemeClr>
                </a:solidFill>
                <a:latin typeface="Times New Roman" panose="02020603050405020304" pitchFamily="18" charset="0"/>
                <a:cs typeface="Times New Roman" panose="02020603050405020304" pitchFamily="18" charset="0"/>
              </a:rPr>
              <a:t>Flokülasyon</a:t>
            </a:r>
            <a:endParaRPr lang="tr-TR" b="1" dirty="0">
              <a:solidFill>
                <a:schemeClr val="accent2">
                  <a:lumMod val="75000"/>
                </a:schemeClr>
              </a:solidFill>
              <a:latin typeface="Times New Roman" panose="02020603050405020304" pitchFamily="18" charset="0"/>
              <a:cs typeface="Times New Roman" panose="02020603050405020304" pitchFamily="18" charset="0"/>
            </a:endParaRPr>
          </a:p>
          <a:p>
            <a:r>
              <a:rPr lang="tr-TR" dirty="0" smtClean="0">
                <a:latin typeface="Times New Roman" panose="02020603050405020304" pitchFamily="18" charset="0"/>
                <a:cs typeface="Times New Roman" panose="02020603050405020304" pitchFamily="18" charset="0"/>
              </a:rPr>
              <a:t>Bu </a:t>
            </a:r>
            <a:r>
              <a:rPr lang="tr-TR" dirty="0">
                <a:latin typeface="Times New Roman" panose="02020603050405020304" pitchFamily="18" charset="0"/>
                <a:cs typeface="Times New Roman" panose="02020603050405020304" pitchFamily="18" charset="0"/>
              </a:rPr>
              <a:t>proseslerin </a:t>
            </a:r>
            <a:r>
              <a:rPr lang="tr-TR" dirty="0" smtClean="0">
                <a:latin typeface="Times New Roman" panose="02020603050405020304" pitchFamily="18" charset="0"/>
                <a:cs typeface="Times New Roman" panose="02020603050405020304" pitchFamily="18" charset="0"/>
              </a:rPr>
              <a:t>amacı; </a:t>
            </a:r>
            <a:r>
              <a:rPr lang="tr-TR" dirty="0" err="1" smtClean="0">
                <a:latin typeface="Times New Roman" panose="02020603050405020304" pitchFamily="18" charset="0"/>
                <a:cs typeface="Times New Roman" panose="02020603050405020304" pitchFamily="18" charset="0"/>
              </a:rPr>
              <a:t>Kolloidlerin</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çöktürülerek sudan uzaklaştırılmasıdır. </a:t>
            </a:r>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Suların kimyasal yolla </a:t>
            </a:r>
            <a:r>
              <a:rPr lang="tr-TR" dirty="0" err="1">
                <a:latin typeface="Times New Roman" panose="02020603050405020304" pitchFamily="18" charset="0"/>
                <a:cs typeface="Times New Roman" panose="02020603050405020304" pitchFamily="18" charset="0"/>
              </a:rPr>
              <a:t>koagülasyonu</a:t>
            </a:r>
            <a:r>
              <a:rPr lang="tr-TR" dirty="0">
                <a:latin typeface="Times New Roman" panose="02020603050405020304" pitchFamily="18" charset="0"/>
                <a:cs typeface="Times New Roman" panose="02020603050405020304" pitchFamily="18" charset="0"/>
              </a:rPr>
              <a:t> aşağıda sıralanmış amaçlar için yapılır;</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Organik ve inorganik bulanıklığın giderilmesi</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Renk giderilmesi</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Bakteri ve patojen giderilmesi</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Koku ve tat yapıcı maddelerin giderilmesi</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Fosfat giderilmesi</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Biyolojik oksijen ihtiyacı ve kimyasal oksijen ihtiyacı </a:t>
            </a:r>
            <a:r>
              <a:rPr lang="tr-TR" dirty="0" smtClean="0">
                <a:latin typeface="Times New Roman" panose="02020603050405020304" pitchFamily="18" charset="0"/>
                <a:cs typeface="Times New Roman" panose="02020603050405020304" pitchFamily="18" charset="0"/>
              </a:rPr>
              <a:t>parametrelerin </a:t>
            </a:r>
            <a:r>
              <a:rPr lang="tr-TR" dirty="0">
                <a:latin typeface="Times New Roman" panose="02020603050405020304" pitchFamily="18" charset="0"/>
                <a:cs typeface="Times New Roman" panose="02020603050405020304" pitchFamily="18" charset="0"/>
              </a:rPr>
              <a:t>giderilmesi</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Askıda katı madde giderilmesi</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Metal </a:t>
            </a:r>
            <a:r>
              <a:rPr lang="tr-TR" dirty="0" smtClean="0">
                <a:latin typeface="Times New Roman" panose="02020603050405020304" pitchFamily="18" charset="0"/>
                <a:cs typeface="Times New Roman" panose="02020603050405020304" pitchFamily="18" charset="0"/>
              </a:rPr>
              <a:t>giderilmesi</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1778235"/>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495300" y="1352550"/>
            <a:ext cx="8153400" cy="4801314"/>
          </a:xfrm>
          <a:prstGeom prst="rect">
            <a:avLst/>
          </a:prstGeom>
        </p:spPr>
        <p:txBody>
          <a:bodyPr wrap="square">
            <a:spAutoFit/>
          </a:bodyPr>
          <a:lstStyle/>
          <a:p>
            <a:r>
              <a:rPr lang="tr-TR" b="1" dirty="0" err="1" smtClean="0">
                <a:latin typeface="Times New Roman" panose="02020603050405020304" pitchFamily="18" charset="0"/>
                <a:cs typeface="Times New Roman" panose="02020603050405020304" pitchFamily="18" charset="0"/>
              </a:rPr>
              <a:t>Koagülasyon</a:t>
            </a:r>
            <a:r>
              <a:rPr lang="tr-TR" b="1" dirty="0" smtClean="0">
                <a:latin typeface="Times New Roman" panose="02020603050405020304" pitchFamily="18" charset="0"/>
                <a:cs typeface="Times New Roman" panose="02020603050405020304" pitchFamily="18" charset="0"/>
              </a:rPr>
              <a:t> Prosesi</a:t>
            </a:r>
          </a:p>
          <a:p>
            <a:endParaRPr lang="tr-TR" dirty="0" smtClean="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Atık su arıtımında, </a:t>
            </a:r>
            <a:r>
              <a:rPr lang="tr-TR" dirty="0" err="1">
                <a:latin typeface="Times New Roman" panose="02020603050405020304" pitchFamily="18" charset="0"/>
                <a:cs typeface="Times New Roman" panose="02020603050405020304" pitchFamily="18" charset="0"/>
              </a:rPr>
              <a:t>kolloidal</a:t>
            </a:r>
            <a:r>
              <a:rPr lang="tr-TR" dirty="0">
                <a:latin typeface="Times New Roman" panose="02020603050405020304" pitchFamily="18" charset="0"/>
                <a:cs typeface="Times New Roman" panose="02020603050405020304" pitchFamily="18" charset="0"/>
              </a:rPr>
              <a:t> maddelerle askı hâlindeki çok küçük taneciklerin çökelmesini kolaylaştırmak için suya ilave edilen kimyasal maddelere </a:t>
            </a:r>
            <a:r>
              <a:rPr lang="tr-TR" dirty="0" err="1" smtClean="0">
                <a:latin typeface="Times New Roman" panose="02020603050405020304" pitchFamily="18" charset="0"/>
                <a:cs typeface="Times New Roman" panose="02020603050405020304" pitchFamily="18" charset="0"/>
              </a:rPr>
              <a:t>koagülant</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(pıhtılaştırıcı) denilmektedir. </a:t>
            </a:r>
          </a:p>
          <a:p>
            <a:pPr algn="just"/>
            <a:r>
              <a:rPr lang="tr-TR" dirty="0" err="1" smtClean="0">
                <a:latin typeface="Times New Roman" panose="02020603050405020304" pitchFamily="18" charset="0"/>
                <a:cs typeface="Times New Roman" panose="02020603050405020304" pitchFamily="18" charset="0"/>
              </a:rPr>
              <a:t>Koagülasyon</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prosesi ise </a:t>
            </a:r>
            <a:r>
              <a:rPr lang="tr-TR" dirty="0" err="1" smtClean="0">
                <a:latin typeface="Times New Roman" panose="02020603050405020304" pitchFamily="18" charset="0"/>
                <a:cs typeface="Times New Roman" panose="02020603050405020304" pitchFamily="18" charset="0"/>
              </a:rPr>
              <a:t>koagülantların</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atık suya ilave edilişini takiben hızlı bir şekilde atık suya karıştırılmaları ve atık suyun bünyesindeki </a:t>
            </a:r>
            <a:r>
              <a:rPr lang="tr-TR" dirty="0" err="1">
                <a:latin typeface="Times New Roman" panose="02020603050405020304" pitchFamily="18" charset="0"/>
                <a:cs typeface="Times New Roman" panose="02020603050405020304" pitchFamily="18" charset="0"/>
              </a:rPr>
              <a:t>kolloidal</a:t>
            </a:r>
            <a:r>
              <a:rPr lang="tr-TR" dirty="0">
                <a:latin typeface="Times New Roman" panose="02020603050405020304" pitchFamily="18" charset="0"/>
                <a:cs typeface="Times New Roman" panose="02020603050405020304" pitchFamily="18" charset="0"/>
              </a:rPr>
              <a:t> ve askıda katı maddelerle birleşerek flok oluşturmaya hazır hâle getirilmesi </a:t>
            </a:r>
            <a:r>
              <a:rPr lang="tr-TR" dirty="0" smtClean="0">
                <a:latin typeface="Times New Roman" panose="02020603050405020304" pitchFamily="18" charset="0"/>
                <a:cs typeface="Times New Roman" panose="02020603050405020304" pitchFamily="18" charset="0"/>
              </a:rPr>
              <a:t>için yapılan </a:t>
            </a:r>
            <a:r>
              <a:rPr lang="tr-TR" dirty="0">
                <a:latin typeface="Times New Roman" panose="02020603050405020304" pitchFamily="18" charset="0"/>
                <a:cs typeface="Times New Roman" panose="02020603050405020304" pitchFamily="18" charset="0"/>
              </a:rPr>
              <a:t>işlemlerdir.</a:t>
            </a: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smtClean="0"/>
              <a:t> </a:t>
            </a:r>
            <a:endParaRPr lang="tr-TR" dirty="0"/>
          </a:p>
        </p:txBody>
      </p:sp>
    </p:spTree>
    <p:extLst>
      <p:ext uri="{BB962C8B-B14F-4D97-AF65-F5344CB8AC3E}">
        <p14:creationId xmlns:p14="http://schemas.microsoft.com/office/powerpoint/2010/main" val="4087678209"/>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495300" y="1352550"/>
            <a:ext cx="7810500" cy="2031325"/>
          </a:xfrm>
          <a:prstGeom prst="rect">
            <a:avLst/>
          </a:prstGeom>
        </p:spPr>
        <p:txBody>
          <a:bodyPr wrap="square">
            <a:spAutoFit/>
          </a:bodyPr>
          <a:lstStyle/>
          <a:p>
            <a:r>
              <a:rPr lang="tr-TR" b="1" dirty="0" err="1" smtClean="0">
                <a:latin typeface="Times New Roman" panose="02020603050405020304" pitchFamily="18" charset="0"/>
                <a:cs typeface="Times New Roman" panose="02020603050405020304" pitchFamily="18" charset="0"/>
              </a:rPr>
              <a:t>Flokülasyon</a:t>
            </a:r>
            <a:r>
              <a:rPr lang="tr-TR" b="1" dirty="0" smtClean="0">
                <a:latin typeface="Times New Roman" panose="02020603050405020304" pitchFamily="18" charset="0"/>
                <a:cs typeface="Times New Roman" panose="02020603050405020304" pitchFamily="18" charset="0"/>
              </a:rPr>
              <a:t> Prosesi</a:t>
            </a:r>
          </a:p>
          <a:p>
            <a:endParaRPr lang="tr-TR" dirty="0" smtClean="0">
              <a:latin typeface="Times New Roman" panose="02020603050405020304" pitchFamily="18" charset="0"/>
              <a:cs typeface="Times New Roman" panose="02020603050405020304" pitchFamily="18" charset="0"/>
            </a:endParaRPr>
          </a:p>
          <a:p>
            <a:pPr algn="just"/>
            <a:r>
              <a:rPr lang="tr-TR" dirty="0" err="1" smtClean="0">
                <a:latin typeface="Times New Roman" panose="02020603050405020304" pitchFamily="18" charset="0"/>
                <a:cs typeface="Times New Roman" panose="02020603050405020304" pitchFamily="18" charset="0"/>
              </a:rPr>
              <a:t>Flokülasyon</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prosesi (</a:t>
            </a:r>
            <a:r>
              <a:rPr lang="tr-TR" dirty="0" err="1">
                <a:latin typeface="Times New Roman" panose="02020603050405020304" pitchFamily="18" charset="0"/>
                <a:cs typeface="Times New Roman" panose="02020603050405020304" pitchFamily="18" charset="0"/>
              </a:rPr>
              <a:t>yumaklaştırma</a:t>
            </a:r>
            <a:r>
              <a:rPr lang="tr-TR" dirty="0">
                <a:latin typeface="Times New Roman" panose="02020603050405020304" pitchFamily="18" charset="0"/>
                <a:cs typeface="Times New Roman" panose="02020603050405020304" pitchFamily="18" charset="0"/>
              </a:rPr>
              <a:t>); atık suyun yavaş ve uygun şekilde bir süre karıştırılarak küçük tane ve pıhtıların büyümesi, birbirleriyle birleşmesi, </a:t>
            </a:r>
            <a:r>
              <a:rPr lang="tr-TR" dirty="0" err="1">
                <a:latin typeface="Times New Roman" panose="02020603050405020304" pitchFamily="18" charset="0"/>
                <a:cs typeface="Times New Roman" panose="02020603050405020304" pitchFamily="18" charset="0"/>
              </a:rPr>
              <a:t>yumaklaşması</a:t>
            </a:r>
            <a:r>
              <a:rPr lang="tr-TR" dirty="0">
                <a:latin typeface="Times New Roman" panose="02020603050405020304" pitchFamily="18" charset="0"/>
                <a:cs typeface="Times New Roman" panose="02020603050405020304" pitchFamily="18" charset="0"/>
              </a:rPr>
              <a:t> ve böylece kolayca çökebilecek flokların (yumakların) meydana gelmesi işlemidir.</a:t>
            </a:r>
          </a:p>
          <a:p>
            <a:endParaRPr lang="tr-TR" dirty="0"/>
          </a:p>
        </p:txBody>
      </p:sp>
    </p:spTree>
    <p:extLst>
      <p:ext uri="{BB962C8B-B14F-4D97-AF65-F5344CB8AC3E}">
        <p14:creationId xmlns:p14="http://schemas.microsoft.com/office/powerpoint/2010/main" val="80251772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7962900" cy="2862322"/>
          </a:xfrm>
          <a:prstGeom prst="rect">
            <a:avLst/>
          </a:prstGeom>
        </p:spPr>
        <p:txBody>
          <a:bodyPr wrap="square">
            <a:spAutoFit/>
          </a:bodyPr>
          <a:lstStyle/>
          <a:p>
            <a:r>
              <a:rPr lang="tr-TR" b="1" dirty="0">
                <a:solidFill>
                  <a:schemeClr val="accent2">
                    <a:lumMod val="75000"/>
                  </a:schemeClr>
                </a:solidFill>
                <a:latin typeface="Times New Roman" panose="02020603050405020304" pitchFamily="18" charset="0"/>
                <a:cs typeface="Times New Roman" panose="02020603050405020304" pitchFamily="18" charset="0"/>
              </a:rPr>
              <a:t>Kimyasal Çöktürme İle Ağır Metal Giderimi</a:t>
            </a:r>
          </a:p>
          <a:p>
            <a:r>
              <a:rPr lang="tr-TR" dirty="0">
                <a:latin typeface="Times New Roman" panose="02020603050405020304" pitchFamily="18" charset="0"/>
                <a:cs typeface="Times New Roman" panose="02020603050405020304" pitchFamily="18" charset="0"/>
              </a:rPr>
              <a:t>	</a:t>
            </a:r>
          </a:p>
          <a:p>
            <a:pPr algn="just"/>
            <a:r>
              <a:rPr lang="tr-TR" dirty="0">
                <a:latin typeface="Times New Roman" panose="02020603050405020304" pitchFamily="18" charset="0"/>
                <a:cs typeface="Times New Roman" panose="02020603050405020304" pitchFamily="18" charset="0"/>
              </a:rPr>
              <a:t>Deniz, göl, akarsu ile toprakta biriken ağır metaller, canlılar tarafından alınır.</a:t>
            </a:r>
          </a:p>
          <a:p>
            <a:pPr algn="just"/>
            <a:r>
              <a:rPr lang="tr-TR" dirty="0" smtClean="0">
                <a:latin typeface="Times New Roman" panose="02020603050405020304" pitchFamily="18" charset="0"/>
                <a:cs typeface="Times New Roman" panose="02020603050405020304" pitchFamily="18" charset="0"/>
              </a:rPr>
              <a:t>Yüksek konsantrasyonda </a:t>
            </a:r>
            <a:r>
              <a:rPr lang="tr-TR" dirty="0">
                <a:latin typeface="Times New Roman" panose="02020603050405020304" pitchFamily="18" charset="0"/>
                <a:cs typeface="Times New Roman" panose="02020603050405020304" pitchFamily="18" charset="0"/>
              </a:rPr>
              <a:t>ağır metal içeren canlılar insanlar tarafından genelde sindirim yolu ile alınır ve vücutta </a:t>
            </a:r>
            <a:r>
              <a:rPr lang="tr-TR" dirty="0" smtClean="0">
                <a:latin typeface="Times New Roman" panose="02020603050405020304" pitchFamily="18" charset="0"/>
                <a:cs typeface="Times New Roman" panose="02020603050405020304" pitchFamily="18" charset="0"/>
              </a:rPr>
              <a:t>birikir. Belli </a:t>
            </a:r>
            <a:r>
              <a:rPr lang="tr-TR" dirty="0">
                <a:latin typeface="Times New Roman" panose="02020603050405020304" pitchFamily="18" charset="0"/>
                <a:cs typeface="Times New Roman" panose="02020603050405020304" pitchFamily="18" charset="0"/>
              </a:rPr>
              <a:t>konsantrasyonun üzerinde ağır metaller insan vücudunda </a:t>
            </a:r>
            <a:r>
              <a:rPr lang="tr-TR" dirty="0" err="1">
                <a:latin typeface="Times New Roman" panose="02020603050405020304" pitchFamily="18" charset="0"/>
                <a:cs typeface="Times New Roman" panose="02020603050405020304" pitchFamily="18" charset="0"/>
              </a:rPr>
              <a:t>toksik</a:t>
            </a:r>
            <a:r>
              <a:rPr lang="tr-TR" dirty="0">
                <a:latin typeface="Times New Roman" panose="02020603050405020304" pitchFamily="18" charset="0"/>
                <a:cs typeface="Times New Roman" panose="02020603050405020304" pitchFamily="18" charset="0"/>
              </a:rPr>
              <a:t> etki yapar. </a:t>
            </a:r>
            <a:endParaRPr lang="tr-TR" dirty="0" smtClean="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İnsan vücudunda </a:t>
            </a:r>
            <a:r>
              <a:rPr lang="tr-TR" dirty="0" smtClean="0">
                <a:latin typeface="Times New Roman" panose="02020603050405020304" pitchFamily="18" charset="0"/>
                <a:cs typeface="Times New Roman" panose="02020603050405020304" pitchFamily="18" charset="0"/>
              </a:rPr>
              <a:t>yavaş yavaş </a:t>
            </a:r>
            <a:r>
              <a:rPr lang="tr-TR" dirty="0">
                <a:latin typeface="Times New Roman" panose="02020603050405020304" pitchFamily="18" charset="0"/>
                <a:cs typeface="Times New Roman" panose="02020603050405020304" pitchFamily="18" charset="0"/>
              </a:rPr>
              <a:t>biriken </a:t>
            </a:r>
            <a:r>
              <a:rPr lang="tr-TR" dirty="0" smtClean="0">
                <a:latin typeface="Times New Roman" panose="02020603050405020304" pitchFamily="18" charset="0"/>
                <a:cs typeface="Times New Roman" panose="02020603050405020304" pitchFamily="18" charset="0"/>
              </a:rPr>
              <a:t>ağır </a:t>
            </a:r>
            <a:r>
              <a:rPr lang="tr-TR" dirty="0">
                <a:latin typeface="Times New Roman" panose="02020603050405020304" pitchFamily="18" charset="0"/>
                <a:cs typeface="Times New Roman" panose="02020603050405020304" pitchFamily="18" charset="0"/>
              </a:rPr>
              <a:t>metaller hücrelerin ölümlerine neden olmaktadır. </a:t>
            </a:r>
            <a:r>
              <a:rPr lang="tr-TR" dirty="0" smtClean="0">
                <a:latin typeface="Times New Roman" panose="02020603050405020304" pitchFamily="18" charset="0"/>
                <a:cs typeface="Times New Roman" panose="02020603050405020304" pitchFamily="18" charset="0"/>
              </a:rPr>
              <a:t>Krom(VI), </a:t>
            </a:r>
            <a:r>
              <a:rPr lang="tr-TR" dirty="0" err="1">
                <a:latin typeface="Times New Roman" panose="02020603050405020304" pitchFamily="18" charset="0"/>
                <a:cs typeface="Times New Roman" panose="02020603050405020304" pitchFamily="18" charset="0"/>
              </a:rPr>
              <a:t>civa</a:t>
            </a:r>
            <a:r>
              <a:rPr lang="tr-TR" dirty="0">
                <a:latin typeface="Times New Roman" panose="02020603050405020304" pitchFamily="18" charset="0"/>
                <a:cs typeface="Times New Roman" panose="02020603050405020304" pitchFamily="18" charset="0"/>
              </a:rPr>
              <a:t>, bakır, nikel, kalay, kurşun ve kadmiyum gibi ağır metaller yaşam süresince vücutta birikerek önemli sorunlara yol açmaktadırlar.</a:t>
            </a:r>
          </a:p>
          <a:p>
            <a:endParaRPr lang="tr-TR" dirty="0"/>
          </a:p>
        </p:txBody>
      </p:sp>
    </p:spTree>
    <p:extLst>
      <p:ext uri="{BB962C8B-B14F-4D97-AF65-F5344CB8AC3E}">
        <p14:creationId xmlns:p14="http://schemas.microsoft.com/office/powerpoint/2010/main" val="11485146"/>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495300" y="1352550"/>
            <a:ext cx="8153400" cy="5632311"/>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Atık su içindeki ağır metal </a:t>
            </a:r>
            <a:r>
              <a:rPr lang="tr-TR" dirty="0" err="1">
                <a:latin typeface="Times New Roman" panose="02020603050405020304" pitchFamily="18" charset="0"/>
                <a:cs typeface="Times New Roman" panose="02020603050405020304" pitchFamily="18" charset="0"/>
              </a:rPr>
              <a:t>bertarafında</a:t>
            </a:r>
            <a:r>
              <a:rPr lang="tr-TR" dirty="0">
                <a:latin typeface="Times New Roman" panose="02020603050405020304" pitchFamily="18" charset="0"/>
                <a:cs typeface="Times New Roman" panose="02020603050405020304" pitchFamily="18" charset="0"/>
              </a:rPr>
              <a:t> uygulanan metotlar;</a:t>
            </a:r>
          </a:p>
          <a:p>
            <a:endParaRPr lang="tr-TR"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dirty="0" smtClean="0">
                <a:latin typeface="Times New Roman" panose="02020603050405020304" pitchFamily="18" charset="0"/>
                <a:cs typeface="Times New Roman" panose="02020603050405020304" pitchFamily="18" charset="0"/>
              </a:rPr>
              <a:t>Kimyasal </a:t>
            </a:r>
            <a:r>
              <a:rPr lang="tr-TR" dirty="0">
                <a:latin typeface="Times New Roman" panose="02020603050405020304" pitchFamily="18" charset="0"/>
                <a:cs typeface="Times New Roman" panose="02020603050405020304" pitchFamily="18" charset="0"/>
              </a:rPr>
              <a:t>çöktürme, </a:t>
            </a:r>
          </a:p>
          <a:p>
            <a:pPr marL="285750" indent="-285750">
              <a:buFont typeface="Arial" panose="020B0604020202020204" pitchFamily="34" charset="0"/>
              <a:buChar char="•"/>
            </a:pPr>
            <a:r>
              <a:rPr lang="tr-TR" dirty="0" smtClean="0">
                <a:latin typeface="Times New Roman" panose="02020603050405020304" pitchFamily="18" charset="0"/>
                <a:cs typeface="Times New Roman" panose="02020603050405020304" pitchFamily="18" charset="0"/>
              </a:rPr>
              <a:t>Kimyasal </a:t>
            </a:r>
            <a:r>
              <a:rPr lang="tr-TR" dirty="0">
                <a:latin typeface="Times New Roman" panose="02020603050405020304" pitchFamily="18" charset="0"/>
                <a:cs typeface="Times New Roman" panose="02020603050405020304" pitchFamily="18" charset="0"/>
              </a:rPr>
              <a:t>pıhtılaştırma </a:t>
            </a:r>
            <a:r>
              <a:rPr lang="tr-TR" dirty="0" err="1">
                <a:latin typeface="Times New Roman" panose="02020603050405020304" pitchFamily="18" charset="0"/>
                <a:cs typeface="Times New Roman" panose="02020603050405020304" pitchFamily="18" charset="0"/>
              </a:rPr>
              <a:t>yumaklaştırma</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flokülasyon</a:t>
            </a:r>
            <a:r>
              <a:rPr lang="tr-TR"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tr-TR" dirty="0" smtClean="0">
                <a:latin typeface="Times New Roman" panose="02020603050405020304" pitchFamily="18" charset="0"/>
                <a:cs typeface="Times New Roman" panose="02020603050405020304" pitchFamily="18" charset="0"/>
              </a:rPr>
              <a:t>İyon </a:t>
            </a:r>
            <a:r>
              <a:rPr lang="tr-TR" dirty="0">
                <a:latin typeface="Times New Roman" panose="02020603050405020304" pitchFamily="18" charset="0"/>
                <a:cs typeface="Times New Roman" panose="02020603050405020304" pitchFamily="18" charset="0"/>
              </a:rPr>
              <a:t>değiştirme,</a:t>
            </a:r>
          </a:p>
          <a:p>
            <a:pPr marL="285750" indent="-285750">
              <a:buFont typeface="Arial" panose="020B0604020202020204" pitchFamily="34" charset="0"/>
              <a:buChar char="•"/>
            </a:pPr>
            <a:r>
              <a:rPr lang="tr-TR" dirty="0" err="1" smtClean="0">
                <a:latin typeface="Times New Roman" panose="02020603050405020304" pitchFamily="18" charset="0"/>
                <a:cs typeface="Times New Roman" panose="02020603050405020304" pitchFamily="18" charset="0"/>
              </a:rPr>
              <a:t>Membran</a:t>
            </a:r>
            <a:r>
              <a:rPr lang="tr-TR" dirty="0" smtClean="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tr-TR" dirty="0" err="1" smtClean="0">
                <a:latin typeface="Times New Roman" panose="02020603050405020304" pitchFamily="18" charset="0"/>
                <a:cs typeface="Times New Roman" panose="02020603050405020304" pitchFamily="18" charset="0"/>
              </a:rPr>
              <a:t>Ultrafiltrasyon</a:t>
            </a:r>
            <a:r>
              <a:rPr lang="tr-TR"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tr-TR" dirty="0" err="1" smtClean="0">
                <a:latin typeface="Times New Roman" panose="02020603050405020304" pitchFamily="18" charset="0"/>
                <a:cs typeface="Times New Roman" panose="02020603050405020304" pitchFamily="18" charset="0"/>
              </a:rPr>
              <a:t>Nanofiltrasyon</a:t>
            </a:r>
            <a:r>
              <a:rPr lang="tr-TR"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tr-TR" dirty="0" smtClean="0">
                <a:latin typeface="Times New Roman" panose="02020603050405020304" pitchFamily="18" charset="0"/>
                <a:cs typeface="Times New Roman" panose="02020603050405020304" pitchFamily="18" charset="0"/>
              </a:rPr>
              <a:t>Ters </a:t>
            </a:r>
            <a:r>
              <a:rPr lang="tr-TR" dirty="0" err="1">
                <a:latin typeface="Times New Roman" panose="02020603050405020304" pitchFamily="18" charset="0"/>
                <a:cs typeface="Times New Roman" panose="02020603050405020304" pitchFamily="18" charset="0"/>
              </a:rPr>
              <a:t>osmoz</a:t>
            </a:r>
            <a:r>
              <a:rPr lang="tr-TR"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tr-TR" dirty="0" err="1" smtClean="0">
                <a:latin typeface="Times New Roman" panose="02020603050405020304" pitchFamily="18" charset="0"/>
                <a:cs typeface="Times New Roman" panose="02020603050405020304" pitchFamily="18" charset="0"/>
              </a:rPr>
              <a:t>Adsorpsiyon</a:t>
            </a:r>
            <a:r>
              <a:rPr lang="tr-TR"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tr-TR" dirty="0" smtClean="0">
                <a:latin typeface="Times New Roman" panose="02020603050405020304" pitchFamily="18" charset="0"/>
                <a:cs typeface="Times New Roman" panose="02020603050405020304" pitchFamily="18" charset="0"/>
              </a:rPr>
              <a:t>Elektrodiyaliz      gibi </a:t>
            </a:r>
            <a:r>
              <a:rPr lang="tr-TR" dirty="0">
                <a:latin typeface="Times New Roman" panose="02020603050405020304" pitchFamily="18" charset="0"/>
                <a:cs typeface="Times New Roman" panose="02020603050405020304" pitchFamily="18" charset="0"/>
              </a:rPr>
              <a:t>metotlardır</a:t>
            </a: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smtClean="0"/>
              <a:t> </a:t>
            </a:r>
            <a:endParaRPr lang="tr-TR" dirty="0"/>
          </a:p>
        </p:txBody>
      </p:sp>
    </p:spTree>
    <p:extLst>
      <p:ext uri="{BB962C8B-B14F-4D97-AF65-F5344CB8AC3E}">
        <p14:creationId xmlns:p14="http://schemas.microsoft.com/office/powerpoint/2010/main" val="3828173563"/>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495300" y="1352550"/>
            <a:ext cx="7581900" cy="2308324"/>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Metal kaplama, para basımı, metal </a:t>
            </a:r>
            <a:r>
              <a:rPr lang="tr-TR" dirty="0" smtClean="0">
                <a:latin typeface="Times New Roman" panose="02020603050405020304" pitchFamily="18" charset="0"/>
                <a:cs typeface="Times New Roman" panose="02020603050405020304" pitchFamily="18" charset="0"/>
              </a:rPr>
              <a:t>yüzeyi temizleme</a:t>
            </a:r>
            <a:r>
              <a:rPr lang="tr-TR" dirty="0">
                <a:latin typeface="Times New Roman" panose="02020603050405020304" pitchFamily="18" charset="0"/>
                <a:cs typeface="Times New Roman" panose="02020603050405020304" pitchFamily="18" charset="0"/>
              </a:rPr>
              <a:t>, madencilik aktiviteleri, </a:t>
            </a:r>
            <a:r>
              <a:rPr lang="tr-TR" dirty="0" smtClean="0">
                <a:latin typeface="Times New Roman" panose="02020603050405020304" pitchFamily="18" charset="0"/>
                <a:cs typeface="Times New Roman" panose="02020603050405020304" pitchFamily="18" charset="0"/>
              </a:rPr>
              <a:t>ergitme, otomotiv </a:t>
            </a:r>
            <a:r>
              <a:rPr lang="tr-TR" dirty="0">
                <a:latin typeface="Times New Roman" panose="02020603050405020304" pitchFamily="18" charset="0"/>
                <a:cs typeface="Times New Roman" panose="02020603050405020304" pitchFamily="18" charset="0"/>
              </a:rPr>
              <a:t>sanayi, pil üretimi ve akü üretimi, </a:t>
            </a:r>
            <a:r>
              <a:rPr lang="tr-TR" dirty="0" smtClean="0">
                <a:latin typeface="Times New Roman" panose="02020603050405020304" pitchFamily="18" charset="0"/>
                <a:cs typeface="Times New Roman" panose="02020603050405020304" pitchFamily="18" charset="0"/>
              </a:rPr>
              <a:t>deri sanayi</a:t>
            </a:r>
            <a:r>
              <a:rPr lang="tr-TR" dirty="0">
                <a:latin typeface="Times New Roman" panose="02020603050405020304" pitchFamily="18" charset="0"/>
                <a:cs typeface="Times New Roman" panose="02020603050405020304" pitchFamily="18" charset="0"/>
              </a:rPr>
              <a:t>, petrol rafinerileri, ıslak arıtma </a:t>
            </a:r>
            <a:r>
              <a:rPr lang="tr-TR" dirty="0" smtClean="0">
                <a:latin typeface="Times New Roman" panose="02020603050405020304" pitchFamily="18" charset="0"/>
                <a:cs typeface="Times New Roman" panose="02020603050405020304" pitchFamily="18" charset="0"/>
              </a:rPr>
              <a:t>ile giderilen </a:t>
            </a:r>
            <a:r>
              <a:rPr lang="tr-TR" dirty="0">
                <a:latin typeface="Times New Roman" panose="02020603050405020304" pitchFamily="18" charset="0"/>
                <a:cs typeface="Times New Roman" panose="02020603050405020304" pitchFamily="18" charset="0"/>
              </a:rPr>
              <a:t>baca gazı külü, kimya ve </a:t>
            </a:r>
            <a:r>
              <a:rPr lang="tr-TR" dirty="0" smtClean="0">
                <a:latin typeface="Times New Roman" panose="02020603050405020304" pitchFamily="18" charset="0"/>
                <a:cs typeface="Times New Roman" panose="02020603050405020304" pitchFamily="18" charset="0"/>
              </a:rPr>
              <a:t>çevre laboratuvarları</a:t>
            </a:r>
            <a:r>
              <a:rPr lang="tr-TR" dirty="0">
                <a:latin typeface="Times New Roman" panose="02020603050405020304" pitchFamily="18" charset="0"/>
                <a:cs typeface="Times New Roman" panose="02020603050405020304" pitchFamily="18" charset="0"/>
              </a:rPr>
              <a:t>, boya üretimi, pestisitler </a:t>
            </a:r>
            <a:r>
              <a:rPr lang="tr-TR" dirty="0" smtClean="0">
                <a:latin typeface="Times New Roman" panose="02020603050405020304" pitchFamily="18" charset="0"/>
                <a:cs typeface="Times New Roman" panose="02020603050405020304" pitchFamily="18" charset="0"/>
              </a:rPr>
              <a:t>ve pigment </a:t>
            </a:r>
            <a:r>
              <a:rPr lang="tr-TR" dirty="0">
                <a:latin typeface="Times New Roman" panose="02020603050405020304" pitchFamily="18" charset="0"/>
                <a:cs typeface="Times New Roman" panose="02020603050405020304" pitchFamily="18" charset="0"/>
              </a:rPr>
              <a:t>üretimi, </a:t>
            </a:r>
            <a:r>
              <a:rPr lang="tr-TR" dirty="0" err="1">
                <a:latin typeface="Times New Roman" panose="02020603050405020304" pitchFamily="18" charset="0"/>
                <a:cs typeface="Times New Roman" panose="02020603050405020304" pitchFamily="18" charset="0"/>
              </a:rPr>
              <a:t>fotografik</a:t>
            </a:r>
            <a:r>
              <a:rPr lang="tr-TR" dirty="0">
                <a:latin typeface="Times New Roman" panose="02020603050405020304" pitchFamily="18" charset="0"/>
                <a:cs typeface="Times New Roman" panose="02020603050405020304" pitchFamily="18" charset="0"/>
              </a:rPr>
              <a:t> gibi </a:t>
            </a:r>
            <a:r>
              <a:rPr lang="tr-TR" dirty="0" smtClean="0">
                <a:latin typeface="Times New Roman" panose="02020603050405020304" pitchFamily="18" charset="0"/>
                <a:cs typeface="Times New Roman" panose="02020603050405020304" pitchFamily="18" charset="0"/>
              </a:rPr>
              <a:t>endüstrilerde oluşan </a:t>
            </a:r>
            <a:r>
              <a:rPr lang="tr-TR" dirty="0">
                <a:latin typeface="Times New Roman" panose="02020603050405020304" pitchFamily="18" charset="0"/>
                <a:cs typeface="Times New Roman" panose="02020603050405020304" pitchFamily="18" charset="0"/>
              </a:rPr>
              <a:t>atık su içindeki ağır metal </a:t>
            </a:r>
            <a:r>
              <a:rPr lang="tr-TR" dirty="0" smtClean="0">
                <a:latin typeface="Times New Roman" panose="02020603050405020304" pitchFamily="18" charset="0"/>
                <a:cs typeface="Times New Roman" panose="02020603050405020304" pitchFamily="18" charset="0"/>
              </a:rPr>
              <a:t>konsantrasyonu genelde yüksektir. Bu </a:t>
            </a:r>
            <a:r>
              <a:rPr lang="tr-TR" dirty="0">
                <a:latin typeface="Times New Roman" panose="02020603050405020304" pitchFamily="18" charset="0"/>
                <a:cs typeface="Times New Roman" panose="02020603050405020304" pitchFamily="18" charset="0"/>
              </a:rPr>
              <a:t>sanayilerde oluşan ağır metalleri </a:t>
            </a:r>
            <a:r>
              <a:rPr lang="tr-TR" dirty="0" smtClean="0">
                <a:latin typeface="Times New Roman" panose="02020603050405020304" pitchFamily="18" charset="0"/>
                <a:cs typeface="Times New Roman" panose="02020603050405020304" pitchFamily="18" charset="0"/>
              </a:rPr>
              <a:t>kimyasal çöktürme </a:t>
            </a:r>
            <a:r>
              <a:rPr lang="tr-TR" dirty="0">
                <a:latin typeface="Times New Roman" panose="02020603050405020304" pitchFamily="18" charset="0"/>
                <a:cs typeface="Times New Roman" panose="02020603050405020304" pitchFamily="18" charset="0"/>
              </a:rPr>
              <a:t>metodu ile gidermek mümkündür.</a:t>
            </a:r>
          </a:p>
          <a:p>
            <a:r>
              <a:rPr lang="tr-TR" dirty="0" smtClean="0"/>
              <a:t> </a:t>
            </a:r>
            <a:endParaRPr lang="tr-TR" dirty="0"/>
          </a:p>
        </p:txBody>
      </p:sp>
    </p:spTree>
    <p:extLst>
      <p:ext uri="{BB962C8B-B14F-4D97-AF65-F5344CB8AC3E}">
        <p14:creationId xmlns:p14="http://schemas.microsoft.com/office/powerpoint/2010/main" val="1367546530"/>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7810500" cy="2308324"/>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Ağır metallerin çözünürlüğü çok düşük </a:t>
            </a:r>
            <a:r>
              <a:rPr lang="tr-TR" dirty="0" smtClean="0">
                <a:latin typeface="Times New Roman" panose="02020603050405020304" pitchFamily="18" charset="0"/>
                <a:cs typeface="Times New Roman" panose="02020603050405020304" pitchFamily="18" charset="0"/>
              </a:rPr>
              <a:t>olan bileşikler</a:t>
            </a:r>
            <a:r>
              <a:rPr lang="tr-TR" dirty="0">
                <a:latin typeface="Times New Roman" panose="02020603050405020304" pitchFamily="18" charset="0"/>
                <a:cs typeface="Times New Roman" panose="02020603050405020304" pitchFamily="18" charset="0"/>
              </a:rPr>
              <a:t>, metal hidroksit (OH⁻) </a:t>
            </a:r>
            <a:r>
              <a:rPr lang="tr-TR" dirty="0" smtClean="0">
                <a:latin typeface="Times New Roman" panose="02020603050405020304" pitchFamily="18" charset="0"/>
                <a:cs typeface="Times New Roman" panose="02020603050405020304" pitchFamily="18" charset="0"/>
              </a:rPr>
              <a:t>bileşikleridir. Bazı </a:t>
            </a:r>
            <a:r>
              <a:rPr lang="tr-TR" dirty="0">
                <a:latin typeface="Times New Roman" panose="02020603050405020304" pitchFamily="18" charset="0"/>
                <a:cs typeface="Times New Roman" panose="02020603050405020304" pitchFamily="18" charset="0"/>
              </a:rPr>
              <a:t>durumlarda metal karbonat (CO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²⁻</a:t>
            </a:r>
            <a:r>
              <a:rPr lang="tr-TR" dirty="0" smtClean="0">
                <a:latin typeface="Times New Roman" panose="02020603050405020304" pitchFamily="18" charset="0"/>
                <a:cs typeface="Times New Roman" panose="02020603050405020304" pitchFamily="18" charset="0"/>
              </a:rPr>
              <a:t>) bileşikleri </a:t>
            </a:r>
            <a:r>
              <a:rPr lang="tr-TR" dirty="0">
                <a:latin typeface="Times New Roman" panose="02020603050405020304" pitchFamily="18" charset="0"/>
                <a:cs typeface="Times New Roman" panose="02020603050405020304" pitchFamily="18" charset="0"/>
              </a:rPr>
              <a:t>de </a:t>
            </a:r>
            <a:r>
              <a:rPr lang="tr-TR" dirty="0" smtClean="0">
                <a:latin typeface="Times New Roman" panose="02020603050405020304" pitchFamily="18" charset="0"/>
                <a:cs typeface="Times New Roman" panose="02020603050405020304" pitchFamily="18" charset="0"/>
              </a:rPr>
              <a:t>oluşmaktadır. Ağır </a:t>
            </a:r>
            <a:r>
              <a:rPr lang="tr-TR" dirty="0">
                <a:latin typeface="Times New Roman" panose="02020603050405020304" pitchFamily="18" charset="0"/>
                <a:cs typeface="Times New Roman" panose="02020603050405020304" pitchFamily="18" charset="0"/>
              </a:rPr>
              <a:t>metallerin kimyasal çöktürme </a:t>
            </a:r>
            <a:r>
              <a:rPr lang="tr-TR" dirty="0" smtClean="0">
                <a:latin typeface="Times New Roman" panose="02020603050405020304" pitchFamily="18" charset="0"/>
                <a:cs typeface="Times New Roman" panose="02020603050405020304" pitchFamily="18" charset="0"/>
              </a:rPr>
              <a:t>ile arıtılmasında </a:t>
            </a:r>
            <a:r>
              <a:rPr lang="tr-TR" dirty="0">
                <a:latin typeface="Times New Roman" panose="02020603050405020304" pitchFamily="18" charset="0"/>
                <a:cs typeface="Times New Roman" panose="02020603050405020304" pitchFamily="18" charset="0"/>
              </a:rPr>
              <a:t>hidroksit çöktürmesi ve </a:t>
            </a:r>
            <a:r>
              <a:rPr lang="tr-TR" dirty="0" smtClean="0">
                <a:latin typeface="Times New Roman" panose="02020603050405020304" pitchFamily="18" charset="0"/>
                <a:cs typeface="Times New Roman" panose="02020603050405020304" pitchFamily="18" charset="0"/>
              </a:rPr>
              <a:t>karbonat çöktürmesi </a:t>
            </a:r>
            <a:r>
              <a:rPr lang="tr-TR" dirty="0">
                <a:latin typeface="Times New Roman" panose="02020603050405020304" pitchFamily="18" charset="0"/>
                <a:cs typeface="Times New Roman" panose="02020603050405020304" pitchFamily="18" charset="0"/>
              </a:rPr>
              <a:t>yaygın olarak kullanılmaktadır.</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Türkiye ve Tayland gibi ülkelerde </a:t>
            </a:r>
            <a:r>
              <a:rPr lang="tr-TR" dirty="0" smtClean="0">
                <a:latin typeface="Times New Roman" panose="02020603050405020304" pitchFamily="18" charset="0"/>
                <a:cs typeface="Times New Roman" panose="02020603050405020304" pitchFamily="18" charset="0"/>
              </a:rPr>
              <a:t>endüstriyel tesislerde </a:t>
            </a:r>
            <a:r>
              <a:rPr lang="tr-TR" dirty="0">
                <a:latin typeface="Times New Roman" panose="02020603050405020304" pitchFamily="18" charset="0"/>
                <a:cs typeface="Times New Roman" panose="02020603050405020304" pitchFamily="18" charset="0"/>
              </a:rPr>
              <a:t>oluşan atık suların kimyasal </a:t>
            </a:r>
            <a:r>
              <a:rPr lang="tr-TR" dirty="0" smtClean="0">
                <a:latin typeface="Times New Roman" panose="02020603050405020304" pitchFamily="18" charset="0"/>
                <a:cs typeface="Times New Roman" panose="02020603050405020304" pitchFamily="18" charset="0"/>
              </a:rPr>
              <a:t>çöktürme ile </a:t>
            </a:r>
            <a:r>
              <a:rPr lang="tr-TR" dirty="0">
                <a:latin typeface="Times New Roman" panose="02020603050405020304" pitchFamily="18" charset="0"/>
                <a:cs typeface="Times New Roman" panose="02020603050405020304" pitchFamily="18" charset="0"/>
              </a:rPr>
              <a:t>ağır metallerin giderimi geniş </a:t>
            </a:r>
            <a:r>
              <a:rPr lang="tr-TR" dirty="0" smtClean="0">
                <a:latin typeface="Times New Roman" panose="02020603050405020304" pitchFamily="18" charset="0"/>
                <a:cs typeface="Times New Roman" panose="02020603050405020304" pitchFamily="18" charset="0"/>
              </a:rPr>
              <a:t>olarak uygulanmaktadır</a:t>
            </a:r>
            <a:r>
              <a:rPr lang="tr-TR" dirty="0">
                <a:latin typeface="Times New Roman" panose="02020603050405020304" pitchFamily="18" charset="0"/>
                <a:cs typeface="Times New Roman" panose="02020603050405020304" pitchFamily="18" charset="0"/>
              </a:rPr>
              <a:t>.</a:t>
            </a:r>
          </a:p>
          <a:p>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5180337"/>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8153400" cy="2862322"/>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Düşük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değerlerinde atık su içindeki ağır metaller genelde çözünür halde </a:t>
            </a:r>
            <a:r>
              <a:rPr lang="tr-TR" dirty="0" smtClean="0">
                <a:latin typeface="Times New Roman" panose="02020603050405020304" pitchFamily="18" charset="0"/>
                <a:cs typeface="Times New Roman" panose="02020603050405020304" pitchFamily="18" charset="0"/>
              </a:rPr>
              <a:t>bulunur. Kireç </a:t>
            </a:r>
            <a:r>
              <a:rPr lang="tr-TR" dirty="0">
                <a:latin typeface="Times New Roman" panose="02020603050405020304" pitchFamily="18" charset="0"/>
                <a:cs typeface="Times New Roman" panose="02020603050405020304" pitchFamily="18" charset="0"/>
              </a:rPr>
              <a:t>ile ağır metaller çöktürerek giderilmesi için öncelikle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ayarlaması ve yükseltilmesi </a:t>
            </a:r>
            <a:r>
              <a:rPr lang="tr-TR" dirty="0" smtClean="0">
                <a:latin typeface="Times New Roman" panose="02020603050405020304" pitchFamily="18" charset="0"/>
                <a:cs typeface="Times New Roman" panose="02020603050405020304" pitchFamily="18" charset="0"/>
              </a:rPr>
              <a:t>gerekir. Atık </a:t>
            </a:r>
            <a:r>
              <a:rPr lang="tr-TR" dirty="0">
                <a:latin typeface="Times New Roman" panose="02020603050405020304" pitchFamily="18" charset="0"/>
                <a:cs typeface="Times New Roman" panose="02020603050405020304" pitchFamily="18" charset="0"/>
              </a:rPr>
              <a:t>su içinde çözünür halde bulunan </a:t>
            </a:r>
            <a:r>
              <a:rPr lang="tr-TR" dirty="0" smtClean="0">
                <a:latin typeface="Times New Roman" panose="02020603050405020304" pitchFamily="18" charset="0"/>
                <a:cs typeface="Times New Roman" panose="02020603050405020304" pitchFamily="18" charset="0"/>
              </a:rPr>
              <a:t>ağır metaller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ayarlaması ile çözünür olmayan </a:t>
            </a:r>
            <a:r>
              <a:rPr lang="tr-TR" dirty="0" smtClean="0">
                <a:latin typeface="Times New Roman" panose="02020603050405020304" pitchFamily="18" charset="0"/>
                <a:cs typeface="Times New Roman" panose="02020603050405020304" pitchFamily="18" charset="0"/>
              </a:rPr>
              <a:t>hale dönüştürmek </a:t>
            </a:r>
            <a:r>
              <a:rPr lang="tr-TR" dirty="0">
                <a:latin typeface="Times New Roman" panose="02020603050405020304" pitchFamily="18" charset="0"/>
                <a:cs typeface="Times New Roman" panose="02020603050405020304" pitchFamily="18" charset="0"/>
              </a:rPr>
              <a:t>mümkündür. </a:t>
            </a:r>
            <a:endParaRPr lang="tr-TR" dirty="0" smtClean="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algn="just"/>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ayarlaması için genelde kolay ve ucuz olarak temin edilen kireç gibi kimyasal maddelerle </a:t>
            </a:r>
            <a:r>
              <a:rPr lang="tr-TR" dirty="0" smtClean="0">
                <a:latin typeface="Times New Roman" panose="02020603050405020304" pitchFamily="18" charset="0"/>
                <a:cs typeface="Times New Roman" panose="02020603050405020304" pitchFamily="18" charset="0"/>
              </a:rPr>
              <a:t>yapılır. Atık </a:t>
            </a:r>
            <a:r>
              <a:rPr lang="tr-TR" dirty="0">
                <a:latin typeface="Times New Roman" panose="02020603050405020304" pitchFamily="18" charset="0"/>
                <a:cs typeface="Times New Roman" panose="02020603050405020304" pitchFamily="18" charset="0"/>
              </a:rPr>
              <a:t>su içine çözelti halindeki sönmüş kireç çözeltisi ilave edildikten sonra gerekli ve yeterli karıştırma işlemi </a:t>
            </a:r>
            <a:r>
              <a:rPr lang="tr-TR" dirty="0" smtClean="0">
                <a:latin typeface="Times New Roman" panose="02020603050405020304" pitchFamily="18" charset="0"/>
                <a:cs typeface="Times New Roman" panose="02020603050405020304" pitchFamily="18" charset="0"/>
              </a:rPr>
              <a:t>yapılır. Kimyasal </a:t>
            </a:r>
            <a:r>
              <a:rPr lang="tr-TR" dirty="0">
                <a:latin typeface="Times New Roman" panose="02020603050405020304" pitchFamily="18" charset="0"/>
                <a:cs typeface="Times New Roman" panose="02020603050405020304" pitchFamily="18" charset="0"/>
              </a:rPr>
              <a:t>reaksiyonun tamamlanması için yeterli hidrolik bekleme süresi mutlaka sağlanmalıdır. </a:t>
            </a:r>
          </a:p>
          <a:p>
            <a:endParaRPr lang="tr-TR" dirty="0"/>
          </a:p>
        </p:txBody>
      </p:sp>
    </p:spTree>
    <p:extLst>
      <p:ext uri="{BB962C8B-B14F-4D97-AF65-F5344CB8AC3E}">
        <p14:creationId xmlns:p14="http://schemas.microsoft.com/office/powerpoint/2010/main" val="3814800410"/>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Çöktürme </a:t>
            </a:r>
            <a:r>
              <a:rPr lang="tr-TR" b="1" dirty="0" smtClean="0">
                <a:latin typeface="Times New Roman" panose="02020603050405020304" pitchFamily="18" charset="0"/>
                <a:cs typeface="Times New Roman" panose="02020603050405020304" pitchFamily="18" charset="0"/>
              </a:rPr>
              <a:t>Reaksiyonu</a:t>
            </a:r>
            <a:r>
              <a:rPr lang="tr-TR" b="1" dirty="0" smtClean="0"/>
              <a:t> </a:t>
            </a:r>
            <a:endParaRPr lang="tr-TR" dirty="0"/>
          </a:p>
        </p:txBody>
      </p:sp>
      <mc:AlternateContent xmlns:mc="http://schemas.openxmlformats.org/markup-compatibility/2006">
        <mc:Choice xmlns:a14="http://schemas.microsoft.com/office/drawing/2010/main" Requires="a14">
          <p:sp>
            <p:nvSpPr>
              <p:cNvPr id="4" name="Dikdörtgen 3"/>
              <p:cNvSpPr/>
              <p:nvPr/>
            </p:nvSpPr>
            <p:spPr>
              <a:xfrm>
                <a:off x="495300" y="1352550"/>
                <a:ext cx="7658100" cy="3166251"/>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sSup>
                        <m:sSupPr>
                          <m:ctrlPr>
                            <a:rPr lang="tr-TR" i="1" smtClean="0">
                              <a:latin typeface="Cambria Math"/>
                              <a:cs typeface="Times New Roman" panose="02020603050405020304" pitchFamily="18" charset="0"/>
                            </a:rPr>
                          </m:ctrlPr>
                        </m:sSupPr>
                        <m:e>
                          <m:r>
                            <a:rPr lang="tr-TR" b="0" i="1" smtClean="0">
                              <a:latin typeface="Cambria Math"/>
                              <a:cs typeface="Times New Roman" panose="02020603050405020304" pitchFamily="18" charset="0"/>
                            </a:rPr>
                            <m:t>𝑀</m:t>
                          </m:r>
                        </m:e>
                        <m:sup>
                          <m:r>
                            <a:rPr lang="tr-TR" b="0" i="1" smtClean="0">
                              <a:latin typeface="Cambria Math"/>
                              <a:cs typeface="Times New Roman" panose="02020603050405020304" pitchFamily="18" charset="0"/>
                            </a:rPr>
                            <m:t>+2</m:t>
                          </m:r>
                        </m:sup>
                      </m:sSup>
                      <m:r>
                        <a:rPr lang="tr-TR" b="0" i="1" smtClean="0">
                          <a:latin typeface="Cambria Math"/>
                          <a:cs typeface="Times New Roman" panose="02020603050405020304" pitchFamily="18" charset="0"/>
                        </a:rPr>
                        <m:t>+2</m:t>
                      </m:r>
                      <m:sSup>
                        <m:sSupPr>
                          <m:ctrlPr>
                            <a:rPr lang="tr-TR" b="0" i="1" smtClean="0">
                              <a:latin typeface="Cambria Math"/>
                              <a:cs typeface="Times New Roman" panose="02020603050405020304" pitchFamily="18" charset="0"/>
                            </a:rPr>
                          </m:ctrlPr>
                        </m:sSupPr>
                        <m:e>
                          <m:r>
                            <a:rPr lang="tr-TR" b="0" i="1" smtClean="0">
                              <a:latin typeface="Cambria Math"/>
                              <a:cs typeface="Times New Roman" panose="02020603050405020304" pitchFamily="18" charset="0"/>
                            </a:rPr>
                            <m:t>(</m:t>
                          </m:r>
                          <m:r>
                            <a:rPr lang="tr-TR" b="0" i="1" smtClean="0">
                              <a:latin typeface="Cambria Math"/>
                              <a:cs typeface="Times New Roman" panose="02020603050405020304" pitchFamily="18" charset="0"/>
                            </a:rPr>
                            <m:t>𝑂𝐻</m:t>
                          </m:r>
                          <m:r>
                            <a:rPr lang="tr-TR" b="0" i="1" smtClean="0">
                              <a:latin typeface="Cambria Math"/>
                              <a:cs typeface="Times New Roman" panose="02020603050405020304" pitchFamily="18" charset="0"/>
                            </a:rPr>
                            <m:t>)</m:t>
                          </m:r>
                        </m:e>
                        <m:sup>
                          <m:r>
                            <a:rPr lang="tr-TR" b="0" i="1" smtClean="0">
                              <a:latin typeface="Cambria Math"/>
                              <a:cs typeface="Times New Roman" panose="02020603050405020304" pitchFamily="18" charset="0"/>
                            </a:rPr>
                            <m:t>−</m:t>
                          </m:r>
                        </m:sup>
                      </m:sSup>
                      <m:r>
                        <a:rPr lang="tr-TR" b="0" i="1" smtClean="0">
                          <a:latin typeface="Cambria Math"/>
                          <a:ea typeface="Cambria Math"/>
                          <a:cs typeface="Times New Roman" panose="02020603050405020304" pitchFamily="18" charset="0"/>
                        </a:rPr>
                        <m:t>↔</m:t>
                      </m:r>
                      <m:r>
                        <a:rPr lang="tr-TR" b="0" i="1" smtClean="0">
                          <a:latin typeface="Cambria Math"/>
                          <a:ea typeface="Cambria Math"/>
                          <a:cs typeface="Times New Roman" panose="02020603050405020304" pitchFamily="18" charset="0"/>
                        </a:rPr>
                        <m:t>𝑀</m:t>
                      </m:r>
                      <m:sSub>
                        <m:sSubPr>
                          <m:ctrlPr>
                            <a:rPr lang="tr-TR" b="0" i="1" smtClean="0">
                              <a:latin typeface="Cambria Math"/>
                              <a:ea typeface="Cambria Math"/>
                              <a:cs typeface="Times New Roman" panose="02020603050405020304" pitchFamily="18" charset="0"/>
                            </a:rPr>
                          </m:ctrlPr>
                        </m:sSubPr>
                        <m:e>
                          <m:r>
                            <a:rPr lang="tr-TR" b="0" i="1" smtClean="0">
                              <a:latin typeface="Cambria Math"/>
                              <a:ea typeface="Cambria Math"/>
                              <a:cs typeface="Times New Roman" panose="02020603050405020304" pitchFamily="18" charset="0"/>
                            </a:rPr>
                            <m:t>(</m:t>
                          </m:r>
                          <m:r>
                            <a:rPr lang="tr-TR" b="0" i="1" smtClean="0">
                              <a:latin typeface="Cambria Math"/>
                              <a:ea typeface="Cambria Math"/>
                              <a:cs typeface="Times New Roman" panose="02020603050405020304" pitchFamily="18" charset="0"/>
                            </a:rPr>
                            <m:t>𝑂𝐻</m:t>
                          </m:r>
                          <m:r>
                            <a:rPr lang="tr-TR" b="0" i="1" smtClean="0">
                              <a:latin typeface="Cambria Math"/>
                              <a:ea typeface="Cambria Math"/>
                              <a:cs typeface="Times New Roman" panose="02020603050405020304" pitchFamily="18" charset="0"/>
                            </a:rPr>
                            <m:t>)</m:t>
                          </m:r>
                        </m:e>
                        <m:sub>
                          <m:r>
                            <a:rPr lang="tr-TR" b="0" i="1" smtClean="0">
                              <a:latin typeface="Cambria Math"/>
                              <a:ea typeface="Cambria Math"/>
                              <a:cs typeface="Times New Roman" panose="02020603050405020304" pitchFamily="18" charset="0"/>
                            </a:rPr>
                            <m:t>2</m:t>
                          </m:r>
                        </m:sub>
                      </m:sSub>
                    </m:oMath>
                  </m:oMathPara>
                </a14:m>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reaksiyon şeklinde gerçekleştirilir. Burada M</a:t>
                </a:r>
                <a:r>
                  <a:rPr lang="tr-TR" baseline="30000" dirty="0" smtClean="0">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 çözünmüş metal iyonlarını, OH</a:t>
                </a:r>
                <a:r>
                  <a:rPr lang="tr-TR" baseline="30000" dirty="0" smtClean="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çöktürücüyü temsil eder. Çeşitli metal hidroksite ait çözünürlük değeri</a:t>
                </a:r>
                <a:r>
                  <a:rPr lang="tr-TR" dirty="0" smtClean="0">
                    <a:latin typeface="Times New Roman" panose="02020603050405020304" pitchFamily="18" charset="0"/>
                    <a:cs typeface="Times New Roman" panose="02020603050405020304" pitchFamily="18" charset="0"/>
                  </a:rPr>
                  <a:t>,</a:t>
                </a: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14:m>
                  <m:oMathPara xmlns:m="http://schemas.openxmlformats.org/officeDocument/2006/math">
                    <m:oMathParaPr>
                      <m:jc m:val="centerGroup"/>
                    </m:oMathParaPr>
                    <m:oMath xmlns:m="http://schemas.openxmlformats.org/officeDocument/2006/math">
                      <m:r>
                        <a:rPr lang="tr-TR" i="1">
                          <a:latin typeface="Cambria Math"/>
                          <a:ea typeface="Cambria Math"/>
                          <a:cs typeface="Times New Roman" panose="02020603050405020304" pitchFamily="18" charset="0"/>
                        </a:rPr>
                        <m:t>𝑀</m:t>
                      </m:r>
                      <m:sSub>
                        <m:sSubPr>
                          <m:ctrlPr>
                            <a:rPr lang="tr-TR" i="1">
                              <a:latin typeface="Cambria Math"/>
                              <a:ea typeface="Cambria Math"/>
                              <a:cs typeface="Times New Roman" panose="02020603050405020304" pitchFamily="18" charset="0"/>
                            </a:rPr>
                          </m:ctrlPr>
                        </m:sSubPr>
                        <m:e>
                          <m:r>
                            <a:rPr lang="tr-TR" i="1">
                              <a:latin typeface="Cambria Math"/>
                              <a:ea typeface="Cambria Math"/>
                              <a:cs typeface="Times New Roman" panose="02020603050405020304" pitchFamily="18" charset="0"/>
                            </a:rPr>
                            <m:t>(</m:t>
                          </m:r>
                          <m:r>
                            <a:rPr lang="tr-TR" i="1">
                              <a:latin typeface="Cambria Math"/>
                              <a:ea typeface="Cambria Math"/>
                              <a:cs typeface="Times New Roman" panose="02020603050405020304" pitchFamily="18" charset="0"/>
                            </a:rPr>
                            <m:t>𝑂𝐻</m:t>
                          </m:r>
                          <m:r>
                            <a:rPr lang="tr-TR" i="1">
                              <a:latin typeface="Cambria Math"/>
                              <a:ea typeface="Cambria Math"/>
                              <a:cs typeface="Times New Roman" panose="02020603050405020304" pitchFamily="18" charset="0"/>
                            </a:rPr>
                            <m:t>)</m:t>
                          </m:r>
                        </m:e>
                        <m:sub>
                          <m:r>
                            <a:rPr lang="tr-TR" i="1">
                              <a:latin typeface="Cambria Math"/>
                              <a:ea typeface="Cambria Math"/>
                              <a:cs typeface="Times New Roman" panose="02020603050405020304" pitchFamily="18" charset="0"/>
                            </a:rPr>
                            <m:t>2</m:t>
                          </m:r>
                        </m:sub>
                      </m:sSub>
                      <m:r>
                        <a:rPr lang="tr-TR" i="1" smtClean="0">
                          <a:latin typeface="Cambria Math"/>
                          <a:ea typeface="Cambria Math"/>
                          <a:cs typeface="Times New Roman" panose="02020603050405020304" pitchFamily="18" charset="0"/>
                        </a:rPr>
                        <m:t>↔</m:t>
                      </m:r>
                      <m:sSup>
                        <m:sSupPr>
                          <m:ctrlPr>
                            <a:rPr lang="tr-TR" i="1">
                              <a:latin typeface="Cambria Math"/>
                              <a:cs typeface="Times New Roman" panose="02020603050405020304" pitchFamily="18" charset="0"/>
                            </a:rPr>
                          </m:ctrlPr>
                        </m:sSupPr>
                        <m:e>
                          <m:r>
                            <a:rPr lang="tr-TR" i="1">
                              <a:latin typeface="Cambria Math"/>
                              <a:cs typeface="Times New Roman" panose="02020603050405020304" pitchFamily="18" charset="0"/>
                            </a:rPr>
                            <m:t>𝑀</m:t>
                          </m:r>
                        </m:e>
                        <m:sup>
                          <m:r>
                            <a:rPr lang="tr-TR" i="1">
                              <a:latin typeface="Cambria Math"/>
                              <a:cs typeface="Times New Roman" panose="02020603050405020304" pitchFamily="18" charset="0"/>
                            </a:rPr>
                            <m:t>+2</m:t>
                          </m:r>
                        </m:sup>
                      </m:sSup>
                      <m:r>
                        <a:rPr lang="tr-TR" b="0" i="1" smtClean="0">
                          <a:latin typeface="Cambria Math"/>
                          <a:cs typeface="Times New Roman" panose="02020603050405020304" pitchFamily="18" charset="0"/>
                        </a:rPr>
                        <m:t>+</m:t>
                      </m:r>
                      <m:r>
                        <a:rPr lang="tr-TR" i="1">
                          <a:latin typeface="Cambria Math"/>
                          <a:cs typeface="Times New Roman" panose="02020603050405020304" pitchFamily="18" charset="0"/>
                        </a:rPr>
                        <m:t>2</m:t>
                      </m:r>
                      <m:sSup>
                        <m:sSupPr>
                          <m:ctrlPr>
                            <a:rPr lang="tr-TR" i="1">
                              <a:latin typeface="Cambria Math"/>
                              <a:cs typeface="Times New Roman" panose="02020603050405020304" pitchFamily="18" charset="0"/>
                            </a:rPr>
                          </m:ctrlPr>
                        </m:sSupPr>
                        <m:e>
                          <m:r>
                            <a:rPr lang="tr-TR" i="1">
                              <a:latin typeface="Cambria Math"/>
                              <a:cs typeface="Times New Roman" panose="02020603050405020304" pitchFamily="18" charset="0"/>
                            </a:rPr>
                            <m:t>(</m:t>
                          </m:r>
                          <m:r>
                            <a:rPr lang="tr-TR" i="1">
                              <a:latin typeface="Cambria Math"/>
                              <a:cs typeface="Times New Roman" panose="02020603050405020304" pitchFamily="18" charset="0"/>
                            </a:rPr>
                            <m:t>𝑂𝐻</m:t>
                          </m:r>
                          <m:r>
                            <a:rPr lang="tr-TR" i="1">
                              <a:latin typeface="Cambria Math"/>
                              <a:cs typeface="Times New Roman" panose="02020603050405020304" pitchFamily="18" charset="0"/>
                            </a:rPr>
                            <m:t>)</m:t>
                          </m:r>
                        </m:e>
                        <m:sup>
                          <m:r>
                            <a:rPr lang="tr-TR" i="1">
                              <a:latin typeface="Cambria Math"/>
                              <a:cs typeface="Times New Roman" panose="02020603050405020304" pitchFamily="18" charset="0"/>
                            </a:rPr>
                            <m:t>−</m:t>
                          </m:r>
                        </m:sup>
                      </m:sSup>
                    </m:oMath>
                  </m:oMathPara>
                </a14:m>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14:m>
                  <m:oMathPara xmlns:m="http://schemas.openxmlformats.org/officeDocument/2006/math">
                    <m:oMathParaPr>
                      <m:jc m:val="centerGroup"/>
                    </m:oMathParaPr>
                    <m:oMath xmlns:m="http://schemas.openxmlformats.org/officeDocument/2006/math">
                      <m:sSub>
                        <m:sSubPr>
                          <m:ctrlPr>
                            <a:rPr lang="tr-TR" i="1" smtClean="0">
                              <a:latin typeface="Cambria Math"/>
                              <a:cs typeface="Times New Roman" panose="02020603050405020304" pitchFamily="18" charset="0"/>
                            </a:rPr>
                          </m:ctrlPr>
                        </m:sSubPr>
                        <m:e>
                          <m:r>
                            <a:rPr lang="tr-TR" b="0" i="1" smtClean="0">
                              <a:latin typeface="Cambria Math"/>
                              <a:cs typeface="Times New Roman" panose="02020603050405020304" pitchFamily="18" charset="0"/>
                            </a:rPr>
                            <m:t>𝐾</m:t>
                          </m:r>
                        </m:e>
                        <m:sub>
                          <m:r>
                            <a:rPr lang="tr-TR" b="0" i="1" smtClean="0">
                              <a:latin typeface="Cambria Math"/>
                              <a:cs typeface="Times New Roman" panose="02020603050405020304" pitchFamily="18" charset="0"/>
                            </a:rPr>
                            <m:t>𝑝𝑝</m:t>
                          </m:r>
                        </m:sub>
                      </m:sSub>
                      <m:r>
                        <a:rPr lang="tr-TR" b="0" i="1" smtClean="0">
                          <a:latin typeface="Cambria Math"/>
                          <a:cs typeface="Times New Roman" panose="02020603050405020304" pitchFamily="18" charset="0"/>
                        </a:rPr>
                        <m:t>=</m:t>
                      </m:r>
                      <m:d>
                        <m:dPr>
                          <m:begChr m:val="["/>
                          <m:endChr m:val="]"/>
                          <m:ctrlPr>
                            <a:rPr lang="tr-TR" b="0" i="1" smtClean="0">
                              <a:latin typeface="Cambria Math"/>
                              <a:cs typeface="Times New Roman" panose="02020603050405020304" pitchFamily="18" charset="0"/>
                            </a:rPr>
                          </m:ctrlPr>
                        </m:dPr>
                        <m:e>
                          <m:sSup>
                            <m:sSupPr>
                              <m:ctrlPr>
                                <a:rPr lang="tr-TR" b="0" i="1" smtClean="0">
                                  <a:latin typeface="Cambria Math"/>
                                  <a:cs typeface="Times New Roman" panose="02020603050405020304" pitchFamily="18" charset="0"/>
                                </a:rPr>
                              </m:ctrlPr>
                            </m:sSupPr>
                            <m:e>
                              <m:r>
                                <a:rPr lang="tr-TR" b="0" i="1" smtClean="0">
                                  <a:latin typeface="Cambria Math"/>
                                  <a:cs typeface="Times New Roman" panose="02020603050405020304" pitchFamily="18" charset="0"/>
                                </a:rPr>
                                <m:t>𝑀</m:t>
                              </m:r>
                            </m:e>
                            <m:sup>
                              <m:r>
                                <a:rPr lang="tr-TR" b="0" i="1" smtClean="0">
                                  <a:latin typeface="Cambria Math"/>
                                  <a:cs typeface="Times New Roman" panose="02020603050405020304" pitchFamily="18" charset="0"/>
                                </a:rPr>
                                <m:t>𝚤</m:t>
                              </m:r>
                            </m:sup>
                          </m:sSup>
                          <m:d>
                            <m:dPr>
                              <m:ctrlPr>
                                <a:rPr lang="tr-TR" b="0" i="1" smtClean="0">
                                  <a:latin typeface="Cambria Math"/>
                                  <a:cs typeface="Times New Roman" panose="02020603050405020304" pitchFamily="18" charset="0"/>
                                </a:rPr>
                              </m:ctrlPr>
                            </m:dPr>
                            <m:e>
                              <m:r>
                                <a:rPr lang="tr-TR" b="0" i="1" smtClean="0">
                                  <a:latin typeface="Cambria Math"/>
                                  <a:cs typeface="Times New Roman" panose="02020603050405020304" pitchFamily="18" charset="0"/>
                                </a:rPr>
                                <m:t>+2</m:t>
                              </m:r>
                            </m:e>
                          </m:d>
                        </m:e>
                      </m:d>
                      <m:r>
                        <a:rPr lang="tr-TR" b="0" i="1" smtClean="0">
                          <a:latin typeface="Cambria Math"/>
                          <a:cs typeface="Times New Roman" panose="02020603050405020304" pitchFamily="18" charset="0"/>
                        </a:rPr>
                        <m:t>   </m:t>
                      </m:r>
                      <m:r>
                        <a:rPr lang="tr-TR" b="0" i="1" smtClean="0">
                          <a:latin typeface="Cambria Math"/>
                          <a:cs typeface="Times New Roman" panose="02020603050405020304" pitchFamily="18" charset="0"/>
                        </a:rPr>
                        <m:t>𝐼𝐼</m:t>
                      </m:r>
                      <m:r>
                        <a:rPr lang="tr-TR" b="0" i="1" smtClean="0">
                          <a:latin typeface="Cambria Math"/>
                          <a:cs typeface="Times New Roman" panose="02020603050405020304" pitchFamily="18" charset="0"/>
                        </a:rPr>
                        <m:t>                       </m:t>
                      </m:r>
                      <m:d>
                        <m:dPr>
                          <m:begChr m:val="["/>
                          <m:endChr m:val="]"/>
                          <m:ctrlPr>
                            <a:rPr lang="tr-TR" b="0" i="1" smtClean="0">
                              <a:latin typeface="Cambria Math"/>
                              <a:cs typeface="Times New Roman" panose="02020603050405020304" pitchFamily="18" charset="0"/>
                            </a:rPr>
                          </m:ctrlPr>
                        </m:dPr>
                        <m:e>
                          <m:d>
                            <m:dPr>
                              <m:ctrlPr>
                                <a:rPr lang="tr-TR" b="0" i="1" smtClean="0">
                                  <a:latin typeface="Cambria Math"/>
                                  <a:cs typeface="Times New Roman" panose="02020603050405020304" pitchFamily="18" charset="0"/>
                                </a:rPr>
                              </m:ctrlPr>
                            </m:dPr>
                            <m:e>
                              <m:r>
                                <a:rPr lang="tr-TR" b="0" i="1" smtClean="0">
                                  <a:latin typeface="Cambria Math"/>
                                  <a:cs typeface="Times New Roman" panose="02020603050405020304" pitchFamily="18" charset="0"/>
                                </a:rPr>
                                <m:t>𝑂𝐻</m:t>
                              </m:r>
                            </m:e>
                          </m:d>
                        </m:e>
                      </m:d>
                      <m:r>
                        <a:rPr lang="tr-TR" b="0" i="1" smtClean="0">
                          <a:latin typeface="Cambria Math"/>
                          <a:cs typeface="Times New Roman" panose="02020603050405020304" pitchFamily="18" charset="0"/>
                        </a:rPr>
                        <m:t>     </m:t>
                      </m:r>
                      <m:r>
                        <a:rPr lang="tr-TR" b="0" i="1" smtClean="0">
                          <a:latin typeface="Cambria Math"/>
                          <a:ea typeface="Cambria Math"/>
                          <a:cs typeface="Times New Roman" panose="02020603050405020304" pitchFamily="18" charset="0"/>
                        </a:rPr>
                        <m:t>↑    </m:t>
                      </m:r>
                      <m:sSup>
                        <m:sSupPr>
                          <m:ctrlPr>
                            <a:rPr lang="tr-TR" b="0" i="1" smtClean="0">
                              <a:latin typeface="Cambria Math"/>
                              <a:ea typeface="Cambria Math"/>
                              <a:cs typeface="Times New Roman" panose="02020603050405020304" pitchFamily="18" charset="0"/>
                            </a:rPr>
                          </m:ctrlPr>
                        </m:sSupPr>
                        <m:e>
                          <m:r>
                            <a:rPr lang="tr-TR" b="0" i="1" smtClean="0">
                              <a:latin typeface="Cambria Math"/>
                              <a:ea typeface="Cambria Math"/>
                              <a:cs typeface="Times New Roman" panose="02020603050405020304" pitchFamily="18" charset="0"/>
                            </a:rPr>
                            <m:t>(−2)</m:t>
                          </m:r>
                        </m:e>
                        <m:sup>
                          <m:r>
                            <a:rPr lang="tr-TR" b="0" i="1" smtClean="0">
                              <a:latin typeface="Cambria Math"/>
                              <a:ea typeface="Cambria Math"/>
                              <a:cs typeface="Times New Roman" panose="02020603050405020304" pitchFamily="18" charset="0"/>
                            </a:rPr>
                            <m:t>2</m:t>
                          </m:r>
                        </m:sup>
                      </m:sSup>
                    </m:oMath>
                  </m:oMathPara>
                </a14:m>
                <a:endParaRPr lang="tr-TR" dirty="0" smtClean="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p>
            </p:txBody>
          </p:sp>
        </mc:Choice>
        <mc:Fallback>
          <p:sp>
            <p:nvSpPr>
              <p:cNvPr id="4" name="Dikdörtgen 3"/>
              <p:cNvSpPr>
                <a:spLocks noRot="1" noChangeAspect="1" noMove="1" noResize="1" noEditPoints="1" noAdjustHandles="1" noChangeArrowheads="1" noChangeShapeType="1" noTextEdit="1"/>
              </p:cNvSpPr>
              <p:nvPr/>
            </p:nvSpPr>
            <p:spPr>
              <a:xfrm>
                <a:off x="495300" y="1352550"/>
                <a:ext cx="7658100" cy="3166251"/>
              </a:xfrm>
              <a:prstGeom prst="rect">
                <a:avLst/>
              </a:prstGeom>
              <a:blipFill rotWithShape="1">
                <a:blip r:embed="rId4"/>
                <a:stretch>
                  <a:fillRect l="-636"/>
                </a:stretch>
              </a:blipFill>
            </p:spPr>
            <p:txBody>
              <a:bodyPr/>
              <a:lstStyle/>
              <a:p>
                <a:r>
                  <a:rPr lang="tr-TR">
                    <a:noFill/>
                  </a:rPr>
                  <a:t> </a:t>
                </a:r>
              </a:p>
            </p:txBody>
          </p:sp>
        </mc:Fallback>
      </mc:AlternateContent>
    </p:spTree>
    <p:extLst>
      <p:ext uri="{BB962C8B-B14F-4D97-AF65-F5344CB8AC3E}">
        <p14:creationId xmlns:p14="http://schemas.microsoft.com/office/powerpoint/2010/main" val="4116133318"/>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7658100" cy="2585323"/>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Hidroksitle çöktürme işlemi, uygun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aralığında ağır metal hidroksitlerinin çözünürlüğünün en düşük olması esasına dayanır. </a:t>
            </a:r>
          </a:p>
          <a:p>
            <a:pPr algn="just"/>
            <a:r>
              <a:rPr lang="tr-TR" dirty="0">
                <a:latin typeface="Times New Roman" panose="02020603050405020304" pitchFamily="18" charset="0"/>
                <a:cs typeface="Times New Roman" panose="02020603050405020304" pitchFamily="18" charset="0"/>
              </a:rPr>
              <a:t>Metal hidroksitlerin </a:t>
            </a:r>
            <a:r>
              <a:rPr lang="tr-TR" dirty="0" err="1">
                <a:latin typeface="Times New Roman" panose="02020603050405020304" pitchFamily="18" charset="0"/>
                <a:cs typeface="Times New Roman" panose="02020603050405020304" pitchFamily="18" charset="0"/>
              </a:rPr>
              <a:t>pH’a</a:t>
            </a:r>
            <a:r>
              <a:rPr lang="tr-TR" dirty="0">
                <a:latin typeface="Times New Roman" panose="02020603050405020304" pitchFamily="18" charset="0"/>
                <a:cs typeface="Times New Roman" panose="02020603050405020304" pitchFamily="18" charset="0"/>
              </a:rPr>
              <a:t> bağlı olarak çökelme sonucu geriye kalan bakiye madde konsantrasyonları grafikte verilmiştir. </a:t>
            </a:r>
          </a:p>
          <a:p>
            <a:pPr algn="just"/>
            <a:r>
              <a:rPr lang="tr-TR" dirty="0" smtClean="0">
                <a:latin typeface="Times New Roman" panose="02020603050405020304" pitchFamily="18" charset="0"/>
                <a:cs typeface="Times New Roman" panose="02020603050405020304" pitchFamily="18" charset="0"/>
              </a:rPr>
              <a:t>Grafikte (sonraki slaytta) </a:t>
            </a:r>
            <a:r>
              <a:rPr lang="tr-TR" dirty="0">
                <a:latin typeface="Times New Roman" panose="02020603050405020304" pitchFamily="18" charset="0"/>
                <a:cs typeface="Times New Roman" panose="02020603050405020304" pitchFamily="18" charset="0"/>
              </a:rPr>
              <a:t>görüldüğü gibi her bir metal hidroksit için en uygun çökelme ve </a:t>
            </a:r>
            <a:r>
              <a:rPr lang="tr-TR" dirty="0" smtClean="0">
                <a:latin typeface="Times New Roman" panose="02020603050405020304" pitchFamily="18" charset="0"/>
                <a:cs typeface="Times New Roman" panose="02020603050405020304" pitchFamily="18" charset="0"/>
              </a:rPr>
              <a:t>bakiye değeri </a:t>
            </a:r>
            <a:r>
              <a:rPr lang="tr-TR" dirty="0" err="1" smtClean="0">
                <a:latin typeface="Times New Roman" panose="02020603050405020304" pitchFamily="18" charset="0"/>
                <a:cs typeface="Times New Roman" panose="02020603050405020304" pitchFamily="18" charset="0"/>
              </a:rPr>
              <a:t>pH’ya</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bağlı olarak oldukça farklılık göstermektedir. </a:t>
            </a:r>
          </a:p>
          <a:p>
            <a:pPr algn="just"/>
            <a:r>
              <a:rPr lang="tr-TR" dirty="0">
                <a:latin typeface="Times New Roman" panose="02020603050405020304" pitchFamily="18" charset="0"/>
                <a:cs typeface="Times New Roman" panose="02020603050405020304" pitchFamily="18" charset="0"/>
              </a:rPr>
              <a:t>Şekil </a:t>
            </a:r>
            <a:r>
              <a:rPr lang="tr-TR" dirty="0" smtClean="0">
                <a:latin typeface="Times New Roman" panose="02020603050405020304" pitchFamily="18" charset="0"/>
                <a:cs typeface="Times New Roman" panose="02020603050405020304" pitchFamily="18" charset="0"/>
              </a:rPr>
              <a:t>verileri </a:t>
            </a:r>
            <a:r>
              <a:rPr lang="tr-TR" dirty="0">
                <a:latin typeface="Times New Roman" panose="02020603050405020304" pitchFamily="18" charset="0"/>
                <a:cs typeface="Times New Roman" panose="02020603050405020304" pitchFamily="18" charset="0"/>
              </a:rPr>
              <a:t>kullanılarak en uygun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aralığında ağır metalin hidroksit halinde çökelmesi tespit edilebilir. </a:t>
            </a:r>
          </a:p>
          <a:p>
            <a:pPr algn="just"/>
            <a:r>
              <a:rPr lang="tr-TR" dirty="0" smtClean="0"/>
              <a:t> </a:t>
            </a:r>
            <a:endParaRPr lang="tr-TR" dirty="0"/>
          </a:p>
        </p:txBody>
      </p:sp>
    </p:spTree>
    <p:extLst>
      <p:ext uri="{BB962C8B-B14F-4D97-AF65-F5344CB8AC3E}">
        <p14:creationId xmlns:p14="http://schemas.microsoft.com/office/powerpoint/2010/main" val="2529388418"/>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2514600" y="4349779"/>
            <a:ext cx="4343399" cy="338554"/>
          </a:xfrm>
          <a:prstGeom prst="rect">
            <a:avLst/>
          </a:prstGeom>
        </p:spPr>
        <p:txBody>
          <a:bodyPr wrap="square">
            <a:spAutoFit/>
          </a:bodyPr>
          <a:lstStyle/>
          <a:p>
            <a:r>
              <a:rPr lang="tr-TR" sz="1600" dirty="0" smtClean="0">
                <a:latin typeface="Times New Roman" panose="02020603050405020304" pitchFamily="18" charset="0"/>
                <a:cs typeface="Times New Roman" panose="02020603050405020304" pitchFamily="18" charset="0"/>
              </a:rPr>
              <a:t>Şekil 1. </a:t>
            </a:r>
            <a:r>
              <a:rPr lang="tr-TR" sz="1600" dirty="0" err="1" smtClean="0">
                <a:latin typeface="Times New Roman" panose="02020603050405020304" pitchFamily="18" charset="0"/>
                <a:cs typeface="Times New Roman" panose="02020603050405020304" pitchFamily="18" charset="0"/>
              </a:rPr>
              <a:t>pH’nın</a:t>
            </a:r>
            <a:r>
              <a:rPr lang="tr-TR" sz="1600" dirty="0" smtClean="0">
                <a:latin typeface="Times New Roman" panose="02020603050405020304" pitchFamily="18" charset="0"/>
                <a:cs typeface="Times New Roman" panose="02020603050405020304" pitchFamily="18" charset="0"/>
              </a:rPr>
              <a:t> </a:t>
            </a:r>
            <a:r>
              <a:rPr lang="tr-TR" sz="1600" dirty="0">
                <a:latin typeface="Times New Roman" panose="02020603050405020304" pitchFamily="18" charset="0"/>
                <a:cs typeface="Times New Roman" panose="02020603050405020304" pitchFamily="18" charset="0"/>
              </a:rPr>
              <a:t>Metal </a:t>
            </a:r>
            <a:r>
              <a:rPr lang="tr-TR" sz="1600" dirty="0" smtClean="0">
                <a:latin typeface="Times New Roman" panose="02020603050405020304" pitchFamily="18" charset="0"/>
                <a:cs typeface="Times New Roman" panose="02020603050405020304" pitchFamily="18" charset="0"/>
              </a:rPr>
              <a:t>konsantrasyonuna </a:t>
            </a:r>
            <a:r>
              <a:rPr lang="tr-TR" sz="1600" dirty="0" smtClean="0">
                <a:latin typeface="Times New Roman" panose="02020603050405020304" pitchFamily="18" charset="0"/>
                <a:cs typeface="Times New Roman" panose="02020603050405020304" pitchFamily="18" charset="0"/>
              </a:rPr>
              <a:t>etkisi</a:t>
            </a:r>
            <a:endParaRPr lang="tr-TR" sz="1600" dirty="0" smtClean="0">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4" cstate="print"/>
          <a:srcRect/>
          <a:stretch>
            <a:fillRect/>
          </a:stretch>
        </p:blipFill>
        <p:spPr bwMode="auto">
          <a:xfrm>
            <a:off x="2514600" y="1235081"/>
            <a:ext cx="4343400" cy="308926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538255"/>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495300" y="1352550"/>
            <a:ext cx="8153400" cy="2585323"/>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Çinko ve Kadmiyum; </a:t>
            </a:r>
          </a:p>
          <a:p>
            <a:r>
              <a:rPr lang="tr-TR" dirty="0">
                <a:latin typeface="Times New Roman" panose="02020603050405020304" pitchFamily="18" charset="0"/>
                <a:cs typeface="Times New Roman" panose="02020603050405020304" pitchFamily="18" charset="0"/>
              </a:rPr>
              <a:t>hidroksitin çözünürlüğünün en düşük olduğu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aralığı </a:t>
            </a:r>
            <a:r>
              <a:rPr lang="tr-TR" dirty="0">
                <a:latin typeface="Times New Roman" panose="02020603050405020304" pitchFamily="18" charset="0"/>
                <a:cs typeface="Times New Roman" panose="02020603050405020304" pitchFamily="18" charset="0"/>
              </a:rPr>
              <a:t>10 ila 12 iken; </a:t>
            </a:r>
          </a:p>
          <a:p>
            <a:r>
              <a:rPr lang="tr-TR" dirty="0">
                <a:latin typeface="Times New Roman" panose="02020603050405020304" pitchFamily="18" charset="0"/>
                <a:cs typeface="Times New Roman" panose="02020603050405020304" pitchFamily="18" charset="0"/>
              </a:rPr>
              <a:t>kursun hidroksit ve cıva hidroksit için 10, </a:t>
            </a:r>
          </a:p>
          <a:p>
            <a:r>
              <a:rPr lang="tr-TR" dirty="0">
                <a:latin typeface="Times New Roman" panose="02020603050405020304" pitchFamily="18" charset="0"/>
                <a:cs typeface="Times New Roman" panose="02020603050405020304" pitchFamily="18" charset="0"/>
              </a:rPr>
              <a:t>krom hidroksit için 9, </a:t>
            </a:r>
          </a:p>
          <a:p>
            <a:r>
              <a:rPr lang="tr-TR" dirty="0">
                <a:latin typeface="Times New Roman" panose="02020603050405020304" pitchFamily="18" charset="0"/>
                <a:cs typeface="Times New Roman" panose="02020603050405020304" pitchFamily="18" charset="0"/>
              </a:rPr>
              <a:t>bakır hidroksit için 8.8, </a:t>
            </a:r>
          </a:p>
          <a:p>
            <a:r>
              <a:rPr lang="tr-TR" dirty="0">
                <a:latin typeface="Times New Roman" panose="02020603050405020304" pitchFamily="18" charset="0"/>
                <a:cs typeface="Times New Roman" panose="02020603050405020304" pitchFamily="18" charset="0"/>
              </a:rPr>
              <a:t>nikel hidroksit için 7.5 </a:t>
            </a:r>
            <a:r>
              <a:rPr lang="tr-TR" dirty="0" err="1">
                <a:latin typeface="Times New Roman" panose="02020603050405020304" pitchFamily="18" charset="0"/>
                <a:cs typeface="Times New Roman" panose="02020603050405020304" pitchFamily="18" charset="0"/>
              </a:rPr>
              <a:t>dır</a:t>
            </a:r>
            <a:r>
              <a:rPr lang="tr-TR" dirty="0">
                <a:latin typeface="Times New Roman" panose="02020603050405020304" pitchFamily="18" charset="0"/>
                <a:cs typeface="Times New Roman" panose="02020603050405020304" pitchFamily="18" charset="0"/>
              </a:rPr>
              <a:t>.</a:t>
            </a:r>
          </a:p>
          <a:p>
            <a:pPr algn="just"/>
            <a:r>
              <a:rPr lang="tr-TR" dirty="0" smtClean="0">
                <a:latin typeface="Times New Roman" panose="02020603050405020304" pitchFamily="18" charset="0"/>
                <a:cs typeface="Times New Roman" panose="02020603050405020304" pitchFamily="18" charset="0"/>
              </a:rPr>
              <a:t>Kireçle </a:t>
            </a:r>
            <a:r>
              <a:rPr lang="tr-TR" dirty="0">
                <a:latin typeface="Times New Roman" panose="02020603050405020304" pitchFamily="18" charset="0"/>
                <a:cs typeface="Times New Roman" panose="02020603050405020304" pitchFamily="18" charset="0"/>
              </a:rPr>
              <a:t>hidroksit halinde çöktürme sonucu çinko ve kadmiyumu %99’un </a:t>
            </a:r>
            <a:r>
              <a:rPr lang="tr-TR" dirty="0" smtClean="0">
                <a:latin typeface="Times New Roman" panose="02020603050405020304" pitchFamily="18" charset="0"/>
                <a:cs typeface="Times New Roman" panose="02020603050405020304" pitchFamily="18" charset="0"/>
              </a:rPr>
              <a:t>üzerinde, bakırı </a:t>
            </a:r>
            <a:r>
              <a:rPr lang="tr-TR" dirty="0">
                <a:latin typeface="Times New Roman" panose="02020603050405020304" pitchFamily="18" charset="0"/>
                <a:cs typeface="Times New Roman" panose="02020603050405020304" pitchFamily="18" charset="0"/>
              </a:rPr>
              <a:t>%80 ve nikeli %71 verimde gidermek mümkündür.</a:t>
            </a:r>
          </a:p>
          <a:p>
            <a:endParaRPr lang="tr-TR" dirty="0"/>
          </a:p>
        </p:txBody>
      </p:sp>
    </p:spTree>
    <p:extLst>
      <p:ext uri="{BB962C8B-B14F-4D97-AF65-F5344CB8AC3E}">
        <p14:creationId xmlns:p14="http://schemas.microsoft.com/office/powerpoint/2010/main" val="1948624341"/>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8153400" cy="3016210"/>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Ağır metal </a:t>
            </a:r>
            <a:r>
              <a:rPr lang="tr-TR" dirty="0" err="1" smtClean="0">
                <a:latin typeface="Times New Roman" panose="02020603050405020304" pitchFamily="18" charset="0"/>
                <a:cs typeface="Times New Roman" panose="02020603050405020304" pitchFamily="18" charset="0"/>
              </a:rPr>
              <a:t>gideriminde</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özellikle çinko ve kursun için optimum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aralığı dışında çalışıldığı zaman bu ağır metaller çözünür olmayan fazdan çözünür faza </a:t>
            </a:r>
            <a:r>
              <a:rPr lang="tr-TR" dirty="0" smtClean="0">
                <a:latin typeface="Times New Roman" panose="02020603050405020304" pitchFamily="18" charset="0"/>
                <a:cs typeface="Times New Roman" panose="02020603050405020304" pitchFamily="18" charset="0"/>
              </a:rPr>
              <a:t>geçer. Dolayısıyla </a:t>
            </a:r>
            <a:r>
              <a:rPr lang="tr-TR" dirty="0">
                <a:latin typeface="Times New Roman" panose="02020603050405020304" pitchFamily="18" charset="0"/>
                <a:cs typeface="Times New Roman" panose="02020603050405020304" pitchFamily="18" charset="0"/>
              </a:rPr>
              <a:t>kimyasal çöktürme ile ağır metal </a:t>
            </a:r>
            <a:r>
              <a:rPr lang="tr-TR" dirty="0" err="1">
                <a:latin typeface="Times New Roman" panose="02020603050405020304" pitchFamily="18" charset="0"/>
                <a:cs typeface="Times New Roman" panose="02020603050405020304" pitchFamily="18" charset="0"/>
              </a:rPr>
              <a:t>gideriminde</a:t>
            </a:r>
            <a:r>
              <a:rPr lang="tr-TR" dirty="0">
                <a:latin typeface="Times New Roman" panose="02020603050405020304" pitchFamily="18" charset="0"/>
                <a:cs typeface="Times New Roman" panose="02020603050405020304" pitchFamily="18" charset="0"/>
              </a:rPr>
              <a:t> ortam </a:t>
            </a:r>
            <a:r>
              <a:rPr lang="tr-TR" dirty="0" err="1">
                <a:latin typeface="Times New Roman" panose="02020603050405020304" pitchFamily="18" charset="0"/>
                <a:cs typeface="Times New Roman" panose="02020603050405020304" pitchFamily="18" charset="0"/>
              </a:rPr>
              <a:t>pH’ın</a:t>
            </a:r>
            <a:r>
              <a:rPr lang="tr-TR" dirty="0">
                <a:latin typeface="Times New Roman" panose="02020603050405020304" pitchFamily="18" charset="0"/>
                <a:cs typeface="Times New Roman" panose="02020603050405020304" pitchFamily="18" charset="0"/>
              </a:rPr>
              <a:t> kontrol edilmesi gereklidir</a:t>
            </a:r>
            <a:r>
              <a:rPr lang="tr-TR" dirty="0" smtClean="0">
                <a:latin typeface="Times New Roman" panose="02020603050405020304" pitchFamily="18" charset="0"/>
                <a:cs typeface="Times New Roman" panose="02020603050405020304" pitchFamily="18" charset="0"/>
              </a:rPr>
              <a:t>.</a:t>
            </a:r>
          </a:p>
          <a:p>
            <a:endParaRPr lang="tr-TR" sz="1400" dirty="0" smtClean="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Kurşun, bakır, krom (III), cıva, nikel, kadmiyum, çinko gibi ağır metal hidroksitlerin, sülfürlerin ve karbonatların suda teorik olarak çözünürlüğü </a:t>
            </a:r>
            <a:r>
              <a:rPr lang="tr-TR" dirty="0" err="1">
                <a:latin typeface="Times New Roman" panose="02020603050405020304" pitchFamily="18" charset="0"/>
                <a:cs typeface="Times New Roman" panose="02020603050405020304" pitchFamily="18" charset="0"/>
              </a:rPr>
              <a:t>Tablo’da</a:t>
            </a:r>
            <a:r>
              <a:rPr lang="tr-TR" dirty="0">
                <a:latin typeface="Times New Roman" panose="02020603050405020304" pitchFamily="18" charset="0"/>
                <a:cs typeface="Times New Roman" panose="02020603050405020304" pitchFamily="18" charset="0"/>
              </a:rPr>
              <a:t> verilmiştir.</a:t>
            </a:r>
          </a:p>
          <a:p>
            <a:pPr algn="just"/>
            <a:r>
              <a:rPr lang="tr-TR" sz="1400" dirty="0">
                <a:latin typeface="Times New Roman" panose="02020603050405020304" pitchFamily="18" charset="0"/>
                <a:cs typeface="Times New Roman" panose="02020603050405020304" pitchFamily="18" charset="0"/>
              </a:rPr>
              <a:t> </a:t>
            </a:r>
          </a:p>
          <a:p>
            <a:pPr algn="just"/>
            <a:r>
              <a:rPr lang="tr-TR" dirty="0">
                <a:latin typeface="Times New Roman" panose="02020603050405020304" pitchFamily="18" charset="0"/>
                <a:cs typeface="Times New Roman" panose="02020603050405020304" pitchFamily="18" charset="0"/>
              </a:rPr>
              <a:t>Tablo incelendiği zaman kireçle ağır metal </a:t>
            </a:r>
            <a:r>
              <a:rPr lang="tr-TR" dirty="0" err="1">
                <a:latin typeface="Times New Roman" panose="02020603050405020304" pitchFamily="18" charset="0"/>
                <a:cs typeface="Times New Roman" panose="02020603050405020304" pitchFamily="18" charset="0"/>
              </a:rPr>
              <a:t>gideriminde</a:t>
            </a:r>
            <a:r>
              <a:rPr lang="tr-TR" dirty="0">
                <a:latin typeface="Times New Roman" panose="02020603050405020304" pitchFamily="18" charset="0"/>
                <a:cs typeface="Times New Roman" panose="02020603050405020304" pitchFamily="18" charset="0"/>
              </a:rPr>
              <a:t> arıtılmış suyun çözünür fazında kurşun ve çinko konsantrasyonu yüksek olduğu için bu iki ağır metal için olumlu sonuç alınamamaktadır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2011763"/>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pic>
        <p:nvPicPr>
          <p:cNvPr id="5" name="Picture 2"/>
          <p:cNvPicPr>
            <a:picLocks noChangeAspect="1" noChangeArrowheads="1"/>
          </p:cNvPicPr>
          <p:nvPr/>
        </p:nvPicPr>
        <p:blipFill>
          <a:blip r:embed="rId4" cstate="print"/>
          <a:srcRect/>
          <a:stretch>
            <a:fillRect/>
          </a:stretch>
        </p:blipFill>
        <p:spPr bwMode="auto">
          <a:xfrm>
            <a:off x="2060838" y="870571"/>
            <a:ext cx="4887183" cy="379983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1282016"/>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495300" y="1352550"/>
            <a:ext cx="8153400" cy="2862322"/>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Kimyasal çöktürme ile atık su içindeki çözünür haldeki ağır metaller</a:t>
            </a:r>
            <a:r>
              <a:rPr lang="tr-TR" dirty="0" smtClean="0">
                <a:latin typeface="Times New Roman" panose="02020603050405020304" pitchFamily="18" charset="0"/>
                <a:cs typeface="Times New Roman" panose="02020603050405020304" pitchFamily="18" charset="0"/>
              </a:rPr>
              <a:t>, çözünür  </a:t>
            </a:r>
            <a:r>
              <a:rPr lang="tr-TR" dirty="0">
                <a:latin typeface="Times New Roman" panose="02020603050405020304" pitchFamily="18" charset="0"/>
                <a:cs typeface="Times New Roman" panose="02020603050405020304" pitchFamily="18" charset="0"/>
              </a:rPr>
              <a:t>olmayan metal hidroksitler haline dönüştürülür. </a:t>
            </a:r>
            <a:r>
              <a:rPr lang="tr-TR" dirty="0" smtClean="0">
                <a:latin typeface="Times New Roman" panose="02020603050405020304" pitchFamily="18" charset="0"/>
                <a:cs typeface="Times New Roman" panose="02020603050405020304" pitchFamily="18" charset="0"/>
              </a:rPr>
              <a:t>Daha </a:t>
            </a:r>
            <a:r>
              <a:rPr lang="tr-TR" dirty="0">
                <a:latin typeface="Times New Roman" panose="02020603050405020304" pitchFamily="18" charset="0"/>
                <a:cs typeface="Times New Roman" panose="02020603050405020304" pitchFamily="18" charset="0"/>
              </a:rPr>
              <a:t>sonra çözünür olmayan metal hidroksitler yumak haline getirdikten sonra çöktürülerek ortamdan uzaklaştırılır.</a:t>
            </a:r>
          </a:p>
          <a:p>
            <a:endParaRPr lang="tr-TR" sz="1400"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Kimyasal çöktürme işleminde ağır metal konsantrasyonunu istenen standartların altına indirmek için teorik değerin üzerinde sönmüş kirece ihtiyaç </a:t>
            </a:r>
            <a:r>
              <a:rPr lang="tr-TR" dirty="0" smtClean="0">
                <a:latin typeface="Times New Roman" panose="02020603050405020304" pitchFamily="18" charset="0"/>
                <a:cs typeface="Times New Roman" panose="02020603050405020304" pitchFamily="18" charset="0"/>
              </a:rPr>
              <a:t>vardır. Çünkü </a:t>
            </a:r>
            <a:r>
              <a:rPr lang="tr-TR" dirty="0">
                <a:latin typeface="Times New Roman" panose="02020603050405020304" pitchFamily="18" charset="0"/>
                <a:cs typeface="Times New Roman" panose="02020603050405020304" pitchFamily="18" charset="0"/>
              </a:rPr>
              <a:t>atık su içindeki karbonatlar kalsiyum ile reaksiyona girerek kalsiyum karbonat oluşturduğu için teorik değerin üzerinde kireç kullanılır.</a:t>
            </a:r>
          </a:p>
          <a:p>
            <a:endParaRPr lang="tr-TR" dirty="0" smtClean="0">
              <a:latin typeface="Times New Roman" panose="02020603050405020304" pitchFamily="18" charset="0"/>
              <a:cs typeface="Times New Roman" panose="02020603050405020304" pitchFamily="18" charset="0"/>
            </a:endParaRPr>
          </a:p>
          <a:p>
            <a:r>
              <a:rPr lang="tr-TR" dirty="0" smtClean="0"/>
              <a:t> </a:t>
            </a:r>
            <a:endParaRPr lang="tr-TR" dirty="0"/>
          </a:p>
        </p:txBody>
      </p:sp>
    </p:spTree>
    <p:extLst>
      <p:ext uri="{BB962C8B-B14F-4D97-AF65-F5344CB8AC3E}">
        <p14:creationId xmlns:p14="http://schemas.microsoft.com/office/powerpoint/2010/main" val="378784877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endParaRPr lang="tr-TR" dirty="0"/>
          </a:p>
        </p:txBody>
      </p:sp>
      <p:sp>
        <p:nvSpPr>
          <p:cNvPr id="4" name="Dikdörtgen 3"/>
          <p:cNvSpPr/>
          <p:nvPr/>
        </p:nvSpPr>
        <p:spPr>
          <a:xfrm>
            <a:off x="495300" y="1352550"/>
            <a:ext cx="8153400" cy="3139321"/>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Atık su içindeki ağır metallerin giderimi için optimum kireç dozajı ve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aralığı </a:t>
            </a:r>
            <a:r>
              <a:rPr lang="tr-TR" dirty="0" smtClean="0">
                <a:latin typeface="Times New Roman" panose="02020603050405020304" pitchFamily="18" charset="0"/>
                <a:cs typeface="Times New Roman" panose="02020603050405020304" pitchFamily="18" charset="0"/>
              </a:rPr>
              <a:t>laboratuvarda </a:t>
            </a:r>
            <a:r>
              <a:rPr lang="tr-TR" dirty="0">
                <a:latin typeface="Times New Roman" panose="02020603050405020304" pitchFamily="18" charset="0"/>
                <a:cs typeface="Times New Roman" panose="02020603050405020304" pitchFamily="18" charset="0"/>
              </a:rPr>
              <a:t>yapılacak basit bir </a:t>
            </a:r>
            <a:r>
              <a:rPr lang="tr-TR" dirty="0" err="1">
                <a:latin typeface="Times New Roman" panose="02020603050405020304" pitchFamily="18" charset="0"/>
                <a:cs typeface="Times New Roman" panose="02020603050405020304" pitchFamily="18" charset="0"/>
              </a:rPr>
              <a:t>jar</a:t>
            </a:r>
            <a:r>
              <a:rPr lang="tr-TR" dirty="0">
                <a:latin typeface="Times New Roman" panose="02020603050405020304" pitchFamily="18" charset="0"/>
                <a:cs typeface="Times New Roman" panose="02020603050405020304" pitchFamily="18" charset="0"/>
              </a:rPr>
              <a:t>-test deneyi ile tespit etmek mümkündür. Uygulamada ise </a:t>
            </a:r>
            <a:r>
              <a:rPr lang="tr-TR" dirty="0" smtClean="0">
                <a:latin typeface="Times New Roman" panose="02020603050405020304" pitchFamily="18" charset="0"/>
                <a:cs typeface="Times New Roman" panose="02020603050405020304" pitchFamily="18" charset="0"/>
              </a:rPr>
              <a:t>laboratuvarda </a:t>
            </a:r>
            <a:r>
              <a:rPr lang="tr-TR" dirty="0">
                <a:latin typeface="Times New Roman" panose="02020603050405020304" pitchFamily="18" charset="0"/>
                <a:cs typeface="Times New Roman" panose="02020603050405020304" pitchFamily="18" charset="0"/>
              </a:rPr>
              <a:t>elde </a:t>
            </a:r>
            <a:r>
              <a:rPr lang="tr-TR" dirty="0" smtClean="0">
                <a:latin typeface="Times New Roman" panose="02020603050405020304" pitchFamily="18" charset="0"/>
                <a:cs typeface="Times New Roman" panose="02020603050405020304" pitchFamily="18" charset="0"/>
              </a:rPr>
              <a:t>edilen değerlerin %5 daha </a:t>
            </a:r>
            <a:r>
              <a:rPr lang="tr-TR" dirty="0">
                <a:latin typeface="Times New Roman" panose="02020603050405020304" pitchFamily="18" charset="0"/>
                <a:cs typeface="Times New Roman" panose="02020603050405020304" pitchFamily="18" charset="0"/>
              </a:rPr>
              <a:t>fazlası kireç kullanılması tavsiye edilir.</a:t>
            </a:r>
          </a:p>
          <a:p>
            <a:endParaRPr lang="tr-TR" sz="1400" dirty="0" smtClean="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Kimyasal çöktürmenin dezavantajı çöktürme sonucu aşırı miktarda çamur oluşur. </a:t>
            </a:r>
            <a:r>
              <a:rPr lang="tr-TR" dirty="0" smtClean="0">
                <a:latin typeface="Times New Roman" panose="02020603050405020304" pitchFamily="18" charset="0"/>
                <a:cs typeface="Times New Roman" panose="02020603050405020304" pitchFamily="18" charset="0"/>
              </a:rPr>
              <a:t> Arıtma </a:t>
            </a:r>
            <a:r>
              <a:rPr lang="tr-TR" dirty="0">
                <a:latin typeface="Times New Roman" panose="02020603050405020304" pitchFamily="18" charset="0"/>
                <a:cs typeface="Times New Roman" panose="02020603050405020304" pitchFamily="18" charset="0"/>
              </a:rPr>
              <a:t>sonucu oluşan arıtma çamurları içinde ağır metal konsantrasyonu yüksek olabilir. Bu tür arıtma çamurlarının tehlikeli atık olmaları kuvvetle muhtemeldir</a:t>
            </a:r>
            <a:r>
              <a:rPr lang="tr-TR" dirty="0" smtClean="0">
                <a:latin typeface="Times New Roman" panose="02020603050405020304" pitchFamily="18" charset="0"/>
                <a:cs typeface="Times New Roman" panose="02020603050405020304" pitchFamily="18" charset="0"/>
              </a:rPr>
              <a:t>; özel </a:t>
            </a:r>
            <a:r>
              <a:rPr lang="tr-TR" dirty="0">
                <a:latin typeface="Times New Roman" panose="02020603050405020304" pitchFamily="18" charset="0"/>
                <a:cs typeface="Times New Roman" panose="02020603050405020304" pitchFamily="18" charset="0"/>
              </a:rPr>
              <a:t>olarak bertaraf edilmesi gereklidir. </a:t>
            </a:r>
            <a:r>
              <a:rPr lang="tr-TR" dirty="0" smtClean="0">
                <a:latin typeface="Times New Roman" panose="02020603050405020304" pitchFamily="18" charset="0"/>
                <a:cs typeface="Times New Roman" panose="02020603050405020304" pitchFamily="18" charset="0"/>
              </a:rPr>
              <a:t> Ağır </a:t>
            </a:r>
            <a:r>
              <a:rPr lang="tr-TR" dirty="0">
                <a:latin typeface="Times New Roman" panose="02020603050405020304" pitchFamily="18" charset="0"/>
                <a:cs typeface="Times New Roman" panose="02020603050405020304" pitchFamily="18" charset="0"/>
              </a:rPr>
              <a:t>metal konsantrasyonu yüksek çamurlar tehlikeli atık sınıfına </a:t>
            </a:r>
            <a:r>
              <a:rPr lang="tr-TR" dirty="0" smtClean="0">
                <a:latin typeface="Times New Roman" panose="02020603050405020304" pitchFamily="18" charset="0"/>
                <a:cs typeface="Times New Roman" panose="02020603050405020304" pitchFamily="18" charset="0"/>
              </a:rPr>
              <a:t>girer. Tehlikeli </a:t>
            </a:r>
            <a:r>
              <a:rPr lang="tr-TR" dirty="0">
                <a:latin typeface="Times New Roman" panose="02020603050405020304" pitchFamily="18" charset="0"/>
                <a:cs typeface="Times New Roman" panose="02020603050405020304" pitchFamily="18" charset="0"/>
              </a:rPr>
              <a:t>atık çamuru gidermek için ayrı bir bertaraf metodu uygulamak </a:t>
            </a:r>
            <a:r>
              <a:rPr lang="tr-TR" dirty="0" smtClean="0">
                <a:latin typeface="Times New Roman" panose="02020603050405020304" pitchFamily="18" charset="0"/>
                <a:cs typeface="Times New Roman" panose="02020603050405020304" pitchFamily="18" charset="0"/>
              </a:rPr>
              <a:t>gereklidir. Çamur </a:t>
            </a:r>
            <a:r>
              <a:rPr lang="tr-TR" dirty="0" err="1">
                <a:latin typeface="Times New Roman" panose="02020603050405020304" pitchFamily="18" charset="0"/>
                <a:cs typeface="Times New Roman" panose="02020603050405020304" pitchFamily="18" charset="0"/>
              </a:rPr>
              <a:t>bertarafı</a:t>
            </a:r>
            <a:r>
              <a:rPr lang="tr-TR" dirty="0">
                <a:latin typeface="Times New Roman" panose="02020603050405020304" pitchFamily="18" charset="0"/>
                <a:cs typeface="Times New Roman" panose="02020603050405020304" pitchFamily="18" charset="0"/>
              </a:rPr>
              <a:t> için ekstra maliyet gereklidir</a:t>
            </a:r>
            <a:r>
              <a:rPr lang="tr-TR" dirty="0" smtClean="0">
                <a:latin typeface="Times New Roman" panose="02020603050405020304" pitchFamily="18" charset="0"/>
                <a:cs typeface="Times New Roman" panose="02020603050405020304" pitchFamily="18" charset="0"/>
              </a:rPr>
              <a:t>.</a:t>
            </a:r>
            <a:r>
              <a:rPr lang="tr-TR" dirty="0" smtClean="0"/>
              <a:t> </a:t>
            </a:r>
            <a:endParaRPr lang="tr-TR" dirty="0"/>
          </a:p>
        </p:txBody>
      </p:sp>
    </p:spTree>
    <p:extLst>
      <p:ext uri="{BB962C8B-B14F-4D97-AF65-F5344CB8AC3E}">
        <p14:creationId xmlns:p14="http://schemas.microsoft.com/office/powerpoint/2010/main" val="2705230603"/>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7886700" cy="2585323"/>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Kimyasal oksijen ihtiyacı değeri yüksek olan ve ağır metal içeren </a:t>
            </a:r>
            <a:r>
              <a:rPr lang="tr-TR" dirty="0" err="1" smtClean="0">
                <a:latin typeface="Times New Roman" panose="02020603050405020304" pitchFamily="18" charset="0"/>
                <a:cs typeface="Times New Roman" panose="02020603050405020304" pitchFamily="18" charset="0"/>
              </a:rPr>
              <a:t>atıksuları</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arıtmak için öncelikle </a:t>
            </a:r>
            <a:r>
              <a:rPr lang="tr-TR" dirty="0" smtClean="0">
                <a:latin typeface="Times New Roman" panose="02020603050405020304" pitchFamily="18" charset="0"/>
                <a:cs typeface="Times New Roman" panose="02020603050405020304" pitchFamily="18" charset="0"/>
              </a:rPr>
              <a:t>atık su </a:t>
            </a:r>
            <a:r>
              <a:rPr lang="tr-TR" dirty="0">
                <a:latin typeface="Times New Roman" panose="02020603050405020304" pitchFamily="18" charset="0"/>
                <a:cs typeface="Times New Roman" panose="02020603050405020304" pitchFamily="18" charset="0"/>
              </a:rPr>
              <a:t>içindeki ağır metaller giderilmeli, daha sonra biyolojik arıtma işlemi uygulanmalıdır. </a:t>
            </a:r>
            <a:endParaRPr lang="tr-TR" dirty="0" smtClean="0">
              <a:latin typeface="Times New Roman" panose="02020603050405020304" pitchFamily="18" charset="0"/>
              <a:cs typeface="Times New Roman" panose="02020603050405020304" pitchFamily="18" charset="0"/>
            </a:endParaRPr>
          </a:p>
          <a:p>
            <a:pPr algn="just"/>
            <a:endParaRPr lang="tr-TR" sz="1400"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Böylece atık içindeki ağır metaller giderildiği için biyolojik arıtma işleminde ağır metalin engelleyici ve arıtma verimliliğini düşürücü özelliği ortadan kaldırılmış </a:t>
            </a:r>
            <a:r>
              <a:rPr lang="tr-TR" dirty="0" smtClean="0">
                <a:latin typeface="Times New Roman" panose="02020603050405020304" pitchFamily="18" charset="0"/>
                <a:cs typeface="Times New Roman" panose="02020603050405020304" pitchFamily="18" charset="0"/>
              </a:rPr>
              <a:t>olur.</a:t>
            </a:r>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smtClean="0"/>
              <a:t> </a:t>
            </a:r>
            <a:endParaRPr lang="tr-TR" dirty="0"/>
          </a:p>
        </p:txBody>
      </p:sp>
    </p:spTree>
    <p:extLst>
      <p:ext uri="{BB962C8B-B14F-4D97-AF65-F5344CB8AC3E}">
        <p14:creationId xmlns:p14="http://schemas.microsoft.com/office/powerpoint/2010/main" val="2244467655"/>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139547" y="2517354"/>
            <a:ext cx="1981200" cy="646331"/>
          </a:xfrm>
          <a:prstGeom prst="rect">
            <a:avLst/>
          </a:prstGeom>
        </p:spPr>
        <p:txBody>
          <a:bodyPr wrap="square">
            <a:spAutoFit/>
          </a:bodyPr>
          <a:lstStyle/>
          <a:p>
            <a:pPr algn="ctr"/>
            <a:r>
              <a:rPr lang="tr-TR" b="1" dirty="0" smtClean="0">
                <a:latin typeface="Times New Roman" panose="02020603050405020304" pitchFamily="18" charset="0"/>
                <a:cs typeface="Times New Roman" panose="02020603050405020304" pitchFamily="18" charset="0"/>
              </a:rPr>
              <a:t>Kimyasal çöktürme prosesi</a:t>
            </a:r>
            <a:endParaRPr lang="tr-TR" b="1" dirty="0" smtClean="0">
              <a:latin typeface="Times New Roman" panose="02020603050405020304" pitchFamily="18" charset="0"/>
              <a:cs typeface="Times New Roman" panose="02020603050405020304" pitchFamily="18" charset="0"/>
            </a:endParaRPr>
          </a:p>
        </p:txBody>
      </p:sp>
      <p:pic>
        <p:nvPicPr>
          <p:cNvPr id="5" name="3 İçerik Yer Tutucusu" descr="alıcı.PNG"/>
          <p:cNvPicPr>
            <a:picLocks noChangeAspect="1"/>
          </p:cNvPicPr>
          <p:nvPr/>
        </p:nvPicPr>
        <p:blipFill>
          <a:blip r:embed="rId4" cstate="print"/>
          <a:stretch>
            <a:fillRect/>
          </a:stretch>
        </p:blipFill>
        <p:spPr bwMode="auto">
          <a:xfrm>
            <a:off x="2120747" y="758920"/>
            <a:ext cx="5181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5176957"/>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Çöktürme ile Fosfor Giderimi</a:t>
            </a:r>
          </a:p>
        </p:txBody>
      </p:sp>
      <p:sp>
        <p:nvSpPr>
          <p:cNvPr id="4" name="Dikdörtgen 3"/>
          <p:cNvSpPr/>
          <p:nvPr/>
        </p:nvSpPr>
        <p:spPr>
          <a:xfrm>
            <a:off x="495300" y="1352550"/>
            <a:ext cx="7886700" cy="2031325"/>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İç sular ve kıyılarda alg gelişimini önlemek için azot ve fosforun kısıtlanması gereği, sadece karbon giderimi için tasarlanmış olan konvansiyonel ikinci kademe biyolojik arıtmayı yetersiz hale getirmiştir.</a:t>
            </a:r>
          </a:p>
          <a:p>
            <a:pPr algn="just"/>
            <a:r>
              <a:rPr lang="tr-TR" sz="1400" dirty="0">
                <a:latin typeface="Times New Roman" panose="02020603050405020304" pitchFamily="18" charset="0"/>
                <a:cs typeface="Times New Roman" panose="02020603050405020304" pitchFamily="18" charset="0"/>
              </a:rPr>
              <a:t> </a:t>
            </a:r>
          </a:p>
          <a:p>
            <a:pPr algn="just"/>
            <a:r>
              <a:rPr lang="tr-TR" dirty="0">
                <a:latin typeface="Times New Roman" panose="02020603050405020304" pitchFamily="18" charset="0"/>
                <a:cs typeface="Times New Roman" panose="02020603050405020304" pitchFamily="18" charset="0"/>
              </a:rPr>
              <a:t>Son 30-40 yılda özellikle İskandinavya, Kuzey Amerika ve Güney Afrika'da karbon giderimi yanında azot ve fosfor gibi besi maddelerini de gideren çeşitli prosesler geliştirilmiştir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4694812"/>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258392" y="8191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 ile Fosfor Giderimi</a:t>
            </a:r>
            <a:r>
              <a:rPr lang="tr-TR" b="1" dirty="0" smtClean="0"/>
              <a:t> </a:t>
            </a:r>
            <a:endParaRPr lang="tr-TR" dirty="0"/>
          </a:p>
        </p:txBody>
      </p:sp>
      <p:sp>
        <p:nvSpPr>
          <p:cNvPr id="4" name="Dikdörtgen 3"/>
          <p:cNvSpPr/>
          <p:nvPr/>
        </p:nvSpPr>
        <p:spPr>
          <a:xfrm>
            <a:off x="228600" y="1276350"/>
            <a:ext cx="8153400" cy="3139321"/>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Fosfor bilindiği gibi doğal sularda birikmesi neticesinde </a:t>
            </a:r>
            <a:r>
              <a:rPr lang="tr-TR" dirty="0" err="1">
                <a:latin typeface="Times New Roman" panose="02020603050405020304" pitchFamily="18" charset="0"/>
                <a:cs typeface="Times New Roman" panose="02020603050405020304" pitchFamily="18" charset="0"/>
              </a:rPr>
              <a:t>ötrofikasyona</a:t>
            </a:r>
            <a:r>
              <a:rPr lang="tr-TR" dirty="0">
                <a:latin typeface="Times New Roman" panose="02020603050405020304" pitchFamily="18" charset="0"/>
                <a:cs typeface="Times New Roman" panose="02020603050405020304" pitchFamily="18" charset="0"/>
              </a:rPr>
              <a:t> neden olmakta ve özellikle kapalı su alanlarında kalitenin bozulmasına neden </a:t>
            </a:r>
            <a:r>
              <a:rPr lang="tr-TR" dirty="0" smtClean="0">
                <a:latin typeface="Times New Roman" panose="02020603050405020304" pitchFamily="18" charset="0"/>
                <a:cs typeface="Times New Roman" panose="02020603050405020304" pitchFamily="18" charset="0"/>
              </a:rPr>
              <a:t>olmaktadır. Bu </a:t>
            </a:r>
            <a:r>
              <a:rPr lang="tr-TR" dirty="0">
                <a:latin typeface="Times New Roman" panose="02020603050405020304" pitchFamily="18" charset="0"/>
                <a:cs typeface="Times New Roman" panose="02020603050405020304" pitchFamily="18" charset="0"/>
              </a:rPr>
              <a:t>amaçla çıkış suyundaki fosfor miktarı deşarj limitlerini aşmayacak şekilde kontrol altında tutulmalıdır. </a:t>
            </a:r>
          </a:p>
          <a:p>
            <a:pPr algn="just"/>
            <a:r>
              <a:rPr lang="tr-TR" dirty="0">
                <a:latin typeface="Times New Roman" panose="02020603050405020304" pitchFamily="18" charset="0"/>
                <a:cs typeface="Times New Roman" panose="02020603050405020304" pitchFamily="18" charset="0"/>
              </a:rPr>
              <a:t>Fosfor giderme genellikle çok </a:t>
            </a:r>
            <a:r>
              <a:rPr lang="tr-TR" dirty="0" err="1">
                <a:latin typeface="Times New Roman" panose="02020603050405020304" pitchFamily="18" charset="0"/>
                <a:cs typeface="Times New Roman" panose="02020603050405020304" pitchFamily="18" charset="0"/>
              </a:rPr>
              <a:t>değerlikli</a:t>
            </a:r>
            <a:r>
              <a:rPr lang="tr-TR" dirty="0">
                <a:latin typeface="Times New Roman" panose="02020603050405020304" pitchFamily="18" charset="0"/>
                <a:cs typeface="Times New Roman" panose="02020603050405020304" pitchFamily="18" charset="0"/>
              </a:rPr>
              <a:t> metal tuzlarının suya ilave edilmesi ile suda çok az çözünen türde fosfat çökeleği oluşturarak sudan fosforun uzaklaştırılması sağlanmış olur. </a:t>
            </a:r>
            <a:endParaRPr lang="tr-TR" dirty="0" smtClean="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Fosfor giderimi için genelde büyük tesislerde </a:t>
            </a:r>
            <a:r>
              <a:rPr lang="tr-TR" dirty="0" err="1">
                <a:latin typeface="Times New Roman" panose="02020603050405020304" pitchFamily="18" charset="0"/>
                <a:cs typeface="Times New Roman" panose="02020603050405020304" pitchFamily="18" charset="0"/>
              </a:rPr>
              <a:t>Ca</a:t>
            </a:r>
            <a:r>
              <a:rPr lang="tr-TR" dirty="0">
                <a:latin typeface="Times New Roman" panose="02020603050405020304" pitchFamily="18" charset="0"/>
                <a:cs typeface="Times New Roman" panose="02020603050405020304" pitchFamily="18" charset="0"/>
              </a:rPr>
              <a:t>(OH)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kimyasalı </a:t>
            </a:r>
            <a:r>
              <a:rPr lang="tr-TR" dirty="0" smtClean="0">
                <a:latin typeface="Times New Roman" panose="02020603050405020304" pitchFamily="18" charset="0"/>
                <a:cs typeface="Times New Roman" panose="02020603050405020304" pitchFamily="18" charset="0"/>
              </a:rPr>
              <a:t>kullanılmaktadır. Suya </a:t>
            </a:r>
            <a:r>
              <a:rPr lang="tr-TR" dirty="0">
                <a:latin typeface="Times New Roman" panose="02020603050405020304" pitchFamily="18" charset="0"/>
                <a:cs typeface="Times New Roman" panose="02020603050405020304" pitchFamily="18" charset="0"/>
              </a:rPr>
              <a:t>kireç ilave edilmesi neticesinde öncelikle suda bikarbonat </a:t>
            </a:r>
            <a:r>
              <a:rPr lang="tr-TR" dirty="0" err="1">
                <a:latin typeface="Times New Roman" panose="02020603050405020304" pitchFamily="18" charset="0"/>
                <a:cs typeface="Times New Roman" panose="02020603050405020304" pitchFamily="18" charset="0"/>
              </a:rPr>
              <a:t>alkalinitesi</a:t>
            </a:r>
            <a:r>
              <a:rPr lang="tr-TR" dirty="0">
                <a:latin typeface="Times New Roman" panose="02020603050405020304" pitchFamily="18" charset="0"/>
                <a:cs typeface="Times New Roman" panose="02020603050405020304" pitchFamily="18" charset="0"/>
              </a:rPr>
              <a:t> CaCO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çökelecektir. Geriye </a:t>
            </a:r>
            <a:r>
              <a:rPr lang="tr-TR" dirty="0">
                <a:latin typeface="Times New Roman" panose="02020603050405020304" pitchFamily="18" charset="0"/>
                <a:cs typeface="Times New Roman" panose="02020603050405020304" pitchFamily="18" charset="0"/>
              </a:rPr>
              <a:t>kalan fazla Ca</a:t>
            </a:r>
            <a:r>
              <a:rPr lang="tr-TR" baseline="30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iyonları ise sudaki fosfatlarla reaksiyona girerek fosfatların çökelmesini sağlayacaktır. </a:t>
            </a:r>
          </a:p>
        </p:txBody>
      </p:sp>
    </p:spTree>
    <p:extLst>
      <p:ext uri="{BB962C8B-B14F-4D97-AF65-F5344CB8AC3E}">
        <p14:creationId xmlns:p14="http://schemas.microsoft.com/office/powerpoint/2010/main" val="993114934"/>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Çöktürme ile Fosfor </a:t>
            </a:r>
            <a:r>
              <a:rPr lang="tr-TR" b="1" dirty="0" err="1">
                <a:latin typeface="Times New Roman" panose="02020603050405020304" pitchFamily="18" charset="0"/>
                <a:cs typeface="Times New Roman" panose="02020603050405020304" pitchFamily="18" charset="0"/>
              </a:rPr>
              <a:t>Gideriminin</a:t>
            </a:r>
            <a:r>
              <a:rPr lang="tr-TR" b="1" dirty="0">
                <a:latin typeface="Times New Roman" panose="02020603050405020304" pitchFamily="18" charset="0"/>
                <a:cs typeface="Times New Roman" panose="02020603050405020304" pitchFamily="18" charset="0"/>
              </a:rPr>
              <a:t> Dezavantajları</a:t>
            </a:r>
          </a:p>
        </p:txBody>
      </p:sp>
      <p:sp>
        <p:nvSpPr>
          <p:cNvPr id="4" name="Dikdörtgen 3"/>
          <p:cNvSpPr/>
          <p:nvPr/>
        </p:nvSpPr>
        <p:spPr>
          <a:xfrm>
            <a:off x="381000" y="1269695"/>
            <a:ext cx="7924800" cy="2862322"/>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Bir dezavantaj olarak kireç kullanılması halinde oluşan büyük hacimlerde çamur için de gerekli bir uzaklaştırma alternatifinin de bulunması </a:t>
            </a:r>
            <a:r>
              <a:rPr lang="tr-TR" dirty="0" smtClean="0">
                <a:latin typeface="Times New Roman" panose="02020603050405020304" pitchFamily="18" charset="0"/>
                <a:cs typeface="Times New Roman" panose="02020603050405020304" pitchFamily="18" charset="0"/>
              </a:rPr>
              <a:t>gerekmektedir. Kireç </a:t>
            </a:r>
            <a:r>
              <a:rPr lang="tr-TR" dirty="0">
                <a:latin typeface="Times New Roman" panose="02020603050405020304" pitchFamily="18" charset="0"/>
                <a:cs typeface="Times New Roman" panose="02020603050405020304" pitchFamily="18" charset="0"/>
              </a:rPr>
              <a:t>kullanıldığında oluşan çamurdaki CaCO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miktarı termal </a:t>
            </a:r>
            <a:r>
              <a:rPr lang="tr-TR" dirty="0" err="1">
                <a:latin typeface="Times New Roman" panose="02020603050405020304" pitchFamily="18" charset="0"/>
                <a:cs typeface="Times New Roman" panose="02020603050405020304" pitchFamily="18" charset="0"/>
              </a:rPr>
              <a:t>rejenerasyon</a:t>
            </a:r>
            <a:r>
              <a:rPr lang="tr-TR" dirty="0">
                <a:latin typeface="Times New Roman" panose="02020603050405020304" pitchFamily="18" charset="0"/>
                <a:cs typeface="Times New Roman" panose="02020603050405020304" pitchFamily="18" charset="0"/>
              </a:rPr>
              <a:t> (980 </a:t>
            </a:r>
            <a:r>
              <a:rPr lang="tr-TR" baseline="30000" dirty="0" err="1" smtClean="0">
                <a:latin typeface="Times New Roman" panose="02020603050405020304" pitchFamily="18" charset="0"/>
                <a:cs typeface="Times New Roman" panose="02020603050405020304" pitchFamily="18" charset="0"/>
              </a:rPr>
              <a:t>o</a:t>
            </a:r>
            <a:r>
              <a:rPr lang="tr-TR" dirty="0" err="1" smtClean="0">
                <a:latin typeface="Times New Roman" panose="02020603050405020304" pitchFamily="18" charset="0"/>
                <a:cs typeface="Times New Roman" panose="02020603050405020304" pitchFamily="18" charset="0"/>
              </a:rPr>
              <a:t>C</a:t>
            </a:r>
            <a:r>
              <a:rPr lang="tr-TR" dirty="0" smtClean="0">
                <a:latin typeface="Times New Roman" panose="02020603050405020304" pitchFamily="18" charset="0"/>
                <a:cs typeface="Times New Roman" panose="02020603050405020304" pitchFamily="18" charset="0"/>
              </a:rPr>
              <a:t>) ile </a:t>
            </a:r>
            <a:r>
              <a:rPr lang="tr-TR" dirty="0">
                <a:latin typeface="Times New Roman" panose="02020603050405020304" pitchFamily="18" charset="0"/>
                <a:cs typeface="Times New Roman" panose="02020603050405020304" pitchFamily="18" charset="0"/>
              </a:rPr>
              <a:t>ve kireç olarak geri kazanılarak tekrar kullanılması söz konusu olabilir. </a:t>
            </a:r>
          </a:p>
          <a:p>
            <a:pPr algn="just"/>
            <a:r>
              <a:rPr lang="tr-TR" dirty="0">
                <a:latin typeface="Times New Roman" panose="02020603050405020304" pitchFamily="18" charset="0"/>
                <a:cs typeface="Times New Roman" panose="02020603050405020304" pitchFamily="18" charset="0"/>
              </a:rPr>
              <a:t>Fosfat çökelmesi ile ilgili reaksiyon aşağıda verildiği gibidir.</a:t>
            </a:r>
          </a:p>
          <a:p>
            <a:endParaRPr lang="tr-TR" dirty="0">
              <a:latin typeface="Times New Roman" panose="02020603050405020304" pitchFamily="18" charset="0"/>
              <a:cs typeface="Times New Roman" panose="02020603050405020304" pitchFamily="18" charset="0"/>
            </a:endParaRPr>
          </a:p>
          <a:p>
            <a:pPr algn="ctr"/>
            <a:r>
              <a:rPr lang="tr-TR" dirty="0" smtClean="0">
                <a:latin typeface="Times New Roman" panose="02020603050405020304" pitchFamily="18" charset="0"/>
                <a:cs typeface="Times New Roman" panose="02020603050405020304" pitchFamily="18" charset="0"/>
              </a:rPr>
              <a:t>10Ca</a:t>
            </a:r>
            <a:r>
              <a:rPr lang="tr-TR" baseline="30000" dirty="0" smtClean="0">
                <a:latin typeface="Times New Roman" panose="02020603050405020304" pitchFamily="18" charset="0"/>
                <a:cs typeface="Times New Roman" panose="02020603050405020304" pitchFamily="18" charset="0"/>
              </a:rPr>
              <a:t>2</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+6PO</a:t>
            </a:r>
            <a:r>
              <a:rPr lang="tr-TR" baseline="-25000" dirty="0">
                <a:latin typeface="Times New Roman" panose="02020603050405020304" pitchFamily="18" charset="0"/>
                <a:cs typeface="Times New Roman" panose="02020603050405020304" pitchFamily="18" charset="0"/>
              </a:rPr>
              <a:t>4</a:t>
            </a:r>
            <a:r>
              <a:rPr lang="tr-TR" baseline="30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+2OH</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&lt;==&gt;Ca</a:t>
            </a:r>
            <a:r>
              <a:rPr lang="tr-TR" baseline="-25000" dirty="0">
                <a:latin typeface="Times New Roman" panose="02020603050405020304" pitchFamily="18" charset="0"/>
                <a:cs typeface="Times New Roman" panose="02020603050405020304" pitchFamily="18" charset="0"/>
              </a:rPr>
              <a:t>10</a:t>
            </a:r>
            <a:r>
              <a:rPr lang="tr-TR" dirty="0">
                <a:latin typeface="Times New Roman" panose="02020603050405020304" pitchFamily="18" charset="0"/>
                <a:cs typeface="Times New Roman" panose="02020603050405020304" pitchFamily="18" charset="0"/>
              </a:rPr>
              <a:t>(PO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a:t>
            </a:r>
            <a:r>
              <a:rPr lang="tr-TR" baseline="-25000" dirty="0">
                <a:latin typeface="Times New Roman" panose="02020603050405020304" pitchFamily="18" charset="0"/>
                <a:cs typeface="Times New Roman" panose="02020603050405020304" pitchFamily="18" charset="0"/>
              </a:rPr>
              <a:t>6</a:t>
            </a:r>
            <a:r>
              <a:rPr lang="tr-TR" dirty="0">
                <a:latin typeface="Times New Roman" panose="02020603050405020304" pitchFamily="18" charset="0"/>
                <a:cs typeface="Times New Roman" panose="02020603050405020304" pitchFamily="18" charset="0"/>
              </a:rPr>
              <a:t>(OH)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hydroxylapatite</a:t>
            </a:r>
            <a:r>
              <a:rPr lang="tr-TR" dirty="0">
                <a:latin typeface="Times New Roman" panose="02020603050405020304" pitchFamily="18" charset="0"/>
                <a:cs typeface="Times New Roman" panose="02020603050405020304" pitchFamily="18" charset="0"/>
              </a:rPr>
              <a:t>)</a:t>
            </a:r>
          </a:p>
          <a:p>
            <a:endParaRPr lang="tr-TR"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smtClean="0"/>
              <a:t> </a:t>
            </a:r>
            <a:endParaRPr lang="tr-TR" dirty="0"/>
          </a:p>
        </p:txBody>
      </p:sp>
    </p:spTree>
    <p:extLst>
      <p:ext uri="{BB962C8B-B14F-4D97-AF65-F5344CB8AC3E}">
        <p14:creationId xmlns:p14="http://schemas.microsoft.com/office/powerpoint/2010/main" val="2495219166"/>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 ile Fosfor Giderimi</a:t>
            </a:r>
            <a:r>
              <a:rPr lang="tr-TR" b="1" dirty="0" smtClean="0"/>
              <a:t> </a:t>
            </a:r>
            <a:endParaRPr lang="tr-TR" dirty="0"/>
          </a:p>
        </p:txBody>
      </p:sp>
      <p:sp>
        <p:nvSpPr>
          <p:cNvPr id="4" name="Dikdörtgen 3"/>
          <p:cNvSpPr/>
          <p:nvPr/>
        </p:nvSpPr>
        <p:spPr>
          <a:xfrm>
            <a:off x="495300" y="1352550"/>
            <a:ext cx="4076700" cy="3139321"/>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Kimyasal olarak fosfor giderilmesi yaparken dikkate alınacak bazı hususlar </a:t>
            </a:r>
            <a:r>
              <a:rPr lang="tr-TR" dirty="0" smtClean="0">
                <a:latin typeface="Times New Roman" panose="02020603050405020304" pitchFamily="18" charset="0"/>
                <a:cs typeface="Times New Roman" panose="02020603050405020304" pitchFamily="18" charset="0"/>
              </a:rPr>
              <a:t>vardır. Bunlar </a:t>
            </a:r>
            <a:r>
              <a:rPr lang="tr-TR" dirty="0">
                <a:latin typeface="Times New Roman" panose="02020603050405020304" pitchFamily="18" charset="0"/>
                <a:cs typeface="Times New Roman" panose="02020603050405020304" pitchFamily="18" charset="0"/>
              </a:rPr>
              <a:t>şöylece sıralanabilir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Giriş </a:t>
            </a:r>
            <a:r>
              <a:rPr lang="tr-TR" dirty="0">
                <a:latin typeface="Times New Roman" panose="02020603050405020304" pitchFamily="18" charset="0"/>
                <a:cs typeface="Times New Roman" panose="02020603050405020304" pitchFamily="18" charset="0"/>
              </a:rPr>
              <a:t>fosfor miktarı</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Atıksudaki</a:t>
            </a:r>
            <a:r>
              <a:rPr lang="tr-TR" dirty="0">
                <a:latin typeface="Times New Roman" panose="02020603050405020304" pitchFamily="18" charset="0"/>
                <a:cs typeface="Times New Roman" panose="02020603050405020304" pitchFamily="18" charset="0"/>
              </a:rPr>
              <a:t> askıda maddeler</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Alkalinite</a:t>
            </a:r>
            <a:endParaRPr lang="tr-TR"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Kimyasalların maliyeti</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Kimyasalların bulunabilirliği</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Oluşan çamur miktarı</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Nihai uzaklaştırma imkanı</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Diğer arıtma üniteleri ile </a:t>
            </a:r>
            <a:r>
              <a:rPr lang="tr-TR" dirty="0" smtClean="0">
                <a:latin typeface="Times New Roman" panose="02020603050405020304" pitchFamily="18" charset="0"/>
                <a:cs typeface="Times New Roman" panose="02020603050405020304" pitchFamily="18" charset="0"/>
              </a:rPr>
              <a:t>uyumluluğu</a:t>
            </a:r>
            <a:endParaRPr lang="tr-TR" dirty="0">
              <a:latin typeface="Times New Roman" panose="02020603050405020304" pitchFamily="18" charset="0"/>
              <a:cs typeface="Times New Roman" panose="02020603050405020304" pitchFamily="18" charset="0"/>
            </a:endParaRPr>
          </a:p>
        </p:txBody>
      </p:sp>
      <p:sp>
        <p:nvSpPr>
          <p:cNvPr id="7" name="Dikdörtgen 6"/>
          <p:cNvSpPr/>
          <p:nvPr/>
        </p:nvSpPr>
        <p:spPr>
          <a:xfrm>
            <a:off x="4564552" y="1352550"/>
            <a:ext cx="4191000" cy="2585323"/>
          </a:xfrm>
          <a:prstGeom prst="rect">
            <a:avLst/>
          </a:prstGeom>
        </p:spPr>
        <p:txBody>
          <a:bodyPr wrap="square">
            <a:spAutoFit/>
          </a:bodyPr>
          <a:lstStyle/>
          <a:p>
            <a:pPr algn="just"/>
            <a:r>
              <a:rPr lang="tr-TR" dirty="0" smtClean="0">
                <a:latin typeface="Times New Roman" panose="02020603050405020304" pitchFamily="18" charset="0"/>
                <a:cs typeface="Times New Roman" panose="02020603050405020304" pitchFamily="18" charset="0"/>
              </a:rPr>
              <a:t>Bu </a:t>
            </a:r>
            <a:r>
              <a:rPr lang="tr-TR" dirty="0">
                <a:latin typeface="Times New Roman" panose="02020603050405020304" pitchFamily="18" charset="0"/>
                <a:cs typeface="Times New Roman" panose="02020603050405020304" pitchFamily="18" charset="0"/>
              </a:rPr>
              <a:t>koşullar dikkate alınarak </a:t>
            </a:r>
            <a:r>
              <a:rPr lang="tr-TR" dirty="0" err="1">
                <a:latin typeface="Times New Roman" panose="02020603050405020304" pitchFamily="18" charset="0"/>
                <a:cs typeface="Times New Roman" panose="02020603050405020304" pitchFamily="18" charset="0"/>
              </a:rPr>
              <a:t>atıksuya</a:t>
            </a:r>
            <a:r>
              <a:rPr lang="tr-TR" dirty="0">
                <a:latin typeface="Times New Roman" panose="02020603050405020304" pitchFamily="18" charset="0"/>
                <a:cs typeface="Times New Roman" panose="02020603050405020304" pitchFamily="18" charset="0"/>
              </a:rPr>
              <a:t> kimyasal ilavesi ile fosfor giderilmesi sağlanabilir. Fosforun çöktürülmesi değişik kademelerde olabilir. </a:t>
            </a:r>
            <a:endParaRPr lang="tr-TR" dirty="0" smtClean="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Ön çöktürme havuzunda kimyasal ilavesi yapılarak fosforun giderilmesi ve böylece birincil çamurla birlikte fosfor sudan uzaklaştırılmış olur.</a:t>
            </a:r>
          </a:p>
        </p:txBody>
      </p:sp>
    </p:spTree>
    <p:extLst>
      <p:ext uri="{BB962C8B-B14F-4D97-AF65-F5344CB8AC3E}">
        <p14:creationId xmlns:p14="http://schemas.microsoft.com/office/powerpoint/2010/main" val="2748657311"/>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 ile Fosfor Giderimi</a:t>
            </a:r>
            <a:endParaRPr lang="tr-TR" dirty="0"/>
          </a:p>
        </p:txBody>
      </p:sp>
      <p:sp>
        <p:nvSpPr>
          <p:cNvPr id="4" name="Dikdörtgen 3"/>
          <p:cNvSpPr/>
          <p:nvPr/>
        </p:nvSpPr>
        <p:spPr>
          <a:xfrm>
            <a:off x="495300" y="1352550"/>
            <a:ext cx="8153400" cy="2585323"/>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Kimyasal ilavesi bazen de birincil biyolojik arıtmanın çıkışında yani ön çöktürme havuzundan sonra veya aktif çamur ünitesinin içinde de ilave edilebilir. </a:t>
            </a:r>
            <a:r>
              <a:rPr lang="tr-TR" dirty="0" smtClean="0">
                <a:latin typeface="Times New Roman" panose="02020603050405020304" pitchFamily="18" charset="0"/>
                <a:cs typeface="Times New Roman" panose="02020603050405020304" pitchFamily="18" charset="0"/>
              </a:rPr>
              <a:t>Bu </a:t>
            </a:r>
            <a:r>
              <a:rPr lang="tr-TR" dirty="0">
                <a:latin typeface="Times New Roman" panose="02020603050405020304" pitchFamily="18" charset="0"/>
                <a:cs typeface="Times New Roman" panose="02020603050405020304" pitchFamily="18" charset="0"/>
              </a:rPr>
              <a:t>ünitelerde de şayet fosfor çökelmesi gerçekleştirilememişse, kimyasal ilavesi son çöktürme havuzu ünitesinde </a:t>
            </a:r>
            <a:r>
              <a:rPr lang="tr-TR" dirty="0" smtClean="0">
                <a:latin typeface="Times New Roman" panose="02020603050405020304" pitchFamily="18" charset="0"/>
                <a:cs typeface="Times New Roman" panose="02020603050405020304" pitchFamily="18" charset="0"/>
              </a:rPr>
              <a:t>yapılabilir ve </a:t>
            </a:r>
            <a:r>
              <a:rPr lang="tr-TR" dirty="0">
                <a:latin typeface="Times New Roman" panose="02020603050405020304" pitchFamily="18" charset="0"/>
                <a:cs typeface="Times New Roman" panose="02020603050405020304" pitchFamily="18" charset="0"/>
              </a:rPr>
              <a:t>bu durumda çıkışta bir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ilavesi ile çökelen fosfat çamurları giderilebilir.</a:t>
            </a:r>
          </a:p>
          <a:p>
            <a:pPr algn="just"/>
            <a:r>
              <a:rPr lang="tr-TR" dirty="0">
                <a:latin typeface="Times New Roman" panose="02020603050405020304" pitchFamily="18" charset="0"/>
                <a:cs typeface="Times New Roman" panose="02020603050405020304" pitchFamily="18" charset="0"/>
              </a:rPr>
              <a:t>Metal tuzları ile birlikte fosfat giderilmesi genellikle ikincil arıtmadan sonra düşünüldüğünde daha yüksek verimli sonuçlar </a:t>
            </a:r>
            <a:r>
              <a:rPr lang="tr-TR" dirty="0" smtClean="0">
                <a:latin typeface="Times New Roman" panose="02020603050405020304" pitchFamily="18" charset="0"/>
                <a:cs typeface="Times New Roman" panose="02020603050405020304" pitchFamily="18" charset="0"/>
              </a:rPr>
              <a:t>alınmaktadır. Çünkü </a:t>
            </a:r>
            <a:r>
              <a:rPr lang="tr-TR" dirty="0">
                <a:latin typeface="Times New Roman" panose="02020603050405020304" pitchFamily="18" charset="0"/>
                <a:cs typeface="Times New Roman" panose="02020603050405020304" pitchFamily="18" charset="0"/>
              </a:rPr>
              <a:t>kimyasal ilavesi ile sudaki </a:t>
            </a:r>
            <a:r>
              <a:rPr lang="tr-TR" dirty="0" err="1">
                <a:latin typeface="Times New Roman" panose="02020603050405020304" pitchFamily="18" charset="0"/>
                <a:cs typeface="Times New Roman" panose="02020603050405020304" pitchFamily="18" charset="0"/>
              </a:rPr>
              <a:t>ortofosfat</a:t>
            </a:r>
            <a:r>
              <a:rPr lang="tr-TR" dirty="0">
                <a:latin typeface="Times New Roman" panose="02020603050405020304" pitchFamily="18" charset="0"/>
                <a:cs typeface="Times New Roman" panose="02020603050405020304" pitchFamily="18" charset="0"/>
              </a:rPr>
              <a:t> türleri </a:t>
            </a:r>
            <a:r>
              <a:rPr lang="tr-TR" dirty="0" smtClean="0">
                <a:latin typeface="Times New Roman" panose="02020603050405020304" pitchFamily="18" charset="0"/>
                <a:cs typeface="Times New Roman" panose="02020603050405020304" pitchFamily="18" charset="0"/>
              </a:rPr>
              <a:t>giderilebilmektedir. </a:t>
            </a:r>
            <a:r>
              <a:rPr lang="tr-TR" dirty="0" err="1" smtClean="0">
                <a:latin typeface="Times New Roman" panose="02020603050405020304" pitchFamily="18" charset="0"/>
                <a:cs typeface="Times New Roman" panose="02020603050405020304" pitchFamily="18" charset="0"/>
              </a:rPr>
              <a:t>Polifosfat</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ve organik fosforlar </a:t>
            </a:r>
            <a:r>
              <a:rPr lang="tr-TR" dirty="0" err="1">
                <a:latin typeface="Times New Roman" panose="02020603050405020304" pitchFamily="18" charset="0"/>
                <a:cs typeface="Times New Roman" panose="02020603050405020304" pitchFamily="18" charset="0"/>
              </a:rPr>
              <a:t>ortofosfata</a:t>
            </a:r>
            <a:r>
              <a:rPr lang="tr-TR" dirty="0">
                <a:latin typeface="Times New Roman" panose="02020603050405020304" pitchFamily="18" charset="0"/>
                <a:cs typeface="Times New Roman" panose="02020603050405020304" pitchFamily="18" charset="0"/>
              </a:rPr>
              <a:t> dönüştürülmeden giderilmeleri oldukça zordur. </a:t>
            </a:r>
          </a:p>
        </p:txBody>
      </p:sp>
    </p:spTree>
    <p:extLst>
      <p:ext uri="{BB962C8B-B14F-4D97-AF65-F5344CB8AC3E}">
        <p14:creationId xmlns:p14="http://schemas.microsoft.com/office/powerpoint/2010/main" val="1711861729"/>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Kimyasal Çöktürme ile Fosfor Giderimi</a:t>
            </a:r>
            <a:endParaRPr lang="tr-TR" dirty="0"/>
          </a:p>
        </p:txBody>
      </p:sp>
      <p:sp>
        <p:nvSpPr>
          <p:cNvPr id="4" name="Dikdörtgen 3"/>
          <p:cNvSpPr/>
          <p:nvPr/>
        </p:nvSpPr>
        <p:spPr>
          <a:xfrm>
            <a:off x="495300" y="1352550"/>
            <a:ext cx="7810500" cy="3016210"/>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Şayet kimyasal ilavesi son çöktürme havuzunda yapılmışsa bu durumda </a:t>
            </a:r>
            <a:r>
              <a:rPr lang="tr-TR" dirty="0" smtClean="0">
                <a:latin typeface="Times New Roman" panose="02020603050405020304" pitchFamily="18" charset="0"/>
                <a:cs typeface="Times New Roman" panose="02020603050405020304" pitchFamily="18" charset="0"/>
              </a:rPr>
              <a:t>teorik olarak </a:t>
            </a:r>
            <a:r>
              <a:rPr lang="tr-TR" dirty="0">
                <a:latin typeface="Times New Roman" panose="02020603050405020304" pitchFamily="18" charset="0"/>
                <a:cs typeface="Times New Roman" panose="02020603050405020304" pitchFamily="18" charset="0"/>
              </a:rPr>
              <a:t>oluşan AlPO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 için minimum çözünürlüğünü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6,3 civarında ve FePO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 için ise bu değerin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5,3 civarında gerçekleşeceği tahmin edilmektedir.</a:t>
            </a:r>
          </a:p>
          <a:p>
            <a:pPr algn="just"/>
            <a:endParaRPr lang="tr-TR" sz="1200"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Fakat </a:t>
            </a:r>
            <a:r>
              <a:rPr lang="tr-TR" dirty="0">
                <a:latin typeface="Times New Roman" panose="02020603050405020304" pitchFamily="18" charset="0"/>
                <a:cs typeface="Times New Roman" panose="02020603050405020304" pitchFamily="18" charset="0"/>
              </a:rPr>
              <a:t>pratik uygulamalarda iyi bir fosfor giderimi için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nın</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6,5–7 civarında olması gerektiği </a:t>
            </a:r>
            <a:r>
              <a:rPr lang="tr-TR" dirty="0" smtClean="0">
                <a:latin typeface="Times New Roman" panose="02020603050405020304" pitchFamily="18" charset="0"/>
                <a:cs typeface="Times New Roman" panose="02020603050405020304" pitchFamily="18" charset="0"/>
              </a:rPr>
              <a:t>gözlemlenmektedir. Bazen </a:t>
            </a:r>
            <a:r>
              <a:rPr lang="tr-TR" dirty="0">
                <a:latin typeface="Times New Roman" panose="02020603050405020304" pitchFamily="18" charset="0"/>
                <a:cs typeface="Times New Roman" panose="02020603050405020304" pitchFamily="18" charset="0"/>
              </a:rPr>
              <a:t>kimyasal ilavesinin yanı sıra yardımcı </a:t>
            </a:r>
            <a:r>
              <a:rPr lang="tr-TR" dirty="0" err="1">
                <a:latin typeface="Times New Roman" panose="02020603050405020304" pitchFamily="18" charset="0"/>
                <a:cs typeface="Times New Roman" panose="02020603050405020304" pitchFamily="18" charset="0"/>
              </a:rPr>
              <a:t>koagülant</a:t>
            </a:r>
            <a:r>
              <a:rPr lang="tr-TR" dirty="0">
                <a:latin typeface="Times New Roman" panose="02020603050405020304" pitchFamily="18" charset="0"/>
                <a:cs typeface="Times New Roman" panose="02020603050405020304" pitchFamily="18" charset="0"/>
              </a:rPr>
              <a:t> maddelerde (</a:t>
            </a:r>
            <a:r>
              <a:rPr lang="tr-TR" dirty="0" err="1">
                <a:latin typeface="Times New Roman" panose="02020603050405020304" pitchFamily="18" charset="0"/>
                <a:cs typeface="Times New Roman" panose="02020603050405020304" pitchFamily="18" charset="0"/>
              </a:rPr>
              <a:t>polielektrolitler</a:t>
            </a:r>
            <a:r>
              <a:rPr lang="tr-TR" dirty="0">
                <a:latin typeface="Times New Roman" panose="02020603050405020304" pitchFamily="18" charset="0"/>
                <a:cs typeface="Times New Roman" panose="02020603050405020304" pitchFamily="18" charset="0"/>
              </a:rPr>
              <a:t>) kullanılabilmektedir. </a:t>
            </a:r>
            <a:endParaRPr lang="tr-TR" dirty="0" smtClean="0">
              <a:latin typeface="Times New Roman" panose="02020603050405020304" pitchFamily="18" charset="0"/>
              <a:cs typeface="Times New Roman" panose="02020603050405020304" pitchFamily="18" charset="0"/>
            </a:endParaRPr>
          </a:p>
          <a:p>
            <a:pPr algn="just"/>
            <a:endParaRPr lang="tr-TR" sz="1400"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Bu </a:t>
            </a:r>
            <a:r>
              <a:rPr lang="tr-TR" dirty="0">
                <a:latin typeface="Times New Roman" panose="02020603050405020304" pitchFamily="18" charset="0"/>
                <a:cs typeface="Times New Roman" panose="02020603050405020304" pitchFamily="18" charset="0"/>
              </a:rPr>
              <a:t>yolla % 80-95 P giderimi </a:t>
            </a:r>
            <a:r>
              <a:rPr lang="tr-TR" dirty="0" smtClean="0">
                <a:latin typeface="Times New Roman" panose="02020603050405020304" pitchFamily="18" charset="0"/>
                <a:cs typeface="Times New Roman" panose="02020603050405020304" pitchFamily="18" charset="0"/>
              </a:rPr>
              <a:t>gerçekleşir. </a:t>
            </a:r>
            <a:r>
              <a:rPr lang="tr-TR" dirty="0">
                <a:latin typeface="Times New Roman" panose="02020603050405020304" pitchFamily="18" charset="0"/>
                <a:cs typeface="Times New Roman" panose="02020603050405020304" pitchFamily="18" charset="0"/>
              </a:rPr>
              <a:t>Konvansiyonel olarak tasarlanmış çökeltme tankları ile </a:t>
            </a:r>
            <a:r>
              <a:rPr lang="tr-TR" dirty="0" smtClean="0">
                <a:latin typeface="Times New Roman" panose="02020603050405020304" pitchFamily="18" charset="0"/>
                <a:cs typeface="Times New Roman" panose="02020603050405020304" pitchFamily="18" charset="0"/>
              </a:rPr>
              <a:t>çıkışta 1 mg/L </a:t>
            </a:r>
            <a:r>
              <a:rPr lang="tr-TR" dirty="0">
                <a:latin typeface="Times New Roman" panose="02020603050405020304" pitchFamily="18" charset="0"/>
                <a:cs typeface="Times New Roman" panose="02020603050405020304" pitchFamily="18" charset="0"/>
              </a:rPr>
              <a:t>TP </a:t>
            </a:r>
            <a:r>
              <a:rPr lang="tr-TR" dirty="0" smtClean="0">
                <a:latin typeface="Times New Roman" panose="02020603050405020304" pitchFamily="18" charset="0"/>
                <a:cs typeface="Times New Roman" panose="02020603050405020304" pitchFamily="18" charset="0"/>
              </a:rPr>
              <a:t>sağlanabilmektedir. 0,5 </a:t>
            </a:r>
            <a:r>
              <a:rPr lang="tr-TR" dirty="0">
                <a:latin typeface="Times New Roman" panose="02020603050405020304" pitchFamily="18" charset="0"/>
                <a:cs typeface="Times New Roman" panose="02020603050405020304" pitchFamily="18" charset="0"/>
              </a:rPr>
              <a:t>mg/L TP standardını sağlayabilmek için büyük bir olasılıkla tersiyer </a:t>
            </a:r>
            <a:r>
              <a:rPr lang="tr-TR" dirty="0" err="1">
                <a:latin typeface="Times New Roman" panose="02020603050405020304" pitchFamily="18" charset="0"/>
                <a:cs typeface="Times New Roman" panose="02020603050405020304" pitchFamily="18" charset="0"/>
              </a:rPr>
              <a:t>filtrasyon</a:t>
            </a:r>
            <a:r>
              <a:rPr lang="tr-TR" dirty="0">
                <a:latin typeface="Times New Roman" panose="02020603050405020304" pitchFamily="18" charset="0"/>
                <a:cs typeface="Times New Roman" panose="02020603050405020304" pitchFamily="18" charset="0"/>
              </a:rPr>
              <a:t> gerekir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9713906"/>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04800" y="675201"/>
            <a:ext cx="8153400" cy="646331"/>
          </a:xfrm>
          <a:prstGeom prst="rect">
            <a:avLst/>
          </a:prstGeom>
        </p:spPr>
        <p:txBody>
          <a:bodyPr wrap="square">
            <a:spAutoFit/>
          </a:bodyPr>
          <a:lstStyle/>
          <a:p>
            <a:pPr algn="just"/>
            <a:r>
              <a:rPr lang="tr-TR" b="1" dirty="0">
                <a:latin typeface="Times New Roman" panose="02020603050405020304" pitchFamily="18" charset="0"/>
                <a:cs typeface="Times New Roman" panose="02020603050405020304" pitchFamily="18" charset="0"/>
              </a:rPr>
              <a:t>Değişik noktalarda kimyasal ilavesinin birbirlerine göre avantaj ve dezavantajları aşağıdaki tabloda özetlenmiştir.</a:t>
            </a:r>
            <a:endParaRPr lang="tr-TR" dirty="0"/>
          </a:p>
        </p:txBody>
      </p:sp>
      <p:graphicFrame>
        <p:nvGraphicFramePr>
          <p:cNvPr id="5" name="Tablo 4"/>
          <p:cNvGraphicFramePr>
            <a:graphicFrameLocks noGrp="1"/>
          </p:cNvGraphicFramePr>
          <p:nvPr>
            <p:extLst>
              <p:ext uri="{D42A27DB-BD31-4B8C-83A1-F6EECF244321}">
                <p14:modId xmlns:p14="http://schemas.microsoft.com/office/powerpoint/2010/main" val="1573107603"/>
              </p:ext>
            </p:extLst>
          </p:nvPr>
        </p:nvGraphicFramePr>
        <p:xfrm>
          <a:off x="609600" y="1339723"/>
          <a:ext cx="6934200" cy="3368040"/>
        </p:xfrm>
        <a:graphic>
          <a:graphicData uri="http://schemas.openxmlformats.org/drawingml/2006/table">
            <a:tbl>
              <a:tblPr firstRow="1" bandRow="1">
                <a:tableStyleId>{5C22544A-7EE6-4342-B048-85BDC9FD1C3A}</a:tableStyleId>
              </a:tblPr>
              <a:tblGrid>
                <a:gridCol w="2311400"/>
                <a:gridCol w="2311400"/>
                <a:gridCol w="2311400"/>
              </a:tblGrid>
              <a:tr h="487680">
                <a:tc>
                  <a:txBody>
                    <a:bodyPr/>
                    <a:lstStyle/>
                    <a:p>
                      <a:pPr algn="just"/>
                      <a:r>
                        <a:rPr lang="tr-TR" sz="1100" dirty="0" smtClean="0">
                          <a:solidFill>
                            <a:schemeClr val="accent2">
                              <a:lumMod val="75000"/>
                            </a:schemeClr>
                          </a:solidFill>
                          <a:latin typeface="Times New Roman" panose="02020603050405020304" pitchFamily="18" charset="0"/>
                          <a:cs typeface="Times New Roman" panose="02020603050405020304" pitchFamily="18" charset="0"/>
                        </a:rPr>
                        <a:t>Arıtma Kademesi</a:t>
                      </a:r>
                      <a:endParaRPr lang="tr-TR" sz="1100" dirty="0">
                        <a:solidFill>
                          <a:schemeClr val="accent2">
                            <a:lumMod val="75000"/>
                          </a:schemeClr>
                        </a:solidFill>
                        <a:latin typeface="Times New Roman" panose="02020603050405020304" pitchFamily="18" charset="0"/>
                        <a:cs typeface="Times New Roman" panose="02020603050405020304" pitchFamily="18" charset="0"/>
                      </a:endParaRPr>
                    </a:p>
                  </a:txBody>
                  <a:tcPr anchor="ctr"/>
                </a:tc>
                <a:tc>
                  <a:txBody>
                    <a:bodyPr/>
                    <a:lstStyle/>
                    <a:p>
                      <a:pPr algn="just"/>
                      <a:r>
                        <a:rPr lang="tr-TR" sz="1100" dirty="0" smtClean="0">
                          <a:solidFill>
                            <a:schemeClr val="accent2">
                              <a:lumMod val="75000"/>
                            </a:schemeClr>
                          </a:solidFill>
                          <a:latin typeface="Times New Roman" panose="02020603050405020304" pitchFamily="18" charset="0"/>
                          <a:cs typeface="Times New Roman" panose="02020603050405020304" pitchFamily="18" charset="0"/>
                        </a:rPr>
                        <a:t>Avantaj</a:t>
                      </a:r>
                      <a:endParaRPr lang="tr-TR" sz="1100" dirty="0">
                        <a:solidFill>
                          <a:schemeClr val="accent2">
                            <a:lumMod val="75000"/>
                          </a:schemeClr>
                        </a:solidFill>
                        <a:latin typeface="Times New Roman" panose="02020603050405020304" pitchFamily="18" charset="0"/>
                        <a:cs typeface="Times New Roman" panose="02020603050405020304" pitchFamily="18" charset="0"/>
                      </a:endParaRPr>
                    </a:p>
                  </a:txBody>
                  <a:tcPr anchor="ctr"/>
                </a:tc>
                <a:tc>
                  <a:txBody>
                    <a:bodyPr/>
                    <a:lstStyle/>
                    <a:p>
                      <a:pPr algn="just"/>
                      <a:r>
                        <a:rPr lang="tr-TR" sz="1100" dirty="0" smtClean="0">
                          <a:solidFill>
                            <a:schemeClr val="accent2">
                              <a:lumMod val="75000"/>
                            </a:schemeClr>
                          </a:solidFill>
                          <a:latin typeface="Times New Roman" panose="02020603050405020304" pitchFamily="18" charset="0"/>
                          <a:cs typeface="Times New Roman" panose="02020603050405020304" pitchFamily="18" charset="0"/>
                        </a:rPr>
                        <a:t>Dezavantaj</a:t>
                      </a:r>
                      <a:endParaRPr lang="tr-TR" sz="1100" dirty="0">
                        <a:solidFill>
                          <a:schemeClr val="accent2">
                            <a:lumMod val="75000"/>
                          </a:schemeClr>
                        </a:solidFill>
                        <a:latin typeface="Times New Roman" panose="02020603050405020304" pitchFamily="18" charset="0"/>
                        <a:cs typeface="Times New Roman" panose="02020603050405020304" pitchFamily="18" charset="0"/>
                      </a:endParaRPr>
                    </a:p>
                  </a:txBody>
                  <a:tcPr anchor="ctr"/>
                </a:tc>
              </a:tr>
              <a:tr h="487680">
                <a:tc>
                  <a:txBody>
                    <a:bodyPr/>
                    <a:lstStyle/>
                    <a:p>
                      <a:pPr algn="just"/>
                      <a:r>
                        <a:rPr lang="tr-TR" sz="1100" dirty="0" smtClean="0">
                          <a:latin typeface="Times New Roman" panose="02020603050405020304" pitchFamily="18" charset="0"/>
                          <a:cs typeface="Times New Roman" panose="02020603050405020304" pitchFamily="18" charset="0"/>
                        </a:rPr>
                        <a:t>Ön çöktürme ünitesi</a:t>
                      </a:r>
                      <a:endParaRPr lang="tr-TR" sz="1100" dirty="0">
                        <a:latin typeface="Times New Roman" panose="02020603050405020304" pitchFamily="18" charset="0"/>
                        <a:cs typeface="Times New Roman" panose="02020603050405020304" pitchFamily="18" charset="0"/>
                      </a:endParaRPr>
                    </a:p>
                  </a:txBody>
                  <a:tcPr/>
                </a:tc>
                <a:tc>
                  <a:txBody>
                    <a:bodyPr/>
                    <a:lstStyle/>
                    <a:p>
                      <a:pPr algn="just"/>
                      <a:r>
                        <a:rPr lang="tr-TR" sz="1100" dirty="0" smtClean="0">
                          <a:latin typeface="Times New Roman" panose="02020603050405020304" pitchFamily="18" charset="0"/>
                          <a:cs typeface="Times New Roman" panose="02020603050405020304" pitchFamily="18" charset="0"/>
                        </a:rPr>
                        <a:t>Bir çok arıtma ünitelerinde uygulanabilir, BOİ ve TKM giderimi de sağlanır, çok az metal kaçışı vardır, kireç geri </a:t>
                      </a:r>
                      <a:r>
                        <a:rPr lang="tr-TR" sz="1100" dirty="0" err="1" smtClean="0">
                          <a:latin typeface="Times New Roman" panose="02020603050405020304" pitchFamily="18" charset="0"/>
                          <a:cs typeface="Times New Roman" panose="02020603050405020304" pitchFamily="18" charset="0"/>
                        </a:rPr>
                        <a:t>eldesi</a:t>
                      </a:r>
                      <a:r>
                        <a:rPr lang="tr-TR" sz="1100" dirty="0" smtClean="0">
                          <a:latin typeface="Times New Roman" panose="02020603050405020304" pitchFamily="18" charset="0"/>
                          <a:cs typeface="Times New Roman" panose="02020603050405020304" pitchFamily="18" charset="0"/>
                        </a:rPr>
                        <a:t> mümkündür.</a:t>
                      </a:r>
                    </a:p>
                  </a:txBody>
                  <a:tcPr/>
                </a:tc>
                <a:tc>
                  <a:txBody>
                    <a:bodyPr/>
                    <a:lstStyle/>
                    <a:p>
                      <a:pPr algn="just"/>
                      <a:r>
                        <a:rPr lang="tr-TR" sz="1100" dirty="0" smtClean="0">
                          <a:latin typeface="Times New Roman" panose="02020603050405020304" pitchFamily="18" charset="0"/>
                          <a:cs typeface="Times New Roman" panose="02020603050405020304" pitchFamily="18" charset="0"/>
                        </a:rPr>
                        <a:t>Giderim düşüktür, polimerlere ihtiyaç duyulabilir, aşırı çamur oluşumu söz konusu, birincil çamurun </a:t>
                      </a:r>
                      <a:r>
                        <a:rPr lang="tr-TR" sz="1100" dirty="0" err="1" smtClean="0">
                          <a:latin typeface="Times New Roman" panose="02020603050405020304" pitchFamily="18" charset="0"/>
                          <a:cs typeface="Times New Roman" panose="02020603050405020304" pitchFamily="18" charset="0"/>
                        </a:rPr>
                        <a:t>susuzlaştırılması</a:t>
                      </a:r>
                      <a:r>
                        <a:rPr lang="tr-TR" sz="1100" dirty="0" smtClean="0">
                          <a:latin typeface="Times New Roman" panose="02020603050405020304" pitchFamily="18" charset="0"/>
                          <a:cs typeface="Times New Roman" panose="02020603050405020304" pitchFamily="18" charset="0"/>
                        </a:rPr>
                        <a:t> gerekmektedir.</a:t>
                      </a:r>
                    </a:p>
                  </a:txBody>
                  <a:tcPr/>
                </a:tc>
              </a:tr>
              <a:tr h="487680">
                <a:tc>
                  <a:txBody>
                    <a:bodyPr/>
                    <a:lstStyle/>
                    <a:p>
                      <a:pPr algn="just"/>
                      <a:r>
                        <a:rPr lang="tr-TR" sz="1100" dirty="0" smtClean="0">
                          <a:latin typeface="Times New Roman" panose="02020603050405020304" pitchFamily="18" charset="0"/>
                          <a:cs typeface="Times New Roman" panose="02020603050405020304" pitchFamily="18" charset="0"/>
                        </a:rPr>
                        <a:t>Aktif çamur/Son çöktürme</a:t>
                      </a:r>
                      <a:r>
                        <a:rPr lang="tr-TR" sz="1100" baseline="0" dirty="0" smtClean="0">
                          <a:latin typeface="Times New Roman" panose="02020603050405020304" pitchFamily="18" charset="0"/>
                          <a:cs typeface="Times New Roman" panose="02020603050405020304" pitchFamily="18" charset="0"/>
                        </a:rPr>
                        <a:t> ünitesi</a:t>
                      </a:r>
                      <a:endParaRPr lang="tr-TR" sz="1100" dirty="0">
                        <a:latin typeface="Times New Roman" panose="02020603050405020304" pitchFamily="18" charset="0"/>
                        <a:cs typeface="Times New Roman" panose="02020603050405020304" pitchFamily="18" charset="0"/>
                      </a:endParaRPr>
                    </a:p>
                  </a:txBody>
                  <a:tcPr/>
                </a:tc>
                <a:tc>
                  <a:txBody>
                    <a:bodyPr/>
                    <a:lstStyle/>
                    <a:p>
                      <a:pPr algn="just"/>
                      <a:r>
                        <a:rPr lang="tr-TR" sz="1100" dirty="0" smtClean="0">
                          <a:latin typeface="Times New Roman" panose="02020603050405020304" pitchFamily="18" charset="0"/>
                          <a:cs typeface="Times New Roman" panose="02020603050405020304" pitchFamily="18" charset="0"/>
                        </a:rPr>
                        <a:t>Düşük maliyet, düşük kimyasal dozu ön çöktürmeye kıyasla, aktif çamurun </a:t>
                      </a:r>
                      <a:r>
                        <a:rPr lang="tr-TR" sz="1100" dirty="0" err="1" smtClean="0">
                          <a:latin typeface="Times New Roman" panose="02020603050405020304" pitchFamily="18" charset="0"/>
                          <a:cs typeface="Times New Roman" panose="02020603050405020304" pitchFamily="18" charset="0"/>
                        </a:rPr>
                        <a:t>stabilitesi</a:t>
                      </a:r>
                      <a:r>
                        <a:rPr lang="tr-TR" sz="1100" dirty="0" smtClean="0">
                          <a:latin typeface="Times New Roman" panose="02020603050405020304" pitchFamily="18" charset="0"/>
                          <a:cs typeface="Times New Roman" panose="02020603050405020304" pitchFamily="18" charset="0"/>
                        </a:rPr>
                        <a:t> artmakta. Polimere gerek yoktur</a:t>
                      </a:r>
                    </a:p>
                  </a:txBody>
                  <a:tcPr/>
                </a:tc>
                <a:tc>
                  <a:txBody>
                    <a:bodyPr/>
                    <a:lstStyle/>
                    <a:p>
                      <a:pPr algn="just"/>
                      <a:r>
                        <a:rPr lang="tr-TR" sz="1100" dirty="0" err="1" smtClean="0">
                          <a:latin typeface="Times New Roman" panose="02020603050405020304" pitchFamily="18" charset="0"/>
                          <a:cs typeface="Times New Roman" panose="02020603050405020304" pitchFamily="18" charset="0"/>
                        </a:rPr>
                        <a:t>Alkalinitesi</a:t>
                      </a:r>
                      <a:r>
                        <a:rPr lang="tr-TR" sz="1100" dirty="0" smtClean="0">
                          <a:latin typeface="Times New Roman" panose="02020603050405020304" pitchFamily="18" charset="0"/>
                          <a:cs typeface="Times New Roman" panose="02020603050405020304" pitchFamily="18" charset="0"/>
                        </a:rPr>
                        <a:t> düşük sular için düşük </a:t>
                      </a:r>
                      <a:r>
                        <a:rPr lang="tr-TR" sz="1100" dirty="0" err="1" smtClean="0">
                          <a:latin typeface="Times New Roman" panose="02020603050405020304" pitchFamily="18" charset="0"/>
                          <a:cs typeface="Times New Roman" panose="02020603050405020304" pitchFamily="18" charset="0"/>
                        </a:rPr>
                        <a:t>pH</a:t>
                      </a:r>
                      <a:r>
                        <a:rPr lang="tr-TR" sz="1100" dirty="0" smtClean="0">
                          <a:latin typeface="Times New Roman" panose="02020603050405020304" pitchFamily="18" charset="0"/>
                          <a:cs typeface="Times New Roman" panose="02020603050405020304" pitchFamily="18" charset="0"/>
                        </a:rPr>
                        <a:t>, </a:t>
                      </a:r>
                      <a:r>
                        <a:rPr lang="tr-TR" sz="1100" dirty="0" err="1" smtClean="0">
                          <a:latin typeface="Times New Roman" panose="02020603050405020304" pitchFamily="18" charset="0"/>
                          <a:cs typeface="Times New Roman" panose="02020603050405020304" pitchFamily="18" charset="0"/>
                        </a:rPr>
                        <a:t>pH</a:t>
                      </a:r>
                      <a:r>
                        <a:rPr lang="tr-TR" sz="1100" dirty="0" smtClean="0">
                          <a:latin typeface="Times New Roman" panose="02020603050405020304" pitchFamily="18" charset="0"/>
                          <a:cs typeface="Times New Roman" panose="02020603050405020304" pitchFamily="18" charset="0"/>
                        </a:rPr>
                        <a:t> kontrol sistemlerine gerek vardır, uçucu organiklerin oluşması söz konusu</a:t>
                      </a:r>
                    </a:p>
                  </a:txBody>
                  <a:tcPr/>
                </a:tc>
              </a:tr>
              <a:tr h="487680">
                <a:tc>
                  <a:txBody>
                    <a:bodyPr/>
                    <a:lstStyle/>
                    <a:p>
                      <a:pPr algn="just"/>
                      <a:r>
                        <a:rPr lang="tr-TR" sz="1100" dirty="0" smtClean="0">
                          <a:latin typeface="Times New Roman" panose="02020603050405020304" pitchFamily="18" charset="0"/>
                          <a:cs typeface="Times New Roman" panose="02020603050405020304" pitchFamily="18" charset="0"/>
                        </a:rPr>
                        <a:t>İleri çöktürme</a:t>
                      </a:r>
                      <a:endParaRPr lang="tr-TR" sz="1100" dirty="0">
                        <a:latin typeface="Times New Roman" panose="02020603050405020304" pitchFamily="18" charset="0"/>
                        <a:cs typeface="Times New Roman" panose="02020603050405020304" pitchFamily="18" charset="0"/>
                      </a:endParaRPr>
                    </a:p>
                  </a:txBody>
                  <a:tcPr/>
                </a:tc>
                <a:tc>
                  <a:txBody>
                    <a:bodyPr/>
                    <a:lstStyle/>
                    <a:p>
                      <a:pPr algn="just"/>
                      <a:r>
                        <a:rPr lang="tr-TR" sz="1100" dirty="0" smtClean="0">
                          <a:latin typeface="Times New Roman" panose="02020603050405020304" pitchFamily="18" charset="0"/>
                          <a:cs typeface="Times New Roman" panose="02020603050405020304" pitchFamily="18" charset="0"/>
                        </a:rPr>
                        <a:t>Düşük fosfor çıkış suyu, kireç geri kazanımı, kimyasalın kullanımı verimli </a:t>
                      </a:r>
                    </a:p>
                  </a:txBody>
                  <a:tcPr/>
                </a:tc>
                <a:tc>
                  <a:txBody>
                    <a:bodyPr/>
                    <a:lstStyle/>
                    <a:p>
                      <a:pPr algn="just"/>
                      <a:r>
                        <a:rPr lang="tr-TR" sz="1100" dirty="0" smtClean="0">
                          <a:latin typeface="Times New Roman" panose="02020603050405020304" pitchFamily="18" charset="0"/>
                          <a:cs typeface="Times New Roman" panose="02020603050405020304" pitchFamily="18" charset="0"/>
                        </a:rPr>
                        <a:t>Yüksek işletme maliyeti, çıkış suyunda yüksek metal kaçakları</a:t>
                      </a:r>
                      <a:endParaRPr lang="tr-TR" sz="1100" dirty="0">
                        <a:latin typeface="Times New Roman" panose="02020603050405020304" pitchFamily="18" charset="0"/>
                        <a:cs typeface="Times New Roman" panose="02020603050405020304" pitchFamily="18" charset="0"/>
                      </a:endParaRPr>
                    </a:p>
                  </a:txBody>
                  <a:tcPr/>
                </a:tc>
              </a:tr>
              <a:tr h="487680">
                <a:tc>
                  <a:txBody>
                    <a:bodyPr/>
                    <a:lstStyle/>
                    <a:p>
                      <a:pPr algn="just"/>
                      <a:r>
                        <a:rPr lang="tr-TR" sz="1100" dirty="0" smtClean="0">
                          <a:latin typeface="Times New Roman" panose="02020603050405020304" pitchFamily="18" charset="0"/>
                          <a:cs typeface="Times New Roman" panose="02020603050405020304" pitchFamily="18" charset="0"/>
                        </a:rPr>
                        <a:t>İleri tek</a:t>
                      </a:r>
                      <a:r>
                        <a:rPr lang="tr-TR" sz="1100" baseline="0" dirty="0" smtClean="0">
                          <a:latin typeface="Times New Roman" panose="02020603050405020304" pitchFamily="18" charset="0"/>
                          <a:cs typeface="Times New Roman" panose="02020603050405020304" pitchFamily="18" charset="0"/>
                        </a:rPr>
                        <a:t> ve çift kademeli çöktürme</a:t>
                      </a:r>
                      <a:endParaRPr lang="tr-TR" sz="1100" dirty="0">
                        <a:latin typeface="Times New Roman" panose="02020603050405020304" pitchFamily="18" charset="0"/>
                        <a:cs typeface="Times New Roman" panose="02020603050405020304" pitchFamily="18" charset="0"/>
                      </a:endParaRPr>
                    </a:p>
                  </a:txBody>
                  <a:tcPr/>
                </a:tc>
                <a:tc>
                  <a:txBody>
                    <a:bodyPr/>
                    <a:lstStyle/>
                    <a:p>
                      <a:pPr algn="just"/>
                      <a:r>
                        <a:rPr lang="tr-TR" sz="1100" dirty="0" smtClean="0">
                          <a:latin typeface="Times New Roman" panose="02020603050405020304" pitchFamily="18" charset="0"/>
                          <a:cs typeface="Times New Roman" panose="02020603050405020304" pitchFamily="18" charset="0"/>
                        </a:rPr>
                        <a:t>Askıda maddelerin giderilmesi nispeten düşük maliyet sağlanabilmekte</a:t>
                      </a:r>
                    </a:p>
                    <a:p>
                      <a:pPr algn="just"/>
                      <a:endParaRPr lang="tr-TR" sz="1100" dirty="0">
                        <a:latin typeface="Times New Roman" panose="02020603050405020304" pitchFamily="18" charset="0"/>
                        <a:cs typeface="Times New Roman" panose="02020603050405020304" pitchFamily="18" charset="0"/>
                      </a:endParaRPr>
                    </a:p>
                  </a:txBody>
                  <a:tcPr/>
                </a:tc>
                <a:tc>
                  <a:txBody>
                    <a:bodyPr/>
                    <a:lstStyle/>
                    <a:p>
                      <a:pPr algn="just"/>
                      <a:r>
                        <a:rPr lang="tr-TR" sz="1100" dirty="0" smtClean="0">
                          <a:latin typeface="Times New Roman" panose="02020603050405020304" pitchFamily="18" charset="0"/>
                          <a:cs typeface="Times New Roman" panose="02020603050405020304" pitchFamily="18" charset="0"/>
                        </a:rPr>
                        <a:t>Özellikle iki basamaklı </a:t>
                      </a:r>
                      <a:r>
                        <a:rPr lang="tr-TR" sz="1100" dirty="0" err="1" smtClean="0">
                          <a:latin typeface="Times New Roman" panose="02020603050405020304" pitchFamily="18" charset="0"/>
                          <a:cs typeface="Times New Roman" panose="02020603050405020304" pitchFamily="18" charset="0"/>
                        </a:rPr>
                        <a:t>filtrasyon</a:t>
                      </a:r>
                      <a:r>
                        <a:rPr lang="tr-TR" sz="1100" dirty="0" smtClean="0">
                          <a:latin typeface="Times New Roman" panose="02020603050405020304" pitchFamily="18" charset="0"/>
                          <a:cs typeface="Times New Roman" panose="02020603050405020304" pitchFamily="18" charset="0"/>
                        </a:rPr>
                        <a:t> sistemi için ilave masraf</a:t>
                      </a:r>
                    </a:p>
                  </a:txBody>
                  <a:tcPr/>
                </a:tc>
              </a:tr>
            </a:tbl>
          </a:graphicData>
        </a:graphic>
      </p:graphicFrame>
    </p:spTree>
    <p:extLst>
      <p:ext uri="{BB962C8B-B14F-4D97-AF65-F5344CB8AC3E}">
        <p14:creationId xmlns:p14="http://schemas.microsoft.com/office/powerpoint/2010/main" val="1184065396"/>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7734300" cy="2862322"/>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Genelde gerekli kireç miktarı </a:t>
            </a:r>
            <a:r>
              <a:rPr lang="tr-TR" dirty="0" err="1">
                <a:latin typeface="Times New Roman" panose="02020603050405020304" pitchFamily="18" charset="0"/>
                <a:cs typeface="Times New Roman" panose="02020603050405020304" pitchFamily="18" charset="0"/>
              </a:rPr>
              <a:t>alkaliniteyi</a:t>
            </a:r>
            <a:r>
              <a:rPr lang="tr-TR" dirty="0">
                <a:latin typeface="Times New Roman" panose="02020603050405020304" pitchFamily="18" charset="0"/>
                <a:cs typeface="Times New Roman" panose="02020603050405020304" pitchFamily="18" charset="0"/>
              </a:rPr>
              <a:t> de göz önünde bulundurduğumuzda </a:t>
            </a:r>
            <a:r>
              <a:rPr lang="tr-TR" dirty="0" err="1">
                <a:latin typeface="Times New Roman" panose="02020603050405020304" pitchFamily="18" charset="0"/>
                <a:cs typeface="Times New Roman" panose="02020603050405020304" pitchFamily="18" charset="0"/>
              </a:rPr>
              <a:t>alkalinitenin</a:t>
            </a:r>
            <a:r>
              <a:rPr lang="tr-TR" dirty="0">
                <a:latin typeface="Times New Roman" panose="02020603050405020304" pitchFamily="18" charset="0"/>
                <a:cs typeface="Times New Roman" panose="02020603050405020304" pitchFamily="18" charset="0"/>
              </a:rPr>
              <a:t> 1,4–1,5 katı miktarında olması </a:t>
            </a:r>
            <a:r>
              <a:rPr lang="tr-TR" dirty="0" smtClean="0">
                <a:latin typeface="Times New Roman" panose="02020603050405020304" pitchFamily="18" charset="0"/>
                <a:cs typeface="Times New Roman" panose="02020603050405020304" pitchFamily="18" charset="0"/>
              </a:rPr>
              <a:t>gerekmektedir. Böylece </a:t>
            </a:r>
            <a:r>
              <a:rPr lang="tr-TR" dirty="0">
                <a:latin typeface="Times New Roman" panose="02020603050405020304" pitchFamily="18" charset="0"/>
                <a:cs typeface="Times New Roman" panose="02020603050405020304" pitchFamily="18" charset="0"/>
              </a:rPr>
              <a:t>bakiye kireç ortamda kalarak fosfatları </a:t>
            </a:r>
            <a:r>
              <a:rPr lang="tr-TR" dirty="0" smtClean="0">
                <a:latin typeface="Times New Roman" panose="02020603050405020304" pitchFamily="18" charset="0"/>
                <a:cs typeface="Times New Roman" panose="02020603050405020304" pitchFamily="18" charset="0"/>
              </a:rPr>
              <a:t>giderebilecektir. Sistemde </a:t>
            </a:r>
            <a:r>
              <a:rPr lang="tr-TR" dirty="0">
                <a:latin typeface="Times New Roman" panose="02020603050405020304" pitchFamily="18" charset="0"/>
                <a:cs typeface="Times New Roman" panose="02020603050405020304" pitchFamily="18" charset="0"/>
              </a:rPr>
              <a:t>kireç ilavesi ile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nın</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10 un üzerine çıkması söz </a:t>
            </a:r>
            <a:r>
              <a:rPr lang="tr-TR" dirty="0" smtClean="0">
                <a:latin typeface="Times New Roman" panose="02020603050405020304" pitchFamily="18" charset="0"/>
                <a:cs typeface="Times New Roman" panose="02020603050405020304" pitchFamily="18" charset="0"/>
              </a:rPr>
              <a:t>konusudur. Böyle </a:t>
            </a:r>
            <a:r>
              <a:rPr lang="tr-TR" dirty="0">
                <a:latin typeface="Times New Roman" panose="02020603050405020304" pitchFamily="18" charset="0"/>
                <a:cs typeface="Times New Roman" panose="02020603050405020304" pitchFamily="18" charset="0"/>
              </a:rPr>
              <a:t>bir sistemde deşarjdan önce mutlaka bir </a:t>
            </a:r>
            <a:r>
              <a:rPr lang="tr-TR" dirty="0" err="1">
                <a:latin typeface="Times New Roman" panose="02020603050405020304" pitchFamily="18" charset="0"/>
                <a:cs typeface="Times New Roman" panose="02020603050405020304" pitchFamily="18" charset="0"/>
              </a:rPr>
              <a:t>rekarbonizasyon</a:t>
            </a:r>
            <a:r>
              <a:rPr lang="tr-TR" dirty="0">
                <a:latin typeface="Times New Roman" panose="02020603050405020304" pitchFamily="18" charset="0"/>
                <a:cs typeface="Times New Roman" panose="02020603050405020304" pitchFamily="18" charset="0"/>
              </a:rPr>
              <a:t> ünitesinin kurulması da </a:t>
            </a:r>
            <a:r>
              <a:rPr lang="tr-TR" dirty="0" smtClean="0">
                <a:latin typeface="Times New Roman" panose="02020603050405020304" pitchFamily="18" charset="0"/>
                <a:cs typeface="Times New Roman" panose="02020603050405020304" pitchFamily="18" charset="0"/>
              </a:rPr>
              <a:t>gerekmektedir. Özellikle </a:t>
            </a:r>
            <a:r>
              <a:rPr lang="tr-TR" dirty="0">
                <a:latin typeface="Times New Roman" panose="02020603050405020304" pitchFamily="18" charset="0"/>
                <a:cs typeface="Times New Roman" panose="02020603050405020304" pitchFamily="18" charset="0"/>
              </a:rPr>
              <a:t>ön çöktürme havuzunda kireç ilavesi uygulamalarında çıkış suyunda fosfor </a:t>
            </a:r>
            <a:r>
              <a:rPr lang="tr-TR" dirty="0" smtClean="0">
                <a:latin typeface="Times New Roman" panose="02020603050405020304" pitchFamily="18" charset="0"/>
                <a:cs typeface="Times New Roman" panose="02020603050405020304" pitchFamily="18" charset="0"/>
              </a:rPr>
              <a:t>miktarı 1 </a:t>
            </a:r>
            <a:r>
              <a:rPr lang="tr-TR" dirty="0">
                <a:latin typeface="Times New Roman" panose="02020603050405020304" pitchFamily="18" charset="0"/>
                <a:cs typeface="Times New Roman" panose="02020603050405020304" pitchFamily="18" charset="0"/>
              </a:rPr>
              <a:t>mg/L </a:t>
            </a:r>
            <a:r>
              <a:rPr lang="tr-TR" dirty="0" smtClean="0">
                <a:latin typeface="Times New Roman" panose="02020603050405020304" pitchFamily="18" charset="0"/>
                <a:cs typeface="Times New Roman" panose="02020603050405020304" pitchFamily="18" charset="0"/>
              </a:rPr>
              <a:t>‘ye </a:t>
            </a:r>
            <a:r>
              <a:rPr lang="tr-TR" dirty="0">
                <a:latin typeface="Times New Roman" panose="02020603050405020304" pitchFamily="18" charset="0"/>
                <a:cs typeface="Times New Roman" panose="02020603050405020304" pitchFamily="18" charset="0"/>
              </a:rPr>
              <a:t>kadar düşebilmektedir. </a:t>
            </a:r>
            <a:endParaRPr lang="tr-TR" dirty="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r>
              <a:rPr lang="tr-TR" dirty="0" smtClean="0"/>
              <a:t> </a:t>
            </a:r>
            <a:endParaRPr lang="tr-TR" dirty="0"/>
          </a:p>
        </p:txBody>
      </p:sp>
    </p:spTree>
    <p:extLst>
      <p:ext uri="{BB962C8B-B14F-4D97-AF65-F5344CB8AC3E}">
        <p14:creationId xmlns:p14="http://schemas.microsoft.com/office/powerpoint/2010/main" val="2395984398"/>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27717" y="8191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292195" y="1191424"/>
            <a:ext cx="8382000" cy="3416320"/>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Kireç haricinde fosfat çökelmesi </a:t>
            </a:r>
            <a:r>
              <a:rPr lang="tr-TR" dirty="0" err="1">
                <a:latin typeface="Times New Roman" panose="02020603050405020304" pitchFamily="18" charset="0"/>
                <a:cs typeface="Times New Roman" panose="02020603050405020304" pitchFamily="18" charset="0"/>
              </a:rPr>
              <a:t>alum</a:t>
            </a:r>
            <a:r>
              <a:rPr lang="tr-TR" dirty="0">
                <a:latin typeface="Times New Roman" panose="02020603050405020304" pitchFamily="18" charset="0"/>
                <a:cs typeface="Times New Roman" panose="02020603050405020304" pitchFamily="18" charset="0"/>
              </a:rPr>
              <a:t> ve demir ile de yapılabilmektedir. </a:t>
            </a:r>
          </a:p>
          <a:p>
            <a:r>
              <a:rPr lang="tr-TR" dirty="0">
                <a:latin typeface="Times New Roman" panose="02020603050405020304" pitchFamily="18" charset="0"/>
                <a:cs typeface="Times New Roman" panose="02020603050405020304" pitchFamily="18" charset="0"/>
              </a:rPr>
              <a:t>Bu durumda ise temel reaksiyonlar aşağıda verildiği gibidir.</a:t>
            </a:r>
          </a:p>
          <a:p>
            <a:endParaRPr lang="tr-TR" dirty="0">
              <a:latin typeface="Times New Roman" panose="02020603050405020304" pitchFamily="18" charset="0"/>
              <a:cs typeface="Times New Roman" panose="02020603050405020304" pitchFamily="18" charset="0"/>
            </a:endParaRPr>
          </a:p>
          <a:p>
            <a:pPr algn="ctr"/>
            <a:r>
              <a:rPr lang="tr-TR" dirty="0" smtClean="0">
                <a:latin typeface="Times New Roman" panose="02020603050405020304" pitchFamily="18" charset="0"/>
                <a:cs typeface="Times New Roman" panose="02020603050405020304" pitchFamily="18" charset="0"/>
              </a:rPr>
              <a:t>Al</a:t>
            </a:r>
            <a:r>
              <a:rPr lang="tr-TR" baseline="30000" dirty="0" smtClean="0">
                <a:latin typeface="Times New Roman" panose="02020603050405020304" pitchFamily="18" charset="0"/>
                <a:cs typeface="Times New Roman" panose="02020603050405020304" pitchFamily="18" charset="0"/>
              </a:rPr>
              <a:t>3+ </a:t>
            </a:r>
            <a:r>
              <a:rPr lang="tr-TR" dirty="0" smtClean="0">
                <a:latin typeface="Times New Roman" panose="02020603050405020304" pitchFamily="18" charset="0"/>
                <a:cs typeface="Times New Roman" panose="02020603050405020304" pitchFamily="18" charset="0"/>
              </a:rPr>
              <a:t>+ HnPO</a:t>
            </a:r>
            <a:r>
              <a:rPr lang="tr-TR" baseline="-25000" dirty="0" smtClean="0">
                <a:latin typeface="Times New Roman" panose="02020603050405020304" pitchFamily="18" charset="0"/>
                <a:cs typeface="Times New Roman" panose="02020603050405020304" pitchFamily="18" charset="0"/>
              </a:rPr>
              <a:t>4</a:t>
            </a:r>
            <a:r>
              <a:rPr lang="tr-TR" baseline="30000" dirty="0" smtClean="0">
                <a:latin typeface="Times New Roman" panose="02020603050405020304" pitchFamily="18" charset="0"/>
                <a:cs typeface="Times New Roman" panose="02020603050405020304" pitchFamily="18" charset="0"/>
              </a:rPr>
              <a:t>3-n</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&lt;==&gt;</a:t>
            </a:r>
            <a:r>
              <a:rPr lang="tr-TR" dirty="0" smtClean="0">
                <a:latin typeface="Times New Roman" panose="02020603050405020304" pitchFamily="18" charset="0"/>
                <a:cs typeface="Times New Roman" panose="02020603050405020304" pitchFamily="18" charset="0"/>
              </a:rPr>
              <a:t>AlPO</a:t>
            </a:r>
            <a:r>
              <a:rPr lang="tr-TR" baseline="-25000" dirty="0" smtClean="0">
                <a:latin typeface="Times New Roman" panose="02020603050405020304" pitchFamily="18" charset="0"/>
                <a:cs typeface="Times New Roman" panose="02020603050405020304" pitchFamily="18" charset="0"/>
              </a:rPr>
              <a:t>4 </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nH</a:t>
            </a:r>
            <a:r>
              <a:rPr lang="tr-TR" baseline="30000"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Fe</a:t>
            </a:r>
            <a:r>
              <a:rPr lang="tr-TR" baseline="30000" dirty="0" smtClean="0">
                <a:latin typeface="Times New Roman" panose="02020603050405020304" pitchFamily="18" charset="0"/>
                <a:cs typeface="Times New Roman" panose="02020603050405020304" pitchFamily="18" charset="0"/>
              </a:rPr>
              <a:t>3</a:t>
            </a:r>
            <a:r>
              <a:rPr lang="tr-TR" baseline="30000"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+HnPO</a:t>
            </a:r>
            <a:r>
              <a:rPr lang="tr-TR" baseline="-25000" dirty="0">
                <a:latin typeface="Times New Roman" panose="02020603050405020304" pitchFamily="18" charset="0"/>
                <a:cs typeface="Times New Roman" panose="02020603050405020304" pitchFamily="18" charset="0"/>
              </a:rPr>
              <a:t>4</a:t>
            </a:r>
            <a:r>
              <a:rPr lang="tr-TR" baseline="30000" dirty="0">
                <a:latin typeface="Times New Roman" panose="02020603050405020304" pitchFamily="18" charset="0"/>
                <a:cs typeface="Times New Roman" panose="02020603050405020304" pitchFamily="18" charset="0"/>
              </a:rPr>
              <a:t>3-n</a:t>
            </a:r>
            <a:r>
              <a:rPr lang="tr-TR" dirty="0">
                <a:latin typeface="Times New Roman" panose="02020603050405020304" pitchFamily="18" charset="0"/>
                <a:cs typeface="Times New Roman" panose="02020603050405020304" pitchFamily="18" charset="0"/>
              </a:rPr>
              <a:t>&lt;==&gt;</a:t>
            </a:r>
            <a:r>
              <a:rPr lang="tr-TR" dirty="0" smtClean="0">
                <a:latin typeface="Times New Roman" panose="02020603050405020304" pitchFamily="18" charset="0"/>
                <a:cs typeface="Times New Roman" panose="02020603050405020304" pitchFamily="18" charset="0"/>
              </a:rPr>
              <a:t>FePO</a:t>
            </a:r>
            <a:r>
              <a:rPr lang="tr-TR" baseline="-25000" dirty="0" smtClean="0">
                <a:latin typeface="Times New Roman" panose="02020603050405020304" pitchFamily="18" charset="0"/>
                <a:cs typeface="Times New Roman" panose="02020603050405020304" pitchFamily="18" charset="0"/>
              </a:rPr>
              <a:t>4 </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nH</a:t>
            </a:r>
            <a:r>
              <a:rPr lang="tr-TR" baseline="30000" dirty="0" smtClean="0">
                <a:latin typeface="Times New Roman" panose="02020603050405020304" pitchFamily="18" charset="0"/>
                <a:cs typeface="Times New Roman" panose="02020603050405020304" pitchFamily="18" charset="0"/>
              </a:rPr>
              <a:t>+</a:t>
            </a:r>
            <a:endParaRPr lang="tr-TR" dirty="0" smtClean="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a:p>
            <a:pPr algn="just"/>
            <a:r>
              <a:rPr lang="tr-TR" dirty="0" err="1">
                <a:latin typeface="Times New Roman" panose="02020603050405020304" pitchFamily="18" charset="0"/>
                <a:cs typeface="Times New Roman" panose="02020603050405020304" pitchFamily="18" charset="0"/>
              </a:rPr>
              <a:t>Alüm</a:t>
            </a:r>
            <a:r>
              <a:rPr lang="tr-TR" dirty="0">
                <a:latin typeface="Times New Roman" panose="02020603050405020304" pitchFamily="18" charset="0"/>
                <a:cs typeface="Times New Roman" panose="02020603050405020304" pitchFamily="18" charset="0"/>
              </a:rPr>
              <a:t> ve demir kullanılması durumunda </a:t>
            </a:r>
            <a:r>
              <a:rPr lang="tr-TR" dirty="0" smtClean="0">
                <a:latin typeface="Times New Roman" panose="02020603050405020304" pitchFamily="18" charset="0"/>
                <a:cs typeface="Times New Roman" panose="02020603050405020304" pitchFamily="18" charset="0"/>
              </a:rPr>
              <a:t>genelde iyi </a:t>
            </a:r>
            <a:r>
              <a:rPr lang="tr-TR" dirty="0">
                <a:latin typeface="Times New Roman" panose="02020603050405020304" pitchFamily="18" charset="0"/>
                <a:cs typeface="Times New Roman" panose="02020603050405020304" pitchFamily="18" charset="0"/>
              </a:rPr>
              <a:t>bir fosfat çökelmesi sağlamak </a:t>
            </a:r>
            <a:r>
              <a:rPr lang="tr-TR" dirty="0" smtClean="0">
                <a:latin typeface="Times New Roman" panose="02020603050405020304" pitchFamily="18" charset="0"/>
                <a:cs typeface="Times New Roman" panose="02020603050405020304" pitchFamily="18" charset="0"/>
              </a:rPr>
              <a:t>mümkün olabilmektedir. Fakat </a:t>
            </a:r>
            <a:r>
              <a:rPr lang="tr-TR" dirty="0">
                <a:latin typeface="Times New Roman" panose="02020603050405020304" pitchFamily="18" charset="0"/>
                <a:cs typeface="Times New Roman" panose="02020603050405020304" pitchFamily="18" charset="0"/>
              </a:rPr>
              <a:t>bu reaksiyonlardaki yaklaşım aslında yanıltıcı olabilmektedir. </a:t>
            </a:r>
            <a:r>
              <a:rPr lang="tr-TR" dirty="0" smtClean="0">
                <a:latin typeface="Times New Roman" panose="02020603050405020304" pitchFamily="18" charset="0"/>
                <a:cs typeface="Times New Roman" panose="02020603050405020304" pitchFamily="18" charset="0"/>
              </a:rPr>
              <a:t>Çünkü </a:t>
            </a:r>
            <a:r>
              <a:rPr lang="tr-TR" dirty="0" err="1">
                <a:latin typeface="Times New Roman" panose="02020603050405020304" pitchFamily="18" charset="0"/>
                <a:cs typeface="Times New Roman" panose="02020603050405020304" pitchFamily="18" charset="0"/>
              </a:rPr>
              <a:t>atıksuyun</a:t>
            </a:r>
            <a:r>
              <a:rPr lang="tr-TR" dirty="0">
                <a:latin typeface="Times New Roman" panose="02020603050405020304" pitchFamily="18" charset="0"/>
                <a:cs typeface="Times New Roman" panose="02020603050405020304" pitchFamily="18" charset="0"/>
              </a:rPr>
              <a:t> içindeki </a:t>
            </a:r>
            <a:r>
              <a:rPr lang="tr-TR" dirty="0" err="1">
                <a:latin typeface="Times New Roman" panose="02020603050405020304" pitchFamily="18" charset="0"/>
                <a:cs typeface="Times New Roman" panose="02020603050405020304" pitchFamily="18" charset="0"/>
              </a:rPr>
              <a:t>alkalinite</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iz elementler ve lejantların olması, teorik olarak hesaplanan </a:t>
            </a:r>
            <a:r>
              <a:rPr lang="tr-TR" dirty="0" err="1">
                <a:latin typeface="Times New Roman" panose="02020603050405020304" pitchFamily="18" charset="0"/>
                <a:cs typeface="Times New Roman" panose="02020603050405020304" pitchFamily="18" charset="0"/>
              </a:rPr>
              <a:t>alüm</a:t>
            </a:r>
            <a:r>
              <a:rPr lang="tr-TR" dirty="0">
                <a:latin typeface="Times New Roman" panose="02020603050405020304" pitchFamily="18" charset="0"/>
                <a:cs typeface="Times New Roman" panose="02020603050405020304" pitchFamily="18" charset="0"/>
              </a:rPr>
              <a:t> ve demir miktarını değiştirmektedirler. </a:t>
            </a:r>
          </a:p>
          <a:p>
            <a:pPr algn="just"/>
            <a:r>
              <a:rPr lang="tr-TR" dirty="0">
                <a:latin typeface="Times New Roman" panose="02020603050405020304" pitchFamily="18" charset="0"/>
                <a:cs typeface="Times New Roman" panose="02020603050405020304" pitchFamily="18" charset="0"/>
              </a:rPr>
              <a:t>Bundan dolayı gerekli dozaj miktarlarının belirlenmesi amacı ile </a:t>
            </a:r>
            <a:r>
              <a:rPr lang="tr-TR" dirty="0" smtClean="0">
                <a:latin typeface="Times New Roman" panose="02020603050405020304" pitchFamily="18" charset="0"/>
                <a:cs typeface="Times New Roman" panose="02020603050405020304" pitchFamily="18" charset="0"/>
              </a:rPr>
              <a:t>laboratuvar </a:t>
            </a:r>
            <a:r>
              <a:rPr lang="tr-TR" dirty="0">
                <a:latin typeface="Times New Roman" panose="02020603050405020304" pitchFamily="18" charset="0"/>
                <a:cs typeface="Times New Roman" panose="02020603050405020304" pitchFamily="18" charset="0"/>
              </a:rPr>
              <a:t>ölçekli çalışmaların neticesinde elde edilen değerler üzerinde durulması daha güvenilir sonuçlar verecektir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0299550"/>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Sülfürle </a:t>
            </a:r>
            <a:r>
              <a:rPr lang="tr-TR" b="1" dirty="0" smtClean="0">
                <a:latin typeface="Times New Roman" panose="02020603050405020304" pitchFamily="18" charset="0"/>
                <a:cs typeface="Times New Roman" panose="02020603050405020304" pitchFamily="18" charset="0"/>
              </a:rPr>
              <a:t>Çöktürme</a:t>
            </a:r>
            <a:r>
              <a:rPr lang="tr-TR" b="1" dirty="0" smtClean="0"/>
              <a:t> </a:t>
            </a:r>
            <a:endParaRPr lang="tr-TR" dirty="0"/>
          </a:p>
        </p:txBody>
      </p:sp>
      <p:sp>
        <p:nvSpPr>
          <p:cNvPr id="4" name="Dikdörtgen 3"/>
          <p:cNvSpPr/>
          <p:nvPr/>
        </p:nvSpPr>
        <p:spPr>
          <a:xfrm>
            <a:off x="381000" y="1428750"/>
            <a:ext cx="7810500" cy="2031325"/>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Metal sülfürlerinin çözünürlükleri metal hidroksitlerinden daha </a:t>
            </a:r>
            <a:r>
              <a:rPr lang="tr-TR" dirty="0" smtClean="0">
                <a:latin typeface="Times New Roman" panose="02020603050405020304" pitchFamily="18" charset="0"/>
                <a:cs typeface="Times New Roman" panose="02020603050405020304" pitchFamily="18" charset="0"/>
              </a:rPr>
              <a:t>azdır. Suya </a:t>
            </a:r>
            <a:r>
              <a:rPr lang="tr-TR" dirty="0">
                <a:latin typeface="Times New Roman" panose="02020603050405020304" pitchFamily="18" charset="0"/>
                <a:cs typeface="Times New Roman" panose="02020603050405020304" pitchFamily="18" charset="0"/>
              </a:rPr>
              <a:t>sülfür iyonları ilave edilince metal sülfürleri çökerler. </a:t>
            </a:r>
          </a:p>
          <a:p>
            <a:pPr algn="just"/>
            <a:r>
              <a:rPr lang="tr-TR" dirty="0">
                <a:latin typeface="Times New Roman" panose="02020603050405020304" pitchFamily="18" charset="0"/>
                <a:cs typeface="Times New Roman" panose="02020603050405020304" pitchFamily="18" charset="0"/>
              </a:rPr>
              <a:t>Metal sülfürlerin çözünürlüğü artan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ile azalır. Sülfürle çöktürme suda kuvvetli kompleks yapıcılar bulunduğunda da </a:t>
            </a:r>
            <a:r>
              <a:rPr lang="tr-TR" dirty="0" smtClean="0">
                <a:latin typeface="Times New Roman" panose="02020603050405020304" pitchFamily="18" charset="0"/>
                <a:cs typeface="Times New Roman" panose="02020603050405020304" pitchFamily="18" charset="0"/>
              </a:rPr>
              <a:t>uygulanabilir. Sülfür</a:t>
            </a:r>
            <a:r>
              <a:rPr lang="tr-TR" dirty="0">
                <a:latin typeface="Times New Roman" panose="02020603050405020304" pitchFamily="18" charset="0"/>
                <a:cs typeface="Times New Roman" panose="02020603050405020304" pitchFamily="18" charset="0"/>
              </a:rPr>
              <a:t>, çoğu kompleksten metal iyonlarını ayırarak </a:t>
            </a:r>
            <a:r>
              <a:rPr lang="tr-TR" dirty="0" smtClean="0">
                <a:latin typeface="Times New Roman" panose="02020603050405020304" pitchFamily="18" charset="0"/>
                <a:cs typeface="Times New Roman" panose="02020603050405020304" pitchFamily="18" charset="0"/>
              </a:rPr>
              <a:t>çöktürür. Bazı </a:t>
            </a:r>
            <a:r>
              <a:rPr lang="tr-TR" dirty="0">
                <a:latin typeface="Times New Roman" panose="02020603050405020304" pitchFamily="18" charset="0"/>
                <a:cs typeface="Times New Roman" panose="02020603050405020304" pitchFamily="18" charset="0"/>
              </a:rPr>
              <a:t>metal sülfürlerin </a:t>
            </a:r>
            <a:r>
              <a:rPr lang="tr-TR" dirty="0" err="1">
                <a:latin typeface="Times New Roman" panose="02020603050405020304" pitchFamily="18" charset="0"/>
                <a:cs typeface="Times New Roman" panose="02020603050405020304" pitchFamily="18" charset="0"/>
              </a:rPr>
              <a:t>pH</a:t>
            </a:r>
            <a:r>
              <a:rPr lang="tr-TR" dirty="0">
                <a:latin typeface="Times New Roman" panose="02020603050405020304" pitchFamily="18" charset="0"/>
                <a:cs typeface="Times New Roman" panose="02020603050405020304" pitchFamily="18" charset="0"/>
              </a:rPr>
              <a:t> ile değişimleri aşağıdaki grafikte verildiği </a:t>
            </a:r>
            <a:r>
              <a:rPr lang="tr-TR" dirty="0" smtClean="0">
                <a:latin typeface="Times New Roman" panose="02020603050405020304" pitchFamily="18" charset="0"/>
                <a:cs typeface="Times New Roman" panose="02020603050405020304" pitchFamily="18" charset="0"/>
              </a:rPr>
              <a:t>gibidir. Grafikte </a:t>
            </a:r>
            <a:r>
              <a:rPr lang="tr-TR" dirty="0">
                <a:latin typeface="Times New Roman" panose="02020603050405020304" pitchFamily="18" charset="0"/>
                <a:cs typeface="Times New Roman" panose="02020603050405020304" pitchFamily="18" charset="0"/>
              </a:rPr>
              <a:t>ordinattaki değer geriye kalan bakiye çözünür formdaki metal konsantrasyonunu göstermektedir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2763548"/>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4" name="Dikdörtgen 3"/>
          <p:cNvSpPr/>
          <p:nvPr/>
        </p:nvSpPr>
        <p:spPr>
          <a:xfrm>
            <a:off x="1902135" y="4274599"/>
            <a:ext cx="4800599" cy="307777"/>
          </a:xfrm>
          <a:prstGeom prst="rect">
            <a:avLst/>
          </a:prstGeom>
        </p:spPr>
        <p:txBody>
          <a:bodyPr wrap="square">
            <a:spAutoFit/>
          </a:bodyPr>
          <a:lstStyle/>
          <a:p>
            <a:r>
              <a:rPr lang="tr-TR" sz="1400" dirty="0" smtClean="0">
                <a:latin typeface="Times New Roman" panose="02020603050405020304" pitchFamily="18" charset="0"/>
                <a:cs typeface="Times New Roman" panose="02020603050405020304" pitchFamily="18" charset="0"/>
              </a:rPr>
              <a:t>Şekil 2. </a:t>
            </a:r>
            <a:r>
              <a:rPr lang="tr-TR" sz="1400" dirty="0" err="1" smtClean="0">
                <a:latin typeface="Times New Roman" panose="02020603050405020304" pitchFamily="18" charset="0"/>
                <a:cs typeface="Times New Roman" panose="02020603050405020304" pitchFamily="18" charset="0"/>
              </a:rPr>
              <a:t>pH</a:t>
            </a:r>
            <a:r>
              <a:rPr lang="tr-TR" sz="1400" dirty="0" smtClean="0">
                <a:latin typeface="Times New Roman" panose="02020603050405020304" pitchFamily="18" charset="0"/>
                <a:cs typeface="Times New Roman" panose="02020603050405020304" pitchFamily="18" charset="0"/>
              </a:rPr>
              <a:t> ile Metal konsantrasyonu derişimi arasındaki ilişki</a:t>
            </a:r>
            <a:endParaRPr lang="tr-TR" sz="1400" dirty="0"/>
          </a:p>
        </p:txBody>
      </p:sp>
      <p:pic>
        <p:nvPicPr>
          <p:cNvPr id="5" name="Picture 4"/>
          <p:cNvPicPr>
            <a:picLocks noChangeAspect="1" noChangeArrowheads="1"/>
          </p:cNvPicPr>
          <p:nvPr/>
        </p:nvPicPr>
        <p:blipFill>
          <a:blip r:embed="rId4" cstate="print"/>
          <a:srcRect/>
          <a:stretch>
            <a:fillRect/>
          </a:stretch>
        </p:blipFill>
        <p:spPr bwMode="auto">
          <a:xfrm>
            <a:off x="1902135" y="901509"/>
            <a:ext cx="4800600" cy="3233281"/>
          </a:xfrm>
          <a:prstGeom prst="rect">
            <a:avLst/>
          </a:prstGeom>
          <a:noFill/>
          <a:ln w="9525">
            <a:noFill/>
            <a:miter lim="800000"/>
            <a:headEnd/>
            <a:tailEnd/>
          </a:ln>
        </p:spPr>
      </p:pic>
    </p:spTree>
    <p:extLst>
      <p:ext uri="{BB962C8B-B14F-4D97-AF65-F5344CB8AC3E}">
        <p14:creationId xmlns:p14="http://schemas.microsoft.com/office/powerpoint/2010/main" val="295910784"/>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381000" y="895350"/>
            <a:ext cx="81534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Kimyasal Çöktürme</a:t>
            </a:r>
            <a:r>
              <a:rPr lang="tr-TR" b="1" dirty="0" smtClean="0"/>
              <a:t> </a:t>
            </a:r>
            <a:endParaRPr lang="tr-TR" dirty="0"/>
          </a:p>
        </p:txBody>
      </p:sp>
      <p:sp>
        <p:nvSpPr>
          <p:cNvPr id="4" name="Dikdörtgen 3"/>
          <p:cNvSpPr/>
          <p:nvPr/>
        </p:nvSpPr>
        <p:spPr>
          <a:xfrm>
            <a:off x="495300" y="1352550"/>
            <a:ext cx="8153400" cy="2308324"/>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Sülfürle çöktürmenin bir avantajı da, çöktürücü olarak demir (II) sülfür kullanıldığında;</a:t>
            </a:r>
          </a:p>
          <a:p>
            <a:pPr algn="ctr"/>
            <a:r>
              <a:rPr lang="tr-TR" dirty="0">
                <a:latin typeface="Times New Roman" panose="02020603050405020304" pitchFamily="18" charset="0"/>
                <a:cs typeface="Times New Roman" panose="02020603050405020304" pitchFamily="18" charset="0"/>
              </a:rPr>
              <a:t>CrO</a:t>
            </a:r>
            <a:r>
              <a:rPr lang="tr-TR" baseline="-25000" dirty="0">
                <a:latin typeface="Times New Roman" panose="02020603050405020304" pitchFamily="18" charset="0"/>
                <a:cs typeface="Times New Roman" panose="02020603050405020304" pitchFamily="18" charset="0"/>
              </a:rPr>
              <a:t>7</a:t>
            </a:r>
            <a:r>
              <a:rPr lang="tr-TR" baseline="30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+ 2FeS + 7H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 </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2Fe(OH)</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+ 2Cr(OH)</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+ 2So + </a:t>
            </a:r>
            <a:r>
              <a:rPr lang="tr-TR" dirty="0" smtClean="0">
                <a:latin typeface="Times New Roman" panose="02020603050405020304" pitchFamily="18" charset="0"/>
                <a:cs typeface="Times New Roman" panose="02020603050405020304" pitchFamily="18" charset="0"/>
              </a:rPr>
              <a:t>2OH</a:t>
            </a:r>
            <a:r>
              <a:rPr lang="tr-TR" baseline="30000" dirty="0" smtClean="0">
                <a:latin typeface="Times New Roman" panose="02020603050405020304" pitchFamily="18" charset="0"/>
                <a:cs typeface="Times New Roman" panose="02020603050405020304" pitchFamily="18" charset="0"/>
              </a:rPr>
              <a:t>-</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Reaksiyonu ile 6 </a:t>
            </a:r>
            <a:r>
              <a:rPr lang="tr-TR" dirty="0" err="1">
                <a:latin typeface="Times New Roman" panose="02020603050405020304" pitchFamily="18" charset="0"/>
                <a:cs typeface="Times New Roman" panose="02020603050405020304" pitchFamily="18" charset="0"/>
              </a:rPr>
              <a:t>değerlikli</a:t>
            </a:r>
            <a:r>
              <a:rPr lang="tr-TR" dirty="0">
                <a:latin typeface="Times New Roman" panose="02020603050405020304" pitchFamily="18" charset="0"/>
                <a:cs typeface="Times New Roman" panose="02020603050405020304" pitchFamily="18" charset="0"/>
              </a:rPr>
              <a:t> kromun, indirgenmeye gerek kalmadan </a:t>
            </a:r>
            <a:r>
              <a:rPr lang="tr-TR" dirty="0" smtClean="0">
                <a:latin typeface="Times New Roman" panose="02020603050405020304" pitchFamily="18" charset="0"/>
                <a:cs typeface="Times New Roman" panose="02020603050405020304" pitchFamily="18" charset="0"/>
              </a:rPr>
              <a:t>çöktürülmesidir. Bu </a:t>
            </a:r>
            <a:r>
              <a:rPr lang="tr-TR" dirty="0">
                <a:latin typeface="Times New Roman" panose="02020603050405020304" pitchFamily="18" charset="0"/>
                <a:cs typeface="Times New Roman" panose="02020603050405020304" pitchFamily="18" charset="0"/>
              </a:rPr>
              <a:t>halde krom denklemden görüldüğü gibi hidroksil halinde </a:t>
            </a:r>
            <a:r>
              <a:rPr lang="tr-TR" dirty="0" smtClean="0">
                <a:latin typeface="Times New Roman" panose="02020603050405020304" pitchFamily="18" charset="0"/>
                <a:cs typeface="Times New Roman" panose="02020603050405020304" pitchFamily="18" charset="0"/>
              </a:rPr>
              <a:t>çökmektedir. Bu </a:t>
            </a:r>
            <a:r>
              <a:rPr lang="tr-TR" dirty="0">
                <a:latin typeface="Times New Roman" panose="02020603050405020304" pitchFamily="18" charset="0"/>
                <a:cs typeface="Times New Roman" panose="02020603050405020304" pitchFamily="18" charset="0"/>
              </a:rPr>
              <a:t>nedenle işlemin yürütülmesi için </a:t>
            </a:r>
            <a:r>
              <a:rPr lang="tr-TR" dirty="0" err="1">
                <a:latin typeface="Times New Roman" panose="02020603050405020304" pitchFamily="18" charset="0"/>
                <a:cs typeface="Times New Roman" panose="02020603050405020304" pitchFamily="18" charset="0"/>
              </a:rPr>
              <a:t>pH’nın</a:t>
            </a:r>
            <a:r>
              <a:rPr lang="tr-TR" dirty="0">
                <a:latin typeface="Times New Roman" panose="02020603050405020304" pitchFamily="18" charset="0"/>
                <a:cs typeface="Times New Roman" panose="02020603050405020304" pitchFamily="18" charset="0"/>
              </a:rPr>
              <a:t> 8-9 civarında olması </a:t>
            </a:r>
            <a:r>
              <a:rPr lang="tr-TR" dirty="0" smtClean="0">
                <a:latin typeface="Times New Roman" panose="02020603050405020304" pitchFamily="18" charset="0"/>
                <a:cs typeface="Times New Roman" panose="02020603050405020304" pitchFamily="18" charset="0"/>
              </a:rPr>
              <a:t>gerekir. Sülfürle </a:t>
            </a:r>
            <a:r>
              <a:rPr lang="tr-TR" dirty="0">
                <a:latin typeface="Times New Roman" panose="02020603050405020304" pitchFamily="18" charset="0"/>
                <a:cs typeface="Times New Roman" panose="02020603050405020304" pitchFamily="18" charset="0"/>
              </a:rPr>
              <a:t>çöktürme civanın arıtılmasında da yaygın olarak kullanılmaktadır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
        <p:nvSpPr>
          <p:cNvPr id="5" name="Sol Sağ Ok 4"/>
          <p:cNvSpPr/>
          <p:nvPr/>
        </p:nvSpPr>
        <p:spPr>
          <a:xfrm>
            <a:off x="3657600" y="2033803"/>
            <a:ext cx="530352" cy="11838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59738190"/>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Örnek Soru</a:t>
            </a:r>
            <a:endParaRPr lang="tr-TR" dirty="0"/>
          </a:p>
        </p:txBody>
      </p:sp>
      <p:sp>
        <p:nvSpPr>
          <p:cNvPr id="4" name="Dikdörtgen 3"/>
          <p:cNvSpPr/>
          <p:nvPr/>
        </p:nvSpPr>
        <p:spPr>
          <a:xfrm>
            <a:off x="495300" y="1352550"/>
            <a:ext cx="8153400" cy="2585323"/>
          </a:xfrm>
          <a:prstGeom prst="rect">
            <a:avLst/>
          </a:prstGeom>
        </p:spPr>
        <p:txBody>
          <a:bodyPr wrap="square">
            <a:spAutoFit/>
          </a:bodyPr>
          <a:lstStyle/>
          <a:p>
            <a:pPr algn="just"/>
            <a:r>
              <a:rPr lang="tr-TR" dirty="0">
                <a:latin typeface="Times New Roman" panose="02020603050405020304" pitchFamily="18" charset="0"/>
                <a:cs typeface="Times New Roman" panose="02020603050405020304" pitchFamily="18" charset="0"/>
              </a:rPr>
              <a:t>İlk çökeltme havuzundaki çökeltme olayına yardım etmek için pis suyun her m</a:t>
            </a:r>
            <a:r>
              <a:rPr lang="tr-TR" baseline="30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’ü başına 23,9 g </a:t>
            </a:r>
            <a:r>
              <a:rPr lang="tr-TR" dirty="0" err="1">
                <a:latin typeface="Times New Roman" panose="02020603050405020304" pitchFamily="18" charset="0"/>
                <a:cs typeface="Times New Roman" panose="02020603050405020304" pitchFamily="18" charset="0"/>
              </a:rPr>
              <a:t>ferrosülfat</a:t>
            </a:r>
            <a:r>
              <a:rPr lang="tr-TR" dirty="0">
                <a:latin typeface="Times New Roman" panose="02020603050405020304" pitchFamily="18" charset="0"/>
                <a:cs typeface="Times New Roman" panose="02020603050405020304" pitchFamily="18" charset="0"/>
              </a:rPr>
              <a:t> (FeSO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7H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 ilave ediliyor. </a:t>
            </a:r>
            <a:r>
              <a:rPr lang="tr-TR" dirty="0" err="1">
                <a:latin typeface="Times New Roman" panose="02020603050405020304" pitchFamily="18" charset="0"/>
                <a:cs typeface="Times New Roman" panose="02020603050405020304" pitchFamily="18" charset="0"/>
              </a:rPr>
              <a:t>Ferrosülfatla</a:t>
            </a:r>
            <a:r>
              <a:rPr lang="tr-TR" dirty="0">
                <a:latin typeface="Times New Roman" panose="02020603050405020304" pitchFamily="18" charset="0"/>
                <a:cs typeface="Times New Roman" panose="02020603050405020304" pitchFamily="18" charset="0"/>
              </a:rPr>
              <a:t> reaksiyon yapması için gerekli minimum </a:t>
            </a:r>
            <a:r>
              <a:rPr lang="tr-TR" dirty="0" err="1">
                <a:latin typeface="Times New Roman" panose="02020603050405020304" pitchFamily="18" charset="0"/>
                <a:cs typeface="Times New Roman" panose="02020603050405020304" pitchFamily="18" charset="0"/>
              </a:rPr>
              <a:t>alkalitenin</a:t>
            </a:r>
            <a:r>
              <a:rPr lang="tr-TR" dirty="0">
                <a:latin typeface="Times New Roman" panose="02020603050405020304" pitchFamily="18" charset="0"/>
                <a:cs typeface="Times New Roman" panose="02020603050405020304" pitchFamily="18" charset="0"/>
              </a:rPr>
              <a:t> miktarını bulunuz. Fe(OH)</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teşkili için pis suya </a:t>
            </a:r>
            <a:r>
              <a:rPr lang="tr-TR" dirty="0" err="1">
                <a:latin typeface="Times New Roman" panose="02020603050405020304" pitchFamily="18" charset="0"/>
                <a:cs typeface="Times New Roman" panose="02020603050405020304" pitchFamily="18" charset="0"/>
              </a:rPr>
              <a:t>CaO</a:t>
            </a:r>
            <a:r>
              <a:rPr lang="tr-TR" dirty="0">
                <a:latin typeface="Times New Roman" panose="02020603050405020304" pitchFamily="18" charset="0"/>
                <a:cs typeface="Times New Roman" panose="02020603050405020304" pitchFamily="18" charset="0"/>
              </a:rPr>
              <a:t> halinde kaç kg kireç ilavesi yapılmalıdır</a:t>
            </a:r>
            <a:r>
              <a:rPr lang="tr-TR" dirty="0" smtClean="0">
                <a:latin typeface="Times New Roman" panose="02020603050405020304" pitchFamily="18" charset="0"/>
                <a:cs typeface="Times New Roman" panose="02020603050405020304" pitchFamily="18" charset="0"/>
              </a:rPr>
              <a:t>?</a:t>
            </a:r>
          </a:p>
          <a:p>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	FeSO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.7H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 + </a:t>
            </a:r>
            <a:r>
              <a:rPr lang="tr-TR" dirty="0" err="1">
                <a:latin typeface="Times New Roman" panose="02020603050405020304" pitchFamily="18" charset="0"/>
                <a:cs typeface="Times New Roman" panose="02020603050405020304" pitchFamily="18" charset="0"/>
              </a:rPr>
              <a:t>Ca</a:t>
            </a:r>
            <a:r>
              <a:rPr lang="tr-TR" dirty="0">
                <a:latin typeface="Times New Roman" panose="02020603050405020304" pitchFamily="18" charset="0"/>
                <a:cs typeface="Times New Roman" panose="02020603050405020304" pitchFamily="18" charset="0"/>
              </a:rPr>
              <a:t>(HCO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&lt;=&gt; Fe(HCO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CaSO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 + 7H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a:t>
            </a:r>
          </a:p>
          <a:p>
            <a:endParaRPr lang="tr-TR" dirty="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694095870"/>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191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Çözüm</a:t>
            </a:r>
            <a:r>
              <a:rPr lang="tr-TR" b="1" dirty="0" smtClean="0"/>
              <a:t> </a:t>
            </a:r>
            <a:endParaRPr lang="tr-TR" dirty="0"/>
          </a:p>
        </p:txBody>
      </p:sp>
      <mc:AlternateContent xmlns:mc="http://schemas.openxmlformats.org/markup-compatibility/2006">
        <mc:Choice xmlns:a14="http://schemas.microsoft.com/office/drawing/2010/main" Requires="a14">
          <p:sp>
            <p:nvSpPr>
              <p:cNvPr id="4" name="Dikdörtgen 3"/>
              <p:cNvSpPr/>
              <p:nvPr/>
            </p:nvSpPr>
            <p:spPr>
              <a:xfrm>
                <a:off x="482695" y="1188482"/>
                <a:ext cx="8153400" cy="3586623"/>
              </a:xfrm>
              <a:prstGeom prst="rect">
                <a:avLst/>
              </a:prstGeom>
            </p:spPr>
            <p:txBody>
              <a:bodyPr wrap="square">
                <a:spAutoFit/>
              </a:bodyPr>
              <a:lstStyle/>
              <a:p>
                <a:pPr algn="just"/>
                <a:r>
                  <a:rPr lang="tr-TR" dirty="0" err="1">
                    <a:latin typeface="Times New Roman" panose="02020603050405020304" pitchFamily="18" charset="0"/>
                    <a:cs typeface="Times New Roman" panose="02020603050405020304" pitchFamily="18" charset="0"/>
                  </a:rPr>
                  <a:t>Alkalinite</a:t>
                </a:r>
                <a:r>
                  <a:rPr lang="tr-TR" dirty="0">
                    <a:latin typeface="Times New Roman" panose="02020603050405020304" pitchFamily="18" charset="0"/>
                    <a:cs typeface="Times New Roman" panose="02020603050405020304" pitchFamily="18" charset="0"/>
                  </a:rPr>
                  <a:t> CaCO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cinsinden verildiğinden yukarıdaki eşitlikte geçen </a:t>
                </a:r>
                <a:r>
                  <a:rPr lang="tr-TR" dirty="0" err="1">
                    <a:latin typeface="Times New Roman" panose="02020603050405020304" pitchFamily="18" charset="0"/>
                    <a:cs typeface="Times New Roman" panose="02020603050405020304" pitchFamily="18" charset="0"/>
                  </a:rPr>
                  <a:t>Ca</a:t>
                </a:r>
                <a:r>
                  <a:rPr lang="tr-TR" dirty="0">
                    <a:latin typeface="Times New Roman" panose="02020603050405020304" pitchFamily="18" charset="0"/>
                    <a:cs typeface="Times New Roman" panose="02020603050405020304" pitchFamily="18" charset="0"/>
                  </a:rPr>
                  <a:t>(HCO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’ın CaCO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cinsinden eşdeğeri bulunmalıdır. 1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CaCO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1 </a:t>
                </a:r>
                <a:r>
                  <a:rPr lang="tr-TR" dirty="0" err="1">
                    <a:latin typeface="Times New Roman" panose="02020603050405020304" pitchFamily="18" charset="0"/>
                    <a:cs typeface="Times New Roman" panose="02020603050405020304" pitchFamily="18" charset="0"/>
                  </a:rPr>
                  <a:t>mol</a:t>
                </a:r>
                <a:r>
                  <a:rPr lang="tr-TR" dirty="0">
                    <a:latin typeface="Times New Roman" panose="02020603050405020304" pitchFamily="18" charset="0"/>
                    <a:cs typeface="Times New Roman" panose="02020603050405020304" pitchFamily="18" charset="0"/>
                  </a:rPr>
                  <a:t> yani 100 g CaCO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’a tekabül ettiğinden suyun m</a:t>
                </a:r>
                <a:r>
                  <a:rPr lang="tr-TR" baseline="30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’ü başına CaCO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gerekli </a:t>
                </a:r>
                <a:r>
                  <a:rPr lang="tr-TR" dirty="0" err="1">
                    <a:latin typeface="Times New Roman" panose="02020603050405020304" pitchFamily="18" charset="0"/>
                    <a:cs typeface="Times New Roman" panose="02020603050405020304" pitchFamily="18" charset="0"/>
                  </a:rPr>
                  <a:t>alkalinitesi</a:t>
                </a:r>
                <a:r>
                  <a:rPr lang="tr-TR" dirty="0" smtClean="0">
                    <a:latin typeface="Times New Roman" panose="02020603050405020304" pitchFamily="18" charset="0"/>
                    <a:cs typeface="Times New Roman" panose="02020603050405020304" pitchFamily="18" charset="0"/>
                  </a:rPr>
                  <a:t>;</a:t>
                </a:r>
              </a:p>
              <a:p>
                <a:pPr algn="just"/>
                <a:endParaRPr lang="tr-TR" sz="1400" dirty="0">
                  <a:latin typeface="Times New Roman" panose="02020603050405020304" pitchFamily="18" charset="0"/>
                  <a:cs typeface="Times New Roman" panose="02020603050405020304" pitchFamily="18" charset="0"/>
                </a:endParaRPr>
              </a:p>
              <a:p>
                <a:pPr algn="ctr"/>
                <a:r>
                  <a:rPr lang="tr-TR" dirty="0">
                    <a:latin typeface="Times New Roman" panose="02020603050405020304" pitchFamily="18" charset="0"/>
                    <a:cs typeface="Times New Roman" panose="02020603050405020304" pitchFamily="18" charset="0"/>
                  </a:rPr>
                  <a:t>FeSO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.7H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 + </a:t>
                </a:r>
                <a:r>
                  <a:rPr lang="tr-TR" dirty="0" err="1">
                    <a:latin typeface="Times New Roman" panose="02020603050405020304" pitchFamily="18" charset="0"/>
                    <a:cs typeface="Times New Roman" panose="02020603050405020304" pitchFamily="18" charset="0"/>
                  </a:rPr>
                  <a:t>Ca</a:t>
                </a:r>
                <a:r>
                  <a:rPr lang="tr-TR" dirty="0">
                    <a:latin typeface="Times New Roman" panose="02020603050405020304" pitchFamily="18" charset="0"/>
                    <a:cs typeface="Times New Roman" panose="02020603050405020304" pitchFamily="18" charset="0"/>
                  </a:rPr>
                  <a:t>(HCO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a:t>
                </a:r>
                <a14:m>
                  <m:oMath xmlns:m="http://schemas.openxmlformats.org/officeDocument/2006/math">
                    <m:r>
                      <a:rPr lang="tr-TR" i="1"/>
                      <m:t>&lt;=&gt;</m:t>
                    </m:r>
                  </m:oMath>
                </a14:m>
                <a:r>
                  <a:rPr lang="tr-TR" dirty="0">
                    <a:latin typeface="Times New Roman" panose="02020603050405020304" pitchFamily="18" charset="0"/>
                    <a:cs typeface="Times New Roman" panose="02020603050405020304" pitchFamily="18" charset="0"/>
                  </a:rPr>
                  <a:t> Fe(HCO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CaSO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 + 7H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a:t>
                </a:r>
              </a:p>
              <a:p>
                <a:pPr algn="just"/>
                <a:r>
                  <a:rPr lang="tr-TR" sz="1400" dirty="0">
                    <a:latin typeface="Times New Roman" panose="02020603050405020304" pitchFamily="18" charset="0"/>
                    <a:cs typeface="Times New Roman" panose="02020603050405020304" pitchFamily="18" charset="0"/>
                  </a:rPr>
                  <a:t> </a:t>
                </a:r>
              </a:p>
              <a:p>
                <a:pPr algn="just"/>
                <a:r>
                  <a:rPr lang="tr-TR" dirty="0">
                    <a:latin typeface="Times New Roman" panose="02020603050405020304" pitchFamily="18" charset="0"/>
                    <a:cs typeface="Times New Roman" panose="02020603050405020304" pitchFamily="18" charset="0"/>
                  </a:rPr>
                  <a:t>FeSO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.7H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 278 g/</a:t>
                </a:r>
                <a:r>
                  <a:rPr lang="tr-TR" dirty="0" err="1">
                    <a:latin typeface="Times New Roman" panose="02020603050405020304" pitchFamily="18" charset="0"/>
                    <a:cs typeface="Times New Roman" panose="02020603050405020304" pitchFamily="18" charset="0"/>
                  </a:rPr>
                  <a:t>mol.g</a:t>
                </a:r>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Fe(HCO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a:t>
                </a:r>
                <a:r>
                  <a:rPr lang="tr-TR" baseline="-25000"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 178 </a:t>
                </a:r>
                <a:r>
                  <a:rPr lang="tr-TR" dirty="0" smtClean="0">
                    <a:latin typeface="Times New Roman" panose="02020603050405020304" pitchFamily="18" charset="0"/>
                    <a:cs typeface="Times New Roman" panose="02020603050405020304" pitchFamily="18" charset="0"/>
                  </a:rPr>
                  <a:t>g/</a:t>
                </a:r>
                <a:r>
                  <a:rPr lang="tr-TR" dirty="0" err="1" smtClean="0">
                    <a:latin typeface="Times New Roman" panose="02020603050405020304" pitchFamily="18" charset="0"/>
                    <a:cs typeface="Times New Roman" panose="02020603050405020304" pitchFamily="18" charset="0"/>
                  </a:rPr>
                  <a:t>mol.g</a:t>
                </a:r>
                <a:endParaRPr lang="tr-TR" dirty="0" smtClean="0">
                  <a:latin typeface="Times New Roman" panose="02020603050405020304" pitchFamily="18" charset="0"/>
                  <a:cs typeface="Times New Roman" panose="02020603050405020304" pitchFamily="18" charset="0"/>
                </a:endParaRPr>
              </a:p>
              <a:p>
                <a:pPr algn="just"/>
                <a:endParaRPr lang="tr-TR" sz="1400" dirty="0">
                  <a:latin typeface="Times New Roman" panose="02020603050405020304" pitchFamily="18" charset="0"/>
                  <a:cs typeface="Times New Roman" panose="02020603050405020304" pitchFamily="18" charset="0"/>
                </a:endParaRPr>
              </a:p>
              <a:p>
                <a:pPr algn="just"/>
                <a14:m>
                  <m:oMath xmlns:m="http://schemas.openxmlformats.org/officeDocument/2006/math">
                    <m:f>
                      <m:fPr>
                        <m:ctrlPr>
                          <a:rPr lang="tr-TR" i="1"/>
                        </m:ctrlPr>
                      </m:fPr>
                      <m:num>
                        <m:r>
                          <a:rPr lang="tr-TR" i="1"/>
                          <m:t>100 </m:t>
                        </m:r>
                        <m:r>
                          <a:rPr lang="tr-TR" i="1"/>
                          <m:t>𝑔</m:t>
                        </m:r>
                        <m:r>
                          <a:rPr lang="tr-TR" i="1"/>
                          <m:t>/</m:t>
                        </m:r>
                        <m:r>
                          <a:rPr lang="tr-TR" i="1"/>
                          <m:t>𝑚𝑜𝑙</m:t>
                        </m:r>
                      </m:num>
                      <m:den>
                        <m:r>
                          <a:rPr lang="tr-TR" i="1"/>
                          <m:t>278 </m:t>
                        </m:r>
                        <m:r>
                          <a:rPr lang="tr-TR" i="1"/>
                          <m:t>𝑔</m:t>
                        </m:r>
                        <m:r>
                          <a:rPr lang="tr-TR" i="1"/>
                          <m:t>/</m:t>
                        </m:r>
                        <m:r>
                          <a:rPr lang="tr-TR" i="1"/>
                          <m:t>𝑚𝑜𝑙</m:t>
                        </m:r>
                      </m:den>
                    </m:f>
                    <m:r>
                      <a:rPr lang="tr-TR" i="1"/>
                      <m:t>×23,9=8,6 </m:t>
                    </m:r>
                    <m:r>
                      <a:rPr lang="tr-TR" i="1"/>
                      <m:t>𝑔</m:t>
                    </m:r>
                    <m:r>
                      <a:rPr lang="tr-TR" i="1"/>
                      <m:t>/</m:t>
                    </m:r>
                    <m:sSup>
                      <m:sSupPr>
                        <m:ctrlPr>
                          <a:rPr lang="tr-TR" i="1"/>
                        </m:ctrlPr>
                      </m:sSupPr>
                      <m:e>
                        <m:r>
                          <a:rPr lang="tr-TR" i="1"/>
                          <m:t>𝑚</m:t>
                        </m:r>
                      </m:e>
                      <m:sup>
                        <m:r>
                          <a:rPr lang="tr-TR" i="1"/>
                          <m:t>3</m:t>
                        </m:r>
                      </m:sup>
                    </m:sSup>
                  </m:oMath>
                </a14:m>
                <a:r>
                  <a:rPr lang="tr-TR" dirty="0">
                    <a:latin typeface="Times New Roman" panose="02020603050405020304" pitchFamily="18" charset="0"/>
                    <a:cs typeface="Times New Roman" panose="02020603050405020304" pitchFamily="18" charset="0"/>
                  </a:rPr>
                  <a:t> </a:t>
                </a:r>
                <a:endParaRPr lang="tr-TR" dirty="0" smtClean="0">
                  <a:latin typeface="Times New Roman" panose="02020603050405020304" pitchFamily="18" charset="0"/>
                  <a:cs typeface="Times New Roman" panose="02020603050405020304" pitchFamily="18" charset="0"/>
                </a:endParaRPr>
              </a:p>
              <a:p>
                <a:pPr algn="just"/>
                <a:endParaRPr lang="tr-TR" sz="1050"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FeSO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.7H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 çökeltici olarak tek başına kullanılmaz. Kireç ile birlikte kullanılmaktadır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mc:Choice>
        <mc:Fallback>
          <p:sp>
            <p:nvSpPr>
              <p:cNvPr id="4" name="Dikdörtgen 3"/>
              <p:cNvSpPr>
                <a:spLocks noRot="1" noChangeAspect="1" noMove="1" noResize="1" noEditPoints="1" noAdjustHandles="1" noChangeArrowheads="1" noChangeShapeType="1" noTextEdit="1"/>
              </p:cNvSpPr>
              <p:nvPr/>
            </p:nvSpPr>
            <p:spPr>
              <a:xfrm>
                <a:off x="482695" y="1188482"/>
                <a:ext cx="8153400" cy="3586623"/>
              </a:xfrm>
              <a:prstGeom prst="rect">
                <a:avLst/>
              </a:prstGeom>
              <a:blipFill rotWithShape="1">
                <a:blip r:embed="rId4"/>
                <a:stretch>
                  <a:fillRect l="-598" t="-850" r="-598" b="-1020"/>
                </a:stretch>
              </a:blipFill>
            </p:spPr>
            <p:txBody>
              <a:bodyPr/>
              <a:lstStyle/>
              <a:p>
                <a:r>
                  <a:rPr lang="tr-TR">
                    <a:noFill/>
                  </a:rPr>
                  <a:t> </a:t>
                </a:r>
              </a:p>
            </p:txBody>
          </p:sp>
        </mc:Fallback>
      </mc:AlternateContent>
    </p:spTree>
    <p:extLst>
      <p:ext uri="{BB962C8B-B14F-4D97-AF65-F5344CB8AC3E}">
        <p14:creationId xmlns:p14="http://schemas.microsoft.com/office/powerpoint/2010/main" val="2144506278"/>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95300" y="895350"/>
            <a:ext cx="8039100" cy="369332"/>
          </a:xfrm>
          <a:prstGeom prst="rect">
            <a:avLst/>
          </a:prstGeom>
        </p:spPr>
        <p:txBody>
          <a:bodyPr wrap="square">
            <a:spAutoFit/>
          </a:bodyPr>
          <a:lstStyle/>
          <a:p>
            <a:r>
              <a:rPr lang="tr-TR" b="1" dirty="0" smtClean="0">
                <a:latin typeface="Times New Roman" panose="02020603050405020304" pitchFamily="18" charset="0"/>
                <a:cs typeface="Times New Roman" panose="02020603050405020304" pitchFamily="18" charset="0"/>
              </a:rPr>
              <a:t>Çözüm</a:t>
            </a:r>
            <a:endParaRPr lang="tr-TR" dirty="0"/>
          </a:p>
        </p:txBody>
      </p:sp>
      <mc:AlternateContent xmlns:mc="http://schemas.openxmlformats.org/markup-compatibility/2006">
        <mc:Choice xmlns:a14="http://schemas.microsoft.com/office/drawing/2010/main" Requires="a14">
          <p:sp>
            <p:nvSpPr>
              <p:cNvPr id="4" name="Dikdörtgen 3"/>
              <p:cNvSpPr/>
              <p:nvPr/>
            </p:nvSpPr>
            <p:spPr>
              <a:xfrm>
                <a:off x="495300" y="1264682"/>
                <a:ext cx="8153400" cy="3262432"/>
              </a:xfrm>
              <a:prstGeom prst="rect">
                <a:avLst/>
              </a:prstGeom>
            </p:spPr>
            <p:txBody>
              <a:bodyPr wrap="square">
                <a:spAutoFit/>
              </a:bodyPr>
              <a:lstStyle/>
              <a:p>
                <a:pPr algn="just"/>
                <a:endParaRPr lang="tr-TR" dirty="0" smtClean="0">
                  <a:latin typeface="Times New Roman" panose="02020603050405020304" pitchFamily="18" charset="0"/>
                  <a:cs typeface="Times New Roman" panose="02020603050405020304" pitchFamily="18" charset="0"/>
                </a:endParaRPr>
              </a:p>
              <a:p>
                <a:pPr algn="ctr"/>
                <a:r>
                  <a:rPr lang="tr-TR" dirty="0" smtClean="0">
                    <a:latin typeface="Times New Roman" panose="02020603050405020304" pitchFamily="18" charset="0"/>
                    <a:cs typeface="Times New Roman" panose="02020603050405020304" pitchFamily="18" charset="0"/>
                  </a:rPr>
                  <a:t>Fe(HCO</a:t>
                </a:r>
                <a:r>
                  <a:rPr lang="tr-TR" baseline="-25000" dirty="0" smtClean="0">
                    <a:latin typeface="Times New Roman" panose="02020603050405020304" pitchFamily="18" charset="0"/>
                    <a:cs typeface="Times New Roman" panose="02020603050405020304" pitchFamily="18" charset="0"/>
                  </a:rPr>
                  <a:t>3</a:t>
                </a:r>
                <a:r>
                  <a:rPr lang="tr-TR" dirty="0" smtClean="0">
                    <a:latin typeface="Times New Roman" panose="02020603050405020304" pitchFamily="18" charset="0"/>
                    <a:cs typeface="Times New Roman" panose="02020603050405020304" pitchFamily="18" charset="0"/>
                  </a:rPr>
                  <a:t>)</a:t>
                </a:r>
                <a:r>
                  <a:rPr lang="tr-TR" baseline="-25000" dirty="0" smtClean="0">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+ 2Ca(OH)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a:t>
                </a:r>
                <a14:m>
                  <m:oMath xmlns:m="http://schemas.openxmlformats.org/officeDocument/2006/math">
                    <m:r>
                      <a:rPr lang="tr-TR" i="1"/>
                      <m:t>&lt;=&gt;</m:t>
                    </m:r>
                  </m:oMath>
                </a14:m>
                <a:r>
                  <a:rPr lang="tr-TR" dirty="0">
                    <a:latin typeface="Times New Roman" panose="02020603050405020304" pitchFamily="18" charset="0"/>
                    <a:cs typeface="Times New Roman" panose="02020603050405020304" pitchFamily="18" charset="0"/>
                  </a:rPr>
                  <a:t> Fe(OH)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+ 2CaCO</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 </a:t>
                </a:r>
                <a:r>
                  <a:rPr lang="tr-TR" dirty="0" smtClean="0">
                    <a:latin typeface="Times New Roman" panose="02020603050405020304" pitchFamily="18" charset="0"/>
                    <a:cs typeface="Times New Roman" panose="02020603050405020304" pitchFamily="18" charset="0"/>
                  </a:rPr>
                  <a:t>2H</a:t>
                </a:r>
                <a:r>
                  <a:rPr lang="tr-TR" baseline="-25000" dirty="0" smtClean="0">
                    <a:latin typeface="Times New Roman" panose="02020603050405020304" pitchFamily="18" charset="0"/>
                    <a:cs typeface="Times New Roman" panose="02020603050405020304" pitchFamily="18" charset="0"/>
                  </a:rPr>
                  <a:t>2</a:t>
                </a:r>
                <a:r>
                  <a:rPr lang="tr-TR" dirty="0" smtClean="0">
                    <a:latin typeface="Times New Roman" panose="02020603050405020304" pitchFamily="18" charset="0"/>
                    <a:cs typeface="Times New Roman" panose="02020603050405020304" pitchFamily="18" charset="0"/>
                  </a:rPr>
                  <a:t>O</a:t>
                </a:r>
              </a:p>
              <a:p>
                <a:pPr algn="ctr"/>
                <a:endParaRPr lang="tr-TR" dirty="0">
                  <a:latin typeface="Times New Roman" panose="02020603050405020304" pitchFamily="18" charset="0"/>
                  <a:cs typeface="Times New Roman" panose="02020603050405020304" pitchFamily="18" charset="0"/>
                </a:endParaRPr>
              </a:p>
              <a:p>
                <a:pPr algn="just"/>
                <a:r>
                  <a:rPr lang="tr-TR" b="1" dirty="0">
                    <a:latin typeface="Times New Roman" panose="02020603050405020304" pitchFamily="18" charset="0"/>
                    <a:cs typeface="Times New Roman" panose="02020603050405020304" pitchFamily="18" charset="0"/>
                  </a:rPr>
                  <a:t>Gerekli </a:t>
                </a:r>
                <a:r>
                  <a:rPr lang="tr-TR" b="1" dirty="0" err="1">
                    <a:latin typeface="Times New Roman" panose="02020603050405020304" pitchFamily="18" charset="0"/>
                    <a:cs typeface="Times New Roman" panose="02020603050405020304" pitchFamily="18" charset="0"/>
                  </a:rPr>
                  <a:t>CaO</a:t>
                </a:r>
                <a:r>
                  <a:rPr lang="tr-TR" b="1" dirty="0">
                    <a:latin typeface="Times New Roman" panose="02020603050405020304" pitchFamily="18" charset="0"/>
                    <a:cs typeface="Times New Roman" panose="02020603050405020304" pitchFamily="18" charset="0"/>
                  </a:rPr>
                  <a:t> miktarı;</a:t>
                </a:r>
                <a:endParaRPr lang="tr-TR" dirty="0">
                  <a:latin typeface="Times New Roman" panose="02020603050405020304" pitchFamily="18" charset="0"/>
                  <a:cs typeface="Times New Roman" panose="02020603050405020304" pitchFamily="18" charset="0"/>
                </a:endParaRPr>
              </a:p>
              <a:p>
                <a:pPr algn="just"/>
                <a14:m>
                  <m:oMath xmlns:m="http://schemas.openxmlformats.org/officeDocument/2006/math">
                    <m:f>
                      <m:fPr>
                        <m:ctrlPr>
                          <a:rPr lang="tr-TR" i="1"/>
                        </m:ctrlPr>
                      </m:fPr>
                      <m:num>
                        <m:r>
                          <a:rPr lang="tr-TR" i="1"/>
                          <m:t>23,9</m:t>
                        </m:r>
                      </m:num>
                      <m:den>
                        <m:r>
                          <a:rPr lang="tr-TR" i="1"/>
                          <m:t>278 </m:t>
                        </m:r>
                      </m:den>
                    </m:f>
                    <m:r>
                      <a:rPr lang="tr-TR" i="1"/>
                      <m:t>×2×56=9,6 </m:t>
                    </m:r>
                    <m:r>
                      <a:rPr lang="tr-TR" i="1"/>
                      <m:t>𝑔</m:t>
                    </m:r>
                    <m:r>
                      <a:rPr lang="tr-TR" i="1"/>
                      <m:t>/</m:t>
                    </m:r>
                    <m:sSup>
                      <m:sSupPr>
                        <m:ctrlPr>
                          <a:rPr lang="tr-TR" i="1"/>
                        </m:ctrlPr>
                      </m:sSupPr>
                      <m:e>
                        <m:r>
                          <a:rPr lang="tr-TR" i="1"/>
                          <m:t>𝑚</m:t>
                        </m:r>
                      </m:e>
                      <m:sup>
                        <m:r>
                          <a:rPr lang="tr-TR" i="1"/>
                          <m:t>3</m:t>
                        </m:r>
                      </m:sup>
                    </m:sSup>
                  </m:oMath>
                </a14:m>
                <a:r>
                  <a:rPr lang="tr-TR" dirty="0">
                    <a:latin typeface="Times New Roman" panose="02020603050405020304" pitchFamily="18" charset="0"/>
                    <a:cs typeface="Times New Roman" panose="02020603050405020304" pitchFamily="18" charset="0"/>
                  </a:rPr>
                  <a:t> </a:t>
                </a:r>
                <a:endParaRPr lang="tr-TR" dirty="0" smtClean="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algn="ctr"/>
                <a:r>
                  <a:rPr lang="tr-TR" dirty="0">
                    <a:latin typeface="Times New Roman" panose="02020603050405020304" pitchFamily="18" charset="0"/>
                    <a:cs typeface="Times New Roman" panose="02020603050405020304" pitchFamily="18" charset="0"/>
                  </a:rPr>
                  <a:t>4 Fe(OH)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O</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 + 2H</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O                 4 </a:t>
                </a:r>
                <a:r>
                  <a:rPr lang="tr-TR" dirty="0" smtClean="0">
                    <a:latin typeface="Times New Roman" panose="02020603050405020304" pitchFamily="18" charset="0"/>
                    <a:cs typeface="Times New Roman" panose="02020603050405020304" pitchFamily="18" charset="0"/>
                  </a:rPr>
                  <a:t>Fe(OH)</a:t>
                </a:r>
                <a:r>
                  <a:rPr lang="tr-TR" baseline="-25000" dirty="0" smtClean="0">
                    <a:latin typeface="Times New Roman" panose="02020603050405020304" pitchFamily="18" charset="0"/>
                    <a:cs typeface="Times New Roman" panose="02020603050405020304" pitchFamily="18" charset="0"/>
                  </a:rPr>
                  <a:t>3</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Bu reaksiyonun oluşması için pis suyun septik olmaması yani çözünmüş oksijen içermesi gerekmektedir. FeSO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 yerine Fe</a:t>
                </a:r>
                <a:r>
                  <a:rPr lang="tr-TR" baseline="-25000" dirty="0">
                    <a:latin typeface="Times New Roman" panose="02020603050405020304" pitchFamily="18" charset="0"/>
                    <a:cs typeface="Times New Roman" panose="02020603050405020304" pitchFamily="18" charset="0"/>
                  </a:rPr>
                  <a:t>2</a:t>
                </a:r>
                <a:r>
                  <a:rPr lang="tr-TR" dirty="0">
                    <a:latin typeface="Times New Roman" panose="02020603050405020304" pitchFamily="18" charset="0"/>
                    <a:cs typeface="Times New Roman" panose="02020603050405020304" pitchFamily="18" charset="0"/>
                  </a:rPr>
                  <a:t>(SO</a:t>
                </a:r>
                <a:r>
                  <a:rPr lang="tr-TR" baseline="-25000" dirty="0">
                    <a:latin typeface="Times New Roman" panose="02020603050405020304" pitchFamily="18" charset="0"/>
                    <a:cs typeface="Times New Roman" panose="02020603050405020304" pitchFamily="18" charset="0"/>
                  </a:rPr>
                  <a:t>4</a:t>
                </a:r>
                <a:r>
                  <a:rPr lang="tr-TR" dirty="0">
                    <a:latin typeface="Times New Roman" panose="02020603050405020304" pitchFamily="18" charset="0"/>
                    <a:cs typeface="Times New Roman" panose="02020603050405020304" pitchFamily="18" charset="0"/>
                  </a:rPr>
                  <a:t>)</a:t>
                </a:r>
                <a:r>
                  <a:rPr lang="tr-TR" baseline="-25000" dirty="0">
                    <a:latin typeface="Times New Roman" panose="02020603050405020304" pitchFamily="18" charset="0"/>
                    <a:cs typeface="Times New Roman" panose="02020603050405020304" pitchFamily="18" charset="0"/>
                  </a:rPr>
                  <a:t>3</a:t>
                </a:r>
                <a:r>
                  <a:rPr lang="tr-TR" dirty="0">
                    <a:latin typeface="Times New Roman" panose="02020603050405020304" pitchFamily="18" charset="0"/>
                    <a:cs typeface="Times New Roman" panose="02020603050405020304" pitchFamily="18" charset="0"/>
                  </a:rPr>
                  <a:t> kullanılabilir. Bu durumda kireç ilavesine pis suyun çözünmüş oksijen içermesine gerek yoktur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mc:Choice>
        <mc:Fallback>
          <p:sp>
            <p:nvSpPr>
              <p:cNvPr id="4" name="Dikdörtgen 3"/>
              <p:cNvSpPr>
                <a:spLocks noRot="1" noChangeAspect="1" noMove="1" noResize="1" noEditPoints="1" noAdjustHandles="1" noChangeArrowheads="1" noChangeShapeType="1" noTextEdit="1"/>
              </p:cNvSpPr>
              <p:nvPr/>
            </p:nvSpPr>
            <p:spPr>
              <a:xfrm>
                <a:off x="495300" y="1264682"/>
                <a:ext cx="8153400" cy="3262432"/>
              </a:xfrm>
              <a:prstGeom prst="rect">
                <a:avLst/>
              </a:prstGeom>
              <a:blipFill rotWithShape="1">
                <a:blip r:embed="rId4"/>
                <a:stretch>
                  <a:fillRect l="-598" r="-598" b="-1866"/>
                </a:stretch>
              </a:blipFill>
            </p:spPr>
            <p:txBody>
              <a:bodyPr/>
              <a:lstStyle/>
              <a:p>
                <a:r>
                  <a:rPr lang="tr-TR">
                    <a:noFill/>
                  </a:rPr>
                  <a:t> </a:t>
                </a:r>
              </a:p>
            </p:txBody>
          </p:sp>
        </mc:Fallback>
      </mc:AlternateContent>
      <p:sp>
        <p:nvSpPr>
          <p:cNvPr id="5" name="Sağ Ok 4"/>
          <p:cNvSpPr/>
          <p:nvPr/>
        </p:nvSpPr>
        <p:spPr>
          <a:xfrm>
            <a:off x="4800600" y="3295650"/>
            <a:ext cx="7620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54368890"/>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000"/>
            <a:lum/>
          </a:blip>
          <a:srcRect/>
          <a:stretch>
            <a:fillRect t="84000" b="-3000"/>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78"/>
            <a:ext cx="9144000" cy="674428"/>
          </a:xfrm>
          <a:prstGeom prst="rect">
            <a:avLst/>
          </a:prstGeom>
          <a:noFill/>
        </p:spPr>
      </p:pic>
      <p:sp>
        <p:nvSpPr>
          <p:cNvPr id="3" name="Dikdörtgen 2"/>
          <p:cNvSpPr/>
          <p:nvPr/>
        </p:nvSpPr>
        <p:spPr>
          <a:xfrm>
            <a:off x="457200" y="2114550"/>
            <a:ext cx="8153400" cy="1107996"/>
          </a:xfrm>
          <a:prstGeom prst="rect">
            <a:avLst/>
          </a:prstGeom>
        </p:spPr>
        <p:txBody>
          <a:bodyPr wrap="square">
            <a:spAutoFit/>
          </a:bodyPr>
          <a:lstStyle/>
          <a:p>
            <a:pPr algn="ctr"/>
            <a:r>
              <a:rPr lang="tr-TR" sz="6600" b="1" i="1" dirty="0" smtClean="0">
                <a:latin typeface="Times New Roman" panose="02020603050405020304" pitchFamily="18" charset="0"/>
                <a:cs typeface="Times New Roman" panose="02020603050405020304" pitchFamily="18" charset="0"/>
              </a:rPr>
              <a:t>TEŞEKKÜRLER</a:t>
            </a:r>
            <a:r>
              <a:rPr lang="tr-TR" b="1" dirty="0" smtClean="0"/>
              <a:t> </a:t>
            </a:r>
            <a:endParaRPr lang="tr-TR" dirty="0"/>
          </a:p>
        </p:txBody>
      </p:sp>
    </p:spTree>
    <p:extLst>
      <p:ext uri="{BB962C8B-B14F-4D97-AF65-F5344CB8AC3E}">
        <p14:creationId xmlns:p14="http://schemas.microsoft.com/office/powerpoint/2010/main" val="253333079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0</TotalTime>
  <Words>2543</Words>
  <Application>Microsoft Office PowerPoint</Application>
  <PresentationFormat>Ekran Gösterisi (16:9)</PresentationFormat>
  <Paragraphs>271</Paragraphs>
  <Slides>42</Slides>
  <Notes>0</Notes>
  <HiddenSlides>0</HiddenSlides>
  <MMClips>0</MMClips>
  <ScaleCrop>false</ScaleCrop>
  <HeadingPairs>
    <vt:vector size="4" baseType="variant">
      <vt:variant>
        <vt:lpstr>Tema</vt:lpstr>
      </vt:variant>
      <vt:variant>
        <vt:i4>1</vt:i4>
      </vt:variant>
      <vt:variant>
        <vt:lpstr>Slayt Başlıkları</vt:lpstr>
      </vt:variant>
      <vt:variant>
        <vt:i4>42</vt:i4>
      </vt:variant>
    </vt:vector>
  </HeadingPairs>
  <TitlesOfParts>
    <vt:vector size="43" baseType="lpstr">
      <vt:lpstr>Varsayılan Tasarım</vt:lpstr>
      <vt:lpstr>2020-2021 BAHAR DÖNEMİ TEMEL İŞLEMLER-II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2016-09-02T00:46:46Z</dcterms:created>
  <dcterms:modified xsi:type="dcterms:W3CDTF">2021-01-22T20:32:13Z</dcterms:modified>
</cp:coreProperties>
</file>