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42"/>
  </p:notesMasterIdLst>
  <p:sldIdLst>
    <p:sldId id="256" r:id="rId3"/>
    <p:sldId id="265" r:id="rId4"/>
    <p:sldId id="302" r:id="rId5"/>
    <p:sldId id="301" r:id="rId6"/>
    <p:sldId id="298" r:id="rId7"/>
    <p:sldId id="299" r:id="rId8"/>
    <p:sldId id="297" r:id="rId9"/>
    <p:sldId id="296" r:id="rId10"/>
    <p:sldId id="300" r:id="rId11"/>
    <p:sldId id="295" r:id="rId12"/>
    <p:sldId id="293" r:id="rId13"/>
    <p:sldId id="292" r:id="rId14"/>
    <p:sldId id="291" r:id="rId15"/>
    <p:sldId id="290" r:id="rId16"/>
    <p:sldId id="289" r:id="rId17"/>
    <p:sldId id="288" r:id="rId18"/>
    <p:sldId id="287" r:id="rId19"/>
    <p:sldId id="286" r:id="rId20"/>
    <p:sldId id="285" r:id="rId21"/>
    <p:sldId id="284" r:id="rId22"/>
    <p:sldId id="283" r:id="rId23"/>
    <p:sldId id="282" r:id="rId24"/>
    <p:sldId id="281" r:id="rId25"/>
    <p:sldId id="280" r:id="rId26"/>
    <p:sldId id="279" r:id="rId27"/>
    <p:sldId id="278" r:id="rId28"/>
    <p:sldId id="277" r:id="rId29"/>
    <p:sldId id="276" r:id="rId30"/>
    <p:sldId id="275" r:id="rId31"/>
    <p:sldId id="274" r:id="rId32"/>
    <p:sldId id="273" r:id="rId33"/>
    <p:sldId id="272" r:id="rId34"/>
    <p:sldId id="271" r:id="rId35"/>
    <p:sldId id="270" r:id="rId36"/>
    <p:sldId id="269" r:id="rId37"/>
    <p:sldId id="268" r:id="rId38"/>
    <p:sldId id="267" r:id="rId39"/>
    <p:sldId id="304" r:id="rId40"/>
    <p:sldId id="266" r:id="rId41"/>
  </p:sldIdLst>
  <p:sldSz cx="9144000" cy="5143500" type="screen16x9"/>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8" autoAdjust="0"/>
    <p:restoredTop sz="94667" autoAdjust="0"/>
  </p:normalViewPr>
  <p:slideViewPr>
    <p:cSldViewPr>
      <p:cViewPr varScale="1">
        <p:scale>
          <a:sx n="111" d="100"/>
          <a:sy n="111" d="100"/>
        </p:scale>
        <p:origin x="-864" y="-8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1EA49F-40B1-4A89-94F2-AD21ACCCD573}" type="datetimeFigureOut">
              <a:rPr lang="tr-TR" smtClean="0"/>
              <a:t>3.05.2021</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EB50E1-AA9A-488B-BFAC-AA33CC304311}" type="slidenum">
              <a:rPr lang="tr-TR" smtClean="0"/>
              <a:t>‹#›</a:t>
            </a:fld>
            <a:endParaRPr lang="tr-TR"/>
          </a:p>
        </p:txBody>
      </p:sp>
    </p:spTree>
    <p:extLst>
      <p:ext uri="{BB962C8B-B14F-4D97-AF65-F5344CB8AC3E}">
        <p14:creationId xmlns:p14="http://schemas.microsoft.com/office/powerpoint/2010/main" val="3735328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CEB50E1-AA9A-488B-BFAC-AA33CC304311}" type="slidenum">
              <a:rPr lang="tr-TR" smtClean="0"/>
              <a:t>28</a:t>
            </a:fld>
            <a:endParaRPr lang="tr-TR"/>
          </a:p>
        </p:txBody>
      </p:sp>
    </p:spTree>
    <p:extLst>
      <p:ext uri="{BB962C8B-B14F-4D97-AF65-F5344CB8AC3E}">
        <p14:creationId xmlns:p14="http://schemas.microsoft.com/office/powerpoint/2010/main" val="4070678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a:t>Asıl başlık stili için tıklatın</a:t>
            </a: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FD7F6101-C217-4FFD-821C-F2C37C83B418}" type="slidenum">
              <a:rPr lang="tr-TR"/>
              <a:pPr/>
              <a:t>‹#›</a:t>
            </a:fld>
            <a:endParaRPr lang="tr-TR"/>
          </a:p>
        </p:txBody>
      </p:sp>
    </p:spTree>
    <p:extLst>
      <p:ext uri="{BB962C8B-B14F-4D97-AF65-F5344CB8AC3E}">
        <p14:creationId xmlns:p14="http://schemas.microsoft.com/office/powerpoint/2010/main" val="268120715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0872A1D6-40AF-4B13-8CED-E8D56BB5C81E}" type="slidenum">
              <a:rPr lang="tr-TR"/>
              <a:pPr/>
              <a:t>‹#›</a:t>
            </a:fld>
            <a:endParaRPr lang="tr-TR"/>
          </a:p>
        </p:txBody>
      </p:sp>
    </p:spTree>
    <p:extLst>
      <p:ext uri="{BB962C8B-B14F-4D97-AF65-F5344CB8AC3E}">
        <p14:creationId xmlns:p14="http://schemas.microsoft.com/office/powerpoint/2010/main" val="11213445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93177BC-5926-471B-9D07-DC375BC7415C}" type="slidenum">
              <a:rPr lang="tr-TR"/>
              <a:pPr/>
              <a:t>‹#›</a:t>
            </a:fld>
            <a:endParaRPr lang="tr-TR"/>
          </a:p>
        </p:txBody>
      </p:sp>
    </p:spTree>
    <p:extLst>
      <p:ext uri="{BB962C8B-B14F-4D97-AF65-F5344CB8AC3E}">
        <p14:creationId xmlns:p14="http://schemas.microsoft.com/office/powerpoint/2010/main" val="28124470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C5B3A9D7-CACA-4F60-9FE6-7A1DF5475A32}" type="slidenum">
              <a:rPr lang="tr-TR"/>
              <a:pPr/>
              <a:t>‹#›</a:t>
            </a:fld>
            <a:endParaRPr lang="tr-TR"/>
          </a:p>
        </p:txBody>
      </p:sp>
    </p:spTree>
    <p:extLst>
      <p:ext uri="{BB962C8B-B14F-4D97-AF65-F5344CB8AC3E}">
        <p14:creationId xmlns:p14="http://schemas.microsoft.com/office/powerpoint/2010/main" val="314487715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lvl1pPr>
              <a:defRPr/>
            </a:lvl1pPr>
          </a:lstStyle>
          <a:p>
            <a:endParaRPr lang="tr-TR"/>
          </a:p>
        </p:txBody>
      </p:sp>
      <p:sp>
        <p:nvSpPr>
          <p:cNvPr id="8" name="Altbilgi Yer Tutucusu 7"/>
          <p:cNvSpPr>
            <a:spLocks noGrp="1"/>
          </p:cNvSpPr>
          <p:nvPr>
            <p:ph type="ftr" sz="quarter" idx="11"/>
          </p:nvPr>
        </p:nvSpPr>
        <p:spPr/>
        <p:txBody>
          <a:bodyPr/>
          <a:lstStyle>
            <a:lvl1pPr>
              <a:defRPr/>
            </a:lvl1pPr>
          </a:lstStyle>
          <a:p>
            <a:endParaRPr lang="tr-TR"/>
          </a:p>
        </p:txBody>
      </p:sp>
      <p:sp>
        <p:nvSpPr>
          <p:cNvPr id="9" name="Slayt Numarası Yer Tutucusu 8"/>
          <p:cNvSpPr>
            <a:spLocks noGrp="1"/>
          </p:cNvSpPr>
          <p:nvPr>
            <p:ph type="sldNum" sz="quarter" idx="12"/>
          </p:nvPr>
        </p:nvSpPr>
        <p:spPr/>
        <p:txBody>
          <a:bodyPr/>
          <a:lstStyle>
            <a:lvl1pPr>
              <a:defRPr/>
            </a:lvl1pPr>
          </a:lstStyle>
          <a:p>
            <a:fld id="{A57CA626-10BC-407B-ABE2-6AB5B2267CCA}" type="slidenum">
              <a:rPr lang="tr-TR"/>
              <a:pPr/>
              <a:t>‹#›</a:t>
            </a:fld>
            <a:endParaRPr lang="tr-TR"/>
          </a:p>
        </p:txBody>
      </p:sp>
    </p:spTree>
    <p:extLst>
      <p:ext uri="{BB962C8B-B14F-4D97-AF65-F5344CB8AC3E}">
        <p14:creationId xmlns:p14="http://schemas.microsoft.com/office/powerpoint/2010/main" val="26450098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lvl1pPr>
              <a:defRPr/>
            </a:lvl1pPr>
          </a:lstStyle>
          <a:p>
            <a:endParaRPr lang="tr-TR"/>
          </a:p>
        </p:txBody>
      </p:sp>
      <p:sp>
        <p:nvSpPr>
          <p:cNvPr id="4" name="Altbilgi Yer Tutucusu 3"/>
          <p:cNvSpPr>
            <a:spLocks noGrp="1"/>
          </p:cNvSpPr>
          <p:nvPr>
            <p:ph type="ftr" sz="quarter" idx="11"/>
          </p:nvPr>
        </p:nvSpPr>
        <p:spPr/>
        <p:txBody>
          <a:bodyPr/>
          <a:lstStyle>
            <a:lvl1pPr>
              <a:defRPr/>
            </a:lvl1pPr>
          </a:lstStyle>
          <a:p>
            <a:endParaRPr lang="tr-TR"/>
          </a:p>
        </p:txBody>
      </p:sp>
      <p:sp>
        <p:nvSpPr>
          <p:cNvPr id="5" name="Slayt Numarası Yer Tutucusu 4"/>
          <p:cNvSpPr>
            <a:spLocks noGrp="1"/>
          </p:cNvSpPr>
          <p:nvPr>
            <p:ph type="sldNum" sz="quarter" idx="12"/>
          </p:nvPr>
        </p:nvSpPr>
        <p:spPr/>
        <p:txBody>
          <a:bodyPr/>
          <a:lstStyle>
            <a:lvl1pPr>
              <a:defRPr/>
            </a:lvl1pPr>
          </a:lstStyle>
          <a:p>
            <a:fld id="{5AC0CFC7-E556-41A7-A931-A9E07C3E9DEA}" type="slidenum">
              <a:rPr lang="tr-TR"/>
              <a:pPr/>
              <a:t>‹#›</a:t>
            </a:fld>
            <a:endParaRPr lang="tr-TR"/>
          </a:p>
        </p:txBody>
      </p:sp>
    </p:spTree>
    <p:extLst>
      <p:ext uri="{BB962C8B-B14F-4D97-AF65-F5344CB8AC3E}">
        <p14:creationId xmlns:p14="http://schemas.microsoft.com/office/powerpoint/2010/main" val="238508564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a:p>
        </p:txBody>
      </p:sp>
      <p:sp>
        <p:nvSpPr>
          <p:cNvPr id="3" name="Altbilgi Yer Tutucusu 2"/>
          <p:cNvSpPr>
            <a:spLocks noGrp="1"/>
          </p:cNvSpPr>
          <p:nvPr>
            <p:ph type="ftr" sz="quarter" idx="11"/>
          </p:nvPr>
        </p:nvSpPr>
        <p:spPr/>
        <p:txBody>
          <a:bodyPr/>
          <a:lstStyle>
            <a:lvl1pPr>
              <a:defRPr/>
            </a:lvl1pPr>
          </a:lstStyle>
          <a:p>
            <a:endParaRPr lang="tr-TR"/>
          </a:p>
        </p:txBody>
      </p:sp>
      <p:sp>
        <p:nvSpPr>
          <p:cNvPr id="4" name="Slayt Numarası Yer Tutucusu 3"/>
          <p:cNvSpPr>
            <a:spLocks noGrp="1"/>
          </p:cNvSpPr>
          <p:nvPr>
            <p:ph type="sldNum" sz="quarter" idx="12"/>
          </p:nvPr>
        </p:nvSpPr>
        <p:spPr/>
        <p:txBody>
          <a:bodyPr/>
          <a:lstStyle>
            <a:lvl1pPr>
              <a:defRPr/>
            </a:lvl1pPr>
          </a:lstStyle>
          <a:p>
            <a:fld id="{C3C8BC87-202D-4066-97B2-8D041950AE95}" type="slidenum">
              <a:rPr lang="tr-TR"/>
              <a:pPr/>
              <a:t>‹#›</a:t>
            </a:fld>
            <a:endParaRPr lang="tr-TR"/>
          </a:p>
        </p:txBody>
      </p:sp>
    </p:spTree>
    <p:extLst>
      <p:ext uri="{BB962C8B-B14F-4D97-AF65-F5344CB8AC3E}">
        <p14:creationId xmlns:p14="http://schemas.microsoft.com/office/powerpoint/2010/main" val="35844327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28874455-CE5C-4ED7-B311-21FD1779CF9D}" type="slidenum">
              <a:rPr lang="tr-TR"/>
              <a:pPr/>
              <a:t>‹#›</a:t>
            </a:fld>
            <a:endParaRPr lang="tr-TR"/>
          </a:p>
        </p:txBody>
      </p:sp>
    </p:spTree>
    <p:extLst>
      <p:ext uri="{BB962C8B-B14F-4D97-AF65-F5344CB8AC3E}">
        <p14:creationId xmlns:p14="http://schemas.microsoft.com/office/powerpoint/2010/main" val="38609412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BC1928E9-9B87-42C4-B66E-4190E1E65A3B}" type="slidenum">
              <a:rPr lang="tr-TR"/>
              <a:pPr/>
              <a:t>‹#›</a:t>
            </a:fld>
            <a:endParaRPr lang="tr-TR"/>
          </a:p>
        </p:txBody>
      </p:sp>
    </p:spTree>
    <p:extLst>
      <p:ext uri="{BB962C8B-B14F-4D97-AF65-F5344CB8AC3E}">
        <p14:creationId xmlns:p14="http://schemas.microsoft.com/office/powerpoint/2010/main" val="19895900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B9AA2289-9B7B-4523-AA33-D3EC1E946BF6}" type="slidenum">
              <a:rPr lang="tr-TR"/>
              <a:pPr/>
              <a:t>‹#›</a:t>
            </a:fld>
            <a:endParaRPr lang="tr-TR"/>
          </a:p>
        </p:txBody>
      </p:sp>
    </p:spTree>
    <p:extLst>
      <p:ext uri="{BB962C8B-B14F-4D97-AF65-F5344CB8AC3E}">
        <p14:creationId xmlns:p14="http://schemas.microsoft.com/office/powerpoint/2010/main" val="41909363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05979"/>
            <a:ext cx="2057400" cy="4388644"/>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05979"/>
            <a:ext cx="6019800" cy="438864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E709194-4209-42CE-87A9-43FF9DA531B8}" type="slidenum">
              <a:rPr lang="tr-TR"/>
              <a:pPr/>
              <a:t>‹#›</a:t>
            </a:fld>
            <a:endParaRPr lang="tr-TR"/>
          </a:p>
        </p:txBody>
      </p:sp>
    </p:spTree>
    <p:extLst>
      <p:ext uri="{BB962C8B-B14F-4D97-AF65-F5344CB8AC3E}">
        <p14:creationId xmlns:p14="http://schemas.microsoft.com/office/powerpoint/2010/main" val="325459943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a:t>Asıl başlık stili için tıklatın</a:t>
            </a: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lvl1pPr>
              <a:defRPr/>
            </a:lvl1pPr>
          </a:lstStyle>
          <a:p>
            <a:endParaRPr lang="tr-TR">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tr-TR">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FD7F6101-C217-4FFD-821C-F2C37C83B418}"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202708337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tr-TR">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0872A1D6-40AF-4B13-8CED-E8D56BB5C81E}"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410316997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tr-TR">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593177BC-5926-471B-9D07-DC375BC7415C}"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375220575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lvl1pPr>
              <a:defRPr/>
            </a:lvl1pPr>
          </a:lstStyle>
          <a:p>
            <a:endParaRPr lang="tr-TR">
              <a:solidFill>
                <a:srgbClr val="000000"/>
              </a:solidFill>
            </a:endParaRPr>
          </a:p>
        </p:txBody>
      </p:sp>
      <p:sp>
        <p:nvSpPr>
          <p:cNvPr id="6" name="Altbilgi Yer Tutucusu 5"/>
          <p:cNvSpPr>
            <a:spLocks noGrp="1"/>
          </p:cNvSpPr>
          <p:nvPr>
            <p:ph type="ftr" sz="quarter" idx="11"/>
          </p:nvPr>
        </p:nvSpPr>
        <p:spPr/>
        <p:txBody>
          <a:bodyPr/>
          <a:lstStyle>
            <a:lvl1pPr>
              <a:defRPr/>
            </a:lvl1pPr>
          </a:lstStyle>
          <a:p>
            <a:endParaRPr lang="tr-TR">
              <a:solidFill>
                <a:srgbClr val="000000"/>
              </a:solidFill>
            </a:endParaRPr>
          </a:p>
        </p:txBody>
      </p:sp>
      <p:sp>
        <p:nvSpPr>
          <p:cNvPr id="7" name="Slayt Numarası Yer Tutucusu 6"/>
          <p:cNvSpPr>
            <a:spLocks noGrp="1"/>
          </p:cNvSpPr>
          <p:nvPr>
            <p:ph type="sldNum" sz="quarter" idx="12"/>
          </p:nvPr>
        </p:nvSpPr>
        <p:spPr/>
        <p:txBody>
          <a:bodyPr/>
          <a:lstStyle>
            <a:lvl1pPr>
              <a:defRPr/>
            </a:lvl1pPr>
          </a:lstStyle>
          <a:p>
            <a:fld id="{C5B3A9D7-CACA-4F60-9FE6-7A1DF5475A32}"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218706424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lvl1pPr>
              <a:defRPr/>
            </a:lvl1pPr>
          </a:lstStyle>
          <a:p>
            <a:endParaRPr lang="tr-TR">
              <a:solidFill>
                <a:srgbClr val="000000"/>
              </a:solidFill>
            </a:endParaRPr>
          </a:p>
        </p:txBody>
      </p:sp>
      <p:sp>
        <p:nvSpPr>
          <p:cNvPr id="8" name="Altbilgi Yer Tutucusu 7"/>
          <p:cNvSpPr>
            <a:spLocks noGrp="1"/>
          </p:cNvSpPr>
          <p:nvPr>
            <p:ph type="ftr" sz="quarter" idx="11"/>
          </p:nvPr>
        </p:nvSpPr>
        <p:spPr/>
        <p:txBody>
          <a:bodyPr/>
          <a:lstStyle>
            <a:lvl1pPr>
              <a:defRPr/>
            </a:lvl1pPr>
          </a:lstStyle>
          <a:p>
            <a:endParaRPr lang="tr-TR">
              <a:solidFill>
                <a:srgbClr val="000000"/>
              </a:solidFill>
            </a:endParaRPr>
          </a:p>
        </p:txBody>
      </p:sp>
      <p:sp>
        <p:nvSpPr>
          <p:cNvPr id="9" name="Slayt Numarası Yer Tutucusu 8"/>
          <p:cNvSpPr>
            <a:spLocks noGrp="1"/>
          </p:cNvSpPr>
          <p:nvPr>
            <p:ph type="sldNum" sz="quarter" idx="12"/>
          </p:nvPr>
        </p:nvSpPr>
        <p:spPr/>
        <p:txBody>
          <a:bodyPr/>
          <a:lstStyle>
            <a:lvl1pPr>
              <a:defRPr/>
            </a:lvl1pPr>
          </a:lstStyle>
          <a:p>
            <a:fld id="{A57CA626-10BC-407B-ABE2-6AB5B2267CCA}"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177199235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lvl1pPr>
              <a:defRPr/>
            </a:lvl1pPr>
          </a:lstStyle>
          <a:p>
            <a:endParaRPr lang="tr-TR">
              <a:solidFill>
                <a:srgbClr val="000000"/>
              </a:solidFill>
            </a:endParaRPr>
          </a:p>
        </p:txBody>
      </p:sp>
      <p:sp>
        <p:nvSpPr>
          <p:cNvPr id="4" name="Altbilgi Yer Tutucusu 3"/>
          <p:cNvSpPr>
            <a:spLocks noGrp="1"/>
          </p:cNvSpPr>
          <p:nvPr>
            <p:ph type="ftr" sz="quarter" idx="11"/>
          </p:nvPr>
        </p:nvSpPr>
        <p:spPr/>
        <p:txBody>
          <a:bodyPr/>
          <a:lstStyle>
            <a:lvl1pPr>
              <a:defRPr/>
            </a:lvl1pPr>
          </a:lstStyle>
          <a:p>
            <a:endParaRPr lang="tr-TR">
              <a:solidFill>
                <a:srgbClr val="000000"/>
              </a:solidFill>
            </a:endParaRPr>
          </a:p>
        </p:txBody>
      </p:sp>
      <p:sp>
        <p:nvSpPr>
          <p:cNvPr id="5" name="Slayt Numarası Yer Tutucusu 4"/>
          <p:cNvSpPr>
            <a:spLocks noGrp="1"/>
          </p:cNvSpPr>
          <p:nvPr>
            <p:ph type="sldNum" sz="quarter" idx="12"/>
          </p:nvPr>
        </p:nvSpPr>
        <p:spPr/>
        <p:txBody>
          <a:bodyPr/>
          <a:lstStyle>
            <a:lvl1pPr>
              <a:defRPr/>
            </a:lvl1pPr>
          </a:lstStyle>
          <a:p>
            <a:fld id="{5AC0CFC7-E556-41A7-A931-A9E07C3E9DEA}"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331582246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a:solidFill>
                <a:srgbClr val="000000"/>
              </a:solidFill>
            </a:endParaRPr>
          </a:p>
        </p:txBody>
      </p:sp>
      <p:sp>
        <p:nvSpPr>
          <p:cNvPr id="3" name="Altbilgi Yer Tutucusu 2"/>
          <p:cNvSpPr>
            <a:spLocks noGrp="1"/>
          </p:cNvSpPr>
          <p:nvPr>
            <p:ph type="ftr" sz="quarter" idx="11"/>
          </p:nvPr>
        </p:nvSpPr>
        <p:spPr/>
        <p:txBody>
          <a:bodyPr/>
          <a:lstStyle>
            <a:lvl1pPr>
              <a:defRPr/>
            </a:lvl1pPr>
          </a:lstStyle>
          <a:p>
            <a:endParaRPr lang="tr-TR">
              <a:solidFill>
                <a:srgbClr val="000000"/>
              </a:solidFill>
            </a:endParaRPr>
          </a:p>
        </p:txBody>
      </p:sp>
      <p:sp>
        <p:nvSpPr>
          <p:cNvPr id="4" name="Slayt Numarası Yer Tutucusu 3"/>
          <p:cNvSpPr>
            <a:spLocks noGrp="1"/>
          </p:cNvSpPr>
          <p:nvPr>
            <p:ph type="sldNum" sz="quarter" idx="12"/>
          </p:nvPr>
        </p:nvSpPr>
        <p:spPr/>
        <p:txBody>
          <a:bodyPr/>
          <a:lstStyle>
            <a:lvl1pPr>
              <a:defRPr/>
            </a:lvl1pPr>
          </a:lstStyle>
          <a:p>
            <a:fld id="{C3C8BC87-202D-4066-97B2-8D041950AE95}"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83035742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solidFill>
                <a:srgbClr val="000000"/>
              </a:solidFill>
            </a:endParaRPr>
          </a:p>
        </p:txBody>
      </p:sp>
      <p:sp>
        <p:nvSpPr>
          <p:cNvPr id="6" name="Altbilgi Yer Tutucusu 5"/>
          <p:cNvSpPr>
            <a:spLocks noGrp="1"/>
          </p:cNvSpPr>
          <p:nvPr>
            <p:ph type="ftr" sz="quarter" idx="11"/>
          </p:nvPr>
        </p:nvSpPr>
        <p:spPr/>
        <p:txBody>
          <a:bodyPr/>
          <a:lstStyle>
            <a:lvl1pPr>
              <a:defRPr/>
            </a:lvl1pPr>
          </a:lstStyle>
          <a:p>
            <a:endParaRPr lang="tr-TR">
              <a:solidFill>
                <a:srgbClr val="000000"/>
              </a:solidFill>
            </a:endParaRPr>
          </a:p>
        </p:txBody>
      </p:sp>
      <p:sp>
        <p:nvSpPr>
          <p:cNvPr id="7" name="Slayt Numarası Yer Tutucusu 6"/>
          <p:cNvSpPr>
            <a:spLocks noGrp="1"/>
          </p:cNvSpPr>
          <p:nvPr>
            <p:ph type="sldNum" sz="quarter" idx="12"/>
          </p:nvPr>
        </p:nvSpPr>
        <p:spPr/>
        <p:txBody>
          <a:bodyPr/>
          <a:lstStyle>
            <a:lvl1pPr>
              <a:defRPr/>
            </a:lvl1pPr>
          </a:lstStyle>
          <a:p>
            <a:fld id="{28874455-CE5C-4ED7-B311-21FD1779CF9D}"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112783850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solidFill>
                <a:srgbClr val="000000"/>
              </a:solidFill>
            </a:endParaRPr>
          </a:p>
        </p:txBody>
      </p:sp>
      <p:sp>
        <p:nvSpPr>
          <p:cNvPr id="6" name="Altbilgi Yer Tutucusu 5"/>
          <p:cNvSpPr>
            <a:spLocks noGrp="1"/>
          </p:cNvSpPr>
          <p:nvPr>
            <p:ph type="ftr" sz="quarter" idx="11"/>
          </p:nvPr>
        </p:nvSpPr>
        <p:spPr/>
        <p:txBody>
          <a:bodyPr/>
          <a:lstStyle>
            <a:lvl1pPr>
              <a:defRPr/>
            </a:lvl1pPr>
          </a:lstStyle>
          <a:p>
            <a:endParaRPr lang="tr-TR">
              <a:solidFill>
                <a:srgbClr val="000000"/>
              </a:solidFill>
            </a:endParaRPr>
          </a:p>
        </p:txBody>
      </p:sp>
      <p:sp>
        <p:nvSpPr>
          <p:cNvPr id="7" name="Slayt Numarası Yer Tutucusu 6"/>
          <p:cNvSpPr>
            <a:spLocks noGrp="1"/>
          </p:cNvSpPr>
          <p:nvPr>
            <p:ph type="sldNum" sz="quarter" idx="12"/>
          </p:nvPr>
        </p:nvSpPr>
        <p:spPr/>
        <p:txBody>
          <a:bodyPr/>
          <a:lstStyle>
            <a:lvl1pPr>
              <a:defRPr/>
            </a:lvl1pPr>
          </a:lstStyle>
          <a:p>
            <a:fld id="{BC1928E9-9B87-42C4-B66E-4190E1E65A3B}"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251585614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tr-TR">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B9AA2289-9B7B-4523-AA33-D3EC1E946BF6}"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235936311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05979"/>
            <a:ext cx="2057400" cy="4388644"/>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05979"/>
            <a:ext cx="6019800" cy="438864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solidFill>
                <a:srgbClr val="000000"/>
              </a:solidFill>
            </a:endParaRPr>
          </a:p>
        </p:txBody>
      </p:sp>
      <p:sp>
        <p:nvSpPr>
          <p:cNvPr id="5" name="Altbilgi Yer Tutucusu 4"/>
          <p:cNvSpPr>
            <a:spLocks noGrp="1"/>
          </p:cNvSpPr>
          <p:nvPr>
            <p:ph type="ftr" sz="quarter" idx="11"/>
          </p:nvPr>
        </p:nvSpPr>
        <p:spPr/>
        <p:txBody>
          <a:bodyPr/>
          <a:lstStyle>
            <a:lvl1pPr>
              <a:defRPr/>
            </a:lvl1pPr>
          </a:lstStyle>
          <a:p>
            <a:endParaRPr lang="tr-TR">
              <a:solidFill>
                <a:srgbClr val="000000"/>
              </a:solidFill>
            </a:endParaRPr>
          </a:p>
        </p:txBody>
      </p:sp>
      <p:sp>
        <p:nvSpPr>
          <p:cNvPr id="6" name="Slayt Numarası Yer Tutucusu 5"/>
          <p:cNvSpPr>
            <a:spLocks noGrp="1"/>
          </p:cNvSpPr>
          <p:nvPr>
            <p:ph type="sldNum" sz="quarter" idx="12"/>
          </p:nvPr>
        </p:nvSpPr>
        <p:spPr/>
        <p:txBody>
          <a:bodyPr/>
          <a:lstStyle>
            <a:lvl1pPr>
              <a:defRPr/>
            </a:lvl1pPr>
          </a:lstStyle>
          <a:p>
            <a:fld id="{5E709194-4209-42CE-87A9-43FF9DA531B8}"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204886547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47799F-29BC-497F-8823-4BC6A6D2E01E}" type="slidenum">
              <a:rPr lang="tr-T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solidFill>
                <a:srgbClr val="000000"/>
              </a:solidFil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47799F-29BC-497F-8823-4BC6A6D2E01E}" type="slidenum">
              <a:rPr lang="tr-TR">
                <a:solidFill>
                  <a:srgbClr val="000000"/>
                </a:solidFill>
              </a:rPr>
              <a:pPr/>
              <a:t>‹#›</a:t>
            </a:fld>
            <a:endParaRPr lang="tr-TR">
              <a:solidFill>
                <a:srgbClr val="000000"/>
              </a:solidFill>
            </a:endParaRPr>
          </a:p>
        </p:txBody>
      </p:sp>
    </p:spTree>
    <p:extLst>
      <p:ext uri="{BB962C8B-B14F-4D97-AF65-F5344CB8AC3E}">
        <p14:creationId xmlns:p14="http://schemas.microsoft.com/office/powerpoint/2010/main" val="3972087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2.emf"/><Relationship Id="rId4" Type="http://schemas.openxmlformats.org/officeDocument/2006/relationships/image" Target="../media/image11.emf"/></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1828800" y="-19050"/>
            <a:ext cx="7315200" cy="1828800"/>
          </a:xfrm>
        </p:spPr>
        <p:txBody>
          <a:bodyPr>
            <a:normAutofit/>
          </a:bodyPr>
          <a:lstStyle/>
          <a:p>
            <a:r>
              <a:rPr lang="tr-TR" sz="4000" b="1" dirty="0">
                <a:solidFill>
                  <a:schemeClr val="accent6"/>
                </a:solidFill>
                <a:latin typeface="Times New Roman" panose="02020603050405020304" pitchFamily="18" charset="0"/>
                <a:cs typeface="Times New Roman" panose="02020603050405020304" pitchFamily="18" charset="0"/>
              </a:rPr>
              <a:t>2020-2021 BAHAR DÖNEMİ TEMEL İŞLEMLER-II</a:t>
            </a:r>
          </a:p>
        </p:txBody>
      </p:sp>
      <p:sp>
        <p:nvSpPr>
          <p:cNvPr id="3" name="Alt Başlık 2"/>
          <p:cNvSpPr>
            <a:spLocks noGrp="1"/>
          </p:cNvSpPr>
          <p:nvPr>
            <p:ph type="subTitle" idx="1"/>
          </p:nvPr>
        </p:nvSpPr>
        <p:spPr>
          <a:xfrm>
            <a:off x="2362200" y="2800350"/>
            <a:ext cx="6400800" cy="1314450"/>
          </a:xfrm>
        </p:spPr>
        <p:txBody>
          <a:bodyPr/>
          <a:lstStyle/>
          <a:p>
            <a:r>
              <a:rPr lang="tr-TR" sz="3600" b="1" dirty="0">
                <a:latin typeface="Times New Roman" panose="02020603050405020304" pitchFamily="18" charset="0"/>
                <a:cs typeface="Times New Roman" panose="02020603050405020304" pitchFamily="18" charset="0"/>
              </a:rPr>
              <a:t>MEMBRAN PROSESLER-I</a:t>
            </a:r>
          </a:p>
          <a:p>
            <a:endParaRPr lang="tr-TR" dirty="0">
              <a:latin typeface="Times New Roman" panose="02020603050405020304" pitchFamily="18" charset="0"/>
              <a:cs typeface="Times New Roman" panose="02020603050405020304" pitchFamily="18" charset="0"/>
            </a:endParaRPr>
          </a:p>
          <a:p>
            <a:r>
              <a:rPr lang="tr-TR" sz="2400" dirty="0">
                <a:latin typeface="Times New Roman" panose="02020603050405020304" pitchFamily="18" charset="0"/>
                <a:cs typeface="Times New Roman" panose="02020603050405020304" pitchFamily="18" charset="0"/>
              </a:rPr>
              <a:t>Prof. Dr. Yüksel ARDALI</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 MEMBRAN VE ÖZELLİKLERİ</a:t>
            </a:r>
            <a:endParaRPr lang="tr-TR" dirty="0"/>
          </a:p>
        </p:txBody>
      </p:sp>
      <p:sp>
        <p:nvSpPr>
          <p:cNvPr id="4" name="Dikdörtgen 3"/>
          <p:cNvSpPr/>
          <p:nvPr/>
        </p:nvSpPr>
        <p:spPr>
          <a:xfrm>
            <a:off x="495300" y="1264682"/>
            <a:ext cx="8153400" cy="2585323"/>
          </a:xfrm>
          <a:prstGeom prst="rect">
            <a:avLst/>
          </a:prstGeom>
        </p:spPr>
        <p:txBody>
          <a:bodyPr wrap="square">
            <a:spAutoFit/>
          </a:bodyPr>
          <a:lstStyle/>
          <a:p>
            <a:pPr algn="just"/>
            <a:r>
              <a:rPr lang="tr-TR" dirty="0" err="1">
                <a:latin typeface="Times New Roman"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çevre, enerji ve endüstriyel alanda önemli bir yer kazanarak geniş bir uygulama alanı bulmaktadır.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uygulamalarında amaç,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üzerinde bir çözelti karışımı içerisindeki bazı bileşenlerin geçişine izin verilirken, bazılarının ise tutulmasını sağlamaktır. Ayırma işlemi </a:t>
            </a:r>
            <a:r>
              <a:rPr lang="tr-TR" dirty="0" err="1">
                <a:latin typeface="Times New Roman" pitchFamily="18" charset="0"/>
                <a:cs typeface="Times New Roman" pitchFamily="18" charset="0"/>
              </a:rPr>
              <a:t>membranın</a:t>
            </a:r>
            <a:r>
              <a:rPr lang="tr-TR" dirty="0">
                <a:latin typeface="Times New Roman" pitchFamily="18" charset="0"/>
                <a:cs typeface="Times New Roman" pitchFamily="18" charset="0"/>
              </a:rPr>
              <a:t> hem kimyasal hem de fiziksel özelliklerine bağlıdır ve basınç farkı, yoğunlaşma (kimyasal potansiyel) farkı, elektriksel potansiyel farkı ve sıcaklık farkının biri veya bir kaçı ile oluşturulan sürücü kuvvetle gerçekleşmektedir. Ayırma işlemi gözenekli </a:t>
            </a:r>
            <a:r>
              <a:rPr lang="tr-TR" dirty="0" err="1">
                <a:latin typeface="Times New Roman" pitchFamily="18" charset="0"/>
                <a:cs typeface="Times New Roman" pitchFamily="18" charset="0"/>
              </a:rPr>
              <a:t>membranlarda</a:t>
            </a:r>
            <a:r>
              <a:rPr lang="tr-TR" dirty="0">
                <a:latin typeface="Times New Roman" pitchFamily="18" charset="0"/>
                <a:cs typeface="Times New Roman" pitchFamily="18" charset="0"/>
              </a:rPr>
              <a:t> boyut, şekil ve yük ayrımına göre, gözeneksiz </a:t>
            </a:r>
            <a:r>
              <a:rPr lang="tr-TR" dirty="0" err="1">
                <a:latin typeface="Times New Roman" pitchFamily="18" charset="0"/>
                <a:cs typeface="Times New Roman" pitchFamily="18" charset="0"/>
              </a:rPr>
              <a:t>membranlarda</a:t>
            </a:r>
            <a:r>
              <a:rPr lang="tr-TR" dirty="0">
                <a:latin typeface="Times New Roman" pitchFamily="18" charset="0"/>
                <a:cs typeface="Times New Roman" pitchFamily="18" charset="0"/>
              </a:rPr>
              <a:t> ise </a:t>
            </a:r>
            <a:r>
              <a:rPr lang="tr-TR" dirty="0" err="1">
                <a:latin typeface="Times New Roman" pitchFamily="18" charset="0"/>
                <a:cs typeface="Times New Roman" pitchFamily="18" charset="0"/>
              </a:rPr>
              <a:t>sorpsiyon</a:t>
            </a:r>
            <a:r>
              <a:rPr lang="tr-TR" dirty="0">
                <a:latin typeface="Times New Roman" pitchFamily="18" charset="0"/>
                <a:cs typeface="Times New Roman" pitchFamily="18" charset="0"/>
              </a:rPr>
              <a:t> ve difüzyon modeline göre kontrol edilir.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performansı seçicilik ve akı parametreleriyle belirlenir.</a:t>
            </a:r>
          </a:p>
        </p:txBody>
      </p:sp>
    </p:spTree>
    <p:extLst>
      <p:ext uri="{BB962C8B-B14F-4D97-AF65-F5344CB8AC3E}">
        <p14:creationId xmlns:p14="http://schemas.microsoft.com/office/powerpoint/2010/main" val="17668092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191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1.1. </a:t>
            </a:r>
            <a:r>
              <a:rPr lang="tr-TR" b="1" dirty="0" err="1">
                <a:latin typeface="Times New Roman" panose="02020603050405020304" pitchFamily="18" charset="0"/>
                <a:cs typeface="Times New Roman" panose="02020603050405020304" pitchFamily="18" charset="0"/>
              </a:rPr>
              <a:t>Membranların</a:t>
            </a:r>
            <a:r>
              <a:rPr lang="tr-TR" b="1" dirty="0">
                <a:latin typeface="Times New Roman" panose="02020603050405020304" pitchFamily="18" charset="0"/>
                <a:cs typeface="Times New Roman" panose="02020603050405020304" pitchFamily="18" charset="0"/>
              </a:rPr>
              <a:t> Tanımı</a:t>
            </a:r>
            <a:endParaRPr lang="tr-TR" dirty="0"/>
          </a:p>
        </p:txBody>
      </p:sp>
      <p:sp>
        <p:nvSpPr>
          <p:cNvPr id="4" name="Dikdörtgen 3"/>
          <p:cNvSpPr/>
          <p:nvPr/>
        </p:nvSpPr>
        <p:spPr>
          <a:xfrm>
            <a:off x="228600" y="1352550"/>
            <a:ext cx="8534400" cy="1200329"/>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Genellikle hem organik (</a:t>
            </a:r>
            <a:r>
              <a:rPr lang="tr-TR" dirty="0" err="1">
                <a:latin typeface="Times New Roman" panose="02020603050405020304" pitchFamily="18" charset="0"/>
                <a:cs typeface="Times New Roman" panose="02020603050405020304" pitchFamily="18" charset="0"/>
              </a:rPr>
              <a:t>polimerik</a:t>
            </a:r>
            <a:r>
              <a:rPr lang="tr-TR" dirty="0">
                <a:latin typeface="Times New Roman" panose="02020603050405020304" pitchFamily="18" charset="0"/>
                <a:cs typeface="Times New Roman" panose="02020603050405020304" pitchFamily="18" charset="0"/>
              </a:rPr>
              <a:t>) hem de inorganik (seramik veya metalik) olan materyal içeriğine göre yapılmaktadır. Bu materyallere bağlı </a:t>
            </a:r>
            <a:r>
              <a:rPr lang="tr-TR" dirty="0" err="1">
                <a:latin typeface="Times New Roman" panose="02020603050405020304" pitchFamily="18" charset="0"/>
                <a:cs typeface="Times New Roman" panose="02020603050405020304" pitchFamily="18" charset="0"/>
              </a:rPr>
              <a:t>membranın</a:t>
            </a:r>
            <a:r>
              <a:rPr lang="tr-TR" dirty="0">
                <a:latin typeface="Times New Roman" panose="02020603050405020304" pitchFamily="18" charset="0"/>
                <a:cs typeface="Times New Roman" panose="02020603050405020304" pitchFamily="18" charset="0"/>
              </a:rPr>
              <a:t> fiziksel yapısı, materyalin doğası ve/veya işletildiği şekle göre değişebilir.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materyallerinin imalat yöntemleri, yapısı ve uygulama alanları Tablo 1’de verilmiştir.</a:t>
            </a:r>
            <a:endParaRPr lang="tr-TR" dirty="0"/>
          </a:p>
        </p:txBody>
      </p:sp>
      <p:pic>
        <p:nvPicPr>
          <p:cNvPr id="3074" name="Picture 2"/>
          <p:cNvPicPr>
            <a:picLocks noChangeAspect="1" noChangeArrowheads="1"/>
          </p:cNvPicPr>
          <p:nvPr/>
        </p:nvPicPr>
        <p:blipFill>
          <a:blip r:embed="rId4">
            <a:lum bright="-20000" contrast="40000"/>
            <a:extLst>
              <a:ext uri="{28A0092B-C50C-407E-A947-70E740481C1C}">
                <a14:useLocalDpi xmlns:a14="http://schemas.microsoft.com/office/drawing/2010/main" val="0"/>
              </a:ext>
            </a:extLst>
          </a:blip>
          <a:srcRect/>
          <a:stretch>
            <a:fillRect/>
          </a:stretch>
        </p:blipFill>
        <p:spPr bwMode="auto">
          <a:xfrm>
            <a:off x="2298405" y="2647950"/>
            <a:ext cx="3162300" cy="1673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Dikdörtgen 9"/>
          <p:cNvSpPr/>
          <p:nvPr/>
        </p:nvSpPr>
        <p:spPr>
          <a:xfrm>
            <a:off x="2523514" y="4334521"/>
            <a:ext cx="2935419" cy="369332"/>
          </a:xfrm>
          <a:prstGeom prst="rect">
            <a:avLst/>
          </a:prstGeom>
        </p:spPr>
        <p:txBody>
          <a:bodyPr wrap="none">
            <a:spAutoFit/>
          </a:bodyPr>
          <a:lstStyle/>
          <a:p>
            <a:r>
              <a:rPr lang="es-ES" b="1" dirty="0">
                <a:latin typeface="Times New Roman" pitchFamily="18" charset="0"/>
                <a:cs typeface="Times New Roman" pitchFamily="18" charset="0"/>
              </a:rPr>
              <a:t>Şekil </a:t>
            </a:r>
            <a:r>
              <a:rPr lang="tr-TR" b="1" dirty="0">
                <a:latin typeface="Times New Roman" pitchFamily="18" charset="0"/>
                <a:cs typeface="Times New Roman" pitchFamily="18" charset="0"/>
              </a:rPr>
              <a:t>1</a:t>
            </a:r>
            <a:r>
              <a:rPr lang="es-ES" b="1" dirty="0">
                <a:latin typeface="Times New Roman" pitchFamily="18" charset="0"/>
                <a:cs typeface="Times New Roman" pitchFamily="18" charset="0"/>
              </a:rPr>
              <a:t>. </a:t>
            </a:r>
            <a:r>
              <a:rPr lang="es-ES" dirty="0">
                <a:latin typeface="Times New Roman" pitchFamily="18" charset="0"/>
                <a:cs typeface="Times New Roman" pitchFamily="18" charset="0"/>
              </a:rPr>
              <a:t>Bir Membran Şeması</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148793533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246321" y="666750"/>
            <a:ext cx="8153400" cy="2893100"/>
          </a:xfrm>
          <a:prstGeom prst="rect">
            <a:avLst/>
          </a:prstGeom>
        </p:spPr>
        <p:txBody>
          <a:bodyPr wrap="square">
            <a:spAutoFit/>
          </a:bodyPr>
          <a:lstStyle/>
          <a:p>
            <a:r>
              <a:rPr lang="tr-TR" sz="1600" b="1" dirty="0">
                <a:latin typeface="Times New Roman" pitchFamily="18" charset="0"/>
                <a:cs typeface="Times New Roman" panose="02020603050405020304" pitchFamily="18" charset="0"/>
              </a:rPr>
              <a:t>Tablo 1</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Membran</a:t>
            </a:r>
            <a:r>
              <a:rPr lang="tr-TR" sz="1600" dirty="0">
                <a:latin typeface="Times New Roman" panose="02020603050405020304" pitchFamily="18" charset="0"/>
                <a:cs typeface="Times New Roman" panose="02020603050405020304" pitchFamily="18" charset="0"/>
              </a:rPr>
              <a:t> Materyal Tipleri.</a:t>
            </a: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r>
              <a:rPr lang="tr-TR" sz="1600" dirty="0">
                <a:latin typeface="Times New Roman" panose="02020603050405020304" pitchFamily="18" charset="0"/>
                <a:cs typeface="Times New Roman" panose="02020603050405020304" pitchFamily="18" charset="0"/>
              </a:rPr>
              <a:t> </a:t>
            </a:r>
          </a:p>
        </p:txBody>
      </p:sp>
      <p:graphicFrame>
        <p:nvGraphicFramePr>
          <p:cNvPr id="6" name="Tablo 5"/>
          <p:cNvGraphicFramePr>
            <a:graphicFrameLocks noGrp="1"/>
          </p:cNvGraphicFramePr>
          <p:nvPr>
            <p:extLst>
              <p:ext uri="{D42A27DB-BD31-4B8C-83A1-F6EECF244321}">
                <p14:modId xmlns:p14="http://schemas.microsoft.com/office/powerpoint/2010/main" val="2100557583"/>
              </p:ext>
            </p:extLst>
          </p:nvPr>
        </p:nvGraphicFramePr>
        <p:xfrm>
          <a:off x="76201" y="971550"/>
          <a:ext cx="8991600" cy="3855720"/>
        </p:xfrm>
        <a:graphic>
          <a:graphicData uri="http://schemas.openxmlformats.org/drawingml/2006/table">
            <a:tbl>
              <a:tblPr firstRow="1" bandRow="1">
                <a:tableStyleId>{5C22544A-7EE6-4342-B048-85BDC9FD1C3A}</a:tableStyleId>
              </a:tblPr>
              <a:tblGrid>
                <a:gridCol w="2147563">
                  <a:extLst>
                    <a:ext uri="{9D8B030D-6E8A-4147-A177-3AD203B41FA5}">
                      <a16:colId xmlns:a16="http://schemas.microsoft.com/office/drawing/2014/main" xmlns="" val="20000"/>
                    </a:ext>
                  </a:extLst>
                </a:gridCol>
                <a:gridCol w="3438891">
                  <a:extLst>
                    <a:ext uri="{9D8B030D-6E8A-4147-A177-3AD203B41FA5}">
                      <a16:colId xmlns:a16="http://schemas.microsoft.com/office/drawing/2014/main" xmlns="" val="20001"/>
                    </a:ext>
                  </a:extLst>
                </a:gridCol>
                <a:gridCol w="1006066">
                  <a:extLst>
                    <a:ext uri="{9D8B030D-6E8A-4147-A177-3AD203B41FA5}">
                      <a16:colId xmlns:a16="http://schemas.microsoft.com/office/drawing/2014/main" xmlns="" val="20002"/>
                    </a:ext>
                  </a:extLst>
                </a:gridCol>
                <a:gridCol w="2399080">
                  <a:extLst>
                    <a:ext uri="{9D8B030D-6E8A-4147-A177-3AD203B41FA5}">
                      <a16:colId xmlns:a16="http://schemas.microsoft.com/office/drawing/2014/main" xmlns="" val="20003"/>
                    </a:ext>
                  </a:extLst>
                </a:gridCol>
              </a:tblGrid>
              <a:tr h="370840">
                <a:tc>
                  <a:txBody>
                    <a:bodyPr/>
                    <a:lstStyle/>
                    <a:p>
                      <a:pPr algn="just"/>
                      <a:r>
                        <a:rPr lang="tr-TR" sz="1200" b="1" i="0" u="none" strike="noStrike" kern="1200" baseline="0" dirty="0" err="1">
                          <a:solidFill>
                            <a:schemeClr val="tx1"/>
                          </a:solidFill>
                          <a:latin typeface="Times New Roman" pitchFamily="18" charset="0"/>
                          <a:ea typeface="+mn-ea"/>
                          <a:cs typeface="Times New Roman" pitchFamily="18" charset="0"/>
                        </a:rPr>
                        <a:t>Membran</a:t>
                      </a:r>
                      <a:endParaRPr lang="tr-TR" sz="1200" dirty="0">
                        <a:solidFill>
                          <a:schemeClr val="tx1"/>
                        </a:solidFill>
                        <a:latin typeface="Times New Roman" pitchFamily="18" charset="0"/>
                        <a:cs typeface="Times New Roman" pitchFamily="18" charset="0"/>
                      </a:endParaRPr>
                    </a:p>
                  </a:txBody>
                  <a:tcPr/>
                </a:tc>
                <a:tc>
                  <a:txBody>
                    <a:bodyPr/>
                    <a:lstStyle/>
                    <a:p>
                      <a:pPr algn="just"/>
                      <a:r>
                        <a:rPr lang="tr-TR" sz="1200" b="1" i="0" u="none" strike="noStrike" kern="1200" baseline="0" dirty="0">
                          <a:solidFill>
                            <a:schemeClr val="tx1"/>
                          </a:solidFill>
                          <a:latin typeface="Times New Roman" pitchFamily="18" charset="0"/>
                          <a:ea typeface="+mn-ea"/>
                          <a:cs typeface="Times New Roman" pitchFamily="18" charset="0"/>
                        </a:rPr>
                        <a:t>İmalat Yöntemi</a:t>
                      </a:r>
                      <a:endParaRPr lang="tr-TR" sz="1200" dirty="0">
                        <a:solidFill>
                          <a:schemeClr val="tx1"/>
                        </a:solidFill>
                        <a:latin typeface="Times New Roman" pitchFamily="18" charset="0"/>
                        <a:cs typeface="Times New Roman" pitchFamily="18" charset="0"/>
                      </a:endParaRPr>
                    </a:p>
                  </a:txBody>
                  <a:tcPr/>
                </a:tc>
                <a:tc>
                  <a:txBody>
                    <a:bodyPr/>
                    <a:lstStyle/>
                    <a:p>
                      <a:pPr algn="just"/>
                      <a:r>
                        <a:rPr lang="tr-TR" sz="1200" b="1" i="0" u="none" strike="noStrike" kern="1200" baseline="0" dirty="0">
                          <a:solidFill>
                            <a:schemeClr val="tx1"/>
                          </a:solidFill>
                          <a:latin typeface="Times New Roman" pitchFamily="18" charset="0"/>
                          <a:ea typeface="+mn-ea"/>
                          <a:cs typeface="Times New Roman" pitchFamily="18" charset="0"/>
                        </a:rPr>
                        <a:t>Yapısı</a:t>
                      </a:r>
                      <a:endParaRPr lang="tr-TR" sz="1200" dirty="0">
                        <a:solidFill>
                          <a:schemeClr val="tx1"/>
                        </a:solidFill>
                        <a:latin typeface="Times New Roman" pitchFamily="18" charset="0"/>
                        <a:cs typeface="Times New Roman" pitchFamily="18" charset="0"/>
                      </a:endParaRPr>
                    </a:p>
                  </a:txBody>
                  <a:tcPr/>
                </a:tc>
                <a:tc>
                  <a:txBody>
                    <a:bodyPr/>
                    <a:lstStyle/>
                    <a:p>
                      <a:pPr algn="just"/>
                      <a:r>
                        <a:rPr lang="tr-TR" sz="1200" b="1" i="0" u="none" strike="noStrike" kern="1200" baseline="0" dirty="0">
                          <a:solidFill>
                            <a:schemeClr val="tx1"/>
                          </a:solidFill>
                          <a:latin typeface="Times New Roman" pitchFamily="18" charset="0"/>
                          <a:ea typeface="+mn-ea"/>
                          <a:cs typeface="Times New Roman" pitchFamily="18" charset="0"/>
                        </a:rPr>
                        <a:t>Uygulamalar</a:t>
                      </a:r>
                      <a:endParaRPr lang="tr-TR" sz="12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xmlns="" val="10000"/>
                  </a:ext>
                </a:extLst>
              </a:tr>
              <a:tr h="370840">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Seramik</a:t>
                      </a:r>
                      <a:endParaRPr lang="tr-TR" sz="1200" dirty="0">
                        <a:latin typeface="Times New Roman" pitchFamily="18" charset="0"/>
                        <a:cs typeface="Times New Roman" pitchFamily="18" charset="0"/>
                      </a:endParaRPr>
                    </a:p>
                  </a:txBody>
                  <a:tcPr/>
                </a:tc>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İnce tozların sıkıştırılması ve kristalleştirilmesi</a:t>
                      </a:r>
                      <a:endParaRPr lang="tr-TR" sz="1200" dirty="0">
                        <a:latin typeface="Times New Roman" pitchFamily="18" charset="0"/>
                        <a:cs typeface="Times New Roman" pitchFamily="18" charset="0"/>
                      </a:endParaRPr>
                    </a:p>
                  </a:txBody>
                  <a:tcPr/>
                </a:tc>
                <a:tc>
                  <a:txBody>
                    <a:bodyPr/>
                    <a:lstStyle/>
                    <a:p>
                      <a:pPr algn="just"/>
                      <a:r>
                        <a:rPr lang="el-GR" sz="1200" b="0" i="0" u="none" strike="noStrike" kern="1200" baseline="0" dirty="0">
                          <a:solidFill>
                            <a:schemeClr val="dk1"/>
                          </a:solidFill>
                          <a:latin typeface="Times New Roman" pitchFamily="18" charset="0"/>
                          <a:ea typeface="+mn-ea"/>
                          <a:cs typeface="Times New Roman" pitchFamily="18" charset="0"/>
                        </a:rPr>
                        <a:t>0,1-10 μ</a:t>
                      </a:r>
                      <a:r>
                        <a:rPr lang="tr-TR" sz="1200" b="0" i="0" u="none" strike="noStrike" kern="1200" baseline="0" dirty="0">
                          <a:solidFill>
                            <a:schemeClr val="dk1"/>
                          </a:solidFill>
                          <a:latin typeface="Times New Roman" pitchFamily="18" charset="0"/>
                          <a:ea typeface="+mn-ea"/>
                          <a:cs typeface="Times New Roman" pitchFamily="18" charset="0"/>
                        </a:rPr>
                        <a:t>m</a:t>
                      </a:r>
                      <a:endParaRPr lang="tr-TR" sz="1200" dirty="0">
                        <a:latin typeface="Times New Roman" pitchFamily="18" charset="0"/>
                        <a:cs typeface="Times New Roman" pitchFamily="18" charset="0"/>
                      </a:endParaRPr>
                    </a:p>
                  </a:txBody>
                  <a:tcPr/>
                </a:tc>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MF, gaz ayrımı, izotop ayrımı</a:t>
                      </a:r>
                      <a:endParaRPr lang="tr-TR" sz="12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370840">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Gerilmiş kristal</a:t>
                      </a:r>
                      <a:endParaRPr lang="tr-TR" sz="1200" dirty="0">
                        <a:latin typeface="Times New Roman" pitchFamily="18" charset="0"/>
                        <a:cs typeface="Times New Roman" pitchFamily="18" charset="0"/>
                      </a:endParaRPr>
                    </a:p>
                  </a:txBody>
                  <a:tcPr/>
                </a:tc>
                <a:tc>
                  <a:txBody>
                    <a:bodyPr/>
                    <a:lstStyle/>
                    <a:p>
                      <a:pPr algn="just"/>
                      <a:r>
                        <a:rPr lang="tr-TR" sz="1200" dirty="0">
                          <a:latin typeface="Times New Roman" pitchFamily="18" charset="0"/>
                          <a:cs typeface="Times New Roman" pitchFamily="18" charset="0"/>
                        </a:rPr>
                        <a:t>Kristal yaprakların kısmen gerilmesi</a:t>
                      </a:r>
                    </a:p>
                  </a:txBody>
                  <a:tcPr/>
                </a:tc>
                <a:tc>
                  <a:txBody>
                    <a:bodyPr/>
                    <a:lstStyle/>
                    <a:p>
                      <a:pPr algn="just"/>
                      <a:r>
                        <a:rPr lang="el-GR" sz="1200" b="0" i="0" u="none" strike="noStrike" kern="1200" baseline="0" dirty="0">
                          <a:solidFill>
                            <a:schemeClr val="dk1"/>
                          </a:solidFill>
                          <a:latin typeface="Times New Roman" pitchFamily="18" charset="0"/>
                          <a:ea typeface="+mn-ea"/>
                          <a:cs typeface="Times New Roman" pitchFamily="18" charset="0"/>
                        </a:rPr>
                        <a:t>0,1-1 μ</a:t>
                      </a:r>
                      <a:r>
                        <a:rPr lang="tr-TR" sz="1200" b="0" i="0" u="none" strike="noStrike" kern="1200" baseline="0" dirty="0">
                          <a:solidFill>
                            <a:schemeClr val="dk1"/>
                          </a:solidFill>
                          <a:latin typeface="Times New Roman" pitchFamily="18" charset="0"/>
                          <a:ea typeface="+mn-ea"/>
                          <a:cs typeface="Times New Roman" pitchFamily="18" charset="0"/>
                        </a:rPr>
                        <a:t>m</a:t>
                      </a:r>
                      <a:endParaRPr lang="tr-TR" sz="1200" dirty="0">
                        <a:latin typeface="Times New Roman" pitchFamily="18" charset="0"/>
                        <a:cs typeface="Times New Roman" pitchFamily="18" charset="0"/>
                      </a:endParaRPr>
                    </a:p>
                  </a:txBody>
                  <a:tcPr/>
                </a:tc>
                <a:tc>
                  <a:txBody>
                    <a:bodyPr/>
                    <a:lstStyle/>
                    <a:p>
                      <a:r>
                        <a:rPr lang="tr-TR" sz="1200" b="0" i="0" u="none" strike="noStrike" kern="1200" baseline="0" dirty="0">
                          <a:solidFill>
                            <a:schemeClr val="dk1"/>
                          </a:solidFill>
                          <a:latin typeface="Times New Roman" pitchFamily="18" charset="0"/>
                          <a:ea typeface="+mn-ea"/>
                          <a:cs typeface="Times New Roman" pitchFamily="18" charset="0"/>
                        </a:rPr>
                        <a:t>Steril </a:t>
                      </a:r>
                      <a:r>
                        <a:rPr lang="tr-TR" sz="1200" b="0" i="0" u="none" strike="noStrike" kern="1200" baseline="0" dirty="0" err="1">
                          <a:solidFill>
                            <a:schemeClr val="dk1"/>
                          </a:solidFill>
                          <a:latin typeface="Times New Roman" pitchFamily="18" charset="0"/>
                          <a:ea typeface="+mn-ea"/>
                          <a:cs typeface="Times New Roman" pitchFamily="18" charset="0"/>
                        </a:rPr>
                        <a:t>filtrasyonu</a:t>
                      </a:r>
                      <a:r>
                        <a:rPr lang="tr-TR" sz="1200" b="0" i="0" u="none" strike="noStrike" kern="1200" baseline="0" dirty="0">
                          <a:solidFill>
                            <a:schemeClr val="dk1"/>
                          </a:solidFill>
                          <a:latin typeface="Times New Roman" pitchFamily="18" charset="0"/>
                          <a:ea typeface="+mn-ea"/>
                          <a:cs typeface="Times New Roman" pitchFamily="18" charset="0"/>
                        </a:rPr>
                        <a:t>, medikal teknolojisi</a:t>
                      </a:r>
                      <a:endParaRPr lang="tr-TR" sz="12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370840">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Oyulmuş Polimer</a:t>
                      </a:r>
                      <a:endParaRPr lang="tr-TR" sz="1200" dirty="0">
                        <a:latin typeface="Times New Roman" pitchFamily="18" charset="0"/>
                        <a:cs typeface="Times New Roman" pitchFamily="18" charset="0"/>
                      </a:endParaRPr>
                    </a:p>
                  </a:txBody>
                  <a:tcPr/>
                </a:tc>
                <a:tc>
                  <a:txBody>
                    <a:bodyPr/>
                    <a:lstStyle/>
                    <a:p>
                      <a:pPr algn="just"/>
                      <a:r>
                        <a:rPr lang="tr-TR" sz="1200" dirty="0">
                          <a:latin typeface="Times New Roman" pitchFamily="18" charset="0"/>
                          <a:cs typeface="Times New Roman" pitchFamily="18" charset="0"/>
                        </a:rPr>
                        <a:t>Asitle oyulmayı takiben radyasyon</a:t>
                      </a:r>
                      <a:r>
                        <a:rPr lang="tr-TR" sz="1200" baseline="0" dirty="0">
                          <a:latin typeface="Times New Roman" pitchFamily="18" charset="0"/>
                          <a:cs typeface="Times New Roman" pitchFamily="18" charset="0"/>
                        </a:rPr>
                        <a:t> </a:t>
                      </a:r>
                      <a:r>
                        <a:rPr lang="tr-TR" sz="1200" dirty="0">
                          <a:latin typeface="Times New Roman" pitchFamily="18" charset="0"/>
                          <a:cs typeface="Times New Roman" pitchFamily="18" charset="0"/>
                        </a:rPr>
                        <a:t>uygulanması</a:t>
                      </a:r>
                    </a:p>
                  </a:txBody>
                  <a:tcPr/>
                </a:tc>
                <a:tc>
                  <a:txBody>
                    <a:bodyPr/>
                    <a:lstStyle/>
                    <a:p>
                      <a:r>
                        <a:rPr lang="el-GR" sz="1200" b="0" i="0" u="none" strike="noStrike" kern="1200" baseline="0" dirty="0">
                          <a:solidFill>
                            <a:schemeClr val="dk1"/>
                          </a:solidFill>
                          <a:latin typeface="Times New Roman" pitchFamily="18" charset="0"/>
                          <a:ea typeface="+mn-ea"/>
                          <a:cs typeface="Times New Roman" pitchFamily="18" charset="0"/>
                        </a:rPr>
                        <a:t>0,5-10 μ</a:t>
                      </a:r>
                      <a:r>
                        <a:rPr lang="tr-TR" sz="1200" b="0" i="0" u="none" strike="noStrike" kern="1200" baseline="0" dirty="0">
                          <a:solidFill>
                            <a:schemeClr val="dk1"/>
                          </a:solidFill>
                          <a:latin typeface="Times New Roman" pitchFamily="18" charset="0"/>
                          <a:ea typeface="+mn-ea"/>
                          <a:cs typeface="Times New Roman" pitchFamily="18" charset="0"/>
                        </a:rPr>
                        <a:t>m</a:t>
                      </a:r>
                    </a:p>
                    <a:p>
                      <a:r>
                        <a:rPr lang="tr-TR" sz="1200" b="0" i="0" u="none" strike="noStrike" kern="1200" baseline="0" dirty="0">
                          <a:solidFill>
                            <a:schemeClr val="dk1"/>
                          </a:solidFill>
                          <a:latin typeface="Times New Roman" pitchFamily="18" charset="0"/>
                          <a:ea typeface="+mn-ea"/>
                          <a:cs typeface="Times New Roman" pitchFamily="18" charset="0"/>
                        </a:rPr>
                        <a:t>Silindirik</a:t>
                      </a:r>
                      <a:endParaRPr lang="tr-TR" sz="1200" dirty="0">
                        <a:latin typeface="Times New Roman" pitchFamily="18" charset="0"/>
                        <a:cs typeface="Times New Roman" pitchFamily="18" charset="0"/>
                      </a:endParaRPr>
                    </a:p>
                  </a:txBody>
                  <a:tcPr/>
                </a:tc>
                <a:tc>
                  <a:txBody>
                    <a:bodyPr/>
                    <a:lstStyle/>
                    <a:p>
                      <a:r>
                        <a:rPr lang="tr-TR" sz="1200" b="0" i="0" u="none" strike="noStrike" kern="1200" baseline="0" dirty="0">
                          <a:solidFill>
                            <a:schemeClr val="dk1"/>
                          </a:solidFill>
                          <a:latin typeface="Times New Roman" pitchFamily="18" charset="0"/>
                          <a:ea typeface="+mn-ea"/>
                          <a:cs typeface="Times New Roman" pitchFamily="18" charset="0"/>
                        </a:rPr>
                        <a:t>Analitik ve medikal kimya, steril </a:t>
                      </a:r>
                      <a:r>
                        <a:rPr lang="tr-TR" sz="1200" b="0" i="0" u="none" strike="noStrike" kern="1200" baseline="0" dirty="0" err="1">
                          <a:solidFill>
                            <a:schemeClr val="dk1"/>
                          </a:solidFill>
                          <a:latin typeface="Times New Roman" pitchFamily="18" charset="0"/>
                          <a:ea typeface="+mn-ea"/>
                          <a:cs typeface="Times New Roman" pitchFamily="18" charset="0"/>
                        </a:rPr>
                        <a:t>filt</a:t>
                      </a:r>
                      <a:r>
                        <a:rPr lang="tr-TR" sz="1200" b="0" i="0" u="none" strike="noStrike" kern="1200" baseline="0" dirty="0">
                          <a:solidFill>
                            <a:schemeClr val="dk1"/>
                          </a:solidFill>
                          <a:latin typeface="Times New Roman" pitchFamily="18" charset="0"/>
                          <a:ea typeface="+mn-ea"/>
                          <a:cs typeface="Times New Roman" pitchFamily="18" charset="0"/>
                        </a:rPr>
                        <a:t>.</a:t>
                      </a:r>
                      <a:endParaRPr lang="tr-TR" sz="12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370840">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Destekli Akışkan</a:t>
                      </a:r>
                      <a:endParaRPr lang="tr-TR" sz="1200" dirty="0">
                        <a:latin typeface="Times New Roman" pitchFamily="18" charset="0"/>
                        <a:cs typeface="Times New Roman" pitchFamily="18" charset="0"/>
                      </a:endParaRPr>
                    </a:p>
                  </a:txBody>
                  <a:tcPr/>
                </a:tc>
                <a:tc>
                  <a:txBody>
                    <a:bodyPr/>
                    <a:lstStyle/>
                    <a:p>
                      <a:pPr algn="just"/>
                      <a:r>
                        <a:rPr lang="tr-TR" sz="1200" dirty="0" err="1">
                          <a:latin typeface="Times New Roman" pitchFamily="18" charset="0"/>
                          <a:cs typeface="Times New Roman" pitchFamily="18" charset="0"/>
                        </a:rPr>
                        <a:t>İnert</a:t>
                      </a:r>
                      <a:r>
                        <a:rPr lang="tr-TR" sz="1200" dirty="0">
                          <a:latin typeface="Times New Roman" pitchFamily="18" charset="0"/>
                          <a:cs typeface="Times New Roman" pitchFamily="18" charset="0"/>
                        </a:rPr>
                        <a:t> polimer </a:t>
                      </a:r>
                      <a:r>
                        <a:rPr lang="tr-TR" sz="1200" dirty="0" err="1">
                          <a:latin typeface="Times New Roman" pitchFamily="18" charset="0"/>
                          <a:cs typeface="Times New Roman" pitchFamily="18" charset="0"/>
                        </a:rPr>
                        <a:t>matriksinde</a:t>
                      </a:r>
                      <a:r>
                        <a:rPr lang="tr-TR" sz="1200" dirty="0">
                          <a:latin typeface="Times New Roman" pitchFamily="18" charset="0"/>
                          <a:cs typeface="Times New Roman" pitchFamily="18" charset="0"/>
                        </a:rPr>
                        <a:t> sıvı film</a:t>
                      </a:r>
                      <a:r>
                        <a:rPr lang="tr-TR" sz="1200" baseline="0" dirty="0">
                          <a:latin typeface="Times New Roman" pitchFamily="18" charset="0"/>
                          <a:cs typeface="Times New Roman" pitchFamily="18" charset="0"/>
                        </a:rPr>
                        <a:t> </a:t>
                      </a:r>
                      <a:r>
                        <a:rPr lang="tr-TR" sz="1200" dirty="0">
                          <a:latin typeface="Times New Roman" pitchFamily="18" charset="0"/>
                          <a:cs typeface="Times New Roman" pitchFamily="18" charset="0"/>
                        </a:rPr>
                        <a:t>oluşumu</a:t>
                      </a:r>
                    </a:p>
                  </a:txBody>
                  <a:tcPr/>
                </a:tc>
                <a:tc>
                  <a:txBody>
                    <a:bodyPr/>
                    <a:lstStyle/>
                    <a:p>
                      <a:r>
                        <a:rPr lang="tr-TR" sz="1200" b="0" i="0" u="none" strike="noStrike" kern="1200" baseline="0" dirty="0">
                          <a:solidFill>
                            <a:schemeClr val="dk1"/>
                          </a:solidFill>
                          <a:latin typeface="Times New Roman" pitchFamily="18" charset="0"/>
                          <a:ea typeface="+mn-ea"/>
                          <a:cs typeface="Times New Roman" pitchFamily="18" charset="0"/>
                        </a:rPr>
                        <a:t>Sıvı dolgulu</a:t>
                      </a:r>
                    </a:p>
                    <a:p>
                      <a:r>
                        <a:rPr lang="tr-TR" sz="1200" b="0" i="0" u="none" strike="noStrike" kern="1200" baseline="0" dirty="0">
                          <a:solidFill>
                            <a:schemeClr val="dk1"/>
                          </a:solidFill>
                          <a:latin typeface="Times New Roman" pitchFamily="18" charset="0"/>
                          <a:ea typeface="+mn-ea"/>
                          <a:cs typeface="Times New Roman" pitchFamily="18" charset="0"/>
                        </a:rPr>
                        <a:t>gözenek</a:t>
                      </a:r>
                      <a:endParaRPr lang="tr-TR" sz="1200" dirty="0">
                        <a:latin typeface="Times New Roman" pitchFamily="18" charset="0"/>
                        <a:cs typeface="Times New Roman" pitchFamily="18" charset="0"/>
                      </a:endParaRPr>
                    </a:p>
                  </a:txBody>
                  <a:tcPr/>
                </a:tc>
                <a:tc>
                  <a:txBody>
                    <a:bodyPr/>
                    <a:lstStyle/>
                    <a:p>
                      <a:r>
                        <a:rPr lang="tr-TR" sz="1200" b="0" i="0" u="none" strike="noStrike" kern="1200" baseline="0" dirty="0">
                          <a:solidFill>
                            <a:schemeClr val="dk1"/>
                          </a:solidFill>
                          <a:latin typeface="Times New Roman" pitchFamily="18" charset="0"/>
                          <a:ea typeface="+mn-ea"/>
                          <a:cs typeface="Times New Roman" pitchFamily="18" charset="0"/>
                        </a:rPr>
                        <a:t>Gaz ayrımı, taşıyıcı- ortam Transferi</a:t>
                      </a:r>
                      <a:endParaRPr lang="tr-TR" sz="12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370840">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Simetrik Mikro gözenekli</a:t>
                      </a:r>
                      <a:endParaRPr lang="tr-TR" sz="1200" dirty="0">
                        <a:latin typeface="Times New Roman" pitchFamily="18" charset="0"/>
                        <a:cs typeface="Times New Roman" pitchFamily="18" charset="0"/>
                      </a:endParaRPr>
                    </a:p>
                  </a:txBody>
                  <a:tcPr/>
                </a:tc>
                <a:tc>
                  <a:txBody>
                    <a:bodyPr/>
                    <a:lstStyle/>
                    <a:p>
                      <a:pPr algn="just"/>
                      <a:r>
                        <a:rPr lang="tr-TR" sz="1200" dirty="0">
                          <a:latin typeface="Times New Roman" pitchFamily="18" charset="0"/>
                          <a:cs typeface="Times New Roman" pitchFamily="18" charset="0"/>
                        </a:rPr>
                        <a:t>Faz değiştirme reaksiyonları</a:t>
                      </a:r>
                    </a:p>
                  </a:txBody>
                  <a:tcPr/>
                </a:tc>
                <a:tc>
                  <a:txBody>
                    <a:bodyPr/>
                    <a:lstStyle/>
                    <a:p>
                      <a:pPr algn="just"/>
                      <a:r>
                        <a:rPr lang="el-GR" sz="1200" b="0" i="0" u="none" strike="noStrike" kern="1200" baseline="0" dirty="0">
                          <a:solidFill>
                            <a:schemeClr val="dk1"/>
                          </a:solidFill>
                          <a:latin typeface="Times New Roman" pitchFamily="18" charset="0"/>
                          <a:ea typeface="+mn-ea"/>
                          <a:cs typeface="Times New Roman" pitchFamily="18" charset="0"/>
                        </a:rPr>
                        <a:t>0,05-5 μ</a:t>
                      </a:r>
                      <a:r>
                        <a:rPr lang="tr-TR" sz="1200" b="0" i="0" u="none" strike="noStrike" kern="1200" baseline="0" dirty="0">
                          <a:solidFill>
                            <a:schemeClr val="dk1"/>
                          </a:solidFill>
                          <a:latin typeface="Times New Roman" pitchFamily="18" charset="0"/>
                          <a:ea typeface="+mn-ea"/>
                          <a:cs typeface="Times New Roman" pitchFamily="18" charset="0"/>
                        </a:rPr>
                        <a:t>m</a:t>
                      </a:r>
                      <a:endParaRPr lang="tr-TR" sz="1200" dirty="0">
                        <a:latin typeface="Times New Roman" pitchFamily="18" charset="0"/>
                        <a:cs typeface="Times New Roman" pitchFamily="18" charset="0"/>
                      </a:endParaRPr>
                    </a:p>
                  </a:txBody>
                  <a:tcPr/>
                </a:tc>
                <a:tc>
                  <a:txBody>
                    <a:bodyPr/>
                    <a:lstStyle/>
                    <a:p>
                      <a:r>
                        <a:rPr lang="tr-TR" sz="1200" b="0" i="0" u="none" strike="noStrike" kern="1200" baseline="0" dirty="0">
                          <a:solidFill>
                            <a:schemeClr val="dk1"/>
                          </a:solidFill>
                          <a:latin typeface="Times New Roman" pitchFamily="18" charset="0"/>
                          <a:ea typeface="+mn-ea"/>
                          <a:cs typeface="Times New Roman" pitchFamily="18" charset="0"/>
                        </a:rPr>
                        <a:t>Steril </a:t>
                      </a:r>
                      <a:r>
                        <a:rPr lang="tr-TR" sz="1200" b="0" i="0" u="none" strike="noStrike" kern="1200" baseline="0" dirty="0" err="1">
                          <a:solidFill>
                            <a:schemeClr val="dk1"/>
                          </a:solidFill>
                          <a:latin typeface="Times New Roman" pitchFamily="18" charset="0"/>
                          <a:ea typeface="+mn-ea"/>
                          <a:cs typeface="Times New Roman" pitchFamily="18" charset="0"/>
                        </a:rPr>
                        <a:t>filt</a:t>
                      </a:r>
                      <a:r>
                        <a:rPr lang="tr-TR" sz="1200" b="0" i="0" u="none" strike="noStrike" kern="1200" baseline="0" dirty="0">
                          <a:solidFill>
                            <a:schemeClr val="dk1"/>
                          </a:solidFill>
                          <a:latin typeface="Times New Roman" pitchFamily="18" charset="0"/>
                          <a:ea typeface="+mn-ea"/>
                          <a:cs typeface="Times New Roman" pitchFamily="18" charset="0"/>
                        </a:rPr>
                        <a:t>., </a:t>
                      </a:r>
                      <a:r>
                        <a:rPr lang="tr-TR" sz="1200" b="0" i="0" u="none" strike="noStrike" kern="1200" baseline="0" dirty="0" err="1">
                          <a:solidFill>
                            <a:schemeClr val="dk1"/>
                          </a:solidFill>
                          <a:latin typeface="Times New Roman" pitchFamily="18" charset="0"/>
                          <a:ea typeface="+mn-ea"/>
                          <a:cs typeface="Times New Roman" pitchFamily="18" charset="0"/>
                        </a:rPr>
                        <a:t>dializ</a:t>
                      </a:r>
                      <a:r>
                        <a:rPr lang="tr-TR" sz="1200" b="0" i="0" u="none" strike="noStrike" kern="1200" baseline="0" dirty="0">
                          <a:solidFill>
                            <a:schemeClr val="dk1"/>
                          </a:solidFill>
                          <a:latin typeface="Times New Roman" pitchFamily="18" charset="0"/>
                          <a:ea typeface="+mn-ea"/>
                          <a:cs typeface="Times New Roman" pitchFamily="18" charset="0"/>
                        </a:rPr>
                        <a:t>, </a:t>
                      </a:r>
                      <a:r>
                        <a:rPr lang="tr-TR" sz="1200" b="0" i="0" u="none" strike="noStrike" kern="1200" baseline="0" dirty="0" err="1">
                          <a:solidFill>
                            <a:schemeClr val="dk1"/>
                          </a:solidFill>
                          <a:latin typeface="Times New Roman" pitchFamily="18" charset="0"/>
                          <a:ea typeface="+mn-ea"/>
                          <a:cs typeface="Times New Roman" pitchFamily="18" charset="0"/>
                        </a:rPr>
                        <a:t>membran</a:t>
                      </a:r>
                      <a:r>
                        <a:rPr lang="tr-TR" sz="1200" b="0" i="0" u="none" strike="noStrike" kern="1200" baseline="0" dirty="0">
                          <a:solidFill>
                            <a:schemeClr val="dk1"/>
                          </a:solidFill>
                          <a:latin typeface="Times New Roman" pitchFamily="18" charset="0"/>
                          <a:ea typeface="+mn-ea"/>
                          <a:cs typeface="Times New Roman" pitchFamily="18" charset="0"/>
                        </a:rPr>
                        <a:t> Damıtma</a:t>
                      </a:r>
                      <a:endParaRPr lang="tr-TR" sz="1200" dirty="0">
                        <a:latin typeface="Times New Roman" pitchFamily="18" charset="0"/>
                        <a:cs typeface="Times New Roman" pitchFamily="18" charset="0"/>
                      </a:endParaRPr>
                    </a:p>
                  </a:txBody>
                  <a:tcPr/>
                </a:tc>
                <a:extLst>
                  <a:ext uri="{0D108BD9-81ED-4DB2-BD59-A6C34878D82A}">
                    <a16:rowId xmlns:a16="http://schemas.microsoft.com/office/drawing/2014/main" xmlns="" val="10005"/>
                  </a:ext>
                </a:extLst>
              </a:tr>
              <a:tr h="370840">
                <a:tc>
                  <a:txBody>
                    <a:bodyPr/>
                    <a:lstStyle/>
                    <a:p>
                      <a:pPr algn="l"/>
                      <a:r>
                        <a:rPr lang="tr-TR" sz="1200" b="0" i="0" u="none" strike="noStrike" kern="1200" baseline="0" dirty="0">
                          <a:solidFill>
                            <a:schemeClr val="dk1"/>
                          </a:solidFill>
                          <a:latin typeface="Times New Roman" pitchFamily="18" charset="0"/>
                          <a:ea typeface="+mn-ea"/>
                          <a:cs typeface="Times New Roman" pitchFamily="18" charset="0"/>
                        </a:rPr>
                        <a:t>Tam Asimetrik Mikro gözenekli</a:t>
                      </a:r>
                      <a:endParaRPr lang="tr-TR" sz="1200" dirty="0">
                        <a:latin typeface="Times New Roman" pitchFamily="18" charset="0"/>
                        <a:cs typeface="Times New Roman" pitchFamily="18" charset="0"/>
                      </a:endParaRPr>
                    </a:p>
                  </a:txBody>
                  <a:tcPr/>
                </a:tc>
                <a:tc>
                  <a:txBody>
                    <a:bodyPr/>
                    <a:lstStyle/>
                    <a:p>
                      <a:pPr algn="just"/>
                      <a:r>
                        <a:rPr lang="tr-TR" sz="1200" dirty="0">
                          <a:latin typeface="Times New Roman" pitchFamily="18" charset="0"/>
                          <a:cs typeface="Times New Roman" pitchFamily="18" charset="0"/>
                        </a:rPr>
                        <a:t>Faz değiştirme reaksiyonlarını takiben</a:t>
                      </a:r>
                      <a:r>
                        <a:rPr lang="tr-TR" sz="1200" baseline="0" dirty="0">
                          <a:latin typeface="Times New Roman" pitchFamily="18" charset="0"/>
                          <a:cs typeface="Times New Roman" pitchFamily="18" charset="0"/>
                        </a:rPr>
                        <a:t> </a:t>
                      </a:r>
                      <a:r>
                        <a:rPr lang="tr-TR" sz="1200" dirty="0">
                          <a:latin typeface="Times New Roman" pitchFamily="18" charset="0"/>
                          <a:cs typeface="Times New Roman" pitchFamily="18" charset="0"/>
                        </a:rPr>
                        <a:t>buharlaştırma</a:t>
                      </a:r>
                    </a:p>
                  </a:txBody>
                  <a:tcPr/>
                </a:tc>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1-10 </a:t>
                      </a:r>
                      <a:r>
                        <a:rPr lang="tr-TR" sz="1200" b="0" i="0" u="none" strike="noStrike" kern="1200" baseline="0" dirty="0" err="1">
                          <a:solidFill>
                            <a:schemeClr val="dk1"/>
                          </a:solidFill>
                          <a:latin typeface="Times New Roman" pitchFamily="18" charset="0"/>
                          <a:ea typeface="+mn-ea"/>
                          <a:cs typeface="Times New Roman" pitchFamily="18" charset="0"/>
                        </a:rPr>
                        <a:t>nm</a:t>
                      </a:r>
                      <a:endParaRPr lang="tr-TR" sz="1200" dirty="0">
                        <a:latin typeface="Times New Roman" pitchFamily="18" charset="0"/>
                        <a:cs typeface="Times New Roman" pitchFamily="18" charset="0"/>
                      </a:endParaRPr>
                    </a:p>
                  </a:txBody>
                  <a:tcPr/>
                </a:tc>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UF, NF, gaz ayrımı</a:t>
                      </a:r>
                      <a:endParaRPr lang="tr-TR" sz="1200" dirty="0">
                        <a:latin typeface="Times New Roman" pitchFamily="18" charset="0"/>
                        <a:cs typeface="Times New Roman" pitchFamily="18" charset="0"/>
                      </a:endParaRPr>
                    </a:p>
                  </a:txBody>
                  <a:tcPr/>
                </a:tc>
                <a:extLst>
                  <a:ext uri="{0D108BD9-81ED-4DB2-BD59-A6C34878D82A}">
                    <a16:rowId xmlns:a16="http://schemas.microsoft.com/office/drawing/2014/main" xmlns="" val="10006"/>
                  </a:ext>
                </a:extLst>
              </a:tr>
              <a:tr h="370840">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Karma Asimetrik Mikro gözenekli</a:t>
                      </a:r>
                      <a:endParaRPr lang="tr-TR" sz="1200" dirty="0">
                        <a:latin typeface="Times New Roman" pitchFamily="18" charset="0"/>
                        <a:cs typeface="Times New Roman" pitchFamily="18" charset="0"/>
                      </a:endParaRPr>
                    </a:p>
                  </a:txBody>
                  <a:tcPr/>
                </a:tc>
                <a:tc>
                  <a:txBody>
                    <a:bodyPr/>
                    <a:lstStyle/>
                    <a:p>
                      <a:pPr algn="just"/>
                      <a:r>
                        <a:rPr lang="tr-TR" sz="1200" dirty="0">
                          <a:latin typeface="Times New Roman" pitchFamily="18" charset="0"/>
                          <a:cs typeface="Times New Roman" pitchFamily="18" charset="0"/>
                        </a:rPr>
                        <a:t>Mikro-gözenekli </a:t>
                      </a:r>
                      <a:r>
                        <a:rPr lang="tr-TR" sz="1200" dirty="0" err="1">
                          <a:latin typeface="Times New Roman" pitchFamily="18" charset="0"/>
                          <a:cs typeface="Times New Roman" pitchFamily="18" charset="0"/>
                        </a:rPr>
                        <a:t>membranlara</a:t>
                      </a:r>
                      <a:r>
                        <a:rPr lang="tr-TR" sz="1200" dirty="0">
                          <a:latin typeface="Times New Roman" pitchFamily="18" charset="0"/>
                          <a:cs typeface="Times New Roman" pitchFamily="18" charset="0"/>
                        </a:rPr>
                        <a:t> ince film</a:t>
                      </a:r>
                      <a:r>
                        <a:rPr lang="tr-TR" sz="1200" baseline="0" dirty="0">
                          <a:latin typeface="Times New Roman" pitchFamily="18" charset="0"/>
                          <a:cs typeface="Times New Roman" pitchFamily="18" charset="0"/>
                        </a:rPr>
                        <a:t> </a:t>
                      </a:r>
                      <a:r>
                        <a:rPr lang="tr-TR" sz="1200" dirty="0">
                          <a:latin typeface="Times New Roman" pitchFamily="18" charset="0"/>
                          <a:cs typeface="Times New Roman" pitchFamily="18" charset="0"/>
                        </a:rPr>
                        <a:t>tabakasının uygulanması</a:t>
                      </a:r>
                    </a:p>
                  </a:txBody>
                  <a:tcPr/>
                </a:tc>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1-5 </a:t>
                      </a:r>
                      <a:r>
                        <a:rPr lang="tr-TR" sz="1200" b="0" i="0" u="none" strike="noStrike" kern="1200" baseline="0" dirty="0" err="1">
                          <a:solidFill>
                            <a:schemeClr val="dk1"/>
                          </a:solidFill>
                          <a:latin typeface="Times New Roman" pitchFamily="18" charset="0"/>
                          <a:ea typeface="+mn-ea"/>
                          <a:cs typeface="Times New Roman" pitchFamily="18" charset="0"/>
                        </a:rPr>
                        <a:t>nm</a:t>
                      </a:r>
                      <a:endParaRPr lang="tr-TR" sz="1200" dirty="0">
                        <a:latin typeface="Times New Roman" pitchFamily="18" charset="0"/>
                        <a:cs typeface="Times New Roman" pitchFamily="18" charset="0"/>
                      </a:endParaRPr>
                    </a:p>
                  </a:txBody>
                  <a:tcPr/>
                </a:tc>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UF, NF, gaz ayrımı</a:t>
                      </a:r>
                      <a:endParaRPr lang="tr-TR" sz="1200" dirty="0">
                        <a:latin typeface="Times New Roman" pitchFamily="18" charset="0"/>
                        <a:cs typeface="Times New Roman" pitchFamily="18" charset="0"/>
                      </a:endParaRPr>
                    </a:p>
                  </a:txBody>
                  <a:tcPr/>
                </a:tc>
                <a:extLst>
                  <a:ext uri="{0D108BD9-81ED-4DB2-BD59-A6C34878D82A}">
                    <a16:rowId xmlns:a16="http://schemas.microsoft.com/office/drawing/2014/main" xmlns="" val="10007"/>
                  </a:ext>
                </a:extLst>
              </a:tr>
              <a:tr h="370840">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İyon Değiştirici</a:t>
                      </a:r>
                      <a:endParaRPr lang="tr-TR" sz="1200" dirty="0">
                        <a:latin typeface="Times New Roman" pitchFamily="18" charset="0"/>
                        <a:cs typeface="Times New Roman" pitchFamily="18" charset="0"/>
                      </a:endParaRPr>
                    </a:p>
                  </a:txBody>
                  <a:tcPr/>
                </a:tc>
                <a:tc>
                  <a:txBody>
                    <a:bodyPr/>
                    <a:lstStyle/>
                    <a:p>
                      <a:pPr algn="just"/>
                      <a:r>
                        <a:rPr lang="tr-TR" sz="1200" dirty="0">
                          <a:latin typeface="Times New Roman" pitchFamily="18" charset="0"/>
                          <a:cs typeface="Times New Roman" pitchFamily="18" charset="0"/>
                        </a:rPr>
                        <a:t>Polimer materyali</a:t>
                      </a:r>
                    </a:p>
                  </a:txBody>
                  <a:tcPr/>
                </a:tc>
                <a:tc>
                  <a:txBody>
                    <a:bodyPr/>
                    <a:lstStyle/>
                    <a:p>
                      <a:r>
                        <a:rPr lang="tr-TR" sz="1200" b="0" i="0" u="none" strike="noStrike" kern="1200" baseline="0" dirty="0">
                          <a:solidFill>
                            <a:schemeClr val="dk1"/>
                          </a:solidFill>
                          <a:latin typeface="Times New Roman" pitchFamily="18" charset="0"/>
                          <a:ea typeface="+mn-ea"/>
                          <a:cs typeface="Times New Roman" pitchFamily="18" charset="0"/>
                        </a:rPr>
                        <a:t>Pozitif ve</a:t>
                      </a:r>
                    </a:p>
                    <a:p>
                      <a:r>
                        <a:rPr lang="tr-TR" sz="1200" b="0" i="0" u="none" strike="noStrike" kern="1200" baseline="0" dirty="0">
                          <a:solidFill>
                            <a:schemeClr val="dk1"/>
                          </a:solidFill>
                          <a:latin typeface="Times New Roman" pitchFamily="18" charset="0"/>
                          <a:ea typeface="+mn-ea"/>
                          <a:cs typeface="Times New Roman" pitchFamily="18" charset="0"/>
                        </a:rPr>
                        <a:t>negatif yük</a:t>
                      </a:r>
                      <a:endParaRPr lang="tr-TR" sz="1200" dirty="0">
                        <a:latin typeface="Times New Roman" pitchFamily="18" charset="0"/>
                        <a:cs typeface="Times New Roman" pitchFamily="18" charset="0"/>
                      </a:endParaRPr>
                    </a:p>
                  </a:txBody>
                  <a:tcPr/>
                </a:tc>
                <a:tc>
                  <a:txBody>
                    <a:bodyPr/>
                    <a:lstStyle/>
                    <a:p>
                      <a:pPr algn="just"/>
                      <a:r>
                        <a:rPr lang="tr-TR" sz="1200" b="0" i="0" u="none" strike="noStrike" kern="1200" baseline="0" dirty="0">
                          <a:solidFill>
                            <a:schemeClr val="dk1"/>
                          </a:solidFill>
                          <a:latin typeface="Times New Roman" pitchFamily="18" charset="0"/>
                          <a:ea typeface="+mn-ea"/>
                          <a:cs typeface="Times New Roman" pitchFamily="18" charset="0"/>
                        </a:rPr>
                        <a:t>ED</a:t>
                      </a:r>
                      <a:endParaRPr lang="tr-TR" sz="1200" dirty="0">
                        <a:latin typeface="Times New Roman" pitchFamily="18" charset="0"/>
                        <a:cs typeface="Times New Roman" pitchFamily="18" charset="0"/>
                      </a:endParaRPr>
                    </a:p>
                  </a:txBody>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34371243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1.1. </a:t>
            </a:r>
            <a:r>
              <a:rPr lang="tr-TR" b="1" dirty="0" err="1">
                <a:latin typeface="Times New Roman" panose="02020603050405020304" pitchFamily="18" charset="0"/>
                <a:cs typeface="Times New Roman" panose="02020603050405020304" pitchFamily="18" charset="0"/>
              </a:rPr>
              <a:t>Membranların</a:t>
            </a:r>
            <a:r>
              <a:rPr lang="tr-TR" b="1" dirty="0">
                <a:latin typeface="Times New Roman" panose="02020603050405020304" pitchFamily="18" charset="0"/>
                <a:cs typeface="Times New Roman" panose="02020603050405020304" pitchFamily="18" charset="0"/>
              </a:rPr>
              <a:t> Tanımı</a:t>
            </a:r>
            <a:endParaRPr lang="tr-TR" dirty="0"/>
          </a:p>
        </p:txBody>
      </p:sp>
      <p:sp>
        <p:nvSpPr>
          <p:cNvPr id="4" name="Dikdörtgen 3"/>
          <p:cNvSpPr/>
          <p:nvPr/>
        </p:nvSpPr>
        <p:spPr>
          <a:xfrm>
            <a:off x="495300" y="1352550"/>
            <a:ext cx="3771900" cy="3416320"/>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iki faz arasındaki süreksizlik rejimi veya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yüzeyinde biriken bileşen hareketine karşı bariyer gibi davranan, fakat bir veya daha fazla türün sınırlı ve düzenli geçişine izin veren fazdır.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proseslerde, üç faz vardır. Bunlar besleme (Faz I), süzüntü akımları (Faz II) ve konsantre veya başka bir deyişle alıkonulan (Faz III) fazdır. Aşağıdaki Şekil 2’te bir </a:t>
            </a:r>
            <a:r>
              <a:rPr lang="tr-TR" dirty="0" err="1">
                <a:latin typeface="Times New Roman" panose="02020603050405020304" pitchFamily="18" charset="0"/>
                <a:cs typeface="Times New Roman" panose="02020603050405020304" pitchFamily="18" charset="0"/>
              </a:rPr>
              <a:t>membrandaki</a:t>
            </a:r>
            <a:r>
              <a:rPr lang="tr-TR" dirty="0">
                <a:latin typeface="Times New Roman" panose="02020603050405020304" pitchFamily="18" charset="0"/>
                <a:cs typeface="Times New Roman" panose="02020603050405020304" pitchFamily="18" charset="0"/>
              </a:rPr>
              <a:t> fazların şematik gösterimi verilmiştir.</a:t>
            </a:r>
            <a:endParaRPr lang="tr-TR" dirty="0"/>
          </a:p>
        </p:txBody>
      </p:sp>
      <p:sp>
        <p:nvSpPr>
          <p:cNvPr id="5" name="Dikdörtgen 4"/>
          <p:cNvSpPr/>
          <p:nvPr/>
        </p:nvSpPr>
        <p:spPr>
          <a:xfrm>
            <a:off x="6019800" y="1352550"/>
            <a:ext cx="2133600" cy="12191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Düz Ok Bağlayıcısı 6"/>
          <p:cNvCxnSpPr>
            <a:stCxn id="5" idx="1"/>
          </p:cNvCxnSpPr>
          <p:nvPr/>
        </p:nvCxnSpPr>
        <p:spPr>
          <a:xfrm flipV="1">
            <a:off x="6019800" y="1962149"/>
            <a:ext cx="2286000" cy="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Dikdörtgen 10"/>
          <p:cNvSpPr/>
          <p:nvPr/>
        </p:nvSpPr>
        <p:spPr>
          <a:xfrm>
            <a:off x="6019800" y="2122169"/>
            <a:ext cx="2133600" cy="2286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err="1">
                <a:solidFill>
                  <a:schemeClr val="tx1"/>
                </a:solidFill>
              </a:rPr>
              <a:t>Membran</a:t>
            </a:r>
            <a:r>
              <a:rPr lang="tr-TR" sz="1200" b="1" dirty="0">
                <a:solidFill>
                  <a:schemeClr val="tx1"/>
                </a:solidFill>
              </a:rPr>
              <a:t>        ∆P,∆C,∆T,∆E</a:t>
            </a:r>
          </a:p>
        </p:txBody>
      </p:sp>
      <p:cxnSp>
        <p:nvCxnSpPr>
          <p:cNvPr id="10" name="Düz Ok Bağlayıcısı 9"/>
          <p:cNvCxnSpPr/>
          <p:nvPr/>
        </p:nvCxnSpPr>
        <p:spPr>
          <a:xfrm>
            <a:off x="7086600" y="2114550"/>
            <a:ext cx="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800600" y="1581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val 13"/>
          <p:cNvSpPr/>
          <p:nvPr/>
        </p:nvSpPr>
        <p:spPr>
          <a:xfrm>
            <a:off x="5257800" y="1581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Oval 14"/>
          <p:cNvSpPr/>
          <p:nvPr/>
        </p:nvSpPr>
        <p:spPr>
          <a:xfrm>
            <a:off x="4800600" y="21145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val 15"/>
          <p:cNvSpPr/>
          <p:nvPr/>
        </p:nvSpPr>
        <p:spPr>
          <a:xfrm>
            <a:off x="5105400" y="18859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Oval 16"/>
          <p:cNvSpPr/>
          <p:nvPr/>
        </p:nvSpPr>
        <p:spPr>
          <a:xfrm>
            <a:off x="5410200" y="21907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val 17"/>
          <p:cNvSpPr/>
          <p:nvPr/>
        </p:nvSpPr>
        <p:spPr>
          <a:xfrm>
            <a:off x="5105400" y="22669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tx1"/>
                </a:solidFill>
              </a:rPr>
              <a:t>B</a:t>
            </a:r>
          </a:p>
        </p:txBody>
      </p:sp>
      <p:sp>
        <p:nvSpPr>
          <p:cNvPr id="13" name="Metin kutusu 12"/>
          <p:cNvSpPr txBox="1"/>
          <p:nvPr/>
        </p:nvSpPr>
        <p:spPr>
          <a:xfrm>
            <a:off x="4876800" y="1962149"/>
            <a:ext cx="314510" cy="307777"/>
          </a:xfrm>
          <a:prstGeom prst="rect">
            <a:avLst/>
          </a:prstGeom>
          <a:noFill/>
        </p:spPr>
        <p:txBody>
          <a:bodyPr wrap="none" rtlCol="0">
            <a:spAutoFit/>
          </a:bodyPr>
          <a:lstStyle/>
          <a:p>
            <a:r>
              <a:rPr lang="tr-TR" sz="1400" b="1" dirty="0"/>
              <a:t>A</a:t>
            </a:r>
          </a:p>
        </p:txBody>
      </p:sp>
      <p:sp>
        <p:nvSpPr>
          <p:cNvPr id="19" name="Oval 18"/>
          <p:cNvSpPr/>
          <p:nvPr/>
        </p:nvSpPr>
        <p:spPr>
          <a:xfrm>
            <a:off x="4800600" y="1885950"/>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Oval 20"/>
          <p:cNvSpPr/>
          <p:nvPr/>
        </p:nvSpPr>
        <p:spPr>
          <a:xfrm>
            <a:off x="4953000" y="2038350"/>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Oval 21"/>
          <p:cNvSpPr/>
          <p:nvPr/>
        </p:nvSpPr>
        <p:spPr>
          <a:xfrm>
            <a:off x="5105400" y="2190750"/>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Oval 22"/>
          <p:cNvSpPr/>
          <p:nvPr/>
        </p:nvSpPr>
        <p:spPr>
          <a:xfrm>
            <a:off x="5257800" y="2038350"/>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Oval 23"/>
          <p:cNvSpPr/>
          <p:nvPr/>
        </p:nvSpPr>
        <p:spPr>
          <a:xfrm>
            <a:off x="5638800" y="2343150"/>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Oval 24"/>
          <p:cNvSpPr/>
          <p:nvPr/>
        </p:nvSpPr>
        <p:spPr>
          <a:xfrm>
            <a:off x="5105400" y="1764031"/>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Oval 25"/>
          <p:cNvSpPr/>
          <p:nvPr/>
        </p:nvSpPr>
        <p:spPr>
          <a:xfrm>
            <a:off x="5486400" y="1916431"/>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7413" y="2038350"/>
            <a:ext cx="103187" cy="7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813" y="2346325"/>
            <a:ext cx="103187" cy="7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736725"/>
            <a:ext cx="103187" cy="7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Metin kutusu 19"/>
          <p:cNvSpPr txBox="1"/>
          <p:nvPr/>
        </p:nvSpPr>
        <p:spPr>
          <a:xfrm>
            <a:off x="4961153" y="2647950"/>
            <a:ext cx="601447" cy="338554"/>
          </a:xfrm>
          <a:prstGeom prst="rect">
            <a:avLst/>
          </a:prstGeom>
          <a:noFill/>
        </p:spPr>
        <p:txBody>
          <a:bodyPr wrap="none" rtlCol="0">
            <a:spAutoFit/>
          </a:bodyPr>
          <a:lstStyle/>
          <a:p>
            <a:r>
              <a:rPr lang="tr-TR" sz="1600" dirty="0">
                <a:latin typeface="Times New Roman" pitchFamily="18" charset="0"/>
                <a:cs typeface="Times New Roman" pitchFamily="18" charset="0"/>
              </a:rPr>
              <a:t>Faz I</a:t>
            </a:r>
          </a:p>
        </p:txBody>
      </p:sp>
      <p:sp>
        <p:nvSpPr>
          <p:cNvPr id="28" name="Metin kutusu 27"/>
          <p:cNvSpPr txBox="1"/>
          <p:nvPr/>
        </p:nvSpPr>
        <p:spPr>
          <a:xfrm>
            <a:off x="4724400" y="1200150"/>
            <a:ext cx="849913" cy="307777"/>
          </a:xfrm>
          <a:prstGeom prst="rect">
            <a:avLst/>
          </a:prstGeom>
          <a:noFill/>
        </p:spPr>
        <p:txBody>
          <a:bodyPr wrap="none" rtlCol="0">
            <a:spAutoFit/>
          </a:bodyPr>
          <a:lstStyle/>
          <a:p>
            <a:r>
              <a:rPr lang="tr-TR" sz="1400" dirty="0">
                <a:latin typeface="Times New Roman" pitchFamily="18" charset="0"/>
                <a:cs typeface="Times New Roman" pitchFamily="18" charset="0"/>
              </a:rPr>
              <a:t>Besleme </a:t>
            </a:r>
          </a:p>
        </p:txBody>
      </p:sp>
      <p:sp>
        <p:nvSpPr>
          <p:cNvPr id="34" name="Oval 33"/>
          <p:cNvSpPr/>
          <p:nvPr/>
        </p:nvSpPr>
        <p:spPr>
          <a:xfrm>
            <a:off x="7288213" y="28765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Oval 35"/>
          <p:cNvSpPr/>
          <p:nvPr/>
        </p:nvSpPr>
        <p:spPr>
          <a:xfrm>
            <a:off x="6934200" y="30289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Oval 36"/>
          <p:cNvSpPr/>
          <p:nvPr/>
        </p:nvSpPr>
        <p:spPr>
          <a:xfrm>
            <a:off x="7239000" y="33337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Oval 37"/>
          <p:cNvSpPr/>
          <p:nvPr/>
        </p:nvSpPr>
        <p:spPr>
          <a:xfrm>
            <a:off x="6934200" y="34099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tx1"/>
                </a:solidFill>
              </a:rPr>
              <a:t>B</a:t>
            </a:r>
          </a:p>
        </p:txBody>
      </p:sp>
      <p:sp>
        <p:nvSpPr>
          <p:cNvPr id="39" name="Metin kutusu 38"/>
          <p:cNvSpPr txBox="1"/>
          <p:nvPr/>
        </p:nvSpPr>
        <p:spPr>
          <a:xfrm>
            <a:off x="6705600" y="3105149"/>
            <a:ext cx="314510" cy="307777"/>
          </a:xfrm>
          <a:prstGeom prst="rect">
            <a:avLst/>
          </a:prstGeom>
          <a:noFill/>
        </p:spPr>
        <p:txBody>
          <a:bodyPr wrap="none" rtlCol="0">
            <a:spAutoFit/>
          </a:bodyPr>
          <a:lstStyle/>
          <a:p>
            <a:r>
              <a:rPr lang="tr-TR" sz="1400" b="1" dirty="0"/>
              <a:t>A</a:t>
            </a:r>
          </a:p>
        </p:txBody>
      </p:sp>
      <p:sp>
        <p:nvSpPr>
          <p:cNvPr id="40" name="Oval 39"/>
          <p:cNvSpPr/>
          <p:nvPr/>
        </p:nvSpPr>
        <p:spPr>
          <a:xfrm>
            <a:off x="6629400" y="3028950"/>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Oval 40"/>
          <p:cNvSpPr/>
          <p:nvPr/>
        </p:nvSpPr>
        <p:spPr>
          <a:xfrm>
            <a:off x="6781800" y="3181350"/>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5" name="Oval 44"/>
          <p:cNvSpPr/>
          <p:nvPr/>
        </p:nvSpPr>
        <p:spPr>
          <a:xfrm>
            <a:off x="6934200" y="2907031"/>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6" name="Oval 45"/>
          <p:cNvSpPr/>
          <p:nvPr/>
        </p:nvSpPr>
        <p:spPr>
          <a:xfrm>
            <a:off x="7212013" y="3135631"/>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8613" y="3489325"/>
            <a:ext cx="103187" cy="7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Oval 50"/>
          <p:cNvSpPr/>
          <p:nvPr/>
        </p:nvSpPr>
        <p:spPr>
          <a:xfrm>
            <a:off x="8561387" y="18097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3" name="Oval 52"/>
          <p:cNvSpPr/>
          <p:nvPr/>
        </p:nvSpPr>
        <p:spPr>
          <a:xfrm>
            <a:off x="8561387" y="21907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tx1"/>
                </a:solidFill>
              </a:rPr>
              <a:t>B</a:t>
            </a:r>
          </a:p>
        </p:txBody>
      </p:sp>
      <p:sp>
        <p:nvSpPr>
          <p:cNvPr id="54" name="Metin kutusu 53"/>
          <p:cNvSpPr txBox="1"/>
          <p:nvPr/>
        </p:nvSpPr>
        <p:spPr>
          <a:xfrm>
            <a:off x="8332787" y="1885949"/>
            <a:ext cx="314510" cy="307777"/>
          </a:xfrm>
          <a:prstGeom prst="rect">
            <a:avLst/>
          </a:prstGeom>
          <a:noFill/>
        </p:spPr>
        <p:txBody>
          <a:bodyPr wrap="none" rtlCol="0">
            <a:spAutoFit/>
          </a:bodyPr>
          <a:lstStyle/>
          <a:p>
            <a:r>
              <a:rPr lang="tr-TR" sz="1400" b="1" dirty="0"/>
              <a:t>A</a:t>
            </a:r>
          </a:p>
        </p:txBody>
      </p:sp>
      <p:sp>
        <p:nvSpPr>
          <p:cNvPr id="56" name="Oval 55"/>
          <p:cNvSpPr/>
          <p:nvPr/>
        </p:nvSpPr>
        <p:spPr>
          <a:xfrm>
            <a:off x="8408987" y="1962150"/>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Oval 56"/>
          <p:cNvSpPr/>
          <p:nvPr/>
        </p:nvSpPr>
        <p:spPr>
          <a:xfrm>
            <a:off x="8561387" y="1687831"/>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8" name="Oval 57"/>
          <p:cNvSpPr/>
          <p:nvPr/>
        </p:nvSpPr>
        <p:spPr>
          <a:xfrm>
            <a:off x="8839200" y="1916431"/>
            <a:ext cx="76200" cy="45719"/>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Dikdörtgen 30"/>
          <p:cNvSpPr/>
          <p:nvPr/>
        </p:nvSpPr>
        <p:spPr>
          <a:xfrm>
            <a:off x="6934200" y="3696771"/>
            <a:ext cx="670376" cy="338554"/>
          </a:xfrm>
          <a:prstGeom prst="rect">
            <a:avLst/>
          </a:prstGeom>
        </p:spPr>
        <p:txBody>
          <a:bodyPr wrap="none">
            <a:spAutoFit/>
          </a:bodyPr>
          <a:lstStyle/>
          <a:p>
            <a:r>
              <a:rPr lang="tr-TR" sz="1600" dirty="0">
                <a:latin typeface="Times New Roman" pitchFamily="18" charset="0"/>
                <a:cs typeface="Times New Roman" pitchFamily="18" charset="0"/>
              </a:rPr>
              <a:t>Faz II</a:t>
            </a:r>
          </a:p>
        </p:txBody>
      </p:sp>
      <p:sp>
        <p:nvSpPr>
          <p:cNvPr id="61" name="Dikdörtgen 60"/>
          <p:cNvSpPr/>
          <p:nvPr/>
        </p:nvSpPr>
        <p:spPr>
          <a:xfrm>
            <a:off x="8324451" y="2537996"/>
            <a:ext cx="739305" cy="338554"/>
          </a:xfrm>
          <a:prstGeom prst="rect">
            <a:avLst/>
          </a:prstGeom>
        </p:spPr>
        <p:txBody>
          <a:bodyPr wrap="none">
            <a:spAutoFit/>
          </a:bodyPr>
          <a:lstStyle/>
          <a:p>
            <a:r>
              <a:rPr lang="tr-TR" sz="1600" dirty="0">
                <a:latin typeface="Times New Roman" pitchFamily="18" charset="0"/>
                <a:cs typeface="Times New Roman" pitchFamily="18" charset="0"/>
              </a:rPr>
              <a:t>Faz III</a:t>
            </a:r>
          </a:p>
        </p:txBody>
      </p:sp>
      <p:sp>
        <p:nvSpPr>
          <p:cNvPr id="62" name="Metin kutusu 61"/>
          <p:cNvSpPr txBox="1"/>
          <p:nvPr/>
        </p:nvSpPr>
        <p:spPr>
          <a:xfrm>
            <a:off x="8212630" y="1080016"/>
            <a:ext cx="992579" cy="307777"/>
          </a:xfrm>
          <a:prstGeom prst="rect">
            <a:avLst/>
          </a:prstGeom>
          <a:noFill/>
        </p:spPr>
        <p:txBody>
          <a:bodyPr wrap="none" rtlCol="0">
            <a:spAutoFit/>
          </a:bodyPr>
          <a:lstStyle/>
          <a:p>
            <a:r>
              <a:rPr lang="tr-TR" sz="1400" dirty="0">
                <a:latin typeface="Times New Roman" pitchFamily="18" charset="0"/>
                <a:cs typeface="Times New Roman" pitchFamily="18" charset="0"/>
              </a:rPr>
              <a:t>Alıkonulan</a:t>
            </a:r>
          </a:p>
        </p:txBody>
      </p:sp>
      <p:sp>
        <p:nvSpPr>
          <p:cNvPr id="60" name="Metin kutusu 59"/>
          <p:cNvSpPr txBox="1"/>
          <p:nvPr/>
        </p:nvSpPr>
        <p:spPr>
          <a:xfrm>
            <a:off x="4697411" y="2952750"/>
            <a:ext cx="2165443" cy="1200329"/>
          </a:xfrm>
          <a:prstGeom prst="rect">
            <a:avLst/>
          </a:prstGeom>
          <a:noFill/>
        </p:spPr>
        <p:txBody>
          <a:bodyPr wrap="square" rtlCol="0">
            <a:spAutoFit/>
          </a:bodyPr>
          <a:lstStyle/>
          <a:p>
            <a:r>
              <a:rPr lang="tr-TR" sz="1200" dirty="0">
                <a:latin typeface="Times New Roman" pitchFamily="18" charset="0"/>
                <a:cs typeface="Times New Roman" pitchFamily="18" charset="0"/>
              </a:rPr>
              <a:t>Sürücü kuvvetler </a:t>
            </a:r>
          </a:p>
          <a:p>
            <a:r>
              <a:rPr lang="tr-TR" sz="1200" b="1" dirty="0">
                <a:latin typeface="Times New Roman" pitchFamily="18" charset="0"/>
                <a:cs typeface="Times New Roman" pitchFamily="18" charset="0"/>
              </a:rPr>
              <a:t>∆T, </a:t>
            </a:r>
            <a:r>
              <a:rPr lang="tr-TR" sz="1200" dirty="0">
                <a:latin typeface="Times New Roman" pitchFamily="18" charset="0"/>
                <a:cs typeface="Times New Roman" pitchFamily="18" charset="0"/>
              </a:rPr>
              <a:t>sıcaklık farkı</a:t>
            </a:r>
          </a:p>
          <a:p>
            <a:r>
              <a:rPr lang="tr-TR" sz="1200" b="1" dirty="0">
                <a:latin typeface="Times New Roman" pitchFamily="18" charset="0"/>
                <a:cs typeface="Times New Roman" pitchFamily="18" charset="0"/>
              </a:rPr>
              <a:t>∆</a:t>
            </a:r>
            <a:r>
              <a:rPr lang="tr-TR" sz="1200" b="1" dirty="0" err="1">
                <a:latin typeface="Times New Roman" pitchFamily="18" charset="0"/>
                <a:cs typeface="Times New Roman" pitchFamily="18" charset="0"/>
              </a:rPr>
              <a:t>C,</a:t>
            </a:r>
            <a:r>
              <a:rPr lang="tr-TR" sz="1200" dirty="0" err="1">
                <a:latin typeface="Times New Roman" pitchFamily="18" charset="0"/>
                <a:cs typeface="Times New Roman" pitchFamily="18" charset="0"/>
              </a:rPr>
              <a:t>Konsantrasyon</a:t>
            </a:r>
            <a:r>
              <a:rPr lang="tr-TR" sz="1200" dirty="0">
                <a:latin typeface="Times New Roman" pitchFamily="18" charset="0"/>
                <a:cs typeface="Times New Roman" pitchFamily="18" charset="0"/>
              </a:rPr>
              <a:t> Farkı</a:t>
            </a:r>
          </a:p>
          <a:p>
            <a:r>
              <a:rPr lang="tr-TR" sz="1200" b="1" dirty="0">
                <a:latin typeface="Times New Roman" pitchFamily="18" charset="0"/>
                <a:cs typeface="Times New Roman" pitchFamily="18" charset="0"/>
              </a:rPr>
              <a:t>∆P, </a:t>
            </a:r>
            <a:r>
              <a:rPr lang="tr-TR" sz="1200" dirty="0">
                <a:latin typeface="Times New Roman" pitchFamily="18" charset="0"/>
                <a:cs typeface="Times New Roman" pitchFamily="18" charset="0"/>
              </a:rPr>
              <a:t>Basınç Farkı</a:t>
            </a:r>
          </a:p>
          <a:p>
            <a:r>
              <a:rPr lang="tr-TR" sz="1200" b="1" dirty="0">
                <a:latin typeface="Times New Roman" pitchFamily="18" charset="0"/>
                <a:cs typeface="Times New Roman" pitchFamily="18" charset="0"/>
              </a:rPr>
              <a:t>∆E, </a:t>
            </a:r>
            <a:r>
              <a:rPr lang="tr-TR" sz="1200" dirty="0">
                <a:latin typeface="Times New Roman" pitchFamily="18" charset="0"/>
                <a:cs typeface="Times New Roman" pitchFamily="18" charset="0"/>
              </a:rPr>
              <a:t>elektriksel potansiyel fark</a:t>
            </a:r>
          </a:p>
          <a:p>
            <a:endParaRPr lang="tr-TR" sz="1200" dirty="0">
              <a:latin typeface="Times New Roman" pitchFamily="18" charset="0"/>
              <a:cs typeface="Times New Roman" pitchFamily="18" charset="0"/>
            </a:endParaRPr>
          </a:p>
        </p:txBody>
      </p:sp>
      <p:sp>
        <p:nvSpPr>
          <p:cNvPr id="63" name="Dikdörtgen 62"/>
          <p:cNvSpPr/>
          <p:nvPr/>
        </p:nvSpPr>
        <p:spPr>
          <a:xfrm>
            <a:off x="4343400" y="4019550"/>
            <a:ext cx="4572000" cy="584775"/>
          </a:xfrm>
          <a:prstGeom prst="rect">
            <a:avLst/>
          </a:prstGeom>
        </p:spPr>
        <p:txBody>
          <a:bodyPr>
            <a:spAutoFit/>
          </a:bodyPr>
          <a:lstStyle/>
          <a:p>
            <a:pPr algn="ctr"/>
            <a:r>
              <a:rPr lang="tr-TR" sz="1600" b="1" dirty="0">
                <a:latin typeface="Times New Roman" pitchFamily="18" charset="0"/>
                <a:cs typeface="Times New Roman" pitchFamily="18" charset="0"/>
              </a:rPr>
              <a:t>Şekil 2. </a:t>
            </a:r>
            <a:r>
              <a:rPr lang="tr-TR" sz="1600" dirty="0">
                <a:latin typeface="Times New Roman" pitchFamily="18" charset="0"/>
                <a:cs typeface="Times New Roman" pitchFamily="18" charset="0"/>
              </a:rPr>
              <a:t>Bir </a:t>
            </a:r>
            <a:r>
              <a:rPr lang="tr-TR" sz="1600" dirty="0" err="1">
                <a:latin typeface="Times New Roman" pitchFamily="18" charset="0"/>
                <a:cs typeface="Times New Roman" pitchFamily="18" charset="0"/>
              </a:rPr>
              <a:t>Membran</a:t>
            </a:r>
            <a:r>
              <a:rPr lang="tr-TR" sz="1600" dirty="0">
                <a:latin typeface="Times New Roman" pitchFamily="18" charset="0"/>
                <a:cs typeface="Times New Roman" pitchFamily="18" charset="0"/>
              </a:rPr>
              <a:t> ve Akım Fazlarının Şematik gösterimi.</a:t>
            </a:r>
          </a:p>
        </p:txBody>
      </p:sp>
    </p:spTree>
    <p:extLst>
      <p:ext uri="{BB962C8B-B14F-4D97-AF65-F5344CB8AC3E}">
        <p14:creationId xmlns:p14="http://schemas.microsoft.com/office/powerpoint/2010/main" val="97594954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1.2. </a:t>
            </a:r>
            <a:r>
              <a:rPr lang="tr-TR" b="1" dirty="0" err="1">
                <a:latin typeface="Times New Roman" panose="02020603050405020304" pitchFamily="18" charset="0"/>
                <a:cs typeface="Times New Roman" panose="02020603050405020304" pitchFamily="18" charset="0"/>
              </a:rPr>
              <a:t>Membranlarda</a:t>
            </a:r>
            <a:r>
              <a:rPr lang="tr-TR" b="1" dirty="0">
                <a:latin typeface="Times New Roman" panose="02020603050405020304" pitchFamily="18" charset="0"/>
                <a:cs typeface="Times New Roman" panose="02020603050405020304" pitchFamily="18" charset="0"/>
              </a:rPr>
              <a:t> Sürücü Kuvvetler</a:t>
            </a:r>
            <a:endParaRPr lang="tr-TR" dirty="0"/>
          </a:p>
        </p:txBody>
      </p:sp>
      <p:sp>
        <p:nvSpPr>
          <p:cNvPr id="4" name="Dikdörtgen 3"/>
          <p:cNvSpPr/>
          <p:nvPr/>
        </p:nvSpPr>
        <p:spPr>
          <a:xfrm>
            <a:off x="495300" y="1352550"/>
            <a:ext cx="8153400" cy="3139321"/>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Membrandan</a:t>
            </a:r>
            <a:r>
              <a:rPr lang="tr-TR" dirty="0">
                <a:latin typeface="Times New Roman" panose="02020603050405020304" pitchFamily="18" charset="0"/>
                <a:cs typeface="Times New Roman" panose="02020603050405020304" pitchFamily="18" charset="0"/>
              </a:rPr>
              <a:t> geçme yönünde akı sağlamak üzere itici bir kuvvet ve bazı maddelerin geçişini engelleyen ayırma faktörü, temel iki prensiptir. Sürücü güç seçimi </a:t>
            </a:r>
            <a:r>
              <a:rPr lang="tr-TR" dirty="0" err="1">
                <a:latin typeface="Times New Roman" panose="02020603050405020304" pitchFamily="18" charset="0"/>
                <a:cs typeface="Times New Roman" panose="02020603050405020304" pitchFamily="18" charset="0"/>
              </a:rPr>
              <a:t>membranların</a:t>
            </a:r>
            <a:r>
              <a:rPr lang="tr-TR" dirty="0">
                <a:latin typeface="Times New Roman" panose="02020603050405020304" pitchFamily="18" charset="0"/>
                <a:cs typeface="Times New Roman" panose="02020603050405020304" pitchFamily="18" charset="0"/>
              </a:rPr>
              <a:t> özelliğine ve tutulması istenen bileşenlere bağlı olarak belirlenir. Yoğunlukla uygulanan sürücü kuvvetler aşağıda verilmiştir.</a:t>
            </a:r>
          </a:p>
          <a:p>
            <a:pPr algn="just"/>
            <a:endParaRPr lang="tr-TR" dirty="0">
              <a:latin typeface="Times New Roman" panose="02020603050405020304" pitchFamily="18" charset="0"/>
              <a:cs typeface="Times New Roman" panose="02020603050405020304" pitchFamily="18" charset="0"/>
            </a:endParaRPr>
          </a:p>
          <a:p>
            <a:pPr lvl="1" algn="just"/>
            <a:r>
              <a:rPr lang="tr-TR" dirty="0">
                <a:latin typeface="Times New Roman" panose="02020603050405020304" pitchFamily="18" charset="0"/>
                <a:cs typeface="Times New Roman" panose="02020603050405020304" pitchFamily="18" charset="0"/>
              </a:rPr>
              <a:t>1. Basınç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P)</a:t>
            </a:r>
          </a:p>
          <a:p>
            <a:pPr lvl="1" algn="just"/>
            <a:r>
              <a:rPr lang="tr-TR" dirty="0">
                <a:latin typeface="Times New Roman" panose="02020603050405020304" pitchFamily="18" charset="0"/>
                <a:cs typeface="Times New Roman" panose="02020603050405020304" pitchFamily="18" charset="0"/>
              </a:rPr>
              <a:t>2. Konsantrasyon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C)</a:t>
            </a:r>
          </a:p>
          <a:p>
            <a:pPr lvl="1" algn="just"/>
            <a:r>
              <a:rPr lang="tr-TR" dirty="0">
                <a:latin typeface="Times New Roman" panose="02020603050405020304" pitchFamily="18" charset="0"/>
                <a:cs typeface="Times New Roman" panose="02020603050405020304" pitchFamily="18" charset="0"/>
              </a:rPr>
              <a:t>3. Elektriksel potansiyel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E)</a:t>
            </a:r>
          </a:p>
          <a:p>
            <a:pPr lvl="1" algn="just"/>
            <a:r>
              <a:rPr lang="tr-TR" dirty="0">
                <a:latin typeface="Times New Roman" panose="02020603050405020304" pitchFamily="18" charset="0"/>
                <a:cs typeface="Times New Roman" panose="02020603050405020304" pitchFamily="18" charset="0"/>
              </a:rPr>
              <a:t>4. Sıcaklık farklılığı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T)</a:t>
            </a:r>
          </a:p>
          <a:p>
            <a:pPr lvl="1" algn="just"/>
            <a:endParaRPr lang="tr-TR" dirty="0"/>
          </a:p>
          <a:p>
            <a:pPr marL="285750" lvl="1" indent="-285750" algn="just">
              <a:buFont typeface="Wingdings" pitchFamily="2" charset="2"/>
              <a:buChar char="Ø"/>
            </a:pP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proseslerinde en yaygın sürücü kuvvet basınçtır</a:t>
            </a:r>
          </a:p>
        </p:txBody>
      </p:sp>
    </p:spTree>
    <p:extLst>
      <p:ext uri="{BB962C8B-B14F-4D97-AF65-F5344CB8AC3E}">
        <p14:creationId xmlns:p14="http://schemas.microsoft.com/office/powerpoint/2010/main" val="214447871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1.2. </a:t>
            </a:r>
            <a:r>
              <a:rPr lang="tr-TR" b="1" dirty="0" err="1">
                <a:latin typeface="Times New Roman" panose="02020603050405020304" pitchFamily="18" charset="0"/>
                <a:cs typeface="Times New Roman" panose="02020603050405020304" pitchFamily="18" charset="0"/>
              </a:rPr>
              <a:t>Membranlarda</a:t>
            </a:r>
            <a:r>
              <a:rPr lang="tr-TR" b="1" dirty="0">
                <a:latin typeface="Times New Roman" panose="02020603050405020304" pitchFamily="18" charset="0"/>
                <a:cs typeface="Times New Roman" panose="02020603050405020304" pitchFamily="18" charset="0"/>
              </a:rPr>
              <a:t> Sürücü Kuvvetler</a:t>
            </a:r>
            <a:endParaRPr lang="tr-TR" dirty="0"/>
          </a:p>
        </p:txBody>
      </p:sp>
      <p:sp>
        <p:nvSpPr>
          <p:cNvPr id="4" name="Dikdörtgen 3"/>
          <p:cNvSpPr/>
          <p:nvPr/>
        </p:nvSpPr>
        <p:spPr>
          <a:xfrm>
            <a:off x="495300" y="1352550"/>
            <a:ext cx="8153400" cy="338554"/>
          </a:xfrm>
          <a:prstGeom prst="rect">
            <a:avLst/>
          </a:prstGeom>
        </p:spPr>
        <p:txBody>
          <a:bodyPr wrap="square">
            <a:spAutoFit/>
          </a:bodyPr>
          <a:lstStyle/>
          <a:p>
            <a:r>
              <a:rPr lang="tr-TR" sz="1600" b="1" dirty="0">
                <a:latin typeface="Times New Roman" panose="02020603050405020304" pitchFamily="18" charset="0"/>
                <a:cs typeface="Times New Roman" panose="02020603050405020304" pitchFamily="18" charset="0"/>
              </a:rPr>
              <a:t>Tablo 2</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Membran</a:t>
            </a:r>
            <a:r>
              <a:rPr lang="tr-TR" sz="1600" dirty="0">
                <a:latin typeface="Times New Roman" panose="02020603050405020304" pitchFamily="18" charset="0"/>
                <a:cs typeface="Times New Roman" panose="02020603050405020304" pitchFamily="18" charset="0"/>
              </a:rPr>
              <a:t> Proseslerde Sürücü Kuvvetler (</a:t>
            </a:r>
            <a:r>
              <a:rPr lang="tr-TR" sz="1600" dirty="0" err="1">
                <a:latin typeface="Times New Roman" panose="02020603050405020304" pitchFamily="18" charset="0"/>
                <a:cs typeface="Times New Roman" panose="02020603050405020304" pitchFamily="18" charset="0"/>
              </a:rPr>
              <a:t>Cheremisinoff</a:t>
            </a:r>
            <a:r>
              <a:rPr lang="tr-TR" sz="1600" dirty="0">
                <a:latin typeface="Times New Roman" panose="02020603050405020304" pitchFamily="18" charset="0"/>
                <a:cs typeface="Times New Roman" panose="02020603050405020304" pitchFamily="18" charset="0"/>
              </a:rPr>
              <a:t>, 2003)</a:t>
            </a:r>
            <a:endParaRPr lang="tr-TR" sz="1600" dirty="0"/>
          </a:p>
        </p:txBody>
      </p:sp>
      <p:graphicFrame>
        <p:nvGraphicFramePr>
          <p:cNvPr id="6" name="Tablo 5"/>
          <p:cNvGraphicFramePr>
            <a:graphicFrameLocks noGrp="1"/>
          </p:cNvGraphicFramePr>
          <p:nvPr>
            <p:extLst>
              <p:ext uri="{D42A27DB-BD31-4B8C-83A1-F6EECF244321}">
                <p14:modId xmlns:p14="http://schemas.microsoft.com/office/powerpoint/2010/main" val="4067206675"/>
              </p:ext>
            </p:extLst>
          </p:nvPr>
        </p:nvGraphicFramePr>
        <p:xfrm>
          <a:off x="152400" y="1726989"/>
          <a:ext cx="8839200" cy="2521161"/>
        </p:xfrm>
        <a:graphic>
          <a:graphicData uri="http://schemas.openxmlformats.org/drawingml/2006/table">
            <a:tbl>
              <a:tblPr firstRow="1" bandRow="1">
                <a:tableStyleId>{5C22544A-7EE6-4342-B048-85BDC9FD1C3A}</a:tableStyleId>
              </a:tblPr>
              <a:tblGrid>
                <a:gridCol w="736600">
                  <a:extLst>
                    <a:ext uri="{9D8B030D-6E8A-4147-A177-3AD203B41FA5}">
                      <a16:colId xmlns:a16="http://schemas.microsoft.com/office/drawing/2014/main" xmlns="" val="20000"/>
                    </a:ext>
                  </a:extLst>
                </a:gridCol>
                <a:gridCol w="736600">
                  <a:extLst>
                    <a:ext uri="{9D8B030D-6E8A-4147-A177-3AD203B41FA5}">
                      <a16:colId xmlns:a16="http://schemas.microsoft.com/office/drawing/2014/main" xmlns="" val="20001"/>
                    </a:ext>
                  </a:extLst>
                </a:gridCol>
                <a:gridCol w="736600">
                  <a:extLst>
                    <a:ext uri="{9D8B030D-6E8A-4147-A177-3AD203B41FA5}">
                      <a16:colId xmlns:a16="http://schemas.microsoft.com/office/drawing/2014/main" xmlns="" val="20002"/>
                    </a:ext>
                  </a:extLst>
                </a:gridCol>
                <a:gridCol w="736600">
                  <a:extLst>
                    <a:ext uri="{9D8B030D-6E8A-4147-A177-3AD203B41FA5}">
                      <a16:colId xmlns:a16="http://schemas.microsoft.com/office/drawing/2014/main" xmlns="" val="20003"/>
                    </a:ext>
                  </a:extLst>
                </a:gridCol>
                <a:gridCol w="736600">
                  <a:extLst>
                    <a:ext uri="{9D8B030D-6E8A-4147-A177-3AD203B41FA5}">
                      <a16:colId xmlns:a16="http://schemas.microsoft.com/office/drawing/2014/main" xmlns="" val="20004"/>
                    </a:ext>
                  </a:extLst>
                </a:gridCol>
                <a:gridCol w="812800">
                  <a:extLst>
                    <a:ext uri="{9D8B030D-6E8A-4147-A177-3AD203B41FA5}">
                      <a16:colId xmlns:a16="http://schemas.microsoft.com/office/drawing/2014/main" xmlns="" val="20005"/>
                    </a:ext>
                  </a:extLst>
                </a:gridCol>
                <a:gridCol w="660400">
                  <a:extLst>
                    <a:ext uri="{9D8B030D-6E8A-4147-A177-3AD203B41FA5}">
                      <a16:colId xmlns:a16="http://schemas.microsoft.com/office/drawing/2014/main" xmlns="" val="20006"/>
                    </a:ext>
                  </a:extLst>
                </a:gridCol>
                <a:gridCol w="736600">
                  <a:extLst>
                    <a:ext uri="{9D8B030D-6E8A-4147-A177-3AD203B41FA5}">
                      <a16:colId xmlns:a16="http://schemas.microsoft.com/office/drawing/2014/main" xmlns="" val="20007"/>
                    </a:ext>
                  </a:extLst>
                </a:gridCol>
                <a:gridCol w="736600">
                  <a:extLst>
                    <a:ext uri="{9D8B030D-6E8A-4147-A177-3AD203B41FA5}">
                      <a16:colId xmlns:a16="http://schemas.microsoft.com/office/drawing/2014/main" xmlns="" val="20008"/>
                    </a:ext>
                  </a:extLst>
                </a:gridCol>
                <a:gridCol w="736600">
                  <a:extLst>
                    <a:ext uri="{9D8B030D-6E8A-4147-A177-3AD203B41FA5}">
                      <a16:colId xmlns:a16="http://schemas.microsoft.com/office/drawing/2014/main" xmlns="" val="20009"/>
                    </a:ext>
                  </a:extLst>
                </a:gridCol>
                <a:gridCol w="736600">
                  <a:extLst>
                    <a:ext uri="{9D8B030D-6E8A-4147-A177-3AD203B41FA5}">
                      <a16:colId xmlns:a16="http://schemas.microsoft.com/office/drawing/2014/main" xmlns="" val="20010"/>
                    </a:ext>
                  </a:extLst>
                </a:gridCol>
                <a:gridCol w="736600">
                  <a:extLst>
                    <a:ext uri="{9D8B030D-6E8A-4147-A177-3AD203B41FA5}">
                      <a16:colId xmlns:a16="http://schemas.microsoft.com/office/drawing/2014/main" xmlns="" val="20011"/>
                    </a:ext>
                  </a:extLst>
                </a:gridCol>
              </a:tblGrid>
              <a:tr h="611240">
                <a:tc>
                  <a:txBody>
                    <a:bodyPr/>
                    <a:lstStyle/>
                    <a:p>
                      <a:r>
                        <a:rPr lang="tr-TR" sz="1200" dirty="0" err="1">
                          <a:solidFill>
                            <a:schemeClr val="tx1"/>
                          </a:solidFill>
                          <a:latin typeface="Times New Roman" pitchFamily="18" charset="0"/>
                          <a:cs typeface="Times New Roman" pitchFamily="18" charset="0"/>
                        </a:rPr>
                        <a:t>Membran</a:t>
                      </a:r>
                      <a:r>
                        <a:rPr lang="tr-TR" sz="1200" dirty="0">
                          <a:solidFill>
                            <a:schemeClr val="tx1"/>
                          </a:solidFill>
                          <a:latin typeface="Times New Roman" pitchFamily="18" charset="0"/>
                          <a:cs typeface="Times New Roman" pitchFamily="18" charset="0"/>
                        </a:rPr>
                        <a:t> Prosesler</a:t>
                      </a:r>
                    </a:p>
                  </a:txBody>
                  <a:tcPr/>
                </a:tc>
                <a:tc>
                  <a:txBody>
                    <a:bodyPr/>
                    <a:lstStyle/>
                    <a:p>
                      <a:r>
                        <a:rPr lang="tr-TR" sz="1200" b="1" dirty="0" err="1">
                          <a:solidFill>
                            <a:schemeClr val="tx1"/>
                          </a:solidFill>
                          <a:latin typeface="Times New Roman" pitchFamily="18" charset="0"/>
                          <a:cs typeface="Times New Roman" pitchFamily="18" charset="0"/>
                        </a:rPr>
                        <a:t>Mikrofiltrasyon</a:t>
                      </a:r>
                      <a:r>
                        <a:rPr lang="tr-TR" sz="1200" b="1" dirty="0">
                          <a:solidFill>
                            <a:schemeClr val="tx1"/>
                          </a:solidFill>
                          <a:latin typeface="Times New Roman" pitchFamily="18" charset="0"/>
                          <a:cs typeface="Times New Roman" pitchFamily="18" charset="0"/>
                        </a:rPr>
                        <a:t>(MF)</a:t>
                      </a:r>
                    </a:p>
                  </a:txBody>
                  <a:tcPr/>
                </a:tc>
                <a:tc>
                  <a:txBody>
                    <a:bodyPr/>
                    <a:lstStyle/>
                    <a:p>
                      <a:r>
                        <a:rPr lang="tr-TR" sz="1200" b="1" i="0" u="none" strike="noStrike" kern="1200" baseline="0" dirty="0" err="1">
                          <a:solidFill>
                            <a:schemeClr val="tx1"/>
                          </a:solidFill>
                          <a:latin typeface="Times New Roman" pitchFamily="18" charset="0"/>
                          <a:ea typeface="+mn-ea"/>
                          <a:cs typeface="Times New Roman" pitchFamily="18" charset="0"/>
                        </a:rPr>
                        <a:t>Ultrafilt-rasyon</a:t>
                      </a:r>
                      <a:endParaRPr lang="tr-TR" sz="1200" b="1" i="0" u="none" strike="noStrike" kern="1200" baseline="0" dirty="0">
                        <a:solidFill>
                          <a:schemeClr val="tx1"/>
                        </a:solidFill>
                        <a:latin typeface="Times New Roman" pitchFamily="18" charset="0"/>
                        <a:ea typeface="+mn-ea"/>
                        <a:cs typeface="Times New Roman" pitchFamily="18" charset="0"/>
                      </a:endParaRPr>
                    </a:p>
                    <a:p>
                      <a:r>
                        <a:rPr lang="tr-TR" sz="1200" b="1" i="0" u="none" strike="noStrike" kern="1200" baseline="0" dirty="0">
                          <a:solidFill>
                            <a:schemeClr val="tx1"/>
                          </a:solidFill>
                          <a:latin typeface="Times New Roman" pitchFamily="18" charset="0"/>
                          <a:ea typeface="+mn-ea"/>
                          <a:cs typeface="Times New Roman" pitchFamily="18" charset="0"/>
                        </a:rPr>
                        <a:t>(UF)</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err="1">
                          <a:solidFill>
                            <a:schemeClr val="tx1"/>
                          </a:solidFill>
                          <a:latin typeface="Times New Roman" pitchFamily="18" charset="0"/>
                          <a:ea typeface="+mn-ea"/>
                          <a:cs typeface="Times New Roman" pitchFamily="18" charset="0"/>
                        </a:rPr>
                        <a:t>Nanofil-trasyon</a:t>
                      </a:r>
                      <a:r>
                        <a:rPr lang="tr-TR" sz="1200" b="1" i="0" u="none" strike="noStrike" kern="1200" baseline="0" dirty="0">
                          <a:solidFill>
                            <a:schemeClr val="tx1"/>
                          </a:solidFill>
                          <a:latin typeface="Times New Roman" pitchFamily="18" charset="0"/>
                          <a:ea typeface="+mn-ea"/>
                          <a:cs typeface="Times New Roman" pitchFamily="18" charset="0"/>
                        </a:rPr>
                        <a:t>(NF)</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a:solidFill>
                            <a:schemeClr val="tx1"/>
                          </a:solidFill>
                          <a:latin typeface="Times New Roman" pitchFamily="18" charset="0"/>
                          <a:ea typeface="+mn-ea"/>
                          <a:cs typeface="Times New Roman" pitchFamily="18" charset="0"/>
                        </a:rPr>
                        <a:t>Ters ozmos</a:t>
                      </a:r>
                    </a:p>
                    <a:p>
                      <a:r>
                        <a:rPr lang="tr-TR" sz="1200" b="1" i="0" u="none" strike="noStrike" kern="1200" baseline="0" dirty="0">
                          <a:solidFill>
                            <a:schemeClr val="tx1"/>
                          </a:solidFill>
                          <a:latin typeface="Times New Roman" pitchFamily="18" charset="0"/>
                          <a:ea typeface="+mn-ea"/>
                          <a:cs typeface="Times New Roman" pitchFamily="18" charset="0"/>
                        </a:rPr>
                        <a:t>(RO)</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a:solidFill>
                            <a:schemeClr val="tx1"/>
                          </a:solidFill>
                          <a:latin typeface="Times New Roman" pitchFamily="18" charset="0"/>
                          <a:ea typeface="+mn-ea"/>
                          <a:cs typeface="Times New Roman" pitchFamily="18" charset="0"/>
                        </a:rPr>
                        <a:t>Gaz Ayırma</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err="1">
                          <a:solidFill>
                            <a:schemeClr val="tx1"/>
                          </a:solidFill>
                          <a:latin typeface="Times New Roman" pitchFamily="18" charset="0"/>
                          <a:ea typeface="+mn-ea"/>
                          <a:cs typeface="Times New Roman" pitchFamily="18" charset="0"/>
                        </a:rPr>
                        <a:t>Dializ</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a:solidFill>
                            <a:schemeClr val="tx1"/>
                          </a:solidFill>
                          <a:latin typeface="Times New Roman" pitchFamily="18" charset="0"/>
                          <a:ea typeface="+mn-ea"/>
                          <a:cs typeface="Times New Roman" pitchFamily="18" charset="0"/>
                        </a:rPr>
                        <a:t>Ozmos</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err="1">
                          <a:solidFill>
                            <a:schemeClr val="tx1"/>
                          </a:solidFill>
                          <a:latin typeface="Times New Roman" pitchFamily="18" charset="0"/>
                          <a:ea typeface="+mn-ea"/>
                          <a:cs typeface="Times New Roman" pitchFamily="18" charset="0"/>
                        </a:rPr>
                        <a:t>Pervaporasyon</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err="1">
                          <a:solidFill>
                            <a:schemeClr val="tx1"/>
                          </a:solidFill>
                          <a:latin typeface="Times New Roman" pitchFamily="18" charset="0"/>
                          <a:ea typeface="+mn-ea"/>
                          <a:cs typeface="Times New Roman" pitchFamily="18" charset="0"/>
                        </a:rPr>
                        <a:t>Elektrodializ</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err="1">
                          <a:solidFill>
                            <a:schemeClr val="tx1"/>
                          </a:solidFill>
                          <a:latin typeface="Times New Roman" pitchFamily="18" charset="0"/>
                          <a:ea typeface="+mn-ea"/>
                          <a:cs typeface="Times New Roman" pitchFamily="18" charset="0"/>
                        </a:rPr>
                        <a:t>Temo</a:t>
                      </a:r>
                      <a:r>
                        <a:rPr lang="tr-TR" sz="1200" b="1" i="0" u="none" strike="noStrike" kern="1200" baseline="0" dirty="0">
                          <a:solidFill>
                            <a:schemeClr val="tx1"/>
                          </a:solidFill>
                          <a:latin typeface="Times New Roman" pitchFamily="18" charset="0"/>
                          <a:ea typeface="+mn-ea"/>
                          <a:cs typeface="Times New Roman" pitchFamily="18" charset="0"/>
                        </a:rPr>
                        <a:t>-ozmos</a:t>
                      </a:r>
                      <a:endParaRPr lang="tr-TR" sz="1200" b="1" dirty="0">
                        <a:solidFill>
                          <a:schemeClr val="tx1"/>
                        </a:solidFill>
                        <a:latin typeface="Times New Roman" pitchFamily="18" charset="0"/>
                        <a:cs typeface="Times New Roman" pitchFamily="18" charset="0"/>
                      </a:endParaRPr>
                    </a:p>
                  </a:txBody>
                  <a:tcPr/>
                </a:tc>
                <a:tc>
                  <a:txBody>
                    <a:bodyPr/>
                    <a:lstStyle/>
                    <a:p>
                      <a:r>
                        <a:rPr lang="tr-TR" sz="1200" b="1" i="0" u="none" strike="noStrike" kern="1200" baseline="0" dirty="0" err="1">
                          <a:solidFill>
                            <a:schemeClr val="tx1"/>
                          </a:solidFill>
                          <a:latin typeface="Times New Roman" pitchFamily="18" charset="0"/>
                          <a:ea typeface="+mn-ea"/>
                          <a:cs typeface="Times New Roman" pitchFamily="18" charset="0"/>
                        </a:rPr>
                        <a:t>Membrane</a:t>
                      </a:r>
                      <a:r>
                        <a:rPr lang="tr-TR" sz="1200" b="1" i="0" u="none" strike="noStrike" kern="1200" baseline="0" dirty="0">
                          <a:solidFill>
                            <a:schemeClr val="tx1"/>
                          </a:solidFill>
                          <a:latin typeface="Times New Roman" pitchFamily="18" charset="0"/>
                          <a:ea typeface="+mn-ea"/>
                          <a:cs typeface="Times New Roman" pitchFamily="18" charset="0"/>
                        </a:rPr>
                        <a:t> </a:t>
                      </a:r>
                      <a:r>
                        <a:rPr lang="tr-TR" sz="1200" b="1" i="0" u="none" strike="noStrike" kern="1200" baseline="0" dirty="0" err="1">
                          <a:solidFill>
                            <a:schemeClr val="tx1"/>
                          </a:solidFill>
                          <a:latin typeface="Times New Roman" pitchFamily="18" charset="0"/>
                          <a:ea typeface="+mn-ea"/>
                          <a:cs typeface="Times New Roman" pitchFamily="18" charset="0"/>
                        </a:rPr>
                        <a:t>distilasyonu</a:t>
                      </a:r>
                      <a:endParaRPr lang="tr-TR" sz="12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xmlns="" val="10000"/>
                  </a:ext>
                </a:extLst>
              </a:tr>
              <a:tr h="611240">
                <a:tc>
                  <a:txBody>
                    <a:bodyPr/>
                    <a:lstStyle/>
                    <a:p>
                      <a:r>
                        <a:rPr lang="tr-TR" sz="1200" dirty="0">
                          <a:solidFill>
                            <a:schemeClr val="tx1"/>
                          </a:solidFill>
                          <a:latin typeface="Times New Roman" pitchFamily="18" charset="0"/>
                          <a:cs typeface="Times New Roman" pitchFamily="18" charset="0"/>
                        </a:rPr>
                        <a:t>Faz I</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r>
                        <a:rPr lang="tr-TR" sz="1200" dirty="0">
                          <a:solidFill>
                            <a:schemeClr val="tx1"/>
                          </a:solidFill>
                          <a:latin typeface="Times New Roman" pitchFamily="18" charset="0"/>
                          <a:cs typeface="Times New Roman" pitchFamily="18" charset="0"/>
                        </a:rPr>
                        <a:t>Gaz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611240">
                <a:tc>
                  <a:txBody>
                    <a:bodyPr/>
                    <a:lstStyle/>
                    <a:p>
                      <a:r>
                        <a:rPr lang="tr-TR" sz="1200" dirty="0">
                          <a:solidFill>
                            <a:schemeClr val="tx1"/>
                          </a:solidFill>
                          <a:latin typeface="Times New Roman" pitchFamily="18" charset="0"/>
                          <a:cs typeface="Times New Roman" pitchFamily="18" charset="0"/>
                        </a:rPr>
                        <a:t>Faz II</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r>
                        <a:rPr lang="tr-TR" sz="1200" dirty="0">
                          <a:solidFill>
                            <a:schemeClr val="tx1"/>
                          </a:solidFill>
                          <a:latin typeface="Times New Roman" pitchFamily="18" charset="0"/>
                          <a:cs typeface="Times New Roman" pitchFamily="18" charset="0"/>
                        </a:rPr>
                        <a:t>Gaz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r>
                        <a:rPr lang="tr-TR" sz="1200" dirty="0">
                          <a:solidFill>
                            <a:schemeClr val="tx1"/>
                          </a:solidFill>
                          <a:latin typeface="Times New Roman" pitchFamily="18" charset="0"/>
                          <a:cs typeface="Times New Roman" pitchFamily="18" charset="0"/>
                        </a:rPr>
                        <a:t>Gaz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solidFill>
                            <a:schemeClr val="tx1"/>
                          </a:solidFill>
                          <a:latin typeface="Times New Roman" pitchFamily="18" charset="0"/>
                          <a:cs typeface="Times New Roman" pitchFamily="18" charset="0"/>
                        </a:rPr>
                        <a:t>Sıvı </a:t>
                      </a:r>
                    </a:p>
                    <a:p>
                      <a:endParaRPr lang="tr-TR" sz="12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475721">
                <a:tc>
                  <a:txBody>
                    <a:bodyPr/>
                    <a:lstStyle/>
                    <a:p>
                      <a:r>
                        <a:rPr lang="tr-TR" sz="1200" dirty="0">
                          <a:solidFill>
                            <a:schemeClr val="tx1"/>
                          </a:solidFill>
                          <a:latin typeface="Times New Roman" pitchFamily="18" charset="0"/>
                          <a:cs typeface="Times New Roman" pitchFamily="18" charset="0"/>
                        </a:rPr>
                        <a:t>Sürücü Kuvvet</a:t>
                      </a:r>
                    </a:p>
                  </a:txBody>
                  <a:tcPr/>
                </a:tc>
                <a:tc>
                  <a:txBody>
                    <a:bodyPr/>
                    <a:lstStyle/>
                    <a:p>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P</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P</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P</a:t>
                      </a:r>
                    </a:p>
                    <a:p>
                      <a:endParaRPr lang="tr-TR" sz="1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P</a:t>
                      </a:r>
                    </a:p>
                    <a:p>
                      <a:endParaRPr lang="tr-TR" sz="1200" dirty="0">
                        <a:solidFill>
                          <a:schemeClr val="tx1"/>
                        </a:solidFill>
                        <a:latin typeface="Times New Roman" pitchFamily="18" charset="0"/>
                        <a:cs typeface="Times New Roman" pitchFamily="18" charset="0"/>
                      </a:endParaRPr>
                    </a:p>
                  </a:txBody>
                  <a:tcPr/>
                </a:tc>
                <a:tc>
                  <a:txBody>
                    <a:bodyPr/>
                    <a:lstStyle/>
                    <a:p>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C</a:t>
                      </a:r>
                    </a:p>
                  </a:txBody>
                  <a:tcPr/>
                </a:tc>
                <a:tc>
                  <a:txBody>
                    <a:bodyPr/>
                    <a:lstStyle/>
                    <a:p>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C</a:t>
                      </a:r>
                    </a:p>
                  </a:txBody>
                  <a:tcPr/>
                </a:tc>
                <a:tc>
                  <a:txBody>
                    <a:bodyPr/>
                    <a:lstStyle/>
                    <a:p>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P</a:t>
                      </a:r>
                    </a:p>
                  </a:txBody>
                  <a:tcPr/>
                </a:tc>
                <a:tc>
                  <a:txBody>
                    <a:bodyPr/>
                    <a:lstStyle/>
                    <a:p>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E</a:t>
                      </a:r>
                    </a:p>
                  </a:txBody>
                  <a:tcPr/>
                </a:tc>
                <a:tc>
                  <a:txBody>
                    <a:bodyPr/>
                    <a:lstStyle/>
                    <a:p>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T/</a:t>
                      </a:r>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P</a:t>
                      </a:r>
                    </a:p>
                  </a:txBody>
                  <a:tcPr/>
                </a:tc>
                <a:tc>
                  <a:txBody>
                    <a:bodyPr/>
                    <a:lstStyle/>
                    <a:p>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T/</a:t>
                      </a:r>
                      <a:r>
                        <a:rPr lang="el-GR" sz="1200" dirty="0">
                          <a:solidFill>
                            <a:schemeClr val="tx1"/>
                          </a:solidFill>
                          <a:latin typeface="Times New Roman" pitchFamily="18" charset="0"/>
                          <a:cs typeface="Times New Roman" pitchFamily="18" charset="0"/>
                        </a:rPr>
                        <a:t>Δ</a:t>
                      </a:r>
                      <a:r>
                        <a:rPr lang="tr-TR" sz="1200" dirty="0">
                          <a:solidFill>
                            <a:schemeClr val="tx1"/>
                          </a:solidFill>
                          <a:latin typeface="Times New Roman" pitchFamily="18" charset="0"/>
                          <a:cs typeface="Times New Roman" pitchFamily="18" charset="0"/>
                        </a:rPr>
                        <a:t>P</a:t>
                      </a:r>
                    </a:p>
                  </a:txBody>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12177823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val="4078973359"/>
              </p:ext>
            </p:extLst>
          </p:nvPr>
        </p:nvGraphicFramePr>
        <p:xfrm>
          <a:off x="381000" y="1809750"/>
          <a:ext cx="8267700" cy="271272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xmlns="" val="20000"/>
                    </a:ext>
                  </a:extLst>
                </a:gridCol>
                <a:gridCol w="1447800">
                  <a:extLst>
                    <a:ext uri="{9D8B030D-6E8A-4147-A177-3AD203B41FA5}">
                      <a16:colId xmlns:a16="http://schemas.microsoft.com/office/drawing/2014/main" xmlns="" val="20001"/>
                    </a:ext>
                  </a:extLst>
                </a:gridCol>
                <a:gridCol w="1524000">
                  <a:extLst>
                    <a:ext uri="{9D8B030D-6E8A-4147-A177-3AD203B41FA5}">
                      <a16:colId xmlns:a16="http://schemas.microsoft.com/office/drawing/2014/main" xmlns="" val="20002"/>
                    </a:ext>
                  </a:extLst>
                </a:gridCol>
                <a:gridCol w="1371600">
                  <a:extLst>
                    <a:ext uri="{9D8B030D-6E8A-4147-A177-3AD203B41FA5}">
                      <a16:colId xmlns:a16="http://schemas.microsoft.com/office/drawing/2014/main" xmlns="" val="20003"/>
                    </a:ext>
                  </a:extLst>
                </a:gridCol>
                <a:gridCol w="1409700">
                  <a:extLst>
                    <a:ext uri="{9D8B030D-6E8A-4147-A177-3AD203B41FA5}">
                      <a16:colId xmlns:a16="http://schemas.microsoft.com/office/drawing/2014/main" xmlns="" val="20004"/>
                    </a:ext>
                  </a:extLst>
                </a:gridCol>
              </a:tblGrid>
              <a:tr h="472440">
                <a:tc>
                  <a:txBody>
                    <a:bodyPr/>
                    <a:lstStyle/>
                    <a:p>
                      <a:r>
                        <a:rPr lang="tr-TR" sz="1600" b="1" i="0" u="none" strike="noStrike" kern="1200" baseline="0" dirty="0">
                          <a:solidFill>
                            <a:schemeClr val="tx1"/>
                          </a:solidFill>
                          <a:latin typeface="Times New Roman" pitchFamily="18" charset="0"/>
                          <a:ea typeface="+mn-ea"/>
                          <a:cs typeface="Times New Roman" pitchFamily="18" charset="0"/>
                        </a:rPr>
                        <a:t>PARAMETRELER</a:t>
                      </a:r>
                      <a:endParaRPr lang="tr-TR" sz="1600" b="1" dirty="0">
                        <a:solidFill>
                          <a:schemeClr val="tx1"/>
                        </a:solidFill>
                        <a:latin typeface="Times New Roman" pitchFamily="18" charset="0"/>
                        <a:cs typeface="Times New Roman" pitchFamily="18" charset="0"/>
                      </a:endParaRPr>
                    </a:p>
                  </a:txBody>
                  <a:tcPr/>
                </a:tc>
                <a:tc>
                  <a:txBody>
                    <a:bodyPr/>
                    <a:lstStyle/>
                    <a:p>
                      <a:r>
                        <a:rPr lang="tr-TR" sz="1600" b="1" i="0" u="none" strike="noStrike" kern="1200" baseline="0" dirty="0">
                          <a:solidFill>
                            <a:schemeClr val="tx1"/>
                          </a:solidFill>
                          <a:latin typeface="Times New Roman" pitchFamily="18" charset="0"/>
                          <a:ea typeface="+mn-ea"/>
                          <a:cs typeface="Times New Roman" pitchFamily="18" charset="0"/>
                        </a:rPr>
                        <a:t>MF</a:t>
                      </a:r>
                      <a:endParaRPr lang="tr-TR" sz="1600" b="1" dirty="0">
                        <a:solidFill>
                          <a:schemeClr val="tx1"/>
                        </a:solidFill>
                        <a:latin typeface="Times New Roman" pitchFamily="18" charset="0"/>
                        <a:cs typeface="Times New Roman" pitchFamily="18" charset="0"/>
                      </a:endParaRPr>
                    </a:p>
                  </a:txBody>
                  <a:tcPr/>
                </a:tc>
                <a:tc>
                  <a:txBody>
                    <a:bodyPr/>
                    <a:lstStyle/>
                    <a:p>
                      <a:r>
                        <a:rPr lang="tr-TR" sz="1600" b="1" i="0" u="none" strike="noStrike" kern="1200" baseline="0" dirty="0">
                          <a:solidFill>
                            <a:schemeClr val="tx1"/>
                          </a:solidFill>
                          <a:latin typeface="Times New Roman" pitchFamily="18" charset="0"/>
                          <a:ea typeface="+mn-ea"/>
                          <a:cs typeface="Times New Roman" pitchFamily="18" charset="0"/>
                        </a:rPr>
                        <a:t>UF</a:t>
                      </a:r>
                      <a:endParaRPr lang="tr-TR" sz="1600" b="1" dirty="0">
                        <a:solidFill>
                          <a:schemeClr val="tx1"/>
                        </a:solidFill>
                        <a:latin typeface="Times New Roman" pitchFamily="18" charset="0"/>
                        <a:cs typeface="Times New Roman" pitchFamily="18" charset="0"/>
                      </a:endParaRPr>
                    </a:p>
                  </a:txBody>
                  <a:tcPr/>
                </a:tc>
                <a:tc>
                  <a:txBody>
                    <a:bodyPr/>
                    <a:lstStyle/>
                    <a:p>
                      <a:r>
                        <a:rPr lang="tr-TR" sz="1600" b="1" i="0" u="none" strike="noStrike" kern="1200" baseline="0" dirty="0">
                          <a:solidFill>
                            <a:schemeClr val="tx1"/>
                          </a:solidFill>
                          <a:latin typeface="Times New Roman" pitchFamily="18" charset="0"/>
                          <a:ea typeface="+mn-ea"/>
                          <a:cs typeface="Times New Roman" pitchFamily="18" charset="0"/>
                        </a:rPr>
                        <a:t>NF</a:t>
                      </a:r>
                      <a:endParaRPr lang="tr-TR" sz="1600" b="1" dirty="0">
                        <a:solidFill>
                          <a:schemeClr val="tx1"/>
                        </a:solidFill>
                        <a:latin typeface="Times New Roman" pitchFamily="18" charset="0"/>
                        <a:cs typeface="Times New Roman" pitchFamily="18" charset="0"/>
                      </a:endParaRPr>
                    </a:p>
                  </a:txBody>
                  <a:tcPr/>
                </a:tc>
                <a:tc>
                  <a:txBody>
                    <a:bodyPr/>
                    <a:lstStyle/>
                    <a:p>
                      <a:r>
                        <a:rPr lang="tr-TR" sz="1600" b="1" i="0" u="none" strike="noStrike" kern="1200" baseline="0" dirty="0">
                          <a:solidFill>
                            <a:schemeClr val="tx1"/>
                          </a:solidFill>
                          <a:latin typeface="Times New Roman" pitchFamily="18" charset="0"/>
                          <a:ea typeface="+mn-ea"/>
                          <a:cs typeface="Times New Roman" pitchFamily="18" charset="0"/>
                        </a:rPr>
                        <a:t>RO</a:t>
                      </a:r>
                      <a:endParaRPr lang="tr-TR" sz="16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xmlns="" val="10000"/>
                  </a:ext>
                </a:extLst>
              </a:tr>
              <a:tr h="472440">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İşletme Basıncı (Bar)</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1-4</a:t>
                      </a:r>
                      <a:endParaRPr lang="tr-TR" sz="1600" dirty="0">
                        <a:latin typeface="Times New Roman" pitchFamily="18" charset="0"/>
                        <a:cs typeface="Times New Roman" pitchFamily="18" charset="0"/>
                      </a:endParaRPr>
                    </a:p>
                  </a:txBody>
                  <a:tcPr/>
                </a:tc>
                <a:tc>
                  <a:txBody>
                    <a:bodyPr/>
                    <a:lstStyle/>
                    <a:p>
                      <a:r>
                        <a:rPr lang="tr-TR" sz="1600" dirty="0">
                          <a:latin typeface="Times New Roman" pitchFamily="18" charset="0"/>
                          <a:cs typeface="Times New Roman" pitchFamily="18" charset="0"/>
                        </a:rPr>
                        <a:t>2-7</a:t>
                      </a: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10-40</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15-100</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472440">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Gözenek Boyutu (</a:t>
                      </a:r>
                      <a:r>
                        <a:rPr lang="el-GR" sz="1600" b="0" i="0" u="none" strike="noStrike" kern="1200" baseline="0" dirty="0">
                          <a:solidFill>
                            <a:schemeClr val="dk1"/>
                          </a:solidFill>
                          <a:latin typeface="Times New Roman" pitchFamily="18" charset="0"/>
                          <a:ea typeface="+mn-ea"/>
                          <a:cs typeface="Times New Roman" pitchFamily="18" charset="0"/>
                        </a:rPr>
                        <a:t>μ</a:t>
                      </a:r>
                      <a:r>
                        <a:rPr lang="tr-TR" sz="1600" b="0" i="0" u="none" strike="noStrike" kern="1200" baseline="0" dirty="0">
                          <a:solidFill>
                            <a:schemeClr val="dk1"/>
                          </a:solidFill>
                          <a:latin typeface="Times New Roman" pitchFamily="18" charset="0"/>
                          <a:ea typeface="+mn-ea"/>
                          <a:cs typeface="Times New Roman" pitchFamily="18" charset="0"/>
                        </a:rPr>
                        <a:t>m)</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0.1-1.5</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0.01-0.05</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0.001-0.01</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&lt;0.0002</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472440">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Moleküler ağırlık</a:t>
                      </a:r>
                    </a:p>
                    <a:p>
                      <a:r>
                        <a:rPr lang="tr-TR" sz="1600" b="0" i="0" u="none" strike="noStrike" kern="1200" baseline="0" dirty="0">
                          <a:solidFill>
                            <a:schemeClr val="dk1"/>
                          </a:solidFill>
                          <a:latin typeface="Times New Roman" pitchFamily="18" charset="0"/>
                          <a:ea typeface="+mn-ea"/>
                          <a:cs typeface="Times New Roman" pitchFamily="18" charset="0"/>
                        </a:rPr>
                        <a:t>engelleme sınırı (MWCO) (</a:t>
                      </a:r>
                      <a:r>
                        <a:rPr lang="el-GR" sz="1600" b="0" i="0" u="none" strike="noStrike" kern="1200" baseline="0" dirty="0">
                          <a:solidFill>
                            <a:schemeClr val="dk1"/>
                          </a:solidFill>
                          <a:latin typeface="Times New Roman" pitchFamily="18" charset="0"/>
                          <a:ea typeface="+mn-ea"/>
                          <a:cs typeface="Times New Roman" pitchFamily="18" charset="0"/>
                        </a:rPr>
                        <a:t>μ</a:t>
                      </a:r>
                      <a:r>
                        <a:rPr lang="tr-TR" sz="1600" b="0" i="0" u="none" strike="noStrike" kern="1200" baseline="0" dirty="0">
                          <a:solidFill>
                            <a:schemeClr val="dk1"/>
                          </a:solidFill>
                          <a:latin typeface="Times New Roman" pitchFamily="18" charset="0"/>
                          <a:ea typeface="+mn-ea"/>
                          <a:cs typeface="Times New Roman" pitchFamily="18" charset="0"/>
                        </a:rPr>
                        <a:t>m) Aralığı</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&gt;300000</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300000-100000</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200000-20000</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&lt;500</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472440">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Boyut-Kesme Aralığı (</a:t>
                      </a:r>
                      <a:r>
                        <a:rPr lang="el-GR" sz="1600" b="0" i="0" u="none" strike="noStrike" kern="1200" baseline="0" dirty="0">
                          <a:solidFill>
                            <a:schemeClr val="dk1"/>
                          </a:solidFill>
                          <a:latin typeface="Times New Roman" pitchFamily="18" charset="0"/>
                          <a:ea typeface="+mn-ea"/>
                          <a:cs typeface="Times New Roman" pitchFamily="18" charset="0"/>
                        </a:rPr>
                        <a:t>μ</a:t>
                      </a:r>
                      <a:r>
                        <a:rPr lang="tr-TR" sz="1600" b="0" i="0" u="none" strike="noStrike" kern="1200" baseline="0" dirty="0">
                          <a:solidFill>
                            <a:schemeClr val="dk1"/>
                          </a:solidFill>
                          <a:latin typeface="Times New Roman" pitchFamily="18" charset="0"/>
                          <a:ea typeface="+mn-ea"/>
                          <a:cs typeface="Times New Roman" pitchFamily="18" charset="0"/>
                        </a:rPr>
                        <a:t>m)</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0.1-20</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0.005-0.1</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0.001-0.01</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&lt;0.001</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bl>
          </a:graphicData>
        </a:graphic>
      </p:graphicFrame>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1.2. </a:t>
            </a:r>
            <a:r>
              <a:rPr lang="tr-TR" b="1" dirty="0" err="1">
                <a:latin typeface="Times New Roman" panose="02020603050405020304" pitchFamily="18" charset="0"/>
                <a:cs typeface="Times New Roman" panose="02020603050405020304" pitchFamily="18" charset="0"/>
              </a:rPr>
              <a:t>Membranlarda</a:t>
            </a:r>
            <a:r>
              <a:rPr lang="tr-TR" b="1" dirty="0">
                <a:latin typeface="Times New Roman" panose="02020603050405020304" pitchFamily="18" charset="0"/>
                <a:cs typeface="Times New Roman" panose="02020603050405020304" pitchFamily="18" charset="0"/>
              </a:rPr>
              <a:t> Sürücü Kuvvetler</a:t>
            </a:r>
            <a:endParaRPr lang="tr-TR" dirty="0"/>
          </a:p>
        </p:txBody>
      </p:sp>
      <p:sp>
        <p:nvSpPr>
          <p:cNvPr id="4" name="Dikdörtgen 3"/>
          <p:cNvSpPr/>
          <p:nvPr/>
        </p:nvSpPr>
        <p:spPr>
          <a:xfrm>
            <a:off x="495300" y="13525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Tablo 3</a:t>
            </a:r>
            <a:r>
              <a:rPr lang="tr-TR" dirty="0">
                <a:latin typeface="Times New Roman" panose="02020603050405020304" pitchFamily="18" charset="0"/>
                <a:cs typeface="Times New Roman" panose="02020603050405020304" pitchFamily="18" charset="0"/>
              </a:rPr>
              <a:t>. Tipik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Sistemlerinin Özellikleri</a:t>
            </a:r>
            <a:endParaRPr lang="tr-TR" dirty="0"/>
          </a:p>
        </p:txBody>
      </p:sp>
    </p:spTree>
    <p:extLst>
      <p:ext uri="{BB962C8B-B14F-4D97-AF65-F5344CB8AC3E}">
        <p14:creationId xmlns:p14="http://schemas.microsoft.com/office/powerpoint/2010/main" val="408767820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a:latin typeface="Times New Roman" pitchFamily="18" charset="0"/>
                <a:cs typeface="Times New Roman" pitchFamily="18" charset="0"/>
              </a:rPr>
              <a:t>1.3. </a:t>
            </a:r>
            <a:r>
              <a:rPr lang="tr-TR" b="1" dirty="0">
                <a:latin typeface="Times New Roman" pitchFamily="18" charset="0"/>
                <a:cs typeface="Times New Roman" pitchFamily="18" charset="0"/>
              </a:rPr>
              <a:t>Uygulama Alanları</a:t>
            </a:r>
            <a:endParaRPr lang="tr-TR" dirty="0">
              <a:latin typeface="Times New Roman" pitchFamily="18" charset="0"/>
              <a:cs typeface="Times New Roman" pitchFamily="18" charset="0"/>
            </a:endParaRPr>
          </a:p>
        </p:txBody>
      </p:sp>
      <p:sp>
        <p:nvSpPr>
          <p:cNvPr id="4" name="Dikdörtgen 3"/>
          <p:cNvSpPr/>
          <p:nvPr/>
        </p:nvSpPr>
        <p:spPr>
          <a:xfrm>
            <a:off x="381000" y="1352550"/>
            <a:ext cx="8534400" cy="1477328"/>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Membranların</a:t>
            </a:r>
            <a:r>
              <a:rPr lang="tr-TR" dirty="0">
                <a:latin typeface="Times New Roman" panose="02020603050405020304" pitchFamily="18" charset="0"/>
                <a:cs typeface="Times New Roman" panose="02020603050405020304" pitchFamily="18" charset="0"/>
              </a:rPr>
              <a:t> temel kullanımları endüstriyel gazların ayrılması, su ve </a:t>
            </a:r>
            <a:r>
              <a:rPr lang="tr-TR" dirty="0" err="1">
                <a:latin typeface="Times New Roman" panose="02020603050405020304" pitchFamily="18" charset="0"/>
                <a:cs typeface="Times New Roman" panose="02020603050405020304" pitchFamily="18" charset="0"/>
              </a:rPr>
              <a:t>atıksuların</a:t>
            </a:r>
            <a:r>
              <a:rPr lang="tr-TR" dirty="0">
                <a:latin typeface="Times New Roman" panose="02020603050405020304" pitchFamily="18" charset="0"/>
                <a:cs typeface="Times New Roman" panose="02020603050405020304" pitchFamily="18" charset="0"/>
              </a:rPr>
              <a:t> arıtılmasının </a:t>
            </a:r>
            <a:r>
              <a:rPr lang="tr-TR" dirty="0" err="1">
                <a:latin typeface="Times New Roman" panose="02020603050405020304" pitchFamily="18" charset="0"/>
                <a:cs typeface="Times New Roman" panose="02020603050405020304" pitchFamily="18" charset="0"/>
              </a:rPr>
              <a:t>yanısıra</a:t>
            </a:r>
            <a:r>
              <a:rPr lang="tr-TR" dirty="0">
                <a:latin typeface="Times New Roman" panose="02020603050405020304" pitchFamily="18" charset="0"/>
                <a:cs typeface="Times New Roman" panose="02020603050405020304" pitchFamily="18" charset="0"/>
              </a:rPr>
              <a:t>, sıvı çözeltilerden, havadan ve endüstriyel baca gazlarından partikül maddelerin ayrılması gibi diğer önemli bir çok uygulamada kullanılmaktadır. Özetle, uygulama alanları aşağıdaki gibi verilebilir.</a:t>
            </a:r>
          </a:p>
          <a:p>
            <a:pPr algn="just"/>
            <a:endParaRPr lang="tr-TR" dirty="0"/>
          </a:p>
        </p:txBody>
      </p:sp>
      <p:sp>
        <p:nvSpPr>
          <p:cNvPr id="6" name="Dikdörtgen 5"/>
          <p:cNvSpPr/>
          <p:nvPr/>
        </p:nvSpPr>
        <p:spPr>
          <a:xfrm>
            <a:off x="381000" y="2495550"/>
            <a:ext cx="4191000" cy="2308324"/>
          </a:xfrm>
          <a:prstGeom prst="rect">
            <a:avLst/>
          </a:prstGeom>
        </p:spPr>
        <p:txBody>
          <a:bodyPr wrap="square" numCol="1">
            <a:spAutoFit/>
          </a:bodyPr>
          <a:lstStyle/>
          <a:p>
            <a:r>
              <a:rPr lang="tr-TR" dirty="0">
                <a:latin typeface="Times New Roman" pitchFamily="18" charset="0"/>
                <a:cs typeface="Times New Roman" pitchFamily="18" charset="0"/>
              </a:rPr>
              <a:t>• </a:t>
            </a:r>
            <a:r>
              <a:rPr lang="tr-TR" i="1" dirty="0">
                <a:latin typeface="Times New Roman" pitchFamily="18" charset="0"/>
                <a:cs typeface="Times New Roman" pitchFamily="18" charset="0"/>
              </a:rPr>
              <a:t>Su ve </a:t>
            </a:r>
            <a:r>
              <a:rPr lang="tr-TR" i="1" dirty="0" err="1">
                <a:latin typeface="Times New Roman" pitchFamily="18" charset="0"/>
                <a:cs typeface="Times New Roman" pitchFamily="18" charset="0"/>
              </a:rPr>
              <a:t>atıksu</a:t>
            </a:r>
            <a:r>
              <a:rPr lang="tr-TR" i="1" dirty="0">
                <a:latin typeface="Times New Roman" pitchFamily="18" charset="0"/>
                <a:cs typeface="Times New Roman" pitchFamily="18" charset="0"/>
              </a:rPr>
              <a:t> arıtımı,</a:t>
            </a:r>
          </a:p>
          <a:p>
            <a:r>
              <a:rPr lang="tr-TR" i="1" dirty="0">
                <a:latin typeface="Times New Roman" pitchFamily="18" charset="0"/>
                <a:cs typeface="Times New Roman" pitchFamily="18" charset="0"/>
              </a:rPr>
              <a:t>• Evsel ve endüstriyel </a:t>
            </a:r>
            <a:r>
              <a:rPr lang="tr-TR" i="1" dirty="0" err="1">
                <a:latin typeface="Times New Roman" pitchFamily="18" charset="0"/>
                <a:cs typeface="Times New Roman" pitchFamily="18" charset="0"/>
              </a:rPr>
              <a:t>atıksuların</a:t>
            </a:r>
            <a:r>
              <a:rPr lang="tr-TR" i="1" dirty="0">
                <a:latin typeface="Times New Roman" pitchFamily="18" charset="0"/>
                <a:cs typeface="Times New Roman" pitchFamily="18" charset="0"/>
              </a:rPr>
              <a:t> arıtımı ve yeniden kullanımı,</a:t>
            </a:r>
          </a:p>
          <a:p>
            <a:r>
              <a:rPr lang="tr-TR" i="1" dirty="0">
                <a:latin typeface="Times New Roman" pitchFamily="18" charset="0"/>
                <a:cs typeface="Times New Roman" pitchFamily="18" charset="0"/>
              </a:rPr>
              <a:t>• Tuzlu ve acı sudan içme suyu </a:t>
            </a:r>
            <a:r>
              <a:rPr lang="tr-TR" i="1" dirty="0" err="1">
                <a:latin typeface="Times New Roman" pitchFamily="18" charset="0"/>
                <a:cs typeface="Times New Roman" pitchFamily="18" charset="0"/>
              </a:rPr>
              <a:t>eldesi</a:t>
            </a:r>
            <a:r>
              <a:rPr lang="tr-TR" i="1" dirty="0">
                <a:latin typeface="Times New Roman" pitchFamily="18" charset="0"/>
                <a:cs typeface="Times New Roman" pitchFamily="18" charset="0"/>
              </a:rPr>
              <a:t>,</a:t>
            </a:r>
          </a:p>
          <a:p>
            <a:r>
              <a:rPr lang="tr-TR" i="1" dirty="0">
                <a:latin typeface="Times New Roman" pitchFamily="18" charset="0"/>
                <a:cs typeface="Times New Roman" pitchFamily="18" charset="0"/>
              </a:rPr>
              <a:t>• Biyoenerji üretimi,</a:t>
            </a:r>
          </a:p>
          <a:p>
            <a:r>
              <a:rPr lang="tr-TR" i="1" dirty="0">
                <a:latin typeface="Times New Roman" pitchFamily="18" charset="0"/>
                <a:cs typeface="Times New Roman" pitchFamily="18" charset="0"/>
              </a:rPr>
              <a:t>• Sertlik giderimi,</a:t>
            </a:r>
          </a:p>
          <a:p>
            <a:r>
              <a:rPr lang="tr-TR" i="1" dirty="0">
                <a:latin typeface="Times New Roman" pitchFamily="18" charset="0"/>
                <a:cs typeface="Times New Roman" pitchFamily="18" charset="0"/>
              </a:rPr>
              <a:t>•Organik maddelerin ayrılması ve giderilmesi,</a:t>
            </a:r>
          </a:p>
        </p:txBody>
      </p:sp>
      <p:sp>
        <p:nvSpPr>
          <p:cNvPr id="7" name="Dikdörtgen 6"/>
          <p:cNvSpPr/>
          <p:nvPr/>
        </p:nvSpPr>
        <p:spPr>
          <a:xfrm>
            <a:off x="4457700" y="2495550"/>
            <a:ext cx="4572000" cy="1754326"/>
          </a:xfrm>
          <a:prstGeom prst="rect">
            <a:avLst/>
          </a:prstGeom>
        </p:spPr>
        <p:txBody>
          <a:bodyPr>
            <a:spAutoFit/>
          </a:bodyPr>
          <a:lstStyle/>
          <a:p>
            <a:pPr algn="just"/>
            <a:r>
              <a:rPr lang="tr-TR" dirty="0">
                <a:latin typeface="Times New Roman" pitchFamily="18" charset="0"/>
                <a:cs typeface="Times New Roman" pitchFamily="18" charset="0"/>
              </a:rPr>
              <a:t>• </a:t>
            </a:r>
            <a:r>
              <a:rPr lang="tr-TR" i="1" dirty="0">
                <a:latin typeface="Times New Roman" pitchFamily="18" charset="0"/>
                <a:cs typeface="Times New Roman" pitchFamily="18" charset="0"/>
              </a:rPr>
              <a:t>Endüstriyel proses suyu </a:t>
            </a:r>
            <a:r>
              <a:rPr lang="tr-TR" i="1" dirty="0" err="1">
                <a:latin typeface="Times New Roman" pitchFamily="18" charset="0"/>
                <a:cs typeface="Times New Roman" pitchFamily="18" charset="0"/>
              </a:rPr>
              <a:t>eldesi</a:t>
            </a:r>
            <a:r>
              <a:rPr lang="tr-TR" i="1" dirty="0">
                <a:latin typeface="Times New Roman" pitchFamily="18" charset="0"/>
                <a:cs typeface="Times New Roman" pitchFamily="18" charset="0"/>
              </a:rPr>
              <a:t>,</a:t>
            </a:r>
          </a:p>
          <a:p>
            <a:pPr algn="just"/>
            <a:r>
              <a:rPr lang="tr-TR" i="1" dirty="0">
                <a:latin typeface="Times New Roman" pitchFamily="18" charset="0"/>
                <a:cs typeface="Times New Roman" pitchFamily="18" charset="0"/>
              </a:rPr>
              <a:t>• Deniz suyundan içme ve kullanma suyu </a:t>
            </a:r>
            <a:r>
              <a:rPr lang="tr-TR" i="1" dirty="0" err="1">
                <a:latin typeface="Times New Roman" pitchFamily="18" charset="0"/>
                <a:cs typeface="Times New Roman" pitchFamily="18" charset="0"/>
              </a:rPr>
              <a:t>eldesi</a:t>
            </a:r>
            <a:r>
              <a:rPr lang="tr-TR" i="1" dirty="0">
                <a:latin typeface="Times New Roman" pitchFamily="18" charset="0"/>
                <a:cs typeface="Times New Roman" pitchFamily="18" charset="0"/>
              </a:rPr>
              <a:t>,</a:t>
            </a:r>
          </a:p>
          <a:p>
            <a:pPr algn="just"/>
            <a:r>
              <a:rPr lang="es-ES" i="1" dirty="0">
                <a:latin typeface="Times New Roman" pitchFamily="18" charset="0"/>
                <a:cs typeface="Times New Roman" pitchFamily="18" charset="0"/>
              </a:rPr>
              <a:t>•</a:t>
            </a:r>
            <a:r>
              <a:rPr lang="tr-TR" i="1" dirty="0">
                <a:latin typeface="Times New Roman" pitchFamily="18" charset="0"/>
                <a:cs typeface="Times New Roman" pitchFamily="18" charset="0"/>
              </a:rPr>
              <a:t> </a:t>
            </a:r>
            <a:r>
              <a:rPr lang="es-ES" i="1" dirty="0">
                <a:latin typeface="Times New Roman" pitchFamily="18" charset="0"/>
                <a:cs typeface="Times New Roman" pitchFamily="18" charset="0"/>
              </a:rPr>
              <a:t>Tuzlu ve acı sulardan tuz ve metal giderimi,</a:t>
            </a:r>
            <a:endParaRPr lang="tr-TR" i="1" dirty="0">
              <a:latin typeface="Times New Roman" pitchFamily="18" charset="0"/>
              <a:cs typeface="Times New Roman" pitchFamily="18" charset="0"/>
            </a:endParaRPr>
          </a:p>
          <a:p>
            <a:pPr algn="just"/>
            <a:r>
              <a:rPr lang="tr-TR" i="1" dirty="0">
                <a:latin typeface="Times New Roman" pitchFamily="18" charset="0"/>
                <a:cs typeface="Times New Roman" pitchFamily="18" charset="0"/>
              </a:rPr>
              <a:t>• </a:t>
            </a:r>
            <a:r>
              <a:rPr lang="es-ES" i="1" dirty="0">
                <a:latin typeface="Times New Roman" pitchFamily="18" charset="0"/>
                <a:cs typeface="Times New Roman" pitchFamily="18" charset="0"/>
              </a:rPr>
              <a:t>Su, atıksu ve sıvı çözeltilerden değerli metallerin geri kazanılması, gibi geniş uygulama</a:t>
            </a:r>
            <a:r>
              <a:rPr lang="tr-TR" i="1" dirty="0">
                <a:latin typeface="Times New Roman" pitchFamily="18" charset="0"/>
                <a:cs typeface="Times New Roman" pitchFamily="18" charset="0"/>
              </a:rPr>
              <a:t> </a:t>
            </a:r>
            <a:r>
              <a:rPr lang="es-ES" i="1" dirty="0">
                <a:latin typeface="Times New Roman" pitchFamily="18" charset="0"/>
                <a:cs typeface="Times New Roman" pitchFamily="18" charset="0"/>
              </a:rPr>
              <a:t>alanlarına sahiptirler</a:t>
            </a:r>
            <a:r>
              <a:rPr lang="es-ES" dirty="0">
                <a:latin typeface="Times New Roman" pitchFamily="18" charset="0"/>
                <a:cs typeface="Times New Roman" pitchFamily="18" charset="0"/>
              </a:rPr>
              <a:t>.</a:t>
            </a:r>
          </a:p>
        </p:txBody>
      </p:sp>
    </p:spTree>
    <p:extLst>
      <p:ext uri="{BB962C8B-B14F-4D97-AF65-F5344CB8AC3E}">
        <p14:creationId xmlns:p14="http://schemas.microsoft.com/office/powerpoint/2010/main" val="331043514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1.4 </a:t>
            </a:r>
            <a:r>
              <a:rPr lang="tr-TR" b="1" dirty="0" err="1">
                <a:latin typeface="Times New Roman" panose="02020603050405020304" pitchFamily="18" charset="0"/>
                <a:cs typeface="Times New Roman" panose="02020603050405020304" pitchFamily="18" charset="0"/>
              </a:rPr>
              <a:t>Membranlarda</a:t>
            </a:r>
            <a:r>
              <a:rPr lang="tr-TR" b="1" dirty="0">
                <a:latin typeface="Times New Roman" panose="02020603050405020304" pitchFamily="18" charset="0"/>
                <a:cs typeface="Times New Roman" panose="02020603050405020304" pitchFamily="18" charset="0"/>
              </a:rPr>
              <a:t> Akım Şekilleri (</a:t>
            </a:r>
            <a:r>
              <a:rPr lang="tr-TR" b="1" dirty="0" err="1">
                <a:latin typeface="Times New Roman" panose="02020603050405020304" pitchFamily="18" charset="0"/>
                <a:cs typeface="Times New Roman" panose="02020603050405020304" pitchFamily="18" charset="0"/>
              </a:rPr>
              <a:t>Filtrasyon</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352550"/>
            <a:ext cx="8153400" cy="2308324"/>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proseslerinde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ve akım şekli beslenecek çözeltiden, uzaklaştırılacak bileşen yapısı ve büyüklüğü temel alınarak belirlenir.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filtrasyonu</a:t>
            </a:r>
            <a:r>
              <a:rPr lang="tr-TR" dirty="0">
                <a:latin typeface="Times New Roman" panose="02020603050405020304" pitchFamily="18" charset="0"/>
                <a:cs typeface="Times New Roman" panose="02020603050405020304" pitchFamily="18" charset="0"/>
              </a:rPr>
              <a:t> organik veya inorganik </a:t>
            </a:r>
            <a:r>
              <a:rPr lang="tr-TR" dirty="0" err="1">
                <a:latin typeface="Times New Roman" panose="02020603050405020304" pitchFamily="18" charset="0"/>
                <a:cs typeface="Times New Roman" panose="02020603050405020304" pitchFamily="18" charset="0"/>
              </a:rPr>
              <a:t>membranlardan</a:t>
            </a:r>
            <a:r>
              <a:rPr lang="tr-TR" dirty="0">
                <a:latin typeface="Times New Roman" panose="02020603050405020304" pitchFamily="18" charset="0"/>
                <a:cs typeface="Times New Roman" panose="02020603050405020304" pitchFamily="18" charset="0"/>
              </a:rPr>
              <a:t> bir sürücü kuvvet etkisiyle bir akışkan bileşenin </a:t>
            </a:r>
            <a:r>
              <a:rPr lang="tr-TR" dirty="0" err="1">
                <a:latin typeface="Times New Roman" panose="02020603050405020304" pitchFamily="18" charset="0"/>
                <a:cs typeface="Times New Roman" panose="02020603050405020304" pitchFamily="18" charset="0"/>
              </a:rPr>
              <a:t>membrandan</a:t>
            </a:r>
            <a:r>
              <a:rPr lang="tr-TR" dirty="0">
                <a:latin typeface="Times New Roman" panose="02020603050405020304" pitchFamily="18" charset="0"/>
                <a:cs typeface="Times New Roman" panose="02020603050405020304" pitchFamily="18" charset="0"/>
              </a:rPr>
              <a:t> geçirilmesi olayı olduğuna göre,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yüzeyi ve gözeneklerindeki akım şekli önemlidir.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yüzeyindeki açık gözenekler çok küçüktür. Bu küçük gözeneklerde geçirilmesi düşünülen bileşenlerin geçmesini sağlamak için gözenek boyutu ile ters orantılı olarak bir sürücü kuvvet akım şekli uygulanması gerekir. Genel olarak uygulanan akım veya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şekilleridir.</a:t>
            </a:r>
            <a:endParaRPr lang="tr-TR" dirty="0"/>
          </a:p>
        </p:txBody>
      </p:sp>
    </p:spTree>
    <p:extLst>
      <p:ext uri="{BB962C8B-B14F-4D97-AF65-F5344CB8AC3E}">
        <p14:creationId xmlns:p14="http://schemas.microsoft.com/office/powerpoint/2010/main" val="80251772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6667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1.4.1. Normal Akımlı </a:t>
            </a:r>
            <a:r>
              <a:rPr lang="tr-TR" b="1" dirty="0" err="1">
                <a:latin typeface="Times New Roman" panose="02020603050405020304" pitchFamily="18" charset="0"/>
                <a:cs typeface="Times New Roman" panose="02020603050405020304" pitchFamily="18" charset="0"/>
              </a:rPr>
              <a:t>Filtrasyon</a:t>
            </a:r>
            <a:r>
              <a:rPr lang="tr-TR" b="1" dirty="0">
                <a:latin typeface="Times New Roman" panose="02020603050405020304" pitchFamily="18" charset="0"/>
                <a:cs typeface="Times New Roman" panose="02020603050405020304" pitchFamily="18" charset="0"/>
              </a:rPr>
              <a:t> ve Çapraz Akımlı </a:t>
            </a:r>
            <a:r>
              <a:rPr lang="tr-TR" b="1" dirty="0" err="1">
                <a:latin typeface="Times New Roman" panose="02020603050405020304" pitchFamily="18" charset="0"/>
                <a:cs typeface="Times New Roman" panose="02020603050405020304" pitchFamily="18" charset="0"/>
              </a:rPr>
              <a:t>Filtrasyon</a:t>
            </a:r>
            <a:endParaRPr lang="tr-TR" dirty="0"/>
          </a:p>
        </p:txBody>
      </p:sp>
      <p:sp>
        <p:nvSpPr>
          <p:cNvPr id="4" name="Dikdörtgen 3"/>
          <p:cNvSpPr/>
          <p:nvPr/>
        </p:nvSpPr>
        <p:spPr>
          <a:xfrm>
            <a:off x="495300" y="1200150"/>
            <a:ext cx="8153400" cy="3693319"/>
          </a:xfrm>
          <a:prstGeom prst="rect">
            <a:avLst/>
          </a:prstGeom>
        </p:spPr>
        <p:txBody>
          <a:bodyPr wrap="square">
            <a:spAutoFit/>
          </a:bodyPr>
          <a:lstStyle/>
          <a:p>
            <a:pPr algn="just"/>
            <a:r>
              <a:rPr lang="tr-TR" dirty="0" err="1">
                <a:latin typeface="Times New Roman"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proseslerin işletilmesinde iki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metodu uygulanmaktadır. Bunlar normal akımlı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dead-end</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ve çapraz (teğet) akımlı (</a:t>
            </a:r>
            <a:r>
              <a:rPr lang="tr-TR" dirty="0" err="1">
                <a:latin typeface="Times New Roman" panose="02020603050405020304" pitchFamily="18" charset="0"/>
                <a:cs typeface="Times New Roman" panose="02020603050405020304" pitchFamily="18" charset="0"/>
              </a:rPr>
              <a:t>cross-flow</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filtrasyondur</a:t>
            </a:r>
            <a:r>
              <a:rPr lang="tr-TR" dirty="0">
                <a:latin typeface="Times New Roman" panose="02020603050405020304" pitchFamily="18" charset="0"/>
                <a:cs typeface="Times New Roman" panose="02020603050405020304" pitchFamily="18" charset="0"/>
              </a:rPr>
              <a:t>.</a:t>
            </a:r>
          </a:p>
          <a:p>
            <a:pPr algn="just"/>
            <a:r>
              <a:rPr lang="tr-TR" b="1" dirty="0">
                <a:latin typeface="Times New Roman" panose="02020603050405020304" pitchFamily="18" charset="0"/>
                <a:cs typeface="Times New Roman" panose="02020603050405020304" pitchFamily="18" charset="0"/>
              </a:rPr>
              <a:t>Normal akımlı </a:t>
            </a:r>
            <a:r>
              <a:rPr lang="tr-TR" b="1" dirty="0" err="1">
                <a:latin typeface="Times New Roman" pitchFamily="18" charset="0"/>
                <a:cs typeface="Times New Roman" pitchFamily="18" charset="0"/>
              </a:rPr>
              <a:t>filtrasyonda</a:t>
            </a:r>
            <a:r>
              <a:rPr lang="tr-TR" b="1" dirty="0">
                <a:latin typeface="Times New Roman" pitchFamily="18" charset="0"/>
                <a:cs typeface="Times New Roman" pitchFamily="18" charset="0"/>
              </a:rPr>
              <a:t> </a:t>
            </a:r>
            <a:r>
              <a:rPr lang="tr-TR" dirty="0">
                <a:latin typeface="Times New Roman" pitchFamily="18" charset="0"/>
                <a:cs typeface="Times New Roman" pitchFamily="18" charset="0"/>
              </a:rPr>
              <a:t>askıda katı maddelerin klasik makro </a:t>
            </a:r>
            <a:r>
              <a:rPr lang="tr-TR" dirty="0" err="1">
                <a:latin typeface="Times New Roman" pitchFamily="18" charset="0"/>
                <a:cs typeface="Times New Roman" pitchFamily="18" charset="0"/>
              </a:rPr>
              <a:t>filtrasyonu</a:t>
            </a:r>
            <a:r>
              <a:rPr lang="tr-TR" dirty="0">
                <a:latin typeface="Times New Roman" pitchFamily="18" charset="0"/>
                <a:cs typeface="Times New Roman" pitchFamily="18" charset="0"/>
              </a:rPr>
              <a:t>, beslenen çözeltinin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yüzeyine dik yönde verilmesidir. Bütün çözelti </a:t>
            </a:r>
            <a:r>
              <a:rPr lang="tr-TR" dirty="0" err="1">
                <a:latin typeface="Times New Roman" pitchFamily="18" charset="0"/>
                <a:cs typeface="Times New Roman" pitchFamily="18" charset="0"/>
              </a:rPr>
              <a:t>membrandan</a:t>
            </a:r>
            <a:r>
              <a:rPr lang="tr-TR" dirty="0">
                <a:latin typeface="Times New Roman" pitchFamily="18" charset="0"/>
                <a:cs typeface="Times New Roman" pitchFamily="18" charset="0"/>
              </a:rPr>
              <a:t> geçer ve sadece bir çıkış akısı oluşur. Geçemeyen kısım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yüzeyinde birikir zamanla bir kek halini alır.</a:t>
            </a:r>
          </a:p>
          <a:p>
            <a:pPr algn="just"/>
            <a:r>
              <a:rPr lang="tr-TR" b="1" dirty="0">
                <a:latin typeface="Times New Roman" pitchFamily="18" charset="0"/>
                <a:cs typeface="Times New Roman" pitchFamily="18" charset="0"/>
              </a:rPr>
              <a:t>Çapraz akımlı (teğet akım durumu)</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filtrasyonda</a:t>
            </a:r>
            <a:r>
              <a:rPr lang="tr-TR" dirty="0">
                <a:latin typeface="Times New Roman" pitchFamily="18" charset="0"/>
                <a:cs typeface="Times New Roman" pitchFamily="18" charset="0"/>
              </a:rPr>
              <a:t> küçük partiküller ve çözünmüş tuzların uzaklaştırılmasında sıvı çözelti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yüzeyine </a:t>
            </a:r>
            <a:r>
              <a:rPr lang="tr-TR" dirty="0" err="1">
                <a:latin typeface="Times New Roman" pitchFamily="18" charset="0"/>
                <a:cs typeface="Times New Roman" pitchFamily="18" charset="0"/>
              </a:rPr>
              <a:t>parelel</a:t>
            </a:r>
            <a:r>
              <a:rPr lang="tr-TR" dirty="0">
                <a:latin typeface="Times New Roman" pitchFamily="18" charset="0"/>
                <a:cs typeface="Times New Roman" pitchFamily="18" charset="0"/>
              </a:rPr>
              <a:t>, diğer bir değişle teğet, şekilde beslenir. Beslenen çözeltinin bir kısmı </a:t>
            </a:r>
            <a:r>
              <a:rPr lang="tr-TR" dirty="0" err="1">
                <a:latin typeface="Times New Roman" pitchFamily="18" charset="0"/>
                <a:cs typeface="Times New Roman" pitchFamily="18" charset="0"/>
              </a:rPr>
              <a:t>membrandan</a:t>
            </a:r>
            <a:r>
              <a:rPr lang="tr-TR" dirty="0">
                <a:latin typeface="Times New Roman" pitchFamily="18" charset="0"/>
                <a:cs typeface="Times New Roman" pitchFamily="18" charset="0"/>
              </a:rPr>
              <a:t> süzülürken bir kısmı da konsantre olarak süzülmeksizin, arkadan gelen besi çözeltisi tarafından uzaklaştırılır.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yüzeyinde sürekli bir akım olduğu için konsantre kısım, başka bir deyişle </a:t>
            </a:r>
            <a:r>
              <a:rPr lang="tr-TR" dirty="0" err="1">
                <a:latin typeface="Times New Roman" pitchFamily="18" charset="0"/>
                <a:cs typeface="Times New Roman" pitchFamily="18" charset="0"/>
              </a:rPr>
              <a:t>membrandan</a:t>
            </a:r>
            <a:r>
              <a:rPr lang="tr-TR" dirty="0">
                <a:latin typeface="Times New Roman" pitchFamily="18" charset="0"/>
                <a:cs typeface="Times New Roman" pitchFamily="18" charset="0"/>
              </a:rPr>
              <a:t> geçmeyen bileşenler, sürüklenerek yüzeyden uzaklaşır.</a:t>
            </a:r>
          </a:p>
        </p:txBody>
      </p:sp>
    </p:spTree>
    <p:extLst>
      <p:ext uri="{BB962C8B-B14F-4D97-AF65-F5344CB8AC3E}">
        <p14:creationId xmlns:p14="http://schemas.microsoft.com/office/powerpoint/2010/main" val="382817356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026"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2383" t="13109" r="1" b="16941"/>
          <a:stretch/>
        </p:blipFill>
        <p:spPr bwMode="auto">
          <a:xfrm>
            <a:off x="1023257" y="1047751"/>
            <a:ext cx="6836122"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685800" y="4412218"/>
            <a:ext cx="6781800" cy="369332"/>
          </a:xfrm>
          <a:prstGeom prst="rect">
            <a:avLst/>
          </a:prstGeom>
        </p:spPr>
        <p:txBody>
          <a:bodyPr wrap="square">
            <a:spAutoFit/>
          </a:bodyPr>
          <a:lstStyle/>
          <a:p>
            <a:pPr algn="ctr"/>
            <a:r>
              <a:rPr lang="tr-TR" b="1" dirty="0">
                <a:latin typeface="Times New Roman" pitchFamily="18" charset="0"/>
                <a:cs typeface="Times New Roman" pitchFamily="18" charset="0"/>
              </a:rPr>
              <a:t>Şekil 4.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Filtrasyon</a:t>
            </a:r>
            <a:r>
              <a:rPr lang="tr-TR" dirty="0">
                <a:latin typeface="Times New Roman" pitchFamily="18" charset="0"/>
                <a:cs typeface="Times New Roman" pitchFamily="18" charset="0"/>
              </a:rPr>
              <a:t> Türlerin Şematik Gösterimi</a:t>
            </a:r>
          </a:p>
        </p:txBody>
      </p:sp>
    </p:spTree>
    <p:extLst>
      <p:ext uri="{BB962C8B-B14F-4D97-AF65-F5344CB8AC3E}">
        <p14:creationId xmlns:p14="http://schemas.microsoft.com/office/powerpoint/2010/main" val="136754653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191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1.4.2. Dâhili ve Harici Basınç </a:t>
            </a:r>
            <a:r>
              <a:rPr lang="tr-TR" b="1" dirty="0" err="1">
                <a:latin typeface="Times New Roman" panose="02020603050405020304" pitchFamily="18" charset="0"/>
                <a:cs typeface="Times New Roman" panose="02020603050405020304" pitchFamily="18" charset="0"/>
              </a:rPr>
              <a:t>Filtrasyonu</a:t>
            </a:r>
            <a:endParaRPr lang="tr-TR" dirty="0"/>
          </a:p>
        </p:txBody>
      </p:sp>
      <p:sp>
        <p:nvSpPr>
          <p:cNvPr id="4" name="Dikdörtgen 3"/>
          <p:cNvSpPr/>
          <p:nvPr/>
        </p:nvSpPr>
        <p:spPr>
          <a:xfrm>
            <a:off x="495300" y="1200150"/>
            <a:ext cx="8153400" cy="1477328"/>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Dâhili basınç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metodunda </a:t>
            </a:r>
            <a:r>
              <a:rPr lang="tr-TR" dirty="0" err="1">
                <a:latin typeface="Times New Roman" panose="02020603050405020304" pitchFamily="18" charset="0"/>
                <a:cs typeface="Times New Roman" panose="02020603050405020304" pitchFamily="18" charset="0"/>
              </a:rPr>
              <a:t>membranın</a:t>
            </a:r>
            <a:r>
              <a:rPr lang="tr-TR" dirty="0">
                <a:latin typeface="Times New Roman" panose="02020603050405020304" pitchFamily="18" charset="0"/>
                <a:cs typeface="Times New Roman" panose="02020603050405020304" pitchFamily="18" charset="0"/>
              </a:rPr>
              <a:t> iç kısmından (</a:t>
            </a:r>
            <a:r>
              <a:rPr lang="tr-TR" dirty="0" err="1">
                <a:latin typeface="Times New Roman" panose="02020603050405020304" pitchFamily="18" charset="0"/>
                <a:cs typeface="Times New Roman" panose="02020603050405020304" pitchFamily="18" charset="0"/>
              </a:rPr>
              <a:t>hallow</a:t>
            </a:r>
            <a:r>
              <a:rPr lang="tr-TR" dirty="0">
                <a:latin typeface="Times New Roman" panose="02020603050405020304" pitchFamily="18" charset="0"/>
                <a:cs typeface="Times New Roman" panose="02020603050405020304" pitchFamily="18" charset="0"/>
              </a:rPr>
              <a:t> fiber ve </a:t>
            </a:r>
            <a:r>
              <a:rPr lang="tr-TR" dirty="0" err="1">
                <a:latin typeface="Times New Roman" panose="02020603050405020304" pitchFamily="18" charset="0"/>
                <a:cs typeface="Times New Roman" panose="02020603050405020304" pitchFamily="18" charset="0"/>
              </a:rPr>
              <a:t>tubuler</a:t>
            </a:r>
            <a:r>
              <a:rPr lang="tr-TR" dirty="0">
                <a:latin typeface="Times New Roman" panose="02020603050405020304" pitchFamily="18" charset="0"/>
                <a:cs typeface="Times New Roman" panose="02020603050405020304" pitchFamily="18" charset="0"/>
              </a:rPr>
              <a:t> modüllerin içine) dışına doğru basınç uygulanır. Süzüntü veya arıtılmış su </a:t>
            </a:r>
            <a:r>
              <a:rPr lang="tr-TR" dirty="0" err="1">
                <a:latin typeface="Times New Roman" panose="02020603050405020304" pitchFamily="18" charset="0"/>
                <a:cs typeface="Times New Roman" panose="02020603050405020304" pitchFamily="18" charset="0"/>
              </a:rPr>
              <a:t>membranın</a:t>
            </a:r>
            <a:r>
              <a:rPr lang="tr-TR" dirty="0">
                <a:latin typeface="Times New Roman" panose="02020603050405020304" pitchFamily="18" charset="0"/>
                <a:cs typeface="Times New Roman" panose="02020603050405020304" pitchFamily="18" charset="0"/>
              </a:rPr>
              <a:t> dış yüzeyinden alınır. Dış basınç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metodunda ise bunun tersi bir durum  </a:t>
            </a:r>
            <a:r>
              <a:rPr lang="tr-TR" dirty="0" err="1">
                <a:latin typeface="Times New Roman" panose="02020603050405020304" pitchFamily="18" charset="0"/>
                <a:cs typeface="Times New Roman" panose="02020603050405020304" pitchFamily="18" charset="0"/>
              </a:rPr>
              <a:t>sözkonusudur</a:t>
            </a:r>
            <a:r>
              <a:rPr lang="tr-TR" dirty="0">
                <a:latin typeface="Times New Roman" panose="02020603050405020304" pitchFamily="18" charset="0"/>
                <a:cs typeface="Times New Roman" panose="02020603050405020304" pitchFamily="18" charset="0"/>
              </a:rPr>
              <a:t>. Basınç </a:t>
            </a:r>
            <a:r>
              <a:rPr lang="tr-TR" dirty="0" err="1">
                <a:latin typeface="Times New Roman" panose="02020603050405020304" pitchFamily="18" charset="0"/>
                <a:cs typeface="Times New Roman" panose="02020603050405020304" pitchFamily="18" charset="0"/>
              </a:rPr>
              <a:t>membranın</a:t>
            </a:r>
            <a:r>
              <a:rPr lang="tr-TR" dirty="0">
                <a:latin typeface="Times New Roman" panose="02020603050405020304" pitchFamily="18" charset="0"/>
                <a:cs typeface="Times New Roman" panose="02020603050405020304" pitchFamily="18" charset="0"/>
              </a:rPr>
              <a:t> dış yüzeyine uygulanır. Süzüntü </a:t>
            </a:r>
            <a:r>
              <a:rPr lang="tr-TR" dirty="0" err="1">
                <a:latin typeface="Times New Roman" panose="02020603050405020304" pitchFamily="18" charset="0"/>
                <a:cs typeface="Times New Roman" panose="02020603050405020304" pitchFamily="18" charset="0"/>
              </a:rPr>
              <a:t>membranın</a:t>
            </a:r>
            <a:r>
              <a:rPr lang="tr-TR" dirty="0">
                <a:latin typeface="Times New Roman" panose="02020603050405020304" pitchFamily="18" charset="0"/>
                <a:cs typeface="Times New Roman" panose="02020603050405020304" pitchFamily="18" charset="0"/>
              </a:rPr>
              <a:t> iç kısmından alınır</a:t>
            </a:r>
            <a:endParaRPr lang="tr-TR" dirty="0"/>
          </a:p>
        </p:txBody>
      </p:sp>
      <p:sp>
        <p:nvSpPr>
          <p:cNvPr id="5" name="Akış Çizelgesi: Manyetik Disk 4"/>
          <p:cNvSpPr/>
          <p:nvPr/>
        </p:nvSpPr>
        <p:spPr>
          <a:xfrm rot="2091568" flipV="1">
            <a:off x="2484575" y="2762044"/>
            <a:ext cx="564546" cy="1522264"/>
          </a:xfrm>
          <a:prstGeom prst="flowChartMagneticDisk">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Yukarı Ok 6"/>
          <p:cNvSpPr/>
          <p:nvPr/>
        </p:nvSpPr>
        <p:spPr>
          <a:xfrm rot="1983047">
            <a:off x="3138089" y="2460319"/>
            <a:ext cx="285887" cy="457200"/>
          </a:xfrm>
          <a:prstGeom prst="upArrow">
            <a:avLst/>
          </a:prstGeom>
          <a:solidFill>
            <a:srgbClr val="0070C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karı Ok 8"/>
          <p:cNvSpPr/>
          <p:nvPr/>
        </p:nvSpPr>
        <p:spPr>
          <a:xfrm rot="12829019">
            <a:off x="2157390" y="3940975"/>
            <a:ext cx="321981" cy="457200"/>
          </a:xfrm>
          <a:prstGeom prst="upArrow">
            <a:avLst/>
          </a:prstGeom>
          <a:solidFill>
            <a:srgbClr val="0070C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Akış Çizelgesi: Manyetik Disk 9"/>
          <p:cNvSpPr/>
          <p:nvPr/>
        </p:nvSpPr>
        <p:spPr>
          <a:xfrm rot="2091568" flipV="1">
            <a:off x="5055054" y="2789695"/>
            <a:ext cx="564546" cy="1522264"/>
          </a:xfrm>
          <a:prstGeom prst="flowChartMagneticDisk">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Yukarı Ok 10"/>
          <p:cNvSpPr/>
          <p:nvPr/>
        </p:nvSpPr>
        <p:spPr>
          <a:xfrm rot="1983047">
            <a:off x="5708568" y="2487970"/>
            <a:ext cx="285887" cy="457200"/>
          </a:xfrm>
          <a:prstGeom prst="upArrow">
            <a:avLst/>
          </a:prstGeom>
          <a:solidFill>
            <a:srgbClr val="0070C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Yukarı Ok 11"/>
          <p:cNvSpPr/>
          <p:nvPr/>
        </p:nvSpPr>
        <p:spPr>
          <a:xfrm rot="1771987">
            <a:off x="4739966" y="3916805"/>
            <a:ext cx="321981" cy="457200"/>
          </a:xfrm>
          <a:prstGeom prst="upArrow">
            <a:avLst/>
          </a:prstGeom>
          <a:solidFill>
            <a:srgbClr val="0070C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Sağ Ok 12"/>
          <p:cNvSpPr/>
          <p:nvPr/>
        </p:nvSpPr>
        <p:spPr>
          <a:xfrm rot="1339605">
            <a:off x="2501097" y="2799154"/>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Sağ Ok 16"/>
          <p:cNvSpPr/>
          <p:nvPr/>
        </p:nvSpPr>
        <p:spPr>
          <a:xfrm rot="1339605">
            <a:off x="2384987" y="3010849"/>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Sağ Ok 17"/>
          <p:cNvSpPr/>
          <p:nvPr/>
        </p:nvSpPr>
        <p:spPr>
          <a:xfrm rot="1339605">
            <a:off x="2301313" y="3240420"/>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Sağ Ok 18"/>
          <p:cNvSpPr/>
          <p:nvPr/>
        </p:nvSpPr>
        <p:spPr>
          <a:xfrm rot="1339605">
            <a:off x="2156387" y="3469020"/>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Sağ Ok 19"/>
          <p:cNvSpPr/>
          <p:nvPr/>
        </p:nvSpPr>
        <p:spPr>
          <a:xfrm rot="12006986">
            <a:off x="4968313" y="2934649"/>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Sağ Ok 20"/>
          <p:cNvSpPr/>
          <p:nvPr/>
        </p:nvSpPr>
        <p:spPr>
          <a:xfrm rot="12006986">
            <a:off x="4852203" y="3146344"/>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Sağ Ok 21"/>
          <p:cNvSpPr/>
          <p:nvPr/>
        </p:nvSpPr>
        <p:spPr>
          <a:xfrm rot="12006986">
            <a:off x="4768529" y="3375915"/>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Sağ Ok 22"/>
          <p:cNvSpPr/>
          <p:nvPr/>
        </p:nvSpPr>
        <p:spPr>
          <a:xfrm rot="12006986">
            <a:off x="4623603" y="3604515"/>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Sağ Ok 23"/>
          <p:cNvSpPr/>
          <p:nvPr/>
        </p:nvSpPr>
        <p:spPr>
          <a:xfrm rot="12388147">
            <a:off x="3186897" y="3180154"/>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Sağ Ok 24"/>
          <p:cNvSpPr/>
          <p:nvPr/>
        </p:nvSpPr>
        <p:spPr>
          <a:xfrm rot="12388147">
            <a:off x="3070787" y="3391849"/>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Sağ Ok 25"/>
          <p:cNvSpPr/>
          <p:nvPr/>
        </p:nvSpPr>
        <p:spPr>
          <a:xfrm rot="12388147">
            <a:off x="2987113" y="3621420"/>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Sağ Ok 26"/>
          <p:cNvSpPr/>
          <p:nvPr/>
        </p:nvSpPr>
        <p:spPr>
          <a:xfrm rot="12388147">
            <a:off x="2842187" y="3850020"/>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Sağ Ok 27"/>
          <p:cNvSpPr/>
          <p:nvPr/>
        </p:nvSpPr>
        <p:spPr>
          <a:xfrm rot="1646097">
            <a:off x="5729157" y="3173594"/>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9" name="Sağ Ok 28"/>
          <p:cNvSpPr/>
          <p:nvPr/>
        </p:nvSpPr>
        <p:spPr>
          <a:xfrm rot="1646097">
            <a:off x="5613047" y="3385289"/>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Sağ Ok 29"/>
          <p:cNvSpPr/>
          <p:nvPr/>
        </p:nvSpPr>
        <p:spPr>
          <a:xfrm rot="1646097">
            <a:off x="5529373" y="3614860"/>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Sağ Ok 30"/>
          <p:cNvSpPr/>
          <p:nvPr/>
        </p:nvSpPr>
        <p:spPr>
          <a:xfrm rot="1646097">
            <a:off x="5384447" y="3843460"/>
            <a:ext cx="342900" cy="1876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2" name="Metin kutusu 31"/>
          <p:cNvSpPr txBox="1"/>
          <p:nvPr/>
        </p:nvSpPr>
        <p:spPr>
          <a:xfrm>
            <a:off x="991295" y="2889964"/>
            <a:ext cx="1032655" cy="276999"/>
          </a:xfrm>
          <a:prstGeom prst="rect">
            <a:avLst/>
          </a:prstGeom>
          <a:noFill/>
        </p:spPr>
        <p:txBody>
          <a:bodyPr wrap="none" rtlCol="0">
            <a:spAutoFit/>
          </a:bodyPr>
          <a:lstStyle/>
          <a:p>
            <a:r>
              <a:rPr lang="tr-TR" sz="1200" b="1" dirty="0">
                <a:latin typeface="Times New Roman" pitchFamily="18" charset="0"/>
                <a:cs typeface="Times New Roman" pitchFamily="18" charset="0"/>
              </a:rPr>
              <a:t>Sıvı besleme </a:t>
            </a:r>
          </a:p>
        </p:txBody>
      </p:sp>
      <p:sp>
        <p:nvSpPr>
          <p:cNvPr id="33" name="Metin kutusu 32"/>
          <p:cNvSpPr txBox="1"/>
          <p:nvPr/>
        </p:nvSpPr>
        <p:spPr>
          <a:xfrm>
            <a:off x="4149644" y="4376534"/>
            <a:ext cx="1032655" cy="276999"/>
          </a:xfrm>
          <a:prstGeom prst="rect">
            <a:avLst/>
          </a:prstGeom>
          <a:noFill/>
        </p:spPr>
        <p:txBody>
          <a:bodyPr wrap="none" rtlCol="0">
            <a:spAutoFit/>
          </a:bodyPr>
          <a:lstStyle/>
          <a:p>
            <a:r>
              <a:rPr lang="tr-TR" sz="1200" b="1" dirty="0">
                <a:latin typeface="Times New Roman" pitchFamily="18" charset="0"/>
                <a:cs typeface="Times New Roman" pitchFamily="18" charset="0"/>
              </a:rPr>
              <a:t>Sıvı besleme </a:t>
            </a:r>
          </a:p>
        </p:txBody>
      </p:sp>
      <p:sp>
        <p:nvSpPr>
          <p:cNvPr id="34" name="Metin kutusu 33"/>
          <p:cNvSpPr txBox="1"/>
          <p:nvPr/>
        </p:nvSpPr>
        <p:spPr>
          <a:xfrm>
            <a:off x="3163054" y="3737135"/>
            <a:ext cx="745717" cy="461665"/>
          </a:xfrm>
          <a:prstGeom prst="rect">
            <a:avLst/>
          </a:prstGeom>
          <a:noFill/>
        </p:spPr>
        <p:txBody>
          <a:bodyPr wrap="none" rtlCol="0">
            <a:spAutoFit/>
          </a:bodyPr>
          <a:lstStyle/>
          <a:p>
            <a:r>
              <a:rPr lang="tr-TR" sz="1200" b="1" dirty="0">
                <a:latin typeface="Times New Roman" pitchFamily="18" charset="0"/>
                <a:cs typeface="Times New Roman" pitchFamily="18" charset="0"/>
              </a:rPr>
              <a:t>Sıvı</a:t>
            </a:r>
          </a:p>
          <a:p>
            <a:r>
              <a:rPr lang="tr-TR" sz="1200" b="1" dirty="0">
                <a:latin typeface="Times New Roman" pitchFamily="18" charset="0"/>
                <a:cs typeface="Times New Roman" pitchFamily="18" charset="0"/>
              </a:rPr>
              <a:t>besleme </a:t>
            </a:r>
          </a:p>
        </p:txBody>
      </p:sp>
      <p:sp>
        <p:nvSpPr>
          <p:cNvPr id="35" name="Metin kutusu 34"/>
          <p:cNvSpPr txBox="1"/>
          <p:nvPr/>
        </p:nvSpPr>
        <p:spPr>
          <a:xfrm>
            <a:off x="3510145" y="2419822"/>
            <a:ext cx="1552028" cy="276999"/>
          </a:xfrm>
          <a:prstGeom prst="rect">
            <a:avLst/>
          </a:prstGeom>
          <a:noFill/>
        </p:spPr>
        <p:txBody>
          <a:bodyPr wrap="none" rtlCol="0">
            <a:spAutoFit/>
          </a:bodyPr>
          <a:lstStyle/>
          <a:p>
            <a:r>
              <a:rPr lang="tr-TR" sz="1200" b="1" dirty="0">
                <a:latin typeface="Times New Roman" pitchFamily="18" charset="0"/>
                <a:cs typeface="Times New Roman" pitchFamily="18" charset="0"/>
              </a:rPr>
              <a:t>Süzüntü/arıtılmış su </a:t>
            </a:r>
          </a:p>
        </p:txBody>
      </p:sp>
      <p:sp>
        <p:nvSpPr>
          <p:cNvPr id="36" name="Metin kutusu 35"/>
          <p:cNvSpPr txBox="1"/>
          <p:nvPr/>
        </p:nvSpPr>
        <p:spPr>
          <a:xfrm>
            <a:off x="5869635" y="3652508"/>
            <a:ext cx="1552028" cy="276999"/>
          </a:xfrm>
          <a:prstGeom prst="rect">
            <a:avLst/>
          </a:prstGeom>
          <a:noFill/>
        </p:spPr>
        <p:txBody>
          <a:bodyPr wrap="none" rtlCol="0">
            <a:spAutoFit/>
          </a:bodyPr>
          <a:lstStyle/>
          <a:p>
            <a:r>
              <a:rPr lang="tr-TR" sz="1200" b="1" dirty="0">
                <a:latin typeface="Times New Roman" pitchFamily="18" charset="0"/>
                <a:cs typeface="Times New Roman" pitchFamily="18" charset="0"/>
              </a:rPr>
              <a:t>Süzüntü/arıtılmış su </a:t>
            </a:r>
          </a:p>
        </p:txBody>
      </p:sp>
      <p:sp>
        <p:nvSpPr>
          <p:cNvPr id="37" name="Metin kutusu 36"/>
          <p:cNvSpPr txBox="1"/>
          <p:nvPr/>
        </p:nvSpPr>
        <p:spPr>
          <a:xfrm>
            <a:off x="6004285" y="2400479"/>
            <a:ext cx="1501180" cy="276999"/>
          </a:xfrm>
          <a:prstGeom prst="rect">
            <a:avLst/>
          </a:prstGeom>
          <a:noFill/>
        </p:spPr>
        <p:txBody>
          <a:bodyPr wrap="none" rtlCol="0">
            <a:spAutoFit/>
          </a:bodyPr>
          <a:lstStyle/>
          <a:p>
            <a:r>
              <a:rPr lang="tr-TR" sz="1200" b="1" dirty="0">
                <a:latin typeface="Times New Roman" pitchFamily="18" charset="0"/>
                <a:cs typeface="Times New Roman" pitchFamily="18" charset="0"/>
              </a:rPr>
              <a:t>Konsantre /kirli sıvı</a:t>
            </a:r>
          </a:p>
        </p:txBody>
      </p:sp>
      <p:sp>
        <p:nvSpPr>
          <p:cNvPr id="38" name="Metin kutusu 37"/>
          <p:cNvSpPr txBox="1"/>
          <p:nvPr/>
        </p:nvSpPr>
        <p:spPr>
          <a:xfrm>
            <a:off x="1066800" y="4324350"/>
            <a:ext cx="1501180" cy="276999"/>
          </a:xfrm>
          <a:prstGeom prst="rect">
            <a:avLst/>
          </a:prstGeom>
          <a:noFill/>
        </p:spPr>
        <p:txBody>
          <a:bodyPr wrap="none" rtlCol="0">
            <a:spAutoFit/>
          </a:bodyPr>
          <a:lstStyle/>
          <a:p>
            <a:r>
              <a:rPr lang="tr-TR" sz="1200" b="1" dirty="0">
                <a:latin typeface="Times New Roman" pitchFamily="18" charset="0"/>
                <a:cs typeface="Times New Roman" pitchFamily="18" charset="0"/>
              </a:rPr>
              <a:t>Konsantre /kirli sıvı</a:t>
            </a:r>
          </a:p>
        </p:txBody>
      </p:sp>
      <p:sp>
        <p:nvSpPr>
          <p:cNvPr id="40" name="Metin kutusu 39"/>
          <p:cNvSpPr txBox="1"/>
          <p:nvPr/>
        </p:nvSpPr>
        <p:spPr>
          <a:xfrm>
            <a:off x="914400" y="4552950"/>
            <a:ext cx="2435282" cy="276999"/>
          </a:xfrm>
          <a:prstGeom prst="rect">
            <a:avLst/>
          </a:prstGeom>
          <a:noFill/>
        </p:spPr>
        <p:txBody>
          <a:bodyPr wrap="none" rtlCol="0">
            <a:spAutoFit/>
          </a:bodyPr>
          <a:lstStyle/>
          <a:p>
            <a:r>
              <a:rPr lang="tr-TR" sz="1200" b="1" dirty="0">
                <a:latin typeface="Times New Roman" pitchFamily="18" charset="0"/>
                <a:cs typeface="Times New Roman" pitchFamily="18" charset="0"/>
              </a:rPr>
              <a:t>a) Harici basınç </a:t>
            </a:r>
            <a:r>
              <a:rPr lang="tr-TR" sz="1200" b="1" dirty="0" err="1">
                <a:latin typeface="Times New Roman" pitchFamily="18" charset="0"/>
                <a:cs typeface="Times New Roman" pitchFamily="18" charset="0"/>
              </a:rPr>
              <a:t>filtrasyon</a:t>
            </a:r>
            <a:r>
              <a:rPr lang="tr-TR" sz="1200" b="1" dirty="0">
                <a:latin typeface="Times New Roman" pitchFamily="18" charset="0"/>
                <a:cs typeface="Times New Roman" pitchFamily="18" charset="0"/>
              </a:rPr>
              <a:t> metodu</a:t>
            </a:r>
          </a:p>
        </p:txBody>
      </p:sp>
      <p:sp>
        <p:nvSpPr>
          <p:cNvPr id="41" name="Metin kutusu 40"/>
          <p:cNvSpPr txBox="1"/>
          <p:nvPr/>
        </p:nvSpPr>
        <p:spPr>
          <a:xfrm>
            <a:off x="3813118" y="4552950"/>
            <a:ext cx="2459328" cy="276999"/>
          </a:xfrm>
          <a:prstGeom prst="rect">
            <a:avLst/>
          </a:prstGeom>
          <a:noFill/>
        </p:spPr>
        <p:txBody>
          <a:bodyPr wrap="none" rtlCol="0">
            <a:spAutoFit/>
          </a:bodyPr>
          <a:lstStyle/>
          <a:p>
            <a:r>
              <a:rPr lang="tr-TR" sz="1200" b="1" dirty="0">
                <a:latin typeface="Times New Roman" pitchFamily="18" charset="0"/>
                <a:cs typeface="Times New Roman" pitchFamily="18" charset="0"/>
              </a:rPr>
              <a:t>a) Dahili basınç </a:t>
            </a:r>
            <a:r>
              <a:rPr lang="tr-TR" sz="1200" b="1" dirty="0" err="1">
                <a:latin typeface="Times New Roman" pitchFamily="18" charset="0"/>
                <a:cs typeface="Times New Roman" pitchFamily="18" charset="0"/>
              </a:rPr>
              <a:t>filtrasyon</a:t>
            </a:r>
            <a:r>
              <a:rPr lang="tr-TR" sz="1200" b="1" dirty="0">
                <a:latin typeface="Times New Roman" pitchFamily="18" charset="0"/>
                <a:cs typeface="Times New Roman" pitchFamily="18" charset="0"/>
              </a:rPr>
              <a:t> metodu</a:t>
            </a:r>
          </a:p>
        </p:txBody>
      </p:sp>
      <p:sp>
        <p:nvSpPr>
          <p:cNvPr id="43" name="Dikdörtgen 42"/>
          <p:cNvSpPr/>
          <p:nvPr/>
        </p:nvSpPr>
        <p:spPr>
          <a:xfrm>
            <a:off x="1622771" y="4829949"/>
            <a:ext cx="4572000" cy="338554"/>
          </a:xfrm>
          <a:prstGeom prst="rect">
            <a:avLst/>
          </a:prstGeom>
        </p:spPr>
        <p:txBody>
          <a:bodyPr>
            <a:spAutoFit/>
          </a:bodyPr>
          <a:lstStyle/>
          <a:p>
            <a:r>
              <a:rPr lang="tr-TR" sz="1600" b="1" dirty="0">
                <a:latin typeface="Times New Roman" pitchFamily="18" charset="0"/>
                <a:cs typeface="Times New Roman" pitchFamily="18" charset="0"/>
              </a:rPr>
              <a:t>Şekil 5</a:t>
            </a:r>
            <a:r>
              <a:rPr lang="tr-TR" sz="1600" dirty="0">
                <a:latin typeface="Times New Roman" pitchFamily="18" charset="0"/>
                <a:cs typeface="Times New Roman" pitchFamily="18" charset="0"/>
              </a:rPr>
              <a:t>. Dâhili ve Harici Basınç </a:t>
            </a:r>
            <a:r>
              <a:rPr lang="tr-TR" sz="1600" dirty="0" err="1">
                <a:latin typeface="Times New Roman" pitchFamily="18" charset="0"/>
                <a:cs typeface="Times New Roman" pitchFamily="18" charset="0"/>
              </a:rPr>
              <a:t>Filtrasyon</a:t>
            </a:r>
            <a:r>
              <a:rPr lang="tr-TR" sz="1600" dirty="0">
                <a:latin typeface="Times New Roman" pitchFamily="18" charset="0"/>
                <a:cs typeface="Times New Roman" pitchFamily="18" charset="0"/>
              </a:rPr>
              <a:t> Şekilleri</a:t>
            </a:r>
          </a:p>
        </p:txBody>
      </p:sp>
    </p:spTree>
    <p:extLst>
      <p:ext uri="{BB962C8B-B14F-4D97-AF65-F5344CB8AC3E}">
        <p14:creationId xmlns:p14="http://schemas.microsoft.com/office/powerpoint/2010/main" val="138518033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93405"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1.5. </a:t>
            </a:r>
            <a:r>
              <a:rPr lang="tr-TR" b="1" dirty="0" err="1">
                <a:latin typeface="Times New Roman" panose="02020603050405020304" pitchFamily="18" charset="0"/>
                <a:cs typeface="Times New Roman" panose="02020603050405020304" pitchFamily="18" charset="0"/>
              </a:rPr>
              <a:t>Membranlarda</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Hidrofobik</a:t>
            </a:r>
            <a:r>
              <a:rPr lang="tr-TR" b="1" dirty="0">
                <a:latin typeface="Times New Roman" panose="02020603050405020304" pitchFamily="18" charset="0"/>
                <a:cs typeface="Times New Roman" panose="02020603050405020304" pitchFamily="18" charset="0"/>
              </a:rPr>
              <a:t> ve </a:t>
            </a:r>
            <a:r>
              <a:rPr lang="tr-TR" b="1" dirty="0" err="1">
                <a:latin typeface="Times New Roman" panose="02020603050405020304" pitchFamily="18" charset="0"/>
                <a:cs typeface="Times New Roman" panose="02020603050405020304" pitchFamily="18" charset="0"/>
              </a:rPr>
              <a:t>Hidrofilik</a:t>
            </a:r>
            <a:r>
              <a:rPr lang="tr-TR" b="1" dirty="0">
                <a:latin typeface="Times New Roman" panose="02020603050405020304" pitchFamily="18" charset="0"/>
                <a:cs typeface="Times New Roman" panose="02020603050405020304" pitchFamily="18" charset="0"/>
              </a:rPr>
              <a:t> Özellikler</a:t>
            </a:r>
            <a:endParaRPr lang="tr-TR" dirty="0"/>
          </a:p>
        </p:txBody>
      </p:sp>
      <p:sp>
        <p:nvSpPr>
          <p:cNvPr id="4" name="Dikdörtgen 3"/>
          <p:cNvSpPr/>
          <p:nvPr/>
        </p:nvSpPr>
        <p:spPr>
          <a:xfrm>
            <a:off x="495300" y="1352550"/>
            <a:ext cx="8153400" cy="2862322"/>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Membranın</a:t>
            </a:r>
            <a:r>
              <a:rPr lang="tr-TR" dirty="0">
                <a:latin typeface="Times New Roman" panose="02020603050405020304" pitchFamily="18" charset="0"/>
                <a:cs typeface="Times New Roman" panose="02020603050405020304" pitchFamily="18" charset="0"/>
              </a:rPr>
              <a:t> materyal bileşimi ve ona karşılık gelen yüzey kimyası su ile etkileşim durumuna göre belirlenir ve böylece </a:t>
            </a:r>
            <a:r>
              <a:rPr lang="tr-TR" dirty="0" err="1">
                <a:latin typeface="Times New Roman" panose="02020603050405020304" pitchFamily="18" charset="0"/>
                <a:cs typeface="Times New Roman" panose="02020603050405020304" pitchFamily="18" charset="0"/>
              </a:rPr>
              <a:t>ıslanabilirlik</a:t>
            </a:r>
            <a:r>
              <a:rPr lang="tr-TR" dirty="0">
                <a:latin typeface="Times New Roman" panose="02020603050405020304" pitchFamily="18" charset="0"/>
                <a:cs typeface="Times New Roman" panose="02020603050405020304" pitchFamily="18" charset="0"/>
              </a:rPr>
              <a:t> veya başka bir deyişle suya karşı davranışı belirlenir. Bir materyalin </a:t>
            </a:r>
            <a:r>
              <a:rPr lang="tr-TR" dirty="0" err="1">
                <a:latin typeface="Times New Roman" panose="02020603050405020304" pitchFamily="18" charset="0"/>
                <a:cs typeface="Times New Roman" panose="02020603050405020304" pitchFamily="18" charset="0"/>
              </a:rPr>
              <a:t>ıslanabilirliği</a:t>
            </a:r>
            <a:r>
              <a:rPr lang="tr-TR" dirty="0">
                <a:latin typeface="Times New Roman" panose="02020603050405020304" pitchFamily="18" charset="0"/>
                <a:cs typeface="Times New Roman" panose="02020603050405020304" pitchFamily="18" charset="0"/>
              </a:rPr>
              <a:t> her bir materyal için bir değer üreten uygun bir yüzey özelliğidir. Su ile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arasındaki ilişkide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suyu itme ve çekme etkisi vardır. </a:t>
            </a:r>
            <a:r>
              <a:rPr lang="tr-TR" dirty="0" err="1">
                <a:latin typeface="Times New Roman" panose="02020603050405020304" pitchFamily="18" charset="0"/>
                <a:cs typeface="Times New Roman" panose="02020603050405020304" pitchFamily="18" charset="0"/>
              </a:rPr>
              <a:t>Membranı</a:t>
            </a:r>
            <a:r>
              <a:rPr lang="tr-TR" dirty="0">
                <a:latin typeface="Times New Roman" panose="02020603050405020304" pitchFamily="18" charset="0"/>
                <a:cs typeface="Times New Roman" panose="02020603050405020304" pitchFamily="18" charset="0"/>
              </a:rPr>
              <a:t> oluşturan malzemeler ve onun yerini tutan kimyasal yüzeyler su ile etkileşimini belirler. Her bir materyalin benzersiz bir değere sahip olmasını sağlayan su ile etkileşim materyalin yüzeysel karakteristik özelliğidir. Bazı özel sıvılar ile materyalin yüzeysel gerilim değeri kararlaştırılır. Katı yüzeysel açı ve damlanın yüzeye temasının ölçümüyle katı materyallerin yüzeysel gerilimleri hesaplanabilir.</a:t>
            </a:r>
            <a:endParaRPr lang="tr-TR" dirty="0"/>
          </a:p>
        </p:txBody>
      </p:sp>
    </p:spTree>
    <p:extLst>
      <p:ext uri="{BB962C8B-B14F-4D97-AF65-F5344CB8AC3E}">
        <p14:creationId xmlns:p14="http://schemas.microsoft.com/office/powerpoint/2010/main" val="381480041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7429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1.5. </a:t>
            </a:r>
            <a:r>
              <a:rPr lang="tr-TR" b="1" dirty="0" err="1">
                <a:latin typeface="Times New Roman" panose="02020603050405020304" pitchFamily="18" charset="0"/>
                <a:cs typeface="Times New Roman" panose="02020603050405020304" pitchFamily="18" charset="0"/>
              </a:rPr>
              <a:t>Membranlarda</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Hidrofobik</a:t>
            </a:r>
            <a:r>
              <a:rPr lang="tr-TR" b="1" dirty="0">
                <a:latin typeface="Times New Roman" panose="02020603050405020304" pitchFamily="18" charset="0"/>
                <a:cs typeface="Times New Roman" panose="02020603050405020304" pitchFamily="18" charset="0"/>
              </a:rPr>
              <a:t> ve </a:t>
            </a:r>
            <a:r>
              <a:rPr lang="tr-TR" b="1" dirty="0" err="1">
                <a:latin typeface="Times New Roman" panose="02020603050405020304" pitchFamily="18" charset="0"/>
                <a:cs typeface="Times New Roman" panose="02020603050405020304" pitchFamily="18" charset="0"/>
              </a:rPr>
              <a:t>Hidrofilik</a:t>
            </a:r>
            <a:r>
              <a:rPr lang="tr-TR" b="1" dirty="0">
                <a:latin typeface="Times New Roman" panose="02020603050405020304" pitchFamily="18" charset="0"/>
                <a:cs typeface="Times New Roman" panose="02020603050405020304" pitchFamily="18" charset="0"/>
              </a:rPr>
              <a:t> Özellikler</a:t>
            </a:r>
            <a:endParaRPr lang="tr-TR" dirty="0"/>
          </a:p>
        </p:txBody>
      </p:sp>
      <p:sp>
        <p:nvSpPr>
          <p:cNvPr id="4" name="Dikdörtgen 3"/>
          <p:cNvSpPr/>
          <p:nvPr/>
        </p:nvSpPr>
        <p:spPr>
          <a:xfrm>
            <a:off x="495300" y="1200150"/>
            <a:ext cx="8153400" cy="3693319"/>
          </a:xfrm>
          <a:prstGeom prst="rect">
            <a:avLst/>
          </a:prstGeom>
        </p:spPr>
        <p:txBody>
          <a:bodyPr wrap="square">
            <a:spAutoFit/>
          </a:bodyPr>
          <a:lstStyle/>
          <a:p>
            <a:pPr algn="just"/>
            <a:r>
              <a:rPr lang="tr-TR" b="1" dirty="0" err="1">
                <a:latin typeface="Times New Roman" pitchFamily="18" charset="0"/>
                <a:cs typeface="Times New Roman" panose="02020603050405020304" pitchFamily="18" charset="0"/>
              </a:rPr>
              <a:t>Hidrofiliklik</a:t>
            </a:r>
            <a:r>
              <a:rPr lang="tr-TR" b="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su seven ve ilgi duyma ile ilgili bir malzeme özelliğidir. Bu tür malzemeleri su kolayca </a:t>
            </a:r>
            <a:r>
              <a:rPr lang="tr-TR" dirty="0" err="1">
                <a:latin typeface="Times New Roman" panose="02020603050405020304" pitchFamily="18" charset="0"/>
                <a:cs typeface="Times New Roman" panose="02020603050405020304" pitchFamily="18" charset="0"/>
              </a:rPr>
              <a:t>adsorbe</a:t>
            </a:r>
            <a:r>
              <a:rPr lang="tr-TR" dirty="0">
                <a:latin typeface="Times New Roman" panose="02020603050405020304" pitchFamily="18" charset="0"/>
                <a:cs typeface="Times New Roman" panose="02020603050405020304" pitchFamily="18" charset="0"/>
              </a:rPr>
              <a:t> eder. </a:t>
            </a:r>
            <a:r>
              <a:rPr lang="tr-TR" dirty="0" err="1">
                <a:latin typeface="Times New Roman" panose="02020603050405020304" pitchFamily="18" charset="0"/>
                <a:cs typeface="Times New Roman" panose="02020603050405020304" pitchFamily="18" charset="0"/>
              </a:rPr>
              <a:t>Hidrofilik</a:t>
            </a:r>
            <a:r>
              <a:rPr lang="tr-TR" dirty="0">
                <a:latin typeface="Times New Roman" panose="02020603050405020304" pitchFamily="18" charset="0"/>
                <a:cs typeface="Times New Roman" panose="02020603050405020304" pitchFamily="18" charset="0"/>
              </a:rPr>
              <a:t> malzemeler, yüksek yüzey gerilimi değerlerine sahiptir. Bu malzemelerin yüzey kimyası,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yüzeyinde bir su tabakası ya da kaplamanın oluşmasını sağlar. </a:t>
            </a:r>
            <a:r>
              <a:rPr lang="tr-TR" dirty="0" err="1">
                <a:latin typeface="Times New Roman" panose="02020603050405020304" pitchFamily="18" charset="0"/>
                <a:cs typeface="Times New Roman" panose="02020603050405020304" pitchFamily="18" charset="0"/>
              </a:rPr>
              <a:t>Hidrofilik</a:t>
            </a:r>
            <a:r>
              <a:rPr lang="tr-TR" dirty="0">
                <a:latin typeface="Times New Roman" panose="02020603050405020304" pitchFamily="18" charset="0"/>
                <a:cs typeface="Times New Roman" panose="02020603050405020304" pitchFamily="18" charset="0"/>
              </a:rPr>
              <a:t> malzemeler su ile ‘hidrojen bağları “oluşturma kabiliyetine sahip aktif grupların mevcudiyeti ile karakterize edilir.</a:t>
            </a:r>
          </a:p>
          <a:p>
            <a:pPr algn="just"/>
            <a:r>
              <a:rPr lang="tr-TR" b="1" dirty="0" err="1">
                <a:latin typeface="Times New Roman" pitchFamily="18" charset="0"/>
                <a:cs typeface="Times New Roman" pitchFamily="18" charset="0"/>
              </a:rPr>
              <a:t>Hidrofobiklik</a:t>
            </a:r>
            <a:r>
              <a:rPr lang="tr-TR" b="1" dirty="0">
                <a:latin typeface="Times New Roman" pitchFamily="18" charset="0"/>
                <a:cs typeface="Times New Roman" pitchFamily="18" charset="0"/>
              </a:rPr>
              <a:t>, </a:t>
            </a:r>
            <a:r>
              <a:rPr lang="tr-TR" dirty="0" err="1">
                <a:latin typeface="Times New Roman" pitchFamily="18" charset="0"/>
                <a:cs typeface="Times New Roman" pitchFamily="18" charset="0"/>
              </a:rPr>
              <a:t>hidrofilik</a:t>
            </a:r>
            <a:r>
              <a:rPr lang="tr-TR" dirty="0">
                <a:latin typeface="Times New Roman" pitchFamily="18" charset="0"/>
                <a:cs typeface="Times New Roman" pitchFamily="18" charset="0"/>
              </a:rPr>
              <a:t> malzemelere oranla su etkileşimi zıt veya su sevmeyen, ilgisiz bir tepki vardır. </a:t>
            </a:r>
            <a:r>
              <a:rPr lang="tr-TR" dirty="0" err="1">
                <a:latin typeface="Times New Roman" pitchFamily="18" charset="0"/>
                <a:cs typeface="Times New Roman" pitchFamily="18" charset="0"/>
              </a:rPr>
              <a:t>Hidrofobik</a:t>
            </a:r>
            <a:r>
              <a:rPr lang="tr-TR" dirty="0">
                <a:latin typeface="Times New Roman" pitchFamily="18" charset="0"/>
                <a:cs typeface="Times New Roman" pitchFamily="18" charset="0"/>
              </a:rPr>
              <a:t> malzeme, su ve su yüzeyleri ile ilgili “kordon” eğiliminde olmasıyla </a:t>
            </a:r>
            <a:r>
              <a:rPr lang="tr-TR" dirty="0" err="1">
                <a:latin typeface="Times New Roman" pitchFamily="18" charset="0"/>
                <a:cs typeface="Times New Roman" pitchFamily="18" charset="0"/>
              </a:rPr>
              <a:t>adsorbsiyon</a:t>
            </a:r>
            <a:r>
              <a:rPr lang="tr-TR" dirty="0">
                <a:latin typeface="Times New Roman" pitchFamily="18" charset="0"/>
                <a:cs typeface="Times New Roman" pitchFamily="18" charset="0"/>
              </a:rPr>
              <a:t> çok az veya yoktur. </a:t>
            </a:r>
            <a:r>
              <a:rPr lang="tr-TR" dirty="0" err="1">
                <a:latin typeface="Times New Roman" pitchFamily="18" charset="0"/>
                <a:cs typeface="Times New Roman" pitchFamily="18" charset="0"/>
              </a:rPr>
              <a:t>Hidrofobik</a:t>
            </a:r>
            <a:r>
              <a:rPr lang="tr-TR" dirty="0">
                <a:latin typeface="Times New Roman" pitchFamily="18" charset="0"/>
                <a:cs typeface="Times New Roman" pitchFamily="18" charset="0"/>
              </a:rPr>
              <a:t> malzeme düşük yüzey gerilim değerlerine sahip ve su ile “hidrojen bağları” oluşturulması için yüzey kimyası aktif gruplar içermez. Genellikle,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yüzeyinde daha büyük bir yük yoğunluğu daha fazla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hidrofilikliği</a:t>
            </a:r>
            <a:r>
              <a:rPr lang="tr-TR" dirty="0">
                <a:latin typeface="Times New Roman" pitchFamily="18" charset="0"/>
                <a:cs typeface="Times New Roman" pitchFamily="18" charset="0"/>
              </a:rPr>
              <a:t> ile ilişki </a:t>
            </a:r>
            <a:r>
              <a:rPr lang="tr-TR" dirty="0" err="1">
                <a:latin typeface="Times New Roman" pitchFamily="18" charset="0"/>
                <a:cs typeface="Times New Roman" pitchFamily="18" charset="0"/>
              </a:rPr>
              <a:t>sözkonusudur</a:t>
            </a:r>
            <a:r>
              <a:rPr lang="tr-TR" dirty="0">
                <a:latin typeface="Times New Roman" pitchFamily="18" charset="0"/>
                <a:cs typeface="Times New Roman" pitchFamily="18" charset="0"/>
              </a:rPr>
              <a:t>. Su arıtma ve </a:t>
            </a:r>
            <a:r>
              <a:rPr lang="tr-TR" dirty="0" err="1">
                <a:latin typeface="Times New Roman" pitchFamily="18" charset="0"/>
                <a:cs typeface="Times New Roman" pitchFamily="18" charset="0"/>
              </a:rPr>
              <a:t>atıksu</a:t>
            </a:r>
            <a:r>
              <a:rPr lang="tr-TR" dirty="0">
                <a:latin typeface="Times New Roman" pitchFamily="18" charset="0"/>
                <a:cs typeface="Times New Roman" pitchFamily="18" charset="0"/>
              </a:rPr>
              <a:t> geri kazanımı için kullanılan </a:t>
            </a:r>
            <a:r>
              <a:rPr lang="tr-TR" dirty="0" err="1">
                <a:latin typeface="Times New Roman" pitchFamily="18" charset="0"/>
                <a:cs typeface="Times New Roman" pitchFamily="18" charset="0"/>
              </a:rPr>
              <a:t>Polisülfon</a:t>
            </a:r>
            <a:r>
              <a:rPr lang="tr-TR" dirty="0">
                <a:latin typeface="Times New Roman" pitchFamily="18" charset="0"/>
                <a:cs typeface="Times New Roman" pitchFamily="18" charset="0"/>
              </a:rPr>
              <a:t>, selüloz asetat, seramik ve ince film </a:t>
            </a:r>
            <a:r>
              <a:rPr lang="tr-TR" dirty="0" err="1">
                <a:latin typeface="Times New Roman" pitchFamily="18" charset="0"/>
                <a:cs typeface="Times New Roman" pitchFamily="18" charset="0"/>
              </a:rPr>
              <a:t>kompozit</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membranlar</a:t>
            </a:r>
            <a:r>
              <a:rPr lang="tr-TR" dirty="0">
                <a:latin typeface="Times New Roman" pitchFamily="18" charset="0"/>
                <a:cs typeface="Times New Roman" pitchFamily="18" charset="0"/>
              </a:rPr>
              <a:t> genellikle negatif yüzey yüküne sahiptirler.</a:t>
            </a:r>
          </a:p>
        </p:txBody>
      </p:sp>
    </p:spTree>
    <p:extLst>
      <p:ext uri="{BB962C8B-B14F-4D97-AF65-F5344CB8AC3E}">
        <p14:creationId xmlns:p14="http://schemas.microsoft.com/office/powerpoint/2010/main" val="411613331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1.6. Yüzey Gerilme</a:t>
            </a:r>
            <a:endParaRPr lang="tr-TR" dirty="0"/>
          </a:p>
        </p:txBody>
      </p:sp>
      <p:sp>
        <p:nvSpPr>
          <p:cNvPr id="4" name="Dikdörtgen 3"/>
          <p:cNvSpPr/>
          <p:nvPr/>
        </p:nvSpPr>
        <p:spPr>
          <a:xfrm>
            <a:off x="495300" y="1352550"/>
            <a:ext cx="8153400" cy="2585323"/>
          </a:xfrm>
          <a:prstGeom prst="rect">
            <a:avLst/>
          </a:prstGeom>
        </p:spPr>
        <p:txBody>
          <a:bodyPr wrap="square">
            <a:spAutoFit/>
          </a:bodyPr>
          <a:lstStyle/>
          <a:p>
            <a:pPr algn="just"/>
            <a:r>
              <a:rPr lang="tr-TR" dirty="0">
                <a:latin typeface="Times New Roman" pitchFamily="18" charset="0"/>
                <a:cs typeface="Times New Roman" panose="02020603050405020304" pitchFamily="18" charset="0"/>
              </a:rPr>
              <a:t>Bir materyalin yüzey gerilme değeri spesifik sıvılar ile materyalin </a:t>
            </a:r>
            <a:r>
              <a:rPr lang="tr-TR" dirty="0" err="1">
                <a:latin typeface="Times New Roman" panose="02020603050405020304" pitchFamily="18" charset="0"/>
                <a:cs typeface="Times New Roman" panose="02020603050405020304" pitchFamily="18" charset="0"/>
              </a:rPr>
              <a:t>ıslanabilirliğini</a:t>
            </a:r>
            <a:r>
              <a:rPr lang="tr-TR" dirty="0">
                <a:latin typeface="Times New Roman" panose="02020603050405020304" pitchFamily="18" charset="0"/>
                <a:cs typeface="Times New Roman" panose="02020603050405020304" pitchFamily="18" charset="0"/>
              </a:rPr>
              <a:t> belirlemek için kullanılabilir. Bir katı yüzey ve yüzeydeki bir sıvının bir damlası arasındaki temas açısı olduğundan, katı materyalin yüzey gerilmesi hesaplanabilir. Yüzey gerilme, iki farklı materyal (katı-sıvı gibi) bir ara yüzeyde birbirleri ile etkileşimde olduklarında, oluşan moleküler kuvvetlerdeki bir dengesizlikten dolayı, bir iç kuvvettir. Yüzey gerilme değerleri sıvı ve katıların farklı sistemleri için değişkendir.</a:t>
            </a:r>
          </a:p>
          <a:p>
            <a:pPr algn="just"/>
            <a:r>
              <a:rPr lang="tr-TR" dirty="0">
                <a:latin typeface="Times New Roman" panose="02020603050405020304" pitchFamily="18" charset="0"/>
                <a:cs typeface="Times New Roman" panose="02020603050405020304" pitchFamily="18" charset="0"/>
              </a:rPr>
              <a:t>Yüzeysel gerilmelerin kıyaslamasının temel önemi, sıvılarda daha düşük olan değerinin, genellikle daha fazla yüzeysel gerilme değeri olan materyallerin yayılmış olmasıdır. Bu durum materyallerin </a:t>
            </a:r>
            <a:r>
              <a:rPr lang="tr-TR" dirty="0" err="1">
                <a:latin typeface="Times New Roman" pitchFamily="18" charset="0"/>
                <a:cs typeface="Times New Roman" pitchFamily="18" charset="0"/>
              </a:rPr>
              <a:t>hidrofilik</a:t>
            </a:r>
            <a:r>
              <a:rPr lang="tr-TR" dirty="0">
                <a:latin typeface="Times New Roman" pitchFamily="18" charset="0"/>
                <a:cs typeface="Times New Roman" pitchFamily="18" charset="0"/>
              </a:rPr>
              <a:t> ve </a:t>
            </a:r>
            <a:r>
              <a:rPr lang="tr-TR" dirty="0" err="1">
                <a:latin typeface="Times New Roman" pitchFamily="18" charset="0"/>
                <a:cs typeface="Times New Roman" pitchFamily="18" charset="0"/>
              </a:rPr>
              <a:t>hidrofobik</a:t>
            </a:r>
            <a:r>
              <a:rPr lang="tr-TR" dirty="0">
                <a:latin typeface="Times New Roman" pitchFamily="18" charset="0"/>
                <a:cs typeface="Times New Roman" pitchFamily="18" charset="0"/>
              </a:rPr>
              <a:t> durumlarını etkiler.</a:t>
            </a:r>
          </a:p>
        </p:txBody>
      </p:sp>
    </p:spTree>
    <p:extLst>
      <p:ext uri="{BB962C8B-B14F-4D97-AF65-F5344CB8AC3E}">
        <p14:creationId xmlns:p14="http://schemas.microsoft.com/office/powerpoint/2010/main" val="252938841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1.7. </a:t>
            </a:r>
            <a:r>
              <a:rPr lang="tr-TR" b="1" dirty="0" err="1">
                <a:latin typeface="Times New Roman" panose="02020603050405020304" pitchFamily="18" charset="0"/>
                <a:cs typeface="Times New Roman" panose="02020603050405020304" pitchFamily="18" charset="0"/>
              </a:rPr>
              <a:t>Membran</a:t>
            </a:r>
            <a:r>
              <a:rPr lang="tr-TR" b="1" dirty="0">
                <a:latin typeface="Times New Roman" panose="02020603050405020304" pitchFamily="18" charset="0"/>
                <a:cs typeface="Times New Roman" panose="02020603050405020304" pitchFamily="18" charset="0"/>
              </a:rPr>
              <a:t> Yüzey Özellikleri</a:t>
            </a:r>
            <a:endParaRPr lang="tr-TR" dirty="0"/>
          </a:p>
        </p:txBody>
      </p:sp>
      <p:sp>
        <p:nvSpPr>
          <p:cNvPr id="4" name="Dikdörtgen 3"/>
          <p:cNvSpPr/>
          <p:nvPr/>
        </p:nvSpPr>
        <p:spPr>
          <a:xfrm>
            <a:off x="495300" y="1352550"/>
            <a:ext cx="8153400" cy="3416320"/>
          </a:xfrm>
          <a:prstGeom prst="rect">
            <a:avLst/>
          </a:prstGeom>
        </p:spPr>
        <p:txBody>
          <a:bodyPr wrap="square">
            <a:spAutoFit/>
          </a:bodyPr>
          <a:lstStyle/>
          <a:p>
            <a:pPr algn="just"/>
            <a:r>
              <a:rPr lang="tr-TR" dirty="0" err="1">
                <a:latin typeface="Times New Roman"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yüzeysel karakteristik elektrik yüklenmesi, solüsyon temasa geçtiğinde elde edilir.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elektrostatik iyonlarla etkileşime girerek yükleme yapar ve </a:t>
            </a:r>
            <a:r>
              <a:rPr lang="tr-TR" dirty="0" err="1">
                <a:latin typeface="Times New Roman" panose="02020603050405020304" pitchFamily="18" charset="0"/>
                <a:cs typeface="Times New Roman" panose="02020603050405020304" pitchFamily="18" charset="0"/>
              </a:rPr>
              <a:t>membranların</a:t>
            </a:r>
            <a:r>
              <a:rPr lang="tr-TR" dirty="0">
                <a:latin typeface="Times New Roman" panose="02020603050405020304" pitchFamily="18" charset="0"/>
                <a:cs typeface="Times New Roman" panose="02020603050405020304" pitchFamily="18" charset="0"/>
              </a:rPr>
              <a:t> içine, bölmelerdeki iyonlar vasıtasıyla, girerek ayrışmadaki iyon verimliliğini etkiler. Bu durumun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yöntemine olumlu ya da olumsuz etkileri olabilir. </a:t>
            </a:r>
            <a:r>
              <a:rPr lang="tr-TR" dirty="0" err="1">
                <a:latin typeface="Times New Roman" pitchFamily="18" charset="0"/>
                <a:cs typeface="Times New Roman" pitchFamily="18" charset="0"/>
              </a:rPr>
              <a:t>Membranlarda</a:t>
            </a:r>
            <a:r>
              <a:rPr lang="tr-TR" dirty="0">
                <a:latin typeface="Times New Roman" pitchFamily="18" charset="0"/>
                <a:cs typeface="Times New Roman" pitchFamily="18" charset="0"/>
              </a:rPr>
              <a:t> yüzeysel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yüküne ve iyon yüklemelerine, moleküllere, taneciklere bağlı olarak çekme veya itme oluşabilir.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yüzey yüklemeleri,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potansiyel ölçümleri ve </a:t>
            </a:r>
            <a:r>
              <a:rPr lang="tr-TR" dirty="0" err="1">
                <a:latin typeface="Times New Roman" pitchFamily="18" charset="0"/>
                <a:cs typeface="Times New Roman" pitchFamily="18" charset="0"/>
              </a:rPr>
              <a:t>zeta</a:t>
            </a:r>
            <a:r>
              <a:rPr lang="tr-TR" dirty="0">
                <a:latin typeface="Times New Roman" pitchFamily="18" charset="0"/>
                <a:cs typeface="Times New Roman" pitchFamily="18" charset="0"/>
              </a:rPr>
              <a:t> potansiyel ölçümleri ile karakterize edilebilir. Sulu çözelti ile temas sonucu oluşan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yüzeyindeki ya da herhangi bir tanecikteki ağ yükleme gelişimi ana yüzey bölgedeki iyon dağılımını etkileyebilir ve bu da yüzeysel çözeltilerdeki zıt kutuplarda iyonların artışına neden olabilir. Bu durum bağımsız elektro potansiyel sistemindeki çift tabaka oluşmasına neden olur.</a:t>
            </a:r>
          </a:p>
        </p:txBody>
      </p:sp>
    </p:spTree>
    <p:extLst>
      <p:ext uri="{BB962C8B-B14F-4D97-AF65-F5344CB8AC3E}">
        <p14:creationId xmlns:p14="http://schemas.microsoft.com/office/powerpoint/2010/main" val="38953825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1.7. </a:t>
            </a:r>
            <a:r>
              <a:rPr lang="tr-TR" b="1" dirty="0" err="1">
                <a:latin typeface="Times New Roman" panose="02020603050405020304" pitchFamily="18" charset="0"/>
                <a:cs typeface="Times New Roman" panose="02020603050405020304" pitchFamily="18" charset="0"/>
              </a:rPr>
              <a:t>Membran</a:t>
            </a:r>
            <a:r>
              <a:rPr lang="tr-TR" b="1" dirty="0">
                <a:latin typeface="Times New Roman" panose="02020603050405020304" pitchFamily="18" charset="0"/>
                <a:cs typeface="Times New Roman" panose="02020603050405020304" pitchFamily="18" charset="0"/>
              </a:rPr>
              <a:t> Yüzey Özellikleri</a:t>
            </a:r>
            <a:endParaRPr lang="tr-TR" dirty="0"/>
          </a:p>
        </p:txBody>
      </p:sp>
      <p:sp>
        <p:nvSpPr>
          <p:cNvPr id="4" name="Dikdörtgen 3"/>
          <p:cNvSpPr/>
          <p:nvPr/>
        </p:nvSpPr>
        <p:spPr>
          <a:xfrm>
            <a:off x="495300" y="1352550"/>
            <a:ext cx="8153400" cy="923330"/>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Besleme çözeltisine bağlı olarak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yüzeyi ana polimer üzerindeki iyonlaşma gruplarının ayrışmasından dolayı yüklü hale gelebilir.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yüzeyindeki negatif yüklü iyon dağılımı şematik olarak gösterilmiştir</a:t>
            </a:r>
            <a:endParaRPr lang="tr-TR" dirty="0"/>
          </a:p>
        </p:txBody>
      </p:sp>
      <p:sp>
        <p:nvSpPr>
          <p:cNvPr id="5" name="Dikdörtgen 4"/>
          <p:cNvSpPr/>
          <p:nvPr/>
        </p:nvSpPr>
        <p:spPr>
          <a:xfrm>
            <a:off x="1752600" y="2495550"/>
            <a:ext cx="3581400" cy="19812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52600" y="2495550"/>
            <a:ext cx="533400" cy="1981200"/>
          </a:xfrm>
          <a:prstGeom prst="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val 6"/>
          <p:cNvSpPr/>
          <p:nvPr/>
        </p:nvSpPr>
        <p:spPr>
          <a:xfrm>
            <a:off x="3048000" y="30289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8" name="Oval 7"/>
          <p:cNvSpPr/>
          <p:nvPr/>
        </p:nvSpPr>
        <p:spPr>
          <a:xfrm>
            <a:off x="2590800" y="24955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9" name="Oval 8"/>
          <p:cNvSpPr/>
          <p:nvPr/>
        </p:nvSpPr>
        <p:spPr>
          <a:xfrm>
            <a:off x="2819400" y="36385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0" name="Oval 9"/>
          <p:cNvSpPr/>
          <p:nvPr/>
        </p:nvSpPr>
        <p:spPr>
          <a:xfrm>
            <a:off x="3505200" y="34861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1" name="Oval 10"/>
          <p:cNvSpPr/>
          <p:nvPr/>
        </p:nvSpPr>
        <p:spPr>
          <a:xfrm>
            <a:off x="3657600" y="28003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2" name="Oval 11"/>
          <p:cNvSpPr/>
          <p:nvPr/>
        </p:nvSpPr>
        <p:spPr>
          <a:xfrm>
            <a:off x="3962400" y="37909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3" name="Oval 12"/>
          <p:cNvSpPr/>
          <p:nvPr/>
        </p:nvSpPr>
        <p:spPr>
          <a:xfrm>
            <a:off x="2286000" y="37909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4" name="Oval 13"/>
          <p:cNvSpPr/>
          <p:nvPr/>
        </p:nvSpPr>
        <p:spPr>
          <a:xfrm>
            <a:off x="2286000" y="41719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5" name="Oval 14"/>
          <p:cNvSpPr/>
          <p:nvPr/>
        </p:nvSpPr>
        <p:spPr>
          <a:xfrm>
            <a:off x="2286000" y="34099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6" name="Oval 15"/>
          <p:cNvSpPr/>
          <p:nvPr/>
        </p:nvSpPr>
        <p:spPr>
          <a:xfrm>
            <a:off x="2286000" y="30289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7" name="Oval 16"/>
          <p:cNvSpPr/>
          <p:nvPr/>
        </p:nvSpPr>
        <p:spPr>
          <a:xfrm>
            <a:off x="2286000" y="26479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8" name="Oval 17"/>
          <p:cNvSpPr/>
          <p:nvPr/>
        </p:nvSpPr>
        <p:spPr>
          <a:xfrm>
            <a:off x="3886200" y="3105150"/>
            <a:ext cx="228600" cy="304800"/>
          </a:xfrm>
          <a:prstGeom prst="ellipse">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19" name="Oval 18"/>
          <p:cNvSpPr/>
          <p:nvPr/>
        </p:nvSpPr>
        <p:spPr>
          <a:xfrm>
            <a:off x="3657600" y="4019550"/>
            <a:ext cx="228600" cy="304800"/>
          </a:xfrm>
          <a:prstGeom prst="ellipse">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20" name="Oval 19"/>
          <p:cNvSpPr/>
          <p:nvPr/>
        </p:nvSpPr>
        <p:spPr>
          <a:xfrm>
            <a:off x="4953000" y="2800350"/>
            <a:ext cx="228600" cy="304800"/>
          </a:xfrm>
          <a:prstGeom prst="ellipse">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21" name="Oval 20"/>
          <p:cNvSpPr/>
          <p:nvPr/>
        </p:nvSpPr>
        <p:spPr>
          <a:xfrm>
            <a:off x="4923760" y="3562350"/>
            <a:ext cx="228600" cy="304800"/>
          </a:xfrm>
          <a:prstGeom prst="ellipse">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22" name="Oval 21"/>
          <p:cNvSpPr/>
          <p:nvPr/>
        </p:nvSpPr>
        <p:spPr>
          <a:xfrm>
            <a:off x="4876800" y="39433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sp>
        <p:nvSpPr>
          <p:cNvPr id="23" name="Oval 22"/>
          <p:cNvSpPr/>
          <p:nvPr/>
        </p:nvSpPr>
        <p:spPr>
          <a:xfrm>
            <a:off x="4648200" y="3181350"/>
            <a:ext cx="228600" cy="304800"/>
          </a:xfrm>
          <a:prstGeom prst="ellipse">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rgbClr val="FF0000"/>
                </a:solidFill>
              </a:rPr>
              <a:t>+</a:t>
            </a:r>
          </a:p>
        </p:txBody>
      </p:sp>
      <p:cxnSp>
        <p:nvCxnSpPr>
          <p:cNvPr id="25" name="Düz Bağlayıcı 24"/>
          <p:cNvCxnSpPr/>
          <p:nvPr/>
        </p:nvCxnSpPr>
        <p:spPr>
          <a:xfrm>
            <a:off x="4457700" y="2495550"/>
            <a:ext cx="0" cy="1981200"/>
          </a:xfrm>
          <a:prstGeom prst="line">
            <a:avLst/>
          </a:prstGeom>
          <a:ln w="28575">
            <a:solidFill>
              <a:schemeClr val="tx2"/>
            </a:solidFill>
            <a:prstDash val="lgDash"/>
          </a:ln>
        </p:spPr>
        <p:style>
          <a:lnRef idx="1">
            <a:schemeClr val="accent1"/>
          </a:lnRef>
          <a:fillRef idx="0">
            <a:schemeClr val="accent1"/>
          </a:fillRef>
          <a:effectRef idx="0">
            <a:schemeClr val="accent1"/>
          </a:effectRef>
          <a:fontRef idx="minor">
            <a:schemeClr val="tx1"/>
          </a:fontRef>
        </p:style>
      </p:cxnSp>
      <p:cxnSp>
        <p:nvCxnSpPr>
          <p:cNvPr id="27" name="Düz Ok Bağlayıcısı 26"/>
          <p:cNvCxnSpPr>
            <a:stCxn id="8" idx="0"/>
          </p:cNvCxnSpPr>
          <p:nvPr/>
        </p:nvCxnSpPr>
        <p:spPr>
          <a:xfrm flipV="1">
            <a:off x="2705100" y="2343150"/>
            <a:ext cx="571500" cy="152400"/>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Metin kutusu 27"/>
          <p:cNvSpPr txBox="1"/>
          <p:nvPr/>
        </p:nvSpPr>
        <p:spPr>
          <a:xfrm>
            <a:off x="3200400" y="2263973"/>
            <a:ext cx="1197764" cy="307777"/>
          </a:xfrm>
          <a:prstGeom prst="rect">
            <a:avLst/>
          </a:prstGeom>
          <a:noFill/>
        </p:spPr>
        <p:txBody>
          <a:bodyPr wrap="none" rtlCol="0">
            <a:spAutoFit/>
          </a:bodyPr>
          <a:lstStyle/>
          <a:p>
            <a:r>
              <a:rPr lang="tr-TR" sz="1400" dirty="0" err="1">
                <a:latin typeface="Times New Roman" pitchFamily="18" charset="0"/>
                <a:cs typeface="Times New Roman" pitchFamily="18" charset="0"/>
              </a:rPr>
              <a:t>Stern</a:t>
            </a:r>
            <a:r>
              <a:rPr lang="tr-TR" sz="1400" dirty="0">
                <a:latin typeface="Times New Roman" pitchFamily="18" charset="0"/>
                <a:cs typeface="Times New Roman" pitchFamily="18" charset="0"/>
              </a:rPr>
              <a:t> tabakası</a:t>
            </a:r>
          </a:p>
        </p:txBody>
      </p:sp>
      <p:sp>
        <p:nvSpPr>
          <p:cNvPr id="29" name="Metin kutusu 28"/>
          <p:cNvSpPr txBox="1"/>
          <p:nvPr/>
        </p:nvSpPr>
        <p:spPr>
          <a:xfrm>
            <a:off x="428429" y="4469077"/>
            <a:ext cx="1208985" cy="307777"/>
          </a:xfrm>
          <a:prstGeom prst="rect">
            <a:avLst/>
          </a:prstGeom>
          <a:noFill/>
        </p:spPr>
        <p:txBody>
          <a:bodyPr wrap="none" rtlCol="0">
            <a:spAutoFit/>
          </a:bodyPr>
          <a:lstStyle/>
          <a:p>
            <a:r>
              <a:rPr lang="tr-TR" sz="1400" dirty="0">
                <a:latin typeface="Times New Roman" pitchFamily="18" charset="0"/>
                <a:cs typeface="Times New Roman" pitchFamily="18" charset="0"/>
              </a:rPr>
              <a:t>Kesme yüzeyi</a:t>
            </a:r>
          </a:p>
        </p:txBody>
      </p:sp>
      <p:cxnSp>
        <p:nvCxnSpPr>
          <p:cNvPr id="31" name="Düz Bağlayıcı 30"/>
          <p:cNvCxnSpPr/>
          <p:nvPr/>
        </p:nvCxnSpPr>
        <p:spPr>
          <a:xfrm>
            <a:off x="2514600" y="2495550"/>
            <a:ext cx="0" cy="198120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Düz Ok Bağlayıcısı 31"/>
          <p:cNvCxnSpPr/>
          <p:nvPr/>
        </p:nvCxnSpPr>
        <p:spPr>
          <a:xfrm flipH="1">
            <a:off x="1219200" y="4095750"/>
            <a:ext cx="1295400" cy="373328"/>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Düz Ok Bağlayıcısı 33"/>
          <p:cNvCxnSpPr/>
          <p:nvPr/>
        </p:nvCxnSpPr>
        <p:spPr>
          <a:xfrm flipH="1">
            <a:off x="1346791" y="2930156"/>
            <a:ext cx="609600" cy="152400"/>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Metin kutusu 35"/>
          <p:cNvSpPr txBox="1"/>
          <p:nvPr/>
        </p:nvSpPr>
        <p:spPr>
          <a:xfrm>
            <a:off x="381000" y="3115330"/>
            <a:ext cx="1431802" cy="523220"/>
          </a:xfrm>
          <a:prstGeom prst="rect">
            <a:avLst/>
          </a:prstGeom>
          <a:noFill/>
        </p:spPr>
        <p:txBody>
          <a:bodyPr wrap="none" rtlCol="0">
            <a:spAutoFit/>
          </a:bodyPr>
          <a:lstStyle/>
          <a:p>
            <a:r>
              <a:rPr lang="tr-TR" sz="1400" dirty="0">
                <a:latin typeface="Times New Roman" pitchFamily="18" charset="0"/>
                <a:cs typeface="Times New Roman" pitchFamily="18" charset="0"/>
              </a:rPr>
              <a:t>Negatif yüklü</a:t>
            </a:r>
          </a:p>
          <a:p>
            <a:r>
              <a:rPr lang="tr-TR" sz="1400" dirty="0" err="1">
                <a:latin typeface="Times New Roman" pitchFamily="18" charset="0"/>
                <a:cs typeface="Times New Roman" pitchFamily="18" charset="0"/>
              </a:rPr>
              <a:t>membran</a:t>
            </a:r>
            <a:r>
              <a:rPr lang="tr-TR" sz="1400" dirty="0">
                <a:latin typeface="Times New Roman" pitchFamily="18" charset="0"/>
                <a:cs typeface="Times New Roman" pitchFamily="18" charset="0"/>
              </a:rPr>
              <a:t> yüzeyi</a:t>
            </a:r>
          </a:p>
        </p:txBody>
      </p:sp>
      <p:cxnSp>
        <p:nvCxnSpPr>
          <p:cNvPr id="37" name="Düz Ok Bağlayıcısı 36"/>
          <p:cNvCxnSpPr/>
          <p:nvPr/>
        </p:nvCxnSpPr>
        <p:spPr>
          <a:xfrm flipV="1">
            <a:off x="4076700" y="2343150"/>
            <a:ext cx="876300" cy="304800"/>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9" name="Metin kutusu 38"/>
          <p:cNvSpPr txBox="1"/>
          <p:nvPr/>
        </p:nvSpPr>
        <p:spPr>
          <a:xfrm>
            <a:off x="4974436" y="2190750"/>
            <a:ext cx="1497526" cy="307777"/>
          </a:xfrm>
          <a:prstGeom prst="rect">
            <a:avLst/>
          </a:prstGeom>
          <a:noFill/>
        </p:spPr>
        <p:txBody>
          <a:bodyPr wrap="none" rtlCol="0">
            <a:spAutoFit/>
          </a:bodyPr>
          <a:lstStyle/>
          <a:p>
            <a:r>
              <a:rPr lang="tr-TR" sz="1400" dirty="0">
                <a:latin typeface="Times New Roman" pitchFamily="18" charset="0"/>
                <a:cs typeface="Times New Roman" pitchFamily="18" charset="0"/>
              </a:rPr>
              <a:t>Difüzyon tabakası</a:t>
            </a:r>
          </a:p>
        </p:txBody>
      </p:sp>
      <p:cxnSp>
        <p:nvCxnSpPr>
          <p:cNvPr id="40" name="Düz Ok Bağlayıcısı 39"/>
          <p:cNvCxnSpPr/>
          <p:nvPr/>
        </p:nvCxnSpPr>
        <p:spPr>
          <a:xfrm flipV="1">
            <a:off x="5152360" y="3360435"/>
            <a:ext cx="713492" cy="33010"/>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3" name="Metin kutusu 42"/>
          <p:cNvSpPr txBox="1"/>
          <p:nvPr/>
        </p:nvSpPr>
        <p:spPr>
          <a:xfrm>
            <a:off x="6019800" y="3239556"/>
            <a:ext cx="1505540" cy="307777"/>
          </a:xfrm>
          <a:prstGeom prst="rect">
            <a:avLst/>
          </a:prstGeom>
          <a:noFill/>
        </p:spPr>
        <p:txBody>
          <a:bodyPr wrap="none" rtlCol="0">
            <a:spAutoFit/>
          </a:bodyPr>
          <a:lstStyle/>
          <a:p>
            <a:r>
              <a:rPr lang="tr-TR" sz="1400" dirty="0">
                <a:latin typeface="Times New Roman" pitchFamily="18" charset="0"/>
                <a:cs typeface="Times New Roman" pitchFamily="18" charset="0"/>
              </a:rPr>
              <a:t>Elektrolit çözeltisi</a:t>
            </a:r>
          </a:p>
        </p:txBody>
      </p:sp>
      <p:sp>
        <p:nvSpPr>
          <p:cNvPr id="45" name="Dikdörtgen 44"/>
          <p:cNvSpPr/>
          <p:nvPr/>
        </p:nvSpPr>
        <p:spPr>
          <a:xfrm>
            <a:off x="1752600" y="4552950"/>
            <a:ext cx="5772740" cy="338554"/>
          </a:xfrm>
          <a:prstGeom prst="rect">
            <a:avLst/>
          </a:prstGeom>
        </p:spPr>
        <p:txBody>
          <a:bodyPr wrap="square">
            <a:spAutoFit/>
          </a:bodyPr>
          <a:lstStyle/>
          <a:p>
            <a:r>
              <a:rPr lang="tr-TR" sz="1600" b="1" dirty="0">
                <a:latin typeface="Times New Roman" pitchFamily="18" charset="0"/>
                <a:cs typeface="Times New Roman" pitchFamily="18" charset="0"/>
              </a:rPr>
              <a:t>Şekil 6</a:t>
            </a:r>
            <a:r>
              <a:rPr lang="tr-TR" sz="1600" dirty="0">
                <a:latin typeface="Times New Roman" pitchFamily="18" charset="0"/>
                <a:cs typeface="Times New Roman" pitchFamily="18" charset="0"/>
              </a:rPr>
              <a:t>. </a:t>
            </a:r>
            <a:r>
              <a:rPr lang="tr-TR" sz="1600" dirty="0" err="1">
                <a:latin typeface="Times New Roman" pitchFamily="18" charset="0"/>
                <a:cs typeface="Times New Roman" pitchFamily="18" charset="0"/>
              </a:rPr>
              <a:t>Membran</a:t>
            </a:r>
            <a:r>
              <a:rPr lang="tr-TR" sz="1600" dirty="0">
                <a:latin typeface="Times New Roman" pitchFamily="18" charset="0"/>
                <a:cs typeface="Times New Roman" pitchFamily="18" charset="0"/>
              </a:rPr>
              <a:t> Yüzeyindeki İyon Dağılımı ve </a:t>
            </a:r>
            <a:r>
              <a:rPr lang="tr-TR" sz="1600" dirty="0" err="1">
                <a:latin typeface="Times New Roman" pitchFamily="18" charset="0"/>
                <a:cs typeface="Times New Roman" pitchFamily="18" charset="0"/>
              </a:rPr>
              <a:t>Zeta</a:t>
            </a:r>
            <a:r>
              <a:rPr lang="tr-TR" sz="1600" dirty="0">
                <a:latin typeface="Times New Roman" pitchFamily="18" charset="0"/>
                <a:cs typeface="Times New Roman" pitchFamily="18" charset="0"/>
              </a:rPr>
              <a:t> Potansiyeli</a:t>
            </a:r>
          </a:p>
        </p:txBody>
      </p:sp>
    </p:spTree>
    <p:extLst>
      <p:ext uri="{BB962C8B-B14F-4D97-AF65-F5344CB8AC3E}">
        <p14:creationId xmlns:p14="http://schemas.microsoft.com/office/powerpoint/2010/main" val="194862434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1.8. </a:t>
            </a:r>
            <a:r>
              <a:rPr lang="tr-TR" b="1" dirty="0" err="1">
                <a:latin typeface="Times New Roman" panose="02020603050405020304" pitchFamily="18" charset="0"/>
                <a:cs typeface="Times New Roman" panose="02020603050405020304" pitchFamily="18" charset="0"/>
              </a:rPr>
              <a:t>Membran</a:t>
            </a:r>
            <a:r>
              <a:rPr lang="tr-TR" b="1" dirty="0">
                <a:latin typeface="Times New Roman" panose="02020603050405020304" pitchFamily="18" charset="0"/>
                <a:cs typeface="Times New Roman" panose="02020603050405020304" pitchFamily="18" charset="0"/>
              </a:rPr>
              <a:t> Seçiciliği</a:t>
            </a:r>
            <a:endParaRPr lang="tr-TR" dirty="0"/>
          </a:p>
        </p:txBody>
      </p:sp>
      <p:sp>
        <p:nvSpPr>
          <p:cNvPr id="4" name="Dikdörtgen 3"/>
          <p:cNvSpPr/>
          <p:nvPr/>
        </p:nvSpPr>
        <p:spPr>
          <a:xfrm>
            <a:off x="495300" y="1352550"/>
            <a:ext cx="8153400" cy="2862322"/>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seçiciliği, iki ya da daha fazla çeşit </a:t>
            </a:r>
            <a:r>
              <a:rPr lang="tr-TR" dirty="0" err="1">
                <a:latin typeface="Times New Roman" panose="02020603050405020304" pitchFamily="18" charset="0"/>
                <a:cs typeface="Times New Roman" panose="02020603050405020304" pitchFamily="18" charset="0"/>
              </a:rPr>
              <a:t>membranın</a:t>
            </a:r>
            <a:r>
              <a:rPr lang="tr-TR" dirty="0">
                <a:latin typeface="Times New Roman" panose="02020603050405020304" pitchFamily="18" charset="0"/>
                <a:cs typeface="Times New Roman" panose="02020603050405020304" pitchFamily="18" charset="0"/>
              </a:rPr>
              <a:t> ayrıştırma kapasitesini karşılaştırmak için kullanılır. Seçici geçirgenlik olarak da adlandırılabilir. Katkısız gaz geçirgenlik oranından elde edilen seçiciliğe ideal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seçiciliği ya da ideal geçirgenlik denir. Bu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malzemesinin en belirgin özelliğidir. Bütün polimer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moleküllerde, moleküler boyut arttıkça difüzyon katsayısı azalır. Çünkü polimer zincirinde büyük moleküller küçük moleküllerden daha fazla reaksiyona girer. Bu yüzden mobil seçicilik her zaman küçük moleküllere, büyük moleküllere oranla daha fazla nüfuz eder. Fakat akışkanlık seçiciliğinin önemi büyük oranda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malzemesinin fiberglas geçiş sıcaklığının altında mı ya da üstünde mi olduğuna bağlıdır.</a:t>
            </a:r>
            <a:endParaRPr lang="tr-TR" dirty="0"/>
          </a:p>
        </p:txBody>
      </p:sp>
    </p:spTree>
    <p:extLst>
      <p:ext uri="{BB962C8B-B14F-4D97-AF65-F5344CB8AC3E}">
        <p14:creationId xmlns:p14="http://schemas.microsoft.com/office/powerpoint/2010/main" val="215201176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1.8. </a:t>
            </a:r>
            <a:r>
              <a:rPr lang="tr-TR" b="1" dirty="0" err="1">
                <a:latin typeface="Times New Roman" panose="02020603050405020304" pitchFamily="18" charset="0"/>
                <a:cs typeface="Times New Roman" panose="02020603050405020304" pitchFamily="18" charset="0"/>
              </a:rPr>
              <a:t>Membran</a:t>
            </a:r>
            <a:r>
              <a:rPr lang="tr-TR" b="1" dirty="0">
                <a:latin typeface="Times New Roman" panose="02020603050405020304" pitchFamily="18" charset="0"/>
                <a:cs typeface="Times New Roman" panose="02020603050405020304" pitchFamily="18" charset="0"/>
              </a:rPr>
              <a:t> Seçiciliği</a:t>
            </a:r>
            <a:endParaRPr lang="tr-TR" dirty="0"/>
          </a:p>
        </p:txBody>
      </p:sp>
      <p:sp>
        <p:nvSpPr>
          <p:cNvPr id="4" name="Dikdörtgen 3"/>
          <p:cNvSpPr/>
          <p:nvPr/>
        </p:nvSpPr>
        <p:spPr>
          <a:xfrm>
            <a:off x="495300" y="1352550"/>
            <a:ext cx="8153400" cy="2585323"/>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seçiciliği, iki ya da daha fazla çeşit </a:t>
            </a:r>
            <a:r>
              <a:rPr lang="tr-TR" dirty="0" err="1">
                <a:latin typeface="Times New Roman" panose="02020603050405020304" pitchFamily="18" charset="0"/>
                <a:cs typeface="Times New Roman" panose="02020603050405020304" pitchFamily="18" charset="0"/>
              </a:rPr>
              <a:t>membranın</a:t>
            </a:r>
            <a:r>
              <a:rPr lang="tr-TR" dirty="0">
                <a:latin typeface="Times New Roman" panose="02020603050405020304" pitchFamily="18" charset="0"/>
                <a:cs typeface="Times New Roman" panose="02020603050405020304" pitchFamily="18" charset="0"/>
              </a:rPr>
              <a:t> ayrıştırma kapasitesini karşılaştırmak için kullanılır. Seçici geçirgenlik olarak da adlandırılabilir. Katkısız gaz geçirgenlik oranından elde edilen seçiciliğe ideal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seçiciliği ya da ideal geçirgenlik denir. Bu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malzemesinin en belirgin özelliğidir. Bütün polimer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moleküllerde, moleküler boyut arttıkça difüzyon katsayısı azalır. Çünkü polimer zincirinde büyük moleküller küçük moleküllerden daha fazla reaksiyona girer. Bu yüzden mobil seçicilik her zaman küçük moleküllere, büyük moleküllere oranla daha fazla nüfuz eder. Fakat akışkanlık seçiciliğinin önemi büyük oranda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alzemesinin</a:t>
            </a:r>
            <a:r>
              <a:rPr lang="tr-TR" dirty="0">
                <a:latin typeface="Times New Roman" panose="02020603050405020304" pitchFamily="18" charset="0"/>
                <a:cs typeface="Times New Roman" panose="02020603050405020304" pitchFamily="18" charset="0"/>
              </a:rPr>
              <a:t> fiberglas geçiş sıcaklığının altında mı ya da üstünde mi olduğuna bağlıdır.</a:t>
            </a:r>
            <a:endParaRPr lang="tr-TR" dirty="0"/>
          </a:p>
        </p:txBody>
      </p:sp>
    </p:spTree>
    <p:extLst>
      <p:ext uri="{BB962C8B-B14F-4D97-AF65-F5344CB8AC3E}">
        <p14:creationId xmlns:p14="http://schemas.microsoft.com/office/powerpoint/2010/main" val="52128201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191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1.8. </a:t>
            </a:r>
            <a:r>
              <a:rPr lang="tr-TR" b="1" dirty="0" err="1">
                <a:latin typeface="Times New Roman" panose="02020603050405020304" pitchFamily="18" charset="0"/>
                <a:cs typeface="Times New Roman" panose="02020603050405020304" pitchFamily="18" charset="0"/>
              </a:rPr>
              <a:t>Membran</a:t>
            </a:r>
            <a:r>
              <a:rPr lang="tr-TR" b="1" dirty="0">
                <a:latin typeface="Times New Roman" panose="02020603050405020304" pitchFamily="18" charset="0"/>
                <a:cs typeface="Times New Roman" panose="02020603050405020304" pitchFamily="18" charset="0"/>
              </a:rPr>
              <a:t> Seçiciliği</a:t>
            </a:r>
            <a:endParaRPr lang="tr-TR" dirty="0"/>
          </a:p>
        </p:txBody>
      </p:sp>
      <p:sp>
        <p:nvSpPr>
          <p:cNvPr id="4" name="Dikdörtgen 3"/>
          <p:cNvSpPr/>
          <p:nvPr/>
        </p:nvSpPr>
        <p:spPr>
          <a:xfrm>
            <a:off x="495300" y="1200150"/>
            <a:ext cx="8153400" cy="3693319"/>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Eğer </a:t>
            </a:r>
            <a:r>
              <a:rPr lang="tr-TR" dirty="0" err="1">
                <a:latin typeface="Times New Roman" panose="02020603050405020304" pitchFamily="18" charset="0"/>
                <a:cs typeface="Times New Roman" panose="02020603050405020304" pitchFamily="18" charset="0"/>
              </a:rPr>
              <a:t>membranların</a:t>
            </a:r>
            <a:r>
              <a:rPr lang="tr-TR" dirty="0">
                <a:latin typeface="Times New Roman" panose="02020603050405020304" pitchFamily="18" charset="0"/>
                <a:cs typeface="Times New Roman" panose="02020603050405020304" pitchFamily="18" charset="0"/>
              </a:rPr>
              <a:t> eşit ölçüde boşlukları ya da gözenekleri var ise, bu gözenek ve boşluklardan daha küçük olan moleküller </a:t>
            </a:r>
            <a:r>
              <a:rPr lang="tr-TR" dirty="0" err="1">
                <a:latin typeface="Times New Roman" panose="02020603050405020304" pitchFamily="18" charset="0"/>
                <a:cs typeface="Times New Roman" panose="02020603050405020304" pitchFamily="18" charset="0"/>
              </a:rPr>
              <a:t>membranlardan</a:t>
            </a:r>
            <a:r>
              <a:rPr lang="tr-TR" dirty="0">
                <a:latin typeface="Times New Roman" panose="02020603050405020304" pitchFamily="18" charset="0"/>
                <a:cs typeface="Times New Roman" panose="02020603050405020304" pitchFamily="18" charset="0"/>
              </a:rPr>
              <a:t> geçerler ve bu çaptan daha büyük olan moleküllerin ise geçişi olmaz. Böyle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sınırsız geçirgenliğe sahiptirler. Birinci neden nadiren de olsa bütün gözeneklerin boyutlarının aynı olmasıdır. İkinci neden ise molekül biçimini bozarak daha küçük gözeneklere nüfuz etmesidir. Üçüncü neden ise bazı molekül türlerinin gözenek duvarlarında emilmesidir. Diğer önemli bir konu ise pratik gaz ayrıştırma yönteminin saf gazlardan ziyade gaz karışımı ile elde edildiğidir. Eğer gazlar </a:t>
            </a:r>
            <a:r>
              <a:rPr lang="tr-TR" dirty="0" err="1">
                <a:latin typeface="Times New Roman" panose="02020603050405020304" pitchFamily="18" charset="0"/>
                <a:cs typeface="Times New Roman" panose="02020603050405020304" pitchFamily="18" charset="0"/>
              </a:rPr>
              <a:t>membranda</a:t>
            </a:r>
            <a:r>
              <a:rPr lang="tr-TR" dirty="0">
                <a:latin typeface="Times New Roman" panose="02020603050405020304" pitchFamily="18" charset="0"/>
                <a:cs typeface="Times New Roman" panose="02020603050405020304" pitchFamily="18" charset="0"/>
              </a:rPr>
              <a:t> gerçekleşen güçlü bir etkileşime uğramaz ise saf gaz seçiciliği ve gaz karışım seçiciliği eşit olur. Moleküler boyutun artmasıyla beraber emme katsayısı da artar. Bu yüzden emme seçiciliği, daha fazla yoğunlaştırılmış olan hidrokarbon buharına ve sürekli gazlardan olan O</a:t>
            </a:r>
            <a:r>
              <a:rPr lang="tr-TR" dirty="0">
                <a:latin typeface="Calibri"/>
                <a:cs typeface="Times New Roman" panose="02020603050405020304" pitchFamily="18" charset="0"/>
              </a:rPr>
              <a:t>₂</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N</a:t>
            </a:r>
            <a:r>
              <a:rPr lang="tr-TR" dirty="0" err="1">
                <a:latin typeface="Calibri"/>
                <a:cs typeface="Times New Roman" panose="02020603050405020304" pitchFamily="18" charset="0"/>
              </a:rPr>
              <a:t>₂’</a:t>
            </a:r>
            <a:r>
              <a:rPr lang="tr-TR" dirty="0" err="1">
                <a:latin typeface="Times New Roman" panose="02020603050405020304" pitchFamily="18" charset="0"/>
                <a:cs typeface="Times New Roman" panose="02020603050405020304" pitchFamily="18" charset="0"/>
              </a:rPr>
              <a:t>ye</a:t>
            </a:r>
            <a:r>
              <a:rPr lang="tr-TR" dirty="0">
                <a:latin typeface="Times New Roman" panose="02020603050405020304" pitchFamily="18" charset="0"/>
                <a:cs typeface="Times New Roman" panose="02020603050405020304" pitchFamily="18" charset="0"/>
              </a:rPr>
              <a:t> benzer. Fakat kauçuk ve fiberglas polimerler arasındaki emme katsayısı ve geçirgenlik farkı difüzyon katsayısı farkından daha azdır.</a:t>
            </a:r>
            <a:endParaRPr lang="tr-TR" dirty="0"/>
          </a:p>
        </p:txBody>
      </p:sp>
    </p:spTree>
    <p:extLst>
      <p:ext uri="{BB962C8B-B14F-4D97-AF65-F5344CB8AC3E}">
        <p14:creationId xmlns:p14="http://schemas.microsoft.com/office/powerpoint/2010/main" val="378784877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1.9. </a:t>
            </a:r>
            <a:r>
              <a:rPr lang="tr-TR" b="1" dirty="0" err="1">
                <a:latin typeface="Times New Roman" panose="02020603050405020304" pitchFamily="18" charset="0"/>
                <a:cs typeface="Times New Roman" panose="02020603050405020304" pitchFamily="18" charset="0"/>
              </a:rPr>
              <a:t>Kıvrımlılık</a:t>
            </a:r>
            <a:endParaRPr lang="tr-TR" dirty="0"/>
          </a:p>
        </p:txBody>
      </p:sp>
      <p:sp>
        <p:nvSpPr>
          <p:cNvPr id="4" name="Dikdörtgen 3"/>
          <p:cNvSpPr/>
          <p:nvPr/>
        </p:nvSpPr>
        <p:spPr>
          <a:xfrm>
            <a:off x="495300" y="1352550"/>
            <a:ext cx="8153400" cy="1477328"/>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kıvrımlılığı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kalınlığıyla kıyaslandığında, ortalama gözenek uzunluğudur.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yüzeyinde doğru açılardaki basit silindirik gözeneklerin sahip oldukları </a:t>
            </a:r>
            <a:r>
              <a:rPr lang="tr-TR" dirty="0" err="1">
                <a:latin typeface="Times New Roman" panose="02020603050405020304" pitchFamily="18" charset="0"/>
                <a:cs typeface="Times New Roman" panose="02020603050405020304" pitchFamily="18" charset="0"/>
              </a:rPr>
              <a:t>kıvrımlılık</a:t>
            </a:r>
            <a:r>
              <a:rPr lang="tr-TR" dirty="0">
                <a:latin typeface="Times New Roman" panose="02020603050405020304" pitchFamily="18" charset="0"/>
                <a:cs typeface="Times New Roman" panose="02020603050405020304" pitchFamily="18" charset="0"/>
              </a:rPr>
              <a:t> 1.0’dir. Gözenekler genellikle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içerisinde daha çok dolambaçlı bir yol aldığından, tipik </a:t>
            </a:r>
            <a:r>
              <a:rPr lang="tr-TR" dirty="0" err="1">
                <a:latin typeface="Times New Roman" panose="02020603050405020304" pitchFamily="18" charset="0"/>
                <a:cs typeface="Times New Roman" panose="02020603050405020304" pitchFamily="18" charset="0"/>
              </a:rPr>
              <a:t>kıvrımlılıklar</a:t>
            </a:r>
            <a:r>
              <a:rPr lang="tr-TR" dirty="0">
                <a:latin typeface="Times New Roman" panose="02020603050405020304" pitchFamily="18" charset="0"/>
                <a:cs typeface="Times New Roman" panose="02020603050405020304" pitchFamily="18" charset="0"/>
              </a:rPr>
              <a:t> 1.5-2.5 aralığındadır. Bu özellik gözeneklerde tutma oranını artırır.</a:t>
            </a:r>
            <a:endParaRPr lang="tr-TR" dirty="0"/>
          </a:p>
        </p:txBody>
      </p:sp>
    </p:spTree>
    <p:extLst>
      <p:ext uri="{BB962C8B-B14F-4D97-AF65-F5344CB8AC3E}">
        <p14:creationId xmlns:p14="http://schemas.microsoft.com/office/powerpoint/2010/main" val="270523060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2. MEMBRANLARIN MATERYAL VE TİPLERİ</a:t>
            </a:r>
            <a:endParaRPr lang="tr-TR" dirty="0"/>
          </a:p>
        </p:txBody>
      </p:sp>
      <p:sp>
        <p:nvSpPr>
          <p:cNvPr id="4" name="Dikdörtgen 3"/>
          <p:cNvSpPr/>
          <p:nvPr/>
        </p:nvSpPr>
        <p:spPr>
          <a:xfrm>
            <a:off x="495300" y="1200150"/>
            <a:ext cx="8153400" cy="3693319"/>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çok sayıda farklı materyalden üretilebilirler. Öncelikle üretildikleri malzemeye bağlı olarak biyolojik ve sentetik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şeklinde iki gruba ayrılabilirler. Sentetik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organik (</a:t>
            </a:r>
            <a:r>
              <a:rPr lang="tr-TR" dirty="0" err="1">
                <a:latin typeface="Times New Roman" panose="02020603050405020304" pitchFamily="18" charset="0"/>
                <a:cs typeface="Times New Roman" panose="02020603050405020304" pitchFamily="18" charset="0"/>
              </a:rPr>
              <a:t>polimerik</a:t>
            </a:r>
            <a:r>
              <a:rPr lang="tr-TR" dirty="0">
                <a:latin typeface="Times New Roman" panose="02020603050405020304" pitchFamily="18" charset="0"/>
                <a:cs typeface="Times New Roman" panose="02020603050405020304" pitchFamily="18" charset="0"/>
              </a:rPr>
              <a:t>) ve inorganik (seramik, metalik) olarak ikiye ayırılabilirler. </a:t>
            </a:r>
            <a:r>
              <a:rPr lang="tr-TR" dirty="0" err="1">
                <a:latin typeface="Times New Roman" panose="02020603050405020304" pitchFamily="18" charset="0"/>
                <a:cs typeface="Times New Roman" panose="02020603050405020304" pitchFamily="18" charset="0"/>
              </a:rPr>
              <a:t>Polimerik</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yaygın olarak 10-300°C aralığında işletilebilirler. Bir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kendisi ile temas halinde olan kimyasal bileşenlerin süzmesini, yani ayrılmasını ağlayan ince yarı geçirgen bir ara </a:t>
            </a:r>
            <a:r>
              <a:rPr lang="tr-TR" dirty="0" err="1">
                <a:latin typeface="Times New Roman" panose="02020603050405020304" pitchFamily="18" charset="0"/>
                <a:cs typeface="Times New Roman" panose="02020603050405020304" pitchFamily="18" charset="0"/>
              </a:rPr>
              <a:t>yüzye</a:t>
            </a:r>
            <a:r>
              <a:rPr lang="tr-TR" dirty="0">
                <a:latin typeface="Times New Roman" panose="02020603050405020304" pitchFamily="18" charset="0"/>
                <a:cs typeface="Times New Roman" panose="02020603050405020304" pitchFamily="18" charset="0"/>
              </a:rPr>
              <a:t> sahiptir. Bu ara yüzey moleküler olarak homojen olabilir. Yani kompozisyonu ve yapısı tam olarak </a:t>
            </a:r>
            <a:r>
              <a:rPr lang="tr-TR" dirty="0" err="1">
                <a:latin typeface="Times New Roman" panose="02020603050405020304" pitchFamily="18" charset="0"/>
                <a:cs typeface="Times New Roman" panose="02020603050405020304" pitchFamily="18" charset="0"/>
              </a:rPr>
              <a:t>uniform</a:t>
            </a:r>
            <a:r>
              <a:rPr lang="tr-TR" dirty="0">
                <a:latin typeface="Times New Roman" panose="02020603050405020304" pitchFamily="18" charset="0"/>
                <a:cs typeface="Times New Roman" panose="02020603050405020304" pitchFamily="18" charset="0"/>
              </a:rPr>
              <a:t> dağılım gösterebilir. Fiziksel veya kimyasal olarak heterojen olabilir. Ayrıca, ince veya kalın, doğal veya sentetik olabilir.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içerisinden geçiş ve taşınma aktif veya pasif olabilir. Ayrıca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yapısı nötr veya elektriksel yüklere sahip olabilir. Normal bir filtre belli gözenek çapına sahiptir ve süzme işlemini yapar.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ise daha küçük gözenek boyutlarına sahip oldukları için süzme dışında farklı mekanizmalarda etkili olur.</a:t>
            </a:r>
            <a:endParaRPr lang="tr-TR" dirty="0"/>
          </a:p>
        </p:txBody>
      </p:sp>
    </p:spTree>
    <p:extLst>
      <p:ext uri="{BB962C8B-B14F-4D97-AF65-F5344CB8AC3E}">
        <p14:creationId xmlns:p14="http://schemas.microsoft.com/office/powerpoint/2010/main" val="224446765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026"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6999" t="2635" b="1998"/>
          <a:stretch/>
        </p:blipFill>
        <p:spPr bwMode="auto">
          <a:xfrm>
            <a:off x="76200" y="664272"/>
            <a:ext cx="4800600" cy="3924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0" y="4488418"/>
            <a:ext cx="4953000" cy="338554"/>
          </a:xfrm>
          <a:prstGeom prst="rect">
            <a:avLst/>
          </a:prstGeom>
        </p:spPr>
        <p:txBody>
          <a:bodyPr wrap="square">
            <a:spAutoFit/>
          </a:bodyPr>
          <a:lstStyle/>
          <a:p>
            <a:pPr algn="ctr"/>
            <a:r>
              <a:rPr lang="tr-TR" sz="1600" b="1" dirty="0">
                <a:latin typeface="Times New Roman" pitchFamily="18" charset="0"/>
                <a:cs typeface="Times New Roman" pitchFamily="18" charset="0"/>
              </a:rPr>
              <a:t>Şekil 7</a:t>
            </a:r>
            <a:r>
              <a:rPr lang="tr-TR" sz="1600" dirty="0">
                <a:latin typeface="Times New Roman" pitchFamily="18" charset="0"/>
                <a:cs typeface="Times New Roman" pitchFamily="18" charset="0"/>
              </a:rPr>
              <a:t>. Başlıca </a:t>
            </a:r>
            <a:r>
              <a:rPr lang="tr-TR" sz="1600" dirty="0" err="1">
                <a:latin typeface="Times New Roman" pitchFamily="18" charset="0"/>
                <a:cs typeface="Times New Roman" pitchFamily="18" charset="0"/>
              </a:rPr>
              <a:t>Membran</a:t>
            </a:r>
            <a:r>
              <a:rPr lang="tr-TR" sz="1600" dirty="0">
                <a:latin typeface="Times New Roman" pitchFamily="18" charset="0"/>
                <a:cs typeface="Times New Roman" pitchFamily="18" charset="0"/>
              </a:rPr>
              <a:t> Tiplerinin Şematik Gösterimi</a:t>
            </a:r>
          </a:p>
        </p:txBody>
      </p:sp>
      <p:sp>
        <p:nvSpPr>
          <p:cNvPr id="7" name="Dikdörtgen 6"/>
          <p:cNvSpPr/>
          <p:nvPr/>
        </p:nvSpPr>
        <p:spPr>
          <a:xfrm>
            <a:off x="4876800" y="579656"/>
            <a:ext cx="4267200" cy="4278094"/>
          </a:xfrm>
          <a:prstGeom prst="rect">
            <a:avLst/>
          </a:prstGeom>
        </p:spPr>
        <p:txBody>
          <a:bodyPr wrap="square">
            <a:spAutoFit/>
          </a:bodyPr>
          <a:lstStyle/>
          <a:p>
            <a:pPr algn="just"/>
            <a:r>
              <a:rPr lang="tr-TR" sz="1700" b="1" dirty="0">
                <a:latin typeface="Times New Roman" pitchFamily="18" charset="0"/>
                <a:cs typeface="Times New Roman" pitchFamily="18" charset="0"/>
              </a:rPr>
              <a:t>Simetrik </a:t>
            </a:r>
            <a:r>
              <a:rPr lang="tr-TR" sz="1700" b="1" dirty="0" err="1">
                <a:latin typeface="Times New Roman" pitchFamily="18" charset="0"/>
                <a:cs typeface="Times New Roman" pitchFamily="18" charset="0"/>
              </a:rPr>
              <a:t>membranlar</a:t>
            </a:r>
            <a:r>
              <a:rPr lang="tr-TR" sz="1700" b="1" dirty="0">
                <a:latin typeface="Times New Roman" pitchFamily="18" charset="0"/>
                <a:cs typeface="Times New Roman" pitchFamily="18" charset="0"/>
              </a:rPr>
              <a:t>, </a:t>
            </a:r>
            <a:r>
              <a:rPr lang="tr-TR" sz="1700" dirty="0">
                <a:latin typeface="Times New Roman" pitchFamily="18" charset="0"/>
                <a:cs typeface="Times New Roman" pitchFamily="18" charset="0"/>
              </a:rPr>
              <a:t>boşluklu veya boşluksuz olabilirler. Kalınlıkları 10-200 </a:t>
            </a:r>
            <a:r>
              <a:rPr lang="el-GR" sz="1700" dirty="0">
                <a:latin typeface="Times New Roman" pitchFamily="18" charset="0"/>
                <a:cs typeface="Times New Roman" pitchFamily="18" charset="0"/>
              </a:rPr>
              <a:t>μ</a:t>
            </a:r>
            <a:r>
              <a:rPr lang="tr-TR" sz="1700" dirty="0">
                <a:latin typeface="Times New Roman" pitchFamily="18" charset="0"/>
                <a:cs typeface="Times New Roman" pitchFamily="18" charset="0"/>
              </a:rPr>
              <a:t>m arasında seçilebilir. </a:t>
            </a:r>
            <a:r>
              <a:rPr lang="tr-TR" sz="1700" b="1" dirty="0">
                <a:latin typeface="Times New Roman" pitchFamily="18" charset="0"/>
                <a:cs typeface="Times New Roman" pitchFamily="18" charset="0"/>
              </a:rPr>
              <a:t>Asimetrik </a:t>
            </a:r>
            <a:r>
              <a:rPr lang="tr-TR" sz="1700" b="1" dirty="0" err="1">
                <a:latin typeface="Times New Roman" pitchFamily="18" charset="0"/>
                <a:cs typeface="Times New Roman" pitchFamily="18" charset="0"/>
              </a:rPr>
              <a:t>membranlar</a:t>
            </a:r>
            <a:r>
              <a:rPr lang="tr-TR" sz="1700" b="1" dirty="0">
                <a:latin typeface="Times New Roman" pitchFamily="18" charset="0"/>
                <a:cs typeface="Times New Roman" pitchFamily="18" charset="0"/>
              </a:rPr>
              <a:t>, </a:t>
            </a:r>
            <a:r>
              <a:rPr lang="tr-TR" sz="1700" dirty="0" err="1">
                <a:latin typeface="Times New Roman" pitchFamily="18" charset="0"/>
                <a:cs typeface="Times New Roman" pitchFamily="18" charset="0"/>
              </a:rPr>
              <a:t>üniform</a:t>
            </a:r>
            <a:r>
              <a:rPr lang="tr-TR" sz="1700" dirty="0">
                <a:latin typeface="Times New Roman" pitchFamily="18" charset="0"/>
                <a:cs typeface="Times New Roman" pitchFamily="18" charset="0"/>
              </a:rPr>
              <a:t> olmayan bir yapıya sahiptirler. Bir asimetrik </a:t>
            </a:r>
            <a:r>
              <a:rPr lang="tr-TR" sz="1700" dirty="0" err="1">
                <a:latin typeface="Times New Roman" pitchFamily="18" charset="0"/>
                <a:cs typeface="Times New Roman" pitchFamily="18" charset="0"/>
              </a:rPr>
              <a:t>membranın</a:t>
            </a:r>
            <a:r>
              <a:rPr lang="tr-TR" sz="1700" dirty="0">
                <a:latin typeface="Times New Roman" pitchFamily="18" charset="0"/>
                <a:cs typeface="Times New Roman" pitchFamily="18" charset="0"/>
              </a:rPr>
              <a:t> kalınlığı yaklaşık olarak 10-200 </a:t>
            </a:r>
            <a:r>
              <a:rPr lang="el-GR" sz="1700" dirty="0">
                <a:latin typeface="Times New Roman" pitchFamily="18" charset="0"/>
                <a:cs typeface="Times New Roman" pitchFamily="18" charset="0"/>
              </a:rPr>
              <a:t>μ</a:t>
            </a:r>
            <a:r>
              <a:rPr lang="tr-TR" sz="1700" dirty="0">
                <a:latin typeface="Times New Roman" pitchFamily="18" charset="0"/>
                <a:cs typeface="Times New Roman" pitchFamily="18" charset="0"/>
              </a:rPr>
              <a:t>m arasında değişmektedir. Bu </a:t>
            </a:r>
            <a:r>
              <a:rPr lang="tr-TR" sz="1700" dirty="0" err="1">
                <a:latin typeface="Times New Roman" pitchFamily="18" charset="0"/>
                <a:cs typeface="Times New Roman" pitchFamily="18" charset="0"/>
              </a:rPr>
              <a:t>membranlar</a:t>
            </a:r>
            <a:r>
              <a:rPr lang="tr-TR" sz="1700" dirty="0">
                <a:latin typeface="Times New Roman" pitchFamily="18" charset="0"/>
                <a:cs typeface="Times New Roman" pitchFamily="18" charset="0"/>
              </a:rPr>
              <a:t>, 50-150 </a:t>
            </a:r>
            <a:r>
              <a:rPr lang="el-GR" sz="1700" dirty="0">
                <a:latin typeface="Times New Roman" pitchFamily="18" charset="0"/>
                <a:cs typeface="Times New Roman" pitchFamily="18" charset="0"/>
              </a:rPr>
              <a:t>μ</a:t>
            </a:r>
            <a:r>
              <a:rPr lang="tr-TR" sz="1700" dirty="0">
                <a:latin typeface="Times New Roman" pitchFamily="18" charset="0"/>
                <a:cs typeface="Times New Roman" pitchFamily="18" charset="0"/>
              </a:rPr>
              <a:t>m arasında boşluklu yarı geçirgen bir alt tabaka ile bunun üzerine 0,1- 0,5 </a:t>
            </a:r>
            <a:r>
              <a:rPr lang="el-GR" sz="1700" dirty="0">
                <a:latin typeface="Times New Roman" pitchFamily="18" charset="0"/>
                <a:cs typeface="Times New Roman" pitchFamily="18" charset="0"/>
              </a:rPr>
              <a:t>μ</a:t>
            </a:r>
            <a:r>
              <a:rPr lang="tr-TR" sz="1700" dirty="0">
                <a:latin typeface="Times New Roman" pitchFamily="18" charset="0"/>
                <a:cs typeface="Times New Roman" pitchFamily="18" charset="0"/>
              </a:rPr>
              <a:t>m kalınlığında yoğun bir üst tabaka ile kaplıdır. Ayırma işlemi üst tabakada sağlanır. </a:t>
            </a:r>
            <a:r>
              <a:rPr lang="tr-TR" sz="1700" b="1" dirty="0" err="1">
                <a:latin typeface="Times New Roman" pitchFamily="18" charset="0"/>
                <a:cs typeface="Times New Roman" pitchFamily="18" charset="0"/>
              </a:rPr>
              <a:t>Kompozit</a:t>
            </a:r>
            <a:r>
              <a:rPr lang="tr-TR" sz="1700" b="1" dirty="0">
                <a:latin typeface="Times New Roman" pitchFamily="18" charset="0"/>
                <a:cs typeface="Times New Roman" pitchFamily="18" charset="0"/>
              </a:rPr>
              <a:t> </a:t>
            </a:r>
            <a:r>
              <a:rPr lang="tr-TR" sz="1700" b="1" dirty="0" err="1">
                <a:latin typeface="Times New Roman" pitchFamily="18" charset="0"/>
                <a:cs typeface="Times New Roman" pitchFamily="18" charset="0"/>
              </a:rPr>
              <a:t>membranlar</a:t>
            </a:r>
            <a:r>
              <a:rPr lang="tr-TR" sz="1700" b="1" dirty="0">
                <a:latin typeface="Times New Roman" pitchFamily="18" charset="0"/>
                <a:cs typeface="Times New Roman" pitchFamily="18" charset="0"/>
              </a:rPr>
              <a:t>, </a:t>
            </a:r>
            <a:r>
              <a:rPr lang="tr-TR" sz="1700" dirty="0">
                <a:latin typeface="Times New Roman" pitchFamily="18" charset="0"/>
                <a:cs typeface="Times New Roman" pitchFamily="18" charset="0"/>
              </a:rPr>
              <a:t>asimetrik </a:t>
            </a:r>
            <a:r>
              <a:rPr lang="tr-TR" sz="1700" dirty="0" err="1">
                <a:latin typeface="Times New Roman" pitchFamily="18" charset="0"/>
                <a:cs typeface="Times New Roman" pitchFamily="18" charset="0"/>
              </a:rPr>
              <a:t>membranların</a:t>
            </a:r>
            <a:r>
              <a:rPr lang="tr-TR" sz="1700" dirty="0">
                <a:latin typeface="Times New Roman" pitchFamily="18" charset="0"/>
                <a:cs typeface="Times New Roman" pitchFamily="18" charset="0"/>
              </a:rPr>
              <a:t> üst kısmına ince bir tabakanın eklenmesiyle imal edilirler. Bu ince tabaka toplam </a:t>
            </a:r>
            <a:r>
              <a:rPr lang="tr-TR" sz="1700" dirty="0" err="1">
                <a:latin typeface="Times New Roman" pitchFamily="18" charset="0"/>
                <a:cs typeface="Times New Roman" pitchFamily="18" charset="0"/>
              </a:rPr>
              <a:t>membran</a:t>
            </a:r>
            <a:r>
              <a:rPr lang="tr-TR" sz="1700" dirty="0">
                <a:latin typeface="Times New Roman" pitchFamily="18" charset="0"/>
                <a:cs typeface="Times New Roman" pitchFamily="18" charset="0"/>
              </a:rPr>
              <a:t> kalınlığının %1-3 kadardır. Şekil 9’da morfolojilerine göre sınıflandırma gösterilmiştir.</a:t>
            </a:r>
          </a:p>
        </p:txBody>
      </p:sp>
    </p:spTree>
    <p:extLst>
      <p:ext uri="{BB962C8B-B14F-4D97-AF65-F5344CB8AC3E}">
        <p14:creationId xmlns:p14="http://schemas.microsoft.com/office/powerpoint/2010/main" val="400517695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228600" y="666750"/>
            <a:ext cx="8610600" cy="4462760"/>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proseslerinde, özellikle basınç sürücü kuvvetle işletilen MF, UF, NF ve HF (RO)’de ana problem,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kirlenmesi ve gözeneklerin tıkanması nedeniyle meydana gelen akı azalmasıdır. Bu yüzden, materyal seçimi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kirlenme ve tıkanma özellikleri </a:t>
            </a:r>
            <a:r>
              <a:rPr lang="tr-TR" dirty="0" err="1">
                <a:latin typeface="Times New Roman" panose="02020603050405020304" pitchFamily="18" charset="0"/>
                <a:cs typeface="Times New Roman" panose="02020603050405020304" pitchFamily="18" charset="0"/>
              </a:rPr>
              <a:t>yanısıra</a:t>
            </a:r>
            <a:r>
              <a:rPr lang="tr-TR" dirty="0">
                <a:latin typeface="Times New Roman" panose="02020603050405020304" pitchFamily="18" charset="0"/>
                <a:cs typeface="Times New Roman" panose="02020603050405020304" pitchFamily="18" charset="0"/>
              </a:rPr>
              <a:t>, temizleme ve yeniden kullanılabilme özellikleri dikkate alınarak yapılır.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imalatında polimer materyali seçiminde aşağıdaki özellikler dikkate alınır. </a:t>
            </a:r>
          </a:p>
          <a:p>
            <a:pPr lvl="1" algn="just"/>
            <a:r>
              <a:rPr lang="tr-TR" sz="1600" i="1" dirty="0">
                <a:latin typeface="Times New Roman" pitchFamily="18" charset="0"/>
                <a:cs typeface="Times New Roman" pitchFamily="18" charset="0"/>
              </a:rPr>
              <a:t>• Yüksek </a:t>
            </a:r>
            <a:r>
              <a:rPr lang="tr-TR" sz="1600" i="1" dirty="0" err="1">
                <a:latin typeface="Times New Roman" pitchFamily="18" charset="0"/>
                <a:cs typeface="Times New Roman" pitchFamily="18" charset="0"/>
              </a:rPr>
              <a:t>porozite</a:t>
            </a:r>
            <a:r>
              <a:rPr lang="tr-TR" sz="1600" i="1" dirty="0">
                <a:latin typeface="Times New Roman" pitchFamily="18" charset="0"/>
                <a:cs typeface="Times New Roman" pitchFamily="18" charset="0"/>
              </a:rPr>
              <a:t>,</a:t>
            </a:r>
          </a:p>
          <a:p>
            <a:pPr lvl="1" algn="just"/>
            <a:r>
              <a:rPr lang="tr-TR" sz="1600" i="1" dirty="0">
                <a:latin typeface="Times New Roman" pitchFamily="18" charset="0"/>
                <a:cs typeface="Times New Roman" pitchFamily="18" charset="0"/>
              </a:rPr>
              <a:t>• Homojen ve dar gözenek dağılımı,</a:t>
            </a:r>
          </a:p>
          <a:p>
            <a:pPr lvl="1" algn="just"/>
            <a:r>
              <a:rPr lang="tr-TR" sz="1600" i="1" dirty="0">
                <a:latin typeface="Times New Roman" pitchFamily="18" charset="0"/>
                <a:cs typeface="Times New Roman" pitchFamily="18" charset="0"/>
              </a:rPr>
              <a:t>• Polimerin esnekliği,</a:t>
            </a:r>
          </a:p>
          <a:p>
            <a:pPr lvl="1" algn="just"/>
            <a:r>
              <a:rPr lang="tr-TR" sz="1600" i="1" dirty="0">
                <a:latin typeface="Times New Roman" pitchFamily="18" charset="0"/>
                <a:cs typeface="Times New Roman" pitchFamily="18" charset="0"/>
              </a:rPr>
              <a:t>• Yüksek polimer dayanıklılığı,</a:t>
            </a:r>
          </a:p>
          <a:p>
            <a:pPr lvl="1" algn="just"/>
            <a:r>
              <a:rPr lang="tr-TR" sz="1600" i="1" dirty="0">
                <a:latin typeface="Times New Roman" pitchFamily="18" charset="0"/>
                <a:cs typeface="Times New Roman" pitchFamily="18" charset="0"/>
              </a:rPr>
              <a:t>• Kalıcı </a:t>
            </a:r>
            <a:r>
              <a:rPr lang="tr-TR" sz="1600" i="1" dirty="0" err="1">
                <a:latin typeface="Times New Roman" pitchFamily="18" charset="0"/>
                <a:cs typeface="Times New Roman" pitchFamily="18" charset="0"/>
              </a:rPr>
              <a:t>hidrofilik</a:t>
            </a:r>
            <a:r>
              <a:rPr lang="tr-TR" sz="1600" i="1" dirty="0">
                <a:latin typeface="Times New Roman" pitchFamily="18" charset="0"/>
                <a:cs typeface="Times New Roman" pitchFamily="18" charset="0"/>
              </a:rPr>
              <a:t> özellikler,</a:t>
            </a:r>
          </a:p>
          <a:p>
            <a:pPr lvl="1" algn="just"/>
            <a:r>
              <a:rPr lang="tr-TR" sz="1600" i="1" dirty="0">
                <a:latin typeface="Times New Roman" pitchFamily="18" charset="0"/>
                <a:cs typeface="Times New Roman" pitchFamily="18" charset="0"/>
              </a:rPr>
              <a:t>• Geniş </a:t>
            </a:r>
            <a:r>
              <a:rPr lang="tr-TR" sz="1600" i="1" dirty="0" err="1">
                <a:latin typeface="Times New Roman" pitchFamily="18" charset="0"/>
                <a:cs typeface="Times New Roman" pitchFamily="18" charset="0"/>
              </a:rPr>
              <a:t>pH</a:t>
            </a:r>
            <a:r>
              <a:rPr lang="tr-TR" sz="1600" i="1" dirty="0">
                <a:latin typeface="Times New Roman" pitchFamily="18" charset="0"/>
                <a:cs typeface="Times New Roman" pitchFamily="18" charset="0"/>
              </a:rPr>
              <a:t> ve sıcaklık aralıklarında verimli çalıştırılabilme,</a:t>
            </a:r>
          </a:p>
          <a:p>
            <a:pPr lvl="1" algn="just"/>
            <a:r>
              <a:rPr lang="tr-TR" sz="1600" i="1" dirty="0">
                <a:latin typeface="Times New Roman" pitchFamily="18" charset="0"/>
                <a:cs typeface="Times New Roman" pitchFamily="18" charset="0"/>
              </a:rPr>
              <a:t>• Yüksek basınç uygulamalarına dayanıklılık,</a:t>
            </a:r>
          </a:p>
          <a:p>
            <a:pPr lvl="1" algn="just"/>
            <a:r>
              <a:rPr lang="tr-TR" sz="1600" i="1" dirty="0">
                <a:latin typeface="Times New Roman" pitchFamily="18" charset="0"/>
                <a:cs typeface="Times New Roman" pitchFamily="18" charset="0"/>
              </a:rPr>
              <a:t>• Aşındırıcı kimyasal ve asitlere karşı dayanıklılık,</a:t>
            </a:r>
          </a:p>
          <a:p>
            <a:pPr lvl="1" algn="just"/>
            <a:r>
              <a:rPr lang="tr-TR" sz="1600" i="1" dirty="0">
                <a:latin typeface="Times New Roman" pitchFamily="18" charset="0"/>
                <a:cs typeface="Times New Roman" pitchFamily="18" charset="0"/>
              </a:rPr>
              <a:t>• Yüksek klor toleransı,</a:t>
            </a:r>
          </a:p>
          <a:p>
            <a:pPr lvl="1" algn="just"/>
            <a:r>
              <a:rPr lang="tr-TR" sz="1600" i="1" dirty="0">
                <a:latin typeface="Times New Roman" pitchFamily="18" charset="0"/>
                <a:cs typeface="Times New Roman" pitchFamily="18" charset="0"/>
              </a:rPr>
              <a:t>• Düşük maliyet,</a:t>
            </a:r>
          </a:p>
          <a:p>
            <a:pPr lvl="1" algn="just"/>
            <a:r>
              <a:rPr lang="tr-TR" sz="1600" i="1" dirty="0">
                <a:latin typeface="Times New Roman" pitchFamily="18" charset="0"/>
                <a:cs typeface="Times New Roman" pitchFamily="18" charset="0"/>
              </a:rPr>
              <a:t>• Üretim kolaylığıdır.</a:t>
            </a:r>
          </a:p>
          <a:p>
            <a:pPr lvl="1" algn="just"/>
            <a:endParaRPr lang="tr-TR" i="1" dirty="0"/>
          </a:p>
        </p:txBody>
      </p:sp>
    </p:spTree>
    <p:extLst>
      <p:ext uri="{BB962C8B-B14F-4D97-AF65-F5344CB8AC3E}">
        <p14:creationId xmlns:p14="http://schemas.microsoft.com/office/powerpoint/2010/main" val="361469481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6667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2.1. Organik </a:t>
            </a:r>
            <a:r>
              <a:rPr lang="tr-TR" b="1" dirty="0" err="1">
                <a:latin typeface="Times New Roman" panose="02020603050405020304" pitchFamily="18" charset="0"/>
                <a:cs typeface="Times New Roman" panose="02020603050405020304" pitchFamily="18" charset="0"/>
              </a:rPr>
              <a:t>Membranlar</a:t>
            </a:r>
            <a:endParaRPr lang="tr-TR" dirty="0"/>
          </a:p>
        </p:txBody>
      </p:sp>
      <p:sp>
        <p:nvSpPr>
          <p:cNvPr id="4" name="Dikdörtgen 3"/>
          <p:cNvSpPr/>
          <p:nvPr/>
        </p:nvSpPr>
        <p:spPr>
          <a:xfrm>
            <a:off x="495300" y="971550"/>
            <a:ext cx="8153400" cy="1477328"/>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Organik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endüstriyel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proseslerin çoğu, doğal veya sentetik polimerlerden yapılmıştır. Doğal polimerler yün, kauçuk (</a:t>
            </a:r>
            <a:r>
              <a:rPr lang="tr-TR" dirty="0" err="1">
                <a:latin typeface="Times New Roman" panose="02020603050405020304" pitchFamily="18" charset="0"/>
                <a:cs typeface="Times New Roman" panose="02020603050405020304" pitchFamily="18" charset="0"/>
              </a:rPr>
              <a:t>polisoprin</a:t>
            </a:r>
            <a:r>
              <a:rPr lang="tr-TR" dirty="0">
                <a:latin typeface="Times New Roman" panose="02020603050405020304" pitchFamily="18" charset="0"/>
                <a:cs typeface="Times New Roman" panose="02020603050405020304" pitchFamily="18" charset="0"/>
              </a:rPr>
              <a:t>) ve selülozdan oluşurken, sentetik polimerler ise </a:t>
            </a:r>
            <a:r>
              <a:rPr lang="tr-TR" dirty="0" err="1">
                <a:latin typeface="Times New Roman" panose="02020603050405020304" pitchFamily="18" charset="0"/>
                <a:cs typeface="Times New Roman" panose="02020603050405020304" pitchFamily="18" charset="0"/>
              </a:rPr>
              <a:t>poliamit</a:t>
            </a:r>
            <a:r>
              <a:rPr lang="tr-TR" dirty="0">
                <a:latin typeface="Times New Roman" panose="02020603050405020304" pitchFamily="18" charset="0"/>
                <a:cs typeface="Times New Roman" panose="02020603050405020304" pitchFamily="18" charset="0"/>
              </a:rPr>
              <a:t> (PA), </a:t>
            </a:r>
            <a:r>
              <a:rPr lang="tr-TR" dirty="0" err="1">
                <a:latin typeface="Times New Roman" panose="02020603050405020304" pitchFamily="18" charset="0"/>
                <a:cs typeface="Times New Roman" panose="02020603050405020304" pitchFamily="18" charset="0"/>
              </a:rPr>
              <a:t>polistrin</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politetrafloroetilen</a:t>
            </a:r>
            <a:r>
              <a:rPr lang="tr-TR" dirty="0">
                <a:latin typeface="Times New Roman" panose="02020603050405020304" pitchFamily="18" charset="0"/>
                <a:cs typeface="Times New Roman" panose="02020603050405020304" pitchFamily="18" charset="0"/>
              </a:rPr>
              <a:t> (Teflon) ve benzeri materyalden oluşmaktadır. Organik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materyallerinde polimer veya </a:t>
            </a:r>
            <a:r>
              <a:rPr lang="tr-TR" dirty="0" err="1">
                <a:latin typeface="Times New Roman" panose="02020603050405020304" pitchFamily="18" charset="0"/>
                <a:cs typeface="Times New Roman" panose="02020603050405020304" pitchFamily="18" charset="0"/>
              </a:rPr>
              <a:t>makromoleküler</a:t>
            </a:r>
            <a:r>
              <a:rPr lang="tr-TR" dirty="0">
                <a:latin typeface="Times New Roman" panose="02020603050405020304" pitchFamily="18" charset="0"/>
                <a:cs typeface="Times New Roman" panose="02020603050405020304" pitchFamily="18" charset="0"/>
              </a:rPr>
              <a:t> olanları en önemlileridir. </a:t>
            </a:r>
            <a:endParaRPr lang="tr-TR" dirty="0"/>
          </a:p>
        </p:txBody>
      </p:sp>
      <p:graphicFrame>
        <p:nvGraphicFramePr>
          <p:cNvPr id="6" name="Tablo 5"/>
          <p:cNvGraphicFramePr>
            <a:graphicFrameLocks noGrp="1"/>
          </p:cNvGraphicFramePr>
          <p:nvPr>
            <p:extLst>
              <p:ext uri="{D42A27DB-BD31-4B8C-83A1-F6EECF244321}">
                <p14:modId xmlns:p14="http://schemas.microsoft.com/office/powerpoint/2010/main" val="3058989181"/>
              </p:ext>
            </p:extLst>
          </p:nvPr>
        </p:nvGraphicFramePr>
        <p:xfrm>
          <a:off x="370114" y="2708910"/>
          <a:ext cx="8545286" cy="2148840"/>
        </p:xfrm>
        <a:graphic>
          <a:graphicData uri="http://schemas.openxmlformats.org/drawingml/2006/table">
            <a:tbl>
              <a:tblPr firstRow="1" bandRow="1">
                <a:tableStyleId>{5C22544A-7EE6-4342-B048-85BDC9FD1C3A}</a:tableStyleId>
              </a:tblPr>
              <a:tblGrid>
                <a:gridCol w="1687286">
                  <a:extLst>
                    <a:ext uri="{9D8B030D-6E8A-4147-A177-3AD203B41FA5}">
                      <a16:colId xmlns:a16="http://schemas.microsoft.com/office/drawing/2014/main" xmlns="" val="20000"/>
                    </a:ext>
                  </a:extLst>
                </a:gridCol>
                <a:gridCol w="3657600">
                  <a:extLst>
                    <a:ext uri="{9D8B030D-6E8A-4147-A177-3AD203B41FA5}">
                      <a16:colId xmlns:a16="http://schemas.microsoft.com/office/drawing/2014/main" xmlns="" val="20001"/>
                    </a:ext>
                  </a:extLst>
                </a:gridCol>
                <a:gridCol w="3200400">
                  <a:extLst>
                    <a:ext uri="{9D8B030D-6E8A-4147-A177-3AD203B41FA5}">
                      <a16:colId xmlns:a16="http://schemas.microsoft.com/office/drawing/2014/main" xmlns="" val="20002"/>
                    </a:ext>
                  </a:extLst>
                </a:gridCol>
              </a:tblGrid>
              <a:tr h="294640">
                <a:tc>
                  <a:txBody>
                    <a:bodyPr/>
                    <a:lstStyle/>
                    <a:p>
                      <a:pPr algn="just"/>
                      <a:r>
                        <a:rPr lang="tr-TR" sz="1500" dirty="0">
                          <a:solidFill>
                            <a:schemeClr val="tx1"/>
                          </a:solidFill>
                          <a:latin typeface="Times New Roman" pitchFamily="18" charset="0"/>
                          <a:cs typeface="Times New Roman" pitchFamily="18" charset="0"/>
                        </a:rPr>
                        <a:t>Polimer </a:t>
                      </a:r>
                    </a:p>
                  </a:txBody>
                  <a:tcPr/>
                </a:tc>
                <a:tc>
                  <a:txBody>
                    <a:bodyPr/>
                    <a:lstStyle/>
                    <a:p>
                      <a:pPr algn="just"/>
                      <a:r>
                        <a:rPr lang="tr-TR" sz="1500" dirty="0">
                          <a:solidFill>
                            <a:schemeClr val="tx1"/>
                          </a:solidFill>
                          <a:latin typeface="Times New Roman" pitchFamily="18" charset="0"/>
                          <a:cs typeface="Times New Roman" pitchFamily="18" charset="0"/>
                        </a:rPr>
                        <a:t>Avantaj </a:t>
                      </a:r>
                    </a:p>
                  </a:txBody>
                  <a:tcPr/>
                </a:tc>
                <a:tc>
                  <a:txBody>
                    <a:bodyPr/>
                    <a:lstStyle/>
                    <a:p>
                      <a:pPr algn="just"/>
                      <a:r>
                        <a:rPr lang="tr-TR" sz="1500" dirty="0">
                          <a:solidFill>
                            <a:schemeClr val="tx1"/>
                          </a:solidFill>
                          <a:latin typeface="Times New Roman" pitchFamily="18" charset="0"/>
                          <a:cs typeface="Times New Roman" pitchFamily="18" charset="0"/>
                        </a:rPr>
                        <a:t>Dezavantaj  </a:t>
                      </a:r>
                    </a:p>
                  </a:txBody>
                  <a:tcPr/>
                </a:tc>
                <a:extLst>
                  <a:ext uri="{0D108BD9-81ED-4DB2-BD59-A6C34878D82A}">
                    <a16:rowId xmlns:a16="http://schemas.microsoft.com/office/drawing/2014/main" xmlns="" val="10000"/>
                  </a:ext>
                </a:extLst>
              </a:tr>
              <a:tr h="467360">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Selüloz asetat (CA)</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Ucuz, klor dirençli, </a:t>
                      </a:r>
                      <a:r>
                        <a:rPr lang="tr-TR" sz="1500" b="0" i="0" u="none" strike="noStrike" kern="1200" baseline="0" dirty="0" err="1">
                          <a:solidFill>
                            <a:schemeClr val="dk1"/>
                          </a:solidFill>
                          <a:latin typeface="Times New Roman" pitchFamily="18" charset="0"/>
                          <a:ea typeface="+mn-ea"/>
                          <a:cs typeface="Times New Roman" pitchFamily="18" charset="0"/>
                        </a:rPr>
                        <a:t>solvent</a:t>
                      </a:r>
                      <a:r>
                        <a:rPr lang="tr-TR" sz="1500" b="0" i="0" u="none" strike="noStrike" kern="1200" baseline="0" dirty="0">
                          <a:solidFill>
                            <a:schemeClr val="dk1"/>
                          </a:solidFill>
                          <a:latin typeface="Times New Roman" pitchFamily="18" charset="0"/>
                          <a:ea typeface="+mn-ea"/>
                          <a:cs typeface="Times New Roman" pitchFamily="18" charset="0"/>
                        </a:rPr>
                        <a:t> döküm</a:t>
                      </a:r>
                      <a:endParaRPr lang="tr-TR" sz="1500" dirty="0">
                        <a:latin typeface="Times New Roman" pitchFamily="18" charset="0"/>
                        <a:cs typeface="Times New Roman" pitchFamily="18" charset="0"/>
                      </a:endParaRPr>
                    </a:p>
                  </a:txBody>
                  <a:tcPr/>
                </a:tc>
                <a:tc>
                  <a:txBody>
                    <a:bodyPr/>
                    <a:lstStyle/>
                    <a:p>
                      <a:pPr algn="just"/>
                      <a:r>
                        <a:rPr lang="da-DK" sz="1500" b="0" i="0" u="none" strike="noStrike" kern="1200" baseline="0" dirty="0">
                          <a:solidFill>
                            <a:schemeClr val="dk1"/>
                          </a:solidFill>
                          <a:latin typeface="Times New Roman" pitchFamily="18" charset="0"/>
                          <a:ea typeface="+mn-ea"/>
                          <a:cs typeface="Times New Roman" pitchFamily="18" charset="0"/>
                        </a:rPr>
                        <a:t>Düşük termal, kimyasal ve</a:t>
                      </a:r>
                      <a:r>
                        <a:rPr lang="tr-TR" sz="1500" b="0" i="0" u="none" strike="noStrike" kern="1200" baseline="0" dirty="0">
                          <a:solidFill>
                            <a:schemeClr val="dk1"/>
                          </a:solidFill>
                          <a:latin typeface="Times New Roman" pitchFamily="18" charset="0"/>
                          <a:ea typeface="+mn-ea"/>
                          <a:cs typeface="Times New Roman" pitchFamily="18" charset="0"/>
                        </a:rPr>
                        <a:t> </a:t>
                      </a:r>
                      <a:r>
                        <a:rPr lang="da-DK" sz="1500" b="0" i="0" u="none" strike="noStrike" kern="1200" baseline="0" dirty="0">
                          <a:solidFill>
                            <a:schemeClr val="dk1"/>
                          </a:solidFill>
                          <a:latin typeface="Times New Roman" pitchFamily="18" charset="0"/>
                          <a:ea typeface="+mn-ea"/>
                          <a:cs typeface="Times New Roman" pitchFamily="18" charset="0"/>
                        </a:rPr>
                        <a:t>mekanik</a:t>
                      </a:r>
                      <a:r>
                        <a:rPr lang="tr-TR" sz="1500" b="0" i="0" u="none" strike="noStrike" kern="1200" baseline="0" dirty="0">
                          <a:solidFill>
                            <a:schemeClr val="dk1"/>
                          </a:solidFill>
                          <a:latin typeface="Times New Roman" pitchFamily="18" charset="0"/>
                          <a:ea typeface="+mn-ea"/>
                          <a:cs typeface="Times New Roman" pitchFamily="18" charset="0"/>
                        </a:rPr>
                        <a:t> </a:t>
                      </a:r>
                      <a:r>
                        <a:rPr lang="tr-TR" sz="1500" b="0" i="0" u="none" strike="noStrike" kern="1200" baseline="0" dirty="0" err="1">
                          <a:solidFill>
                            <a:schemeClr val="dk1"/>
                          </a:solidFill>
                          <a:latin typeface="Times New Roman" pitchFamily="18" charset="0"/>
                          <a:ea typeface="+mn-ea"/>
                          <a:cs typeface="Times New Roman" pitchFamily="18" charset="0"/>
                        </a:rPr>
                        <a:t>stabilite</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299720">
                <a:tc>
                  <a:txBody>
                    <a:bodyPr/>
                    <a:lstStyle/>
                    <a:p>
                      <a:pPr algn="just"/>
                      <a:r>
                        <a:rPr lang="tr-TR" sz="1500" b="0" i="0" u="none" strike="noStrike" kern="1200" baseline="0" dirty="0" err="1">
                          <a:solidFill>
                            <a:schemeClr val="dk1"/>
                          </a:solidFill>
                          <a:latin typeface="Times New Roman" pitchFamily="18" charset="0"/>
                          <a:ea typeface="+mn-ea"/>
                          <a:cs typeface="Times New Roman" pitchFamily="18" charset="0"/>
                        </a:rPr>
                        <a:t>Polisülfon</a:t>
                      </a:r>
                      <a:r>
                        <a:rPr lang="tr-TR" sz="1500" b="0" i="0" u="none" strike="noStrike" kern="1200" baseline="0" dirty="0">
                          <a:solidFill>
                            <a:schemeClr val="dk1"/>
                          </a:solidFill>
                          <a:latin typeface="Times New Roman" pitchFamily="18" charset="0"/>
                          <a:ea typeface="+mn-ea"/>
                          <a:cs typeface="Times New Roman" pitchFamily="18" charset="0"/>
                        </a:rPr>
                        <a:t> (PS)</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Akım steril edilebilir, geniş </a:t>
                      </a:r>
                      <a:r>
                        <a:rPr lang="tr-TR" sz="1500" b="0" i="0" u="none" strike="noStrike" kern="1200" baseline="0" dirty="0" err="1">
                          <a:solidFill>
                            <a:schemeClr val="dk1"/>
                          </a:solidFill>
                          <a:latin typeface="Times New Roman" pitchFamily="18" charset="0"/>
                          <a:ea typeface="+mn-ea"/>
                          <a:cs typeface="Times New Roman" pitchFamily="18" charset="0"/>
                        </a:rPr>
                        <a:t>pH</a:t>
                      </a:r>
                      <a:r>
                        <a:rPr lang="tr-TR" sz="1500" b="0" i="0" u="none" strike="noStrike" kern="1200" baseline="0" dirty="0">
                          <a:solidFill>
                            <a:schemeClr val="dk1"/>
                          </a:solidFill>
                          <a:latin typeface="Times New Roman" pitchFamily="18" charset="0"/>
                          <a:ea typeface="+mn-ea"/>
                          <a:cs typeface="Times New Roman" pitchFamily="18" charset="0"/>
                        </a:rPr>
                        <a:t> aralığı,</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Hidrokarbonlara karşı direni zayıf</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284480">
                <a:tc>
                  <a:txBody>
                    <a:bodyPr/>
                    <a:lstStyle/>
                    <a:p>
                      <a:pPr algn="just"/>
                      <a:r>
                        <a:rPr lang="tr-TR" sz="1500" b="0" i="0" u="none" strike="noStrike" kern="1200" baseline="0" dirty="0" err="1">
                          <a:solidFill>
                            <a:schemeClr val="dk1"/>
                          </a:solidFill>
                          <a:latin typeface="Times New Roman" pitchFamily="18" charset="0"/>
                          <a:ea typeface="+mn-ea"/>
                          <a:cs typeface="Times New Roman" pitchFamily="18" charset="0"/>
                        </a:rPr>
                        <a:t>Polipropilen</a:t>
                      </a:r>
                      <a:r>
                        <a:rPr lang="tr-TR" sz="1500" b="0" i="0" u="none" strike="noStrike" kern="1200" baseline="0" dirty="0">
                          <a:solidFill>
                            <a:schemeClr val="dk1"/>
                          </a:solidFill>
                          <a:latin typeface="Times New Roman" pitchFamily="18" charset="0"/>
                          <a:ea typeface="+mn-ea"/>
                          <a:cs typeface="Times New Roman" pitchFamily="18" charset="0"/>
                        </a:rPr>
                        <a:t> (PP)</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Kimyasal olarak dirençli</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err="1">
                          <a:solidFill>
                            <a:schemeClr val="dk1"/>
                          </a:solidFill>
                          <a:latin typeface="Times New Roman" pitchFamily="18" charset="0"/>
                          <a:ea typeface="+mn-ea"/>
                          <a:cs typeface="Times New Roman" pitchFamily="18" charset="0"/>
                        </a:rPr>
                        <a:t>Hidrofobik</a:t>
                      </a:r>
                      <a:r>
                        <a:rPr lang="tr-TR" sz="1500" b="0" i="0" u="none" strike="noStrike" kern="1200" baseline="0" dirty="0">
                          <a:solidFill>
                            <a:schemeClr val="dk1"/>
                          </a:solidFill>
                          <a:latin typeface="Times New Roman" pitchFamily="18" charset="0"/>
                          <a:ea typeface="+mn-ea"/>
                          <a:cs typeface="Times New Roman" pitchFamily="18" charset="0"/>
                        </a:rPr>
                        <a:t> olabilir</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269240">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PTFE</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Dirençli, kimyasal kararlılık, steril edilebilme</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Pahalı</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254000">
                <a:tc>
                  <a:txBody>
                    <a:bodyPr/>
                    <a:lstStyle/>
                    <a:p>
                      <a:pPr algn="just"/>
                      <a:r>
                        <a:rPr lang="tr-TR" sz="1500" b="0" i="0" u="none" strike="noStrike" kern="1200" baseline="0" dirty="0" err="1">
                          <a:solidFill>
                            <a:schemeClr val="dk1"/>
                          </a:solidFill>
                          <a:latin typeface="Times New Roman" pitchFamily="18" charset="0"/>
                          <a:ea typeface="+mn-ea"/>
                          <a:cs typeface="Times New Roman" pitchFamily="18" charset="0"/>
                        </a:rPr>
                        <a:t>Poliamit</a:t>
                      </a:r>
                      <a:r>
                        <a:rPr lang="tr-TR" sz="1500" b="0" i="0" u="none" strike="noStrike" kern="1200" baseline="0" dirty="0">
                          <a:solidFill>
                            <a:schemeClr val="dk1"/>
                          </a:solidFill>
                          <a:latin typeface="Times New Roman" pitchFamily="18" charset="0"/>
                          <a:ea typeface="+mn-ea"/>
                          <a:cs typeface="Times New Roman" pitchFamily="18" charset="0"/>
                        </a:rPr>
                        <a:t> (PA)</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Kimyasal ve termal kararlılığı iyi</a:t>
                      </a:r>
                      <a:endParaRPr lang="tr-TR" sz="1500" dirty="0">
                        <a:latin typeface="Times New Roman" pitchFamily="18" charset="0"/>
                        <a:cs typeface="Times New Roman" pitchFamily="18" charset="0"/>
                      </a:endParaRPr>
                    </a:p>
                  </a:txBody>
                  <a:tcPr/>
                </a:tc>
                <a:tc>
                  <a:txBody>
                    <a:bodyPr/>
                    <a:lstStyle/>
                    <a:p>
                      <a:pPr algn="just"/>
                      <a:r>
                        <a:rPr lang="tr-TR" sz="1500" b="0" i="0" u="none" strike="noStrike" kern="1200" baseline="0" dirty="0">
                          <a:solidFill>
                            <a:schemeClr val="dk1"/>
                          </a:solidFill>
                          <a:latin typeface="Times New Roman" pitchFamily="18" charset="0"/>
                          <a:ea typeface="+mn-ea"/>
                          <a:cs typeface="Times New Roman" pitchFamily="18" charset="0"/>
                        </a:rPr>
                        <a:t>Klora karşı hassas</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5"/>
                  </a:ext>
                </a:extLst>
              </a:tr>
            </a:tbl>
          </a:graphicData>
        </a:graphic>
      </p:graphicFrame>
      <p:sp>
        <p:nvSpPr>
          <p:cNvPr id="7" name="Dikdörtgen 6"/>
          <p:cNvSpPr/>
          <p:nvPr/>
        </p:nvSpPr>
        <p:spPr>
          <a:xfrm>
            <a:off x="304800" y="2385596"/>
            <a:ext cx="7048500" cy="338554"/>
          </a:xfrm>
          <a:prstGeom prst="rect">
            <a:avLst/>
          </a:prstGeom>
        </p:spPr>
        <p:txBody>
          <a:bodyPr wrap="square">
            <a:spAutoFit/>
          </a:bodyPr>
          <a:lstStyle/>
          <a:p>
            <a:r>
              <a:rPr lang="tr-TR" sz="1600" b="1" dirty="0">
                <a:latin typeface="Times New Roman" pitchFamily="18" charset="0"/>
                <a:cs typeface="Times New Roman" pitchFamily="18" charset="0"/>
              </a:rPr>
              <a:t>Tablo 4. </a:t>
            </a:r>
            <a:r>
              <a:rPr lang="tr-TR" sz="1600" dirty="0">
                <a:latin typeface="Times New Roman" pitchFamily="18" charset="0"/>
                <a:cs typeface="Times New Roman" pitchFamily="18" charset="0"/>
              </a:rPr>
              <a:t>Polimer </a:t>
            </a:r>
            <a:r>
              <a:rPr lang="tr-TR" sz="1600" dirty="0" err="1">
                <a:latin typeface="Times New Roman" pitchFamily="18" charset="0"/>
                <a:cs typeface="Times New Roman" pitchFamily="18" charset="0"/>
              </a:rPr>
              <a:t>Membran</a:t>
            </a:r>
            <a:r>
              <a:rPr lang="tr-TR" sz="1600" dirty="0">
                <a:latin typeface="Times New Roman" pitchFamily="18" charset="0"/>
                <a:cs typeface="Times New Roman" pitchFamily="18" charset="0"/>
              </a:rPr>
              <a:t> Materyallerinin Avantaj ve Dezavantajları.</a:t>
            </a:r>
          </a:p>
        </p:txBody>
      </p:sp>
    </p:spTree>
    <p:extLst>
      <p:ext uri="{BB962C8B-B14F-4D97-AF65-F5344CB8AC3E}">
        <p14:creationId xmlns:p14="http://schemas.microsoft.com/office/powerpoint/2010/main" val="99311493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2.2. İnorganik </a:t>
            </a:r>
            <a:r>
              <a:rPr lang="tr-TR" b="1" dirty="0" err="1">
                <a:latin typeface="Times New Roman" panose="02020603050405020304" pitchFamily="18" charset="0"/>
                <a:cs typeface="Times New Roman" panose="02020603050405020304" pitchFamily="18" charset="0"/>
              </a:rPr>
              <a:t>Membranlar</a:t>
            </a:r>
            <a:endParaRPr lang="tr-TR" dirty="0"/>
          </a:p>
        </p:txBody>
      </p:sp>
      <p:sp>
        <p:nvSpPr>
          <p:cNvPr id="4" name="Dikdörtgen 3"/>
          <p:cNvSpPr/>
          <p:nvPr/>
        </p:nvSpPr>
        <p:spPr>
          <a:xfrm>
            <a:off x="495300" y="1352550"/>
            <a:ext cx="8153400" cy="2308324"/>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İnorganik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seramik, karbon, silika, </a:t>
            </a:r>
            <a:r>
              <a:rPr lang="tr-TR" dirty="0" err="1">
                <a:latin typeface="Times New Roman" panose="02020603050405020304" pitchFamily="18" charset="0"/>
                <a:cs typeface="Times New Roman" panose="02020603050405020304" pitchFamily="18" charset="0"/>
              </a:rPr>
              <a:t>zeolit</a:t>
            </a:r>
            <a:r>
              <a:rPr lang="tr-TR" dirty="0">
                <a:latin typeface="Times New Roman" panose="02020603050405020304" pitchFamily="18" charset="0"/>
                <a:cs typeface="Times New Roman" panose="02020603050405020304" pitchFamily="18" charset="0"/>
              </a:rPr>
              <a:t>, çeşitli oksitler (alüminyum, titanyum, zirkonyum) ve </a:t>
            </a:r>
            <a:r>
              <a:rPr lang="tr-TR" dirty="0" err="1">
                <a:latin typeface="Times New Roman" panose="02020603050405020304" pitchFamily="18" charset="0"/>
                <a:cs typeface="Times New Roman" panose="02020603050405020304" pitchFamily="18" charset="0"/>
              </a:rPr>
              <a:t>palladyum</a:t>
            </a:r>
            <a:r>
              <a:rPr lang="tr-TR" dirty="0">
                <a:latin typeface="Times New Roman" panose="02020603050405020304" pitchFamily="18" charset="0"/>
                <a:cs typeface="Times New Roman" panose="02020603050405020304" pitchFamily="18" charset="0"/>
              </a:rPr>
              <a:t>, gümüş ve alaşımları gibi metallerden imal edilmiş </a:t>
            </a:r>
            <a:r>
              <a:rPr lang="tr-TR" dirty="0" err="1">
                <a:latin typeface="Times New Roman" panose="02020603050405020304" pitchFamily="18" charset="0"/>
                <a:cs typeface="Times New Roman" panose="02020603050405020304" pitchFamily="18" charset="0"/>
              </a:rPr>
              <a:t>membranlardır</a:t>
            </a:r>
            <a:r>
              <a:rPr lang="tr-TR" dirty="0">
                <a:latin typeface="Times New Roman" panose="02020603050405020304" pitchFamily="18" charset="0"/>
                <a:cs typeface="Times New Roman" panose="02020603050405020304" pitchFamily="18" charset="0"/>
              </a:rPr>
              <a:t>. İnorganik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mikro gözenekli veya gözeneksiz (yoğun) olabilirler. Mikro gözenekli inorganik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amorf ve kristal seramik </a:t>
            </a:r>
            <a:r>
              <a:rPr lang="tr-TR" dirty="0" err="1">
                <a:latin typeface="Times New Roman" panose="02020603050405020304" pitchFamily="18" charset="0"/>
                <a:cs typeface="Times New Roman" panose="02020603050405020304" pitchFamily="18" charset="0"/>
              </a:rPr>
              <a:t>membranları</a:t>
            </a:r>
            <a:r>
              <a:rPr lang="tr-TR" dirty="0">
                <a:latin typeface="Times New Roman" panose="02020603050405020304" pitchFamily="18" charset="0"/>
                <a:cs typeface="Times New Roman" panose="02020603050405020304" pitchFamily="18" charset="0"/>
              </a:rPr>
              <a:t> içermektedir. Yoğun inorganik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polikristal</a:t>
            </a:r>
            <a:r>
              <a:rPr lang="tr-TR" dirty="0">
                <a:latin typeface="Times New Roman" panose="02020603050405020304" pitchFamily="18" charset="0"/>
                <a:cs typeface="Times New Roman" panose="02020603050405020304" pitchFamily="18" charset="0"/>
              </a:rPr>
              <a:t> seramik veya metalden imal edilirler. Mikro gözenekli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daima, gözenekli bir inorganik destek üzerine desteklenecek bir film olarak hazırlanırlar. Bazı yoğun metalik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da bu şekilde hazırlanabilirler.</a:t>
            </a:r>
            <a:endParaRPr lang="tr-TR" dirty="0"/>
          </a:p>
        </p:txBody>
      </p:sp>
    </p:spTree>
    <p:extLst>
      <p:ext uri="{BB962C8B-B14F-4D97-AF65-F5344CB8AC3E}">
        <p14:creationId xmlns:p14="http://schemas.microsoft.com/office/powerpoint/2010/main" val="249521916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304800" y="590550"/>
            <a:ext cx="8382000" cy="1477328"/>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Çalıştırma sıcaklık aralıkları, Van </a:t>
            </a:r>
            <a:r>
              <a:rPr lang="tr-TR" dirty="0" err="1">
                <a:latin typeface="Times New Roman" panose="02020603050405020304" pitchFamily="18" charset="0"/>
                <a:cs typeface="Times New Roman" panose="02020603050405020304" pitchFamily="18" charset="0"/>
              </a:rPr>
              <a:t>Veen</a:t>
            </a:r>
            <a:r>
              <a:rPr lang="tr-TR" dirty="0">
                <a:latin typeface="Times New Roman" panose="02020603050405020304" pitchFamily="18" charset="0"/>
                <a:cs typeface="Times New Roman" panose="02020603050405020304" pitchFamily="18" charset="0"/>
              </a:rPr>
              <a:t> 1996 tarafından 300 ile 1000°C olduğu ifade edilmiştir. Bu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ayrıca kimyasal ayrışmaya karşı yüksek oranda dirençlidirler. En büyük dezavantajları, günümüzde hala yüksek maliyet gerektirmeleridir. Ancak ileride bu dezavantajlar giderilebilirse, birçok endüstri sektöründe verimli kullanılabilirler. </a:t>
            </a:r>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2265121177"/>
              </p:ext>
            </p:extLst>
          </p:nvPr>
        </p:nvGraphicFramePr>
        <p:xfrm>
          <a:off x="381000" y="2275630"/>
          <a:ext cx="8458200" cy="2468880"/>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xmlns="" val="20000"/>
                    </a:ext>
                  </a:extLst>
                </a:gridCol>
                <a:gridCol w="4495800">
                  <a:extLst>
                    <a:ext uri="{9D8B030D-6E8A-4147-A177-3AD203B41FA5}">
                      <a16:colId xmlns:a16="http://schemas.microsoft.com/office/drawing/2014/main" xmlns="" val="20001"/>
                    </a:ext>
                  </a:extLst>
                </a:gridCol>
              </a:tblGrid>
              <a:tr h="271810">
                <a:tc>
                  <a:txBody>
                    <a:bodyPr/>
                    <a:lstStyle/>
                    <a:p>
                      <a:r>
                        <a:rPr lang="tr-TR" sz="1500" dirty="0">
                          <a:solidFill>
                            <a:schemeClr val="tx1"/>
                          </a:solidFill>
                          <a:latin typeface="Times New Roman" pitchFamily="18" charset="0"/>
                          <a:cs typeface="Times New Roman" pitchFamily="18" charset="0"/>
                        </a:rPr>
                        <a:t>Avantajlar </a:t>
                      </a:r>
                    </a:p>
                  </a:txBody>
                  <a:tcPr/>
                </a:tc>
                <a:tc>
                  <a:txBody>
                    <a:bodyPr/>
                    <a:lstStyle/>
                    <a:p>
                      <a:r>
                        <a:rPr lang="tr-TR" sz="1500" dirty="0">
                          <a:solidFill>
                            <a:schemeClr val="tx1"/>
                          </a:solidFill>
                          <a:latin typeface="Times New Roman" pitchFamily="18" charset="0"/>
                          <a:cs typeface="Times New Roman" pitchFamily="18" charset="0"/>
                        </a:rPr>
                        <a:t>Dezavantajlar</a:t>
                      </a:r>
                      <a:r>
                        <a:rPr lang="tr-TR" sz="1500" baseline="0" dirty="0">
                          <a:solidFill>
                            <a:schemeClr val="tx1"/>
                          </a:solidFill>
                          <a:latin typeface="Times New Roman" pitchFamily="18" charset="0"/>
                          <a:cs typeface="Times New Roman" pitchFamily="18" charset="0"/>
                        </a:rPr>
                        <a:t> </a:t>
                      </a:r>
                      <a:endParaRPr lang="tr-TR" sz="15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xmlns="" val="10000"/>
                  </a:ext>
                </a:extLst>
              </a:tr>
              <a:tr h="271810">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Yüksek sıcaklıklarda uzun süreli dayanıklılık</a:t>
                      </a:r>
                      <a:endParaRPr lang="tr-TR" sz="1500" dirty="0">
                        <a:latin typeface="Times New Roman" pitchFamily="18" charset="0"/>
                        <a:cs typeface="Times New Roman" pitchFamily="18" charset="0"/>
                      </a:endParaRPr>
                    </a:p>
                  </a:txBody>
                  <a:tcPr/>
                </a:tc>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Yüksek maliyet</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280707">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Ağır çevre koşullarına dayanıklılık</a:t>
                      </a:r>
                      <a:endParaRPr lang="tr-TR" sz="1500" dirty="0">
                        <a:latin typeface="Times New Roman" pitchFamily="18" charset="0"/>
                        <a:cs typeface="Times New Roman" pitchFamily="18" charset="0"/>
                      </a:endParaRPr>
                    </a:p>
                  </a:txBody>
                  <a:tcPr/>
                </a:tc>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Kırılganlık (özellikle yoğun Paladyum </a:t>
                      </a:r>
                      <a:r>
                        <a:rPr lang="tr-TR" sz="1500" b="0" i="0" u="none" strike="noStrike" kern="1200" baseline="0" dirty="0" err="1">
                          <a:solidFill>
                            <a:schemeClr val="dk1"/>
                          </a:solidFill>
                          <a:latin typeface="Times New Roman" pitchFamily="18" charset="0"/>
                          <a:ea typeface="+mn-ea"/>
                          <a:cs typeface="Times New Roman" pitchFamily="18" charset="0"/>
                        </a:rPr>
                        <a:t>membranlarda</a:t>
                      </a:r>
                      <a:r>
                        <a:rPr lang="tr-TR" sz="1500" b="0" i="0" u="none" strike="noStrike" kern="1200" baseline="0" dirty="0">
                          <a:solidFill>
                            <a:schemeClr val="dk1"/>
                          </a:solidFill>
                          <a:latin typeface="Times New Roman" pitchFamily="18" charset="0"/>
                          <a:ea typeface="+mn-ea"/>
                          <a:cs typeface="Times New Roman" pitchFamily="18" charset="0"/>
                        </a:rPr>
                        <a:t>)</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280213">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Yüksek basınca karşı dayanıklılık</a:t>
                      </a:r>
                      <a:endParaRPr lang="tr-TR" sz="1500" dirty="0">
                        <a:latin typeface="Times New Roman" pitchFamily="18" charset="0"/>
                        <a:cs typeface="Times New Roman" pitchFamily="18" charset="0"/>
                      </a:endParaRPr>
                    </a:p>
                  </a:txBody>
                  <a:tcPr/>
                </a:tc>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Modül hacmine oranla düşük </a:t>
                      </a:r>
                      <a:r>
                        <a:rPr lang="tr-TR" sz="1500" b="0" i="0" u="none" strike="noStrike" kern="1200" baseline="0" dirty="0" err="1">
                          <a:solidFill>
                            <a:schemeClr val="dk1"/>
                          </a:solidFill>
                          <a:latin typeface="Times New Roman" pitchFamily="18" charset="0"/>
                          <a:ea typeface="+mn-ea"/>
                          <a:cs typeface="Times New Roman" pitchFamily="18" charset="0"/>
                        </a:rPr>
                        <a:t>membran</a:t>
                      </a:r>
                      <a:r>
                        <a:rPr lang="tr-TR" sz="1500" b="0" i="0" u="none" strike="noStrike" kern="1200" baseline="0" dirty="0">
                          <a:solidFill>
                            <a:schemeClr val="dk1"/>
                          </a:solidFill>
                          <a:latin typeface="Times New Roman" pitchFamily="18" charset="0"/>
                          <a:ea typeface="+mn-ea"/>
                          <a:cs typeface="Times New Roman" pitchFamily="18" charset="0"/>
                        </a:rPr>
                        <a:t> yüzey alanı</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462076">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Mikrobiyolojik </a:t>
                      </a:r>
                      <a:r>
                        <a:rPr lang="tr-TR" sz="1500" b="0" i="0" u="none" strike="noStrike" kern="1200" baseline="0" dirty="0" err="1">
                          <a:solidFill>
                            <a:schemeClr val="dk1"/>
                          </a:solidFill>
                          <a:latin typeface="Times New Roman" pitchFamily="18" charset="0"/>
                          <a:ea typeface="+mn-ea"/>
                          <a:cs typeface="Times New Roman" pitchFamily="18" charset="0"/>
                        </a:rPr>
                        <a:t>bozunmalara</a:t>
                      </a:r>
                      <a:r>
                        <a:rPr lang="tr-TR" sz="1500" b="0" i="0" u="none" strike="noStrike" kern="1200" baseline="0" dirty="0">
                          <a:solidFill>
                            <a:schemeClr val="dk1"/>
                          </a:solidFill>
                          <a:latin typeface="Times New Roman" pitchFamily="18" charset="0"/>
                          <a:ea typeface="+mn-ea"/>
                          <a:cs typeface="Times New Roman" pitchFamily="18" charset="0"/>
                        </a:rPr>
                        <a:t> karşı dayanıklılık</a:t>
                      </a:r>
                      <a:endParaRPr lang="tr-TR" sz="1500" dirty="0">
                        <a:latin typeface="Times New Roman" pitchFamily="18" charset="0"/>
                        <a:cs typeface="Times New Roman" pitchFamily="18" charset="0"/>
                      </a:endParaRPr>
                    </a:p>
                  </a:txBody>
                  <a:tcPr/>
                </a:tc>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Geniş çaplı mikro gözenekli </a:t>
                      </a:r>
                      <a:r>
                        <a:rPr lang="tr-TR" sz="1500" b="0" i="0" u="none" strike="noStrike" kern="1200" baseline="0" dirty="0" err="1">
                          <a:solidFill>
                            <a:schemeClr val="dk1"/>
                          </a:solidFill>
                          <a:latin typeface="Times New Roman" pitchFamily="18" charset="0"/>
                          <a:ea typeface="+mn-ea"/>
                          <a:cs typeface="Times New Roman" pitchFamily="18" charset="0"/>
                        </a:rPr>
                        <a:t>membranlarda</a:t>
                      </a:r>
                      <a:r>
                        <a:rPr lang="tr-TR" sz="1500" b="0" i="0" u="none" strike="noStrike" kern="1200" baseline="0" dirty="0">
                          <a:solidFill>
                            <a:schemeClr val="dk1"/>
                          </a:solidFill>
                          <a:latin typeface="Times New Roman" pitchFamily="18" charset="0"/>
                          <a:ea typeface="+mn-ea"/>
                          <a:cs typeface="Times New Roman" pitchFamily="18" charset="0"/>
                        </a:rPr>
                        <a:t> yüksek seçiciliği sağlamanın zorluğu</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280213">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Kirlenmeden sonra kolay temizlenebilme</a:t>
                      </a:r>
                      <a:endParaRPr lang="tr-TR" sz="1500" dirty="0">
                        <a:latin typeface="Times New Roman" pitchFamily="18" charset="0"/>
                        <a:cs typeface="Times New Roman" pitchFamily="18" charset="0"/>
                      </a:endParaRPr>
                    </a:p>
                  </a:txBody>
                  <a:tcPr/>
                </a:tc>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Düşük akı</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5"/>
                  </a:ext>
                </a:extLst>
              </a:tr>
              <a:tr h="280213">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Kolay katalitik aktiflik</a:t>
                      </a:r>
                      <a:endParaRPr lang="tr-TR" sz="1500" dirty="0">
                        <a:latin typeface="Times New Roman" pitchFamily="18" charset="0"/>
                        <a:cs typeface="Times New Roman" pitchFamily="18" charset="0"/>
                      </a:endParaRPr>
                    </a:p>
                  </a:txBody>
                  <a:tcPr/>
                </a:tc>
                <a:tc>
                  <a:txBody>
                    <a:bodyPr/>
                    <a:lstStyle/>
                    <a:p>
                      <a:r>
                        <a:rPr lang="tr-TR" sz="1500" b="0" i="0" u="none" strike="noStrike" kern="1200" baseline="0" dirty="0">
                          <a:solidFill>
                            <a:schemeClr val="dk1"/>
                          </a:solidFill>
                          <a:latin typeface="Times New Roman" pitchFamily="18" charset="0"/>
                          <a:ea typeface="+mn-ea"/>
                          <a:cs typeface="Times New Roman" pitchFamily="18" charset="0"/>
                        </a:rPr>
                        <a:t>Yüksek kirlenme ve tıkanma</a:t>
                      </a:r>
                      <a:endParaRPr lang="tr-TR" sz="1500" dirty="0">
                        <a:latin typeface="Times New Roman" pitchFamily="18" charset="0"/>
                        <a:cs typeface="Times New Roman" pitchFamily="18" charset="0"/>
                      </a:endParaRPr>
                    </a:p>
                  </a:txBody>
                  <a:tcPr/>
                </a:tc>
                <a:extLst>
                  <a:ext uri="{0D108BD9-81ED-4DB2-BD59-A6C34878D82A}">
                    <a16:rowId xmlns:a16="http://schemas.microsoft.com/office/drawing/2014/main" xmlns="" val="10006"/>
                  </a:ext>
                </a:extLst>
              </a:tr>
            </a:tbl>
          </a:graphicData>
        </a:graphic>
      </p:graphicFrame>
      <p:sp>
        <p:nvSpPr>
          <p:cNvPr id="6" name="Dikdörtgen 5"/>
          <p:cNvSpPr/>
          <p:nvPr/>
        </p:nvSpPr>
        <p:spPr>
          <a:xfrm>
            <a:off x="304800" y="2004596"/>
            <a:ext cx="6553200" cy="338554"/>
          </a:xfrm>
          <a:prstGeom prst="rect">
            <a:avLst/>
          </a:prstGeom>
        </p:spPr>
        <p:txBody>
          <a:bodyPr wrap="square">
            <a:spAutoFit/>
          </a:bodyPr>
          <a:lstStyle/>
          <a:p>
            <a:r>
              <a:rPr lang="tr-TR" sz="1600" b="1" dirty="0">
                <a:latin typeface="Times New Roman" pitchFamily="18" charset="0"/>
                <a:cs typeface="Times New Roman" pitchFamily="18" charset="0"/>
              </a:rPr>
              <a:t>Tablo 5. </a:t>
            </a:r>
            <a:r>
              <a:rPr lang="tr-TR" sz="1600" dirty="0">
                <a:latin typeface="Times New Roman" pitchFamily="18" charset="0"/>
                <a:cs typeface="Times New Roman" pitchFamily="18" charset="0"/>
              </a:rPr>
              <a:t>İnorganik </a:t>
            </a:r>
            <a:r>
              <a:rPr lang="tr-TR" sz="1600" dirty="0" err="1">
                <a:latin typeface="Times New Roman" pitchFamily="18" charset="0"/>
                <a:cs typeface="Times New Roman" pitchFamily="18" charset="0"/>
              </a:rPr>
              <a:t>Membranların</a:t>
            </a:r>
            <a:r>
              <a:rPr lang="tr-TR" sz="1600" dirty="0">
                <a:latin typeface="Times New Roman" pitchFamily="18" charset="0"/>
                <a:cs typeface="Times New Roman" pitchFamily="18" charset="0"/>
              </a:rPr>
              <a:t> Avantaj ve Dezavantajları</a:t>
            </a:r>
          </a:p>
        </p:txBody>
      </p:sp>
    </p:spTree>
    <p:extLst>
      <p:ext uri="{BB962C8B-B14F-4D97-AF65-F5344CB8AC3E}">
        <p14:creationId xmlns:p14="http://schemas.microsoft.com/office/powerpoint/2010/main" val="274865731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3. MEMBRAN MODÜLLERİ </a:t>
            </a:r>
            <a:endParaRPr lang="tr-TR" dirty="0"/>
          </a:p>
        </p:txBody>
      </p:sp>
      <p:sp>
        <p:nvSpPr>
          <p:cNvPr id="4" name="Dikdörtgen 3"/>
          <p:cNvSpPr/>
          <p:nvPr/>
        </p:nvSpPr>
        <p:spPr>
          <a:xfrm>
            <a:off x="495300" y="1352550"/>
            <a:ext cx="8153400" cy="2031325"/>
          </a:xfrm>
          <a:prstGeom prst="rect">
            <a:avLst/>
          </a:prstGeom>
        </p:spPr>
        <p:txBody>
          <a:bodyPr wrap="square">
            <a:spAutoFit/>
          </a:bodyPr>
          <a:lstStyle/>
          <a:p>
            <a:pPr algn="just"/>
            <a:r>
              <a:rPr lang="tr-TR" dirty="0" err="1">
                <a:latin typeface="Times New Roman" pitchFamily="18" charset="0"/>
                <a:cs typeface="Times New Roman" pitchFamily="18" charset="0"/>
              </a:rPr>
              <a:t>Membranların</a:t>
            </a:r>
            <a:r>
              <a:rPr lang="tr-TR" dirty="0">
                <a:latin typeface="Times New Roman" pitchFamily="18" charset="0"/>
                <a:cs typeface="Times New Roman" pitchFamily="18" charset="0"/>
              </a:rPr>
              <a:t> modül olarak adlandırılan cihazlara yerleştirilmesi gereklidir.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modülleri; </a:t>
            </a:r>
            <a:r>
              <a:rPr lang="tr-TR" dirty="0" err="1">
                <a:latin typeface="Times New Roman" pitchFamily="18" charset="0"/>
                <a:cs typeface="Times New Roman" pitchFamily="18" charset="0"/>
              </a:rPr>
              <a:t>kapiler</a:t>
            </a:r>
            <a:r>
              <a:rPr lang="tr-TR" dirty="0">
                <a:latin typeface="Times New Roman" pitchFamily="18" charset="0"/>
                <a:cs typeface="Times New Roman" pitchFamily="18" charset="0"/>
              </a:rPr>
              <a:t>, içi boş lif, levha-çerçeve, spiral sargı ve </a:t>
            </a:r>
            <a:r>
              <a:rPr lang="tr-TR" dirty="0" err="1">
                <a:latin typeface="Times New Roman" pitchFamily="18" charset="0"/>
                <a:cs typeface="Times New Roman" pitchFamily="18" charset="0"/>
              </a:rPr>
              <a:t>borusal</a:t>
            </a:r>
            <a:r>
              <a:rPr lang="tr-TR" dirty="0">
                <a:latin typeface="Times New Roman" pitchFamily="18" charset="0"/>
                <a:cs typeface="Times New Roman" pitchFamily="18" charset="0"/>
              </a:rPr>
              <a:t> olarak hazırlanabilirler. Spiral sargı ve içi boş lif modüller en çok kullanılanlarıdır. Levha-çerçeve modüller filtre pres prensibinden esinlenerek oluşturulmuştur. Spiral sargı </a:t>
            </a:r>
            <a:r>
              <a:rPr lang="tr-TR" dirty="0" err="1">
                <a:latin typeface="Times New Roman" pitchFamily="18" charset="0"/>
                <a:cs typeface="Times New Roman" pitchFamily="18" charset="0"/>
              </a:rPr>
              <a:t>membranlar</a:t>
            </a:r>
            <a:r>
              <a:rPr lang="tr-TR" dirty="0">
                <a:latin typeface="Times New Roman" pitchFamily="18" charset="0"/>
                <a:cs typeface="Times New Roman" pitchFamily="18" charset="0"/>
              </a:rPr>
              <a:t> birim hacim başına yüksek bir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alanı verir. Borulu ısı değiştiricilere benzer şekilde imal edilen içi boş lif modüllerde en iyi alan hacim oranına ulaşılmaktadır.</a:t>
            </a:r>
          </a:p>
        </p:txBody>
      </p:sp>
    </p:spTree>
    <p:extLst>
      <p:ext uri="{BB962C8B-B14F-4D97-AF65-F5344CB8AC3E}">
        <p14:creationId xmlns:p14="http://schemas.microsoft.com/office/powerpoint/2010/main" val="171186172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3.1. İçi Boş(</a:t>
            </a:r>
            <a:r>
              <a:rPr lang="tr-TR" b="1" dirty="0" err="1">
                <a:latin typeface="Times New Roman" panose="02020603050405020304" pitchFamily="18" charset="0"/>
                <a:cs typeface="Times New Roman" panose="02020603050405020304" pitchFamily="18" charset="0"/>
              </a:rPr>
              <a:t>hollow</a:t>
            </a:r>
            <a:r>
              <a:rPr lang="tr-TR" b="1" dirty="0">
                <a:latin typeface="Times New Roman" panose="02020603050405020304" pitchFamily="18" charset="0"/>
                <a:cs typeface="Times New Roman" panose="02020603050405020304" pitchFamily="18" charset="0"/>
              </a:rPr>
              <a:t>) Lif Modülü </a:t>
            </a:r>
            <a:endParaRPr lang="tr-TR" dirty="0"/>
          </a:p>
        </p:txBody>
      </p:sp>
      <p:sp>
        <p:nvSpPr>
          <p:cNvPr id="4" name="Dikdörtgen 3"/>
          <p:cNvSpPr/>
          <p:nvPr/>
        </p:nvSpPr>
        <p:spPr>
          <a:xfrm>
            <a:off x="495300" y="1352550"/>
            <a:ext cx="8153400" cy="2308324"/>
          </a:xfrm>
          <a:prstGeom prst="rect">
            <a:avLst/>
          </a:prstGeom>
        </p:spPr>
        <p:txBody>
          <a:bodyPr wrap="square">
            <a:spAutoFit/>
          </a:bodyPr>
          <a:lstStyle/>
          <a:p>
            <a:pPr algn="just"/>
            <a:r>
              <a:rPr lang="tr-TR" dirty="0">
                <a:latin typeface="Times New Roman" pitchFamily="18" charset="0"/>
                <a:cs typeface="Times New Roman" pitchFamily="18" charset="0"/>
              </a:rPr>
              <a:t>Tipik bir içi boş lifin iç çapı 50 µm, dış çapı ise 100-200 µm aralığındadır. Besleme sıvısı liflerin dışından gönderilmektedir. Bu çap aralığındaki liflerden hazırlanan modüller çoğunlukla yüksek basınçlı gaz ayırmalarında ve ticari RO uygulamalarında, 200-500 µm aralığındaki çapa sahip liflerden oluşan içi boş lif modülleri ise düşük basınçlı gaz ayırmaları ve UF uygulamalarında kullanılmaktadır. Ancak, lif çapı 200 µm’den daha büyükse besleme liflerin içinden gönderilmektedir. Besleme akımının nispeten temiz olduğu durumlarda kullanılır. Deniz suyundan saf su </a:t>
            </a:r>
            <a:r>
              <a:rPr lang="tr-TR" dirty="0" err="1">
                <a:latin typeface="Times New Roman" pitchFamily="18" charset="0"/>
                <a:cs typeface="Times New Roman" pitchFamily="18" charset="0"/>
              </a:rPr>
              <a:t>eldesinde</a:t>
            </a:r>
            <a:r>
              <a:rPr lang="tr-TR" dirty="0">
                <a:latin typeface="Times New Roman" pitchFamily="18" charset="0"/>
                <a:cs typeface="Times New Roman" pitchFamily="18" charset="0"/>
              </a:rPr>
              <a:t> de bu tip modüller kullanılmaktadır. Bu modüllerdeki </a:t>
            </a:r>
            <a:r>
              <a:rPr lang="tr-TR" dirty="0" err="1">
                <a:latin typeface="Times New Roman" pitchFamily="18" charset="0"/>
                <a:cs typeface="Times New Roman" pitchFamily="18" charset="0"/>
              </a:rPr>
              <a:t>membran</a:t>
            </a:r>
            <a:r>
              <a:rPr lang="tr-TR" dirty="0">
                <a:latin typeface="Times New Roman" pitchFamily="18" charset="0"/>
                <a:cs typeface="Times New Roman" pitchFamily="18" charset="0"/>
              </a:rPr>
              <a:t> alanı 0.2-1 m² arasındadır</a:t>
            </a:r>
          </a:p>
        </p:txBody>
      </p:sp>
      <p:sp>
        <p:nvSpPr>
          <p:cNvPr id="5" name="AutoShape 2" descr="1 Invited Review Paper / Çağrılı Derleme Makalesi AN OPTION FOR SPECIAL  SEPARATION OPERATIONS: MEMBRANE PROCESSES Yavuz S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393971390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074" name="Picture 2"/>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21971" y="730152"/>
            <a:ext cx="4933950"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304800" y="1267659"/>
            <a:ext cx="1905000" cy="1077218"/>
          </a:xfrm>
          <a:prstGeom prst="rect">
            <a:avLst/>
          </a:prstGeom>
        </p:spPr>
        <p:txBody>
          <a:bodyPr wrap="square">
            <a:spAutoFit/>
          </a:bodyPr>
          <a:lstStyle/>
          <a:p>
            <a:r>
              <a:rPr lang="tr-TR" sz="1600" b="1" dirty="0">
                <a:latin typeface="Times New Roman" pitchFamily="18" charset="0"/>
                <a:cs typeface="Times New Roman" pitchFamily="18" charset="0"/>
              </a:rPr>
              <a:t>Besleme akışı;</a:t>
            </a:r>
          </a:p>
          <a:p>
            <a:r>
              <a:rPr lang="tr-TR" sz="1600" dirty="0">
                <a:latin typeface="Times New Roman" pitchFamily="18" charset="0"/>
                <a:cs typeface="Times New Roman" pitchFamily="18" charset="0"/>
              </a:rPr>
              <a:t>suda askıda kalan mikroorganizmaları ve katı maddeler</a:t>
            </a:r>
          </a:p>
        </p:txBody>
      </p:sp>
      <p:sp>
        <p:nvSpPr>
          <p:cNvPr id="6" name="Dikdörtgen 5"/>
          <p:cNvSpPr/>
          <p:nvPr/>
        </p:nvSpPr>
        <p:spPr>
          <a:xfrm>
            <a:off x="4850946" y="590550"/>
            <a:ext cx="1207382" cy="338554"/>
          </a:xfrm>
          <a:prstGeom prst="rect">
            <a:avLst/>
          </a:prstGeom>
        </p:spPr>
        <p:txBody>
          <a:bodyPr wrap="none">
            <a:spAutoFit/>
          </a:bodyPr>
          <a:lstStyle/>
          <a:p>
            <a:r>
              <a:rPr lang="tr-TR" sz="1600" dirty="0">
                <a:latin typeface="Times New Roman" pitchFamily="18" charset="0"/>
                <a:cs typeface="Times New Roman" pitchFamily="18" charset="0"/>
              </a:rPr>
              <a:t>nüfuz etmek</a:t>
            </a:r>
          </a:p>
        </p:txBody>
      </p:sp>
      <p:sp>
        <p:nvSpPr>
          <p:cNvPr id="7" name="Dikdörtgen 6"/>
          <p:cNvSpPr/>
          <p:nvPr/>
        </p:nvSpPr>
        <p:spPr>
          <a:xfrm>
            <a:off x="5536746" y="929105"/>
            <a:ext cx="2090124" cy="338554"/>
          </a:xfrm>
          <a:prstGeom prst="rect">
            <a:avLst/>
          </a:prstGeom>
        </p:spPr>
        <p:txBody>
          <a:bodyPr wrap="none">
            <a:spAutoFit/>
          </a:bodyPr>
          <a:lstStyle/>
          <a:p>
            <a:r>
              <a:rPr lang="tr-TR" sz="1600" dirty="0">
                <a:latin typeface="Times New Roman" pitchFamily="18" charset="0"/>
                <a:cs typeface="Times New Roman" pitchFamily="18" charset="0"/>
              </a:rPr>
              <a:t>yarı geçirgen </a:t>
            </a:r>
            <a:r>
              <a:rPr lang="tr-TR" sz="1600" dirty="0" err="1">
                <a:latin typeface="Times New Roman" pitchFamily="18" charset="0"/>
                <a:cs typeface="Times New Roman" pitchFamily="18" charset="0"/>
              </a:rPr>
              <a:t>membran</a:t>
            </a:r>
            <a:endParaRPr lang="tr-TR" sz="1600" dirty="0">
              <a:latin typeface="Times New Roman" pitchFamily="18" charset="0"/>
              <a:cs typeface="Times New Roman" pitchFamily="18" charset="0"/>
            </a:endParaRPr>
          </a:p>
        </p:txBody>
      </p:sp>
      <p:sp>
        <p:nvSpPr>
          <p:cNvPr id="8" name="Dikdörtgen 7"/>
          <p:cNvSpPr/>
          <p:nvPr/>
        </p:nvSpPr>
        <p:spPr>
          <a:xfrm>
            <a:off x="5689146" y="1277839"/>
            <a:ext cx="1334020" cy="338554"/>
          </a:xfrm>
          <a:prstGeom prst="rect">
            <a:avLst/>
          </a:prstGeom>
        </p:spPr>
        <p:txBody>
          <a:bodyPr wrap="none">
            <a:spAutoFit/>
          </a:bodyPr>
          <a:lstStyle/>
          <a:p>
            <a:r>
              <a:rPr lang="tr-TR" sz="1600" dirty="0">
                <a:latin typeface="Times New Roman" pitchFamily="18" charset="0"/>
                <a:cs typeface="Times New Roman" pitchFamily="18" charset="0"/>
              </a:rPr>
              <a:t>Besleme akışı</a:t>
            </a:r>
            <a:endParaRPr lang="tr-TR" sz="1600" dirty="0"/>
          </a:p>
        </p:txBody>
      </p:sp>
      <p:sp>
        <p:nvSpPr>
          <p:cNvPr id="9" name="Dikdörtgen 8"/>
          <p:cNvSpPr/>
          <p:nvPr/>
        </p:nvSpPr>
        <p:spPr>
          <a:xfrm>
            <a:off x="4635537" y="4111527"/>
            <a:ext cx="910827" cy="338554"/>
          </a:xfrm>
          <a:prstGeom prst="rect">
            <a:avLst/>
          </a:prstGeom>
        </p:spPr>
        <p:txBody>
          <a:bodyPr wrap="none">
            <a:spAutoFit/>
          </a:bodyPr>
          <a:lstStyle/>
          <a:p>
            <a:r>
              <a:rPr lang="tr-TR" sz="1600" b="1" dirty="0">
                <a:latin typeface="Times New Roman" pitchFamily="18" charset="0"/>
                <a:cs typeface="Times New Roman" pitchFamily="18" charset="0"/>
              </a:rPr>
              <a:t>temiz su</a:t>
            </a:r>
          </a:p>
        </p:txBody>
      </p:sp>
      <p:sp>
        <p:nvSpPr>
          <p:cNvPr id="10" name="Dikdörtgen 9"/>
          <p:cNvSpPr/>
          <p:nvPr/>
        </p:nvSpPr>
        <p:spPr>
          <a:xfrm>
            <a:off x="6555921" y="2897892"/>
            <a:ext cx="1759905" cy="1077218"/>
          </a:xfrm>
          <a:prstGeom prst="rect">
            <a:avLst/>
          </a:prstGeom>
        </p:spPr>
        <p:txBody>
          <a:bodyPr wrap="none">
            <a:spAutoFit/>
          </a:bodyPr>
          <a:lstStyle/>
          <a:p>
            <a:r>
              <a:rPr lang="tr-TR" sz="1600" b="1" dirty="0">
                <a:latin typeface="Times New Roman" pitchFamily="18" charset="0"/>
                <a:cs typeface="Times New Roman" pitchFamily="18" charset="0"/>
              </a:rPr>
              <a:t>Süzüntü çıkış;</a:t>
            </a:r>
          </a:p>
          <a:p>
            <a:r>
              <a:rPr lang="tr-TR" sz="1600" dirty="0">
                <a:latin typeface="Times New Roman" pitchFamily="18" charset="0"/>
                <a:cs typeface="Times New Roman" pitchFamily="18" charset="0"/>
              </a:rPr>
              <a:t>suda askıda kalan </a:t>
            </a:r>
          </a:p>
          <a:p>
            <a:r>
              <a:rPr lang="tr-TR" sz="1600" dirty="0">
                <a:latin typeface="Times New Roman" pitchFamily="18" charset="0"/>
                <a:cs typeface="Times New Roman" pitchFamily="18" charset="0"/>
              </a:rPr>
              <a:t>mikroorganizmalar</a:t>
            </a:r>
          </a:p>
          <a:p>
            <a:r>
              <a:rPr lang="tr-TR" sz="1600" dirty="0">
                <a:latin typeface="Times New Roman" pitchFamily="18" charset="0"/>
                <a:cs typeface="Times New Roman" pitchFamily="18" charset="0"/>
              </a:rPr>
              <a:t> ve katı maddeler</a:t>
            </a:r>
          </a:p>
        </p:txBody>
      </p:sp>
      <p:sp>
        <p:nvSpPr>
          <p:cNvPr id="11" name="Dikdörtgen 10"/>
          <p:cNvSpPr/>
          <p:nvPr/>
        </p:nvSpPr>
        <p:spPr>
          <a:xfrm>
            <a:off x="2590800" y="4450081"/>
            <a:ext cx="3530134" cy="338554"/>
          </a:xfrm>
          <a:prstGeom prst="rect">
            <a:avLst/>
          </a:prstGeom>
        </p:spPr>
        <p:txBody>
          <a:bodyPr wrap="none">
            <a:spAutoFit/>
          </a:bodyPr>
          <a:lstStyle/>
          <a:p>
            <a:r>
              <a:rPr lang="en-US" sz="1600" b="1" dirty="0" err="1">
                <a:latin typeface="Times New Roman" pitchFamily="18" charset="0"/>
                <a:cs typeface="Times New Roman" pitchFamily="18" charset="0"/>
              </a:rPr>
              <a:t>Şekil</a:t>
            </a:r>
            <a:r>
              <a:rPr lang="en-US" sz="1600" b="1" dirty="0">
                <a:latin typeface="Times New Roman" pitchFamily="18" charset="0"/>
                <a:cs typeface="Times New Roman" pitchFamily="18" charset="0"/>
              </a:rPr>
              <a:t> </a:t>
            </a:r>
            <a:r>
              <a:rPr lang="tr-TR" sz="1600" b="1" dirty="0">
                <a:latin typeface="Times New Roman" pitchFamily="18" charset="0"/>
                <a:cs typeface="Times New Roman" pitchFamily="18" charset="0"/>
              </a:rPr>
              <a:t>8</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Hollow Fiber </a:t>
            </a:r>
            <a:r>
              <a:rPr lang="en-US" sz="1600" dirty="0" err="1">
                <a:latin typeface="Times New Roman" pitchFamily="18" charset="0"/>
                <a:cs typeface="Times New Roman" pitchFamily="18" charset="0"/>
              </a:rPr>
              <a:t>Membran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Modülü</a:t>
            </a:r>
            <a:endParaRPr lang="tr-TR" sz="1600" dirty="0">
              <a:latin typeface="Times New Roman" pitchFamily="18" charset="0"/>
              <a:cs typeface="Times New Roman" pitchFamily="18" charset="0"/>
            </a:endParaRPr>
          </a:p>
        </p:txBody>
      </p:sp>
    </p:spTree>
    <p:extLst>
      <p:ext uri="{BB962C8B-B14F-4D97-AF65-F5344CB8AC3E}">
        <p14:creationId xmlns:p14="http://schemas.microsoft.com/office/powerpoint/2010/main" val="118406539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3.2. </a:t>
            </a:r>
            <a:r>
              <a:rPr lang="tr-TR" b="1" dirty="0" err="1">
                <a:latin typeface="Times New Roman" panose="02020603050405020304" pitchFamily="18" charset="0"/>
                <a:cs typeface="Times New Roman" panose="02020603050405020304" pitchFamily="18" charset="0"/>
              </a:rPr>
              <a:t>Kapiler</a:t>
            </a:r>
            <a:r>
              <a:rPr lang="tr-TR" b="1" dirty="0">
                <a:latin typeface="Times New Roman" panose="02020603050405020304" pitchFamily="18" charset="0"/>
                <a:cs typeface="Times New Roman" panose="02020603050405020304" pitchFamily="18" charset="0"/>
              </a:rPr>
              <a:t> Modül</a:t>
            </a:r>
            <a:endParaRPr lang="tr-TR" dirty="0"/>
          </a:p>
        </p:txBody>
      </p:sp>
      <p:sp>
        <p:nvSpPr>
          <p:cNvPr id="4" name="Dikdörtgen 3"/>
          <p:cNvSpPr/>
          <p:nvPr/>
        </p:nvSpPr>
        <p:spPr>
          <a:xfrm>
            <a:off x="495300" y="1352550"/>
            <a:ext cx="8153400" cy="1477328"/>
          </a:xfrm>
          <a:prstGeom prst="rect">
            <a:avLst/>
          </a:prstGeom>
        </p:spPr>
        <p:txBody>
          <a:bodyPr wrap="square">
            <a:spAutoFit/>
          </a:bodyPr>
          <a:lstStyle/>
          <a:p>
            <a:pPr algn="just"/>
            <a:r>
              <a:rPr lang="tr-TR" dirty="0">
                <a:latin typeface="Times New Roman" pitchFamily="18" charset="0"/>
                <a:cs typeface="Times New Roman" pitchFamily="18" charset="0"/>
              </a:rPr>
              <a:t>İçi boş lif modüllere benzer yapıdadır. Ancak lif çapları 500-3000 µm aralığındadır ve besleme liflerin içinden gönderilmektedir. UF ve PV uygulamalarında kullanılmaktadır. Bütün işlemlerde proses akımları, gözenekleri tıkayan büyük parçacıkları ve </a:t>
            </a:r>
            <a:r>
              <a:rPr lang="tr-TR" dirty="0" err="1">
                <a:latin typeface="Times New Roman" pitchFamily="18" charset="0"/>
                <a:cs typeface="Times New Roman" pitchFamily="18" charset="0"/>
              </a:rPr>
              <a:t>polimerik</a:t>
            </a:r>
            <a:r>
              <a:rPr lang="tr-TR" dirty="0">
                <a:latin typeface="Times New Roman" pitchFamily="18" charset="0"/>
                <a:cs typeface="Times New Roman" pitchFamily="18" charset="0"/>
              </a:rPr>
              <a:t> lifleri bozan veya çözen kimyasalları uzaklaştırmak için ön muameleye tabi tutulmaktadır.</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829878"/>
            <a:ext cx="3505200" cy="1646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685800" y="4461812"/>
            <a:ext cx="6629400" cy="338554"/>
          </a:xfrm>
          <a:prstGeom prst="rect">
            <a:avLst/>
          </a:prstGeom>
        </p:spPr>
        <p:txBody>
          <a:bodyPr wrap="square">
            <a:spAutoFit/>
          </a:bodyPr>
          <a:lstStyle/>
          <a:p>
            <a:pPr algn="ctr"/>
            <a:r>
              <a:rPr lang="tr-TR" sz="1600" b="1" dirty="0">
                <a:latin typeface="Times New Roman" pitchFamily="18" charset="0"/>
                <a:cs typeface="Times New Roman" pitchFamily="18" charset="0"/>
              </a:rPr>
              <a:t>Şekil 9. </a:t>
            </a:r>
            <a:r>
              <a:rPr lang="tr-TR" sz="1600" dirty="0">
                <a:latin typeface="Times New Roman" pitchFamily="18" charset="0"/>
                <a:cs typeface="Times New Roman" pitchFamily="18" charset="0"/>
              </a:rPr>
              <a:t>Tipik bir İçi Boş Lif modülü (a), tek bir lifin kesit görünümü (b)</a:t>
            </a:r>
          </a:p>
        </p:txBody>
      </p:sp>
    </p:spTree>
    <p:extLst>
      <p:ext uri="{BB962C8B-B14F-4D97-AF65-F5344CB8AC3E}">
        <p14:creationId xmlns:p14="http://schemas.microsoft.com/office/powerpoint/2010/main" val="239598439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6667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3.3. Levha-Çerçeve Modülü</a:t>
            </a:r>
            <a:endParaRPr lang="tr-TR" dirty="0"/>
          </a:p>
        </p:txBody>
      </p:sp>
      <p:pic>
        <p:nvPicPr>
          <p:cNvPr id="5122" name="Picture 2"/>
          <p:cNvPicPr>
            <a:picLocks noChangeAspect="1" noChangeArrowheads="1"/>
          </p:cNvPicPr>
          <p:nvPr/>
        </p:nvPicPr>
        <p:blipFill>
          <a:blip r:embed="rId4">
            <a:lum contrast="20000"/>
            <a:extLst>
              <a:ext uri="{28A0092B-C50C-407E-A947-70E740481C1C}">
                <a14:useLocalDpi xmlns:a14="http://schemas.microsoft.com/office/drawing/2010/main" val="0"/>
              </a:ext>
            </a:extLst>
          </a:blip>
          <a:srcRect/>
          <a:stretch>
            <a:fillRect/>
          </a:stretch>
        </p:blipFill>
        <p:spPr bwMode="auto">
          <a:xfrm>
            <a:off x="495300" y="2114550"/>
            <a:ext cx="4076700" cy="2247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95300" y="971550"/>
            <a:ext cx="8153400" cy="1200329"/>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Levha-çerçeve modülleri küçük ölçekli uygulamalar için geliştirilmiştir, ancak alternatifleriyle karşılaştırıldığında pahalıdır. Her bir plaka için gerekli olan contalardan meydana gelen sızıntılar ciddi bir problemdir. Günümüzde sadece ED ve PV uygulamalarında ve sınırlı sayıda RO ve UF sistemlerinde kullanılmaktadır.</a:t>
            </a:r>
            <a:endParaRPr lang="tr-TR" dirty="0"/>
          </a:p>
        </p:txBody>
      </p:sp>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306628"/>
            <a:ext cx="2286000" cy="2058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685800" y="4038421"/>
            <a:ext cx="5029200" cy="338554"/>
          </a:xfrm>
          <a:prstGeom prst="rect">
            <a:avLst/>
          </a:prstGeom>
          <a:noFill/>
        </p:spPr>
        <p:txBody>
          <a:bodyPr wrap="square" rtlCol="0">
            <a:spAutoFit/>
          </a:bodyPr>
          <a:lstStyle/>
          <a:p>
            <a:r>
              <a:rPr lang="tr-TR" sz="1600" dirty="0">
                <a:latin typeface="Times New Roman" pitchFamily="18" charset="0"/>
                <a:cs typeface="Times New Roman" pitchFamily="18" charset="0"/>
              </a:rPr>
              <a:t>a)                                                                            b)</a:t>
            </a:r>
          </a:p>
        </p:txBody>
      </p:sp>
      <p:sp>
        <p:nvSpPr>
          <p:cNvPr id="6" name="Dikdörtgen 5"/>
          <p:cNvSpPr/>
          <p:nvPr/>
        </p:nvSpPr>
        <p:spPr>
          <a:xfrm>
            <a:off x="696686" y="4324350"/>
            <a:ext cx="7609114" cy="584775"/>
          </a:xfrm>
          <a:prstGeom prst="rect">
            <a:avLst/>
          </a:prstGeom>
        </p:spPr>
        <p:txBody>
          <a:bodyPr wrap="square">
            <a:spAutoFit/>
          </a:bodyPr>
          <a:lstStyle/>
          <a:p>
            <a:pPr algn="ctr"/>
            <a:r>
              <a:rPr lang="tr-TR" sz="1600" b="1" dirty="0">
                <a:latin typeface="Times New Roman" pitchFamily="18" charset="0"/>
                <a:cs typeface="Times New Roman" pitchFamily="18" charset="0"/>
              </a:rPr>
              <a:t>Şekil 10. </a:t>
            </a:r>
            <a:r>
              <a:rPr lang="tr-TR" sz="1600" dirty="0">
                <a:latin typeface="Times New Roman" pitchFamily="18" charset="0"/>
                <a:cs typeface="Times New Roman" pitchFamily="18" charset="0"/>
              </a:rPr>
              <a:t>a) Levha-çerçeve modülünün şematik gösterimi, b) Endüstriyel ve pilot ölçekte Levha çerçeve modülü</a:t>
            </a:r>
          </a:p>
        </p:txBody>
      </p:sp>
    </p:spTree>
    <p:extLst>
      <p:ext uri="{BB962C8B-B14F-4D97-AF65-F5344CB8AC3E}">
        <p14:creationId xmlns:p14="http://schemas.microsoft.com/office/powerpoint/2010/main" val="292029955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3.4. Spiral-Sargı Modülü</a:t>
            </a:r>
            <a:endParaRPr lang="tr-TR" dirty="0"/>
          </a:p>
        </p:txBody>
      </p:sp>
      <p:sp>
        <p:nvSpPr>
          <p:cNvPr id="4" name="Dikdörtgen 3"/>
          <p:cNvSpPr/>
          <p:nvPr/>
        </p:nvSpPr>
        <p:spPr>
          <a:xfrm>
            <a:off x="495300" y="1352550"/>
            <a:ext cx="8153400" cy="1477328"/>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Spiral-sargı modülünün başlıca uygulaması </a:t>
            </a:r>
            <a:r>
              <a:rPr lang="tr-TR" dirty="0" err="1">
                <a:latin typeface="Times New Roman" panose="02020603050405020304" pitchFamily="18" charset="0"/>
                <a:cs typeface="Times New Roman" panose="02020603050405020304" pitchFamily="18" charset="0"/>
              </a:rPr>
              <a:t>RO’dur</a:t>
            </a:r>
            <a:r>
              <a:rPr lang="tr-TR" dirty="0">
                <a:latin typeface="Times New Roman" panose="02020603050405020304" pitchFamily="18" charset="0"/>
                <a:cs typeface="Times New Roman" panose="02020603050405020304" pitchFamily="18" charset="0"/>
              </a:rPr>
              <a:t>. Spiral-sargı modüller, iç gözenekli </a:t>
            </a:r>
            <a:r>
              <a:rPr lang="tr-TR" dirty="0" err="1">
                <a:latin typeface="Times New Roman" panose="02020603050405020304" pitchFamily="18" charset="0"/>
                <a:cs typeface="Times New Roman" panose="02020603050405020304" pitchFamily="18" charset="0"/>
              </a:rPr>
              <a:t>permeat</a:t>
            </a:r>
            <a:r>
              <a:rPr lang="tr-TR" dirty="0">
                <a:latin typeface="Times New Roman" panose="02020603050405020304" pitchFamily="18" charset="0"/>
                <a:cs typeface="Times New Roman" panose="02020603050405020304" pitchFamily="18" charset="0"/>
              </a:rPr>
              <a:t> toplama tüpü etrafına düz tabaka </a:t>
            </a:r>
            <a:r>
              <a:rPr lang="tr-TR" dirty="0" err="1">
                <a:latin typeface="Times New Roman" panose="02020603050405020304" pitchFamily="18" charset="0"/>
                <a:cs typeface="Times New Roman" panose="02020603050405020304" pitchFamily="18" charset="0"/>
              </a:rPr>
              <a:t>membranlar</a:t>
            </a:r>
            <a:r>
              <a:rPr lang="tr-TR" dirty="0">
                <a:latin typeface="Times New Roman" panose="02020603050405020304" pitchFamily="18" charset="0"/>
                <a:cs typeface="Times New Roman" panose="02020603050405020304" pitchFamily="18" charset="0"/>
              </a:rPr>
              <a:t>, ara plakalar (</a:t>
            </a:r>
            <a:r>
              <a:rPr lang="tr-TR" dirty="0" err="1">
                <a:latin typeface="Times New Roman" panose="02020603050405020304" pitchFamily="18" charset="0"/>
                <a:cs typeface="Times New Roman" panose="02020603050405020304" pitchFamily="18" charset="0"/>
              </a:rPr>
              <a:t>spacer</a:t>
            </a:r>
            <a:r>
              <a:rPr lang="tr-TR" dirty="0">
                <a:latin typeface="Times New Roman" panose="02020603050405020304" pitchFamily="18" charset="0"/>
                <a:cs typeface="Times New Roman" panose="02020603050405020304" pitchFamily="18" charset="0"/>
              </a:rPr>
              <a:t>) ve gözenekli tabakaların </a:t>
            </a:r>
            <a:r>
              <a:rPr lang="tr-TR" dirty="0" err="1">
                <a:latin typeface="Times New Roman" panose="02020603050405020304" pitchFamily="18" charset="0"/>
                <a:cs typeface="Times New Roman" panose="02020603050405020304" pitchFamily="18" charset="0"/>
              </a:rPr>
              <a:t>sandviçlenmesiyle</a:t>
            </a:r>
            <a:r>
              <a:rPr lang="tr-TR" dirty="0">
                <a:latin typeface="Times New Roman" panose="02020603050405020304" pitchFamily="18" charset="0"/>
                <a:cs typeface="Times New Roman" panose="02020603050405020304" pitchFamily="18" charset="0"/>
              </a:rPr>
              <a:t> oluşturulur. </a:t>
            </a:r>
            <a:r>
              <a:rPr lang="tr-TR" dirty="0" err="1">
                <a:latin typeface="Times New Roman" panose="02020603050405020304" pitchFamily="18" charset="0"/>
                <a:cs typeface="Times New Roman" panose="02020603050405020304" pitchFamily="18" charset="0"/>
              </a:rPr>
              <a:t>Permeat</a:t>
            </a:r>
            <a:r>
              <a:rPr lang="tr-TR" dirty="0">
                <a:latin typeface="Times New Roman" panose="02020603050405020304" pitchFamily="18" charset="0"/>
                <a:cs typeface="Times New Roman" panose="02020603050405020304" pitchFamily="18" charset="0"/>
              </a:rPr>
              <a:t>, toplama tüpüne </a:t>
            </a:r>
            <a:r>
              <a:rPr lang="tr-TR" dirty="0" err="1">
                <a:latin typeface="Times New Roman" panose="02020603050405020304" pitchFamily="18" charset="0"/>
                <a:cs typeface="Times New Roman" panose="02020603050405020304" pitchFamily="18" charset="0"/>
              </a:rPr>
              <a:t>radyal</a:t>
            </a:r>
            <a:r>
              <a:rPr lang="tr-TR" dirty="0">
                <a:latin typeface="Times New Roman" panose="02020603050405020304" pitchFamily="18" charset="0"/>
                <a:cs typeface="Times New Roman" panose="02020603050405020304" pitchFamily="18" charset="0"/>
              </a:rPr>
              <a:t> olarak akarken, besleme ara plakalar tarafından oluşturulan kanallarda (sandviç boyunca) </a:t>
            </a:r>
            <a:r>
              <a:rPr lang="tr-TR" dirty="0" err="1">
                <a:latin typeface="Times New Roman" panose="02020603050405020304" pitchFamily="18" charset="0"/>
                <a:cs typeface="Times New Roman" panose="02020603050405020304" pitchFamily="18" charset="0"/>
              </a:rPr>
              <a:t>eksenel</a:t>
            </a:r>
            <a:r>
              <a:rPr lang="tr-TR" dirty="0">
                <a:latin typeface="Times New Roman" panose="02020603050405020304" pitchFamily="18" charset="0"/>
                <a:cs typeface="Times New Roman" panose="02020603050405020304" pitchFamily="18" charset="0"/>
              </a:rPr>
              <a:t> olarak akar.</a:t>
            </a:r>
            <a:endParaRPr lang="tr-TR" dirty="0"/>
          </a:p>
        </p:txBody>
      </p:sp>
    </p:spTree>
    <p:extLst>
      <p:ext uri="{BB962C8B-B14F-4D97-AF65-F5344CB8AC3E}">
        <p14:creationId xmlns:p14="http://schemas.microsoft.com/office/powerpoint/2010/main" val="29591078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7170"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382" t="4483" r="2133" b="9803"/>
          <a:stretch/>
        </p:blipFill>
        <p:spPr bwMode="auto">
          <a:xfrm>
            <a:off x="533400" y="742949"/>
            <a:ext cx="7696200" cy="3826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1507671" y="4400550"/>
            <a:ext cx="4572000" cy="338554"/>
          </a:xfrm>
          <a:prstGeom prst="rect">
            <a:avLst/>
          </a:prstGeom>
        </p:spPr>
        <p:txBody>
          <a:bodyPr>
            <a:spAutoFit/>
          </a:bodyPr>
          <a:lstStyle/>
          <a:p>
            <a:pPr algn="ctr"/>
            <a:r>
              <a:rPr lang="tr-TR" sz="1600" b="1" dirty="0">
                <a:latin typeface="Times New Roman" pitchFamily="18" charset="0"/>
                <a:cs typeface="Times New Roman" pitchFamily="18" charset="0"/>
              </a:rPr>
              <a:t>Şekil 11</a:t>
            </a:r>
            <a:r>
              <a:rPr lang="tr-TR" sz="1600" dirty="0">
                <a:latin typeface="Times New Roman" pitchFamily="18" charset="0"/>
                <a:cs typeface="Times New Roman" pitchFamily="18" charset="0"/>
              </a:rPr>
              <a:t>. Spiral Sargılı Ters </a:t>
            </a:r>
            <a:r>
              <a:rPr lang="tr-TR" sz="1600" dirty="0" err="1">
                <a:latin typeface="Times New Roman" pitchFamily="18" charset="0"/>
                <a:cs typeface="Times New Roman" pitchFamily="18" charset="0"/>
              </a:rPr>
              <a:t>Osmoz</a:t>
            </a:r>
            <a:r>
              <a:rPr lang="tr-TR" sz="1600" dirty="0">
                <a:latin typeface="Times New Roman" pitchFamily="18" charset="0"/>
                <a:cs typeface="Times New Roman" pitchFamily="18" charset="0"/>
              </a:rPr>
              <a:t> </a:t>
            </a:r>
            <a:r>
              <a:rPr lang="tr-TR" sz="1600" dirty="0" err="1">
                <a:latin typeface="Times New Roman" pitchFamily="18" charset="0"/>
                <a:cs typeface="Times New Roman" pitchFamily="18" charset="0"/>
              </a:rPr>
              <a:t>Membranı</a:t>
            </a:r>
            <a:endParaRPr lang="tr-TR" sz="1600" dirty="0">
              <a:latin typeface="Times New Roman" pitchFamily="18" charset="0"/>
              <a:cs typeface="Times New Roman" pitchFamily="18" charset="0"/>
            </a:endParaRPr>
          </a:p>
        </p:txBody>
      </p:sp>
    </p:spTree>
    <p:extLst>
      <p:ext uri="{BB962C8B-B14F-4D97-AF65-F5344CB8AC3E}">
        <p14:creationId xmlns:p14="http://schemas.microsoft.com/office/powerpoint/2010/main" val="295973819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3.5. </a:t>
            </a:r>
            <a:r>
              <a:rPr lang="tr-TR" b="1" dirty="0" err="1">
                <a:latin typeface="Times New Roman" panose="02020603050405020304" pitchFamily="18" charset="0"/>
                <a:cs typeface="Times New Roman" panose="02020603050405020304" pitchFamily="18" charset="0"/>
              </a:rPr>
              <a:t>Borusal</a:t>
            </a:r>
            <a:r>
              <a:rPr lang="tr-TR" b="1" dirty="0">
                <a:latin typeface="Times New Roman" panose="02020603050405020304" pitchFamily="18" charset="0"/>
                <a:cs typeface="Times New Roman" panose="02020603050405020304" pitchFamily="18" charset="0"/>
              </a:rPr>
              <a:t> Modül</a:t>
            </a:r>
            <a:endParaRPr lang="tr-TR" dirty="0"/>
          </a:p>
        </p:txBody>
      </p:sp>
      <p:sp>
        <p:nvSpPr>
          <p:cNvPr id="4" name="Dikdörtgen 3"/>
          <p:cNvSpPr/>
          <p:nvPr/>
        </p:nvSpPr>
        <p:spPr>
          <a:xfrm>
            <a:off x="495300" y="1352550"/>
            <a:ext cx="8153400" cy="1754326"/>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Potansiyel kirlilikleri uzaklaştırmak için beslemenin ön muameleye tabi tutulamadığı veya modülün buharla sterilize edilmesi gerektiği bazı durumlarda </a:t>
            </a:r>
            <a:r>
              <a:rPr lang="tr-TR" dirty="0" err="1">
                <a:latin typeface="Times New Roman" panose="02020603050405020304" pitchFamily="18" charset="0"/>
                <a:cs typeface="Times New Roman" panose="02020603050405020304" pitchFamily="18" charset="0"/>
              </a:rPr>
              <a:t>borusal</a:t>
            </a:r>
            <a:r>
              <a:rPr lang="tr-TR" dirty="0">
                <a:latin typeface="Times New Roman" panose="02020603050405020304" pitchFamily="18" charset="0"/>
                <a:cs typeface="Times New Roman" panose="02020603050405020304" pitchFamily="18" charset="0"/>
              </a:rPr>
              <a:t> modüller kullanılır. Bu tip üniteler kolaylıkla temizlenebilir ve buharla sterilize edilebilir; bununla beraber içi boş lif ve spiral-sargı modülleriyle karşılaştırıldığında basınç kayıpları yüksek, verimlilik düşüktür. </a:t>
            </a:r>
            <a:r>
              <a:rPr lang="tr-TR" dirty="0" err="1">
                <a:latin typeface="Times New Roman" panose="02020603050405020304" pitchFamily="18" charset="0"/>
                <a:cs typeface="Times New Roman" panose="02020603050405020304" pitchFamily="18" charset="0"/>
              </a:rPr>
              <a:t>Borusal</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membran</a:t>
            </a:r>
            <a:r>
              <a:rPr lang="tr-TR" dirty="0">
                <a:latin typeface="Times New Roman" panose="02020603050405020304" pitchFamily="18" charset="0"/>
                <a:cs typeface="Times New Roman" panose="02020603050405020304" pitchFamily="18" charset="0"/>
              </a:rPr>
              <a:t> modülleri genellikle UF uygulamalarıyla sınırlıdır.</a:t>
            </a:r>
            <a:endParaRPr lang="tr-TR" dirty="0"/>
          </a:p>
        </p:txBody>
      </p:sp>
    </p:spTree>
    <p:extLst>
      <p:ext uri="{BB962C8B-B14F-4D97-AF65-F5344CB8AC3E}">
        <p14:creationId xmlns:p14="http://schemas.microsoft.com/office/powerpoint/2010/main" val="418860611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5" name="AutoShape 2" descr="1 Invited Review Paper / Çağrılı Derleme Makalesi AN OPTION FOR SPECIAL  SEPARATION OPERATIONS: MEMBRANE PROCESSES Yavuz S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318" y="1047750"/>
            <a:ext cx="3698801"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047751"/>
            <a:ext cx="3048000" cy="2577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307975" y="3714750"/>
            <a:ext cx="6096541" cy="369332"/>
          </a:xfrm>
          <a:prstGeom prst="rect">
            <a:avLst/>
          </a:prstGeom>
          <a:noFill/>
        </p:spPr>
        <p:txBody>
          <a:bodyPr wrap="none" rtlCol="0">
            <a:spAutoFit/>
          </a:bodyPr>
          <a:lstStyle/>
          <a:p>
            <a:r>
              <a:rPr lang="tr-TR" dirty="0">
                <a:latin typeface="Times New Roman" pitchFamily="18" charset="0"/>
                <a:cs typeface="Times New Roman" pitchFamily="18" charset="0"/>
              </a:rPr>
              <a:t>		a)                                                               b)</a:t>
            </a:r>
          </a:p>
        </p:txBody>
      </p:sp>
      <p:sp>
        <p:nvSpPr>
          <p:cNvPr id="7" name="Dikdörtgen 6"/>
          <p:cNvSpPr/>
          <p:nvPr/>
        </p:nvSpPr>
        <p:spPr>
          <a:xfrm>
            <a:off x="275318" y="4214396"/>
            <a:ext cx="7573282" cy="338554"/>
          </a:xfrm>
          <a:prstGeom prst="rect">
            <a:avLst/>
          </a:prstGeom>
        </p:spPr>
        <p:txBody>
          <a:bodyPr wrap="square">
            <a:spAutoFit/>
          </a:bodyPr>
          <a:lstStyle/>
          <a:p>
            <a:pPr algn="ctr"/>
            <a:r>
              <a:rPr lang="tr-TR" sz="1600" b="1" dirty="0">
                <a:latin typeface="Times New Roman" pitchFamily="18" charset="0"/>
                <a:cs typeface="Times New Roman" pitchFamily="18" charset="0"/>
              </a:rPr>
              <a:t>Şekil 12. </a:t>
            </a:r>
            <a:r>
              <a:rPr lang="tr-TR" sz="1600" dirty="0">
                <a:latin typeface="Times New Roman" pitchFamily="18" charset="0"/>
                <a:cs typeface="Times New Roman" pitchFamily="18" charset="0"/>
              </a:rPr>
              <a:t>a) </a:t>
            </a:r>
            <a:r>
              <a:rPr lang="tr-TR" sz="1600" dirty="0" err="1">
                <a:latin typeface="Times New Roman" pitchFamily="18" charset="0"/>
                <a:cs typeface="Times New Roman" pitchFamily="18" charset="0"/>
              </a:rPr>
              <a:t>Borusal</a:t>
            </a:r>
            <a:r>
              <a:rPr lang="tr-TR" sz="1600" dirty="0">
                <a:latin typeface="Times New Roman" pitchFamily="18" charset="0"/>
                <a:cs typeface="Times New Roman" pitchFamily="18" charset="0"/>
              </a:rPr>
              <a:t> modül ve b) </a:t>
            </a:r>
            <a:r>
              <a:rPr lang="tr-TR" sz="1600" dirty="0" err="1">
                <a:latin typeface="Times New Roman" pitchFamily="18" charset="0"/>
                <a:cs typeface="Times New Roman" pitchFamily="18" charset="0"/>
              </a:rPr>
              <a:t>Ultrafiltrasyon</a:t>
            </a:r>
            <a:r>
              <a:rPr lang="tr-TR" sz="1600" dirty="0">
                <a:latin typeface="Times New Roman" pitchFamily="18" charset="0"/>
                <a:cs typeface="Times New Roman" pitchFamily="18" charset="0"/>
              </a:rPr>
              <a:t> </a:t>
            </a:r>
            <a:r>
              <a:rPr lang="tr-TR" sz="1600" dirty="0" err="1">
                <a:latin typeface="Times New Roman" pitchFamily="18" charset="0"/>
                <a:cs typeface="Times New Roman" pitchFamily="18" charset="0"/>
              </a:rPr>
              <a:t>borusal</a:t>
            </a:r>
            <a:r>
              <a:rPr lang="tr-TR" sz="1600" dirty="0">
                <a:latin typeface="Times New Roman" pitchFamily="18" charset="0"/>
                <a:cs typeface="Times New Roman" pitchFamily="18" charset="0"/>
              </a:rPr>
              <a:t> modül tasarımları</a:t>
            </a:r>
          </a:p>
        </p:txBody>
      </p:sp>
    </p:spTree>
    <p:extLst>
      <p:ext uri="{BB962C8B-B14F-4D97-AF65-F5344CB8AC3E}">
        <p14:creationId xmlns:p14="http://schemas.microsoft.com/office/powerpoint/2010/main" val="169409587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6" name="Tablo 5"/>
          <p:cNvGraphicFramePr>
            <a:graphicFrameLocks noGrp="1"/>
          </p:cNvGraphicFramePr>
          <p:nvPr>
            <p:extLst>
              <p:ext uri="{D42A27DB-BD31-4B8C-83A1-F6EECF244321}">
                <p14:modId xmlns:p14="http://schemas.microsoft.com/office/powerpoint/2010/main" val="2947162442"/>
              </p:ext>
            </p:extLst>
          </p:nvPr>
        </p:nvGraphicFramePr>
        <p:xfrm>
          <a:off x="381000" y="1167317"/>
          <a:ext cx="8153400" cy="3614233"/>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xmlns="" val="20000"/>
                    </a:ext>
                  </a:extLst>
                </a:gridCol>
                <a:gridCol w="3276600">
                  <a:extLst>
                    <a:ext uri="{9D8B030D-6E8A-4147-A177-3AD203B41FA5}">
                      <a16:colId xmlns:a16="http://schemas.microsoft.com/office/drawing/2014/main" xmlns="" val="20001"/>
                    </a:ext>
                  </a:extLst>
                </a:gridCol>
                <a:gridCol w="2971800">
                  <a:extLst>
                    <a:ext uri="{9D8B030D-6E8A-4147-A177-3AD203B41FA5}">
                      <a16:colId xmlns:a16="http://schemas.microsoft.com/office/drawing/2014/main" xmlns="" val="20002"/>
                    </a:ext>
                  </a:extLst>
                </a:gridCol>
              </a:tblGrid>
              <a:tr h="335599">
                <a:tc>
                  <a:txBody>
                    <a:bodyPr/>
                    <a:lstStyle/>
                    <a:p>
                      <a:r>
                        <a:rPr lang="tr-TR" sz="1600" b="1" i="0" u="none" strike="noStrike" kern="1200" baseline="0" dirty="0">
                          <a:solidFill>
                            <a:schemeClr val="tx1">
                              <a:lumMod val="95000"/>
                              <a:lumOff val="5000"/>
                            </a:schemeClr>
                          </a:solidFill>
                          <a:latin typeface="Times New Roman" pitchFamily="18" charset="0"/>
                          <a:ea typeface="+mn-ea"/>
                          <a:cs typeface="Times New Roman" pitchFamily="18" charset="0"/>
                        </a:rPr>
                        <a:t>Modül Şekli</a:t>
                      </a:r>
                      <a:endParaRPr lang="tr-TR" sz="1600" dirty="0">
                        <a:solidFill>
                          <a:schemeClr val="tx1">
                            <a:lumMod val="95000"/>
                            <a:lumOff val="5000"/>
                          </a:schemeClr>
                        </a:solidFill>
                        <a:latin typeface="Times New Roman" pitchFamily="18" charset="0"/>
                        <a:cs typeface="Times New Roman" pitchFamily="18" charset="0"/>
                      </a:endParaRPr>
                    </a:p>
                  </a:txBody>
                  <a:tcPr/>
                </a:tc>
                <a:tc>
                  <a:txBody>
                    <a:bodyPr/>
                    <a:lstStyle/>
                    <a:p>
                      <a:r>
                        <a:rPr lang="tr-TR" sz="1600" b="1" i="0" u="none" strike="noStrike" kern="1200" baseline="0" dirty="0">
                          <a:solidFill>
                            <a:schemeClr val="tx1">
                              <a:lumMod val="95000"/>
                              <a:lumOff val="5000"/>
                            </a:schemeClr>
                          </a:solidFill>
                          <a:latin typeface="Times New Roman" pitchFamily="18" charset="0"/>
                          <a:ea typeface="+mn-ea"/>
                          <a:cs typeface="Times New Roman" pitchFamily="18" charset="0"/>
                        </a:rPr>
                        <a:t>Avantajlar</a:t>
                      </a:r>
                      <a:endParaRPr lang="tr-TR" sz="1600" dirty="0">
                        <a:solidFill>
                          <a:schemeClr val="tx1">
                            <a:lumMod val="95000"/>
                            <a:lumOff val="5000"/>
                          </a:schemeClr>
                        </a:solidFill>
                        <a:latin typeface="Times New Roman" pitchFamily="18" charset="0"/>
                        <a:cs typeface="Times New Roman" pitchFamily="18" charset="0"/>
                      </a:endParaRPr>
                    </a:p>
                  </a:txBody>
                  <a:tcPr/>
                </a:tc>
                <a:tc>
                  <a:txBody>
                    <a:bodyPr/>
                    <a:lstStyle/>
                    <a:p>
                      <a:r>
                        <a:rPr lang="tr-TR" sz="1600" b="1" i="0" u="none" strike="noStrike" kern="1200" baseline="0" dirty="0">
                          <a:solidFill>
                            <a:schemeClr val="tx1">
                              <a:lumMod val="95000"/>
                              <a:lumOff val="5000"/>
                            </a:schemeClr>
                          </a:solidFill>
                          <a:latin typeface="Times New Roman" pitchFamily="18" charset="0"/>
                          <a:ea typeface="+mn-ea"/>
                          <a:cs typeface="Times New Roman" pitchFamily="18" charset="0"/>
                        </a:rPr>
                        <a:t>Dezavantajlar </a:t>
                      </a:r>
                      <a:endParaRPr lang="tr-TR" sz="1600" dirty="0">
                        <a:solidFill>
                          <a:schemeClr val="tx1">
                            <a:lumMod val="95000"/>
                            <a:lumOff val="5000"/>
                          </a:schemeClr>
                        </a:solidFill>
                        <a:latin typeface="Times New Roman" pitchFamily="18" charset="0"/>
                        <a:cs typeface="Times New Roman" pitchFamily="18" charset="0"/>
                      </a:endParaRPr>
                    </a:p>
                  </a:txBody>
                  <a:tcPr/>
                </a:tc>
                <a:extLst>
                  <a:ext uri="{0D108BD9-81ED-4DB2-BD59-A6C34878D82A}">
                    <a16:rowId xmlns:a16="http://schemas.microsoft.com/office/drawing/2014/main" xmlns="" val="10000"/>
                  </a:ext>
                </a:extLst>
              </a:tr>
              <a:tr h="556887">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Büzgülü Kartuş</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Güçlü yapı Kompakt Tasarım</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Kolayca bozulur,</a:t>
                      </a:r>
                    </a:p>
                    <a:p>
                      <a:r>
                        <a:rPr lang="tr-TR" sz="1600" b="0" i="0" u="none" strike="noStrike" kern="1200" baseline="0" dirty="0">
                          <a:solidFill>
                            <a:schemeClr val="dk1"/>
                          </a:solidFill>
                          <a:latin typeface="Times New Roman" pitchFamily="18" charset="0"/>
                          <a:ea typeface="+mn-ea"/>
                          <a:cs typeface="Times New Roman" pitchFamily="18" charset="0"/>
                        </a:rPr>
                        <a:t>Temizlenemez</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556887">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Tabaka ve Çerçeve</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Temizlik için sökülebilir</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Karmaşık tasarım,</a:t>
                      </a:r>
                    </a:p>
                    <a:p>
                      <a:r>
                        <a:rPr lang="tr-TR" sz="1600" b="0" i="0" u="none" strike="noStrike" kern="1200" baseline="0" dirty="0">
                          <a:solidFill>
                            <a:schemeClr val="dk1"/>
                          </a:solidFill>
                          <a:latin typeface="Times New Roman" pitchFamily="18" charset="0"/>
                          <a:ea typeface="+mn-ea"/>
                          <a:cs typeface="Times New Roman" pitchFamily="18" charset="0"/>
                        </a:rPr>
                        <a:t>Geri düzeltilemez</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556887">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Spiral Burgulu</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Düşük enerji maliyeti</a:t>
                      </a:r>
                    </a:p>
                    <a:p>
                      <a:r>
                        <a:rPr lang="tr-TR" sz="1600" b="0" i="0" u="none" strike="noStrike" kern="1200" baseline="0" dirty="0">
                          <a:solidFill>
                            <a:schemeClr val="dk1"/>
                          </a:solidFill>
                          <a:latin typeface="Times New Roman" pitchFamily="18" charset="0"/>
                          <a:ea typeface="+mn-ea"/>
                          <a:cs typeface="Times New Roman" pitchFamily="18" charset="0"/>
                        </a:rPr>
                        <a:t>Güçlü ve kompakt</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Kolayca temizlenemez</a:t>
                      </a:r>
                    </a:p>
                    <a:p>
                      <a:r>
                        <a:rPr lang="tr-TR" sz="1600" b="0" i="0" u="none" strike="noStrike" kern="1200" baseline="0" dirty="0">
                          <a:solidFill>
                            <a:schemeClr val="dk1"/>
                          </a:solidFill>
                          <a:latin typeface="Times New Roman" pitchFamily="18" charset="0"/>
                          <a:ea typeface="+mn-ea"/>
                          <a:cs typeface="Times New Roman" pitchFamily="18" charset="0"/>
                        </a:rPr>
                        <a:t>Geri düzeltilemez</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626555">
                <a:tc>
                  <a:txBody>
                    <a:bodyPr/>
                    <a:lstStyle/>
                    <a:p>
                      <a:r>
                        <a:rPr lang="tr-TR" sz="1600" b="0" i="0" u="none" strike="noStrike" kern="1200" baseline="0" dirty="0" err="1">
                          <a:solidFill>
                            <a:schemeClr val="dk1"/>
                          </a:solidFill>
                          <a:latin typeface="Times New Roman" pitchFamily="18" charset="0"/>
                          <a:ea typeface="+mn-ea"/>
                          <a:cs typeface="Times New Roman" pitchFamily="18" charset="0"/>
                        </a:rPr>
                        <a:t>Tübüler</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Kolayca mekanik olarak temizlenir</a:t>
                      </a:r>
                    </a:p>
                    <a:p>
                      <a:r>
                        <a:rPr lang="tr-TR" sz="1600" b="0" i="0" u="none" strike="noStrike" kern="1200" baseline="0" dirty="0">
                          <a:solidFill>
                            <a:schemeClr val="dk1"/>
                          </a:solidFill>
                          <a:latin typeface="Times New Roman" pitchFamily="18" charset="0"/>
                          <a:ea typeface="+mn-ea"/>
                          <a:cs typeface="Times New Roman" pitchFamily="18" charset="0"/>
                        </a:rPr>
                        <a:t>Yüksek </a:t>
                      </a:r>
                      <a:r>
                        <a:rPr lang="tr-TR" sz="1600" b="0" i="0" u="none" strike="noStrike" kern="1200" baseline="0" dirty="0" err="1">
                          <a:solidFill>
                            <a:schemeClr val="dk1"/>
                          </a:solidFill>
                          <a:latin typeface="Times New Roman" pitchFamily="18" charset="0"/>
                          <a:ea typeface="+mn-ea"/>
                          <a:cs typeface="Times New Roman" pitchFamily="18" charset="0"/>
                        </a:rPr>
                        <a:t>TSSye</a:t>
                      </a:r>
                      <a:r>
                        <a:rPr lang="tr-TR" sz="1600" b="0" i="0" u="none" strike="noStrike" kern="1200" baseline="0" dirty="0">
                          <a:solidFill>
                            <a:schemeClr val="dk1"/>
                          </a:solidFill>
                          <a:latin typeface="Times New Roman" pitchFamily="18" charset="0"/>
                          <a:ea typeface="+mn-ea"/>
                          <a:cs typeface="Times New Roman" pitchFamily="18" charset="0"/>
                        </a:rPr>
                        <a:t> tahammül eder</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Yüksek sermaye maliyeti</a:t>
                      </a:r>
                    </a:p>
                    <a:p>
                      <a:r>
                        <a:rPr lang="tr-TR" sz="1600" b="0" i="0" u="none" strike="noStrike" kern="1200" baseline="0" dirty="0">
                          <a:solidFill>
                            <a:schemeClr val="dk1"/>
                          </a:solidFill>
                          <a:latin typeface="Times New Roman" pitchFamily="18" charset="0"/>
                          <a:ea typeface="+mn-ea"/>
                          <a:cs typeface="Times New Roman" pitchFamily="18" charset="0"/>
                        </a:rPr>
                        <a:t>Yüksek </a:t>
                      </a:r>
                      <a:r>
                        <a:rPr lang="tr-TR" sz="1600" b="0" i="0" u="none" strike="noStrike" kern="1200" baseline="0" dirty="0" err="1">
                          <a:solidFill>
                            <a:schemeClr val="dk1"/>
                          </a:solidFill>
                          <a:latin typeface="Times New Roman" pitchFamily="18" charset="0"/>
                          <a:ea typeface="+mn-ea"/>
                          <a:cs typeface="Times New Roman" pitchFamily="18" charset="0"/>
                        </a:rPr>
                        <a:t>membran</a:t>
                      </a:r>
                      <a:r>
                        <a:rPr lang="tr-TR" sz="1600" b="0" i="0" u="none" strike="noStrike" kern="1200" baseline="0" dirty="0">
                          <a:solidFill>
                            <a:schemeClr val="dk1"/>
                          </a:solidFill>
                          <a:latin typeface="Times New Roman" pitchFamily="18" charset="0"/>
                          <a:ea typeface="+mn-ea"/>
                          <a:cs typeface="Times New Roman" pitchFamily="18" charset="0"/>
                        </a:rPr>
                        <a:t> tehcir maliyeti</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335599">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Kılcal </a:t>
                      </a:r>
                      <a:r>
                        <a:rPr lang="tr-TR" sz="1600" b="0" i="0" u="none" strike="noStrike" kern="1200" baseline="0" dirty="0" err="1">
                          <a:solidFill>
                            <a:schemeClr val="dk1"/>
                          </a:solidFill>
                          <a:latin typeface="Times New Roman" pitchFamily="18" charset="0"/>
                          <a:ea typeface="+mn-ea"/>
                          <a:cs typeface="Times New Roman" pitchFamily="18" charset="0"/>
                        </a:rPr>
                        <a:t>tüb</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err="1">
                          <a:solidFill>
                            <a:schemeClr val="dk1"/>
                          </a:solidFill>
                          <a:latin typeface="Times New Roman" pitchFamily="18" charset="0"/>
                          <a:ea typeface="+mn-ea"/>
                          <a:cs typeface="Times New Roman" pitchFamily="18" charset="0"/>
                        </a:rPr>
                        <a:t>Tübüler</a:t>
                      </a:r>
                      <a:r>
                        <a:rPr lang="tr-TR" sz="1600" b="0" i="0" u="none" strike="noStrike" kern="1200" baseline="0" dirty="0">
                          <a:solidFill>
                            <a:schemeClr val="dk1"/>
                          </a:solidFill>
                          <a:latin typeface="Times New Roman" pitchFamily="18" charset="0"/>
                          <a:ea typeface="+mn-ea"/>
                          <a:cs typeface="Times New Roman" pitchFamily="18" charset="0"/>
                        </a:rPr>
                        <a:t> ve </a:t>
                      </a:r>
                      <a:r>
                        <a:rPr lang="tr-TR" sz="1600" b="0" i="0" u="none" strike="noStrike" kern="1200" baseline="0" dirty="0" err="1">
                          <a:solidFill>
                            <a:schemeClr val="dk1"/>
                          </a:solidFill>
                          <a:latin typeface="Times New Roman" pitchFamily="18" charset="0"/>
                          <a:ea typeface="+mn-ea"/>
                          <a:cs typeface="Times New Roman" pitchFamily="18" charset="0"/>
                        </a:rPr>
                        <a:t>hollow</a:t>
                      </a:r>
                      <a:r>
                        <a:rPr lang="tr-TR" sz="1600" b="0" i="0" u="none" strike="noStrike" kern="1200" baseline="0" dirty="0">
                          <a:solidFill>
                            <a:schemeClr val="dk1"/>
                          </a:solidFill>
                          <a:latin typeface="Times New Roman" pitchFamily="18" charset="0"/>
                          <a:ea typeface="+mn-ea"/>
                          <a:cs typeface="Times New Roman" pitchFamily="18" charset="0"/>
                        </a:rPr>
                        <a:t> fiber arası özellik</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5"/>
                  </a:ext>
                </a:extLst>
              </a:tr>
              <a:tr h="556887">
                <a:tc>
                  <a:txBody>
                    <a:bodyPr/>
                    <a:lstStyle/>
                    <a:p>
                      <a:r>
                        <a:rPr lang="tr-TR" sz="1600" b="0" i="0" u="none" strike="noStrike" kern="1200" baseline="0" dirty="0" err="1">
                          <a:solidFill>
                            <a:schemeClr val="dk1"/>
                          </a:solidFill>
                          <a:latin typeface="Times New Roman" pitchFamily="18" charset="0"/>
                          <a:ea typeface="+mn-ea"/>
                          <a:cs typeface="Times New Roman" pitchFamily="18" charset="0"/>
                        </a:rPr>
                        <a:t>Hollow</a:t>
                      </a:r>
                      <a:r>
                        <a:rPr lang="tr-TR" sz="1600" b="0" i="0" u="none" strike="noStrike" kern="1200" baseline="0" dirty="0">
                          <a:solidFill>
                            <a:schemeClr val="dk1"/>
                          </a:solidFill>
                          <a:latin typeface="Times New Roman" pitchFamily="18" charset="0"/>
                          <a:ea typeface="+mn-ea"/>
                          <a:cs typeface="Times New Roman" pitchFamily="18" charset="0"/>
                        </a:rPr>
                        <a:t> fiber</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Geri düzeltilebilir, Kompakt tasarım</a:t>
                      </a:r>
                    </a:p>
                    <a:p>
                      <a:r>
                        <a:rPr lang="tr-TR" sz="1600" b="0" i="0" u="none" strike="noStrike" kern="1200" baseline="0" dirty="0">
                          <a:solidFill>
                            <a:schemeClr val="dk1"/>
                          </a:solidFill>
                          <a:latin typeface="Times New Roman" pitchFamily="18" charset="0"/>
                          <a:ea typeface="+mn-ea"/>
                          <a:cs typeface="Times New Roman" pitchFamily="18" charset="0"/>
                        </a:rPr>
                        <a:t>Yüksek koloit seviyesine dayanır</a:t>
                      </a:r>
                      <a:endParaRPr lang="tr-TR" sz="1600" dirty="0">
                        <a:latin typeface="Times New Roman" pitchFamily="18" charset="0"/>
                        <a:cs typeface="Times New Roman" pitchFamily="18" charset="0"/>
                      </a:endParaRPr>
                    </a:p>
                  </a:txBody>
                  <a:tcPr/>
                </a:tc>
                <a:tc>
                  <a:txBody>
                    <a:bodyPr/>
                    <a:lstStyle/>
                    <a:p>
                      <a:r>
                        <a:rPr lang="tr-TR" sz="1600" b="0" i="0" u="none" strike="noStrike" kern="1200" baseline="0" dirty="0">
                          <a:solidFill>
                            <a:schemeClr val="dk1"/>
                          </a:solidFill>
                          <a:latin typeface="Times New Roman" pitchFamily="18" charset="0"/>
                          <a:ea typeface="+mn-ea"/>
                          <a:cs typeface="Times New Roman" pitchFamily="18" charset="0"/>
                        </a:rPr>
                        <a:t>Basınç şoklarına karşı zayıftır</a:t>
                      </a:r>
                      <a:endParaRPr lang="tr-TR" sz="1600" dirty="0">
                        <a:latin typeface="Times New Roman" pitchFamily="18" charset="0"/>
                        <a:cs typeface="Times New Roman" pitchFamily="18" charset="0"/>
                      </a:endParaRPr>
                    </a:p>
                  </a:txBody>
                  <a:tcPr/>
                </a:tc>
                <a:extLst>
                  <a:ext uri="{0D108BD9-81ED-4DB2-BD59-A6C34878D82A}">
                    <a16:rowId xmlns:a16="http://schemas.microsoft.com/office/drawing/2014/main" xmlns="" val="10006"/>
                  </a:ext>
                </a:extLst>
              </a:tr>
            </a:tbl>
          </a:graphicData>
        </a:graphic>
      </p:graphicFrame>
      <p:sp>
        <p:nvSpPr>
          <p:cNvPr id="7" name="Dikdörtgen 6"/>
          <p:cNvSpPr/>
          <p:nvPr/>
        </p:nvSpPr>
        <p:spPr>
          <a:xfrm>
            <a:off x="304800" y="785396"/>
            <a:ext cx="8305800" cy="338554"/>
          </a:xfrm>
          <a:prstGeom prst="rect">
            <a:avLst/>
          </a:prstGeom>
        </p:spPr>
        <p:txBody>
          <a:bodyPr wrap="square">
            <a:spAutoFit/>
          </a:bodyPr>
          <a:lstStyle/>
          <a:p>
            <a:pPr algn="just"/>
            <a:r>
              <a:rPr lang="tr-TR" sz="1600" b="1" dirty="0">
                <a:latin typeface="Times New Roman" pitchFamily="18" charset="0"/>
                <a:cs typeface="Times New Roman" pitchFamily="18" charset="0"/>
              </a:rPr>
              <a:t>Tablo 6</a:t>
            </a:r>
            <a:r>
              <a:rPr lang="tr-TR" sz="1600" dirty="0">
                <a:latin typeface="Times New Roman" pitchFamily="18" charset="0"/>
                <a:cs typeface="Times New Roman" pitchFamily="18" charset="0"/>
              </a:rPr>
              <a:t>. </a:t>
            </a:r>
            <a:r>
              <a:rPr lang="tr-TR" sz="1600" dirty="0" err="1">
                <a:latin typeface="Times New Roman" pitchFamily="18" charset="0"/>
                <a:cs typeface="Times New Roman" pitchFamily="18" charset="0"/>
              </a:rPr>
              <a:t>Membran</a:t>
            </a:r>
            <a:r>
              <a:rPr lang="tr-TR" sz="1600" dirty="0">
                <a:latin typeface="Times New Roman" pitchFamily="18" charset="0"/>
                <a:cs typeface="Times New Roman" pitchFamily="18" charset="0"/>
              </a:rPr>
              <a:t> Modüllerin Avantaj ve Dezavantajları</a:t>
            </a:r>
          </a:p>
        </p:txBody>
      </p:sp>
    </p:spTree>
    <p:extLst>
      <p:ext uri="{BB962C8B-B14F-4D97-AF65-F5344CB8AC3E}">
        <p14:creationId xmlns:p14="http://schemas.microsoft.com/office/powerpoint/2010/main" val="189431050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57200" y="2114550"/>
            <a:ext cx="8153400" cy="1107996"/>
          </a:xfrm>
          <a:prstGeom prst="rect">
            <a:avLst/>
          </a:prstGeom>
        </p:spPr>
        <p:txBody>
          <a:bodyPr wrap="square">
            <a:spAutoFit/>
          </a:bodyPr>
          <a:lstStyle/>
          <a:p>
            <a:pPr algn="ctr"/>
            <a:r>
              <a:rPr lang="tr-TR" sz="6600" b="1" i="1" dirty="0">
                <a:latin typeface="Times New Roman" panose="02020603050405020304" pitchFamily="18" charset="0"/>
                <a:cs typeface="Times New Roman" panose="02020603050405020304" pitchFamily="18" charset="0"/>
              </a:rPr>
              <a:t>TEŞEKKÜRLER</a:t>
            </a:r>
            <a:r>
              <a:rPr lang="tr-TR" b="1" dirty="0"/>
              <a:t> </a:t>
            </a:r>
            <a:endParaRPr lang="tr-TR" dirty="0"/>
          </a:p>
        </p:txBody>
      </p:sp>
    </p:spTree>
    <p:extLst>
      <p:ext uri="{BB962C8B-B14F-4D97-AF65-F5344CB8AC3E}">
        <p14:creationId xmlns:p14="http://schemas.microsoft.com/office/powerpoint/2010/main" val="2533330793"/>
      </p:ext>
    </p:extLst>
  </p:cSld>
  <p:clrMapOvr>
    <a:masterClrMapping/>
  </p:clrMapOvr>
  <p:transition>
    <p:fade/>
  </p:transition>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3514</Words>
  <Application>Microsoft Office PowerPoint</Application>
  <PresentationFormat>Ekran Gösterisi (16:9)</PresentationFormat>
  <Paragraphs>359</Paragraphs>
  <Slides>39</Slides>
  <Notes>1</Notes>
  <HiddenSlides>0</HiddenSlides>
  <MMClips>0</MMClips>
  <ScaleCrop>false</ScaleCrop>
  <HeadingPairs>
    <vt:vector size="4" baseType="variant">
      <vt:variant>
        <vt:lpstr>Tema</vt:lpstr>
      </vt:variant>
      <vt:variant>
        <vt:i4>2</vt:i4>
      </vt:variant>
      <vt:variant>
        <vt:lpstr>Slayt Başlıkları</vt:lpstr>
      </vt:variant>
      <vt:variant>
        <vt:i4>39</vt:i4>
      </vt:variant>
    </vt:vector>
  </HeadingPairs>
  <TitlesOfParts>
    <vt:vector size="41" baseType="lpstr">
      <vt:lpstr>Varsayılan Tasarım</vt:lpstr>
      <vt:lpstr>1_Varsayılan Tasarım</vt:lpstr>
      <vt:lpstr>2020-2021 BAHAR DÖNEMİ TEMEL İŞLEMLER-II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2016-09-02T00:46:46Z</dcterms:created>
  <dcterms:modified xsi:type="dcterms:W3CDTF">2021-05-03T11:21:28Z</dcterms:modified>
</cp:coreProperties>
</file>