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49"/>
  </p:notesMasterIdLst>
  <p:sldIdLst>
    <p:sldId id="256" r:id="rId2"/>
    <p:sldId id="276" r:id="rId3"/>
    <p:sldId id="275" r:id="rId4"/>
    <p:sldId id="313" r:id="rId5"/>
    <p:sldId id="274" r:id="rId6"/>
    <p:sldId id="315" r:id="rId7"/>
    <p:sldId id="316" r:id="rId8"/>
    <p:sldId id="314" r:id="rId9"/>
    <p:sldId id="318" r:id="rId10"/>
    <p:sldId id="319" r:id="rId11"/>
    <p:sldId id="356" r:id="rId12"/>
    <p:sldId id="322" r:id="rId13"/>
    <p:sldId id="273" r:id="rId14"/>
    <p:sldId id="324" r:id="rId15"/>
    <p:sldId id="328" r:id="rId16"/>
    <p:sldId id="329" r:id="rId17"/>
    <p:sldId id="327" r:id="rId18"/>
    <p:sldId id="326" r:id="rId19"/>
    <p:sldId id="325" r:id="rId20"/>
    <p:sldId id="323" r:id="rId21"/>
    <p:sldId id="272" r:id="rId22"/>
    <p:sldId id="271" r:id="rId23"/>
    <p:sldId id="270" r:id="rId24"/>
    <p:sldId id="269" r:id="rId25"/>
    <p:sldId id="268" r:id="rId26"/>
    <p:sldId id="267" r:id="rId27"/>
    <p:sldId id="330" r:id="rId28"/>
    <p:sldId id="331" r:id="rId29"/>
    <p:sldId id="332" r:id="rId30"/>
    <p:sldId id="333" r:id="rId31"/>
    <p:sldId id="335" r:id="rId32"/>
    <p:sldId id="336" r:id="rId33"/>
    <p:sldId id="337" r:id="rId34"/>
    <p:sldId id="338" r:id="rId35"/>
    <p:sldId id="339" r:id="rId36"/>
    <p:sldId id="340" r:id="rId37"/>
    <p:sldId id="341" r:id="rId38"/>
    <p:sldId id="342" r:id="rId39"/>
    <p:sldId id="354" r:id="rId40"/>
    <p:sldId id="343" r:id="rId41"/>
    <p:sldId id="344" r:id="rId42"/>
    <p:sldId id="345" r:id="rId43"/>
    <p:sldId id="346" r:id="rId44"/>
    <p:sldId id="347" r:id="rId45"/>
    <p:sldId id="348" r:id="rId46"/>
    <p:sldId id="355" r:id="rId47"/>
    <p:sldId id="266" r:id="rId48"/>
  </p:sldIdLst>
  <p:sldSz cx="9144000" cy="5143500" type="screen16x9"/>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Orta Stil 3 - Vurgu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7853C-536D-4A76-A0AE-DD22124D55A5}" styleName="Tema Uygulanmış Stil 1 - Vurgu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69012ECD-51FC-41F1-AA8D-1B2483CD663E}" styleName="Açık Stil 2 - Vurgu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58" autoAdjust="0"/>
    <p:restoredTop sz="94667" autoAdjust="0"/>
  </p:normalViewPr>
  <p:slideViewPr>
    <p:cSldViewPr>
      <p:cViewPr varScale="1">
        <p:scale>
          <a:sx n="108" d="100"/>
          <a:sy n="108" d="100"/>
        </p:scale>
        <p:origin x="960" y="77"/>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9297F9-2389-4C12-870E-F91AEAC2CAA9}" type="datetimeFigureOut">
              <a:rPr lang="tr-TR" smtClean="0"/>
              <a:t>23.01.2021</a:t>
            </a:fld>
            <a:endParaRPr lang="tr-T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6B39C2-3C0E-4FB3-8AE1-8B35F7AFB25D}" type="slidenum">
              <a:rPr lang="tr-TR" smtClean="0"/>
              <a:t>‹#›</a:t>
            </a:fld>
            <a:endParaRPr lang="tr-TR"/>
          </a:p>
        </p:txBody>
      </p:sp>
    </p:spTree>
    <p:extLst>
      <p:ext uri="{BB962C8B-B14F-4D97-AF65-F5344CB8AC3E}">
        <p14:creationId xmlns:p14="http://schemas.microsoft.com/office/powerpoint/2010/main" val="3007872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1597819"/>
            <a:ext cx="7772400" cy="1102519"/>
          </a:xfrm>
        </p:spPr>
        <p:txBody>
          <a:bodyPr/>
          <a:lstStyle/>
          <a:p>
            <a:r>
              <a:rPr lang="tr-TR"/>
              <a:t>Asıl başlık stili için tıklatın</a:t>
            </a:r>
          </a:p>
        </p:txBody>
      </p:sp>
      <p:sp>
        <p:nvSpPr>
          <p:cNvPr id="3" name="Alt Başlık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a:t>Asıl alt başlık stilini düzenlemek için tıklatın</a:t>
            </a:r>
          </a:p>
        </p:txBody>
      </p:sp>
      <p:sp>
        <p:nvSpPr>
          <p:cNvPr id="4" name="Veri Yer Tutucusu 3"/>
          <p:cNvSpPr>
            <a:spLocks noGrp="1"/>
          </p:cNvSpPr>
          <p:nvPr>
            <p:ph type="dt" sz="half" idx="10"/>
          </p:nvPr>
        </p:nvSpPr>
        <p:spPr/>
        <p:txBody>
          <a:bodyPr/>
          <a:lstStyle>
            <a:lvl1pPr>
              <a:defRPr/>
            </a:lvl1pPr>
          </a:lstStyle>
          <a:p>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FD7F6101-C217-4FFD-821C-F2C37C83B418}" type="slidenum">
              <a:rPr lang="tr-TR"/>
              <a:pPr/>
              <a:t>‹#›</a:t>
            </a:fld>
            <a:endParaRPr lang="tr-TR"/>
          </a:p>
        </p:txBody>
      </p:sp>
    </p:spTree>
    <p:extLst>
      <p:ext uri="{BB962C8B-B14F-4D97-AF65-F5344CB8AC3E}">
        <p14:creationId xmlns:p14="http://schemas.microsoft.com/office/powerpoint/2010/main" val="268120715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lvl1pPr>
              <a:defRPr/>
            </a:lvl1pPr>
          </a:lstStyle>
          <a:p>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0872A1D6-40AF-4B13-8CED-E8D56BB5C81E}" type="slidenum">
              <a:rPr lang="tr-TR"/>
              <a:pPr/>
              <a:t>‹#›</a:t>
            </a:fld>
            <a:endParaRPr lang="tr-TR"/>
          </a:p>
        </p:txBody>
      </p:sp>
    </p:spTree>
    <p:extLst>
      <p:ext uri="{BB962C8B-B14F-4D97-AF65-F5344CB8AC3E}">
        <p14:creationId xmlns:p14="http://schemas.microsoft.com/office/powerpoint/2010/main" val="1121344579"/>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3305176"/>
            <a:ext cx="7772400" cy="1021556"/>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lvl1pPr>
              <a:defRPr/>
            </a:lvl1pPr>
          </a:lstStyle>
          <a:p>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593177BC-5926-471B-9D07-DC375BC7415C}" type="slidenum">
              <a:rPr lang="tr-TR"/>
              <a:pPr/>
              <a:t>‹#›</a:t>
            </a:fld>
            <a:endParaRPr lang="tr-TR"/>
          </a:p>
        </p:txBody>
      </p:sp>
    </p:spTree>
    <p:extLst>
      <p:ext uri="{BB962C8B-B14F-4D97-AF65-F5344CB8AC3E}">
        <p14:creationId xmlns:p14="http://schemas.microsoft.com/office/powerpoint/2010/main" val="281244706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lvl1pPr>
              <a:defRPr/>
            </a:lvl1pPr>
          </a:lstStyle>
          <a:p>
            <a:endParaRPr lang="tr-TR"/>
          </a:p>
        </p:txBody>
      </p:sp>
      <p:sp>
        <p:nvSpPr>
          <p:cNvPr id="6" name="Altbilgi Yer Tutucusu 5"/>
          <p:cNvSpPr>
            <a:spLocks noGrp="1"/>
          </p:cNvSpPr>
          <p:nvPr>
            <p:ph type="ftr" sz="quarter" idx="11"/>
          </p:nvPr>
        </p:nvSpPr>
        <p:spPr/>
        <p:txBody>
          <a:bodyPr/>
          <a:lstStyle>
            <a:lvl1pPr>
              <a:defRPr/>
            </a:lvl1pPr>
          </a:lstStyle>
          <a:p>
            <a:endParaRPr lang="tr-TR"/>
          </a:p>
        </p:txBody>
      </p:sp>
      <p:sp>
        <p:nvSpPr>
          <p:cNvPr id="7" name="Slayt Numarası Yer Tutucusu 6"/>
          <p:cNvSpPr>
            <a:spLocks noGrp="1"/>
          </p:cNvSpPr>
          <p:nvPr>
            <p:ph type="sldNum" sz="quarter" idx="12"/>
          </p:nvPr>
        </p:nvSpPr>
        <p:spPr/>
        <p:txBody>
          <a:bodyPr/>
          <a:lstStyle>
            <a:lvl1pPr>
              <a:defRPr/>
            </a:lvl1pPr>
          </a:lstStyle>
          <a:p>
            <a:fld id="{C5B3A9D7-CACA-4F60-9FE6-7A1DF5475A32}" type="slidenum">
              <a:rPr lang="tr-TR"/>
              <a:pPr/>
              <a:t>‹#›</a:t>
            </a:fld>
            <a:endParaRPr lang="tr-TR"/>
          </a:p>
        </p:txBody>
      </p:sp>
    </p:spTree>
    <p:extLst>
      <p:ext uri="{BB962C8B-B14F-4D97-AF65-F5344CB8AC3E}">
        <p14:creationId xmlns:p14="http://schemas.microsoft.com/office/powerpoint/2010/main" val="314487715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lvl1pPr>
              <a:defRPr/>
            </a:lvl1pPr>
          </a:lstStyle>
          <a:p>
            <a:endParaRPr lang="tr-TR"/>
          </a:p>
        </p:txBody>
      </p:sp>
      <p:sp>
        <p:nvSpPr>
          <p:cNvPr id="8" name="Altbilgi Yer Tutucusu 7"/>
          <p:cNvSpPr>
            <a:spLocks noGrp="1"/>
          </p:cNvSpPr>
          <p:nvPr>
            <p:ph type="ftr" sz="quarter" idx="11"/>
          </p:nvPr>
        </p:nvSpPr>
        <p:spPr/>
        <p:txBody>
          <a:bodyPr/>
          <a:lstStyle>
            <a:lvl1pPr>
              <a:defRPr/>
            </a:lvl1pPr>
          </a:lstStyle>
          <a:p>
            <a:endParaRPr lang="tr-TR"/>
          </a:p>
        </p:txBody>
      </p:sp>
      <p:sp>
        <p:nvSpPr>
          <p:cNvPr id="9" name="Slayt Numarası Yer Tutucusu 8"/>
          <p:cNvSpPr>
            <a:spLocks noGrp="1"/>
          </p:cNvSpPr>
          <p:nvPr>
            <p:ph type="sldNum" sz="quarter" idx="12"/>
          </p:nvPr>
        </p:nvSpPr>
        <p:spPr/>
        <p:txBody>
          <a:bodyPr/>
          <a:lstStyle>
            <a:lvl1pPr>
              <a:defRPr/>
            </a:lvl1pPr>
          </a:lstStyle>
          <a:p>
            <a:fld id="{A57CA626-10BC-407B-ABE2-6AB5B2267CCA}" type="slidenum">
              <a:rPr lang="tr-TR"/>
              <a:pPr/>
              <a:t>‹#›</a:t>
            </a:fld>
            <a:endParaRPr lang="tr-TR"/>
          </a:p>
        </p:txBody>
      </p:sp>
    </p:spTree>
    <p:extLst>
      <p:ext uri="{BB962C8B-B14F-4D97-AF65-F5344CB8AC3E}">
        <p14:creationId xmlns:p14="http://schemas.microsoft.com/office/powerpoint/2010/main" val="264500989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lvl1pPr>
              <a:defRPr/>
            </a:lvl1pPr>
          </a:lstStyle>
          <a:p>
            <a:endParaRPr lang="tr-TR"/>
          </a:p>
        </p:txBody>
      </p:sp>
      <p:sp>
        <p:nvSpPr>
          <p:cNvPr id="4" name="Altbilgi Yer Tutucusu 3"/>
          <p:cNvSpPr>
            <a:spLocks noGrp="1"/>
          </p:cNvSpPr>
          <p:nvPr>
            <p:ph type="ftr" sz="quarter" idx="11"/>
          </p:nvPr>
        </p:nvSpPr>
        <p:spPr/>
        <p:txBody>
          <a:bodyPr/>
          <a:lstStyle>
            <a:lvl1pPr>
              <a:defRPr/>
            </a:lvl1pPr>
          </a:lstStyle>
          <a:p>
            <a:endParaRPr lang="tr-TR"/>
          </a:p>
        </p:txBody>
      </p:sp>
      <p:sp>
        <p:nvSpPr>
          <p:cNvPr id="5" name="Slayt Numarası Yer Tutucusu 4"/>
          <p:cNvSpPr>
            <a:spLocks noGrp="1"/>
          </p:cNvSpPr>
          <p:nvPr>
            <p:ph type="sldNum" sz="quarter" idx="12"/>
          </p:nvPr>
        </p:nvSpPr>
        <p:spPr/>
        <p:txBody>
          <a:bodyPr/>
          <a:lstStyle>
            <a:lvl1pPr>
              <a:defRPr/>
            </a:lvl1pPr>
          </a:lstStyle>
          <a:p>
            <a:fld id="{5AC0CFC7-E556-41A7-A931-A9E07C3E9DEA}" type="slidenum">
              <a:rPr lang="tr-TR"/>
              <a:pPr/>
              <a:t>‹#›</a:t>
            </a:fld>
            <a:endParaRPr lang="tr-TR"/>
          </a:p>
        </p:txBody>
      </p:sp>
    </p:spTree>
    <p:extLst>
      <p:ext uri="{BB962C8B-B14F-4D97-AF65-F5344CB8AC3E}">
        <p14:creationId xmlns:p14="http://schemas.microsoft.com/office/powerpoint/2010/main" val="238508564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lvl1pPr>
              <a:defRPr/>
            </a:lvl1pPr>
          </a:lstStyle>
          <a:p>
            <a:endParaRPr lang="tr-TR"/>
          </a:p>
        </p:txBody>
      </p:sp>
      <p:sp>
        <p:nvSpPr>
          <p:cNvPr id="3" name="Altbilgi Yer Tutucusu 2"/>
          <p:cNvSpPr>
            <a:spLocks noGrp="1"/>
          </p:cNvSpPr>
          <p:nvPr>
            <p:ph type="ftr" sz="quarter" idx="11"/>
          </p:nvPr>
        </p:nvSpPr>
        <p:spPr/>
        <p:txBody>
          <a:bodyPr/>
          <a:lstStyle>
            <a:lvl1pPr>
              <a:defRPr/>
            </a:lvl1pPr>
          </a:lstStyle>
          <a:p>
            <a:endParaRPr lang="tr-TR"/>
          </a:p>
        </p:txBody>
      </p:sp>
      <p:sp>
        <p:nvSpPr>
          <p:cNvPr id="4" name="Slayt Numarası Yer Tutucusu 3"/>
          <p:cNvSpPr>
            <a:spLocks noGrp="1"/>
          </p:cNvSpPr>
          <p:nvPr>
            <p:ph type="sldNum" sz="quarter" idx="12"/>
          </p:nvPr>
        </p:nvSpPr>
        <p:spPr/>
        <p:txBody>
          <a:bodyPr/>
          <a:lstStyle>
            <a:lvl1pPr>
              <a:defRPr/>
            </a:lvl1pPr>
          </a:lstStyle>
          <a:p>
            <a:fld id="{C3C8BC87-202D-4066-97B2-8D041950AE95}" type="slidenum">
              <a:rPr lang="tr-TR"/>
              <a:pPr/>
              <a:t>‹#›</a:t>
            </a:fld>
            <a:endParaRPr lang="tr-TR"/>
          </a:p>
        </p:txBody>
      </p:sp>
    </p:spTree>
    <p:extLst>
      <p:ext uri="{BB962C8B-B14F-4D97-AF65-F5344CB8AC3E}">
        <p14:creationId xmlns:p14="http://schemas.microsoft.com/office/powerpoint/2010/main" val="358443273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1" y="204787"/>
            <a:ext cx="3008313" cy="871538"/>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lvl1pPr>
              <a:defRPr/>
            </a:lvl1pPr>
          </a:lstStyle>
          <a:p>
            <a:endParaRPr lang="tr-TR"/>
          </a:p>
        </p:txBody>
      </p:sp>
      <p:sp>
        <p:nvSpPr>
          <p:cNvPr id="6" name="Altbilgi Yer Tutucusu 5"/>
          <p:cNvSpPr>
            <a:spLocks noGrp="1"/>
          </p:cNvSpPr>
          <p:nvPr>
            <p:ph type="ftr" sz="quarter" idx="11"/>
          </p:nvPr>
        </p:nvSpPr>
        <p:spPr/>
        <p:txBody>
          <a:bodyPr/>
          <a:lstStyle>
            <a:lvl1pPr>
              <a:defRPr/>
            </a:lvl1pPr>
          </a:lstStyle>
          <a:p>
            <a:endParaRPr lang="tr-TR"/>
          </a:p>
        </p:txBody>
      </p:sp>
      <p:sp>
        <p:nvSpPr>
          <p:cNvPr id="7" name="Slayt Numarası Yer Tutucusu 6"/>
          <p:cNvSpPr>
            <a:spLocks noGrp="1"/>
          </p:cNvSpPr>
          <p:nvPr>
            <p:ph type="sldNum" sz="quarter" idx="12"/>
          </p:nvPr>
        </p:nvSpPr>
        <p:spPr/>
        <p:txBody>
          <a:bodyPr/>
          <a:lstStyle>
            <a:lvl1pPr>
              <a:defRPr/>
            </a:lvl1pPr>
          </a:lstStyle>
          <a:p>
            <a:fld id="{28874455-CE5C-4ED7-B311-21FD1779CF9D}" type="slidenum">
              <a:rPr lang="tr-TR"/>
              <a:pPr/>
              <a:t>‹#›</a:t>
            </a:fld>
            <a:endParaRPr lang="tr-TR"/>
          </a:p>
        </p:txBody>
      </p:sp>
    </p:spTree>
    <p:extLst>
      <p:ext uri="{BB962C8B-B14F-4D97-AF65-F5344CB8AC3E}">
        <p14:creationId xmlns:p14="http://schemas.microsoft.com/office/powerpoint/2010/main" val="386094124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3600450"/>
            <a:ext cx="5486400" cy="425054"/>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lvl1pPr>
              <a:defRPr/>
            </a:lvl1pPr>
          </a:lstStyle>
          <a:p>
            <a:endParaRPr lang="tr-TR"/>
          </a:p>
        </p:txBody>
      </p:sp>
      <p:sp>
        <p:nvSpPr>
          <p:cNvPr id="6" name="Altbilgi Yer Tutucusu 5"/>
          <p:cNvSpPr>
            <a:spLocks noGrp="1"/>
          </p:cNvSpPr>
          <p:nvPr>
            <p:ph type="ftr" sz="quarter" idx="11"/>
          </p:nvPr>
        </p:nvSpPr>
        <p:spPr/>
        <p:txBody>
          <a:bodyPr/>
          <a:lstStyle>
            <a:lvl1pPr>
              <a:defRPr/>
            </a:lvl1pPr>
          </a:lstStyle>
          <a:p>
            <a:endParaRPr lang="tr-TR"/>
          </a:p>
        </p:txBody>
      </p:sp>
      <p:sp>
        <p:nvSpPr>
          <p:cNvPr id="7" name="Slayt Numarası Yer Tutucusu 6"/>
          <p:cNvSpPr>
            <a:spLocks noGrp="1"/>
          </p:cNvSpPr>
          <p:nvPr>
            <p:ph type="sldNum" sz="quarter" idx="12"/>
          </p:nvPr>
        </p:nvSpPr>
        <p:spPr/>
        <p:txBody>
          <a:bodyPr/>
          <a:lstStyle>
            <a:lvl1pPr>
              <a:defRPr/>
            </a:lvl1pPr>
          </a:lstStyle>
          <a:p>
            <a:fld id="{BC1928E9-9B87-42C4-B66E-4190E1E65A3B}" type="slidenum">
              <a:rPr lang="tr-TR"/>
              <a:pPr/>
              <a:t>‹#›</a:t>
            </a:fld>
            <a:endParaRPr lang="tr-TR"/>
          </a:p>
        </p:txBody>
      </p:sp>
    </p:spTree>
    <p:extLst>
      <p:ext uri="{BB962C8B-B14F-4D97-AF65-F5344CB8AC3E}">
        <p14:creationId xmlns:p14="http://schemas.microsoft.com/office/powerpoint/2010/main" val="1989590080"/>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lvl1pPr>
              <a:defRPr/>
            </a:lvl1pPr>
          </a:lstStyle>
          <a:p>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B9AA2289-9B7B-4523-AA33-D3EC1E946BF6}" type="slidenum">
              <a:rPr lang="tr-TR"/>
              <a:pPr/>
              <a:t>‹#›</a:t>
            </a:fld>
            <a:endParaRPr lang="tr-TR"/>
          </a:p>
        </p:txBody>
      </p:sp>
    </p:spTree>
    <p:extLst>
      <p:ext uri="{BB962C8B-B14F-4D97-AF65-F5344CB8AC3E}">
        <p14:creationId xmlns:p14="http://schemas.microsoft.com/office/powerpoint/2010/main" val="4190936368"/>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05979"/>
            <a:ext cx="2057400" cy="4388644"/>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205979"/>
            <a:ext cx="6019800" cy="4388644"/>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lvl1pPr>
              <a:defRPr/>
            </a:lvl1pPr>
          </a:lstStyle>
          <a:p>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5E709194-4209-42CE-87A9-43FF9DA531B8}" type="slidenum">
              <a:rPr lang="tr-TR"/>
              <a:pPr/>
              <a:t>‹#›</a:t>
            </a:fld>
            <a:endParaRPr lang="tr-TR"/>
          </a:p>
        </p:txBody>
      </p:sp>
    </p:spTree>
    <p:extLst>
      <p:ext uri="{BB962C8B-B14F-4D97-AF65-F5344CB8AC3E}">
        <p14:creationId xmlns:p14="http://schemas.microsoft.com/office/powerpoint/2010/main" val="325459943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t>Asıl başlık stili için tıklatın</a:t>
            </a:r>
          </a:p>
        </p:txBody>
      </p:sp>
      <p:sp>
        <p:nvSpPr>
          <p:cNvPr id="102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1028" name="Rectangle 4"/>
          <p:cNvSpPr>
            <a:spLocks noGrp="1" noChangeArrowheads="1"/>
          </p:cNvSpPr>
          <p:nvPr>
            <p:ph type="dt" sz="half" idx="2"/>
          </p:nvPr>
        </p:nvSpPr>
        <p:spPr bwMode="auto">
          <a:xfrm>
            <a:off x="457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47799F-29BC-497F-8823-4BC6A6D2E01E}" type="slidenum">
              <a:rPr lang="tr-TR"/>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1828800" y="-19050"/>
            <a:ext cx="7315200" cy="1828800"/>
          </a:xfrm>
        </p:spPr>
        <p:txBody>
          <a:bodyPr>
            <a:normAutofit/>
          </a:bodyPr>
          <a:lstStyle/>
          <a:p>
            <a:r>
              <a:rPr lang="tr-TR" sz="4000" b="1" dirty="0">
                <a:solidFill>
                  <a:schemeClr val="accent6"/>
                </a:solidFill>
                <a:latin typeface="Times New Roman" panose="02020603050405020304" pitchFamily="18" charset="0"/>
                <a:cs typeface="Times New Roman" panose="02020603050405020304" pitchFamily="18" charset="0"/>
              </a:rPr>
              <a:t>2020-2021 BAHAR DÖNEMİ TEMEL İŞLEMLER-II</a:t>
            </a:r>
          </a:p>
        </p:txBody>
      </p:sp>
      <p:sp>
        <p:nvSpPr>
          <p:cNvPr id="3" name="Alt Başlık 2"/>
          <p:cNvSpPr>
            <a:spLocks noGrp="1"/>
          </p:cNvSpPr>
          <p:nvPr>
            <p:ph type="subTitle" idx="1"/>
          </p:nvPr>
        </p:nvSpPr>
        <p:spPr>
          <a:xfrm>
            <a:off x="2362200" y="2800350"/>
            <a:ext cx="6400800" cy="1314450"/>
          </a:xfrm>
        </p:spPr>
        <p:txBody>
          <a:bodyPr/>
          <a:lstStyle/>
          <a:p>
            <a:r>
              <a:rPr lang="tr-TR" sz="3600" b="1" dirty="0">
                <a:latin typeface="Times New Roman" panose="02020603050405020304" pitchFamily="18" charset="0"/>
                <a:cs typeface="Times New Roman" panose="02020603050405020304" pitchFamily="18" charset="0"/>
              </a:rPr>
              <a:t>TERMODİNAMİK - II</a:t>
            </a:r>
          </a:p>
          <a:p>
            <a:endParaRPr lang="tr-TR" dirty="0">
              <a:latin typeface="Times New Roman" panose="02020603050405020304" pitchFamily="18" charset="0"/>
              <a:cs typeface="Times New Roman" panose="02020603050405020304" pitchFamily="18" charset="0"/>
            </a:endParaRPr>
          </a:p>
          <a:p>
            <a:r>
              <a:rPr lang="tr-TR" sz="2400" dirty="0">
                <a:latin typeface="Times New Roman" panose="02020603050405020304" pitchFamily="18" charset="0"/>
                <a:cs typeface="Times New Roman" panose="02020603050405020304" pitchFamily="18" charset="0"/>
              </a:rPr>
              <a:t>Prof. Dr. Yüksel ARDALI</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742950"/>
            <a:ext cx="8153400" cy="369332"/>
          </a:xfrm>
          <a:prstGeom prst="rect">
            <a:avLst/>
          </a:prstGeom>
        </p:spPr>
        <p:txBody>
          <a:bodyPr wrap="square">
            <a:spAutoFit/>
          </a:bodyPr>
          <a:lstStyle/>
          <a:p>
            <a:r>
              <a:rPr lang="tr-TR" b="1" dirty="0" err="1">
                <a:latin typeface="Times New Roman" panose="02020603050405020304" pitchFamily="18" charset="0"/>
                <a:cs typeface="Times New Roman" panose="02020603050405020304" pitchFamily="18" charset="0"/>
              </a:rPr>
              <a:t>Entropi</a:t>
            </a:r>
            <a:r>
              <a:rPr lang="tr-TR" b="1" dirty="0">
                <a:latin typeface="Times New Roman" panose="02020603050405020304" pitchFamily="18" charset="0"/>
                <a:cs typeface="Times New Roman" panose="02020603050405020304" pitchFamily="18" charset="0"/>
              </a:rPr>
              <a:t> (</a:t>
            </a:r>
            <a:r>
              <a:rPr lang="tr-TR" b="1" dirty="0" err="1">
                <a:latin typeface="Times New Roman" panose="02020603050405020304" pitchFamily="18" charset="0"/>
                <a:cs typeface="Times New Roman" panose="02020603050405020304" pitchFamily="18" charset="0"/>
              </a:rPr>
              <a:t>Entropy</a:t>
            </a:r>
            <a:r>
              <a:rPr lang="tr-TR" b="1" dirty="0">
                <a:latin typeface="Times New Roman" panose="02020603050405020304" pitchFamily="18" charset="0"/>
                <a:cs typeface="Times New Roman" panose="02020603050405020304" pitchFamily="18" charset="0"/>
              </a:rPr>
              <a:t>)</a:t>
            </a:r>
            <a:endParaRPr lang="tr-TR" dirty="0"/>
          </a:p>
        </p:txBody>
      </p:sp>
      <p:sp>
        <p:nvSpPr>
          <p:cNvPr id="4" name="Dikdörtgen 3"/>
          <p:cNvSpPr/>
          <p:nvPr/>
        </p:nvSpPr>
        <p:spPr>
          <a:xfrm>
            <a:off x="495300" y="1047750"/>
            <a:ext cx="8153400" cy="3693319"/>
          </a:xfrm>
          <a:prstGeom prst="rect">
            <a:avLst/>
          </a:prstGeom>
        </p:spPr>
        <p:txBody>
          <a:bodyPr wrap="square">
            <a:spAutoFit/>
          </a:bodyPr>
          <a:lstStyle/>
          <a:p>
            <a:pPr algn="just"/>
            <a:r>
              <a:rPr lang="tr-TR" b="1" dirty="0">
                <a:latin typeface="Times New Roman" panose="02020603050405020304" pitchFamily="18" charset="0"/>
                <a:cs typeface="Times New Roman" panose="02020603050405020304" pitchFamily="18" charset="0"/>
              </a:rPr>
              <a:t>İstemli (kendiliğinden – </a:t>
            </a:r>
            <a:r>
              <a:rPr lang="tr-TR" b="1" dirty="0" err="1">
                <a:latin typeface="Times New Roman" panose="02020603050405020304" pitchFamily="18" charset="0"/>
                <a:cs typeface="Times New Roman" panose="02020603050405020304" pitchFamily="18" charset="0"/>
              </a:rPr>
              <a:t>spontaneous</a:t>
            </a:r>
            <a:r>
              <a:rPr lang="tr-TR" b="1" dirty="0">
                <a:latin typeface="Times New Roman" panose="02020603050405020304" pitchFamily="18" charset="0"/>
                <a:cs typeface="Times New Roman" panose="02020603050405020304" pitchFamily="18" charset="0"/>
              </a:rPr>
              <a:t>) değişimler: </a:t>
            </a:r>
            <a:r>
              <a:rPr lang="tr-TR" dirty="0">
                <a:latin typeface="Times New Roman" panose="02020603050405020304" pitchFamily="18" charset="0"/>
                <a:cs typeface="Times New Roman" panose="02020603050405020304" pitchFamily="18" charset="0"/>
              </a:rPr>
              <a:t>Doğadaki olayların çoğu istemli (</a:t>
            </a:r>
            <a:r>
              <a:rPr lang="tr-TR" dirty="0" err="1">
                <a:latin typeface="Times New Roman" panose="02020603050405020304" pitchFamily="18" charset="0"/>
                <a:cs typeface="Times New Roman" panose="02020603050405020304" pitchFamily="18" charset="0"/>
              </a:rPr>
              <a:t>spontaneous</a:t>
            </a:r>
            <a:r>
              <a:rPr lang="tr-TR" dirty="0">
                <a:latin typeface="Times New Roman" panose="02020603050405020304" pitchFamily="18" charset="0"/>
                <a:cs typeface="Times New Roman" panose="02020603050405020304" pitchFamily="18" charset="0"/>
              </a:rPr>
              <a:t>) şekilde gerçekleşir. Böyle olaylar bir dış etki tarafından yönlendirmeye ihtiyaç olmaksızın kendiliğinden meydana gelirler. </a:t>
            </a:r>
          </a:p>
          <a:p>
            <a:pPr algn="just"/>
            <a:r>
              <a:rPr lang="tr-TR" dirty="0">
                <a:latin typeface="Times New Roman" panose="02020603050405020304" pitchFamily="18" charset="0"/>
                <a:cs typeface="Times New Roman" panose="02020603050405020304" pitchFamily="18" charset="0"/>
              </a:rPr>
              <a:t>Jeolojik açıdan bakıldığında, maddelerin (mineraller-kayaçlar) her zaman en az düzeyde enerjik, en yüksek düzeyde düzensiz olma isteği vardır. </a:t>
            </a:r>
          </a:p>
          <a:p>
            <a:pPr algn="just"/>
            <a:r>
              <a:rPr lang="tr-TR" dirty="0">
                <a:latin typeface="Times New Roman" panose="02020603050405020304" pitchFamily="18" charset="0"/>
                <a:cs typeface="Times New Roman" panose="02020603050405020304" pitchFamily="18" charset="0"/>
              </a:rPr>
              <a:t>Örneğin, nehirler her zaman yüksek rakımlı alanlardan (yüksek potansiyel enerjili) daha düşük rakımlı (düşük potansiyel enerjili) alanlara akarlar. Maden suyu şişesinin kapağını açıldığında gaz bir anda havaya yayılır. Isı her zaman sıcaktan soğuğa akar. Termodinamiğin II. Kanunu bu tek yönlü eğilimi veya dönüşümü açıklamaya çalışır. İstemli tepkimeler endotermik (oda sıcaklığına bırakılan buz parçasının erimesi) veya ekzotermik (demirin paslanması) yönde olabilir.</a:t>
            </a:r>
          </a:p>
          <a:p>
            <a:pPr algn="just"/>
            <a:r>
              <a:rPr lang="tr-TR" dirty="0">
                <a:latin typeface="Times New Roman" panose="02020603050405020304" pitchFamily="18" charset="0"/>
                <a:cs typeface="Times New Roman" panose="02020603050405020304" pitchFamily="18" charset="0"/>
              </a:rPr>
              <a:t>İstemli değişmenin nedenini açıklayan temel düşünce maddenin düşük enerjili ve daha düzensiz olma eğilimidir.</a:t>
            </a:r>
          </a:p>
        </p:txBody>
      </p:sp>
    </p:spTree>
    <p:extLst>
      <p:ext uri="{BB962C8B-B14F-4D97-AF65-F5344CB8AC3E}">
        <p14:creationId xmlns:p14="http://schemas.microsoft.com/office/powerpoint/2010/main" val="27486573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err="1">
                <a:latin typeface="Times New Roman" panose="02020603050405020304" pitchFamily="18" charset="0"/>
                <a:cs typeface="Times New Roman" panose="02020603050405020304" pitchFamily="18" charset="0"/>
              </a:rPr>
              <a:t>Entropi</a:t>
            </a:r>
            <a:r>
              <a:rPr lang="tr-TR" b="1" dirty="0">
                <a:latin typeface="Times New Roman" panose="02020603050405020304" pitchFamily="18" charset="0"/>
                <a:cs typeface="Times New Roman" panose="02020603050405020304" pitchFamily="18" charset="0"/>
              </a:rPr>
              <a:t> (</a:t>
            </a:r>
            <a:r>
              <a:rPr lang="tr-TR" b="1" dirty="0" err="1">
                <a:latin typeface="Times New Roman" panose="02020603050405020304" pitchFamily="18" charset="0"/>
                <a:cs typeface="Times New Roman" panose="02020603050405020304" pitchFamily="18" charset="0"/>
              </a:rPr>
              <a:t>Entropy</a:t>
            </a:r>
            <a:r>
              <a:rPr lang="tr-TR" b="1" dirty="0">
                <a:latin typeface="Times New Roman" panose="02020603050405020304" pitchFamily="18" charset="0"/>
                <a:cs typeface="Times New Roman" panose="02020603050405020304" pitchFamily="18" charset="0"/>
              </a:rPr>
              <a:t>):</a:t>
            </a:r>
            <a:endParaRPr lang="tr-TR" dirty="0"/>
          </a:p>
        </p:txBody>
      </p:sp>
      <p:sp>
        <p:nvSpPr>
          <p:cNvPr id="4" name="Dikdörtgen 3"/>
          <p:cNvSpPr/>
          <p:nvPr/>
        </p:nvSpPr>
        <p:spPr>
          <a:xfrm>
            <a:off x="495300" y="1352550"/>
            <a:ext cx="8153400" cy="2862322"/>
          </a:xfrm>
          <a:prstGeom prst="rect">
            <a:avLst/>
          </a:prstGeom>
        </p:spPr>
        <p:txBody>
          <a:bodyPr wrap="square">
            <a:spAutoFit/>
          </a:bodyPr>
          <a:lstStyle/>
          <a:p>
            <a:pPr marL="285750" indent="-285750" algn="just">
              <a:buFont typeface="Arial" pitchFamily="34" charset="0"/>
              <a:buChar char="•"/>
            </a:pPr>
            <a:r>
              <a:rPr lang="tr-TR" dirty="0" err="1">
                <a:latin typeface="Times New Roman" panose="02020603050405020304" pitchFamily="18" charset="0"/>
                <a:cs typeface="Times New Roman" panose="02020603050405020304" pitchFamily="18" charset="0"/>
              </a:rPr>
              <a:t>Entropi</a:t>
            </a:r>
            <a:r>
              <a:rPr lang="tr-TR" dirty="0">
                <a:latin typeface="Times New Roman" panose="02020603050405020304" pitchFamily="18" charset="0"/>
                <a:cs typeface="Times New Roman" panose="02020603050405020304" pitchFamily="18" charset="0"/>
              </a:rPr>
              <a:t> kullanılamayan termal enerjinin bir ölçüsüdür. </a:t>
            </a:r>
          </a:p>
          <a:p>
            <a:pPr marL="285750" indent="-285750" algn="just">
              <a:buFont typeface="Arial" pitchFamily="34" charset="0"/>
              <a:buChar char="•"/>
            </a:pPr>
            <a:r>
              <a:rPr lang="tr-TR" dirty="0">
                <a:latin typeface="Times New Roman" panose="02020603050405020304" pitchFamily="18" charset="0"/>
                <a:cs typeface="Times New Roman" panose="02020603050405020304" pitchFamily="18" charset="0"/>
              </a:rPr>
              <a:t>Termal enerji, moleküllerin termal hareketlerinden kaynaklanan ısı enerjisi olduğuna göre </a:t>
            </a:r>
            <a:r>
              <a:rPr lang="tr-TR" dirty="0" err="1">
                <a:latin typeface="Times New Roman" panose="02020603050405020304" pitchFamily="18" charset="0"/>
                <a:cs typeface="Times New Roman" panose="02020603050405020304" pitchFamily="18" charset="0"/>
              </a:rPr>
              <a:t>entropi</a:t>
            </a:r>
            <a:r>
              <a:rPr lang="tr-TR" dirty="0">
                <a:latin typeface="Times New Roman" panose="02020603050405020304" pitchFamily="18" charset="0"/>
                <a:cs typeface="Times New Roman" panose="02020603050405020304" pitchFamily="18" charset="0"/>
              </a:rPr>
              <a:t>, bir sistemin düzensizliği ve gelişigüzelliğinin bir ölçüsü olarak da tanımlanabilir.</a:t>
            </a:r>
          </a:p>
          <a:p>
            <a:pPr marL="285750" indent="-285750" algn="just">
              <a:buFont typeface="Arial" pitchFamily="34" charset="0"/>
              <a:buChar char="•"/>
            </a:pPr>
            <a:r>
              <a:rPr lang="tr-TR" dirty="0" err="1">
                <a:latin typeface="Times New Roman" panose="02020603050405020304" pitchFamily="18" charset="0"/>
                <a:cs typeface="Times New Roman" panose="02020603050405020304" pitchFamily="18" charset="0"/>
              </a:rPr>
              <a:t>Entropi</a:t>
            </a:r>
            <a:r>
              <a:rPr lang="tr-TR" dirty="0">
                <a:latin typeface="Times New Roman" panose="02020603050405020304" pitchFamily="18" charset="0"/>
                <a:cs typeface="Times New Roman" panose="02020603050405020304" pitchFamily="18" charset="0"/>
              </a:rPr>
              <a:t> “S” sembolü ile gösterilir. Birimi J K</a:t>
            </a:r>
            <a:r>
              <a:rPr lang="tr-TR" baseline="30000" dirty="0">
                <a:latin typeface="Times New Roman" panose="02020603050405020304" pitchFamily="18" charset="0"/>
                <a:cs typeface="Times New Roman" panose="02020603050405020304" pitchFamily="18" charset="0"/>
              </a:rPr>
              <a:t>-1</a:t>
            </a:r>
            <a:r>
              <a:rPr lang="tr-TR" dirty="0">
                <a:latin typeface="Times New Roman" panose="02020603050405020304" pitchFamily="18" charset="0"/>
                <a:cs typeface="Times New Roman" panose="02020603050405020304" pitchFamily="18" charset="0"/>
              </a:rPr>
              <a:t> mol</a:t>
            </a:r>
            <a:r>
              <a:rPr lang="tr-TR" baseline="30000" dirty="0">
                <a:latin typeface="Times New Roman" panose="02020603050405020304" pitchFamily="18" charset="0"/>
                <a:cs typeface="Times New Roman" panose="02020603050405020304" pitchFamily="18" charset="0"/>
              </a:rPr>
              <a:t>-1</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dir</a:t>
            </a:r>
            <a:r>
              <a:rPr lang="tr-TR" dirty="0">
                <a:latin typeface="Times New Roman" panose="02020603050405020304" pitchFamily="18" charset="0"/>
                <a:cs typeface="Times New Roman" panose="02020603050405020304" pitchFamily="18" charset="0"/>
              </a:rPr>
              <a:t>. </a:t>
            </a:r>
          </a:p>
          <a:p>
            <a:pPr marL="285750" indent="-285750" algn="just">
              <a:buFont typeface="Arial" pitchFamily="34" charset="0"/>
              <a:buChar char="•"/>
            </a:pPr>
            <a:r>
              <a:rPr lang="tr-TR" dirty="0">
                <a:latin typeface="Times New Roman" panose="02020603050405020304" pitchFamily="18" charset="0"/>
                <a:cs typeface="Times New Roman" panose="02020603050405020304" pitchFamily="18" charset="0"/>
              </a:rPr>
              <a:t>Sistemin </a:t>
            </a:r>
            <a:r>
              <a:rPr lang="tr-TR" dirty="0" err="1">
                <a:latin typeface="Times New Roman" panose="02020603050405020304" pitchFamily="18" charset="0"/>
                <a:cs typeface="Times New Roman" panose="02020603050405020304" pitchFamily="18" charset="0"/>
              </a:rPr>
              <a:t>entropisinin</a:t>
            </a:r>
            <a:r>
              <a:rPr lang="tr-TR" dirty="0">
                <a:latin typeface="Times New Roman" panose="02020603050405020304" pitchFamily="18" charset="0"/>
                <a:cs typeface="Times New Roman" panose="02020603050405020304" pitchFamily="18" charset="0"/>
              </a:rPr>
              <a:t> artması sistemin düzensizliğini artırırken enerji verme kabiliyetini yani işe yararlılığını da artırmaktadır.</a:t>
            </a:r>
          </a:p>
          <a:p>
            <a:endParaRPr lang="tr-TR" dirty="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endParaRPr lang="tr-TR" dirty="0"/>
          </a:p>
        </p:txBody>
      </p:sp>
    </p:spTree>
    <p:extLst>
      <p:ext uri="{BB962C8B-B14F-4D97-AF65-F5344CB8AC3E}">
        <p14:creationId xmlns:p14="http://schemas.microsoft.com/office/powerpoint/2010/main" val="17118617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19150"/>
            <a:ext cx="8153400" cy="369332"/>
          </a:xfrm>
          <a:prstGeom prst="rect">
            <a:avLst/>
          </a:prstGeom>
        </p:spPr>
        <p:txBody>
          <a:bodyPr wrap="square">
            <a:spAutoFit/>
          </a:bodyPr>
          <a:lstStyle/>
          <a:p>
            <a:r>
              <a:rPr lang="tr-TR" b="1" dirty="0" err="1">
                <a:latin typeface="Times New Roman" panose="02020603050405020304" pitchFamily="18" charset="0"/>
                <a:cs typeface="Times New Roman" panose="02020603050405020304" pitchFamily="18" charset="0"/>
              </a:rPr>
              <a:t>Entropi</a:t>
            </a:r>
            <a:r>
              <a:rPr lang="tr-TR" b="1" dirty="0">
                <a:latin typeface="Times New Roman" panose="02020603050405020304" pitchFamily="18" charset="0"/>
                <a:cs typeface="Times New Roman" panose="02020603050405020304" pitchFamily="18" charset="0"/>
              </a:rPr>
              <a:t> (</a:t>
            </a:r>
            <a:r>
              <a:rPr lang="tr-TR" b="1" dirty="0" err="1">
                <a:latin typeface="Times New Roman" panose="02020603050405020304" pitchFamily="18" charset="0"/>
                <a:cs typeface="Times New Roman" panose="02020603050405020304" pitchFamily="18" charset="0"/>
              </a:rPr>
              <a:t>Entropy</a:t>
            </a:r>
            <a:r>
              <a:rPr lang="tr-TR" b="1" dirty="0">
                <a:latin typeface="Times New Roman" panose="02020603050405020304" pitchFamily="18" charset="0"/>
                <a:cs typeface="Times New Roman" panose="02020603050405020304" pitchFamily="18" charset="0"/>
              </a:rPr>
              <a:t>):</a:t>
            </a:r>
            <a:endParaRPr lang="tr-TR" dirty="0"/>
          </a:p>
        </p:txBody>
      </p:sp>
      <p:sp>
        <p:nvSpPr>
          <p:cNvPr id="4" name="Dikdörtgen 3"/>
          <p:cNvSpPr/>
          <p:nvPr/>
        </p:nvSpPr>
        <p:spPr>
          <a:xfrm>
            <a:off x="495300" y="1200150"/>
            <a:ext cx="8153400" cy="2862322"/>
          </a:xfrm>
          <a:prstGeom prst="rect">
            <a:avLst/>
          </a:prstGeom>
        </p:spPr>
        <p:txBody>
          <a:bodyPr wrap="square">
            <a:spAutoFit/>
          </a:bodyPr>
          <a:lstStyle/>
          <a:p>
            <a:pPr marL="285750" indent="-285750" algn="just">
              <a:buFont typeface="Arial" pitchFamily="34" charset="0"/>
              <a:buChar char="•"/>
            </a:pPr>
            <a:r>
              <a:rPr lang="tr-TR" dirty="0">
                <a:latin typeface="Times New Roman" panose="02020603050405020304" pitchFamily="18" charset="0"/>
                <a:cs typeface="Times New Roman" panose="02020603050405020304" pitchFamily="18" charset="0"/>
              </a:rPr>
              <a:t>Bir sistemdeki düzensizlik veya gelişigüzellik arttıkça </a:t>
            </a:r>
            <a:r>
              <a:rPr lang="tr-TR" dirty="0" err="1">
                <a:latin typeface="Times New Roman" panose="02020603050405020304" pitchFamily="18" charset="0"/>
                <a:cs typeface="Times New Roman" panose="02020603050405020304" pitchFamily="18" charset="0"/>
              </a:rPr>
              <a:t>entropi</a:t>
            </a:r>
            <a:r>
              <a:rPr lang="tr-TR" dirty="0">
                <a:latin typeface="Times New Roman" panose="02020603050405020304" pitchFamily="18" charset="0"/>
                <a:cs typeface="Times New Roman" panose="02020603050405020304" pitchFamily="18" charset="0"/>
              </a:rPr>
              <a:t> de o oranda artar.</a:t>
            </a:r>
          </a:p>
          <a:p>
            <a:pPr marL="285750" indent="-285750" algn="just">
              <a:buFont typeface="Arial" pitchFamily="34" charset="0"/>
              <a:buChar char="•"/>
            </a:pPr>
            <a:r>
              <a:rPr lang="tr-TR" dirty="0">
                <a:latin typeface="Times New Roman" panose="02020603050405020304" pitchFamily="18" charset="0"/>
                <a:cs typeface="Times New Roman" panose="02020603050405020304" pitchFamily="18" charset="0"/>
              </a:rPr>
              <a:t>Katı halden sıvı veya gaz haline dönüşen bir maddenin </a:t>
            </a:r>
            <a:r>
              <a:rPr lang="tr-TR" dirty="0" err="1">
                <a:latin typeface="Times New Roman" panose="02020603050405020304" pitchFamily="18" charset="0"/>
                <a:cs typeface="Times New Roman" panose="02020603050405020304" pitchFamily="18" charset="0"/>
              </a:rPr>
              <a:t>entropisi</a:t>
            </a:r>
            <a:r>
              <a:rPr lang="tr-TR" dirty="0">
                <a:latin typeface="Times New Roman" panose="02020603050405020304" pitchFamily="18" charset="0"/>
                <a:cs typeface="Times New Roman" panose="02020603050405020304" pitchFamily="18" charset="0"/>
              </a:rPr>
              <a:t> daima artar.</a:t>
            </a:r>
          </a:p>
          <a:p>
            <a:pPr marL="285750" indent="-285750" algn="just">
              <a:buFont typeface="Arial" pitchFamily="34" charset="0"/>
              <a:buChar char="•"/>
            </a:pPr>
            <a:r>
              <a:rPr lang="tr-TR" dirty="0">
                <a:latin typeface="Times New Roman" panose="02020603050405020304" pitchFamily="18" charset="0"/>
                <a:cs typeface="Times New Roman" panose="02020603050405020304" pitchFamily="18" charset="0"/>
              </a:rPr>
              <a:t>Saf bir katı, sıvı bir çözücü içinde çözüldüğünde </a:t>
            </a:r>
            <a:r>
              <a:rPr lang="tr-TR" dirty="0" err="1">
                <a:latin typeface="Times New Roman" panose="02020603050405020304" pitchFamily="18" charset="0"/>
                <a:cs typeface="Times New Roman" panose="02020603050405020304" pitchFamily="18" charset="0"/>
              </a:rPr>
              <a:t>entropisi</a:t>
            </a:r>
            <a:r>
              <a:rPr lang="tr-TR" dirty="0">
                <a:latin typeface="Times New Roman" panose="02020603050405020304" pitchFamily="18" charset="0"/>
                <a:cs typeface="Times New Roman" panose="02020603050405020304" pitchFamily="18" charset="0"/>
              </a:rPr>
              <a:t> artar.</a:t>
            </a:r>
          </a:p>
          <a:p>
            <a:pPr marL="285750" indent="-285750" algn="just">
              <a:buFont typeface="Arial" pitchFamily="34" charset="0"/>
              <a:buChar char="•"/>
            </a:pPr>
            <a:r>
              <a:rPr lang="tr-TR" dirty="0">
                <a:latin typeface="Times New Roman" panose="02020603050405020304" pitchFamily="18" charset="0"/>
                <a:cs typeface="Times New Roman" panose="02020603050405020304" pitchFamily="18" charset="0"/>
              </a:rPr>
              <a:t>Herhangi bir gaz, çözücü içinden ayrıldığında </a:t>
            </a:r>
            <a:r>
              <a:rPr lang="tr-TR" dirty="0" err="1">
                <a:latin typeface="Times New Roman" panose="02020603050405020304" pitchFamily="18" charset="0"/>
                <a:cs typeface="Times New Roman" panose="02020603050405020304" pitchFamily="18" charset="0"/>
              </a:rPr>
              <a:t>entropide</a:t>
            </a:r>
            <a:r>
              <a:rPr lang="tr-TR" dirty="0">
                <a:latin typeface="Times New Roman" panose="02020603050405020304" pitchFamily="18" charset="0"/>
                <a:cs typeface="Times New Roman" panose="02020603050405020304" pitchFamily="18" charset="0"/>
              </a:rPr>
              <a:t> artış olur.</a:t>
            </a:r>
          </a:p>
          <a:p>
            <a:pPr marL="285750" indent="-285750" algn="just">
              <a:buFont typeface="Arial" pitchFamily="34" charset="0"/>
              <a:buChar char="•"/>
            </a:pPr>
            <a:r>
              <a:rPr lang="tr-TR" dirty="0" err="1">
                <a:latin typeface="Times New Roman" panose="02020603050405020304" pitchFamily="18" charset="0"/>
                <a:cs typeface="Times New Roman" panose="02020603050405020304" pitchFamily="18" charset="0"/>
              </a:rPr>
              <a:t>Entropi</a:t>
            </a:r>
            <a:r>
              <a:rPr lang="tr-TR" dirty="0">
                <a:latin typeface="Times New Roman" panose="02020603050405020304" pitchFamily="18" charset="0"/>
                <a:cs typeface="Times New Roman" panose="02020603050405020304" pitchFamily="18" charset="0"/>
              </a:rPr>
              <a:t> genellikle artan moleküler karmaşıklık ile artar.</a:t>
            </a:r>
          </a:p>
          <a:p>
            <a:pPr marL="285750" indent="-285750" algn="just">
              <a:buFont typeface="Arial" pitchFamily="34" charset="0"/>
              <a:buChar char="•"/>
            </a:pPr>
            <a:r>
              <a:rPr lang="tr-TR" dirty="0" err="1">
                <a:latin typeface="Times New Roman" panose="02020603050405020304" pitchFamily="18" charset="0"/>
                <a:cs typeface="Times New Roman" panose="02020603050405020304" pitchFamily="18" charset="0"/>
              </a:rPr>
              <a:t>Mol</a:t>
            </a:r>
            <a:r>
              <a:rPr lang="tr-TR" dirty="0">
                <a:latin typeface="Times New Roman" panose="02020603050405020304" pitchFamily="18" charset="0"/>
                <a:cs typeface="Times New Roman" panose="02020603050405020304" pitchFamily="18" charset="0"/>
              </a:rPr>
              <a:t> sayısının artması ile sonuçlanan tepkimeler sistemin </a:t>
            </a:r>
            <a:r>
              <a:rPr lang="tr-TR" dirty="0" err="1">
                <a:latin typeface="Times New Roman" panose="02020603050405020304" pitchFamily="18" charset="0"/>
                <a:cs typeface="Times New Roman" panose="02020603050405020304" pitchFamily="18" charset="0"/>
              </a:rPr>
              <a:t>entropisini</a:t>
            </a:r>
            <a:r>
              <a:rPr lang="tr-TR" dirty="0">
                <a:latin typeface="Times New Roman" panose="02020603050405020304" pitchFamily="18" charset="0"/>
                <a:cs typeface="Times New Roman" panose="02020603050405020304" pitchFamily="18" charset="0"/>
              </a:rPr>
              <a:t> arttırır.</a:t>
            </a:r>
          </a:p>
          <a:p>
            <a:endParaRPr lang="tr-TR" dirty="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endParaRPr lang="tr-TR" dirty="0"/>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2423" y="2952750"/>
            <a:ext cx="3431177"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96431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err="1">
                <a:latin typeface="Times New Roman" panose="02020603050405020304" pitchFamily="18" charset="0"/>
                <a:cs typeface="Times New Roman" panose="02020603050405020304" pitchFamily="18" charset="0"/>
              </a:rPr>
              <a:t>Entropi</a:t>
            </a:r>
            <a:r>
              <a:rPr lang="tr-TR" b="1" dirty="0">
                <a:latin typeface="Times New Roman" panose="02020603050405020304" pitchFamily="18" charset="0"/>
                <a:cs typeface="Times New Roman" panose="02020603050405020304" pitchFamily="18" charset="0"/>
              </a:rPr>
              <a:t> (</a:t>
            </a:r>
            <a:r>
              <a:rPr lang="tr-TR" b="1" dirty="0" err="1">
                <a:latin typeface="Times New Roman" panose="02020603050405020304" pitchFamily="18" charset="0"/>
                <a:cs typeface="Times New Roman" panose="02020603050405020304" pitchFamily="18" charset="0"/>
              </a:rPr>
              <a:t>Entropy</a:t>
            </a:r>
            <a:r>
              <a:rPr lang="tr-TR" b="1" dirty="0">
                <a:latin typeface="Times New Roman" panose="02020603050405020304" pitchFamily="18" charset="0"/>
                <a:cs typeface="Times New Roman" panose="02020603050405020304" pitchFamily="18" charset="0"/>
              </a:rPr>
              <a:t>):</a:t>
            </a:r>
            <a:endParaRPr lang="tr-TR" dirty="0"/>
          </a:p>
        </p:txBody>
      </p:sp>
      <p:sp>
        <p:nvSpPr>
          <p:cNvPr id="4" name="Dikdörtgen 3"/>
          <p:cNvSpPr/>
          <p:nvPr/>
        </p:nvSpPr>
        <p:spPr>
          <a:xfrm>
            <a:off x="495300" y="1352550"/>
            <a:ext cx="8153400" cy="2862322"/>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Katı haldeki su moleküllerinin düzenli bir yapısı vardır. Bu katı ısıtılıp erimeye başladığı zaman moleküller, hareket etmek için daha fazla serbestliğe sahip olursa daha düzensiz bir yapıya ulaşır. </a:t>
            </a:r>
          </a:p>
          <a:p>
            <a:pPr algn="just"/>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Buharlaşma, erime, çözünme ve ısıtma gibi olaylar da </a:t>
            </a:r>
            <a:r>
              <a:rPr lang="tr-TR" dirty="0" err="1">
                <a:latin typeface="Times New Roman" panose="02020603050405020304" pitchFamily="18" charset="0"/>
                <a:cs typeface="Times New Roman" panose="02020603050405020304" pitchFamily="18" charset="0"/>
              </a:rPr>
              <a:t>entropideki</a:t>
            </a:r>
            <a:r>
              <a:rPr lang="tr-TR" dirty="0">
                <a:latin typeface="Times New Roman" panose="02020603050405020304" pitchFamily="18" charset="0"/>
                <a:cs typeface="Times New Roman" panose="02020603050405020304" pitchFamily="18" charset="0"/>
              </a:rPr>
              <a:t> artışa (</a:t>
            </a:r>
            <a:r>
              <a:rPr lang="el-GR" dirty="0">
                <a:latin typeface="Times New Roman" panose="02020603050405020304" pitchFamily="18" charset="0"/>
                <a:cs typeface="Times New Roman" panose="02020603050405020304" pitchFamily="18" charset="0"/>
              </a:rPr>
              <a:t>Δ</a:t>
            </a:r>
            <a:r>
              <a:rPr lang="tr-TR" dirty="0">
                <a:latin typeface="Times New Roman" panose="02020603050405020304" pitchFamily="18" charset="0"/>
                <a:cs typeface="Times New Roman" panose="02020603050405020304" pitchFamily="18" charset="0"/>
              </a:rPr>
              <a:t>S&gt;0) sebep olurken; </a:t>
            </a:r>
            <a:r>
              <a:rPr lang="tr-TR" dirty="0" err="1">
                <a:latin typeface="Times New Roman" panose="02020603050405020304" pitchFamily="18" charset="0"/>
                <a:cs typeface="Times New Roman" panose="02020603050405020304" pitchFamily="18" charset="0"/>
              </a:rPr>
              <a:t>yoğuşma</a:t>
            </a:r>
            <a:r>
              <a:rPr lang="tr-TR" dirty="0">
                <a:latin typeface="Times New Roman" panose="02020603050405020304" pitchFamily="18" charset="0"/>
                <a:cs typeface="Times New Roman" panose="02020603050405020304" pitchFamily="18" charset="0"/>
              </a:rPr>
              <a:t>, donma, çökme ve sıcaklık düşmesi ise </a:t>
            </a:r>
            <a:r>
              <a:rPr lang="tr-TR" dirty="0" err="1">
                <a:latin typeface="Times New Roman" panose="02020603050405020304" pitchFamily="18" charset="0"/>
                <a:cs typeface="Times New Roman" panose="02020603050405020304" pitchFamily="18" charset="0"/>
              </a:rPr>
              <a:t>entropide</a:t>
            </a:r>
            <a:r>
              <a:rPr lang="tr-TR" dirty="0">
                <a:latin typeface="Times New Roman" panose="02020603050405020304" pitchFamily="18" charset="0"/>
                <a:cs typeface="Times New Roman" panose="02020603050405020304" pitchFamily="18" charset="0"/>
              </a:rPr>
              <a:t> azalmaya (</a:t>
            </a:r>
            <a:r>
              <a:rPr lang="el-GR" dirty="0">
                <a:latin typeface="Times New Roman" panose="02020603050405020304" pitchFamily="18" charset="0"/>
                <a:cs typeface="Times New Roman" panose="02020603050405020304" pitchFamily="18" charset="0"/>
              </a:rPr>
              <a:t>Δ</a:t>
            </a:r>
            <a:r>
              <a:rPr lang="tr-TR" dirty="0">
                <a:latin typeface="Times New Roman" panose="02020603050405020304" pitchFamily="18" charset="0"/>
                <a:cs typeface="Times New Roman" panose="02020603050405020304" pitchFamily="18" charset="0"/>
              </a:rPr>
              <a:t>S&lt;0) neden olur. </a:t>
            </a:r>
          </a:p>
          <a:p>
            <a:pPr algn="just"/>
            <a:endParaRPr lang="tr-TR" dirty="0">
              <a:latin typeface="Times New Roman" panose="02020603050405020304" pitchFamily="18" charset="0"/>
              <a:cs typeface="Times New Roman" panose="02020603050405020304" pitchFamily="18" charset="0"/>
            </a:endParaRPr>
          </a:p>
          <a:p>
            <a:pPr algn="just"/>
            <a:r>
              <a:rPr lang="tr-TR" dirty="0" err="1">
                <a:latin typeface="Times New Roman" panose="02020603050405020304" pitchFamily="18" charset="0"/>
                <a:cs typeface="Times New Roman" panose="02020603050405020304" pitchFamily="18" charset="0"/>
              </a:rPr>
              <a:t>Entropideki</a:t>
            </a:r>
            <a:r>
              <a:rPr lang="tr-TR" dirty="0">
                <a:latin typeface="Times New Roman" panose="02020603050405020304" pitchFamily="18" charset="0"/>
                <a:cs typeface="Times New Roman" panose="02020603050405020304" pitchFamily="18" charset="0"/>
              </a:rPr>
              <a:t> değişim </a:t>
            </a:r>
            <a:r>
              <a:rPr lang="el-GR" dirty="0">
                <a:latin typeface="Times New Roman" panose="02020603050405020304" pitchFamily="18" charset="0"/>
                <a:cs typeface="Times New Roman" panose="02020603050405020304" pitchFamily="18" charset="0"/>
              </a:rPr>
              <a:t>Δ</a:t>
            </a:r>
            <a:r>
              <a:rPr lang="tr-TR" dirty="0">
                <a:latin typeface="Times New Roman" panose="02020603050405020304" pitchFamily="18" charset="0"/>
                <a:cs typeface="Times New Roman" panose="02020603050405020304" pitchFamily="18" charset="0"/>
              </a:rPr>
              <a:t>S ile gösterilir.</a:t>
            </a:r>
          </a:p>
          <a:p>
            <a:endParaRPr lang="tr-TR" dirty="0"/>
          </a:p>
        </p:txBody>
      </p:sp>
    </p:spTree>
    <p:extLst>
      <p:ext uri="{BB962C8B-B14F-4D97-AF65-F5344CB8AC3E}">
        <p14:creationId xmlns:p14="http://schemas.microsoft.com/office/powerpoint/2010/main" val="39397139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err="1">
                <a:latin typeface="Times New Roman" panose="02020603050405020304" pitchFamily="18" charset="0"/>
                <a:cs typeface="Times New Roman" panose="02020603050405020304" pitchFamily="18" charset="0"/>
              </a:rPr>
              <a:t>Entropi</a:t>
            </a:r>
            <a:r>
              <a:rPr lang="tr-TR" b="1" dirty="0">
                <a:latin typeface="Times New Roman" panose="02020603050405020304" pitchFamily="18" charset="0"/>
                <a:cs typeface="Times New Roman" panose="02020603050405020304" pitchFamily="18" charset="0"/>
              </a:rPr>
              <a:t> (</a:t>
            </a:r>
            <a:r>
              <a:rPr lang="tr-TR" b="1" dirty="0" err="1">
                <a:latin typeface="Times New Roman" panose="02020603050405020304" pitchFamily="18" charset="0"/>
                <a:cs typeface="Times New Roman" panose="02020603050405020304" pitchFamily="18" charset="0"/>
              </a:rPr>
              <a:t>Entropy</a:t>
            </a:r>
            <a:r>
              <a:rPr lang="tr-TR" b="1" dirty="0">
                <a:latin typeface="Times New Roman" panose="02020603050405020304" pitchFamily="18" charset="0"/>
                <a:cs typeface="Times New Roman" panose="02020603050405020304" pitchFamily="18" charset="0"/>
              </a:rPr>
              <a:t>):</a:t>
            </a:r>
            <a:endParaRPr lang="tr-TR" dirty="0"/>
          </a:p>
        </p:txBody>
      </p:sp>
      <p:sp>
        <p:nvSpPr>
          <p:cNvPr id="4" name="Dikdörtgen 3"/>
          <p:cNvSpPr/>
          <p:nvPr/>
        </p:nvSpPr>
        <p:spPr>
          <a:xfrm>
            <a:off x="495300" y="1276350"/>
            <a:ext cx="8153400" cy="3139321"/>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Su ile dolu bir kabın içine mürekkep damlatıldığında, mürekkep molekülleri başlangıçta kısa bir süre bir arada kaldıktan sonra su içinde dağılmaya başlar. Tanecik sayısının fazla olması ve mürekkebin içinde dağıldığı hacmin çok büyük olması mürekkep moleküllerinin kabın herhangi bir bölgesinde bulunma olasılıklarını da neredeyse imkansız hale getirir. Bu gelişigüzelliği sayısal olarak ifade etmenin bir yolu olasılık hesabı yapmaktır. </a:t>
            </a:r>
          </a:p>
          <a:p>
            <a:pPr algn="just"/>
            <a:r>
              <a:rPr lang="tr-TR" dirty="0" err="1">
                <a:latin typeface="Times New Roman" panose="02020603050405020304" pitchFamily="18" charset="0"/>
                <a:cs typeface="Times New Roman" panose="02020603050405020304" pitchFamily="18" charset="0"/>
              </a:rPr>
              <a:t>Avogadro</a:t>
            </a:r>
            <a:r>
              <a:rPr lang="tr-TR" dirty="0">
                <a:latin typeface="Times New Roman" panose="02020603050405020304" pitchFamily="18" charset="0"/>
                <a:cs typeface="Times New Roman" panose="02020603050405020304" pitchFamily="18" charset="0"/>
              </a:rPr>
              <a:t> sayısı kadar tanecik içeren gazın bir </a:t>
            </a:r>
            <a:r>
              <a:rPr lang="tr-TR" dirty="0" err="1">
                <a:latin typeface="Times New Roman" panose="02020603050405020304" pitchFamily="18" charset="0"/>
                <a:cs typeface="Times New Roman" panose="02020603050405020304" pitchFamily="18" charset="0"/>
              </a:rPr>
              <a:t>molündeki</a:t>
            </a:r>
            <a:r>
              <a:rPr lang="tr-TR" dirty="0">
                <a:latin typeface="Times New Roman" panose="02020603050405020304" pitchFamily="18" charset="0"/>
                <a:cs typeface="Times New Roman" panose="02020603050405020304" pitchFamily="18" charset="0"/>
              </a:rPr>
              <a:t> molekül sayısı 6,02x10</a:t>
            </a:r>
            <a:r>
              <a:rPr lang="tr-TR" baseline="30000" dirty="0">
                <a:latin typeface="Times New Roman" panose="02020603050405020304" pitchFamily="18" charset="0"/>
                <a:cs typeface="Times New Roman" panose="02020603050405020304" pitchFamily="18" charset="0"/>
              </a:rPr>
              <a:t>23</a:t>
            </a:r>
            <a:r>
              <a:rPr lang="tr-TR" dirty="0">
                <a:latin typeface="Times New Roman" panose="02020603050405020304" pitchFamily="18" charset="0"/>
                <a:cs typeface="Times New Roman" panose="02020603050405020304" pitchFamily="18" charset="0"/>
              </a:rPr>
              <a:t> mertebesinde olduğuna göre, olasılık (1/2)</a:t>
            </a:r>
            <a:r>
              <a:rPr lang="tr-TR" baseline="30000" dirty="0">
                <a:latin typeface="Times New Roman" panose="02020603050405020304" pitchFamily="18" charset="0"/>
                <a:cs typeface="Times New Roman" panose="02020603050405020304" pitchFamily="18" charset="0"/>
              </a:rPr>
              <a:t>6,02x10^23</a:t>
            </a:r>
            <a:r>
              <a:rPr lang="tr-TR" dirty="0">
                <a:latin typeface="Times New Roman" panose="02020603050405020304" pitchFamily="18" charset="0"/>
                <a:cs typeface="Times New Roman" panose="02020603050405020304" pitchFamily="18" charset="0"/>
              </a:rPr>
              <a:t> olur ve bu sayı pratikte sıfırdır. Buna göre </a:t>
            </a:r>
            <a:r>
              <a:rPr lang="tr-TR" dirty="0" err="1">
                <a:latin typeface="Times New Roman" panose="02020603050405020304" pitchFamily="18" charset="0"/>
                <a:cs typeface="Times New Roman" panose="02020603050405020304" pitchFamily="18" charset="0"/>
              </a:rPr>
              <a:t>entropinin</a:t>
            </a:r>
            <a:r>
              <a:rPr lang="tr-TR" dirty="0">
                <a:latin typeface="Times New Roman" panose="02020603050405020304" pitchFamily="18" charset="0"/>
                <a:cs typeface="Times New Roman" panose="02020603050405020304" pitchFamily="18" charset="0"/>
              </a:rPr>
              <a:t> olasılık fonksiyonu olduğunu söylenebilir. Bütün bunları göz önüne alarak, düzensiz bir halin yüksek bir olasılığa ve büyük bir </a:t>
            </a:r>
            <a:r>
              <a:rPr lang="tr-TR" dirty="0" err="1">
                <a:latin typeface="Times New Roman" panose="02020603050405020304" pitchFamily="18" charset="0"/>
                <a:cs typeface="Times New Roman" panose="02020603050405020304" pitchFamily="18" charset="0"/>
              </a:rPr>
              <a:t>entropiye</a:t>
            </a:r>
            <a:r>
              <a:rPr lang="tr-TR" dirty="0">
                <a:latin typeface="Times New Roman" panose="02020603050405020304" pitchFamily="18" charset="0"/>
                <a:cs typeface="Times New Roman" panose="02020603050405020304" pitchFamily="18" charset="0"/>
              </a:rPr>
              <a:t>; düzenli bir halin küçük bir olasılığa ve küçük bir </a:t>
            </a:r>
            <a:r>
              <a:rPr lang="tr-TR" dirty="0" err="1">
                <a:latin typeface="Times New Roman" panose="02020603050405020304" pitchFamily="18" charset="0"/>
                <a:cs typeface="Times New Roman" panose="02020603050405020304" pitchFamily="18" charset="0"/>
              </a:rPr>
              <a:t>entropiye</a:t>
            </a:r>
            <a:r>
              <a:rPr lang="tr-TR" dirty="0">
                <a:latin typeface="Times New Roman" panose="02020603050405020304" pitchFamily="18" charset="0"/>
                <a:cs typeface="Times New Roman" panose="02020603050405020304" pitchFamily="18" charset="0"/>
              </a:rPr>
              <a:t> sahip olduğu çıkarımı yapılabilir.</a:t>
            </a:r>
          </a:p>
        </p:txBody>
      </p:sp>
    </p:spTree>
    <p:extLst>
      <p:ext uri="{BB962C8B-B14F-4D97-AF65-F5344CB8AC3E}">
        <p14:creationId xmlns:p14="http://schemas.microsoft.com/office/powerpoint/2010/main" val="5975562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err="1">
                <a:latin typeface="Times New Roman" panose="02020603050405020304" pitchFamily="18" charset="0"/>
                <a:cs typeface="Times New Roman" panose="02020603050405020304" pitchFamily="18" charset="0"/>
              </a:rPr>
              <a:t>Entropi</a:t>
            </a:r>
            <a:r>
              <a:rPr lang="tr-TR" b="1" dirty="0">
                <a:latin typeface="Times New Roman" panose="02020603050405020304" pitchFamily="18" charset="0"/>
                <a:cs typeface="Times New Roman" panose="02020603050405020304" pitchFamily="18" charset="0"/>
              </a:rPr>
              <a:t> (</a:t>
            </a:r>
            <a:r>
              <a:rPr lang="tr-TR" b="1" dirty="0" err="1">
                <a:latin typeface="Times New Roman" panose="02020603050405020304" pitchFamily="18" charset="0"/>
                <a:cs typeface="Times New Roman" panose="02020603050405020304" pitchFamily="18" charset="0"/>
              </a:rPr>
              <a:t>Entropy</a:t>
            </a:r>
            <a:r>
              <a:rPr lang="tr-TR" b="1" dirty="0">
                <a:latin typeface="Times New Roman" panose="02020603050405020304" pitchFamily="18" charset="0"/>
                <a:cs typeface="Times New Roman" panose="02020603050405020304" pitchFamily="18" charset="0"/>
              </a:rPr>
              <a:t>):</a:t>
            </a:r>
            <a:endParaRPr lang="tr-TR" dirty="0"/>
          </a:p>
        </p:txBody>
      </p:sp>
      <p:sp>
        <p:nvSpPr>
          <p:cNvPr id="4" name="Dikdörtgen 3"/>
          <p:cNvSpPr/>
          <p:nvPr/>
        </p:nvSpPr>
        <p:spPr>
          <a:xfrm>
            <a:off x="495300" y="1352550"/>
            <a:ext cx="8153400" cy="3416320"/>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Isının sıcak bir cisimden soğuk bir cisme akması, gazların ve sıvıların kendi içinde karışmaya çalışması, demirin paslanması, kayaların parçalanarak ufalanması, insanların yaşlanması istemli ve tek yönlü olaylardır. Doğanın bu yönde ilerlemesinin gerçeğinde yatan sebep </a:t>
            </a:r>
            <a:r>
              <a:rPr lang="tr-TR" dirty="0" err="1">
                <a:latin typeface="Times New Roman" panose="02020603050405020304" pitchFamily="18" charset="0"/>
                <a:cs typeface="Times New Roman" panose="02020603050405020304" pitchFamily="18" charset="0"/>
              </a:rPr>
              <a:t>entropinin</a:t>
            </a:r>
            <a:r>
              <a:rPr lang="tr-TR" dirty="0">
                <a:latin typeface="Times New Roman" panose="02020603050405020304" pitchFamily="18" charset="0"/>
                <a:cs typeface="Times New Roman" panose="02020603050405020304" pitchFamily="18" charset="0"/>
              </a:rPr>
              <a:t> artmasıdır. Doğadaki olaylarda, sadece sistemin </a:t>
            </a:r>
            <a:r>
              <a:rPr lang="tr-TR" dirty="0" err="1">
                <a:latin typeface="Times New Roman" panose="02020603050405020304" pitchFamily="18" charset="0"/>
                <a:cs typeface="Times New Roman" panose="02020603050405020304" pitchFamily="18" charset="0"/>
              </a:rPr>
              <a:t>entropisinde</a:t>
            </a:r>
            <a:r>
              <a:rPr lang="tr-TR" dirty="0">
                <a:latin typeface="Times New Roman" panose="02020603050405020304" pitchFamily="18" charset="0"/>
                <a:cs typeface="Times New Roman" panose="02020603050405020304" pitchFamily="18" charset="0"/>
              </a:rPr>
              <a:t> değişiklik meydana gelmez. Olaylar sırasında sistem ile ortam arasındaki ısı alışverişinden dolayı sistemin (</a:t>
            </a:r>
            <a:r>
              <a:rPr lang="el-GR" dirty="0">
                <a:latin typeface="Times New Roman" panose="02020603050405020304" pitchFamily="18" charset="0"/>
                <a:cs typeface="Times New Roman" panose="02020603050405020304" pitchFamily="18" charset="0"/>
              </a:rPr>
              <a:t>Δ</a:t>
            </a:r>
            <a:r>
              <a:rPr lang="tr-TR" dirty="0">
                <a:latin typeface="Times New Roman" panose="02020603050405020304" pitchFamily="18" charset="0"/>
                <a:cs typeface="Times New Roman" panose="02020603050405020304" pitchFamily="18" charset="0"/>
              </a:rPr>
              <a:t>S</a:t>
            </a:r>
            <a:r>
              <a:rPr lang="tr-TR" baseline="-25000" dirty="0">
                <a:latin typeface="Times New Roman" panose="02020603050405020304" pitchFamily="18" charset="0"/>
                <a:cs typeface="Times New Roman" panose="02020603050405020304" pitchFamily="18" charset="0"/>
              </a:rPr>
              <a:t>Sis</a:t>
            </a:r>
            <a:r>
              <a:rPr lang="tr-TR" dirty="0">
                <a:latin typeface="Times New Roman" panose="02020603050405020304" pitchFamily="18" charset="0"/>
                <a:cs typeface="Times New Roman" panose="02020603050405020304" pitchFamily="18" charset="0"/>
              </a:rPr>
              <a:t>) ve ortamın </a:t>
            </a:r>
            <a:r>
              <a:rPr lang="tr-TR" dirty="0" err="1">
                <a:latin typeface="Times New Roman" panose="02020603050405020304" pitchFamily="18" charset="0"/>
                <a:cs typeface="Times New Roman" panose="02020603050405020304" pitchFamily="18" charset="0"/>
              </a:rPr>
              <a:t>entropisi</a:t>
            </a:r>
            <a:r>
              <a:rPr lang="tr-TR"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Δ</a:t>
            </a:r>
            <a:r>
              <a:rPr lang="tr-TR" dirty="0" err="1">
                <a:latin typeface="Times New Roman" panose="02020603050405020304" pitchFamily="18" charset="0"/>
                <a:cs typeface="Times New Roman" panose="02020603050405020304" pitchFamily="18" charset="0"/>
              </a:rPr>
              <a:t>S</a:t>
            </a:r>
            <a:r>
              <a:rPr lang="tr-TR" baseline="-25000" dirty="0" err="1">
                <a:latin typeface="Times New Roman" panose="02020603050405020304" pitchFamily="18" charset="0"/>
                <a:cs typeface="Times New Roman" panose="02020603050405020304" pitchFamily="18" charset="0"/>
              </a:rPr>
              <a:t>Ort</a:t>
            </a:r>
            <a:r>
              <a:rPr lang="tr-TR" dirty="0">
                <a:latin typeface="Times New Roman" panose="02020603050405020304" pitchFamily="18" charset="0"/>
                <a:cs typeface="Times New Roman" panose="02020603050405020304" pitchFamily="18" charset="0"/>
              </a:rPr>
              <a:t>) değişirken evrendeki toplam </a:t>
            </a:r>
            <a:r>
              <a:rPr lang="tr-TR" dirty="0" err="1">
                <a:latin typeface="Times New Roman" panose="02020603050405020304" pitchFamily="18" charset="0"/>
                <a:cs typeface="Times New Roman" panose="02020603050405020304" pitchFamily="18" charset="0"/>
              </a:rPr>
              <a:t>entropi</a:t>
            </a:r>
            <a:r>
              <a:rPr lang="tr-TR"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Δ</a:t>
            </a:r>
            <a:r>
              <a:rPr lang="tr-TR" dirty="0" err="1">
                <a:latin typeface="Times New Roman" panose="02020603050405020304" pitchFamily="18" charset="0"/>
                <a:cs typeface="Times New Roman" panose="02020603050405020304" pitchFamily="18" charset="0"/>
              </a:rPr>
              <a:t>S</a:t>
            </a:r>
            <a:r>
              <a:rPr lang="tr-TR" baseline="-25000" dirty="0" err="1">
                <a:latin typeface="Times New Roman" panose="02020603050405020304" pitchFamily="18" charset="0"/>
                <a:cs typeface="Times New Roman" panose="02020603050405020304" pitchFamily="18" charset="0"/>
              </a:rPr>
              <a:t>Top</a:t>
            </a:r>
            <a:r>
              <a:rPr lang="tr-TR" dirty="0">
                <a:latin typeface="Times New Roman" panose="02020603050405020304" pitchFamily="18" charset="0"/>
                <a:cs typeface="Times New Roman" panose="02020603050405020304" pitchFamily="18" charset="0"/>
              </a:rPr>
              <a:t>) de değişir. Toplam </a:t>
            </a:r>
            <a:r>
              <a:rPr lang="tr-TR" dirty="0" err="1">
                <a:latin typeface="Times New Roman" panose="02020603050405020304" pitchFamily="18" charset="0"/>
                <a:cs typeface="Times New Roman" panose="02020603050405020304" pitchFamily="18" charset="0"/>
              </a:rPr>
              <a:t>entropinin</a:t>
            </a:r>
            <a:r>
              <a:rPr lang="tr-TR" dirty="0">
                <a:latin typeface="Times New Roman" panose="02020603050405020304" pitchFamily="18" charset="0"/>
                <a:cs typeface="Times New Roman" panose="02020603050405020304" pitchFamily="18" charset="0"/>
              </a:rPr>
              <a:t>&gt; 0 olması bir olayın istemli olduğunu gösterir. Evrendeki </a:t>
            </a:r>
            <a:r>
              <a:rPr lang="tr-TR" dirty="0" err="1">
                <a:latin typeface="Times New Roman" panose="02020603050405020304" pitchFamily="18" charset="0"/>
                <a:cs typeface="Times New Roman" panose="02020603050405020304" pitchFamily="18" charset="0"/>
              </a:rPr>
              <a:t>entropi</a:t>
            </a:r>
            <a:r>
              <a:rPr lang="tr-TR" dirty="0">
                <a:latin typeface="Times New Roman" panose="02020603050405020304" pitchFamily="18" charset="0"/>
                <a:cs typeface="Times New Roman" panose="02020603050405020304" pitchFamily="18" charset="0"/>
              </a:rPr>
              <a:t> değişimi, bir olayın kendiliğinden oluşup oluşamayacağının göstergesidir. Evrendeki toplam </a:t>
            </a:r>
            <a:r>
              <a:rPr lang="tr-TR" dirty="0" err="1">
                <a:latin typeface="Times New Roman" panose="02020603050405020304" pitchFamily="18" charset="0"/>
                <a:cs typeface="Times New Roman" panose="02020603050405020304" pitchFamily="18" charset="0"/>
              </a:rPr>
              <a:t>entropi</a:t>
            </a:r>
            <a:r>
              <a:rPr lang="tr-TR" dirty="0">
                <a:latin typeface="Times New Roman" panose="02020603050405020304" pitchFamily="18" charset="0"/>
                <a:cs typeface="Times New Roman" panose="02020603050405020304" pitchFamily="18" charset="0"/>
              </a:rPr>
              <a:t> değişimi, sistemin ve ortamın </a:t>
            </a:r>
            <a:r>
              <a:rPr lang="tr-TR" dirty="0" err="1">
                <a:latin typeface="Times New Roman" panose="02020603050405020304" pitchFamily="18" charset="0"/>
                <a:cs typeface="Times New Roman" panose="02020603050405020304" pitchFamily="18" charset="0"/>
              </a:rPr>
              <a:t>entropi</a:t>
            </a:r>
            <a:r>
              <a:rPr lang="tr-TR" dirty="0">
                <a:latin typeface="Times New Roman" panose="02020603050405020304" pitchFamily="18" charset="0"/>
                <a:cs typeface="Times New Roman" panose="02020603050405020304" pitchFamily="18" charset="0"/>
              </a:rPr>
              <a:t> değişimlerinin toplamına eşittir.</a:t>
            </a:r>
          </a:p>
          <a:p>
            <a:endParaRPr lang="tr-TR" sz="1100" dirty="0">
              <a:latin typeface="Times New Roman" panose="02020603050405020304" pitchFamily="18" charset="0"/>
              <a:cs typeface="Times New Roman" panose="02020603050405020304" pitchFamily="18" charset="0"/>
            </a:endParaRPr>
          </a:p>
          <a:p>
            <a:pPr algn="ctr"/>
            <a:r>
              <a:rPr lang="el-GR" dirty="0">
                <a:latin typeface="Times New Roman" pitchFamily="18" charset="0"/>
                <a:cs typeface="Times New Roman" pitchFamily="18" charset="0"/>
              </a:rPr>
              <a:t>Δ</a:t>
            </a:r>
            <a:r>
              <a:rPr lang="tr-TR" dirty="0" err="1">
                <a:latin typeface="Times New Roman" pitchFamily="18" charset="0"/>
                <a:cs typeface="Times New Roman" pitchFamily="18" charset="0"/>
              </a:rPr>
              <a:t>S</a:t>
            </a:r>
            <a:r>
              <a:rPr lang="tr-TR" baseline="-25000" dirty="0" err="1">
                <a:latin typeface="Times New Roman" panose="02020603050405020304" pitchFamily="18" charset="0"/>
                <a:cs typeface="Times New Roman" panose="02020603050405020304" pitchFamily="18" charset="0"/>
              </a:rPr>
              <a:t>Top</a:t>
            </a:r>
            <a:r>
              <a:rPr lang="tr-TR" dirty="0">
                <a:latin typeface="Times New Roman" pitchFamily="18" charset="0"/>
                <a:cs typeface="Times New Roman" pitchFamily="18" charset="0"/>
              </a:rPr>
              <a:t> = </a:t>
            </a:r>
            <a:r>
              <a:rPr lang="el-GR" dirty="0">
                <a:latin typeface="Times New Roman" pitchFamily="18" charset="0"/>
                <a:cs typeface="Times New Roman" pitchFamily="18" charset="0"/>
              </a:rPr>
              <a:t>Δ</a:t>
            </a:r>
            <a:r>
              <a:rPr lang="tr-TR" dirty="0" err="1">
                <a:latin typeface="Times New Roman" pitchFamily="18" charset="0"/>
                <a:cs typeface="Times New Roman" pitchFamily="18" charset="0"/>
              </a:rPr>
              <a:t>S</a:t>
            </a:r>
            <a:r>
              <a:rPr lang="tr-TR" baseline="-25000" dirty="0" err="1">
                <a:latin typeface="Times New Roman" panose="02020603050405020304" pitchFamily="18" charset="0"/>
                <a:cs typeface="Times New Roman" panose="02020603050405020304" pitchFamily="18" charset="0"/>
              </a:rPr>
              <a:t>Sis</a:t>
            </a:r>
            <a:r>
              <a:rPr lang="tr-TR" dirty="0">
                <a:latin typeface="Times New Roman" pitchFamily="18" charset="0"/>
                <a:cs typeface="Times New Roman" pitchFamily="18" charset="0"/>
              </a:rPr>
              <a:t>+ </a:t>
            </a:r>
            <a:r>
              <a:rPr lang="el-GR" dirty="0">
                <a:latin typeface="Times New Roman" pitchFamily="18" charset="0"/>
                <a:cs typeface="Times New Roman" pitchFamily="18" charset="0"/>
              </a:rPr>
              <a:t>Δ</a:t>
            </a:r>
            <a:r>
              <a:rPr lang="tr-TR" dirty="0" err="1">
                <a:latin typeface="Times New Roman" pitchFamily="18" charset="0"/>
                <a:cs typeface="Times New Roman" pitchFamily="18" charset="0"/>
              </a:rPr>
              <a:t>S</a:t>
            </a:r>
            <a:r>
              <a:rPr lang="tr-TR" baseline="-25000" dirty="0" err="1">
                <a:latin typeface="Times New Roman" panose="02020603050405020304" pitchFamily="18" charset="0"/>
                <a:cs typeface="Times New Roman" panose="02020603050405020304" pitchFamily="18" charset="0"/>
              </a:rPr>
              <a:t>Ort</a:t>
            </a:r>
            <a:endParaRPr lang="tr-TR" baseline="-25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31253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err="1">
                <a:latin typeface="Times New Roman" panose="02020603050405020304" pitchFamily="18" charset="0"/>
                <a:cs typeface="Times New Roman" panose="02020603050405020304" pitchFamily="18" charset="0"/>
              </a:rPr>
              <a:t>Entropi</a:t>
            </a:r>
            <a:r>
              <a:rPr lang="tr-TR" b="1" dirty="0">
                <a:latin typeface="Times New Roman" panose="02020603050405020304" pitchFamily="18" charset="0"/>
                <a:cs typeface="Times New Roman" panose="02020603050405020304" pitchFamily="18" charset="0"/>
              </a:rPr>
              <a:t> (</a:t>
            </a:r>
            <a:r>
              <a:rPr lang="tr-TR" b="1" dirty="0" err="1">
                <a:latin typeface="Times New Roman" panose="02020603050405020304" pitchFamily="18" charset="0"/>
                <a:cs typeface="Times New Roman" panose="02020603050405020304" pitchFamily="18" charset="0"/>
              </a:rPr>
              <a:t>Entropy</a:t>
            </a:r>
            <a:r>
              <a:rPr lang="tr-TR" b="1" dirty="0">
                <a:latin typeface="Times New Roman" panose="02020603050405020304" pitchFamily="18" charset="0"/>
                <a:cs typeface="Times New Roman" panose="02020603050405020304" pitchFamily="18" charset="0"/>
              </a:rPr>
              <a:t>):</a:t>
            </a:r>
            <a:endParaRPr lang="tr-TR" dirty="0"/>
          </a:p>
        </p:txBody>
      </p:sp>
      <mc:AlternateContent xmlns:mc="http://schemas.openxmlformats.org/markup-compatibility/2006" xmlns:a14="http://schemas.microsoft.com/office/drawing/2010/main">
        <mc:Choice Requires="a14">
          <p:sp>
            <p:nvSpPr>
              <p:cNvPr id="4" name="Dikdörtgen 3"/>
              <p:cNvSpPr/>
              <p:nvPr/>
            </p:nvSpPr>
            <p:spPr>
              <a:xfrm>
                <a:off x="495300" y="1352550"/>
                <a:ext cx="8153400" cy="3026919"/>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Sıcaklığı 70ºC olan bir </a:t>
                </a:r>
                <a:r>
                  <a:rPr lang="tr-TR" dirty="0" err="1">
                    <a:latin typeface="Times New Roman" panose="02020603050405020304" pitchFamily="18" charset="0"/>
                    <a:cs typeface="Times New Roman" panose="02020603050405020304" pitchFamily="18" charset="0"/>
                  </a:rPr>
                  <a:t>mol</a:t>
                </a:r>
                <a:r>
                  <a:rPr lang="tr-TR" dirty="0">
                    <a:latin typeface="Times New Roman" panose="02020603050405020304" pitchFamily="18" charset="0"/>
                    <a:cs typeface="Times New Roman" panose="02020603050405020304" pitchFamily="18" charset="0"/>
                  </a:rPr>
                  <a:t> su sıcaklıkları 50ºC ve 0ºC olan iki farklı ortama konulduğunda su her iki ortamda da soğuyacaktır. Dolayısıyla ortamlara ısı aktarılacak ve bu ortamların düzensizliği artacaktır. Ancak ortam ile sistem arasında sıcaklık farkı fazla ise sistemin ortamın düzensizliğine etkisi daha çok olacaktır. Bu durumda, ortamın </a:t>
                </a:r>
                <a:r>
                  <a:rPr lang="tr-TR" dirty="0" err="1">
                    <a:latin typeface="Times New Roman" panose="02020603050405020304" pitchFamily="18" charset="0"/>
                    <a:cs typeface="Times New Roman" panose="02020603050405020304" pitchFamily="18" charset="0"/>
                  </a:rPr>
                  <a:t>entropisindeki</a:t>
                </a:r>
                <a:r>
                  <a:rPr lang="tr-TR" dirty="0">
                    <a:latin typeface="Times New Roman" panose="02020603050405020304" pitchFamily="18" charset="0"/>
                    <a:cs typeface="Times New Roman" panose="02020603050405020304" pitchFamily="18" charset="0"/>
                  </a:rPr>
                  <a:t> artışın ortam sıcaklığı ile ters orantılı olduğu sonucu çıkar. Buna göre, sabit sıcaklık (T) ve basınç (P) altında ortamın </a:t>
                </a:r>
                <a:r>
                  <a:rPr lang="tr-TR" dirty="0" err="1">
                    <a:latin typeface="Times New Roman" panose="02020603050405020304" pitchFamily="18" charset="0"/>
                    <a:cs typeface="Times New Roman" panose="02020603050405020304" pitchFamily="18" charset="0"/>
                  </a:rPr>
                  <a:t>entropisi</a:t>
                </a:r>
                <a:r>
                  <a:rPr lang="tr-TR" dirty="0">
                    <a:latin typeface="Times New Roman" panose="02020603050405020304" pitchFamily="18" charset="0"/>
                    <a:cs typeface="Times New Roman" panose="02020603050405020304" pitchFamily="18" charset="0"/>
                  </a:rPr>
                  <a:t>; </a:t>
                </a:r>
              </a:p>
              <a:p>
                <a:r>
                  <a:rPr lang="el-GR" dirty="0">
                    <a:latin typeface="Times New Roman" panose="02020603050405020304" pitchFamily="18" charset="0"/>
                    <a:cs typeface="Times New Roman" panose="02020603050405020304" pitchFamily="18" charset="0"/>
                  </a:rPr>
                  <a:t>Δ</a:t>
                </a:r>
                <a:r>
                  <a:rPr lang="tr-TR" dirty="0" err="1">
                    <a:latin typeface="Times New Roman" panose="02020603050405020304" pitchFamily="18" charset="0"/>
                    <a:cs typeface="Times New Roman" panose="02020603050405020304" pitchFamily="18" charset="0"/>
                  </a:rPr>
                  <a:t>S</a:t>
                </a:r>
                <a:r>
                  <a:rPr lang="tr-TR" baseline="-25000" dirty="0" err="1">
                    <a:latin typeface="Times New Roman" panose="02020603050405020304" pitchFamily="18" charset="0"/>
                    <a:cs typeface="Times New Roman" panose="02020603050405020304" pitchFamily="18" charset="0"/>
                  </a:rPr>
                  <a:t>Ort</a:t>
                </a:r>
                <a:r>
                  <a:rPr lang="tr-TR" baseline="-25000" dirty="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 - </a:t>
                </a:r>
                <a14:m>
                  <m:oMath xmlns:m="http://schemas.openxmlformats.org/officeDocument/2006/math">
                    <m:f>
                      <m:fPr>
                        <m:ctrlPr>
                          <a:rPr lang="tr-TR" i="1" smtClean="0">
                            <a:latin typeface="Cambria Math" panose="02040503050406030204" pitchFamily="18" charset="0"/>
                            <a:cs typeface="Times New Roman" panose="02020603050405020304" pitchFamily="18" charset="0"/>
                          </a:rPr>
                        </m:ctrlPr>
                      </m:fPr>
                      <m:num>
                        <m:r>
                          <m:rPr>
                            <m:nor/>
                          </m:rPr>
                          <a:rPr lang="el-GR" dirty="0">
                            <a:latin typeface="Times New Roman" panose="02020603050405020304" pitchFamily="18" charset="0"/>
                            <a:cs typeface="Times New Roman" panose="02020603050405020304" pitchFamily="18" charset="0"/>
                          </a:rPr>
                          <m:t>Δ</m:t>
                        </m:r>
                        <m:r>
                          <m:rPr>
                            <m:nor/>
                          </m:rPr>
                          <a:rPr lang="tr-TR" dirty="0">
                            <a:latin typeface="Times New Roman" panose="02020603050405020304" pitchFamily="18" charset="0"/>
                            <a:cs typeface="Times New Roman" panose="02020603050405020304" pitchFamily="18" charset="0"/>
                          </a:rPr>
                          <m:t>H</m:t>
                        </m:r>
                        <m:r>
                          <m:rPr>
                            <m:nor/>
                          </m:rPr>
                          <a:rPr lang="tr-TR" baseline="-25000" dirty="0">
                            <a:latin typeface="Times New Roman" panose="02020603050405020304" pitchFamily="18" charset="0"/>
                            <a:cs typeface="Times New Roman" panose="02020603050405020304" pitchFamily="18" charset="0"/>
                          </a:rPr>
                          <m:t>sis</m:t>
                        </m:r>
                      </m:num>
                      <m:den>
                        <m:r>
                          <m:rPr>
                            <m:nor/>
                          </m:rPr>
                          <a:rPr lang="tr-TR" dirty="0">
                            <a:latin typeface="Times New Roman" panose="02020603050405020304" pitchFamily="18" charset="0"/>
                            <a:cs typeface="Times New Roman" panose="02020603050405020304" pitchFamily="18" charset="0"/>
                          </a:rPr>
                          <m:t>T</m:t>
                        </m:r>
                        <m:r>
                          <m:rPr>
                            <m:nor/>
                          </m:rPr>
                          <a:rPr lang="tr-TR" dirty="0"/>
                          <m:t> </m:t>
                        </m:r>
                      </m:den>
                    </m:f>
                  </m:oMath>
                </a14:m>
                <a:r>
                  <a:rPr lang="tr-TR" dirty="0">
                    <a:latin typeface="Times New Roman" panose="02020603050405020304" pitchFamily="18" charset="0"/>
                    <a:cs typeface="Times New Roman" panose="02020603050405020304" pitchFamily="18" charset="0"/>
                  </a:rPr>
                  <a:t> şekilde yazılabilir.</a:t>
                </a:r>
              </a:p>
              <a:p>
                <a:endParaRPr lang="tr-TR" dirty="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endParaRPr lang="tr-TR" dirty="0"/>
              </a:p>
            </p:txBody>
          </p:sp>
        </mc:Choice>
        <mc:Fallback xmlns="">
          <p:sp>
            <p:nvSpPr>
              <p:cNvPr id="4" name="Dikdörtgen 3"/>
              <p:cNvSpPr>
                <a:spLocks noRot="1" noChangeAspect="1" noMove="1" noResize="1" noEditPoints="1" noAdjustHandles="1" noChangeArrowheads="1" noChangeShapeType="1" noTextEdit="1"/>
              </p:cNvSpPr>
              <p:nvPr/>
            </p:nvSpPr>
            <p:spPr>
              <a:xfrm>
                <a:off x="495300" y="1352550"/>
                <a:ext cx="8153400" cy="3026919"/>
              </a:xfrm>
              <a:prstGeom prst="rect">
                <a:avLst/>
              </a:prstGeom>
              <a:blipFill rotWithShape="1">
                <a:blip r:embed="rId4"/>
                <a:stretch>
                  <a:fillRect l="-598" t="-1008" r="-598"/>
                </a:stretch>
              </a:blipFill>
            </p:spPr>
            <p:txBody>
              <a:bodyPr/>
              <a:lstStyle/>
              <a:p>
                <a:r>
                  <a:rPr lang="tr-TR">
                    <a:noFill/>
                  </a:rPr>
                  <a:t> </a:t>
                </a:r>
              </a:p>
            </p:txBody>
          </p:sp>
        </mc:Fallback>
      </mc:AlternateContent>
    </p:spTree>
    <p:extLst>
      <p:ext uri="{BB962C8B-B14F-4D97-AF65-F5344CB8AC3E}">
        <p14:creationId xmlns:p14="http://schemas.microsoft.com/office/powerpoint/2010/main" val="24552492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Örnek:</a:t>
            </a:r>
            <a:endParaRPr lang="tr-TR" dirty="0"/>
          </a:p>
        </p:txBody>
      </p:sp>
      <mc:AlternateContent xmlns:mc="http://schemas.openxmlformats.org/markup-compatibility/2006" xmlns:a14="http://schemas.microsoft.com/office/drawing/2010/main">
        <mc:Choice Requires="a14">
          <p:sp>
            <p:nvSpPr>
              <p:cNvPr id="4" name="Dikdörtgen 3"/>
              <p:cNvSpPr/>
              <p:nvPr/>
            </p:nvSpPr>
            <p:spPr>
              <a:xfrm>
                <a:off x="495300" y="1352550"/>
                <a:ext cx="8153400" cy="3214278"/>
              </a:xfrm>
              <a:prstGeom prst="rect">
                <a:avLst/>
              </a:prstGeom>
            </p:spPr>
            <p:txBody>
              <a:bodyPr wrap="square">
                <a:spAutoFit/>
              </a:bodyPr>
              <a:lstStyle/>
              <a:p>
                <a:r>
                  <a:rPr lang="tr-TR" dirty="0">
                    <a:latin typeface="Times New Roman" panose="02020603050405020304" pitchFamily="18" charset="0"/>
                    <a:cs typeface="Times New Roman" panose="02020603050405020304" pitchFamily="18" charset="0"/>
                  </a:rPr>
                  <a:t>CaCO</a:t>
                </a:r>
                <a:r>
                  <a:rPr lang="tr-TR" baseline="-25000" dirty="0">
                    <a:latin typeface="Times New Roman" panose="02020603050405020304" pitchFamily="18" charset="0"/>
                    <a:cs typeface="Times New Roman" panose="02020603050405020304" pitchFamily="18" charset="0"/>
                  </a:rPr>
                  <a:t>3(k)</a:t>
                </a:r>
                <a:r>
                  <a:rPr lang="tr-TR" dirty="0">
                    <a:latin typeface="Times New Roman" panose="02020603050405020304" pitchFamily="18" charset="0"/>
                    <a:cs typeface="Times New Roman" panose="02020603050405020304" pitchFamily="18" charset="0"/>
                  </a:rPr>
                  <a:t>→</a:t>
                </a:r>
                <a:r>
                  <a:rPr lang="tr-TR" dirty="0" err="1">
                    <a:latin typeface="Times New Roman" panose="02020603050405020304" pitchFamily="18" charset="0"/>
                    <a:cs typeface="Times New Roman" panose="02020603050405020304" pitchFamily="18" charset="0"/>
                  </a:rPr>
                  <a:t>CaO</a:t>
                </a:r>
                <a:r>
                  <a:rPr lang="tr-TR" baseline="-25000" dirty="0">
                    <a:latin typeface="Times New Roman" panose="02020603050405020304" pitchFamily="18" charset="0"/>
                    <a:cs typeface="Times New Roman" panose="02020603050405020304" pitchFamily="18" charset="0"/>
                  </a:rPr>
                  <a:t>(k)</a:t>
                </a:r>
                <a:r>
                  <a:rPr lang="tr-TR" dirty="0">
                    <a:latin typeface="Times New Roman" panose="02020603050405020304" pitchFamily="18" charset="0"/>
                    <a:cs typeface="Times New Roman" panose="02020603050405020304" pitchFamily="18" charset="0"/>
                  </a:rPr>
                  <a:t> + CO</a:t>
                </a:r>
                <a:r>
                  <a:rPr lang="tr-TR" baseline="-25000" dirty="0">
                    <a:latin typeface="Times New Roman" panose="02020603050405020304" pitchFamily="18" charset="0"/>
                    <a:cs typeface="Times New Roman" panose="02020603050405020304" pitchFamily="18" charset="0"/>
                  </a:rPr>
                  <a:t>2(g)</a:t>
                </a:r>
                <a:r>
                  <a:rPr lang="tr-TR"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Δ</a:t>
                </a:r>
                <a:r>
                  <a:rPr lang="tr-TR" dirty="0" err="1">
                    <a:latin typeface="Times New Roman" panose="02020603050405020304" pitchFamily="18" charset="0"/>
                    <a:cs typeface="Times New Roman" panose="02020603050405020304" pitchFamily="18" charset="0"/>
                  </a:rPr>
                  <a:t>H</a:t>
                </a:r>
                <a:r>
                  <a:rPr lang="tr-TR" baseline="-25000" dirty="0" err="1">
                    <a:latin typeface="Times New Roman" panose="02020603050405020304" pitchFamily="18" charset="0"/>
                    <a:cs typeface="Times New Roman" panose="02020603050405020304" pitchFamily="18" charset="0"/>
                  </a:rPr>
                  <a:t>Sis</a:t>
                </a:r>
                <a:r>
                  <a:rPr lang="tr-TR" dirty="0">
                    <a:latin typeface="Times New Roman" panose="02020603050405020304" pitchFamily="18" charset="0"/>
                    <a:cs typeface="Times New Roman" panose="02020603050405020304" pitchFamily="18" charset="0"/>
                  </a:rPr>
                  <a:t>) = +178,32 </a:t>
                </a:r>
                <a:r>
                  <a:rPr lang="tr-TR" dirty="0" err="1">
                    <a:latin typeface="Times New Roman" panose="02020603050405020304" pitchFamily="18" charset="0"/>
                    <a:cs typeface="Times New Roman" panose="02020603050405020304" pitchFamily="18" charset="0"/>
                  </a:rPr>
                  <a:t>kJ</a:t>
                </a:r>
                <a:r>
                  <a:rPr lang="tr-TR" dirty="0">
                    <a:latin typeface="Times New Roman" panose="02020603050405020304" pitchFamily="18" charset="0"/>
                    <a:cs typeface="Times New Roman" panose="02020603050405020304" pitchFamily="18" charset="0"/>
                  </a:rPr>
                  <a:t> mol-1</a:t>
                </a:r>
              </a:p>
              <a:p>
                <a:r>
                  <a:rPr lang="tr-TR" dirty="0">
                    <a:latin typeface="Times New Roman" panose="02020603050405020304" pitchFamily="18" charset="0"/>
                    <a:cs typeface="Times New Roman" panose="02020603050405020304" pitchFamily="18" charset="0"/>
                  </a:rPr>
                  <a:t>Tepkimesinin 25 ºC ’deki </a:t>
                </a:r>
                <a:r>
                  <a:rPr lang="el-GR" dirty="0">
                    <a:latin typeface="Times New Roman" panose="02020603050405020304" pitchFamily="18" charset="0"/>
                    <a:cs typeface="Times New Roman" panose="02020603050405020304" pitchFamily="18" charset="0"/>
                  </a:rPr>
                  <a:t>Δ</a:t>
                </a:r>
                <a:r>
                  <a:rPr lang="tr-TR" dirty="0">
                    <a:latin typeface="Times New Roman" panose="02020603050405020304" pitchFamily="18" charset="0"/>
                    <a:cs typeface="Times New Roman" panose="02020603050405020304" pitchFamily="18" charset="0"/>
                  </a:rPr>
                  <a:t>S</a:t>
                </a:r>
                <a:r>
                  <a:rPr lang="tr-TR" baseline="-25000" dirty="0">
                    <a:latin typeface="Times New Roman" panose="02020603050405020304" pitchFamily="18" charset="0"/>
                    <a:cs typeface="Times New Roman" panose="02020603050405020304" pitchFamily="18" charset="0"/>
                  </a:rPr>
                  <a:t>Sis</a:t>
                </a:r>
                <a:r>
                  <a:rPr lang="tr-TR" dirty="0">
                    <a:latin typeface="Times New Roman" panose="02020603050405020304" pitchFamily="18" charset="0"/>
                    <a:cs typeface="Times New Roman" panose="02020603050405020304" pitchFamily="18" charset="0"/>
                  </a:rPr>
                  <a:t>= 160,05 J K</a:t>
                </a:r>
                <a:r>
                  <a:rPr lang="tr-TR" baseline="30000" dirty="0">
                    <a:latin typeface="Times New Roman" panose="02020603050405020304" pitchFamily="18" charset="0"/>
                    <a:cs typeface="Times New Roman" panose="02020603050405020304" pitchFamily="18" charset="0"/>
                  </a:rPr>
                  <a:t>-1</a:t>
                </a:r>
                <a:r>
                  <a:rPr lang="tr-TR" dirty="0">
                    <a:latin typeface="Times New Roman" panose="02020603050405020304" pitchFamily="18" charset="0"/>
                    <a:cs typeface="Times New Roman" panose="02020603050405020304" pitchFamily="18" charset="0"/>
                  </a:rPr>
                  <a:t> mol</a:t>
                </a:r>
                <a:r>
                  <a:rPr lang="tr-TR" baseline="30000" dirty="0">
                    <a:latin typeface="Times New Roman" panose="02020603050405020304" pitchFamily="18" charset="0"/>
                    <a:cs typeface="Times New Roman" panose="02020603050405020304" pitchFamily="18" charset="0"/>
                  </a:rPr>
                  <a:t>-1’</a:t>
                </a:r>
                <a:r>
                  <a:rPr lang="tr-TR" dirty="0">
                    <a:latin typeface="Times New Roman" panose="02020603050405020304" pitchFamily="18" charset="0"/>
                    <a:cs typeface="Times New Roman" panose="02020603050405020304" pitchFamily="18" charset="0"/>
                  </a:rPr>
                  <a:t>dir. Bu tepkime istemli midir?</a:t>
                </a:r>
              </a:p>
              <a:p>
                <a:endParaRPr lang="tr-TR" dirty="0">
                  <a:latin typeface="Times New Roman" panose="02020603050405020304" pitchFamily="18" charset="0"/>
                  <a:cs typeface="Times New Roman" panose="02020603050405020304" pitchFamily="18" charset="0"/>
                </a:endParaRPr>
              </a:p>
              <a:p>
                <a:r>
                  <a:rPr lang="el-GR" dirty="0">
                    <a:latin typeface="Times New Roman" pitchFamily="18" charset="0"/>
                    <a:cs typeface="Times New Roman" pitchFamily="18" charset="0"/>
                  </a:rPr>
                  <a:t>Δ</a:t>
                </a:r>
                <a:r>
                  <a:rPr lang="tr-TR" dirty="0" err="1">
                    <a:latin typeface="Times New Roman" pitchFamily="18" charset="0"/>
                    <a:cs typeface="Times New Roman" pitchFamily="18" charset="0"/>
                  </a:rPr>
                  <a:t>S</a:t>
                </a:r>
                <a:r>
                  <a:rPr lang="tr-TR" baseline="-25000" dirty="0" err="1">
                    <a:latin typeface="Times New Roman" panose="02020603050405020304" pitchFamily="18" charset="0"/>
                    <a:cs typeface="Times New Roman" panose="02020603050405020304" pitchFamily="18" charset="0"/>
                  </a:rPr>
                  <a:t>Top</a:t>
                </a:r>
                <a:r>
                  <a:rPr lang="tr-TR" dirty="0">
                    <a:latin typeface="Times New Roman" panose="02020603050405020304" pitchFamily="18" charset="0"/>
                    <a:cs typeface="Times New Roman" panose="02020603050405020304" pitchFamily="18" charset="0"/>
                  </a:rPr>
                  <a:t> = </a:t>
                </a:r>
                <a:r>
                  <a:rPr lang="el-GR" dirty="0">
                    <a:latin typeface="Times New Roman" pitchFamily="18" charset="0"/>
                    <a:cs typeface="Times New Roman" pitchFamily="18" charset="0"/>
                  </a:rPr>
                  <a:t>Δ</a:t>
                </a:r>
                <a:r>
                  <a:rPr lang="tr-TR" dirty="0">
                    <a:latin typeface="Times New Roman" pitchFamily="18" charset="0"/>
                    <a:cs typeface="Times New Roman" pitchFamily="18" charset="0"/>
                  </a:rPr>
                  <a:t>S</a:t>
                </a:r>
                <a:r>
                  <a:rPr lang="tr-TR" baseline="-25000" dirty="0">
                    <a:latin typeface="Times New Roman" panose="02020603050405020304" pitchFamily="18" charset="0"/>
                    <a:cs typeface="Times New Roman" panose="02020603050405020304" pitchFamily="18" charset="0"/>
                  </a:rPr>
                  <a:t>Sis</a:t>
                </a:r>
                <a:r>
                  <a:rPr lang="tr-TR" dirty="0">
                    <a:latin typeface="Times New Roman" panose="02020603050405020304" pitchFamily="18" charset="0"/>
                    <a:cs typeface="Times New Roman" panose="02020603050405020304" pitchFamily="18" charset="0"/>
                  </a:rPr>
                  <a:t>+ </a:t>
                </a:r>
                <a:r>
                  <a:rPr lang="el-GR" dirty="0">
                    <a:latin typeface="Times New Roman" pitchFamily="18" charset="0"/>
                    <a:cs typeface="Times New Roman" pitchFamily="18" charset="0"/>
                  </a:rPr>
                  <a:t>Δ</a:t>
                </a:r>
                <a:r>
                  <a:rPr lang="tr-TR" dirty="0" err="1">
                    <a:latin typeface="Times New Roman" pitchFamily="18" charset="0"/>
                    <a:cs typeface="Times New Roman" pitchFamily="18" charset="0"/>
                  </a:rPr>
                  <a:t>S</a:t>
                </a:r>
                <a:r>
                  <a:rPr lang="tr-TR" baseline="-25000" dirty="0" err="1">
                    <a:latin typeface="Times New Roman" panose="02020603050405020304" pitchFamily="18" charset="0"/>
                    <a:cs typeface="Times New Roman" panose="02020603050405020304" pitchFamily="18" charset="0"/>
                  </a:rPr>
                  <a:t>Ort</a:t>
                </a:r>
                <a:endParaRPr lang="tr-TR" baseline="-25000" dirty="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r>
                  <a:rPr lang="el-GR" dirty="0">
                    <a:latin typeface="Times New Roman" panose="02020603050405020304" pitchFamily="18" charset="0"/>
                    <a:cs typeface="Times New Roman" panose="02020603050405020304" pitchFamily="18" charset="0"/>
                  </a:rPr>
                  <a:t>Δ</a:t>
                </a:r>
                <a:r>
                  <a:rPr lang="tr-TR" dirty="0" err="1">
                    <a:latin typeface="Times New Roman" panose="02020603050405020304" pitchFamily="18" charset="0"/>
                    <a:cs typeface="Times New Roman" panose="02020603050405020304" pitchFamily="18" charset="0"/>
                  </a:rPr>
                  <a:t>S</a:t>
                </a:r>
                <a:r>
                  <a:rPr lang="tr-TR" baseline="-25000" dirty="0" err="1">
                    <a:latin typeface="Times New Roman" panose="02020603050405020304" pitchFamily="18" charset="0"/>
                    <a:cs typeface="Times New Roman" panose="02020603050405020304" pitchFamily="18" charset="0"/>
                  </a:rPr>
                  <a:t>Ort</a:t>
                </a:r>
                <a:r>
                  <a:rPr lang="tr-TR" baseline="-25000" dirty="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 - </a:t>
                </a:r>
                <a14:m>
                  <m:oMath xmlns:m="http://schemas.openxmlformats.org/officeDocument/2006/math">
                    <m:f>
                      <m:fPr>
                        <m:ctrlPr>
                          <a:rPr lang="tr-TR" i="1">
                            <a:latin typeface="Cambria Math" panose="02040503050406030204" pitchFamily="18" charset="0"/>
                            <a:cs typeface="Times New Roman" panose="02020603050405020304" pitchFamily="18" charset="0"/>
                          </a:rPr>
                        </m:ctrlPr>
                      </m:fPr>
                      <m:num>
                        <m:r>
                          <m:rPr>
                            <m:nor/>
                          </m:rPr>
                          <a:rPr lang="el-GR" dirty="0">
                            <a:latin typeface="Times New Roman" panose="02020603050405020304" pitchFamily="18" charset="0"/>
                            <a:cs typeface="Times New Roman" panose="02020603050405020304" pitchFamily="18" charset="0"/>
                          </a:rPr>
                          <m:t>Δ</m:t>
                        </m:r>
                        <m:r>
                          <m:rPr>
                            <m:nor/>
                          </m:rPr>
                          <a:rPr lang="tr-TR" dirty="0">
                            <a:latin typeface="Times New Roman" panose="02020603050405020304" pitchFamily="18" charset="0"/>
                            <a:cs typeface="Times New Roman" panose="02020603050405020304" pitchFamily="18" charset="0"/>
                          </a:rPr>
                          <m:t>H</m:t>
                        </m:r>
                        <m:r>
                          <m:rPr>
                            <m:nor/>
                          </m:rPr>
                          <a:rPr lang="tr-TR" baseline="-25000" dirty="0">
                            <a:latin typeface="Times New Roman" panose="02020603050405020304" pitchFamily="18" charset="0"/>
                            <a:cs typeface="Times New Roman" panose="02020603050405020304" pitchFamily="18" charset="0"/>
                          </a:rPr>
                          <m:t>sis</m:t>
                        </m:r>
                      </m:num>
                      <m:den>
                        <m:r>
                          <m:rPr>
                            <m:nor/>
                          </m:rPr>
                          <a:rPr lang="tr-TR" dirty="0">
                            <a:latin typeface="Times New Roman" panose="02020603050405020304" pitchFamily="18" charset="0"/>
                            <a:cs typeface="Times New Roman" panose="02020603050405020304" pitchFamily="18" charset="0"/>
                          </a:rPr>
                          <m:t>T</m:t>
                        </m:r>
                        <m:r>
                          <m:rPr>
                            <m:nor/>
                          </m:rPr>
                          <a:rPr lang="tr-TR" dirty="0"/>
                          <m:t> </m:t>
                        </m:r>
                      </m:den>
                    </m:f>
                  </m:oMath>
                </a14:m>
                <a:r>
                  <a:rPr lang="tr-TR" dirty="0">
                    <a:latin typeface="Times New Roman" panose="02020603050405020304" pitchFamily="18" charset="0"/>
                    <a:cs typeface="Times New Roman" panose="02020603050405020304" pitchFamily="18" charset="0"/>
                  </a:rPr>
                  <a:t> = - </a:t>
                </a:r>
                <a14:m>
                  <m:oMath xmlns:m="http://schemas.openxmlformats.org/officeDocument/2006/math">
                    <m:f>
                      <m:fPr>
                        <m:ctrlPr>
                          <a:rPr lang="tr-TR" i="1" smtClean="0">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178</m:t>
                        </m:r>
                        <m:r>
                          <m:rPr>
                            <m:nor/>
                          </m:rPr>
                          <a:rPr lang="tr-TR" b="0" i="0" dirty="0" smtClean="0">
                            <a:latin typeface="Times New Roman" panose="02020603050405020304" pitchFamily="18" charset="0"/>
                            <a:cs typeface="Times New Roman" panose="02020603050405020304" pitchFamily="18" charset="0"/>
                          </a:rPr>
                          <m:t>,</m:t>
                        </m:r>
                        <m:r>
                          <m:rPr>
                            <m:nor/>
                          </m:rPr>
                          <a:rPr lang="tr-TR" dirty="0">
                            <a:latin typeface="Times New Roman" panose="02020603050405020304" pitchFamily="18" charset="0"/>
                            <a:cs typeface="Times New Roman" panose="02020603050405020304" pitchFamily="18" charset="0"/>
                          </a:rPr>
                          <m:t>32</m:t>
                        </m:r>
                        <m:r>
                          <m:rPr>
                            <m:nor/>
                          </m:rPr>
                          <a:rPr lang="tr-TR" dirty="0">
                            <a:latin typeface="Times New Roman" panose="02020603050405020304" pitchFamily="18" charset="0"/>
                            <a:cs typeface="Times New Roman" panose="02020603050405020304" pitchFamily="18" charset="0"/>
                          </a:rPr>
                          <m:t>x</m:t>
                        </m:r>
                        <m:r>
                          <m:rPr>
                            <m:nor/>
                          </m:rPr>
                          <a:rPr lang="tr-TR" dirty="0">
                            <a:latin typeface="Times New Roman" panose="02020603050405020304" pitchFamily="18" charset="0"/>
                            <a:cs typeface="Times New Roman" panose="02020603050405020304" pitchFamily="18" charset="0"/>
                          </a:rPr>
                          <m:t>1000</m:t>
                        </m:r>
                      </m:num>
                      <m:den>
                        <m:r>
                          <m:rPr>
                            <m:nor/>
                          </m:rPr>
                          <a:rPr lang="tr-TR" dirty="0">
                            <a:latin typeface="Times New Roman" panose="02020603050405020304" pitchFamily="18" charset="0"/>
                            <a:cs typeface="Times New Roman" panose="02020603050405020304" pitchFamily="18" charset="0"/>
                          </a:rPr>
                          <m:t>298 </m:t>
                        </m:r>
                      </m:den>
                    </m:f>
                  </m:oMath>
                </a14:m>
                <a:r>
                  <a:rPr lang="tr-TR" dirty="0">
                    <a:latin typeface="Times New Roman" panose="02020603050405020304" pitchFamily="18" charset="0"/>
                    <a:cs typeface="Times New Roman" panose="02020603050405020304" pitchFamily="18" charset="0"/>
                  </a:rPr>
                  <a:t> = - 598,38 J K</a:t>
                </a:r>
                <a:r>
                  <a:rPr lang="tr-TR" baseline="30000" dirty="0">
                    <a:latin typeface="Times New Roman" panose="02020603050405020304" pitchFamily="18" charset="0"/>
                    <a:cs typeface="Times New Roman" panose="02020603050405020304" pitchFamily="18" charset="0"/>
                  </a:rPr>
                  <a:t>-1</a:t>
                </a:r>
                <a:r>
                  <a:rPr lang="tr-TR" dirty="0">
                    <a:latin typeface="Times New Roman" panose="02020603050405020304" pitchFamily="18" charset="0"/>
                    <a:cs typeface="Times New Roman" panose="02020603050405020304" pitchFamily="18" charset="0"/>
                  </a:rPr>
                  <a:t> mol</a:t>
                </a:r>
                <a:r>
                  <a:rPr lang="tr-TR" baseline="30000" dirty="0">
                    <a:latin typeface="Times New Roman" panose="02020603050405020304" pitchFamily="18" charset="0"/>
                    <a:cs typeface="Times New Roman" panose="02020603050405020304" pitchFamily="18" charset="0"/>
                  </a:rPr>
                  <a:t>-1</a:t>
                </a:r>
                <a:endParaRPr lang="tr-TR" dirty="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r>
                  <a:rPr lang="el-GR" dirty="0">
                    <a:latin typeface="Times New Roman" pitchFamily="18" charset="0"/>
                    <a:cs typeface="Times New Roman" pitchFamily="18" charset="0"/>
                  </a:rPr>
                  <a:t>Δ</a:t>
                </a:r>
                <a:r>
                  <a:rPr lang="tr-TR" dirty="0" err="1">
                    <a:latin typeface="Times New Roman" pitchFamily="18" charset="0"/>
                    <a:cs typeface="Times New Roman" pitchFamily="18" charset="0"/>
                  </a:rPr>
                  <a:t>S</a:t>
                </a:r>
                <a:r>
                  <a:rPr lang="tr-TR" baseline="-25000" dirty="0" err="1">
                    <a:latin typeface="Times New Roman" panose="02020603050405020304" pitchFamily="18" charset="0"/>
                    <a:cs typeface="Times New Roman" panose="02020603050405020304" pitchFamily="18" charset="0"/>
                  </a:rPr>
                  <a:t>Top</a:t>
                </a:r>
                <a:r>
                  <a:rPr lang="tr-TR" dirty="0">
                    <a:latin typeface="Times New Roman" panose="02020603050405020304" pitchFamily="18" charset="0"/>
                    <a:cs typeface="Times New Roman" panose="02020603050405020304" pitchFamily="18" charset="0"/>
                  </a:rPr>
                  <a:t> = 160,05 + (- 598,38) = - 437,88 J K</a:t>
                </a:r>
                <a:r>
                  <a:rPr lang="tr-TR" baseline="30000" dirty="0">
                    <a:latin typeface="Times New Roman" panose="02020603050405020304" pitchFamily="18" charset="0"/>
                    <a:cs typeface="Times New Roman" panose="02020603050405020304" pitchFamily="18" charset="0"/>
                  </a:rPr>
                  <a:t>-1</a:t>
                </a:r>
                <a:r>
                  <a:rPr lang="tr-TR" dirty="0">
                    <a:latin typeface="Times New Roman" panose="02020603050405020304" pitchFamily="18" charset="0"/>
                    <a:cs typeface="Times New Roman" panose="02020603050405020304" pitchFamily="18" charset="0"/>
                  </a:rPr>
                  <a:t> mol</a:t>
                </a:r>
                <a:r>
                  <a:rPr lang="tr-TR" baseline="30000" dirty="0">
                    <a:latin typeface="Times New Roman" panose="02020603050405020304" pitchFamily="18" charset="0"/>
                    <a:cs typeface="Times New Roman" panose="02020603050405020304" pitchFamily="18" charset="0"/>
                  </a:rPr>
                  <a:t>-1 </a:t>
                </a:r>
              </a:p>
              <a:p>
                <a:endParaRPr lang="tr-TR" baseline="30000" dirty="0">
                  <a:latin typeface="Times New Roman" panose="02020603050405020304" pitchFamily="18" charset="0"/>
                  <a:cs typeface="Times New Roman" panose="02020603050405020304" pitchFamily="18" charset="0"/>
                </a:endParaRPr>
              </a:p>
              <a:p>
                <a:r>
                  <a:rPr lang="el-GR" dirty="0">
                    <a:latin typeface="Times New Roman" pitchFamily="18" charset="0"/>
                    <a:cs typeface="Times New Roman" pitchFamily="18" charset="0"/>
                  </a:rPr>
                  <a:t>Δ</a:t>
                </a:r>
                <a:r>
                  <a:rPr lang="tr-TR" dirty="0" err="1">
                    <a:latin typeface="Times New Roman" pitchFamily="18" charset="0"/>
                    <a:cs typeface="Times New Roman" pitchFamily="18" charset="0"/>
                  </a:rPr>
                  <a:t>S</a:t>
                </a:r>
                <a:r>
                  <a:rPr lang="tr-TR" baseline="-25000" dirty="0" err="1">
                    <a:latin typeface="Times New Roman" panose="02020603050405020304" pitchFamily="18" charset="0"/>
                    <a:cs typeface="Times New Roman" panose="02020603050405020304" pitchFamily="18" charset="0"/>
                  </a:rPr>
                  <a:t>Top</a:t>
                </a:r>
                <a:r>
                  <a:rPr lang="tr-TR" dirty="0">
                    <a:latin typeface="Times New Roman" panose="02020603050405020304" pitchFamily="18" charset="0"/>
                    <a:cs typeface="Times New Roman" panose="02020603050405020304" pitchFamily="18" charset="0"/>
                  </a:rPr>
                  <a:t> &lt; 0 için tepkime kendiliğinden gerçekleşemez (enerji verilmesi gerekir).</a:t>
                </a:r>
              </a:p>
              <a:p>
                <a:r>
                  <a:rPr lang="tr-TR" dirty="0"/>
                  <a:t> </a:t>
                </a:r>
              </a:p>
            </p:txBody>
          </p:sp>
        </mc:Choice>
        <mc:Fallback xmlns="">
          <p:sp>
            <p:nvSpPr>
              <p:cNvPr id="4" name="Dikdörtgen 3"/>
              <p:cNvSpPr>
                <a:spLocks noRot="1" noChangeAspect="1" noMove="1" noResize="1" noEditPoints="1" noAdjustHandles="1" noChangeArrowheads="1" noChangeShapeType="1" noTextEdit="1"/>
              </p:cNvSpPr>
              <p:nvPr/>
            </p:nvSpPr>
            <p:spPr>
              <a:xfrm>
                <a:off x="495300" y="1352550"/>
                <a:ext cx="8153400" cy="3214278"/>
              </a:xfrm>
              <a:prstGeom prst="rect">
                <a:avLst/>
              </a:prstGeom>
              <a:blipFill rotWithShape="1">
                <a:blip r:embed="rId4"/>
                <a:stretch>
                  <a:fillRect l="-598" t="-949"/>
                </a:stretch>
              </a:blipFill>
            </p:spPr>
            <p:txBody>
              <a:bodyPr/>
              <a:lstStyle/>
              <a:p>
                <a:r>
                  <a:rPr lang="tr-TR">
                    <a:noFill/>
                  </a:rPr>
                  <a:t> </a:t>
                </a:r>
              </a:p>
            </p:txBody>
          </p:sp>
        </mc:Fallback>
      </mc:AlternateContent>
    </p:spTree>
    <p:extLst>
      <p:ext uri="{BB962C8B-B14F-4D97-AF65-F5344CB8AC3E}">
        <p14:creationId xmlns:p14="http://schemas.microsoft.com/office/powerpoint/2010/main" val="13817414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err="1">
                <a:latin typeface="Times New Roman" panose="02020603050405020304" pitchFamily="18" charset="0"/>
                <a:cs typeface="Times New Roman" panose="02020603050405020304" pitchFamily="18" charset="0"/>
              </a:rPr>
              <a:t>Entropi</a:t>
            </a:r>
            <a:r>
              <a:rPr lang="tr-TR" b="1" dirty="0">
                <a:latin typeface="Times New Roman" panose="02020603050405020304" pitchFamily="18" charset="0"/>
                <a:cs typeface="Times New Roman" panose="02020603050405020304" pitchFamily="18" charset="0"/>
              </a:rPr>
              <a:t> (</a:t>
            </a:r>
            <a:r>
              <a:rPr lang="tr-TR" b="1" dirty="0" err="1">
                <a:latin typeface="Times New Roman" panose="02020603050405020304" pitchFamily="18" charset="0"/>
                <a:cs typeface="Times New Roman" panose="02020603050405020304" pitchFamily="18" charset="0"/>
              </a:rPr>
              <a:t>Entropy</a:t>
            </a:r>
            <a:r>
              <a:rPr lang="tr-TR" b="1" dirty="0">
                <a:latin typeface="Times New Roman" panose="02020603050405020304" pitchFamily="18" charset="0"/>
                <a:cs typeface="Times New Roman" panose="02020603050405020304" pitchFamily="18" charset="0"/>
              </a:rPr>
              <a:t>):</a:t>
            </a:r>
            <a:endParaRPr lang="tr-TR" dirty="0"/>
          </a:p>
        </p:txBody>
      </p:sp>
      <p:sp>
        <p:nvSpPr>
          <p:cNvPr id="4" name="Dikdörtgen 3"/>
          <p:cNvSpPr/>
          <p:nvPr/>
        </p:nvSpPr>
        <p:spPr>
          <a:xfrm>
            <a:off x="495300" y="1406426"/>
            <a:ext cx="8153400" cy="2308324"/>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Bir değişimin </a:t>
            </a:r>
            <a:r>
              <a:rPr lang="tr-TR" dirty="0" err="1">
                <a:latin typeface="Times New Roman" panose="02020603050405020304" pitchFamily="18" charset="0"/>
                <a:cs typeface="Times New Roman" panose="02020603050405020304" pitchFamily="18" charset="0"/>
              </a:rPr>
              <a:t>entropisi</a:t>
            </a:r>
            <a:r>
              <a:rPr lang="tr-TR" dirty="0">
                <a:latin typeface="Times New Roman" panose="02020603050405020304" pitchFamily="18" charset="0"/>
                <a:cs typeface="Times New Roman" panose="02020603050405020304" pitchFamily="18" charset="0"/>
              </a:rPr>
              <a:t> ve </a:t>
            </a:r>
            <a:r>
              <a:rPr lang="tr-TR" dirty="0" err="1">
                <a:latin typeface="Times New Roman" panose="02020603050405020304" pitchFamily="18" charset="0"/>
                <a:cs typeface="Times New Roman" panose="02020603050405020304" pitchFamily="18" charset="0"/>
              </a:rPr>
              <a:t>istemliliği</a:t>
            </a:r>
            <a:r>
              <a:rPr lang="tr-TR" dirty="0">
                <a:latin typeface="Times New Roman" panose="02020603050405020304" pitchFamily="18" charset="0"/>
                <a:cs typeface="Times New Roman" panose="02020603050405020304" pitchFamily="18" charset="0"/>
              </a:rPr>
              <a:t> arasındaki ilişkiyi</a:t>
            </a:r>
            <a:r>
              <a:rPr lang="tr-TR" b="1" dirty="0">
                <a:latin typeface="Times New Roman" panose="02020603050405020304" pitchFamily="18" charset="0"/>
                <a:cs typeface="Times New Roman" panose="02020603050405020304" pitchFamily="18" charset="0"/>
              </a:rPr>
              <a:t> Termodinamiğin II. Kanunu </a:t>
            </a:r>
            <a:r>
              <a:rPr lang="tr-TR" dirty="0">
                <a:latin typeface="Times New Roman" panose="02020603050405020304" pitchFamily="18" charset="0"/>
                <a:cs typeface="Times New Roman" panose="02020603050405020304" pitchFamily="18" charset="0"/>
              </a:rPr>
              <a:t>şu şekilde ifade eder: “Her istemli olayda evrenin toplam </a:t>
            </a:r>
            <a:r>
              <a:rPr lang="tr-TR" dirty="0" err="1">
                <a:latin typeface="Times New Roman" panose="02020603050405020304" pitchFamily="18" charset="0"/>
                <a:cs typeface="Times New Roman" panose="02020603050405020304" pitchFamily="18" charset="0"/>
              </a:rPr>
              <a:t>entropisi</a:t>
            </a:r>
            <a:r>
              <a:rPr lang="tr-TR" dirty="0">
                <a:latin typeface="Times New Roman" panose="02020603050405020304" pitchFamily="18" charset="0"/>
                <a:cs typeface="Times New Roman" panose="02020603050405020304" pitchFamily="18" charset="0"/>
              </a:rPr>
              <a:t> artar ve evren zaman geçtikçe bir denge haline yaklaşır.” </a:t>
            </a:r>
          </a:p>
          <a:p>
            <a:pPr algn="just"/>
            <a:r>
              <a:rPr lang="tr-TR" dirty="0">
                <a:latin typeface="Times New Roman" panose="02020603050405020304" pitchFamily="18" charset="0"/>
                <a:cs typeface="Times New Roman" panose="02020603050405020304" pitchFamily="18" charset="0"/>
              </a:rPr>
              <a:t>Sıcaklık, moleküllerdeki hareket </a:t>
            </a:r>
            <a:r>
              <a:rPr lang="tr-TR" dirty="0" err="1">
                <a:latin typeface="Times New Roman" panose="02020603050405020304" pitchFamily="18" charset="0"/>
                <a:cs typeface="Times New Roman" panose="02020603050405020304" pitchFamily="18" charset="0"/>
              </a:rPr>
              <a:t>serbestliliğini</a:t>
            </a:r>
            <a:r>
              <a:rPr lang="tr-TR" dirty="0">
                <a:latin typeface="Times New Roman" panose="02020603050405020304" pitchFamily="18" charset="0"/>
                <a:cs typeface="Times New Roman" panose="02020603050405020304" pitchFamily="18" charset="0"/>
              </a:rPr>
              <a:t> artırarak </a:t>
            </a:r>
            <a:r>
              <a:rPr lang="tr-TR" dirty="0" err="1">
                <a:latin typeface="Times New Roman" panose="02020603050405020304" pitchFamily="18" charset="0"/>
                <a:cs typeface="Times New Roman" panose="02020603050405020304" pitchFamily="18" charset="0"/>
              </a:rPr>
              <a:t>entropinin</a:t>
            </a:r>
            <a:r>
              <a:rPr lang="tr-TR" dirty="0">
                <a:latin typeface="Times New Roman" panose="02020603050405020304" pitchFamily="18" charset="0"/>
                <a:cs typeface="Times New Roman" panose="02020603050405020304" pitchFamily="18" charset="0"/>
              </a:rPr>
              <a:t> yükselmesini sağlar. Sıcaklığı yüksek olan maddelerin </a:t>
            </a:r>
            <a:r>
              <a:rPr lang="tr-TR" dirty="0" err="1">
                <a:latin typeface="Times New Roman" panose="02020603050405020304" pitchFamily="18" charset="0"/>
                <a:cs typeface="Times New Roman" panose="02020603050405020304" pitchFamily="18" charset="0"/>
              </a:rPr>
              <a:t>entropileri</a:t>
            </a:r>
            <a:r>
              <a:rPr lang="tr-TR" dirty="0">
                <a:latin typeface="Times New Roman" panose="02020603050405020304" pitchFamily="18" charset="0"/>
                <a:cs typeface="Times New Roman" panose="02020603050405020304" pitchFamily="18" charset="0"/>
              </a:rPr>
              <a:t> de yüksektir. </a:t>
            </a:r>
          </a:p>
          <a:p>
            <a:pPr algn="just"/>
            <a:r>
              <a:rPr lang="tr-TR" dirty="0" err="1">
                <a:latin typeface="Times New Roman" panose="02020603050405020304" pitchFamily="18" charset="0"/>
                <a:cs typeface="Times New Roman" panose="02020603050405020304" pitchFamily="18" charset="0"/>
              </a:rPr>
              <a:t>Entropisi</a:t>
            </a:r>
            <a:r>
              <a:rPr lang="tr-TR" dirty="0">
                <a:latin typeface="Times New Roman" panose="02020603050405020304" pitchFamily="18" charset="0"/>
                <a:cs typeface="Times New Roman" panose="02020603050405020304" pitchFamily="18" charset="0"/>
              </a:rPr>
              <a:t> en düşük maddenin sıcaklığı mutlak sıfır (-273,15 ºC) sıcaklığıdır. O halde mutlak sıfır sıcaklığında en düzenli yapı, </a:t>
            </a:r>
            <a:r>
              <a:rPr lang="tr-TR" dirty="0" err="1">
                <a:latin typeface="Times New Roman" panose="02020603050405020304" pitchFamily="18" charset="0"/>
                <a:cs typeface="Times New Roman" panose="02020603050405020304" pitchFamily="18" charset="0"/>
              </a:rPr>
              <a:t>entropi</a:t>
            </a:r>
            <a:r>
              <a:rPr lang="tr-TR" dirty="0">
                <a:latin typeface="Times New Roman" panose="02020603050405020304" pitchFamily="18" charset="0"/>
                <a:cs typeface="Times New Roman" panose="02020603050405020304" pitchFamily="18" charset="0"/>
              </a:rPr>
              <a:t> için bir başlangıç noktası olarak kabul edilebilir.</a:t>
            </a:r>
            <a:endParaRPr lang="tr-TR" dirty="0"/>
          </a:p>
        </p:txBody>
      </p:sp>
    </p:spTree>
    <p:extLst>
      <p:ext uri="{BB962C8B-B14F-4D97-AF65-F5344CB8AC3E}">
        <p14:creationId xmlns:p14="http://schemas.microsoft.com/office/powerpoint/2010/main" val="11180161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err="1">
                <a:latin typeface="Times New Roman" panose="02020603050405020304" pitchFamily="18" charset="0"/>
                <a:cs typeface="Times New Roman" panose="02020603050405020304" pitchFamily="18" charset="0"/>
              </a:rPr>
              <a:t>Entropi</a:t>
            </a:r>
            <a:r>
              <a:rPr lang="tr-TR" b="1" dirty="0">
                <a:latin typeface="Times New Roman" panose="02020603050405020304" pitchFamily="18" charset="0"/>
                <a:cs typeface="Times New Roman" panose="02020603050405020304" pitchFamily="18" charset="0"/>
              </a:rPr>
              <a:t> (</a:t>
            </a:r>
            <a:r>
              <a:rPr lang="tr-TR" b="1" dirty="0" err="1">
                <a:latin typeface="Times New Roman" panose="02020603050405020304" pitchFamily="18" charset="0"/>
                <a:cs typeface="Times New Roman" panose="02020603050405020304" pitchFamily="18" charset="0"/>
              </a:rPr>
              <a:t>Entropy</a:t>
            </a:r>
            <a:r>
              <a:rPr lang="tr-TR" b="1" dirty="0">
                <a:latin typeface="Times New Roman" panose="02020603050405020304" pitchFamily="18" charset="0"/>
                <a:cs typeface="Times New Roman" panose="02020603050405020304" pitchFamily="18" charset="0"/>
              </a:rPr>
              <a:t>):</a:t>
            </a:r>
            <a:endParaRPr lang="tr-TR" dirty="0"/>
          </a:p>
        </p:txBody>
      </p:sp>
      <p:sp>
        <p:nvSpPr>
          <p:cNvPr id="4" name="Dikdörtgen 3"/>
          <p:cNvSpPr/>
          <p:nvPr/>
        </p:nvSpPr>
        <p:spPr>
          <a:xfrm>
            <a:off x="495300" y="1352550"/>
            <a:ext cx="8153400" cy="2585323"/>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Gazlardan sıvı ve katılara doğru gidildikçe düzenlilik artar. Birçok katı maddenin tanecikleri belirli bir geometrik düzen içinde bulunur ve </a:t>
            </a:r>
            <a:r>
              <a:rPr lang="tr-TR" dirty="0" err="1">
                <a:latin typeface="Times New Roman" panose="02020603050405020304" pitchFamily="18" charset="0"/>
                <a:cs typeface="Times New Roman" panose="02020603050405020304" pitchFamily="18" charset="0"/>
              </a:rPr>
              <a:t>entropileri</a:t>
            </a:r>
            <a:r>
              <a:rPr lang="tr-TR" dirty="0">
                <a:latin typeface="Times New Roman" panose="02020603050405020304" pitchFamily="18" charset="0"/>
                <a:cs typeface="Times New Roman" panose="02020603050405020304" pitchFamily="18" charset="0"/>
              </a:rPr>
              <a:t> sıvı ve gazlara göre en düşüktür. </a:t>
            </a:r>
          </a:p>
          <a:p>
            <a:pPr algn="just"/>
            <a:r>
              <a:rPr lang="tr-TR" dirty="0">
                <a:latin typeface="Times New Roman" panose="02020603050405020304" pitchFamily="18" charset="0"/>
                <a:cs typeface="Times New Roman" panose="02020603050405020304" pitchFamily="18" charset="0"/>
              </a:rPr>
              <a:t>Kristalin düzenli yapısı hiç bozulmaya uğramasaydı; yani her atom düzenli, yerinde ve minimum enerjili olsaydı o zaman </a:t>
            </a:r>
            <a:r>
              <a:rPr lang="tr-TR" dirty="0" err="1">
                <a:latin typeface="Times New Roman" panose="02020603050405020304" pitchFamily="18" charset="0"/>
                <a:cs typeface="Times New Roman" panose="02020603050405020304" pitchFamily="18" charset="0"/>
              </a:rPr>
              <a:t>entropi</a:t>
            </a:r>
            <a:r>
              <a:rPr lang="tr-TR" dirty="0">
                <a:latin typeface="Times New Roman" panose="02020603050405020304" pitchFamily="18" charset="0"/>
                <a:cs typeface="Times New Roman" panose="02020603050405020304" pitchFamily="18" charset="0"/>
              </a:rPr>
              <a:t> sıfır olacaktı. Böyle bir durum ancak mükemmel bir kristalde tüm titreşim hareketlerinin bittiği mutlak sıfır sıcaklığında olabilir. Bunu </a:t>
            </a:r>
            <a:r>
              <a:rPr lang="tr-TR" b="1" dirty="0">
                <a:latin typeface="Times New Roman" panose="02020603050405020304" pitchFamily="18" charset="0"/>
                <a:cs typeface="Times New Roman" panose="02020603050405020304" pitchFamily="18" charset="0"/>
              </a:rPr>
              <a:t>Termodinamiğin III. Kanunu </a:t>
            </a:r>
            <a:r>
              <a:rPr lang="tr-TR" dirty="0">
                <a:latin typeface="Times New Roman" panose="02020603050405020304" pitchFamily="18" charset="0"/>
                <a:cs typeface="Times New Roman" panose="02020603050405020304" pitchFamily="18" charset="0"/>
              </a:rPr>
              <a:t>açıklar. </a:t>
            </a:r>
          </a:p>
          <a:p>
            <a:pPr algn="just"/>
            <a:r>
              <a:rPr lang="tr-TR" dirty="0">
                <a:latin typeface="Times New Roman" panose="02020603050405020304" pitchFamily="18" charset="0"/>
                <a:cs typeface="Times New Roman" panose="02020603050405020304" pitchFamily="18" charset="0"/>
              </a:rPr>
              <a:t>Bu kanuna göre “Mutlak sıfır noktasında bütün saf maddelerin (element ve bileşiklerin) kristalleri sıfır </a:t>
            </a:r>
            <a:r>
              <a:rPr lang="tr-TR" dirty="0" err="1">
                <a:latin typeface="Times New Roman" panose="02020603050405020304" pitchFamily="18" charset="0"/>
                <a:cs typeface="Times New Roman" panose="02020603050405020304" pitchFamily="18" charset="0"/>
              </a:rPr>
              <a:t>entropiye</a:t>
            </a:r>
            <a:r>
              <a:rPr lang="tr-TR" dirty="0">
                <a:latin typeface="Times New Roman" panose="02020603050405020304" pitchFamily="18" charset="0"/>
                <a:cs typeface="Times New Roman" panose="02020603050405020304" pitchFamily="18" charset="0"/>
              </a:rPr>
              <a:t> sahiptir.”</a:t>
            </a:r>
            <a:endParaRPr lang="tr-TR" dirty="0"/>
          </a:p>
        </p:txBody>
      </p:sp>
    </p:spTree>
    <p:extLst>
      <p:ext uri="{BB962C8B-B14F-4D97-AF65-F5344CB8AC3E}">
        <p14:creationId xmlns:p14="http://schemas.microsoft.com/office/powerpoint/2010/main" val="332220545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err="1">
                <a:latin typeface="Times New Roman" panose="02020603050405020304" pitchFamily="18" charset="0"/>
                <a:cs typeface="Times New Roman" panose="02020603050405020304" pitchFamily="18" charset="0"/>
              </a:rPr>
              <a:t>Entropi</a:t>
            </a:r>
            <a:r>
              <a:rPr lang="tr-TR" b="1" dirty="0">
                <a:latin typeface="Times New Roman" panose="02020603050405020304" pitchFamily="18" charset="0"/>
                <a:cs typeface="Times New Roman" panose="02020603050405020304" pitchFamily="18" charset="0"/>
              </a:rPr>
              <a:t> (</a:t>
            </a:r>
            <a:r>
              <a:rPr lang="tr-TR" b="1" dirty="0" err="1">
                <a:latin typeface="Times New Roman" panose="02020603050405020304" pitchFamily="18" charset="0"/>
                <a:cs typeface="Times New Roman" panose="02020603050405020304" pitchFamily="18" charset="0"/>
              </a:rPr>
              <a:t>Entropy</a:t>
            </a:r>
            <a:r>
              <a:rPr lang="tr-TR" b="1" dirty="0">
                <a:latin typeface="Times New Roman" panose="02020603050405020304" pitchFamily="18" charset="0"/>
                <a:cs typeface="Times New Roman" panose="02020603050405020304" pitchFamily="18" charset="0"/>
              </a:rPr>
              <a:t>):</a:t>
            </a:r>
            <a:endParaRPr lang="tr-TR" dirty="0"/>
          </a:p>
        </p:txBody>
      </p:sp>
      <p:sp>
        <p:nvSpPr>
          <p:cNvPr id="4" name="Dikdörtgen 3"/>
          <p:cNvSpPr/>
          <p:nvPr/>
        </p:nvSpPr>
        <p:spPr>
          <a:xfrm>
            <a:off x="495300" y="1352550"/>
            <a:ext cx="8153400" cy="3416320"/>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Bir sistemin mutlak enerjisi ya da mutlak </a:t>
            </a:r>
            <a:r>
              <a:rPr lang="tr-TR" dirty="0" err="1">
                <a:latin typeface="Times New Roman" panose="02020603050405020304" pitchFamily="18" charset="0"/>
                <a:cs typeface="Times New Roman" panose="02020603050405020304" pitchFamily="18" charset="0"/>
              </a:rPr>
              <a:t>entalpisi</a:t>
            </a:r>
            <a:r>
              <a:rPr lang="tr-TR" dirty="0">
                <a:latin typeface="Times New Roman" panose="02020603050405020304" pitchFamily="18" charset="0"/>
                <a:cs typeface="Times New Roman" panose="02020603050405020304" pitchFamily="18" charset="0"/>
              </a:rPr>
              <a:t> ölçülemezken mutlak </a:t>
            </a:r>
            <a:r>
              <a:rPr lang="tr-TR" dirty="0" err="1">
                <a:latin typeface="Times New Roman" panose="02020603050405020304" pitchFamily="18" charset="0"/>
                <a:cs typeface="Times New Roman" panose="02020603050405020304" pitchFamily="18" charset="0"/>
              </a:rPr>
              <a:t>entropi</a:t>
            </a:r>
            <a:r>
              <a:rPr lang="tr-TR" dirty="0">
                <a:latin typeface="Times New Roman" panose="02020603050405020304" pitchFamily="18" charset="0"/>
                <a:cs typeface="Times New Roman" panose="02020603050405020304" pitchFamily="18" charset="0"/>
              </a:rPr>
              <a:t> değerini belirlemek mümkündür. Bu değer, 1 </a:t>
            </a:r>
            <a:r>
              <a:rPr lang="tr-TR" dirty="0" err="1">
                <a:latin typeface="Times New Roman" panose="02020603050405020304" pitchFamily="18" charset="0"/>
                <a:cs typeface="Times New Roman" panose="02020603050405020304" pitchFamily="18" charset="0"/>
              </a:rPr>
              <a:t>mol</a:t>
            </a:r>
            <a:r>
              <a:rPr lang="tr-TR" dirty="0">
                <a:latin typeface="Times New Roman" panose="02020603050405020304" pitchFamily="18" charset="0"/>
                <a:cs typeface="Times New Roman" panose="02020603050405020304" pitchFamily="18" charset="0"/>
              </a:rPr>
              <a:t> maddenin 1 </a:t>
            </a:r>
            <a:r>
              <a:rPr lang="tr-TR" dirty="0" err="1">
                <a:latin typeface="Times New Roman" panose="02020603050405020304" pitchFamily="18" charset="0"/>
                <a:cs typeface="Times New Roman" panose="02020603050405020304" pitchFamily="18" charset="0"/>
              </a:rPr>
              <a:t>atm</a:t>
            </a:r>
            <a:r>
              <a:rPr lang="tr-TR" dirty="0">
                <a:latin typeface="Times New Roman" panose="02020603050405020304" pitchFamily="18" charset="0"/>
                <a:cs typeface="Times New Roman" panose="02020603050405020304" pitchFamily="18" charset="0"/>
              </a:rPr>
              <a:t> ve 25 ºC’de standart mutlak </a:t>
            </a:r>
            <a:r>
              <a:rPr lang="tr-TR" dirty="0" err="1">
                <a:latin typeface="Times New Roman" panose="02020603050405020304" pitchFamily="18" charset="0"/>
                <a:cs typeface="Times New Roman" panose="02020603050405020304" pitchFamily="18" charset="0"/>
              </a:rPr>
              <a:t>entropisi</a:t>
            </a:r>
            <a:r>
              <a:rPr lang="tr-TR" dirty="0">
                <a:latin typeface="Times New Roman" panose="02020603050405020304" pitchFamily="18" charset="0"/>
                <a:cs typeface="Times New Roman" panose="02020603050405020304" pitchFamily="18" charset="0"/>
              </a:rPr>
              <a:t> (S</a:t>
            </a:r>
            <a:r>
              <a:rPr lang="tr-TR" baseline="30000" dirty="0">
                <a:latin typeface="Times New Roman" panose="02020603050405020304" pitchFamily="18" charset="0"/>
                <a:cs typeface="Times New Roman" panose="02020603050405020304" pitchFamily="18" charset="0"/>
              </a:rPr>
              <a:t>o</a:t>
            </a:r>
            <a:r>
              <a:rPr lang="tr-TR" dirty="0">
                <a:latin typeface="Times New Roman" panose="02020603050405020304" pitchFamily="18" charset="0"/>
                <a:cs typeface="Times New Roman" panose="02020603050405020304" pitchFamily="18" charset="0"/>
              </a:rPr>
              <a:t>) olarak adlandırılır.</a:t>
            </a:r>
          </a:p>
          <a:p>
            <a:pPr algn="just"/>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Bir reaksiyonun </a:t>
            </a:r>
            <a:r>
              <a:rPr lang="el-GR" dirty="0">
                <a:latin typeface="Times New Roman" panose="02020603050405020304" pitchFamily="18" charset="0"/>
                <a:cs typeface="Times New Roman" panose="02020603050405020304" pitchFamily="18" charset="0"/>
              </a:rPr>
              <a:t>Δ</a:t>
            </a:r>
            <a:r>
              <a:rPr lang="tr-TR" dirty="0">
                <a:latin typeface="Times New Roman" panose="02020603050405020304" pitchFamily="18" charset="0"/>
                <a:cs typeface="Times New Roman" panose="02020603050405020304" pitchFamily="18" charset="0"/>
              </a:rPr>
              <a:t>S</a:t>
            </a:r>
            <a:r>
              <a:rPr lang="tr-TR" baseline="30000" dirty="0">
                <a:latin typeface="Times New Roman" panose="02020603050405020304" pitchFamily="18" charset="0"/>
                <a:cs typeface="Times New Roman" panose="02020603050405020304" pitchFamily="18" charset="0"/>
              </a:rPr>
              <a:t>o</a:t>
            </a:r>
            <a:r>
              <a:rPr lang="tr-TR" dirty="0">
                <a:latin typeface="Times New Roman" panose="02020603050405020304" pitchFamily="18" charset="0"/>
                <a:cs typeface="Times New Roman" panose="02020603050405020304" pitchFamily="18" charset="0"/>
              </a:rPr>
              <a:t> değeri; </a:t>
            </a:r>
            <a:r>
              <a:rPr lang="tr-TR" dirty="0" err="1">
                <a:latin typeface="Times New Roman" panose="02020603050405020304" pitchFamily="18" charset="0"/>
                <a:cs typeface="Times New Roman" panose="02020603050405020304" pitchFamily="18" charset="0"/>
              </a:rPr>
              <a:t>aA</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bB</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cC</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dD</a:t>
            </a:r>
            <a:r>
              <a:rPr lang="tr-TR" dirty="0">
                <a:latin typeface="Times New Roman" panose="02020603050405020304" pitchFamily="18" charset="0"/>
                <a:cs typeface="Times New Roman" panose="02020603050405020304" pitchFamily="18" charset="0"/>
              </a:rPr>
              <a:t> genel tepkime ifadesine göre ürünlerin standart </a:t>
            </a:r>
            <a:r>
              <a:rPr lang="tr-TR" dirty="0" err="1">
                <a:latin typeface="Times New Roman" panose="02020603050405020304" pitchFamily="18" charset="0"/>
                <a:cs typeface="Times New Roman" panose="02020603050405020304" pitchFamily="18" charset="0"/>
              </a:rPr>
              <a:t>entropileri</a:t>
            </a:r>
            <a:r>
              <a:rPr lang="tr-TR" dirty="0">
                <a:latin typeface="Times New Roman" panose="02020603050405020304" pitchFamily="18" charset="0"/>
                <a:cs typeface="Times New Roman" panose="02020603050405020304" pitchFamily="18" charset="0"/>
              </a:rPr>
              <a:t> toplamından reaksiyona giren maddelerin standart </a:t>
            </a:r>
            <a:r>
              <a:rPr lang="tr-TR" dirty="0" err="1">
                <a:latin typeface="Times New Roman" panose="02020603050405020304" pitchFamily="18" charset="0"/>
                <a:cs typeface="Times New Roman" panose="02020603050405020304" pitchFamily="18" charset="0"/>
              </a:rPr>
              <a:t>entropileri</a:t>
            </a:r>
            <a:r>
              <a:rPr lang="tr-TR" dirty="0">
                <a:latin typeface="Times New Roman" panose="02020603050405020304" pitchFamily="18" charset="0"/>
                <a:cs typeface="Times New Roman" panose="02020603050405020304" pitchFamily="18" charset="0"/>
              </a:rPr>
              <a:t> toplamı çıkarılarak bulunur. </a:t>
            </a:r>
          </a:p>
          <a:p>
            <a:pPr algn="just"/>
            <a:endParaRPr lang="tr-TR" dirty="0">
              <a:latin typeface="Times New Roman" panose="02020603050405020304" pitchFamily="18" charset="0"/>
              <a:cs typeface="Times New Roman" panose="02020603050405020304" pitchFamily="18" charset="0"/>
            </a:endParaRPr>
          </a:p>
          <a:p>
            <a:pPr algn="just"/>
            <a:r>
              <a:rPr lang="el-GR" dirty="0">
                <a:latin typeface="Times New Roman" panose="02020603050405020304" pitchFamily="18" charset="0"/>
                <a:cs typeface="Times New Roman" panose="02020603050405020304" pitchFamily="18" charset="0"/>
              </a:rPr>
              <a:t>Δ</a:t>
            </a:r>
            <a:r>
              <a:rPr lang="tr-TR" dirty="0" err="1">
                <a:latin typeface="Times New Roman" panose="02020603050405020304" pitchFamily="18" charset="0"/>
                <a:cs typeface="Times New Roman" panose="02020603050405020304" pitchFamily="18" charset="0"/>
              </a:rPr>
              <a:t>S</a:t>
            </a:r>
            <a:r>
              <a:rPr lang="tr-TR" baseline="30000" dirty="0" err="1">
                <a:latin typeface="Times New Roman" panose="02020603050405020304" pitchFamily="18" charset="0"/>
                <a:cs typeface="Times New Roman" panose="02020603050405020304" pitchFamily="18" charset="0"/>
              </a:rPr>
              <a:t>o</a:t>
            </a:r>
            <a:r>
              <a:rPr lang="tr-TR" baseline="-25000" dirty="0" err="1">
                <a:latin typeface="Times New Roman" panose="02020603050405020304" pitchFamily="18" charset="0"/>
                <a:cs typeface="Times New Roman" panose="02020603050405020304" pitchFamily="18" charset="0"/>
              </a:rPr>
              <a:t>Reak</a:t>
            </a:r>
            <a:r>
              <a:rPr lang="tr-TR" dirty="0">
                <a:latin typeface="Times New Roman" panose="02020603050405020304" pitchFamily="18" charset="0"/>
                <a:cs typeface="Times New Roman" panose="02020603050405020304" pitchFamily="18" charset="0"/>
              </a:rPr>
              <a:t> = Ʃ n S</a:t>
            </a:r>
            <a:r>
              <a:rPr lang="tr-TR" baseline="30000" dirty="0">
                <a:latin typeface="Times New Roman" panose="02020603050405020304" pitchFamily="18" charset="0"/>
                <a:cs typeface="Times New Roman" panose="02020603050405020304" pitchFamily="18" charset="0"/>
              </a:rPr>
              <a:t>o</a:t>
            </a:r>
            <a:r>
              <a:rPr lang="tr-TR" baseline="-25000" dirty="0">
                <a:latin typeface="Times New Roman" panose="02020603050405020304" pitchFamily="18" charset="0"/>
                <a:cs typeface="Times New Roman" panose="02020603050405020304" pitchFamily="18" charset="0"/>
              </a:rPr>
              <a:t>ürünler</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Ʃn</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S</a:t>
            </a:r>
            <a:r>
              <a:rPr lang="tr-TR" baseline="30000" dirty="0" err="1">
                <a:latin typeface="Times New Roman" panose="02020603050405020304" pitchFamily="18" charset="0"/>
                <a:cs typeface="Times New Roman" panose="02020603050405020304" pitchFamily="18" charset="0"/>
              </a:rPr>
              <a:t>o</a:t>
            </a:r>
            <a:r>
              <a:rPr lang="tr-TR" baseline="-25000" dirty="0" err="1">
                <a:latin typeface="Times New Roman" panose="02020603050405020304" pitchFamily="18" charset="0"/>
                <a:cs typeface="Times New Roman" panose="02020603050405020304" pitchFamily="18" charset="0"/>
              </a:rPr>
              <a:t>girenler</a:t>
            </a:r>
            <a:r>
              <a:rPr lang="tr-TR" dirty="0">
                <a:latin typeface="Times New Roman" panose="02020603050405020304" pitchFamily="18" charset="0"/>
                <a:cs typeface="Times New Roman" panose="02020603050405020304" pitchFamily="18" charset="0"/>
              </a:rPr>
              <a:t> </a:t>
            </a:r>
          </a:p>
          <a:p>
            <a:pPr algn="just"/>
            <a:endParaRPr lang="tr-TR" dirty="0">
              <a:latin typeface="Times New Roman" panose="02020603050405020304" pitchFamily="18" charset="0"/>
              <a:cs typeface="Times New Roman" panose="02020603050405020304" pitchFamily="18" charset="0"/>
            </a:endParaRPr>
          </a:p>
          <a:p>
            <a:pPr algn="just"/>
            <a:r>
              <a:rPr lang="el-GR" dirty="0">
                <a:latin typeface="Times New Roman" panose="02020603050405020304" pitchFamily="18" charset="0"/>
                <a:cs typeface="Times New Roman" panose="02020603050405020304" pitchFamily="18" charset="0"/>
              </a:rPr>
              <a:t>Δ</a:t>
            </a:r>
            <a:r>
              <a:rPr lang="tr-TR" dirty="0" err="1">
                <a:latin typeface="Times New Roman" panose="02020603050405020304" pitchFamily="18" charset="0"/>
                <a:cs typeface="Times New Roman" panose="02020603050405020304" pitchFamily="18" charset="0"/>
              </a:rPr>
              <a:t>S</a:t>
            </a:r>
            <a:r>
              <a:rPr lang="tr-TR" baseline="30000" dirty="0" err="1">
                <a:latin typeface="Times New Roman" panose="02020603050405020304" pitchFamily="18" charset="0"/>
                <a:cs typeface="Times New Roman" panose="02020603050405020304" pitchFamily="18" charset="0"/>
              </a:rPr>
              <a:t>o</a:t>
            </a:r>
            <a:r>
              <a:rPr lang="tr-TR" baseline="-25000" dirty="0" err="1">
                <a:latin typeface="Times New Roman" panose="02020603050405020304" pitchFamily="18" charset="0"/>
                <a:cs typeface="Times New Roman" panose="02020603050405020304" pitchFamily="18" charset="0"/>
              </a:rPr>
              <a:t>Reak</a:t>
            </a:r>
            <a:r>
              <a:rPr lang="tr-TR" dirty="0">
                <a:latin typeface="Times New Roman" panose="02020603050405020304" pitchFamily="18" charset="0"/>
                <a:cs typeface="Times New Roman" panose="02020603050405020304" pitchFamily="18" charset="0"/>
              </a:rPr>
              <a:t> = [c S</a:t>
            </a:r>
            <a:r>
              <a:rPr lang="tr-TR" baseline="30000" dirty="0">
                <a:latin typeface="Times New Roman" panose="02020603050405020304" pitchFamily="18" charset="0"/>
                <a:cs typeface="Times New Roman" panose="02020603050405020304" pitchFamily="18" charset="0"/>
              </a:rPr>
              <a:t>o</a:t>
            </a:r>
            <a:r>
              <a:rPr lang="tr-TR" baseline="-25000" dirty="0">
                <a:latin typeface="Times New Roman" panose="02020603050405020304" pitchFamily="18" charset="0"/>
                <a:cs typeface="Times New Roman" panose="02020603050405020304" pitchFamily="18" charset="0"/>
              </a:rPr>
              <a:t>(C) </a:t>
            </a:r>
            <a:r>
              <a:rPr lang="tr-TR" dirty="0">
                <a:latin typeface="Times New Roman" panose="02020603050405020304" pitchFamily="18" charset="0"/>
                <a:cs typeface="Times New Roman" panose="02020603050405020304" pitchFamily="18" charset="0"/>
              </a:rPr>
              <a:t>+ d S</a:t>
            </a:r>
            <a:r>
              <a:rPr lang="tr-TR" baseline="30000" dirty="0">
                <a:latin typeface="Times New Roman" panose="02020603050405020304" pitchFamily="18" charset="0"/>
                <a:cs typeface="Times New Roman" panose="02020603050405020304" pitchFamily="18" charset="0"/>
              </a:rPr>
              <a:t>o</a:t>
            </a:r>
            <a:r>
              <a:rPr lang="tr-TR" baseline="-25000" dirty="0">
                <a:latin typeface="Times New Roman" panose="02020603050405020304" pitchFamily="18" charset="0"/>
                <a:cs typeface="Times New Roman" panose="02020603050405020304" pitchFamily="18" charset="0"/>
              </a:rPr>
              <a:t>(D)</a:t>
            </a:r>
            <a:r>
              <a:rPr lang="tr-TR" dirty="0">
                <a:latin typeface="Times New Roman" panose="02020603050405020304" pitchFamily="18" charset="0"/>
                <a:cs typeface="Times New Roman" panose="02020603050405020304" pitchFamily="18" charset="0"/>
              </a:rPr>
              <a:t>] – [a S</a:t>
            </a:r>
            <a:r>
              <a:rPr lang="tr-TR" baseline="30000" dirty="0">
                <a:latin typeface="Times New Roman" panose="02020603050405020304" pitchFamily="18" charset="0"/>
                <a:cs typeface="Times New Roman" panose="02020603050405020304" pitchFamily="18" charset="0"/>
              </a:rPr>
              <a:t>o</a:t>
            </a:r>
            <a:r>
              <a:rPr lang="tr-TR" baseline="-25000" dirty="0">
                <a:latin typeface="Times New Roman" panose="02020603050405020304" pitchFamily="18" charset="0"/>
                <a:cs typeface="Times New Roman" panose="02020603050405020304" pitchFamily="18" charset="0"/>
              </a:rPr>
              <a:t>(A) </a:t>
            </a:r>
            <a:r>
              <a:rPr lang="tr-TR" dirty="0">
                <a:latin typeface="Times New Roman" panose="02020603050405020304" pitchFamily="18" charset="0"/>
                <a:cs typeface="Times New Roman" panose="02020603050405020304" pitchFamily="18" charset="0"/>
              </a:rPr>
              <a:t>+ b S</a:t>
            </a:r>
            <a:r>
              <a:rPr lang="tr-TR" baseline="30000" dirty="0">
                <a:latin typeface="Times New Roman" panose="02020603050405020304" pitchFamily="18" charset="0"/>
                <a:cs typeface="Times New Roman" panose="02020603050405020304" pitchFamily="18" charset="0"/>
              </a:rPr>
              <a:t>o</a:t>
            </a:r>
            <a:r>
              <a:rPr lang="tr-TR" baseline="-25000" dirty="0">
                <a:latin typeface="Times New Roman" panose="02020603050405020304" pitchFamily="18" charset="0"/>
                <a:cs typeface="Times New Roman" panose="02020603050405020304" pitchFamily="18" charset="0"/>
              </a:rPr>
              <a:t>(B)</a:t>
            </a:r>
            <a:r>
              <a:rPr lang="tr-TR" dirty="0">
                <a:latin typeface="Times New Roman" panose="02020603050405020304" pitchFamily="18" charset="0"/>
                <a:cs typeface="Times New Roman" panose="02020603050405020304" pitchFamily="18" charset="0"/>
              </a:rPr>
              <a:t>]</a:t>
            </a:r>
          </a:p>
          <a:p>
            <a:endParaRPr lang="tr-TR" dirty="0"/>
          </a:p>
        </p:txBody>
      </p:sp>
    </p:spTree>
    <p:extLst>
      <p:ext uri="{BB962C8B-B14F-4D97-AF65-F5344CB8AC3E}">
        <p14:creationId xmlns:p14="http://schemas.microsoft.com/office/powerpoint/2010/main" val="9067710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err="1">
                <a:latin typeface="Times New Roman" panose="02020603050405020304" pitchFamily="18" charset="0"/>
                <a:cs typeface="Times New Roman" panose="02020603050405020304" pitchFamily="18" charset="0"/>
              </a:rPr>
              <a:t>Gibss</a:t>
            </a:r>
            <a:r>
              <a:rPr lang="tr-TR" b="1" dirty="0">
                <a:latin typeface="Times New Roman" panose="02020603050405020304" pitchFamily="18" charset="0"/>
                <a:cs typeface="Times New Roman" panose="02020603050405020304" pitchFamily="18" charset="0"/>
              </a:rPr>
              <a:t> Serbest Enerjisi:</a:t>
            </a:r>
            <a:endParaRPr lang="tr-TR" dirty="0"/>
          </a:p>
        </p:txBody>
      </p:sp>
      <mc:AlternateContent xmlns:mc="http://schemas.openxmlformats.org/markup-compatibility/2006" xmlns:a14="http://schemas.microsoft.com/office/drawing/2010/main">
        <mc:Choice Requires="a14">
          <p:sp>
            <p:nvSpPr>
              <p:cNvPr id="4" name="Dikdörtgen 3"/>
              <p:cNvSpPr/>
              <p:nvPr/>
            </p:nvSpPr>
            <p:spPr>
              <a:xfrm>
                <a:off x="495300" y="1352550"/>
                <a:ext cx="8153400" cy="3195490"/>
              </a:xfrm>
              <a:prstGeom prst="rect">
                <a:avLst/>
              </a:prstGeom>
            </p:spPr>
            <p:txBody>
              <a:bodyPr wrap="square">
                <a:spAutoFit/>
              </a:bodyPr>
              <a:lstStyle/>
              <a:p>
                <a:r>
                  <a:rPr lang="tr-TR" dirty="0">
                    <a:latin typeface="Times New Roman" panose="02020603050405020304" pitchFamily="18" charset="0"/>
                    <a:cs typeface="Times New Roman" panose="02020603050405020304" pitchFamily="18" charset="0"/>
                  </a:rPr>
                  <a:t>∆U = Q – w</a:t>
                </a:r>
              </a:p>
              <a:p>
                <a:pPr algn="just"/>
                <a:r>
                  <a:rPr lang="tr-TR" dirty="0">
                    <a:latin typeface="Times New Roman" panose="02020603050405020304" pitchFamily="18" charset="0"/>
                    <a:cs typeface="Times New Roman" panose="02020603050405020304" pitchFamily="18" charset="0"/>
                  </a:rPr>
                  <a:t>P V = w olduğundan;  ∆U = Q – PV yazılabilir. </a:t>
                </a:r>
              </a:p>
              <a:p>
                <a:pPr algn="just"/>
                <a:r>
                  <a:rPr lang="tr-TR" dirty="0" err="1">
                    <a:latin typeface="Times New Roman" panose="02020603050405020304" pitchFamily="18" charset="0"/>
                    <a:cs typeface="Times New Roman" panose="02020603050405020304" pitchFamily="18" charset="0"/>
                  </a:rPr>
                  <a:t>dS</a:t>
                </a:r>
                <a:r>
                  <a:rPr lang="tr-TR" dirty="0">
                    <a:latin typeface="Times New Roman" panose="02020603050405020304" pitchFamily="18" charset="0"/>
                    <a:cs typeface="Times New Roman" panose="02020603050405020304" pitchFamily="18" charset="0"/>
                  </a:rPr>
                  <a:t>= </a:t>
                </a:r>
                <a14:m>
                  <m:oMath xmlns:m="http://schemas.openxmlformats.org/officeDocument/2006/math">
                    <m:f>
                      <m:fPr>
                        <m:ctrlPr>
                          <a:rPr lang="tr-TR" i="1" smtClean="0">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dQ</m:t>
                        </m:r>
                      </m:num>
                      <m:den>
                        <m:r>
                          <m:rPr>
                            <m:nor/>
                          </m:rPr>
                          <a:rPr lang="tr-TR" dirty="0">
                            <a:latin typeface="Times New Roman" panose="02020603050405020304" pitchFamily="18" charset="0"/>
                            <a:cs typeface="Times New Roman" panose="02020603050405020304" pitchFamily="18" charset="0"/>
                          </a:rPr>
                          <m:t>T</m:t>
                        </m:r>
                        <m:r>
                          <m:rPr>
                            <m:nor/>
                          </m:rPr>
                          <a:rPr lang="tr-TR" dirty="0">
                            <a:latin typeface="Times New Roman" panose="02020603050405020304" pitchFamily="18" charset="0"/>
                            <a:cs typeface="Times New Roman" panose="02020603050405020304" pitchFamily="18" charset="0"/>
                          </a:rPr>
                          <m:t> </m:t>
                        </m:r>
                      </m:den>
                    </m:f>
                    <m:r>
                      <a:rPr lang="tr-TR" b="0" i="1" smtClean="0">
                        <a:latin typeface="Cambria Math" panose="02040503050406030204" pitchFamily="18" charset="0"/>
                        <a:cs typeface="Times New Roman" panose="02020603050405020304" pitchFamily="18" charset="0"/>
                      </a:rPr>
                      <m:t> </m:t>
                    </m:r>
                  </m:oMath>
                </a14:m>
                <a:r>
                  <a:rPr lang="tr-TR" dirty="0">
                    <a:latin typeface="Times New Roman" panose="02020603050405020304" pitchFamily="18" charset="0"/>
                    <a:cs typeface="Times New Roman" panose="02020603050405020304" pitchFamily="18" charset="0"/>
                  </a:rPr>
                  <a:t>olduğundan;   ∆U = TS – PV yazılabilir.</a:t>
                </a:r>
              </a:p>
              <a:p>
                <a:pPr algn="just"/>
                <a:r>
                  <a:rPr lang="el-GR" dirty="0">
                    <a:latin typeface="Times New Roman" panose="02020603050405020304" pitchFamily="18" charset="0"/>
                    <a:cs typeface="Times New Roman" panose="02020603050405020304" pitchFamily="18" charset="0"/>
                  </a:rPr>
                  <a:t>Δ</a:t>
                </a:r>
                <a:r>
                  <a:rPr lang="tr-TR" dirty="0">
                    <a:latin typeface="Times New Roman" panose="02020603050405020304" pitchFamily="18" charset="0"/>
                    <a:cs typeface="Times New Roman" panose="02020603050405020304" pitchFamily="18" charset="0"/>
                  </a:rPr>
                  <a:t>S= </a:t>
                </a:r>
                <a14:m>
                  <m:oMath xmlns:m="http://schemas.openxmlformats.org/officeDocument/2006/math">
                    <m:f>
                      <m:fPr>
                        <m:ctrlPr>
                          <a:rPr lang="tr-TR" i="1" smtClean="0">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m:t>
                        </m:r>
                        <m:r>
                          <m:rPr>
                            <m:nor/>
                          </m:rPr>
                          <a:rPr lang="tr-TR" dirty="0">
                            <a:latin typeface="Times New Roman" panose="02020603050405020304" pitchFamily="18" charset="0"/>
                            <a:cs typeface="Times New Roman" panose="02020603050405020304" pitchFamily="18" charset="0"/>
                          </a:rPr>
                          <m:t>H</m:t>
                        </m:r>
                        <m:r>
                          <m:rPr>
                            <m:nor/>
                          </m:rPr>
                          <a:rPr lang="tr-TR" dirty="0">
                            <a:latin typeface="Times New Roman" panose="02020603050405020304" pitchFamily="18" charset="0"/>
                            <a:cs typeface="Times New Roman" panose="02020603050405020304" pitchFamily="18" charset="0"/>
                          </a:rPr>
                          <m:t> </m:t>
                        </m:r>
                      </m:num>
                      <m:den>
                        <m:r>
                          <m:rPr>
                            <m:nor/>
                          </m:rPr>
                          <a:rPr lang="tr-TR" dirty="0">
                            <a:latin typeface="Times New Roman" panose="02020603050405020304" pitchFamily="18" charset="0"/>
                            <a:cs typeface="Times New Roman" panose="02020603050405020304" pitchFamily="18" charset="0"/>
                          </a:rPr>
                          <m:t>T</m:t>
                        </m:r>
                        <m:r>
                          <m:rPr>
                            <m:nor/>
                          </m:rPr>
                          <a:rPr lang="tr-TR" dirty="0">
                            <a:latin typeface="Times New Roman" panose="02020603050405020304" pitchFamily="18" charset="0"/>
                            <a:cs typeface="Times New Roman" panose="02020603050405020304" pitchFamily="18" charset="0"/>
                          </a:rPr>
                          <m:t> </m:t>
                        </m:r>
                      </m:den>
                    </m:f>
                  </m:oMath>
                </a14:m>
                <a:r>
                  <a:rPr lang="tr-TR" dirty="0">
                    <a:latin typeface="Times New Roman" panose="02020603050405020304" pitchFamily="18" charset="0"/>
                    <a:cs typeface="Times New Roman" panose="02020603050405020304" pitchFamily="18" charset="0"/>
                  </a:rPr>
                  <a:t> olduğundan; </a:t>
                </a:r>
              </a:p>
              <a:p>
                <a:pPr algn="just"/>
                <a:r>
                  <a:rPr lang="tr-TR" dirty="0">
                    <a:latin typeface="Times New Roman" panose="02020603050405020304" pitchFamily="18" charset="0"/>
                    <a:cs typeface="Times New Roman" panose="02020603050405020304" pitchFamily="18" charset="0"/>
                  </a:rPr>
                  <a:t>H = T x S ve</a:t>
                </a:r>
              </a:p>
              <a:p>
                <a:pPr algn="just"/>
                <a:r>
                  <a:rPr lang="tr-TR" dirty="0">
                    <a:latin typeface="Times New Roman" panose="02020603050405020304" pitchFamily="18" charset="0"/>
                    <a:cs typeface="Times New Roman" panose="02020603050405020304" pitchFamily="18" charset="0"/>
                  </a:rPr>
                  <a:t>H = U + PV yazılabilir.</a:t>
                </a:r>
              </a:p>
              <a:p>
                <a:pPr algn="just"/>
                <a:r>
                  <a:rPr lang="tr-TR" dirty="0" err="1">
                    <a:latin typeface="Times New Roman" panose="02020603050405020304" pitchFamily="18" charset="0"/>
                    <a:cs typeface="Times New Roman" panose="02020603050405020304" pitchFamily="18" charset="0"/>
                  </a:rPr>
                  <a:t>Gibbs</a:t>
                </a:r>
                <a:r>
                  <a:rPr lang="tr-TR" dirty="0">
                    <a:latin typeface="Times New Roman" panose="02020603050405020304" pitchFamily="18" charset="0"/>
                    <a:cs typeface="Times New Roman" panose="02020603050405020304" pitchFamily="18" charset="0"/>
                  </a:rPr>
                  <a:t> serbest enerjisi (G) tüm enerji terimlerini içermektedir. </a:t>
                </a:r>
              </a:p>
              <a:p>
                <a:pPr algn="just"/>
                <a:r>
                  <a:rPr lang="tr-TR" dirty="0">
                    <a:latin typeface="Times New Roman" panose="02020603050405020304" pitchFamily="18" charset="0"/>
                    <a:cs typeface="Times New Roman" panose="02020603050405020304" pitchFamily="18" charset="0"/>
                  </a:rPr>
                  <a:t>G = U – TS + PV</a:t>
                </a:r>
              </a:p>
              <a:p>
                <a:endParaRPr lang="tr-TR" dirty="0">
                  <a:latin typeface="Times New Roman" panose="02020603050405020304" pitchFamily="18" charset="0"/>
                  <a:cs typeface="Times New Roman" panose="02020603050405020304" pitchFamily="18" charset="0"/>
                </a:endParaRPr>
              </a:p>
              <a:p>
                <a:r>
                  <a:rPr lang="tr-TR" dirty="0"/>
                  <a:t> </a:t>
                </a:r>
              </a:p>
            </p:txBody>
          </p:sp>
        </mc:Choice>
        <mc:Fallback xmlns="">
          <p:sp>
            <p:nvSpPr>
              <p:cNvPr id="4" name="Dikdörtgen 3"/>
              <p:cNvSpPr>
                <a:spLocks noRot="1" noChangeAspect="1" noMove="1" noResize="1" noEditPoints="1" noAdjustHandles="1" noChangeArrowheads="1" noChangeShapeType="1" noTextEdit="1"/>
              </p:cNvSpPr>
              <p:nvPr/>
            </p:nvSpPr>
            <p:spPr>
              <a:xfrm>
                <a:off x="495300" y="1352550"/>
                <a:ext cx="8153400" cy="3195490"/>
              </a:xfrm>
              <a:prstGeom prst="rect">
                <a:avLst/>
              </a:prstGeom>
              <a:blipFill>
                <a:blip r:embed="rId4"/>
                <a:stretch>
                  <a:fillRect l="-598" t="-1145"/>
                </a:stretch>
              </a:blipFill>
            </p:spPr>
            <p:txBody>
              <a:bodyPr/>
              <a:lstStyle/>
              <a:p>
                <a:r>
                  <a:rPr lang="tr-TR">
                    <a:noFill/>
                  </a:rPr>
                  <a:t> </a:t>
                </a:r>
              </a:p>
            </p:txBody>
          </p:sp>
        </mc:Fallback>
      </mc:AlternateContent>
    </p:spTree>
    <p:extLst>
      <p:ext uri="{BB962C8B-B14F-4D97-AF65-F5344CB8AC3E}">
        <p14:creationId xmlns:p14="http://schemas.microsoft.com/office/powerpoint/2010/main" val="11840653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err="1">
                <a:latin typeface="Times New Roman" panose="02020603050405020304" pitchFamily="18" charset="0"/>
                <a:cs typeface="Times New Roman" panose="02020603050405020304" pitchFamily="18" charset="0"/>
              </a:rPr>
              <a:t>Gibss</a:t>
            </a:r>
            <a:r>
              <a:rPr lang="tr-TR" b="1" dirty="0">
                <a:latin typeface="Times New Roman" panose="02020603050405020304" pitchFamily="18" charset="0"/>
                <a:cs typeface="Times New Roman" panose="02020603050405020304" pitchFamily="18" charset="0"/>
              </a:rPr>
              <a:t> Serbest Enerjisi:</a:t>
            </a:r>
            <a:endParaRPr lang="tr-TR" dirty="0"/>
          </a:p>
        </p:txBody>
      </p:sp>
      <p:sp>
        <p:nvSpPr>
          <p:cNvPr id="4" name="Dikdörtgen 3"/>
          <p:cNvSpPr/>
          <p:nvPr/>
        </p:nvSpPr>
        <p:spPr>
          <a:xfrm>
            <a:off x="495300" y="1352550"/>
            <a:ext cx="8153400" cy="3139321"/>
          </a:xfrm>
          <a:prstGeom prst="rect">
            <a:avLst/>
          </a:prstGeom>
        </p:spPr>
        <p:txBody>
          <a:bodyPr wrap="square">
            <a:spAutoFit/>
          </a:bodyPr>
          <a:lstStyle/>
          <a:p>
            <a:pPr algn="just"/>
            <a:r>
              <a:rPr lang="tr-TR" dirty="0" err="1">
                <a:latin typeface="Times New Roman" panose="02020603050405020304" pitchFamily="18" charset="0"/>
                <a:cs typeface="Times New Roman" panose="02020603050405020304" pitchFamily="18" charset="0"/>
              </a:rPr>
              <a:t>dG</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dU</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TdS</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SdT</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PdV</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VdP</a:t>
            </a:r>
            <a:r>
              <a:rPr lang="tr-TR" dirty="0">
                <a:latin typeface="Times New Roman" panose="02020603050405020304" pitchFamily="18" charset="0"/>
                <a:cs typeface="Times New Roman" panose="02020603050405020304" pitchFamily="18" charset="0"/>
              </a:rPr>
              <a:t> (türevleri alınırsa)</a:t>
            </a:r>
          </a:p>
          <a:p>
            <a:pPr algn="just"/>
            <a:r>
              <a:rPr lang="tr-TR" dirty="0">
                <a:latin typeface="Times New Roman" panose="02020603050405020304" pitchFamily="18" charset="0"/>
                <a:cs typeface="Times New Roman" panose="02020603050405020304" pitchFamily="18" charset="0"/>
              </a:rPr>
              <a:t>Sabit P ve T kabul edildiğinde;</a:t>
            </a:r>
          </a:p>
          <a:p>
            <a:pPr algn="just"/>
            <a:r>
              <a:rPr lang="tr-TR" dirty="0" err="1">
                <a:latin typeface="Times New Roman" panose="02020603050405020304" pitchFamily="18" charset="0"/>
                <a:cs typeface="Times New Roman" panose="02020603050405020304" pitchFamily="18" charset="0"/>
              </a:rPr>
              <a:t>dU</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TdS</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PdV</a:t>
            </a:r>
            <a:endParaRPr lang="tr-TR" dirty="0">
              <a:latin typeface="Times New Roman" panose="02020603050405020304" pitchFamily="18" charset="0"/>
              <a:cs typeface="Times New Roman" panose="02020603050405020304" pitchFamily="18" charset="0"/>
            </a:endParaRPr>
          </a:p>
          <a:p>
            <a:pPr algn="just"/>
            <a:r>
              <a:rPr lang="tr-TR" dirty="0" err="1">
                <a:latin typeface="Times New Roman" panose="02020603050405020304" pitchFamily="18" charset="0"/>
                <a:cs typeface="Times New Roman" panose="02020603050405020304" pitchFamily="18" charset="0"/>
              </a:rPr>
              <a:t>dG</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TdS</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PdV</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TdS</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SdT</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PdV</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VdP</a:t>
            </a:r>
            <a:endParaRPr lang="tr-TR" dirty="0">
              <a:latin typeface="Times New Roman" panose="02020603050405020304" pitchFamily="18" charset="0"/>
              <a:cs typeface="Times New Roman" panose="02020603050405020304" pitchFamily="18" charset="0"/>
            </a:endParaRPr>
          </a:p>
          <a:p>
            <a:pPr algn="just"/>
            <a:endParaRPr lang="tr-TR" dirty="0">
              <a:latin typeface="Times New Roman" panose="02020603050405020304" pitchFamily="18" charset="0"/>
              <a:cs typeface="Times New Roman" panose="02020603050405020304" pitchFamily="18" charset="0"/>
            </a:endParaRPr>
          </a:p>
          <a:p>
            <a:pPr algn="just"/>
            <a:r>
              <a:rPr lang="tr-TR" dirty="0" err="1">
                <a:latin typeface="Times New Roman" panose="02020603050405020304" pitchFamily="18" charset="0"/>
                <a:cs typeface="Times New Roman" panose="02020603050405020304" pitchFamily="18" charset="0"/>
              </a:rPr>
              <a:t>dG</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VdP</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SdT</a:t>
            </a:r>
            <a:r>
              <a:rPr lang="tr-TR" dirty="0">
                <a:latin typeface="Times New Roman" panose="02020603050405020304" pitchFamily="18" charset="0"/>
                <a:cs typeface="Times New Roman" panose="02020603050405020304" pitchFamily="18" charset="0"/>
              </a:rPr>
              <a:t> olur.</a:t>
            </a:r>
          </a:p>
          <a:p>
            <a:pPr algn="just"/>
            <a:r>
              <a:rPr lang="tr-TR" dirty="0">
                <a:latin typeface="Times New Roman" panose="02020603050405020304" pitchFamily="18" charset="0"/>
                <a:cs typeface="Times New Roman" panose="02020603050405020304" pitchFamily="18" charset="0"/>
              </a:rPr>
              <a:t>Sabit P ve T kabul edildiğinde </a:t>
            </a:r>
            <a:r>
              <a:rPr lang="tr-TR" b="1" dirty="0" err="1">
                <a:latin typeface="Times New Roman" panose="02020603050405020304" pitchFamily="18" charset="0"/>
                <a:cs typeface="Times New Roman" panose="02020603050405020304" pitchFamily="18" charset="0"/>
              </a:rPr>
              <a:t>dG</a:t>
            </a:r>
            <a:r>
              <a:rPr lang="tr-TR" b="1" dirty="0">
                <a:latin typeface="Times New Roman" panose="02020603050405020304" pitchFamily="18" charset="0"/>
                <a:cs typeface="Times New Roman" panose="02020603050405020304" pitchFamily="18" charset="0"/>
              </a:rPr>
              <a:t> = 0 </a:t>
            </a:r>
            <a:r>
              <a:rPr lang="tr-TR" dirty="0">
                <a:latin typeface="Times New Roman" panose="02020603050405020304" pitchFamily="18" charset="0"/>
                <a:cs typeface="Times New Roman" panose="02020603050405020304" pitchFamily="18" charset="0"/>
              </a:rPr>
              <a:t>olur. </a:t>
            </a:r>
          </a:p>
          <a:p>
            <a:pPr algn="just"/>
            <a:r>
              <a:rPr lang="tr-TR" dirty="0">
                <a:latin typeface="Times New Roman" panose="02020603050405020304" pitchFamily="18" charset="0"/>
                <a:cs typeface="Times New Roman" panose="02020603050405020304" pitchFamily="18" charset="0"/>
              </a:rPr>
              <a:t>Bu durumda, tepkimeye giren ve tepkimeden çıkan maddelerin </a:t>
            </a:r>
            <a:r>
              <a:rPr lang="tr-TR" dirty="0" err="1">
                <a:latin typeface="Times New Roman" panose="02020603050405020304" pitchFamily="18" charset="0"/>
                <a:cs typeface="Times New Roman" panose="02020603050405020304" pitchFamily="18" charset="0"/>
              </a:rPr>
              <a:t>Gibbs</a:t>
            </a:r>
            <a:r>
              <a:rPr lang="tr-TR" dirty="0">
                <a:latin typeface="Times New Roman" panose="02020603050405020304" pitchFamily="18" charset="0"/>
                <a:cs typeface="Times New Roman" panose="02020603050405020304" pitchFamily="18" charset="0"/>
              </a:rPr>
              <a:t> serbest enerjileri toplamı eşit olacaktır. </a:t>
            </a:r>
          </a:p>
          <a:p>
            <a:r>
              <a:rPr lang="tr-TR" dirty="0" err="1">
                <a:latin typeface="Times New Roman" panose="02020603050405020304" pitchFamily="18" charset="0"/>
                <a:cs typeface="Times New Roman" panose="02020603050405020304" pitchFamily="18" charset="0"/>
              </a:rPr>
              <a:t>aA</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bB</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cC</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dD</a:t>
            </a:r>
            <a:r>
              <a:rPr lang="tr-TR" dirty="0">
                <a:latin typeface="Times New Roman" panose="02020603050405020304" pitchFamily="18" charset="0"/>
                <a:cs typeface="Times New Roman" panose="02020603050405020304" pitchFamily="18" charset="0"/>
              </a:rPr>
              <a:t> tepkimesi için</a:t>
            </a:r>
          </a:p>
          <a:p>
            <a:r>
              <a:rPr lang="el-GR" dirty="0">
                <a:latin typeface="Times New Roman" panose="02020603050405020304" pitchFamily="18" charset="0"/>
                <a:cs typeface="Times New Roman" panose="02020603050405020304" pitchFamily="18" charset="0"/>
              </a:rPr>
              <a:t>Δ</a:t>
            </a:r>
            <a:r>
              <a:rPr lang="tr-TR" dirty="0">
                <a:latin typeface="Times New Roman" panose="02020603050405020304" pitchFamily="18" charset="0"/>
                <a:cs typeface="Times New Roman" panose="02020603050405020304" pitchFamily="18" charset="0"/>
              </a:rPr>
              <a:t>G</a:t>
            </a:r>
            <a:r>
              <a:rPr lang="tr-TR" baseline="-25000" dirty="0">
                <a:latin typeface="Times New Roman" panose="02020603050405020304" pitchFamily="18" charset="0"/>
                <a:cs typeface="Times New Roman" panose="02020603050405020304" pitchFamily="18" charset="0"/>
              </a:rPr>
              <a:t>R</a:t>
            </a:r>
            <a:r>
              <a:rPr lang="tr-TR" dirty="0">
                <a:latin typeface="Times New Roman" panose="02020603050405020304" pitchFamily="18" charset="0"/>
                <a:cs typeface="Times New Roman" panose="02020603050405020304" pitchFamily="18" charset="0"/>
              </a:rPr>
              <a:t> = (c </a:t>
            </a:r>
            <a:r>
              <a:rPr lang="tr-TR" dirty="0" err="1">
                <a:latin typeface="Times New Roman" panose="02020603050405020304" pitchFamily="18" charset="0"/>
                <a:cs typeface="Times New Roman" panose="02020603050405020304" pitchFamily="18" charset="0"/>
              </a:rPr>
              <a:t>G</a:t>
            </a:r>
            <a:r>
              <a:rPr lang="tr-TR" baseline="-25000" dirty="0" err="1">
                <a:latin typeface="Times New Roman" panose="02020603050405020304" pitchFamily="18" charset="0"/>
                <a:cs typeface="Times New Roman" panose="02020603050405020304" pitchFamily="18" charset="0"/>
              </a:rPr>
              <a:t>fC</a:t>
            </a:r>
            <a:r>
              <a:rPr lang="tr-TR" dirty="0">
                <a:latin typeface="Times New Roman" panose="02020603050405020304" pitchFamily="18" charset="0"/>
                <a:cs typeface="Times New Roman" panose="02020603050405020304" pitchFamily="18" charset="0"/>
              </a:rPr>
              <a:t> + d </a:t>
            </a:r>
            <a:r>
              <a:rPr lang="tr-TR" dirty="0" err="1">
                <a:latin typeface="Times New Roman" panose="02020603050405020304" pitchFamily="18" charset="0"/>
                <a:cs typeface="Times New Roman" panose="02020603050405020304" pitchFamily="18" charset="0"/>
              </a:rPr>
              <a:t>G</a:t>
            </a:r>
            <a:r>
              <a:rPr lang="tr-TR" baseline="-25000" dirty="0" err="1">
                <a:latin typeface="Times New Roman" panose="02020603050405020304" pitchFamily="18" charset="0"/>
                <a:cs typeface="Times New Roman" panose="02020603050405020304" pitchFamily="18" charset="0"/>
              </a:rPr>
              <a:t>fD</a:t>
            </a:r>
            <a:r>
              <a:rPr lang="tr-TR" dirty="0">
                <a:latin typeface="Times New Roman" panose="02020603050405020304" pitchFamily="18" charset="0"/>
                <a:cs typeface="Times New Roman" panose="02020603050405020304" pitchFamily="18" charset="0"/>
              </a:rPr>
              <a:t>) – (a </a:t>
            </a:r>
            <a:r>
              <a:rPr lang="tr-TR" dirty="0" err="1">
                <a:latin typeface="Times New Roman" panose="02020603050405020304" pitchFamily="18" charset="0"/>
                <a:cs typeface="Times New Roman" panose="02020603050405020304" pitchFamily="18" charset="0"/>
              </a:rPr>
              <a:t>G</a:t>
            </a:r>
            <a:r>
              <a:rPr lang="tr-TR" baseline="-25000" dirty="0" err="1">
                <a:latin typeface="Times New Roman" panose="02020603050405020304" pitchFamily="18" charset="0"/>
                <a:cs typeface="Times New Roman" panose="02020603050405020304" pitchFamily="18" charset="0"/>
              </a:rPr>
              <a:t>fA</a:t>
            </a:r>
            <a:r>
              <a:rPr lang="tr-TR" dirty="0">
                <a:latin typeface="Times New Roman" panose="02020603050405020304" pitchFamily="18" charset="0"/>
                <a:cs typeface="Times New Roman" panose="02020603050405020304" pitchFamily="18" charset="0"/>
              </a:rPr>
              <a:t> + b </a:t>
            </a:r>
            <a:r>
              <a:rPr lang="tr-TR" dirty="0" err="1">
                <a:latin typeface="Times New Roman" panose="02020603050405020304" pitchFamily="18" charset="0"/>
                <a:cs typeface="Times New Roman" panose="02020603050405020304" pitchFamily="18" charset="0"/>
              </a:rPr>
              <a:t>G</a:t>
            </a:r>
            <a:r>
              <a:rPr lang="tr-TR" baseline="-25000" dirty="0" err="1">
                <a:latin typeface="Times New Roman" panose="02020603050405020304" pitchFamily="18" charset="0"/>
                <a:cs typeface="Times New Roman" panose="02020603050405020304" pitchFamily="18" charset="0"/>
              </a:rPr>
              <a:t>fB</a:t>
            </a:r>
            <a:r>
              <a:rPr lang="tr-TR" dirty="0">
                <a:latin typeface="Times New Roman" panose="02020603050405020304" pitchFamily="18" charset="0"/>
                <a:cs typeface="Times New Roman" panose="02020603050405020304" pitchFamily="18" charset="0"/>
              </a:rPr>
              <a:t>) = 0 </a:t>
            </a:r>
            <a:r>
              <a:rPr lang="tr-TR" dirty="0"/>
              <a:t> </a:t>
            </a:r>
          </a:p>
        </p:txBody>
      </p:sp>
    </p:spTree>
    <p:extLst>
      <p:ext uri="{BB962C8B-B14F-4D97-AF65-F5344CB8AC3E}">
        <p14:creationId xmlns:p14="http://schemas.microsoft.com/office/powerpoint/2010/main" val="27652574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err="1">
                <a:latin typeface="Times New Roman" panose="02020603050405020304" pitchFamily="18" charset="0"/>
                <a:cs typeface="Times New Roman" panose="02020603050405020304" pitchFamily="18" charset="0"/>
              </a:rPr>
              <a:t>Gibss</a:t>
            </a:r>
            <a:r>
              <a:rPr lang="tr-TR" b="1" dirty="0">
                <a:latin typeface="Times New Roman" panose="02020603050405020304" pitchFamily="18" charset="0"/>
                <a:cs typeface="Times New Roman" panose="02020603050405020304" pitchFamily="18" charset="0"/>
              </a:rPr>
              <a:t> Serbest Enerjisi:</a:t>
            </a:r>
            <a:endParaRPr lang="tr-TR" dirty="0"/>
          </a:p>
        </p:txBody>
      </p:sp>
      <p:sp>
        <p:nvSpPr>
          <p:cNvPr id="4" name="Dikdörtgen 3"/>
          <p:cNvSpPr/>
          <p:nvPr/>
        </p:nvSpPr>
        <p:spPr>
          <a:xfrm>
            <a:off x="495300" y="1352550"/>
            <a:ext cx="8153400" cy="3139321"/>
          </a:xfrm>
          <a:prstGeom prst="rect">
            <a:avLst/>
          </a:prstGeom>
        </p:spPr>
        <p:txBody>
          <a:bodyPr wrap="square">
            <a:spAutoFit/>
          </a:bodyPr>
          <a:lstStyle/>
          <a:p>
            <a:pPr algn="just"/>
            <a:r>
              <a:rPr lang="el-GR" dirty="0">
                <a:latin typeface="Times New Roman" panose="02020603050405020304" pitchFamily="18" charset="0"/>
                <a:cs typeface="Times New Roman" panose="02020603050405020304" pitchFamily="18" charset="0"/>
              </a:rPr>
              <a:t>Δ</a:t>
            </a:r>
            <a:r>
              <a:rPr lang="tr-TR" dirty="0">
                <a:latin typeface="Times New Roman" panose="02020603050405020304" pitchFamily="18" charset="0"/>
                <a:cs typeface="Times New Roman" panose="02020603050405020304" pitchFamily="18" charset="0"/>
              </a:rPr>
              <a:t>G</a:t>
            </a:r>
            <a:r>
              <a:rPr lang="tr-TR" baseline="-25000" dirty="0">
                <a:latin typeface="Times New Roman" panose="02020603050405020304" pitchFamily="18" charset="0"/>
                <a:cs typeface="Times New Roman" panose="02020603050405020304" pitchFamily="18" charset="0"/>
              </a:rPr>
              <a:t>R</a:t>
            </a:r>
            <a:r>
              <a:rPr lang="tr-TR" dirty="0">
                <a:latin typeface="Times New Roman" panose="02020603050405020304" pitchFamily="18" charset="0"/>
                <a:cs typeface="Times New Roman" panose="02020603050405020304" pitchFamily="18" charset="0"/>
              </a:rPr>
              <a:t>&lt; 0 ise, tepkime soldan sağa (yazıldığı şekilde) gerçekleşir. Tepkime sonucu oluşan ürünler tepkimeye giren maddelerden daha duyarlıdır.</a:t>
            </a:r>
          </a:p>
          <a:p>
            <a:pPr algn="just"/>
            <a:endParaRPr lang="tr-TR" dirty="0">
              <a:latin typeface="Times New Roman" panose="02020603050405020304" pitchFamily="18" charset="0"/>
              <a:cs typeface="Times New Roman" panose="02020603050405020304" pitchFamily="18" charset="0"/>
            </a:endParaRPr>
          </a:p>
          <a:p>
            <a:pPr algn="just"/>
            <a:r>
              <a:rPr lang="el-GR" dirty="0">
                <a:latin typeface="Times New Roman" panose="02020603050405020304" pitchFamily="18" charset="0"/>
                <a:cs typeface="Times New Roman" panose="02020603050405020304" pitchFamily="18" charset="0"/>
              </a:rPr>
              <a:t>Δ</a:t>
            </a:r>
            <a:r>
              <a:rPr lang="tr-TR" dirty="0">
                <a:latin typeface="Times New Roman" panose="02020603050405020304" pitchFamily="18" charset="0"/>
                <a:cs typeface="Times New Roman" panose="02020603050405020304" pitchFamily="18" charset="0"/>
              </a:rPr>
              <a:t>G</a:t>
            </a:r>
            <a:r>
              <a:rPr lang="tr-TR" baseline="-25000" dirty="0">
                <a:latin typeface="Times New Roman" panose="02020603050405020304" pitchFamily="18" charset="0"/>
                <a:cs typeface="Times New Roman" panose="02020603050405020304" pitchFamily="18" charset="0"/>
              </a:rPr>
              <a:t>R</a:t>
            </a:r>
            <a:r>
              <a:rPr lang="tr-TR" dirty="0">
                <a:latin typeface="Times New Roman" panose="02020603050405020304" pitchFamily="18" charset="0"/>
                <a:cs typeface="Times New Roman" panose="02020603050405020304" pitchFamily="18" charset="0"/>
              </a:rPr>
              <a:t>&gt; 0 ise, tepkimeye giren maddeler ürünlerden daha </a:t>
            </a:r>
            <a:r>
              <a:rPr lang="tr-TR" dirty="0" err="1">
                <a:latin typeface="Times New Roman" panose="02020603050405020304" pitchFamily="18" charset="0"/>
                <a:cs typeface="Times New Roman" panose="02020603050405020304" pitchFamily="18" charset="0"/>
              </a:rPr>
              <a:t>duraylıdır</a:t>
            </a:r>
            <a:r>
              <a:rPr lang="tr-TR" dirty="0">
                <a:latin typeface="Times New Roman" panose="02020603050405020304" pitchFamily="18" charset="0"/>
                <a:cs typeface="Times New Roman" panose="02020603050405020304" pitchFamily="18" charset="0"/>
              </a:rPr>
              <a:t> (kararlıdır). Bu durumda, ortam koşulları değiştirilmedikçe tepkime soldan sağa doğru gerçekleşemez. Bu ilişkiler doğadaki minerallerin </a:t>
            </a:r>
            <a:r>
              <a:rPr lang="tr-TR" dirty="0" err="1">
                <a:latin typeface="Times New Roman" panose="02020603050405020304" pitchFamily="18" charset="0"/>
                <a:cs typeface="Times New Roman" panose="02020603050405020304" pitchFamily="18" charset="0"/>
              </a:rPr>
              <a:t>duraylılıklarını</a:t>
            </a:r>
            <a:r>
              <a:rPr lang="tr-TR" dirty="0">
                <a:latin typeface="Times New Roman" panose="02020603050405020304" pitchFamily="18" charset="0"/>
                <a:cs typeface="Times New Roman" panose="02020603050405020304" pitchFamily="18" charset="0"/>
              </a:rPr>
              <a:t> incelemede oldukça yararlıdır. </a:t>
            </a:r>
          </a:p>
          <a:p>
            <a:endParaRPr lang="tr-TR" dirty="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r>
              <a:rPr lang="tr-TR" dirty="0"/>
              <a:t> </a:t>
            </a:r>
          </a:p>
        </p:txBody>
      </p:sp>
    </p:spTree>
    <p:extLst>
      <p:ext uri="{BB962C8B-B14F-4D97-AF65-F5344CB8AC3E}">
        <p14:creationId xmlns:p14="http://schemas.microsoft.com/office/powerpoint/2010/main" val="32280468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Reaksiyon serbest enerjisi ve denge sabiti:</a:t>
            </a:r>
            <a:endParaRPr lang="tr-TR" dirty="0"/>
          </a:p>
        </p:txBody>
      </p:sp>
      <mc:AlternateContent xmlns:mc="http://schemas.openxmlformats.org/markup-compatibility/2006" xmlns:a14="http://schemas.microsoft.com/office/drawing/2010/main">
        <mc:Choice Requires="a14">
          <p:sp>
            <p:nvSpPr>
              <p:cNvPr id="4" name="Dikdörtgen 3"/>
              <p:cNvSpPr/>
              <p:nvPr/>
            </p:nvSpPr>
            <p:spPr>
              <a:xfrm>
                <a:off x="495300" y="1352550"/>
                <a:ext cx="8153400" cy="3483902"/>
              </a:xfrm>
              <a:prstGeom prst="rect">
                <a:avLst/>
              </a:prstGeom>
            </p:spPr>
            <p:txBody>
              <a:bodyPr wrap="square">
                <a:spAutoFit/>
              </a:bodyPr>
              <a:lstStyle/>
              <a:p>
                <a:pPr>
                  <a:lnSpc>
                    <a:spcPct val="150000"/>
                  </a:lnSpc>
                </a:pPr>
                <a:r>
                  <a:rPr lang="tr-TR" dirty="0" err="1">
                    <a:latin typeface="Times New Roman" panose="02020603050405020304" pitchFamily="18" charset="0"/>
                    <a:cs typeface="Times New Roman" panose="02020603050405020304" pitchFamily="18" charset="0"/>
                  </a:rPr>
                  <a:t>dG</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VdP</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SdT</a:t>
                </a:r>
                <a:endParaRPr lang="tr-TR" dirty="0">
                  <a:latin typeface="Times New Roman" panose="02020603050405020304" pitchFamily="18" charset="0"/>
                  <a:cs typeface="Times New Roman" panose="02020603050405020304" pitchFamily="18" charset="0"/>
                </a:endParaRPr>
              </a:p>
              <a:p>
                <a:pPr>
                  <a:lnSpc>
                    <a:spcPct val="150000"/>
                  </a:lnSpc>
                </a:pPr>
                <a:r>
                  <a:rPr lang="tr-TR" dirty="0">
                    <a:latin typeface="Times New Roman" panose="02020603050405020304" pitchFamily="18" charset="0"/>
                    <a:cs typeface="Times New Roman" panose="02020603050405020304" pitchFamily="18" charset="0"/>
                  </a:rPr>
                  <a:t>Sabit sıcaklıkta: </a:t>
                </a:r>
                <a:r>
                  <a:rPr lang="tr-TR" dirty="0" err="1">
                    <a:latin typeface="Times New Roman" panose="02020603050405020304" pitchFamily="18" charset="0"/>
                    <a:cs typeface="Times New Roman" panose="02020603050405020304" pitchFamily="18" charset="0"/>
                  </a:rPr>
                  <a:t>SdT</a:t>
                </a:r>
                <a:r>
                  <a:rPr lang="tr-TR" dirty="0">
                    <a:latin typeface="Times New Roman" panose="02020603050405020304" pitchFamily="18" charset="0"/>
                    <a:cs typeface="Times New Roman" panose="02020603050405020304" pitchFamily="18" charset="0"/>
                  </a:rPr>
                  <a:t> = 0</a:t>
                </a:r>
              </a:p>
              <a:p>
                <a:pPr>
                  <a:lnSpc>
                    <a:spcPct val="150000"/>
                  </a:lnSpc>
                </a:pPr>
                <a:r>
                  <a:rPr lang="tr-TR" dirty="0" err="1">
                    <a:latin typeface="Times New Roman" panose="02020603050405020304" pitchFamily="18" charset="0"/>
                    <a:cs typeface="Times New Roman" panose="02020603050405020304" pitchFamily="18" charset="0"/>
                  </a:rPr>
                  <a:t>dG</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VdP</a:t>
                </a:r>
                <a:endParaRPr lang="tr-TR" dirty="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r>
                  <a:rPr lang="tr-TR" dirty="0">
                    <a:latin typeface="Times New Roman" panose="02020603050405020304" pitchFamily="18" charset="0"/>
                    <a:cs typeface="Times New Roman" panose="02020603050405020304" pitchFamily="18" charset="0"/>
                  </a:rPr>
                  <a:t>P x V = R x T ise V= </a:t>
                </a:r>
                <a14:m>
                  <m:oMath xmlns:m="http://schemas.openxmlformats.org/officeDocument/2006/math">
                    <m:f>
                      <m:fPr>
                        <m:ctrlPr>
                          <a:rPr lang="tr-TR" i="1" smtClean="0">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RT</m:t>
                        </m:r>
                        <m:r>
                          <m:rPr>
                            <m:nor/>
                          </m:rPr>
                          <a:rPr lang="tr-TR" dirty="0">
                            <a:latin typeface="Times New Roman" panose="02020603050405020304" pitchFamily="18" charset="0"/>
                            <a:cs typeface="Times New Roman" panose="02020603050405020304" pitchFamily="18" charset="0"/>
                          </a:rPr>
                          <m:t> </m:t>
                        </m:r>
                      </m:num>
                      <m:den>
                        <m:r>
                          <m:rPr>
                            <m:nor/>
                          </m:rPr>
                          <a:rPr lang="tr-TR" dirty="0">
                            <a:latin typeface="Times New Roman" panose="02020603050405020304" pitchFamily="18" charset="0"/>
                            <a:cs typeface="Times New Roman" panose="02020603050405020304" pitchFamily="18" charset="0"/>
                          </a:rPr>
                          <m:t>P</m:t>
                        </m:r>
                      </m:den>
                    </m:f>
                  </m:oMath>
                </a14:m>
                <a:r>
                  <a:rPr lang="tr-TR" dirty="0">
                    <a:latin typeface="Times New Roman" panose="02020603050405020304" pitchFamily="18" charset="0"/>
                    <a:cs typeface="Times New Roman" panose="02020603050405020304" pitchFamily="18" charset="0"/>
                  </a:rPr>
                  <a:t>         </a:t>
                </a:r>
              </a:p>
              <a:p>
                <a:endParaRPr lang="tr-TR" dirty="0">
                  <a:latin typeface="Times New Roman" panose="02020603050405020304" pitchFamily="18" charset="0"/>
                  <a:cs typeface="Times New Roman" panose="02020603050405020304" pitchFamily="18" charset="0"/>
                </a:endParaRPr>
              </a:p>
              <a:p>
                <a:r>
                  <a:rPr lang="tr-TR" dirty="0">
                    <a:latin typeface="Times New Roman" panose="02020603050405020304" pitchFamily="18" charset="0"/>
                    <a:cs typeface="Times New Roman" panose="02020603050405020304" pitchFamily="18" charset="0"/>
                  </a:rPr>
                  <a:t>dG= </a:t>
                </a:r>
                <a14:m>
                  <m:oMath xmlns:m="http://schemas.openxmlformats.org/officeDocument/2006/math">
                    <m:f>
                      <m:fPr>
                        <m:ctrlPr>
                          <a:rPr lang="tr-TR" i="1" smtClean="0">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RT</m:t>
                        </m:r>
                        <m:r>
                          <m:rPr>
                            <m:nor/>
                          </m:rPr>
                          <a:rPr lang="tr-TR" dirty="0">
                            <a:latin typeface="Times New Roman" panose="02020603050405020304" pitchFamily="18" charset="0"/>
                            <a:cs typeface="Times New Roman" panose="02020603050405020304" pitchFamily="18" charset="0"/>
                          </a:rPr>
                          <m:t> </m:t>
                        </m:r>
                      </m:num>
                      <m:den>
                        <m:r>
                          <m:rPr>
                            <m:nor/>
                          </m:rPr>
                          <a:rPr lang="tr-TR" dirty="0">
                            <a:latin typeface="Times New Roman" panose="02020603050405020304" pitchFamily="18" charset="0"/>
                            <a:cs typeface="Times New Roman" panose="02020603050405020304" pitchFamily="18" charset="0"/>
                          </a:rPr>
                          <m:t>P</m:t>
                        </m:r>
                      </m:den>
                    </m:f>
                  </m:oMath>
                </a14:m>
                <a:r>
                  <a:rPr lang="tr-TR" dirty="0">
                    <a:latin typeface="Times New Roman" panose="02020603050405020304" pitchFamily="18" charset="0"/>
                    <a:cs typeface="Times New Roman" panose="02020603050405020304" pitchFamily="18" charset="0"/>
                  </a:rPr>
                  <a:t> dP</a:t>
                </a:r>
              </a:p>
              <a:p>
                <a:r>
                  <a:rPr lang="el-GR" dirty="0">
                    <a:latin typeface="Times New Roman" panose="02020603050405020304" pitchFamily="18" charset="0"/>
                    <a:cs typeface="Times New Roman" panose="02020603050405020304" pitchFamily="18" charset="0"/>
                  </a:rPr>
                  <a:t>Δ</a:t>
                </a:r>
                <a:r>
                  <a:rPr lang="tr-TR" dirty="0">
                    <a:latin typeface="Times New Roman" panose="02020603050405020304" pitchFamily="18" charset="0"/>
                    <a:cs typeface="Times New Roman" panose="02020603050405020304" pitchFamily="18" charset="0"/>
                  </a:rPr>
                  <a:t>G</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 </a:t>
                </a:r>
                <a:r>
                  <a:rPr lang="el-GR" dirty="0">
                    <a:latin typeface="Times New Roman" panose="02020603050405020304" pitchFamily="18" charset="0"/>
                    <a:cs typeface="Times New Roman" panose="02020603050405020304" pitchFamily="18" charset="0"/>
                  </a:rPr>
                  <a:t>Δ</a:t>
                </a:r>
                <a:r>
                  <a:rPr lang="tr-TR" dirty="0">
                    <a:latin typeface="Times New Roman" panose="02020603050405020304" pitchFamily="18" charset="0"/>
                    <a:cs typeface="Times New Roman" panose="02020603050405020304" pitchFamily="18" charset="0"/>
                  </a:rPr>
                  <a:t>G</a:t>
                </a:r>
                <a:r>
                  <a:rPr lang="tr-TR" baseline="-25000" dirty="0">
                    <a:latin typeface="Times New Roman" panose="02020603050405020304" pitchFamily="18" charset="0"/>
                    <a:cs typeface="Times New Roman" panose="02020603050405020304" pitchFamily="18" charset="0"/>
                  </a:rPr>
                  <a:t>1</a:t>
                </a:r>
                <a:r>
                  <a:rPr lang="tr-TR" dirty="0">
                    <a:latin typeface="Times New Roman" panose="02020603050405020304" pitchFamily="18" charset="0"/>
                    <a:cs typeface="Times New Roman" panose="02020603050405020304" pitchFamily="18" charset="0"/>
                  </a:rPr>
                  <a:t>= </a:t>
                </a:r>
                <a14:m>
                  <m:oMath xmlns:m="http://schemas.openxmlformats.org/officeDocument/2006/math">
                    <m:r>
                      <m:rPr>
                        <m:nor/>
                      </m:rPr>
                      <a:rPr lang="tr-TR" dirty="0" smtClean="0">
                        <a:latin typeface="Times New Roman" panose="02020603050405020304" pitchFamily="18" charset="0"/>
                        <a:cs typeface="Times New Roman" panose="02020603050405020304" pitchFamily="18" charset="0"/>
                      </a:rPr>
                      <m:t>RT</m:t>
                    </m:r>
                    <m:r>
                      <m:rPr>
                        <m:nor/>
                      </m:rPr>
                      <a:rPr lang="tr-TR" b="0" i="0" dirty="0" smtClean="0">
                        <a:latin typeface="Times New Roman" panose="02020603050405020304" pitchFamily="18" charset="0"/>
                        <a:cs typeface="Times New Roman" panose="02020603050405020304" pitchFamily="18" charset="0"/>
                      </a:rPr>
                      <m:t> </m:t>
                    </m:r>
                    <m:r>
                      <m:rPr>
                        <m:nor/>
                      </m:rPr>
                      <a:rPr lang="tr-TR" b="0" i="0" dirty="0" smtClean="0">
                        <a:latin typeface="Times New Roman" panose="02020603050405020304" pitchFamily="18" charset="0"/>
                        <a:cs typeface="Times New Roman" panose="02020603050405020304" pitchFamily="18" charset="0"/>
                      </a:rPr>
                      <m:t>ln</m:t>
                    </m:r>
                    <m:f>
                      <m:fPr>
                        <m:ctrlPr>
                          <a:rPr lang="tr-TR" b="0" i="1" dirty="0" smtClean="0">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P</m:t>
                        </m:r>
                        <m:r>
                          <m:rPr>
                            <m:nor/>
                          </m:rPr>
                          <a:rPr lang="tr-TR" baseline="-25000" dirty="0">
                            <a:latin typeface="Times New Roman" panose="02020603050405020304" pitchFamily="18" charset="0"/>
                            <a:cs typeface="Times New Roman" panose="02020603050405020304" pitchFamily="18" charset="0"/>
                          </a:rPr>
                          <m:t>2</m:t>
                        </m:r>
                      </m:num>
                      <m:den>
                        <m:r>
                          <m:rPr>
                            <m:nor/>
                          </m:rPr>
                          <a:rPr lang="tr-TR" dirty="0">
                            <a:latin typeface="Times New Roman" panose="02020603050405020304" pitchFamily="18" charset="0"/>
                            <a:cs typeface="Times New Roman" panose="02020603050405020304" pitchFamily="18" charset="0"/>
                          </a:rPr>
                          <m:t>P</m:t>
                        </m:r>
                        <m:r>
                          <m:rPr>
                            <m:nor/>
                          </m:rPr>
                          <a:rPr lang="tr-TR" baseline="-25000" dirty="0">
                            <a:latin typeface="Times New Roman" panose="02020603050405020304" pitchFamily="18" charset="0"/>
                            <a:cs typeface="Times New Roman" panose="02020603050405020304" pitchFamily="18" charset="0"/>
                          </a:rPr>
                          <m:t>1 </m:t>
                        </m:r>
                      </m:den>
                    </m:f>
                  </m:oMath>
                </a14:m>
                <a:endParaRPr lang="tr-TR" dirty="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p:txBody>
          </p:sp>
        </mc:Choice>
        <mc:Fallback xmlns="">
          <p:sp>
            <p:nvSpPr>
              <p:cNvPr id="4" name="Dikdörtgen 3"/>
              <p:cNvSpPr>
                <a:spLocks noRot="1" noChangeAspect="1" noMove="1" noResize="1" noEditPoints="1" noAdjustHandles="1" noChangeArrowheads="1" noChangeShapeType="1" noTextEdit="1"/>
              </p:cNvSpPr>
              <p:nvPr/>
            </p:nvSpPr>
            <p:spPr>
              <a:xfrm>
                <a:off x="495300" y="1352550"/>
                <a:ext cx="8153400" cy="3483902"/>
              </a:xfrm>
              <a:prstGeom prst="rect">
                <a:avLst/>
              </a:prstGeom>
              <a:blipFill>
                <a:blip r:embed="rId4"/>
                <a:stretch>
                  <a:fillRect l="-598"/>
                </a:stretch>
              </a:blipFill>
            </p:spPr>
            <p:txBody>
              <a:bodyPr/>
              <a:lstStyle/>
              <a:p>
                <a:r>
                  <a:rPr lang="tr-TR">
                    <a:noFill/>
                  </a:rPr>
                  <a:t> </a:t>
                </a:r>
              </a:p>
            </p:txBody>
          </p:sp>
        </mc:Fallback>
      </mc:AlternateContent>
    </p:spTree>
    <p:extLst>
      <p:ext uri="{BB962C8B-B14F-4D97-AF65-F5344CB8AC3E}">
        <p14:creationId xmlns:p14="http://schemas.microsoft.com/office/powerpoint/2010/main" val="33070494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Reaksiyon serbest enerjisi ve denge sabiti:</a:t>
            </a:r>
            <a:endParaRPr lang="tr-TR" dirty="0"/>
          </a:p>
        </p:txBody>
      </p:sp>
      <p:sp>
        <p:nvSpPr>
          <p:cNvPr id="4" name="Dikdörtgen 3"/>
          <p:cNvSpPr/>
          <p:nvPr/>
        </p:nvSpPr>
        <p:spPr>
          <a:xfrm>
            <a:off x="495300" y="1352550"/>
            <a:ext cx="8153400" cy="2862322"/>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Standart koşullarda (∆G</a:t>
            </a:r>
            <a:r>
              <a:rPr lang="tr-TR" baseline="-25000" dirty="0">
                <a:latin typeface="Times New Roman" panose="02020603050405020304" pitchFamily="18" charset="0"/>
                <a:cs typeface="Times New Roman" panose="02020603050405020304" pitchFamily="18" charset="0"/>
              </a:rPr>
              <a:t>1</a:t>
            </a:r>
            <a:r>
              <a:rPr lang="tr-TR" dirty="0">
                <a:latin typeface="Times New Roman" panose="02020603050405020304" pitchFamily="18" charset="0"/>
                <a:cs typeface="Times New Roman" panose="02020603050405020304" pitchFamily="18" charset="0"/>
              </a:rPr>
              <a:t>= ∆G° ve P</a:t>
            </a:r>
            <a:r>
              <a:rPr lang="tr-TR" baseline="-25000" dirty="0">
                <a:latin typeface="Times New Roman" panose="02020603050405020304" pitchFamily="18" charset="0"/>
                <a:cs typeface="Times New Roman" panose="02020603050405020304" pitchFamily="18" charset="0"/>
              </a:rPr>
              <a:t>1</a:t>
            </a:r>
            <a:r>
              <a:rPr lang="tr-TR" dirty="0">
                <a:latin typeface="Times New Roman" panose="02020603050405020304" pitchFamily="18" charset="0"/>
                <a:cs typeface="Times New Roman" panose="02020603050405020304" pitchFamily="18" charset="0"/>
              </a:rPr>
              <a:t>= 1 </a:t>
            </a:r>
            <a:r>
              <a:rPr lang="tr-TR" dirty="0" err="1">
                <a:latin typeface="Times New Roman" panose="02020603050405020304" pitchFamily="18" charset="0"/>
                <a:cs typeface="Times New Roman" panose="02020603050405020304" pitchFamily="18" charset="0"/>
              </a:rPr>
              <a:t>atm</a:t>
            </a:r>
            <a:r>
              <a:rPr lang="tr-TR" dirty="0">
                <a:latin typeface="Times New Roman" panose="02020603050405020304" pitchFamily="18" charset="0"/>
                <a:cs typeface="Times New Roman" panose="02020603050405020304" pitchFamily="18" charset="0"/>
              </a:rPr>
              <a:t> ve P</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P),</a:t>
            </a:r>
          </a:p>
          <a:p>
            <a:pPr algn="just"/>
            <a:r>
              <a:rPr lang="tr-TR" dirty="0">
                <a:latin typeface="Times New Roman" panose="02020603050405020304" pitchFamily="18" charset="0"/>
                <a:cs typeface="Times New Roman" panose="02020603050405020304" pitchFamily="18" charset="0"/>
              </a:rPr>
              <a:t>∆G</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∆G</a:t>
            </a:r>
            <a:r>
              <a:rPr lang="tr-TR" baseline="-25000" dirty="0">
                <a:latin typeface="Times New Roman" panose="02020603050405020304" pitchFamily="18" charset="0"/>
                <a:cs typeface="Times New Roman" panose="02020603050405020304" pitchFamily="18" charset="0"/>
              </a:rPr>
              <a:t>1</a:t>
            </a:r>
            <a:r>
              <a:rPr lang="tr-TR" dirty="0">
                <a:latin typeface="Times New Roman" panose="02020603050405020304" pitchFamily="18" charset="0"/>
                <a:cs typeface="Times New Roman" panose="02020603050405020304" pitchFamily="18" charset="0"/>
              </a:rPr>
              <a:t>= RT </a:t>
            </a:r>
            <a:r>
              <a:rPr lang="tr-TR" dirty="0" err="1">
                <a:latin typeface="Times New Roman" panose="02020603050405020304" pitchFamily="18" charset="0"/>
                <a:cs typeface="Times New Roman" panose="02020603050405020304" pitchFamily="18" charset="0"/>
              </a:rPr>
              <a:t>ln</a:t>
            </a:r>
            <a:r>
              <a:rPr lang="tr-TR" dirty="0">
                <a:latin typeface="Times New Roman" panose="02020603050405020304" pitchFamily="18" charset="0"/>
                <a:cs typeface="Times New Roman" panose="02020603050405020304" pitchFamily="18" charset="0"/>
              </a:rPr>
              <a:t> P</a:t>
            </a:r>
          </a:p>
          <a:p>
            <a:pPr algn="just"/>
            <a:r>
              <a:rPr lang="tr-TR" dirty="0">
                <a:latin typeface="Times New Roman" panose="02020603050405020304" pitchFamily="18" charset="0"/>
                <a:cs typeface="Times New Roman" panose="02020603050405020304" pitchFamily="18" charset="0"/>
              </a:rPr>
              <a:t>Dengede, G = 0 olduğundan,</a:t>
            </a:r>
          </a:p>
          <a:p>
            <a:pPr algn="just"/>
            <a:r>
              <a:rPr lang="tr-TR" dirty="0">
                <a:latin typeface="Times New Roman" panose="02020603050405020304" pitchFamily="18" charset="0"/>
                <a:cs typeface="Times New Roman" panose="02020603050405020304" pitchFamily="18" charset="0"/>
              </a:rPr>
              <a:t>∆G° = – RT </a:t>
            </a:r>
            <a:r>
              <a:rPr lang="tr-TR" dirty="0" err="1">
                <a:latin typeface="Times New Roman" panose="02020603050405020304" pitchFamily="18" charset="0"/>
                <a:cs typeface="Times New Roman" panose="02020603050405020304" pitchFamily="18" charset="0"/>
              </a:rPr>
              <a:t>ln</a:t>
            </a:r>
            <a:r>
              <a:rPr lang="tr-TR" dirty="0">
                <a:latin typeface="Times New Roman" panose="02020603050405020304" pitchFamily="18" charset="0"/>
                <a:cs typeface="Times New Roman" panose="02020603050405020304" pitchFamily="18" charset="0"/>
              </a:rPr>
              <a:t> P</a:t>
            </a:r>
          </a:p>
          <a:p>
            <a:pPr algn="just"/>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İdeal olmayan gerçek gazlar söz konusu ise; </a:t>
            </a:r>
          </a:p>
          <a:p>
            <a:pPr algn="just"/>
            <a:r>
              <a:rPr lang="tr-TR" dirty="0">
                <a:latin typeface="Times New Roman" panose="02020603050405020304" pitchFamily="18" charset="0"/>
                <a:cs typeface="Times New Roman" panose="02020603050405020304" pitchFamily="18" charset="0"/>
              </a:rPr>
              <a:t>∆G° = – RT </a:t>
            </a:r>
            <a:r>
              <a:rPr lang="tr-TR" dirty="0" err="1">
                <a:latin typeface="Times New Roman" panose="02020603050405020304" pitchFamily="18" charset="0"/>
                <a:cs typeface="Times New Roman" panose="02020603050405020304" pitchFamily="18" charset="0"/>
              </a:rPr>
              <a:t>ln</a:t>
            </a:r>
            <a:r>
              <a:rPr lang="tr-TR" dirty="0">
                <a:latin typeface="Times New Roman" panose="02020603050405020304" pitchFamily="18" charset="0"/>
                <a:cs typeface="Times New Roman" panose="02020603050405020304" pitchFamily="18" charset="0"/>
              </a:rPr>
              <a:t> f (f: </a:t>
            </a:r>
            <a:r>
              <a:rPr lang="tr-TR" dirty="0" err="1">
                <a:latin typeface="Times New Roman" panose="02020603050405020304" pitchFamily="18" charset="0"/>
                <a:cs typeface="Times New Roman" panose="02020603050405020304" pitchFamily="18" charset="0"/>
              </a:rPr>
              <a:t>fugasite</a:t>
            </a:r>
            <a:r>
              <a:rPr lang="tr-TR" dirty="0">
                <a:latin typeface="Times New Roman" panose="02020603050405020304" pitchFamily="18" charset="0"/>
                <a:cs typeface="Times New Roman" panose="02020603050405020304" pitchFamily="18" charset="0"/>
              </a:rPr>
              <a:t>)</a:t>
            </a:r>
          </a:p>
          <a:p>
            <a:pPr algn="just"/>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İdeal seyreltik çözeltilerde; P = konsantrasyon (derişim); </a:t>
            </a:r>
          </a:p>
          <a:p>
            <a:pPr algn="just"/>
            <a:r>
              <a:rPr lang="tr-TR" dirty="0">
                <a:latin typeface="Times New Roman" panose="02020603050405020304" pitchFamily="18" charset="0"/>
                <a:cs typeface="Times New Roman" panose="02020603050405020304" pitchFamily="18" charset="0"/>
              </a:rPr>
              <a:t>∆G° = – RT </a:t>
            </a:r>
            <a:r>
              <a:rPr lang="tr-TR" dirty="0" err="1">
                <a:latin typeface="Times New Roman" panose="02020603050405020304" pitchFamily="18" charset="0"/>
                <a:cs typeface="Times New Roman" panose="02020603050405020304" pitchFamily="18" charset="0"/>
              </a:rPr>
              <a:t>lna</a:t>
            </a:r>
            <a:r>
              <a:rPr lang="tr-TR" baseline="-25000" dirty="0" err="1">
                <a:latin typeface="Times New Roman" panose="02020603050405020304" pitchFamily="18" charset="0"/>
                <a:cs typeface="Times New Roman" panose="02020603050405020304" pitchFamily="18" charset="0"/>
              </a:rPr>
              <a:t>i</a:t>
            </a:r>
            <a:r>
              <a:rPr lang="tr-TR" dirty="0">
                <a:latin typeface="Times New Roman" panose="02020603050405020304" pitchFamily="18" charset="0"/>
                <a:cs typeface="Times New Roman" panose="02020603050405020304" pitchFamily="18" charset="0"/>
              </a:rPr>
              <a:t> (a: aktivite)</a:t>
            </a:r>
            <a:endParaRPr lang="tr-TR" dirty="0"/>
          </a:p>
        </p:txBody>
      </p:sp>
    </p:spTree>
    <p:extLst>
      <p:ext uri="{BB962C8B-B14F-4D97-AF65-F5344CB8AC3E}">
        <p14:creationId xmlns:p14="http://schemas.microsoft.com/office/powerpoint/2010/main" val="5608324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Reaksiyon serbest enerjisi ve denge sabiti:</a:t>
            </a:r>
          </a:p>
        </p:txBody>
      </p:sp>
      <mc:AlternateContent xmlns:mc="http://schemas.openxmlformats.org/markup-compatibility/2006" xmlns:a14="http://schemas.microsoft.com/office/drawing/2010/main">
        <mc:Choice Requires="a14">
          <p:sp>
            <p:nvSpPr>
              <p:cNvPr id="4" name="Dikdörtgen 3"/>
              <p:cNvSpPr/>
              <p:nvPr/>
            </p:nvSpPr>
            <p:spPr>
              <a:xfrm>
                <a:off x="495300" y="1352550"/>
                <a:ext cx="8153400" cy="2702663"/>
              </a:xfrm>
              <a:prstGeom prst="rect">
                <a:avLst/>
              </a:prstGeom>
            </p:spPr>
            <p:txBody>
              <a:bodyPr wrap="square">
                <a:spAutoFit/>
              </a:bodyPr>
              <a:lstStyle/>
              <a:p>
                <a:r>
                  <a:rPr lang="el-GR" dirty="0">
                    <a:latin typeface="Times New Roman" panose="02020603050405020304" pitchFamily="18" charset="0"/>
                    <a:cs typeface="Times New Roman" panose="02020603050405020304" pitchFamily="18" charset="0"/>
                  </a:rPr>
                  <a:t>Δ</a:t>
                </a:r>
                <a:r>
                  <a:rPr lang="tr-TR" dirty="0">
                    <a:latin typeface="Times New Roman" panose="02020603050405020304" pitchFamily="18" charset="0"/>
                    <a:cs typeface="Times New Roman" panose="02020603050405020304" pitchFamily="18" charset="0"/>
                  </a:rPr>
                  <a:t>G</a:t>
                </a:r>
                <a:r>
                  <a:rPr lang="tr-TR" baseline="-25000" dirty="0">
                    <a:latin typeface="Times New Roman" panose="02020603050405020304" pitchFamily="18" charset="0"/>
                    <a:cs typeface="Times New Roman" panose="02020603050405020304" pitchFamily="18" charset="0"/>
                  </a:rPr>
                  <a:t>Reak</a:t>
                </a:r>
                <a:r>
                  <a:rPr lang="tr-TR" dirty="0">
                    <a:latin typeface="Times New Roman" panose="02020603050405020304" pitchFamily="18" charset="0"/>
                    <a:cs typeface="Times New Roman" panose="02020603050405020304" pitchFamily="18" charset="0"/>
                  </a:rPr>
                  <a:t> = Ʃ </a:t>
                </a:r>
                <a:r>
                  <a:rPr lang="el-GR" dirty="0">
                    <a:latin typeface="Times New Roman" panose="02020603050405020304" pitchFamily="18" charset="0"/>
                    <a:cs typeface="Times New Roman" panose="02020603050405020304" pitchFamily="18" charset="0"/>
                  </a:rPr>
                  <a:t>Δ</a:t>
                </a:r>
                <a:r>
                  <a:rPr lang="tr-TR" dirty="0" err="1">
                    <a:latin typeface="Times New Roman" panose="02020603050405020304" pitchFamily="18" charset="0"/>
                    <a:cs typeface="Times New Roman" panose="02020603050405020304" pitchFamily="18" charset="0"/>
                  </a:rPr>
                  <a:t>G</a:t>
                </a:r>
                <a:r>
                  <a:rPr lang="tr-TR" baseline="-25000" dirty="0" err="1">
                    <a:latin typeface="Times New Roman" panose="02020603050405020304" pitchFamily="18" charset="0"/>
                    <a:cs typeface="Times New Roman" panose="02020603050405020304" pitchFamily="18" charset="0"/>
                  </a:rPr>
                  <a:t>f</a:t>
                </a:r>
                <a:r>
                  <a:rPr lang="tr-TR" baseline="-25000" dirty="0">
                    <a:latin typeface="Times New Roman" panose="02020603050405020304" pitchFamily="18" charset="0"/>
                    <a:cs typeface="Times New Roman" panose="02020603050405020304" pitchFamily="18" charset="0"/>
                  </a:rPr>
                  <a:t>, ürünler </a:t>
                </a:r>
                <a:r>
                  <a:rPr lang="tr-TR"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Δ</a:t>
                </a:r>
                <a:r>
                  <a:rPr lang="tr-TR" dirty="0" err="1">
                    <a:latin typeface="Times New Roman" panose="02020603050405020304" pitchFamily="18" charset="0"/>
                    <a:cs typeface="Times New Roman" panose="02020603050405020304" pitchFamily="18" charset="0"/>
                  </a:rPr>
                  <a:t>G</a:t>
                </a:r>
                <a:r>
                  <a:rPr lang="tr-TR" baseline="-25000" dirty="0" err="1">
                    <a:latin typeface="Times New Roman" panose="02020603050405020304" pitchFamily="18" charset="0"/>
                    <a:cs typeface="Times New Roman" panose="02020603050405020304" pitchFamily="18" charset="0"/>
                  </a:rPr>
                  <a:t>f</a:t>
                </a:r>
                <a:r>
                  <a:rPr lang="tr-TR" baseline="-25000" dirty="0">
                    <a:latin typeface="Times New Roman" panose="02020603050405020304" pitchFamily="18" charset="0"/>
                    <a:cs typeface="Times New Roman" panose="02020603050405020304" pitchFamily="18" charset="0"/>
                  </a:rPr>
                  <a:t>, girenler</a:t>
                </a:r>
              </a:p>
              <a:p>
                <a:r>
                  <a:rPr lang="tr-TR" dirty="0" err="1">
                    <a:latin typeface="Times New Roman" panose="02020603050405020304" pitchFamily="18" charset="0"/>
                    <a:cs typeface="Times New Roman" panose="02020603050405020304" pitchFamily="18" charset="0"/>
                  </a:rPr>
                  <a:t>bB</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cC</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dD</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eE</a:t>
                </a:r>
                <a:r>
                  <a:rPr lang="tr-TR" dirty="0">
                    <a:latin typeface="Times New Roman" panose="02020603050405020304" pitchFamily="18" charset="0"/>
                    <a:cs typeface="Times New Roman" panose="02020603050405020304" pitchFamily="18" charset="0"/>
                  </a:rPr>
                  <a:t> tepkimesi için</a:t>
                </a:r>
              </a:p>
              <a:p>
                <a:r>
                  <a:rPr lang="tr-TR" dirty="0">
                    <a:latin typeface="Times New Roman" panose="02020603050405020304" pitchFamily="18" charset="0"/>
                    <a:cs typeface="Times New Roman" panose="02020603050405020304" pitchFamily="18" charset="0"/>
                  </a:rPr>
                  <a:t>∆G°</a:t>
                </a:r>
                <a:r>
                  <a:rPr lang="tr-TR" baseline="-25000" dirty="0">
                    <a:latin typeface="Times New Roman" panose="02020603050405020304" pitchFamily="18" charset="0"/>
                    <a:cs typeface="Times New Roman" panose="02020603050405020304" pitchFamily="18" charset="0"/>
                  </a:rPr>
                  <a:t>R</a:t>
                </a:r>
                <a:r>
                  <a:rPr lang="tr-TR" dirty="0">
                    <a:latin typeface="Times New Roman" panose="02020603050405020304" pitchFamily="18" charset="0"/>
                    <a:cs typeface="Times New Roman" panose="02020603050405020304" pitchFamily="18" charset="0"/>
                  </a:rPr>
                  <a:t> = – </a:t>
                </a:r>
                <a:r>
                  <a:rPr lang="tr-TR" dirty="0" err="1">
                    <a:latin typeface="Times New Roman" panose="02020603050405020304" pitchFamily="18" charset="0"/>
                    <a:cs typeface="Times New Roman" panose="02020603050405020304" pitchFamily="18" charset="0"/>
                  </a:rPr>
                  <a:t>dRTlna</a:t>
                </a:r>
                <a:r>
                  <a:rPr lang="tr-TR" baseline="-25000" dirty="0" err="1">
                    <a:latin typeface="Times New Roman" panose="02020603050405020304" pitchFamily="18" charset="0"/>
                    <a:cs typeface="Times New Roman" panose="02020603050405020304" pitchFamily="18" charset="0"/>
                  </a:rPr>
                  <a:t>D</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eRTlna</a:t>
                </a:r>
                <a:r>
                  <a:rPr lang="tr-TR" baseline="-25000" dirty="0" err="1">
                    <a:latin typeface="Times New Roman" panose="02020603050405020304" pitchFamily="18" charset="0"/>
                    <a:cs typeface="Times New Roman" panose="02020603050405020304" pitchFamily="18" charset="0"/>
                  </a:rPr>
                  <a:t>E</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bRTlna</a:t>
                </a:r>
                <a:r>
                  <a:rPr lang="tr-TR" baseline="-25000" dirty="0" err="1">
                    <a:latin typeface="Times New Roman" panose="02020603050405020304" pitchFamily="18" charset="0"/>
                    <a:cs typeface="Times New Roman" panose="02020603050405020304" pitchFamily="18" charset="0"/>
                  </a:rPr>
                  <a:t>B</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cRTlna</a:t>
                </a:r>
                <a:r>
                  <a:rPr lang="tr-TR" baseline="-25000" dirty="0" err="1">
                    <a:latin typeface="Times New Roman" panose="02020603050405020304" pitchFamily="18" charset="0"/>
                    <a:cs typeface="Times New Roman" panose="02020603050405020304" pitchFamily="18" charset="0"/>
                  </a:rPr>
                  <a:t>C</a:t>
                </a:r>
                <a:r>
                  <a:rPr lang="tr-TR" dirty="0">
                    <a:latin typeface="Times New Roman" panose="02020603050405020304" pitchFamily="18" charset="0"/>
                    <a:cs typeface="Times New Roman" panose="02020603050405020304" pitchFamily="18" charset="0"/>
                  </a:rPr>
                  <a:t>)</a:t>
                </a:r>
              </a:p>
              <a:p>
                <a:endParaRPr lang="tr-TR" dirty="0">
                  <a:latin typeface="Times New Roman" panose="02020603050405020304" pitchFamily="18" charset="0"/>
                  <a:cs typeface="Times New Roman" panose="02020603050405020304" pitchFamily="18" charset="0"/>
                </a:endParaRPr>
              </a:p>
              <a:p>
                <a:r>
                  <a:rPr lang="tr-TR" dirty="0">
                    <a:latin typeface="Times New Roman" panose="02020603050405020304" pitchFamily="18" charset="0"/>
                    <a:cs typeface="Times New Roman" panose="02020603050405020304" pitchFamily="18" charset="0"/>
                  </a:rPr>
                  <a:t>∆G°</a:t>
                </a:r>
                <a:r>
                  <a:rPr lang="tr-TR" baseline="-25000" dirty="0">
                    <a:latin typeface="Times New Roman" panose="02020603050405020304" pitchFamily="18" charset="0"/>
                    <a:cs typeface="Times New Roman" panose="02020603050405020304" pitchFamily="18" charset="0"/>
                  </a:rPr>
                  <a:t>R</a:t>
                </a:r>
                <a:r>
                  <a:rPr lang="tr-TR" dirty="0">
                    <a:latin typeface="Times New Roman" panose="02020603050405020304" pitchFamily="18" charset="0"/>
                    <a:cs typeface="Times New Roman" panose="02020603050405020304" pitchFamily="18" charset="0"/>
                  </a:rPr>
                  <a:t> = – RT </a:t>
                </a:r>
                <a:r>
                  <a:rPr lang="tr-TR" dirty="0" err="1">
                    <a:latin typeface="Times New Roman" panose="02020603050405020304" pitchFamily="18" charset="0"/>
                    <a:cs typeface="Times New Roman" panose="02020603050405020304" pitchFamily="18" charset="0"/>
                  </a:rPr>
                  <a:t>ln</a:t>
                </a:r>
                <a:r>
                  <a:rPr lang="tr-TR" dirty="0">
                    <a:latin typeface="Times New Roman" panose="02020603050405020304" pitchFamily="18" charset="0"/>
                    <a:cs typeface="Times New Roman" panose="02020603050405020304" pitchFamily="18" charset="0"/>
                  </a:rPr>
                  <a:t> </a:t>
                </a:r>
                <a14:m>
                  <m:oMath xmlns:m="http://schemas.openxmlformats.org/officeDocument/2006/math">
                    <m:f>
                      <m:fPr>
                        <m:ctrlPr>
                          <a:rPr lang="tr-TR" i="1" smtClean="0">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a</m:t>
                        </m:r>
                        <m:r>
                          <m:rPr>
                            <m:nor/>
                          </m:rPr>
                          <a:rPr lang="tr-TR" baseline="-25000" dirty="0">
                            <a:latin typeface="Times New Roman" panose="02020603050405020304" pitchFamily="18" charset="0"/>
                            <a:cs typeface="Times New Roman" panose="02020603050405020304" pitchFamily="18" charset="0"/>
                          </a:rPr>
                          <m:t>D</m:t>
                        </m:r>
                        <m:r>
                          <m:rPr>
                            <m:nor/>
                          </m:rPr>
                          <a:rPr lang="tr-TR" baseline="30000" dirty="0">
                            <a:latin typeface="Times New Roman" panose="02020603050405020304" pitchFamily="18" charset="0"/>
                            <a:cs typeface="Times New Roman" panose="02020603050405020304" pitchFamily="18" charset="0"/>
                          </a:rPr>
                          <m:t>d</m:t>
                        </m:r>
                        <m:r>
                          <m:rPr>
                            <m:nor/>
                          </m:rPr>
                          <a:rPr lang="tr-TR" b="0" i="0" baseline="30000" dirty="0" smtClean="0">
                            <a:latin typeface="Times New Roman" panose="02020603050405020304" pitchFamily="18" charset="0"/>
                            <a:cs typeface="Times New Roman" panose="02020603050405020304" pitchFamily="18" charset="0"/>
                          </a:rPr>
                          <m:t>  </m:t>
                        </m:r>
                        <m:r>
                          <m:rPr>
                            <m:nor/>
                          </m:rPr>
                          <a:rPr lang="tr-TR" dirty="0">
                            <a:latin typeface="Times New Roman" panose="02020603050405020304" pitchFamily="18" charset="0"/>
                            <a:cs typeface="Times New Roman" panose="02020603050405020304" pitchFamily="18" charset="0"/>
                          </a:rPr>
                          <m:t>a</m:t>
                        </m:r>
                        <m:r>
                          <m:rPr>
                            <m:nor/>
                          </m:rPr>
                          <a:rPr lang="tr-TR" baseline="-25000" dirty="0">
                            <a:latin typeface="Times New Roman" panose="02020603050405020304" pitchFamily="18" charset="0"/>
                            <a:cs typeface="Times New Roman" panose="02020603050405020304" pitchFamily="18" charset="0"/>
                          </a:rPr>
                          <m:t>E</m:t>
                        </m:r>
                        <m:r>
                          <m:rPr>
                            <m:nor/>
                          </m:rPr>
                          <a:rPr lang="tr-TR" baseline="30000" dirty="0">
                            <a:latin typeface="Times New Roman" panose="02020603050405020304" pitchFamily="18" charset="0"/>
                            <a:cs typeface="Times New Roman" panose="02020603050405020304" pitchFamily="18" charset="0"/>
                          </a:rPr>
                          <m:t>e</m:t>
                        </m:r>
                        <m:r>
                          <m:rPr>
                            <m:nor/>
                          </m:rPr>
                          <a:rPr lang="tr-TR" baseline="30000" dirty="0">
                            <a:latin typeface="Times New Roman" panose="02020603050405020304" pitchFamily="18" charset="0"/>
                            <a:cs typeface="Times New Roman" panose="02020603050405020304" pitchFamily="18" charset="0"/>
                          </a:rPr>
                          <m:t> </m:t>
                        </m:r>
                      </m:num>
                      <m:den>
                        <m:r>
                          <m:rPr>
                            <m:nor/>
                          </m:rPr>
                          <a:rPr lang="tr-TR" dirty="0">
                            <a:latin typeface="Times New Roman" panose="02020603050405020304" pitchFamily="18" charset="0"/>
                            <a:cs typeface="Times New Roman" panose="02020603050405020304" pitchFamily="18" charset="0"/>
                          </a:rPr>
                          <m:t>a</m:t>
                        </m:r>
                        <m:r>
                          <m:rPr>
                            <m:nor/>
                          </m:rPr>
                          <a:rPr lang="tr-TR" baseline="-25000" dirty="0">
                            <a:latin typeface="Times New Roman" panose="02020603050405020304" pitchFamily="18" charset="0"/>
                            <a:cs typeface="Times New Roman" panose="02020603050405020304" pitchFamily="18" charset="0"/>
                          </a:rPr>
                          <m:t>B</m:t>
                        </m:r>
                        <m:r>
                          <m:rPr>
                            <m:nor/>
                          </m:rPr>
                          <a:rPr lang="tr-TR" baseline="30000" dirty="0">
                            <a:latin typeface="Times New Roman" panose="02020603050405020304" pitchFamily="18" charset="0"/>
                            <a:cs typeface="Times New Roman" panose="02020603050405020304" pitchFamily="18" charset="0"/>
                          </a:rPr>
                          <m:t>b</m:t>
                        </m:r>
                        <m:r>
                          <a:rPr lang="tr-TR" i="1" baseline="30000" dirty="0" smtClean="0">
                            <a:latin typeface="Cambria Math" panose="02040503050406030204" pitchFamily="18" charset="0"/>
                            <a:cs typeface="Times New Roman" panose="02020603050405020304" pitchFamily="18" charset="0"/>
                          </a:rPr>
                          <m:t> </m:t>
                        </m:r>
                        <m:r>
                          <m:rPr>
                            <m:nor/>
                          </m:rPr>
                          <a:rPr lang="tr-TR" b="0" i="0" baseline="30000" dirty="0" smtClean="0">
                            <a:latin typeface="Times New Roman" panose="02020603050405020304" pitchFamily="18" charset="0"/>
                            <a:cs typeface="Times New Roman" panose="02020603050405020304" pitchFamily="18" charset="0"/>
                          </a:rPr>
                          <m:t> </m:t>
                        </m:r>
                        <m:r>
                          <m:rPr>
                            <m:nor/>
                          </m:rPr>
                          <a:rPr lang="tr-TR" dirty="0">
                            <a:latin typeface="Times New Roman" panose="02020603050405020304" pitchFamily="18" charset="0"/>
                            <a:cs typeface="Times New Roman" panose="02020603050405020304" pitchFamily="18" charset="0"/>
                          </a:rPr>
                          <m:t>a</m:t>
                        </m:r>
                        <m:r>
                          <m:rPr>
                            <m:nor/>
                          </m:rPr>
                          <a:rPr lang="tr-TR" baseline="-25000" dirty="0">
                            <a:latin typeface="Times New Roman" panose="02020603050405020304" pitchFamily="18" charset="0"/>
                            <a:cs typeface="Times New Roman" panose="02020603050405020304" pitchFamily="18" charset="0"/>
                          </a:rPr>
                          <m:t>C</m:t>
                        </m:r>
                        <m:r>
                          <m:rPr>
                            <m:nor/>
                          </m:rPr>
                          <a:rPr lang="tr-TR" baseline="30000" dirty="0">
                            <a:latin typeface="Times New Roman" panose="02020603050405020304" pitchFamily="18" charset="0"/>
                            <a:cs typeface="Times New Roman" panose="02020603050405020304" pitchFamily="18" charset="0"/>
                          </a:rPr>
                          <m:t>c</m:t>
                        </m:r>
                        <m:r>
                          <m:rPr>
                            <m:nor/>
                          </m:rPr>
                          <a:rPr lang="tr-TR" baseline="30000" dirty="0">
                            <a:latin typeface="Times New Roman" panose="02020603050405020304" pitchFamily="18" charset="0"/>
                            <a:cs typeface="Times New Roman" panose="02020603050405020304" pitchFamily="18" charset="0"/>
                          </a:rPr>
                          <m:t> </m:t>
                        </m:r>
                      </m:den>
                    </m:f>
                  </m:oMath>
                </a14:m>
                <a:endParaRPr lang="tr-TR" dirty="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Bu denklemde, </a:t>
                </a:r>
                <a:r>
                  <a:rPr lang="tr-TR" dirty="0" err="1">
                    <a:latin typeface="Times New Roman" panose="02020603050405020304" pitchFamily="18" charset="0"/>
                    <a:cs typeface="Times New Roman" panose="02020603050405020304" pitchFamily="18" charset="0"/>
                  </a:rPr>
                  <a:t>a</a:t>
                </a:r>
                <a:r>
                  <a:rPr lang="tr-TR" baseline="-25000" dirty="0" err="1">
                    <a:latin typeface="Times New Roman" panose="02020603050405020304" pitchFamily="18" charset="0"/>
                    <a:cs typeface="Times New Roman" panose="02020603050405020304" pitchFamily="18" charset="0"/>
                  </a:rPr>
                  <a:t>B</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a</a:t>
                </a:r>
                <a:r>
                  <a:rPr lang="tr-TR" baseline="-25000" dirty="0" err="1">
                    <a:latin typeface="Times New Roman" panose="02020603050405020304" pitchFamily="18" charset="0"/>
                    <a:cs typeface="Times New Roman" panose="02020603050405020304" pitchFamily="18" charset="0"/>
                  </a:rPr>
                  <a:t>C</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a</a:t>
                </a:r>
                <a:r>
                  <a:rPr lang="tr-TR" baseline="-25000" dirty="0" err="1">
                    <a:latin typeface="Times New Roman" panose="02020603050405020304" pitchFamily="18" charset="0"/>
                    <a:cs typeface="Times New Roman" panose="02020603050405020304" pitchFamily="18" charset="0"/>
                  </a:rPr>
                  <a:t>D</a:t>
                </a:r>
                <a:r>
                  <a:rPr lang="tr-TR" dirty="0">
                    <a:latin typeface="Times New Roman" panose="02020603050405020304" pitchFamily="18" charset="0"/>
                    <a:cs typeface="Times New Roman" panose="02020603050405020304" pitchFamily="18" charset="0"/>
                  </a:rPr>
                  <a:t> ve </a:t>
                </a:r>
                <a:r>
                  <a:rPr lang="tr-TR" dirty="0" err="1">
                    <a:latin typeface="Times New Roman" panose="02020603050405020304" pitchFamily="18" charset="0"/>
                    <a:cs typeface="Times New Roman" panose="02020603050405020304" pitchFamily="18" charset="0"/>
                  </a:rPr>
                  <a:t>a</a:t>
                </a:r>
                <a:r>
                  <a:rPr lang="tr-TR" baseline="-25000" dirty="0" err="1">
                    <a:latin typeface="Times New Roman" panose="02020603050405020304" pitchFamily="18" charset="0"/>
                    <a:cs typeface="Times New Roman" panose="02020603050405020304" pitchFamily="18" charset="0"/>
                  </a:rPr>
                  <a:t>E</a:t>
                </a:r>
                <a:r>
                  <a:rPr lang="tr-TR" dirty="0">
                    <a:latin typeface="Times New Roman" panose="02020603050405020304" pitchFamily="18" charset="0"/>
                    <a:cs typeface="Times New Roman" panose="02020603050405020304" pitchFamily="18" charset="0"/>
                  </a:rPr>
                  <a:t> sırasıyla B, C, D ve E maddelerinin aktivitelerine karşılık gelmektedir.</a:t>
                </a:r>
              </a:p>
              <a:p>
                <a:r>
                  <a:rPr lang="tr-TR" dirty="0"/>
                  <a:t>  </a:t>
                </a:r>
              </a:p>
            </p:txBody>
          </p:sp>
        </mc:Choice>
        <mc:Fallback xmlns="">
          <p:sp>
            <p:nvSpPr>
              <p:cNvPr id="4" name="Dikdörtgen 3"/>
              <p:cNvSpPr>
                <a:spLocks noRot="1" noChangeAspect="1" noMove="1" noResize="1" noEditPoints="1" noAdjustHandles="1" noChangeArrowheads="1" noChangeShapeType="1" noTextEdit="1"/>
              </p:cNvSpPr>
              <p:nvPr/>
            </p:nvSpPr>
            <p:spPr>
              <a:xfrm>
                <a:off x="495300" y="1352550"/>
                <a:ext cx="8153400" cy="2702663"/>
              </a:xfrm>
              <a:prstGeom prst="rect">
                <a:avLst/>
              </a:prstGeom>
              <a:blipFill>
                <a:blip r:embed="rId4"/>
                <a:stretch>
                  <a:fillRect l="-598" t="-1354" r="-598"/>
                </a:stretch>
              </a:blipFill>
            </p:spPr>
            <p:txBody>
              <a:bodyPr/>
              <a:lstStyle/>
              <a:p>
                <a:r>
                  <a:rPr lang="tr-TR">
                    <a:noFill/>
                  </a:rPr>
                  <a:t> </a:t>
                </a:r>
              </a:p>
            </p:txBody>
          </p:sp>
        </mc:Fallback>
      </mc:AlternateContent>
    </p:spTree>
    <p:extLst>
      <p:ext uri="{BB962C8B-B14F-4D97-AF65-F5344CB8AC3E}">
        <p14:creationId xmlns:p14="http://schemas.microsoft.com/office/powerpoint/2010/main" val="9194693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Reaksiyon serbest enerjisi ve denge sabiti:</a:t>
            </a:r>
          </a:p>
        </p:txBody>
      </p:sp>
      <mc:AlternateContent xmlns:mc="http://schemas.openxmlformats.org/markup-compatibility/2006" xmlns:a14="http://schemas.microsoft.com/office/drawing/2010/main">
        <mc:Choice Requires="a14">
          <p:sp>
            <p:nvSpPr>
              <p:cNvPr id="4" name="Dikdörtgen 3"/>
              <p:cNvSpPr/>
              <p:nvPr/>
            </p:nvSpPr>
            <p:spPr>
              <a:xfrm>
                <a:off x="495300" y="1352550"/>
                <a:ext cx="8153400" cy="3108415"/>
              </a:xfrm>
              <a:prstGeom prst="rect">
                <a:avLst/>
              </a:prstGeom>
            </p:spPr>
            <p:txBody>
              <a:bodyPr wrap="square">
                <a:spAutoFit/>
              </a:bodyPr>
              <a:lstStyle/>
              <a:p>
                <a14:m>
                  <m:oMath xmlns:m="http://schemas.openxmlformats.org/officeDocument/2006/math">
                    <m:f>
                      <m:fPr>
                        <m:ctrlPr>
                          <a:rPr lang="tr-TR" i="1" smtClean="0">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a</m:t>
                        </m:r>
                        <m:r>
                          <m:rPr>
                            <m:nor/>
                          </m:rPr>
                          <a:rPr lang="tr-TR" baseline="-25000" dirty="0">
                            <a:latin typeface="Times New Roman" panose="02020603050405020304" pitchFamily="18" charset="0"/>
                            <a:cs typeface="Times New Roman" panose="02020603050405020304" pitchFamily="18" charset="0"/>
                          </a:rPr>
                          <m:t>D</m:t>
                        </m:r>
                        <m:r>
                          <m:rPr>
                            <m:nor/>
                          </m:rPr>
                          <a:rPr lang="tr-TR" baseline="30000" dirty="0">
                            <a:latin typeface="Times New Roman" panose="02020603050405020304" pitchFamily="18" charset="0"/>
                            <a:cs typeface="Times New Roman" panose="02020603050405020304" pitchFamily="18" charset="0"/>
                          </a:rPr>
                          <m:t>d</m:t>
                        </m:r>
                        <m:r>
                          <m:rPr>
                            <m:nor/>
                          </m:rPr>
                          <a:rPr lang="tr-TR" b="0" i="0" baseline="30000" dirty="0" smtClean="0">
                            <a:latin typeface="Times New Roman" panose="02020603050405020304" pitchFamily="18" charset="0"/>
                            <a:cs typeface="Times New Roman" panose="02020603050405020304" pitchFamily="18" charset="0"/>
                          </a:rPr>
                          <m:t>  </m:t>
                        </m:r>
                        <m:r>
                          <m:rPr>
                            <m:nor/>
                          </m:rPr>
                          <a:rPr lang="tr-TR" dirty="0">
                            <a:latin typeface="Times New Roman" panose="02020603050405020304" pitchFamily="18" charset="0"/>
                            <a:cs typeface="Times New Roman" panose="02020603050405020304" pitchFamily="18" charset="0"/>
                          </a:rPr>
                          <m:t>a</m:t>
                        </m:r>
                        <m:r>
                          <m:rPr>
                            <m:nor/>
                          </m:rPr>
                          <a:rPr lang="tr-TR" baseline="-25000" dirty="0">
                            <a:latin typeface="Times New Roman" panose="02020603050405020304" pitchFamily="18" charset="0"/>
                            <a:cs typeface="Times New Roman" panose="02020603050405020304" pitchFamily="18" charset="0"/>
                          </a:rPr>
                          <m:t>E</m:t>
                        </m:r>
                        <m:r>
                          <m:rPr>
                            <m:nor/>
                          </m:rPr>
                          <a:rPr lang="tr-TR" baseline="30000" dirty="0">
                            <a:latin typeface="Times New Roman" panose="02020603050405020304" pitchFamily="18" charset="0"/>
                            <a:cs typeface="Times New Roman" panose="02020603050405020304" pitchFamily="18" charset="0"/>
                          </a:rPr>
                          <m:t>e</m:t>
                        </m:r>
                        <m:r>
                          <m:rPr>
                            <m:nor/>
                          </m:rPr>
                          <a:rPr lang="tr-TR" baseline="30000" dirty="0">
                            <a:latin typeface="Times New Roman" panose="02020603050405020304" pitchFamily="18" charset="0"/>
                            <a:cs typeface="Times New Roman" panose="02020603050405020304" pitchFamily="18" charset="0"/>
                          </a:rPr>
                          <m:t> </m:t>
                        </m:r>
                      </m:num>
                      <m:den>
                        <m:r>
                          <m:rPr>
                            <m:nor/>
                          </m:rPr>
                          <a:rPr lang="tr-TR" dirty="0">
                            <a:latin typeface="Times New Roman" panose="02020603050405020304" pitchFamily="18" charset="0"/>
                            <a:cs typeface="Times New Roman" panose="02020603050405020304" pitchFamily="18" charset="0"/>
                          </a:rPr>
                          <m:t>a</m:t>
                        </m:r>
                        <m:r>
                          <m:rPr>
                            <m:nor/>
                          </m:rPr>
                          <a:rPr lang="tr-TR" baseline="-25000" dirty="0">
                            <a:latin typeface="Times New Roman" panose="02020603050405020304" pitchFamily="18" charset="0"/>
                            <a:cs typeface="Times New Roman" panose="02020603050405020304" pitchFamily="18" charset="0"/>
                          </a:rPr>
                          <m:t>B</m:t>
                        </m:r>
                        <m:r>
                          <m:rPr>
                            <m:nor/>
                          </m:rPr>
                          <a:rPr lang="tr-TR" baseline="30000" dirty="0">
                            <a:latin typeface="Times New Roman" panose="02020603050405020304" pitchFamily="18" charset="0"/>
                            <a:cs typeface="Times New Roman" panose="02020603050405020304" pitchFamily="18" charset="0"/>
                          </a:rPr>
                          <m:t>b</m:t>
                        </m:r>
                        <m:r>
                          <a:rPr lang="tr-TR" i="1" baseline="30000" dirty="0" smtClean="0">
                            <a:latin typeface="Cambria Math" panose="02040503050406030204" pitchFamily="18" charset="0"/>
                            <a:cs typeface="Times New Roman" panose="02020603050405020304" pitchFamily="18" charset="0"/>
                          </a:rPr>
                          <m:t> </m:t>
                        </m:r>
                        <m:r>
                          <m:rPr>
                            <m:nor/>
                          </m:rPr>
                          <a:rPr lang="tr-TR" b="0" i="0" baseline="30000" dirty="0" smtClean="0">
                            <a:latin typeface="Times New Roman" panose="02020603050405020304" pitchFamily="18" charset="0"/>
                            <a:cs typeface="Times New Roman" panose="02020603050405020304" pitchFamily="18" charset="0"/>
                          </a:rPr>
                          <m:t> </m:t>
                        </m:r>
                        <m:r>
                          <m:rPr>
                            <m:nor/>
                          </m:rPr>
                          <a:rPr lang="tr-TR" dirty="0">
                            <a:latin typeface="Times New Roman" panose="02020603050405020304" pitchFamily="18" charset="0"/>
                            <a:cs typeface="Times New Roman" panose="02020603050405020304" pitchFamily="18" charset="0"/>
                          </a:rPr>
                          <m:t>a</m:t>
                        </m:r>
                        <m:r>
                          <m:rPr>
                            <m:nor/>
                          </m:rPr>
                          <a:rPr lang="tr-TR" baseline="-25000" dirty="0">
                            <a:latin typeface="Times New Roman" panose="02020603050405020304" pitchFamily="18" charset="0"/>
                            <a:cs typeface="Times New Roman" panose="02020603050405020304" pitchFamily="18" charset="0"/>
                          </a:rPr>
                          <m:t>C</m:t>
                        </m:r>
                        <m:r>
                          <m:rPr>
                            <m:nor/>
                          </m:rPr>
                          <a:rPr lang="tr-TR" baseline="30000" dirty="0">
                            <a:latin typeface="Times New Roman" panose="02020603050405020304" pitchFamily="18" charset="0"/>
                            <a:cs typeface="Times New Roman" panose="02020603050405020304" pitchFamily="18" charset="0"/>
                          </a:rPr>
                          <m:t>c</m:t>
                        </m:r>
                        <m:r>
                          <m:rPr>
                            <m:nor/>
                          </m:rPr>
                          <a:rPr lang="tr-TR" baseline="30000" dirty="0">
                            <a:latin typeface="Times New Roman" panose="02020603050405020304" pitchFamily="18" charset="0"/>
                            <a:cs typeface="Times New Roman" panose="02020603050405020304" pitchFamily="18" charset="0"/>
                          </a:rPr>
                          <m:t> </m:t>
                        </m:r>
                      </m:den>
                    </m:f>
                  </m:oMath>
                </a14:m>
                <a:r>
                  <a:rPr lang="tr-TR" dirty="0">
                    <a:latin typeface="Times New Roman" panose="02020603050405020304" pitchFamily="18" charset="0"/>
                    <a:cs typeface="Times New Roman" panose="02020603050405020304" pitchFamily="18" charset="0"/>
                  </a:rPr>
                  <a:t>  bu reaksiyonun denge sabiti (K) olduğundan,</a:t>
                </a:r>
              </a:p>
              <a:p>
                <a:endParaRPr lang="tr-TR" dirty="0">
                  <a:latin typeface="Times New Roman" panose="02020603050405020304" pitchFamily="18" charset="0"/>
                  <a:cs typeface="Times New Roman" panose="02020603050405020304" pitchFamily="18" charset="0"/>
                </a:endParaRPr>
              </a:p>
              <a:p>
                <a:r>
                  <a:rPr lang="tr-TR" dirty="0">
                    <a:latin typeface="Times New Roman" panose="02020603050405020304" pitchFamily="18" charset="0"/>
                    <a:cs typeface="Times New Roman" panose="02020603050405020304" pitchFamily="18" charset="0"/>
                  </a:rPr>
                  <a:t>∆G°</a:t>
                </a:r>
                <a:r>
                  <a:rPr lang="tr-TR" baseline="-25000" dirty="0">
                    <a:latin typeface="Times New Roman" panose="02020603050405020304" pitchFamily="18" charset="0"/>
                    <a:cs typeface="Times New Roman" panose="02020603050405020304" pitchFamily="18" charset="0"/>
                  </a:rPr>
                  <a:t>R</a:t>
                </a:r>
                <a:r>
                  <a:rPr lang="tr-TR" dirty="0">
                    <a:latin typeface="Times New Roman" panose="02020603050405020304" pitchFamily="18" charset="0"/>
                    <a:cs typeface="Times New Roman" panose="02020603050405020304" pitchFamily="18" charset="0"/>
                  </a:rPr>
                  <a:t>= – RT ln K</a:t>
                </a:r>
              </a:p>
              <a:p>
                <a:r>
                  <a:rPr lang="tr-TR" dirty="0">
                    <a:latin typeface="Times New Roman" panose="02020603050405020304" pitchFamily="18" charset="0"/>
                    <a:cs typeface="Times New Roman" panose="02020603050405020304" pitchFamily="18" charset="0"/>
                  </a:rPr>
                  <a:t>ln K = 2,303 log K</a:t>
                </a:r>
              </a:p>
              <a:p>
                <a:r>
                  <a:rPr lang="tr-TR" dirty="0">
                    <a:latin typeface="Times New Roman" panose="02020603050405020304" pitchFamily="18" charset="0"/>
                    <a:cs typeface="Times New Roman" panose="02020603050405020304" pitchFamily="18" charset="0"/>
                  </a:rPr>
                  <a:t>∆G°</a:t>
                </a:r>
                <a:r>
                  <a:rPr lang="tr-TR" baseline="-25000" dirty="0">
                    <a:latin typeface="Times New Roman" panose="02020603050405020304" pitchFamily="18" charset="0"/>
                    <a:cs typeface="Times New Roman" panose="02020603050405020304" pitchFamily="18" charset="0"/>
                  </a:rPr>
                  <a:t>R</a:t>
                </a:r>
                <a:r>
                  <a:rPr lang="tr-TR" dirty="0">
                    <a:latin typeface="Times New Roman" panose="02020603050405020304" pitchFamily="18" charset="0"/>
                    <a:cs typeface="Times New Roman" panose="02020603050405020304" pitchFamily="18" charset="0"/>
                  </a:rPr>
                  <a:t>= –2,303 RT log</a:t>
                </a:r>
                <a:r>
                  <a:rPr lang="tr-TR" baseline="-25000" dirty="0">
                    <a:latin typeface="Times New Roman" panose="02020603050405020304" pitchFamily="18" charset="0"/>
                    <a:cs typeface="Times New Roman" panose="02020603050405020304" pitchFamily="18" charset="0"/>
                  </a:rPr>
                  <a:t>10</a:t>
                </a:r>
                <a:r>
                  <a:rPr lang="tr-TR" dirty="0">
                    <a:latin typeface="Times New Roman" panose="02020603050405020304" pitchFamily="18" charset="0"/>
                    <a:cs typeface="Times New Roman" panose="02020603050405020304" pitchFamily="18" charset="0"/>
                  </a:rPr>
                  <a:t> K</a:t>
                </a:r>
              </a:p>
              <a:p>
                <a:r>
                  <a:rPr lang="tr-TR" dirty="0">
                    <a:latin typeface="Times New Roman" panose="02020603050405020304" pitchFamily="18" charset="0"/>
                    <a:cs typeface="Times New Roman" panose="02020603050405020304" pitchFamily="18" charset="0"/>
                  </a:rPr>
                  <a:t>log</a:t>
                </a:r>
                <a:r>
                  <a:rPr lang="tr-TR" baseline="-25000" dirty="0">
                    <a:latin typeface="Times New Roman" panose="02020603050405020304" pitchFamily="18" charset="0"/>
                    <a:cs typeface="Times New Roman" panose="02020603050405020304" pitchFamily="18" charset="0"/>
                  </a:rPr>
                  <a:t>10</a:t>
                </a:r>
                <a:r>
                  <a:rPr lang="tr-TR" dirty="0">
                    <a:latin typeface="Times New Roman" panose="02020603050405020304" pitchFamily="18" charset="0"/>
                    <a:cs typeface="Times New Roman" panose="02020603050405020304" pitchFamily="18" charset="0"/>
                  </a:rPr>
                  <a:t> K = </a:t>
                </a:r>
                <a14:m>
                  <m:oMath xmlns:m="http://schemas.openxmlformats.org/officeDocument/2006/math">
                    <m:f>
                      <m:fPr>
                        <m:ctrlPr>
                          <a:rPr lang="tr-TR" i="1" smtClean="0">
                            <a:latin typeface="Cambria Math" panose="02040503050406030204" pitchFamily="18" charset="0"/>
                            <a:cs typeface="Times New Roman" panose="02020603050405020304" pitchFamily="18" charset="0"/>
                          </a:rPr>
                        </m:ctrlPr>
                      </m:fPr>
                      <m:num>
                        <m:r>
                          <a:rPr lang="tr-TR" b="0" i="1" smtClean="0">
                            <a:latin typeface="Cambria Math" panose="02040503050406030204" pitchFamily="18" charset="0"/>
                            <a:cs typeface="Times New Roman" panose="02020603050405020304" pitchFamily="18" charset="0"/>
                          </a:rPr>
                          <m:t>−</m:t>
                        </m:r>
                        <m:r>
                          <m:rPr>
                            <m:nor/>
                          </m:rPr>
                          <a:rPr lang="tr-TR" dirty="0">
                            <a:latin typeface="Times New Roman" panose="02020603050405020304" pitchFamily="18" charset="0"/>
                            <a:cs typeface="Times New Roman" panose="02020603050405020304" pitchFamily="18" charset="0"/>
                          </a:rPr>
                          <m:t>∆</m:t>
                        </m:r>
                        <m:r>
                          <m:rPr>
                            <m:nor/>
                          </m:rPr>
                          <a:rPr lang="tr-TR" dirty="0">
                            <a:latin typeface="Times New Roman" panose="02020603050405020304" pitchFamily="18" charset="0"/>
                            <a:cs typeface="Times New Roman" panose="02020603050405020304" pitchFamily="18" charset="0"/>
                          </a:rPr>
                          <m:t>G</m:t>
                        </m:r>
                        <m:r>
                          <m:rPr>
                            <m:nor/>
                          </m:rPr>
                          <a:rPr lang="tr-TR" dirty="0">
                            <a:latin typeface="Times New Roman" panose="02020603050405020304" pitchFamily="18" charset="0"/>
                            <a:cs typeface="Times New Roman" panose="02020603050405020304" pitchFamily="18" charset="0"/>
                          </a:rPr>
                          <m:t>°</m:t>
                        </m:r>
                        <m:r>
                          <m:rPr>
                            <m:nor/>
                          </m:rPr>
                          <a:rPr lang="tr-TR" baseline="-25000" dirty="0">
                            <a:latin typeface="Times New Roman" panose="02020603050405020304" pitchFamily="18" charset="0"/>
                            <a:cs typeface="Times New Roman" panose="02020603050405020304" pitchFamily="18" charset="0"/>
                          </a:rPr>
                          <m:t>R</m:t>
                        </m:r>
                      </m:num>
                      <m:den>
                        <m:r>
                          <m:rPr>
                            <m:nor/>
                          </m:rPr>
                          <a:rPr lang="tr-TR" dirty="0">
                            <a:latin typeface="Times New Roman" panose="02020603050405020304" pitchFamily="18" charset="0"/>
                            <a:cs typeface="Times New Roman" panose="02020603050405020304" pitchFamily="18" charset="0"/>
                          </a:rPr>
                          <m:t>2,303 </m:t>
                        </m:r>
                        <m:r>
                          <m:rPr>
                            <m:nor/>
                          </m:rPr>
                          <a:rPr lang="tr-TR" dirty="0">
                            <a:latin typeface="Times New Roman" panose="02020603050405020304" pitchFamily="18" charset="0"/>
                            <a:cs typeface="Times New Roman" panose="02020603050405020304" pitchFamily="18" charset="0"/>
                          </a:rPr>
                          <m:t>RT</m:t>
                        </m:r>
                      </m:den>
                    </m:f>
                  </m:oMath>
                </a14:m>
                <a:endParaRPr lang="tr-TR" dirty="0">
                  <a:latin typeface="Times New Roman" panose="02020603050405020304" pitchFamily="18" charset="0"/>
                  <a:cs typeface="Times New Roman" panose="02020603050405020304" pitchFamily="18" charset="0"/>
                </a:endParaRPr>
              </a:p>
              <a:p>
                <a:r>
                  <a:rPr lang="tr-TR" dirty="0">
                    <a:latin typeface="Times New Roman" panose="02020603050405020304" pitchFamily="18" charset="0"/>
                    <a:cs typeface="Times New Roman" panose="02020603050405020304" pitchFamily="18" charset="0"/>
                  </a:rPr>
                  <a:t>R = 1,98719x10</a:t>
                </a:r>
                <a:r>
                  <a:rPr lang="tr-TR" baseline="30000" dirty="0">
                    <a:latin typeface="Times New Roman" panose="02020603050405020304" pitchFamily="18" charset="0"/>
                    <a:cs typeface="Times New Roman" panose="02020603050405020304" pitchFamily="18" charset="0"/>
                  </a:rPr>
                  <a:t>-3</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kkal</a:t>
                </a:r>
                <a:r>
                  <a:rPr lang="tr-TR" dirty="0">
                    <a:latin typeface="Times New Roman" panose="02020603050405020304" pitchFamily="18" charset="0"/>
                    <a:cs typeface="Times New Roman" panose="02020603050405020304" pitchFamily="18" charset="0"/>
                  </a:rPr>
                  <a:t> K</a:t>
                </a:r>
                <a:r>
                  <a:rPr lang="tr-TR" baseline="30000" dirty="0">
                    <a:latin typeface="Times New Roman" panose="02020603050405020304" pitchFamily="18" charset="0"/>
                    <a:cs typeface="Times New Roman" panose="02020603050405020304" pitchFamily="18" charset="0"/>
                  </a:rPr>
                  <a:t>-1</a:t>
                </a:r>
                <a:r>
                  <a:rPr lang="tr-TR" dirty="0">
                    <a:latin typeface="Times New Roman" panose="02020603050405020304" pitchFamily="18" charset="0"/>
                    <a:cs typeface="Times New Roman" panose="02020603050405020304" pitchFamily="18" charset="0"/>
                  </a:rPr>
                  <a:t> mol</a:t>
                </a:r>
                <a:r>
                  <a:rPr lang="tr-TR" baseline="30000" dirty="0">
                    <a:latin typeface="Times New Roman" panose="02020603050405020304" pitchFamily="18" charset="0"/>
                    <a:cs typeface="Times New Roman" panose="02020603050405020304" pitchFamily="18" charset="0"/>
                  </a:rPr>
                  <a:t>-1</a:t>
                </a:r>
                <a:r>
                  <a:rPr lang="tr-TR" dirty="0">
                    <a:latin typeface="Times New Roman" panose="02020603050405020304" pitchFamily="18" charset="0"/>
                    <a:cs typeface="Times New Roman" panose="02020603050405020304" pitchFamily="18" charset="0"/>
                  </a:rPr>
                  <a:t> olduğuna göre, T = 25 °C (298,15 K)’de</a:t>
                </a:r>
              </a:p>
              <a:p>
                <a:endParaRPr lang="tr-TR" dirty="0">
                  <a:latin typeface="Times New Roman" panose="02020603050405020304" pitchFamily="18" charset="0"/>
                  <a:cs typeface="Times New Roman" panose="02020603050405020304" pitchFamily="18" charset="0"/>
                </a:endParaRPr>
              </a:p>
              <a:p>
                <a:r>
                  <a:rPr lang="tr-TR" dirty="0">
                    <a:latin typeface="Times New Roman" panose="02020603050405020304" pitchFamily="18" charset="0"/>
                    <a:cs typeface="Times New Roman" panose="02020603050405020304" pitchFamily="18" charset="0"/>
                  </a:rPr>
                  <a:t>log</a:t>
                </a:r>
                <a:r>
                  <a:rPr lang="tr-TR" baseline="-25000" dirty="0">
                    <a:latin typeface="Times New Roman" panose="02020603050405020304" pitchFamily="18" charset="0"/>
                    <a:cs typeface="Times New Roman" panose="02020603050405020304" pitchFamily="18" charset="0"/>
                  </a:rPr>
                  <a:t>10</a:t>
                </a:r>
                <a:r>
                  <a:rPr lang="tr-TR" dirty="0">
                    <a:latin typeface="Times New Roman" panose="02020603050405020304" pitchFamily="18" charset="0"/>
                    <a:cs typeface="Times New Roman" panose="02020603050405020304" pitchFamily="18" charset="0"/>
                  </a:rPr>
                  <a:t> K = </a:t>
                </a:r>
                <a14:m>
                  <m:oMath xmlns:m="http://schemas.openxmlformats.org/officeDocument/2006/math">
                    <m:f>
                      <m:fPr>
                        <m:ctrlPr>
                          <a:rPr lang="tr-TR" i="1" smtClean="0">
                            <a:latin typeface="Cambria Math" panose="02040503050406030204" pitchFamily="18" charset="0"/>
                            <a:cs typeface="Times New Roman" panose="02020603050405020304" pitchFamily="18" charset="0"/>
                          </a:rPr>
                        </m:ctrlPr>
                      </m:fPr>
                      <m:num>
                        <m:r>
                          <a:rPr lang="tr-TR" b="0" i="1" smtClean="0">
                            <a:latin typeface="Cambria Math" panose="02040503050406030204" pitchFamily="18" charset="0"/>
                            <a:cs typeface="Times New Roman" panose="02020603050405020304" pitchFamily="18" charset="0"/>
                          </a:rPr>
                          <m:t>−</m:t>
                        </m:r>
                        <m:r>
                          <m:rPr>
                            <m:nor/>
                          </m:rPr>
                          <a:rPr lang="tr-TR" dirty="0">
                            <a:latin typeface="Times New Roman" panose="02020603050405020304" pitchFamily="18" charset="0"/>
                            <a:cs typeface="Times New Roman" panose="02020603050405020304" pitchFamily="18" charset="0"/>
                          </a:rPr>
                          <m:t>∆</m:t>
                        </m:r>
                        <m:r>
                          <m:rPr>
                            <m:nor/>
                          </m:rPr>
                          <a:rPr lang="tr-TR" dirty="0">
                            <a:latin typeface="Times New Roman" panose="02020603050405020304" pitchFamily="18" charset="0"/>
                            <a:cs typeface="Times New Roman" panose="02020603050405020304" pitchFamily="18" charset="0"/>
                          </a:rPr>
                          <m:t>G</m:t>
                        </m:r>
                        <m:r>
                          <m:rPr>
                            <m:nor/>
                          </m:rPr>
                          <a:rPr lang="tr-TR" dirty="0">
                            <a:latin typeface="Times New Roman" panose="02020603050405020304" pitchFamily="18" charset="0"/>
                            <a:cs typeface="Times New Roman" panose="02020603050405020304" pitchFamily="18" charset="0"/>
                          </a:rPr>
                          <m:t>°</m:t>
                        </m:r>
                        <m:r>
                          <m:rPr>
                            <m:nor/>
                          </m:rPr>
                          <a:rPr lang="tr-TR" baseline="-25000" dirty="0">
                            <a:latin typeface="Times New Roman" panose="02020603050405020304" pitchFamily="18" charset="0"/>
                            <a:cs typeface="Times New Roman" panose="02020603050405020304" pitchFamily="18" charset="0"/>
                          </a:rPr>
                          <m:t>R</m:t>
                        </m:r>
                      </m:num>
                      <m:den>
                        <m:r>
                          <m:rPr>
                            <m:nor/>
                          </m:rPr>
                          <a:rPr lang="tr-TR" b="0" i="0" dirty="0" smtClean="0">
                            <a:latin typeface="Times New Roman" panose="02020603050405020304" pitchFamily="18" charset="0"/>
                            <a:cs typeface="Times New Roman" panose="02020603050405020304" pitchFamily="18" charset="0"/>
                          </a:rPr>
                          <m:t>1,364</m:t>
                        </m:r>
                      </m:den>
                    </m:f>
                  </m:oMath>
                </a14:m>
                <a:endParaRPr lang="tr-TR" dirty="0">
                  <a:latin typeface="Times New Roman" panose="02020603050405020304" pitchFamily="18" charset="0"/>
                  <a:cs typeface="Times New Roman" panose="02020603050405020304" pitchFamily="18" charset="0"/>
                </a:endParaRPr>
              </a:p>
            </p:txBody>
          </p:sp>
        </mc:Choice>
        <mc:Fallback xmlns="">
          <p:sp>
            <p:nvSpPr>
              <p:cNvPr id="4" name="Dikdörtgen 3"/>
              <p:cNvSpPr>
                <a:spLocks noRot="1" noChangeAspect="1" noMove="1" noResize="1" noEditPoints="1" noAdjustHandles="1" noChangeArrowheads="1" noChangeShapeType="1" noTextEdit="1"/>
              </p:cNvSpPr>
              <p:nvPr/>
            </p:nvSpPr>
            <p:spPr>
              <a:xfrm>
                <a:off x="495300" y="1352550"/>
                <a:ext cx="8153400" cy="3108415"/>
              </a:xfrm>
              <a:prstGeom prst="rect">
                <a:avLst/>
              </a:prstGeom>
              <a:blipFill>
                <a:blip r:embed="rId4"/>
                <a:stretch>
                  <a:fillRect l="-598" t="-784"/>
                </a:stretch>
              </a:blipFill>
            </p:spPr>
            <p:txBody>
              <a:bodyPr/>
              <a:lstStyle/>
              <a:p>
                <a:r>
                  <a:rPr lang="tr-TR">
                    <a:noFill/>
                  </a:rPr>
                  <a:t> </a:t>
                </a:r>
              </a:p>
            </p:txBody>
          </p:sp>
        </mc:Fallback>
      </mc:AlternateContent>
    </p:spTree>
    <p:extLst>
      <p:ext uri="{BB962C8B-B14F-4D97-AF65-F5344CB8AC3E}">
        <p14:creationId xmlns:p14="http://schemas.microsoft.com/office/powerpoint/2010/main" val="23197713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err="1">
                <a:latin typeface="Times New Roman" panose="02020603050405020304" pitchFamily="18" charset="0"/>
                <a:cs typeface="Times New Roman" panose="02020603050405020304" pitchFamily="18" charset="0"/>
              </a:rPr>
              <a:t>Van’t</a:t>
            </a:r>
            <a:r>
              <a:rPr lang="tr-TR" b="1" dirty="0">
                <a:latin typeface="Times New Roman" panose="02020603050405020304" pitchFamily="18" charset="0"/>
                <a:cs typeface="Times New Roman" panose="02020603050405020304" pitchFamily="18" charset="0"/>
              </a:rPr>
              <a:t> </a:t>
            </a:r>
            <a:r>
              <a:rPr lang="tr-TR" b="1" dirty="0" err="1">
                <a:latin typeface="Times New Roman" panose="02020603050405020304" pitchFamily="18" charset="0"/>
                <a:cs typeface="Times New Roman" panose="02020603050405020304" pitchFamily="18" charset="0"/>
              </a:rPr>
              <a:t>Hoff</a:t>
            </a:r>
            <a:r>
              <a:rPr lang="tr-TR" b="1" dirty="0">
                <a:latin typeface="Times New Roman" panose="02020603050405020304" pitchFamily="18" charset="0"/>
                <a:cs typeface="Times New Roman" panose="02020603050405020304" pitchFamily="18" charset="0"/>
              </a:rPr>
              <a:t> denklemi:</a:t>
            </a:r>
          </a:p>
        </p:txBody>
      </p:sp>
      <mc:AlternateContent xmlns:mc="http://schemas.openxmlformats.org/markup-compatibility/2006" xmlns:a14="http://schemas.microsoft.com/office/drawing/2010/main">
        <mc:Choice Requires="a14">
          <p:sp>
            <p:nvSpPr>
              <p:cNvPr id="4" name="Dikdörtgen 3"/>
              <p:cNvSpPr/>
              <p:nvPr/>
            </p:nvSpPr>
            <p:spPr>
              <a:xfrm>
                <a:off x="495300" y="1352550"/>
                <a:ext cx="8153400" cy="2637260"/>
              </a:xfrm>
              <a:prstGeom prst="rect">
                <a:avLst/>
              </a:prstGeom>
            </p:spPr>
            <p:txBody>
              <a:bodyPr wrap="square">
                <a:spAutoFit/>
              </a:bodyPr>
              <a:lstStyle/>
              <a:p>
                <a:r>
                  <a:rPr lang="tr-TR" dirty="0">
                    <a:latin typeface="Times New Roman" panose="02020603050405020304" pitchFamily="18" charset="0"/>
                    <a:cs typeface="Times New Roman" panose="02020603050405020304" pitchFamily="18" charset="0"/>
                  </a:rPr>
                  <a:t>Bir kimyasal tepkimenin denge sabitinin sıcaklık bağımlılığını gösteren denklem </a:t>
                </a:r>
              </a:p>
              <a:p>
                <a:endParaRPr lang="tr-TR" dirty="0">
                  <a:latin typeface="Times New Roman" panose="02020603050405020304" pitchFamily="18" charset="0"/>
                  <a:cs typeface="Times New Roman" panose="02020603050405020304" pitchFamily="18" charset="0"/>
                </a:endParaRPr>
              </a:p>
              <a:p>
                <a:r>
                  <a:rPr lang="tr-TR" dirty="0" err="1">
                    <a:latin typeface="Times New Roman" panose="02020603050405020304" pitchFamily="18" charset="0"/>
                    <a:cs typeface="Times New Roman" panose="02020603050405020304" pitchFamily="18" charset="0"/>
                  </a:rPr>
                  <a:t>ln</a:t>
                </a:r>
                <a:r>
                  <a:rPr lang="tr-TR" dirty="0">
                    <a:latin typeface="Times New Roman" panose="02020603050405020304" pitchFamily="18" charset="0"/>
                    <a:cs typeface="Times New Roman" panose="02020603050405020304" pitchFamily="18" charset="0"/>
                  </a:rPr>
                  <a:t> </a:t>
                </a:r>
                <a14:m>
                  <m:oMath xmlns:m="http://schemas.openxmlformats.org/officeDocument/2006/math">
                    <m:f>
                      <m:fPr>
                        <m:ctrlPr>
                          <a:rPr lang="tr-TR" i="1" smtClean="0">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K</m:t>
                        </m:r>
                        <m:r>
                          <m:rPr>
                            <m:nor/>
                          </m:rPr>
                          <a:rPr lang="tr-TR" baseline="-25000" dirty="0">
                            <a:latin typeface="Times New Roman" panose="02020603050405020304" pitchFamily="18" charset="0"/>
                            <a:cs typeface="Times New Roman" panose="02020603050405020304" pitchFamily="18" charset="0"/>
                          </a:rPr>
                          <m:t>2</m:t>
                        </m:r>
                      </m:num>
                      <m:den>
                        <m:r>
                          <m:rPr>
                            <m:nor/>
                          </m:rPr>
                          <a:rPr lang="tr-TR" dirty="0">
                            <a:latin typeface="Times New Roman" panose="02020603050405020304" pitchFamily="18" charset="0"/>
                            <a:cs typeface="Times New Roman" panose="02020603050405020304" pitchFamily="18" charset="0"/>
                          </a:rPr>
                          <m:t>K</m:t>
                        </m:r>
                        <m:r>
                          <m:rPr>
                            <m:nor/>
                          </m:rPr>
                          <a:rPr lang="tr-TR" baseline="-25000" dirty="0">
                            <a:latin typeface="Times New Roman" panose="02020603050405020304" pitchFamily="18" charset="0"/>
                            <a:cs typeface="Times New Roman" panose="02020603050405020304" pitchFamily="18" charset="0"/>
                          </a:rPr>
                          <m:t>1</m:t>
                        </m:r>
                      </m:den>
                    </m:f>
                  </m:oMath>
                </a14:m>
                <a:r>
                  <a:rPr lang="tr-TR" dirty="0">
                    <a:latin typeface="Times New Roman" panose="02020603050405020304" pitchFamily="18" charset="0"/>
                    <a:cs typeface="Times New Roman" panose="02020603050405020304" pitchFamily="18" charset="0"/>
                  </a:rPr>
                  <a:t> = </a:t>
                </a:r>
                <a14:m>
                  <m:oMath xmlns:m="http://schemas.openxmlformats.org/officeDocument/2006/math">
                    <m:f>
                      <m:fPr>
                        <m:ctrlPr>
                          <a:rPr lang="tr-TR" i="1" smtClean="0">
                            <a:latin typeface="Cambria Math" panose="02040503050406030204" pitchFamily="18" charset="0"/>
                            <a:cs typeface="Times New Roman" panose="02020603050405020304" pitchFamily="18" charset="0"/>
                          </a:rPr>
                        </m:ctrlPr>
                      </m:fPr>
                      <m:num>
                        <m:r>
                          <a:rPr lang="tr-TR" b="0" i="1" smtClean="0">
                            <a:latin typeface="Cambria Math" panose="02040503050406030204" pitchFamily="18" charset="0"/>
                            <a:cs typeface="Times New Roman" panose="02020603050405020304" pitchFamily="18" charset="0"/>
                          </a:rPr>
                          <m:t>−</m:t>
                        </m:r>
                        <m:r>
                          <m:rPr>
                            <m:nor/>
                          </m:rPr>
                          <a:rPr lang="tr-TR" dirty="0">
                            <a:latin typeface="Times New Roman" panose="02020603050405020304" pitchFamily="18" charset="0"/>
                            <a:cs typeface="Times New Roman" panose="02020603050405020304" pitchFamily="18" charset="0"/>
                          </a:rPr>
                          <m:t>∆</m:t>
                        </m:r>
                        <m:r>
                          <m:rPr>
                            <m:nor/>
                          </m:rPr>
                          <a:rPr lang="tr-TR" dirty="0">
                            <a:latin typeface="Times New Roman" panose="02020603050405020304" pitchFamily="18" charset="0"/>
                            <a:cs typeface="Times New Roman" panose="02020603050405020304" pitchFamily="18" charset="0"/>
                          </a:rPr>
                          <m:t>H</m:t>
                        </m:r>
                      </m:num>
                      <m:den>
                        <m:r>
                          <m:rPr>
                            <m:nor/>
                          </m:rPr>
                          <a:rPr lang="tr-TR" dirty="0">
                            <a:latin typeface="Times New Roman" panose="02020603050405020304" pitchFamily="18" charset="0"/>
                            <a:cs typeface="Times New Roman" panose="02020603050405020304" pitchFamily="18" charset="0"/>
                          </a:rPr>
                          <m:t>R</m:t>
                        </m:r>
                      </m:den>
                    </m:f>
                  </m:oMath>
                </a14:m>
                <a:r>
                  <a:rPr lang="tr-TR" dirty="0">
                    <a:latin typeface="Times New Roman" panose="02020603050405020304" pitchFamily="18" charset="0"/>
                    <a:cs typeface="Times New Roman" panose="02020603050405020304" pitchFamily="18" charset="0"/>
                  </a:rPr>
                  <a:t> (</a:t>
                </a:r>
                <a14:m>
                  <m:oMath xmlns:m="http://schemas.openxmlformats.org/officeDocument/2006/math">
                    <m:f>
                      <m:fPr>
                        <m:ctrlPr>
                          <a:rPr lang="tr-TR" i="1" dirty="0" smtClean="0">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1</m:t>
                        </m:r>
                      </m:num>
                      <m:den>
                        <m:r>
                          <m:rPr>
                            <m:nor/>
                          </m:rPr>
                          <a:rPr lang="tr-TR" dirty="0">
                            <a:latin typeface="Times New Roman" panose="02020603050405020304" pitchFamily="18" charset="0"/>
                            <a:cs typeface="Times New Roman" panose="02020603050405020304" pitchFamily="18" charset="0"/>
                          </a:rPr>
                          <m:t>T</m:t>
                        </m:r>
                        <m:r>
                          <m:rPr>
                            <m:nor/>
                          </m:rPr>
                          <a:rPr lang="tr-TR" baseline="-25000" dirty="0">
                            <a:latin typeface="Times New Roman" panose="02020603050405020304" pitchFamily="18" charset="0"/>
                            <a:cs typeface="Times New Roman" panose="02020603050405020304" pitchFamily="18" charset="0"/>
                          </a:rPr>
                          <m:t>2</m:t>
                        </m:r>
                      </m:den>
                    </m:f>
                    <m:r>
                      <a:rPr lang="tr-TR" b="0" i="0" dirty="0" smtClean="0">
                        <a:latin typeface="Cambria Math" panose="02040503050406030204" pitchFamily="18" charset="0"/>
                        <a:cs typeface="Times New Roman" panose="02020603050405020304" pitchFamily="18" charset="0"/>
                      </a:rPr>
                      <m:t> − </m:t>
                    </m:r>
                    <m:f>
                      <m:fPr>
                        <m:ctrlPr>
                          <a:rPr lang="tr-TR" b="0" i="1" dirty="0" smtClean="0">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1</m:t>
                        </m:r>
                      </m:num>
                      <m:den>
                        <m:r>
                          <m:rPr>
                            <m:nor/>
                          </m:rPr>
                          <a:rPr lang="tr-TR" dirty="0">
                            <a:latin typeface="Times New Roman" panose="02020603050405020304" pitchFamily="18" charset="0"/>
                            <a:cs typeface="Times New Roman" panose="02020603050405020304" pitchFamily="18" charset="0"/>
                          </a:rPr>
                          <m:t>T</m:t>
                        </m:r>
                        <m:r>
                          <m:rPr>
                            <m:nor/>
                          </m:rPr>
                          <a:rPr lang="tr-TR" baseline="-25000" dirty="0">
                            <a:latin typeface="Times New Roman" panose="02020603050405020304" pitchFamily="18" charset="0"/>
                            <a:cs typeface="Times New Roman" panose="02020603050405020304" pitchFamily="18" charset="0"/>
                          </a:rPr>
                          <m:t>1</m:t>
                        </m:r>
                      </m:den>
                    </m:f>
                    <m:r>
                      <a:rPr lang="tr-TR" b="0" i="1" dirty="0" smtClean="0">
                        <a:latin typeface="Cambria Math" panose="02040503050406030204" pitchFamily="18" charset="0"/>
                        <a:cs typeface="Times New Roman" panose="02020603050405020304" pitchFamily="18" charset="0"/>
                      </a:rPr>
                      <m:t>)</m:t>
                    </m:r>
                  </m:oMath>
                </a14:m>
                <a:r>
                  <a:rPr lang="tr-TR" dirty="0">
                    <a:latin typeface="Times New Roman" panose="02020603050405020304" pitchFamily="18" charset="0"/>
                    <a:cs typeface="Times New Roman" panose="02020603050405020304" pitchFamily="18" charset="0"/>
                  </a:rPr>
                  <a:t> veya</a:t>
                </a:r>
              </a:p>
              <a:p>
                <a:endParaRPr lang="tr-TR" dirty="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r>
                  <a:rPr lang="tr-TR" dirty="0">
                    <a:latin typeface="Times New Roman" panose="02020603050405020304" pitchFamily="18" charset="0"/>
                    <a:cs typeface="Times New Roman" panose="02020603050405020304" pitchFamily="18" charset="0"/>
                  </a:rPr>
                  <a:t>ln </a:t>
                </a:r>
                <a14:m>
                  <m:oMath xmlns:m="http://schemas.openxmlformats.org/officeDocument/2006/math">
                    <m:f>
                      <m:fPr>
                        <m:ctrlPr>
                          <a:rPr lang="tr-TR" i="1" smtClean="0">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K</m:t>
                        </m:r>
                        <m:r>
                          <m:rPr>
                            <m:nor/>
                          </m:rPr>
                          <a:rPr lang="tr-TR" baseline="-25000" dirty="0">
                            <a:latin typeface="Times New Roman" panose="02020603050405020304" pitchFamily="18" charset="0"/>
                            <a:cs typeface="Times New Roman" panose="02020603050405020304" pitchFamily="18" charset="0"/>
                          </a:rPr>
                          <m:t>2</m:t>
                        </m:r>
                      </m:num>
                      <m:den>
                        <m:r>
                          <m:rPr>
                            <m:nor/>
                          </m:rPr>
                          <a:rPr lang="tr-TR" dirty="0">
                            <a:latin typeface="Times New Roman" panose="02020603050405020304" pitchFamily="18" charset="0"/>
                            <a:cs typeface="Times New Roman" panose="02020603050405020304" pitchFamily="18" charset="0"/>
                          </a:rPr>
                          <m:t>K</m:t>
                        </m:r>
                        <m:r>
                          <m:rPr>
                            <m:nor/>
                          </m:rPr>
                          <a:rPr lang="tr-TR" baseline="-25000" dirty="0">
                            <a:latin typeface="Times New Roman" panose="02020603050405020304" pitchFamily="18" charset="0"/>
                            <a:cs typeface="Times New Roman" panose="02020603050405020304" pitchFamily="18" charset="0"/>
                          </a:rPr>
                          <m:t>1</m:t>
                        </m:r>
                      </m:den>
                    </m:f>
                  </m:oMath>
                </a14:m>
                <a:r>
                  <a:rPr lang="tr-TR" dirty="0">
                    <a:latin typeface="Times New Roman" panose="02020603050405020304" pitchFamily="18" charset="0"/>
                    <a:cs typeface="Times New Roman" panose="02020603050405020304" pitchFamily="18" charset="0"/>
                  </a:rPr>
                  <a:t> = </a:t>
                </a:r>
                <a14:m>
                  <m:oMath xmlns:m="http://schemas.openxmlformats.org/officeDocument/2006/math">
                    <m:f>
                      <m:fPr>
                        <m:ctrlPr>
                          <a:rPr lang="tr-TR" i="1">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m:t>
                        </m:r>
                        <m:r>
                          <m:rPr>
                            <m:nor/>
                          </m:rPr>
                          <a:rPr lang="tr-TR" dirty="0">
                            <a:latin typeface="Times New Roman" panose="02020603050405020304" pitchFamily="18" charset="0"/>
                            <a:cs typeface="Times New Roman" panose="02020603050405020304" pitchFamily="18" charset="0"/>
                          </a:rPr>
                          <m:t>H</m:t>
                        </m:r>
                      </m:num>
                      <m:den>
                        <m:r>
                          <m:rPr>
                            <m:nor/>
                          </m:rPr>
                          <a:rPr lang="tr-TR" dirty="0">
                            <a:latin typeface="Times New Roman" panose="02020603050405020304" pitchFamily="18" charset="0"/>
                            <a:cs typeface="Times New Roman" panose="02020603050405020304" pitchFamily="18" charset="0"/>
                          </a:rPr>
                          <m:t>R</m:t>
                        </m:r>
                      </m:den>
                    </m:f>
                  </m:oMath>
                </a14:m>
                <a:r>
                  <a:rPr lang="tr-TR" dirty="0">
                    <a:latin typeface="Times New Roman" panose="02020603050405020304" pitchFamily="18" charset="0"/>
                    <a:cs typeface="Times New Roman" panose="02020603050405020304" pitchFamily="18" charset="0"/>
                  </a:rPr>
                  <a:t> (</a:t>
                </a:r>
                <a14:m>
                  <m:oMath xmlns:m="http://schemas.openxmlformats.org/officeDocument/2006/math">
                    <m:f>
                      <m:fPr>
                        <m:ctrlPr>
                          <a:rPr lang="tr-TR" i="1" dirty="0">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1</m:t>
                        </m:r>
                      </m:num>
                      <m:den>
                        <m:r>
                          <m:rPr>
                            <m:nor/>
                          </m:rPr>
                          <a:rPr lang="tr-TR" dirty="0">
                            <a:latin typeface="Times New Roman" panose="02020603050405020304" pitchFamily="18" charset="0"/>
                            <a:cs typeface="Times New Roman" panose="02020603050405020304" pitchFamily="18" charset="0"/>
                          </a:rPr>
                          <m:t>T</m:t>
                        </m:r>
                        <m:r>
                          <m:rPr>
                            <m:nor/>
                          </m:rPr>
                          <a:rPr lang="tr-TR" baseline="-25000" dirty="0">
                            <a:latin typeface="Times New Roman" panose="02020603050405020304" pitchFamily="18" charset="0"/>
                            <a:cs typeface="Times New Roman" panose="02020603050405020304" pitchFamily="18" charset="0"/>
                          </a:rPr>
                          <m:t>1</m:t>
                        </m:r>
                      </m:den>
                    </m:f>
                    <m:r>
                      <a:rPr lang="tr-TR" dirty="0">
                        <a:latin typeface="Cambria Math" panose="02040503050406030204" pitchFamily="18" charset="0"/>
                        <a:cs typeface="Times New Roman" panose="02020603050405020304" pitchFamily="18" charset="0"/>
                      </a:rPr>
                      <m:t>−</m:t>
                    </m:r>
                    <m:f>
                      <m:fPr>
                        <m:ctrlPr>
                          <a:rPr lang="tr-TR" i="1" dirty="0">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1</m:t>
                        </m:r>
                      </m:num>
                      <m:den>
                        <m:r>
                          <m:rPr>
                            <m:nor/>
                          </m:rPr>
                          <a:rPr lang="tr-TR" dirty="0">
                            <a:latin typeface="Times New Roman" panose="02020603050405020304" pitchFamily="18" charset="0"/>
                            <a:cs typeface="Times New Roman" panose="02020603050405020304" pitchFamily="18" charset="0"/>
                          </a:rPr>
                          <m:t>T</m:t>
                        </m:r>
                        <m:r>
                          <m:rPr>
                            <m:nor/>
                          </m:rPr>
                          <a:rPr lang="tr-TR" baseline="-25000" dirty="0">
                            <a:latin typeface="Times New Roman" panose="02020603050405020304" pitchFamily="18" charset="0"/>
                            <a:cs typeface="Times New Roman" panose="02020603050405020304" pitchFamily="18" charset="0"/>
                          </a:rPr>
                          <m:t>2</m:t>
                        </m:r>
                      </m:den>
                    </m:f>
                    <m:r>
                      <a:rPr lang="tr-TR" i="1" dirty="0">
                        <a:latin typeface="Cambria Math" panose="02040503050406030204" pitchFamily="18" charset="0"/>
                        <a:cs typeface="Times New Roman" panose="02020603050405020304" pitchFamily="18" charset="0"/>
                      </a:rPr>
                      <m:t>)</m:t>
                    </m:r>
                  </m:oMath>
                </a14:m>
                <a:r>
                  <a:rPr lang="tr-TR" dirty="0">
                    <a:latin typeface="Times New Roman" panose="02020603050405020304" pitchFamily="18" charset="0"/>
                    <a:cs typeface="Times New Roman" panose="02020603050405020304" pitchFamily="18" charset="0"/>
                  </a:rPr>
                  <a:t> </a:t>
                </a:r>
              </a:p>
              <a:p>
                <a:endParaRPr lang="tr-TR" dirty="0">
                  <a:latin typeface="Times New Roman" panose="02020603050405020304" pitchFamily="18" charset="0"/>
                  <a:cs typeface="Times New Roman" panose="02020603050405020304" pitchFamily="18" charset="0"/>
                </a:endParaRPr>
              </a:p>
              <a:p>
                <a:endParaRPr lang="tr-TR" dirty="0"/>
              </a:p>
            </p:txBody>
          </p:sp>
        </mc:Choice>
        <mc:Fallback xmlns="">
          <p:sp>
            <p:nvSpPr>
              <p:cNvPr id="4" name="Dikdörtgen 3"/>
              <p:cNvSpPr>
                <a:spLocks noRot="1" noChangeAspect="1" noMove="1" noResize="1" noEditPoints="1" noAdjustHandles="1" noChangeArrowheads="1" noChangeShapeType="1" noTextEdit="1"/>
              </p:cNvSpPr>
              <p:nvPr/>
            </p:nvSpPr>
            <p:spPr>
              <a:xfrm>
                <a:off x="495300" y="1352550"/>
                <a:ext cx="8153400" cy="2637260"/>
              </a:xfrm>
              <a:prstGeom prst="rect">
                <a:avLst/>
              </a:prstGeom>
              <a:blipFill>
                <a:blip r:embed="rId4"/>
                <a:stretch>
                  <a:fillRect l="-598" t="-1389"/>
                </a:stretch>
              </a:blipFill>
            </p:spPr>
            <p:txBody>
              <a:bodyPr/>
              <a:lstStyle/>
              <a:p>
                <a:r>
                  <a:rPr lang="tr-TR">
                    <a:noFill/>
                  </a:rPr>
                  <a:t> </a:t>
                </a:r>
              </a:p>
            </p:txBody>
          </p:sp>
        </mc:Fallback>
      </mc:AlternateContent>
    </p:spTree>
    <p:extLst>
      <p:ext uri="{BB962C8B-B14F-4D97-AF65-F5344CB8AC3E}">
        <p14:creationId xmlns:p14="http://schemas.microsoft.com/office/powerpoint/2010/main" val="34902309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Sıcaklığın denge sistemine etkisi</a:t>
            </a:r>
          </a:p>
        </p:txBody>
      </p:sp>
      <p:graphicFrame>
        <p:nvGraphicFramePr>
          <p:cNvPr id="6" name="Tablo 6">
            <a:extLst>
              <a:ext uri="{FF2B5EF4-FFF2-40B4-BE49-F238E27FC236}">
                <a16:creationId xmlns:a16="http://schemas.microsoft.com/office/drawing/2014/main" id="{DF209C89-079C-4ADB-9538-0F919E18237E}"/>
              </a:ext>
            </a:extLst>
          </p:cNvPr>
          <p:cNvGraphicFramePr>
            <a:graphicFrameLocks noGrp="1"/>
          </p:cNvGraphicFramePr>
          <p:nvPr>
            <p:extLst>
              <p:ext uri="{D42A27DB-BD31-4B8C-83A1-F6EECF244321}">
                <p14:modId xmlns:p14="http://schemas.microsoft.com/office/powerpoint/2010/main" val="3007240847"/>
              </p:ext>
            </p:extLst>
          </p:nvPr>
        </p:nvGraphicFramePr>
        <p:xfrm>
          <a:off x="1219200" y="1657350"/>
          <a:ext cx="6705600" cy="2123440"/>
        </p:xfrm>
        <a:graphic>
          <a:graphicData uri="http://schemas.openxmlformats.org/drawingml/2006/table">
            <a:tbl>
              <a:tblPr firstRow="1" bandRow="1">
                <a:tableStyleId>{69012ECD-51FC-41F1-AA8D-1B2483CD663E}</a:tableStyleId>
              </a:tblPr>
              <a:tblGrid>
                <a:gridCol w="1676400">
                  <a:extLst>
                    <a:ext uri="{9D8B030D-6E8A-4147-A177-3AD203B41FA5}">
                      <a16:colId xmlns:a16="http://schemas.microsoft.com/office/drawing/2014/main" val="3104541040"/>
                    </a:ext>
                  </a:extLst>
                </a:gridCol>
                <a:gridCol w="1371600">
                  <a:extLst>
                    <a:ext uri="{9D8B030D-6E8A-4147-A177-3AD203B41FA5}">
                      <a16:colId xmlns:a16="http://schemas.microsoft.com/office/drawing/2014/main" val="3504584210"/>
                    </a:ext>
                  </a:extLst>
                </a:gridCol>
                <a:gridCol w="1828800">
                  <a:extLst>
                    <a:ext uri="{9D8B030D-6E8A-4147-A177-3AD203B41FA5}">
                      <a16:colId xmlns:a16="http://schemas.microsoft.com/office/drawing/2014/main" val="1747951649"/>
                    </a:ext>
                  </a:extLst>
                </a:gridCol>
                <a:gridCol w="1828800">
                  <a:extLst>
                    <a:ext uri="{9D8B030D-6E8A-4147-A177-3AD203B41FA5}">
                      <a16:colId xmlns:a16="http://schemas.microsoft.com/office/drawing/2014/main" val="905854950"/>
                    </a:ext>
                  </a:extLst>
                </a:gridCol>
              </a:tblGrid>
              <a:tr h="370840">
                <a:tc>
                  <a:txBody>
                    <a:bodyPr/>
                    <a:lstStyle/>
                    <a:p>
                      <a:pPr algn="ctr"/>
                      <a:r>
                        <a:rPr lang="tr-TR" dirty="0">
                          <a:latin typeface="Times New Roman" panose="02020603050405020304" pitchFamily="18" charset="0"/>
                          <a:cs typeface="Times New Roman" panose="02020603050405020304" pitchFamily="18" charset="0"/>
                        </a:rPr>
                        <a:t>Değişim</a:t>
                      </a:r>
                    </a:p>
                  </a:txBody>
                  <a:tcPr/>
                </a:tc>
                <a:tc>
                  <a:txBody>
                    <a:bodyPr/>
                    <a:lstStyle/>
                    <a:p>
                      <a:pPr algn="ctr"/>
                      <a:r>
                        <a:rPr lang="tr-TR" dirty="0">
                          <a:latin typeface="Times New Roman" panose="02020603050405020304" pitchFamily="18" charset="0"/>
                          <a:cs typeface="Times New Roman" panose="02020603050405020304" pitchFamily="18" charset="0"/>
                        </a:rPr>
                        <a:t>Reaksiyon türü</a:t>
                      </a:r>
                    </a:p>
                  </a:txBody>
                  <a:tcPr/>
                </a:tc>
                <a:tc>
                  <a:txBody>
                    <a:bodyPr/>
                    <a:lstStyle/>
                    <a:p>
                      <a:pPr algn="ctr"/>
                      <a:r>
                        <a:rPr lang="tr-TR" dirty="0">
                          <a:latin typeface="Times New Roman" panose="02020603050405020304" pitchFamily="18" charset="0"/>
                          <a:cs typeface="Times New Roman" panose="02020603050405020304" pitchFamily="18" charset="0"/>
                        </a:rPr>
                        <a:t>Sistem tepkisi</a:t>
                      </a:r>
                    </a:p>
                  </a:txBody>
                  <a:tcPr/>
                </a:tc>
                <a:tc>
                  <a:txBody>
                    <a:bodyPr/>
                    <a:lstStyle/>
                    <a:p>
                      <a:pPr algn="ctr"/>
                      <a:r>
                        <a:rPr lang="tr-TR" dirty="0">
                          <a:latin typeface="Times New Roman" panose="02020603050405020304" pitchFamily="18" charset="0"/>
                          <a:cs typeface="Times New Roman" panose="02020603050405020304" pitchFamily="18" charset="0"/>
                        </a:rPr>
                        <a:t>K üzerindeki etkisi</a:t>
                      </a:r>
                    </a:p>
                  </a:txBody>
                  <a:tcPr/>
                </a:tc>
                <a:extLst>
                  <a:ext uri="{0D108BD9-81ED-4DB2-BD59-A6C34878D82A}">
                    <a16:rowId xmlns:a16="http://schemas.microsoft.com/office/drawing/2014/main" val="2989860526"/>
                  </a:ext>
                </a:extLst>
              </a:tr>
              <a:tr h="370840">
                <a:tc>
                  <a:txBody>
                    <a:bodyPr/>
                    <a:lstStyle/>
                    <a:p>
                      <a:r>
                        <a:rPr lang="tr-TR" dirty="0">
                          <a:latin typeface="Times New Roman" panose="02020603050405020304" pitchFamily="18" charset="0"/>
                          <a:cs typeface="Times New Roman" panose="02020603050405020304" pitchFamily="18" charset="0"/>
                        </a:rPr>
                        <a:t>Artan sıcaklık</a:t>
                      </a:r>
                    </a:p>
                  </a:txBody>
                  <a:tcPr/>
                </a:tc>
                <a:tc>
                  <a:txBody>
                    <a:bodyPr/>
                    <a:lstStyle/>
                    <a:p>
                      <a:r>
                        <a:rPr lang="tr-TR" dirty="0">
                          <a:latin typeface="Times New Roman" panose="02020603050405020304" pitchFamily="18" charset="0"/>
                          <a:cs typeface="Times New Roman" panose="02020603050405020304" pitchFamily="18" charset="0"/>
                        </a:rPr>
                        <a:t>Ekzotermik</a:t>
                      </a:r>
                    </a:p>
                  </a:txBody>
                  <a:tcPr/>
                </a:tc>
                <a:tc>
                  <a:txBody>
                    <a:bodyPr/>
                    <a:lstStyle/>
                    <a:p>
                      <a:r>
                        <a:rPr lang="tr-TR" dirty="0">
                          <a:latin typeface="Times New Roman" panose="02020603050405020304" pitchFamily="18" charset="0"/>
                          <a:cs typeface="Times New Roman" panose="02020603050405020304" pitchFamily="18" charset="0"/>
                        </a:rPr>
                        <a:t>Sola doğru (←)</a:t>
                      </a:r>
                    </a:p>
                  </a:txBody>
                  <a:tcPr/>
                </a:tc>
                <a:tc>
                  <a:txBody>
                    <a:bodyPr/>
                    <a:lstStyle/>
                    <a:p>
                      <a:r>
                        <a:rPr lang="tr-TR" dirty="0">
                          <a:latin typeface="Times New Roman" panose="02020603050405020304" pitchFamily="18" charset="0"/>
                          <a:cs typeface="Times New Roman" panose="02020603050405020304" pitchFamily="18" charset="0"/>
                        </a:rPr>
                        <a:t>Azalır</a:t>
                      </a:r>
                    </a:p>
                  </a:txBody>
                  <a:tcPr/>
                </a:tc>
                <a:extLst>
                  <a:ext uri="{0D108BD9-81ED-4DB2-BD59-A6C34878D82A}">
                    <a16:rowId xmlns:a16="http://schemas.microsoft.com/office/drawing/2014/main" val="344483875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a:latin typeface="Times New Roman" panose="02020603050405020304" pitchFamily="18" charset="0"/>
                          <a:cs typeface="Times New Roman" panose="02020603050405020304" pitchFamily="18" charset="0"/>
                        </a:rPr>
                        <a:t>Artan sıcaklık</a:t>
                      </a:r>
                    </a:p>
                  </a:txBody>
                  <a:tcPr/>
                </a:tc>
                <a:tc>
                  <a:txBody>
                    <a:bodyPr/>
                    <a:lstStyle/>
                    <a:p>
                      <a:r>
                        <a:rPr lang="tr-TR" dirty="0">
                          <a:latin typeface="Times New Roman" panose="02020603050405020304" pitchFamily="18" charset="0"/>
                          <a:cs typeface="Times New Roman" panose="02020603050405020304" pitchFamily="18" charset="0"/>
                        </a:rPr>
                        <a:t>Endotermik</a:t>
                      </a:r>
                    </a:p>
                  </a:txBody>
                  <a:tcPr/>
                </a:tc>
                <a:tc>
                  <a:txBody>
                    <a:bodyPr/>
                    <a:lstStyle/>
                    <a:p>
                      <a:r>
                        <a:rPr lang="tr-TR" dirty="0">
                          <a:latin typeface="Times New Roman" panose="02020603050405020304" pitchFamily="18" charset="0"/>
                          <a:cs typeface="Times New Roman" panose="02020603050405020304" pitchFamily="18" charset="0"/>
                        </a:rPr>
                        <a:t>Sağa doğru (→)</a:t>
                      </a:r>
                    </a:p>
                  </a:txBody>
                  <a:tcPr/>
                </a:tc>
                <a:tc>
                  <a:txBody>
                    <a:bodyPr/>
                    <a:lstStyle/>
                    <a:p>
                      <a:r>
                        <a:rPr lang="tr-TR" dirty="0">
                          <a:latin typeface="Times New Roman" panose="02020603050405020304" pitchFamily="18" charset="0"/>
                          <a:cs typeface="Times New Roman" panose="02020603050405020304" pitchFamily="18" charset="0"/>
                        </a:rPr>
                        <a:t>Artar</a:t>
                      </a:r>
                    </a:p>
                  </a:txBody>
                  <a:tcPr/>
                </a:tc>
                <a:extLst>
                  <a:ext uri="{0D108BD9-81ED-4DB2-BD59-A6C34878D82A}">
                    <a16:rowId xmlns:a16="http://schemas.microsoft.com/office/drawing/2014/main" val="189270473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a:latin typeface="Times New Roman" panose="02020603050405020304" pitchFamily="18" charset="0"/>
                          <a:cs typeface="Times New Roman" panose="02020603050405020304" pitchFamily="18" charset="0"/>
                        </a:rPr>
                        <a:t>Azalan sıcaklık</a:t>
                      </a:r>
                    </a:p>
                  </a:txBody>
                  <a:tcPr/>
                </a:tc>
                <a:tc>
                  <a:txBody>
                    <a:bodyPr/>
                    <a:lstStyle/>
                    <a:p>
                      <a:r>
                        <a:rPr lang="tr-TR" dirty="0">
                          <a:latin typeface="Times New Roman" panose="02020603050405020304" pitchFamily="18" charset="0"/>
                          <a:cs typeface="Times New Roman" panose="02020603050405020304" pitchFamily="18" charset="0"/>
                        </a:rPr>
                        <a:t>Ekzotermik</a:t>
                      </a:r>
                    </a:p>
                  </a:txBody>
                  <a:tcPr/>
                </a:tc>
                <a:tc>
                  <a:txBody>
                    <a:bodyPr/>
                    <a:lstStyle/>
                    <a:p>
                      <a:r>
                        <a:rPr lang="tr-TR" dirty="0">
                          <a:latin typeface="Times New Roman" panose="02020603050405020304" pitchFamily="18" charset="0"/>
                          <a:cs typeface="Times New Roman" panose="02020603050405020304" pitchFamily="18" charset="0"/>
                        </a:rPr>
                        <a:t>Sağa doğru (→)</a:t>
                      </a:r>
                    </a:p>
                  </a:txBody>
                  <a:tcPr/>
                </a:tc>
                <a:tc>
                  <a:txBody>
                    <a:bodyPr/>
                    <a:lstStyle/>
                    <a:p>
                      <a:r>
                        <a:rPr lang="tr-TR" dirty="0">
                          <a:latin typeface="Times New Roman" panose="02020603050405020304" pitchFamily="18" charset="0"/>
                          <a:cs typeface="Times New Roman" panose="02020603050405020304" pitchFamily="18" charset="0"/>
                        </a:rPr>
                        <a:t>Artar</a:t>
                      </a:r>
                    </a:p>
                  </a:txBody>
                  <a:tcPr/>
                </a:tc>
                <a:extLst>
                  <a:ext uri="{0D108BD9-81ED-4DB2-BD59-A6C34878D82A}">
                    <a16:rowId xmlns:a16="http://schemas.microsoft.com/office/drawing/2014/main" val="266307335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a:latin typeface="Times New Roman" panose="02020603050405020304" pitchFamily="18" charset="0"/>
                          <a:cs typeface="Times New Roman" panose="02020603050405020304" pitchFamily="18" charset="0"/>
                        </a:rPr>
                        <a:t>Azalan sıcaklık</a:t>
                      </a:r>
                    </a:p>
                  </a:txBody>
                  <a:tcPr/>
                </a:tc>
                <a:tc>
                  <a:txBody>
                    <a:bodyPr/>
                    <a:lstStyle/>
                    <a:p>
                      <a:r>
                        <a:rPr lang="tr-TR" dirty="0">
                          <a:latin typeface="Times New Roman" panose="02020603050405020304" pitchFamily="18" charset="0"/>
                          <a:cs typeface="Times New Roman" panose="02020603050405020304" pitchFamily="18" charset="0"/>
                        </a:rPr>
                        <a:t>Endotermik</a:t>
                      </a:r>
                    </a:p>
                  </a:txBody>
                  <a:tcPr/>
                </a:tc>
                <a:tc>
                  <a:txBody>
                    <a:bodyPr/>
                    <a:lstStyle/>
                    <a:p>
                      <a:r>
                        <a:rPr lang="tr-TR" dirty="0">
                          <a:latin typeface="Times New Roman" panose="02020603050405020304" pitchFamily="18" charset="0"/>
                          <a:cs typeface="Times New Roman" panose="02020603050405020304" pitchFamily="18" charset="0"/>
                        </a:rPr>
                        <a:t>Sola doğru (←)</a:t>
                      </a:r>
                    </a:p>
                  </a:txBody>
                  <a:tcPr/>
                </a:tc>
                <a:tc>
                  <a:txBody>
                    <a:bodyPr/>
                    <a:lstStyle/>
                    <a:p>
                      <a:r>
                        <a:rPr lang="tr-TR" dirty="0">
                          <a:latin typeface="Times New Roman" panose="02020603050405020304" pitchFamily="18" charset="0"/>
                          <a:cs typeface="Times New Roman" panose="02020603050405020304" pitchFamily="18" charset="0"/>
                        </a:rPr>
                        <a:t>Azalır</a:t>
                      </a:r>
                    </a:p>
                  </a:txBody>
                  <a:tcPr/>
                </a:tc>
                <a:extLst>
                  <a:ext uri="{0D108BD9-81ED-4DB2-BD59-A6C34878D82A}">
                    <a16:rowId xmlns:a16="http://schemas.microsoft.com/office/drawing/2014/main" val="699491681"/>
                  </a:ext>
                </a:extLst>
              </a:tr>
            </a:tbl>
          </a:graphicData>
        </a:graphic>
      </p:graphicFrame>
    </p:spTree>
    <p:extLst>
      <p:ext uri="{BB962C8B-B14F-4D97-AF65-F5344CB8AC3E}">
        <p14:creationId xmlns:p14="http://schemas.microsoft.com/office/powerpoint/2010/main" val="23959843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Örnek: </a:t>
            </a:r>
          </a:p>
        </p:txBody>
      </p:sp>
      <mc:AlternateContent xmlns:mc="http://schemas.openxmlformats.org/markup-compatibility/2006" xmlns:a14="http://schemas.microsoft.com/office/drawing/2010/main">
        <mc:Choice Requires="a14">
          <p:sp>
            <p:nvSpPr>
              <p:cNvPr id="4" name="Dikdörtgen 3"/>
              <p:cNvSpPr/>
              <p:nvPr/>
            </p:nvSpPr>
            <p:spPr>
              <a:xfrm>
                <a:off x="495300" y="1352550"/>
                <a:ext cx="8153400" cy="3034998"/>
              </a:xfrm>
              <a:prstGeom prst="rect">
                <a:avLst/>
              </a:prstGeom>
            </p:spPr>
            <p:txBody>
              <a:bodyPr wrap="square">
                <a:spAutoFit/>
              </a:bodyPr>
              <a:lstStyle/>
              <a:p>
                <a:r>
                  <a:rPr lang="tr-TR" dirty="0">
                    <a:latin typeface="Times New Roman" panose="02020603050405020304" pitchFamily="18" charset="0"/>
                    <a:cs typeface="Times New Roman" panose="02020603050405020304" pitchFamily="18" charset="0"/>
                  </a:rPr>
                  <a:t>Amonyak oluşum tepkimesinin denge (K) sabiti 25 ºC de: 6,8 ×10</a:t>
                </a:r>
                <a:r>
                  <a:rPr lang="tr-TR" baseline="30000" dirty="0">
                    <a:latin typeface="Times New Roman" panose="02020603050405020304" pitchFamily="18" charset="0"/>
                    <a:cs typeface="Times New Roman" panose="02020603050405020304" pitchFamily="18" charset="0"/>
                  </a:rPr>
                  <a:t>5</a:t>
                </a:r>
                <a:r>
                  <a:rPr lang="tr-TR" dirty="0">
                    <a:latin typeface="Times New Roman" panose="02020603050405020304" pitchFamily="18" charset="0"/>
                    <a:cs typeface="Times New Roman" panose="02020603050405020304" pitchFamily="18" charset="0"/>
                  </a:rPr>
                  <a:t> = 680000</a:t>
                </a:r>
              </a:p>
              <a:p>
                <a:r>
                  <a:rPr lang="tr-TR" dirty="0">
                    <a:latin typeface="Times New Roman" panose="02020603050405020304" pitchFamily="18" charset="0"/>
                    <a:cs typeface="Times New Roman" panose="02020603050405020304" pitchFamily="18" charset="0"/>
                  </a:rPr>
                  <a:t>Denge (K) sabitinin 400 K’deki değeri nedir?</a:t>
                </a:r>
              </a:p>
              <a:p>
                <a:endParaRPr lang="tr-TR" dirty="0">
                  <a:latin typeface="Times New Roman" panose="02020603050405020304" pitchFamily="18" charset="0"/>
                  <a:cs typeface="Times New Roman" panose="02020603050405020304" pitchFamily="18" charset="0"/>
                </a:endParaRPr>
              </a:p>
              <a:p>
                <a:r>
                  <a:rPr lang="tr-TR" dirty="0">
                    <a:latin typeface="Times New Roman" panose="02020603050405020304" pitchFamily="18" charset="0"/>
                    <a:cs typeface="Times New Roman" panose="02020603050405020304" pitchFamily="18" charset="0"/>
                  </a:rPr>
                  <a:t>3H</a:t>
                </a:r>
                <a:r>
                  <a:rPr lang="tr-TR" baseline="-25000" dirty="0">
                    <a:latin typeface="Times New Roman" panose="02020603050405020304" pitchFamily="18" charset="0"/>
                    <a:cs typeface="Times New Roman" panose="02020603050405020304" pitchFamily="18" charset="0"/>
                  </a:rPr>
                  <a:t>2(g) </a:t>
                </a:r>
                <a:r>
                  <a:rPr lang="tr-TR" dirty="0">
                    <a:latin typeface="Times New Roman" panose="02020603050405020304" pitchFamily="18" charset="0"/>
                    <a:cs typeface="Times New Roman" panose="02020603050405020304" pitchFamily="18" charset="0"/>
                  </a:rPr>
                  <a:t>+ N</a:t>
                </a:r>
                <a:r>
                  <a:rPr lang="tr-TR" baseline="-25000" dirty="0">
                    <a:latin typeface="Times New Roman" panose="02020603050405020304" pitchFamily="18" charset="0"/>
                    <a:cs typeface="Times New Roman" panose="02020603050405020304" pitchFamily="18" charset="0"/>
                  </a:rPr>
                  <a:t>2(g)</a:t>
                </a:r>
                <a:r>
                  <a:rPr lang="tr-TR" dirty="0">
                    <a:latin typeface="Times New Roman" panose="02020603050405020304" pitchFamily="18" charset="0"/>
                    <a:cs typeface="Times New Roman" panose="02020603050405020304" pitchFamily="18" charset="0"/>
                  </a:rPr>
                  <a:t> ↔ 2NH</a:t>
                </a:r>
                <a:r>
                  <a:rPr lang="tr-TR" baseline="-25000" dirty="0">
                    <a:latin typeface="Times New Roman" panose="02020603050405020304" pitchFamily="18" charset="0"/>
                    <a:cs typeface="Times New Roman" panose="02020603050405020304" pitchFamily="18" charset="0"/>
                  </a:rPr>
                  <a:t>3(g)</a:t>
                </a:r>
              </a:p>
              <a:p>
                <a:r>
                  <a:rPr lang="tr-TR" dirty="0">
                    <a:latin typeface="Times New Roman" panose="02020603050405020304" pitchFamily="18" charset="0"/>
                    <a:cs typeface="Times New Roman" panose="02020603050405020304" pitchFamily="18" charset="0"/>
                  </a:rPr>
                  <a:t>Reaksiyonun standart </a:t>
                </a:r>
                <a:r>
                  <a:rPr lang="tr-TR" dirty="0" err="1">
                    <a:latin typeface="Times New Roman" panose="02020603050405020304" pitchFamily="18" charset="0"/>
                    <a:cs typeface="Times New Roman" panose="02020603050405020304" pitchFamily="18" charset="0"/>
                  </a:rPr>
                  <a:t>entalpi</a:t>
                </a:r>
                <a:r>
                  <a:rPr lang="tr-TR" dirty="0">
                    <a:latin typeface="Times New Roman" panose="02020603050405020304" pitchFamily="18" charset="0"/>
                    <a:cs typeface="Times New Roman" panose="02020603050405020304" pitchFamily="18" charset="0"/>
                  </a:rPr>
                  <a:t> değişimi:</a:t>
                </a:r>
              </a:p>
              <a:p>
                <a:r>
                  <a:rPr lang="tr-TR" dirty="0">
                    <a:latin typeface="Times New Roman" panose="02020603050405020304" pitchFamily="18" charset="0"/>
                    <a:cs typeface="Times New Roman" panose="02020603050405020304" pitchFamily="18" charset="0"/>
                  </a:rPr>
                  <a:t>∆H°</a:t>
                </a:r>
                <a:r>
                  <a:rPr lang="tr-TR" baseline="-25000" dirty="0">
                    <a:latin typeface="Times New Roman" panose="02020603050405020304" pitchFamily="18" charset="0"/>
                    <a:cs typeface="Times New Roman" panose="02020603050405020304" pitchFamily="18" charset="0"/>
                  </a:rPr>
                  <a:t>R</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H°</a:t>
                </a:r>
                <a:r>
                  <a:rPr lang="tr-TR" baseline="-25000" dirty="0" err="1">
                    <a:latin typeface="Times New Roman" panose="02020603050405020304" pitchFamily="18" charset="0"/>
                    <a:cs typeface="Times New Roman" panose="02020603050405020304" pitchFamily="18" charset="0"/>
                  </a:rPr>
                  <a:t>f</a:t>
                </a:r>
                <a:r>
                  <a:rPr lang="tr-TR" dirty="0">
                    <a:latin typeface="Times New Roman" panose="02020603050405020304" pitchFamily="18" charset="0"/>
                    <a:cs typeface="Times New Roman" panose="02020603050405020304" pitchFamily="18" charset="0"/>
                  </a:rPr>
                  <a:t> (NH</a:t>
                </a:r>
                <a:r>
                  <a:rPr lang="tr-TR" baseline="-25000" dirty="0">
                    <a:latin typeface="Times New Roman" panose="02020603050405020304" pitchFamily="18" charset="0"/>
                    <a:cs typeface="Times New Roman" panose="02020603050405020304" pitchFamily="18" charset="0"/>
                  </a:rPr>
                  <a:t>3,g</a:t>
                </a:r>
                <a:r>
                  <a:rPr lang="tr-TR" dirty="0">
                    <a:latin typeface="Times New Roman" panose="02020603050405020304" pitchFamily="18" charset="0"/>
                    <a:cs typeface="Times New Roman" panose="02020603050405020304" pitchFamily="18" charset="0"/>
                  </a:rPr>
                  <a:t>) = 2 x (-46.11 kJ.mol</a:t>
                </a:r>
                <a:r>
                  <a:rPr lang="tr-TR" baseline="30000" dirty="0">
                    <a:latin typeface="Times New Roman" panose="02020603050405020304" pitchFamily="18" charset="0"/>
                    <a:cs typeface="Times New Roman" panose="02020603050405020304" pitchFamily="18" charset="0"/>
                  </a:rPr>
                  <a:t>-1</a:t>
                </a:r>
                <a:r>
                  <a:rPr lang="tr-TR" dirty="0">
                    <a:latin typeface="Times New Roman" panose="02020603050405020304" pitchFamily="18" charset="0"/>
                    <a:cs typeface="Times New Roman" panose="02020603050405020304" pitchFamily="18" charset="0"/>
                  </a:rPr>
                  <a:t>) = -92.22 kJ.mol</a:t>
                </a:r>
                <a:r>
                  <a:rPr lang="tr-TR" baseline="30000" dirty="0">
                    <a:latin typeface="Times New Roman" panose="02020603050405020304" pitchFamily="18" charset="0"/>
                    <a:cs typeface="Times New Roman" panose="02020603050405020304" pitchFamily="18" charset="0"/>
                  </a:rPr>
                  <a:t>-1 </a:t>
                </a:r>
                <a:r>
                  <a:rPr lang="tr-TR" dirty="0">
                    <a:latin typeface="Times New Roman" panose="02020603050405020304" pitchFamily="18" charset="0"/>
                    <a:cs typeface="Times New Roman" panose="02020603050405020304" pitchFamily="18" charset="0"/>
                  </a:rPr>
                  <a:t>veya -92.22x10</a:t>
                </a:r>
                <a:r>
                  <a:rPr lang="tr-TR" baseline="30000" dirty="0">
                    <a:latin typeface="Times New Roman" panose="02020603050405020304" pitchFamily="18" charset="0"/>
                    <a:cs typeface="Times New Roman" panose="02020603050405020304" pitchFamily="18" charset="0"/>
                  </a:rPr>
                  <a:t>3</a:t>
                </a:r>
                <a:r>
                  <a:rPr lang="tr-TR" dirty="0">
                    <a:latin typeface="Times New Roman" panose="02020603050405020304" pitchFamily="18" charset="0"/>
                    <a:cs typeface="Times New Roman" panose="02020603050405020304" pitchFamily="18" charset="0"/>
                  </a:rPr>
                  <a:t>J.mol</a:t>
                </a:r>
                <a:r>
                  <a:rPr lang="tr-TR" baseline="30000" dirty="0">
                    <a:latin typeface="Times New Roman" panose="02020603050405020304" pitchFamily="18" charset="0"/>
                    <a:cs typeface="Times New Roman" panose="02020603050405020304" pitchFamily="18" charset="0"/>
                  </a:rPr>
                  <a:t>-1</a:t>
                </a:r>
              </a:p>
              <a:p>
                <a:endParaRPr lang="tr-TR" dirty="0">
                  <a:latin typeface="Times New Roman" panose="02020603050405020304" pitchFamily="18" charset="0"/>
                  <a:cs typeface="Times New Roman" panose="02020603050405020304" pitchFamily="18" charset="0"/>
                </a:endParaRPr>
              </a:p>
              <a:p>
                <a:r>
                  <a:rPr lang="tr-TR" dirty="0">
                    <a:latin typeface="Times New Roman" panose="02020603050405020304" pitchFamily="18" charset="0"/>
                    <a:cs typeface="Times New Roman" panose="02020603050405020304" pitchFamily="18" charset="0"/>
                  </a:rPr>
                  <a:t>ln </a:t>
                </a:r>
                <a14:m>
                  <m:oMath xmlns:m="http://schemas.openxmlformats.org/officeDocument/2006/math">
                    <m:f>
                      <m:fPr>
                        <m:ctrlPr>
                          <a:rPr lang="tr-TR" i="1" smtClean="0">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K</m:t>
                        </m:r>
                        <m:r>
                          <m:rPr>
                            <m:nor/>
                          </m:rPr>
                          <a:rPr lang="tr-TR" baseline="-25000" dirty="0">
                            <a:latin typeface="Times New Roman" panose="02020603050405020304" pitchFamily="18" charset="0"/>
                            <a:cs typeface="Times New Roman" panose="02020603050405020304" pitchFamily="18" charset="0"/>
                          </a:rPr>
                          <m:t>2</m:t>
                        </m:r>
                      </m:num>
                      <m:den>
                        <m:r>
                          <m:rPr>
                            <m:nor/>
                          </m:rPr>
                          <a:rPr lang="tr-TR" dirty="0">
                            <a:latin typeface="Times New Roman" panose="02020603050405020304" pitchFamily="18" charset="0"/>
                            <a:cs typeface="Times New Roman" panose="02020603050405020304" pitchFamily="18" charset="0"/>
                          </a:rPr>
                          <m:t>K</m:t>
                        </m:r>
                        <m:r>
                          <m:rPr>
                            <m:nor/>
                          </m:rPr>
                          <a:rPr lang="tr-TR" baseline="-25000" dirty="0">
                            <a:latin typeface="Times New Roman" panose="02020603050405020304" pitchFamily="18" charset="0"/>
                            <a:cs typeface="Times New Roman" panose="02020603050405020304" pitchFamily="18" charset="0"/>
                          </a:rPr>
                          <m:t>1</m:t>
                        </m:r>
                      </m:den>
                    </m:f>
                  </m:oMath>
                </a14:m>
                <a:r>
                  <a:rPr lang="tr-TR" dirty="0">
                    <a:latin typeface="Times New Roman" panose="02020603050405020304" pitchFamily="18" charset="0"/>
                    <a:cs typeface="Times New Roman" panose="02020603050405020304" pitchFamily="18" charset="0"/>
                  </a:rPr>
                  <a:t> = </a:t>
                </a:r>
                <a14:m>
                  <m:oMath xmlns:m="http://schemas.openxmlformats.org/officeDocument/2006/math">
                    <m:f>
                      <m:fPr>
                        <m:ctrlPr>
                          <a:rPr lang="tr-TR" i="1" smtClean="0">
                            <a:latin typeface="Cambria Math" panose="02040503050406030204" pitchFamily="18" charset="0"/>
                            <a:cs typeface="Times New Roman" panose="02020603050405020304" pitchFamily="18" charset="0"/>
                          </a:rPr>
                        </m:ctrlPr>
                      </m:fPr>
                      <m:num>
                        <m:r>
                          <a:rPr lang="tr-TR" b="0" i="1" smtClean="0">
                            <a:latin typeface="Cambria Math" panose="02040503050406030204" pitchFamily="18" charset="0"/>
                            <a:cs typeface="Times New Roman" panose="02020603050405020304" pitchFamily="18" charset="0"/>
                          </a:rPr>
                          <m:t>−</m:t>
                        </m:r>
                        <m:r>
                          <m:rPr>
                            <m:nor/>
                          </m:rPr>
                          <a:rPr lang="tr-TR" dirty="0">
                            <a:latin typeface="Times New Roman" panose="02020603050405020304" pitchFamily="18" charset="0"/>
                            <a:cs typeface="Times New Roman" panose="02020603050405020304" pitchFamily="18" charset="0"/>
                          </a:rPr>
                          <m:t>∆</m:t>
                        </m:r>
                        <m:r>
                          <m:rPr>
                            <m:nor/>
                          </m:rPr>
                          <a:rPr lang="tr-TR" dirty="0">
                            <a:latin typeface="Times New Roman" panose="02020603050405020304" pitchFamily="18" charset="0"/>
                            <a:cs typeface="Times New Roman" panose="02020603050405020304" pitchFamily="18" charset="0"/>
                          </a:rPr>
                          <m:t>H</m:t>
                        </m:r>
                      </m:num>
                      <m:den>
                        <m:r>
                          <m:rPr>
                            <m:nor/>
                          </m:rPr>
                          <a:rPr lang="tr-TR" dirty="0">
                            <a:latin typeface="Times New Roman" panose="02020603050405020304" pitchFamily="18" charset="0"/>
                            <a:cs typeface="Times New Roman" panose="02020603050405020304" pitchFamily="18" charset="0"/>
                          </a:rPr>
                          <m:t>R</m:t>
                        </m:r>
                      </m:den>
                    </m:f>
                  </m:oMath>
                </a14:m>
                <a:r>
                  <a:rPr lang="tr-TR" dirty="0">
                    <a:latin typeface="Times New Roman" panose="02020603050405020304" pitchFamily="18" charset="0"/>
                    <a:cs typeface="Times New Roman" panose="02020603050405020304" pitchFamily="18" charset="0"/>
                  </a:rPr>
                  <a:t> (</a:t>
                </a:r>
                <a14:m>
                  <m:oMath xmlns:m="http://schemas.openxmlformats.org/officeDocument/2006/math">
                    <m:f>
                      <m:fPr>
                        <m:ctrlPr>
                          <a:rPr lang="tr-TR" i="1" dirty="0" smtClean="0">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1</m:t>
                        </m:r>
                      </m:num>
                      <m:den>
                        <m:r>
                          <m:rPr>
                            <m:nor/>
                          </m:rPr>
                          <a:rPr lang="tr-TR" dirty="0">
                            <a:latin typeface="Times New Roman" panose="02020603050405020304" pitchFamily="18" charset="0"/>
                            <a:cs typeface="Times New Roman" panose="02020603050405020304" pitchFamily="18" charset="0"/>
                          </a:rPr>
                          <m:t>T</m:t>
                        </m:r>
                        <m:r>
                          <m:rPr>
                            <m:nor/>
                          </m:rPr>
                          <a:rPr lang="tr-TR" baseline="-25000" dirty="0">
                            <a:latin typeface="Times New Roman" panose="02020603050405020304" pitchFamily="18" charset="0"/>
                            <a:cs typeface="Times New Roman" panose="02020603050405020304" pitchFamily="18" charset="0"/>
                          </a:rPr>
                          <m:t>2</m:t>
                        </m:r>
                      </m:den>
                    </m:f>
                    <m:r>
                      <a:rPr lang="tr-TR" b="0" i="0" dirty="0" smtClean="0">
                        <a:latin typeface="Cambria Math" panose="02040503050406030204" pitchFamily="18" charset="0"/>
                        <a:cs typeface="Times New Roman" panose="02020603050405020304" pitchFamily="18" charset="0"/>
                      </a:rPr>
                      <m:t> − </m:t>
                    </m:r>
                    <m:f>
                      <m:fPr>
                        <m:ctrlPr>
                          <a:rPr lang="tr-TR" b="0" i="1" dirty="0" smtClean="0">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1</m:t>
                        </m:r>
                      </m:num>
                      <m:den>
                        <m:r>
                          <m:rPr>
                            <m:nor/>
                          </m:rPr>
                          <a:rPr lang="tr-TR" dirty="0">
                            <a:latin typeface="Times New Roman" panose="02020603050405020304" pitchFamily="18" charset="0"/>
                            <a:cs typeface="Times New Roman" panose="02020603050405020304" pitchFamily="18" charset="0"/>
                          </a:rPr>
                          <m:t>T</m:t>
                        </m:r>
                        <m:r>
                          <m:rPr>
                            <m:nor/>
                          </m:rPr>
                          <a:rPr lang="tr-TR" baseline="-25000" dirty="0">
                            <a:latin typeface="Times New Roman" panose="02020603050405020304" pitchFamily="18" charset="0"/>
                            <a:cs typeface="Times New Roman" panose="02020603050405020304" pitchFamily="18" charset="0"/>
                          </a:rPr>
                          <m:t>1</m:t>
                        </m:r>
                      </m:den>
                    </m:f>
                    <m:r>
                      <a:rPr lang="tr-TR" b="0" i="1" dirty="0" smtClean="0">
                        <a:latin typeface="Cambria Math" panose="02040503050406030204" pitchFamily="18" charset="0"/>
                        <a:cs typeface="Times New Roman" panose="02020603050405020304" pitchFamily="18" charset="0"/>
                      </a:rPr>
                      <m:t>)</m:t>
                    </m:r>
                  </m:oMath>
                </a14:m>
                <a:r>
                  <a:rPr lang="tr-TR" dirty="0">
                    <a:latin typeface="Times New Roman" panose="02020603050405020304" pitchFamily="18" charset="0"/>
                    <a:cs typeface="Times New Roman" panose="02020603050405020304" pitchFamily="18" charset="0"/>
                  </a:rPr>
                  <a:t> = </a:t>
                </a:r>
                <a14:m>
                  <m:oMath xmlns:m="http://schemas.openxmlformats.org/officeDocument/2006/math">
                    <m:f>
                      <m:fPr>
                        <m:ctrlPr>
                          <a:rPr lang="tr-TR" i="1">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−92.22</m:t>
                        </m:r>
                        <m:r>
                          <m:rPr>
                            <m:nor/>
                          </m:rPr>
                          <a:rPr lang="tr-TR" dirty="0">
                            <a:latin typeface="Times New Roman" panose="02020603050405020304" pitchFamily="18" charset="0"/>
                            <a:cs typeface="Times New Roman" panose="02020603050405020304" pitchFamily="18" charset="0"/>
                          </a:rPr>
                          <m:t>x</m:t>
                        </m:r>
                        <m:r>
                          <m:rPr>
                            <m:nor/>
                          </m:rPr>
                          <a:rPr lang="tr-TR" dirty="0">
                            <a:latin typeface="Times New Roman" panose="02020603050405020304" pitchFamily="18" charset="0"/>
                            <a:cs typeface="Times New Roman" panose="02020603050405020304" pitchFamily="18" charset="0"/>
                          </a:rPr>
                          <m:t>103</m:t>
                        </m:r>
                        <m:r>
                          <m:rPr>
                            <m:nor/>
                          </m:rPr>
                          <a:rPr lang="tr-TR" dirty="0">
                            <a:latin typeface="Times New Roman" panose="02020603050405020304" pitchFamily="18" charset="0"/>
                            <a:cs typeface="Times New Roman" panose="02020603050405020304" pitchFamily="18" charset="0"/>
                          </a:rPr>
                          <m:t>J</m:t>
                        </m:r>
                        <m:r>
                          <m:rPr>
                            <m:nor/>
                          </m:rPr>
                          <a:rPr lang="tr-TR" dirty="0">
                            <a:latin typeface="Times New Roman" panose="02020603050405020304" pitchFamily="18" charset="0"/>
                            <a:cs typeface="Times New Roman" panose="02020603050405020304" pitchFamily="18" charset="0"/>
                          </a:rPr>
                          <m:t>.</m:t>
                        </m:r>
                        <m:r>
                          <m:rPr>
                            <m:nor/>
                          </m:rPr>
                          <a:rPr lang="tr-TR" dirty="0">
                            <a:latin typeface="Times New Roman" panose="02020603050405020304" pitchFamily="18" charset="0"/>
                            <a:cs typeface="Times New Roman" panose="02020603050405020304" pitchFamily="18" charset="0"/>
                          </a:rPr>
                          <m:t>mol</m:t>
                        </m:r>
                        <m:r>
                          <m:rPr>
                            <m:nor/>
                          </m:rPr>
                          <a:rPr lang="tr-TR" baseline="30000" dirty="0">
                            <a:latin typeface="Times New Roman" panose="02020603050405020304" pitchFamily="18" charset="0"/>
                            <a:cs typeface="Times New Roman" panose="02020603050405020304" pitchFamily="18" charset="0"/>
                          </a:rPr>
                          <m:t>−1</m:t>
                        </m:r>
                      </m:num>
                      <m:den>
                        <m:r>
                          <m:rPr>
                            <m:nor/>
                          </m:rPr>
                          <a:rPr lang="tr-TR" dirty="0">
                            <a:latin typeface="Times New Roman" panose="02020603050405020304" pitchFamily="18" charset="0"/>
                            <a:cs typeface="Times New Roman" panose="02020603050405020304" pitchFamily="18" charset="0"/>
                          </a:rPr>
                          <m:t>8.3145 </m:t>
                        </m:r>
                        <m:r>
                          <m:rPr>
                            <m:nor/>
                          </m:rPr>
                          <a:rPr lang="tr-TR" dirty="0">
                            <a:latin typeface="Times New Roman" panose="02020603050405020304" pitchFamily="18" charset="0"/>
                            <a:cs typeface="Times New Roman" panose="02020603050405020304" pitchFamily="18" charset="0"/>
                          </a:rPr>
                          <m:t>J</m:t>
                        </m:r>
                        <m:r>
                          <m:rPr>
                            <m:nor/>
                          </m:rPr>
                          <a:rPr lang="tr-TR" dirty="0">
                            <a:latin typeface="Times New Roman" panose="02020603050405020304" pitchFamily="18" charset="0"/>
                            <a:cs typeface="Times New Roman" panose="02020603050405020304" pitchFamily="18" charset="0"/>
                          </a:rPr>
                          <m:t>.</m:t>
                        </m:r>
                        <m:r>
                          <m:rPr>
                            <m:nor/>
                          </m:rPr>
                          <a:rPr lang="tr-TR" dirty="0">
                            <a:latin typeface="Times New Roman" panose="02020603050405020304" pitchFamily="18" charset="0"/>
                            <a:cs typeface="Times New Roman" panose="02020603050405020304" pitchFamily="18" charset="0"/>
                          </a:rPr>
                          <m:t>K</m:t>
                        </m:r>
                        <m:r>
                          <m:rPr>
                            <m:nor/>
                          </m:rPr>
                          <a:rPr lang="tr-TR" baseline="30000" dirty="0">
                            <a:latin typeface="Times New Roman" panose="02020603050405020304" pitchFamily="18" charset="0"/>
                            <a:cs typeface="Times New Roman" panose="02020603050405020304" pitchFamily="18" charset="0"/>
                          </a:rPr>
                          <m:t>−1</m:t>
                        </m:r>
                        <m:r>
                          <m:rPr>
                            <m:nor/>
                          </m:rPr>
                          <a:rPr lang="tr-TR" dirty="0">
                            <a:latin typeface="Times New Roman" panose="02020603050405020304" pitchFamily="18" charset="0"/>
                            <a:cs typeface="Times New Roman" panose="02020603050405020304" pitchFamily="18" charset="0"/>
                          </a:rPr>
                          <m:t>mol</m:t>
                        </m:r>
                        <m:r>
                          <m:rPr>
                            <m:nor/>
                          </m:rPr>
                          <a:rPr lang="tr-TR" baseline="30000" dirty="0">
                            <a:latin typeface="Times New Roman" panose="02020603050405020304" pitchFamily="18" charset="0"/>
                            <a:cs typeface="Times New Roman" panose="02020603050405020304" pitchFamily="18" charset="0"/>
                          </a:rPr>
                          <m:t>−1 </m:t>
                        </m:r>
                      </m:den>
                    </m:f>
                  </m:oMath>
                </a14:m>
                <a:r>
                  <a:rPr lang="tr-TR" dirty="0">
                    <a:latin typeface="Times New Roman" panose="02020603050405020304" pitchFamily="18" charset="0"/>
                    <a:cs typeface="Times New Roman" panose="02020603050405020304" pitchFamily="18" charset="0"/>
                  </a:rPr>
                  <a:t> (</a:t>
                </a:r>
                <a14:m>
                  <m:oMath xmlns:m="http://schemas.openxmlformats.org/officeDocument/2006/math">
                    <m:f>
                      <m:fPr>
                        <m:ctrlPr>
                          <a:rPr lang="tr-TR" i="1" dirty="0">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1</m:t>
                        </m:r>
                      </m:num>
                      <m:den>
                        <m:r>
                          <m:rPr>
                            <m:nor/>
                          </m:rPr>
                          <a:rPr lang="tr-TR" dirty="0">
                            <a:latin typeface="Times New Roman" panose="02020603050405020304" pitchFamily="18" charset="0"/>
                            <a:cs typeface="Times New Roman" panose="02020603050405020304" pitchFamily="18" charset="0"/>
                          </a:rPr>
                          <m:t>298</m:t>
                        </m:r>
                      </m:den>
                    </m:f>
                    <m:r>
                      <a:rPr lang="tr-TR" dirty="0">
                        <a:latin typeface="Cambria Math" panose="02040503050406030204" pitchFamily="18" charset="0"/>
                        <a:cs typeface="Times New Roman" panose="02020603050405020304" pitchFamily="18" charset="0"/>
                      </a:rPr>
                      <m:t> − </m:t>
                    </m:r>
                    <m:f>
                      <m:fPr>
                        <m:ctrlPr>
                          <a:rPr lang="tr-TR" i="1" dirty="0">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1</m:t>
                        </m:r>
                      </m:num>
                      <m:den>
                        <m:r>
                          <m:rPr>
                            <m:nor/>
                          </m:rPr>
                          <a:rPr lang="tr-TR" dirty="0">
                            <a:latin typeface="Times New Roman" panose="02020603050405020304" pitchFamily="18" charset="0"/>
                            <a:cs typeface="Times New Roman" panose="02020603050405020304" pitchFamily="18" charset="0"/>
                          </a:rPr>
                          <m:t>400</m:t>
                        </m:r>
                      </m:den>
                    </m:f>
                    <m:r>
                      <a:rPr lang="tr-TR" i="1" dirty="0">
                        <a:latin typeface="Cambria Math" panose="02040503050406030204" pitchFamily="18" charset="0"/>
                        <a:cs typeface="Times New Roman" panose="02020603050405020304" pitchFamily="18" charset="0"/>
                      </a:rPr>
                      <m:t>)</m:t>
                    </m:r>
                  </m:oMath>
                </a14:m>
                <a:r>
                  <a:rPr lang="tr-TR" dirty="0">
                    <a:latin typeface="Times New Roman" panose="02020603050405020304" pitchFamily="18" charset="0"/>
                    <a:cs typeface="Times New Roman" panose="02020603050405020304" pitchFamily="18" charset="0"/>
                  </a:rPr>
                  <a:t> = -9.49</a:t>
                </a:r>
              </a:p>
              <a:p>
                <a:endParaRPr lang="tr-TR" dirty="0">
                  <a:latin typeface="Times New Roman" panose="02020603050405020304" pitchFamily="18" charset="0"/>
                  <a:cs typeface="Times New Roman" panose="02020603050405020304" pitchFamily="18" charset="0"/>
                </a:endParaRPr>
              </a:p>
              <a:p>
                <a14:m>
                  <m:oMath xmlns:m="http://schemas.openxmlformats.org/officeDocument/2006/math">
                    <m:r>
                      <m:rPr>
                        <m:nor/>
                      </m:rPr>
                      <a:rPr lang="tr-TR" dirty="0" smtClean="0">
                        <a:latin typeface="Times New Roman" panose="02020603050405020304" pitchFamily="18" charset="0"/>
                        <a:cs typeface="Times New Roman" panose="02020603050405020304" pitchFamily="18" charset="0"/>
                      </a:rPr>
                      <m:t>K</m:t>
                    </m:r>
                    <m:r>
                      <m:rPr>
                        <m:nor/>
                      </m:rPr>
                      <a:rPr lang="tr-TR" baseline="-25000" dirty="0" smtClean="0">
                        <a:latin typeface="Times New Roman" panose="02020603050405020304" pitchFamily="18" charset="0"/>
                        <a:cs typeface="Times New Roman" panose="02020603050405020304" pitchFamily="18" charset="0"/>
                      </a:rPr>
                      <m:t>2</m:t>
                    </m:r>
                  </m:oMath>
                </a14:m>
                <a:r>
                  <a:rPr lang="tr-TR" dirty="0">
                    <a:latin typeface="Times New Roman" panose="02020603050405020304" pitchFamily="18" charset="0"/>
                    <a:cs typeface="Times New Roman" panose="02020603050405020304" pitchFamily="18" charset="0"/>
                  </a:rPr>
                  <a:t> = </a:t>
                </a:r>
                <a14:m>
                  <m:oMath xmlns:m="http://schemas.openxmlformats.org/officeDocument/2006/math">
                    <m:r>
                      <m:rPr>
                        <m:nor/>
                      </m:rPr>
                      <a:rPr lang="tr-TR" dirty="0">
                        <a:latin typeface="Times New Roman" panose="02020603050405020304" pitchFamily="18" charset="0"/>
                        <a:cs typeface="Times New Roman" panose="02020603050405020304" pitchFamily="18" charset="0"/>
                      </a:rPr>
                      <m:t>K</m:t>
                    </m:r>
                    <m:r>
                      <m:rPr>
                        <m:nor/>
                      </m:rPr>
                      <a:rPr lang="tr-TR" baseline="-25000" dirty="0">
                        <a:latin typeface="Times New Roman" panose="02020603050405020304" pitchFamily="18" charset="0"/>
                        <a:cs typeface="Times New Roman" panose="02020603050405020304" pitchFamily="18" charset="0"/>
                      </a:rPr>
                      <m:t>1</m:t>
                    </m:r>
                  </m:oMath>
                </a14:m>
                <a:r>
                  <a:rPr lang="tr-TR" dirty="0">
                    <a:latin typeface="Times New Roman" panose="02020603050405020304" pitchFamily="18" charset="0"/>
                    <a:cs typeface="Times New Roman" panose="02020603050405020304" pitchFamily="18" charset="0"/>
                  </a:rPr>
                  <a:t> e </a:t>
                </a:r>
                <a:r>
                  <a:rPr lang="tr-TR" baseline="30000" dirty="0">
                    <a:latin typeface="Times New Roman" panose="02020603050405020304" pitchFamily="18" charset="0"/>
                    <a:cs typeface="Times New Roman" panose="02020603050405020304" pitchFamily="18" charset="0"/>
                  </a:rPr>
                  <a:t>-9.49 </a:t>
                </a:r>
                <a:r>
                  <a:rPr lang="tr-TR" dirty="0">
                    <a:latin typeface="Times New Roman" panose="02020603050405020304" pitchFamily="18" charset="0"/>
                    <a:cs typeface="Times New Roman" panose="02020603050405020304" pitchFamily="18" charset="0"/>
                  </a:rPr>
                  <a:t>= (6.8x10</a:t>
                </a:r>
                <a:r>
                  <a:rPr lang="tr-TR" baseline="30000" dirty="0">
                    <a:latin typeface="Times New Roman" panose="02020603050405020304" pitchFamily="18" charset="0"/>
                    <a:cs typeface="Times New Roman" panose="02020603050405020304" pitchFamily="18" charset="0"/>
                  </a:rPr>
                  <a:t>5</a:t>
                </a:r>
                <a:r>
                  <a:rPr lang="tr-TR" dirty="0">
                    <a:latin typeface="Times New Roman" panose="02020603050405020304" pitchFamily="18" charset="0"/>
                    <a:cs typeface="Times New Roman" panose="02020603050405020304" pitchFamily="18" charset="0"/>
                  </a:rPr>
                  <a:t>)e-</a:t>
                </a:r>
                <a:r>
                  <a:rPr lang="tr-TR" baseline="30000" dirty="0">
                    <a:latin typeface="Times New Roman" panose="02020603050405020304" pitchFamily="18" charset="0"/>
                    <a:cs typeface="Times New Roman" panose="02020603050405020304" pitchFamily="18" charset="0"/>
                  </a:rPr>
                  <a:t>9.49</a:t>
                </a:r>
                <a:r>
                  <a:rPr lang="tr-TR" dirty="0">
                    <a:latin typeface="Times New Roman" panose="02020603050405020304" pitchFamily="18" charset="0"/>
                    <a:cs typeface="Times New Roman" panose="02020603050405020304" pitchFamily="18" charset="0"/>
                  </a:rPr>
                  <a:t> = 51</a:t>
                </a:r>
              </a:p>
            </p:txBody>
          </p:sp>
        </mc:Choice>
        <mc:Fallback xmlns="">
          <p:sp>
            <p:nvSpPr>
              <p:cNvPr id="4" name="Dikdörtgen 3"/>
              <p:cNvSpPr>
                <a:spLocks noRot="1" noChangeAspect="1" noMove="1" noResize="1" noEditPoints="1" noAdjustHandles="1" noChangeArrowheads="1" noChangeShapeType="1" noTextEdit="1"/>
              </p:cNvSpPr>
              <p:nvPr/>
            </p:nvSpPr>
            <p:spPr>
              <a:xfrm>
                <a:off x="495300" y="1352550"/>
                <a:ext cx="8153400" cy="3034998"/>
              </a:xfrm>
              <a:prstGeom prst="rect">
                <a:avLst/>
              </a:prstGeom>
              <a:blipFill>
                <a:blip r:embed="rId4"/>
                <a:stretch>
                  <a:fillRect l="-598" t="-1205" b="-2209"/>
                </a:stretch>
              </a:blipFill>
            </p:spPr>
            <p:txBody>
              <a:bodyPr/>
              <a:lstStyle/>
              <a:p>
                <a:r>
                  <a:rPr lang="tr-TR">
                    <a:noFill/>
                  </a:rPr>
                  <a:t> </a:t>
                </a:r>
              </a:p>
            </p:txBody>
          </p:sp>
        </mc:Fallback>
      </mc:AlternateContent>
    </p:spTree>
    <p:extLst>
      <p:ext uri="{BB962C8B-B14F-4D97-AF65-F5344CB8AC3E}">
        <p14:creationId xmlns:p14="http://schemas.microsoft.com/office/powerpoint/2010/main" val="29202995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609600" y="1047750"/>
            <a:ext cx="8153400" cy="3416320"/>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K değeri çok küçükse</a:t>
            </a:r>
          </a:p>
          <a:p>
            <a:r>
              <a:rPr lang="tr-TR" dirty="0">
                <a:latin typeface="Times New Roman" panose="02020603050405020304" pitchFamily="18" charset="0"/>
                <a:cs typeface="Times New Roman" panose="02020603050405020304" pitchFamily="18" charset="0"/>
              </a:rPr>
              <a:t>N</a:t>
            </a:r>
            <a:r>
              <a:rPr lang="tr-TR" baseline="-25000" dirty="0">
                <a:latin typeface="Times New Roman" panose="02020603050405020304" pitchFamily="18" charset="0"/>
                <a:cs typeface="Times New Roman" panose="02020603050405020304" pitchFamily="18" charset="0"/>
              </a:rPr>
              <a:t>2(g) </a:t>
            </a:r>
            <a:r>
              <a:rPr lang="tr-TR" dirty="0">
                <a:latin typeface="Times New Roman" panose="02020603050405020304" pitchFamily="18" charset="0"/>
                <a:cs typeface="Times New Roman" panose="02020603050405020304" pitchFamily="18" charset="0"/>
              </a:rPr>
              <a:t>+ O</a:t>
            </a:r>
            <a:r>
              <a:rPr lang="tr-TR" baseline="-25000" dirty="0">
                <a:latin typeface="Times New Roman" panose="02020603050405020304" pitchFamily="18" charset="0"/>
                <a:cs typeface="Times New Roman" panose="02020603050405020304" pitchFamily="18" charset="0"/>
              </a:rPr>
              <a:t>2(g) </a:t>
            </a:r>
            <a:r>
              <a:rPr lang="tr-TR" dirty="0">
                <a:latin typeface="Times New Roman" panose="02020603050405020304" pitchFamily="18" charset="0"/>
                <a:cs typeface="Times New Roman" panose="02020603050405020304" pitchFamily="18" charset="0"/>
              </a:rPr>
              <a:t>↔ 2NO</a:t>
            </a:r>
            <a:r>
              <a:rPr lang="tr-TR" baseline="-25000" dirty="0">
                <a:latin typeface="Times New Roman" panose="02020603050405020304" pitchFamily="18" charset="0"/>
                <a:cs typeface="Times New Roman" panose="02020603050405020304" pitchFamily="18" charset="0"/>
              </a:rPr>
              <a:t>(g) </a:t>
            </a:r>
            <a:r>
              <a:rPr lang="tr-TR" dirty="0">
                <a:latin typeface="Times New Roman" panose="02020603050405020304" pitchFamily="18" charset="0"/>
                <a:cs typeface="Times New Roman" panose="02020603050405020304" pitchFamily="18" charset="0"/>
              </a:rPr>
              <a:t>K= 1x10</a:t>
            </a:r>
            <a:r>
              <a:rPr lang="tr-TR" baseline="30000" dirty="0">
                <a:latin typeface="Times New Roman" panose="02020603050405020304" pitchFamily="18" charset="0"/>
                <a:cs typeface="Times New Roman" panose="02020603050405020304" pitchFamily="18" charset="0"/>
              </a:rPr>
              <a:t>-30</a:t>
            </a:r>
            <a:r>
              <a:rPr lang="tr-TR" dirty="0">
                <a:latin typeface="Times New Roman" panose="02020603050405020304" pitchFamily="18" charset="0"/>
                <a:cs typeface="Times New Roman" panose="02020603050405020304" pitchFamily="18" charset="0"/>
              </a:rPr>
              <a:t>(T = 1000K)</a:t>
            </a:r>
          </a:p>
          <a:p>
            <a:r>
              <a:rPr lang="tr-TR" dirty="0">
                <a:latin typeface="Times New Roman" panose="02020603050405020304" pitchFamily="18" charset="0"/>
                <a:cs typeface="Times New Roman" panose="02020603050405020304" pitchFamily="18" charset="0"/>
              </a:rPr>
              <a:t>Çok az NO üretilir, tepkime yok diyebiliriz.</a:t>
            </a:r>
          </a:p>
          <a:p>
            <a:endParaRPr lang="tr-TR" dirty="0">
              <a:latin typeface="Times New Roman" panose="02020603050405020304" pitchFamily="18" charset="0"/>
              <a:cs typeface="Times New Roman" panose="02020603050405020304" pitchFamily="18" charset="0"/>
            </a:endParaRPr>
          </a:p>
          <a:p>
            <a:r>
              <a:rPr lang="tr-TR" b="1" dirty="0">
                <a:latin typeface="Times New Roman" panose="02020603050405020304" pitchFamily="18" charset="0"/>
                <a:cs typeface="Times New Roman" panose="02020603050405020304" pitchFamily="18" charset="0"/>
              </a:rPr>
              <a:t>K değeri çok büyükse</a:t>
            </a:r>
          </a:p>
          <a:p>
            <a:r>
              <a:rPr lang="tr-TR" dirty="0">
                <a:latin typeface="Times New Roman" panose="02020603050405020304" pitchFamily="18" charset="0"/>
                <a:cs typeface="Times New Roman" panose="02020603050405020304" pitchFamily="18" charset="0"/>
              </a:rPr>
              <a:t>2CO</a:t>
            </a:r>
            <a:r>
              <a:rPr lang="tr-TR" baseline="-25000" dirty="0">
                <a:latin typeface="Times New Roman" panose="02020603050405020304" pitchFamily="18" charset="0"/>
                <a:cs typeface="Times New Roman" panose="02020603050405020304" pitchFamily="18" charset="0"/>
              </a:rPr>
              <a:t>(g)</a:t>
            </a:r>
            <a:r>
              <a:rPr lang="tr-TR" dirty="0">
                <a:latin typeface="Times New Roman" panose="02020603050405020304" pitchFamily="18" charset="0"/>
                <a:cs typeface="Times New Roman" panose="02020603050405020304" pitchFamily="18" charset="0"/>
              </a:rPr>
              <a:t>+ O</a:t>
            </a:r>
            <a:r>
              <a:rPr lang="tr-TR" baseline="-25000" dirty="0">
                <a:latin typeface="Times New Roman" panose="02020603050405020304" pitchFamily="18" charset="0"/>
                <a:cs typeface="Times New Roman" panose="02020603050405020304" pitchFamily="18" charset="0"/>
              </a:rPr>
              <a:t>2(g)</a:t>
            </a:r>
            <a:r>
              <a:rPr lang="tr-TR" dirty="0">
                <a:latin typeface="Times New Roman" panose="02020603050405020304" pitchFamily="18" charset="0"/>
                <a:cs typeface="Times New Roman" panose="02020603050405020304" pitchFamily="18" charset="0"/>
              </a:rPr>
              <a:t> ↔ 2CO</a:t>
            </a:r>
            <a:r>
              <a:rPr lang="tr-TR" baseline="-25000" dirty="0">
                <a:latin typeface="Times New Roman" panose="02020603050405020304" pitchFamily="18" charset="0"/>
                <a:cs typeface="Times New Roman" panose="02020603050405020304" pitchFamily="18" charset="0"/>
              </a:rPr>
              <a:t>2(g) </a:t>
            </a:r>
            <a:r>
              <a:rPr lang="tr-TR" dirty="0">
                <a:latin typeface="Times New Roman" panose="02020603050405020304" pitchFamily="18" charset="0"/>
                <a:cs typeface="Times New Roman" panose="02020603050405020304" pitchFamily="18" charset="0"/>
              </a:rPr>
              <a:t>K= 2,2x10</a:t>
            </a:r>
            <a:r>
              <a:rPr lang="tr-TR" baseline="30000" dirty="0">
                <a:latin typeface="Times New Roman" panose="02020603050405020304" pitchFamily="18" charset="0"/>
                <a:cs typeface="Times New Roman" panose="02020603050405020304" pitchFamily="18" charset="0"/>
              </a:rPr>
              <a:t>22</a:t>
            </a:r>
            <a:r>
              <a:rPr lang="tr-TR" dirty="0">
                <a:latin typeface="Times New Roman" panose="02020603050405020304" pitchFamily="18" charset="0"/>
                <a:cs typeface="Times New Roman" panose="02020603050405020304" pitchFamily="18" charset="0"/>
              </a:rPr>
              <a:t>(T = 1000K)</a:t>
            </a:r>
          </a:p>
          <a:p>
            <a:r>
              <a:rPr lang="tr-TR" dirty="0">
                <a:latin typeface="Times New Roman" panose="02020603050405020304" pitchFamily="18" charset="0"/>
                <a:cs typeface="Times New Roman" panose="02020603050405020304" pitchFamily="18" charset="0"/>
              </a:rPr>
              <a:t>Çok az girenler kalır, tepkime neredeyse tamamlanmış durumdadır.</a:t>
            </a:r>
          </a:p>
          <a:p>
            <a:endParaRPr lang="tr-TR" dirty="0">
              <a:latin typeface="Times New Roman" panose="02020603050405020304" pitchFamily="18" charset="0"/>
              <a:cs typeface="Times New Roman" panose="02020603050405020304" pitchFamily="18" charset="0"/>
            </a:endParaRPr>
          </a:p>
          <a:p>
            <a:r>
              <a:rPr lang="tr-TR" b="1" dirty="0">
                <a:latin typeface="Times New Roman" panose="02020603050405020304" pitchFamily="18" charset="0"/>
                <a:cs typeface="Times New Roman" panose="02020603050405020304" pitchFamily="18" charset="0"/>
              </a:rPr>
              <a:t>K değeri orta büyüklükte ise</a:t>
            </a:r>
          </a:p>
          <a:p>
            <a:r>
              <a:rPr lang="tr-TR" dirty="0">
                <a:latin typeface="Times New Roman" panose="02020603050405020304" pitchFamily="18" charset="0"/>
                <a:cs typeface="Times New Roman" panose="02020603050405020304" pitchFamily="18" charset="0"/>
              </a:rPr>
              <a:t>2BrCl</a:t>
            </a:r>
            <a:r>
              <a:rPr lang="tr-TR" baseline="-25000" dirty="0">
                <a:latin typeface="Times New Roman" panose="02020603050405020304" pitchFamily="18" charset="0"/>
                <a:cs typeface="Times New Roman" panose="02020603050405020304" pitchFamily="18" charset="0"/>
              </a:rPr>
              <a:t>(g) </a:t>
            </a:r>
            <a:r>
              <a:rPr lang="tr-TR" dirty="0">
                <a:latin typeface="Times New Roman" panose="02020603050405020304" pitchFamily="18" charset="0"/>
                <a:cs typeface="Times New Roman" panose="02020603050405020304" pitchFamily="18" charset="0"/>
              </a:rPr>
              <a:t>↔ Br</a:t>
            </a:r>
            <a:r>
              <a:rPr lang="tr-TR" baseline="-25000" dirty="0">
                <a:latin typeface="Times New Roman" panose="02020603050405020304" pitchFamily="18" charset="0"/>
                <a:cs typeface="Times New Roman" panose="02020603050405020304" pitchFamily="18" charset="0"/>
              </a:rPr>
              <a:t>2(g)</a:t>
            </a:r>
            <a:r>
              <a:rPr lang="tr-TR" dirty="0">
                <a:latin typeface="Times New Roman" panose="02020603050405020304" pitchFamily="18" charset="0"/>
                <a:cs typeface="Times New Roman" panose="02020603050405020304" pitchFamily="18" charset="0"/>
              </a:rPr>
              <a:t>+Cl</a:t>
            </a:r>
            <a:r>
              <a:rPr lang="tr-TR" baseline="-25000" dirty="0">
                <a:latin typeface="Times New Roman" panose="02020603050405020304" pitchFamily="18" charset="0"/>
                <a:cs typeface="Times New Roman" panose="02020603050405020304" pitchFamily="18" charset="0"/>
              </a:rPr>
              <a:t>2(g) </a:t>
            </a:r>
            <a:r>
              <a:rPr lang="tr-TR" dirty="0">
                <a:latin typeface="Times New Roman" panose="02020603050405020304" pitchFamily="18" charset="0"/>
                <a:cs typeface="Times New Roman" panose="02020603050405020304" pitchFamily="18" charset="0"/>
              </a:rPr>
              <a:t>K= 5 (T = 1000K)</a:t>
            </a:r>
          </a:p>
          <a:p>
            <a:r>
              <a:rPr lang="tr-TR" dirty="0">
                <a:latin typeface="Times New Roman" panose="02020603050405020304" pitchFamily="18" charset="0"/>
                <a:cs typeface="Times New Roman" panose="02020603050405020304" pitchFamily="18" charset="0"/>
              </a:rPr>
              <a:t>Giren ve ürünlerden çok miktarda var.</a:t>
            </a:r>
          </a:p>
          <a:p>
            <a:endParaRPr lang="tr-TR" dirty="0"/>
          </a:p>
        </p:txBody>
      </p:sp>
    </p:spTree>
    <p:extLst>
      <p:ext uri="{BB962C8B-B14F-4D97-AF65-F5344CB8AC3E}">
        <p14:creationId xmlns:p14="http://schemas.microsoft.com/office/powerpoint/2010/main" val="2959107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Ölçüm birimleri</a:t>
            </a:r>
          </a:p>
        </p:txBody>
      </p:sp>
      <p:sp>
        <p:nvSpPr>
          <p:cNvPr id="4" name="Dikdörtgen 3"/>
          <p:cNvSpPr/>
          <p:nvPr/>
        </p:nvSpPr>
        <p:spPr>
          <a:xfrm>
            <a:off x="495300" y="1200150"/>
            <a:ext cx="8153400" cy="3416320"/>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Bir sıvı çözeltinin kimyasal analizinden belirli bir miktardaki çözücü içindeki katı miktarı elde edilir. Bu da, geleneksel olarak çözücünün bir litresindeki (hacim) miligram (ağırlık) olarak katı miktarıdır (mg/</a:t>
            </a:r>
            <a:r>
              <a:rPr lang="tr-TR" dirty="0" err="1">
                <a:latin typeface="Times New Roman" panose="02020603050405020304" pitchFamily="18" charset="0"/>
                <a:cs typeface="Times New Roman" panose="02020603050405020304" pitchFamily="18" charset="0"/>
              </a:rPr>
              <a:t>lt</a:t>
            </a:r>
            <a:r>
              <a:rPr lang="tr-TR" dirty="0">
                <a:latin typeface="Times New Roman" panose="02020603050405020304" pitchFamily="18" charset="0"/>
                <a:cs typeface="Times New Roman" panose="02020603050405020304" pitchFamily="18" charset="0"/>
              </a:rPr>
              <a:t> cinsinden). Analiz sonuçları eşdeğer ağırlık/</a:t>
            </a:r>
            <a:r>
              <a:rPr lang="tr-TR" dirty="0" err="1">
                <a:latin typeface="Times New Roman" panose="02020603050405020304" pitchFamily="18" charset="0"/>
                <a:cs typeface="Times New Roman" panose="02020603050405020304" pitchFamily="18" charset="0"/>
              </a:rPr>
              <a:t>lt</a:t>
            </a:r>
            <a:r>
              <a:rPr lang="tr-TR" dirty="0">
                <a:latin typeface="Times New Roman" panose="02020603050405020304" pitchFamily="18" charset="0"/>
                <a:cs typeface="Times New Roman" panose="02020603050405020304" pitchFamily="18" charset="0"/>
              </a:rPr>
              <a:t> olarak da verilebilir. Bir maddenin eşdeğer ağırlığı (</a:t>
            </a:r>
            <a:r>
              <a:rPr lang="tr-TR" dirty="0" err="1">
                <a:latin typeface="Times New Roman" panose="02020603050405020304" pitchFamily="18" charset="0"/>
                <a:cs typeface="Times New Roman" panose="02020603050405020304" pitchFamily="18" charset="0"/>
              </a:rPr>
              <a:t>miliequivalent</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meq</a:t>
            </a:r>
            <a:r>
              <a:rPr lang="tr-TR" dirty="0">
                <a:latin typeface="Times New Roman" panose="02020603050405020304" pitchFamily="18" charset="0"/>
                <a:cs typeface="Times New Roman" panose="02020603050405020304" pitchFamily="18" charset="0"/>
              </a:rPr>
              <a:t>), mg/</a:t>
            </a:r>
            <a:r>
              <a:rPr lang="tr-TR" dirty="0" err="1">
                <a:latin typeface="Times New Roman" panose="02020603050405020304" pitchFamily="18" charset="0"/>
                <a:cs typeface="Times New Roman" panose="02020603050405020304" pitchFamily="18" charset="0"/>
              </a:rPr>
              <a:t>lt</a:t>
            </a:r>
            <a:r>
              <a:rPr lang="tr-TR" dirty="0">
                <a:latin typeface="Times New Roman" panose="02020603050405020304" pitchFamily="18" charset="0"/>
                <a:cs typeface="Times New Roman" panose="02020603050405020304" pitchFamily="18" charset="0"/>
              </a:rPr>
              <a:t> cinsinden olan konsantrasyonunun yük ile çarpımının gram cinsinden ağırlığına bölümüdür. Analizler çoğu kez, mg/</a:t>
            </a:r>
            <a:r>
              <a:rPr lang="tr-TR" dirty="0" err="1">
                <a:latin typeface="Times New Roman" panose="02020603050405020304" pitchFamily="18" charset="0"/>
                <a:cs typeface="Times New Roman" panose="02020603050405020304" pitchFamily="18" charset="0"/>
              </a:rPr>
              <a:t>lt'ye</a:t>
            </a:r>
            <a:r>
              <a:rPr lang="tr-TR" dirty="0">
                <a:latin typeface="Times New Roman" panose="02020603050405020304" pitchFamily="18" charset="0"/>
                <a:cs typeface="Times New Roman" panose="02020603050405020304" pitchFamily="18" charset="0"/>
              </a:rPr>
              <a:t> karşılık gelen ve milyonda bir anlamına gelen </a:t>
            </a:r>
            <a:r>
              <a:rPr lang="tr-TR" dirty="0" err="1">
                <a:latin typeface="Times New Roman" panose="02020603050405020304" pitchFamily="18" charset="0"/>
                <a:cs typeface="Times New Roman" panose="02020603050405020304" pitchFamily="18" charset="0"/>
              </a:rPr>
              <a:t>ppm</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parts</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per</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million</a:t>
            </a:r>
            <a:r>
              <a:rPr lang="tr-TR" dirty="0">
                <a:latin typeface="Times New Roman" panose="02020603050405020304" pitchFamily="18" charset="0"/>
                <a:cs typeface="Times New Roman" panose="02020603050405020304" pitchFamily="18" charset="0"/>
              </a:rPr>
              <a:t>) olarak verilmektedir. Kayaç jeokimyasında, eser olarak bulunan elementlerin (altın vb.) miktarı ise, milyarda bir anlamına karşılık gelen </a:t>
            </a:r>
            <a:r>
              <a:rPr lang="tr-TR" dirty="0" err="1">
                <a:latin typeface="Times New Roman" panose="02020603050405020304" pitchFamily="18" charset="0"/>
                <a:cs typeface="Times New Roman" panose="02020603050405020304" pitchFamily="18" charset="0"/>
              </a:rPr>
              <a:t>ppb</a:t>
            </a:r>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a:t>
            </a:r>
            <a:r>
              <a:rPr lang="tr-TR" dirty="0" err="1">
                <a:latin typeface="Times New Roman" panose="02020603050405020304" pitchFamily="18" charset="0"/>
                <a:cs typeface="Times New Roman" panose="02020603050405020304" pitchFamily="18" charset="0"/>
              </a:rPr>
              <a:t>parts</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per</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billion</a:t>
            </a:r>
            <a:r>
              <a:rPr lang="tr-TR" dirty="0">
                <a:latin typeface="Times New Roman" panose="02020603050405020304" pitchFamily="18" charset="0"/>
                <a:cs typeface="Times New Roman" panose="02020603050405020304" pitchFamily="18" charset="0"/>
              </a:rPr>
              <a:t>) ile gösterilir.</a:t>
            </a:r>
          </a:p>
          <a:p>
            <a:pPr algn="just"/>
            <a:r>
              <a:rPr lang="tr-TR" dirty="0">
                <a:latin typeface="Times New Roman" panose="02020603050405020304" pitchFamily="18" charset="0"/>
                <a:cs typeface="Times New Roman" panose="02020603050405020304" pitchFamily="18" charset="0"/>
              </a:rPr>
              <a:t>Kimyasal termodinamikte, konsantrasyon </a:t>
            </a:r>
            <a:r>
              <a:rPr lang="tr-TR" dirty="0" err="1">
                <a:latin typeface="Times New Roman" panose="02020603050405020304" pitchFamily="18" charset="0"/>
                <a:cs typeface="Times New Roman" panose="02020603050405020304" pitchFamily="18" charset="0"/>
              </a:rPr>
              <a:t>molalite</a:t>
            </a:r>
            <a:r>
              <a:rPr lang="tr-TR" dirty="0">
                <a:latin typeface="Times New Roman" panose="02020603050405020304" pitchFamily="18" charset="0"/>
                <a:cs typeface="Times New Roman" panose="02020603050405020304" pitchFamily="18" charset="0"/>
              </a:rPr>
              <a:t> cinsinden ifade edilmektedir. Bir </a:t>
            </a:r>
            <a:r>
              <a:rPr lang="tr-TR" dirty="0" err="1">
                <a:latin typeface="Times New Roman" panose="02020603050405020304" pitchFamily="18" charset="0"/>
                <a:cs typeface="Times New Roman" panose="02020603050405020304" pitchFamily="18" charset="0"/>
              </a:rPr>
              <a:t>mol</a:t>
            </a:r>
            <a:r>
              <a:rPr lang="tr-TR" dirty="0">
                <a:latin typeface="Times New Roman" panose="02020603050405020304" pitchFamily="18" charset="0"/>
                <a:cs typeface="Times New Roman" panose="02020603050405020304" pitchFamily="18" charset="0"/>
              </a:rPr>
              <a:t> çözelti, 1000 gr su içerisinde bir </a:t>
            </a:r>
            <a:r>
              <a:rPr lang="tr-TR" dirty="0" err="1">
                <a:latin typeface="Times New Roman" panose="02020603050405020304" pitchFamily="18" charset="0"/>
                <a:cs typeface="Times New Roman" panose="02020603050405020304" pitchFamily="18" charset="0"/>
              </a:rPr>
              <a:t>mol</a:t>
            </a:r>
            <a:r>
              <a:rPr lang="tr-TR" dirty="0">
                <a:latin typeface="Times New Roman" panose="02020603050405020304" pitchFamily="18" charset="0"/>
                <a:cs typeface="Times New Roman" panose="02020603050405020304" pitchFamily="18" charset="0"/>
              </a:rPr>
              <a:t> katı madde içerir. Seyreltik çözeltiler için, yoğunluğun da göz önüne alınması gerekir.</a:t>
            </a:r>
          </a:p>
        </p:txBody>
      </p:sp>
    </p:spTree>
    <p:extLst>
      <p:ext uri="{BB962C8B-B14F-4D97-AF65-F5344CB8AC3E}">
        <p14:creationId xmlns:p14="http://schemas.microsoft.com/office/powerpoint/2010/main" val="29597381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Kütle devinim kanunu</a:t>
            </a:r>
            <a:endParaRPr lang="tr-TR" dirty="0"/>
          </a:p>
        </p:txBody>
      </p:sp>
      <mc:AlternateContent xmlns:mc="http://schemas.openxmlformats.org/markup-compatibility/2006" xmlns:a14="http://schemas.microsoft.com/office/drawing/2010/main">
        <mc:Choice Requires="a14">
          <p:sp>
            <p:nvSpPr>
              <p:cNvPr id="4" name="Dikdörtgen 3"/>
              <p:cNvSpPr/>
              <p:nvPr/>
            </p:nvSpPr>
            <p:spPr>
              <a:xfrm>
                <a:off x="495300" y="1352550"/>
                <a:ext cx="8153400" cy="3297185"/>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Bir kimyasal denge;</a:t>
                </a:r>
              </a:p>
              <a:p>
                <a:pPr algn="just"/>
                <a:r>
                  <a:rPr lang="tr-TR" dirty="0" err="1">
                    <a:latin typeface="Times New Roman" panose="02020603050405020304" pitchFamily="18" charset="0"/>
                    <a:cs typeface="Times New Roman" panose="02020603050405020304" pitchFamily="18" charset="0"/>
                  </a:rPr>
                  <a:t>cC</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dD</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xX</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yY</a:t>
                </a:r>
                <a:r>
                  <a:rPr lang="tr-TR" dirty="0">
                    <a:latin typeface="Times New Roman" panose="02020603050405020304" pitchFamily="18" charset="0"/>
                    <a:cs typeface="Times New Roman" panose="02020603050405020304" pitchFamily="18" charset="0"/>
                  </a:rPr>
                  <a:t> şeklinde gösterilebilir. Burada, büyük harfler kimyasal bileşikler küçük harfler ise reaksiyonun </a:t>
                </a:r>
                <a:r>
                  <a:rPr lang="tr-TR" dirty="0" err="1">
                    <a:latin typeface="Times New Roman" panose="02020603050405020304" pitchFamily="18" charset="0"/>
                    <a:cs typeface="Times New Roman" panose="02020603050405020304" pitchFamily="18" charset="0"/>
                  </a:rPr>
                  <a:t>stokiyometrik</a:t>
                </a:r>
                <a:r>
                  <a:rPr lang="tr-TR" dirty="0">
                    <a:latin typeface="Times New Roman" panose="02020603050405020304" pitchFamily="18" charset="0"/>
                    <a:cs typeface="Times New Roman" panose="02020603050405020304" pitchFamily="18" charset="0"/>
                  </a:rPr>
                  <a:t> katsayılarına karşılık gelmektedir.</a:t>
                </a:r>
              </a:p>
              <a:p>
                <a:pPr algn="just"/>
                <a:r>
                  <a:rPr lang="tr-TR" dirty="0">
                    <a:latin typeface="Times New Roman" panose="02020603050405020304" pitchFamily="18" charset="0"/>
                    <a:cs typeface="Times New Roman" panose="02020603050405020304" pitchFamily="18" charset="0"/>
                  </a:rPr>
                  <a:t>Aşağıdaki reaksiyonda, her bir kimyasal formül için denge konsantrasyonu </a:t>
                </a:r>
                <a14:m>
                  <m:oMath xmlns:m="http://schemas.openxmlformats.org/officeDocument/2006/math">
                    <m:r>
                      <a:rPr lang="tr-TR" i="1" dirty="0" smtClean="0">
                        <a:latin typeface="Cambria Math" panose="02040503050406030204" pitchFamily="18" charset="0"/>
                        <a:cs typeface="Times New Roman" panose="02020603050405020304" pitchFamily="18" charset="0"/>
                      </a:rPr>
                      <m:t>[</m:t>
                    </m:r>
                    <m:r>
                      <a:rPr lang="tr-TR" i="1" dirty="0" smtClean="0">
                        <a:latin typeface="Cambria Math" panose="02040503050406030204" pitchFamily="18" charset="0"/>
                        <a:cs typeface="Times New Roman" panose="02020603050405020304" pitchFamily="18" charset="0"/>
                      </a:rPr>
                      <m:t>𝑋</m:t>
                    </m:r>
                    <m:r>
                      <a:rPr lang="tr-TR" i="1" dirty="0" smtClean="0">
                        <a:latin typeface="Cambria Math" panose="02040503050406030204" pitchFamily="18" charset="0"/>
                        <a:cs typeface="Times New Roman" panose="02020603050405020304" pitchFamily="18" charset="0"/>
                      </a:rPr>
                      <m:t>]</m:t>
                    </m:r>
                  </m:oMath>
                </a14:m>
                <a:r>
                  <a:rPr lang="tr-TR" dirty="0">
                    <a:latin typeface="Times New Roman" panose="02020603050405020304" pitchFamily="18" charset="0"/>
                    <a:cs typeface="Times New Roman" panose="02020603050405020304" pitchFamily="18" charset="0"/>
                  </a:rPr>
                  <a:t>, denge sabiti (</a:t>
                </a:r>
                <a:r>
                  <a:rPr lang="tr-TR" dirty="0" err="1">
                    <a:latin typeface="Times New Roman" panose="02020603050405020304" pitchFamily="18" charset="0"/>
                    <a:cs typeface="Times New Roman" panose="02020603050405020304" pitchFamily="18" charset="0"/>
                  </a:rPr>
                  <a:t>equilibrium</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constant</a:t>
                </a:r>
                <a:r>
                  <a:rPr lang="tr-TR" dirty="0">
                    <a:latin typeface="Times New Roman" panose="02020603050405020304" pitchFamily="18" charset="0"/>
                    <a:cs typeface="Times New Roman" panose="02020603050405020304" pitchFamily="18" charset="0"/>
                  </a:rPr>
                  <a:t>) ise K ile gösterilmiştir. </a:t>
                </a:r>
              </a:p>
              <a:p>
                <a:endParaRPr lang="tr-TR" dirty="0">
                  <a:latin typeface="Times New Roman" panose="02020603050405020304" pitchFamily="18" charset="0"/>
                  <a:cs typeface="Times New Roman" panose="02020603050405020304" pitchFamily="18" charset="0"/>
                </a:endParaRPr>
              </a:p>
              <a:p>
                <a:r>
                  <a:rPr lang="tr-TR" dirty="0">
                    <a:latin typeface="Times New Roman" panose="02020603050405020304" pitchFamily="18" charset="0"/>
                    <a:cs typeface="Times New Roman" panose="02020603050405020304" pitchFamily="18" charset="0"/>
                  </a:rPr>
                  <a:t>K= </a:t>
                </a:r>
                <a14:m>
                  <m:oMath xmlns:m="http://schemas.openxmlformats.org/officeDocument/2006/math">
                    <m:f>
                      <m:fPr>
                        <m:ctrlPr>
                          <a:rPr lang="tr-TR" i="1" smtClean="0">
                            <a:latin typeface="Cambria Math" panose="02040503050406030204" pitchFamily="18" charset="0"/>
                            <a:cs typeface="Times New Roman" panose="02020603050405020304" pitchFamily="18" charset="0"/>
                          </a:rPr>
                        </m:ctrlPr>
                      </m:fPr>
                      <m:num>
                        <m:r>
                          <a:rPr lang="tr-TR" b="0" i="1" smtClean="0">
                            <a:latin typeface="Cambria Math" panose="02040503050406030204" pitchFamily="18" charset="0"/>
                            <a:cs typeface="Times New Roman" panose="02020603050405020304" pitchFamily="18" charset="0"/>
                          </a:rPr>
                          <m:t> </m:t>
                        </m:r>
                        <m:r>
                          <a:rPr lang="tr-TR" i="1" dirty="0">
                            <a:latin typeface="Cambria Math" panose="02040503050406030204" pitchFamily="18" charset="0"/>
                            <a:cs typeface="Times New Roman" panose="02020603050405020304" pitchFamily="18" charset="0"/>
                          </a:rPr>
                          <m:t>[</m:t>
                        </m:r>
                        <m:r>
                          <a:rPr lang="tr-TR" i="1" dirty="0">
                            <a:latin typeface="Cambria Math" panose="02040503050406030204" pitchFamily="18" charset="0"/>
                            <a:cs typeface="Times New Roman" panose="02020603050405020304" pitchFamily="18" charset="0"/>
                          </a:rPr>
                          <m:t>𝑋</m:t>
                        </m:r>
                        <m:r>
                          <a:rPr lang="tr-TR" i="1" dirty="0">
                            <a:latin typeface="Cambria Math" panose="02040503050406030204" pitchFamily="18" charset="0"/>
                            <a:cs typeface="Times New Roman" panose="02020603050405020304" pitchFamily="18" charset="0"/>
                          </a:rPr>
                          <m:t>]</m:t>
                        </m:r>
                        <m:r>
                          <m:rPr>
                            <m:nor/>
                          </m:rPr>
                          <a:rPr lang="tr-TR" baseline="30000" dirty="0">
                            <a:latin typeface="Times New Roman" panose="02020603050405020304" pitchFamily="18" charset="0"/>
                            <a:cs typeface="Times New Roman" panose="02020603050405020304" pitchFamily="18" charset="0"/>
                          </a:rPr>
                          <m:t>x</m:t>
                        </m:r>
                        <m:r>
                          <m:rPr>
                            <m:nor/>
                          </m:rPr>
                          <a:rPr lang="tr-TR" dirty="0">
                            <a:latin typeface="Times New Roman" panose="02020603050405020304" pitchFamily="18" charset="0"/>
                            <a:cs typeface="Times New Roman" panose="02020603050405020304" pitchFamily="18" charset="0"/>
                          </a:rPr>
                          <m:t> </m:t>
                        </m:r>
                        <m:r>
                          <a:rPr lang="tr-TR" i="1" dirty="0">
                            <a:latin typeface="Cambria Math" panose="02040503050406030204" pitchFamily="18" charset="0"/>
                            <a:cs typeface="Times New Roman" panose="02020603050405020304" pitchFamily="18" charset="0"/>
                          </a:rPr>
                          <m:t>[</m:t>
                        </m:r>
                        <m:r>
                          <a:rPr lang="tr-TR" i="1" dirty="0">
                            <a:latin typeface="Cambria Math" panose="02040503050406030204" pitchFamily="18" charset="0"/>
                            <a:cs typeface="Times New Roman" panose="02020603050405020304" pitchFamily="18" charset="0"/>
                          </a:rPr>
                          <m:t>𝑌</m:t>
                        </m:r>
                        <m:r>
                          <a:rPr lang="tr-TR" i="1" dirty="0">
                            <a:latin typeface="Cambria Math" panose="02040503050406030204" pitchFamily="18" charset="0"/>
                            <a:cs typeface="Times New Roman" panose="02020603050405020304" pitchFamily="18" charset="0"/>
                          </a:rPr>
                          <m:t>]</m:t>
                        </m:r>
                        <m:r>
                          <m:rPr>
                            <m:nor/>
                          </m:rPr>
                          <a:rPr lang="tr-TR" baseline="30000" dirty="0">
                            <a:latin typeface="Times New Roman" panose="02020603050405020304" pitchFamily="18" charset="0"/>
                            <a:cs typeface="Times New Roman" panose="02020603050405020304" pitchFamily="18" charset="0"/>
                          </a:rPr>
                          <m:t>y</m:t>
                        </m:r>
                        <m:r>
                          <m:rPr>
                            <m:nor/>
                          </m:rPr>
                          <a:rPr lang="tr-TR" dirty="0">
                            <a:latin typeface="Times New Roman" panose="02020603050405020304" pitchFamily="18" charset="0"/>
                            <a:cs typeface="Times New Roman" panose="02020603050405020304" pitchFamily="18" charset="0"/>
                          </a:rPr>
                          <m:t>   </m:t>
                        </m:r>
                      </m:num>
                      <m:den>
                        <m:d>
                          <m:dPr>
                            <m:begChr m:val="["/>
                            <m:endChr m:val="]"/>
                            <m:ctrlPr>
                              <a:rPr lang="tr-TR" i="1" dirty="0">
                                <a:latin typeface="Cambria Math" panose="02040503050406030204" pitchFamily="18" charset="0"/>
                                <a:cs typeface="Times New Roman" panose="02020603050405020304" pitchFamily="18" charset="0"/>
                              </a:rPr>
                            </m:ctrlPr>
                          </m:dPr>
                          <m:e>
                            <m:r>
                              <a:rPr lang="tr-TR" i="1" dirty="0">
                                <a:latin typeface="Cambria Math" panose="02040503050406030204" pitchFamily="18" charset="0"/>
                                <a:cs typeface="Times New Roman" panose="02020603050405020304" pitchFamily="18" charset="0"/>
                              </a:rPr>
                              <m:t>𝐶</m:t>
                            </m:r>
                          </m:e>
                        </m:d>
                        <m:r>
                          <a:rPr lang="tr-TR" baseline="30000" dirty="0">
                            <a:latin typeface="Cambria Math" panose="02040503050406030204" pitchFamily="18" charset="0"/>
                            <a:cs typeface="Times New Roman" panose="02020603050405020304" pitchFamily="18" charset="0"/>
                          </a:rPr>
                          <m:t>𝑐</m:t>
                        </m:r>
                        <m:r>
                          <m:rPr>
                            <m:nor/>
                          </m:rPr>
                          <a:rPr lang="tr-TR" dirty="0">
                            <a:latin typeface="Times New Roman" panose="02020603050405020304" pitchFamily="18" charset="0"/>
                            <a:cs typeface="Times New Roman" panose="02020603050405020304" pitchFamily="18" charset="0"/>
                          </a:rPr>
                          <m:t> </m:t>
                        </m:r>
                        <m:d>
                          <m:dPr>
                            <m:begChr m:val="["/>
                            <m:endChr m:val="]"/>
                            <m:ctrlPr>
                              <a:rPr lang="tr-TR" i="1" dirty="0">
                                <a:latin typeface="Cambria Math" panose="02040503050406030204" pitchFamily="18" charset="0"/>
                                <a:cs typeface="Times New Roman" panose="02020603050405020304" pitchFamily="18" charset="0"/>
                              </a:rPr>
                            </m:ctrlPr>
                          </m:dPr>
                          <m:e>
                            <m:r>
                              <a:rPr lang="tr-TR" i="1" dirty="0">
                                <a:latin typeface="Cambria Math" panose="02040503050406030204" pitchFamily="18" charset="0"/>
                                <a:cs typeface="Times New Roman" panose="02020603050405020304" pitchFamily="18" charset="0"/>
                              </a:rPr>
                              <m:t>𝐷</m:t>
                            </m:r>
                          </m:e>
                        </m:d>
                        <m:r>
                          <a:rPr lang="tr-TR" baseline="30000" dirty="0">
                            <a:latin typeface="Cambria Math" panose="02040503050406030204" pitchFamily="18" charset="0"/>
                            <a:cs typeface="Times New Roman" panose="02020603050405020304" pitchFamily="18" charset="0"/>
                          </a:rPr>
                          <m:t>𝑑</m:t>
                        </m:r>
                      </m:den>
                    </m:f>
                  </m:oMath>
                </a14:m>
                <a:endParaRPr lang="tr-TR" dirty="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Burada </a:t>
                </a:r>
                <a14:m>
                  <m:oMath xmlns:m="http://schemas.openxmlformats.org/officeDocument/2006/math">
                    <m:r>
                      <a:rPr lang="tr-TR" i="1" dirty="0" smtClean="0">
                        <a:latin typeface="Cambria Math" panose="02040503050406030204" pitchFamily="18" charset="0"/>
                        <a:cs typeface="Times New Roman" panose="02020603050405020304" pitchFamily="18" charset="0"/>
                      </a:rPr>
                      <m:t>[</m:t>
                    </m:r>
                    <m:r>
                      <a:rPr lang="tr-TR" i="1" dirty="0" smtClean="0">
                        <a:latin typeface="Cambria Math" panose="02040503050406030204" pitchFamily="18" charset="0"/>
                        <a:cs typeface="Times New Roman" panose="02020603050405020304" pitchFamily="18" charset="0"/>
                      </a:rPr>
                      <m:t>𝑋</m:t>
                    </m:r>
                    <m:r>
                      <a:rPr lang="tr-TR" i="1" dirty="0" smtClean="0">
                        <a:latin typeface="Cambria Math" panose="02040503050406030204" pitchFamily="18" charset="0"/>
                        <a:cs typeface="Times New Roman" panose="02020603050405020304" pitchFamily="18" charset="0"/>
                      </a:rPr>
                      <m:t>]</m:t>
                    </m:r>
                  </m:oMath>
                </a14:m>
                <a:r>
                  <a:rPr lang="tr-TR" dirty="0">
                    <a:latin typeface="Times New Roman" panose="02020603050405020304" pitchFamily="18" charset="0"/>
                    <a:cs typeface="Times New Roman" panose="02020603050405020304" pitchFamily="18" charset="0"/>
                  </a:rPr>
                  <a:t>, X iyonunun </a:t>
                </a:r>
                <a:r>
                  <a:rPr lang="tr-TR" dirty="0" err="1">
                    <a:latin typeface="Times New Roman" panose="02020603050405020304" pitchFamily="18" charset="0"/>
                    <a:cs typeface="Times New Roman" panose="02020603050405020304" pitchFamily="18" charset="0"/>
                  </a:rPr>
                  <a:t>molal</a:t>
                </a:r>
                <a:r>
                  <a:rPr lang="tr-TR" dirty="0">
                    <a:latin typeface="Times New Roman" panose="02020603050405020304" pitchFamily="18" charset="0"/>
                    <a:cs typeface="Times New Roman" panose="02020603050405020304" pitchFamily="18" charset="0"/>
                  </a:rPr>
                  <a:t> konsantrasyonuna karşılık gelmektedir. Denge sabiti, sadece belirli bir kimyasal reaksiyon için geçerlidir. Bu sabit, ya deneysel olarak tespit</a:t>
                </a:r>
              </a:p>
              <a:p>
                <a:pPr algn="just"/>
                <a:r>
                  <a:rPr lang="tr-TR" dirty="0">
                    <a:latin typeface="Times New Roman" panose="02020603050405020304" pitchFamily="18" charset="0"/>
                    <a:cs typeface="Times New Roman" panose="02020603050405020304" pitchFamily="18" charset="0"/>
                  </a:rPr>
                  <a:t>edilir ya da termodinamik özelliklerden yararlanılarak hesaplanır.</a:t>
                </a:r>
                <a:r>
                  <a:rPr lang="tr-TR" dirty="0"/>
                  <a:t> </a:t>
                </a:r>
              </a:p>
            </p:txBody>
          </p:sp>
        </mc:Choice>
        <mc:Fallback xmlns="">
          <p:sp>
            <p:nvSpPr>
              <p:cNvPr id="4" name="Dikdörtgen 3"/>
              <p:cNvSpPr>
                <a:spLocks noRot="1" noChangeAspect="1" noMove="1" noResize="1" noEditPoints="1" noAdjustHandles="1" noChangeArrowheads="1" noChangeShapeType="1" noTextEdit="1"/>
              </p:cNvSpPr>
              <p:nvPr/>
            </p:nvSpPr>
            <p:spPr>
              <a:xfrm>
                <a:off x="495300" y="1352550"/>
                <a:ext cx="8153400" cy="3297185"/>
              </a:xfrm>
              <a:prstGeom prst="rect">
                <a:avLst/>
              </a:prstGeom>
              <a:blipFill>
                <a:blip r:embed="rId4"/>
                <a:stretch>
                  <a:fillRect l="-598" t="-1109" r="-598" b="-2033"/>
                </a:stretch>
              </a:blipFill>
            </p:spPr>
            <p:txBody>
              <a:bodyPr/>
              <a:lstStyle/>
              <a:p>
                <a:r>
                  <a:rPr lang="tr-TR">
                    <a:noFill/>
                  </a:rPr>
                  <a:t> </a:t>
                </a:r>
              </a:p>
            </p:txBody>
          </p:sp>
        </mc:Fallback>
      </mc:AlternateContent>
    </p:spTree>
    <p:extLst>
      <p:ext uri="{BB962C8B-B14F-4D97-AF65-F5344CB8AC3E}">
        <p14:creationId xmlns:p14="http://schemas.microsoft.com/office/powerpoint/2010/main" val="41886061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Kütle devinim kanunu</a:t>
            </a:r>
          </a:p>
        </p:txBody>
      </p:sp>
      <mc:AlternateContent xmlns:mc="http://schemas.openxmlformats.org/markup-compatibility/2006" xmlns:a14="http://schemas.microsoft.com/office/drawing/2010/main">
        <mc:Choice Requires="a14">
          <p:sp>
            <p:nvSpPr>
              <p:cNvPr id="4" name="Dikdörtgen 3"/>
              <p:cNvSpPr/>
              <p:nvPr/>
            </p:nvSpPr>
            <p:spPr>
              <a:xfrm>
                <a:off x="495300" y="1352550"/>
                <a:ext cx="8153400" cy="3303790"/>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Denge sabiti değeri kimyasal potansiyel ve </a:t>
                </a:r>
                <a:r>
                  <a:rPr lang="tr-TR" dirty="0" err="1">
                    <a:latin typeface="Times New Roman" panose="02020603050405020304" pitchFamily="18" charset="0"/>
                    <a:cs typeface="Times New Roman" panose="02020603050405020304" pitchFamily="18" charset="0"/>
                  </a:rPr>
                  <a:t>Gibbs</a:t>
                </a:r>
                <a:r>
                  <a:rPr lang="tr-TR" dirty="0">
                    <a:latin typeface="Times New Roman" panose="02020603050405020304" pitchFamily="18" charset="0"/>
                    <a:cs typeface="Times New Roman" panose="02020603050405020304" pitchFamily="18" charset="0"/>
                  </a:rPr>
                  <a:t> serbest enerjisinden bulunabilir.</a:t>
                </a:r>
              </a:p>
              <a:p>
                <a:r>
                  <a:rPr lang="tr-TR" dirty="0" err="1">
                    <a:latin typeface="Times New Roman" panose="02020603050405020304" pitchFamily="18" charset="0"/>
                    <a:cs typeface="Times New Roman" panose="02020603050405020304" pitchFamily="18" charset="0"/>
                  </a:rPr>
                  <a:t>aA</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bB</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cC</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dD</a:t>
                </a:r>
                <a:r>
                  <a:rPr lang="tr-TR" dirty="0">
                    <a:latin typeface="Times New Roman" panose="02020603050405020304" pitchFamily="18" charset="0"/>
                    <a:cs typeface="Times New Roman" panose="02020603050405020304" pitchFamily="18" charset="0"/>
                  </a:rPr>
                  <a:t> reaksiyonu ele alındığında; </a:t>
                </a:r>
              </a:p>
              <a:p>
                <a:r>
                  <a:rPr lang="tr-TR" dirty="0">
                    <a:latin typeface="Times New Roman" panose="02020603050405020304" pitchFamily="18" charset="0"/>
                    <a:cs typeface="Times New Roman" panose="02020603050405020304" pitchFamily="18" charset="0"/>
                  </a:rPr>
                  <a:t>∆G</a:t>
                </a:r>
                <a:r>
                  <a:rPr lang="tr-TR" baseline="-25000" dirty="0">
                    <a:latin typeface="Times New Roman" panose="02020603050405020304" pitchFamily="18" charset="0"/>
                    <a:cs typeface="Times New Roman" panose="02020603050405020304" pitchFamily="18" charset="0"/>
                  </a:rPr>
                  <a:t>R</a:t>
                </a:r>
                <a:r>
                  <a:rPr lang="tr-TR" dirty="0">
                    <a:latin typeface="Times New Roman" panose="02020603050405020304" pitchFamily="18" charset="0"/>
                    <a:cs typeface="Times New Roman" panose="02020603050405020304" pitchFamily="18" charset="0"/>
                  </a:rPr>
                  <a:t>= G</a:t>
                </a:r>
                <a:r>
                  <a:rPr lang="tr-TR" baseline="-25000" dirty="0">
                    <a:latin typeface="Times New Roman" panose="02020603050405020304" pitchFamily="18" charset="0"/>
                    <a:cs typeface="Times New Roman" panose="02020603050405020304" pitchFamily="18" charset="0"/>
                  </a:rPr>
                  <a:t>(ürünler) </a:t>
                </a:r>
                <a:r>
                  <a:rPr lang="tr-TR" dirty="0">
                    <a:latin typeface="Times New Roman" panose="02020603050405020304" pitchFamily="18" charset="0"/>
                    <a:cs typeface="Times New Roman" panose="02020603050405020304" pitchFamily="18" charset="0"/>
                  </a:rPr>
                  <a:t>– G</a:t>
                </a:r>
                <a:r>
                  <a:rPr lang="tr-TR" baseline="-25000" dirty="0">
                    <a:latin typeface="Times New Roman" panose="02020603050405020304" pitchFamily="18" charset="0"/>
                    <a:cs typeface="Times New Roman" panose="02020603050405020304" pitchFamily="18" charset="0"/>
                  </a:rPr>
                  <a:t>(tepkiyenler)</a:t>
                </a:r>
              </a:p>
              <a:p>
                <a:endParaRPr lang="tr-TR" dirty="0">
                  <a:latin typeface="Times New Roman" panose="02020603050405020304" pitchFamily="18" charset="0"/>
                  <a:cs typeface="Times New Roman" panose="02020603050405020304" pitchFamily="18" charset="0"/>
                </a:endParaRPr>
              </a:p>
              <a:p>
                <a:r>
                  <a:rPr lang="tr-TR" dirty="0">
                    <a:latin typeface="Times New Roman" panose="02020603050405020304" pitchFamily="18" charset="0"/>
                    <a:cs typeface="Times New Roman" panose="02020603050405020304" pitchFamily="18" charset="0"/>
                  </a:rPr>
                  <a:t>∆G</a:t>
                </a:r>
                <a:r>
                  <a:rPr lang="tr-TR" baseline="-25000" dirty="0">
                    <a:latin typeface="Times New Roman" panose="02020603050405020304" pitchFamily="18" charset="0"/>
                    <a:cs typeface="Times New Roman" panose="02020603050405020304" pitchFamily="18" charset="0"/>
                  </a:rPr>
                  <a:t>R</a:t>
                </a:r>
                <a:r>
                  <a:rPr lang="tr-TR" dirty="0">
                    <a:latin typeface="Times New Roman" panose="02020603050405020304" pitchFamily="18" charset="0"/>
                    <a:cs typeface="Times New Roman" panose="02020603050405020304" pitchFamily="18" charset="0"/>
                  </a:rPr>
                  <a:t>= ∆G</a:t>
                </a:r>
                <a:r>
                  <a:rPr lang="tr-TR" baseline="30000" dirty="0">
                    <a:latin typeface="Times New Roman" panose="02020603050405020304" pitchFamily="18" charset="0"/>
                    <a:cs typeface="Times New Roman" panose="02020603050405020304" pitchFamily="18" charset="0"/>
                  </a:rPr>
                  <a:t>o </a:t>
                </a:r>
                <a:r>
                  <a:rPr lang="tr-TR" dirty="0">
                    <a:latin typeface="Times New Roman" panose="02020603050405020304" pitchFamily="18" charset="0"/>
                    <a:cs typeface="Times New Roman" panose="02020603050405020304" pitchFamily="18" charset="0"/>
                  </a:rPr>
                  <a:t>+ RT </a:t>
                </a:r>
                <a:r>
                  <a:rPr lang="tr-TR" dirty="0" err="1">
                    <a:latin typeface="Times New Roman" panose="02020603050405020304" pitchFamily="18" charset="0"/>
                    <a:cs typeface="Times New Roman" panose="02020603050405020304" pitchFamily="18" charset="0"/>
                  </a:rPr>
                  <a:t>ln</a:t>
                </a:r>
                <a:r>
                  <a:rPr lang="tr-TR" dirty="0">
                    <a:latin typeface="Times New Roman" panose="02020603050405020304" pitchFamily="18" charset="0"/>
                    <a:cs typeface="Times New Roman" panose="02020603050405020304" pitchFamily="18" charset="0"/>
                  </a:rPr>
                  <a:t>  </a:t>
                </a:r>
              </a:p>
              <a:p>
                <a:endParaRPr lang="tr-TR" dirty="0">
                  <a:latin typeface="Times New Roman" panose="02020603050405020304" pitchFamily="18" charset="0"/>
                  <a:cs typeface="Times New Roman" panose="02020603050405020304" pitchFamily="18" charset="0"/>
                </a:endParaRPr>
              </a:p>
              <a:p>
                <a:r>
                  <a:rPr lang="tr-TR" dirty="0">
                    <a:latin typeface="Times New Roman" panose="02020603050405020304" pitchFamily="18" charset="0"/>
                    <a:cs typeface="Times New Roman" panose="02020603050405020304" pitchFamily="18" charset="0"/>
                  </a:rPr>
                  <a:t>Eşitlikte,</a:t>
                </a:r>
              </a:p>
              <a:p>
                <a:r>
                  <a:rPr lang="tr-TR" dirty="0">
                    <a:latin typeface="Times New Roman" panose="02020603050405020304" pitchFamily="18" charset="0"/>
                    <a:cs typeface="Times New Roman" panose="02020603050405020304" pitchFamily="18" charset="0"/>
                  </a:rPr>
                  <a:t>∆G</a:t>
                </a:r>
                <a:r>
                  <a:rPr lang="tr-TR" baseline="30000" dirty="0">
                    <a:latin typeface="Times New Roman" panose="02020603050405020304" pitchFamily="18" charset="0"/>
                    <a:cs typeface="Times New Roman" panose="02020603050405020304" pitchFamily="18" charset="0"/>
                  </a:rPr>
                  <a:t>o </a:t>
                </a:r>
                <a:r>
                  <a:rPr lang="tr-TR" dirty="0">
                    <a:latin typeface="Times New Roman" panose="02020603050405020304" pitchFamily="18" charset="0"/>
                    <a:cs typeface="Times New Roman" panose="02020603050405020304" pitchFamily="18" charset="0"/>
                  </a:rPr>
                  <a:t>= reaksiyonun standart serbest enerjisidir. </a:t>
                </a:r>
              </a:p>
              <a:p>
                <a:r>
                  <a:rPr lang="tr-TR" dirty="0">
                    <a:latin typeface="Times New Roman" panose="02020603050405020304" pitchFamily="18" charset="0"/>
                    <a:cs typeface="Times New Roman" panose="02020603050405020304" pitchFamily="18" charset="0"/>
                  </a:rPr>
                  <a:t>Denge durumunda, ∆G</a:t>
                </a:r>
                <a:r>
                  <a:rPr lang="tr-TR" baseline="-25000" dirty="0">
                    <a:latin typeface="Times New Roman" panose="02020603050405020304" pitchFamily="18" charset="0"/>
                    <a:cs typeface="Times New Roman" panose="02020603050405020304" pitchFamily="18" charset="0"/>
                  </a:rPr>
                  <a:t>R </a:t>
                </a:r>
                <a:r>
                  <a:rPr lang="tr-TR" dirty="0">
                    <a:latin typeface="Times New Roman" panose="02020603050405020304" pitchFamily="18" charset="0"/>
                    <a:cs typeface="Times New Roman" panose="02020603050405020304" pitchFamily="18" charset="0"/>
                  </a:rPr>
                  <a:t>= 0 olacak ve</a:t>
                </a:r>
              </a:p>
              <a:p>
                <a:endParaRPr lang="tr-TR" dirty="0">
                  <a:latin typeface="Times New Roman" panose="02020603050405020304" pitchFamily="18" charset="0"/>
                  <a:cs typeface="Times New Roman" panose="02020603050405020304" pitchFamily="18" charset="0"/>
                </a:endParaRPr>
              </a:p>
              <a:p>
                <a:r>
                  <a:rPr lang="tr-TR" dirty="0">
                    <a:latin typeface="Times New Roman" panose="02020603050405020304" pitchFamily="18" charset="0"/>
                    <a:cs typeface="Times New Roman" panose="02020603050405020304" pitchFamily="18" charset="0"/>
                  </a:rPr>
                  <a:t>RT </a:t>
                </a:r>
                <a:r>
                  <a:rPr lang="tr-TR" dirty="0" err="1">
                    <a:latin typeface="Times New Roman" panose="02020603050405020304" pitchFamily="18" charset="0"/>
                    <a:cs typeface="Times New Roman" panose="02020603050405020304" pitchFamily="18" charset="0"/>
                  </a:rPr>
                  <a:t>ln</a:t>
                </a:r>
                <a:r>
                  <a:rPr lang="tr-TR" dirty="0">
                    <a:latin typeface="Times New Roman" panose="02020603050405020304" pitchFamily="18" charset="0"/>
                    <a:cs typeface="Times New Roman" panose="02020603050405020304" pitchFamily="18" charset="0"/>
                  </a:rPr>
                  <a:t>              = - ∆G</a:t>
                </a:r>
                <a:r>
                  <a:rPr lang="tr-TR" baseline="30000" dirty="0">
                    <a:latin typeface="Times New Roman" panose="02020603050405020304" pitchFamily="18" charset="0"/>
                    <a:cs typeface="Times New Roman" panose="02020603050405020304" pitchFamily="18" charset="0"/>
                  </a:rPr>
                  <a:t>o  </a:t>
                </a:r>
                <a:r>
                  <a:rPr lang="tr-TR" dirty="0">
                    <a:latin typeface="Times New Roman" panose="02020603050405020304" pitchFamily="18" charset="0"/>
                    <a:cs typeface="Times New Roman" panose="02020603050405020304" pitchFamily="18" charset="0"/>
                  </a:rPr>
                  <a:t>veya                = </a:t>
                </a:r>
                <a:r>
                  <a:rPr lang="tr-TR" dirty="0" err="1">
                    <a:latin typeface="Times New Roman" panose="02020603050405020304" pitchFamily="18" charset="0"/>
                    <a:cs typeface="Times New Roman" panose="02020603050405020304" pitchFamily="18" charset="0"/>
                  </a:rPr>
                  <a:t>exp</a:t>
                </a:r>
                <a:r>
                  <a:rPr lang="tr-TR" dirty="0">
                    <a:latin typeface="Times New Roman" panose="02020603050405020304" pitchFamily="18" charset="0"/>
                    <a:cs typeface="Times New Roman" panose="02020603050405020304" pitchFamily="18" charset="0"/>
                  </a:rPr>
                  <a:t> </a:t>
                </a:r>
                <a14:m>
                  <m:oMath xmlns:m="http://schemas.openxmlformats.org/officeDocument/2006/math">
                    <m:f>
                      <m:fPr>
                        <m:ctrlPr>
                          <a:rPr lang="tr-TR" i="1" smtClean="0">
                            <a:latin typeface="Cambria Math" panose="02040503050406030204" pitchFamily="18" charset="0"/>
                            <a:cs typeface="Times New Roman" panose="02020603050405020304" pitchFamily="18" charset="0"/>
                          </a:rPr>
                        </m:ctrlPr>
                      </m:fPr>
                      <m:num>
                        <m:r>
                          <a:rPr lang="tr-TR" b="0" i="1" smtClean="0">
                            <a:latin typeface="Cambria Math" panose="02040503050406030204" pitchFamily="18" charset="0"/>
                            <a:cs typeface="Times New Roman" panose="02020603050405020304" pitchFamily="18" charset="0"/>
                          </a:rPr>
                          <m:t>−</m:t>
                        </m:r>
                        <m:r>
                          <m:rPr>
                            <m:nor/>
                          </m:rPr>
                          <a:rPr lang="tr-TR" dirty="0">
                            <a:latin typeface="Times New Roman" panose="02020603050405020304" pitchFamily="18" charset="0"/>
                            <a:cs typeface="Times New Roman" panose="02020603050405020304" pitchFamily="18" charset="0"/>
                          </a:rPr>
                          <m:t>∆</m:t>
                        </m:r>
                        <m:r>
                          <m:rPr>
                            <m:nor/>
                          </m:rPr>
                          <a:rPr lang="tr-TR" dirty="0">
                            <a:latin typeface="Times New Roman" panose="02020603050405020304" pitchFamily="18" charset="0"/>
                            <a:cs typeface="Times New Roman" panose="02020603050405020304" pitchFamily="18" charset="0"/>
                          </a:rPr>
                          <m:t>Go</m:t>
                        </m:r>
                      </m:num>
                      <m:den>
                        <m:r>
                          <m:rPr>
                            <m:nor/>
                          </m:rPr>
                          <a:rPr lang="tr-TR" dirty="0">
                            <a:latin typeface="Times New Roman" panose="02020603050405020304" pitchFamily="18" charset="0"/>
                            <a:cs typeface="Times New Roman" panose="02020603050405020304" pitchFamily="18" charset="0"/>
                          </a:rPr>
                          <m:t>RT</m:t>
                        </m:r>
                      </m:den>
                    </m:f>
                  </m:oMath>
                </a14:m>
                <a:r>
                  <a:rPr lang="tr-TR" dirty="0">
                    <a:latin typeface="Times New Roman" panose="02020603050405020304" pitchFamily="18" charset="0"/>
                    <a:cs typeface="Times New Roman" panose="02020603050405020304" pitchFamily="18" charset="0"/>
                  </a:rPr>
                  <a:t> = K</a:t>
                </a:r>
                <a:r>
                  <a:rPr lang="tr-TR" baseline="-25000" dirty="0">
                    <a:latin typeface="Times New Roman" panose="02020603050405020304" pitchFamily="18" charset="0"/>
                    <a:cs typeface="Times New Roman" panose="02020603050405020304" pitchFamily="18" charset="0"/>
                  </a:rPr>
                  <a:t>eq </a:t>
                </a:r>
                <a:r>
                  <a:rPr lang="tr-TR" dirty="0">
                    <a:latin typeface="Times New Roman" panose="02020603050405020304" pitchFamily="18" charset="0"/>
                    <a:cs typeface="Times New Roman" panose="02020603050405020304" pitchFamily="18" charset="0"/>
                  </a:rPr>
                  <a:t>olacaktır.</a:t>
                </a:r>
              </a:p>
            </p:txBody>
          </p:sp>
        </mc:Choice>
        <mc:Fallback xmlns="">
          <p:sp>
            <p:nvSpPr>
              <p:cNvPr id="4" name="Dikdörtgen 3"/>
              <p:cNvSpPr>
                <a:spLocks noRot="1" noChangeAspect="1" noMove="1" noResize="1" noEditPoints="1" noAdjustHandles="1" noChangeArrowheads="1" noChangeShapeType="1" noTextEdit="1"/>
              </p:cNvSpPr>
              <p:nvPr/>
            </p:nvSpPr>
            <p:spPr>
              <a:xfrm>
                <a:off x="495300" y="1352550"/>
                <a:ext cx="8153400" cy="3303790"/>
              </a:xfrm>
              <a:prstGeom prst="rect">
                <a:avLst/>
              </a:prstGeom>
              <a:blipFill>
                <a:blip r:embed="rId4"/>
                <a:stretch>
                  <a:fillRect l="-598" t="-1107" b="-185"/>
                </a:stretch>
              </a:blipFill>
            </p:spPr>
            <p:txBody>
              <a:bodyPr/>
              <a:lstStyle/>
              <a:p>
                <a:r>
                  <a:rPr lang="tr-TR">
                    <a:noFill/>
                  </a:rPr>
                  <a:t> </a:t>
                </a:r>
              </a:p>
            </p:txBody>
          </p:sp>
        </mc:Fallback>
      </mc:AlternateContent>
      <p:pic>
        <p:nvPicPr>
          <p:cNvPr id="6" name="Resim 5">
            <a:extLst>
              <a:ext uri="{FF2B5EF4-FFF2-40B4-BE49-F238E27FC236}">
                <a16:creationId xmlns:a16="http://schemas.microsoft.com/office/drawing/2014/main" id="{4D0C89BE-A1BE-4DA3-BA1D-4DBE6C499D93}"/>
              </a:ext>
            </a:extLst>
          </p:cNvPr>
          <p:cNvPicPr>
            <a:picLocks noChangeAspect="1"/>
          </p:cNvPicPr>
          <p:nvPr/>
        </p:nvPicPr>
        <p:blipFill>
          <a:blip r:embed="rId5"/>
          <a:stretch>
            <a:fillRect/>
          </a:stretch>
        </p:blipFill>
        <p:spPr>
          <a:xfrm>
            <a:off x="2286000" y="2342313"/>
            <a:ext cx="685800" cy="610437"/>
          </a:xfrm>
          <a:prstGeom prst="rect">
            <a:avLst/>
          </a:prstGeom>
        </p:spPr>
      </p:pic>
      <p:pic>
        <p:nvPicPr>
          <p:cNvPr id="7" name="Resim 6">
            <a:extLst>
              <a:ext uri="{FF2B5EF4-FFF2-40B4-BE49-F238E27FC236}">
                <a16:creationId xmlns:a16="http://schemas.microsoft.com/office/drawing/2014/main" id="{3A9E3089-5D17-4D01-B12A-48E298A294F8}"/>
              </a:ext>
            </a:extLst>
          </p:cNvPr>
          <p:cNvPicPr>
            <a:picLocks noChangeAspect="1"/>
          </p:cNvPicPr>
          <p:nvPr/>
        </p:nvPicPr>
        <p:blipFill>
          <a:blip r:embed="rId5"/>
          <a:stretch>
            <a:fillRect/>
          </a:stretch>
        </p:blipFill>
        <p:spPr>
          <a:xfrm>
            <a:off x="1143000" y="4019550"/>
            <a:ext cx="685800" cy="610437"/>
          </a:xfrm>
          <a:prstGeom prst="rect">
            <a:avLst/>
          </a:prstGeom>
        </p:spPr>
      </p:pic>
      <p:pic>
        <p:nvPicPr>
          <p:cNvPr id="8" name="Resim 7">
            <a:extLst>
              <a:ext uri="{FF2B5EF4-FFF2-40B4-BE49-F238E27FC236}">
                <a16:creationId xmlns:a16="http://schemas.microsoft.com/office/drawing/2014/main" id="{E97EB472-E19B-4B48-A054-B0787AD150BF}"/>
              </a:ext>
            </a:extLst>
          </p:cNvPr>
          <p:cNvPicPr>
            <a:picLocks noChangeAspect="1"/>
          </p:cNvPicPr>
          <p:nvPr/>
        </p:nvPicPr>
        <p:blipFill>
          <a:blip r:embed="rId5"/>
          <a:stretch>
            <a:fillRect/>
          </a:stretch>
        </p:blipFill>
        <p:spPr>
          <a:xfrm>
            <a:off x="3276600" y="4019549"/>
            <a:ext cx="685800" cy="610437"/>
          </a:xfrm>
          <a:prstGeom prst="rect">
            <a:avLst/>
          </a:prstGeom>
        </p:spPr>
      </p:pic>
    </p:spTree>
    <p:extLst>
      <p:ext uri="{BB962C8B-B14F-4D97-AF65-F5344CB8AC3E}">
        <p14:creationId xmlns:p14="http://schemas.microsoft.com/office/powerpoint/2010/main" val="16940958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Kütle devinim kanunu</a:t>
            </a:r>
          </a:p>
        </p:txBody>
      </p:sp>
      <mc:AlternateContent xmlns:mc="http://schemas.openxmlformats.org/markup-compatibility/2006" xmlns:a14="http://schemas.microsoft.com/office/drawing/2010/main">
        <mc:Choice Requires="a14">
          <p:sp>
            <p:nvSpPr>
              <p:cNvPr id="4" name="Dikdörtgen 3"/>
              <p:cNvSpPr/>
              <p:nvPr/>
            </p:nvSpPr>
            <p:spPr>
              <a:xfrm>
                <a:off x="495300" y="1352550"/>
                <a:ext cx="8153400" cy="3149580"/>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Denge sabitinin reaksiyon standart serbest enerjisi ile bağlantısı aşağıdaki denklem ile</a:t>
                </a:r>
              </a:p>
              <a:p>
                <a:pPr algn="just"/>
                <a:r>
                  <a:rPr lang="tr-TR" dirty="0">
                    <a:latin typeface="Times New Roman" panose="02020603050405020304" pitchFamily="18" charset="0"/>
                    <a:cs typeface="Times New Roman" panose="02020603050405020304" pitchFamily="18" charset="0"/>
                  </a:rPr>
                  <a:t>verilir: </a:t>
                </a:r>
              </a:p>
              <a:p>
                <a:pPr algn="just"/>
                <a:r>
                  <a:rPr lang="tr-TR" dirty="0" err="1">
                    <a:latin typeface="Times New Roman" panose="02020603050405020304" pitchFamily="18" charset="0"/>
                    <a:cs typeface="Times New Roman" panose="02020603050405020304" pitchFamily="18" charset="0"/>
                  </a:rPr>
                  <a:t>ln</a:t>
                </a:r>
                <a:r>
                  <a:rPr lang="tr-TR" dirty="0">
                    <a:latin typeface="Times New Roman" panose="02020603050405020304" pitchFamily="18" charset="0"/>
                    <a:cs typeface="Times New Roman" panose="02020603050405020304" pitchFamily="18" charset="0"/>
                  </a:rPr>
                  <a:t> K</a:t>
                </a:r>
                <a:r>
                  <a:rPr lang="tr-TR" baseline="-25000" dirty="0">
                    <a:latin typeface="Times New Roman" panose="02020603050405020304" pitchFamily="18" charset="0"/>
                    <a:cs typeface="Times New Roman" panose="02020603050405020304" pitchFamily="18" charset="0"/>
                  </a:rPr>
                  <a:t>eq</a:t>
                </a:r>
                <a:r>
                  <a:rPr lang="tr-TR" dirty="0">
                    <a:latin typeface="Times New Roman" panose="02020603050405020304" pitchFamily="18" charset="0"/>
                    <a:cs typeface="Times New Roman" panose="02020603050405020304" pitchFamily="18" charset="0"/>
                  </a:rPr>
                  <a:t>=</a:t>
                </a:r>
                <a:r>
                  <a:rPr lang="tr-TR" dirty="0">
                    <a:cs typeface="Times New Roman" panose="02020603050405020304" pitchFamily="18" charset="0"/>
                  </a:rPr>
                  <a:t> </a:t>
                </a:r>
                <a14:m>
                  <m:oMath xmlns:m="http://schemas.openxmlformats.org/officeDocument/2006/math">
                    <m:f>
                      <m:fPr>
                        <m:ctrlPr>
                          <a:rPr lang="tr-TR" i="1" smtClean="0">
                            <a:latin typeface="Cambria Math" panose="02040503050406030204" pitchFamily="18" charset="0"/>
                            <a:cs typeface="Times New Roman" panose="02020603050405020304" pitchFamily="18" charset="0"/>
                          </a:rPr>
                        </m:ctrlPr>
                      </m:fPr>
                      <m:num>
                        <m:r>
                          <a:rPr lang="tr-TR" b="0" i="1" smtClean="0">
                            <a:latin typeface="Cambria Math" panose="02040503050406030204" pitchFamily="18" charset="0"/>
                            <a:cs typeface="Times New Roman" panose="02020603050405020304" pitchFamily="18" charset="0"/>
                          </a:rPr>
                          <m:t>−</m:t>
                        </m:r>
                        <m:r>
                          <m:rPr>
                            <m:nor/>
                          </m:rPr>
                          <a:rPr lang="tr-TR" dirty="0">
                            <a:latin typeface="Times New Roman" panose="02020603050405020304" pitchFamily="18" charset="0"/>
                            <a:cs typeface="Times New Roman" panose="02020603050405020304" pitchFamily="18" charset="0"/>
                          </a:rPr>
                          <m:t>∆</m:t>
                        </m:r>
                        <m:r>
                          <m:rPr>
                            <m:nor/>
                          </m:rPr>
                          <a:rPr lang="tr-TR" dirty="0">
                            <a:latin typeface="Times New Roman" panose="02020603050405020304" pitchFamily="18" charset="0"/>
                            <a:cs typeface="Times New Roman" panose="02020603050405020304" pitchFamily="18" charset="0"/>
                          </a:rPr>
                          <m:t>Go</m:t>
                        </m:r>
                      </m:num>
                      <m:den>
                        <m:r>
                          <m:rPr>
                            <m:nor/>
                          </m:rPr>
                          <a:rPr lang="tr-TR" dirty="0">
                            <a:latin typeface="Times New Roman" panose="02020603050405020304" pitchFamily="18" charset="0"/>
                            <a:cs typeface="Times New Roman" panose="02020603050405020304" pitchFamily="18" charset="0"/>
                          </a:rPr>
                          <m:t>RT</m:t>
                        </m:r>
                      </m:den>
                    </m:f>
                    <m:r>
                      <a:rPr lang="tr-TR" b="0" i="1" dirty="0" smtClean="0">
                        <a:latin typeface="Cambria Math" panose="02040503050406030204" pitchFamily="18" charset="0"/>
                        <a:cs typeface="Times New Roman" panose="02020603050405020304" pitchFamily="18" charset="0"/>
                      </a:rPr>
                      <m:t> </m:t>
                    </m:r>
                  </m:oMath>
                </a14:m>
                <a:endParaRPr lang="tr-TR" dirty="0">
                  <a:latin typeface="Times New Roman" panose="02020603050405020304" pitchFamily="18" charset="0"/>
                  <a:cs typeface="Times New Roman" panose="02020603050405020304" pitchFamily="18" charset="0"/>
                </a:endParaRPr>
              </a:p>
              <a:p>
                <a:pPr algn="just"/>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PbCl</a:t>
                </a:r>
                <a:r>
                  <a:rPr lang="tr-TR" baseline="-25000" dirty="0">
                    <a:latin typeface="Times New Roman" panose="02020603050405020304" pitchFamily="18" charset="0"/>
                    <a:cs typeface="Times New Roman" panose="02020603050405020304" pitchFamily="18" charset="0"/>
                  </a:rPr>
                  <a:t>2 </a:t>
                </a:r>
                <a:r>
                  <a:rPr lang="tr-TR" dirty="0">
                    <a:latin typeface="Times New Roman" panose="02020603050405020304" pitchFamily="18" charset="0"/>
                    <a:cs typeface="Times New Roman" panose="02020603050405020304" pitchFamily="18" charset="0"/>
                  </a:rPr>
                  <a:t>tuzu ele alınırsa ; PbCl</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 Pb</a:t>
                </a:r>
                <a:r>
                  <a:rPr lang="tr-TR" baseline="30000" dirty="0">
                    <a:latin typeface="Times New Roman" panose="02020603050405020304" pitchFamily="18" charset="0"/>
                    <a:cs typeface="Times New Roman" panose="02020603050405020304" pitchFamily="18" charset="0"/>
                  </a:rPr>
                  <a:t>+2 </a:t>
                </a:r>
                <a:r>
                  <a:rPr lang="tr-TR" dirty="0">
                    <a:latin typeface="Times New Roman" panose="02020603050405020304" pitchFamily="18" charset="0"/>
                    <a:cs typeface="Times New Roman" panose="02020603050405020304" pitchFamily="18" charset="0"/>
                  </a:rPr>
                  <a:t>+ 2Cl</a:t>
                </a:r>
                <a:r>
                  <a:rPr lang="tr-TR" baseline="30000" dirty="0">
                    <a:latin typeface="Times New Roman" panose="02020603050405020304" pitchFamily="18" charset="0"/>
                    <a:cs typeface="Times New Roman" panose="02020603050405020304" pitchFamily="18" charset="0"/>
                  </a:rPr>
                  <a:t>-</a:t>
                </a:r>
              </a:p>
              <a:p>
                <a:pPr algn="just"/>
                <a:endParaRPr lang="tr-TR" baseline="30000"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Çözünürlük çarpanı K</a:t>
                </a:r>
                <a:r>
                  <a:rPr lang="tr-TR" baseline="-25000" dirty="0">
                    <a:latin typeface="Times New Roman" panose="02020603050405020304" pitchFamily="18" charset="0"/>
                    <a:cs typeface="Times New Roman" panose="02020603050405020304" pitchFamily="18" charset="0"/>
                  </a:rPr>
                  <a:t>sp</a:t>
                </a:r>
                <a:r>
                  <a:rPr lang="tr-TR" dirty="0">
                    <a:latin typeface="Times New Roman" panose="02020603050405020304" pitchFamily="18" charset="0"/>
                    <a:cs typeface="Times New Roman" panose="02020603050405020304" pitchFamily="18" charset="0"/>
                  </a:rPr>
                  <a:t>= </a:t>
                </a:r>
                <a14:m>
                  <m:oMath xmlns:m="http://schemas.openxmlformats.org/officeDocument/2006/math">
                    <m:f>
                      <m:fPr>
                        <m:ctrlPr>
                          <a:rPr lang="tr-TR" i="1" smtClean="0">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m:t>
                        </m:r>
                        <m:r>
                          <m:rPr>
                            <m:nor/>
                          </m:rPr>
                          <a:rPr lang="tr-TR" dirty="0">
                            <a:latin typeface="Times New Roman" panose="02020603050405020304" pitchFamily="18" charset="0"/>
                            <a:cs typeface="Times New Roman" panose="02020603050405020304" pitchFamily="18" charset="0"/>
                          </a:rPr>
                          <m:t>Pb</m:t>
                        </m:r>
                        <m:r>
                          <m:rPr>
                            <m:nor/>
                          </m:rPr>
                          <a:rPr lang="tr-TR" baseline="30000" dirty="0">
                            <a:latin typeface="Times New Roman" panose="02020603050405020304" pitchFamily="18" charset="0"/>
                            <a:cs typeface="Times New Roman" panose="02020603050405020304" pitchFamily="18" charset="0"/>
                          </a:rPr>
                          <m:t>+2 </m:t>
                        </m:r>
                        <m:r>
                          <m:rPr>
                            <m:nor/>
                          </m:rPr>
                          <a:rPr lang="tr-TR" dirty="0">
                            <a:latin typeface="Times New Roman" panose="02020603050405020304" pitchFamily="18" charset="0"/>
                            <a:cs typeface="Times New Roman" panose="02020603050405020304" pitchFamily="18" charset="0"/>
                          </a:rPr>
                          <m:t>] [</m:t>
                        </m:r>
                        <m:r>
                          <m:rPr>
                            <m:nor/>
                          </m:rPr>
                          <a:rPr lang="tr-TR" dirty="0">
                            <a:latin typeface="Times New Roman" panose="02020603050405020304" pitchFamily="18" charset="0"/>
                            <a:cs typeface="Times New Roman" panose="02020603050405020304" pitchFamily="18" charset="0"/>
                          </a:rPr>
                          <m:t>Cl</m:t>
                        </m:r>
                        <m:r>
                          <m:rPr>
                            <m:nor/>
                          </m:rPr>
                          <a:rPr lang="tr-TR" baseline="30000" dirty="0">
                            <a:latin typeface="Times New Roman" panose="02020603050405020304" pitchFamily="18" charset="0"/>
                            <a:cs typeface="Times New Roman" panose="02020603050405020304" pitchFamily="18" charset="0"/>
                          </a:rPr>
                          <m:t>−</m:t>
                        </m:r>
                        <m:r>
                          <m:rPr>
                            <m:nor/>
                          </m:rPr>
                          <a:rPr lang="tr-TR" dirty="0">
                            <a:latin typeface="Times New Roman" panose="02020603050405020304" pitchFamily="18" charset="0"/>
                            <a:cs typeface="Times New Roman" panose="02020603050405020304" pitchFamily="18" charset="0"/>
                          </a:rPr>
                          <m:t>]</m:t>
                        </m:r>
                        <m:r>
                          <m:rPr>
                            <m:nor/>
                          </m:rPr>
                          <a:rPr lang="tr-TR" baseline="30000" dirty="0">
                            <a:latin typeface="Times New Roman" panose="02020603050405020304" pitchFamily="18" charset="0"/>
                            <a:cs typeface="Times New Roman" panose="02020603050405020304" pitchFamily="18" charset="0"/>
                          </a:rPr>
                          <m:t>2</m:t>
                        </m:r>
                      </m:num>
                      <m:den>
                        <m:r>
                          <m:rPr>
                            <m:nor/>
                          </m:rPr>
                          <a:rPr lang="tr-TR" dirty="0">
                            <a:latin typeface="Times New Roman" panose="02020603050405020304" pitchFamily="18" charset="0"/>
                            <a:cs typeface="Times New Roman" panose="02020603050405020304" pitchFamily="18" charset="0"/>
                          </a:rPr>
                          <m:t>[</m:t>
                        </m:r>
                        <m:r>
                          <m:rPr>
                            <m:nor/>
                          </m:rPr>
                          <a:rPr lang="tr-TR" dirty="0">
                            <a:latin typeface="Times New Roman" panose="02020603050405020304" pitchFamily="18" charset="0"/>
                            <a:cs typeface="Times New Roman" panose="02020603050405020304" pitchFamily="18" charset="0"/>
                          </a:rPr>
                          <m:t>PbCl</m:t>
                        </m:r>
                        <m:r>
                          <m:rPr>
                            <m:nor/>
                          </m:rPr>
                          <a:rPr lang="tr-TR" baseline="-25000" dirty="0">
                            <a:latin typeface="Times New Roman" panose="02020603050405020304" pitchFamily="18" charset="0"/>
                            <a:cs typeface="Times New Roman" panose="02020603050405020304" pitchFamily="18" charset="0"/>
                          </a:rPr>
                          <m:t>2</m:t>
                        </m:r>
                        <m:r>
                          <m:rPr>
                            <m:nor/>
                          </m:rPr>
                          <a:rPr lang="tr-TR" dirty="0">
                            <a:latin typeface="Times New Roman" panose="02020603050405020304" pitchFamily="18" charset="0"/>
                            <a:cs typeface="Times New Roman" panose="02020603050405020304" pitchFamily="18" charset="0"/>
                          </a:rPr>
                          <m:t>] </m:t>
                        </m:r>
                      </m:den>
                    </m:f>
                  </m:oMath>
                </a14:m>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Bir </a:t>
                </a:r>
                <a:r>
                  <a:rPr lang="tr-TR" dirty="0" err="1">
                    <a:latin typeface="Times New Roman" panose="02020603050405020304" pitchFamily="18" charset="0"/>
                    <a:cs typeface="Times New Roman" panose="02020603050405020304" pitchFamily="18" charset="0"/>
                  </a:rPr>
                  <a:t>mol</a:t>
                </a:r>
                <a:r>
                  <a:rPr lang="tr-TR" dirty="0">
                    <a:latin typeface="Times New Roman" panose="02020603050405020304" pitchFamily="18" charset="0"/>
                    <a:cs typeface="Times New Roman" panose="02020603050405020304" pitchFamily="18" charset="0"/>
                  </a:rPr>
                  <a:t> PbCl</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çözündüğünde 1 </a:t>
                </a:r>
                <a:r>
                  <a:rPr lang="tr-TR" dirty="0" err="1">
                    <a:latin typeface="Times New Roman" panose="02020603050405020304" pitchFamily="18" charset="0"/>
                    <a:cs typeface="Times New Roman" panose="02020603050405020304" pitchFamily="18" charset="0"/>
                  </a:rPr>
                  <a:t>mol</a:t>
                </a:r>
                <a:r>
                  <a:rPr lang="tr-TR" dirty="0">
                    <a:latin typeface="Times New Roman" panose="02020603050405020304" pitchFamily="18" charset="0"/>
                    <a:cs typeface="Times New Roman" panose="02020603050405020304" pitchFamily="18" charset="0"/>
                  </a:rPr>
                  <a:t> Pb</a:t>
                </a:r>
                <a:r>
                  <a:rPr lang="tr-TR" baseline="30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ve 2 </a:t>
                </a:r>
                <a:r>
                  <a:rPr lang="tr-TR" dirty="0" err="1">
                    <a:latin typeface="Times New Roman" panose="02020603050405020304" pitchFamily="18" charset="0"/>
                    <a:cs typeface="Times New Roman" panose="02020603050405020304" pitchFamily="18" charset="0"/>
                  </a:rPr>
                  <a:t>mol</a:t>
                </a:r>
                <a:r>
                  <a:rPr lang="tr-TR" dirty="0">
                    <a:latin typeface="Times New Roman" panose="02020603050405020304" pitchFamily="18" charset="0"/>
                    <a:cs typeface="Times New Roman" panose="02020603050405020304" pitchFamily="18" charset="0"/>
                  </a:rPr>
                  <a:t> Cl</a:t>
                </a:r>
                <a:r>
                  <a:rPr lang="tr-TR" baseline="30000" dirty="0">
                    <a:latin typeface="Times New Roman" panose="02020603050405020304" pitchFamily="18" charset="0"/>
                    <a:cs typeface="Times New Roman" panose="02020603050405020304" pitchFamily="18" charset="0"/>
                  </a:rPr>
                  <a:t>-</a:t>
                </a:r>
                <a:r>
                  <a:rPr lang="tr-TR" dirty="0">
                    <a:latin typeface="Times New Roman" panose="02020603050405020304" pitchFamily="18" charset="0"/>
                    <a:cs typeface="Times New Roman" panose="02020603050405020304" pitchFamily="18" charset="0"/>
                  </a:rPr>
                  <a:t> açığa çıkarmaktadır. PbCl</a:t>
                </a:r>
                <a:r>
                  <a:rPr lang="tr-TR" baseline="-25000" dirty="0">
                    <a:latin typeface="Times New Roman" panose="02020603050405020304" pitchFamily="18" charset="0"/>
                    <a:cs typeface="Times New Roman" panose="02020603050405020304" pitchFamily="18" charset="0"/>
                  </a:rPr>
                  <a:t>2 </a:t>
                </a:r>
                <a:r>
                  <a:rPr lang="tr-TR" dirty="0">
                    <a:latin typeface="Times New Roman" panose="02020603050405020304" pitchFamily="18" charset="0"/>
                    <a:cs typeface="Times New Roman" panose="02020603050405020304" pitchFamily="18" charset="0"/>
                  </a:rPr>
                  <a:t>çözünürlük (X) denkleminin çözümü için aşağıdaki bağıntı kullanılabilir:</a:t>
                </a:r>
              </a:p>
              <a:p>
                <a:pPr algn="just"/>
                <a:r>
                  <a:rPr lang="tr-TR" dirty="0">
                    <a:latin typeface="Times New Roman" panose="02020603050405020304" pitchFamily="18" charset="0"/>
                    <a:cs typeface="Times New Roman" panose="02020603050405020304" pitchFamily="18" charset="0"/>
                  </a:rPr>
                  <a:t>K</a:t>
                </a:r>
                <a:r>
                  <a:rPr lang="tr-TR" baseline="-25000" dirty="0">
                    <a:latin typeface="Times New Roman" panose="02020603050405020304" pitchFamily="18" charset="0"/>
                    <a:cs typeface="Times New Roman" panose="02020603050405020304" pitchFamily="18" charset="0"/>
                  </a:rPr>
                  <a:t>sp</a:t>
                </a:r>
                <a:r>
                  <a:rPr lang="tr-TR" dirty="0">
                    <a:latin typeface="Times New Roman" panose="02020603050405020304" pitchFamily="18" charset="0"/>
                    <a:cs typeface="Times New Roman" panose="02020603050405020304" pitchFamily="18" charset="0"/>
                  </a:rPr>
                  <a:t>= [X][2X]</a:t>
                </a:r>
                <a:r>
                  <a:rPr lang="tr-TR" baseline="30000" dirty="0">
                    <a:latin typeface="Times New Roman" panose="02020603050405020304" pitchFamily="18" charset="0"/>
                    <a:cs typeface="Times New Roman" panose="02020603050405020304" pitchFamily="18" charset="0"/>
                  </a:rPr>
                  <a:t>2</a:t>
                </a:r>
              </a:p>
            </p:txBody>
          </p:sp>
        </mc:Choice>
        <mc:Fallback xmlns="">
          <p:sp>
            <p:nvSpPr>
              <p:cNvPr id="4" name="Dikdörtgen 3"/>
              <p:cNvSpPr>
                <a:spLocks noRot="1" noChangeAspect="1" noMove="1" noResize="1" noEditPoints="1" noAdjustHandles="1" noChangeArrowheads="1" noChangeShapeType="1" noTextEdit="1"/>
              </p:cNvSpPr>
              <p:nvPr/>
            </p:nvSpPr>
            <p:spPr>
              <a:xfrm>
                <a:off x="495300" y="1352550"/>
                <a:ext cx="8153400" cy="3149580"/>
              </a:xfrm>
              <a:prstGeom prst="rect">
                <a:avLst/>
              </a:prstGeom>
              <a:blipFill>
                <a:blip r:embed="rId4"/>
                <a:stretch>
                  <a:fillRect l="-598" t="-1161" b="-2128"/>
                </a:stretch>
              </a:blipFill>
            </p:spPr>
            <p:txBody>
              <a:bodyPr/>
              <a:lstStyle/>
              <a:p>
                <a:r>
                  <a:rPr lang="tr-TR">
                    <a:noFill/>
                  </a:rPr>
                  <a:t> </a:t>
                </a:r>
              </a:p>
            </p:txBody>
          </p:sp>
        </mc:Fallback>
      </mc:AlternateContent>
    </p:spTree>
    <p:extLst>
      <p:ext uri="{BB962C8B-B14F-4D97-AF65-F5344CB8AC3E}">
        <p14:creationId xmlns:p14="http://schemas.microsoft.com/office/powerpoint/2010/main" val="25642197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Kütle devinim kanunu</a:t>
            </a:r>
          </a:p>
        </p:txBody>
      </p:sp>
      <mc:AlternateContent xmlns:mc="http://schemas.openxmlformats.org/markup-compatibility/2006" xmlns:a14="http://schemas.microsoft.com/office/drawing/2010/main">
        <mc:Choice Requires="a14">
          <p:sp>
            <p:nvSpPr>
              <p:cNvPr id="4" name="Dikdörtgen 3"/>
              <p:cNvSpPr/>
              <p:nvPr/>
            </p:nvSpPr>
            <p:spPr>
              <a:xfrm>
                <a:off x="495300" y="1352550"/>
                <a:ext cx="8153400" cy="3446777"/>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PbCl</a:t>
                </a:r>
                <a:r>
                  <a:rPr lang="tr-TR" baseline="-25000" dirty="0">
                    <a:latin typeface="Times New Roman" panose="02020603050405020304" pitchFamily="18" charset="0"/>
                    <a:cs typeface="Times New Roman" panose="02020603050405020304" pitchFamily="18" charset="0"/>
                  </a:rPr>
                  <a:t>2 </a:t>
                </a:r>
                <a:r>
                  <a:rPr lang="tr-TR" dirty="0">
                    <a:latin typeface="Times New Roman" panose="02020603050405020304" pitchFamily="18" charset="0"/>
                    <a:cs typeface="Times New Roman" panose="02020603050405020304" pitchFamily="18" charset="0"/>
                  </a:rPr>
                  <a:t>tuzu ele alınırsa ; PbCl</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 Pb</a:t>
                </a:r>
                <a:r>
                  <a:rPr lang="tr-TR" baseline="30000" dirty="0">
                    <a:latin typeface="Times New Roman" panose="02020603050405020304" pitchFamily="18" charset="0"/>
                    <a:cs typeface="Times New Roman" panose="02020603050405020304" pitchFamily="18" charset="0"/>
                  </a:rPr>
                  <a:t>+2 </a:t>
                </a:r>
                <a:r>
                  <a:rPr lang="tr-TR" dirty="0">
                    <a:latin typeface="Times New Roman" panose="02020603050405020304" pitchFamily="18" charset="0"/>
                    <a:cs typeface="Times New Roman" panose="02020603050405020304" pitchFamily="18" charset="0"/>
                  </a:rPr>
                  <a:t>+ 2Cl</a:t>
                </a:r>
                <a:r>
                  <a:rPr lang="tr-TR" baseline="30000" dirty="0">
                    <a:latin typeface="Times New Roman" panose="02020603050405020304" pitchFamily="18" charset="0"/>
                    <a:cs typeface="Times New Roman" panose="02020603050405020304" pitchFamily="18" charset="0"/>
                  </a:rPr>
                  <a:t>-</a:t>
                </a:r>
              </a:p>
              <a:p>
                <a:pPr algn="just"/>
                <a:endParaRPr lang="tr-TR" baseline="30000"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Çözünürlük çarpanı K</a:t>
                </a:r>
                <a:r>
                  <a:rPr lang="tr-TR" baseline="-25000" dirty="0">
                    <a:latin typeface="Times New Roman" panose="02020603050405020304" pitchFamily="18" charset="0"/>
                    <a:cs typeface="Times New Roman" panose="02020603050405020304" pitchFamily="18" charset="0"/>
                  </a:rPr>
                  <a:t>sp</a:t>
                </a:r>
                <a:r>
                  <a:rPr lang="tr-TR" dirty="0">
                    <a:latin typeface="Times New Roman" panose="02020603050405020304" pitchFamily="18" charset="0"/>
                    <a:cs typeface="Times New Roman" panose="02020603050405020304" pitchFamily="18" charset="0"/>
                  </a:rPr>
                  <a:t>= </a:t>
                </a:r>
                <a14:m>
                  <m:oMath xmlns:m="http://schemas.openxmlformats.org/officeDocument/2006/math">
                    <m:f>
                      <m:fPr>
                        <m:ctrlPr>
                          <a:rPr lang="tr-TR" i="1" smtClean="0">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m:t>
                        </m:r>
                        <m:r>
                          <m:rPr>
                            <m:nor/>
                          </m:rPr>
                          <a:rPr lang="tr-TR" dirty="0">
                            <a:latin typeface="Times New Roman" panose="02020603050405020304" pitchFamily="18" charset="0"/>
                            <a:cs typeface="Times New Roman" panose="02020603050405020304" pitchFamily="18" charset="0"/>
                          </a:rPr>
                          <m:t>Pb</m:t>
                        </m:r>
                        <m:r>
                          <m:rPr>
                            <m:nor/>
                          </m:rPr>
                          <a:rPr lang="tr-TR" baseline="30000" dirty="0">
                            <a:latin typeface="Times New Roman" panose="02020603050405020304" pitchFamily="18" charset="0"/>
                            <a:cs typeface="Times New Roman" panose="02020603050405020304" pitchFamily="18" charset="0"/>
                          </a:rPr>
                          <m:t>+2 </m:t>
                        </m:r>
                        <m:r>
                          <m:rPr>
                            <m:nor/>
                          </m:rPr>
                          <a:rPr lang="tr-TR" dirty="0">
                            <a:latin typeface="Times New Roman" panose="02020603050405020304" pitchFamily="18" charset="0"/>
                            <a:cs typeface="Times New Roman" panose="02020603050405020304" pitchFamily="18" charset="0"/>
                          </a:rPr>
                          <m:t>] [</m:t>
                        </m:r>
                        <m:r>
                          <m:rPr>
                            <m:nor/>
                          </m:rPr>
                          <a:rPr lang="tr-TR" dirty="0">
                            <a:latin typeface="Times New Roman" panose="02020603050405020304" pitchFamily="18" charset="0"/>
                            <a:cs typeface="Times New Roman" panose="02020603050405020304" pitchFamily="18" charset="0"/>
                          </a:rPr>
                          <m:t>Cl</m:t>
                        </m:r>
                        <m:r>
                          <m:rPr>
                            <m:nor/>
                          </m:rPr>
                          <a:rPr lang="tr-TR" baseline="30000" dirty="0">
                            <a:latin typeface="Times New Roman" panose="02020603050405020304" pitchFamily="18" charset="0"/>
                            <a:cs typeface="Times New Roman" panose="02020603050405020304" pitchFamily="18" charset="0"/>
                          </a:rPr>
                          <m:t>−</m:t>
                        </m:r>
                        <m:r>
                          <m:rPr>
                            <m:nor/>
                          </m:rPr>
                          <a:rPr lang="tr-TR" dirty="0">
                            <a:latin typeface="Times New Roman" panose="02020603050405020304" pitchFamily="18" charset="0"/>
                            <a:cs typeface="Times New Roman" panose="02020603050405020304" pitchFamily="18" charset="0"/>
                          </a:rPr>
                          <m:t>]</m:t>
                        </m:r>
                        <m:r>
                          <m:rPr>
                            <m:nor/>
                          </m:rPr>
                          <a:rPr lang="tr-TR" baseline="30000" dirty="0">
                            <a:latin typeface="Times New Roman" panose="02020603050405020304" pitchFamily="18" charset="0"/>
                            <a:cs typeface="Times New Roman" panose="02020603050405020304" pitchFamily="18" charset="0"/>
                          </a:rPr>
                          <m:t>2</m:t>
                        </m:r>
                      </m:num>
                      <m:den>
                        <m:r>
                          <m:rPr>
                            <m:nor/>
                          </m:rPr>
                          <a:rPr lang="tr-TR" dirty="0">
                            <a:latin typeface="Times New Roman" panose="02020603050405020304" pitchFamily="18" charset="0"/>
                            <a:cs typeface="Times New Roman" panose="02020603050405020304" pitchFamily="18" charset="0"/>
                          </a:rPr>
                          <m:t>[</m:t>
                        </m:r>
                        <m:r>
                          <m:rPr>
                            <m:nor/>
                          </m:rPr>
                          <a:rPr lang="tr-TR" dirty="0">
                            <a:latin typeface="Times New Roman" panose="02020603050405020304" pitchFamily="18" charset="0"/>
                            <a:cs typeface="Times New Roman" panose="02020603050405020304" pitchFamily="18" charset="0"/>
                          </a:rPr>
                          <m:t>PbCl</m:t>
                        </m:r>
                        <m:r>
                          <m:rPr>
                            <m:nor/>
                          </m:rPr>
                          <a:rPr lang="tr-TR" baseline="-25000" dirty="0">
                            <a:latin typeface="Times New Roman" panose="02020603050405020304" pitchFamily="18" charset="0"/>
                            <a:cs typeface="Times New Roman" panose="02020603050405020304" pitchFamily="18" charset="0"/>
                          </a:rPr>
                          <m:t>2</m:t>
                        </m:r>
                        <m:r>
                          <m:rPr>
                            <m:nor/>
                          </m:rPr>
                          <a:rPr lang="tr-TR" dirty="0">
                            <a:latin typeface="Times New Roman" panose="02020603050405020304" pitchFamily="18" charset="0"/>
                            <a:cs typeface="Times New Roman" panose="02020603050405020304" pitchFamily="18" charset="0"/>
                          </a:rPr>
                          <m:t>] </m:t>
                        </m:r>
                      </m:den>
                    </m:f>
                  </m:oMath>
                </a14:m>
                <a:endParaRPr lang="tr-TR" dirty="0">
                  <a:latin typeface="Times New Roman" panose="02020603050405020304" pitchFamily="18" charset="0"/>
                  <a:cs typeface="Times New Roman" panose="02020603050405020304" pitchFamily="18" charset="0"/>
                </a:endParaRPr>
              </a:p>
              <a:p>
                <a:pPr algn="just"/>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Bir </a:t>
                </a:r>
                <a:r>
                  <a:rPr lang="tr-TR" dirty="0" err="1">
                    <a:latin typeface="Times New Roman" panose="02020603050405020304" pitchFamily="18" charset="0"/>
                    <a:cs typeface="Times New Roman" panose="02020603050405020304" pitchFamily="18" charset="0"/>
                  </a:rPr>
                  <a:t>mol</a:t>
                </a:r>
                <a:r>
                  <a:rPr lang="tr-TR" dirty="0">
                    <a:latin typeface="Times New Roman" panose="02020603050405020304" pitchFamily="18" charset="0"/>
                    <a:cs typeface="Times New Roman" panose="02020603050405020304" pitchFamily="18" charset="0"/>
                  </a:rPr>
                  <a:t> PbCl</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çözündüğünde 1 </a:t>
                </a:r>
                <a:r>
                  <a:rPr lang="tr-TR" dirty="0" err="1">
                    <a:latin typeface="Times New Roman" panose="02020603050405020304" pitchFamily="18" charset="0"/>
                    <a:cs typeface="Times New Roman" panose="02020603050405020304" pitchFamily="18" charset="0"/>
                  </a:rPr>
                  <a:t>mol</a:t>
                </a:r>
                <a:r>
                  <a:rPr lang="tr-TR" dirty="0">
                    <a:latin typeface="Times New Roman" panose="02020603050405020304" pitchFamily="18" charset="0"/>
                    <a:cs typeface="Times New Roman" panose="02020603050405020304" pitchFamily="18" charset="0"/>
                  </a:rPr>
                  <a:t> Pb</a:t>
                </a:r>
                <a:r>
                  <a:rPr lang="tr-TR" baseline="30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ve 2 </a:t>
                </a:r>
                <a:r>
                  <a:rPr lang="tr-TR" dirty="0" err="1">
                    <a:latin typeface="Times New Roman" panose="02020603050405020304" pitchFamily="18" charset="0"/>
                    <a:cs typeface="Times New Roman" panose="02020603050405020304" pitchFamily="18" charset="0"/>
                  </a:rPr>
                  <a:t>mol</a:t>
                </a:r>
                <a:r>
                  <a:rPr lang="tr-TR" dirty="0">
                    <a:latin typeface="Times New Roman" panose="02020603050405020304" pitchFamily="18" charset="0"/>
                    <a:cs typeface="Times New Roman" panose="02020603050405020304" pitchFamily="18" charset="0"/>
                  </a:rPr>
                  <a:t> Cl</a:t>
                </a:r>
                <a:r>
                  <a:rPr lang="tr-TR" baseline="30000" dirty="0">
                    <a:latin typeface="Times New Roman" panose="02020603050405020304" pitchFamily="18" charset="0"/>
                    <a:cs typeface="Times New Roman" panose="02020603050405020304" pitchFamily="18" charset="0"/>
                  </a:rPr>
                  <a:t>-</a:t>
                </a:r>
                <a:r>
                  <a:rPr lang="tr-TR" dirty="0">
                    <a:latin typeface="Times New Roman" panose="02020603050405020304" pitchFamily="18" charset="0"/>
                    <a:cs typeface="Times New Roman" panose="02020603050405020304" pitchFamily="18" charset="0"/>
                  </a:rPr>
                  <a:t> açığa çıkarmaktadır. PbCl</a:t>
                </a:r>
                <a:r>
                  <a:rPr lang="tr-TR" baseline="-25000" dirty="0">
                    <a:latin typeface="Times New Roman" panose="02020603050405020304" pitchFamily="18" charset="0"/>
                    <a:cs typeface="Times New Roman" panose="02020603050405020304" pitchFamily="18" charset="0"/>
                  </a:rPr>
                  <a:t>2 </a:t>
                </a:r>
                <a:r>
                  <a:rPr lang="tr-TR" dirty="0">
                    <a:latin typeface="Times New Roman" panose="02020603050405020304" pitchFamily="18" charset="0"/>
                    <a:cs typeface="Times New Roman" panose="02020603050405020304" pitchFamily="18" charset="0"/>
                  </a:rPr>
                  <a:t>çözünürlük (X) denkleminin çözümü için aşağıdaki bağıntı kullanılabilir:</a:t>
                </a:r>
              </a:p>
              <a:p>
                <a:pPr algn="just"/>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K</a:t>
                </a:r>
                <a:r>
                  <a:rPr lang="tr-TR" baseline="-25000" dirty="0">
                    <a:latin typeface="Times New Roman" panose="02020603050405020304" pitchFamily="18" charset="0"/>
                    <a:cs typeface="Times New Roman" panose="02020603050405020304" pitchFamily="18" charset="0"/>
                  </a:rPr>
                  <a:t>sp</a:t>
                </a:r>
                <a:r>
                  <a:rPr lang="tr-TR" dirty="0">
                    <a:latin typeface="Times New Roman" panose="02020603050405020304" pitchFamily="18" charset="0"/>
                    <a:cs typeface="Times New Roman" panose="02020603050405020304" pitchFamily="18" charset="0"/>
                  </a:rPr>
                  <a:t>= [X][2X]</a:t>
                </a:r>
                <a:r>
                  <a:rPr lang="tr-TR" baseline="30000" dirty="0">
                    <a:latin typeface="Times New Roman" panose="02020603050405020304" pitchFamily="18" charset="0"/>
                    <a:cs typeface="Times New Roman" panose="02020603050405020304" pitchFamily="18" charset="0"/>
                  </a:rPr>
                  <a:t>2</a:t>
                </a:r>
              </a:p>
              <a:p>
                <a:pPr algn="just"/>
                <a:endParaRPr lang="tr-TR" baseline="30000"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Ksp'nin 25</a:t>
                </a:r>
                <a:r>
                  <a:rPr lang="tr-TR" baseline="30000" dirty="0">
                    <a:latin typeface="Times New Roman" panose="02020603050405020304" pitchFamily="18" charset="0"/>
                    <a:cs typeface="Times New Roman" panose="02020603050405020304" pitchFamily="18" charset="0"/>
                  </a:rPr>
                  <a:t>o</a:t>
                </a:r>
                <a:r>
                  <a:rPr lang="tr-TR" dirty="0">
                    <a:latin typeface="Times New Roman" panose="02020603050405020304" pitchFamily="18" charset="0"/>
                    <a:cs typeface="Times New Roman" panose="02020603050405020304" pitchFamily="18" charset="0"/>
                  </a:rPr>
                  <a:t>C'deki değeri 10</a:t>
                </a:r>
                <a:r>
                  <a:rPr lang="tr-TR" baseline="30000" dirty="0">
                    <a:latin typeface="Times New Roman" panose="02020603050405020304" pitchFamily="18" charset="0"/>
                    <a:cs typeface="Times New Roman" panose="02020603050405020304" pitchFamily="18" charset="0"/>
                  </a:rPr>
                  <a:t>-4,8</a:t>
                </a:r>
                <a:r>
                  <a:rPr lang="tr-TR" dirty="0">
                    <a:latin typeface="Times New Roman" panose="02020603050405020304" pitchFamily="18" charset="0"/>
                    <a:cs typeface="Times New Roman" panose="02020603050405020304" pitchFamily="18" charset="0"/>
                  </a:rPr>
                  <a:t>dir. PbCl</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’nin çözünürlük çarpanı olan X;</a:t>
                </a:r>
              </a:p>
              <a:p>
                <a:pPr algn="just"/>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K= 4X</a:t>
                </a:r>
                <a:r>
                  <a:rPr lang="tr-TR" baseline="30000" dirty="0">
                    <a:latin typeface="Times New Roman" panose="02020603050405020304" pitchFamily="18" charset="0"/>
                    <a:cs typeface="Times New Roman" panose="02020603050405020304" pitchFamily="18" charset="0"/>
                  </a:rPr>
                  <a:t>3 </a:t>
                </a:r>
                <a:r>
                  <a:rPr lang="tr-TR" dirty="0">
                    <a:latin typeface="Times New Roman" panose="02020603050405020304" pitchFamily="18" charset="0"/>
                    <a:cs typeface="Times New Roman" panose="02020603050405020304" pitchFamily="18" charset="0"/>
                  </a:rPr>
                  <a:t>ise X= 0.0158 </a:t>
                </a:r>
                <a:r>
                  <a:rPr lang="tr-TR" dirty="0" err="1">
                    <a:latin typeface="Times New Roman" panose="02020603050405020304" pitchFamily="18" charset="0"/>
                    <a:cs typeface="Times New Roman" panose="02020603050405020304" pitchFamily="18" charset="0"/>
                  </a:rPr>
                  <a:t>mol</a:t>
                </a:r>
                <a:r>
                  <a:rPr lang="tr-TR" dirty="0">
                    <a:latin typeface="Times New Roman" panose="02020603050405020304" pitchFamily="18" charset="0"/>
                    <a:cs typeface="Times New Roman" panose="02020603050405020304" pitchFamily="18" charset="0"/>
                  </a:rPr>
                  <a:t> bulunur.</a:t>
                </a:r>
                <a:endParaRPr lang="tr-TR" baseline="30000" dirty="0">
                  <a:latin typeface="Times New Roman" panose="02020603050405020304" pitchFamily="18" charset="0"/>
                  <a:cs typeface="Times New Roman" panose="02020603050405020304" pitchFamily="18" charset="0"/>
                </a:endParaRPr>
              </a:p>
            </p:txBody>
          </p:sp>
        </mc:Choice>
        <mc:Fallback xmlns="">
          <p:sp>
            <p:nvSpPr>
              <p:cNvPr id="4" name="Dikdörtgen 3"/>
              <p:cNvSpPr>
                <a:spLocks noRot="1" noChangeAspect="1" noMove="1" noResize="1" noEditPoints="1" noAdjustHandles="1" noChangeArrowheads="1" noChangeShapeType="1" noTextEdit="1"/>
              </p:cNvSpPr>
              <p:nvPr/>
            </p:nvSpPr>
            <p:spPr>
              <a:xfrm>
                <a:off x="495300" y="1352550"/>
                <a:ext cx="8153400" cy="3446777"/>
              </a:xfrm>
              <a:prstGeom prst="rect">
                <a:avLst/>
              </a:prstGeom>
              <a:blipFill>
                <a:blip r:embed="rId4"/>
                <a:stretch>
                  <a:fillRect l="-598" t="-1062" b="-1947"/>
                </a:stretch>
              </a:blipFill>
            </p:spPr>
            <p:txBody>
              <a:bodyPr/>
              <a:lstStyle/>
              <a:p>
                <a:r>
                  <a:rPr lang="tr-TR">
                    <a:noFill/>
                  </a:rPr>
                  <a:t> </a:t>
                </a:r>
              </a:p>
            </p:txBody>
          </p:sp>
        </mc:Fallback>
      </mc:AlternateContent>
    </p:spTree>
    <p:extLst>
      <p:ext uri="{BB962C8B-B14F-4D97-AF65-F5344CB8AC3E}">
        <p14:creationId xmlns:p14="http://schemas.microsoft.com/office/powerpoint/2010/main" val="24373670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Kimyasal aktiviteler</a:t>
            </a:r>
          </a:p>
        </p:txBody>
      </p:sp>
      <p:sp>
        <p:nvSpPr>
          <p:cNvPr id="4" name="Dikdörtgen 3"/>
          <p:cNvSpPr/>
          <p:nvPr/>
        </p:nvSpPr>
        <p:spPr>
          <a:xfrm>
            <a:off x="495300" y="1352550"/>
            <a:ext cx="8153400" cy="3416320"/>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Çok seyreltik solüsyonlarda, </a:t>
            </a:r>
            <a:r>
              <a:rPr lang="tr-TR" dirty="0" err="1">
                <a:latin typeface="Times New Roman" panose="02020603050405020304" pitchFamily="18" charset="0"/>
                <a:cs typeface="Times New Roman" panose="02020603050405020304" pitchFamily="18" charset="0"/>
              </a:rPr>
              <a:t>molal</a:t>
            </a:r>
            <a:r>
              <a:rPr lang="tr-TR" dirty="0">
                <a:latin typeface="Times New Roman" panose="02020603050405020304" pitchFamily="18" charset="0"/>
                <a:cs typeface="Times New Roman" panose="02020603050405020304" pitchFamily="18" charset="0"/>
              </a:rPr>
              <a:t> konsantrasyonlar denge ve çözünürlüğün tespit edilmesi için kullanılabilir. Elektrostatik güçlerin katıların davranışlarını ideal dışı bir hale getirebileceklerinden dolayı, kimyasal aktivitelerin kütle devinim kanunu uygulanmadan önce hesaplanması gerekir.</a:t>
            </a:r>
          </a:p>
          <a:p>
            <a:pPr algn="just"/>
            <a:r>
              <a:rPr lang="tr-TR" dirty="0">
                <a:latin typeface="Times New Roman" panose="02020603050405020304" pitchFamily="18" charset="0"/>
                <a:cs typeface="Times New Roman" panose="02020603050405020304" pitchFamily="18" charset="0"/>
              </a:rPr>
              <a:t>Bir iyonun kimyasal aktivitesi </a:t>
            </a:r>
            <a:r>
              <a:rPr lang="tr-TR" dirty="0" err="1">
                <a:latin typeface="Times New Roman" panose="02020603050405020304" pitchFamily="18" charset="0"/>
                <a:cs typeface="Times New Roman" panose="02020603050405020304" pitchFamily="18" charset="0"/>
              </a:rPr>
              <a:t>molal</a:t>
            </a:r>
            <a:r>
              <a:rPr lang="tr-TR" dirty="0">
                <a:latin typeface="Times New Roman" panose="02020603050405020304" pitchFamily="18" charset="0"/>
                <a:cs typeface="Times New Roman" panose="02020603050405020304" pitchFamily="18" charset="0"/>
              </a:rPr>
              <a:t> konsantrasyonun aktivite katsayısı olarak bilinen bir faktörle çarpımına eşittir.</a:t>
            </a:r>
          </a:p>
          <a:p>
            <a:pPr algn="just"/>
            <a:r>
              <a:rPr lang="tr-TR" b="1" dirty="0">
                <a:latin typeface="Times New Roman" panose="02020603050405020304" pitchFamily="18" charset="0"/>
                <a:cs typeface="Times New Roman" panose="02020603050405020304" pitchFamily="18" charset="0"/>
              </a:rPr>
              <a:t>ɑ = </a:t>
            </a:r>
            <a:r>
              <a:rPr lang="el-GR" b="1" dirty="0">
                <a:latin typeface="Times New Roman" panose="02020603050405020304" pitchFamily="18" charset="0"/>
                <a:cs typeface="Times New Roman" panose="02020603050405020304" pitchFamily="18" charset="0"/>
              </a:rPr>
              <a:t>γ</a:t>
            </a:r>
            <a:r>
              <a:rPr lang="tr-TR" b="1" dirty="0">
                <a:latin typeface="Times New Roman" panose="02020603050405020304" pitchFamily="18" charset="0"/>
                <a:cs typeface="Times New Roman" panose="02020603050405020304" pitchFamily="18" charset="0"/>
              </a:rPr>
              <a:t>.m</a:t>
            </a:r>
          </a:p>
          <a:p>
            <a:pPr algn="just"/>
            <a:r>
              <a:rPr lang="tr-TR" dirty="0">
                <a:latin typeface="Times New Roman" panose="02020603050405020304" pitchFamily="18" charset="0"/>
                <a:cs typeface="Times New Roman" panose="02020603050405020304" pitchFamily="18" charset="0"/>
              </a:rPr>
              <a:t>Bu eşitlikte;</a:t>
            </a:r>
          </a:p>
          <a:p>
            <a:pPr algn="just"/>
            <a:r>
              <a:rPr lang="tr-TR" dirty="0">
                <a:latin typeface="Times New Roman" panose="02020603050405020304" pitchFamily="18" charset="0"/>
                <a:cs typeface="Times New Roman" panose="02020603050405020304" pitchFamily="18" charset="0"/>
              </a:rPr>
              <a:t>ɑ = kimyasal aktivite</a:t>
            </a:r>
          </a:p>
          <a:p>
            <a:pPr algn="just"/>
            <a:r>
              <a:rPr lang="el-GR" dirty="0">
                <a:latin typeface="Times New Roman" panose="02020603050405020304" pitchFamily="18" charset="0"/>
                <a:cs typeface="Times New Roman" panose="02020603050405020304" pitchFamily="18" charset="0"/>
              </a:rPr>
              <a:t>γ</a:t>
            </a:r>
            <a:r>
              <a:rPr lang="tr-TR" dirty="0">
                <a:latin typeface="Times New Roman" panose="02020603050405020304" pitchFamily="18" charset="0"/>
                <a:cs typeface="Times New Roman" panose="02020603050405020304" pitchFamily="18" charset="0"/>
              </a:rPr>
              <a:t> = aktivite katsayısı</a:t>
            </a:r>
          </a:p>
          <a:p>
            <a:pPr algn="just"/>
            <a:r>
              <a:rPr lang="tr-TR" dirty="0">
                <a:latin typeface="Times New Roman" panose="02020603050405020304" pitchFamily="18" charset="0"/>
                <a:cs typeface="Times New Roman" panose="02020603050405020304" pitchFamily="18" charset="0"/>
              </a:rPr>
              <a:t>m= </a:t>
            </a:r>
            <a:r>
              <a:rPr lang="tr-TR" dirty="0" err="1">
                <a:latin typeface="Times New Roman" panose="02020603050405020304" pitchFamily="18" charset="0"/>
                <a:cs typeface="Times New Roman" panose="02020603050405020304" pitchFamily="18" charset="0"/>
              </a:rPr>
              <a:t>molal</a:t>
            </a:r>
            <a:r>
              <a:rPr lang="tr-TR" dirty="0">
                <a:latin typeface="Times New Roman" panose="02020603050405020304" pitchFamily="18" charset="0"/>
                <a:cs typeface="Times New Roman" panose="02020603050405020304" pitchFamily="18" charset="0"/>
              </a:rPr>
              <a:t> konsantrasyon</a:t>
            </a:r>
          </a:p>
          <a:p>
            <a:pPr algn="just"/>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74803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191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Kimyasal aktiviteler</a:t>
            </a:r>
          </a:p>
        </p:txBody>
      </p:sp>
      <mc:AlternateContent xmlns:mc="http://schemas.openxmlformats.org/markup-compatibility/2006">
        <mc:Choice xmlns:a14="http://schemas.microsoft.com/office/drawing/2010/main" Requires="a14">
          <p:sp>
            <p:nvSpPr>
              <p:cNvPr id="4" name="Dikdörtgen 3"/>
              <p:cNvSpPr/>
              <p:nvPr/>
            </p:nvSpPr>
            <p:spPr>
              <a:xfrm>
                <a:off x="495300" y="1123950"/>
                <a:ext cx="8153400" cy="3632148"/>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Bir iyonun aktivite katsayısını hesaplamak için, ilk önce çözeltinin iyonik gücünün bulunması gerekir. İyonik güç aşağıdaki formülden hesaplanır:</a:t>
                </a:r>
              </a:p>
              <a:p>
                <a:pPr algn="just"/>
                <a:r>
                  <a:rPr lang="tr-TR" dirty="0">
                    <a:latin typeface="Times New Roman" panose="02020603050405020304" pitchFamily="18" charset="0"/>
                    <a:cs typeface="Times New Roman" panose="02020603050405020304" pitchFamily="18" charset="0"/>
                  </a:rPr>
                  <a:t>I= </a:t>
                </a:r>
                <a14:m>
                  <m:oMath xmlns:m="http://schemas.openxmlformats.org/officeDocument/2006/math">
                    <m:f>
                      <m:fPr>
                        <m:ctrlPr>
                          <a:rPr lang="tr-TR" i="1" smtClean="0">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1</m:t>
                        </m:r>
                      </m:num>
                      <m:den>
                        <m:r>
                          <m:rPr>
                            <m:nor/>
                          </m:rPr>
                          <a:rPr lang="tr-TR" dirty="0">
                            <a:latin typeface="Times New Roman" panose="02020603050405020304" pitchFamily="18" charset="0"/>
                            <a:cs typeface="Times New Roman" panose="02020603050405020304" pitchFamily="18" charset="0"/>
                          </a:rPr>
                          <m:t>2 </m:t>
                        </m:r>
                      </m:den>
                    </m:f>
                  </m:oMath>
                </a14:m>
                <a:r>
                  <a:rPr lang="tr-TR" dirty="0">
                    <a:latin typeface="Times New Roman" panose="02020603050405020304" pitchFamily="18" charset="0"/>
                    <a:cs typeface="Times New Roman" panose="02020603050405020304" pitchFamily="18" charset="0"/>
                  </a:rPr>
                  <a:t> </a:t>
                </a:r>
                <a14:m>
                  <m:oMath xmlns:m="http://schemas.openxmlformats.org/officeDocument/2006/math">
                    <m:r>
                      <m:rPr>
                        <m:sty m:val="p"/>
                      </m:rPr>
                      <a:rPr lang="el-GR" sz="2000" i="1" dirty="0" smtClean="0">
                        <a:latin typeface="Cambria Math" panose="02040503050406030204" pitchFamily="18" charset="0"/>
                        <a:ea typeface="Cambria Math" panose="02040503050406030204" pitchFamily="18" charset="0"/>
                        <a:cs typeface="Times New Roman" panose="02020603050405020304" pitchFamily="18" charset="0"/>
                      </a:rPr>
                      <m:t>Σ</m:t>
                    </m:r>
                  </m:oMath>
                </a14:m>
                <a:r>
                  <a:rPr lang="tr-TR" dirty="0">
                    <a:latin typeface="Times New Roman" panose="02020603050405020304" pitchFamily="18" charset="0"/>
                    <a:cs typeface="Times New Roman" panose="02020603050405020304" pitchFamily="18" charset="0"/>
                  </a:rPr>
                  <a:t> m</a:t>
                </a:r>
                <a:r>
                  <a:rPr lang="tr-TR" baseline="-25000" dirty="0">
                    <a:latin typeface="Times New Roman" panose="02020603050405020304" pitchFamily="18" charset="0"/>
                    <a:cs typeface="Times New Roman" panose="02020603050405020304" pitchFamily="18" charset="0"/>
                  </a:rPr>
                  <a:t>i</a:t>
                </a:r>
                <a:r>
                  <a:rPr lang="tr-TR" dirty="0">
                    <a:latin typeface="Times New Roman" panose="02020603050405020304" pitchFamily="18" charset="0"/>
                    <a:cs typeface="Times New Roman" panose="02020603050405020304" pitchFamily="18" charset="0"/>
                  </a:rPr>
                  <a:t>z</a:t>
                </a:r>
                <a:r>
                  <a:rPr lang="tr-TR" baseline="-25000" dirty="0">
                    <a:latin typeface="Times New Roman" panose="02020603050405020304" pitchFamily="18" charset="0"/>
                    <a:cs typeface="Times New Roman" panose="02020603050405020304" pitchFamily="18" charset="0"/>
                  </a:rPr>
                  <a:t>i</a:t>
                </a:r>
                <a:r>
                  <a:rPr lang="tr-TR" baseline="30000" dirty="0">
                    <a:latin typeface="Times New Roman" panose="02020603050405020304" pitchFamily="18" charset="0"/>
                    <a:cs typeface="Times New Roman" panose="02020603050405020304" pitchFamily="18" charset="0"/>
                  </a:rPr>
                  <a:t>2    </a:t>
                </a:r>
              </a:p>
              <a:p>
                <a:pPr algn="just"/>
                <a:r>
                  <a:rPr lang="tr-TR" dirty="0">
                    <a:latin typeface="Times New Roman" panose="02020603050405020304" pitchFamily="18" charset="0"/>
                    <a:cs typeface="Times New Roman" panose="02020603050405020304" pitchFamily="18" charset="0"/>
                  </a:rPr>
                  <a:t>Denklemde,</a:t>
                </a:r>
              </a:p>
              <a:p>
                <a:pPr algn="just"/>
                <a:r>
                  <a:rPr lang="tr-TR" dirty="0">
                    <a:latin typeface="Times New Roman" panose="02020603050405020304" pitchFamily="18" charset="0"/>
                    <a:cs typeface="Times New Roman" panose="02020603050405020304" pitchFamily="18" charset="0"/>
                  </a:rPr>
                  <a:t>I = çözeltinin iyonik gücü</a:t>
                </a:r>
              </a:p>
              <a:p>
                <a:pPr algn="just"/>
                <a:r>
                  <a:rPr lang="tr-TR" dirty="0">
                    <a:latin typeface="Times New Roman" panose="02020603050405020304" pitchFamily="18" charset="0"/>
                    <a:cs typeface="Times New Roman" panose="02020603050405020304" pitchFamily="18" charset="0"/>
                  </a:rPr>
                  <a:t>m</a:t>
                </a:r>
                <a:r>
                  <a:rPr lang="tr-TR" baseline="-25000" dirty="0">
                    <a:latin typeface="Times New Roman" panose="02020603050405020304" pitchFamily="18" charset="0"/>
                    <a:cs typeface="Times New Roman" panose="02020603050405020304" pitchFamily="18" charset="0"/>
                  </a:rPr>
                  <a:t>i</a:t>
                </a:r>
                <a:r>
                  <a:rPr lang="tr-TR" dirty="0">
                    <a:latin typeface="Times New Roman" panose="02020603050405020304" pitchFamily="18" charset="0"/>
                    <a:cs typeface="Times New Roman" panose="02020603050405020304" pitchFamily="18" charset="0"/>
                  </a:rPr>
                  <a:t> = i iyonunun </a:t>
                </a:r>
                <a:r>
                  <a:rPr lang="tr-TR" dirty="0" err="1">
                    <a:latin typeface="Times New Roman" panose="02020603050405020304" pitchFamily="18" charset="0"/>
                    <a:cs typeface="Times New Roman" panose="02020603050405020304" pitchFamily="18" charset="0"/>
                  </a:rPr>
                  <a:t>molalitesi</a:t>
                </a:r>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z</a:t>
                </a:r>
                <a:r>
                  <a:rPr lang="tr-TR" baseline="-25000" dirty="0">
                    <a:latin typeface="Times New Roman" panose="02020603050405020304" pitchFamily="18" charset="0"/>
                    <a:cs typeface="Times New Roman" panose="02020603050405020304" pitchFamily="18" charset="0"/>
                  </a:rPr>
                  <a:t>i</a:t>
                </a:r>
                <a:r>
                  <a:rPr lang="tr-TR" dirty="0">
                    <a:latin typeface="Times New Roman" panose="02020603050405020304" pitchFamily="18" charset="0"/>
                    <a:cs typeface="Times New Roman" panose="02020603050405020304" pitchFamily="18" charset="0"/>
                  </a:rPr>
                  <a:t> = i iyonunun yükü</a:t>
                </a:r>
              </a:p>
              <a:p>
                <a:pPr algn="just"/>
                <a:endParaRPr lang="tr-TR" dirty="0">
                  <a:latin typeface="Times New Roman" panose="02020603050405020304" pitchFamily="18" charset="0"/>
                  <a:cs typeface="Times New Roman" panose="02020603050405020304" pitchFamily="18" charset="0"/>
                </a:endParaRPr>
              </a:p>
              <a:p>
                <a:pPr algn="just"/>
                <a:r>
                  <a:rPr lang="tr-TR" b="1" dirty="0">
                    <a:latin typeface="Times New Roman" panose="02020603050405020304" pitchFamily="18" charset="0"/>
                    <a:cs typeface="Times New Roman" panose="02020603050405020304" pitchFamily="18" charset="0"/>
                  </a:rPr>
                  <a:t>Örnek:  </a:t>
                </a:r>
                <a:r>
                  <a:rPr lang="tr-TR" dirty="0">
                    <a:latin typeface="Times New Roman" panose="02020603050405020304" pitchFamily="18" charset="0"/>
                    <a:cs typeface="Times New Roman" panose="02020603050405020304" pitchFamily="18" charset="0"/>
                  </a:rPr>
                  <a:t>0.2 </a:t>
                </a:r>
                <a:r>
                  <a:rPr lang="tr-TR" dirty="0" err="1">
                    <a:latin typeface="Times New Roman" panose="02020603050405020304" pitchFamily="18" charset="0"/>
                    <a:cs typeface="Times New Roman" panose="02020603050405020304" pitchFamily="18" charset="0"/>
                  </a:rPr>
                  <a:t>mol</a:t>
                </a:r>
                <a:r>
                  <a:rPr lang="tr-TR" dirty="0">
                    <a:latin typeface="Times New Roman" panose="02020603050405020304" pitchFamily="18" charset="0"/>
                    <a:cs typeface="Times New Roman" panose="02020603050405020304" pitchFamily="18" charset="0"/>
                  </a:rPr>
                  <a:t> CaCl</a:t>
                </a:r>
                <a:r>
                  <a:rPr lang="tr-TR" baseline="-25000" dirty="0">
                    <a:latin typeface="Times New Roman" panose="02020603050405020304" pitchFamily="18" charset="0"/>
                    <a:cs typeface="Times New Roman" panose="02020603050405020304" pitchFamily="18" charset="0"/>
                  </a:rPr>
                  <a:t>2 </a:t>
                </a:r>
                <a:r>
                  <a:rPr lang="tr-TR" dirty="0">
                    <a:latin typeface="Times New Roman" panose="02020603050405020304" pitchFamily="18" charset="0"/>
                    <a:cs typeface="Times New Roman" panose="02020603050405020304" pitchFamily="18" charset="0"/>
                  </a:rPr>
                  <a:t>çözeltisinin iyonik gücü:</a:t>
                </a:r>
              </a:p>
              <a:p>
                <a:pPr algn="just"/>
                <a:r>
                  <a:rPr lang="tr-TR" dirty="0">
                    <a:latin typeface="Times New Roman" panose="02020603050405020304" pitchFamily="18" charset="0"/>
                    <a:cs typeface="Times New Roman" panose="02020603050405020304" pitchFamily="18" charset="0"/>
                  </a:rPr>
                  <a:t>I= </a:t>
                </a:r>
                <a14:m>
                  <m:oMath xmlns:m="http://schemas.openxmlformats.org/officeDocument/2006/math">
                    <m:f>
                      <m:fPr>
                        <m:ctrlPr>
                          <a:rPr lang="tr-TR" i="1" smtClean="0">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1</m:t>
                        </m:r>
                      </m:num>
                      <m:den>
                        <m:r>
                          <m:rPr>
                            <m:nor/>
                          </m:rPr>
                          <a:rPr lang="tr-TR" dirty="0">
                            <a:latin typeface="Times New Roman" panose="02020603050405020304" pitchFamily="18" charset="0"/>
                            <a:cs typeface="Times New Roman" panose="02020603050405020304" pitchFamily="18" charset="0"/>
                          </a:rPr>
                          <m:t>2 </m:t>
                        </m:r>
                      </m:den>
                    </m:f>
                  </m:oMath>
                </a14:m>
                <a:r>
                  <a:rPr lang="tr-TR" dirty="0">
                    <a:latin typeface="Times New Roman" panose="02020603050405020304" pitchFamily="18" charset="0"/>
                    <a:cs typeface="Times New Roman" panose="02020603050405020304" pitchFamily="18" charset="0"/>
                  </a:rPr>
                  <a:t> (m</a:t>
                </a:r>
                <a:r>
                  <a:rPr lang="tr-TR" baseline="-25000" dirty="0">
                    <a:latin typeface="Times New Roman" panose="02020603050405020304" pitchFamily="18" charset="0"/>
                    <a:cs typeface="Times New Roman" panose="02020603050405020304" pitchFamily="18" charset="0"/>
                  </a:rPr>
                  <a:t>Ca</a:t>
                </a:r>
                <a:r>
                  <a:rPr lang="tr-TR" baseline="30000" dirty="0">
                    <a:latin typeface="Times New Roman" panose="02020603050405020304" pitchFamily="18" charset="0"/>
                    <a:cs typeface="Times New Roman" panose="02020603050405020304" pitchFamily="18" charset="0"/>
                  </a:rPr>
                  <a:t>+2 </a:t>
                </a:r>
                <a:r>
                  <a:rPr lang="tr-TR" dirty="0">
                    <a:latin typeface="Times New Roman" panose="02020603050405020304" pitchFamily="18" charset="0"/>
                    <a:cs typeface="Times New Roman" panose="02020603050405020304" pitchFamily="18" charset="0"/>
                  </a:rPr>
                  <a:t>x 2</a:t>
                </a:r>
                <a:r>
                  <a:rPr lang="tr-TR" baseline="30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m</a:t>
                </a:r>
                <a:r>
                  <a:rPr lang="tr-TR" baseline="-25000" dirty="0" err="1">
                    <a:latin typeface="Times New Roman" panose="02020603050405020304" pitchFamily="18" charset="0"/>
                    <a:cs typeface="Times New Roman" panose="02020603050405020304" pitchFamily="18" charset="0"/>
                  </a:rPr>
                  <a:t>Cl</a:t>
                </a:r>
                <a:r>
                  <a:rPr lang="tr-TR" baseline="30000" dirty="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x 1</a:t>
                </a:r>
                <a:r>
                  <a:rPr lang="tr-TR" baseline="30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a:t>
                </a:r>
              </a:p>
              <a:p>
                <a:pPr algn="just"/>
                <a:r>
                  <a:rPr lang="tr-TR" dirty="0">
                    <a:latin typeface="Times New Roman" panose="02020603050405020304" pitchFamily="18" charset="0"/>
                    <a:cs typeface="Times New Roman" panose="02020603050405020304" pitchFamily="18" charset="0"/>
                  </a:rPr>
                  <a:t>I= </a:t>
                </a:r>
                <a14:m>
                  <m:oMath xmlns:m="http://schemas.openxmlformats.org/officeDocument/2006/math">
                    <m:f>
                      <m:fPr>
                        <m:ctrlPr>
                          <a:rPr lang="tr-TR" i="1" smtClean="0">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1</m:t>
                        </m:r>
                      </m:num>
                      <m:den>
                        <m:r>
                          <m:rPr>
                            <m:nor/>
                          </m:rPr>
                          <a:rPr lang="tr-TR" dirty="0">
                            <a:latin typeface="Times New Roman" panose="02020603050405020304" pitchFamily="18" charset="0"/>
                            <a:cs typeface="Times New Roman" panose="02020603050405020304" pitchFamily="18" charset="0"/>
                          </a:rPr>
                          <m:t>2 </m:t>
                        </m:r>
                      </m:den>
                    </m:f>
                  </m:oMath>
                </a14:m>
                <a:r>
                  <a:rPr lang="tr-TR" dirty="0">
                    <a:latin typeface="Times New Roman" panose="02020603050405020304" pitchFamily="18" charset="0"/>
                    <a:cs typeface="Times New Roman" panose="02020603050405020304" pitchFamily="18" charset="0"/>
                  </a:rPr>
                  <a:t> (0.2 x 4 + 0.4 x 1) = 0.6 M</a:t>
                </a:r>
              </a:p>
            </p:txBody>
          </p:sp>
        </mc:Choice>
        <mc:Fallback>
          <p:sp>
            <p:nvSpPr>
              <p:cNvPr id="4" name="Dikdörtgen 3"/>
              <p:cNvSpPr>
                <a:spLocks noRot="1" noChangeAspect="1" noMove="1" noResize="1" noEditPoints="1" noAdjustHandles="1" noChangeArrowheads="1" noChangeShapeType="1" noTextEdit="1"/>
              </p:cNvSpPr>
              <p:nvPr/>
            </p:nvSpPr>
            <p:spPr>
              <a:xfrm>
                <a:off x="495300" y="1123950"/>
                <a:ext cx="8153400" cy="3632148"/>
              </a:xfrm>
              <a:prstGeom prst="rect">
                <a:avLst/>
              </a:prstGeom>
              <a:blipFill>
                <a:blip r:embed="rId4"/>
                <a:stretch>
                  <a:fillRect l="-598" t="-839" r="-598"/>
                </a:stretch>
              </a:blipFill>
            </p:spPr>
            <p:txBody>
              <a:bodyPr/>
              <a:lstStyle/>
              <a:p>
                <a:r>
                  <a:rPr lang="tr-TR">
                    <a:noFill/>
                  </a:rPr>
                  <a:t> </a:t>
                </a:r>
              </a:p>
            </p:txBody>
          </p:sp>
        </mc:Fallback>
      </mc:AlternateContent>
    </p:spTree>
    <p:extLst>
      <p:ext uri="{BB962C8B-B14F-4D97-AF65-F5344CB8AC3E}">
        <p14:creationId xmlns:p14="http://schemas.microsoft.com/office/powerpoint/2010/main" val="9826110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Kimyasal aktiviteler</a:t>
            </a:r>
          </a:p>
        </p:txBody>
      </p:sp>
      <mc:AlternateContent xmlns:mc="http://schemas.openxmlformats.org/markup-compatibility/2006" xmlns:a14="http://schemas.microsoft.com/office/drawing/2010/main">
        <mc:Choice Requires="a14">
          <p:sp>
            <p:nvSpPr>
              <p:cNvPr id="4" name="Dikdörtgen 3"/>
              <p:cNvSpPr/>
              <p:nvPr/>
            </p:nvSpPr>
            <p:spPr>
              <a:xfrm>
                <a:off x="495300" y="1276350"/>
                <a:ext cx="8153400" cy="3472361"/>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Çözeltinin iyonik gücü bulunduktan sonra, çözelti içindeki herhangi bir iyonun aktivite katsayısı </a:t>
                </a:r>
                <a:r>
                  <a:rPr lang="tr-TR" b="1" dirty="0">
                    <a:latin typeface="Times New Roman" panose="02020603050405020304" pitchFamily="18" charset="0"/>
                    <a:cs typeface="Times New Roman" panose="02020603050405020304" pitchFamily="18" charset="0"/>
                  </a:rPr>
                  <a:t>Debye-Hückel bağıntısı</a:t>
                </a:r>
                <a:r>
                  <a:rPr lang="tr-TR" dirty="0">
                    <a:latin typeface="Times New Roman" panose="02020603050405020304" pitchFamily="18" charset="0"/>
                    <a:cs typeface="Times New Roman" panose="02020603050405020304" pitchFamily="18" charset="0"/>
                  </a:rPr>
                  <a:t>ndan hesaplanır.</a:t>
                </a:r>
              </a:p>
              <a:p>
                <a:pPr algn="just"/>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a:t>
                </a:r>
                <a:r>
                  <a:rPr lang="tr-TR" dirty="0" err="1">
                    <a:latin typeface="Times New Roman" panose="02020603050405020304" pitchFamily="18" charset="0"/>
                    <a:cs typeface="Times New Roman" panose="02020603050405020304" pitchFamily="18" charset="0"/>
                  </a:rPr>
                  <a:t>log</a:t>
                </a:r>
                <a:r>
                  <a:rPr lang="tr-TR"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γ</a:t>
                </a:r>
                <a:r>
                  <a:rPr lang="tr-TR" baseline="-25000" dirty="0">
                    <a:latin typeface="Times New Roman" panose="02020603050405020304" pitchFamily="18" charset="0"/>
                    <a:cs typeface="Times New Roman" panose="02020603050405020304" pitchFamily="18" charset="0"/>
                  </a:rPr>
                  <a:t>i</a:t>
                </a:r>
                <a:r>
                  <a:rPr lang="tr-TR" dirty="0">
                    <a:latin typeface="Times New Roman" panose="02020603050405020304" pitchFamily="18" charset="0"/>
                    <a:cs typeface="Times New Roman" panose="02020603050405020304" pitchFamily="18" charset="0"/>
                  </a:rPr>
                  <a:t>= </a:t>
                </a:r>
                <a14:m>
                  <m:oMath xmlns:m="http://schemas.openxmlformats.org/officeDocument/2006/math">
                    <m:f>
                      <m:fPr>
                        <m:ctrlPr>
                          <a:rPr lang="tr-TR" i="1" smtClean="0">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Az</m:t>
                        </m:r>
                        <m:r>
                          <m:rPr>
                            <m:nor/>
                          </m:rPr>
                          <a:rPr lang="tr-TR" baseline="-25000" dirty="0">
                            <a:latin typeface="Times New Roman" panose="02020603050405020304" pitchFamily="18" charset="0"/>
                            <a:cs typeface="Times New Roman" panose="02020603050405020304" pitchFamily="18" charset="0"/>
                          </a:rPr>
                          <m:t>i</m:t>
                        </m:r>
                        <m:r>
                          <m:rPr>
                            <m:nor/>
                          </m:rPr>
                          <a:rPr lang="tr-TR" baseline="30000" dirty="0">
                            <a:latin typeface="Times New Roman" panose="02020603050405020304" pitchFamily="18" charset="0"/>
                            <a:cs typeface="Times New Roman" panose="02020603050405020304" pitchFamily="18" charset="0"/>
                          </a:rPr>
                          <m:t>2</m:t>
                        </m:r>
                        <m:rad>
                          <m:radPr>
                            <m:degHide m:val="on"/>
                            <m:ctrlPr>
                              <a:rPr lang="tr-TR" i="1">
                                <a:latin typeface="Cambria Math" panose="02040503050406030204" pitchFamily="18" charset="0"/>
                                <a:cs typeface="Times New Roman" panose="02020603050405020304" pitchFamily="18" charset="0"/>
                              </a:rPr>
                            </m:ctrlPr>
                          </m:radPr>
                          <m:deg/>
                          <m:e>
                            <m:r>
                              <m:rPr>
                                <m:nor/>
                              </m:rPr>
                              <a:rPr lang="tr-TR" dirty="0">
                                <a:latin typeface="Times New Roman" panose="02020603050405020304" pitchFamily="18" charset="0"/>
                                <a:cs typeface="Times New Roman" panose="02020603050405020304" pitchFamily="18" charset="0"/>
                              </a:rPr>
                              <m:t>I</m:t>
                            </m:r>
                            <m:r>
                              <m:rPr>
                                <m:nor/>
                              </m:rPr>
                              <a:rPr lang="tr-TR" dirty="0">
                                <a:latin typeface="Times New Roman" panose="02020603050405020304" pitchFamily="18" charset="0"/>
                                <a:cs typeface="Times New Roman" panose="02020603050405020304" pitchFamily="18" charset="0"/>
                              </a:rPr>
                              <m:t> </m:t>
                            </m:r>
                          </m:e>
                        </m:rad>
                      </m:num>
                      <m:den>
                        <m:r>
                          <m:rPr>
                            <m:nor/>
                          </m:rPr>
                          <a:rPr lang="tr-TR" dirty="0">
                            <a:latin typeface="Times New Roman" panose="02020603050405020304" pitchFamily="18" charset="0"/>
                            <a:cs typeface="Times New Roman" panose="02020603050405020304" pitchFamily="18" charset="0"/>
                          </a:rPr>
                          <m:t>1 + </m:t>
                        </m:r>
                        <m:r>
                          <m:rPr>
                            <m:nor/>
                          </m:rPr>
                          <a:rPr lang="tr-TR" dirty="0">
                            <a:latin typeface="Times New Roman" panose="02020603050405020304" pitchFamily="18" charset="0"/>
                            <a:cs typeface="Times New Roman" panose="02020603050405020304" pitchFamily="18" charset="0"/>
                          </a:rPr>
                          <m:t>aiB</m:t>
                        </m:r>
                        <m:rad>
                          <m:radPr>
                            <m:degHide m:val="on"/>
                            <m:ctrlPr>
                              <a:rPr lang="tr-TR" i="1">
                                <a:latin typeface="Cambria Math" panose="02040503050406030204" pitchFamily="18" charset="0"/>
                                <a:cs typeface="Times New Roman" panose="02020603050405020304" pitchFamily="18" charset="0"/>
                              </a:rPr>
                            </m:ctrlPr>
                          </m:radPr>
                          <m:deg/>
                          <m:e>
                            <m:r>
                              <m:rPr>
                                <m:nor/>
                              </m:rPr>
                              <a:rPr lang="tr-TR" dirty="0">
                                <a:latin typeface="Times New Roman" panose="02020603050405020304" pitchFamily="18" charset="0"/>
                                <a:cs typeface="Times New Roman" panose="02020603050405020304" pitchFamily="18" charset="0"/>
                              </a:rPr>
                              <m:t>I</m:t>
                            </m:r>
                            <m:r>
                              <m:rPr>
                                <m:nor/>
                              </m:rPr>
                              <a:rPr lang="tr-TR" dirty="0">
                                <a:latin typeface="Times New Roman" panose="02020603050405020304" pitchFamily="18" charset="0"/>
                                <a:cs typeface="Times New Roman" panose="02020603050405020304" pitchFamily="18" charset="0"/>
                              </a:rPr>
                              <m:t> </m:t>
                            </m:r>
                          </m:e>
                        </m:rad>
                      </m:den>
                    </m:f>
                  </m:oMath>
                </a14:m>
                <a:r>
                  <a:rPr lang="tr-TR" dirty="0">
                    <a:latin typeface="Times New Roman" panose="02020603050405020304" pitchFamily="18" charset="0"/>
                    <a:cs typeface="Times New Roman" panose="02020603050405020304" pitchFamily="18" charset="0"/>
                  </a:rPr>
                  <a:t>  </a:t>
                </a:r>
              </a:p>
              <a:p>
                <a:pPr algn="just"/>
                <a:endParaRPr lang="tr-TR" dirty="0">
                  <a:latin typeface="Times New Roman" panose="02020603050405020304" pitchFamily="18" charset="0"/>
                  <a:cs typeface="Times New Roman" panose="02020603050405020304" pitchFamily="18" charset="0"/>
                </a:endParaRPr>
              </a:p>
              <a:p>
                <a:pPr algn="just"/>
                <a:r>
                  <a:rPr lang="tr-TR" sz="1600" dirty="0">
                    <a:latin typeface="Times New Roman" panose="02020603050405020304" pitchFamily="18" charset="0"/>
                    <a:cs typeface="Times New Roman" panose="02020603050405020304" pitchFamily="18" charset="0"/>
                  </a:rPr>
                  <a:t>Bu eşitlikte,</a:t>
                </a:r>
              </a:p>
              <a:p>
                <a:pPr algn="just"/>
                <a:r>
                  <a:rPr lang="el-GR" sz="1600" dirty="0">
                    <a:latin typeface="Times New Roman" panose="02020603050405020304" pitchFamily="18" charset="0"/>
                    <a:cs typeface="Times New Roman" panose="02020603050405020304" pitchFamily="18" charset="0"/>
                  </a:rPr>
                  <a:t>γ</a:t>
                </a:r>
                <a:r>
                  <a:rPr lang="tr-TR" sz="1600" baseline="-25000" dirty="0">
                    <a:latin typeface="Times New Roman" panose="02020603050405020304" pitchFamily="18" charset="0"/>
                    <a:cs typeface="Times New Roman" panose="02020603050405020304" pitchFamily="18" charset="0"/>
                  </a:rPr>
                  <a:t>i</a:t>
                </a:r>
                <a:r>
                  <a:rPr lang="tr-TR" sz="1600" dirty="0">
                    <a:latin typeface="Times New Roman" panose="02020603050405020304" pitchFamily="18" charset="0"/>
                    <a:cs typeface="Times New Roman" panose="02020603050405020304" pitchFamily="18" charset="0"/>
                  </a:rPr>
                  <a:t>: i bileşiğinin aktivite katsayısı</a:t>
                </a:r>
              </a:p>
              <a:p>
                <a:pPr algn="just"/>
                <a:r>
                  <a:rPr lang="tr-TR" sz="1600" dirty="0">
                    <a:latin typeface="Times New Roman" panose="02020603050405020304" pitchFamily="18" charset="0"/>
                    <a:cs typeface="Times New Roman" panose="02020603050405020304" pitchFamily="18" charset="0"/>
                  </a:rPr>
                  <a:t>z</a:t>
                </a:r>
                <a:r>
                  <a:rPr lang="tr-TR" sz="1600" baseline="-25000" dirty="0">
                    <a:latin typeface="Times New Roman" panose="02020603050405020304" pitchFamily="18" charset="0"/>
                    <a:cs typeface="Times New Roman" panose="02020603050405020304" pitchFamily="18" charset="0"/>
                  </a:rPr>
                  <a:t>i</a:t>
                </a:r>
                <a:r>
                  <a:rPr lang="tr-TR" sz="1600" dirty="0">
                    <a:latin typeface="Times New Roman" panose="02020603050405020304" pitchFamily="18" charset="0"/>
                    <a:cs typeface="Times New Roman" panose="02020603050405020304" pitchFamily="18" charset="0"/>
                  </a:rPr>
                  <a:t>: i bileşiğinin yükü</a:t>
                </a:r>
              </a:p>
              <a:p>
                <a:pPr algn="just"/>
                <a:r>
                  <a:rPr lang="tr-TR" sz="1600" dirty="0">
                    <a:latin typeface="Times New Roman" panose="02020603050405020304" pitchFamily="18" charset="0"/>
                    <a:cs typeface="Times New Roman" panose="02020603050405020304" pitchFamily="18" charset="0"/>
                  </a:rPr>
                  <a:t>I: iyonik güç</a:t>
                </a:r>
              </a:p>
              <a:p>
                <a:pPr algn="just"/>
                <a:r>
                  <a:rPr lang="tr-TR" sz="1600" dirty="0">
                    <a:latin typeface="Times New Roman" panose="02020603050405020304" pitchFamily="18" charset="0"/>
                    <a:cs typeface="Times New Roman" panose="02020603050405020304" pitchFamily="18" charset="0"/>
                  </a:rPr>
                  <a:t>A: 25</a:t>
                </a:r>
                <a:r>
                  <a:rPr lang="tr-TR" sz="1600" baseline="30000" dirty="0">
                    <a:latin typeface="Times New Roman" panose="02020603050405020304" pitchFamily="18" charset="0"/>
                    <a:cs typeface="Times New Roman" panose="02020603050405020304" pitchFamily="18" charset="0"/>
                  </a:rPr>
                  <a:t>o</a:t>
                </a:r>
                <a:r>
                  <a:rPr lang="tr-TR" sz="1600" dirty="0">
                    <a:latin typeface="Times New Roman" panose="02020603050405020304" pitchFamily="18" charset="0"/>
                    <a:cs typeface="Times New Roman" panose="02020603050405020304" pitchFamily="18" charset="0"/>
                  </a:rPr>
                  <a:t>C'de 0.5085'e eşit olan bir sabit</a:t>
                </a:r>
              </a:p>
              <a:p>
                <a:pPr algn="just"/>
                <a:r>
                  <a:rPr lang="tr-TR" sz="1600" dirty="0">
                    <a:latin typeface="Times New Roman" panose="02020603050405020304" pitchFamily="18" charset="0"/>
                    <a:cs typeface="Times New Roman" panose="02020603050405020304" pitchFamily="18" charset="0"/>
                  </a:rPr>
                  <a:t>B:  25</a:t>
                </a:r>
                <a:r>
                  <a:rPr lang="tr-TR" sz="1600" baseline="30000" dirty="0">
                    <a:latin typeface="Times New Roman" panose="02020603050405020304" pitchFamily="18" charset="0"/>
                    <a:cs typeface="Times New Roman" panose="02020603050405020304" pitchFamily="18" charset="0"/>
                  </a:rPr>
                  <a:t>o</a:t>
                </a:r>
                <a:r>
                  <a:rPr lang="tr-TR" sz="1600" dirty="0">
                    <a:latin typeface="Times New Roman" panose="02020603050405020304" pitchFamily="18" charset="0"/>
                    <a:cs typeface="Times New Roman" panose="02020603050405020304" pitchFamily="18" charset="0"/>
                  </a:rPr>
                  <a:t>C'de 0.3281'e eşit olan bir sabit</a:t>
                </a:r>
              </a:p>
              <a:p>
                <a:pPr algn="just"/>
                <a:r>
                  <a:rPr lang="tr-TR" sz="1600" dirty="0">
                    <a:latin typeface="Times New Roman" panose="02020603050405020304" pitchFamily="18" charset="0"/>
                    <a:cs typeface="Times New Roman" panose="02020603050405020304" pitchFamily="18" charset="0"/>
                  </a:rPr>
                  <a:t>a</a:t>
                </a:r>
                <a:r>
                  <a:rPr lang="tr-TR" sz="1600" baseline="-25000" dirty="0">
                    <a:latin typeface="Times New Roman" panose="02020603050405020304" pitchFamily="18" charset="0"/>
                    <a:cs typeface="Times New Roman" panose="02020603050405020304" pitchFamily="18" charset="0"/>
                  </a:rPr>
                  <a:t>i</a:t>
                </a:r>
                <a:r>
                  <a:rPr lang="tr-TR" sz="1600" dirty="0">
                    <a:latin typeface="Times New Roman" panose="02020603050405020304" pitchFamily="18" charset="0"/>
                    <a:cs typeface="Times New Roman" panose="02020603050405020304" pitchFamily="18" charset="0"/>
                  </a:rPr>
                  <a:t>: i iyonunun efektif çapı</a:t>
                </a:r>
              </a:p>
            </p:txBody>
          </p:sp>
        </mc:Choice>
        <mc:Fallback xmlns="">
          <p:sp>
            <p:nvSpPr>
              <p:cNvPr id="4" name="Dikdörtgen 3"/>
              <p:cNvSpPr>
                <a:spLocks noRot="1" noChangeAspect="1" noMove="1" noResize="1" noEditPoints="1" noAdjustHandles="1" noChangeArrowheads="1" noChangeShapeType="1" noTextEdit="1"/>
              </p:cNvSpPr>
              <p:nvPr/>
            </p:nvSpPr>
            <p:spPr>
              <a:xfrm>
                <a:off x="495300" y="1276350"/>
                <a:ext cx="8153400" cy="3472361"/>
              </a:xfrm>
              <a:prstGeom prst="rect">
                <a:avLst/>
              </a:prstGeom>
              <a:blipFill>
                <a:blip r:embed="rId4"/>
                <a:stretch>
                  <a:fillRect l="-598" t="-877" r="-598" b="-1228"/>
                </a:stretch>
              </a:blipFill>
            </p:spPr>
            <p:txBody>
              <a:bodyPr/>
              <a:lstStyle/>
              <a:p>
                <a:r>
                  <a:rPr lang="tr-TR">
                    <a:noFill/>
                  </a:rPr>
                  <a:t> </a:t>
                </a:r>
              </a:p>
            </p:txBody>
          </p:sp>
        </mc:Fallback>
      </mc:AlternateContent>
    </p:spTree>
    <p:extLst>
      <p:ext uri="{BB962C8B-B14F-4D97-AF65-F5344CB8AC3E}">
        <p14:creationId xmlns:p14="http://schemas.microsoft.com/office/powerpoint/2010/main" val="5045842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Kimyasal aktiviteler</a:t>
            </a:r>
          </a:p>
        </p:txBody>
      </p:sp>
      <p:sp>
        <p:nvSpPr>
          <p:cNvPr id="4" name="Dikdörtgen 3"/>
          <p:cNvSpPr/>
          <p:nvPr/>
        </p:nvSpPr>
        <p:spPr>
          <a:xfrm>
            <a:off x="495300" y="1352550"/>
            <a:ext cx="8153400" cy="3139321"/>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Debye-Hückel bağıntısı, sadece belirli bir yüke sahip iyonlar (katyon veya anyon) için</a:t>
            </a:r>
          </a:p>
          <a:p>
            <a:pPr algn="just"/>
            <a:r>
              <a:rPr lang="tr-TR" dirty="0">
                <a:latin typeface="Times New Roman" panose="02020603050405020304" pitchFamily="18" charset="0"/>
                <a:cs typeface="Times New Roman" panose="02020603050405020304" pitchFamily="18" charset="0"/>
              </a:rPr>
              <a:t>kullanılmaktadır. Yüksüz yani nötr iyon ve bileşikler için ise, aşağıda verilen ampirik formül kullanılır.</a:t>
            </a:r>
          </a:p>
          <a:p>
            <a:pPr algn="just"/>
            <a:r>
              <a:rPr lang="el-GR" dirty="0">
                <a:latin typeface="Times New Roman" panose="02020603050405020304" pitchFamily="18" charset="0"/>
                <a:cs typeface="Times New Roman" panose="02020603050405020304" pitchFamily="18" charset="0"/>
              </a:rPr>
              <a:t>γ</a:t>
            </a:r>
            <a:r>
              <a:rPr lang="tr-TR" dirty="0">
                <a:latin typeface="Times New Roman" panose="02020603050405020304" pitchFamily="18" charset="0"/>
                <a:cs typeface="Times New Roman" panose="02020603050405020304" pitchFamily="18" charset="0"/>
              </a:rPr>
              <a:t> = e </a:t>
            </a:r>
            <a:r>
              <a:rPr lang="tr-TR" baseline="30000" dirty="0">
                <a:latin typeface="Times New Roman" panose="02020603050405020304" pitchFamily="18" charset="0"/>
                <a:cs typeface="Times New Roman" panose="02020603050405020304" pitchFamily="18" charset="0"/>
              </a:rPr>
              <a:t>0.1 I</a:t>
            </a:r>
          </a:p>
          <a:p>
            <a:pPr algn="just"/>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Ölçülen aktivitelerin ürünü olan iyonik aktivite ürünü (K</a:t>
            </a:r>
            <a:r>
              <a:rPr lang="tr-TR" baseline="-25000" dirty="0">
                <a:latin typeface="Times New Roman" panose="02020603050405020304" pitchFamily="18" charset="0"/>
                <a:cs typeface="Times New Roman" panose="02020603050405020304" pitchFamily="18" charset="0"/>
              </a:rPr>
              <a:t>iap</a:t>
            </a:r>
            <a:r>
              <a:rPr lang="tr-TR" dirty="0">
                <a:latin typeface="Times New Roman" panose="02020603050405020304" pitchFamily="18" charset="0"/>
                <a:cs typeface="Times New Roman" panose="02020603050405020304" pitchFamily="18" charset="0"/>
              </a:rPr>
              <a:t>), herhangi bir sıvı çözeltinin doygunluğunu test etmek için kullanılır. Doğal bir sudaki herhangi bir mineral denge reaksiyonu için Kiap değeri mineralin </a:t>
            </a:r>
            <a:r>
              <a:rPr lang="tr-TR" dirty="0" err="1">
                <a:latin typeface="Times New Roman" panose="02020603050405020304" pitchFamily="18" charset="0"/>
                <a:cs typeface="Times New Roman" panose="02020603050405020304" pitchFamily="18" charset="0"/>
              </a:rPr>
              <a:t>K</a:t>
            </a:r>
            <a:r>
              <a:rPr lang="tr-TR" baseline="-25000" dirty="0" err="1">
                <a:latin typeface="Times New Roman" panose="02020603050405020304" pitchFamily="18" charset="0"/>
                <a:cs typeface="Times New Roman" panose="02020603050405020304" pitchFamily="18" charset="0"/>
              </a:rPr>
              <a:t>sp</a:t>
            </a:r>
            <a:r>
              <a:rPr lang="tr-TR" dirty="0" err="1">
                <a:latin typeface="Times New Roman" panose="02020603050405020304" pitchFamily="18" charset="0"/>
                <a:cs typeface="Times New Roman" panose="02020603050405020304" pitchFamily="18" charset="0"/>
              </a:rPr>
              <a:t>’si</a:t>
            </a:r>
            <a:r>
              <a:rPr lang="tr-TR" dirty="0">
                <a:latin typeface="Times New Roman" panose="02020603050405020304" pitchFamily="18" charset="0"/>
                <a:cs typeface="Times New Roman" panose="02020603050405020304" pitchFamily="18" charset="0"/>
              </a:rPr>
              <a:t> ile karşılaştırılır. C mineralinin aşağıda verilen reaksiyona göre çözündüğü durumdaki K</a:t>
            </a:r>
            <a:r>
              <a:rPr lang="tr-TR" baseline="-25000" dirty="0">
                <a:latin typeface="Times New Roman" panose="02020603050405020304" pitchFamily="18" charset="0"/>
                <a:cs typeface="Times New Roman" panose="02020603050405020304" pitchFamily="18" charset="0"/>
              </a:rPr>
              <a:t>iap</a:t>
            </a:r>
            <a:r>
              <a:rPr lang="tr-TR" dirty="0">
                <a:latin typeface="Times New Roman" panose="02020603050405020304" pitchFamily="18" charset="0"/>
                <a:cs typeface="Times New Roman" panose="02020603050405020304" pitchFamily="18" charset="0"/>
              </a:rPr>
              <a:t> değeri:</a:t>
            </a:r>
          </a:p>
          <a:p>
            <a:pPr algn="just"/>
            <a:endParaRPr lang="tr-TR" dirty="0">
              <a:latin typeface="Times New Roman" panose="02020603050405020304" pitchFamily="18" charset="0"/>
              <a:cs typeface="Times New Roman" panose="02020603050405020304" pitchFamily="18" charset="0"/>
            </a:endParaRPr>
          </a:p>
          <a:p>
            <a:pPr algn="just"/>
            <a:r>
              <a:rPr lang="tr-TR" dirty="0" err="1">
                <a:latin typeface="Times New Roman" panose="02020603050405020304" pitchFamily="18" charset="0"/>
                <a:cs typeface="Times New Roman" panose="02020603050405020304" pitchFamily="18" charset="0"/>
              </a:rPr>
              <a:t>cC</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xX</a:t>
            </a:r>
            <a:r>
              <a:rPr lang="tr-TR" dirty="0">
                <a:latin typeface="Times New Roman" panose="02020603050405020304" pitchFamily="18" charset="0"/>
                <a:cs typeface="Times New Roman" panose="02020603050405020304" pitchFamily="18" charset="0"/>
              </a:rPr>
              <a:t> + </a:t>
            </a:r>
            <a:r>
              <a:rPr lang="tr-TR" dirty="0" err="1">
                <a:latin typeface="Times New Roman" panose="02020603050405020304" pitchFamily="18" charset="0"/>
                <a:cs typeface="Times New Roman" panose="02020603050405020304" pitchFamily="18" charset="0"/>
              </a:rPr>
              <a:t>yY</a:t>
            </a:r>
            <a:r>
              <a:rPr lang="tr-TR" dirty="0">
                <a:latin typeface="Times New Roman" panose="02020603050405020304" pitchFamily="18" charset="0"/>
                <a:cs typeface="Times New Roman" panose="02020603050405020304" pitchFamily="18" charset="0"/>
              </a:rPr>
              <a:t>       K</a:t>
            </a:r>
            <a:r>
              <a:rPr lang="tr-TR" baseline="-25000" dirty="0">
                <a:latin typeface="Times New Roman" panose="02020603050405020304" pitchFamily="18" charset="0"/>
                <a:cs typeface="Times New Roman" panose="02020603050405020304" pitchFamily="18" charset="0"/>
              </a:rPr>
              <a:t>iap</a:t>
            </a:r>
            <a:r>
              <a:rPr lang="tr-TR" dirty="0">
                <a:latin typeface="Times New Roman" panose="02020603050405020304" pitchFamily="18" charset="0"/>
                <a:cs typeface="Times New Roman" panose="02020603050405020304" pitchFamily="18" charset="0"/>
              </a:rPr>
              <a:t> = (a</a:t>
            </a:r>
            <a:r>
              <a:rPr lang="tr-TR" baseline="-25000" dirty="0">
                <a:latin typeface="Times New Roman" panose="02020603050405020304" pitchFamily="18" charset="0"/>
                <a:cs typeface="Times New Roman" panose="02020603050405020304" pitchFamily="18" charset="0"/>
              </a:rPr>
              <a:t>X</a:t>
            </a:r>
            <a:r>
              <a:rPr lang="tr-TR" dirty="0">
                <a:latin typeface="Times New Roman" panose="02020603050405020304" pitchFamily="18" charset="0"/>
                <a:cs typeface="Times New Roman" panose="02020603050405020304" pitchFamily="18" charset="0"/>
              </a:rPr>
              <a:t>)</a:t>
            </a:r>
            <a:r>
              <a:rPr lang="tr-TR" baseline="30000" dirty="0">
                <a:latin typeface="Times New Roman" panose="02020603050405020304" pitchFamily="18" charset="0"/>
                <a:cs typeface="Times New Roman" panose="02020603050405020304" pitchFamily="18" charset="0"/>
              </a:rPr>
              <a:t>x</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a</a:t>
            </a:r>
            <a:r>
              <a:rPr lang="tr-TR" baseline="-25000" dirty="0" err="1">
                <a:latin typeface="Times New Roman" panose="02020603050405020304" pitchFamily="18" charset="0"/>
                <a:cs typeface="Times New Roman" panose="02020603050405020304" pitchFamily="18" charset="0"/>
              </a:rPr>
              <a:t>Y</a:t>
            </a:r>
            <a:r>
              <a:rPr lang="tr-TR" dirty="0">
                <a:latin typeface="Times New Roman" panose="02020603050405020304" pitchFamily="18" charset="0"/>
                <a:cs typeface="Times New Roman" panose="02020603050405020304" pitchFamily="18" charset="0"/>
              </a:rPr>
              <a:t>)</a:t>
            </a:r>
            <a:r>
              <a:rPr lang="tr-TR" baseline="30000" dirty="0">
                <a:latin typeface="Times New Roman" panose="02020603050405020304" pitchFamily="18" charset="0"/>
                <a:cs typeface="Times New Roman" panose="02020603050405020304" pitchFamily="18" charset="0"/>
              </a:rPr>
              <a:t>y  </a:t>
            </a:r>
            <a:r>
              <a:rPr lang="tr-TR" dirty="0">
                <a:latin typeface="Times New Roman" panose="02020603050405020304" pitchFamily="18" charset="0"/>
                <a:cs typeface="Times New Roman" panose="02020603050405020304" pitchFamily="18" charset="0"/>
              </a:rPr>
              <a:t>şeklinde olacaktır.</a:t>
            </a:r>
            <a:endParaRPr lang="tr-TR" baseline="30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62679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Kimyasal aktiviteler</a:t>
            </a:r>
          </a:p>
        </p:txBody>
      </p:sp>
      <p:sp>
        <p:nvSpPr>
          <p:cNvPr id="4" name="Dikdörtgen 3"/>
          <p:cNvSpPr/>
          <p:nvPr/>
        </p:nvSpPr>
        <p:spPr>
          <a:xfrm>
            <a:off x="495300" y="1352550"/>
            <a:ext cx="8153400" cy="3277820"/>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Denge-dışı koşullarda, bir çözeltinin gerçek iyonik aktivite ürünü (IAP) çözünürlük ürününe (K</a:t>
            </a:r>
            <a:r>
              <a:rPr lang="tr-TR" baseline="-25000" dirty="0">
                <a:latin typeface="Times New Roman" panose="02020603050405020304" pitchFamily="18" charset="0"/>
                <a:cs typeface="Times New Roman" panose="02020603050405020304" pitchFamily="18" charset="0"/>
              </a:rPr>
              <a:t>sp</a:t>
            </a:r>
            <a:r>
              <a:rPr lang="tr-TR" dirty="0">
                <a:latin typeface="Times New Roman" panose="02020603050405020304" pitchFamily="18" charset="0"/>
                <a:cs typeface="Times New Roman" panose="02020603050405020304" pitchFamily="18" charset="0"/>
              </a:rPr>
              <a:t>) eşit değildir. Herhangi bir çözeltinin bir katı faz veya minerale göre doygunluk durumunu ortaya koyan doygunluk indeksi (Dİ) şu şekilde tanımlanır: </a:t>
            </a:r>
          </a:p>
          <a:p>
            <a:pPr algn="just"/>
            <a:endParaRPr lang="tr-TR" dirty="0">
              <a:latin typeface="Times New Roman" panose="02020603050405020304" pitchFamily="18" charset="0"/>
              <a:cs typeface="Times New Roman" panose="02020603050405020304" pitchFamily="18" charset="0"/>
            </a:endParaRPr>
          </a:p>
          <a:p>
            <a:pPr algn="just">
              <a:lnSpc>
                <a:spcPct val="150000"/>
              </a:lnSpc>
            </a:pPr>
            <a:r>
              <a:rPr lang="tr-TR" dirty="0">
                <a:latin typeface="Times New Roman" panose="02020603050405020304" pitchFamily="18" charset="0"/>
                <a:cs typeface="Times New Roman" panose="02020603050405020304" pitchFamily="18" charset="0"/>
              </a:rPr>
              <a:t>IAP &gt; K</a:t>
            </a:r>
            <a:r>
              <a:rPr lang="tr-TR" baseline="-25000" dirty="0">
                <a:latin typeface="Times New Roman" panose="02020603050405020304" pitchFamily="18" charset="0"/>
                <a:cs typeface="Times New Roman" panose="02020603050405020304" pitchFamily="18" charset="0"/>
              </a:rPr>
              <a:t>sp</a:t>
            </a:r>
            <a:r>
              <a:rPr lang="tr-TR" dirty="0">
                <a:latin typeface="Times New Roman" panose="02020603050405020304" pitchFamily="18" charset="0"/>
                <a:cs typeface="Times New Roman" panose="02020603050405020304" pitchFamily="18" charset="0"/>
              </a:rPr>
              <a:t> veya Dİ = IAP / K</a:t>
            </a:r>
            <a:r>
              <a:rPr lang="tr-TR" baseline="-25000" dirty="0">
                <a:latin typeface="Times New Roman" panose="02020603050405020304" pitchFamily="18" charset="0"/>
                <a:cs typeface="Times New Roman" panose="02020603050405020304" pitchFamily="18" charset="0"/>
              </a:rPr>
              <a:t>sp </a:t>
            </a:r>
            <a:r>
              <a:rPr lang="tr-TR" dirty="0">
                <a:latin typeface="Times New Roman" panose="02020603050405020304" pitchFamily="18" charset="0"/>
                <a:cs typeface="Times New Roman" panose="02020603050405020304" pitchFamily="18" charset="0"/>
              </a:rPr>
              <a:t>&gt; 1 aşırı doygun</a:t>
            </a:r>
          </a:p>
          <a:p>
            <a:pPr algn="just">
              <a:lnSpc>
                <a:spcPct val="150000"/>
              </a:lnSpc>
            </a:pPr>
            <a:r>
              <a:rPr lang="tr-TR" dirty="0">
                <a:latin typeface="Times New Roman" panose="02020603050405020304" pitchFamily="18" charset="0"/>
                <a:cs typeface="Times New Roman" panose="02020603050405020304" pitchFamily="18" charset="0"/>
              </a:rPr>
              <a:t>IAP = K</a:t>
            </a:r>
            <a:r>
              <a:rPr lang="tr-TR" baseline="-25000" dirty="0">
                <a:latin typeface="Times New Roman" panose="02020603050405020304" pitchFamily="18" charset="0"/>
                <a:cs typeface="Times New Roman" panose="02020603050405020304" pitchFamily="18" charset="0"/>
              </a:rPr>
              <a:t>sp</a:t>
            </a:r>
            <a:r>
              <a:rPr lang="tr-TR" dirty="0">
                <a:latin typeface="Times New Roman" panose="02020603050405020304" pitchFamily="18" charset="0"/>
                <a:cs typeface="Times New Roman" panose="02020603050405020304" pitchFamily="18" charset="0"/>
              </a:rPr>
              <a:t> veya Dİ = IAP / K</a:t>
            </a:r>
            <a:r>
              <a:rPr lang="tr-TR" baseline="-25000" dirty="0">
                <a:latin typeface="Times New Roman" panose="02020603050405020304" pitchFamily="18" charset="0"/>
                <a:cs typeface="Times New Roman" panose="02020603050405020304" pitchFamily="18" charset="0"/>
              </a:rPr>
              <a:t>sp </a:t>
            </a:r>
            <a:r>
              <a:rPr lang="tr-TR" dirty="0">
                <a:latin typeface="Times New Roman" panose="02020603050405020304" pitchFamily="18" charset="0"/>
                <a:cs typeface="Times New Roman" panose="02020603050405020304" pitchFamily="18" charset="0"/>
              </a:rPr>
              <a:t>= 1 doygun (denge hali)</a:t>
            </a:r>
          </a:p>
          <a:p>
            <a:pPr algn="just">
              <a:lnSpc>
                <a:spcPct val="150000"/>
              </a:lnSpc>
            </a:pPr>
            <a:r>
              <a:rPr lang="tr-TR" dirty="0">
                <a:latin typeface="Times New Roman" panose="02020603050405020304" pitchFamily="18" charset="0"/>
                <a:cs typeface="Times New Roman" panose="02020603050405020304" pitchFamily="18" charset="0"/>
              </a:rPr>
              <a:t>IAP &lt; K</a:t>
            </a:r>
            <a:r>
              <a:rPr lang="tr-TR" baseline="-25000" dirty="0">
                <a:latin typeface="Times New Roman" panose="02020603050405020304" pitchFamily="18" charset="0"/>
                <a:cs typeface="Times New Roman" panose="02020603050405020304" pitchFamily="18" charset="0"/>
              </a:rPr>
              <a:t>sp </a:t>
            </a:r>
            <a:r>
              <a:rPr lang="tr-TR" dirty="0">
                <a:latin typeface="Times New Roman" panose="02020603050405020304" pitchFamily="18" charset="0"/>
                <a:cs typeface="Times New Roman" panose="02020603050405020304" pitchFamily="18" charset="0"/>
              </a:rPr>
              <a:t>veya Dİ = IAP / K</a:t>
            </a:r>
            <a:r>
              <a:rPr lang="tr-TR" baseline="-25000" dirty="0">
                <a:latin typeface="Times New Roman" panose="02020603050405020304" pitchFamily="18" charset="0"/>
                <a:cs typeface="Times New Roman" panose="02020603050405020304" pitchFamily="18" charset="0"/>
              </a:rPr>
              <a:t>sp </a:t>
            </a:r>
            <a:r>
              <a:rPr lang="tr-TR" dirty="0">
                <a:latin typeface="Times New Roman" panose="02020603050405020304" pitchFamily="18" charset="0"/>
                <a:cs typeface="Times New Roman" panose="02020603050405020304" pitchFamily="18" charset="0"/>
              </a:rPr>
              <a:t>&lt; 1 doygun değil</a:t>
            </a:r>
          </a:p>
          <a:p>
            <a:pPr algn="just"/>
            <a:endParaRPr lang="tr-TR" dirty="0">
              <a:latin typeface="Times New Roman" panose="02020603050405020304" pitchFamily="18" charset="0"/>
              <a:cs typeface="Times New Roman" panose="02020603050405020304" pitchFamily="18" charset="0"/>
            </a:endParaRPr>
          </a:p>
          <a:p>
            <a:pPr algn="just"/>
            <a:endParaRPr lang="tr-TR" dirty="0">
              <a:latin typeface="Times New Roman" panose="02020603050405020304" pitchFamily="18" charset="0"/>
              <a:cs typeface="Times New Roman" panose="02020603050405020304" pitchFamily="18" charset="0"/>
            </a:endParaRPr>
          </a:p>
          <a:p>
            <a:pPr algn="just"/>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14095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FAZ DİYAGRAMLARI</a:t>
            </a:r>
          </a:p>
        </p:txBody>
      </p:sp>
      <p:sp>
        <p:nvSpPr>
          <p:cNvPr id="4" name="Dikdörtgen 3"/>
          <p:cNvSpPr/>
          <p:nvPr/>
        </p:nvSpPr>
        <p:spPr>
          <a:xfrm>
            <a:off x="495300" y="1352550"/>
            <a:ext cx="8153400" cy="2585323"/>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Termodinamik, fizikokimya, mineraloji ve malzeme bilimleri alanında geniş ölçekte uygulama alanı olan faz diyagramları, denge durumunda olan ve birbirinden termodinamik anlamda farklı fazların oluşum koşullarını gösteren grafiklerdir. Bu diyagramlardan faydalanılarak T-P ve bileşim değişimlerinin jeolojik sistemler üzerindeki etkileri incelenir.</a:t>
            </a:r>
          </a:p>
          <a:p>
            <a:pPr algn="just"/>
            <a:r>
              <a:rPr lang="tr-TR" b="1" dirty="0">
                <a:latin typeface="Times New Roman" panose="02020603050405020304" pitchFamily="18" charset="0"/>
                <a:cs typeface="Times New Roman" panose="02020603050405020304" pitchFamily="18" charset="0"/>
              </a:rPr>
              <a:t>Faz </a:t>
            </a:r>
            <a:r>
              <a:rPr lang="tr-TR" dirty="0">
                <a:latin typeface="Times New Roman" panose="02020603050405020304" pitchFamily="18" charset="0"/>
                <a:cs typeface="Times New Roman" panose="02020603050405020304" pitchFamily="18" charset="0"/>
              </a:rPr>
              <a:t>bir maddenin bir sınır ile veya mekanik yöntemlerle birbirinden ayrılabilen fiziksel ve kimyasal olarak farklı durumlarıdır. Buna göre, bir kristal ve bunun eriyiği aynı maddedir (bileşim) ancak bunlar iki farklı faz oluştururlar. İki faz arasındaki sınır ise </a:t>
            </a:r>
            <a:r>
              <a:rPr lang="tr-TR" b="1" dirty="0">
                <a:latin typeface="Times New Roman" panose="02020603050405020304" pitchFamily="18" charset="0"/>
                <a:cs typeface="Times New Roman" panose="02020603050405020304" pitchFamily="18" charset="0"/>
              </a:rPr>
              <a:t>faz sınırı </a:t>
            </a:r>
            <a:r>
              <a:rPr lang="tr-TR" dirty="0">
                <a:latin typeface="Times New Roman" panose="02020603050405020304" pitchFamily="18" charset="0"/>
                <a:cs typeface="Times New Roman" panose="02020603050405020304" pitchFamily="18" charset="0"/>
              </a:rPr>
              <a:t>olarak adlandırılır. </a:t>
            </a:r>
          </a:p>
        </p:txBody>
      </p:sp>
    </p:spTree>
    <p:extLst>
      <p:ext uri="{BB962C8B-B14F-4D97-AF65-F5344CB8AC3E}">
        <p14:creationId xmlns:p14="http://schemas.microsoft.com/office/powerpoint/2010/main" val="32743217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Gerekli Tanımlar</a:t>
            </a:r>
          </a:p>
        </p:txBody>
      </p:sp>
      <p:sp>
        <p:nvSpPr>
          <p:cNvPr id="4" name="Dikdörtgen 3"/>
          <p:cNvSpPr/>
          <p:nvPr/>
        </p:nvSpPr>
        <p:spPr>
          <a:xfrm>
            <a:off x="495300" y="1352550"/>
            <a:ext cx="8153400" cy="2862322"/>
          </a:xfrm>
          <a:prstGeom prst="rect">
            <a:avLst/>
          </a:prstGeom>
        </p:spPr>
        <p:txBody>
          <a:bodyPr wrap="square">
            <a:spAutoFit/>
          </a:bodyPr>
          <a:lstStyle/>
          <a:p>
            <a:pPr algn="just"/>
            <a:r>
              <a:rPr lang="tr-TR" b="1" dirty="0" err="1">
                <a:latin typeface="Times New Roman" panose="02020603050405020304" pitchFamily="18" charset="0"/>
                <a:cs typeface="Times New Roman" panose="02020603050405020304" pitchFamily="18" charset="0"/>
              </a:rPr>
              <a:t>Likudus</a:t>
            </a:r>
            <a:r>
              <a:rPr lang="tr-TR" b="1" dirty="0">
                <a:latin typeface="Times New Roman" panose="02020603050405020304" pitchFamily="18" charset="0"/>
                <a:cs typeface="Times New Roman" panose="02020603050405020304" pitchFamily="18" charset="0"/>
              </a:rPr>
              <a:t> (sıvı çizgisi): </a:t>
            </a:r>
            <a:r>
              <a:rPr lang="tr-TR" dirty="0">
                <a:latin typeface="Times New Roman" panose="02020603050405020304" pitchFamily="18" charset="0"/>
                <a:cs typeface="Times New Roman" panose="02020603050405020304" pitchFamily="18" charset="0"/>
              </a:rPr>
              <a:t>Tamamı sıvıdan oluşan alanı </a:t>
            </a:r>
            <a:r>
              <a:rPr lang="tr-TR" dirty="0" err="1">
                <a:latin typeface="Times New Roman" panose="02020603050405020304" pitchFamily="18" charset="0"/>
                <a:cs typeface="Times New Roman" panose="02020603050405020304" pitchFamily="18" charset="0"/>
              </a:rPr>
              <a:t>sıvı+kristal</a:t>
            </a:r>
            <a:r>
              <a:rPr lang="tr-TR" dirty="0">
                <a:latin typeface="Times New Roman" panose="02020603050405020304" pitchFamily="18" charset="0"/>
                <a:cs typeface="Times New Roman" panose="02020603050405020304" pitchFamily="18" charset="0"/>
              </a:rPr>
              <a:t> alanından ayıran sınır çizgisi.</a:t>
            </a:r>
          </a:p>
          <a:p>
            <a:pPr algn="just"/>
            <a:r>
              <a:rPr lang="tr-TR" b="1" dirty="0" err="1">
                <a:latin typeface="Times New Roman" panose="02020603050405020304" pitchFamily="18" charset="0"/>
                <a:cs typeface="Times New Roman" panose="02020603050405020304" pitchFamily="18" charset="0"/>
              </a:rPr>
              <a:t>Solidus</a:t>
            </a:r>
            <a:r>
              <a:rPr lang="tr-TR" b="1" dirty="0">
                <a:latin typeface="Times New Roman" panose="02020603050405020304" pitchFamily="18" charset="0"/>
                <a:cs typeface="Times New Roman" panose="02020603050405020304" pitchFamily="18" charset="0"/>
              </a:rPr>
              <a:t> (katı çizgisi): </a:t>
            </a:r>
            <a:r>
              <a:rPr lang="tr-TR" dirty="0">
                <a:latin typeface="Times New Roman" panose="02020603050405020304" pitchFamily="18" charset="0"/>
                <a:cs typeface="Times New Roman" panose="02020603050405020304" pitchFamily="18" charset="0"/>
              </a:rPr>
              <a:t>Tamamı katıdan oluşan alanı </a:t>
            </a:r>
            <a:r>
              <a:rPr lang="tr-TR" dirty="0" err="1">
                <a:latin typeface="Times New Roman" panose="02020603050405020304" pitchFamily="18" charset="0"/>
                <a:cs typeface="Times New Roman" panose="02020603050405020304" pitchFamily="18" charset="0"/>
              </a:rPr>
              <a:t>sıvı+kristal</a:t>
            </a:r>
            <a:r>
              <a:rPr lang="tr-TR" dirty="0">
                <a:latin typeface="Times New Roman" panose="02020603050405020304" pitchFamily="18" charset="0"/>
                <a:cs typeface="Times New Roman" panose="02020603050405020304" pitchFamily="18" charset="0"/>
              </a:rPr>
              <a:t> alanından ayıran sınır çizgisi.</a:t>
            </a:r>
          </a:p>
          <a:p>
            <a:pPr algn="just"/>
            <a:r>
              <a:rPr lang="tr-TR" b="1" dirty="0" err="1">
                <a:latin typeface="Times New Roman" panose="02020603050405020304" pitchFamily="18" charset="0"/>
                <a:cs typeface="Times New Roman" panose="02020603050405020304" pitchFamily="18" charset="0"/>
              </a:rPr>
              <a:t>Ötektik</a:t>
            </a:r>
            <a:r>
              <a:rPr lang="tr-TR" b="1" dirty="0">
                <a:latin typeface="Times New Roman" panose="02020603050405020304" pitchFamily="18" charset="0"/>
                <a:cs typeface="Times New Roman" panose="02020603050405020304" pitchFamily="18" charset="0"/>
              </a:rPr>
              <a:t> nokta: </a:t>
            </a:r>
            <a:r>
              <a:rPr lang="tr-TR" dirty="0">
                <a:latin typeface="Times New Roman" panose="02020603050405020304" pitchFamily="18" charset="0"/>
                <a:cs typeface="Times New Roman" panose="02020603050405020304" pitchFamily="18" charset="0"/>
              </a:rPr>
              <a:t>Faz diyagramı üzerinde mümkün olan maksimum sayıda fazın bir arada dengede olduğu nokta. Bu noktaya ulaşıldığında, fazlardan biri ortadan kalkana kadar sıcaklık sabit kalır. Bir sistem için </a:t>
            </a:r>
            <a:r>
              <a:rPr lang="tr-TR" dirty="0" err="1">
                <a:latin typeface="Times New Roman" panose="02020603050405020304" pitchFamily="18" charset="0"/>
                <a:cs typeface="Times New Roman" panose="02020603050405020304" pitchFamily="18" charset="0"/>
              </a:rPr>
              <a:t>ötektik</a:t>
            </a:r>
            <a:r>
              <a:rPr lang="tr-TR" dirty="0">
                <a:latin typeface="Times New Roman" panose="02020603050405020304" pitchFamily="18" charset="0"/>
                <a:cs typeface="Times New Roman" panose="02020603050405020304" pitchFamily="18" charset="0"/>
              </a:rPr>
              <a:t> noktanın yeri değişmezdir (sabittir). Kristalleşen en son sıvı damlasının veya oluşacak ilk sıvı damlasının bileşimi olarak da tanımlanabilir.</a:t>
            </a:r>
          </a:p>
          <a:p>
            <a:pPr algn="just"/>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475100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Gerekli Tanımlar</a:t>
            </a:r>
          </a:p>
        </p:txBody>
      </p:sp>
      <p:sp>
        <p:nvSpPr>
          <p:cNvPr id="4" name="Dikdörtgen 3"/>
          <p:cNvSpPr/>
          <p:nvPr/>
        </p:nvSpPr>
        <p:spPr>
          <a:xfrm>
            <a:off x="495300" y="1352550"/>
            <a:ext cx="8153400" cy="2862322"/>
          </a:xfrm>
          <a:prstGeom prst="rect">
            <a:avLst/>
          </a:prstGeom>
        </p:spPr>
        <p:txBody>
          <a:bodyPr wrap="square">
            <a:spAutoFit/>
          </a:bodyPr>
          <a:lstStyle/>
          <a:p>
            <a:pPr algn="just"/>
            <a:r>
              <a:rPr lang="tr-TR" b="1" dirty="0" err="1">
                <a:latin typeface="Times New Roman" panose="02020603050405020304" pitchFamily="18" charset="0"/>
                <a:cs typeface="Times New Roman" panose="02020603050405020304" pitchFamily="18" charset="0"/>
              </a:rPr>
              <a:t>Peritektik</a:t>
            </a:r>
            <a:r>
              <a:rPr lang="tr-TR" b="1" dirty="0">
                <a:latin typeface="Times New Roman" panose="02020603050405020304" pitchFamily="18" charset="0"/>
                <a:cs typeface="Times New Roman" panose="02020603050405020304" pitchFamily="18" charset="0"/>
              </a:rPr>
              <a:t> nokta: </a:t>
            </a:r>
            <a:r>
              <a:rPr lang="tr-TR" dirty="0">
                <a:latin typeface="Times New Roman" panose="02020603050405020304" pitchFamily="18" charset="0"/>
                <a:cs typeface="Times New Roman" panose="02020603050405020304" pitchFamily="18" charset="0"/>
              </a:rPr>
              <a:t>Soğutma esnasında sıvı fazın katı faz ile tepkime vererek ikinci bir katı fazı oluşturduğu sabit sıcaklıkta yürüyen tersinir bir tepkime. Bu noktaya ulaşıldığında, tepkime tamamlanana kadar sıcaklık sabit kalır. Bir sistem için </a:t>
            </a:r>
            <a:r>
              <a:rPr lang="tr-TR" dirty="0" err="1">
                <a:latin typeface="Times New Roman" panose="02020603050405020304" pitchFamily="18" charset="0"/>
                <a:cs typeface="Times New Roman" panose="02020603050405020304" pitchFamily="18" charset="0"/>
              </a:rPr>
              <a:t>peritektik</a:t>
            </a:r>
            <a:r>
              <a:rPr lang="tr-TR" dirty="0">
                <a:latin typeface="Times New Roman" panose="02020603050405020304" pitchFamily="18" charset="0"/>
                <a:cs typeface="Times New Roman" panose="02020603050405020304" pitchFamily="18" charset="0"/>
              </a:rPr>
              <a:t> noktanın da yeri değişmezdir.</a:t>
            </a:r>
          </a:p>
          <a:p>
            <a:pPr algn="just"/>
            <a:r>
              <a:rPr lang="tr-TR" b="1" dirty="0">
                <a:latin typeface="Times New Roman" panose="02020603050405020304" pitchFamily="18" charset="0"/>
                <a:cs typeface="Times New Roman" panose="02020603050405020304" pitchFamily="18" charset="0"/>
              </a:rPr>
              <a:t>Ara bileşik: </a:t>
            </a:r>
            <a:r>
              <a:rPr lang="tr-TR" dirty="0">
                <a:latin typeface="Times New Roman" panose="02020603050405020304" pitchFamily="18" charset="0"/>
                <a:cs typeface="Times New Roman" panose="02020603050405020304" pitchFamily="18" charset="0"/>
              </a:rPr>
              <a:t>Bileşimi diğer iki faz bileşimi arasında kalan faz.</a:t>
            </a:r>
          </a:p>
          <a:p>
            <a:pPr algn="just"/>
            <a:r>
              <a:rPr lang="tr-TR" b="1" dirty="0">
                <a:latin typeface="Times New Roman" panose="02020603050405020304" pitchFamily="18" charset="0"/>
                <a:cs typeface="Times New Roman" panose="02020603050405020304" pitchFamily="18" charset="0"/>
              </a:rPr>
              <a:t>Düzenli ergime: </a:t>
            </a:r>
            <a:r>
              <a:rPr lang="tr-TR" dirty="0">
                <a:latin typeface="Times New Roman" panose="02020603050405020304" pitchFamily="18" charset="0"/>
                <a:cs typeface="Times New Roman" panose="02020603050405020304" pitchFamily="18" charset="0"/>
              </a:rPr>
              <a:t>Bir bileşik ısıtıldığında, bileşimi orijinal katı faz ile aynı olan bir sıvıya dönüşüyorsa bu tür ergime düzenli ergimedir.</a:t>
            </a:r>
          </a:p>
          <a:p>
            <a:pPr algn="just"/>
            <a:r>
              <a:rPr lang="tr-TR" b="1" dirty="0">
                <a:latin typeface="Times New Roman" panose="02020603050405020304" pitchFamily="18" charset="0"/>
                <a:cs typeface="Times New Roman" panose="02020603050405020304" pitchFamily="18" charset="0"/>
              </a:rPr>
              <a:t>Düzensiz ergime: </a:t>
            </a:r>
            <a:r>
              <a:rPr lang="tr-TR" dirty="0">
                <a:latin typeface="Times New Roman" panose="02020603050405020304" pitchFamily="18" charset="0"/>
                <a:cs typeface="Times New Roman" panose="02020603050405020304" pitchFamily="18" charset="0"/>
              </a:rPr>
              <a:t>Bir bileşik ısıtıldığında, bileşimleri orijinal katı fazdan farklı olan bir katı faz ile bir sıvıya dönüşüyorsa bu tür ergime düzensiz ergimedir.</a:t>
            </a:r>
          </a:p>
          <a:p>
            <a:pPr algn="just"/>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25626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Faz Kuralı </a:t>
            </a:r>
          </a:p>
        </p:txBody>
      </p:sp>
      <p:sp>
        <p:nvSpPr>
          <p:cNvPr id="4" name="Dikdörtgen 3"/>
          <p:cNvSpPr/>
          <p:nvPr/>
        </p:nvSpPr>
        <p:spPr>
          <a:xfrm>
            <a:off x="495300" y="1352550"/>
            <a:ext cx="8153400" cy="3139321"/>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Bir sistemdeki fazların sayısı ile bileşenlerinin arasındaki ilişkiyi tanımlayan faz kuralı ilk kez J. </a:t>
            </a:r>
            <a:r>
              <a:rPr lang="tr-TR" dirty="0" err="1">
                <a:latin typeface="Times New Roman" panose="02020603050405020304" pitchFamily="18" charset="0"/>
                <a:cs typeface="Times New Roman" panose="02020603050405020304" pitchFamily="18" charset="0"/>
              </a:rPr>
              <a:t>Williard</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Gibbs</a:t>
            </a:r>
            <a:r>
              <a:rPr lang="tr-TR" dirty="0">
                <a:latin typeface="Times New Roman" panose="02020603050405020304" pitchFamily="18" charset="0"/>
                <a:cs typeface="Times New Roman" panose="02020603050405020304" pitchFamily="18" charset="0"/>
              </a:rPr>
              <a:t> tarafından ortaya konmuştur. </a:t>
            </a:r>
          </a:p>
          <a:p>
            <a:pPr algn="just"/>
            <a:r>
              <a:rPr lang="tr-TR" dirty="0">
                <a:latin typeface="Times New Roman" panose="02020603050405020304" pitchFamily="18" charset="0"/>
                <a:cs typeface="Times New Roman" panose="02020603050405020304" pitchFamily="18" charset="0"/>
              </a:rPr>
              <a:t>Bu kurala göre,</a:t>
            </a:r>
          </a:p>
          <a:p>
            <a:pPr algn="just"/>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P + F = C + 2 olup</a:t>
            </a:r>
          </a:p>
          <a:p>
            <a:pPr algn="just"/>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Burada,</a:t>
            </a:r>
          </a:p>
          <a:p>
            <a:pPr algn="just"/>
            <a:r>
              <a:rPr lang="tr-TR" dirty="0">
                <a:latin typeface="Times New Roman" panose="02020603050405020304" pitchFamily="18" charset="0"/>
                <a:cs typeface="Times New Roman" panose="02020603050405020304" pitchFamily="18" charset="0"/>
              </a:rPr>
              <a:t>P = Faz sayısı (</a:t>
            </a:r>
            <a:r>
              <a:rPr lang="tr-TR" dirty="0" err="1">
                <a:latin typeface="Times New Roman" panose="02020603050405020304" pitchFamily="18" charset="0"/>
                <a:cs typeface="Times New Roman" panose="02020603050405020304" pitchFamily="18" charset="0"/>
              </a:rPr>
              <a:t>phase</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number</a:t>
            </a:r>
            <a:r>
              <a:rPr lang="tr-TR" dirty="0">
                <a:latin typeface="Times New Roman" panose="02020603050405020304" pitchFamily="18" charset="0"/>
                <a:cs typeface="Times New Roman" panose="02020603050405020304" pitchFamily="18" charset="0"/>
              </a:rPr>
              <a:t>)</a:t>
            </a:r>
          </a:p>
          <a:p>
            <a:pPr algn="just"/>
            <a:r>
              <a:rPr lang="tr-TR" dirty="0">
                <a:latin typeface="Times New Roman" panose="02020603050405020304" pitchFamily="18" charset="0"/>
                <a:cs typeface="Times New Roman" panose="02020603050405020304" pitchFamily="18" charset="0"/>
              </a:rPr>
              <a:t>F = Sistemin özgürlük derecesi (</a:t>
            </a:r>
            <a:r>
              <a:rPr lang="tr-TR" dirty="0" err="1">
                <a:latin typeface="Times New Roman" panose="02020603050405020304" pitchFamily="18" charset="0"/>
                <a:cs typeface="Times New Roman" panose="02020603050405020304" pitchFamily="18" charset="0"/>
              </a:rPr>
              <a:t>number</a:t>
            </a:r>
            <a:r>
              <a:rPr lang="tr-TR" dirty="0">
                <a:latin typeface="Times New Roman" panose="02020603050405020304" pitchFamily="18" charset="0"/>
                <a:cs typeface="Times New Roman" panose="02020603050405020304" pitchFamily="18" charset="0"/>
              </a:rPr>
              <a:t> of </a:t>
            </a:r>
            <a:r>
              <a:rPr lang="tr-TR" dirty="0" err="1">
                <a:latin typeface="Times New Roman" panose="02020603050405020304" pitchFamily="18" charset="0"/>
                <a:cs typeface="Times New Roman" panose="02020603050405020304" pitchFamily="18" charset="0"/>
              </a:rPr>
              <a:t>freedom</a:t>
            </a:r>
            <a:r>
              <a:rPr lang="tr-TR" dirty="0">
                <a:latin typeface="Times New Roman" panose="02020603050405020304" pitchFamily="18" charset="0"/>
                <a:cs typeface="Times New Roman" panose="02020603050405020304" pitchFamily="18" charset="0"/>
              </a:rPr>
              <a:t>)</a:t>
            </a:r>
          </a:p>
          <a:p>
            <a:pPr algn="just"/>
            <a:r>
              <a:rPr lang="tr-TR" dirty="0">
                <a:latin typeface="Times New Roman" panose="02020603050405020304" pitchFamily="18" charset="0"/>
                <a:cs typeface="Times New Roman" panose="02020603050405020304" pitchFamily="18" charset="0"/>
              </a:rPr>
              <a:t>C = Sistemdeki bileşen sayısı (</a:t>
            </a:r>
            <a:r>
              <a:rPr lang="tr-TR" dirty="0" err="1">
                <a:latin typeface="Times New Roman" panose="02020603050405020304" pitchFamily="18" charset="0"/>
                <a:cs typeface="Times New Roman" panose="02020603050405020304" pitchFamily="18" charset="0"/>
              </a:rPr>
              <a:t>component</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number</a:t>
            </a:r>
            <a:r>
              <a:rPr lang="tr-TR" dirty="0">
                <a:latin typeface="Times New Roman" panose="02020603050405020304" pitchFamily="18" charset="0"/>
                <a:cs typeface="Times New Roman" panose="02020603050405020304" pitchFamily="18" charset="0"/>
              </a:rPr>
              <a:t>) </a:t>
            </a:r>
          </a:p>
          <a:p>
            <a:pPr algn="just"/>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92159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Faz Kuralı </a:t>
            </a:r>
          </a:p>
        </p:txBody>
      </p:sp>
      <p:sp>
        <p:nvSpPr>
          <p:cNvPr id="4" name="Dikdörtgen 3"/>
          <p:cNvSpPr/>
          <p:nvPr/>
        </p:nvSpPr>
        <p:spPr>
          <a:xfrm>
            <a:off x="495300" y="1352550"/>
            <a:ext cx="8153400" cy="2585323"/>
          </a:xfrm>
          <a:prstGeom prst="rect">
            <a:avLst/>
          </a:prstGeom>
        </p:spPr>
        <p:txBody>
          <a:bodyPr wrap="square">
            <a:spAutoFit/>
          </a:bodyPr>
          <a:lstStyle/>
          <a:p>
            <a:pPr algn="just"/>
            <a:r>
              <a:rPr lang="tr-TR" b="1" dirty="0">
                <a:latin typeface="Times New Roman" panose="02020603050405020304" pitchFamily="18" charset="0"/>
                <a:cs typeface="Times New Roman" panose="02020603050405020304" pitchFamily="18" charset="0"/>
              </a:rPr>
              <a:t>Bileşen sayısı (C), </a:t>
            </a:r>
            <a:r>
              <a:rPr lang="tr-TR" dirty="0">
                <a:latin typeface="Times New Roman" panose="02020603050405020304" pitchFamily="18" charset="0"/>
                <a:cs typeface="Times New Roman" panose="02020603050405020304" pitchFamily="18" charset="0"/>
              </a:rPr>
              <a:t>sistemdeki bütün fazların bileşimini tanımlamaya gerekli ve yeterli olan kimyasal bileşenlerin en küçük sayısıdır. </a:t>
            </a:r>
          </a:p>
          <a:p>
            <a:pPr algn="just"/>
            <a:endParaRPr lang="tr-TR" dirty="0">
              <a:latin typeface="Times New Roman" panose="02020603050405020304" pitchFamily="18" charset="0"/>
              <a:cs typeface="Times New Roman" panose="02020603050405020304" pitchFamily="18" charset="0"/>
            </a:endParaRPr>
          </a:p>
          <a:p>
            <a:pPr algn="just"/>
            <a:r>
              <a:rPr lang="tr-TR" b="1" dirty="0">
                <a:latin typeface="Times New Roman" panose="02020603050405020304" pitchFamily="18" charset="0"/>
                <a:cs typeface="Times New Roman" panose="02020603050405020304" pitchFamily="18" charset="0"/>
              </a:rPr>
              <a:t>Özgürlük derecesi (F), </a:t>
            </a:r>
            <a:r>
              <a:rPr lang="tr-TR" dirty="0">
                <a:latin typeface="Times New Roman" panose="02020603050405020304" pitchFamily="18" charset="0"/>
                <a:cs typeface="Times New Roman" panose="02020603050405020304" pitchFamily="18" charset="0"/>
              </a:rPr>
              <a:t>sistemin durumunu tanımlayabilmek için gerekli en az değişken sayısıdır. Özgürlük derecesi pozitif bir sayı veya sıfır olabilir. Özgürlük derecesi sıfır olursa (F=0), sistemde bir arada bulunabilecek en çok sayıdaki faza ulaşılır ve bu durumu değişmezlik koşulu denir.</a:t>
            </a:r>
          </a:p>
          <a:p>
            <a:pPr algn="just"/>
            <a:endParaRPr lang="tr-TR" dirty="0">
              <a:latin typeface="Times New Roman" panose="02020603050405020304" pitchFamily="18" charset="0"/>
              <a:cs typeface="Times New Roman" panose="02020603050405020304" pitchFamily="18" charset="0"/>
            </a:endParaRPr>
          </a:p>
          <a:p>
            <a:pPr algn="just"/>
            <a:r>
              <a:rPr lang="tr-TR" b="1" dirty="0">
                <a:latin typeface="Times New Roman" panose="02020603050405020304" pitchFamily="18" charset="0"/>
                <a:cs typeface="Times New Roman" panose="02020603050405020304" pitchFamily="18" charset="0"/>
              </a:rPr>
              <a:t>Tek bileşenli sistemler, </a:t>
            </a:r>
            <a:r>
              <a:rPr lang="tr-TR" dirty="0">
                <a:latin typeface="Times New Roman" panose="02020603050405020304" pitchFamily="18" charset="0"/>
                <a:cs typeface="Times New Roman" panose="02020603050405020304" pitchFamily="18" charset="0"/>
              </a:rPr>
              <a:t>sistemdeki tüm fazların aynı bileşimde olduğu sistemlerdir. </a:t>
            </a:r>
          </a:p>
        </p:txBody>
      </p:sp>
    </p:spTree>
    <p:extLst>
      <p:ext uri="{BB962C8B-B14F-4D97-AF65-F5344CB8AC3E}">
        <p14:creationId xmlns:p14="http://schemas.microsoft.com/office/powerpoint/2010/main" val="2165871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Faz Kuralı </a:t>
            </a:r>
          </a:p>
        </p:txBody>
      </p:sp>
      <p:sp>
        <p:nvSpPr>
          <p:cNvPr id="4" name="Dikdörtgen 3"/>
          <p:cNvSpPr/>
          <p:nvPr/>
        </p:nvSpPr>
        <p:spPr>
          <a:xfrm>
            <a:off x="495300" y="1352550"/>
            <a:ext cx="8153400" cy="3416320"/>
          </a:xfrm>
          <a:prstGeom prst="rect">
            <a:avLst/>
          </a:prstGeom>
        </p:spPr>
        <p:txBody>
          <a:bodyPr wrap="square">
            <a:spAutoFit/>
          </a:bodyPr>
          <a:lstStyle/>
          <a:p>
            <a:pPr algn="just"/>
            <a:r>
              <a:rPr lang="tr-TR" b="1" dirty="0">
                <a:latin typeface="Times New Roman" panose="02020603050405020304" pitchFamily="18" charset="0"/>
                <a:cs typeface="Times New Roman" panose="02020603050405020304" pitchFamily="18" charset="0"/>
              </a:rPr>
              <a:t>İki bileşenli (ikili) sistem:</a:t>
            </a:r>
          </a:p>
          <a:p>
            <a:pPr algn="just"/>
            <a:r>
              <a:rPr lang="tr-TR" dirty="0">
                <a:latin typeface="Times New Roman" panose="02020603050405020304" pitchFamily="18" charset="0"/>
                <a:cs typeface="Times New Roman" panose="02020603050405020304" pitchFamily="18" charset="0"/>
              </a:rPr>
              <a:t>İkili sistemler veya iki-bileşenli sistemler sistemdeki tüm fazların iki bileşenle temsil edildiği sistemlerdir. İkili sistemde, bileşim değişkenlerden biri olur diğeri ise sıcaklık (T) veya basınç(P). </a:t>
            </a:r>
          </a:p>
          <a:p>
            <a:pPr algn="just"/>
            <a:r>
              <a:rPr lang="tr-TR" dirty="0">
                <a:latin typeface="Times New Roman" panose="02020603050405020304" pitchFamily="18" charset="0"/>
                <a:cs typeface="Times New Roman" panose="02020603050405020304" pitchFamily="18" charset="0"/>
              </a:rPr>
              <a:t>Basınç sabit tutulduğunda ve değişkenlerden biri olmadığında, faz kuralı aşağıdaki şekilde yazılır.</a:t>
            </a:r>
          </a:p>
          <a:p>
            <a:pPr algn="just"/>
            <a:r>
              <a:rPr lang="tr-TR" dirty="0">
                <a:latin typeface="Times New Roman" panose="02020603050405020304" pitchFamily="18" charset="0"/>
                <a:cs typeface="Times New Roman" panose="02020603050405020304" pitchFamily="18" charset="0"/>
              </a:rPr>
              <a:t>P + F = C + 1  </a:t>
            </a:r>
            <a:r>
              <a:rPr lang="tr-TR" b="1" dirty="0">
                <a:latin typeface="Times New Roman" panose="02020603050405020304" pitchFamily="18" charset="0"/>
                <a:cs typeface="Times New Roman" panose="02020603050405020304" pitchFamily="18" charset="0"/>
              </a:rPr>
              <a:t>(basit ikili sistem)</a:t>
            </a:r>
          </a:p>
          <a:p>
            <a:pPr algn="just"/>
            <a:r>
              <a:rPr lang="tr-TR" dirty="0">
                <a:latin typeface="Times New Roman" panose="02020603050405020304" pitchFamily="18" charset="0"/>
                <a:cs typeface="Times New Roman" panose="02020603050405020304" pitchFamily="18" charset="0"/>
              </a:rPr>
              <a:t>İkili sistemler 4 farklı grupta incelenir:</a:t>
            </a:r>
          </a:p>
          <a:p>
            <a:pPr marL="285750" indent="-285750" algn="just">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Basit ikili sistem</a:t>
            </a:r>
          </a:p>
          <a:p>
            <a:pPr marL="285750" indent="-285750" algn="just">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Ara </a:t>
            </a:r>
            <a:r>
              <a:rPr lang="tr-TR" dirty="0" err="1">
                <a:latin typeface="Times New Roman" panose="02020603050405020304" pitchFamily="18" charset="0"/>
                <a:cs typeface="Times New Roman" panose="02020603050405020304" pitchFamily="18" charset="0"/>
              </a:rPr>
              <a:t>bileşikli</a:t>
            </a:r>
            <a:r>
              <a:rPr lang="tr-TR" dirty="0">
                <a:latin typeface="Times New Roman" panose="02020603050405020304" pitchFamily="18" charset="0"/>
                <a:cs typeface="Times New Roman" panose="02020603050405020304" pitchFamily="18" charset="0"/>
              </a:rPr>
              <a:t> sistem</a:t>
            </a:r>
          </a:p>
          <a:p>
            <a:pPr marL="285750" indent="-285750" algn="just">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Düzensiz ergimeli sistem</a:t>
            </a:r>
          </a:p>
          <a:p>
            <a:pPr marL="285750" indent="-285750" algn="just">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Katı eriyik sistemi </a:t>
            </a:r>
          </a:p>
        </p:txBody>
      </p:sp>
    </p:spTree>
    <p:extLst>
      <p:ext uri="{BB962C8B-B14F-4D97-AF65-F5344CB8AC3E}">
        <p14:creationId xmlns:p14="http://schemas.microsoft.com/office/powerpoint/2010/main" val="35519969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495300" y="1047750"/>
            <a:ext cx="8153400" cy="2308324"/>
          </a:xfrm>
          <a:prstGeom prst="rect">
            <a:avLst/>
          </a:prstGeom>
        </p:spPr>
        <p:txBody>
          <a:bodyPr wrap="square">
            <a:spAutoFit/>
          </a:bodyPr>
          <a:lstStyle/>
          <a:p>
            <a:pPr algn="just"/>
            <a:r>
              <a:rPr lang="tr-TR" b="1" dirty="0">
                <a:latin typeface="Times New Roman" panose="02020603050405020304" pitchFamily="18" charset="0"/>
                <a:cs typeface="Times New Roman" panose="02020603050405020304" pitchFamily="18" charset="0"/>
              </a:rPr>
              <a:t>Ara </a:t>
            </a:r>
            <a:r>
              <a:rPr lang="tr-TR" b="1" dirty="0" err="1">
                <a:latin typeface="Times New Roman" panose="02020603050405020304" pitchFamily="18" charset="0"/>
                <a:cs typeface="Times New Roman" panose="02020603050405020304" pitchFamily="18" charset="0"/>
              </a:rPr>
              <a:t>bileşikli</a:t>
            </a:r>
            <a:r>
              <a:rPr lang="tr-TR" b="1" dirty="0">
                <a:latin typeface="Times New Roman" panose="02020603050405020304" pitchFamily="18" charset="0"/>
                <a:cs typeface="Times New Roman" panose="02020603050405020304" pitchFamily="18" charset="0"/>
              </a:rPr>
              <a:t> sistem</a:t>
            </a:r>
          </a:p>
          <a:p>
            <a:pPr algn="just"/>
            <a:r>
              <a:rPr lang="tr-TR" dirty="0">
                <a:latin typeface="Times New Roman" panose="02020603050405020304" pitchFamily="18" charset="0"/>
                <a:cs typeface="Times New Roman" panose="02020603050405020304" pitchFamily="18" charset="0"/>
              </a:rPr>
              <a:t>İki uç bileşen arasında bir ara bileşiğin yer aldığı sistemlerdir. </a:t>
            </a:r>
            <a:r>
              <a:rPr lang="tr-TR" dirty="0" err="1">
                <a:latin typeface="Times New Roman" panose="02020603050405020304" pitchFamily="18" charset="0"/>
                <a:cs typeface="Times New Roman" panose="02020603050405020304" pitchFamily="18" charset="0"/>
              </a:rPr>
              <a:t>Forsterit</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enstatit</a:t>
            </a:r>
            <a:r>
              <a:rPr lang="tr-TR" dirty="0">
                <a:latin typeface="Times New Roman" panose="02020603050405020304" pitchFamily="18" charset="0"/>
                <a:cs typeface="Times New Roman" panose="02020603050405020304" pitchFamily="18" charset="0"/>
              </a:rPr>
              <a:t> ve silikadan oluşan bir sistemde </a:t>
            </a:r>
            <a:r>
              <a:rPr lang="tr-TR" dirty="0" err="1">
                <a:latin typeface="Times New Roman" panose="02020603050405020304" pitchFamily="18" charset="0"/>
                <a:cs typeface="Times New Roman" panose="02020603050405020304" pitchFamily="18" charset="0"/>
              </a:rPr>
              <a:t>forsterit</a:t>
            </a:r>
            <a:r>
              <a:rPr lang="tr-TR" dirty="0">
                <a:latin typeface="Times New Roman" panose="02020603050405020304" pitchFamily="18" charset="0"/>
                <a:cs typeface="Times New Roman" panose="02020603050405020304" pitchFamily="18" charset="0"/>
              </a:rPr>
              <a:t> ile silikanın denge durumunda bir arada bulunamayacağı görülür. Bu durum ancak hızlı soğuma sırasında denge şartları oluşmadan gerçekleşebilir. </a:t>
            </a:r>
          </a:p>
          <a:p>
            <a:pPr algn="just"/>
            <a:endParaRPr lang="tr-TR" dirty="0">
              <a:latin typeface="Times New Roman" panose="02020603050405020304" pitchFamily="18" charset="0"/>
              <a:cs typeface="Times New Roman" panose="02020603050405020304" pitchFamily="18" charset="0"/>
            </a:endParaRPr>
          </a:p>
          <a:p>
            <a:pPr algn="just"/>
            <a:endParaRPr lang="tr-TR" dirty="0">
              <a:latin typeface="Times New Roman" panose="02020603050405020304" pitchFamily="18" charset="0"/>
              <a:cs typeface="Times New Roman" panose="02020603050405020304" pitchFamily="18" charset="0"/>
            </a:endParaRPr>
          </a:p>
          <a:p>
            <a:pPr algn="just"/>
            <a:endParaRPr lang="tr-TR" dirty="0">
              <a:latin typeface="Times New Roman" panose="02020603050405020304" pitchFamily="18" charset="0"/>
              <a:cs typeface="Times New Roman" panose="02020603050405020304" pitchFamily="18" charset="0"/>
            </a:endParaRPr>
          </a:p>
        </p:txBody>
      </p:sp>
      <p:pic>
        <p:nvPicPr>
          <p:cNvPr id="6" name="Resim 5">
            <a:extLst>
              <a:ext uri="{FF2B5EF4-FFF2-40B4-BE49-F238E27FC236}">
                <a16:creationId xmlns:a16="http://schemas.microsoft.com/office/drawing/2014/main" id="{0525A11D-F582-4DEC-9B87-B61A22B5C014}"/>
              </a:ext>
            </a:extLst>
          </p:cNvPr>
          <p:cNvPicPr>
            <a:picLocks noChangeAspect="1"/>
          </p:cNvPicPr>
          <p:nvPr/>
        </p:nvPicPr>
        <p:blipFill>
          <a:blip r:embed="rId4"/>
          <a:stretch>
            <a:fillRect/>
          </a:stretch>
        </p:blipFill>
        <p:spPr>
          <a:xfrm>
            <a:off x="3276600" y="2339235"/>
            <a:ext cx="2282370" cy="2341001"/>
          </a:xfrm>
          <a:prstGeom prst="rect">
            <a:avLst/>
          </a:prstGeom>
        </p:spPr>
      </p:pic>
    </p:spTree>
    <p:extLst>
      <p:ext uri="{BB962C8B-B14F-4D97-AF65-F5344CB8AC3E}">
        <p14:creationId xmlns:p14="http://schemas.microsoft.com/office/powerpoint/2010/main" val="32300685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495300" y="1352550"/>
            <a:ext cx="8153400" cy="2862322"/>
          </a:xfrm>
          <a:prstGeom prst="rect">
            <a:avLst/>
          </a:prstGeom>
        </p:spPr>
        <p:txBody>
          <a:bodyPr wrap="square">
            <a:spAutoFit/>
          </a:bodyPr>
          <a:lstStyle/>
          <a:p>
            <a:pPr algn="just"/>
            <a:r>
              <a:rPr lang="tr-TR" b="1" dirty="0">
                <a:latin typeface="Times New Roman" panose="02020603050405020304" pitchFamily="18" charset="0"/>
                <a:cs typeface="Times New Roman" panose="02020603050405020304" pitchFamily="18" charset="0"/>
              </a:rPr>
              <a:t>Üçlü sistemler: </a:t>
            </a:r>
            <a:r>
              <a:rPr lang="tr-TR" dirty="0">
                <a:latin typeface="Times New Roman" panose="02020603050405020304" pitchFamily="18" charset="0"/>
                <a:cs typeface="Times New Roman" panose="02020603050405020304" pitchFamily="18" charset="0"/>
              </a:rPr>
              <a:t>Üçlü sistemler bir üçgenin köşegenlerinde saf bileşimi temsil eden 3 (veya bazı durumlarda 3’den fazla) saf fazın yer aldığı diyagramlardır. Sıcaklık ise bileşim koordinatlarına diktir. Eş sıcaklık eğrileri (izoterm) </a:t>
            </a:r>
            <a:r>
              <a:rPr lang="tr-TR" dirty="0" err="1">
                <a:latin typeface="Times New Roman" panose="02020603050405020304" pitchFamily="18" charset="0"/>
                <a:cs typeface="Times New Roman" panose="02020603050405020304" pitchFamily="18" charset="0"/>
              </a:rPr>
              <a:t>likudus</a:t>
            </a:r>
            <a:r>
              <a:rPr lang="tr-TR" dirty="0">
                <a:latin typeface="Times New Roman" panose="02020603050405020304" pitchFamily="18" charset="0"/>
                <a:cs typeface="Times New Roman" panose="02020603050405020304" pitchFamily="18" charset="0"/>
              </a:rPr>
              <a:t> eğrileri ile ayrılan her bir faz içerisinde ayrı ayrı gösterilir.</a:t>
            </a:r>
          </a:p>
          <a:p>
            <a:pPr algn="just"/>
            <a:endParaRPr lang="tr-TR" dirty="0">
              <a:latin typeface="Times New Roman" panose="02020603050405020304" pitchFamily="18" charset="0"/>
              <a:cs typeface="Times New Roman" panose="02020603050405020304" pitchFamily="18" charset="0"/>
            </a:endParaRPr>
          </a:p>
          <a:p>
            <a:pPr algn="just"/>
            <a:r>
              <a:rPr lang="tr-TR" b="1" dirty="0">
                <a:latin typeface="Times New Roman" panose="02020603050405020304" pitchFamily="18" charset="0"/>
                <a:cs typeface="Times New Roman" panose="02020603050405020304" pitchFamily="18" charset="0"/>
              </a:rPr>
              <a:t>Dörtlü sistemler: </a:t>
            </a:r>
            <a:r>
              <a:rPr lang="tr-TR" dirty="0">
                <a:latin typeface="Times New Roman" panose="02020603050405020304" pitchFamily="18" charset="0"/>
                <a:cs typeface="Times New Roman" panose="02020603050405020304" pitchFamily="18" charset="0"/>
              </a:rPr>
              <a:t>Dörtlü sistemlerde bileşenler bir </a:t>
            </a:r>
            <a:r>
              <a:rPr lang="tr-TR" dirty="0" err="1">
                <a:latin typeface="Times New Roman" panose="02020603050405020304" pitchFamily="18" charset="0"/>
                <a:cs typeface="Times New Roman" panose="02020603050405020304" pitchFamily="18" charset="0"/>
              </a:rPr>
              <a:t>tetrahedron</a:t>
            </a:r>
            <a:r>
              <a:rPr lang="tr-TR" dirty="0">
                <a:latin typeface="Times New Roman" panose="02020603050405020304" pitchFamily="18" charset="0"/>
                <a:cs typeface="Times New Roman" panose="02020603050405020304" pitchFamily="18" charset="0"/>
              </a:rPr>
              <a:t> üzerinde gösterilir. Her </a:t>
            </a:r>
            <a:r>
              <a:rPr lang="tr-TR" dirty="0" err="1">
                <a:latin typeface="Times New Roman" panose="02020603050405020304" pitchFamily="18" charset="0"/>
                <a:cs typeface="Times New Roman" panose="02020603050405020304" pitchFamily="18" charset="0"/>
              </a:rPr>
              <a:t>tetrahedron</a:t>
            </a:r>
            <a:r>
              <a:rPr lang="tr-TR" dirty="0">
                <a:latin typeface="Times New Roman" panose="02020603050405020304" pitchFamily="18" charset="0"/>
                <a:cs typeface="Times New Roman" panose="02020603050405020304" pitchFamily="18" charset="0"/>
              </a:rPr>
              <a:t> yüzeyi bir üçlü sistemi temsil eder. </a:t>
            </a:r>
            <a:r>
              <a:rPr lang="tr-TR" dirty="0" err="1">
                <a:latin typeface="Times New Roman" panose="02020603050405020304" pitchFamily="18" charset="0"/>
                <a:cs typeface="Times New Roman" panose="02020603050405020304" pitchFamily="18" charset="0"/>
              </a:rPr>
              <a:t>Tetrahedron</a:t>
            </a:r>
            <a:r>
              <a:rPr lang="tr-TR" dirty="0">
                <a:latin typeface="Times New Roman" panose="02020603050405020304" pitchFamily="18" charset="0"/>
                <a:cs typeface="Times New Roman" panose="02020603050405020304" pitchFamily="18" charset="0"/>
              </a:rPr>
              <a:t> üzerindeki noktalar dört farklı bileşiğin oluşturduğu bileşimlere karşılık gelir. </a:t>
            </a:r>
          </a:p>
          <a:p>
            <a:pPr algn="just"/>
            <a:endParaRPr lang="tr-TR" dirty="0">
              <a:latin typeface="Times New Roman" panose="02020603050405020304" pitchFamily="18" charset="0"/>
              <a:cs typeface="Times New Roman" panose="02020603050405020304" pitchFamily="18" charset="0"/>
            </a:endParaRPr>
          </a:p>
          <a:p>
            <a:pPr algn="just"/>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30183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Eh-</a:t>
            </a:r>
            <a:r>
              <a:rPr lang="tr-TR" b="1" dirty="0" err="1">
                <a:latin typeface="Times New Roman" panose="02020603050405020304" pitchFamily="18" charset="0"/>
                <a:cs typeface="Times New Roman" panose="02020603050405020304" pitchFamily="18" charset="0"/>
              </a:rPr>
              <a:t>pH</a:t>
            </a:r>
            <a:r>
              <a:rPr lang="tr-TR" b="1" dirty="0">
                <a:latin typeface="Times New Roman" panose="02020603050405020304" pitchFamily="18" charset="0"/>
                <a:cs typeface="Times New Roman" panose="02020603050405020304" pitchFamily="18" charset="0"/>
              </a:rPr>
              <a:t> Diyagramları</a:t>
            </a:r>
          </a:p>
        </p:txBody>
      </p:sp>
      <p:sp>
        <p:nvSpPr>
          <p:cNvPr id="4" name="Dikdörtgen 3"/>
          <p:cNvSpPr/>
          <p:nvPr/>
        </p:nvSpPr>
        <p:spPr>
          <a:xfrm>
            <a:off x="495300" y="1352550"/>
            <a:ext cx="8153400" cy="3139321"/>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Çoğu iyonun hareketliliği ve mineraller içerisinde tutulması ortamın yükseltgenme derecesi (Eh) ve hidrojen iyon konsantrasyonu (</a:t>
            </a:r>
            <a:r>
              <a:rPr lang="tr-TR" dirty="0" err="1">
                <a:latin typeface="Times New Roman" panose="02020603050405020304" pitchFamily="18" charset="0"/>
                <a:cs typeface="Times New Roman" panose="02020603050405020304" pitchFamily="18" charset="0"/>
              </a:rPr>
              <a:t>pH</a:t>
            </a:r>
            <a:r>
              <a:rPr lang="tr-TR" dirty="0">
                <a:latin typeface="Times New Roman" panose="02020603050405020304" pitchFamily="18" charset="0"/>
                <a:cs typeface="Times New Roman" panose="02020603050405020304" pitchFamily="18" charset="0"/>
              </a:rPr>
              <a:t>) tarafından denetlenir. Bu iki parametre kullanılarak oluşturulan diyagramlarda mineral, bileşik ve element formlarının </a:t>
            </a:r>
            <a:r>
              <a:rPr lang="tr-TR" dirty="0" err="1">
                <a:latin typeface="Times New Roman" panose="02020603050405020304" pitchFamily="18" charset="0"/>
                <a:cs typeface="Times New Roman" panose="02020603050405020304" pitchFamily="18" charset="0"/>
              </a:rPr>
              <a:t>duraylılığı</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stabilitesi</a:t>
            </a:r>
            <a:r>
              <a:rPr lang="tr-TR" dirty="0">
                <a:latin typeface="Times New Roman" panose="02020603050405020304" pitchFamily="18" charset="0"/>
                <a:cs typeface="Times New Roman" panose="02020603050405020304" pitchFamily="18" charset="0"/>
              </a:rPr>
              <a:t>) ortaya konabilir. </a:t>
            </a:r>
          </a:p>
          <a:p>
            <a:pPr algn="just"/>
            <a:r>
              <a:rPr lang="tr-TR" b="1" dirty="0">
                <a:latin typeface="Times New Roman" panose="02020603050405020304" pitchFamily="18" charset="0"/>
                <a:cs typeface="Times New Roman" panose="02020603050405020304" pitchFamily="18" charset="0"/>
              </a:rPr>
              <a:t>Eh (redoks potansiyeli, yükseltgenme-indirgenme potansiyeli, </a:t>
            </a:r>
            <a:r>
              <a:rPr lang="tr-TR" b="1" dirty="0" err="1">
                <a:latin typeface="Times New Roman" panose="02020603050405020304" pitchFamily="18" charset="0"/>
                <a:cs typeface="Times New Roman" panose="02020603050405020304" pitchFamily="18" charset="0"/>
              </a:rPr>
              <a:t>pE</a:t>
            </a:r>
            <a:r>
              <a:rPr lang="tr-TR" b="1" dirty="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Bir kimyasal bileşiğin elektron alma veya indirgenme durumunu belirten bir ölçümdür. Redoks potansiyeli birimi volt (V) ya da mili volttur (</a:t>
            </a:r>
            <a:r>
              <a:rPr lang="tr-TR" dirty="0" err="1">
                <a:latin typeface="Times New Roman" panose="02020603050405020304" pitchFamily="18" charset="0"/>
                <a:cs typeface="Times New Roman" panose="02020603050405020304" pitchFamily="18" charset="0"/>
              </a:rPr>
              <a:t>mV</a:t>
            </a:r>
            <a:r>
              <a:rPr lang="tr-TR" dirty="0">
                <a:latin typeface="Times New Roman" panose="02020603050405020304" pitchFamily="18" charset="0"/>
                <a:cs typeface="Times New Roman" panose="02020603050405020304" pitchFamily="18" charset="0"/>
              </a:rPr>
              <a:t>). Bir bileşiğe ait bu değerin yüksek pozitif olması söz konusu bileşiğin elektron alma veya indirgenme eğiliminde olduğunu gösterir. </a:t>
            </a:r>
          </a:p>
          <a:p>
            <a:pPr algn="just"/>
            <a:r>
              <a:rPr lang="tr-TR" b="1" dirty="0" err="1">
                <a:latin typeface="Times New Roman" panose="02020603050405020304" pitchFamily="18" charset="0"/>
                <a:cs typeface="Times New Roman" panose="02020603050405020304" pitchFamily="18" charset="0"/>
              </a:rPr>
              <a:t>pH</a:t>
            </a:r>
            <a:r>
              <a:rPr lang="tr-TR" b="1" dirty="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Hidrojen iyonunun aktivitesinin negatif logaritmasıdır. </a:t>
            </a:r>
          </a:p>
          <a:p>
            <a:pPr algn="just"/>
            <a:r>
              <a:rPr lang="tr-TR" dirty="0" err="1">
                <a:latin typeface="Times New Roman" panose="02020603050405020304" pitchFamily="18" charset="0"/>
                <a:cs typeface="Times New Roman" panose="02020603050405020304" pitchFamily="18" charset="0"/>
              </a:rPr>
              <a:t>pH</a:t>
            </a:r>
            <a:r>
              <a:rPr lang="tr-TR" dirty="0">
                <a:latin typeface="Times New Roman" panose="02020603050405020304" pitchFamily="18" charset="0"/>
                <a:cs typeface="Times New Roman" panose="02020603050405020304" pitchFamily="18" charset="0"/>
              </a:rPr>
              <a:t> = – </a:t>
            </a:r>
            <a:r>
              <a:rPr lang="tr-TR" dirty="0" err="1">
                <a:latin typeface="Times New Roman" panose="02020603050405020304" pitchFamily="18" charset="0"/>
                <a:cs typeface="Times New Roman" panose="02020603050405020304" pitchFamily="18" charset="0"/>
              </a:rPr>
              <a:t>log</a:t>
            </a:r>
            <a:r>
              <a:rPr lang="tr-TR" dirty="0">
                <a:latin typeface="Times New Roman" panose="02020603050405020304" pitchFamily="18" charset="0"/>
                <a:cs typeface="Times New Roman" panose="02020603050405020304" pitchFamily="18" charset="0"/>
              </a:rPr>
              <a:t>[H</a:t>
            </a:r>
            <a:r>
              <a:rPr lang="tr-TR" baseline="30000" dirty="0">
                <a:latin typeface="Times New Roman" panose="02020603050405020304" pitchFamily="18" charset="0"/>
                <a:cs typeface="Times New Roman" panose="02020603050405020304" pitchFamily="18" charset="0"/>
              </a:rPr>
              <a:t>+</a:t>
            </a:r>
            <a:r>
              <a:rPr lang="tr-TR"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847799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mc:AlternateContent xmlns:mc="http://schemas.openxmlformats.org/markup-compatibility/2006" xmlns:a14="http://schemas.microsoft.com/office/drawing/2010/main">
        <mc:Choice Requires="a14">
          <p:sp>
            <p:nvSpPr>
              <p:cNvPr id="4" name="Dikdörtgen 3"/>
              <p:cNvSpPr/>
              <p:nvPr/>
            </p:nvSpPr>
            <p:spPr>
              <a:xfrm>
                <a:off x="495300" y="742950"/>
                <a:ext cx="8153400" cy="4109523"/>
              </a:xfrm>
              <a:prstGeom prst="rect">
                <a:avLst/>
              </a:prstGeom>
            </p:spPr>
            <p:txBody>
              <a:bodyPr wrap="square">
                <a:spAutoFit/>
              </a:bodyPr>
              <a:lstStyle/>
              <a:p>
                <a:pPr algn="just"/>
                <a:r>
                  <a:rPr lang="tr-TR" b="1" dirty="0">
                    <a:latin typeface="Times New Roman" panose="02020603050405020304" pitchFamily="18" charset="0"/>
                    <a:cs typeface="Times New Roman" panose="02020603050405020304" pitchFamily="18" charset="0"/>
                  </a:rPr>
                  <a:t>Standart potansiyel: </a:t>
                </a:r>
                <a:r>
                  <a:rPr lang="tr-TR" dirty="0">
                    <a:latin typeface="Times New Roman" panose="02020603050405020304" pitchFamily="18" charset="0"/>
                    <a:cs typeface="Times New Roman" panose="02020603050405020304" pitchFamily="18" charset="0"/>
                  </a:rPr>
                  <a:t>Bazı yarı tepkimeler standart olarak seçilerek potansiyeli 0 (sıfır) olarak tanımlanır ve diğer tepkimelerin potansiyeli bu değere göre ölçülür. Hidrojen çifti en uygun standarttır.   1/2 H</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 H</a:t>
                </a:r>
                <a:r>
                  <a:rPr lang="tr-TR" baseline="30000" dirty="0">
                    <a:latin typeface="Times New Roman" panose="02020603050405020304" pitchFamily="18" charset="0"/>
                    <a:cs typeface="Times New Roman" panose="02020603050405020304" pitchFamily="18" charset="0"/>
                  </a:rPr>
                  <a:t>+</a:t>
                </a:r>
                <a:r>
                  <a:rPr lang="tr-TR" dirty="0">
                    <a:latin typeface="Times New Roman" panose="02020603050405020304" pitchFamily="18" charset="0"/>
                    <a:cs typeface="Times New Roman" panose="02020603050405020304" pitchFamily="18" charset="0"/>
                  </a:rPr>
                  <a:t> + e</a:t>
                </a:r>
                <a:r>
                  <a:rPr lang="tr-TR" baseline="30000" dirty="0">
                    <a:latin typeface="Times New Roman" panose="02020603050405020304" pitchFamily="18" charset="0"/>
                    <a:cs typeface="Times New Roman" panose="02020603050405020304" pitchFamily="18" charset="0"/>
                  </a:rPr>
                  <a:t>-</a:t>
                </a:r>
                <a:r>
                  <a:rPr lang="tr-TR" dirty="0">
                    <a:latin typeface="Times New Roman" panose="02020603050405020304" pitchFamily="18" charset="0"/>
                    <a:cs typeface="Times New Roman" panose="02020603050405020304" pitchFamily="18" charset="0"/>
                  </a:rPr>
                  <a:t>   Eº = 0.00 volt</a:t>
                </a:r>
              </a:p>
              <a:p>
                <a:pPr algn="just"/>
                <a:endParaRPr lang="tr-TR" sz="1000"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Standart yükseltgenme potansiyeli (Eº) ile </a:t>
                </a:r>
                <a:r>
                  <a:rPr lang="tr-TR" dirty="0" err="1">
                    <a:latin typeface="Times New Roman" panose="02020603050405020304" pitchFamily="18" charset="0"/>
                    <a:cs typeface="Times New Roman" panose="02020603050405020304" pitchFamily="18" charset="0"/>
                  </a:rPr>
                  <a:t>Gibbs</a:t>
                </a:r>
                <a:r>
                  <a:rPr lang="tr-TR" dirty="0">
                    <a:latin typeface="Times New Roman" panose="02020603050405020304" pitchFamily="18" charset="0"/>
                    <a:cs typeface="Times New Roman" panose="02020603050405020304" pitchFamily="18" charset="0"/>
                  </a:rPr>
                  <a:t> serbest enerjisi (∆G) arasındaki ilişki şu şekildedir: </a:t>
                </a:r>
              </a:p>
              <a:p>
                <a:pPr algn="just"/>
                <a:r>
                  <a:rPr lang="tr-TR" b="1" dirty="0">
                    <a:latin typeface="Times New Roman" panose="02020603050405020304" pitchFamily="18" charset="0"/>
                    <a:cs typeface="Times New Roman" panose="02020603050405020304" pitchFamily="18" charset="0"/>
                  </a:rPr>
                  <a:t>∆G = n F Eº = –RT </a:t>
                </a:r>
                <a:r>
                  <a:rPr lang="tr-TR" b="1" dirty="0" err="1">
                    <a:latin typeface="Times New Roman" panose="02020603050405020304" pitchFamily="18" charset="0"/>
                    <a:cs typeface="Times New Roman" panose="02020603050405020304" pitchFamily="18" charset="0"/>
                  </a:rPr>
                  <a:t>ln</a:t>
                </a:r>
                <a:r>
                  <a:rPr lang="tr-TR" b="1" dirty="0">
                    <a:latin typeface="Times New Roman" panose="02020603050405020304" pitchFamily="18" charset="0"/>
                    <a:cs typeface="Times New Roman" panose="02020603050405020304" pitchFamily="18" charset="0"/>
                  </a:rPr>
                  <a:t> K </a:t>
                </a:r>
              </a:p>
              <a:p>
                <a:pPr algn="just"/>
                <a:r>
                  <a:rPr lang="tr-TR" sz="1600" dirty="0">
                    <a:latin typeface="Times New Roman" panose="02020603050405020304" pitchFamily="18" charset="0"/>
                    <a:cs typeface="Times New Roman" panose="02020603050405020304" pitchFamily="18" charset="0"/>
                  </a:rPr>
                  <a:t>n: reaksiyondaki elektron sayısı </a:t>
                </a:r>
              </a:p>
              <a:p>
                <a:pPr algn="just"/>
                <a:r>
                  <a:rPr lang="tr-TR" sz="1600" dirty="0">
                    <a:latin typeface="Times New Roman" panose="02020603050405020304" pitchFamily="18" charset="0"/>
                    <a:cs typeface="Times New Roman" panose="02020603050405020304" pitchFamily="18" charset="0"/>
                  </a:rPr>
                  <a:t>F: </a:t>
                </a:r>
                <a:r>
                  <a:rPr lang="tr-TR" sz="1600" dirty="0" err="1">
                    <a:latin typeface="Times New Roman" panose="02020603050405020304" pitchFamily="18" charset="0"/>
                    <a:cs typeface="Times New Roman" panose="02020603050405020304" pitchFamily="18" charset="0"/>
                  </a:rPr>
                  <a:t>Faraday</a:t>
                </a:r>
                <a:r>
                  <a:rPr lang="tr-TR" sz="1600" dirty="0">
                    <a:latin typeface="Times New Roman" panose="02020603050405020304" pitchFamily="18" charset="0"/>
                    <a:cs typeface="Times New Roman" panose="02020603050405020304" pitchFamily="18" charset="0"/>
                  </a:rPr>
                  <a:t> sabiti (23061 kal/volt veya 23.061 </a:t>
                </a:r>
                <a:r>
                  <a:rPr lang="tr-TR" sz="1600" dirty="0" err="1">
                    <a:latin typeface="Times New Roman" panose="02020603050405020304" pitchFamily="18" charset="0"/>
                    <a:cs typeface="Times New Roman" panose="02020603050405020304" pitchFamily="18" charset="0"/>
                  </a:rPr>
                  <a:t>kkal</a:t>
                </a:r>
                <a:r>
                  <a:rPr lang="tr-TR" sz="1600" dirty="0">
                    <a:latin typeface="Times New Roman" panose="02020603050405020304" pitchFamily="18" charset="0"/>
                    <a:cs typeface="Times New Roman" panose="02020603050405020304" pitchFamily="18" charset="0"/>
                  </a:rPr>
                  <a:t>/volt) </a:t>
                </a:r>
              </a:p>
              <a:p>
                <a:pPr algn="just"/>
                <a:r>
                  <a:rPr lang="tr-TR" sz="1600" dirty="0">
                    <a:latin typeface="Times New Roman" panose="02020603050405020304" pitchFamily="18" charset="0"/>
                    <a:cs typeface="Times New Roman" panose="02020603050405020304" pitchFamily="18" charset="0"/>
                  </a:rPr>
                  <a:t>R: Gaz sabiti (1.987 </a:t>
                </a:r>
                <a:r>
                  <a:rPr lang="tr-TR" sz="1600" dirty="0" err="1">
                    <a:latin typeface="Times New Roman" panose="02020603050405020304" pitchFamily="18" charset="0"/>
                    <a:cs typeface="Times New Roman" panose="02020603050405020304" pitchFamily="18" charset="0"/>
                  </a:rPr>
                  <a:t>kkal</a:t>
                </a:r>
                <a:r>
                  <a:rPr lang="tr-TR" sz="1600" dirty="0">
                    <a:latin typeface="Times New Roman" panose="02020603050405020304" pitchFamily="18" charset="0"/>
                    <a:cs typeface="Times New Roman" panose="02020603050405020304" pitchFamily="18" charset="0"/>
                  </a:rPr>
                  <a:t>/ º</a:t>
                </a:r>
                <a:r>
                  <a:rPr lang="tr-TR" sz="1600" dirty="0" err="1">
                    <a:latin typeface="Times New Roman" panose="02020603050405020304" pitchFamily="18" charset="0"/>
                    <a:cs typeface="Times New Roman" panose="02020603050405020304" pitchFamily="18" charset="0"/>
                  </a:rPr>
                  <a:t>mol</a:t>
                </a:r>
                <a:r>
                  <a:rPr lang="tr-TR" sz="1600" dirty="0">
                    <a:latin typeface="Times New Roman" panose="02020603050405020304" pitchFamily="18" charset="0"/>
                    <a:cs typeface="Times New Roman" panose="02020603050405020304" pitchFamily="18" charset="0"/>
                  </a:rPr>
                  <a:t> veya 8.3147 J/º</a:t>
                </a:r>
                <a:r>
                  <a:rPr lang="tr-TR" sz="1600" dirty="0" err="1">
                    <a:latin typeface="Times New Roman" panose="02020603050405020304" pitchFamily="18" charset="0"/>
                    <a:cs typeface="Times New Roman" panose="02020603050405020304" pitchFamily="18" charset="0"/>
                  </a:rPr>
                  <a:t>mol</a:t>
                </a:r>
                <a:r>
                  <a:rPr lang="tr-TR" sz="1600" dirty="0">
                    <a:latin typeface="Times New Roman" panose="02020603050405020304" pitchFamily="18" charset="0"/>
                    <a:cs typeface="Times New Roman" panose="02020603050405020304" pitchFamily="18" charset="0"/>
                  </a:rPr>
                  <a:t>) </a:t>
                </a:r>
              </a:p>
              <a:p>
                <a:pPr algn="just"/>
                <a:r>
                  <a:rPr lang="tr-TR" sz="1600" dirty="0">
                    <a:latin typeface="Times New Roman" panose="02020603050405020304" pitchFamily="18" charset="0"/>
                    <a:cs typeface="Times New Roman" panose="02020603050405020304" pitchFamily="18" charset="0"/>
                  </a:rPr>
                  <a:t>T: Mutlak sıcaklık (K) </a:t>
                </a:r>
              </a:p>
              <a:p>
                <a:pPr algn="just"/>
                <a:r>
                  <a:rPr lang="tr-TR" sz="1600" dirty="0">
                    <a:latin typeface="Times New Roman" panose="02020603050405020304" pitchFamily="18" charset="0"/>
                    <a:cs typeface="Times New Roman" panose="02020603050405020304" pitchFamily="18" charset="0"/>
                  </a:rPr>
                  <a:t>K: Reaksiyon denge sabiti</a:t>
                </a:r>
              </a:p>
              <a:p>
                <a:pPr algn="just"/>
                <a:endParaRPr lang="tr-TR" sz="1200"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Yükseltgenme potansiyeli ile denge sabiti arasında ilişki şu şekildedir: </a:t>
                </a:r>
              </a:p>
              <a:p>
                <a:pPr algn="just"/>
                <a:r>
                  <a:rPr lang="tr-TR" dirty="0">
                    <a:latin typeface="Times New Roman" panose="02020603050405020304" pitchFamily="18" charset="0"/>
                    <a:cs typeface="Times New Roman" panose="02020603050405020304" pitchFamily="18" charset="0"/>
                  </a:rPr>
                  <a:t>Eº = </a:t>
                </a:r>
                <a14:m>
                  <m:oMath xmlns:m="http://schemas.openxmlformats.org/officeDocument/2006/math">
                    <m:f>
                      <m:fPr>
                        <m:ctrlPr>
                          <a:rPr lang="tr-TR" i="1" smtClean="0">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m:t>
                        </m:r>
                        <m:r>
                          <m:rPr>
                            <m:nor/>
                          </m:rPr>
                          <a:rPr lang="tr-TR" dirty="0">
                            <a:latin typeface="Times New Roman" panose="02020603050405020304" pitchFamily="18" charset="0"/>
                            <a:cs typeface="Times New Roman" panose="02020603050405020304" pitchFamily="18" charset="0"/>
                          </a:rPr>
                          <m:t>G</m:t>
                        </m:r>
                        <m:r>
                          <a:rPr lang="tr-TR" b="0" i="1" baseline="30000" dirty="0" smtClean="0">
                            <a:latin typeface="Cambria Math" panose="02040503050406030204" pitchFamily="18" charset="0"/>
                            <a:cs typeface="Times New Roman" panose="02020603050405020304" pitchFamily="18" charset="0"/>
                          </a:rPr>
                          <m:t>𝑜</m:t>
                        </m:r>
                      </m:num>
                      <m:den>
                        <m:r>
                          <m:rPr>
                            <m:nor/>
                          </m:rPr>
                          <a:rPr lang="tr-TR" dirty="0">
                            <a:latin typeface="Times New Roman" panose="02020603050405020304" pitchFamily="18" charset="0"/>
                            <a:cs typeface="Times New Roman" panose="02020603050405020304" pitchFamily="18" charset="0"/>
                          </a:rPr>
                          <m:t>n</m:t>
                        </m:r>
                        <m:r>
                          <m:rPr>
                            <m:nor/>
                          </m:rPr>
                          <a:rPr lang="tr-TR" dirty="0">
                            <a:latin typeface="Times New Roman" panose="02020603050405020304" pitchFamily="18" charset="0"/>
                            <a:cs typeface="Times New Roman" panose="02020603050405020304" pitchFamily="18" charset="0"/>
                          </a:rPr>
                          <m:t> </m:t>
                        </m:r>
                        <m:r>
                          <m:rPr>
                            <m:nor/>
                          </m:rPr>
                          <a:rPr lang="tr-TR" dirty="0">
                            <a:latin typeface="Times New Roman" panose="02020603050405020304" pitchFamily="18" charset="0"/>
                            <a:cs typeface="Times New Roman" panose="02020603050405020304" pitchFamily="18" charset="0"/>
                          </a:rPr>
                          <m:t>F</m:t>
                        </m:r>
                      </m:den>
                    </m:f>
                  </m:oMath>
                </a14:m>
                <a:r>
                  <a:rPr lang="tr-TR" dirty="0">
                    <a:latin typeface="Times New Roman" panose="02020603050405020304" pitchFamily="18" charset="0"/>
                    <a:cs typeface="Times New Roman" panose="02020603050405020304" pitchFamily="18" charset="0"/>
                  </a:rPr>
                  <a:t> = -</a:t>
                </a:r>
                <a14:m>
                  <m:oMath xmlns:m="http://schemas.openxmlformats.org/officeDocument/2006/math">
                    <m:f>
                      <m:fPr>
                        <m:ctrlPr>
                          <a:rPr lang="tr-TR" i="1" smtClean="0">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2.303 </m:t>
                        </m:r>
                        <m:r>
                          <m:rPr>
                            <m:nor/>
                          </m:rPr>
                          <a:rPr lang="tr-TR" dirty="0">
                            <a:latin typeface="Times New Roman" panose="02020603050405020304" pitchFamily="18" charset="0"/>
                            <a:cs typeface="Times New Roman" panose="02020603050405020304" pitchFamily="18" charset="0"/>
                          </a:rPr>
                          <m:t>RTlogK</m:t>
                        </m:r>
                      </m:num>
                      <m:den>
                        <m:r>
                          <m:rPr>
                            <m:nor/>
                          </m:rPr>
                          <a:rPr lang="tr-TR" dirty="0">
                            <a:latin typeface="Times New Roman" panose="02020603050405020304" pitchFamily="18" charset="0"/>
                            <a:cs typeface="Times New Roman" panose="02020603050405020304" pitchFamily="18" charset="0"/>
                          </a:rPr>
                          <m:t>n</m:t>
                        </m:r>
                        <m:r>
                          <m:rPr>
                            <m:nor/>
                          </m:rPr>
                          <a:rPr lang="tr-TR" dirty="0">
                            <a:latin typeface="Times New Roman" panose="02020603050405020304" pitchFamily="18" charset="0"/>
                            <a:cs typeface="Times New Roman" panose="02020603050405020304" pitchFamily="18" charset="0"/>
                          </a:rPr>
                          <m:t> </m:t>
                        </m:r>
                        <m:r>
                          <m:rPr>
                            <m:nor/>
                          </m:rPr>
                          <a:rPr lang="tr-TR" dirty="0">
                            <a:latin typeface="Times New Roman" panose="02020603050405020304" pitchFamily="18" charset="0"/>
                            <a:cs typeface="Times New Roman" panose="02020603050405020304" pitchFamily="18" charset="0"/>
                          </a:rPr>
                          <m:t>F</m:t>
                        </m:r>
                      </m:den>
                    </m:f>
                  </m:oMath>
                </a14:m>
                <a:r>
                  <a:rPr lang="tr-TR" dirty="0">
                    <a:latin typeface="Times New Roman" panose="02020603050405020304" pitchFamily="18" charset="0"/>
                    <a:cs typeface="Times New Roman" panose="02020603050405020304" pitchFamily="18" charset="0"/>
                  </a:rPr>
                  <a:t> = -</a:t>
                </a:r>
                <a14:m>
                  <m:oMath xmlns:m="http://schemas.openxmlformats.org/officeDocument/2006/math">
                    <m:f>
                      <m:fPr>
                        <m:ctrlPr>
                          <a:rPr lang="tr-TR" i="1" smtClean="0">
                            <a:latin typeface="Cambria Math" panose="02040503050406030204" pitchFamily="18" charset="0"/>
                            <a:cs typeface="Times New Roman" panose="02020603050405020304" pitchFamily="18" charset="0"/>
                          </a:rPr>
                        </m:ctrlPr>
                      </m:fPr>
                      <m:num>
                        <m:r>
                          <m:rPr>
                            <m:nor/>
                          </m:rPr>
                          <a:rPr lang="tr-TR" dirty="0">
                            <a:latin typeface="Times New Roman" panose="02020603050405020304" pitchFamily="18" charset="0"/>
                            <a:cs typeface="Times New Roman" panose="02020603050405020304" pitchFamily="18" charset="0"/>
                          </a:rPr>
                          <m:t>0.059</m:t>
                        </m:r>
                      </m:num>
                      <m:den>
                        <m:r>
                          <m:rPr>
                            <m:nor/>
                          </m:rPr>
                          <a:rPr lang="tr-TR" dirty="0">
                            <a:latin typeface="Times New Roman" panose="02020603050405020304" pitchFamily="18" charset="0"/>
                            <a:cs typeface="Times New Roman" panose="02020603050405020304" pitchFamily="18" charset="0"/>
                          </a:rPr>
                          <m:t>n</m:t>
                        </m:r>
                      </m:den>
                    </m:f>
                  </m:oMath>
                </a14:m>
                <a:r>
                  <a:rPr lang="tr-TR" dirty="0">
                    <a:latin typeface="Times New Roman" panose="02020603050405020304" pitchFamily="18" charset="0"/>
                    <a:cs typeface="Times New Roman" panose="02020603050405020304" pitchFamily="18" charset="0"/>
                  </a:rPr>
                  <a:t> logK</a:t>
                </a:r>
              </a:p>
            </p:txBody>
          </p:sp>
        </mc:Choice>
        <mc:Fallback xmlns="">
          <p:sp>
            <p:nvSpPr>
              <p:cNvPr id="4" name="Dikdörtgen 3"/>
              <p:cNvSpPr>
                <a:spLocks noRot="1" noChangeAspect="1" noMove="1" noResize="1" noEditPoints="1" noAdjustHandles="1" noChangeArrowheads="1" noChangeShapeType="1" noTextEdit="1"/>
              </p:cNvSpPr>
              <p:nvPr/>
            </p:nvSpPr>
            <p:spPr>
              <a:xfrm>
                <a:off x="495300" y="742950"/>
                <a:ext cx="8153400" cy="4109523"/>
              </a:xfrm>
              <a:prstGeom prst="rect">
                <a:avLst/>
              </a:prstGeom>
              <a:blipFill>
                <a:blip r:embed="rId4"/>
                <a:stretch>
                  <a:fillRect l="-598" t="-890" r="-598"/>
                </a:stretch>
              </a:blipFill>
            </p:spPr>
            <p:txBody>
              <a:bodyPr/>
              <a:lstStyle/>
              <a:p>
                <a:r>
                  <a:rPr lang="tr-TR">
                    <a:noFill/>
                  </a:rPr>
                  <a:t> </a:t>
                </a:r>
              </a:p>
            </p:txBody>
          </p:sp>
        </mc:Fallback>
      </mc:AlternateContent>
    </p:spTree>
    <p:extLst>
      <p:ext uri="{BB962C8B-B14F-4D97-AF65-F5344CB8AC3E}">
        <p14:creationId xmlns:p14="http://schemas.microsoft.com/office/powerpoint/2010/main" val="325798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19150"/>
            <a:ext cx="8153400" cy="369332"/>
          </a:xfrm>
          <a:prstGeom prst="rect">
            <a:avLst/>
          </a:prstGeom>
        </p:spPr>
        <p:txBody>
          <a:bodyPr wrap="square">
            <a:spAutoFit/>
          </a:bodyPr>
          <a:lstStyle/>
          <a:p>
            <a:r>
              <a:rPr lang="es-ES" b="1" dirty="0">
                <a:latin typeface="Times New Roman" panose="02020603050405020304" pitchFamily="18" charset="0"/>
                <a:cs typeface="Times New Roman" panose="02020603050405020304" pitchFamily="18" charset="0"/>
              </a:rPr>
              <a:t>Doğada pH ve Eh limitleri</a:t>
            </a:r>
            <a:endParaRPr lang="tr-TR" b="1" dirty="0">
              <a:latin typeface="Times New Roman" panose="02020603050405020304" pitchFamily="18" charset="0"/>
              <a:cs typeface="Times New Roman" panose="02020603050405020304" pitchFamily="18" charset="0"/>
            </a:endParaRPr>
          </a:p>
        </p:txBody>
      </p:sp>
      <p:sp>
        <p:nvSpPr>
          <p:cNvPr id="4" name="Dikdörtgen 3"/>
          <p:cNvSpPr/>
          <p:nvPr/>
        </p:nvSpPr>
        <p:spPr>
          <a:xfrm>
            <a:off x="495300" y="1200150"/>
            <a:ext cx="8153400" cy="3493264"/>
          </a:xfrm>
          <a:prstGeom prst="rect">
            <a:avLst/>
          </a:prstGeom>
        </p:spPr>
        <p:txBody>
          <a:bodyPr wrap="square">
            <a:spAutoFit/>
          </a:bodyPr>
          <a:lstStyle/>
          <a:p>
            <a:pPr algn="just"/>
            <a:r>
              <a:rPr lang="tr-TR" sz="1700" dirty="0">
                <a:latin typeface="Times New Roman" panose="02020603050405020304" pitchFamily="18" charset="0"/>
                <a:cs typeface="Times New Roman" panose="02020603050405020304" pitchFamily="18" charset="0"/>
              </a:rPr>
              <a:t>Jeolojik süreçlere yönelik tahminler yapabilmek için doğal Eh ve </a:t>
            </a:r>
            <a:r>
              <a:rPr lang="tr-TR" sz="1700" dirty="0" err="1">
                <a:latin typeface="Times New Roman" panose="02020603050405020304" pitchFamily="18" charset="0"/>
                <a:cs typeface="Times New Roman" panose="02020603050405020304" pitchFamily="18" charset="0"/>
              </a:rPr>
              <a:t>pH</a:t>
            </a:r>
            <a:r>
              <a:rPr lang="tr-TR" sz="1700" dirty="0">
                <a:latin typeface="Times New Roman" panose="02020603050405020304" pitchFamily="18" charset="0"/>
                <a:cs typeface="Times New Roman" panose="02020603050405020304" pitchFamily="18" charset="0"/>
              </a:rPr>
              <a:t> aralıklarının kabaca bilinmesi gerekir. Yüksek asit derecesine sahip sular (</a:t>
            </a:r>
            <a:r>
              <a:rPr lang="tr-TR" sz="1700" dirty="0" err="1">
                <a:latin typeface="Times New Roman" panose="02020603050405020304" pitchFamily="18" charset="0"/>
                <a:cs typeface="Times New Roman" panose="02020603050405020304" pitchFamily="18" charset="0"/>
              </a:rPr>
              <a:t>pH</a:t>
            </a:r>
            <a:r>
              <a:rPr lang="tr-TR" sz="1700" dirty="0">
                <a:latin typeface="Times New Roman" panose="02020603050405020304" pitchFamily="18" charset="0"/>
                <a:cs typeface="Times New Roman" panose="02020603050405020304" pitchFamily="18" charset="0"/>
              </a:rPr>
              <a:t>&lt;7) volkanik gazların çözündüğü sular veya pirit gibi metalik sülfit cevherlerinin ayrışmasından kaynaklanan çözeltiler olabilir. </a:t>
            </a:r>
          </a:p>
          <a:p>
            <a:pPr algn="just"/>
            <a:r>
              <a:rPr lang="tr-TR" sz="1700" dirty="0">
                <a:latin typeface="Times New Roman" panose="02020603050405020304" pitchFamily="18" charset="0"/>
                <a:cs typeface="Times New Roman" panose="02020603050405020304" pitchFamily="18" charset="0"/>
              </a:rPr>
              <a:t>Bu derecede asit karakterli olan çözeltilerin </a:t>
            </a:r>
            <a:r>
              <a:rPr lang="tr-TR" sz="1700" dirty="0" err="1">
                <a:latin typeface="Times New Roman" panose="02020603050405020304" pitchFamily="18" charset="0"/>
                <a:cs typeface="Times New Roman" panose="02020603050405020304" pitchFamily="18" charset="0"/>
              </a:rPr>
              <a:t>pH’ı</a:t>
            </a:r>
            <a:r>
              <a:rPr lang="tr-TR" sz="1700" dirty="0">
                <a:latin typeface="Times New Roman" panose="02020603050405020304" pitchFamily="18" charset="0"/>
                <a:cs typeface="Times New Roman" panose="02020603050405020304" pitchFamily="18" charset="0"/>
              </a:rPr>
              <a:t> yan kayaçlarla girdikleri reaksiyonlara ile düşer, bu nedenle, </a:t>
            </a:r>
            <a:r>
              <a:rPr lang="tr-TR" sz="1700" dirty="0" err="1">
                <a:latin typeface="Times New Roman" panose="02020603050405020304" pitchFamily="18" charset="0"/>
                <a:cs typeface="Times New Roman" panose="02020603050405020304" pitchFamily="18" charset="0"/>
              </a:rPr>
              <a:t>fumarol</a:t>
            </a:r>
            <a:r>
              <a:rPr lang="tr-TR" sz="1700" dirty="0">
                <a:latin typeface="Times New Roman" panose="02020603050405020304" pitchFamily="18" charset="0"/>
                <a:cs typeface="Times New Roman" panose="02020603050405020304" pitchFamily="18" charset="0"/>
              </a:rPr>
              <a:t>, sıcak su kaynakları ve </a:t>
            </a:r>
            <a:r>
              <a:rPr lang="tr-TR" sz="1700" dirty="0" err="1">
                <a:latin typeface="Times New Roman" panose="02020603050405020304" pitchFamily="18" charset="0"/>
                <a:cs typeface="Times New Roman" panose="02020603050405020304" pitchFamily="18" charset="0"/>
              </a:rPr>
              <a:t>piritik</a:t>
            </a:r>
            <a:r>
              <a:rPr lang="tr-TR" sz="1700" dirty="0">
                <a:latin typeface="Times New Roman" panose="02020603050405020304" pitchFamily="18" charset="0"/>
                <a:cs typeface="Times New Roman" panose="02020603050405020304" pitchFamily="18" charset="0"/>
              </a:rPr>
              <a:t> cevher yatakları çevresindeki kayaçlar oldukça </a:t>
            </a:r>
            <a:r>
              <a:rPr lang="tr-TR" sz="1700" dirty="0" err="1">
                <a:latin typeface="Times New Roman" panose="02020603050405020304" pitchFamily="18" charset="0"/>
                <a:cs typeface="Times New Roman" panose="02020603050405020304" pitchFamily="18" charset="0"/>
              </a:rPr>
              <a:t>bozunmuşlardır</a:t>
            </a:r>
            <a:r>
              <a:rPr lang="tr-TR" sz="1700" dirty="0">
                <a:latin typeface="Times New Roman" panose="02020603050405020304" pitchFamily="18" charset="0"/>
                <a:cs typeface="Times New Roman" panose="02020603050405020304" pitchFamily="18" charset="0"/>
              </a:rPr>
              <a:t>. </a:t>
            </a:r>
          </a:p>
          <a:p>
            <a:pPr algn="just"/>
            <a:r>
              <a:rPr lang="tr-TR" sz="1700" dirty="0">
                <a:latin typeface="Times New Roman" panose="02020603050405020304" pitchFamily="18" charset="0"/>
                <a:cs typeface="Times New Roman" panose="02020603050405020304" pitchFamily="18" charset="0"/>
              </a:rPr>
              <a:t>Yeterli zaman sağlandığında, normal silikat ve karbonat kayaları bu çözeltileri nötr karakterli yapar. Ancak atmosferik CO</a:t>
            </a:r>
            <a:r>
              <a:rPr lang="tr-TR" sz="1700" baseline="-25000" dirty="0">
                <a:latin typeface="Times New Roman" panose="02020603050405020304" pitchFamily="18" charset="0"/>
                <a:cs typeface="Times New Roman" panose="02020603050405020304" pitchFamily="18" charset="0"/>
              </a:rPr>
              <a:t>2</a:t>
            </a:r>
            <a:r>
              <a:rPr lang="tr-TR" sz="1700" dirty="0">
                <a:latin typeface="Times New Roman" panose="02020603050405020304" pitchFamily="18" charset="0"/>
                <a:cs typeface="Times New Roman" panose="02020603050405020304" pitchFamily="18" charset="0"/>
              </a:rPr>
              <a:t> ve organik asitlerin prosese dahil olmasıyla tam anlamıyla nötrleşme hiçbir zaman sağlanamaz. Bu iki faktör doğal suların </a:t>
            </a:r>
            <a:r>
              <a:rPr lang="tr-TR" sz="1700" dirty="0" err="1">
                <a:latin typeface="Times New Roman" panose="02020603050405020304" pitchFamily="18" charset="0"/>
                <a:cs typeface="Times New Roman" panose="02020603050405020304" pitchFamily="18" charset="0"/>
              </a:rPr>
              <a:t>pH</a:t>
            </a:r>
            <a:r>
              <a:rPr lang="tr-TR" sz="1700" dirty="0">
                <a:latin typeface="Times New Roman" panose="02020603050405020304" pitchFamily="18" charset="0"/>
                <a:cs typeface="Times New Roman" panose="02020603050405020304" pitchFamily="18" charset="0"/>
              </a:rPr>
              <a:t> değerinin 5-6 arasında kalmasına neden olur. Diğer taraftan, karbonatlar ile tepkimeye giren serbest CO</a:t>
            </a:r>
            <a:r>
              <a:rPr lang="tr-TR" sz="1700" baseline="-25000" dirty="0">
                <a:latin typeface="Times New Roman" panose="02020603050405020304" pitchFamily="18" charset="0"/>
                <a:cs typeface="Times New Roman" panose="02020603050405020304" pitchFamily="18" charset="0"/>
              </a:rPr>
              <a:t>2</a:t>
            </a:r>
            <a:r>
              <a:rPr lang="tr-TR" sz="1700" dirty="0">
                <a:latin typeface="Times New Roman" panose="02020603050405020304" pitchFamily="18" charset="0"/>
                <a:cs typeface="Times New Roman" panose="02020603050405020304" pitchFamily="18" charset="0"/>
              </a:rPr>
              <a:t> barındırmayan suların </a:t>
            </a:r>
            <a:r>
              <a:rPr lang="tr-TR" sz="1700" dirty="0" err="1">
                <a:latin typeface="Times New Roman" panose="02020603050405020304" pitchFamily="18" charset="0"/>
                <a:cs typeface="Times New Roman" panose="02020603050405020304" pitchFamily="18" charset="0"/>
              </a:rPr>
              <a:t>pH</a:t>
            </a:r>
            <a:r>
              <a:rPr lang="tr-TR" sz="1700" dirty="0">
                <a:latin typeface="Times New Roman" panose="02020603050405020304" pitchFamily="18" charset="0"/>
                <a:cs typeface="Times New Roman" panose="02020603050405020304" pitchFamily="18" charset="0"/>
              </a:rPr>
              <a:t> değeri 10’a silikatlar ile tepkiyenlerin </a:t>
            </a:r>
            <a:r>
              <a:rPr lang="tr-TR" sz="1700" dirty="0" err="1">
                <a:latin typeface="Times New Roman" panose="02020603050405020304" pitchFamily="18" charset="0"/>
                <a:cs typeface="Times New Roman" panose="02020603050405020304" pitchFamily="18" charset="0"/>
              </a:rPr>
              <a:t>pH</a:t>
            </a:r>
            <a:r>
              <a:rPr lang="tr-TR" sz="1700" dirty="0">
                <a:latin typeface="Times New Roman" panose="02020603050405020304" pitchFamily="18" charset="0"/>
                <a:cs typeface="Times New Roman" panose="02020603050405020304" pitchFamily="18" charset="0"/>
              </a:rPr>
              <a:t> değeri ise 12’ye kadar yükselebilir. </a:t>
            </a:r>
          </a:p>
        </p:txBody>
      </p:sp>
    </p:spTree>
    <p:extLst>
      <p:ext uri="{BB962C8B-B14F-4D97-AF65-F5344CB8AC3E}">
        <p14:creationId xmlns:p14="http://schemas.microsoft.com/office/powerpoint/2010/main" val="30128554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es-ES" b="1" dirty="0">
                <a:latin typeface="Times New Roman" panose="02020603050405020304" pitchFamily="18" charset="0"/>
                <a:cs typeface="Times New Roman" panose="02020603050405020304" pitchFamily="18" charset="0"/>
              </a:rPr>
              <a:t>Doğada pH ve Eh limitleri </a:t>
            </a:r>
          </a:p>
        </p:txBody>
      </p:sp>
      <p:sp>
        <p:nvSpPr>
          <p:cNvPr id="4" name="Dikdörtgen 3"/>
          <p:cNvSpPr/>
          <p:nvPr/>
        </p:nvSpPr>
        <p:spPr>
          <a:xfrm>
            <a:off x="495300" y="1352550"/>
            <a:ext cx="8153400" cy="2862322"/>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Doğada rastlanabilecek en şiddetli yükseltgen atmosferik oksijendir. Bu nedenle redoks potansiyellerinin üst sınırı aşağıdaki tepkime ile belirlenir:</a:t>
            </a:r>
          </a:p>
          <a:p>
            <a:pPr algn="just"/>
            <a:r>
              <a:rPr lang="tr-TR" b="1" u="sng" dirty="0">
                <a:latin typeface="Times New Roman" panose="02020603050405020304" pitchFamily="18" charset="0"/>
                <a:cs typeface="Times New Roman" panose="02020603050405020304" pitchFamily="18" charset="0"/>
              </a:rPr>
              <a:t>Suyun üst </a:t>
            </a:r>
            <a:r>
              <a:rPr lang="tr-TR" b="1" u="sng" dirty="0" err="1">
                <a:latin typeface="Times New Roman" panose="02020603050405020304" pitchFamily="18" charset="0"/>
                <a:cs typeface="Times New Roman" panose="02020603050405020304" pitchFamily="18" charset="0"/>
              </a:rPr>
              <a:t>duraylılık</a:t>
            </a:r>
            <a:r>
              <a:rPr lang="tr-TR" b="1" u="sng" dirty="0">
                <a:latin typeface="Times New Roman" panose="02020603050405020304" pitchFamily="18" charset="0"/>
                <a:cs typeface="Times New Roman" panose="02020603050405020304" pitchFamily="18" charset="0"/>
              </a:rPr>
              <a:t> (</a:t>
            </a:r>
            <a:r>
              <a:rPr lang="tr-TR" b="1" u="sng" dirty="0" err="1">
                <a:latin typeface="Times New Roman" panose="02020603050405020304" pitchFamily="18" charset="0"/>
                <a:cs typeface="Times New Roman" panose="02020603050405020304" pitchFamily="18" charset="0"/>
              </a:rPr>
              <a:t>stabilite</a:t>
            </a:r>
            <a:r>
              <a:rPr lang="tr-TR" b="1" u="sng" dirty="0">
                <a:latin typeface="Times New Roman" panose="02020603050405020304" pitchFamily="18" charset="0"/>
                <a:cs typeface="Times New Roman" panose="02020603050405020304" pitchFamily="18" charset="0"/>
              </a:rPr>
              <a:t>) sınırı: (suyun yükseltgenmesi)</a:t>
            </a:r>
          </a:p>
          <a:p>
            <a:pPr algn="just"/>
            <a:r>
              <a:rPr lang="tr-TR" dirty="0">
                <a:latin typeface="Times New Roman" panose="02020603050405020304" pitchFamily="18" charset="0"/>
                <a:cs typeface="Times New Roman" panose="02020603050405020304" pitchFamily="18" charset="0"/>
              </a:rPr>
              <a:t>H</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O ↔ ½ O</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+ 2H</a:t>
            </a:r>
            <a:r>
              <a:rPr lang="tr-TR" baseline="30000" dirty="0">
                <a:latin typeface="Times New Roman" panose="02020603050405020304" pitchFamily="18" charset="0"/>
                <a:cs typeface="Times New Roman" panose="02020603050405020304" pitchFamily="18" charset="0"/>
              </a:rPr>
              <a:t>+</a:t>
            </a:r>
            <a:r>
              <a:rPr lang="tr-TR" dirty="0">
                <a:latin typeface="Times New Roman" panose="02020603050405020304" pitchFamily="18" charset="0"/>
                <a:cs typeface="Times New Roman" panose="02020603050405020304" pitchFamily="18" charset="0"/>
              </a:rPr>
              <a:t> + 2e</a:t>
            </a:r>
            <a:r>
              <a:rPr lang="tr-TR" baseline="30000" dirty="0">
                <a:latin typeface="Times New Roman" panose="02020603050405020304" pitchFamily="18" charset="0"/>
                <a:cs typeface="Times New Roman" panose="02020603050405020304" pitchFamily="18" charset="0"/>
              </a:rPr>
              <a:t>-</a:t>
            </a:r>
            <a:r>
              <a:rPr lang="tr-TR" dirty="0">
                <a:latin typeface="Times New Roman" panose="02020603050405020304" pitchFamily="18" charset="0"/>
                <a:cs typeface="Times New Roman" panose="02020603050405020304" pitchFamily="18" charset="0"/>
              </a:rPr>
              <a:t>  Eº = 1.23 volt</a:t>
            </a:r>
          </a:p>
          <a:p>
            <a:pPr algn="just"/>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Bu yarı tepkimenin potansiyeli </a:t>
            </a:r>
            <a:r>
              <a:rPr lang="tr-TR" dirty="0" err="1">
                <a:latin typeface="Times New Roman" panose="02020603050405020304" pitchFamily="18" charset="0"/>
                <a:cs typeface="Times New Roman" panose="02020603050405020304" pitchFamily="18" charset="0"/>
              </a:rPr>
              <a:t>pH’a</a:t>
            </a:r>
            <a:r>
              <a:rPr lang="tr-TR" dirty="0">
                <a:latin typeface="Times New Roman" panose="02020603050405020304" pitchFamily="18" charset="0"/>
                <a:cs typeface="Times New Roman" panose="02020603050405020304" pitchFamily="18" charset="0"/>
              </a:rPr>
              <a:t> bağlıdır:</a:t>
            </a:r>
          </a:p>
          <a:p>
            <a:pPr algn="just"/>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E= 1.23+0.03log[1]</a:t>
            </a:r>
            <a:r>
              <a:rPr lang="tr-TR" baseline="30000" dirty="0">
                <a:latin typeface="Times New Roman" panose="02020603050405020304" pitchFamily="18" charset="0"/>
                <a:cs typeface="Times New Roman" panose="02020603050405020304" pitchFamily="18" charset="0"/>
              </a:rPr>
              <a:t>1/2</a:t>
            </a:r>
            <a:r>
              <a:rPr lang="tr-TR" dirty="0">
                <a:latin typeface="Times New Roman" panose="02020603050405020304" pitchFamily="18" charset="0"/>
                <a:cs typeface="Times New Roman" panose="02020603050405020304" pitchFamily="18" charset="0"/>
              </a:rPr>
              <a:t> +0.059log[H</a:t>
            </a:r>
            <a:r>
              <a:rPr lang="tr-TR" baseline="30000" dirty="0">
                <a:latin typeface="Times New Roman" panose="02020603050405020304" pitchFamily="18" charset="0"/>
                <a:cs typeface="Times New Roman" panose="02020603050405020304" pitchFamily="18" charset="0"/>
              </a:rPr>
              <a:t>+</a:t>
            </a:r>
            <a:r>
              <a:rPr lang="tr-TR" dirty="0">
                <a:latin typeface="Times New Roman" panose="02020603050405020304" pitchFamily="18" charset="0"/>
                <a:cs typeface="Times New Roman" panose="02020603050405020304" pitchFamily="18" charset="0"/>
              </a:rPr>
              <a:t>]</a:t>
            </a:r>
          </a:p>
          <a:p>
            <a:pPr algn="just"/>
            <a:r>
              <a:rPr lang="tr-TR" dirty="0">
                <a:latin typeface="Times New Roman" panose="02020603050405020304" pitchFamily="18" charset="0"/>
                <a:cs typeface="Times New Roman" panose="02020603050405020304" pitchFamily="18" charset="0"/>
              </a:rPr>
              <a:t>Eh= 1.23-0.059 </a:t>
            </a:r>
            <a:r>
              <a:rPr lang="tr-TR" dirty="0" err="1">
                <a:latin typeface="Times New Roman" panose="02020603050405020304" pitchFamily="18" charset="0"/>
                <a:cs typeface="Times New Roman" panose="02020603050405020304" pitchFamily="18" charset="0"/>
              </a:rPr>
              <a:t>pH</a:t>
            </a:r>
            <a:endParaRPr lang="tr-TR" dirty="0">
              <a:latin typeface="Times New Roman" panose="02020603050405020304" pitchFamily="18" charset="0"/>
              <a:cs typeface="Times New Roman" panose="02020603050405020304" pitchFamily="18" charset="0"/>
            </a:endParaRPr>
          </a:p>
          <a:p>
            <a:pPr algn="just"/>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88971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es-ES" b="1" dirty="0">
                <a:latin typeface="Times New Roman" panose="02020603050405020304" pitchFamily="18" charset="0"/>
                <a:cs typeface="Times New Roman" panose="02020603050405020304" pitchFamily="18" charset="0"/>
              </a:rPr>
              <a:t>Doğada pH ve Eh limitleri </a:t>
            </a:r>
          </a:p>
        </p:txBody>
      </p:sp>
      <p:sp>
        <p:nvSpPr>
          <p:cNvPr id="4" name="Dikdörtgen 3"/>
          <p:cNvSpPr/>
          <p:nvPr/>
        </p:nvSpPr>
        <p:spPr>
          <a:xfrm>
            <a:off x="495300" y="1352550"/>
            <a:ext cx="8153400" cy="2308324"/>
          </a:xfrm>
          <a:prstGeom prst="rect">
            <a:avLst/>
          </a:prstGeom>
        </p:spPr>
        <p:txBody>
          <a:bodyPr wrap="square">
            <a:spAutoFit/>
          </a:bodyPr>
          <a:lstStyle/>
          <a:p>
            <a:pPr algn="just"/>
            <a:r>
              <a:rPr lang="tr-TR" b="1" u="sng" dirty="0">
                <a:latin typeface="Times New Roman" panose="02020603050405020304" pitchFamily="18" charset="0"/>
                <a:cs typeface="Times New Roman" panose="02020603050405020304" pitchFamily="18" charset="0"/>
              </a:rPr>
              <a:t>Suyun alt </a:t>
            </a:r>
            <a:r>
              <a:rPr lang="tr-TR" b="1" u="sng" dirty="0" err="1">
                <a:latin typeface="Times New Roman" panose="02020603050405020304" pitchFamily="18" charset="0"/>
                <a:cs typeface="Times New Roman" panose="02020603050405020304" pitchFamily="18" charset="0"/>
              </a:rPr>
              <a:t>duraylılık</a:t>
            </a:r>
            <a:r>
              <a:rPr lang="tr-TR" b="1" u="sng" dirty="0">
                <a:latin typeface="Times New Roman" panose="02020603050405020304" pitchFamily="18" charset="0"/>
                <a:cs typeface="Times New Roman" panose="02020603050405020304" pitchFamily="18" charset="0"/>
              </a:rPr>
              <a:t> sınırı: (suyun indirgenmesi)</a:t>
            </a:r>
          </a:p>
          <a:p>
            <a:pPr algn="just"/>
            <a:r>
              <a:rPr lang="tr-TR" dirty="0">
                <a:latin typeface="Times New Roman" panose="02020603050405020304" pitchFamily="18" charset="0"/>
                <a:cs typeface="Times New Roman" panose="02020603050405020304" pitchFamily="18" charset="0"/>
              </a:rPr>
              <a:t>H</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 2H</a:t>
            </a:r>
            <a:r>
              <a:rPr lang="tr-TR" baseline="30000" dirty="0">
                <a:latin typeface="Times New Roman" panose="02020603050405020304" pitchFamily="18" charset="0"/>
                <a:cs typeface="Times New Roman" panose="02020603050405020304" pitchFamily="18" charset="0"/>
              </a:rPr>
              <a:t>+</a:t>
            </a:r>
            <a:r>
              <a:rPr lang="tr-TR" dirty="0">
                <a:latin typeface="Times New Roman" panose="02020603050405020304" pitchFamily="18" charset="0"/>
                <a:cs typeface="Times New Roman" panose="02020603050405020304" pitchFamily="18" charset="0"/>
              </a:rPr>
              <a:t> + 2e</a:t>
            </a:r>
            <a:r>
              <a:rPr lang="tr-TR" baseline="30000" dirty="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E= 0.00 volt</a:t>
            </a:r>
          </a:p>
          <a:p>
            <a:pPr algn="just"/>
            <a:r>
              <a:rPr lang="tr-TR" dirty="0">
                <a:latin typeface="Times New Roman" panose="02020603050405020304" pitchFamily="18" charset="0"/>
                <a:cs typeface="Times New Roman" panose="02020603050405020304" pitchFamily="18" charset="0"/>
              </a:rPr>
              <a:t>E= 0.00 + 0.03 </a:t>
            </a:r>
            <a:r>
              <a:rPr lang="tr-TR" dirty="0" err="1">
                <a:latin typeface="Times New Roman" panose="02020603050405020304" pitchFamily="18" charset="0"/>
                <a:cs typeface="Times New Roman" panose="02020603050405020304" pitchFamily="18" charset="0"/>
              </a:rPr>
              <a:t>log</a:t>
            </a:r>
            <a:r>
              <a:rPr lang="tr-TR" dirty="0">
                <a:latin typeface="Times New Roman" panose="02020603050405020304" pitchFamily="18" charset="0"/>
                <a:cs typeface="Times New Roman" panose="02020603050405020304" pitchFamily="18" charset="0"/>
              </a:rPr>
              <a:t> [H</a:t>
            </a:r>
            <a:r>
              <a:rPr lang="tr-TR" baseline="30000" dirty="0">
                <a:latin typeface="Times New Roman" panose="02020603050405020304" pitchFamily="18" charset="0"/>
                <a:cs typeface="Times New Roman" panose="02020603050405020304" pitchFamily="18" charset="0"/>
              </a:rPr>
              <a:t>+</a:t>
            </a:r>
            <a:r>
              <a:rPr lang="tr-TR" dirty="0">
                <a:latin typeface="Times New Roman" panose="02020603050405020304" pitchFamily="18" charset="0"/>
                <a:cs typeface="Times New Roman" panose="02020603050405020304" pitchFamily="18" charset="0"/>
              </a:rPr>
              <a:t>]</a:t>
            </a:r>
            <a:r>
              <a:rPr lang="tr-TR" baseline="30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 0.03log [H</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a:t>
            </a:r>
          </a:p>
          <a:p>
            <a:pPr algn="just"/>
            <a:r>
              <a:rPr lang="tr-TR" dirty="0">
                <a:latin typeface="Times New Roman" panose="02020603050405020304" pitchFamily="18" charset="0"/>
                <a:cs typeface="Times New Roman" panose="02020603050405020304" pitchFamily="18" charset="0"/>
              </a:rPr>
              <a:t>E= -0.059 </a:t>
            </a:r>
            <a:r>
              <a:rPr lang="tr-TR" dirty="0" err="1">
                <a:latin typeface="Times New Roman" panose="02020603050405020304" pitchFamily="18" charset="0"/>
                <a:cs typeface="Times New Roman" panose="02020603050405020304" pitchFamily="18" charset="0"/>
              </a:rPr>
              <a:t>pH</a:t>
            </a:r>
            <a:r>
              <a:rPr lang="tr-TR" dirty="0">
                <a:latin typeface="Times New Roman" panose="02020603050405020304" pitchFamily="18" charset="0"/>
                <a:cs typeface="Times New Roman" panose="02020603050405020304" pitchFamily="18" charset="0"/>
              </a:rPr>
              <a:t> – 0.03 </a:t>
            </a:r>
            <a:r>
              <a:rPr lang="tr-TR" dirty="0" err="1">
                <a:latin typeface="Times New Roman" panose="02020603050405020304" pitchFamily="18" charset="0"/>
                <a:cs typeface="Times New Roman" panose="02020603050405020304" pitchFamily="18" charset="0"/>
              </a:rPr>
              <a:t>log</a:t>
            </a:r>
            <a:r>
              <a:rPr lang="tr-TR" dirty="0">
                <a:latin typeface="Times New Roman" panose="02020603050405020304" pitchFamily="18" charset="0"/>
                <a:cs typeface="Times New Roman" panose="02020603050405020304" pitchFamily="18" charset="0"/>
              </a:rPr>
              <a:t>[H</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a:t>
            </a:r>
          </a:p>
          <a:p>
            <a:pPr algn="just"/>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Yüzeye yakın koşullarda hidrojen gaz basıncı 1 </a:t>
            </a:r>
            <a:r>
              <a:rPr lang="tr-TR" dirty="0" err="1">
                <a:latin typeface="Times New Roman" panose="02020603050405020304" pitchFamily="18" charset="0"/>
                <a:cs typeface="Times New Roman" panose="02020603050405020304" pitchFamily="18" charset="0"/>
              </a:rPr>
              <a:t>atm</a:t>
            </a:r>
            <a:r>
              <a:rPr lang="tr-TR" dirty="0">
                <a:latin typeface="Times New Roman" panose="02020603050405020304" pitchFamily="18" charset="0"/>
                <a:cs typeface="Times New Roman" panose="02020603050405020304" pitchFamily="18" charset="0"/>
              </a:rPr>
              <a:t>’ i aşamayacağı düşünülürse,</a:t>
            </a:r>
          </a:p>
          <a:p>
            <a:pPr algn="just"/>
            <a:r>
              <a:rPr lang="tr-TR" dirty="0">
                <a:latin typeface="Times New Roman" panose="02020603050405020304" pitchFamily="18" charset="0"/>
                <a:cs typeface="Times New Roman" panose="02020603050405020304" pitchFamily="18" charset="0"/>
              </a:rPr>
              <a:t>Eh = – 0.059 </a:t>
            </a:r>
            <a:r>
              <a:rPr lang="tr-TR" dirty="0" err="1">
                <a:latin typeface="Times New Roman" panose="02020603050405020304" pitchFamily="18" charset="0"/>
                <a:cs typeface="Times New Roman" panose="02020603050405020304" pitchFamily="18" charset="0"/>
              </a:rPr>
              <a:t>pH</a:t>
            </a:r>
            <a:r>
              <a:rPr lang="tr-TR" dirty="0">
                <a:latin typeface="Times New Roman" panose="02020603050405020304" pitchFamily="18" charset="0"/>
                <a:cs typeface="Times New Roman" panose="02020603050405020304" pitchFamily="18" charset="0"/>
              </a:rPr>
              <a:t> – 0.03 </a:t>
            </a:r>
            <a:r>
              <a:rPr lang="tr-TR" dirty="0" err="1">
                <a:latin typeface="Times New Roman" panose="02020603050405020304" pitchFamily="18" charset="0"/>
                <a:cs typeface="Times New Roman" panose="02020603050405020304" pitchFamily="18" charset="0"/>
              </a:rPr>
              <a:t>log</a:t>
            </a:r>
            <a:r>
              <a:rPr lang="tr-TR" dirty="0">
                <a:latin typeface="Times New Roman" panose="02020603050405020304" pitchFamily="18" charset="0"/>
                <a:cs typeface="Times New Roman" panose="02020603050405020304" pitchFamily="18" charset="0"/>
              </a:rPr>
              <a:t>[1]= – 0.059 </a:t>
            </a:r>
            <a:r>
              <a:rPr lang="tr-TR" dirty="0" err="1">
                <a:latin typeface="Times New Roman" panose="02020603050405020304" pitchFamily="18" charset="0"/>
                <a:cs typeface="Times New Roman" panose="02020603050405020304" pitchFamily="18" charset="0"/>
              </a:rPr>
              <a:t>pH</a:t>
            </a:r>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Eh = – 0.059 </a:t>
            </a:r>
            <a:r>
              <a:rPr lang="tr-TR" dirty="0" err="1">
                <a:latin typeface="Times New Roman" panose="02020603050405020304" pitchFamily="18" charset="0"/>
                <a:cs typeface="Times New Roman" panose="02020603050405020304" pitchFamily="18" charset="0"/>
              </a:rPr>
              <a:t>pH</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27841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457200" y="2114550"/>
            <a:ext cx="8153400" cy="1107996"/>
          </a:xfrm>
          <a:prstGeom prst="rect">
            <a:avLst/>
          </a:prstGeom>
        </p:spPr>
        <p:txBody>
          <a:bodyPr wrap="square">
            <a:spAutoFit/>
          </a:bodyPr>
          <a:lstStyle/>
          <a:p>
            <a:pPr algn="ctr"/>
            <a:r>
              <a:rPr lang="tr-TR" sz="6600" b="1" i="1" dirty="0">
                <a:latin typeface="Times New Roman" panose="02020603050405020304" pitchFamily="18" charset="0"/>
                <a:cs typeface="Times New Roman" panose="02020603050405020304" pitchFamily="18" charset="0"/>
              </a:rPr>
              <a:t>TEŞEKKÜRLER</a:t>
            </a:r>
            <a:r>
              <a:rPr lang="tr-TR" b="1" dirty="0"/>
              <a:t> </a:t>
            </a:r>
            <a:endParaRPr lang="tr-TR" dirty="0"/>
          </a:p>
        </p:txBody>
      </p:sp>
    </p:spTree>
    <p:extLst>
      <p:ext uri="{BB962C8B-B14F-4D97-AF65-F5344CB8AC3E}">
        <p14:creationId xmlns:p14="http://schemas.microsoft.com/office/powerpoint/2010/main" val="25333307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4039</Words>
  <Application>Microsoft Office PowerPoint</Application>
  <PresentationFormat>Ekran Gösterisi (16:9)</PresentationFormat>
  <Paragraphs>366</Paragraphs>
  <Slides>47</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47</vt:i4>
      </vt:variant>
    </vt:vector>
  </HeadingPairs>
  <TitlesOfParts>
    <vt:vector size="52" baseType="lpstr">
      <vt:lpstr>Arial</vt:lpstr>
      <vt:lpstr>Calibri</vt:lpstr>
      <vt:lpstr>Cambria Math</vt:lpstr>
      <vt:lpstr>Times New Roman</vt:lpstr>
      <vt:lpstr>Varsayılan Tasarım</vt:lpstr>
      <vt:lpstr>2020-2021 BAHAR DÖNEMİ TEMEL İŞLEMLER-II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2016-09-02T00:46:46Z</dcterms:created>
  <dcterms:modified xsi:type="dcterms:W3CDTF">2021-01-23T16:06:46Z</dcterms:modified>
</cp:coreProperties>
</file>