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5" autoAdjust="0"/>
    <p:restoredTop sz="94667" autoAdjust="0"/>
  </p:normalViewPr>
  <p:slideViewPr>
    <p:cSldViewPr>
      <p:cViewPr>
        <p:scale>
          <a:sx n="70" d="100"/>
          <a:sy n="70" d="100"/>
        </p:scale>
        <p:origin x="-25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E15CD-3B48-445F-A171-E7F7AD38240C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069855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486D3C-A90A-4DF3-B9E2-D38160342957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070953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7C53E7-3F2C-4BF6-9B41-8D647D92406B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161146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AACA98-382A-416C-A6DB-FD1B11506ACC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183333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D16589-DD92-44C1-95AA-EDC5451BA5B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54449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5B5AAE-F315-42B4-A3AD-9E2A4D380F0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503956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E85E51-DFBA-4D54-AB49-318CBC1C14F9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41521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381353-8DAE-4EE5-B585-F7D114E6F98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500910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EE2933-AEA3-48AD-BE6D-71F8E336BBC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460816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E7B0E-E9AE-48BA-A8FB-FAA5CE7CFCD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835308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D95CE4-2A3D-4770-B597-21B5B8B75D3B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77959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6A55635-88F8-4A67-9C30-454B20A2ACB4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3048000" y="2590800"/>
            <a:ext cx="6096000" cy="1905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b="1" dirty="0" smtClean="0"/>
              <a:t>TURİZM EKONOMİSİ</a:t>
            </a:r>
          </a:p>
          <a:p>
            <a:pPr>
              <a:lnSpc>
                <a:spcPct val="90000"/>
              </a:lnSpc>
            </a:pPr>
            <a:r>
              <a:rPr lang="tr-TR" altLang="tr-TR" b="1" dirty="0"/>
              <a:t>4</a:t>
            </a:r>
            <a:r>
              <a:rPr lang="tr-TR" altLang="tr-TR" b="1" dirty="0" smtClean="0"/>
              <a:t>.HAFTA</a:t>
            </a:r>
            <a:endParaRPr lang="tr-TR" altLang="tr-TR" b="1" dirty="0" smtClean="0"/>
          </a:p>
          <a:p>
            <a:r>
              <a:rPr lang="tr-TR" altLang="tr-TR" b="1" dirty="0" smtClean="0"/>
              <a:t>(</a:t>
            </a:r>
            <a:r>
              <a:rPr lang="tr-TR" dirty="0" smtClean="0"/>
              <a:t>TURİZM TALEBİ</a:t>
            </a:r>
            <a:r>
              <a:rPr lang="tr-TR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lang="tr-TR" altLang="tr-T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534400" cy="990600"/>
          </a:xfrm>
        </p:spPr>
        <p:txBody>
          <a:bodyPr/>
          <a:lstStyle/>
          <a:p>
            <a:pPr marL="457200" indent="-457200"/>
            <a:r>
              <a:rPr lang="tr-TR" sz="3500" b="1" dirty="0" smtClean="0"/>
              <a:t>Konu Başlıkları</a:t>
            </a:r>
            <a:endParaRPr lang="tr-TR" sz="3500" b="1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295400"/>
            <a:ext cx="8534400" cy="4876800"/>
          </a:xfrm>
        </p:spPr>
        <p:txBody>
          <a:bodyPr/>
          <a:lstStyle/>
          <a:p>
            <a:pPr marL="457200" indent="-457200" algn="just">
              <a:buAutoNum type="arabicPeriod"/>
            </a:pPr>
            <a:r>
              <a:rPr lang="tr-TR" altLang="tr-TR" sz="2500" dirty="0" smtClean="0"/>
              <a:t>Talebin Tanımı</a:t>
            </a:r>
          </a:p>
          <a:p>
            <a:pPr marL="457200" indent="-457200" algn="just">
              <a:buAutoNum type="arabicPeriod"/>
            </a:pPr>
            <a:r>
              <a:rPr lang="tr-TR" altLang="tr-TR" sz="2500" dirty="0" smtClean="0"/>
              <a:t>Turizm Talebi</a:t>
            </a:r>
          </a:p>
          <a:p>
            <a:pPr marL="457200" indent="-457200" algn="just">
              <a:buAutoNum type="arabicPeriod"/>
            </a:pPr>
            <a:r>
              <a:rPr lang="tr-TR" altLang="tr-TR" sz="2500" dirty="0" smtClean="0"/>
              <a:t>Turizm Talebinin Özellikleri</a:t>
            </a:r>
          </a:p>
          <a:p>
            <a:pPr marL="457200" indent="-457200" algn="just">
              <a:buAutoNum type="arabicPeriod"/>
            </a:pPr>
            <a:r>
              <a:rPr lang="tr-TR" altLang="tr-TR" sz="2500" dirty="0" smtClean="0"/>
              <a:t>Turizmde Talep Çizelgesi ve Talep Eğrisi</a:t>
            </a:r>
          </a:p>
          <a:p>
            <a:pPr marL="457200" indent="-457200" algn="just">
              <a:buAutoNum type="arabicPeriod"/>
            </a:pPr>
            <a:r>
              <a:rPr lang="tr-TR" altLang="tr-TR" sz="2500" dirty="0" smtClean="0"/>
              <a:t>Turizm Talebini Etkileyen Faktörler</a:t>
            </a:r>
          </a:p>
          <a:p>
            <a:pPr marL="457200" indent="-457200" algn="just">
              <a:buAutoNum type="arabicPeriod"/>
            </a:pPr>
            <a:r>
              <a:rPr lang="tr-TR" altLang="tr-TR" sz="2500" dirty="0" smtClean="0"/>
              <a:t>Turistik Talep Kayması</a:t>
            </a:r>
          </a:p>
          <a:p>
            <a:pPr algn="just">
              <a:lnSpc>
                <a:spcPct val="150000"/>
              </a:lnSpc>
            </a:pPr>
            <a:endParaRPr lang="tr-TR" altLang="tr-TR" sz="2500" dirty="0" smtClean="0"/>
          </a:p>
          <a:p>
            <a:pPr marL="457200" indent="-457200" algn="just">
              <a:lnSpc>
                <a:spcPct val="150000"/>
              </a:lnSpc>
              <a:buAutoNum type="arabicPeriod"/>
            </a:pPr>
            <a:endParaRPr lang="tr-TR" altLang="tr-TR" sz="2500" dirty="0" smtClean="0"/>
          </a:p>
        </p:txBody>
      </p:sp>
      <p:pic>
        <p:nvPicPr>
          <p:cNvPr id="6148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74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534400" cy="990600"/>
          </a:xfrm>
        </p:spPr>
        <p:txBody>
          <a:bodyPr/>
          <a:lstStyle/>
          <a:p>
            <a:pPr marL="457200" indent="-457200"/>
            <a:r>
              <a:rPr lang="tr-TR" sz="3500" b="1" dirty="0" smtClean="0"/>
              <a:t>1. Talebin Tanımı</a:t>
            </a:r>
            <a:endParaRPr lang="tr-TR" sz="3500" b="1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295400"/>
            <a:ext cx="8534400" cy="4876800"/>
          </a:xfrm>
        </p:spPr>
        <p:txBody>
          <a:bodyPr/>
          <a:lstStyle/>
          <a:p>
            <a:pPr algn="just"/>
            <a:r>
              <a:rPr lang="tr-TR" altLang="tr-TR" sz="2500" dirty="0" smtClean="0"/>
              <a:t>Talep, belirli bir malın piyasasında, belirli bir zamanda,  öteki faktörler değişmemek kaydıyla, belirli bir fiyattan tüketicilerin söz konusu mal ve hizmetten satın almak istedikleri miktardır.</a:t>
            </a:r>
          </a:p>
          <a:p>
            <a:pPr algn="just"/>
            <a:r>
              <a:rPr lang="tr-TR" altLang="tr-TR" sz="2500" dirty="0" smtClean="0"/>
              <a:t>Talep, yeterli satın alma gücü ile desteklenen istekler şeklinde de tanımlanabilir. </a:t>
            </a:r>
          </a:p>
        </p:txBody>
      </p:sp>
      <p:pic>
        <p:nvPicPr>
          <p:cNvPr id="6148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62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534400" cy="990600"/>
          </a:xfrm>
        </p:spPr>
        <p:txBody>
          <a:bodyPr/>
          <a:lstStyle/>
          <a:p>
            <a:pPr marL="457200" indent="-457200"/>
            <a:r>
              <a:rPr lang="tr-TR" sz="3500" b="1" dirty="0"/>
              <a:t>2</a:t>
            </a:r>
            <a:r>
              <a:rPr lang="tr-TR" sz="3500" b="1" dirty="0" smtClean="0"/>
              <a:t>. Turizm Talebi</a:t>
            </a:r>
            <a:endParaRPr lang="tr-TR" sz="3500" b="1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295400"/>
            <a:ext cx="8534400" cy="4876800"/>
          </a:xfrm>
        </p:spPr>
        <p:txBody>
          <a:bodyPr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altLang="tr-TR" sz="2500" dirty="0" smtClean="0"/>
              <a:t>Turizm pazarına yönelmiş ve satın alma gücü ile desteklenmiş seyahat ve tatil isteğine turizm talebi denir.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altLang="tr-TR" sz="2500" dirty="0" smtClean="0"/>
              <a:t>Turistik gezi yapma arzusunda bulunan ve bu arzusunu gerçekleştirebilecek gelire sahip olan insanların miktarına turizm talebi denir.</a:t>
            </a:r>
          </a:p>
        </p:txBody>
      </p:sp>
      <p:pic>
        <p:nvPicPr>
          <p:cNvPr id="6148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21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534400" cy="990600"/>
          </a:xfrm>
        </p:spPr>
        <p:txBody>
          <a:bodyPr/>
          <a:lstStyle/>
          <a:p>
            <a:pPr marL="457200" indent="-457200"/>
            <a:r>
              <a:rPr lang="tr-TR" sz="3500" b="1" dirty="0"/>
              <a:t>2</a:t>
            </a:r>
            <a:r>
              <a:rPr lang="tr-TR" sz="3500" b="1" dirty="0" smtClean="0"/>
              <a:t>. Turizm Talebi</a:t>
            </a:r>
            <a:endParaRPr lang="tr-TR" sz="3500" b="1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295400"/>
            <a:ext cx="8534400" cy="4876800"/>
          </a:xfrm>
        </p:spPr>
        <p:txBody>
          <a:bodyPr/>
          <a:lstStyle/>
          <a:p>
            <a:pPr algn="just"/>
            <a:r>
              <a:rPr lang="tr-TR" altLang="tr-TR" sz="2500" dirty="0" smtClean="0"/>
              <a:t>Turizm talebi coğrafi açıdan ele alındığında iki başlık altında incelenebilir: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altLang="tr-TR" sz="2500" dirty="0" smtClean="0"/>
              <a:t>İç turizm talebi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altLang="tr-TR" sz="2500" dirty="0" smtClean="0"/>
              <a:t>Dış turizm talebi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tr-TR" altLang="tr-TR" sz="2500" dirty="0"/>
          </a:p>
          <a:p>
            <a:pPr algn="just"/>
            <a:r>
              <a:rPr lang="tr-TR" altLang="tr-TR" sz="2500" dirty="0" smtClean="0"/>
              <a:t>Turizme talep oluşturması bakımından üç farklı tüketici grubundan söz edilebilir: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altLang="tr-TR" sz="2500" dirty="0" smtClean="0"/>
              <a:t>Efektif turizm talebi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altLang="tr-TR" sz="2500" dirty="0" smtClean="0"/>
              <a:t>Potansiyel turizm talebi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altLang="tr-TR" sz="2500" dirty="0" smtClean="0"/>
              <a:t>Marjinal turizm talebi</a:t>
            </a:r>
          </a:p>
        </p:txBody>
      </p:sp>
      <p:pic>
        <p:nvPicPr>
          <p:cNvPr id="6148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382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534400" cy="990600"/>
          </a:xfrm>
        </p:spPr>
        <p:txBody>
          <a:bodyPr/>
          <a:lstStyle/>
          <a:p>
            <a:pPr marL="457200" indent="-457200"/>
            <a:r>
              <a:rPr lang="tr-TR" sz="3500" b="1" dirty="0" smtClean="0"/>
              <a:t>3. Turizm Talebinin Özellikleri</a:t>
            </a:r>
            <a:endParaRPr lang="tr-TR" sz="3500" b="1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295400"/>
            <a:ext cx="8534400" cy="4876800"/>
          </a:xfrm>
        </p:spPr>
        <p:txBody>
          <a:bodyPr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altLang="tr-TR" sz="2500" dirty="0" smtClean="0"/>
              <a:t>Turizm talebi bağımsızdır.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altLang="tr-TR" sz="2500" dirty="0" smtClean="0"/>
              <a:t>Turizm talebi çok yönlüdür.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altLang="tr-TR" sz="2500" dirty="0" smtClean="0"/>
              <a:t>Turizm talebi kişisel gelirlerin kullanılması ile ilgili ekonomik bir faaliyettir.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altLang="tr-TR" sz="2500" dirty="0" smtClean="0"/>
              <a:t>Turizm talebi, kişisel gelirden bu amaç için bir pay ayırmak ve ayrılan pay ile satın almayı gerçekleştirmek ile mümkün olmaktadır.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altLang="tr-TR" sz="2500" dirty="0" smtClean="0"/>
              <a:t>Tüketim olayında gelir bağlı olarak emredici motifler vardır.</a:t>
            </a:r>
          </a:p>
        </p:txBody>
      </p:sp>
      <p:pic>
        <p:nvPicPr>
          <p:cNvPr id="6148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848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534400" cy="990600"/>
          </a:xfrm>
        </p:spPr>
        <p:txBody>
          <a:bodyPr/>
          <a:lstStyle/>
          <a:p>
            <a:pPr marL="457200" indent="-457200"/>
            <a:r>
              <a:rPr lang="tr-TR" sz="3500" b="1" dirty="0" smtClean="0"/>
              <a:t>3. Turizm Talebinin Özellikleri</a:t>
            </a:r>
            <a:endParaRPr lang="tr-TR" sz="3500" b="1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295400"/>
            <a:ext cx="8534400" cy="4876800"/>
          </a:xfrm>
        </p:spPr>
        <p:txBody>
          <a:bodyPr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altLang="tr-TR" sz="2500" dirty="0" smtClean="0"/>
              <a:t>İkame imkanlarının çok olması turist motivasyonundaki, modadaki ve geçici meraktaki değişmelerden dolayı turizm talebine aşırı bir esneklik verir.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altLang="tr-TR" sz="2500" dirty="0" smtClean="0"/>
              <a:t>Turizm talebi ekonomik, sosyal vb. bir çok nedenden dolayı mevsimlik bir karakter taşır.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altLang="tr-TR" sz="2500" dirty="0" smtClean="0"/>
              <a:t>Turizm talebi gittikçe doğaya, uzak mesafelere yönelen bir tüketim şekli olarak dikkat çekmektedir.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altLang="tr-TR" sz="2500" dirty="0" smtClean="0"/>
              <a:t>Turizm talebi, ülkelere göre değişen özellikler de arz eder.</a:t>
            </a:r>
          </a:p>
        </p:txBody>
      </p:sp>
      <p:pic>
        <p:nvPicPr>
          <p:cNvPr id="6148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562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534400" cy="990600"/>
          </a:xfrm>
        </p:spPr>
        <p:txBody>
          <a:bodyPr/>
          <a:lstStyle/>
          <a:p>
            <a:pPr marL="457200" indent="-457200"/>
            <a:r>
              <a:rPr lang="tr-TR" sz="3000" b="1" dirty="0"/>
              <a:t>4</a:t>
            </a:r>
            <a:r>
              <a:rPr lang="tr-TR" sz="3000" b="1" dirty="0" smtClean="0"/>
              <a:t>. </a:t>
            </a:r>
            <a:r>
              <a:rPr lang="tr-TR" sz="3000" b="1" dirty="0"/>
              <a:t>Turizmde Talep Çizelgesi ve Talep </a:t>
            </a:r>
            <a:r>
              <a:rPr lang="tr-TR" sz="3000" b="1" dirty="0" smtClean="0"/>
              <a:t>Eğrisi</a:t>
            </a:r>
            <a:endParaRPr lang="tr-TR" sz="3000" b="1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295400"/>
            <a:ext cx="8534400" cy="4876800"/>
          </a:xfrm>
        </p:spPr>
        <p:txBody>
          <a:bodyPr/>
          <a:lstStyle/>
          <a:p>
            <a:pPr algn="just"/>
            <a:r>
              <a:rPr lang="tr-TR" altLang="tr-TR" sz="2500" dirty="0" smtClean="0"/>
              <a:t>Turizm talep çizelgesi, turistlerin kararlarını etkileyen diğer tüm şartlar sabitken, belli bir zaman diliminde çeşitli fiyatlardan satın almayı planladığı turistik mal ve hizmetlerim miktarını gösterir.</a:t>
            </a:r>
          </a:p>
          <a:p>
            <a:pPr algn="just"/>
            <a:endParaRPr lang="tr-TR" altLang="tr-TR" sz="2500" dirty="0"/>
          </a:p>
          <a:p>
            <a:pPr algn="just"/>
            <a:r>
              <a:rPr lang="tr-TR" altLang="tr-TR" sz="2500" dirty="0" smtClean="0"/>
              <a:t>Turistik talep eğrisi, turistik mal ve hizmetlerden talep edilen miktar ile o mal ve hizmetin fiyatları arasındaki ilişkiyi gösteren eğridir.</a:t>
            </a:r>
          </a:p>
        </p:txBody>
      </p:sp>
      <p:pic>
        <p:nvPicPr>
          <p:cNvPr id="6148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37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534400" cy="990600"/>
          </a:xfrm>
        </p:spPr>
        <p:txBody>
          <a:bodyPr/>
          <a:lstStyle/>
          <a:p>
            <a:pPr marL="457200" indent="-457200"/>
            <a:r>
              <a:rPr lang="tr-TR" sz="3000" b="1" dirty="0"/>
              <a:t>4</a:t>
            </a:r>
            <a:r>
              <a:rPr lang="tr-TR" sz="3000" b="1" dirty="0" smtClean="0"/>
              <a:t>. </a:t>
            </a:r>
            <a:r>
              <a:rPr lang="tr-TR" sz="3000" b="1" dirty="0"/>
              <a:t>Turizmde Talep Çizelgesi ve Talep </a:t>
            </a:r>
            <a:r>
              <a:rPr lang="tr-TR" sz="3000" b="1" dirty="0" smtClean="0"/>
              <a:t>Eğrisi</a:t>
            </a:r>
            <a:endParaRPr lang="tr-TR" sz="3000" b="1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295400"/>
            <a:ext cx="8534400" cy="4876800"/>
          </a:xfrm>
        </p:spPr>
        <p:txBody>
          <a:bodyPr/>
          <a:lstStyle/>
          <a:p>
            <a:r>
              <a:rPr lang="tr-TR" altLang="tr-TR" sz="2000" dirty="0" smtClean="0"/>
              <a:t>Talep Çizelgesi</a:t>
            </a:r>
          </a:p>
        </p:txBody>
      </p:sp>
      <p:pic>
        <p:nvPicPr>
          <p:cNvPr id="6148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25" y="1743075"/>
            <a:ext cx="536257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348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534400" cy="990600"/>
          </a:xfrm>
        </p:spPr>
        <p:txBody>
          <a:bodyPr/>
          <a:lstStyle/>
          <a:p>
            <a:pPr marL="457200" indent="-457200"/>
            <a:r>
              <a:rPr lang="tr-TR" sz="3000" b="1" dirty="0"/>
              <a:t>4</a:t>
            </a:r>
            <a:r>
              <a:rPr lang="tr-TR" sz="3000" b="1" dirty="0" smtClean="0"/>
              <a:t>. </a:t>
            </a:r>
            <a:r>
              <a:rPr lang="tr-TR" sz="3000" b="1" dirty="0"/>
              <a:t>Turizmde Talep Çizelgesi ve Talep </a:t>
            </a:r>
            <a:r>
              <a:rPr lang="tr-TR" sz="3000" b="1" dirty="0" smtClean="0"/>
              <a:t>Eğrisi</a:t>
            </a:r>
            <a:endParaRPr lang="tr-TR" sz="3000" b="1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295400"/>
            <a:ext cx="8534400" cy="4876800"/>
          </a:xfrm>
        </p:spPr>
        <p:txBody>
          <a:bodyPr/>
          <a:lstStyle/>
          <a:p>
            <a:r>
              <a:rPr lang="tr-TR" altLang="tr-TR" sz="2000" dirty="0" smtClean="0"/>
              <a:t>Turistik Talep Eğrisi</a:t>
            </a:r>
          </a:p>
        </p:txBody>
      </p:sp>
      <p:pic>
        <p:nvPicPr>
          <p:cNvPr id="6148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828800"/>
            <a:ext cx="4026445" cy="3228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590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534400" cy="990600"/>
          </a:xfrm>
        </p:spPr>
        <p:txBody>
          <a:bodyPr/>
          <a:lstStyle/>
          <a:p>
            <a:pPr marL="457200" indent="-457200"/>
            <a:r>
              <a:rPr lang="tr-TR" sz="3000" b="1" dirty="0" smtClean="0"/>
              <a:t>5. </a:t>
            </a:r>
            <a:r>
              <a:rPr lang="tr-TR" sz="3000" b="1" dirty="0"/>
              <a:t>Turizmde </a:t>
            </a:r>
            <a:r>
              <a:rPr lang="tr-TR" sz="3000" b="1" dirty="0" smtClean="0"/>
              <a:t>Talebini Etkileyen Faktörler</a:t>
            </a:r>
            <a:endParaRPr lang="tr-TR" sz="3000" b="1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295400"/>
            <a:ext cx="8534400" cy="4876800"/>
          </a:xfrm>
        </p:spPr>
        <p:txBody>
          <a:bodyPr/>
          <a:lstStyle/>
          <a:p>
            <a:pPr marL="457200" indent="-457200" algn="just">
              <a:buAutoNum type="alphaUcPeriod"/>
            </a:pPr>
            <a:r>
              <a:rPr lang="tr-TR" altLang="tr-TR" sz="2500" dirty="0" smtClean="0"/>
              <a:t>Ekonomik Faktörler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tr-TR" altLang="tr-TR" sz="2500" dirty="0" smtClean="0"/>
              <a:t>Milli Gelir (Milli gelir miktarı, kişi başına düşen milli gelir, milli gelirin dağılış şekli)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tr-TR" altLang="tr-TR" sz="2500" dirty="0" smtClean="0"/>
              <a:t>Turistik Mal Ve Hizmetlerin Fiyatı (Gelir etkisi, ikame etkisi)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tr-TR" altLang="tr-TR" sz="2500" dirty="0" smtClean="0"/>
              <a:t>Ulaştırma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tr-TR" altLang="tr-TR" sz="2500" dirty="0" smtClean="0"/>
              <a:t>Ödemeler Dengesi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tr-TR" altLang="tr-TR" sz="2500" dirty="0" smtClean="0"/>
              <a:t>Turizm Sektörünün Mevcut Durumu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tr-TR" altLang="tr-TR" sz="2500" dirty="0" err="1" smtClean="0"/>
              <a:t>Konjonktürel</a:t>
            </a:r>
            <a:r>
              <a:rPr lang="tr-TR" altLang="tr-TR" sz="2500" dirty="0" smtClean="0"/>
              <a:t> Durum</a:t>
            </a:r>
          </a:p>
          <a:p>
            <a:pPr algn="just"/>
            <a:endParaRPr lang="tr-TR" altLang="tr-TR" sz="2500" dirty="0" smtClean="0"/>
          </a:p>
        </p:txBody>
      </p:sp>
      <p:pic>
        <p:nvPicPr>
          <p:cNvPr id="6148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35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534400" cy="990600"/>
          </a:xfrm>
        </p:spPr>
        <p:txBody>
          <a:bodyPr/>
          <a:lstStyle/>
          <a:p>
            <a:pPr marL="457200" indent="-457200"/>
            <a:r>
              <a:rPr lang="tr-TR" sz="3000" b="1" dirty="0" smtClean="0"/>
              <a:t>5. </a:t>
            </a:r>
            <a:r>
              <a:rPr lang="tr-TR" sz="3000" b="1" dirty="0"/>
              <a:t>Turizmde </a:t>
            </a:r>
            <a:r>
              <a:rPr lang="tr-TR" sz="3000" b="1" dirty="0" smtClean="0"/>
              <a:t>Talebini Etkileyen Faktörler</a:t>
            </a:r>
            <a:endParaRPr lang="tr-TR" sz="3000" b="1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295400"/>
            <a:ext cx="8534400" cy="4876800"/>
          </a:xfrm>
        </p:spPr>
        <p:txBody>
          <a:bodyPr/>
          <a:lstStyle/>
          <a:p>
            <a:pPr algn="just"/>
            <a:r>
              <a:rPr lang="tr-TR" altLang="tr-TR" sz="2500" dirty="0" smtClean="0"/>
              <a:t>B. Ekonomi Dışı Faktörler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tr-TR" altLang="tr-TR" sz="2500" dirty="0" smtClean="0"/>
              <a:t>Sosyal Faktörler (Ailevi durum, meslek, eğitim ve öğrenim durumu, yaş ve cinsiyet, şehirleşme ve nüfus artışı, sosyal turizm, toplumsal çalkalanmalar, dil güçlükleri)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tr-TR" altLang="tr-TR" sz="2500" dirty="0" smtClean="0"/>
              <a:t>Politik Faktörler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tr-TR" altLang="tr-TR" sz="2500" dirty="0" smtClean="0"/>
              <a:t>Psikolojik Faktörler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tr-TR" altLang="tr-TR" sz="2500" dirty="0" smtClean="0"/>
              <a:t>Diğer Faktörler (Gelenek, Spor ve Sağlık, Reklam ve Tanıtım, </a:t>
            </a:r>
            <a:r>
              <a:rPr lang="tr-TR" altLang="tr-TR" sz="2500" dirty="0" err="1"/>
              <a:t>S</a:t>
            </a:r>
            <a:r>
              <a:rPr lang="tr-TR" altLang="tr-TR" sz="2500" dirty="0" err="1" smtClean="0"/>
              <a:t>nobizm</a:t>
            </a:r>
            <a:r>
              <a:rPr lang="tr-TR" altLang="tr-TR" sz="2500" dirty="0" smtClean="0"/>
              <a:t>, Moda, Zevk ve Alışkanlıklar.)</a:t>
            </a:r>
          </a:p>
          <a:p>
            <a:pPr algn="just"/>
            <a:endParaRPr lang="tr-TR" altLang="tr-TR" sz="2500" dirty="0" smtClean="0"/>
          </a:p>
        </p:txBody>
      </p:sp>
      <p:pic>
        <p:nvPicPr>
          <p:cNvPr id="6148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82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534400" cy="990600"/>
          </a:xfrm>
        </p:spPr>
        <p:txBody>
          <a:bodyPr/>
          <a:lstStyle/>
          <a:p>
            <a:pPr marL="457200" indent="-457200"/>
            <a:r>
              <a:rPr lang="tr-TR" sz="3000" b="1" dirty="0" smtClean="0"/>
              <a:t>Turizmde </a:t>
            </a:r>
            <a:r>
              <a:rPr lang="tr-TR" sz="3000" b="1" dirty="0" err="1" smtClean="0"/>
              <a:t>Veblen</a:t>
            </a:r>
            <a:r>
              <a:rPr lang="tr-TR" sz="3000" b="1" dirty="0" smtClean="0"/>
              <a:t> Etkisi</a:t>
            </a:r>
            <a:endParaRPr lang="tr-TR" sz="3000" b="1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295400"/>
            <a:ext cx="8534400" cy="4876800"/>
          </a:xfrm>
        </p:spPr>
        <p:txBody>
          <a:bodyPr/>
          <a:lstStyle/>
          <a:p>
            <a:pPr algn="just"/>
            <a:r>
              <a:rPr lang="tr-TR" altLang="tr-TR" sz="2500" dirty="0" err="1" smtClean="0"/>
              <a:t>Veblen’e</a:t>
            </a:r>
            <a:r>
              <a:rPr lang="tr-TR" altLang="tr-TR" sz="2500" dirty="0" smtClean="0"/>
              <a:t> göre, bir mal ya da hizmetin yüksek olan fiyatı alıcılar tarafından malın kalitesini gösteren bir moda ve prestij faktörü olarak algılandığı zaman, </a:t>
            </a:r>
            <a:r>
              <a:rPr lang="tr-TR" altLang="tr-TR" sz="2500" smtClean="0"/>
              <a:t>o malın talebi </a:t>
            </a:r>
            <a:r>
              <a:rPr lang="tr-TR" altLang="tr-TR" sz="2500" dirty="0" smtClean="0"/>
              <a:t>de artacaktır.</a:t>
            </a:r>
          </a:p>
        </p:txBody>
      </p:sp>
      <p:pic>
        <p:nvPicPr>
          <p:cNvPr id="6148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183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534400" cy="990600"/>
          </a:xfrm>
        </p:spPr>
        <p:txBody>
          <a:bodyPr/>
          <a:lstStyle/>
          <a:p>
            <a:pPr marL="457200" indent="-457200"/>
            <a:r>
              <a:rPr lang="tr-TR" sz="3000" b="1" dirty="0" smtClean="0"/>
              <a:t>Turizmde </a:t>
            </a:r>
            <a:r>
              <a:rPr lang="tr-TR" sz="3000" b="1" dirty="0" err="1" smtClean="0"/>
              <a:t>Veblen</a:t>
            </a:r>
            <a:r>
              <a:rPr lang="tr-TR" sz="3000" b="1" dirty="0" smtClean="0"/>
              <a:t> Etkisi</a:t>
            </a:r>
            <a:endParaRPr lang="tr-TR" sz="3000" b="1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295400"/>
            <a:ext cx="8534400" cy="4876800"/>
          </a:xfrm>
        </p:spPr>
        <p:txBody>
          <a:bodyPr/>
          <a:lstStyle/>
          <a:p>
            <a:pPr algn="just"/>
            <a:endParaRPr lang="tr-TR" altLang="tr-TR" sz="2500" dirty="0" smtClean="0"/>
          </a:p>
        </p:txBody>
      </p:sp>
      <p:pic>
        <p:nvPicPr>
          <p:cNvPr id="6148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MUSA ŞAHİN\Desktop\veble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95400"/>
            <a:ext cx="3808343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USA ŞAHİN\Desktop\tale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375" y="2362200"/>
            <a:ext cx="3620025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41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534400" cy="990600"/>
          </a:xfrm>
        </p:spPr>
        <p:txBody>
          <a:bodyPr/>
          <a:lstStyle/>
          <a:p>
            <a:pPr marL="457200" indent="-457200"/>
            <a:r>
              <a:rPr lang="tr-TR" sz="3000" b="1" dirty="0" smtClean="0"/>
              <a:t>6. Turistik </a:t>
            </a:r>
            <a:r>
              <a:rPr lang="tr-TR" sz="3000" b="1" dirty="0"/>
              <a:t>Talep Kayması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295400"/>
            <a:ext cx="8534400" cy="4876800"/>
          </a:xfrm>
        </p:spPr>
        <p:txBody>
          <a:bodyPr/>
          <a:lstStyle/>
          <a:p>
            <a:pPr algn="just"/>
            <a:r>
              <a:rPr lang="tr-TR" altLang="tr-TR" sz="2500" dirty="0" smtClean="0"/>
              <a:t>Turistik mal ve hizmetlerin fiyatı dışında kalan diğer faktörlerin söz konusu turistik mal ve hizmetin lehine değişmesi o mal ve hizmetin talebinin her fiyat seviyesinde artmasına sebep olacaktır. Dolayısıyla turistik talep eğrisi bütünüyle sağa kayacaktır.</a:t>
            </a:r>
          </a:p>
        </p:txBody>
      </p:sp>
      <p:pic>
        <p:nvPicPr>
          <p:cNvPr id="6148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456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534400" cy="990600"/>
          </a:xfrm>
        </p:spPr>
        <p:txBody>
          <a:bodyPr/>
          <a:lstStyle/>
          <a:p>
            <a:pPr marL="457200" indent="-457200"/>
            <a:r>
              <a:rPr lang="tr-TR" sz="3000" b="1" dirty="0" smtClean="0"/>
              <a:t>Turistik Talebin Sağa </a:t>
            </a:r>
            <a:r>
              <a:rPr lang="tr-TR" sz="3000" b="1" dirty="0"/>
              <a:t>Kayması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295400"/>
            <a:ext cx="8534400" cy="4876800"/>
          </a:xfrm>
        </p:spPr>
        <p:txBody>
          <a:bodyPr/>
          <a:lstStyle/>
          <a:p>
            <a:pPr algn="just"/>
            <a:endParaRPr lang="tr-TR" altLang="tr-TR" sz="2500" dirty="0" smtClean="0"/>
          </a:p>
        </p:txBody>
      </p:sp>
      <p:pic>
        <p:nvPicPr>
          <p:cNvPr id="6148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833" y="1245526"/>
            <a:ext cx="6078334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390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534400" cy="990600"/>
          </a:xfrm>
        </p:spPr>
        <p:txBody>
          <a:bodyPr/>
          <a:lstStyle/>
          <a:p>
            <a:pPr marL="457200" indent="-457200"/>
            <a:r>
              <a:rPr lang="tr-TR" sz="3000" b="1" dirty="0" smtClean="0"/>
              <a:t>6. Turistik </a:t>
            </a:r>
            <a:r>
              <a:rPr lang="tr-TR" sz="3000" b="1" dirty="0"/>
              <a:t>Talep Kayması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295400"/>
            <a:ext cx="8534400" cy="4876800"/>
          </a:xfrm>
        </p:spPr>
        <p:txBody>
          <a:bodyPr/>
          <a:lstStyle/>
          <a:p>
            <a:pPr algn="just"/>
            <a:r>
              <a:rPr lang="tr-TR" altLang="tr-TR" sz="2500" dirty="0" smtClean="0"/>
              <a:t>Turistik mal ve hizmetlerin fiyatı dışında kalan diğer faktörlerin söz konusu turistik mal ve hizmetin aleyhine değişmesi o mal ve hizmetin talebinin her fiyat seviyesinde azalmasına sebep olacaktır. Dolayısıyla turistik talep eğrisi bütünüyle sola kayacaktır.</a:t>
            </a:r>
          </a:p>
        </p:txBody>
      </p:sp>
      <p:pic>
        <p:nvPicPr>
          <p:cNvPr id="6148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125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534400" cy="990600"/>
          </a:xfrm>
        </p:spPr>
        <p:txBody>
          <a:bodyPr/>
          <a:lstStyle/>
          <a:p>
            <a:pPr marL="457200" indent="-457200"/>
            <a:r>
              <a:rPr lang="tr-TR" sz="3000" b="1" dirty="0" smtClean="0"/>
              <a:t>Turistik Talebin Sola </a:t>
            </a:r>
            <a:r>
              <a:rPr lang="tr-TR" sz="3000" b="1" dirty="0"/>
              <a:t>Kayması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295400"/>
            <a:ext cx="8534400" cy="4876800"/>
          </a:xfrm>
        </p:spPr>
        <p:txBody>
          <a:bodyPr/>
          <a:lstStyle/>
          <a:p>
            <a:pPr algn="just"/>
            <a:endParaRPr lang="tr-TR" altLang="tr-TR" sz="2500" dirty="0" smtClean="0"/>
          </a:p>
        </p:txBody>
      </p:sp>
      <p:pic>
        <p:nvPicPr>
          <p:cNvPr id="6148" name="Picture 4" descr="su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183" y="1284600"/>
            <a:ext cx="6045634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267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1903</TotalTime>
  <Words>601</Words>
  <Application>Microsoft Office PowerPoint</Application>
  <PresentationFormat>Ekran Gösterisi (4:3)</PresentationFormat>
  <Paragraphs>67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19" baseType="lpstr">
      <vt:lpstr>Varsayılan Tasarım</vt:lpstr>
      <vt:lpstr>PowerPoint Sunusu</vt:lpstr>
      <vt:lpstr>Konu Başlıkları</vt:lpstr>
      <vt:lpstr>1. Talebin Tanımı</vt:lpstr>
      <vt:lpstr>2. Turizm Talebi</vt:lpstr>
      <vt:lpstr>2. Turizm Talebi</vt:lpstr>
      <vt:lpstr>3. Turizm Talebinin Özellikleri</vt:lpstr>
      <vt:lpstr>3. Turizm Talebinin Özellikleri</vt:lpstr>
      <vt:lpstr>4. Turizmde Talep Çizelgesi ve Talep Eğrisi</vt:lpstr>
      <vt:lpstr>4. Turizmde Talep Çizelgesi ve Talep Eğrisi</vt:lpstr>
      <vt:lpstr>4. Turizmde Talep Çizelgesi ve Talep Eğrisi</vt:lpstr>
      <vt:lpstr>5. Turizmde Talebini Etkileyen Faktörler</vt:lpstr>
      <vt:lpstr>5. Turizmde Talebini Etkileyen Faktörler</vt:lpstr>
      <vt:lpstr>Turizmde Veblen Etkisi</vt:lpstr>
      <vt:lpstr>Turizmde Veblen Etkisi</vt:lpstr>
      <vt:lpstr>6. Turistik Talep Kayması</vt:lpstr>
      <vt:lpstr>Turistik Talebin Sağa Kayması</vt:lpstr>
      <vt:lpstr>6. Turistik Talep Kayması</vt:lpstr>
      <vt:lpstr>Turistik Talebin Sola Kayması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part-time</dc:creator>
  <cp:lastModifiedBy>YUSUF ÇATALKAYA</cp:lastModifiedBy>
  <cp:revision>170</cp:revision>
  <cp:lastPrinted>1601-01-01T00:00:00Z</cp:lastPrinted>
  <dcterms:created xsi:type="dcterms:W3CDTF">2013-05-22T05:54:15Z</dcterms:created>
  <dcterms:modified xsi:type="dcterms:W3CDTF">2020-10-30T09:06:57Z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