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3" r:id="rId8"/>
    <p:sldId id="295" r:id="rId9"/>
    <p:sldId id="263" r:id="rId10"/>
    <p:sldId id="29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8" r:id="rId35"/>
    <p:sldId id="289" r:id="rId36"/>
    <p:sldId id="291" r:id="rId37"/>
    <p:sldId id="292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99"/>
  </p:normalViewPr>
  <p:slideViewPr>
    <p:cSldViewPr snapToGrid="0" snapToObjects="1">
      <p:cViewPr varScale="1">
        <p:scale>
          <a:sx n="93" d="100"/>
          <a:sy n="93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8FE410-A5CE-A74F-876F-66B71EAAC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C4B066-CE6B-3348-87A5-945F1A417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8ED822-6D95-5940-83BE-646BD866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904173-B8DC-FA4D-8E79-FE0BC6861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3358F1-8887-A142-864D-B6B61BD3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680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D3BAD0-C6A1-2F4D-8AB8-536755437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DEC2EB-E97A-6C48-A426-C0F13282A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8CA2D2-47E6-0F41-8254-6F54E8986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70F0D17-1A57-BF46-BFAE-0FF607AE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982D81-C173-B443-B935-E70DF38F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80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046FD-2F18-5C4E-9A81-7077C89A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8E891BE-D89C-C748-BE9E-B98A2F55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16F27C-1CC9-7449-A47F-B8EA9374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E8F070-C0F0-B34D-A325-58C007116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E9B1C9C-8F50-1649-987A-7C8766512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98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CC3F84-F640-0F40-8524-1D2FD0A54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5D656E-4185-5744-9054-D8A7D3BDCF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816710-81FA-C947-BF68-6D84CDD50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07BBA6D-460C-614F-8D45-3AB4E49C2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3FF0C18-75A3-FE49-9151-A6653711F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645F49D-2C74-BA42-B3A1-76F92538C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061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DFBE00-F301-9948-8720-FE3AD920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2B8368-736F-E24E-A40B-BEA5E096D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0EB2597-E10B-2C46-8ABF-1F5CE92C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68A5928-5A0A-F349-AF8F-0747A21E8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4D9C5E1-4125-364C-97A6-95CCF31DC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3FF004A-DA6B-D740-A33A-33CFD5069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E81ABC1-46E7-BE44-B94C-FD363AA7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8418AE5-2EA5-9D40-8B6D-9C511852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276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DC211D-F725-6D44-AACC-9906A3549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834646-B187-ED4A-916B-315440D6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7F40678-AB1C-DC45-98F4-959881C4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5A5B0CF-8767-6947-B1F9-549670739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765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058E6DA-C8AB-4F43-97C3-84878DBC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7EB962B-B839-7F48-A860-0533804D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2B8A126-63B0-D841-9496-794A8D55A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662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DE5DA0-763C-364F-B3B4-9AA224DC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661703-7C2C-9F44-AA82-55A9CCE8C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EE57F50-49F4-6C4B-BB1F-4AD4C6FA9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70714C3-63C8-564A-ADB4-98CD9E5EA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2C24F3-9D35-D046-911E-44620C9C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5086C07-0DAB-CE49-99DF-F8F8B5B19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966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12902A-41E6-5A4E-AE27-2E70B827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8082F37-20B2-704D-BC1E-144253B21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1F27E54-2F0C-5049-9F03-DD2A916DE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2FCCA90-4F3F-064C-B784-A552C8D2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92AEFB1-54D6-2544-92D8-7A9F756D3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8BD54C3-FDC7-6B4A-8208-4AEFC828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622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07788-F047-EB4B-9787-BABC98C9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6C843A5-DF3D-D349-A9A3-A31666BD0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6DDEDA-11D1-974E-892F-A4A7E223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C25CBE2-30F5-784B-9075-42A045E8C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B8AC1B-A057-2D4B-B791-5B29AEAA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676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6217399-A85C-4848-A08F-5743D5A94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5A5EA85-07CB-1C45-9B6B-F3858853A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8174651-AC02-424D-A207-5C58DA0CD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9DB6FA-D7AC-9941-928E-6D98EC4BB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0DB448-D3AE-F34E-9D47-70747D66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59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D0A52E5-B29F-9544-9027-9432C6AC2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B09051A-BDBE-7045-9C95-05CC69F3E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A57BD2A-A2DB-0641-B20B-6C1BB1F3A4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68606-7D04-E44F-9CFA-1F600EC08346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55BBCDA-2A73-BA44-9075-F00DE4428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1FFEC2B-FE46-7542-AAED-DD230FDC2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2FE9B-2FEC-2D4F-8627-6D163C3E05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33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3DD2FA-1E47-2F43-8B78-AD44BBB14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5983"/>
            <a:ext cx="9144000" cy="1655762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/>
              <a:t>KANIT </a:t>
            </a:r>
            <a:r>
              <a:rPr lang="tr-TR" dirty="0" err="1"/>
              <a:t>NEDiR</a:t>
            </a:r>
            <a:r>
              <a:rPr lang="tr-TR" dirty="0"/>
              <a:t>? </a:t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7E27686-0631-B841-B471-4E6C332B3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20494"/>
            <a:ext cx="9144000" cy="1655762"/>
          </a:xfrm>
        </p:spPr>
        <p:txBody>
          <a:bodyPr/>
          <a:lstStyle/>
          <a:p>
            <a:r>
              <a:rPr lang="tr-TR" dirty="0"/>
              <a:t>7. Ders </a:t>
            </a:r>
          </a:p>
        </p:txBody>
      </p:sp>
      <p:pic>
        <p:nvPicPr>
          <p:cNvPr id="2050" name="Picture 2" descr="Bilimsel Kanıt Nedir Kesin İspat Dayanak Hakkında">
            <a:extLst>
              <a:ext uri="{FF2B5EF4-FFF2-40B4-BE49-F238E27FC236}">
                <a16:creationId xmlns:a16="http://schemas.microsoft.com/office/drawing/2014/main" id="{FD93595A-9698-2E49-BDCF-52F474ED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3113883"/>
            <a:ext cx="33909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28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ADC478-2BBA-7846-8A40-1B4ACFC4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C26289-2830-994F-BFAC-655AA00E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Bir </a:t>
            </a:r>
            <a:r>
              <a:rPr lang="tr-TR" dirty="0" err="1"/>
              <a:t>görüşu</a:t>
            </a:r>
            <a:r>
              <a:rPr lang="tr-TR" dirty="0"/>
              <a:t>̈ ifade etmek, </a:t>
            </a:r>
            <a:r>
              <a:rPr lang="tr-TR" dirty="0" err="1"/>
              <a:t>başkalarına</a:t>
            </a:r>
            <a:r>
              <a:rPr lang="tr-TR" dirty="0"/>
              <a:t> bir konu hakkında ne </a:t>
            </a:r>
            <a:r>
              <a:rPr lang="tr-TR" dirty="0" err="1"/>
              <a:t>düşündüğümüzu</a:t>
            </a:r>
            <a:r>
              <a:rPr lang="tr-TR" dirty="0"/>
              <a:t>̈ </a:t>
            </a:r>
            <a:r>
              <a:rPr lang="tr-TR" dirty="0" err="1"/>
              <a:t>söylemek</a:t>
            </a:r>
            <a:r>
              <a:rPr lang="tr-TR" dirty="0"/>
              <a:t>; </a:t>
            </a:r>
          </a:p>
          <a:p>
            <a:pPr marL="0" indent="0" algn="just">
              <a:buNone/>
            </a:pPr>
            <a:r>
              <a:rPr lang="tr-TR" dirty="0"/>
              <a:t>kanıt sunmak ise bizim </a:t>
            </a:r>
            <a:r>
              <a:rPr lang="tr-TR" dirty="0" err="1"/>
              <a:t>için</a:t>
            </a:r>
            <a:r>
              <a:rPr lang="tr-TR" dirty="0"/>
              <a:t> man­tıklı </a:t>
            </a:r>
            <a:r>
              <a:rPr lang="tr-TR" dirty="0" err="1"/>
              <a:t>olduğunu</a:t>
            </a:r>
            <a:r>
              <a:rPr lang="tr-TR" dirty="0"/>
              <a:t> </a:t>
            </a:r>
            <a:r>
              <a:rPr lang="tr-TR" dirty="0" err="1"/>
              <a:t>düşündüğümüz</a:t>
            </a:r>
            <a:r>
              <a:rPr lang="tr-TR" dirty="0"/>
              <a:t> </a:t>
            </a:r>
            <a:r>
              <a:rPr lang="tr-TR" dirty="0" err="1"/>
              <a:t>şeyi</a:t>
            </a:r>
            <a:r>
              <a:rPr lang="tr-TR" dirty="0"/>
              <a:t> </a:t>
            </a:r>
            <a:r>
              <a:rPr lang="tr-TR" dirty="0" err="1"/>
              <a:t>başkalarına</a:t>
            </a:r>
            <a:r>
              <a:rPr lang="tr-TR" dirty="0"/>
              <a:t> </a:t>
            </a:r>
            <a:r>
              <a:rPr lang="tr-TR" dirty="0" err="1"/>
              <a:t>göstermek­tir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r>
              <a:rPr lang="tr-TR" dirty="0">
                <a:solidFill>
                  <a:srgbClr val="FF0000"/>
                </a:solidFill>
              </a:rPr>
              <a:t>İlkokuldan beri </a:t>
            </a:r>
            <a:r>
              <a:rPr lang="tr-TR" dirty="0" err="1">
                <a:solidFill>
                  <a:srgbClr val="FF0000"/>
                </a:solidFill>
              </a:rPr>
              <a:t>bildiğimiz</a:t>
            </a:r>
            <a:r>
              <a:rPr lang="tr-TR" dirty="0">
                <a:solidFill>
                  <a:srgbClr val="FF0000"/>
                </a:solidFill>
              </a:rPr>
              <a:t> gibi, bir </a:t>
            </a:r>
            <a:r>
              <a:rPr lang="tr-TR" dirty="0" err="1">
                <a:solidFill>
                  <a:srgbClr val="FF0000"/>
                </a:solidFill>
              </a:rPr>
              <a:t>şeyin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gösterilmesi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 err="1">
                <a:solidFill>
                  <a:srgbClr val="FF0000"/>
                </a:solidFill>
              </a:rPr>
              <a:t>söylenmesinden</a:t>
            </a:r>
            <a:r>
              <a:rPr lang="tr-TR" dirty="0">
                <a:solidFill>
                  <a:srgbClr val="FF0000"/>
                </a:solidFill>
              </a:rPr>
              <a:t> daha </a:t>
            </a:r>
            <a:r>
              <a:rPr lang="tr-TR" dirty="0" err="1">
                <a:solidFill>
                  <a:srgbClr val="FF0000"/>
                </a:solidFill>
              </a:rPr>
              <a:t>ilginc</a:t>
            </a:r>
            <a:r>
              <a:rPr lang="tr-TR" dirty="0">
                <a:solidFill>
                  <a:srgbClr val="FF0000"/>
                </a:solidFill>
              </a:rPr>
              <a:t>̧ ve etkileyicidir. </a:t>
            </a:r>
            <a:r>
              <a:rPr lang="tr-TR" dirty="0" err="1"/>
              <a:t>Öyleyse</a:t>
            </a:r>
            <a:r>
              <a:rPr lang="tr-TR" dirty="0"/>
              <a:t> neden </a:t>
            </a:r>
            <a:r>
              <a:rPr lang="tr-TR" dirty="0" err="1"/>
              <a:t>birçok</a:t>
            </a:r>
            <a:r>
              <a:rPr lang="tr-TR" dirty="0"/>
              <a:t> yazı ve </a:t>
            </a:r>
            <a:r>
              <a:rPr lang="tr-TR" dirty="0" err="1"/>
              <a:t>konuşma</a:t>
            </a:r>
            <a:r>
              <a:rPr lang="tr-TR" dirty="0"/>
              <a:t>, </a:t>
            </a:r>
            <a:r>
              <a:rPr lang="tr-TR" dirty="0" err="1"/>
              <a:t>görüşleri</a:t>
            </a:r>
            <a:r>
              <a:rPr lang="tr-TR" dirty="0"/>
              <a:t>, </a:t>
            </a:r>
            <a:r>
              <a:rPr lang="tr-TR" u="sng" dirty="0" err="1"/>
              <a:t>hiçbir</a:t>
            </a:r>
            <a:r>
              <a:rPr lang="tr-TR" u="sng" dirty="0"/>
              <a:t> kanıt olmaksızın veya </a:t>
            </a:r>
            <a:r>
              <a:rPr lang="tr-TR" u="sng" dirty="0" err="1"/>
              <a:t>çok</a:t>
            </a:r>
            <a:r>
              <a:rPr lang="tr-TR" u="sng" dirty="0"/>
              <a:t> az kanıtla</a:t>
            </a:r>
            <a:r>
              <a:rPr lang="tr-TR" dirty="0"/>
              <a:t> istiflemektedir? </a:t>
            </a:r>
          </a:p>
          <a:p>
            <a:pPr marL="0" indent="0" algn="just">
              <a:buNone/>
            </a:pPr>
            <a:r>
              <a:rPr lang="tr-TR" dirty="0"/>
              <a:t>5. </a:t>
            </a:r>
            <a:r>
              <a:rPr lang="tr-TR" dirty="0" err="1"/>
              <a:t>Bölümde</a:t>
            </a:r>
            <a:r>
              <a:rPr lang="tr-TR" dirty="0"/>
              <a:t> </a:t>
            </a:r>
            <a:r>
              <a:rPr lang="tr-TR" dirty="0" err="1"/>
              <a:t>gördüğümüz</a:t>
            </a:r>
            <a:r>
              <a:rPr lang="tr-TR" dirty="0"/>
              <a:t> gibi, </a:t>
            </a:r>
            <a:r>
              <a:rPr lang="tr-TR" u="sng" dirty="0"/>
              <a:t>bunun bir sebebi</a:t>
            </a:r>
            <a:r>
              <a:rPr lang="tr-TR" dirty="0"/>
              <a:t>, insan zihninin tam bir </a:t>
            </a:r>
            <a:r>
              <a:rPr lang="tr-TR" dirty="0" err="1"/>
              <a:t>görüs</a:t>
            </a:r>
            <a:r>
              <a:rPr lang="tr-TR" dirty="0"/>
              <a:t>̧ fabri­kası </a:t>
            </a:r>
            <a:r>
              <a:rPr lang="tr-TR" dirty="0" err="1"/>
              <a:t>oluşudur</a:t>
            </a:r>
            <a:r>
              <a:rPr lang="tr-TR" dirty="0"/>
              <a:t> ki, </a:t>
            </a:r>
            <a:r>
              <a:rPr lang="tr-TR" dirty="0" err="1"/>
              <a:t>çoğu</a:t>
            </a:r>
            <a:r>
              <a:rPr lang="tr-TR" dirty="0"/>
              <a:t> insanın </a:t>
            </a:r>
            <a:r>
              <a:rPr lang="tr-TR" dirty="0" err="1"/>
              <a:t>paylaşacak</a:t>
            </a:r>
            <a:r>
              <a:rPr lang="tr-TR" dirty="0"/>
              <a:t> tonlarca </a:t>
            </a:r>
            <a:r>
              <a:rPr lang="tr-TR" dirty="0" err="1"/>
              <a:t>görüşu</a:t>
            </a:r>
            <a:r>
              <a:rPr lang="tr-TR" dirty="0"/>
              <a:t>̈ bulunmaktadır. </a:t>
            </a:r>
          </a:p>
          <a:p>
            <a:pPr marL="0" indent="0" algn="just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329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EB1950-6964-604C-83AF-4ABD27CE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86D3B5-4DED-8848-897B-BCBB9AF8E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u="sng" dirty="0" err="1"/>
              <a:t>Diğer</a:t>
            </a:r>
            <a:r>
              <a:rPr lang="tr-TR" u="sng" dirty="0"/>
              <a:t> bir sebep</a:t>
            </a:r>
            <a:r>
              <a:rPr lang="tr-TR" dirty="0"/>
              <a:t> insanların, </a:t>
            </a:r>
            <a:r>
              <a:rPr lang="tr-TR" dirty="0" err="1"/>
              <a:t>görüşlerini</a:t>
            </a:r>
            <a:r>
              <a:rPr lang="tr-TR" dirty="0"/>
              <a:t> ha­tırlamaya </a:t>
            </a:r>
            <a:r>
              <a:rPr lang="tr-TR" dirty="0" err="1"/>
              <a:t>eğilimli</a:t>
            </a:r>
            <a:r>
              <a:rPr lang="tr-TR" dirty="0"/>
              <a:t> olup bu </a:t>
            </a:r>
            <a:r>
              <a:rPr lang="tr-TR" dirty="0" err="1"/>
              <a:t>görüşleri</a:t>
            </a:r>
            <a:r>
              <a:rPr lang="tr-TR" dirty="0"/>
              <a:t> edinme </a:t>
            </a:r>
            <a:r>
              <a:rPr lang="tr-TR" dirty="0" err="1"/>
              <a:t>süreçlerini</a:t>
            </a:r>
            <a:r>
              <a:rPr lang="tr-TR" dirty="0"/>
              <a:t> ise unutmalarıdır. </a:t>
            </a:r>
          </a:p>
          <a:p>
            <a:pPr marL="0" indent="0" algn="just">
              <a:buNone/>
            </a:pPr>
            <a:r>
              <a:rPr lang="tr-TR" dirty="0"/>
              <a:t>Bir </a:t>
            </a:r>
            <a:r>
              <a:rPr lang="tr-TR" dirty="0" err="1"/>
              <a:t>başka</a:t>
            </a:r>
            <a:r>
              <a:rPr lang="tr-TR" dirty="0"/>
              <a:t> ve </a:t>
            </a:r>
            <a:r>
              <a:rPr lang="tr-TR" dirty="0" err="1"/>
              <a:t>birçok</a:t>
            </a:r>
            <a:r>
              <a:rPr lang="tr-TR" dirty="0"/>
              <a:t> </a:t>
            </a:r>
            <a:r>
              <a:rPr lang="tr-TR" dirty="0" err="1"/>
              <a:t>açıdan</a:t>
            </a:r>
            <a:r>
              <a:rPr lang="tr-TR" dirty="0"/>
              <a:t> </a:t>
            </a:r>
            <a:r>
              <a:rPr lang="tr-TR" dirty="0" err="1"/>
              <a:t>çok</a:t>
            </a:r>
            <a:r>
              <a:rPr lang="tr-TR" dirty="0"/>
              <a:t> </a:t>
            </a:r>
            <a:r>
              <a:rPr lang="tr-TR" u="sng" dirty="0"/>
              <a:t>daha </a:t>
            </a:r>
            <a:r>
              <a:rPr lang="tr-TR" u="sng" dirty="0" err="1"/>
              <a:t>önemli</a:t>
            </a:r>
            <a:r>
              <a:rPr lang="tr-TR" u="sng" dirty="0"/>
              <a:t> bir sebep</a:t>
            </a:r>
            <a:r>
              <a:rPr lang="tr-TR" dirty="0"/>
              <a:t>, bazı durumlarda hatırlamak </a:t>
            </a:r>
            <a:r>
              <a:rPr lang="tr-TR" dirty="0" err="1"/>
              <a:t>için</a:t>
            </a:r>
            <a:r>
              <a:rPr lang="tr-TR" dirty="0"/>
              <a:t> </a:t>
            </a:r>
            <a:r>
              <a:rPr lang="tr-TR" dirty="0" err="1"/>
              <a:t>çok</a:t>
            </a:r>
            <a:r>
              <a:rPr lang="tr-TR" dirty="0"/>
              <a:t> az kanıt bulunması veya </a:t>
            </a:r>
            <a:r>
              <a:rPr lang="tr-TR" dirty="0" err="1"/>
              <a:t>hic</a:t>
            </a:r>
            <a:r>
              <a:rPr lang="tr-TR" dirty="0"/>
              <a:t>̧ kanıt bulunmamasıdır. </a:t>
            </a:r>
            <a:r>
              <a:rPr lang="tr-TR" dirty="0" err="1"/>
              <a:t>Diğer</a:t>
            </a:r>
            <a:r>
              <a:rPr lang="tr-TR" dirty="0"/>
              <a:t> bir ifadeyle, </a:t>
            </a:r>
            <a:r>
              <a:rPr lang="tr-TR" b="1" dirty="0" err="1"/>
              <a:t>görüs</a:t>
            </a:r>
            <a:r>
              <a:rPr lang="tr-TR" b="1" dirty="0"/>
              <a:t>̧ </a:t>
            </a:r>
            <a:r>
              <a:rPr lang="tr-TR" b="1" dirty="0" err="1"/>
              <a:t>kaydadeğer</a:t>
            </a:r>
            <a:r>
              <a:rPr lang="tr-TR" b="1" dirty="0"/>
              <a:t> </a:t>
            </a:r>
            <a:r>
              <a:rPr lang="tr-TR" b="1" dirty="0" err="1"/>
              <a:t>hiçbir</a:t>
            </a:r>
            <a:r>
              <a:rPr lang="tr-TR" b="1" dirty="0"/>
              <a:t> </a:t>
            </a:r>
            <a:r>
              <a:rPr lang="tr-TR" b="1" dirty="0" err="1"/>
              <a:t>şeye</a:t>
            </a:r>
            <a:r>
              <a:rPr lang="tr-TR" b="1" dirty="0"/>
              <a:t> dayanmamaktadır.</a:t>
            </a:r>
            <a:r>
              <a:rPr lang="tr-TR" dirty="0"/>
              <a:t> </a:t>
            </a:r>
          </a:p>
          <a:p>
            <a:pPr marL="0" indent="0" algn="just">
              <a:buNone/>
            </a:pPr>
            <a:r>
              <a:rPr lang="tr-TR" dirty="0"/>
              <a:t>Bizden </a:t>
            </a:r>
            <a:r>
              <a:rPr lang="tr-TR" dirty="0" err="1"/>
              <a:t>görüşlerimizi</a:t>
            </a:r>
            <a:r>
              <a:rPr lang="tr-TR" dirty="0"/>
              <a:t> desteklememiz </a:t>
            </a:r>
            <a:r>
              <a:rPr lang="tr-TR" dirty="0" err="1"/>
              <a:t>istendiğinde</a:t>
            </a:r>
            <a:r>
              <a:rPr lang="tr-TR" dirty="0"/>
              <a:t>, </a:t>
            </a:r>
            <a:r>
              <a:rPr lang="tr-TR" dirty="0" err="1"/>
              <a:t>çok</a:t>
            </a:r>
            <a:r>
              <a:rPr lang="tr-TR" dirty="0"/>
              <a:t> fazla sıklıkla, en </a:t>
            </a:r>
            <a:r>
              <a:rPr lang="tr-TR" u="sng" dirty="0" err="1"/>
              <a:t>gelişigüzel</a:t>
            </a:r>
            <a:r>
              <a:rPr lang="tr-TR" u="sng" dirty="0"/>
              <a:t> kanıtlar</a:t>
            </a:r>
            <a:r>
              <a:rPr lang="tr-TR" dirty="0"/>
              <a:t>ı sunabilmekteyiz. Kalınca kanıt dos­yasının zihnimizin </a:t>
            </a:r>
            <a:r>
              <a:rPr lang="tr-TR" dirty="0" err="1"/>
              <a:t>yanlıs</a:t>
            </a:r>
            <a:r>
              <a:rPr lang="tr-TR" dirty="0"/>
              <a:t>̧ </a:t>
            </a:r>
            <a:r>
              <a:rPr lang="tr-TR" dirty="0" err="1"/>
              <a:t>bölümünde</a:t>
            </a:r>
            <a:r>
              <a:rPr lang="tr-TR" dirty="0"/>
              <a:t> </a:t>
            </a:r>
            <a:r>
              <a:rPr lang="tr-TR" dirty="0" err="1"/>
              <a:t>dosyalandığı</a:t>
            </a:r>
            <a:r>
              <a:rPr lang="tr-TR" dirty="0"/>
              <a:t> fikriyle kendimizi rahatlatabiliriz; fakat </a:t>
            </a:r>
            <a:r>
              <a:rPr lang="tr-TR" dirty="0" err="1"/>
              <a:t>gerçek</a:t>
            </a:r>
            <a:r>
              <a:rPr lang="tr-TR" dirty="0"/>
              <a:t> ihtimal, sadece </a:t>
            </a:r>
            <a:r>
              <a:rPr lang="tr-TR" u="sng" dirty="0" err="1"/>
              <a:t>geli­şigüzel</a:t>
            </a:r>
            <a:r>
              <a:rPr lang="tr-TR" u="sng" dirty="0"/>
              <a:t> kanıtlara sahip</a:t>
            </a:r>
            <a:r>
              <a:rPr lang="tr-TR" dirty="0"/>
              <a:t> </a:t>
            </a:r>
            <a:r>
              <a:rPr lang="tr-TR" dirty="0" err="1"/>
              <a:t>olduğumuzdur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8194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F5F202-A6B6-6C43-AD2A-84B919D7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9F73AC-857A-2C42-95DB-CD78D11DE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/>
              <a:t>Eleştirel</a:t>
            </a:r>
            <a:r>
              <a:rPr lang="tr-TR" dirty="0"/>
              <a:t> </a:t>
            </a:r>
            <a:r>
              <a:rPr lang="tr-TR" dirty="0" err="1"/>
              <a:t>düşünürler</a:t>
            </a:r>
            <a:r>
              <a:rPr lang="tr-TR" dirty="0"/>
              <a:t> de </a:t>
            </a:r>
            <a:r>
              <a:rPr lang="tr-TR" dirty="0" err="1"/>
              <a:t>diğerlerine</a:t>
            </a:r>
            <a:r>
              <a:rPr lang="tr-TR" dirty="0"/>
              <a:t> </a:t>
            </a:r>
            <a:r>
              <a:rPr lang="tr-TR" dirty="0" err="1"/>
              <a:t>bulaşan</a:t>
            </a:r>
            <a:r>
              <a:rPr lang="tr-TR" dirty="0"/>
              <a:t> bu kendini kandırma halinin cazibe­sine kapılabilirler, fakat onlar </a:t>
            </a:r>
            <a:r>
              <a:rPr lang="tr-TR" dirty="0" err="1"/>
              <a:t>söz</a:t>
            </a:r>
            <a:r>
              <a:rPr lang="tr-TR" dirty="0"/>
              <a:t> konusu cazibeye </a:t>
            </a:r>
            <a:r>
              <a:rPr lang="tr-TR" u="sng" dirty="0"/>
              <a:t>diren­menin </a:t>
            </a:r>
            <a:r>
              <a:rPr lang="tr-TR" dirty="0" err="1"/>
              <a:t>değerini</a:t>
            </a:r>
            <a:r>
              <a:rPr lang="tr-TR" dirty="0"/>
              <a:t> </a:t>
            </a:r>
            <a:r>
              <a:rPr lang="tr-TR" dirty="0" err="1"/>
              <a:t>öğrenmişlerdir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Daha da </a:t>
            </a:r>
            <a:r>
              <a:rPr lang="tr-TR" dirty="0" err="1"/>
              <a:t>önemlisi</a:t>
            </a:r>
            <a:r>
              <a:rPr lang="tr-TR" dirty="0"/>
              <a:t>, onlar bir </a:t>
            </a:r>
            <a:r>
              <a:rPr lang="tr-TR" dirty="0" err="1"/>
              <a:t>görüşu</a:t>
            </a:r>
            <a:r>
              <a:rPr lang="tr-TR" dirty="0"/>
              <a:t>̈ </a:t>
            </a:r>
            <a:r>
              <a:rPr lang="tr-TR" dirty="0" err="1"/>
              <a:t>oluştururken</a:t>
            </a:r>
            <a:r>
              <a:rPr lang="tr-TR" dirty="0"/>
              <a:t>, sahip oldukları </a:t>
            </a:r>
            <a:r>
              <a:rPr lang="tr-TR" b="1" dirty="0"/>
              <a:t>kanıtların </a:t>
            </a:r>
            <a:r>
              <a:rPr lang="tr-TR" b="1" dirty="0" err="1"/>
              <a:t>niceliğini</a:t>
            </a:r>
            <a:r>
              <a:rPr lang="tr-TR" b="1" dirty="0"/>
              <a:t> ve </a:t>
            </a:r>
            <a:r>
              <a:rPr lang="tr-TR" b="1" dirty="0" err="1"/>
              <a:t>niteliğini</a:t>
            </a:r>
            <a:r>
              <a:rPr lang="tr-TR" b="1" dirty="0"/>
              <a:t> kontrol etme </a:t>
            </a:r>
            <a:r>
              <a:rPr lang="tr-TR" b="1" dirty="0" err="1"/>
              <a:t>alışkanlığı</a:t>
            </a:r>
            <a:r>
              <a:rPr lang="tr-TR" b="1" dirty="0"/>
              <a:t> </a:t>
            </a:r>
            <a:r>
              <a:rPr lang="tr-TR" dirty="0" err="1"/>
              <a:t>geliştirmişlerdir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b="1" dirty="0"/>
              <a:t>Ayrıca </a:t>
            </a:r>
            <a:r>
              <a:rPr lang="tr-TR" b="1" dirty="0" err="1"/>
              <a:t>görüşlerini</a:t>
            </a:r>
            <a:r>
              <a:rPr lang="tr-TR" b="1" dirty="0"/>
              <a:t> ifade etmeden </a:t>
            </a:r>
            <a:r>
              <a:rPr lang="tr-TR" b="1" dirty="0" err="1"/>
              <a:t>önce</a:t>
            </a:r>
            <a:r>
              <a:rPr lang="tr-TR" b="1" dirty="0"/>
              <a:t> kanıtlarını </a:t>
            </a:r>
            <a:r>
              <a:rPr lang="tr-TR" b="1" dirty="0" err="1"/>
              <a:t>gözden</a:t>
            </a:r>
            <a:r>
              <a:rPr lang="tr-TR" b="1" dirty="0"/>
              <a:t> </a:t>
            </a:r>
            <a:r>
              <a:rPr lang="tr-TR" b="1" dirty="0" err="1"/>
              <a:t>geçirirler</a:t>
            </a:r>
            <a:r>
              <a:rPr lang="tr-TR" b="1" dirty="0"/>
              <a:t>. Bu sırada harcanan zaman, ne hakkında </a:t>
            </a:r>
            <a:r>
              <a:rPr lang="tr-TR" b="1" dirty="0" err="1"/>
              <a:t>konuştuğunu</a:t>
            </a:r>
            <a:r>
              <a:rPr lang="tr-TR" b="1" dirty="0"/>
              <a:t> bil­menin </a:t>
            </a:r>
            <a:r>
              <a:rPr lang="tr-TR" b="1" dirty="0" err="1"/>
              <a:t>getirdiği</a:t>
            </a:r>
            <a:r>
              <a:rPr lang="tr-TR" b="1" dirty="0"/>
              <a:t> </a:t>
            </a:r>
            <a:r>
              <a:rPr lang="tr-TR" b="1" dirty="0" err="1"/>
              <a:t>özgüven</a:t>
            </a:r>
            <a:r>
              <a:rPr lang="tr-TR" b="1" dirty="0"/>
              <a:t> sayesinde fazlasıyla tazmin edil­mektedir.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595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5721C5-17C2-8E47-B47F-71444778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Kanıt Türleri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BF39CC-D5B0-814A-B842-7C5F26E93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Size veya </a:t>
            </a:r>
            <a:r>
              <a:rPr lang="tr-TR" dirty="0" err="1"/>
              <a:t>başkalarına</a:t>
            </a:r>
            <a:r>
              <a:rPr lang="tr-TR" dirty="0"/>
              <a:t> ait </a:t>
            </a:r>
            <a:r>
              <a:rPr lang="tr-TR" dirty="0" err="1"/>
              <a:t>görüşleri</a:t>
            </a:r>
            <a:r>
              <a:rPr lang="tr-TR" dirty="0"/>
              <a:t> </a:t>
            </a:r>
            <a:r>
              <a:rPr lang="tr-TR" dirty="0" err="1"/>
              <a:t>değerlendirmek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</a:t>
            </a:r>
            <a:r>
              <a:rPr lang="tr-TR" dirty="0" err="1"/>
              <a:t>çe­şitli</a:t>
            </a:r>
            <a:r>
              <a:rPr lang="tr-TR" dirty="0"/>
              <a:t> kanıt </a:t>
            </a:r>
            <a:r>
              <a:rPr lang="tr-TR" dirty="0" err="1"/>
              <a:t>türlerini</a:t>
            </a:r>
            <a:r>
              <a:rPr lang="tr-TR" dirty="0"/>
              <a:t> anlamaya ihtiyacınız olacaktır. Bu, her bir </a:t>
            </a:r>
            <a:r>
              <a:rPr lang="tr-TR" dirty="0" err="1"/>
              <a:t>türün</a:t>
            </a:r>
            <a:r>
              <a:rPr lang="tr-TR" dirty="0"/>
              <a:t> </a:t>
            </a:r>
            <a:r>
              <a:rPr lang="tr-TR" dirty="0" err="1"/>
              <a:t>değer</a:t>
            </a:r>
            <a:r>
              <a:rPr lang="tr-TR" dirty="0"/>
              <a:t> ve sınırlılıklarını bilmeyi ve uygun sorula­rı sormayı zorunlu olarak </a:t>
            </a:r>
            <a:r>
              <a:rPr lang="tr-TR" dirty="0" err="1"/>
              <a:t>içerir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En </a:t>
            </a:r>
            <a:r>
              <a:rPr lang="tr-TR" dirty="0" err="1"/>
              <a:t>önemli</a:t>
            </a:r>
            <a:r>
              <a:rPr lang="tr-TR" dirty="0"/>
              <a:t> kanıt </a:t>
            </a:r>
            <a:r>
              <a:rPr lang="tr-TR" dirty="0" err="1"/>
              <a:t>çeşitleri</a:t>
            </a:r>
            <a:r>
              <a:rPr lang="tr-TR" dirty="0"/>
              <a:t>, </a:t>
            </a:r>
            <a:r>
              <a:rPr lang="tr-TR" i="1" dirty="0" err="1"/>
              <a:t>kişisel</a:t>
            </a:r>
            <a:r>
              <a:rPr lang="tr-TR" i="1" dirty="0"/>
              <a:t> deneyim, </a:t>
            </a:r>
            <a:r>
              <a:rPr lang="tr-TR" i="1" dirty="0" err="1"/>
              <a:t>yayımlanmamıs</a:t>
            </a:r>
            <a:r>
              <a:rPr lang="tr-TR" i="1" dirty="0"/>
              <a:t>̧ rapor, </a:t>
            </a:r>
            <a:r>
              <a:rPr lang="tr-TR" i="1" dirty="0" err="1"/>
              <a:t>yayımlanmıs</a:t>
            </a:r>
            <a:r>
              <a:rPr lang="tr-TR" i="1" dirty="0"/>
              <a:t>̧ rapor, </a:t>
            </a:r>
            <a:r>
              <a:rPr lang="tr-TR" i="1" dirty="0" err="1"/>
              <a:t>görgu</a:t>
            </a:r>
            <a:r>
              <a:rPr lang="tr-TR" i="1" dirty="0"/>
              <a:t>̈ </a:t>
            </a:r>
            <a:r>
              <a:rPr lang="tr-TR" i="1" dirty="0" err="1"/>
              <a:t>tanıklığı</a:t>
            </a:r>
            <a:r>
              <a:rPr lang="tr-TR" i="1" dirty="0"/>
              <a:t>, </a:t>
            </a:r>
            <a:r>
              <a:rPr lang="tr-TR" i="1" dirty="0" err="1"/>
              <a:t>ünlu</a:t>
            </a:r>
            <a:r>
              <a:rPr lang="tr-TR" i="1" dirty="0"/>
              <a:t>̈ </a:t>
            </a:r>
            <a:r>
              <a:rPr lang="tr-TR" i="1" dirty="0" err="1"/>
              <a:t>tanıklığı</a:t>
            </a:r>
            <a:r>
              <a:rPr lang="tr-TR" i="1" dirty="0"/>
              <a:t>, deney, istatistik, anket, resmi </a:t>
            </a:r>
            <a:r>
              <a:rPr lang="tr-TR" i="1" dirty="0" err="1"/>
              <a:t>gözlem</a:t>
            </a:r>
            <a:r>
              <a:rPr lang="tr-TR" i="1" dirty="0"/>
              <a:t> ve </a:t>
            </a:r>
            <a:r>
              <a:rPr lang="tr-TR" i="1" dirty="0" err="1"/>
              <a:t>araştırma</a:t>
            </a:r>
            <a:r>
              <a:rPr lang="tr-TR" i="1" dirty="0"/>
              <a:t> incelemesi</a:t>
            </a:r>
            <a:r>
              <a:rPr lang="tr-TR" dirty="0"/>
              <a:t>dir. </a:t>
            </a:r>
          </a:p>
          <a:p>
            <a:pPr marL="0" indent="0" algn="just">
              <a:buNone/>
            </a:pPr>
            <a:r>
              <a:rPr lang="tr-TR" dirty="0"/>
              <a:t>Belirtmek gerekir ki, buradaki sıralama </a:t>
            </a:r>
            <a:r>
              <a:rPr lang="tr-TR" u="sng" dirty="0" err="1"/>
              <a:t>güvenilirliği</a:t>
            </a:r>
            <a:r>
              <a:rPr lang="tr-TR" u="sng" dirty="0"/>
              <a:t> te­mel alarak artan veya azalan bir sıralama </a:t>
            </a:r>
            <a:r>
              <a:rPr lang="tr-TR" u="sng" dirty="0" err="1"/>
              <a:t>değil</a:t>
            </a:r>
            <a:r>
              <a:rPr lang="tr-TR" dirty="0"/>
              <a:t>, kabaca </a:t>
            </a:r>
            <a:r>
              <a:rPr lang="tr-TR" dirty="0" err="1"/>
              <a:t>ya­pılmıs</a:t>
            </a:r>
            <a:r>
              <a:rPr lang="tr-TR" dirty="0"/>
              <a:t>̧ bir </a:t>
            </a:r>
            <a:r>
              <a:rPr lang="tr-TR" b="1" dirty="0" err="1"/>
              <a:t>aşinalık</a:t>
            </a:r>
            <a:r>
              <a:rPr lang="tr-TR" b="1" dirty="0"/>
              <a:t> </a:t>
            </a:r>
            <a:r>
              <a:rPr lang="tr-TR" dirty="0"/>
              <a:t>sıralamasıdır. </a:t>
            </a:r>
            <a:r>
              <a:rPr lang="tr-TR" dirty="0" err="1"/>
              <a:t>Çoğu</a:t>
            </a:r>
            <a:r>
              <a:rPr lang="tr-TR" dirty="0"/>
              <a:t> insan </a:t>
            </a:r>
            <a:r>
              <a:rPr lang="tr-TR" dirty="0" err="1"/>
              <a:t>kişisel</a:t>
            </a:r>
            <a:r>
              <a:rPr lang="tr-TR" dirty="0"/>
              <a:t> deneyim ile </a:t>
            </a:r>
            <a:r>
              <a:rPr lang="tr-TR" dirty="0" err="1"/>
              <a:t>çok</a:t>
            </a:r>
            <a:r>
              <a:rPr lang="tr-TR" dirty="0"/>
              <a:t> </a:t>
            </a:r>
            <a:r>
              <a:rPr lang="tr-TR" dirty="0" err="1"/>
              <a:t>aşinayken</a:t>
            </a:r>
            <a:r>
              <a:rPr lang="tr-TR" dirty="0"/>
              <a:t>, </a:t>
            </a:r>
            <a:r>
              <a:rPr lang="tr-TR" dirty="0" err="1"/>
              <a:t>araştırma</a:t>
            </a:r>
            <a:r>
              <a:rPr lang="tr-TR" dirty="0"/>
              <a:t> incelemesi ile </a:t>
            </a:r>
            <a:r>
              <a:rPr lang="tr-TR" dirty="0" err="1"/>
              <a:t>çok</a:t>
            </a:r>
            <a:r>
              <a:rPr lang="tr-TR" dirty="0"/>
              <a:t> daha az </a:t>
            </a:r>
            <a:r>
              <a:rPr lang="tr-TR" dirty="0" err="1"/>
              <a:t>aşi­nadır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708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4CAE1A-3415-DF40-B2A5-E580658F6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KİŞİSEL DENEYİM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5EEC7D-DBC0-E24C-8A5D-C722413D4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/>
              <a:t>Kişisel</a:t>
            </a:r>
            <a:r>
              <a:rPr lang="tr-TR" dirty="0"/>
              <a:t> deneyim, </a:t>
            </a:r>
            <a:r>
              <a:rPr lang="tr-TR" dirty="0" err="1"/>
              <a:t>kütüphaneye</a:t>
            </a:r>
            <a:r>
              <a:rPr lang="tr-TR" dirty="0"/>
              <a:t> gitmemize ya da internete gir­memize gerek bırakmayan bir kanıt </a:t>
            </a:r>
            <a:r>
              <a:rPr lang="tr-TR" dirty="0" err="1"/>
              <a:t>türüdür</a:t>
            </a:r>
            <a:r>
              <a:rPr lang="tr-TR" dirty="0"/>
              <a:t>. Bu kanıt </a:t>
            </a:r>
            <a:r>
              <a:rPr lang="tr-TR" dirty="0" err="1"/>
              <a:t>türünu</a:t>
            </a:r>
            <a:r>
              <a:rPr lang="tr-TR" dirty="0"/>
              <a:t>̈ her daim zihnimizde </a:t>
            </a:r>
            <a:r>
              <a:rPr lang="tr-TR" dirty="0" err="1"/>
              <a:t>taşırız</a:t>
            </a:r>
            <a:r>
              <a:rPr lang="tr-TR" dirty="0"/>
              <a:t>. Bu nedenle </a:t>
            </a:r>
            <a:r>
              <a:rPr lang="tr-TR" dirty="0" err="1"/>
              <a:t>diğer</a:t>
            </a:r>
            <a:r>
              <a:rPr lang="tr-TR" dirty="0"/>
              <a:t> </a:t>
            </a:r>
            <a:r>
              <a:rPr lang="tr-TR" dirty="0" err="1"/>
              <a:t>tüm</a:t>
            </a:r>
            <a:r>
              <a:rPr lang="tr-TR" dirty="0"/>
              <a:t> kanıt </a:t>
            </a:r>
            <a:r>
              <a:rPr lang="tr-TR" dirty="0" err="1"/>
              <a:t>tür­lerinden</a:t>
            </a:r>
            <a:r>
              <a:rPr lang="tr-TR" dirty="0"/>
              <a:t> daha </a:t>
            </a:r>
            <a:r>
              <a:rPr lang="tr-TR" dirty="0" err="1"/>
              <a:t>büyük</a:t>
            </a:r>
            <a:r>
              <a:rPr lang="tr-TR" dirty="0"/>
              <a:t> bir etkiye sahiptir. </a:t>
            </a:r>
          </a:p>
          <a:p>
            <a:pPr marL="0" indent="0" algn="just">
              <a:buNone/>
            </a:pPr>
            <a:r>
              <a:rPr lang="tr-TR" dirty="0" err="1"/>
              <a:t>Tanıştığımız</a:t>
            </a:r>
            <a:r>
              <a:rPr lang="tr-TR" dirty="0"/>
              <a:t> birey­ler, </a:t>
            </a:r>
            <a:r>
              <a:rPr lang="tr-TR" dirty="0" err="1"/>
              <a:t>içinde</a:t>
            </a:r>
            <a:r>
              <a:rPr lang="tr-TR" dirty="0"/>
              <a:t> </a:t>
            </a:r>
            <a:r>
              <a:rPr lang="tr-TR" dirty="0" err="1"/>
              <a:t>bulunduğumuz</a:t>
            </a:r>
            <a:r>
              <a:rPr lang="tr-TR" dirty="0"/>
              <a:t> durumlar ve bize olanlar, duyduk­larımızdan veya okuduklarımızdan daha </a:t>
            </a:r>
            <a:r>
              <a:rPr lang="tr-TR" dirty="0" err="1"/>
              <a:t>özgün</a:t>
            </a:r>
            <a:r>
              <a:rPr lang="tr-TR" dirty="0"/>
              <a:t> ve anlamlı </a:t>
            </a:r>
            <a:r>
              <a:rPr lang="tr-TR" dirty="0" err="1"/>
              <a:t>görünür</a:t>
            </a:r>
            <a:r>
              <a:rPr lang="tr-TR" dirty="0"/>
              <a:t>. </a:t>
            </a:r>
            <a:r>
              <a:rPr lang="tr-TR" dirty="0" err="1"/>
              <a:t>Kişisel</a:t>
            </a:r>
            <a:r>
              <a:rPr lang="tr-TR" dirty="0"/>
              <a:t> deneyimimize </a:t>
            </a:r>
            <a:r>
              <a:rPr lang="tr-TR" dirty="0" err="1"/>
              <a:t>güvenimiz</a:t>
            </a:r>
            <a:r>
              <a:rPr lang="tr-TR" dirty="0"/>
              <a:t> tamdır. Maalesef </a:t>
            </a:r>
            <a:r>
              <a:rPr lang="tr-TR" dirty="0" err="1"/>
              <a:t>söz</a:t>
            </a:r>
            <a:r>
              <a:rPr lang="tr-TR" dirty="0"/>
              <a:t> konusu </a:t>
            </a:r>
            <a:r>
              <a:rPr lang="tr-TR" dirty="0" err="1"/>
              <a:t>güven</a:t>
            </a:r>
            <a:r>
              <a:rPr lang="tr-TR" dirty="0"/>
              <a:t> sebebiyle, </a:t>
            </a:r>
            <a:r>
              <a:rPr lang="tr-TR" dirty="0" err="1"/>
              <a:t>özel</a:t>
            </a:r>
            <a:r>
              <a:rPr lang="tr-TR" dirty="0"/>
              <a:t> olaylara hak ettiklerinden daha fazla </a:t>
            </a:r>
            <a:r>
              <a:rPr lang="tr-TR" dirty="0" err="1"/>
              <a:t>önem</a:t>
            </a:r>
            <a:r>
              <a:rPr lang="tr-TR" dirty="0"/>
              <a:t> ve evrensellik atfetmemize neden olur.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936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4545AE-F6ED-3044-9BB2-E0729AAFA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C002D1-D3C5-BE47-9577-8524B70C4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/>
              <a:t>New York'ta bir taksiyle yolculuk </a:t>
            </a:r>
            <a:r>
              <a:rPr lang="tr-TR" dirty="0" err="1"/>
              <a:t>ettiğimizde</a:t>
            </a:r>
            <a:r>
              <a:rPr lang="tr-TR" dirty="0"/>
              <a:t>, New York taksicileri hakkında bilgi sahibi </a:t>
            </a:r>
            <a:r>
              <a:rPr lang="tr-TR" dirty="0" err="1"/>
              <a:t>olduğumuzu</a:t>
            </a:r>
            <a:r>
              <a:rPr lang="tr-TR" dirty="0"/>
              <a:t> </a:t>
            </a:r>
            <a:r>
              <a:rPr lang="tr-TR" dirty="0" err="1"/>
              <a:t>düşünebiliriz</a:t>
            </a:r>
            <a:r>
              <a:rPr lang="tr-TR" dirty="0"/>
              <a:t>. Koreli bir </a:t>
            </a:r>
            <a:r>
              <a:rPr lang="tr-TR" dirty="0" err="1"/>
              <a:t>arkadaşı­mız</a:t>
            </a:r>
            <a:r>
              <a:rPr lang="tr-TR" dirty="0"/>
              <a:t> varsa genel olarak Korelileri, hatta Asyalıları </a:t>
            </a:r>
            <a:r>
              <a:rPr lang="tr-TR" dirty="0" err="1"/>
              <a:t>bildiğimizi</a:t>
            </a:r>
            <a:r>
              <a:rPr lang="tr-TR" dirty="0"/>
              <a:t> </a:t>
            </a:r>
            <a:r>
              <a:rPr lang="tr-TR" dirty="0" err="1"/>
              <a:t>düşünebiliriz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Fakat bir genellemenin bir veya </a:t>
            </a:r>
            <a:r>
              <a:rPr lang="tr-TR" dirty="0" err="1"/>
              <a:t>birkac</a:t>
            </a:r>
            <a:r>
              <a:rPr lang="tr-TR" dirty="0"/>
              <a:t>̧ </a:t>
            </a:r>
            <a:r>
              <a:rPr lang="tr-TR" dirty="0" err="1"/>
              <a:t>örnek­ten</a:t>
            </a:r>
            <a:r>
              <a:rPr lang="tr-TR" dirty="0"/>
              <a:t> fazlasına ihtiyacı vardır; kapsamlı genellemeler </a:t>
            </a:r>
            <a:r>
              <a:rPr lang="tr-TR" dirty="0" err="1"/>
              <a:t>içinse</a:t>
            </a:r>
            <a:r>
              <a:rPr lang="tr-TR" dirty="0"/>
              <a:t> bir </a:t>
            </a:r>
            <a:r>
              <a:rPr lang="tr-TR" dirty="0" err="1"/>
              <a:t>düzine</a:t>
            </a:r>
            <a:r>
              <a:rPr lang="tr-TR" dirty="0"/>
              <a:t> </a:t>
            </a:r>
            <a:r>
              <a:rPr lang="tr-TR" dirty="0" err="1"/>
              <a:t>örnek</a:t>
            </a:r>
            <a:r>
              <a:rPr lang="tr-TR" dirty="0"/>
              <a:t> bile yeterli olmayabilir. </a:t>
            </a:r>
          </a:p>
          <a:p>
            <a:pPr marL="0" indent="0" algn="just">
              <a:buNone/>
            </a:pPr>
            <a:r>
              <a:rPr lang="tr-TR" dirty="0" err="1"/>
              <a:t>Kişisel</a:t>
            </a:r>
            <a:r>
              <a:rPr lang="tr-TR" dirty="0"/>
              <a:t> deneyimi -kendinize veya bir </a:t>
            </a:r>
            <a:r>
              <a:rPr lang="tr-TR" dirty="0" err="1"/>
              <a:t>başkasına</a:t>
            </a:r>
            <a:r>
              <a:rPr lang="tr-TR" dirty="0"/>
              <a:t> ait ol­sun-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/>
              <a:t>Olaylar tipik veya </a:t>
            </a:r>
            <a:r>
              <a:rPr lang="tr-TR" dirty="0" err="1"/>
              <a:t>özgün</a:t>
            </a:r>
            <a:r>
              <a:rPr lang="tr-TR" dirty="0"/>
              <a:t> </a:t>
            </a:r>
            <a:r>
              <a:rPr lang="tr-TR" dirty="0" err="1"/>
              <a:t>müdür</a:t>
            </a:r>
            <a:r>
              <a:rPr lang="tr-TR" dirty="0"/>
              <a:t>? </a:t>
            </a:r>
          </a:p>
          <a:p>
            <a:pPr algn="just"/>
            <a:r>
              <a:rPr lang="tr-TR" dirty="0"/>
              <a:t>Bir sonuca </a:t>
            </a:r>
            <a:r>
              <a:rPr lang="tr-TR" dirty="0" err="1"/>
              <a:t>bağlamak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sayıca ve </a:t>
            </a:r>
            <a:r>
              <a:rPr lang="tr-TR" dirty="0" err="1"/>
              <a:t>tür</a:t>
            </a:r>
            <a:r>
              <a:rPr lang="tr-TR" dirty="0"/>
              <a:t> olarak yeterli midir? </a:t>
            </a:r>
          </a:p>
          <a:p>
            <a:pPr marL="0" indent="0" algn="just">
              <a:buNone/>
            </a:pPr>
            <a:r>
              <a:rPr lang="tr-TR" dirty="0"/>
              <a:t>Unutmayın ki bir hikayenin </a:t>
            </a:r>
            <a:r>
              <a:rPr lang="tr-TR" dirty="0" err="1"/>
              <a:t>canlılığı</a:t>
            </a:r>
            <a:r>
              <a:rPr lang="tr-TR" dirty="0"/>
              <a:t> ve etkile­yici </a:t>
            </a:r>
            <a:r>
              <a:rPr lang="tr-TR" dirty="0" err="1"/>
              <a:t>düzeydeki</a:t>
            </a:r>
            <a:r>
              <a:rPr lang="tr-TR" dirty="0"/>
              <a:t> kalitesi sınırlı </a:t>
            </a:r>
            <a:r>
              <a:rPr lang="tr-TR" dirty="0" err="1"/>
              <a:t>oluşunu</a:t>
            </a:r>
            <a:r>
              <a:rPr lang="tr-TR" dirty="0"/>
              <a:t> </a:t>
            </a:r>
            <a:r>
              <a:rPr lang="tr-TR" dirty="0" err="1"/>
              <a:t>değiştiremez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625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6EF2CF-83E1-0643-8E73-2C77B07E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YAYIMLANMAMIŞ RAPOR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DB6966-99E3-9149-BA42-95A230E18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 err="1"/>
              <a:t>Yayımlanmamıs</a:t>
            </a:r>
            <a:r>
              <a:rPr lang="tr-TR" dirty="0"/>
              <a:t>̧ raporlar, </a:t>
            </a:r>
            <a:r>
              <a:rPr lang="tr-TR" b="1" dirty="0" err="1"/>
              <a:t>diğer</a:t>
            </a:r>
            <a:r>
              <a:rPr lang="tr-TR" b="1" dirty="0"/>
              <a:t> insanlardan </a:t>
            </a:r>
            <a:r>
              <a:rPr lang="tr-TR" b="1" dirty="0" err="1"/>
              <a:t>duyduğumuz</a:t>
            </a:r>
            <a:r>
              <a:rPr lang="tr-TR" b="1" dirty="0"/>
              <a:t>, genellikle bir dedikodu veya </a:t>
            </a:r>
            <a:r>
              <a:rPr lang="tr-TR" b="1" dirty="0" err="1"/>
              <a:t>söylentiye</a:t>
            </a:r>
            <a:r>
              <a:rPr lang="tr-TR" b="1" dirty="0"/>
              <a:t> dayanan hikayeler­dir.</a:t>
            </a:r>
            <a:r>
              <a:rPr lang="tr-TR" dirty="0"/>
              <a:t> Bu </a:t>
            </a:r>
            <a:r>
              <a:rPr lang="tr-TR" dirty="0" err="1"/>
              <a:t>türden</a:t>
            </a:r>
            <a:r>
              <a:rPr lang="tr-TR" dirty="0"/>
              <a:t> raporlarla ilgili en ciddi sorun, </a:t>
            </a:r>
            <a:r>
              <a:rPr lang="tr-TR" dirty="0" err="1"/>
              <a:t>doğrulanma­larının</a:t>
            </a:r>
            <a:r>
              <a:rPr lang="tr-TR" dirty="0"/>
              <a:t> </a:t>
            </a:r>
            <a:r>
              <a:rPr lang="tr-TR" dirty="0" err="1"/>
              <a:t>zorluğudur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 err="1"/>
              <a:t>Çoğu</a:t>
            </a:r>
            <a:r>
              <a:rPr lang="tr-TR" dirty="0"/>
              <a:t> durumda, hikayelerin ikinci elden mi, yoksa </a:t>
            </a:r>
            <a:r>
              <a:rPr lang="tr-TR" dirty="0" err="1"/>
              <a:t>üçüncu</a:t>
            </a:r>
            <a:r>
              <a:rPr lang="tr-TR" dirty="0"/>
              <a:t>̈, </a:t>
            </a:r>
            <a:r>
              <a:rPr lang="tr-TR" dirty="0" err="1"/>
              <a:t>dördüncu</a:t>
            </a:r>
            <a:r>
              <a:rPr lang="tr-TR" dirty="0"/>
              <a:t>̈ ve hatta </a:t>
            </a:r>
            <a:r>
              <a:rPr lang="tr-TR" dirty="0" err="1"/>
              <a:t>beşinci</a:t>
            </a:r>
            <a:r>
              <a:rPr lang="tr-TR" dirty="0"/>
              <a:t> elden mi </a:t>
            </a:r>
            <a:r>
              <a:rPr lang="tr-TR" dirty="0" err="1"/>
              <a:t>edinil­diğini</a:t>
            </a:r>
            <a:r>
              <a:rPr lang="tr-TR" dirty="0"/>
              <a:t> bilmeyiz. </a:t>
            </a:r>
          </a:p>
          <a:p>
            <a:pPr marL="0" indent="0" algn="just">
              <a:buNone/>
            </a:pPr>
            <a:r>
              <a:rPr lang="tr-TR" dirty="0"/>
              <a:t>Ayrıca hikayeler </a:t>
            </a:r>
            <a:r>
              <a:rPr lang="tr-TR" dirty="0" err="1"/>
              <a:t>kişiden</a:t>
            </a:r>
            <a:r>
              <a:rPr lang="tr-TR" dirty="0"/>
              <a:t> </a:t>
            </a:r>
            <a:r>
              <a:rPr lang="tr-TR" dirty="0" err="1"/>
              <a:t>kişiye</a:t>
            </a:r>
            <a:r>
              <a:rPr lang="tr-TR" dirty="0"/>
              <a:t> aktarılırken </a:t>
            </a:r>
            <a:r>
              <a:rPr lang="tr-TR" dirty="0" err="1"/>
              <a:t>değişmektedir</a:t>
            </a:r>
            <a:r>
              <a:rPr lang="tr-TR" dirty="0"/>
              <a:t>. Onları tekrar eden insanlar </a:t>
            </a:r>
            <a:r>
              <a:rPr lang="tr-TR" dirty="0" err="1"/>
              <a:t>dürüst</a:t>
            </a:r>
            <a:r>
              <a:rPr lang="tr-TR" dirty="0"/>
              <a:t> olmayabilir ya da </a:t>
            </a:r>
            <a:r>
              <a:rPr lang="tr-TR" dirty="0" err="1"/>
              <a:t>öyle</a:t>
            </a:r>
            <a:r>
              <a:rPr lang="tr-TR" dirty="0"/>
              <a:t> olmaya </a:t>
            </a:r>
            <a:r>
              <a:rPr lang="tr-TR" dirty="0" err="1"/>
              <a:t>çalışsalar</a:t>
            </a:r>
            <a:r>
              <a:rPr lang="tr-TR" dirty="0"/>
              <a:t> da bazı </a:t>
            </a:r>
            <a:r>
              <a:rPr lang="tr-TR" dirty="0" err="1"/>
              <a:t>sözcükleri</a:t>
            </a:r>
            <a:r>
              <a:rPr lang="tr-TR" dirty="0"/>
              <a:t> </a:t>
            </a:r>
            <a:r>
              <a:rPr lang="tr-TR" dirty="0" err="1"/>
              <a:t>yanlışlık­la</a:t>
            </a:r>
            <a:r>
              <a:rPr lang="tr-TR" dirty="0"/>
              <a:t> anlatımlarının </a:t>
            </a:r>
            <a:r>
              <a:rPr lang="tr-TR" dirty="0" err="1"/>
              <a:t>dışında</a:t>
            </a:r>
            <a:r>
              <a:rPr lang="tr-TR" dirty="0"/>
              <a:t> bırakabilir, </a:t>
            </a:r>
            <a:r>
              <a:rPr lang="tr-TR" dirty="0" err="1"/>
              <a:t>başkalarını</a:t>
            </a:r>
            <a:r>
              <a:rPr lang="tr-TR" dirty="0"/>
              <a:t> ekleyebilir, detaylan veya olayların </a:t>
            </a:r>
            <a:r>
              <a:rPr lang="tr-TR" dirty="0" err="1"/>
              <a:t>olus</a:t>
            </a:r>
            <a:r>
              <a:rPr lang="tr-TR" dirty="0"/>
              <a:t>̧ sırasını </a:t>
            </a:r>
            <a:r>
              <a:rPr lang="tr-TR" dirty="0" err="1"/>
              <a:t>değiştirebilir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 err="1"/>
              <a:t>Yayımlanmamıs</a:t>
            </a:r>
            <a:r>
              <a:rPr lang="tr-TR" dirty="0"/>
              <a:t>̧ bir raporu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/>
              <a:t>Hikayenin </a:t>
            </a:r>
            <a:r>
              <a:rPr lang="tr-TR" dirty="0" err="1"/>
              <a:t>kaynağı</a:t>
            </a:r>
            <a:r>
              <a:rPr lang="tr-TR" dirty="0"/>
              <a:t> nedir? </a:t>
            </a:r>
          </a:p>
          <a:p>
            <a:pPr algn="just"/>
            <a:r>
              <a:rPr lang="tr-TR" dirty="0" err="1"/>
              <a:t>Duyduğum</a:t>
            </a:r>
            <a:r>
              <a:rPr lang="tr-TR" dirty="0"/>
              <a:t> anlatımın </a:t>
            </a:r>
            <a:r>
              <a:rPr lang="tr-TR" dirty="0" err="1"/>
              <a:t>doğ­ruluğunu</a:t>
            </a:r>
            <a:r>
              <a:rPr lang="tr-TR" dirty="0"/>
              <a:t> nasıl teyit edebilirim?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6164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DDCF29-6C40-DC42-A255-7B693AA0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YAYIMLANMIŞ RAPOR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7A64C6-B95C-054D-9EB2-2332230AA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Bu </a:t>
            </a:r>
            <a:r>
              <a:rPr lang="tr-TR" dirty="0" err="1"/>
              <a:t>türden</a:t>
            </a:r>
            <a:r>
              <a:rPr lang="tr-TR" dirty="0"/>
              <a:t> kanıt akademik kitaplardan, iş dergilerinden ve ansiklopedilerden dergi veya gazete yazılarına, haber ya­yımlarına ve radyo veya televizyon yorumlarına </a:t>
            </a:r>
            <a:r>
              <a:rPr lang="tr-TR" dirty="0" err="1"/>
              <a:t>birçok</a:t>
            </a:r>
            <a:r>
              <a:rPr lang="tr-TR" dirty="0"/>
              <a:t> basılı veya </a:t>
            </a:r>
            <a:r>
              <a:rPr lang="tr-TR" dirty="0" err="1"/>
              <a:t>yayımlanmıs</a:t>
            </a:r>
            <a:r>
              <a:rPr lang="tr-TR" dirty="0"/>
              <a:t>̧ </a:t>
            </a:r>
            <a:r>
              <a:rPr lang="tr-TR" dirty="0" err="1"/>
              <a:t>işte</a:t>
            </a:r>
            <a:r>
              <a:rPr lang="tr-TR" dirty="0"/>
              <a:t> bulunabilir. </a:t>
            </a:r>
          </a:p>
          <a:p>
            <a:pPr marL="0" indent="0" algn="just">
              <a:buNone/>
            </a:pPr>
            <a:r>
              <a:rPr lang="tr-TR" dirty="0"/>
              <a:t>Akademik </a:t>
            </a:r>
            <a:r>
              <a:rPr lang="tr-TR" dirty="0" err="1"/>
              <a:t>çalışmalarda</a:t>
            </a:r>
            <a:r>
              <a:rPr lang="tr-TR" dirty="0"/>
              <a:t> kaynaklar genelde dikkatli bir </a:t>
            </a:r>
            <a:r>
              <a:rPr lang="tr-TR" dirty="0" err="1"/>
              <a:t>biçimde</a:t>
            </a:r>
            <a:r>
              <a:rPr lang="tr-TR" dirty="0"/>
              <a:t> dipnot ve </a:t>
            </a:r>
            <a:r>
              <a:rPr lang="tr-TR" dirty="0" err="1"/>
              <a:t>kaynakça­da</a:t>
            </a:r>
            <a:r>
              <a:rPr lang="tr-TR" dirty="0"/>
              <a:t> belirtilir. Akademik olmayan </a:t>
            </a:r>
            <a:r>
              <a:rPr lang="tr-TR" dirty="0" err="1"/>
              <a:t>çalışmalarda</a:t>
            </a:r>
            <a:r>
              <a:rPr lang="tr-TR" dirty="0"/>
              <a:t> kaynak </a:t>
            </a:r>
            <a:r>
              <a:rPr lang="tr-TR" dirty="0" err="1"/>
              <a:t>göster­me</a:t>
            </a:r>
            <a:r>
              <a:rPr lang="tr-TR" dirty="0"/>
              <a:t> </a:t>
            </a:r>
            <a:r>
              <a:rPr lang="tr-TR" dirty="0" err="1"/>
              <a:t>gayriresmi</a:t>
            </a:r>
            <a:r>
              <a:rPr lang="tr-TR" dirty="0"/>
              <a:t>, </a:t>
            </a:r>
            <a:r>
              <a:rPr lang="tr-TR" dirty="0" err="1"/>
              <a:t>bölük</a:t>
            </a:r>
            <a:r>
              <a:rPr lang="tr-TR" dirty="0"/>
              <a:t> </a:t>
            </a:r>
            <a:r>
              <a:rPr lang="tr-TR" dirty="0" err="1"/>
              <a:t>pörçük</a:t>
            </a:r>
            <a:r>
              <a:rPr lang="tr-TR" dirty="0"/>
              <a:t> olabilir veya bazı durumlarda </a:t>
            </a:r>
            <a:r>
              <a:rPr lang="tr-TR" dirty="0" err="1"/>
              <a:t>hic</a:t>
            </a:r>
            <a:r>
              <a:rPr lang="tr-TR" dirty="0"/>
              <a:t>̧ kaynak </a:t>
            </a:r>
            <a:r>
              <a:rPr lang="tr-TR" dirty="0" err="1"/>
              <a:t>gösterilmez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u="sng" dirty="0"/>
              <a:t>Kaynak </a:t>
            </a:r>
            <a:r>
              <a:rPr lang="tr-TR" u="sng" dirty="0" err="1"/>
              <a:t>gösterilmediğinde</a:t>
            </a:r>
            <a:r>
              <a:rPr lang="tr-TR" u="sng" dirty="0"/>
              <a:t>, yazarın veya yayımcının </a:t>
            </a:r>
            <a:r>
              <a:rPr lang="tr-TR" u="sng" dirty="0" err="1"/>
              <a:t>güvenilirliğini</a:t>
            </a:r>
            <a:r>
              <a:rPr lang="tr-TR" u="sng" dirty="0"/>
              <a:t> sorgulayabiliriz.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93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C0F1BD-AA26-B349-95C2-409F14B7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95B669-66C3-5849-9FE6-559FCA1AA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/>
              <a:t>Günümüz</a:t>
            </a:r>
            <a:r>
              <a:rPr lang="tr-TR" dirty="0"/>
              <a:t> yayınlarında, </a:t>
            </a:r>
            <a:r>
              <a:rPr lang="tr-TR" dirty="0" err="1"/>
              <a:t>özellikle</a:t>
            </a:r>
            <a:r>
              <a:rPr lang="tr-TR" dirty="0"/>
              <a:t> akademik olmayanlarda, </a:t>
            </a:r>
            <a:r>
              <a:rPr lang="tr-TR" b="1" dirty="0"/>
              <a:t>olgularla yorumlar</a:t>
            </a:r>
            <a:r>
              <a:rPr lang="tr-TR" dirty="0"/>
              <a:t> birbirine </a:t>
            </a:r>
            <a:r>
              <a:rPr lang="tr-TR" dirty="0" err="1"/>
              <a:t>karışmaktadır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Bu nedenle hangi ifadele­rin kanıt </a:t>
            </a:r>
            <a:r>
              <a:rPr lang="tr-TR" dirty="0" err="1"/>
              <a:t>niteliğinde</a:t>
            </a:r>
            <a:r>
              <a:rPr lang="tr-TR" dirty="0"/>
              <a:t> olduklarının ve hangi ifadelerin kanıtla desteklenmeleri </a:t>
            </a:r>
            <a:r>
              <a:rPr lang="tr-TR" dirty="0" err="1"/>
              <a:t>gerektiğinin</a:t>
            </a:r>
            <a:r>
              <a:rPr lang="tr-TR" dirty="0"/>
              <a:t> </a:t>
            </a:r>
            <a:r>
              <a:rPr lang="tr-TR" dirty="0" err="1"/>
              <a:t>açığa</a:t>
            </a:r>
            <a:r>
              <a:rPr lang="tr-TR" dirty="0"/>
              <a:t> </a:t>
            </a:r>
            <a:r>
              <a:rPr lang="tr-TR" dirty="0" err="1"/>
              <a:t>çıkarılmak</a:t>
            </a:r>
            <a:r>
              <a:rPr lang="tr-TR" dirty="0"/>
              <a:t> </a:t>
            </a:r>
            <a:r>
              <a:rPr lang="tr-TR" dirty="0" err="1"/>
              <a:t>üzere</a:t>
            </a:r>
            <a:r>
              <a:rPr lang="tr-TR" dirty="0"/>
              <a:t> dikkatli bir okumaya </a:t>
            </a:r>
            <a:r>
              <a:rPr lang="tr-TR" dirty="0" err="1"/>
              <a:t>ihtiyac</a:t>
            </a:r>
            <a:r>
              <a:rPr lang="tr-TR" dirty="0"/>
              <a:t>̧ duyulabilir. </a:t>
            </a:r>
          </a:p>
          <a:p>
            <a:pPr marL="0" indent="0" algn="just">
              <a:buNone/>
            </a:pPr>
            <a:r>
              <a:rPr lang="tr-TR" dirty="0" err="1"/>
              <a:t>Yayımlanmıs</a:t>
            </a:r>
            <a:r>
              <a:rPr lang="tr-TR" dirty="0"/>
              <a:t>̧ bir raporu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so­run: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66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649A4C-0852-9246-B3DE-24DF484AA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4B0813-C92C-DA41-A19E-3C3179E82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Rapor, </a:t>
            </a:r>
            <a:r>
              <a:rPr lang="tr-TR" dirty="0" err="1"/>
              <a:t>içerdiği</a:t>
            </a:r>
            <a:r>
              <a:rPr lang="tr-TR" dirty="0"/>
              <a:t> bilginin </a:t>
            </a:r>
            <a:r>
              <a:rPr lang="tr-TR" dirty="0" err="1"/>
              <a:t>tüm</a:t>
            </a:r>
            <a:r>
              <a:rPr lang="tr-TR" dirty="0"/>
              <a:t> </a:t>
            </a:r>
            <a:r>
              <a:rPr lang="tr-TR" dirty="0" err="1"/>
              <a:t>önemli</a:t>
            </a:r>
            <a:r>
              <a:rPr lang="tr-TR" dirty="0"/>
              <a:t> </a:t>
            </a:r>
            <a:r>
              <a:rPr lang="tr-TR" dirty="0" err="1"/>
              <a:t>bileşenlerine</a:t>
            </a:r>
            <a:r>
              <a:rPr lang="tr-TR" dirty="0"/>
              <a:t> dair kaynaklara atıfta bulunmakta mıdır? (</a:t>
            </a:r>
            <a:r>
              <a:rPr lang="tr-TR" dirty="0" err="1"/>
              <a:t>Öyleyse</a:t>
            </a:r>
            <a:r>
              <a:rPr lang="tr-TR" dirty="0"/>
              <a:t> onları kont­rol etmek isteyebilirsiniz.) </a:t>
            </a:r>
          </a:p>
          <a:p>
            <a:pPr algn="just"/>
            <a:r>
              <a:rPr lang="tr-TR" dirty="0"/>
              <a:t>Yazara dikkatli raporlama konu­sunda itibar edilebilir mi? </a:t>
            </a:r>
          </a:p>
          <a:p>
            <a:pPr algn="just"/>
            <a:r>
              <a:rPr lang="tr-TR" dirty="0"/>
              <a:t>Yayınevi ya da yayımcı  </a:t>
            </a:r>
            <a:r>
              <a:rPr lang="tr-TR" dirty="0" err="1"/>
              <a:t>güvenilirlik</a:t>
            </a:r>
            <a:r>
              <a:rPr lang="tr-TR" dirty="0"/>
              <a:t> konusunda itibar edilebilir mi? </a:t>
            </a:r>
          </a:p>
          <a:p>
            <a:pPr algn="just"/>
            <a:r>
              <a:rPr lang="tr-TR" dirty="0" err="1"/>
              <a:t>Yayımlanmıs</a:t>
            </a:r>
            <a:r>
              <a:rPr lang="tr-TR" dirty="0"/>
              <a:t>̧ ra­pordaki hangi ifadeler kanıt </a:t>
            </a:r>
            <a:r>
              <a:rPr lang="tr-TR" dirty="0" err="1"/>
              <a:t>niteliğindedir</a:t>
            </a:r>
            <a:r>
              <a:rPr lang="tr-TR" dirty="0"/>
              <a:t> ve hangileri biz­zat kanıtla desteklenmelidir? </a:t>
            </a:r>
          </a:p>
          <a:p>
            <a:pPr marL="0" indent="0" algn="just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0782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A2A58E-38E0-6442-BE33-F87837B5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GÖRGÜ TANIKLIĞI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3A470E-C436-2147-AC97-BFA608EA1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/>
              <a:t>Görgu</a:t>
            </a:r>
            <a:r>
              <a:rPr lang="tr-TR" dirty="0"/>
              <a:t>̈ </a:t>
            </a:r>
            <a:r>
              <a:rPr lang="tr-TR" dirty="0" err="1"/>
              <a:t>tanıklığı</a:t>
            </a:r>
            <a:r>
              <a:rPr lang="tr-TR" dirty="0"/>
              <a:t> genellikle en </a:t>
            </a:r>
            <a:r>
              <a:rPr lang="tr-TR" dirty="0" err="1"/>
              <a:t>güvenilir</a:t>
            </a:r>
            <a:r>
              <a:rPr lang="tr-TR" dirty="0"/>
              <a:t> kanıt </a:t>
            </a:r>
            <a:r>
              <a:rPr lang="tr-TR" dirty="0" err="1"/>
              <a:t>türu</a:t>
            </a:r>
            <a:r>
              <a:rPr lang="tr-TR" dirty="0"/>
              <a:t>̈ olarak ka­bul </a:t>
            </a:r>
            <a:r>
              <a:rPr lang="tr-TR" dirty="0" err="1"/>
              <a:t>edildiğinden</a:t>
            </a:r>
            <a:r>
              <a:rPr lang="tr-TR" dirty="0"/>
              <a:t>, </a:t>
            </a:r>
            <a:r>
              <a:rPr lang="tr-TR" dirty="0" err="1"/>
              <a:t>söz</a:t>
            </a:r>
            <a:r>
              <a:rPr lang="tr-TR" dirty="0"/>
              <a:t> konusu kanıtın, </a:t>
            </a:r>
            <a:r>
              <a:rPr lang="tr-TR" dirty="0" err="1"/>
              <a:t>birkac</a:t>
            </a:r>
            <a:r>
              <a:rPr lang="tr-TR" dirty="0"/>
              <a:t>̧ nedenden </a:t>
            </a:r>
            <a:r>
              <a:rPr lang="tr-TR" dirty="0" err="1"/>
              <a:t>ötüru</a:t>
            </a:r>
            <a:r>
              <a:rPr lang="tr-TR" dirty="0"/>
              <a:t>̈ bazı durumlarda ciddi </a:t>
            </a:r>
            <a:r>
              <a:rPr lang="tr-TR" dirty="0" err="1"/>
              <a:t>biçimde</a:t>
            </a:r>
            <a:r>
              <a:rPr lang="tr-TR" dirty="0"/>
              <a:t> kusurlu </a:t>
            </a:r>
            <a:r>
              <a:rPr lang="tr-TR" dirty="0" err="1"/>
              <a:t>olduğunu</a:t>
            </a:r>
            <a:r>
              <a:rPr lang="tr-TR" dirty="0"/>
              <a:t> fark etmek </a:t>
            </a:r>
            <a:r>
              <a:rPr lang="tr-TR" dirty="0" err="1"/>
              <a:t>şaşırtıcı</a:t>
            </a:r>
            <a:r>
              <a:rPr lang="tr-TR" dirty="0"/>
              <a:t> gelebilir. </a:t>
            </a:r>
          </a:p>
          <a:p>
            <a:pPr marL="0" indent="0" algn="just">
              <a:buNone/>
            </a:pPr>
            <a:r>
              <a:rPr lang="tr-TR" dirty="0" err="1"/>
              <a:t>Dışsal</a:t>
            </a:r>
            <a:r>
              <a:rPr lang="tr-TR" dirty="0"/>
              <a:t> </a:t>
            </a:r>
            <a:r>
              <a:rPr lang="tr-TR" dirty="0" err="1"/>
              <a:t>şartlar</a:t>
            </a:r>
            <a:r>
              <a:rPr lang="tr-TR" dirty="0"/>
              <a:t> uygun olmayabilir -</a:t>
            </a:r>
            <a:r>
              <a:rPr lang="tr-TR" dirty="0" err="1"/>
              <a:t>örneğin</a:t>
            </a:r>
            <a:r>
              <a:rPr lang="tr-TR" dirty="0"/>
              <a:t> kaza sisli bir gece vakti </a:t>
            </a:r>
            <a:r>
              <a:rPr lang="tr-TR" dirty="0" err="1"/>
              <a:t>gec</a:t>
            </a:r>
            <a:r>
              <a:rPr lang="tr-TR" dirty="0"/>
              <a:t>̧ bir saatte </a:t>
            </a:r>
            <a:r>
              <a:rPr lang="tr-TR" dirty="0" err="1"/>
              <a:t>gerçekleşmis</a:t>
            </a:r>
            <a:r>
              <a:rPr lang="tr-TR" dirty="0"/>
              <a:t>̧ olabilir ve </a:t>
            </a:r>
            <a:r>
              <a:rPr lang="tr-TR" dirty="0" err="1"/>
              <a:t>görgu</a:t>
            </a:r>
            <a:r>
              <a:rPr lang="tr-TR" dirty="0"/>
              <a:t>̈ </a:t>
            </a:r>
            <a:r>
              <a:rPr lang="tr-TR" dirty="0" err="1"/>
              <a:t>tanığı</a:t>
            </a:r>
            <a:r>
              <a:rPr lang="tr-TR" dirty="0"/>
              <a:t> olaya uzak bir mesafede </a:t>
            </a:r>
            <a:r>
              <a:rPr lang="tr-TR" dirty="0" err="1"/>
              <a:t>kalmıs</a:t>
            </a:r>
            <a:r>
              <a:rPr lang="tr-TR" dirty="0"/>
              <a:t>̧ olabilir. </a:t>
            </a:r>
          </a:p>
          <a:p>
            <a:pPr marL="0" indent="0" algn="just">
              <a:buNone/>
            </a:pPr>
            <a:r>
              <a:rPr lang="tr-TR" dirty="0" err="1"/>
              <a:t>Gör­gu</a:t>
            </a:r>
            <a:r>
              <a:rPr lang="tr-TR" dirty="0"/>
              <a:t>̈ </a:t>
            </a:r>
            <a:r>
              <a:rPr lang="tr-TR" dirty="0" err="1"/>
              <a:t>tanığı</a:t>
            </a:r>
            <a:r>
              <a:rPr lang="tr-TR" dirty="0"/>
              <a:t> yorgun veya alkol veya </a:t>
            </a:r>
            <a:r>
              <a:rPr lang="tr-TR" dirty="0" err="1"/>
              <a:t>uyuşturucunun</a:t>
            </a:r>
            <a:r>
              <a:rPr lang="tr-TR" dirty="0"/>
              <a:t> etkisinde olabilir; </a:t>
            </a:r>
            <a:r>
              <a:rPr lang="tr-TR" dirty="0" err="1"/>
              <a:t>gözlemi</a:t>
            </a:r>
            <a:r>
              <a:rPr lang="tr-TR" dirty="0"/>
              <a:t>, </a:t>
            </a:r>
            <a:r>
              <a:rPr lang="tr-TR" dirty="0" err="1"/>
              <a:t>peşin</a:t>
            </a:r>
            <a:r>
              <a:rPr lang="tr-TR" dirty="0"/>
              <a:t> </a:t>
            </a:r>
            <a:r>
              <a:rPr lang="tr-TR" dirty="0" err="1"/>
              <a:t>hüküm</a:t>
            </a:r>
            <a:r>
              <a:rPr lang="tr-TR" dirty="0"/>
              <a:t> ve beklentilerle </a:t>
            </a:r>
            <a:r>
              <a:rPr lang="tr-TR" dirty="0" err="1"/>
              <a:t>şartlanmıs</a:t>
            </a:r>
            <a:r>
              <a:rPr lang="tr-TR" dirty="0"/>
              <a:t>̧ olabilir.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779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F4418C-59A6-9647-9FED-757C0B8E7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CAEA8-B222-214B-B5D4-8F3490059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Dahası </a:t>
            </a:r>
            <a:r>
              <a:rPr lang="tr-TR" dirty="0" err="1"/>
              <a:t>kişinin</a:t>
            </a:r>
            <a:r>
              <a:rPr lang="tr-TR" dirty="0"/>
              <a:t> ne </a:t>
            </a:r>
            <a:r>
              <a:rPr lang="tr-TR" dirty="0" err="1"/>
              <a:t>olduğuna</a:t>
            </a:r>
            <a:r>
              <a:rPr lang="tr-TR" dirty="0"/>
              <a:t> dair anıları alt olaylarla </a:t>
            </a:r>
            <a:r>
              <a:rPr lang="tr-TR" dirty="0" err="1"/>
              <a:t>karışmıs</a:t>
            </a:r>
            <a:r>
              <a:rPr lang="tr-TR" dirty="0"/>
              <a:t>̧ olabilir. </a:t>
            </a:r>
            <a:r>
              <a:rPr lang="tr-TR" dirty="0" err="1"/>
              <a:t>Böyle</a:t>
            </a:r>
            <a:r>
              <a:rPr lang="tr-TR" dirty="0"/>
              <a:t> bir </a:t>
            </a:r>
            <a:r>
              <a:rPr lang="tr-TR" dirty="0" err="1"/>
              <a:t>karışıklık</a:t>
            </a:r>
            <a:r>
              <a:rPr lang="tr-TR" dirty="0"/>
              <a:t>, olayla yorum arasında belirli bir zaman </a:t>
            </a:r>
            <a:r>
              <a:rPr lang="tr-TR" dirty="0" err="1"/>
              <a:t>geçtiğinde</a:t>
            </a:r>
            <a:r>
              <a:rPr lang="tr-TR" dirty="0"/>
              <a:t> ciddi bir soruna </a:t>
            </a:r>
            <a:r>
              <a:rPr lang="tr-TR" dirty="0" err="1"/>
              <a:t>dönüşebilir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 err="1"/>
              <a:t>Görgu</a:t>
            </a:r>
            <a:r>
              <a:rPr lang="tr-TR" dirty="0"/>
              <a:t>̈ </a:t>
            </a:r>
            <a:r>
              <a:rPr lang="tr-TR" dirty="0" err="1"/>
              <a:t>tanıklığını</a:t>
            </a:r>
            <a:r>
              <a:rPr lang="tr-TR" dirty="0"/>
              <a:t>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/>
              <a:t>Olayı </a:t>
            </a:r>
            <a:r>
              <a:rPr lang="tr-TR" dirty="0" err="1"/>
              <a:t>çevreleyen</a:t>
            </a:r>
            <a:r>
              <a:rPr lang="tr-TR" dirty="0"/>
              <a:t> </a:t>
            </a:r>
            <a:r>
              <a:rPr lang="tr-TR" dirty="0" err="1"/>
              <a:t>şartlar</a:t>
            </a:r>
            <a:r>
              <a:rPr lang="tr-TR" dirty="0"/>
              <a:t> nelerdir, </a:t>
            </a:r>
            <a:r>
              <a:rPr lang="tr-TR" dirty="0" err="1"/>
              <a:t>özellikle</a:t>
            </a:r>
            <a:r>
              <a:rPr lang="tr-TR" dirty="0"/>
              <a:t> </a:t>
            </a:r>
            <a:r>
              <a:rPr lang="tr-TR" dirty="0" err="1"/>
              <a:t>görgu</a:t>
            </a:r>
            <a:r>
              <a:rPr lang="tr-TR" dirty="0"/>
              <a:t>̈ </a:t>
            </a:r>
            <a:r>
              <a:rPr lang="tr-TR" dirty="0" err="1"/>
              <a:t>tanığının</a:t>
            </a:r>
            <a:r>
              <a:rPr lang="tr-TR" dirty="0"/>
              <a:t> zihin durumu algısını </a:t>
            </a:r>
            <a:r>
              <a:rPr lang="tr-TR" dirty="0" err="1"/>
              <a:t>bozmus</a:t>
            </a:r>
            <a:r>
              <a:rPr lang="tr-TR" dirty="0"/>
              <a:t>̧ olabilir mi? </a:t>
            </a:r>
          </a:p>
          <a:p>
            <a:pPr algn="just"/>
            <a:r>
              <a:rPr lang="tr-TR" dirty="0"/>
              <a:t>Olayın </a:t>
            </a:r>
            <a:r>
              <a:rPr lang="tr-TR" dirty="0" err="1"/>
              <a:t>gerçekleşmesinden</a:t>
            </a:r>
            <a:r>
              <a:rPr lang="tr-TR" dirty="0"/>
              <a:t> itibaren ne </a:t>
            </a:r>
            <a:r>
              <a:rPr lang="tr-TR" dirty="0" err="1"/>
              <a:t>tür</a:t>
            </a:r>
            <a:r>
              <a:rPr lang="tr-TR" dirty="0"/>
              <a:t> </a:t>
            </a:r>
            <a:r>
              <a:rPr lang="tr-TR" dirty="0" err="1"/>
              <a:t>şartlar</a:t>
            </a:r>
            <a:r>
              <a:rPr lang="tr-TR" dirty="0"/>
              <a:t>, </a:t>
            </a:r>
            <a:r>
              <a:rPr lang="tr-TR" dirty="0" err="1"/>
              <a:t>örneğin</a:t>
            </a:r>
            <a:r>
              <a:rPr lang="tr-TR" dirty="0"/>
              <a:t> olayla ilgili </a:t>
            </a:r>
            <a:r>
              <a:rPr lang="tr-TR" dirty="0" err="1"/>
              <a:t>başka</a:t>
            </a:r>
            <a:r>
              <a:rPr lang="tr-TR" dirty="0"/>
              <a:t> kaynaklardan </a:t>
            </a:r>
            <a:r>
              <a:rPr lang="tr-TR" dirty="0" err="1"/>
              <a:t>çıkan</a:t>
            </a:r>
            <a:r>
              <a:rPr lang="tr-TR" dirty="0"/>
              <a:t> yayınlar, </a:t>
            </a:r>
            <a:r>
              <a:rPr lang="tr-TR" dirty="0" err="1"/>
              <a:t>gör­gu</a:t>
            </a:r>
            <a:r>
              <a:rPr lang="tr-TR" dirty="0"/>
              <a:t>̈ </a:t>
            </a:r>
            <a:r>
              <a:rPr lang="tr-TR" dirty="0" err="1"/>
              <a:t>tanığının</a:t>
            </a:r>
            <a:r>
              <a:rPr lang="tr-TR" dirty="0"/>
              <a:t> anılarını </a:t>
            </a:r>
            <a:r>
              <a:rPr lang="tr-TR" dirty="0" err="1"/>
              <a:t>etkilemis</a:t>
            </a:r>
            <a:r>
              <a:rPr lang="tr-TR" dirty="0"/>
              <a:t>̧ olabilir?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023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845A91-8BFC-ED45-997F-227508F6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ÜNLÜ TANIKLIĞI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F277F5-48C8-B045-B760-4176034EA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/>
              <a:t>Ünlüler</a:t>
            </a:r>
            <a:r>
              <a:rPr lang="tr-TR" dirty="0"/>
              <a:t>, </a:t>
            </a:r>
            <a:r>
              <a:rPr lang="tr-TR" dirty="0" err="1"/>
              <a:t>gittikçe</a:t>
            </a:r>
            <a:r>
              <a:rPr lang="tr-TR" dirty="0"/>
              <a:t> artan oranlarda, ticari ve bilgi </a:t>
            </a:r>
            <a:r>
              <a:rPr lang="tr-TR" dirty="0" err="1"/>
              <a:t>içerikli</a:t>
            </a:r>
            <a:r>
              <a:rPr lang="tr-TR" dirty="0"/>
              <a:t> rek­lamlarda, </a:t>
            </a:r>
            <a:r>
              <a:rPr lang="tr-TR" dirty="0" err="1"/>
              <a:t>ürün</a:t>
            </a:r>
            <a:r>
              <a:rPr lang="tr-TR" dirty="0"/>
              <a:t> ve hizmetleri desteklerken </a:t>
            </a:r>
            <a:r>
              <a:rPr lang="tr-TR" dirty="0" err="1"/>
              <a:t>görünmektedir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Buna ek olarak radyo ve televizyon programlarına konuk ol­duklarında, haberlerde olup bitenler hakkında </a:t>
            </a:r>
            <a:r>
              <a:rPr lang="tr-TR" dirty="0" err="1"/>
              <a:t>kişisel</a:t>
            </a:r>
            <a:r>
              <a:rPr lang="tr-TR" dirty="0"/>
              <a:t> </a:t>
            </a:r>
            <a:r>
              <a:rPr lang="tr-TR" dirty="0" err="1"/>
              <a:t>görüş­lerini</a:t>
            </a:r>
            <a:r>
              <a:rPr lang="tr-TR" dirty="0"/>
              <a:t> </a:t>
            </a:r>
            <a:r>
              <a:rPr lang="tr-TR" dirty="0" err="1"/>
              <a:t>söylemeye</a:t>
            </a:r>
            <a:r>
              <a:rPr lang="tr-TR" dirty="0"/>
              <a:t> </a:t>
            </a:r>
            <a:r>
              <a:rPr lang="tr-TR" dirty="0" err="1"/>
              <a:t>teşvik</a:t>
            </a:r>
            <a:r>
              <a:rPr lang="tr-TR" dirty="0"/>
              <a:t> edilmektedirler. </a:t>
            </a:r>
          </a:p>
          <a:p>
            <a:pPr marL="0" indent="0" algn="just">
              <a:buNone/>
            </a:pPr>
            <a:r>
              <a:rPr lang="tr-TR" dirty="0"/>
              <a:t>Herhangi bir </a:t>
            </a:r>
            <a:r>
              <a:rPr lang="tr-TR" dirty="0" err="1"/>
              <a:t>günde</a:t>
            </a:r>
            <a:r>
              <a:rPr lang="tr-TR" dirty="0"/>
              <a:t>, </a:t>
            </a:r>
            <a:r>
              <a:rPr lang="tr-TR" dirty="0" err="1"/>
              <a:t>birçok</a:t>
            </a:r>
            <a:r>
              <a:rPr lang="tr-TR" dirty="0"/>
              <a:t> konunun yanı sıra din, adalet, </a:t>
            </a:r>
            <a:r>
              <a:rPr lang="tr-TR" dirty="0" err="1"/>
              <a:t>eğitim</a:t>
            </a:r>
            <a:r>
              <a:rPr lang="tr-TR" dirty="0"/>
              <a:t>, ekonomi, ulus­lararası </a:t>
            </a:r>
            <a:r>
              <a:rPr lang="tr-TR" dirty="0" err="1"/>
              <a:t>ilişkiler</a:t>
            </a:r>
            <a:r>
              <a:rPr lang="tr-TR" dirty="0"/>
              <a:t>, finans reformu kampanyası ve psikoloji hakkında </a:t>
            </a:r>
            <a:r>
              <a:rPr lang="tr-TR" dirty="0" err="1"/>
              <a:t>konuşan</a:t>
            </a:r>
            <a:r>
              <a:rPr lang="tr-TR" dirty="0"/>
              <a:t> </a:t>
            </a:r>
            <a:r>
              <a:rPr lang="tr-TR" dirty="0" err="1"/>
              <a:t>şarkıcı</a:t>
            </a:r>
            <a:r>
              <a:rPr lang="tr-TR" dirty="0"/>
              <a:t>, oyuncu ve sporculara rastlayabi­lirsiniz.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9038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812F7B-9C67-6B46-9E87-B34FE31A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34AB1D-E8C1-D143-B599-E278BFCCE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 err="1"/>
              <a:t>Ünlülere</a:t>
            </a:r>
            <a:r>
              <a:rPr lang="tr-TR" dirty="0"/>
              <a:t>, sizi </a:t>
            </a:r>
            <a:r>
              <a:rPr lang="tr-TR" dirty="0" err="1"/>
              <a:t>eğlendiren</a:t>
            </a:r>
            <a:r>
              <a:rPr lang="tr-TR" dirty="0"/>
              <a:t> kimseler olarak </a:t>
            </a:r>
            <a:r>
              <a:rPr lang="tr-TR" dirty="0" err="1"/>
              <a:t>duyduğunuz</a:t>
            </a:r>
            <a:r>
              <a:rPr lang="tr-TR" dirty="0"/>
              <a:t> saygı, onların </a:t>
            </a:r>
            <a:r>
              <a:rPr lang="tr-TR" dirty="0" err="1"/>
              <a:t>röportajlarda</a:t>
            </a:r>
            <a:r>
              <a:rPr lang="tr-TR" dirty="0"/>
              <a:t> </a:t>
            </a:r>
            <a:r>
              <a:rPr lang="tr-TR" dirty="0" err="1"/>
              <a:t>konuştukları</a:t>
            </a:r>
            <a:r>
              <a:rPr lang="tr-TR" dirty="0"/>
              <a:t> konu hakkında bil­gi sahibi olduklarını varsaymanıza neden olabilir. </a:t>
            </a:r>
          </a:p>
          <a:p>
            <a:pPr marL="0" indent="0" algn="just">
              <a:buNone/>
            </a:pPr>
            <a:r>
              <a:rPr lang="tr-TR" dirty="0"/>
              <a:t>Bu varsayım sıklıkla </a:t>
            </a:r>
            <a:r>
              <a:rPr lang="tr-TR" dirty="0" err="1"/>
              <a:t>yanlıştır</a:t>
            </a:r>
            <a:r>
              <a:rPr lang="tr-TR" dirty="0"/>
              <a:t>. Gayet bilgili olabilir ya da sunucunun sorusuna hazırlıksız </a:t>
            </a:r>
            <a:r>
              <a:rPr lang="tr-TR" dirty="0" err="1"/>
              <a:t>yakalanmıs</a:t>
            </a:r>
            <a:r>
              <a:rPr lang="tr-TR" dirty="0"/>
              <a:t>̧ ve cahil </a:t>
            </a:r>
            <a:r>
              <a:rPr lang="tr-TR" dirty="0" err="1"/>
              <a:t>görünmek</a:t>
            </a:r>
            <a:r>
              <a:rPr lang="tr-TR" dirty="0"/>
              <a:t> </a:t>
            </a:r>
            <a:r>
              <a:rPr lang="tr-TR" dirty="0" err="1"/>
              <a:t>isteme­diği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aklına ne gelirse </a:t>
            </a:r>
            <a:r>
              <a:rPr lang="tr-TR" dirty="0" err="1"/>
              <a:t>söylüyor</a:t>
            </a:r>
            <a:r>
              <a:rPr lang="tr-TR" dirty="0"/>
              <a:t> olabilirler. </a:t>
            </a:r>
          </a:p>
          <a:p>
            <a:pPr marL="0" indent="0" algn="just">
              <a:buNone/>
            </a:pPr>
            <a:r>
              <a:rPr lang="tr-TR" dirty="0"/>
              <a:t>Bazı </a:t>
            </a:r>
            <a:r>
              <a:rPr lang="tr-TR" dirty="0" err="1"/>
              <a:t>ünlüler</a:t>
            </a:r>
            <a:r>
              <a:rPr lang="tr-TR" dirty="0"/>
              <a:t>, kendilerine verilen </a:t>
            </a:r>
            <a:r>
              <a:rPr lang="tr-TR" dirty="0" err="1"/>
              <a:t>önemden</a:t>
            </a:r>
            <a:r>
              <a:rPr lang="tr-TR" dirty="0"/>
              <a:t> </a:t>
            </a:r>
            <a:r>
              <a:rPr lang="tr-TR" dirty="0" err="1"/>
              <a:t>öyle</a:t>
            </a:r>
            <a:r>
              <a:rPr lang="tr-TR" dirty="0"/>
              <a:t> </a:t>
            </a:r>
            <a:r>
              <a:rPr lang="tr-TR" dirty="0" err="1"/>
              <a:t>etkilenmis</a:t>
            </a:r>
            <a:r>
              <a:rPr lang="tr-TR" dirty="0"/>
              <a:t>̧ olurlar ki </a:t>
            </a:r>
            <a:r>
              <a:rPr lang="tr-TR" dirty="0" err="1"/>
              <a:t>söyledikleri</a:t>
            </a:r>
            <a:r>
              <a:rPr lang="tr-TR" dirty="0"/>
              <a:t> her ne ise sırf onlar </a:t>
            </a:r>
            <a:r>
              <a:rPr lang="tr-TR" dirty="0" err="1"/>
              <a:t>söyledikleri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bilgece </a:t>
            </a:r>
            <a:r>
              <a:rPr lang="tr-TR" dirty="0" err="1"/>
              <a:t>oldu­ğunu</a:t>
            </a:r>
            <a:r>
              <a:rPr lang="tr-TR" dirty="0"/>
              <a:t> hayal ederler. </a:t>
            </a:r>
          </a:p>
          <a:p>
            <a:pPr marL="0" indent="0" algn="just">
              <a:buNone/>
            </a:pPr>
            <a:r>
              <a:rPr lang="tr-TR" dirty="0" err="1"/>
              <a:t>Ürün</a:t>
            </a:r>
            <a:r>
              <a:rPr lang="tr-TR" dirty="0"/>
              <a:t> ve hizmetler </a:t>
            </a:r>
            <a:r>
              <a:rPr lang="tr-TR" dirty="0" err="1"/>
              <a:t>için</a:t>
            </a:r>
            <a:r>
              <a:rPr lang="tr-TR" dirty="0"/>
              <a:t> yapılan tanıklık ifadelerinde, </a:t>
            </a:r>
            <a:r>
              <a:rPr lang="tr-TR" dirty="0" err="1"/>
              <a:t>ünlülere</a:t>
            </a:r>
            <a:r>
              <a:rPr lang="tr-TR" dirty="0"/>
              <a:t>, hakkında </a:t>
            </a:r>
            <a:r>
              <a:rPr lang="tr-TR" dirty="0" err="1"/>
              <a:t>çok</a:t>
            </a:r>
            <a:r>
              <a:rPr lang="tr-TR" dirty="0"/>
              <a:t> az </a:t>
            </a:r>
            <a:r>
              <a:rPr lang="tr-TR" dirty="0" err="1"/>
              <a:t>şey</a:t>
            </a:r>
            <a:r>
              <a:rPr lang="tr-TR" dirty="0"/>
              <a:t> bildikleri ya da </a:t>
            </a:r>
            <a:r>
              <a:rPr lang="tr-TR" dirty="0" err="1"/>
              <a:t>hiçbir</a:t>
            </a:r>
            <a:r>
              <a:rPr lang="tr-TR" dirty="0"/>
              <a:t> </a:t>
            </a:r>
            <a:r>
              <a:rPr lang="tr-TR" dirty="0" err="1"/>
              <a:t>şey</a:t>
            </a:r>
            <a:r>
              <a:rPr lang="tr-TR" dirty="0"/>
              <a:t> bilmedikleri </a:t>
            </a:r>
            <a:r>
              <a:rPr lang="tr-TR" dirty="0" err="1"/>
              <a:t>ürünler</a:t>
            </a:r>
            <a:r>
              <a:rPr lang="tr-TR" dirty="0"/>
              <a:t> hakkında bir </a:t>
            </a:r>
            <a:r>
              <a:rPr lang="tr-TR" dirty="0" err="1"/>
              <a:t>şeyler</a:t>
            </a:r>
            <a:r>
              <a:rPr lang="tr-TR" dirty="0"/>
              <a:t> </a:t>
            </a:r>
            <a:r>
              <a:rPr lang="tr-TR" dirty="0" err="1"/>
              <a:t>söyleme­leri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</a:t>
            </a:r>
            <a:r>
              <a:rPr lang="tr-TR" b="1" dirty="0"/>
              <a:t>para </a:t>
            </a:r>
            <a:r>
              <a:rPr lang="tr-TR" b="1" dirty="0" err="1"/>
              <a:t>ödenmis</a:t>
            </a:r>
            <a:r>
              <a:rPr lang="tr-TR" dirty="0"/>
              <a:t>̧ olabilir. 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4374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78BC82-E870-1143-B84F-B1150EBF4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F741DD-0D56-A34A-A348-FCE0B248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 err="1"/>
              <a:t>Ünlu</a:t>
            </a:r>
            <a:r>
              <a:rPr lang="tr-TR" dirty="0"/>
              <a:t>̈ </a:t>
            </a:r>
            <a:r>
              <a:rPr lang="tr-TR" dirty="0" err="1"/>
              <a:t>tanıklığını</a:t>
            </a:r>
            <a:r>
              <a:rPr lang="tr-TR" dirty="0"/>
              <a:t>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/>
              <a:t>Ticari veya bilgi </a:t>
            </a:r>
            <a:r>
              <a:rPr lang="tr-TR" dirty="0" err="1"/>
              <a:t>içerikli</a:t>
            </a:r>
            <a:r>
              <a:rPr lang="tr-TR" dirty="0"/>
              <a:t> reklamlarda, </a:t>
            </a:r>
            <a:r>
              <a:rPr lang="tr-TR" dirty="0" err="1"/>
              <a:t>ünlu</a:t>
            </a:r>
            <a:r>
              <a:rPr lang="tr-TR" dirty="0"/>
              <a:t>̈, </a:t>
            </a:r>
            <a:r>
              <a:rPr lang="tr-TR" dirty="0" err="1"/>
              <a:t>ücret</a:t>
            </a:r>
            <a:r>
              <a:rPr lang="tr-TR" dirty="0"/>
              <a:t> </a:t>
            </a:r>
            <a:r>
              <a:rPr lang="tr-TR" dirty="0" err="1"/>
              <a:t>almıs</a:t>
            </a:r>
            <a:r>
              <a:rPr lang="tr-TR" dirty="0"/>
              <a:t>̧ bir marka </a:t>
            </a:r>
            <a:r>
              <a:rPr lang="tr-TR" dirty="0" err="1"/>
              <a:t>yüzu</a:t>
            </a:r>
            <a:r>
              <a:rPr lang="tr-TR" dirty="0"/>
              <a:t>̈ </a:t>
            </a:r>
            <a:r>
              <a:rPr lang="tr-TR" dirty="0" err="1"/>
              <a:t>müdür</a:t>
            </a:r>
            <a:r>
              <a:rPr lang="tr-TR" dirty="0"/>
              <a:t>? (Bu sıklıkla reklamın sonunda </a:t>
            </a:r>
            <a:r>
              <a:rPr lang="tr-TR" dirty="0" err="1"/>
              <a:t>küçük</a:t>
            </a:r>
            <a:r>
              <a:rPr lang="tr-TR" dirty="0"/>
              <a:t> boyutlu bir yazıyla ifade edilir.) </a:t>
            </a:r>
          </a:p>
          <a:p>
            <a:pPr algn="just"/>
            <a:r>
              <a:rPr lang="tr-TR" dirty="0"/>
              <a:t>Talk </a:t>
            </a:r>
            <a:r>
              <a:rPr lang="tr-TR" dirty="0" err="1"/>
              <a:t>şov</a:t>
            </a:r>
            <a:r>
              <a:rPr lang="tr-TR" dirty="0"/>
              <a:t> yorumlarında, </a:t>
            </a:r>
            <a:r>
              <a:rPr lang="tr-TR" dirty="0" err="1"/>
              <a:t>Ünlu</a:t>
            </a:r>
            <a:r>
              <a:rPr lang="tr-TR" dirty="0"/>
              <a:t>̈, </a:t>
            </a:r>
            <a:r>
              <a:rPr lang="tr-TR" dirty="0" err="1"/>
              <a:t>görüşlerini</a:t>
            </a:r>
            <a:r>
              <a:rPr lang="tr-TR" dirty="0"/>
              <a:t> desteklemekte midir -mesela </a:t>
            </a:r>
            <a:r>
              <a:rPr lang="tr-TR" dirty="0" err="1"/>
              <a:t>işinin</a:t>
            </a:r>
            <a:r>
              <a:rPr lang="tr-TR" dirty="0"/>
              <a:t> ehli insan­lar tarafından </a:t>
            </a:r>
            <a:r>
              <a:rPr lang="tr-TR" dirty="0" err="1"/>
              <a:t>yapılmıs</a:t>
            </a:r>
            <a:r>
              <a:rPr lang="tr-TR" dirty="0"/>
              <a:t>̧ </a:t>
            </a:r>
            <a:r>
              <a:rPr lang="tr-TR" dirty="0" err="1"/>
              <a:t>araştırmalara</a:t>
            </a:r>
            <a:r>
              <a:rPr lang="tr-TR" dirty="0"/>
              <a:t> atıfta bulunmakta mıdır? </a:t>
            </a:r>
          </a:p>
          <a:p>
            <a:pPr algn="just"/>
            <a:r>
              <a:rPr lang="tr-TR" dirty="0"/>
              <a:t>Ayrıca sunucu </a:t>
            </a:r>
            <a:r>
              <a:rPr lang="tr-TR" dirty="0" err="1"/>
              <a:t>böyle</a:t>
            </a:r>
            <a:r>
              <a:rPr lang="tr-TR" dirty="0"/>
              <a:t> bir </a:t>
            </a:r>
            <a:r>
              <a:rPr lang="tr-TR" dirty="0" err="1"/>
              <a:t>desteği</a:t>
            </a:r>
            <a:r>
              <a:rPr lang="tr-TR" dirty="0"/>
              <a:t> sorgulamakta mıdır? </a:t>
            </a:r>
          </a:p>
          <a:p>
            <a:pPr algn="just"/>
            <a:r>
              <a:rPr lang="tr-TR" dirty="0" err="1"/>
              <a:t>Eğer</a:t>
            </a:r>
            <a:r>
              <a:rPr lang="tr-TR" dirty="0"/>
              <a:t> </a:t>
            </a:r>
            <a:r>
              <a:rPr lang="tr-TR" dirty="0" err="1"/>
              <a:t>tartışma</a:t>
            </a:r>
            <a:r>
              <a:rPr lang="tr-TR" dirty="0"/>
              <a:t> </a:t>
            </a:r>
            <a:r>
              <a:rPr lang="tr-TR" dirty="0" err="1"/>
              <a:t>ünlünün</a:t>
            </a:r>
            <a:r>
              <a:rPr lang="tr-TR" dirty="0"/>
              <a:t> desteksiz fikirlerinden </a:t>
            </a:r>
            <a:r>
              <a:rPr lang="tr-TR" dirty="0" err="1"/>
              <a:t>oluşan</a:t>
            </a:r>
            <a:r>
              <a:rPr lang="tr-TR" dirty="0"/>
              <a:t> bir dizi savdan </a:t>
            </a:r>
            <a:r>
              <a:rPr lang="tr-TR" dirty="0" err="1"/>
              <a:t>oluşuyorsa</a:t>
            </a:r>
            <a:r>
              <a:rPr lang="tr-TR" dirty="0"/>
              <a:t> </a:t>
            </a:r>
            <a:r>
              <a:rPr lang="tr-TR" dirty="0" err="1"/>
              <a:t>söz</a:t>
            </a:r>
            <a:r>
              <a:rPr lang="tr-TR" dirty="0"/>
              <a:t> konusu </a:t>
            </a:r>
            <a:r>
              <a:rPr lang="tr-TR" dirty="0" err="1"/>
              <a:t>ünlüye</a:t>
            </a:r>
            <a:r>
              <a:rPr lang="tr-TR" dirty="0"/>
              <a:t> ne kadar hayran </a:t>
            </a:r>
            <a:r>
              <a:rPr lang="tr-TR" dirty="0" err="1"/>
              <a:t>olduğunuzdan</a:t>
            </a:r>
            <a:r>
              <a:rPr lang="tr-TR" dirty="0"/>
              <a:t> </a:t>
            </a:r>
            <a:r>
              <a:rPr lang="tr-TR" dirty="0" err="1"/>
              <a:t>bağımsız</a:t>
            </a:r>
            <a:r>
              <a:rPr lang="tr-TR" dirty="0"/>
              <a:t> olarak onu dikkate almamakla iyi edersiniz.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1811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F2989F-3060-2B46-8B64-BF438C45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UZMAN GÖRÜŞÜ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661AFD-E6B9-0C4C-ABAF-FC4EF0ABC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/>
              <a:t>Tahmin </a:t>
            </a:r>
            <a:r>
              <a:rPr lang="tr-TR" b="1" dirty="0" err="1"/>
              <a:t>edebileceğiniz</a:t>
            </a:r>
            <a:r>
              <a:rPr lang="tr-TR" b="1" dirty="0"/>
              <a:t> </a:t>
            </a:r>
            <a:r>
              <a:rPr lang="tr-TR" b="1" dirty="0" err="1"/>
              <a:t>üzere</a:t>
            </a:r>
            <a:r>
              <a:rPr lang="tr-TR" b="1" dirty="0"/>
              <a:t>, uzman </a:t>
            </a:r>
            <a:r>
              <a:rPr lang="tr-TR" b="1" dirty="0" err="1"/>
              <a:t>görüşu</a:t>
            </a:r>
            <a:r>
              <a:rPr lang="tr-TR" b="1" dirty="0"/>
              <a:t>̈ genellikle </a:t>
            </a:r>
            <a:r>
              <a:rPr lang="tr-TR" b="1" dirty="0" err="1"/>
              <a:t>şim­diye</a:t>
            </a:r>
            <a:r>
              <a:rPr lang="tr-TR" b="1" dirty="0"/>
              <a:t> kadar </a:t>
            </a:r>
            <a:r>
              <a:rPr lang="tr-TR" b="1" dirty="0" err="1"/>
              <a:t>değindiğimiz</a:t>
            </a:r>
            <a:r>
              <a:rPr lang="tr-TR" b="1" dirty="0"/>
              <a:t> </a:t>
            </a:r>
            <a:r>
              <a:rPr lang="tr-TR" b="1" dirty="0" err="1"/>
              <a:t>çoğu</a:t>
            </a:r>
            <a:r>
              <a:rPr lang="tr-TR" b="1" dirty="0"/>
              <a:t> kanıt </a:t>
            </a:r>
            <a:r>
              <a:rPr lang="tr-TR" b="1" dirty="0" err="1"/>
              <a:t>türüne</a:t>
            </a:r>
            <a:r>
              <a:rPr lang="tr-TR" b="1" dirty="0"/>
              <a:t> </a:t>
            </a:r>
            <a:r>
              <a:rPr lang="tr-TR" b="1" dirty="0" err="1"/>
              <a:t>göre</a:t>
            </a:r>
            <a:r>
              <a:rPr lang="tr-TR" b="1" dirty="0"/>
              <a:t> daha </a:t>
            </a:r>
            <a:r>
              <a:rPr lang="tr-TR" b="1" dirty="0" err="1"/>
              <a:t>güve­nilirdir</a:t>
            </a:r>
            <a:r>
              <a:rPr lang="tr-TR" b="1" dirty="0"/>
              <a:t>. </a:t>
            </a:r>
          </a:p>
          <a:p>
            <a:pPr marL="0" indent="0" algn="just">
              <a:buNone/>
            </a:pPr>
            <a:r>
              <a:rPr lang="tr-TR" dirty="0"/>
              <a:t>Uzman </a:t>
            </a:r>
            <a:r>
              <a:rPr lang="tr-TR" dirty="0" err="1"/>
              <a:t>görüşünün</a:t>
            </a:r>
            <a:r>
              <a:rPr lang="tr-TR" dirty="0"/>
              <a:t>, </a:t>
            </a:r>
            <a:r>
              <a:rPr lang="tr-TR" dirty="0" err="1"/>
              <a:t>kişisel</a:t>
            </a:r>
            <a:r>
              <a:rPr lang="tr-TR" dirty="0"/>
              <a:t> deneyime </a:t>
            </a:r>
            <a:r>
              <a:rPr lang="tr-TR" dirty="0" err="1"/>
              <a:t>göre</a:t>
            </a:r>
            <a:r>
              <a:rPr lang="tr-TR" dirty="0"/>
              <a:t> avantajı, </a:t>
            </a:r>
            <a:r>
              <a:rPr lang="tr-TR" dirty="0" err="1"/>
              <a:t>çoğu</a:t>
            </a:r>
            <a:r>
              <a:rPr lang="tr-TR" dirty="0"/>
              <a:t> zaman, neyin </a:t>
            </a:r>
            <a:r>
              <a:rPr lang="tr-TR" dirty="0" err="1"/>
              <a:t>özgün</a:t>
            </a:r>
            <a:r>
              <a:rPr lang="tr-TR" dirty="0"/>
              <a:t> olup neyin </a:t>
            </a:r>
            <a:r>
              <a:rPr lang="tr-TR" dirty="0" err="1"/>
              <a:t>özgün</a:t>
            </a:r>
            <a:r>
              <a:rPr lang="tr-TR" dirty="0"/>
              <a:t> </a:t>
            </a:r>
            <a:r>
              <a:rPr lang="tr-TR" dirty="0" err="1"/>
              <a:t>olmadığı</a:t>
            </a:r>
            <a:r>
              <a:rPr lang="tr-TR" dirty="0"/>
              <a:t> soru­suna </a:t>
            </a:r>
            <a:r>
              <a:rPr lang="tr-TR" dirty="0" err="1"/>
              <a:t>değinmesidir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Yine de uzman </a:t>
            </a:r>
            <a:r>
              <a:rPr lang="tr-TR" dirty="0" err="1"/>
              <a:t>görüşu</a:t>
            </a:r>
            <a:r>
              <a:rPr lang="tr-TR" dirty="0"/>
              <a:t>̈ bile </a:t>
            </a:r>
            <a:r>
              <a:rPr lang="tr-TR" dirty="0" err="1"/>
              <a:t>sürekli</a:t>
            </a:r>
            <a:r>
              <a:rPr lang="tr-TR" dirty="0"/>
              <a:t> ola­rak güvenilmezdir. </a:t>
            </a:r>
            <a:r>
              <a:rPr lang="tr-TR" u="sng" dirty="0" err="1"/>
              <a:t>Güvenilmezliğin</a:t>
            </a:r>
            <a:r>
              <a:rPr lang="tr-TR" u="sng" dirty="0"/>
              <a:t> en </a:t>
            </a:r>
            <a:r>
              <a:rPr lang="tr-TR" u="sng" dirty="0" err="1"/>
              <a:t>önemli</a:t>
            </a:r>
            <a:r>
              <a:rPr lang="tr-TR" u="sng" dirty="0"/>
              <a:t> sebebi, bilgi­nin, neredeyse her alandaki hızlı </a:t>
            </a:r>
            <a:r>
              <a:rPr lang="tr-TR" u="sng" dirty="0" err="1"/>
              <a:t>yayılışıdır</a:t>
            </a:r>
            <a:r>
              <a:rPr lang="tr-TR" u="sng" dirty="0"/>
              <a:t>.</a:t>
            </a:r>
            <a:r>
              <a:rPr lang="tr-TR" dirty="0"/>
              <a:t> </a:t>
            </a:r>
          </a:p>
          <a:p>
            <a:pPr marL="0" indent="0" algn="just">
              <a:buNone/>
            </a:pPr>
            <a:r>
              <a:rPr lang="tr-TR" dirty="0"/>
              <a:t>Bir </a:t>
            </a:r>
            <a:r>
              <a:rPr lang="tr-TR" dirty="0" err="1"/>
              <a:t>yüzyıl</a:t>
            </a:r>
            <a:r>
              <a:rPr lang="tr-TR" dirty="0"/>
              <a:t> </a:t>
            </a:r>
            <a:r>
              <a:rPr lang="tr-TR" dirty="0" err="1"/>
              <a:t>önce</a:t>
            </a:r>
            <a:r>
              <a:rPr lang="tr-TR" dirty="0"/>
              <a:t>, birden fazla disiplinde </a:t>
            </a:r>
            <a:r>
              <a:rPr lang="tr-TR" dirty="0" err="1"/>
              <a:t>uzmanlaşmak</a:t>
            </a:r>
            <a:r>
              <a:rPr lang="tr-TR" dirty="0"/>
              <a:t> </a:t>
            </a:r>
            <a:r>
              <a:rPr lang="tr-TR" dirty="0" err="1"/>
              <a:t>mümkündu</a:t>
            </a:r>
            <a:r>
              <a:rPr lang="tr-TR" dirty="0"/>
              <a:t>̈. </a:t>
            </a:r>
            <a:r>
              <a:rPr lang="tr-TR" dirty="0" err="1"/>
              <a:t>Bugünün</a:t>
            </a:r>
            <a:r>
              <a:rPr lang="tr-TR" dirty="0"/>
              <a:t> akademisyenleri ise tipik bir </a:t>
            </a:r>
            <a:r>
              <a:rPr lang="tr-TR" dirty="0" err="1"/>
              <a:t>şekilde</a:t>
            </a:r>
            <a:r>
              <a:rPr lang="tr-TR" dirty="0"/>
              <a:t> bir disiplinin dar bir boyutunda uzmandırlar ve bu boyuttaki </a:t>
            </a:r>
            <a:r>
              <a:rPr lang="tr-TR" dirty="0" err="1"/>
              <a:t>önemli</a:t>
            </a:r>
            <a:r>
              <a:rPr lang="tr-TR" dirty="0"/>
              <a:t> </a:t>
            </a:r>
            <a:r>
              <a:rPr lang="tr-TR" dirty="0" err="1"/>
              <a:t>gelişmele­re</a:t>
            </a:r>
            <a:r>
              <a:rPr lang="tr-TR" dirty="0"/>
              <a:t> ayak uydurma </a:t>
            </a:r>
            <a:r>
              <a:rPr lang="tr-TR" dirty="0" err="1"/>
              <a:t>sürecinde</a:t>
            </a:r>
            <a:r>
              <a:rPr lang="tr-TR" dirty="0"/>
              <a:t> zorluk </a:t>
            </a:r>
            <a:r>
              <a:rPr lang="tr-TR" dirty="0" err="1"/>
              <a:t>yaşayabilirler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5562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3439DD-D29B-C245-92AA-B1330DC4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E5447F-3C57-7047-A191-FE62EF52E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Maalesef, bazı insanlar, kendilerini her </a:t>
            </a:r>
            <a:r>
              <a:rPr lang="tr-TR" dirty="0" err="1"/>
              <a:t>şeyin</a:t>
            </a:r>
            <a:r>
              <a:rPr lang="tr-TR" dirty="0"/>
              <a:t> uzmanı olarak </a:t>
            </a:r>
            <a:r>
              <a:rPr lang="tr-TR" dirty="0" err="1"/>
              <a:t>görmenin</a:t>
            </a:r>
            <a:r>
              <a:rPr lang="tr-TR" dirty="0"/>
              <a:t> cazibesine </a:t>
            </a:r>
            <a:r>
              <a:rPr lang="tr-TR" dirty="0" err="1"/>
              <a:t>karşı</a:t>
            </a:r>
            <a:r>
              <a:rPr lang="tr-TR" dirty="0"/>
              <a:t> direnememektedir. </a:t>
            </a:r>
          </a:p>
          <a:p>
            <a:pPr marL="0" indent="0" algn="just">
              <a:buNone/>
            </a:pPr>
            <a:r>
              <a:rPr lang="tr-TR" dirty="0" err="1"/>
              <a:t>Tanınmıs</a:t>
            </a:r>
            <a:r>
              <a:rPr lang="tr-TR" dirty="0"/>
              <a:t>̧ bir astronom, </a:t>
            </a:r>
            <a:r>
              <a:rPr lang="tr-TR" dirty="0" err="1"/>
              <a:t>örneğin</a:t>
            </a:r>
            <a:r>
              <a:rPr lang="tr-TR" dirty="0"/>
              <a:t> </a:t>
            </a:r>
            <a:r>
              <a:rPr lang="tr-TR" dirty="0" err="1"/>
              <a:t>popüler</a:t>
            </a:r>
            <a:r>
              <a:rPr lang="tr-TR" dirty="0"/>
              <a:t> dergilerde yazılarını yayımlanıp etik, antropoloji ve ilahiyat </a:t>
            </a:r>
            <a:r>
              <a:rPr lang="tr-TR" dirty="0" err="1"/>
              <a:t>üzerine</a:t>
            </a:r>
            <a:r>
              <a:rPr lang="tr-TR" dirty="0"/>
              <a:t> </a:t>
            </a:r>
            <a:r>
              <a:rPr lang="tr-TR" dirty="0" err="1"/>
              <a:t>görüşler</a:t>
            </a:r>
            <a:r>
              <a:rPr lang="tr-TR" dirty="0"/>
              <a:t> ileri </a:t>
            </a:r>
            <a:r>
              <a:rPr lang="tr-TR" dirty="0" err="1"/>
              <a:t>sürmeye</a:t>
            </a:r>
            <a:r>
              <a:rPr lang="tr-TR" dirty="0"/>
              <a:t> </a:t>
            </a:r>
            <a:r>
              <a:rPr lang="tr-TR" dirty="0" err="1"/>
              <a:t>alışmıştı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305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07880C-5584-064F-9CEF-A78A8C45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42E8A4-1C3A-784F-B163-B20D162C6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Uzman </a:t>
            </a:r>
            <a:r>
              <a:rPr lang="tr-TR" dirty="0" err="1"/>
              <a:t>görüşünu</a:t>
            </a:r>
            <a:r>
              <a:rPr lang="tr-TR" dirty="0"/>
              <a:t>̈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 err="1"/>
              <a:t>Kişi</a:t>
            </a:r>
            <a:r>
              <a:rPr lang="tr-TR" dirty="0"/>
              <a:t> </a:t>
            </a:r>
            <a:r>
              <a:rPr lang="tr-TR" dirty="0" err="1"/>
              <a:t>söz</a:t>
            </a:r>
            <a:r>
              <a:rPr lang="tr-TR" dirty="0"/>
              <a:t> konusu </a:t>
            </a:r>
            <a:r>
              <a:rPr lang="tr-TR" dirty="0" err="1"/>
              <a:t>genis</a:t>
            </a:r>
            <a:r>
              <a:rPr lang="tr-TR" dirty="0"/>
              <a:t>̧ alandaki delillere ek olarak </a:t>
            </a:r>
            <a:r>
              <a:rPr lang="tr-TR" dirty="0" err="1"/>
              <a:t>tartışılan</a:t>
            </a:r>
            <a:r>
              <a:rPr lang="tr-TR" dirty="0"/>
              <a:t> </a:t>
            </a:r>
            <a:r>
              <a:rPr lang="tr-TR" dirty="0" err="1"/>
              <a:t>özel</a:t>
            </a:r>
            <a:r>
              <a:rPr lang="tr-TR" dirty="0"/>
              <a:t> mesele hakkında belirli bir </a:t>
            </a:r>
            <a:r>
              <a:rPr lang="tr-TR" dirty="0" err="1"/>
              <a:t>uzmanlığa</a:t>
            </a:r>
            <a:r>
              <a:rPr lang="tr-TR" dirty="0"/>
              <a:t> sahip mi? Alan </a:t>
            </a:r>
            <a:r>
              <a:rPr lang="tr-TR" dirty="0" err="1"/>
              <a:t>dışından</a:t>
            </a:r>
            <a:r>
              <a:rPr lang="tr-TR" dirty="0"/>
              <a:t> kimseler </a:t>
            </a:r>
            <a:r>
              <a:rPr lang="tr-TR" dirty="0" err="1"/>
              <a:t>için</a:t>
            </a:r>
            <a:r>
              <a:rPr lang="tr-TR" dirty="0"/>
              <a:t> bunu </a:t>
            </a:r>
            <a:r>
              <a:rPr lang="tr-TR" dirty="0" err="1"/>
              <a:t>açığa</a:t>
            </a:r>
            <a:r>
              <a:rPr lang="tr-TR" dirty="0"/>
              <a:t> </a:t>
            </a:r>
            <a:r>
              <a:rPr lang="tr-TR" dirty="0" err="1"/>
              <a:t>kavuşturmak</a:t>
            </a:r>
            <a:r>
              <a:rPr lang="tr-TR" dirty="0"/>
              <a:t> her zaman kolay </a:t>
            </a:r>
            <a:r>
              <a:rPr lang="tr-TR" dirty="0" err="1"/>
              <a:t>değildir</a:t>
            </a:r>
            <a:r>
              <a:rPr lang="tr-TR" dirty="0"/>
              <a:t>. Fakat bunun </a:t>
            </a:r>
            <a:r>
              <a:rPr lang="tr-TR" dirty="0" err="1"/>
              <a:t>için</a:t>
            </a:r>
            <a:r>
              <a:rPr lang="tr-TR" dirty="0"/>
              <a:t> iyi bir </a:t>
            </a:r>
            <a:r>
              <a:rPr lang="tr-TR" dirty="0" err="1"/>
              <a:t>gösterge</a:t>
            </a:r>
            <a:r>
              <a:rPr lang="tr-TR" dirty="0"/>
              <a:t>, </a:t>
            </a:r>
            <a:r>
              <a:rPr lang="tr-TR" dirty="0" err="1"/>
              <a:t>kişinin</a:t>
            </a:r>
            <a:r>
              <a:rPr lang="tr-TR" dirty="0"/>
              <a:t> sa­dece </a:t>
            </a:r>
            <a:r>
              <a:rPr lang="tr-TR" dirty="0" err="1"/>
              <a:t>görüşlerini</a:t>
            </a:r>
            <a:r>
              <a:rPr lang="tr-TR" dirty="0"/>
              <a:t> ifade etmekle kalmayıp bunları </a:t>
            </a:r>
            <a:r>
              <a:rPr lang="tr-TR" dirty="0" err="1"/>
              <a:t>güncel</a:t>
            </a:r>
            <a:r>
              <a:rPr lang="tr-TR" dirty="0"/>
              <a:t> </a:t>
            </a:r>
            <a:r>
              <a:rPr lang="tr-TR" dirty="0" err="1"/>
              <a:t>araş­tırmalara</a:t>
            </a:r>
            <a:r>
              <a:rPr lang="tr-TR" dirty="0"/>
              <a:t> atfen desteklemesidir. </a:t>
            </a:r>
          </a:p>
          <a:p>
            <a:pPr algn="just"/>
            <a:r>
              <a:rPr lang="tr-TR" dirty="0"/>
              <a:t>Ayrıca uzmanın para alıp </a:t>
            </a:r>
            <a:r>
              <a:rPr lang="tr-TR" dirty="0" err="1"/>
              <a:t>almadığını</a:t>
            </a:r>
            <a:r>
              <a:rPr lang="tr-TR" dirty="0"/>
              <a:t> sorgulayın. Para kabul etmenin illa uzman görüşünü lekelemesi gerekmez fakat </a:t>
            </a:r>
            <a:r>
              <a:rPr lang="tr-TR" dirty="0" err="1"/>
              <a:t>kişinin</a:t>
            </a:r>
            <a:r>
              <a:rPr lang="tr-TR" dirty="0"/>
              <a:t> </a:t>
            </a:r>
            <a:r>
              <a:rPr lang="tr-TR" dirty="0" err="1"/>
              <a:t>nesnelliği</a:t>
            </a:r>
            <a:r>
              <a:rPr lang="tr-TR" dirty="0"/>
              <a:t> hakkında bazı soru </a:t>
            </a:r>
            <a:r>
              <a:rPr lang="tr-TR" dirty="0" err="1"/>
              <a:t>işaretleri</a:t>
            </a:r>
            <a:r>
              <a:rPr lang="tr-TR" dirty="0"/>
              <a:t> uyandırabilir. </a:t>
            </a:r>
          </a:p>
          <a:p>
            <a:pPr algn="just"/>
            <a:r>
              <a:rPr lang="tr-TR" dirty="0"/>
              <a:t>Son olarak otoritelerin </a:t>
            </a:r>
            <a:r>
              <a:rPr lang="tr-TR" dirty="0" err="1"/>
              <a:t>söz</a:t>
            </a:r>
            <a:r>
              <a:rPr lang="tr-TR" dirty="0"/>
              <a:t> konusu uzmanın </a:t>
            </a:r>
            <a:r>
              <a:rPr lang="tr-TR" dirty="0" err="1"/>
              <a:t>görüşüne</a:t>
            </a:r>
            <a:r>
              <a:rPr lang="tr-TR" dirty="0"/>
              <a:t> katılıp katılmadıklarını sorgula­yın.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786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6BF989-FEA6-5545-9CEF-DC0F9C374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DENEY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722CBC-BEAF-C045-86FD-CA258DCD5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 err="1"/>
              <a:t>Genis</a:t>
            </a:r>
            <a:r>
              <a:rPr lang="tr-TR" dirty="0"/>
              <a:t>̧ manada iki </a:t>
            </a:r>
            <a:r>
              <a:rPr lang="tr-TR" dirty="0" err="1"/>
              <a:t>çeşit</a:t>
            </a:r>
            <a:r>
              <a:rPr lang="tr-TR" dirty="0"/>
              <a:t> deney vardır: </a:t>
            </a:r>
          </a:p>
          <a:p>
            <a:pPr marL="0" indent="0" algn="just">
              <a:buNone/>
            </a:pPr>
            <a:r>
              <a:rPr lang="tr-TR" dirty="0"/>
              <a:t>Laboratuvar deneyle­ri, </a:t>
            </a:r>
            <a:r>
              <a:rPr lang="tr-TR" dirty="0" err="1"/>
              <a:t>araştırmacıların</a:t>
            </a:r>
            <a:r>
              <a:rPr lang="tr-TR" dirty="0"/>
              <a:t> </a:t>
            </a:r>
            <a:r>
              <a:rPr lang="tr-TR" dirty="0" err="1"/>
              <a:t>şartları</a:t>
            </a:r>
            <a:r>
              <a:rPr lang="tr-TR" dirty="0"/>
              <a:t> </a:t>
            </a:r>
            <a:r>
              <a:rPr lang="tr-TR" dirty="0" err="1"/>
              <a:t>değiştirerek</a:t>
            </a:r>
            <a:r>
              <a:rPr lang="tr-TR" dirty="0"/>
              <a:t> sebep ve </a:t>
            </a:r>
            <a:r>
              <a:rPr lang="tr-TR" dirty="0" err="1"/>
              <a:t>sonuçları</a:t>
            </a:r>
            <a:r>
              <a:rPr lang="tr-TR" dirty="0"/>
              <a:t> daha net ortaya koymalarını </a:t>
            </a:r>
            <a:r>
              <a:rPr lang="tr-TR" dirty="0" err="1"/>
              <a:t>mümkün</a:t>
            </a:r>
            <a:r>
              <a:rPr lang="tr-TR" dirty="0"/>
              <a:t> kılar. Laboratuvar de­neyinin dezavantajlarından bir tanesi, yapay olmasıdır. </a:t>
            </a:r>
          </a:p>
          <a:p>
            <a:pPr marL="0" indent="0" algn="just">
              <a:buNone/>
            </a:pPr>
            <a:r>
              <a:rPr lang="tr-TR" dirty="0"/>
              <a:t>Alan deneyi, </a:t>
            </a:r>
            <a:r>
              <a:rPr lang="tr-TR" dirty="0" err="1"/>
              <a:t>öte</a:t>
            </a:r>
            <a:r>
              <a:rPr lang="tr-TR" dirty="0"/>
              <a:t> yandan </a:t>
            </a:r>
            <a:r>
              <a:rPr lang="tr-TR" dirty="0" err="1"/>
              <a:t>doğal</a:t>
            </a:r>
            <a:r>
              <a:rPr lang="tr-TR" dirty="0"/>
              <a:t> bir ortamda </a:t>
            </a:r>
            <a:r>
              <a:rPr lang="tr-TR" dirty="0" err="1"/>
              <a:t>oluşma</a:t>
            </a:r>
            <a:r>
              <a:rPr lang="tr-TR" dirty="0"/>
              <a:t> avantajına sa­hiptir; ancak </a:t>
            </a:r>
            <a:r>
              <a:rPr lang="tr-TR" dirty="0" err="1"/>
              <a:t>araştırmacıların</a:t>
            </a:r>
            <a:r>
              <a:rPr lang="tr-TR" dirty="0"/>
              <a:t> </a:t>
            </a:r>
            <a:r>
              <a:rPr lang="tr-TR" dirty="0" err="1"/>
              <a:t>varlığı</a:t>
            </a:r>
            <a:r>
              <a:rPr lang="tr-TR" dirty="0"/>
              <a:t> denekleri etkileyebilir ve bulguları zedeleyebilir. </a:t>
            </a:r>
          </a:p>
          <a:p>
            <a:pPr marL="0" indent="0">
              <a:buNone/>
            </a:pPr>
            <a:r>
              <a:rPr lang="tr-TR" dirty="0"/>
              <a:t>Deneysel kanıtları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r>
              <a:rPr lang="tr-TR" dirty="0"/>
              <a:t>Laboratuvar deneyi </a:t>
            </a:r>
            <a:r>
              <a:rPr lang="tr-TR" dirty="0" err="1"/>
              <a:t>için</a:t>
            </a:r>
            <a:r>
              <a:rPr lang="tr-TR" dirty="0"/>
              <a:t>, deney </a:t>
            </a:r>
            <a:r>
              <a:rPr lang="tr-TR" dirty="0" err="1"/>
              <a:t>diğer</a:t>
            </a:r>
            <a:r>
              <a:rPr lang="tr-TR" dirty="0"/>
              <a:t> </a:t>
            </a:r>
            <a:r>
              <a:rPr lang="tr-TR" dirty="0" err="1"/>
              <a:t>araştırmacılar</a:t>
            </a:r>
            <a:r>
              <a:rPr lang="tr-TR" dirty="0"/>
              <a:t> tarafın­dan tekrarlandı mı? </a:t>
            </a:r>
          </a:p>
          <a:p>
            <a:r>
              <a:rPr lang="tr-TR" dirty="0"/>
              <a:t>Alan deneyi </a:t>
            </a:r>
            <a:r>
              <a:rPr lang="tr-TR" dirty="0" err="1"/>
              <a:t>için</a:t>
            </a:r>
            <a:r>
              <a:rPr lang="tr-TR" dirty="0"/>
              <a:t>, </a:t>
            </a:r>
            <a:r>
              <a:rPr lang="tr-TR" dirty="0" err="1"/>
              <a:t>başka</a:t>
            </a:r>
            <a:r>
              <a:rPr lang="tr-TR" dirty="0"/>
              <a:t> </a:t>
            </a:r>
            <a:r>
              <a:rPr lang="tr-TR" dirty="0" err="1"/>
              <a:t>araştırmacılar</a:t>
            </a:r>
            <a:r>
              <a:rPr lang="tr-TR" dirty="0"/>
              <a:t> </a:t>
            </a:r>
            <a:r>
              <a:rPr lang="tr-TR" dirty="0" err="1"/>
              <a:t>bağımsız</a:t>
            </a:r>
            <a:r>
              <a:rPr lang="tr-TR" dirty="0"/>
              <a:t> bir </a:t>
            </a:r>
            <a:r>
              <a:rPr lang="tr-TR" dirty="0" err="1"/>
              <a:t>biçimde</a:t>
            </a:r>
            <a:r>
              <a:rPr lang="tr-TR" dirty="0"/>
              <a:t>, deneyin bulgularını onayladı mı? </a:t>
            </a:r>
            <a:r>
              <a:rPr lang="tr-TR" dirty="0" err="1"/>
              <a:t>Eğer</a:t>
            </a:r>
            <a:r>
              <a:rPr lang="tr-TR" dirty="0"/>
              <a:t> tekrarlama veya onaylama </a:t>
            </a:r>
            <a:r>
              <a:rPr lang="tr-TR" dirty="0" err="1"/>
              <a:t>başarısızsa</a:t>
            </a:r>
            <a:r>
              <a:rPr lang="tr-TR" dirty="0"/>
              <a:t> en iyisi, deneyin bul­gularını </a:t>
            </a:r>
            <a:r>
              <a:rPr lang="tr-TR" dirty="0" err="1"/>
              <a:t>kabulu</a:t>
            </a:r>
            <a:r>
              <a:rPr lang="tr-TR" dirty="0"/>
              <a:t>̈ erteleyin.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9079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B1D479-F9CA-1E49-A87E-1A21D6F7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İSTATİSTİK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AFE15C-1D01-CB47-B1DD-98A29A18F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tr-TR" dirty="0" err="1"/>
              <a:t>Genis</a:t>
            </a:r>
            <a:r>
              <a:rPr lang="tr-TR" dirty="0"/>
              <a:t>̧ anlamda, istatistik terimi </a:t>
            </a:r>
            <a:r>
              <a:rPr lang="tr-TR" dirty="0" err="1"/>
              <a:t>sayısallaştırılabilen</a:t>
            </a:r>
            <a:r>
              <a:rPr lang="tr-TR" dirty="0"/>
              <a:t> her bil­giye uygulanabilir -</a:t>
            </a:r>
            <a:r>
              <a:rPr lang="tr-TR" dirty="0" err="1"/>
              <a:t>örneğin</a:t>
            </a:r>
            <a:r>
              <a:rPr lang="tr-TR" dirty="0"/>
              <a:t> </a:t>
            </a:r>
            <a:r>
              <a:rPr lang="tr-TR" dirty="0" err="1"/>
              <a:t>küresel</a:t>
            </a:r>
            <a:r>
              <a:rPr lang="tr-TR" dirty="0"/>
              <a:t> ısınma olgusunun </a:t>
            </a:r>
            <a:r>
              <a:rPr lang="tr-TR" dirty="0" err="1"/>
              <a:t>var­lığına</a:t>
            </a:r>
            <a:r>
              <a:rPr lang="tr-TR" dirty="0"/>
              <a:t> karar vermek </a:t>
            </a:r>
            <a:r>
              <a:rPr lang="tr-TR" dirty="0" err="1"/>
              <a:t>üzere</a:t>
            </a:r>
            <a:r>
              <a:rPr lang="tr-TR" dirty="0"/>
              <a:t> ortalama </a:t>
            </a:r>
            <a:r>
              <a:rPr lang="tr-TR" dirty="0" err="1"/>
              <a:t>sıcaklığın</a:t>
            </a:r>
            <a:r>
              <a:rPr lang="tr-TR" dirty="0"/>
              <a:t> zamana </a:t>
            </a:r>
            <a:r>
              <a:rPr lang="tr-TR" dirty="0" err="1"/>
              <a:t>göre</a:t>
            </a:r>
            <a:r>
              <a:rPr lang="tr-TR" dirty="0"/>
              <a:t> </a:t>
            </a:r>
            <a:r>
              <a:rPr lang="tr-TR" dirty="0" err="1"/>
              <a:t>değişimlerinin</a:t>
            </a:r>
            <a:r>
              <a:rPr lang="tr-TR" dirty="0"/>
              <a:t> bilgisi. </a:t>
            </a:r>
          </a:p>
          <a:p>
            <a:pPr marL="0" indent="0" algn="just">
              <a:buNone/>
            </a:pPr>
            <a:r>
              <a:rPr lang="tr-TR" dirty="0"/>
              <a:t>İstatistik terimi daha dar bir </a:t>
            </a:r>
            <a:r>
              <a:rPr lang="tr-TR" dirty="0" err="1"/>
              <a:t>biçimde</a:t>
            </a:r>
            <a:r>
              <a:rPr lang="tr-TR" dirty="0"/>
              <a:t>, bir grup hakkında gruptaki her bireyle </a:t>
            </a:r>
            <a:r>
              <a:rPr lang="tr-TR" dirty="0" err="1"/>
              <a:t>iletişim</a:t>
            </a:r>
            <a:r>
              <a:rPr lang="tr-TR" dirty="0"/>
              <a:t> kurarak veya aksi durumda </a:t>
            </a:r>
            <a:r>
              <a:rPr lang="tr-TR" dirty="0" err="1"/>
              <a:t>açıklama</a:t>
            </a:r>
            <a:r>
              <a:rPr lang="tr-TR" dirty="0"/>
              <a:t> yaparak elde edilen sayısal bilgi anlamında da kullanılabilir. </a:t>
            </a:r>
          </a:p>
          <a:p>
            <a:pPr marL="0" indent="0" algn="just">
              <a:buNone/>
            </a:pPr>
            <a:r>
              <a:rPr lang="tr-TR" dirty="0"/>
              <a:t>Türkiye </a:t>
            </a:r>
            <a:r>
              <a:rPr lang="tr-TR" dirty="0" err="1"/>
              <a:t>nüfus</a:t>
            </a:r>
            <a:r>
              <a:rPr lang="tr-TR" dirty="0"/>
              <a:t> sayımı bu anlamda kul­lanımına </a:t>
            </a:r>
            <a:r>
              <a:rPr lang="tr-TR" dirty="0" err="1"/>
              <a:t>örnek</a:t>
            </a:r>
            <a:r>
              <a:rPr lang="tr-TR" dirty="0"/>
              <a:t> verilebilir. </a:t>
            </a:r>
            <a:r>
              <a:rPr lang="tr-TR" dirty="0" err="1"/>
              <a:t>Diğer</a:t>
            </a:r>
            <a:r>
              <a:rPr lang="tr-TR" dirty="0"/>
              <a:t> </a:t>
            </a:r>
            <a:r>
              <a:rPr lang="tr-TR" dirty="0" err="1"/>
              <a:t>örnekler</a:t>
            </a:r>
            <a:r>
              <a:rPr lang="tr-TR" dirty="0"/>
              <a:t>, </a:t>
            </a:r>
            <a:r>
              <a:rPr lang="tr-TR" dirty="0" err="1"/>
              <a:t>alkollu</a:t>
            </a:r>
            <a:r>
              <a:rPr lang="tr-TR" dirty="0"/>
              <a:t>̈ araba kullanmak nedeniyle </a:t>
            </a:r>
            <a:r>
              <a:rPr lang="tr-TR" dirty="0" err="1"/>
              <a:t>gerçekleşen</a:t>
            </a:r>
            <a:r>
              <a:rPr lang="tr-TR" dirty="0"/>
              <a:t> otomobil kazalarının oranı, </a:t>
            </a:r>
            <a:r>
              <a:rPr lang="tr-TR" dirty="0" err="1"/>
              <a:t>geçen</a:t>
            </a:r>
            <a:r>
              <a:rPr lang="tr-TR" dirty="0"/>
              <a:t> </a:t>
            </a:r>
            <a:r>
              <a:rPr lang="tr-TR" dirty="0" err="1"/>
              <a:t>yüzyılın</a:t>
            </a:r>
            <a:r>
              <a:rPr lang="tr-TR" dirty="0"/>
              <a:t> </a:t>
            </a:r>
            <a:r>
              <a:rPr lang="tr-TR" dirty="0" err="1"/>
              <a:t>göc</a:t>
            </a:r>
            <a:r>
              <a:rPr lang="tr-TR" dirty="0"/>
              <a:t>̧ </a:t>
            </a:r>
            <a:r>
              <a:rPr lang="tr-TR" dirty="0" err="1"/>
              <a:t>eğilimlerinde</a:t>
            </a:r>
            <a:r>
              <a:rPr lang="tr-TR" dirty="0"/>
              <a:t> </a:t>
            </a:r>
            <a:r>
              <a:rPr lang="tr-TR" dirty="0" err="1"/>
              <a:t>görülen</a:t>
            </a:r>
            <a:r>
              <a:rPr lang="tr-TR" dirty="0"/>
              <a:t> dalgalanmalar, tek ebeveynli evlerde </a:t>
            </a:r>
            <a:r>
              <a:rPr lang="tr-TR" dirty="0" err="1"/>
              <a:t>büyüyen</a:t>
            </a:r>
            <a:r>
              <a:rPr lang="tr-TR" dirty="0"/>
              <a:t> </a:t>
            </a:r>
            <a:r>
              <a:rPr lang="tr-TR" dirty="0" err="1"/>
              <a:t>evlen­memis</a:t>
            </a:r>
            <a:r>
              <a:rPr lang="tr-TR" dirty="0"/>
              <a:t>̧ annelerin oranı ve belirli ırksal-etnik grupların kar­ ̧</a:t>
            </a:r>
            <a:r>
              <a:rPr lang="tr-TR" dirty="0" err="1"/>
              <a:t>ılaştırmalı</a:t>
            </a:r>
            <a:r>
              <a:rPr lang="tr-TR" dirty="0"/>
              <a:t> </a:t>
            </a:r>
            <a:r>
              <a:rPr lang="tr-TR" dirty="0" err="1"/>
              <a:t>eğitim</a:t>
            </a:r>
            <a:r>
              <a:rPr lang="tr-TR" dirty="0"/>
              <a:t> ve gelir seviyeleridir.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9014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BD7081-3920-B54C-A2E2-15D10B9A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773741-D38A-CE46-B7C5-EA14AAACF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/>
              <a:t>Joel</a:t>
            </a:r>
            <a:r>
              <a:rPr lang="tr-TR" dirty="0"/>
              <a:t> </a:t>
            </a:r>
            <a:r>
              <a:rPr lang="tr-TR" dirty="0" err="1"/>
              <a:t>Best’e</a:t>
            </a:r>
            <a:r>
              <a:rPr lang="tr-TR" dirty="0"/>
              <a:t> </a:t>
            </a:r>
            <a:r>
              <a:rPr lang="tr-TR" dirty="0" err="1"/>
              <a:t>göre</a:t>
            </a:r>
            <a:r>
              <a:rPr lang="tr-TR" dirty="0"/>
              <a:t>, istatistiksel hatalar bazen kastidir; fakat daha sıklıkla "kafa </a:t>
            </a:r>
            <a:r>
              <a:rPr lang="tr-TR" dirty="0" err="1"/>
              <a:t>karışıklığının</a:t>
            </a:r>
            <a:r>
              <a:rPr lang="tr-TR" dirty="0"/>
              <a:t>, </a:t>
            </a:r>
            <a:r>
              <a:rPr lang="tr-TR" dirty="0" err="1"/>
              <a:t>be­ceriksizliğin</a:t>
            </a:r>
            <a:r>
              <a:rPr lang="tr-TR" dirty="0"/>
              <a:t>, hesap </a:t>
            </a:r>
            <a:r>
              <a:rPr lang="tr-TR" dirty="0" err="1"/>
              <a:t>yapamayışın</a:t>
            </a:r>
            <a:r>
              <a:rPr lang="tr-TR" dirty="0"/>
              <a:t> veya </a:t>
            </a:r>
            <a:r>
              <a:rPr lang="tr-TR" dirty="0" err="1"/>
              <a:t>öne</a:t>
            </a:r>
            <a:r>
              <a:rPr lang="tr-TR" dirty="0"/>
              <a:t> </a:t>
            </a:r>
            <a:r>
              <a:rPr lang="tr-TR" dirty="0" err="1"/>
              <a:t>sürenlerin</a:t>
            </a:r>
            <a:r>
              <a:rPr lang="tr-TR" dirty="0"/>
              <a:t> adil ve </a:t>
            </a:r>
            <a:r>
              <a:rPr lang="tr-TR" dirty="0" err="1"/>
              <a:t>doğru</a:t>
            </a:r>
            <a:r>
              <a:rPr lang="tr-TR" dirty="0"/>
              <a:t> kabul ettikleri ilke ve </a:t>
            </a:r>
            <a:r>
              <a:rPr lang="tr-TR" dirty="0" err="1"/>
              <a:t>çıkarları</a:t>
            </a:r>
            <a:r>
              <a:rPr lang="tr-TR" dirty="0"/>
              <a:t> onaylamak </a:t>
            </a:r>
            <a:r>
              <a:rPr lang="tr-TR" dirty="0" err="1"/>
              <a:t>üzere</a:t>
            </a:r>
            <a:r>
              <a:rPr lang="tr-TR" dirty="0"/>
              <a:t> </a:t>
            </a:r>
            <a:r>
              <a:rPr lang="tr-TR" dirty="0" err="1"/>
              <a:t>seçi­ci</a:t>
            </a:r>
            <a:r>
              <a:rPr lang="tr-TR" dirty="0"/>
              <a:t> ve </a:t>
            </a:r>
            <a:r>
              <a:rPr lang="tr-TR" dirty="0" err="1"/>
              <a:t>bilgic</a:t>
            </a:r>
            <a:r>
              <a:rPr lang="tr-TR" dirty="0"/>
              <a:t>̧ bir </a:t>
            </a:r>
            <a:r>
              <a:rPr lang="tr-TR" dirty="0" err="1"/>
              <a:t>çabayla</a:t>
            </a:r>
            <a:r>
              <a:rPr lang="tr-TR" dirty="0"/>
              <a:t> </a:t>
            </a:r>
            <a:r>
              <a:rPr lang="tr-TR" dirty="0" err="1"/>
              <a:t>üretilmis</a:t>
            </a:r>
            <a:r>
              <a:rPr lang="tr-TR" dirty="0"/>
              <a:t>̧ sayılardır." </a:t>
            </a:r>
          </a:p>
          <a:p>
            <a:pPr marL="0" indent="0" algn="just">
              <a:buNone/>
            </a:pPr>
            <a:r>
              <a:rPr lang="tr-TR" dirty="0"/>
              <a:t>Best herhangi bir istatistiki bilgiyi </a:t>
            </a:r>
            <a:r>
              <a:rPr lang="tr-TR" dirty="0" err="1"/>
              <a:t>değerlendirmek</a:t>
            </a:r>
            <a:r>
              <a:rPr lang="tr-TR" dirty="0"/>
              <a:t> </a:t>
            </a:r>
            <a:r>
              <a:rPr lang="tr-TR" dirty="0" err="1"/>
              <a:t>üzere</a:t>
            </a:r>
            <a:r>
              <a:rPr lang="tr-TR" dirty="0"/>
              <a:t> </a:t>
            </a:r>
            <a:r>
              <a:rPr lang="tr-TR" dirty="0" err="1"/>
              <a:t>üc</a:t>
            </a:r>
            <a:r>
              <a:rPr lang="tr-TR" dirty="0"/>
              <a:t>̧ soru sormayı </a:t>
            </a:r>
            <a:r>
              <a:rPr lang="tr-TR" dirty="0" err="1"/>
              <a:t>önermektedir</a:t>
            </a:r>
            <a:r>
              <a:rPr lang="tr-TR" dirty="0"/>
              <a:t>: </a:t>
            </a:r>
          </a:p>
          <a:p>
            <a:pPr marL="0" indent="0" algn="just">
              <a:buNone/>
            </a:pPr>
            <a:r>
              <a:rPr lang="tr-TR" dirty="0"/>
              <a:t>"Onu kim yarattı? Hangi </a:t>
            </a:r>
            <a:r>
              <a:rPr lang="tr-TR" dirty="0" err="1"/>
              <a:t>amaçla</a:t>
            </a:r>
            <a:r>
              <a:rPr lang="tr-TR" dirty="0"/>
              <a:t> yaratıldı? Na­sıl yaratıldı?" </a:t>
            </a:r>
          </a:p>
          <a:p>
            <a:pPr marL="0" indent="0" algn="just">
              <a:buNone/>
            </a:pPr>
            <a:r>
              <a:rPr lang="tr-TR" dirty="0"/>
              <a:t>İstatistiki bilgiyi </a:t>
            </a:r>
            <a:r>
              <a:rPr lang="tr-TR" dirty="0" err="1"/>
              <a:t>değerlendirirken</a:t>
            </a:r>
            <a:r>
              <a:rPr lang="tr-TR" dirty="0"/>
              <a:t> ayrıca </a:t>
            </a:r>
            <a:r>
              <a:rPr lang="tr-TR" dirty="0" err="1"/>
              <a:t>şu</a:t>
            </a:r>
            <a:r>
              <a:rPr lang="tr-TR" dirty="0"/>
              <a:t> soruları so­run: </a:t>
            </a:r>
            <a:r>
              <a:rPr lang="tr-TR" dirty="0" err="1"/>
              <a:t>İstatistiğin</a:t>
            </a:r>
            <a:r>
              <a:rPr lang="tr-TR" dirty="0"/>
              <a:t> </a:t>
            </a:r>
            <a:r>
              <a:rPr lang="tr-TR" dirty="0" err="1"/>
              <a:t>kaynağı</a:t>
            </a:r>
            <a:r>
              <a:rPr lang="tr-TR" dirty="0"/>
              <a:t> ne? Kaynak </a:t>
            </a:r>
            <a:r>
              <a:rPr lang="tr-TR" dirty="0" err="1"/>
              <a:t>güvenilir</a:t>
            </a:r>
            <a:r>
              <a:rPr lang="tr-TR" dirty="0"/>
              <a:t> mi? Veriler eski mi? Veriler </a:t>
            </a:r>
            <a:r>
              <a:rPr lang="tr-TR" dirty="0" err="1"/>
              <a:t>toplandığından</a:t>
            </a:r>
            <a:r>
              <a:rPr lang="tr-TR" dirty="0"/>
              <a:t> bu yana, herhangi bir </a:t>
            </a:r>
            <a:r>
              <a:rPr lang="tr-TR" dirty="0" err="1"/>
              <a:t>önemli</a:t>
            </a:r>
            <a:r>
              <a:rPr lang="tr-TR" dirty="0"/>
              <a:t> </a:t>
            </a:r>
            <a:r>
              <a:rPr lang="tr-TR" dirty="0" err="1"/>
              <a:t>değişim</a:t>
            </a:r>
            <a:r>
              <a:rPr lang="tr-TR" dirty="0"/>
              <a:t> </a:t>
            </a:r>
            <a:r>
              <a:rPr lang="tr-TR" dirty="0" err="1"/>
              <a:t>yaşandı</a:t>
            </a:r>
            <a:r>
              <a:rPr lang="tr-TR" dirty="0"/>
              <a:t> mı?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2577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007EF4-4289-2A46-8BC9-96976BBAD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ANKET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01CD98-E62A-3C41-8C01-5CD2F6E42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Anketler, </a:t>
            </a:r>
            <a:r>
              <a:rPr lang="tr-TR" dirty="0" err="1"/>
              <a:t>özellikle</a:t>
            </a:r>
            <a:r>
              <a:rPr lang="tr-TR" dirty="0"/>
              <a:t> sosyal bilimlerde, profesyoneller tarafın­dan en fazla kullanılan </a:t>
            </a:r>
            <a:r>
              <a:rPr lang="tr-TR" dirty="0" err="1"/>
              <a:t>araçlar</a:t>
            </a:r>
            <a:r>
              <a:rPr lang="tr-TR" dirty="0"/>
              <a:t> arasındadır. Anketlerden elde edilen veri </a:t>
            </a:r>
            <a:r>
              <a:rPr lang="tr-TR" dirty="0" err="1"/>
              <a:t>ölçülebilir</a:t>
            </a:r>
            <a:r>
              <a:rPr lang="tr-TR" dirty="0"/>
              <a:t> </a:t>
            </a:r>
            <a:r>
              <a:rPr lang="tr-TR" dirty="0" err="1"/>
              <a:t>olduğundan</a:t>
            </a:r>
            <a:r>
              <a:rPr lang="tr-TR" dirty="0"/>
              <a:t>, anketler genellikle ista­tistik </a:t>
            </a:r>
            <a:r>
              <a:rPr lang="tr-TR" dirty="0" err="1"/>
              <a:t>üst</a:t>
            </a:r>
            <a:r>
              <a:rPr lang="tr-TR" dirty="0"/>
              <a:t> </a:t>
            </a:r>
            <a:r>
              <a:rPr lang="tr-TR" dirty="0" err="1"/>
              <a:t>başlığı</a:t>
            </a:r>
            <a:r>
              <a:rPr lang="tr-TR" dirty="0"/>
              <a:t> altına </a:t>
            </a:r>
            <a:r>
              <a:rPr lang="tr-TR" dirty="0" err="1"/>
              <a:t>yerleştirilirler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Fakat biz onları ayırt edici bir </a:t>
            </a:r>
            <a:r>
              <a:rPr lang="tr-TR" dirty="0" err="1"/>
              <a:t>özelliklerine</a:t>
            </a:r>
            <a:r>
              <a:rPr lang="tr-TR" dirty="0"/>
              <a:t> dikkat </a:t>
            </a:r>
            <a:r>
              <a:rPr lang="tr-TR" dirty="0" err="1"/>
              <a:t>çekmek</a:t>
            </a:r>
            <a:r>
              <a:rPr lang="tr-TR" dirty="0"/>
              <a:t> </a:t>
            </a:r>
            <a:r>
              <a:rPr lang="tr-TR" dirty="0" err="1"/>
              <a:t>üzere</a:t>
            </a:r>
            <a:r>
              <a:rPr lang="tr-TR" dirty="0"/>
              <a:t> ayrı ele alıyoruz: Anketler veriyi sıklıkla gruptaki (</a:t>
            </a:r>
            <a:r>
              <a:rPr lang="tr-TR" dirty="0" err="1"/>
              <a:t>nüfus</a:t>
            </a:r>
            <a:r>
              <a:rPr lang="tr-TR" dirty="0"/>
              <a:t> olarak bilinen) her bireyle </a:t>
            </a:r>
            <a:r>
              <a:rPr lang="tr-TR" dirty="0" err="1"/>
              <a:t>değil</a:t>
            </a:r>
            <a:r>
              <a:rPr lang="tr-TR" dirty="0"/>
              <a:t>, grubu temsil eden </a:t>
            </a:r>
            <a:r>
              <a:rPr lang="tr-TR" dirty="0" err="1"/>
              <a:t>örneklem</a:t>
            </a:r>
            <a:r>
              <a:rPr lang="tr-TR" dirty="0"/>
              <a:t> ile </a:t>
            </a:r>
            <a:r>
              <a:rPr lang="tr-TR" dirty="0" err="1"/>
              <a:t>iletişim</a:t>
            </a:r>
            <a:r>
              <a:rPr lang="tr-TR" dirty="0"/>
              <a:t> kura­rak elde eder. Anketler telefon, e-posta ya da </a:t>
            </a:r>
            <a:r>
              <a:rPr lang="tr-TR" dirty="0" err="1"/>
              <a:t>şahsi</a:t>
            </a:r>
            <a:r>
              <a:rPr lang="tr-TR" dirty="0"/>
              <a:t> </a:t>
            </a:r>
            <a:r>
              <a:rPr lang="tr-TR" dirty="0" err="1"/>
              <a:t>görüşme</a:t>
            </a:r>
            <a:r>
              <a:rPr lang="tr-TR" dirty="0"/>
              <a:t> yoluyla yapılır. </a:t>
            </a:r>
          </a:p>
          <a:p>
            <a:pPr marL="0" indent="0" algn="just">
              <a:buNone/>
            </a:pPr>
            <a:r>
              <a:rPr lang="tr-TR" dirty="0"/>
              <a:t>Örneklem, rasgele, sistematik (</a:t>
            </a:r>
            <a:r>
              <a:rPr lang="tr-TR" dirty="0" err="1"/>
              <a:t>örneğin</a:t>
            </a:r>
            <a:r>
              <a:rPr lang="tr-TR" dirty="0"/>
              <a:t> telefon rehberinde her onuncu veya </a:t>
            </a:r>
            <a:r>
              <a:rPr lang="tr-TR" dirty="0" err="1"/>
              <a:t>yüzüncu</a:t>
            </a:r>
            <a:r>
              <a:rPr lang="tr-TR" dirty="0"/>
              <a:t>̈ </a:t>
            </a:r>
            <a:r>
              <a:rPr lang="tr-TR" dirty="0" err="1"/>
              <a:t>kişi</a:t>
            </a:r>
            <a:r>
              <a:rPr lang="tr-TR" dirty="0"/>
              <a:t> gibi) veya kat­manlı (grubu </a:t>
            </a:r>
            <a:r>
              <a:rPr lang="tr-TR" dirty="0" err="1"/>
              <a:t>oluşturan</a:t>
            </a:r>
            <a:r>
              <a:rPr lang="tr-TR" dirty="0"/>
              <a:t> </a:t>
            </a:r>
            <a:r>
              <a:rPr lang="tr-TR" dirty="0" err="1"/>
              <a:t>üyelerin</a:t>
            </a:r>
            <a:r>
              <a:rPr lang="tr-TR" dirty="0"/>
              <a:t> tam oranı; </a:t>
            </a:r>
            <a:r>
              <a:rPr lang="tr-TR" dirty="0" err="1"/>
              <a:t>örneğin</a:t>
            </a:r>
            <a:r>
              <a:rPr lang="tr-TR" dirty="0"/>
              <a:t> </a:t>
            </a:r>
            <a:r>
              <a:rPr lang="tr-TR" dirty="0" err="1"/>
              <a:t>yüzde</a:t>
            </a:r>
            <a:r>
              <a:rPr lang="tr-TR" dirty="0"/>
              <a:t> 51 kadın ve </a:t>
            </a:r>
            <a:r>
              <a:rPr lang="tr-TR" dirty="0" err="1"/>
              <a:t>yüzde</a:t>
            </a:r>
            <a:r>
              <a:rPr lang="tr-TR" dirty="0"/>
              <a:t> 49 erkek gibi) olabilir. </a:t>
            </a:r>
          </a:p>
          <a:p>
            <a:pPr marL="0" indent="0" algn="just">
              <a:buNone/>
            </a:pP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9565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6F7BC1-7C7E-2B40-BB60-071704E8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82337E-EA8A-804B-8A03-B90953A43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/>
              <a:t>Joel</a:t>
            </a:r>
            <a:r>
              <a:rPr lang="tr-TR" dirty="0"/>
              <a:t> Best, "</a:t>
            </a:r>
            <a:r>
              <a:rPr lang="tr-TR" dirty="0" err="1"/>
              <a:t>çoğu</a:t>
            </a:r>
            <a:r>
              <a:rPr lang="tr-TR" dirty="0"/>
              <a:t> toplumsal meseleye </a:t>
            </a:r>
            <a:r>
              <a:rPr lang="tr-TR" dirty="0" err="1"/>
              <a:t>yönelik</a:t>
            </a:r>
            <a:r>
              <a:rPr lang="tr-TR" dirty="0"/>
              <a:t> kamusal </a:t>
            </a:r>
            <a:r>
              <a:rPr lang="tr-TR" dirty="0" err="1"/>
              <a:t>eği­limlerin</a:t>
            </a:r>
            <a:r>
              <a:rPr lang="tr-TR" dirty="0"/>
              <a:t>, lehte veya aleyhte </a:t>
            </a:r>
            <a:r>
              <a:rPr lang="tr-TR" dirty="0" err="1"/>
              <a:t>şeklinde</a:t>
            </a:r>
            <a:r>
              <a:rPr lang="tr-TR" dirty="0"/>
              <a:t> </a:t>
            </a:r>
            <a:r>
              <a:rPr lang="tr-TR" dirty="0" err="1"/>
              <a:t>basitçe</a:t>
            </a:r>
            <a:r>
              <a:rPr lang="tr-TR" dirty="0"/>
              <a:t> sınıflandırıla­mayacak ya da tek bir anket sorusuyla </a:t>
            </a:r>
            <a:r>
              <a:rPr lang="tr-TR" dirty="0" err="1"/>
              <a:t>ölçülemeyecek</a:t>
            </a:r>
            <a:r>
              <a:rPr lang="tr-TR" dirty="0"/>
              <a:t> kadar </a:t>
            </a:r>
            <a:r>
              <a:rPr lang="tr-TR" dirty="0" err="1"/>
              <a:t>karmaşık</a:t>
            </a:r>
            <a:r>
              <a:rPr lang="tr-TR" dirty="0"/>
              <a:t> oldukları" konusunda uyarmaktadır. </a:t>
            </a:r>
          </a:p>
          <a:p>
            <a:pPr marL="0" indent="0" algn="just">
              <a:buNone/>
            </a:pPr>
            <a:r>
              <a:rPr lang="tr-TR" dirty="0"/>
              <a:t>Dahası an­ketleri yapanlar, "soruların </a:t>
            </a:r>
            <a:r>
              <a:rPr lang="tr-TR" dirty="0" err="1"/>
              <a:t>sözcüklere</a:t>
            </a:r>
            <a:r>
              <a:rPr lang="tr-TR" dirty="0"/>
              <a:t> </a:t>
            </a:r>
            <a:r>
              <a:rPr lang="tr-TR" dirty="0" err="1"/>
              <a:t>dökülme</a:t>
            </a:r>
            <a:r>
              <a:rPr lang="tr-TR" dirty="0"/>
              <a:t> </a:t>
            </a:r>
            <a:r>
              <a:rPr lang="tr-TR" dirty="0" err="1"/>
              <a:t>biçiminin</a:t>
            </a:r>
            <a:r>
              <a:rPr lang="tr-TR" dirty="0"/>
              <a:t> </a:t>
            </a:r>
            <a:r>
              <a:rPr lang="tr-TR" dirty="0" err="1"/>
              <a:t>sonuçları</a:t>
            </a:r>
            <a:r>
              <a:rPr lang="tr-TR" dirty="0"/>
              <a:t> </a:t>
            </a:r>
            <a:r>
              <a:rPr lang="tr-TR" dirty="0" err="1"/>
              <a:t>etkilediğini</a:t>
            </a:r>
            <a:r>
              <a:rPr lang="tr-TR" dirty="0"/>
              <a:t>" ve </a:t>
            </a:r>
            <a:r>
              <a:rPr lang="tr-TR" dirty="0" err="1"/>
              <a:t>dürüst</a:t>
            </a:r>
            <a:r>
              <a:rPr lang="tr-TR" dirty="0"/>
              <a:t> olmadıkları takdirde, soru­larını, </a:t>
            </a:r>
            <a:r>
              <a:rPr lang="tr-TR" dirty="0" err="1"/>
              <a:t>kişisel</a:t>
            </a:r>
            <a:r>
              <a:rPr lang="tr-TR" dirty="0"/>
              <a:t> </a:t>
            </a:r>
            <a:r>
              <a:rPr lang="tr-TR" dirty="0" err="1"/>
              <a:t>gündemlerini</a:t>
            </a:r>
            <a:r>
              <a:rPr lang="tr-TR" dirty="0"/>
              <a:t> destekleyecek </a:t>
            </a:r>
            <a:r>
              <a:rPr lang="tr-TR" dirty="0" err="1"/>
              <a:t>biçimde</a:t>
            </a:r>
            <a:r>
              <a:rPr lang="tr-TR" dirty="0"/>
              <a:t> </a:t>
            </a:r>
            <a:r>
              <a:rPr lang="tr-TR" dirty="0" err="1"/>
              <a:t>çerçevele</a:t>
            </a:r>
            <a:r>
              <a:rPr lang="tr-TR" dirty="0"/>
              <a:t>­ </a:t>
            </a:r>
            <a:r>
              <a:rPr lang="tr-TR" dirty="0" err="1"/>
              <a:t>yebileceklerini</a:t>
            </a:r>
            <a:r>
              <a:rPr lang="tr-TR" dirty="0"/>
              <a:t> fark </a:t>
            </a:r>
            <a:r>
              <a:rPr lang="tr-TR" dirty="0" err="1"/>
              <a:t>etmişlerdir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211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CAB184-6C01-D24B-8F96-89302053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B631AC-4D6C-114E-9B43-1F1D31B23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Bir anketi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r>
              <a:rPr lang="tr-TR" dirty="0"/>
              <a:t>Örneklem </a:t>
            </a:r>
            <a:r>
              <a:rPr lang="tr-TR" dirty="0" err="1"/>
              <a:t>gerçekten</a:t>
            </a:r>
            <a:r>
              <a:rPr lang="tr-TR" dirty="0"/>
              <a:t> evreni temsile uygun muydu? Bir </a:t>
            </a:r>
            <a:r>
              <a:rPr lang="tr-TR" dirty="0" err="1"/>
              <a:t>başka</a:t>
            </a:r>
            <a:r>
              <a:rPr lang="tr-TR" dirty="0"/>
              <a:t> ifadeyle, ankete dahil edilen toplam </a:t>
            </a:r>
            <a:r>
              <a:rPr lang="tr-TR" dirty="0" err="1"/>
              <a:t>nüfusun</a:t>
            </a:r>
            <a:r>
              <a:rPr lang="tr-TR" dirty="0"/>
              <a:t> </a:t>
            </a:r>
            <a:r>
              <a:rPr lang="tr-TR" dirty="0" err="1"/>
              <a:t>tüm</a:t>
            </a:r>
            <a:r>
              <a:rPr lang="tr-TR" dirty="0"/>
              <a:t> </a:t>
            </a:r>
            <a:r>
              <a:rPr lang="tr-TR" dirty="0" err="1"/>
              <a:t>üyeleri</a:t>
            </a:r>
            <a:r>
              <a:rPr lang="tr-TR" dirty="0"/>
              <a:t>, </a:t>
            </a:r>
            <a:r>
              <a:rPr lang="tr-TR" dirty="0" err="1"/>
              <a:t>eşit</a:t>
            </a:r>
            <a:r>
              <a:rPr lang="tr-TR" dirty="0"/>
              <a:t> derece </a:t>
            </a:r>
            <a:r>
              <a:rPr lang="tr-TR" dirty="0" err="1"/>
              <a:t>seçilme</a:t>
            </a:r>
            <a:r>
              <a:rPr lang="tr-TR" dirty="0"/>
              <a:t> </a:t>
            </a:r>
            <a:r>
              <a:rPr lang="tr-TR" dirty="0" err="1"/>
              <a:t>şansına</a:t>
            </a:r>
            <a:r>
              <a:rPr lang="tr-TR" dirty="0"/>
              <a:t> sahip miydi? </a:t>
            </a:r>
          </a:p>
          <a:p>
            <a:r>
              <a:rPr lang="tr-TR" dirty="0"/>
              <a:t>Sorular </a:t>
            </a:r>
            <a:r>
              <a:rPr lang="tr-TR" dirty="0" err="1"/>
              <a:t>açık</a:t>
            </a:r>
            <a:r>
              <a:rPr lang="tr-TR" dirty="0"/>
              <a:t> ve net miydi? Yanlı </a:t>
            </a:r>
            <a:r>
              <a:rPr lang="tr-TR" dirty="0" err="1"/>
              <a:t>değil</a:t>
            </a:r>
            <a:r>
              <a:rPr lang="tr-TR" dirty="0"/>
              <a:t> de nesnel bir </a:t>
            </a:r>
            <a:r>
              <a:rPr lang="tr-TR" dirty="0" err="1"/>
              <a:t>şekilde</a:t>
            </a:r>
            <a:r>
              <a:rPr lang="tr-TR" dirty="0"/>
              <a:t> </a:t>
            </a:r>
            <a:r>
              <a:rPr lang="tr-TR" dirty="0" err="1"/>
              <a:t>oluşturuldular</a:t>
            </a:r>
            <a:r>
              <a:rPr lang="tr-TR" dirty="0"/>
              <a:t> mı? </a:t>
            </a:r>
          </a:p>
          <a:p>
            <a:r>
              <a:rPr lang="tr-TR" dirty="0" err="1"/>
              <a:t>Aynca</a:t>
            </a:r>
            <a:r>
              <a:rPr lang="tr-TR" dirty="0"/>
              <a:t> </a:t>
            </a:r>
            <a:r>
              <a:rPr lang="tr-TR" dirty="0" err="1"/>
              <a:t>diğer</a:t>
            </a:r>
            <a:r>
              <a:rPr lang="tr-TR" dirty="0"/>
              <a:t> anketler, </a:t>
            </a:r>
            <a:r>
              <a:rPr lang="tr-TR" dirty="0" err="1"/>
              <a:t>söz</a:t>
            </a:r>
            <a:r>
              <a:rPr lang="tr-TR" dirty="0"/>
              <a:t> konusu anketin bul­gularını desteklemekte midir?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3936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43702D-D224-8046-94F8-D8205A711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(RESMİ) GÖZLEM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E623CD-76FA-8749-9FDC-F9182C3B9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 err="1"/>
              <a:t>İki</a:t>
            </a:r>
            <a:r>
              <a:rPr lang="tr-TR" dirty="0"/>
              <a:t> </a:t>
            </a:r>
            <a:r>
              <a:rPr lang="tr-TR" dirty="0" err="1"/>
              <a:t>tür</a:t>
            </a:r>
            <a:r>
              <a:rPr lang="tr-TR" dirty="0"/>
              <a:t> resmi </a:t>
            </a:r>
            <a:r>
              <a:rPr lang="tr-TR" dirty="0" err="1"/>
              <a:t>gözlem</a:t>
            </a:r>
            <a:r>
              <a:rPr lang="tr-TR" dirty="0"/>
              <a:t> </a:t>
            </a:r>
            <a:r>
              <a:rPr lang="tr-TR" dirty="0" err="1"/>
              <a:t>çalışması</a:t>
            </a:r>
            <a:r>
              <a:rPr lang="tr-TR" dirty="0"/>
              <a:t> vardır: </a:t>
            </a:r>
          </a:p>
          <a:p>
            <a:pPr marL="0" indent="0" algn="just">
              <a:buNone/>
            </a:pPr>
            <a:r>
              <a:rPr lang="tr-TR" b="1" dirty="0"/>
              <a:t>Bağımsız</a:t>
            </a:r>
            <a:r>
              <a:rPr lang="tr-TR" dirty="0"/>
              <a:t> </a:t>
            </a:r>
            <a:r>
              <a:rPr lang="tr-TR" dirty="0" err="1"/>
              <a:t>gözlemde</a:t>
            </a:r>
            <a:r>
              <a:rPr lang="tr-TR" dirty="0"/>
              <a:t>, </a:t>
            </a:r>
            <a:r>
              <a:rPr lang="tr-TR" dirty="0" err="1"/>
              <a:t>gözlemci</a:t>
            </a:r>
            <a:r>
              <a:rPr lang="tr-TR" dirty="0"/>
              <a:t>, hakkında </a:t>
            </a:r>
            <a:r>
              <a:rPr lang="tr-TR" dirty="0" err="1"/>
              <a:t>araştırma</a:t>
            </a:r>
            <a:r>
              <a:rPr lang="tr-TR" dirty="0"/>
              <a:t> yapılan bireylerle </a:t>
            </a:r>
            <a:r>
              <a:rPr lang="tr-TR" dirty="0" err="1"/>
              <a:t>etkileşimde</a:t>
            </a:r>
            <a:r>
              <a:rPr lang="tr-TR" dirty="0"/>
              <a:t> bulunmaz. Bir </a:t>
            </a:r>
            <a:r>
              <a:rPr lang="tr-TR" dirty="0" err="1"/>
              <a:t>çocuk</a:t>
            </a:r>
            <a:r>
              <a:rPr lang="tr-TR" dirty="0"/>
              <a:t> </a:t>
            </a:r>
            <a:r>
              <a:rPr lang="tr-TR" dirty="0" err="1"/>
              <a:t>psikoloğu</a:t>
            </a:r>
            <a:r>
              <a:rPr lang="tr-TR" dirty="0"/>
              <a:t>, </a:t>
            </a:r>
            <a:r>
              <a:rPr lang="tr-TR" dirty="0" err="1"/>
              <a:t>örneğin</a:t>
            </a:r>
            <a:r>
              <a:rPr lang="tr-TR" dirty="0"/>
              <a:t> okul oyun </a:t>
            </a:r>
            <a:r>
              <a:rPr lang="tr-TR" dirty="0" err="1"/>
              <a:t>bahçesi­ni</a:t>
            </a:r>
            <a:r>
              <a:rPr lang="tr-TR" dirty="0"/>
              <a:t> ziyaret ederek </a:t>
            </a:r>
            <a:r>
              <a:rPr lang="tr-TR" dirty="0" err="1"/>
              <a:t>çocukların</a:t>
            </a:r>
            <a:r>
              <a:rPr lang="tr-TR" dirty="0"/>
              <a:t> </a:t>
            </a:r>
            <a:r>
              <a:rPr lang="tr-TR" dirty="0" err="1"/>
              <a:t>davranışlarını</a:t>
            </a:r>
            <a:r>
              <a:rPr lang="tr-TR" dirty="0"/>
              <a:t> izleyebilir. </a:t>
            </a:r>
          </a:p>
          <a:p>
            <a:pPr marL="0" indent="0" algn="just">
              <a:buNone/>
            </a:pPr>
            <a:r>
              <a:rPr lang="tr-TR" b="1" dirty="0"/>
              <a:t>Katı­lımcı</a:t>
            </a:r>
            <a:r>
              <a:rPr lang="tr-TR" dirty="0"/>
              <a:t> </a:t>
            </a:r>
            <a:r>
              <a:rPr lang="tr-TR" dirty="0" err="1"/>
              <a:t>gözlemde</a:t>
            </a:r>
            <a:r>
              <a:rPr lang="tr-TR" dirty="0"/>
              <a:t> </a:t>
            </a:r>
            <a:r>
              <a:rPr lang="tr-TR" dirty="0" err="1"/>
              <a:t>araştırmacı</a:t>
            </a:r>
            <a:r>
              <a:rPr lang="tr-TR" dirty="0"/>
              <a:t>, </a:t>
            </a:r>
            <a:r>
              <a:rPr lang="tr-TR" dirty="0" err="1"/>
              <a:t>araştırılan</a:t>
            </a:r>
            <a:r>
              <a:rPr lang="tr-TR" dirty="0"/>
              <a:t> faaliyete dahil olur. Bir </a:t>
            </a:r>
            <a:r>
              <a:rPr lang="tr-TR" dirty="0" err="1"/>
              <a:t>göçebe</a:t>
            </a:r>
            <a:r>
              <a:rPr lang="tr-TR" dirty="0"/>
              <a:t> kabileyle aylarca </a:t>
            </a:r>
            <a:r>
              <a:rPr lang="tr-TR" dirty="0" err="1"/>
              <a:t>yaşayan</a:t>
            </a:r>
            <a:r>
              <a:rPr lang="tr-TR" dirty="0"/>
              <a:t>, onlarla birlikte yemek yiyen ve ortak faaliyetlerinde yer alan bir antropolog, katı­lımcı </a:t>
            </a:r>
            <a:r>
              <a:rPr lang="tr-TR" dirty="0" err="1"/>
              <a:t>gözlemci</a:t>
            </a:r>
            <a:r>
              <a:rPr lang="tr-TR" dirty="0"/>
              <a:t> olacaktır.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9493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FC0089-A643-9D43-AFDC-F9DB95DB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7DDEB3-EB0E-CA4A-8F67-90FCB321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Resmi </a:t>
            </a:r>
            <a:r>
              <a:rPr lang="tr-TR" dirty="0" err="1"/>
              <a:t>gözlemi</a:t>
            </a:r>
            <a:r>
              <a:rPr lang="tr-TR" dirty="0"/>
              <a:t>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r>
              <a:rPr lang="tr-TR" dirty="0" err="1"/>
              <a:t>Göz­lemcinin</a:t>
            </a:r>
            <a:r>
              <a:rPr lang="tr-TR" dirty="0"/>
              <a:t> </a:t>
            </a:r>
            <a:r>
              <a:rPr lang="tr-TR" dirty="0" err="1"/>
              <a:t>varlığının</a:t>
            </a:r>
            <a:r>
              <a:rPr lang="tr-TR" dirty="0"/>
              <a:t>, </a:t>
            </a:r>
            <a:r>
              <a:rPr lang="tr-TR" dirty="0" err="1"/>
              <a:t>gözlemlenen</a:t>
            </a:r>
            <a:r>
              <a:rPr lang="tr-TR" dirty="0"/>
              <a:t> </a:t>
            </a:r>
            <a:r>
              <a:rPr lang="tr-TR" dirty="0" err="1"/>
              <a:t>davranışı</a:t>
            </a:r>
            <a:r>
              <a:rPr lang="tr-TR" dirty="0"/>
              <a:t> bozması olası mıdır? </a:t>
            </a:r>
          </a:p>
          <a:p>
            <a:r>
              <a:rPr lang="tr-TR" dirty="0" err="1"/>
              <a:t>Gözlem</a:t>
            </a:r>
            <a:r>
              <a:rPr lang="tr-TR" dirty="0"/>
              <a:t> </a:t>
            </a:r>
            <a:r>
              <a:rPr lang="tr-TR" dirty="0" err="1"/>
              <a:t>süresi</a:t>
            </a:r>
            <a:r>
              <a:rPr lang="tr-TR" dirty="0"/>
              <a:t>, </a:t>
            </a:r>
            <a:r>
              <a:rPr lang="tr-TR" dirty="0" err="1"/>
              <a:t>söz</a:t>
            </a:r>
            <a:r>
              <a:rPr lang="tr-TR" dirty="0"/>
              <a:t> konusu </a:t>
            </a:r>
            <a:r>
              <a:rPr lang="tr-TR" dirty="0" err="1"/>
              <a:t>sonuçlara</a:t>
            </a:r>
            <a:r>
              <a:rPr lang="tr-TR" dirty="0"/>
              <a:t> </a:t>
            </a:r>
            <a:r>
              <a:rPr lang="tr-TR" dirty="0" err="1"/>
              <a:t>ulaşılması</a:t>
            </a:r>
            <a:r>
              <a:rPr lang="tr-TR" dirty="0"/>
              <a:t> </a:t>
            </a:r>
            <a:r>
              <a:rPr lang="tr-TR" dirty="0" err="1"/>
              <a:t>için</a:t>
            </a:r>
            <a:r>
              <a:rPr lang="tr-TR" dirty="0"/>
              <a:t> yeterli miydi? </a:t>
            </a:r>
          </a:p>
          <a:p>
            <a:r>
              <a:rPr lang="tr-TR" dirty="0" err="1"/>
              <a:t>Sonuçlar</a:t>
            </a:r>
            <a:r>
              <a:rPr lang="tr-TR" dirty="0"/>
              <a:t> </a:t>
            </a:r>
            <a:r>
              <a:rPr lang="tr-TR" dirty="0" err="1"/>
              <a:t>aşırı</a:t>
            </a:r>
            <a:r>
              <a:rPr lang="tr-TR" dirty="0"/>
              <a:t> genellemeye mi dayanmaktadır? (</a:t>
            </a:r>
            <a:r>
              <a:rPr lang="tr-TR" dirty="0" err="1"/>
              <a:t>Örneğin</a:t>
            </a:r>
            <a:r>
              <a:rPr lang="tr-TR" dirty="0"/>
              <a:t> tek bir </a:t>
            </a:r>
            <a:r>
              <a:rPr lang="tr-TR" dirty="0" err="1"/>
              <a:t>göçebe</a:t>
            </a:r>
            <a:r>
              <a:rPr lang="tr-TR" dirty="0"/>
              <a:t> grup hakkındaki </a:t>
            </a:r>
            <a:r>
              <a:rPr lang="tr-TR" dirty="0" err="1"/>
              <a:t>gözlemler</a:t>
            </a:r>
            <a:r>
              <a:rPr lang="tr-TR" dirty="0"/>
              <a:t>, </a:t>
            </a:r>
            <a:r>
              <a:rPr lang="tr-TR" dirty="0" err="1"/>
              <a:t>di</a:t>
            </a:r>
            <a:r>
              <a:rPr lang="tr-TR" dirty="0"/>
              <a:t>­ </a:t>
            </a:r>
            <a:r>
              <a:rPr lang="tr-TR" dirty="0" err="1"/>
              <a:t>ğer</a:t>
            </a:r>
            <a:r>
              <a:rPr lang="tr-TR" dirty="0"/>
              <a:t> </a:t>
            </a:r>
            <a:r>
              <a:rPr lang="tr-TR" dirty="0" err="1"/>
              <a:t>göçebe</a:t>
            </a:r>
            <a:r>
              <a:rPr lang="tr-TR" dirty="0"/>
              <a:t> grupların </a:t>
            </a:r>
            <a:r>
              <a:rPr lang="tr-TR" dirty="0" err="1"/>
              <a:t>önemli</a:t>
            </a:r>
            <a:r>
              <a:rPr lang="tr-TR" dirty="0"/>
              <a:t> farklılıklar </a:t>
            </a:r>
            <a:r>
              <a:rPr lang="tr-TR" dirty="0" err="1"/>
              <a:t>gösterebileceklerini</a:t>
            </a:r>
            <a:r>
              <a:rPr lang="tr-TR" dirty="0"/>
              <a:t> </a:t>
            </a:r>
            <a:r>
              <a:rPr lang="tr-TR" dirty="0" err="1"/>
              <a:t>görmezden</a:t>
            </a:r>
            <a:r>
              <a:rPr lang="tr-TR" dirty="0"/>
              <a:t> gelerek, </a:t>
            </a:r>
            <a:r>
              <a:rPr lang="tr-TR" dirty="0" err="1"/>
              <a:t>tüm</a:t>
            </a:r>
            <a:r>
              <a:rPr lang="tr-TR" dirty="0"/>
              <a:t> </a:t>
            </a:r>
            <a:r>
              <a:rPr lang="tr-TR" dirty="0" err="1"/>
              <a:t>göçebe</a:t>
            </a:r>
            <a:r>
              <a:rPr lang="tr-TR" dirty="0"/>
              <a:t> gruplar </a:t>
            </a:r>
            <a:r>
              <a:rPr lang="tr-TR" dirty="0" err="1"/>
              <a:t>için</a:t>
            </a:r>
            <a:r>
              <a:rPr lang="tr-TR" dirty="0"/>
              <a:t> </a:t>
            </a:r>
            <a:r>
              <a:rPr lang="tr-TR" dirty="0" err="1"/>
              <a:t>genelleştirilmis</a:t>
            </a:r>
            <a:r>
              <a:rPr lang="tr-TR" dirty="0"/>
              <a:t>̧ olabilir.)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986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389DE0-6A37-7242-8898-900B94F6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ARAŞTIRMA İNCELEMESİ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FC655E-4568-F44A-9764-9E6B01623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Bu </a:t>
            </a:r>
            <a:r>
              <a:rPr lang="tr-TR" dirty="0" err="1"/>
              <a:t>türden</a:t>
            </a:r>
            <a:r>
              <a:rPr lang="tr-TR" dirty="0"/>
              <a:t> bir </a:t>
            </a:r>
            <a:r>
              <a:rPr lang="tr-TR" dirty="0" err="1"/>
              <a:t>çalışma</a:t>
            </a:r>
            <a:r>
              <a:rPr lang="tr-TR" dirty="0"/>
              <a:t>, konu hakkında dikkate </a:t>
            </a:r>
            <a:r>
              <a:rPr lang="tr-TR" dirty="0" err="1"/>
              <a:t>değer</a:t>
            </a:r>
            <a:r>
              <a:rPr lang="tr-TR" dirty="0"/>
              <a:t> mik­tarda </a:t>
            </a:r>
            <a:r>
              <a:rPr lang="tr-TR" dirty="0" err="1"/>
              <a:t>çalışma</a:t>
            </a:r>
            <a:r>
              <a:rPr lang="tr-TR" dirty="0"/>
              <a:t> </a:t>
            </a:r>
            <a:r>
              <a:rPr lang="tr-TR" dirty="0" err="1"/>
              <a:t>önceden</a:t>
            </a:r>
            <a:r>
              <a:rPr lang="tr-TR" dirty="0"/>
              <a:t> </a:t>
            </a:r>
            <a:r>
              <a:rPr lang="tr-TR" dirty="0" err="1"/>
              <a:t>yapılmışsa</a:t>
            </a:r>
            <a:r>
              <a:rPr lang="tr-TR" dirty="0"/>
              <a:t> ele alınır. </a:t>
            </a:r>
            <a:r>
              <a:rPr lang="tr-TR" dirty="0" err="1"/>
              <a:t>Araştırmacı</a:t>
            </a:r>
            <a:r>
              <a:rPr lang="tr-TR" dirty="0"/>
              <a:t> </a:t>
            </a:r>
            <a:r>
              <a:rPr lang="tr-TR" dirty="0" err="1"/>
              <a:t>ya­pılmıs</a:t>
            </a:r>
            <a:r>
              <a:rPr lang="tr-TR" dirty="0"/>
              <a:t>̧ </a:t>
            </a:r>
            <a:r>
              <a:rPr lang="tr-TR" dirty="0" err="1"/>
              <a:t>tüm</a:t>
            </a:r>
            <a:r>
              <a:rPr lang="tr-TR" dirty="0"/>
              <a:t> akademik </a:t>
            </a:r>
            <a:r>
              <a:rPr lang="tr-TR" dirty="0" err="1"/>
              <a:t>çalışmaları</a:t>
            </a:r>
            <a:r>
              <a:rPr lang="tr-TR" dirty="0"/>
              <a:t> </a:t>
            </a:r>
            <a:r>
              <a:rPr lang="tr-TR" dirty="0" err="1"/>
              <a:t>değerlendirir</a:t>
            </a:r>
            <a:r>
              <a:rPr lang="tr-TR" dirty="0"/>
              <a:t>, sonrasında </a:t>
            </a:r>
            <a:r>
              <a:rPr lang="tr-TR" dirty="0" err="1"/>
              <a:t>özetler</a:t>
            </a:r>
            <a:r>
              <a:rPr lang="tr-TR" dirty="0"/>
              <a:t> ve bulguları </a:t>
            </a:r>
            <a:r>
              <a:rPr lang="tr-TR" dirty="0" err="1"/>
              <a:t>karşılaştırır</a:t>
            </a:r>
            <a:r>
              <a:rPr lang="tr-TR" dirty="0"/>
              <a:t>. Genellikle onlarca, hatta </a:t>
            </a:r>
            <a:r>
              <a:rPr lang="tr-TR" dirty="0" err="1"/>
              <a:t>yüzlerce</a:t>
            </a:r>
            <a:r>
              <a:rPr lang="tr-TR" dirty="0"/>
              <a:t> </a:t>
            </a:r>
            <a:r>
              <a:rPr lang="tr-TR" dirty="0" err="1"/>
              <a:t>çalışma</a:t>
            </a:r>
            <a:r>
              <a:rPr lang="tr-TR" dirty="0"/>
              <a:t> </a:t>
            </a:r>
            <a:r>
              <a:rPr lang="tr-TR" dirty="0" err="1"/>
              <a:t>değerlendirilir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/>
              <a:t>Zorlu bir </a:t>
            </a:r>
            <a:r>
              <a:rPr lang="tr-TR" dirty="0" err="1"/>
              <a:t>araştırma</a:t>
            </a:r>
            <a:r>
              <a:rPr lang="tr-TR" dirty="0"/>
              <a:t> </a:t>
            </a:r>
            <a:r>
              <a:rPr lang="tr-TR" dirty="0" err="1"/>
              <a:t>süreci</a:t>
            </a:r>
            <a:r>
              <a:rPr lang="tr-TR" dirty="0"/>
              <a:t>, hemfikir olunan ve olunmayan noktalan ortaya </a:t>
            </a:r>
            <a:r>
              <a:rPr lang="tr-TR" dirty="0" err="1"/>
              <a:t>çıkarır</a:t>
            </a:r>
            <a:r>
              <a:rPr lang="tr-TR" dirty="0"/>
              <a:t> ve konu hakkında, </a:t>
            </a:r>
            <a:r>
              <a:rPr lang="tr-TR" dirty="0" err="1"/>
              <a:t>güncel</a:t>
            </a:r>
            <a:r>
              <a:rPr lang="tr-TR" dirty="0"/>
              <a:t> bilgi durumuna dair </a:t>
            </a:r>
            <a:r>
              <a:rPr lang="tr-TR" dirty="0" err="1"/>
              <a:t>değerli</a:t>
            </a:r>
            <a:r>
              <a:rPr lang="tr-TR" dirty="0"/>
              <a:t> bir </a:t>
            </a:r>
            <a:r>
              <a:rPr lang="tr-TR" dirty="0" err="1"/>
              <a:t>bakıs</a:t>
            </a:r>
            <a:r>
              <a:rPr lang="tr-TR" dirty="0"/>
              <a:t>̧ </a:t>
            </a:r>
            <a:r>
              <a:rPr lang="tr-TR" dirty="0" err="1"/>
              <a:t>sağlar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dirty="0" err="1"/>
              <a:t>Örneğin</a:t>
            </a:r>
            <a:r>
              <a:rPr lang="tr-TR" dirty="0"/>
              <a:t> televizyonun </a:t>
            </a:r>
            <a:r>
              <a:rPr lang="tr-TR" dirty="0" err="1"/>
              <a:t>yetişkinler</a:t>
            </a:r>
            <a:r>
              <a:rPr lang="tr-TR" dirty="0"/>
              <a:t> </a:t>
            </a:r>
            <a:r>
              <a:rPr lang="tr-TR" dirty="0" err="1"/>
              <a:t>üzerindeki</a:t>
            </a:r>
            <a:r>
              <a:rPr lang="tr-TR" dirty="0"/>
              <a:t> etkisine dair </a:t>
            </a:r>
            <a:r>
              <a:rPr lang="tr-TR" dirty="0" err="1"/>
              <a:t>araştırmaların</a:t>
            </a:r>
            <a:r>
              <a:rPr lang="tr-TR" dirty="0"/>
              <a:t> inceleyen Victor </a:t>
            </a:r>
            <a:r>
              <a:rPr lang="tr-TR" dirty="0" err="1"/>
              <a:t>Strasburger</a:t>
            </a:r>
            <a:r>
              <a:rPr lang="tr-TR" dirty="0"/>
              <a:t>, aralarında biri 67 </a:t>
            </a:r>
            <a:r>
              <a:rPr lang="tr-TR" dirty="0" err="1"/>
              <a:t>ayn</a:t>
            </a:r>
            <a:r>
              <a:rPr lang="tr-TR" dirty="0"/>
              <a:t> </a:t>
            </a:r>
            <a:r>
              <a:rPr lang="tr-TR" dirty="0" err="1"/>
              <a:t>çalışmayı</a:t>
            </a:r>
            <a:r>
              <a:rPr lang="tr-TR" dirty="0"/>
              <a:t>, </a:t>
            </a:r>
            <a:r>
              <a:rPr lang="tr-TR" dirty="0" err="1"/>
              <a:t>diğeri</a:t>
            </a:r>
            <a:r>
              <a:rPr lang="tr-TR" dirty="0"/>
              <a:t> 230 </a:t>
            </a:r>
            <a:r>
              <a:rPr lang="tr-TR" dirty="0" err="1"/>
              <a:t>çalışmayı</a:t>
            </a:r>
            <a:r>
              <a:rPr lang="tr-TR" dirty="0"/>
              <a:t> ve bir </a:t>
            </a:r>
            <a:r>
              <a:rPr lang="tr-TR" dirty="0" err="1"/>
              <a:t>diğeri</a:t>
            </a:r>
            <a:r>
              <a:rPr lang="tr-TR" dirty="0"/>
              <a:t> 188 </a:t>
            </a:r>
            <a:r>
              <a:rPr lang="tr-TR" dirty="0" err="1"/>
              <a:t>çalışmayı</a:t>
            </a:r>
            <a:r>
              <a:rPr lang="tr-TR" dirty="0"/>
              <a:t> kapsayan </a:t>
            </a:r>
            <a:r>
              <a:rPr lang="tr-TR" dirty="0" err="1"/>
              <a:t>üc</a:t>
            </a:r>
            <a:r>
              <a:rPr lang="tr-TR" dirty="0"/>
              <a:t>̧ "</a:t>
            </a:r>
            <a:r>
              <a:rPr lang="tr-TR" dirty="0" err="1"/>
              <a:t>süper</a:t>
            </a:r>
            <a:r>
              <a:rPr lang="tr-TR" dirty="0"/>
              <a:t> </a:t>
            </a:r>
            <a:r>
              <a:rPr lang="tr-TR" dirty="0" err="1"/>
              <a:t>çalışmanın</a:t>
            </a:r>
            <a:r>
              <a:rPr lang="tr-TR" dirty="0"/>
              <a:t>" </a:t>
            </a:r>
            <a:r>
              <a:rPr lang="tr-TR" dirty="0" err="1"/>
              <a:t>bulunduğu</a:t>
            </a:r>
            <a:r>
              <a:rPr lang="tr-TR" dirty="0"/>
              <a:t> </a:t>
            </a:r>
            <a:r>
              <a:rPr lang="tr-TR" dirty="0" err="1"/>
              <a:t>birçok</a:t>
            </a:r>
            <a:r>
              <a:rPr lang="tr-TR" dirty="0"/>
              <a:t> </a:t>
            </a:r>
            <a:r>
              <a:rPr lang="tr-TR" dirty="0" err="1"/>
              <a:t>çalışmayı</a:t>
            </a:r>
            <a:r>
              <a:rPr lang="tr-TR" dirty="0"/>
              <a:t> </a:t>
            </a:r>
            <a:r>
              <a:rPr lang="tr-TR" dirty="0" err="1"/>
              <a:t>değerlendirmiştir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9917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705B64-8BA7-3044-86C2-2A702EDB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9BDD00-74B3-A74E-BC7F-B01F8CFB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Bir </a:t>
            </a:r>
            <a:r>
              <a:rPr lang="tr-TR" dirty="0" err="1"/>
              <a:t>araştırma</a:t>
            </a:r>
            <a:r>
              <a:rPr lang="tr-TR" dirty="0"/>
              <a:t> incelemesini </a:t>
            </a:r>
            <a:r>
              <a:rPr lang="tr-TR" dirty="0" err="1"/>
              <a:t>değerlendirirken</a:t>
            </a:r>
            <a:r>
              <a:rPr lang="tr-TR" dirty="0"/>
              <a:t> </a:t>
            </a:r>
            <a:r>
              <a:rPr lang="tr-TR" dirty="0" err="1"/>
              <a:t>şu</a:t>
            </a:r>
            <a:r>
              <a:rPr lang="tr-TR" dirty="0"/>
              <a:t> soruları sorun: </a:t>
            </a:r>
          </a:p>
          <a:p>
            <a:pPr algn="just"/>
            <a:r>
              <a:rPr lang="tr-TR" dirty="0"/>
              <a:t>Ele alınan </a:t>
            </a:r>
            <a:r>
              <a:rPr lang="tr-TR" dirty="0" err="1"/>
              <a:t>araştırmalar</a:t>
            </a:r>
            <a:r>
              <a:rPr lang="tr-TR" dirty="0"/>
              <a:t> dikkate </a:t>
            </a:r>
            <a:r>
              <a:rPr lang="tr-TR" dirty="0" err="1"/>
              <a:t>alındığında</a:t>
            </a:r>
            <a:r>
              <a:rPr lang="tr-TR" dirty="0"/>
              <a:t>, yazarın </a:t>
            </a:r>
            <a:r>
              <a:rPr lang="tr-TR" dirty="0" err="1"/>
              <a:t>ulaştığı</a:t>
            </a:r>
            <a:r>
              <a:rPr lang="tr-TR" dirty="0"/>
              <a:t> </a:t>
            </a:r>
            <a:r>
              <a:rPr lang="tr-TR" dirty="0" err="1"/>
              <a:t>sonuçlar</a:t>
            </a:r>
            <a:r>
              <a:rPr lang="tr-TR" dirty="0"/>
              <a:t> mantıklı </a:t>
            </a:r>
            <a:r>
              <a:rPr lang="tr-TR" dirty="0" err="1"/>
              <a:t>görünmekte</a:t>
            </a:r>
            <a:r>
              <a:rPr lang="tr-TR" dirty="0"/>
              <a:t> midir? </a:t>
            </a:r>
          </a:p>
          <a:p>
            <a:pPr algn="just"/>
            <a:r>
              <a:rPr lang="tr-TR" dirty="0"/>
              <a:t>Yazarın </a:t>
            </a:r>
            <a:r>
              <a:rPr lang="tr-TR" dirty="0" err="1"/>
              <a:t>göz­den</a:t>
            </a:r>
            <a:r>
              <a:rPr lang="tr-TR" dirty="0"/>
              <a:t> </a:t>
            </a:r>
            <a:r>
              <a:rPr lang="tr-TR" dirty="0" err="1"/>
              <a:t>kaçırdığı</a:t>
            </a:r>
            <a:r>
              <a:rPr lang="tr-TR" dirty="0"/>
              <a:t> ilgili bir </a:t>
            </a:r>
            <a:r>
              <a:rPr lang="tr-TR" dirty="0" err="1"/>
              <a:t>araştırma</a:t>
            </a:r>
            <a:r>
              <a:rPr lang="tr-TR" dirty="0"/>
              <a:t> var mı? (Konuya uzak bir kimse olarak, ikinci soruyu kendi </a:t>
            </a:r>
            <a:r>
              <a:rPr lang="tr-TR" dirty="0" err="1"/>
              <a:t>başına</a:t>
            </a:r>
            <a:r>
              <a:rPr lang="tr-TR" dirty="0"/>
              <a:t> yanıtlamanızın im­kansız </a:t>
            </a:r>
            <a:r>
              <a:rPr lang="tr-TR" dirty="0" err="1"/>
              <a:t>olduğunu</a:t>
            </a:r>
            <a:r>
              <a:rPr lang="tr-TR" dirty="0"/>
              <a:t> </a:t>
            </a:r>
            <a:r>
              <a:rPr lang="tr-TR" dirty="0" err="1"/>
              <a:t>düşünebilirsiniz</a:t>
            </a:r>
            <a:r>
              <a:rPr lang="tr-TR" dirty="0"/>
              <a:t>. Ancak konuyu hem </a:t>
            </a:r>
            <a:r>
              <a:rPr lang="tr-TR" dirty="0" err="1"/>
              <a:t>söz</a:t>
            </a:r>
            <a:r>
              <a:rPr lang="tr-TR" dirty="0"/>
              <a:t> konusu </a:t>
            </a:r>
            <a:r>
              <a:rPr lang="tr-TR" dirty="0" err="1"/>
              <a:t>araştırmalara</a:t>
            </a:r>
            <a:r>
              <a:rPr lang="tr-TR" dirty="0"/>
              <a:t> hem de incelemeye </a:t>
            </a:r>
            <a:r>
              <a:rPr lang="tr-TR" dirty="0" err="1"/>
              <a:t>aşina</a:t>
            </a:r>
            <a:r>
              <a:rPr lang="tr-TR" dirty="0"/>
              <a:t>, alandan bir uzmana </a:t>
            </a:r>
            <a:r>
              <a:rPr lang="tr-TR" dirty="0" err="1"/>
              <a:t>danışabilirsiniz</a:t>
            </a:r>
            <a:r>
              <a:rPr lang="tr-TR" dirty="0"/>
              <a:t>.)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0442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2693B5-F9EA-8846-B2D5-86924337B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8BA8F1-5FC2-B442-B0F6-43C940F2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/>
              <a:t>Ek bir </a:t>
            </a:r>
            <a:r>
              <a:rPr lang="tr-TR" b="1" dirty="0" err="1"/>
              <a:t>başka</a:t>
            </a:r>
            <a:r>
              <a:rPr lang="tr-TR" b="1" dirty="0"/>
              <a:t> soru ise her </a:t>
            </a:r>
            <a:r>
              <a:rPr lang="tr-TR" b="1" dirty="0" err="1"/>
              <a:t>türden</a:t>
            </a:r>
            <a:r>
              <a:rPr lang="tr-TR" b="1" dirty="0"/>
              <a:t> kanıta uygulanabilir: </a:t>
            </a:r>
          </a:p>
          <a:p>
            <a:pPr marL="0" indent="0" algn="just">
              <a:buNone/>
            </a:pPr>
            <a:r>
              <a:rPr lang="tr-TR" dirty="0"/>
              <a:t>Bu kanıt, ele alınan meseleyle ilgili mi? </a:t>
            </a:r>
            <a:r>
              <a:rPr lang="tr-TR" dirty="0" err="1"/>
              <a:t>İlgili</a:t>
            </a:r>
            <a:r>
              <a:rPr lang="tr-TR" dirty="0"/>
              <a:t> </a:t>
            </a:r>
            <a:r>
              <a:rPr lang="tr-TR" dirty="0" err="1"/>
              <a:t>değilse</a:t>
            </a:r>
            <a:r>
              <a:rPr lang="tr-TR" dirty="0"/>
              <a:t>, </a:t>
            </a:r>
            <a:r>
              <a:rPr lang="tr-TR" dirty="0" err="1"/>
              <a:t>başka</a:t>
            </a:r>
            <a:r>
              <a:rPr lang="tr-TR" dirty="0"/>
              <a:t> </a:t>
            </a:r>
            <a:r>
              <a:rPr lang="tr-TR" dirty="0" err="1"/>
              <a:t>açılardan</a:t>
            </a:r>
            <a:r>
              <a:rPr lang="tr-TR" dirty="0"/>
              <a:t> ne kadar </a:t>
            </a:r>
            <a:r>
              <a:rPr lang="tr-TR" dirty="0" err="1"/>
              <a:t>mükemmel</a:t>
            </a:r>
            <a:r>
              <a:rPr lang="tr-TR" dirty="0"/>
              <a:t> olursa olsun, dikkate alın­mayı hak etmiyor demektir. Burada, ilgisiz kanıt kullanımı nedeniyle </a:t>
            </a:r>
            <a:r>
              <a:rPr lang="tr-TR" dirty="0" err="1"/>
              <a:t>oldukça</a:t>
            </a:r>
            <a:r>
              <a:rPr lang="tr-TR" dirty="0"/>
              <a:t> </a:t>
            </a:r>
            <a:r>
              <a:rPr lang="tr-TR" dirty="0" err="1"/>
              <a:t>kötu</a:t>
            </a:r>
            <a:r>
              <a:rPr lang="tr-TR" dirty="0"/>
              <a:t>̈ bir </a:t>
            </a:r>
            <a:r>
              <a:rPr lang="tr-TR" dirty="0" err="1"/>
              <a:t>biçimde</a:t>
            </a:r>
            <a:r>
              <a:rPr lang="tr-TR" dirty="0"/>
              <a:t> </a:t>
            </a:r>
            <a:r>
              <a:rPr lang="tr-TR" dirty="0" err="1"/>
              <a:t>karmaşıklaşan</a:t>
            </a:r>
            <a:r>
              <a:rPr lang="tr-TR" dirty="0"/>
              <a:t> </a:t>
            </a:r>
            <a:r>
              <a:rPr lang="tr-TR" dirty="0" err="1"/>
              <a:t>güncel</a:t>
            </a:r>
            <a:r>
              <a:rPr lang="tr-TR" dirty="0"/>
              <a:t> bir </a:t>
            </a:r>
            <a:r>
              <a:rPr lang="tr-TR" dirty="0" err="1"/>
              <a:t>örnek</a:t>
            </a:r>
            <a:r>
              <a:rPr lang="tr-TR" dirty="0"/>
              <a:t> verelim.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698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F7D2EB-33E7-0344-B689-2C06A360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4566BC-B9F6-914E-AD2B-1EAB2CB99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i="1" dirty="0"/>
              <a:t>Üniversite </a:t>
            </a:r>
            <a:r>
              <a:rPr lang="tr-TR" i="1" dirty="0" err="1"/>
              <a:t>yöneticileri</a:t>
            </a:r>
            <a:r>
              <a:rPr lang="tr-TR" i="1" dirty="0"/>
              <a:t>, </a:t>
            </a:r>
            <a:r>
              <a:rPr lang="tr-TR" i="1" dirty="0" err="1"/>
              <a:t>öğretim</a:t>
            </a:r>
            <a:r>
              <a:rPr lang="tr-TR" i="1" dirty="0"/>
              <a:t> </a:t>
            </a:r>
            <a:r>
              <a:rPr lang="tr-TR" i="1" dirty="0" err="1"/>
              <a:t>üyele­rinin</a:t>
            </a:r>
            <a:r>
              <a:rPr lang="tr-TR" i="1" dirty="0"/>
              <a:t> yazma, </a:t>
            </a:r>
            <a:r>
              <a:rPr lang="tr-TR" i="1" dirty="0" err="1"/>
              <a:t>konuşma</a:t>
            </a:r>
            <a:r>
              <a:rPr lang="tr-TR" i="1" dirty="0"/>
              <a:t> ve </a:t>
            </a:r>
            <a:r>
              <a:rPr lang="tr-TR" i="1" dirty="0" err="1"/>
              <a:t>eleştirel</a:t>
            </a:r>
            <a:r>
              <a:rPr lang="tr-TR" i="1" dirty="0"/>
              <a:t> </a:t>
            </a:r>
            <a:r>
              <a:rPr lang="tr-TR" i="1" dirty="0" err="1"/>
              <a:t>düşünme</a:t>
            </a:r>
            <a:r>
              <a:rPr lang="tr-TR" i="1" dirty="0"/>
              <a:t> gibi derslerde </a:t>
            </a:r>
            <a:r>
              <a:rPr lang="tr-TR" i="1" u="sng" dirty="0"/>
              <a:t>sınıf mevcudunun </a:t>
            </a:r>
            <a:r>
              <a:rPr lang="tr-TR" i="1" u="sng" dirty="0" err="1"/>
              <a:t>düşürülmesine</a:t>
            </a:r>
            <a:r>
              <a:rPr lang="tr-TR" i="1" dirty="0"/>
              <a:t> </a:t>
            </a:r>
            <a:r>
              <a:rPr lang="tr-TR" i="1" dirty="0" err="1"/>
              <a:t>ilişkin</a:t>
            </a:r>
            <a:r>
              <a:rPr lang="tr-TR" i="1" dirty="0"/>
              <a:t> taleplerini yıllarca reddettiler. </a:t>
            </a:r>
          </a:p>
          <a:p>
            <a:pPr marL="0" indent="0" algn="just">
              <a:buNone/>
            </a:pPr>
            <a:r>
              <a:rPr lang="tr-TR" i="1" dirty="0" err="1"/>
              <a:t>Yöneticiler</a:t>
            </a:r>
            <a:r>
              <a:rPr lang="tr-TR" i="1" dirty="0"/>
              <a:t>, bunu yaparken, </a:t>
            </a:r>
            <a:r>
              <a:rPr lang="tr-TR" i="1" dirty="0" err="1"/>
              <a:t>öğretim</a:t>
            </a:r>
            <a:r>
              <a:rPr lang="tr-TR" i="1" dirty="0"/>
              <a:t> </a:t>
            </a:r>
            <a:r>
              <a:rPr lang="tr-TR" i="1" dirty="0" err="1"/>
              <a:t>etkinliğinin</a:t>
            </a:r>
            <a:r>
              <a:rPr lang="tr-TR" i="1" dirty="0"/>
              <a:t> sınıf mevcuduyla ilgisiz </a:t>
            </a:r>
            <a:r>
              <a:rPr lang="tr-TR" i="1" dirty="0" err="1"/>
              <a:t>olduğunu</a:t>
            </a:r>
            <a:r>
              <a:rPr lang="tr-TR" i="1" dirty="0"/>
              <a:t>, </a:t>
            </a:r>
            <a:r>
              <a:rPr lang="tr-TR" i="1" dirty="0" err="1"/>
              <a:t>diğer</a:t>
            </a:r>
            <a:r>
              <a:rPr lang="tr-TR" i="1" dirty="0"/>
              <a:t> bir ifadeyle </a:t>
            </a:r>
            <a:r>
              <a:rPr lang="tr-TR" i="1" dirty="0" err="1"/>
              <a:t>öğret­menlerin</a:t>
            </a:r>
            <a:r>
              <a:rPr lang="tr-TR" i="1" dirty="0"/>
              <a:t> 50 </a:t>
            </a:r>
            <a:r>
              <a:rPr lang="tr-TR" i="1" dirty="0" err="1"/>
              <a:t>öğrencinin</a:t>
            </a:r>
            <a:r>
              <a:rPr lang="tr-TR" i="1" dirty="0"/>
              <a:t> </a:t>
            </a:r>
            <a:r>
              <a:rPr lang="tr-TR" i="1" dirty="0" err="1"/>
              <a:t>bulunduğu</a:t>
            </a:r>
            <a:r>
              <a:rPr lang="tr-TR" i="1" dirty="0"/>
              <a:t> sınıfta da 15 </a:t>
            </a:r>
            <a:r>
              <a:rPr lang="tr-TR" i="1" dirty="0" err="1"/>
              <a:t>öğrenciyle</a:t>
            </a:r>
            <a:r>
              <a:rPr lang="tr-TR" i="1" dirty="0"/>
              <a:t> </a:t>
            </a:r>
            <a:r>
              <a:rPr lang="tr-TR" i="1" dirty="0" err="1"/>
              <a:t>olduğu</a:t>
            </a:r>
            <a:r>
              <a:rPr lang="tr-TR" i="1" dirty="0"/>
              <a:t> kadar etkin olabileceklerini </a:t>
            </a:r>
            <a:r>
              <a:rPr lang="tr-TR" i="1" dirty="0" err="1"/>
              <a:t>söyleyen</a:t>
            </a:r>
            <a:r>
              <a:rPr lang="tr-TR" i="1" dirty="0"/>
              <a:t> akademik </a:t>
            </a:r>
            <a:r>
              <a:rPr lang="tr-TR" i="1" dirty="0" err="1"/>
              <a:t>çalış­malara</a:t>
            </a:r>
            <a:r>
              <a:rPr lang="tr-TR" i="1" dirty="0"/>
              <a:t> atıfta bulundular. </a:t>
            </a:r>
          </a:p>
          <a:p>
            <a:pPr marL="0" indent="0" algn="just">
              <a:buNone/>
            </a:pPr>
            <a:r>
              <a:rPr lang="tr-TR" i="1" dirty="0"/>
              <a:t>Ancak </a:t>
            </a:r>
            <a:r>
              <a:rPr lang="tr-TR" i="1" dirty="0" err="1"/>
              <a:t>söz</a:t>
            </a:r>
            <a:r>
              <a:rPr lang="tr-TR" i="1" dirty="0"/>
              <a:t> konusu akademik </a:t>
            </a:r>
            <a:r>
              <a:rPr lang="tr-TR" i="1" dirty="0" err="1"/>
              <a:t>çalış­malara</a:t>
            </a:r>
            <a:r>
              <a:rPr lang="tr-TR" i="1" dirty="0"/>
              <a:t>, sadece </a:t>
            </a:r>
            <a:r>
              <a:rPr lang="tr-TR" i="1" u="sng" dirty="0"/>
              <a:t>bilgi veren dersleri </a:t>
            </a:r>
            <a:r>
              <a:rPr lang="tr-TR" i="1" dirty="0" err="1"/>
              <a:t>değerlendirmişti</a:t>
            </a:r>
            <a:r>
              <a:rPr lang="tr-TR" i="1" dirty="0"/>
              <a:t>, yetenek </a:t>
            </a:r>
            <a:r>
              <a:rPr lang="tr-TR" i="1" dirty="0" err="1"/>
              <a:t>geliştirmeye</a:t>
            </a:r>
            <a:r>
              <a:rPr lang="tr-TR" i="1" dirty="0"/>
              <a:t> </a:t>
            </a:r>
            <a:r>
              <a:rPr lang="tr-TR" i="1" dirty="0" err="1"/>
              <a:t>yönelik</a:t>
            </a:r>
            <a:r>
              <a:rPr lang="tr-TR" i="1" dirty="0"/>
              <a:t> olanları </a:t>
            </a:r>
            <a:r>
              <a:rPr lang="tr-TR" i="1" dirty="0" err="1"/>
              <a:t>değil</a:t>
            </a:r>
            <a:r>
              <a:rPr lang="tr-TR" i="1" dirty="0"/>
              <a:t>. Ortaya konan kanıtın, ikinci grupla, yani yukarıdaki derslerle ilgisi yoktu.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899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8E8515-73E0-6B4D-BE56-0A1037665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Kanıtın </a:t>
            </a:r>
            <a:r>
              <a:rPr lang="tr-TR" dirty="0" err="1"/>
              <a:t>Değerlendirilmesi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B5813C-4A5C-1D45-BFB3-8E337622B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/>
              <a:t>Hepimiz </a:t>
            </a:r>
            <a:r>
              <a:rPr lang="tr-TR" dirty="0" err="1"/>
              <a:t>tümüyle</a:t>
            </a:r>
            <a:r>
              <a:rPr lang="tr-TR" dirty="0"/>
              <a:t> nesnel </a:t>
            </a:r>
            <a:r>
              <a:rPr lang="tr-TR" dirty="0" err="1"/>
              <a:t>olduğumuzu</a:t>
            </a:r>
            <a:r>
              <a:rPr lang="tr-TR" dirty="0"/>
              <a:t>, bir meselenin her bir tarafına </a:t>
            </a:r>
            <a:r>
              <a:rPr lang="tr-TR" dirty="0" err="1"/>
              <a:t>eşit</a:t>
            </a:r>
            <a:r>
              <a:rPr lang="tr-TR" dirty="0"/>
              <a:t> mesafede </a:t>
            </a:r>
            <a:r>
              <a:rPr lang="tr-TR" dirty="0" err="1"/>
              <a:t>durduğumuzu</a:t>
            </a:r>
            <a:r>
              <a:rPr lang="tr-TR" dirty="0"/>
              <a:t> </a:t>
            </a:r>
            <a:r>
              <a:rPr lang="tr-TR" dirty="0" err="1"/>
              <a:t>düşünmekten</a:t>
            </a:r>
            <a:r>
              <a:rPr lang="tr-TR" dirty="0"/>
              <a:t> </a:t>
            </a:r>
            <a:r>
              <a:rPr lang="tr-TR" dirty="0" err="1"/>
              <a:t>hoşlanı­rız</a:t>
            </a:r>
            <a:r>
              <a:rPr lang="tr-TR" dirty="0"/>
              <a:t>. Ancak </a:t>
            </a:r>
            <a:r>
              <a:rPr lang="tr-TR" dirty="0" err="1"/>
              <a:t>gerçekte</a:t>
            </a:r>
            <a:r>
              <a:rPr lang="tr-TR" dirty="0"/>
              <a:t> bu nadir </a:t>
            </a:r>
            <a:r>
              <a:rPr lang="tr-TR" dirty="0" err="1"/>
              <a:t>görülen</a:t>
            </a:r>
            <a:r>
              <a:rPr lang="tr-TR" dirty="0"/>
              <a:t> bir durumdur. </a:t>
            </a:r>
          </a:p>
          <a:p>
            <a:pPr marL="0" indent="0" algn="just">
              <a:buNone/>
            </a:pPr>
            <a:r>
              <a:rPr lang="tr-TR" dirty="0"/>
              <a:t>Bir me­sele hakkında, </a:t>
            </a:r>
            <a:r>
              <a:rPr lang="tr-TR" dirty="0" err="1"/>
              <a:t>değerlendirmemizin</a:t>
            </a:r>
            <a:r>
              <a:rPr lang="tr-TR" dirty="0"/>
              <a:t> </a:t>
            </a:r>
            <a:r>
              <a:rPr lang="tr-TR" dirty="0" err="1"/>
              <a:t>başında</a:t>
            </a:r>
            <a:r>
              <a:rPr lang="tr-TR" dirty="0"/>
              <a:t>, </a:t>
            </a:r>
            <a:r>
              <a:rPr lang="tr-TR" dirty="0" err="1"/>
              <a:t>henüz</a:t>
            </a:r>
            <a:r>
              <a:rPr lang="tr-TR" dirty="0"/>
              <a:t> katı bir pozisyon </a:t>
            </a:r>
            <a:r>
              <a:rPr lang="tr-TR" dirty="0" err="1"/>
              <a:t>almadığımızda</a:t>
            </a:r>
            <a:r>
              <a:rPr lang="tr-TR" dirty="0"/>
              <a:t> dahi, genellikle hayat felsefemiz, politik veya toplumsal </a:t>
            </a:r>
            <a:r>
              <a:rPr lang="tr-TR" dirty="0" err="1"/>
              <a:t>görüşlerimiz</a:t>
            </a:r>
            <a:r>
              <a:rPr lang="tr-TR" dirty="0"/>
              <a:t>, ilgili meseleler hakkın­daki fikirlerimiz veya belirli </a:t>
            </a:r>
            <a:r>
              <a:rPr lang="tr-TR" dirty="0" err="1"/>
              <a:t>görüşlerle</a:t>
            </a:r>
            <a:r>
              <a:rPr lang="tr-TR" dirty="0"/>
              <a:t> </a:t>
            </a:r>
            <a:r>
              <a:rPr lang="tr-TR" dirty="0" err="1"/>
              <a:t>özdeşleşmis</a:t>
            </a:r>
            <a:r>
              <a:rPr lang="tr-TR" dirty="0"/>
              <a:t>̧ insanla­ra </a:t>
            </a:r>
            <a:r>
              <a:rPr lang="tr-TR" dirty="0" err="1"/>
              <a:t>yönelik</a:t>
            </a:r>
            <a:r>
              <a:rPr lang="tr-TR" dirty="0"/>
              <a:t> tutumumuz dolayısıyla bir </a:t>
            </a:r>
            <a:r>
              <a:rPr lang="tr-TR" dirty="0" err="1"/>
              <a:t>yöne</a:t>
            </a:r>
            <a:r>
              <a:rPr lang="tr-TR" dirty="0"/>
              <a:t> veya bir </a:t>
            </a:r>
            <a:r>
              <a:rPr lang="tr-TR" dirty="0" err="1"/>
              <a:t>diğerine</a:t>
            </a:r>
            <a:r>
              <a:rPr lang="tr-TR" dirty="0"/>
              <a:t> </a:t>
            </a:r>
            <a:r>
              <a:rPr lang="tr-TR" dirty="0" err="1"/>
              <a:t>kaymıs</a:t>
            </a:r>
            <a:r>
              <a:rPr lang="tr-TR" dirty="0"/>
              <a:t>̧ oluruz. Bu durum </a:t>
            </a:r>
            <a:r>
              <a:rPr lang="tr-TR" dirty="0">
                <a:solidFill>
                  <a:srgbClr val="FF0000"/>
                </a:solidFill>
              </a:rPr>
              <a:t>önyargı</a:t>
            </a:r>
            <a:r>
              <a:rPr lang="tr-TR" dirty="0"/>
              <a:t> olarak da bilinir, bazen o kadar hafiftir ki yargımızı </a:t>
            </a:r>
            <a:r>
              <a:rPr lang="tr-TR" dirty="0" err="1"/>
              <a:t>çok</a:t>
            </a:r>
            <a:r>
              <a:rPr lang="tr-TR" dirty="0"/>
              <a:t> etkiler veya </a:t>
            </a:r>
            <a:r>
              <a:rPr lang="tr-TR" dirty="0" err="1"/>
              <a:t>hic</a:t>
            </a:r>
            <a:r>
              <a:rPr lang="tr-TR" dirty="0"/>
              <a:t>̧ etkilemez. </a:t>
            </a:r>
          </a:p>
          <a:p>
            <a:pPr marL="0" indent="0" algn="just">
              <a:buNone/>
            </a:pPr>
            <a:r>
              <a:rPr lang="tr-TR" dirty="0" err="1"/>
              <a:t>Diğer</a:t>
            </a:r>
            <a:r>
              <a:rPr lang="tr-TR" dirty="0"/>
              <a:t> taraftan </a:t>
            </a:r>
            <a:r>
              <a:rPr lang="tr-TR" dirty="0" err="1"/>
              <a:t>eleştirel</a:t>
            </a:r>
            <a:r>
              <a:rPr lang="tr-TR" dirty="0"/>
              <a:t> </a:t>
            </a:r>
            <a:r>
              <a:rPr lang="tr-TR" dirty="0" err="1"/>
              <a:t>düşünmeye</a:t>
            </a:r>
            <a:r>
              <a:rPr lang="tr-TR" dirty="0"/>
              <a:t> kısa devre yaptıracak ka­dar </a:t>
            </a:r>
            <a:r>
              <a:rPr lang="tr-TR" b="1" dirty="0"/>
              <a:t>ciddi</a:t>
            </a:r>
            <a:r>
              <a:rPr lang="tr-TR" dirty="0"/>
              <a:t> olabilir. Bir meseleye ne kadar meyledersek </a:t>
            </a:r>
            <a:r>
              <a:rPr lang="tr-TR" dirty="0" err="1"/>
              <a:t>düşün­me</a:t>
            </a:r>
            <a:r>
              <a:rPr lang="tr-TR" dirty="0"/>
              <a:t> defomuz o denli ihtimal haline gelir.</a:t>
            </a:r>
          </a:p>
        </p:txBody>
      </p:sp>
    </p:spTree>
    <p:extLst>
      <p:ext uri="{BB962C8B-B14F-4D97-AF65-F5344CB8AC3E}">
        <p14:creationId xmlns:p14="http://schemas.microsoft.com/office/powerpoint/2010/main" val="911982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A3449D-2008-A240-9446-758073218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2D3EA7-4CBF-7E40-B86A-B847EEB75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/>
              <a:t>Önyargı, kanıt </a:t>
            </a:r>
            <a:r>
              <a:rPr lang="tr-TR" dirty="0" err="1"/>
              <a:t>değerlendirmenizi</a:t>
            </a:r>
            <a:r>
              <a:rPr lang="tr-TR" dirty="0"/>
              <a:t> nasıl etkiler? </a:t>
            </a:r>
            <a:r>
              <a:rPr lang="tr-TR" dirty="0" err="1"/>
              <a:t>Aşağıdaki</a:t>
            </a:r>
            <a:r>
              <a:rPr lang="tr-TR" dirty="0"/>
              <a:t> </a:t>
            </a:r>
            <a:r>
              <a:rPr lang="tr-TR" dirty="0" err="1"/>
              <a:t>işaretlerden</a:t>
            </a:r>
            <a:r>
              <a:rPr lang="tr-TR" dirty="0"/>
              <a:t> bir veya bir­ </a:t>
            </a:r>
            <a:r>
              <a:rPr lang="tr-TR" dirty="0" err="1"/>
              <a:t>kaçına</a:t>
            </a:r>
            <a:r>
              <a:rPr lang="tr-TR" dirty="0"/>
              <a:t> bakın: </a:t>
            </a:r>
          </a:p>
          <a:p>
            <a:pPr algn="just"/>
            <a:r>
              <a:rPr lang="tr-TR" dirty="0" err="1"/>
              <a:t>Değerlendirmenize</a:t>
            </a:r>
            <a:r>
              <a:rPr lang="tr-TR" dirty="0"/>
              <a:t> bir tarafın haklı </a:t>
            </a:r>
            <a:r>
              <a:rPr lang="tr-TR" dirty="0" err="1"/>
              <a:t>çıkmasını</a:t>
            </a:r>
            <a:r>
              <a:rPr lang="tr-TR" dirty="0"/>
              <a:t> isteye­rek </a:t>
            </a:r>
            <a:r>
              <a:rPr lang="tr-TR" dirty="0" err="1"/>
              <a:t>yaklaşırsınız</a:t>
            </a:r>
            <a:r>
              <a:rPr lang="tr-TR" dirty="0"/>
              <a:t>.</a:t>
            </a:r>
          </a:p>
          <a:p>
            <a:pPr algn="just"/>
            <a:r>
              <a:rPr lang="tr-TR" dirty="0" err="1"/>
              <a:t>Araştırmanıza</a:t>
            </a:r>
            <a:r>
              <a:rPr lang="tr-TR" dirty="0"/>
              <a:t>, benzer </a:t>
            </a:r>
            <a:r>
              <a:rPr lang="tr-TR" dirty="0" err="1"/>
              <a:t>görüşlerin</a:t>
            </a:r>
            <a:r>
              <a:rPr lang="tr-TR" dirty="0"/>
              <a:t> </a:t>
            </a:r>
            <a:r>
              <a:rPr lang="tr-TR" dirty="0" err="1"/>
              <a:t>doğruluğu</a:t>
            </a:r>
            <a:r>
              <a:rPr lang="tr-TR" dirty="0"/>
              <a:t> </a:t>
            </a:r>
            <a:r>
              <a:rPr lang="tr-TR" dirty="0" err="1"/>
              <a:t>kanıtla­yacağını</a:t>
            </a:r>
            <a:r>
              <a:rPr lang="tr-TR" dirty="0"/>
              <a:t> varsayarak </a:t>
            </a:r>
            <a:r>
              <a:rPr lang="tr-TR" dirty="0" err="1"/>
              <a:t>başlarsınız</a:t>
            </a:r>
            <a:r>
              <a:rPr lang="tr-TR" dirty="0"/>
              <a:t>. </a:t>
            </a:r>
          </a:p>
          <a:p>
            <a:pPr algn="just"/>
            <a:r>
              <a:rPr lang="tr-TR" dirty="0"/>
              <a:t>Meselenin sizin uygun </a:t>
            </a:r>
            <a:r>
              <a:rPr lang="tr-TR" dirty="0" err="1"/>
              <a:t>bulduğunuz</a:t>
            </a:r>
            <a:r>
              <a:rPr lang="tr-TR" dirty="0"/>
              <a:t> yanını destekleyen kanıtları arayıp ona karşı duranları </a:t>
            </a:r>
            <a:r>
              <a:rPr lang="tr-TR" dirty="0" err="1"/>
              <a:t>görmezden</a:t>
            </a:r>
            <a:r>
              <a:rPr lang="tr-TR" dirty="0"/>
              <a:t> gelirsiniz. </a:t>
            </a:r>
          </a:p>
          <a:p>
            <a:pPr algn="just"/>
            <a:r>
              <a:rPr lang="tr-TR" dirty="0"/>
              <a:t>Kaynakları, </a:t>
            </a:r>
            <a:r>
              <a:rPr lang="tr-TR" dirty="0" err="1"/>
              <a:t>güvenilirlikleri</a:t>
            </a:r>
            <a:r>
              <a:rPr lang="tr-TR" dirty="0"/>
              <a:t> ve </a:t>
            </a:r>
            <a:r>
              <a:rPr lang="tr-TR" dirty="0" err="1"/>
              <a:t>araştırmalarının</a:t>
            </a:r>
            <a:r>
              <a:rPr lang="tr-TR" dirty="0"/>
              <a:t> kalite­sine </a:t>
            </a:r>
            <a:r>
              <a:rPr lang="tr-TR" dirty="0" err="1"/>
              <a:t>göre</a:t>
            </a:r>
            <a:r>
              <a:rPr lang="tr-TR" dirty="0"/>
              <a:t> </a:t>
            </a:r>
            <a:r>
              <a:rPr lang="tr-TR" dirty="0" err="1"/>
              <a:t>değil</a:t>
            </a:r>
            <a:r>
              <a:rPr lang="tr-TR" dirty="0"/>
              <a:t> de, </a:t>
            </a:r>
            <a:r>
              <a:rPr lang="tr-TR" dirty="0" err="1"/>
              <a:t>düşünüşünüze</a:t>
            </a:r>
            <a:r>
              <a:rPr lang="tr-TR" dirty="0"/>
              <a:t> </a:t>
            </a:r>
            <a:r>
              <a:rPr lang="tr-TR" dirty="0" err="1"/>
              <a:t>uygunluğuna</a:t>
            </a:r>
            <a:r>
              <a:rPr lang="tr-TR" dirty="0"/>
              <a:t> </a:t>
            </a:r>
            <a:r>
              <a:rPr lang="tr-TR" dirty="0" err="1"/>
              <a:t>göre</a:t>
            </a:r>
            <a:r>
              <a:rPr lang="tr-TR" dirty="0"/>
              <a:t> </a:t>
            </a:r>
            <a:r>
              <a:rPr lang="tr-TR" dirty="0" err="1"/>
              <a:t>değerlendirirsiniz</a:t>
            </a:r>
            <a:r>
              <a:rPr lang="tr-TR" dirty="0"/>
              <a:t>. </a:t>
            </a:r>
          </a:p>
          <a:p>
            <a:pPr algn="just"/>
            <a:r>
              <a:rPr lang="tr-TR" dirty="0" err="1"/>
              <a:t>Karşı</a:t>
            </a:r>
            <a:r>
              <a:rPr lang="tr-TR" dirty="0"/>
              <a:t> </a:t>
            </a:r>
            <a:r>
              <a:rPr lang="tr-TR" dirty="0" err="1"/>
              <a:t>olduğunuz</a:t>
            </a:r>
            <a:r>
              <a:rPr lang="tr-TR" dirty="0"/>
              <a:t> </a:t>
            </a:r>
            <a:r>
              <a:rPr lang="tr-TR" dirty="0" err="1"/>
              <a:t>görüşlere</a:t>
            </a:r>
            <a:r>
              <a:rPr lang="tr-TR" dirty="0"/>
              <a:t> dair kanıtlarda kılı kırk ya­rarken sizi destekleyen kanıtlarda </a:t>
            </a:r>
            <a:r>
              <a:rPr lang="tr-TR" dirty="0" err="1"/>
              <a:t>eleştirel</a:t>
            </a:r>
            <a:r>
              <a:rPr lang="tr-TR" dirty="0"/>
              <a:t> olmaktan uzak durursunuz.</a:t>
            </a:r>
          </a:p>
          <a:p>
            <a:pPr algn="just"/>
            <a:r>
              <a:rPr lang="tr-TR" dirty="0"/>
              <a:t>Önyargınıza </a:t>
            </a:r>
            <a:r>
              <a:rPr lang="tr-TR" dirty="0" err="1"/>
              <a:t>karşı</a:t>
            </a:r>
            <a:r>
              <a:rPr lang="tr-TR" dirty="0"/>
              <a:t> gelen bir kanıta </a:t>
            </a:r>
            <a:r>
              <a:rPr lang="tr-TR" dirty="0" err="1"/>
              <a:t>karşı</a:t>
            </a:r>
            <a:r>
              <a:rPr lang="tr-TR" dirty="0"/>
              <a:t> </a:t>
            </a:r>
            <a:r>
              <a:rPr lang="tr-TR" dirty="0" err="1"/>
              <a:t>çıkarken</a:t>
            </a:r>
            <a:r>
              <a:rPr lang="tr-TR" dirty="0"/>
              <a:t>, ge­nelde analizi tamamlamadan tersini </a:t>
            </a:r>
            <a:r>
              <a:rPr lang="tr-TR" dirty="0" err="1"/>
              <a:t>göstermeye</a:t>
            </a:r>
            <a:r>
              <a:rPr lang="tr-TR" dirty="0"/>
              <a:t> </a:t>
            </a:r>
            <a:r>
              <a:rPr lang="tr-TR" dirty="0" err="1"/>
              <a:t>çalı­ş̧ırsınız</a:t>
            </a:r>
            <a:r>
              <a:rPr lang="tr-TR" dirty="0"/>
              <a:t>. </a:t>
            </a:r>
          </a:p>
          <a:p>
            <a:pPr algn="just"/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28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B2442-0CFB-5E4E-9373-6DE6CD94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2AA64D-AF61-CD41-B081-587CB22DA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Önyargılarınızı tümüyle ortadan kaldırmayı </a:t>
            </a:r>
            <a:r>
              <a:rPr lang="tr-TR" dirty="0" err="1"/>
              <a:t>başaramasanız</a:t>
            </a:r>
            <a:r>
              <a:rPr lang="tr-TR" dirty="0"/>
              <a:t> da tespit ve kontrol edebilirsiniz. Bu ise gerekli olan tek </a:t>
            </a:r>
            <a:r>
              <a:rPr lang="tr-TR" dirty="0" err="1"/>
              <a:t>şeydir</a:t>
            </a:r>
            <a:r>
              <a:rPr lang="tr-TR" dirty="0"/>
              <a:t>. </a:t>
            </a:r>
          </a:p>
          <a:p>
            <a:pPr marL="0" indent="0" algn="just">
              <a:buNone/>
            </a:pPr>
            <a:r>
              <a:rPr lang="tr-TR" u="sng" dirty="0"/>
              <a:t>Kanıt </a:t>
            </a:r>
            <a:r>
              <a:rPr lang="tr-TR" u="sng" dirty="0" err="1"/>
              <a:t>değerlendirmesinin</a:t>
            </a:r>
            <a:r>
              <a:rPr lang="tr-TR" u="sng" dirty="0"/>
              <a:t> amacı, </a:t>
            </a:r>
            <a:r>
              <a:rPr lang="tr-TR" u="sng" dirty="0" err="1"/>
              <a:t>gerçeği</a:t>
            </a:r>
            <a:r>
              <a:rPr lang="tr-TR" u="sng" dirty="0"/>
              <a:t> </a:t>
            </a:r>
            <a:r>
              <a:rPr lang="tr-TR" u="sng" dirty="0" err="1"/>
              <a:t>keşfetmektir</a:t>
            </a:r>
            <a:r>
              <a:rPr lang="tr-TR" dirty="0"/>
              <a:t>; </a:t>
            </a:r>
            <a:r>
              <a:rPr lang="tr-TR" dirty="0" err="1"/>
              <a:t>ger­çeklik</a:t>
            </a:r>
            <a:r>
              <a:rPr lang="tr-TR" dirty="0"/>
              <a:t> memnun edici olsa da, olmasa da... Bunu yapmanın tek yolu, adil bir </a:t>
            </a:r>
            <a:r>
              <a:rPr lang="tr-TR" dirty="0" err="1"/>
              <a:t>biçimde</a:t>
            </a:r>
            <a:r>
              <a:rPr lang="tr-TR" dirty="0"/>
              <a:t> </a:t>
            </a:r>
            <a:r>
              <a:rPr lang="tr-TR" dirty="0" err="1"/>
              <a:t>değerlendirmektir</a:t>
            </a:r>
            <a:r>
              <a:rPr lang="tr-TR" dirty="0"/>
              <a:t>. Öyle bir </a:t>
            </a:r>
            <a:r>
              <a:rPr lang="tr-TR" dirty="0" err="1"/>
              <a:t>değer­lendirme</a:t>
            </a:r>
            <a:r>
              <a:rPr lang="tr-TR" dirty="0"/>
              <a:t>, bazen, </a:t>
            </a:r>
            <a:r>
              <a:rPr lang="tr-TR" dirty="0" err="1"/>
              <a:t>dayandığınız</a:t>
            </a:r>
            <a:r>
              <a:rPr lang="tr-TR" dirty="0"/>
              <a:t> veya bizzat </a:t>
            </a:r>
            <a:r>
              <a:rPr lang="tr-TR" dirty="0" err="1"/>
              <a:t>savunduğunuz</a:t>
            </a:r>
            <a:r>
              <a:rPr lang="tr-TR" dirty="0"/>
              <a:t> </a:t>
            </a:r>
            <a:r>
              <a:rPr lang="tr-TR" dirty="0" err="1"/>
              <a:t>görüşün</a:t>
            </a:r>
            <a:r>
              <a:rPr lang="tr-TR" dirty="0"/>
              <a:t> </a:t>
            </a:r>
            <a:r>
              <a:rPr lang="tr-TR" dirty="0" err="1"/>
              <a:t>yanlıs</a:t>
            </a:r>
            <a:r>
              <a:rPr lang="tr-TR" dirty="0"/>
              <a:t>̧ </a:t>
            </a:r>
            <a:r>
              <a:rPr lang="tr-TR" dirty="0" err="1"/>
              <a:t>olduğunu</a:t>
            </a:r>
            <a:r>
              <a:rPr lang="tr-TR" dirty="0"/>
              <a:t> sonucuna </a:t>
            </a:r>
            <a:r>
              <a:rPr lang="tr-TR" dirty="0" err="1"/>
              <a:t>ulaşmanızı</a:t>
            </a:r>
            <a:r>
              <a:rPr lang="tr-TR" dirty="0"/>
              <a:t> gerektirebi­lir. </a:t>
            </a:r>
          </a:p>
          <a:p>
            <a:pPr marL="0" indent="0" algn="just">
              <a:buNone/>
            </a:pPr>
            <a:r>
              <a:rPr lang="tr-TR" dirty="0"/>
              <a:t>Kanıt </a:t>
            </a:r>
            <a:r>
              <a:rPr lang="tr-TR" dirty="0" err="1"/>
              <a:t>böyle</a:t>
            </a:r>
            <a:r>
              <a:rPr lang="tr-TR" dirty="0"/>
              <a:t> bir sonucu destekliyorsa, onunla </a:t>
            </a:r>
            <a:r>
              <a:rPr lang="tr-TR" dirty="0" err="1"/>
              <a:t>yüzleşecek</a:t>
            </a:r>
            <a:r>
              <a:rPr lang="tr-TR" dirty="0"/>
              <a:t> cesaretiniz olsun. Fikrinizi </a:t>
            </a:r>
            <a:r>
              <a:rPr lang="tr-TR" dirty="0" err="1"/>
              <a:t>değiştirmek</a:t>
            </a:r>
            <a:r>
              <a:rPr lang="tr-TR" dirty="0"/>
              <a:t>, onur kırıcı bir du­rum </a:t>
            </a:r>
            <a:r>
              <a:rPr lang="tr-TR" dirty="0" err="1"/>
              <a:t>değildir</a:t>
            </a:r>
            <a:r>
              <a:rPr lang="tr-TR" dirty="0"/>
              <a:t>, fakat </a:t>
            </a:r>
            <a:r>
              <a:rPr lang="tr-TR" dirty="0" err="1"/>
              <a:t>yanlıs</a:t>
            </a:r>
            <a:r>
              <a:rPr lang="tr-TR" dirty="0"/>
              <a:t>̧ bir </a:t>
            </a:r>
            <a:r>
              <a:rPr lang="tr-TR" dirty="0" err="1"/>
              <a:t>görüşte</a:t>
            </a:r>
            <a:r>
              <a:rPr lang="tr-TR" dirty="0"/>
              <a:t>, </a:t>
            </a:r>
            <a:r>
              <a:rPr lang="tr-TR" dirty="0" err="1"/>
              <a:t>görünüşu</a:t>
            </a:r>
            <a:r>
              <a:rPr lang="tr-TR" dirty="0"/>
              <a:t>̈ kurtarmak adına </a:t>
            </a:r>
            <a:r>
              <a:rPr lang="tr-TR" dirty="0" err="1"/>
              <a:t>sürdürmek</a:t>
            </a:r>
            <a:r>
              <a:rPr lang="tr-TR" dirty="0"/>
              <a:t>, aptalca olmakla kalmayıp, </a:t>
            </a:r>
            <a:r>
              <a:rPr lang="tr-TR" dirty="0" err="1"/>
              <a:t>entelektüel</a:t>
            </a:r>
            <a:r>
              <a:rPr lang="tr-TR" dirty="0"/>
              <a:t> </a:t>
            </a:r>
            <a:r>
              <a:rPr lang="tr-TR" dirty="0" err="1"/>
              <a:t>açı­dan</a:t>
            </a:r>
            <a:r>
              <a:rPr lang="tr-TR" dirty="0"/>
              <a:t> da </a:t>
            </a:r>
            <a:r>
              <a:rPr lang="tr-TR" dirty="0" err="1"/>
              <a:t>ikiyüzlu</a:t>
            </a:r>
            <a:r>
              <a:rPr lang="tr-TR" dirty="0"/>
              <a:t>̈ bir </a:t>
            </a:r>
            <a:r>
              <a:rPr lang="tr-TR" dirty="0" err="1"/>
              <a:t>davranıştır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2266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0D0A40-A137-4E4C-ACA4-F66B4E5D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Yeterli Kanıtın </a:t>
            </a:r>
            <a:r>
              <a:rPr lang="tr-TR" dirty="0" err="1"/>
              <a:t>Ölçüsu</a:t>
            </a:r>
            <a:r>
              <a:rPr lang="tr-TR" dirty="0"/>
              <a:t>̈ Nedir?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0FEBA4-AA4E-2940-9269-E68D4532C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Kanıtınızın veya fikrini </a:t>
            </a:r>
            <a:r>
              <a:rPr lang="tr-TR" dirty="0" err="1"/>
              <a:t>değerlendirdiğiniz</a:t>
            </a:r>
            <a:r>
              <a:rPr lang="tr-TR" dirty="0"/>
              <a:t> </a:t>
            </a:r>
            <a:r>
              <a:rPr lang="tr-TR" dirty="0" err="1"/>
              <a:t>kişinin</a:t>
            </a:r>
            <a:r>
              <a:rPr lang="tr-TR" dirty="0"/>
              <a:t> kanıtının yeterli olup </a:t>
            </a:r>
            <a:r>
              <a:rPr lang="tr-TR" dirty="0" err="1"/>
              <a:t>olmadığına</a:t>
            </a:r>
            <a:r>
              <a:rPr lang="tr-TR" dirty="0"/>
              <a:t> karar vermek nadiren kolaydır. Ka­rar verirken kanıtın hem </a:t>
            </a:r>
            <a:r>
              <a:rPr lang="tr-TR" dirty="0" err="1"/>
              <a:t>niceliğini</a:t>
            </a:r>
            <a:r>
              <a:rPr lang="tr-TR" dirty="0"/>
              <a:t> hem de </a:t>
            </a:r>
            <a:r>
              <a:rPr lang="tr-TR" dirty="0" err="1"/>
              <a:t>niteliğini</a:t>
            </a:r>
            <a:r>
              <a:rPr lang="tr-TR" dirty="0"/>
              <a:t> dikkate almanız gerekecektir. </a:t>
            </a:r>
          </a:p>
          <a:p>
            <a:pPr marL="0" indent="0" algn="just">
              <a:buNone/>
            </a:pPr>
            <a:r>
              <a:rPr lang="tr-TR" dirty="0"/>
              <a:t>Bunun </a:t>
            </a:r>
            <a:r>
              <a:rPr lang="tr-TR" dirty="0" err="1"/>
              <a:t>için</a:t>
            </a:r>
            <a:r>
              <a:rPr lang="tr-TR" dirty="0"/>
              <a:t> basit bir </a:t>
            </a:r>
            <a:r>
              <a:rPr lang="tr-TR" dirty="0" err="1"/>
              <a:t>formül</a:t>
            </a:r>
            <a:r>
              <a:rPr lang="tr-TR" dirty="0"/>
              <a:t> yok fakat </a:t>
            </a:r>
            <a:r>
              <a:rPr lang="tr-TR" dirty="0" err="1"/>
              <a:t>aşağıdaki</a:t>
            </a:r>
            <a:r>
              <a:rPr lang="tr-TR" dirty="0"/>
              <a:t> genel ilkeler belirli durumlarda karar vermenize yardımcı olacaktır: </a:t>
            </a:r>
          </a:p>
          <a:p>
            <a:pPr marL="0" indent="0" algn="just">
              <a:buNone/>
            </a:pPr>
            <a:r>
              <a:rPr lang="tr-TR" dirty="0"/>
              <a:t>1. </a:t>
            </a:r>
            <a:r>
              <a:rPr lang="tr-TR" b="1" dirty="0"/>
              <a:t>Kesin bir yargıda bulunmaya izin veren kanıt yeter­lidir. </a:t>
            </a:r>
            <a:r>
              <a:rPr lang="tr-TR" dirty="0"/>
              <a:t>Bir yargının </a:t>
            </a:r>
            <a:r>
              <a:rPr lang="tr-TR" dirty="0" err="1"/>
              <a:t>doğru</a:t>
            </a:r>
            <a:r>
              <a:rPr lang="tr-TR" dirty="0"/>
              <a:t> </a:t>
            </a:r>
            <a:r>
              <a:rPr lang="tr-TR" dirty="0" err="1"/>
              <a:t>olduğunu</a:t>
            </a:r>
            <a:r>
              <a:rPr lang="tr-TR" dirty="0"/>
              <a:t> arzu etmek, varsay­mak veya iddia etmek, kesinlik </a:t>
            </a:r>
            <a:r>
              <a:rPr lang="tr-TR" dirty="0" err="1"/>
              <a:t>oluşturmaz</a:t>
            </a:r>
            <a:r>
              <a:rPr lang="tr-TR" dirty="0"/>
              <a:t>. Kesinlik, </a:t>
            </a:r>
            <a:r>
              <a:rPr lang="tr-TR" dirty="0" err="1"/>
              <a:t>şüphe</a:t>
            </a:r>
            <a:r>
              <a:rPr lang="tr-TR" dirty="0"/>
              <a:t> etmek </a:t>
            </a:r>
            <a:r>
              <a:rPr lang="tr-TR" dirty="0" err="1"/>
              <a:t>için</a:t>
            </a:r>
            <a:r>
              <a:rPr lang="tr-TR" dirty="0"/>
              <a:t> iyi bir sebep, bir </a:t>
            </a:r>
            <a:r>
              <a:rPr lang="tr-TR" dirty="0" err="1"/>
              <a:t>tartışma</a:t>
            </a:r>
            <a:r>
              <a:rPr lang="tr-TR" dirty="0"/>
              <a:t> zemini </a:t>
            </a:r>
            <a:r>
              <a:rPr lang="tr-TR" dirty="0" err="1"/>
              <a:t>bulunmadığında</a:t>
            </a:r>
            <a:r>
              <a:rPr lang="tr-TR" dirty="0"/>
              <a:t> ortaya </a:t>
            </a:r>
            <a:r>
              <a:rPr lang="tr-TR" dirty="0" err="1"/>
              <a:t>çıkar</a:t>
            </a:r>
            <a:r>
              <a:rPr lang="tr-TR" dirty="0"/>
              <a:t>. Ceza </a:t>
            </a:r>
            <a:r>
              <a:rPr lang="tr-TR" dirty="0" err="1"/>
              <a:t>duruşmasında</a:t>
            </a:r>
            <a:r>
              <a:rPr lang="tr-TR" dirty="0"/>
              <a:t> ikna olmak </a:t>
            </a:r>
            <a:r>
              <a:rPr lang="tr-TR" dirty="0" err="1"/>
              <a:t>için</a:t>
            </a:r>
            <a:r>
              <a:rPr lang="tr-TR" dirty="0"/>
              <a:t> standart, "mantıklı </a:t>
            </a:r>
            <a:r>
              <a:rPr lang="tr-TR" dirty="0" err="1"/>
              <a:t>şüphenin</a:t>
            </a:r>
            <a:r>
              <a:rPr lang="tr-TR" dirty="0"/>
              <a:t> </a:t>
            </a:r>
            <a:r>
              <a:rPr lang="tr-TR" dirty="0" err="1"/>
              <a:t>ötesin­de</a:t>
            </a:r>
            <a:r>
              <a:rPr lang="tr-TR" dirty="0"/>
              <a:t> </a:t>
            </a:r>
            <a:r>
              <a:rPr lang="tr-TR" dirty="0" err="1"/>
              <a:t>suçtur</a:t>
            </a:r>
            <a:r>
              <a:rPr lang="tr-TR" dirty="0"/>
              <a:t>."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4716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8800A5-3BF7-7245-AA14-A8B2F14D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533568-E727-B54C-A6E0-B6D9B0452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2. </a:t>
            </a:r>
            <a:r>
              <a:rPr lang="tr-TR" dirty="0" err="1"/>
              <a:t>Kesinliğin</a:t>
            </a:r>
            <a:r>
              <a:rPr lang="tr-TR" dirty="0"/>
              <a:t> </a:t>
            </a:r>
            <a:r>
              <a:rPr lang="tr-TR" dirty="0" err="1"/>
              <a:t>ulaşılamaz</a:t>
            </a:r>
            <a:r>
              <a:rPr lang="tr-TR" dirty="0"/>
              <a:t> </a:t>
            </a:r>
            <a:r>
              <a:rPr lang="tr-TR" dirty="0" err="1"/>
              <a:t>olduğu</a:t>
            </a:r>
            <a:r>
              <a:rPr lang="tr-TR" dirty="0"/>
              <a:t> durumlarda, </a:t>
            </a:r>
            <a:r>
              <a:rPr lang="tr-TR" u="sng" dirty="0"/>
              <a:t>meseleye dair bir </a:t>
            </a:r>
            <a:r>
              <a:rPr lang="tr-TR" u="sng" dirty="0" err="1"/>
              <a:t>görüs</a:t>
            </a:r>
            <a:r>
              <a:rPr lang="tr-TR" u="sng" dirty="0"/>
              <a:t>̧ olasılık olarak daha </a:t>
            </a:r>
            <a:r>
              <a:rPr lang="tr-TR" u="sng" dirty="0" err="1"/>
              <a:t>güçlüyse</a:t>
            </a:r>
            <a:r>
              <a:rPr lang="tr-TR" dirty="0"/>
              <a:t> kanıt ye­terlidir. Bu, </a:t>
            </a:r>
            <a:r>
              <a:rPr lang="tr-TR" dirty="0" err="1"/>
              <a:t>sözkonusu</a:t>
            </a:r>
            <a:r>
              <a:rPr lang="tr-TR" dirty="0"/>
              <a:t> </a:t>
            </a:r>
            <a:r>
              <a:rPr lang="tr-TR" dirty="0" err="1"/>
              <a:t>görüşün</a:t>
            </a:r>
            <a:r>
              <a:rPr lang="tr-TR" dirty="0"/>
              <a:t>, rakip </a:t>
            </a:r>
            <a:r>
              <a:rPr lang="tr-TR" dirty="0" err="1"/>
              <a:t>görüşlere</a:t>
            </a:r>
            <a:r>
              <a:rPr lang="tr-TR" dirty="0"/>
              <a:t> </a:t>
            </a:r>
            <a:r>
              <a:rPr lang="tr-TR" dirty="0" err="1"/>
              <a:t>göre</a:t>
            </a:r>
            <a:r>
              <a:rPr lang="tr-TR" dirty="0"/>
              <a:t> </a:t>
            </a:r>
            <a:r>
              <a:rPr lang="tr-TR" dirty="0" err="1"/>
              <a:t>açık</a:t>
            </a:r>
            <a:r>
              <a:rPr lang="tr-TR" dirty="0"/>
              <a:t> </a:t>
            </a:r>
            <a:r>
              <a:rPr lang="tr-TR" dirty="0" err="1"/>
              <a:t>biçimde</a:t>
            </a:r>
            <a:r>
              <a:rPr lang="tr-TR" dirty="0"/>
              <a:t> daha mantıklı </a:t>
            </a:r>
            <a:r>
              <a:rPr lang="tr-TR" dirty="0" err="1"/>
              <a:t>olduğu</a:t>
            </a:r>
            <a:r>
              <a:rPr lang="tr-TR" dirty="0"/>
              <a:t> anlamına gelir. Hukuk davalarında, bu standart, "</a:t>
            </a:r>
            <a:r>
              <a:rPr lang="tr-TR" u="sng" dirty="0"/>
              <a:t>kanıtın </a:t>
            </a:r>
            <a:r>
              <a:rPr lang="tr-TR" u="sng" dirty="0" err="1"/>
              <a:t>üstünlüğu</a:t>
            </a:r>
            <a:r>
              <a:rPr lang="tr-TR" u="sng" dirty="0"/>
              <a:t>̈</a:t>
            </a:r>
            <a:r>
              <a:rPr lang="tr-TR" dirty="0"/>
              <a:t>" olarak ifade edilir. Mantıklı </a:t>
            </a:r>
            <a:r>
              <a:rPr lang="tr-TR" dirty="0" err="1"/>
              <a:t>oluşun</a:t>
            </a:r>
            <a:r>
              <a:rPr lang="tr-TR" dirty="0"/>
              <a:t> ispatlanması, </a:t>
            </a:r>
            <a:r>
              <a:rPr lang="tr-TR" dirty="0" err="1"/>
              <a:t>şüp­hesiz</a:t>
            </a:r>
            <a:r>
              <a:rPr lang="tr-TR" dirty="0"/>
              <a:t>, onun sadece </a:t>
            </a:r>
            <a:r>
              <a:rPr lang="tr-TR" dirty="0" err="1"/>
              <a:t>öne</a:t>
            </a:r>
            <a:r>
              <a:rPr lang="tr-TR" dirty="0"/>
              <a:t> </a:t>
            </a:r>
            <a:r>
              <a:rPr lang="tr-TR" dirty="0" err="1"/>
              <a:t>sürülmesinden</a:t>
            </a:r>
            <a:r>
              <a:rPr lang="tr-TR" dirty="0"/>
              <a:t> </a:t>
            </a:r>
            <a:r>
              <a:rPr lang="tr-TR" dirty="0" err="1"/>
              <a:t>oldukça</a:t>
            </a:r>
            <a:r>
              <a:rPr lang="tr-TR" dirty="0"/>
              <a:t> fark­lıdır. Bir </a:t>
            </a:r>
            <a:r>
              <a:rPr lang="tr-TR" dirty="0" err="1"/>
              <a:t>görüşün</a:t>
            </a:r>
            <a:r>
              <a:rPr lang="tr-TR" dirty="0"/>
              <a:t> en mantıklı </a:t>
            </a:r>
            <a:r>
              <a:rPr lang="tr-TR" dirty="0" err="1"/>
              <a:t>olduğuna</a:t>
            </a:r>
            <a:r>
              <a:rPr lang="tr-TR" dirty="0"/>
              <a:t>, ihtimal dahi­lindeki </a:t>
            </a:r>
            <a:r>
              <a:rPr lang="tr-TR" dirty="0" err="1"/>
              <a:t>tüm</a:t>
            </a:r>
            <a:r>
              <a:rPr lang="tr-TR" dirty="0"/>
              <a:t> </a:t>
            </a:r>
            <a:r>
              <a:rPr lang="tr-TR" dirty="0" err="1"/>
              <a:t>görüşler</a:t>
            </a:r>
            <a:r>
              <a:rPr lang="tr-TR" dirty="0"/>
              <a:t> tespit edilip </a:t>
            </a:r>
            <a:r>
              <a:rPr lang="tr-TR" dirty="0" err="1"/>
              <a:t>değerlendirildikten</a:t>
            </a:r>
            <a:r>
              <a:rPr lang="tr-TR" dirty="0"/>
              <a:t> sonra karar verilir.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3747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B39D01-B913-594B-BF70-7178D6D6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6AEAE1-3984-524F-A531-1FF4B8D33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3. </a:t>
            </a:r>
            <a:r>
              <a:rPr lang="tr-TR" b="1" dirty="0" err="1"/>
              <a:t>Diğer</a:t>
            </a:r>
            <a:r>
              <a:rPr lang="tr-TR" b="1" dirty="0"/>
              <a:t> </a:t>
            </a:r>
            <a:r>
              <a:rPr lang="tr-TR" b="1" dirty="0" err="1"/>
              <a:t>tüm</a:t>
            </a:r>
            <a:r>
              <a:rPr lang="tr-TR" b="1" dirty="0"/>
              <a:t> durumlarda, kanıt yetersiz </a:t>
            </a:r>
            <a:r>
              <a:rPr lang="tr-TR" b="1" dirty="0" err="1"/>
              <a:t>görülmelidir</a:t>
            </a:r>
            <a:r>
              <a:rPr lang="tr-TR" b="1" dirty="0"/>
              <a:t>.</a:t>
            </a:r>
            <a:r>
              <a:rPr lang="tr-TR" dirty="0"/>
              <a:t> </a:t>
            </a:r>
            <a:r>
              <a:rPr lang="tr-TR" dirty="0" err="1"/>
              <a:t>Diğer</a:t>
            </a:r>
            <a:r>
              <a:rPr lang="tr-TR" dirty="0"/>
              <a:t> bir ifadeyle, </a:t>
            </a:r>
            <a:r>
              <a:rPr lang="tr-TR" dirty="0" err="1"/>
              <a:t>eğer</a:t>
            </a:r>
            <a:r>
              <a:rPr lang="tr-TR" dirty="0"/>
              <a:t> bir kanıt bir </a:t>
            </a:r>
            <a:r>
              <a:rPr lang="tr-TR" dirty="0" err="1"/>
              <a:t>görüşün</a:t>
            </a:r>
            <a:r>
              <a:rPr lang="tr-TR" dirty="0"/>
              <a:t> rakip </a:t>
            </a:r>
            <a:r>
              <a:rPr lang="tr-TR" dirty="0" err="1"/>
              <a:t>görüşlerden</a:t>
            </a:r>
            <a:r>
              <a:rPr lang="tr-TR" dirty="0"/>
              <a:t> daha mantıklı </a:t>
            </a:r>
            <a:r>
              <a:rPr lang="tr-TR" dirty="0" err="1"/>
              <a:t>olduğunu</a:t>
            </a:r>
            <a:r>
              <a:rPr lang="tr-TR" dirty="0"/>
              <a:t> </a:t>
            </a:r>
            <a:r>
              <a:rPr lang="tr-TR" dirty="0" err="1"/>
              <a:t>göstermezse</a:t>
            </a:r>
            <a:r>
              <a:rPr lang="tr-TR" dirty="0"/>
              <a:t> ih­tiyatlı tek hareket, yeterli kanıt ortaya </a:t>
            </a:r>
            <a:r>
              <a:rPr lang="tr-TR" dirty="0" err="1"/>
              <a:t>çıkana</a:t>
            </a:r>
            <a:r>
              <a:rPr lang="tr-TR" dirty="0"/>
              <a:t> kadar yargıyı askıya almaktır. </a:t>
            </a:r>
            <a:r>
              <a:rPr lang="tr-TR" dirty="0" err="1">
                <a:solidFill>
                  <a:srgbClr val="FF0000"/>
                </a:solidFill>
              </a:rPr>
              <a:t>Böyle</a:t>
            </a:r>
            <a:r>
              <a:rPr lang="tr-TR" dirty="0">
                <a:solidFill>
                  <a:srgbClr val="FF0000"/>
                </a:solidFill>
              </a:rPr>
              <a:t> bir kısıt </a:t>
            </a:r>
            <a:r>
              <a:rPr lang="tr-TR" dirty="0" err="1">
                <a:solidFill>
                  <a:srgbClr val="FF0000"/>
                </a:solidFill>
              </a:rPr>
              <a:t>özellikle</a:t>
            </a:r>
            <a:r>
              <a:rPr lang="tr-TR" dirty="0">
                <a:solidFill>
                  <a:srgbClr val="FF0000"/>
                </a:solidFill>
              </a:rPr>
              <a:t> belirli bir </a:t>
            </a:r>
            <a:r>
              <a:rPr lang="tr-TR" dirty="0" err="1">
                <a:solidFill>
                  <a:srgbClr val="FF0000"/>
                </a:solidFill>
              </a:rPr>
              <a:t>görüşün</a:t>
            </a:r>
            <a:r>
              <a:rPr lang="tr-TR" dirty="0">
                <a:solidFill>
                  <a:srgbClr val="FF0000"/>
                </a:solidFill>
              </a:rPr>
              <a:t> tarafındaysanız zor olabilir, fakat </a:t>
            </a:r>
            <a:r>
              <a:rPr lang="tr-TR" dirty="0" err="1">
                <a:solidFill>
                  <a:srgbClr val="FF0000"/>
                </a:solidFill>
              </a:rPr>
              <a:t>sözko­nusu</a:t>
            </a:r>
            <a:r>
              <a:rPr lang="tr-TR" dirty="0">
                <a:solidFill>
                  <a:srgbClr val="FF0000"/>
                </a:solidFill>
              </a:rPr>
              <a:t> kısıt </a:t>
            </a:r>
            <a:r>
              <a:rPr lang="tr-TR" dirty="0" err="1">
                <a:solidFill>
                  <a:srgbClr val="FF0000"/>
                </a:solidFill>
              </a:rPr>
              <a:t>eleştirel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düşünürün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önemli</a:t>
            </a:r>
            <a:r>
              <a:rPr lang="tr-TR" dirty="0">
                <a:solidFill>
                  <a:srgbClr val="FF0000"/>
                </a:solidFill>
              </a:rPr>
              <a:t> bir </a:t>
            </a:r>
            <a:r>
              <a:rPr lang="tr-TR" dirty="0" err="1">
                <a:solidFill>
                  <a:srgbClr val="FF0000"/>
                </a:solidFill>
              </a:rPr>
              <a:t>özelliğidir</a:t>
            </a:r>
            <a:r>
              <a:rPr lang="tr-TR" dirty="0">
                <a:solidFill>
                  <a:srgbClr val="FF0000"/>
                </a:solidFill>
              </a:rPr>
              <a:t>.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176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5476</Words>
  <Application>Microsoft Macintosh PowerPoint</Application>
  <PresentationFormat>Geniş ekran</PresentationFormat>
  <Paragraphs>141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Teması</vt:lpstr>
      <vt:lpstr>   KANIT NEDiR?  </vt:lpstr>
      <vt:lpstr>PowerPoint Sunusu</vt:lpstr>
      <vt:lpstr>PowerPoint Sunusu</vt:lpstr>
      <vt:lpstr>PowerPoint Sunusu</vt:lpstr>
      <vt:lpstr> Kanıt Türleri  </vt:lpstr>
      <vt:lpstr> KİŞİSEL DENEYİM  </vt:lpstr>
      <vt:lpstr>PowerPoint Sunusu</vt:lpstr>
      <vt:lpstr> YAYIMLANMAMIŞ RAPOR  </vt:lpstr>
      <vt:lpstr> YAYIMLANMIŞ RAPOR  </vt:lpstr>
      <vt:lpstr>PowerPoint Sunusu</vt:lpstr>
      <vt:lpstr>PowerPoint Sunusu</vt:lpstr>
      <vt:lpstr> GÖRGÜ TANIKLIĞI  </vt:lpstr>
      <vt:lpstr>PowerPoint Sunusu</vt:lpstr>
      <vt:lpstr> ÜNLÜ TANIKLIĞI  </vt:lpstr>
      <vt:lpstr>PowerPoint Sunusu</vt:lpstr>
      <vt:lpstr>PowerPoint Sunusu</vt:lpstr>
      <vt:lpstr> UZMAN GÖRÜŞÜ  </vt:lpstr>
      <vt:lpstr>PowerPoint Sunusu</vt:lpstr>
      <vt:lpstr>PowerPoint Sunusu</vt:lpstr>
      <vt:lpstr> DENEY  </vt:lpstr>
      <vt:lpstr> İSTATİSTİK  </vt:lpstr>
      <vt:lpstr>PowerPoint Sunusu</vt:lpstr>
      <vt:lpstr> ANKET  </vt:lpstr>
      <vt:lpstr>PowerPoint Sunusu</vt:lpstr>
      <vt:lpstr>PowerPoint Sunusu</vt:lpstr>
      <vt:lpstr> (RESMİ) GÖZLEM  </vt:lpstr>
      <vt:lpstr>PowerPoint Sunusu</vt:lpstr>
      <vt:lpstr> ARAŞTIRMA İNCELEMESİ  </vt:lpstr>
      <vt:lpstr>PowerPoint Sunusu</vt:lpstr>
      <vt:lpstr>PowerPoint Sunusu</vt:lpstr>
      <vt:lpstr>PowerPoint Sunusu</vt:lpstr>
      <vt:lpstr> Kanıtın Değerlendirilmesi  </vt:lpstr>
      <vt:lpstr>PowerPoint Sunusu</vt:lpstr>
      <vt:lpstr>PowerPoint Sunusu</vt:lpstr>
      <vt:lpstr> Yeterli Kanıtın Ölçüsü Nedir? 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KANIT NEDiR?  </dc:title>
  <dc:creator>Yusuf Bahri Gündoğdu</dc:creator>
  <cp:lastModifiedBy>Yusuf Bahri Gündoğdu</cp:lastModifiedBy>
  <cp:revision>17</cp:revision>
  <dcterms:created xsi:type="dcterms:W3CDTF">2020-11-17T04:24:50Z</dcterms:created>
  <dcterms:modified xsi:type="dcterms:W3CDTF">2020-11-17T09:04:50Z</dcterms:modified>
</cp:coreProperties>
</file>